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tags/tag11.xml" ContentType="application/vnd.openxmlformats-officedocument.presentationml.tags+xml"/>
  <Override PartName="/ppt/notesSlides/notesSlide16.xml" ContentType="application/vnd.openxmlformats-officedocument.presentationml.notesSlide+xml"/>
  <Override PartName="/ppt/tags/tag12.xml" ContentType="application/vnd.openxmlformats-officedocument.presentationml.tags+xml"/>
  <Override PartName="/ppt/notesSlides/notesSlide17.xml" ContentType="application/vnd.openxmlformats-officedocument.presentationml.notesSlide+xml"/>
  <Override PartName="/ppt/tags/tag13.xml" ContentType="application/vnd.openxmlformats-officedocument.presentationml.tags+xml"/>
  <Override PartName="/ppt/notesSlides/notesSlide18.xml" ContentType="application/vnd.openxmlformats-officedocument.presentationml.notesSlide+xml"/>
  <Override PartName="/ppt/tags/tag14.xml" ContentType="application/vnd.openxmlformats-officedocument.presentationml.tags+xml"/>
  <Override PartName="/ppt/notesSlides/notesSlide19.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tags/tag16.xml" ContentType="application/vnd.openxmlformats-officedocument.presentationml.tags+xml"/>
  <Override PartName="/ppt/notesSlides/notesSlide21.xml" ContentType="application/vnd.openxmlformats-officedocument.presentationml.notesSlide+xml"/>
  <Override PartName="/ppt/tags/tag17.xml" ContentType="application/vnd.openxmlformats-officedocument.presentationml.tags+xml"/>
  <Override PartName="/ppt/notesSlides/notesSlide22.xml" ContentType="application/vnd.openxmlformats-officedocument.presentationml.notesSlide+xml"/>
  <Override PartName="/ppt/tags/tag18.xml" ContentType="application/vnd.openxmlformats-officedocument.presentationml.tags+xml"/>
  <Override PartName="/ppt/notesSlides/notesSlide23.xml" ContentType="application/vnd.openxmlformats-officedocument.presentationml.notesSlide+xml"/>
  <Override PartName="/ppt/tags/tag19.xml" ContentType="application/vnd.openxmlformats-officedocument.presentationml.tags+xml"/>
  <Override PartName="/ppt/notesSlides/notesSlide24.xml" ContentType="application/vnd.openxmlformats-officedocument.presentationml.notesSlide+xml"/>
  <Override PartName="/ppt/tags/tag20.xml" ContentType="application/vnd.openxmlformats-officedocument.presentationml.tags+xml"/>
  <Override PartName="/ppt/notesSlides/notesSlide25.xml" ContentType="application/vnd.openxmlformats-officedocument.presentationml.notesSlide+xml"/>
  <Override PartName="/ppt/tags/tag21.xml" ContentType="application/vnd.openxmlformats-officedocument.presentationml.tags+xml"/>
  <Override PartName="/ppt/notesSlides/notesSlide26.xml" ContentType="application/vnd.openxmlformats-officedocument.presentationml.notesSlide+xml"/>
  <Override PartName="/ppt/tags/tag22.xml" ContentType="application/vnd.openxmlformats-officedocument.presentationml.tags+xml"/>
  <Override PartName="/ppt/notesSlides/notesSlide27.xml" ContentType="application/vnd.openxmlformats-officedocument.presentationml.notesSlide+xml"/>
  <Override PartName="/ppt/tags/tag23.xml" ContentType="application/vnd.openxmlformats-officedocument.presentationml.tags+xml"/>
  <Override PartName="/ppt/notesSlides/notesSlide28.xml" ContentType="application/vnd.openxmlformats-officedocument.presentationml.notesSlide+xml"/>
  <Override PartName="/ppt/tags/tag24.xml" ContentType="application/vnd.openxmlformats-officedocument.presentationml.tags+xml"/>
  <Override PartName="/ppt/notesSlides/notesSlide29.xml" ContentType="application/vnd.openxmlformats-officedocument.presentationml.notesSlide+xml"/>
  <Override PartName="/ppt/tags/tag25.xml" ContentType="application/vnd.openxmlformats-officedocument.presentationml.tags+xml"/>
  <Override PartName="/ppt/notesSlides/notesSlide30.xml" ContentType="application/vnd.openxmlformats-officedocument.presentationml.notesSlide+xml"/>
  <Override PartName="/ppt/tags/tag26.xml" ContentType="application/vnd.openxmlformats-officedocument.presentationml.tags+xml"/>
  <Override PartName="/ppt/notesSlides/notesSlide31.xml" ContentType="application/vnd.openxmlformats-officedocument.presentationml.notesSlide+xml"/>
  <Override PartName="/ppt/tags/tag27.xml" ContentType="application/vnd.openxmlformats-officedocument.presentationml.tags+xml"/>
  <Override PartName="/ppt/notesSlides/notesSlide32.xml" ContentType="application/vnd.openxmlformats-officedocument.presentationml.notesSlide+xml"/>
  <Override PartName="/ppt/tags/tag28.xml" ContentType="application/vnd.openxmlformats-officedocument.presentationml.tags+xml"/>
  <Override PartName="/ppt/notesSlides/notesSlide33.xml" ContentType="application/vnd.openxmlformats-officedocument.presentationml.notesSlide+xml"/>
  <Override PartName="/ppt/tags/tag29.xml" ContentType="application/vnd.openxmlformats-officedocument.presentationml.tags+xml"/>
  <Override PartName="/ppt/notesSlides/notesSlide34.xml" ContentType="application/vnd.openxmlformats-officedocument.presentationml.notesSlide+xml"/>
  <Override PartName="/ppt/tags/tag30.xml" ContentType="application/vnd.openxmlformats-officedocument.presentationml.tags+xml"/>
  <Override PartName="/ppt/notesSlides/notesSlide35.xml" ContentType="application/vnd.openxmlformats-officedocument.presentationml.notesSlide+xml"/>
  <Override PartName="/ppt/tags/tag31.xml" ContentType="application/vnd.openxmlformats-officedocument.presentationml.tags+xml"/>
  <Override PartName="/ppt/notesSlides/notesSlide36.xml" ContentType="application/vnd.openxmlformats-officedocument.presentationml.notesSlide+xml"/>
  <Override PartName="/ppt/tags/tag32.xml" ContentType="application/vnd.openxmlformats-officedocument.presentationml.tags+xml"/>
  <Override PartName="/ppt/notesSlides/notesSlide37.xml" ContentType="application/vnd.openxmlformats-officedocument.presentationml.notesSlide+xml"/>
  <Override PartName="/ppt/tags/tag33.xml" ContentType="application/vnd.openxmlformats-officedocument.presentationml.tags+xml"/>
  <Override PartName="/ppt/notesSlides/notesSlide38.xml" ContentType="application/vnd.openxmlformats-officedocument.presentationml.notesSlide+xml"/>
  <Override PartName="/ppt/tags/tag34.xml" ContentType="application/vnd.openxmlformats-officedocument.presentationml.tags+xml"/>
  <Override PartName="/ppt/notesSlides/notesSlide39.xml" ContentType="application/vnd.openxmlformats-officedocument.presentationml.notesSlide+xml"/>
  <Override PartName="/ppt/tags/tag35.xml" ContentType="application/vnd.openxmlformats-officedocument.presentationml.tags+xml"/>
  <Override PartName="/ppt/notesSlides/notesSlide40.xml" ContentType="application/vnd.openxmlformats-officedocument.presentationml.notesSlide+xml"/>
  <Override PartName="/ppt/tags/tag36.xml" ContentType="application/vnd.openxmlformats-officedocument.presentationml.tags+xml"/>
  <Override PartName="/ppt/notesSlides/notesSlide41.xml" ContentType="application/vnd.openxmlformats-officedocument.presentationml.notesSlide+xml"/>
  <Override PartName="/ppt/tags/tag37.xml" ContentType="application/vnd.openxmlformats-officedocument.presentationml.tags+xml"/>
  <Override PartName="/ppt/notesSlides/notesSlide42.xml" ContentType="application/vnd.openxmlformats-officedocument.presentationml.notesSlide+xml"/>
  <Override PartName="/ppt/tags/tag38.xml" ContentType="application/vnd.openxmlformats-officedocument.presentationml.tags+xml"/>
  <Override PartName="/ppt/notesSlides/notesSlide43.xml" ContentType="application/vnd.openxmlformats-officedocument.presentationml.notesSlide+xml"/>
  <Override PartName="/ppt/tags/tag39.xml" ContentType="application/vnd.openxmlformats-officedocument.presentationml.tags+xml"/>
  <Override PartName="/ppt/notesSlides/notesSlide44.xml" ContentType="application/vnd.openxmlformats-officedocument.presentationml.notesSlide+xml"/>
  <Override PartName="/ppt/tags/tag40.xml" ContentType="application/vnd.openxmlformats-officedocument.presentationml.tags+xml"/>
  <Override PartName="/ppt/notesSlides/notesSlide45.xml" ContentType="application/vnd.openxmlformats-officedocument.presentationml.notesSlide+xml"/>
  <Override PartName="/ppt/tags/tag41.xml" ContentType="application/vnd.openxmlformats-officedocument.presentationml.tags+xml"/>
  <Override PartName="/ppt/notesSlides/notesSlide46.xml" ContentType="application/vnd.openxmlformats-officedocument.presentationml.notesSlide+xml"/>
  <Override PartName="/ppt/tags/tag42.xml" ContentType="application/vnd.openxmlformats-officedocument.presentationml.tags+xml"/>
  <Override PartName="/ppt/notesSlides/notesSlide47.xml" ContentType="application/vnd.openxmlformats-officedocument.presentationml.notesSlide+xml"/>
  <Override PartName="/ppt/tags/tag43.xml" ContentType="application/vnd.openxmlformats-officedocument.presentationml.tags+xml"/>
  <Override PartName="/ppt/notesSlides/notesSlide48.xml" ContentType="application/vnd.openxmlformats-officedocument.presentationml.notesSlide+xml"/>
  <Override PartName="/ppt/tags/tag44.xml" ContentType="application/vnd.openxmlformats-officedocument.presentationml.tags+xml"/>
  <Override PartName="/ppt/notesSlides/notesSlide49.xml" ContentType="application/vnd.openxmlformats-officedocument.presentationml.notesSlide+xml"/>
  <Override PartName="/ppt/tags/tag45.xml" ContentType="application/vnd.openxmlformats-officedocument.presentationml.tags+xml"/>
  <Override PartName="/ppt/notesSlides/notesSlide50.xml" ContentType="application/vnd.openxmlformats-officedocument.presentationml.notesSlide+xml"/>
  <Override PartName="/ppt/tags/tag46.xml" ContentType="application/vnd.openxmlformats-officedocument.presentationml.tags+xml"/>
  <Override PartName="/ppt/notesSlides/notesSlide51.xml" ContentType="application/vnd.openxmlformats-officedocument.presentationml.notesSlide+xml"/>
  <Override PartName="/ppt/tags/tag47.xml" ContentType="application/vnd.openxmlformats-officedocument.presentationml.tags+xml"/>
  <Override PartName="/ppt/notesSlides/notesSlide52.xml" ContentType="application/vnd.openxmlformats-officedocument.presentationml.notesSlide+xml"/>
  <Override PartName="/ppt/tags/tag48.xml" ContentType="application/vnd.openxmlformats-officedocument.presentationml.tags+xml"/>
  <Override PartName="/ppt/notesSlides/notesSlide53.xml" ContentType="application/vnd.openxmlformats-officedocument.presentationml.notesSlide+xml"/>
  <Override PartName="/ppt/tags/tag49.xml" ContentType="application/vnd.openxmlformats-officedocument.presentationml.tags+xml"/>
  <Override PartName="/ppt/notesSlides/notesSlide54.xml" ContentType="application/vnd.openxmlformats-officedocument.presentationml.notesSlide+xml"/>
  <Override PartName="/ppt/tags/tag50.xml" ContentType="application/vnd.openxmlformats-officedocument.presentationml.tags+xml"/>
  <Override PartName="/ppt/notesSlides/notesSlide55.xml" ContentType="application/vnd.openxmlformats-officedocument.presentationml.notesSlide+xml"/>
  <Override PartName="/ppt/tags/tag51.xml" ContentType="application/vnd.openxmlformats-officedocument.presentationml.tags+xml"/>
  <Override PartName="/ppt/notesSlides/notesSlide56.xml" ContentType="application/vnd.openxmlformats-officedocument.presentationml.notesSlide+xml"/>
  <Override PartName="/ppt/tags/tag52.xml" ContentType="application/vnd.openxmlformats-officedocument.presentationml.tags+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 id="2147483660" r:id="rId2"/>
    <p:sldMasterId id="2147483672" r:id="rId3"/>
    <p:sldMasterId id="2147483684" r:id="rId4"/>
  </p:sldMasterIdLst>
  <p:notesMasterIdLst>
    <p:notesMasterId r:id="rId64"/>
  </p:notesMasterIdLst>
  <p:sldIdLst>
    <p:sldId id="256" r:id="rId5"/>
    <p:sldId id="257" r:id="rId6"/>
    <p:sldId id="307" r:id="rId7"/>
    <p:sldId id="308" r:id="rId8"/>
    <p:sldId id="309" r:id="rId9"/>
    <p:sldId id="310" r:id="rId10"/>
    <p:sldId id="314" r:id="rId11"/>
    <p:sldId id="315" r:id="rId12"/>
    <p:sldId id="316" r:id="rId13"/>
    <p:sldId id="317" r:id="rId14"/>
    <p:sldId id="259" r:id="rId15"/>
    <p:sldId id="260" r:id="rId16"/>
    <p:sldId id="306" r:id="rId17"/>
    <p:sldId id="305" r:id="rId18"/>
    <p:sldId id="304" r:id="rId19"/>
    <p:sldId id="303" r:id="rId20"/>
    <p:sldId id="302" r:id="rId21"/>
    <p:sldId id="301" r:id="rId22"/>
    <p:sldId id="261" r:id="rId23"/>
    <p:sldId id="341" r:id="rId24"/>
    <p:sldId id="320" r:id="rId25"/>
    <p:sldId id="340" r:id="rId26"/>
    <p:sldId id="339" r:id="rId27"/>
    <p:sldId id="338" r:id="rId28"/>
    <p:sldId id="337" r:id="rId29"/>
    <p:sldId id="336" r:id="rId30"/>
    <p:sldId id="335" r:id="rId31"/>
    <p:sldId id="334" r:id="rId32"/>
    <p:sldId id="333" r:id="rId33"/>
    <p:sldId id="332" r:id="rId34"/>
    <p:sldId id="331" r:id="rId35"/>
    <p:sldId id="330" r:id="rId36"/>
    <p:sldId id="329" r:id="rId37"/>
    <p:sldId id="328" r:id="rId38"/>
    <p:sldId id="327" r:id="rId39"/>
    <p:sldId id="326" r:id="rId40"/>
    <p:sldId id="325" r:id="rId41"/>
    <p:sldId id="324" r:id="rId42"/>
    <p:sldId id="323" r:id="rId43"/>
    <p:sldId id="322" r:id="rId44"/>
    <p:sldId id="321" r:id="rId45"/>
    <p:sldId id="319" r:id="rId46"/>
    <p:sldId id="318" r:id="rId47"/>
    <p:sldId id="287" r:id="rId48"/>
    <p:sldId id="348" r:id="rId49"/>
    <p:sldId id="347" r:id="rId50"/>
    <p:sldId id="346" r:id="rId51"/>
    <p:sldId id="345" r:id="rId52"/>
    <p:sldId id="344" r:id="rId53"/>
    <p:sldId id="343" r:id="rId54"/>
    <p:sldId id="342" r:id="rId55"/>
    <p:sldId id="352" r:id="rId56"/>
    <p:sldId id="351" r:id="rId57"/>
    <p:sldId id="350" r:id="rId58"/>
    <p:sldId id="349" r:id="rId59"/>
    <p:sldId id="288" r:id="rId60"/>
    <p:sldId id="269" r:id="rId61"/>
    <p:sldId id="292" r:id="rId62"/>
    <p:sldId id="267" r:id="rId63"/>
  </p:sldIdLst>
  <p:sldSz cx="12192000" cy="6858000"/>
  <p:notesSz cx="6858000" cy="9144000"/>
  <p:embeddedFontLst>
    <p:embeddedFont>
      <p:font typeface="UTM Avo" panose="02040603050506020204" pitchFamily="18" charset="0"/>
      <p:regular r:id="rId65"/>
      <p:bold r:id="rId66"/>
      <p:italic r:id="rId67"/>
      <p:boldItalic r:id="rId68"/>
    </p:embeddedFont>
  </p:embeddedFontLst>
  <p:custDataLst>
    <p:tags r:id="rId69"/>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7E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200" autoAdjust="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font" Target="fonts/font2.fntdata"/><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openxmlformats.org/officeDocument/2006/relationships/tags" Target="tags/tag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font" Target="fonts/font3.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font" Target="fonts/font1.fntdata"/><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76877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46243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2472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2721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0995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7428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143411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133388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7656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53129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13278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93171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84045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248544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566059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175981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46173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94278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72412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9042998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008045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08371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649078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732568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41549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6119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401361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92973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08651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6344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96903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56482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37296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68736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831087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676104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87869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62184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51992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76960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8065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818099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279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74606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343600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91169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90658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2375320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03/01/2025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519381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03/01/2025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879244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03/01/2025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872877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03/01/2025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875500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03/01/2025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1391534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03/01/2025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310804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03/01/2025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203624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03/01/2025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350081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03/01/2025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4758218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03/01/2025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673605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03/01/2025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442145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278719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798456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214181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357159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170755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143865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655428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676433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69053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579071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442634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5"/>
        <p:cNvGrpSpPr/>
        <p:nvPr/>
      </p:nvGrpSpPr>
      <p:grpSpPr>
        <a:xfrm>
          <a:off x="0" y="0"/>
          <a:ext cx="0" cy="0"/>
          <a:chOff x="0" y="0"/>
          <a:chExt cx="0" cy="0"/>
        </a:xfrm>
      </p:grpSpPr>
      <p:sp>
        <p:nvSpPr>
          <p:cNvPr id="16" name="Google Shape;16;p1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752323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075969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866683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04071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621185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0264083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515591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1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902988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8"/>
          <p:cNvSpPr>
            <a:spLocks noGrp="1"/>
          </p:cNvSpPr>
          <p:nvPr>
            <p:ph type="pic" idx="2"/>
          </p:nvPr>
        </p:nvSpPr>
        <p:spPr>
          <a:xfrm>
            <a:off x="5183188" y="987425"/>
            <a:ext cx="6172200" cy="4873625"/>
          </a:xfrm>
          <a:prstGeom prst="rect">
            <a:avLst/>
          </a:prstGeom>
          <a:noFill/>
          <a:ln>
            <a:noFill/>
          </a:ln>
        </p:spPr>
      </p:sp>
      <p:sp>
        <p:nvSpPr>
          <p:cNvPr id="68" name="Google Shape;68;p1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654181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651171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2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91115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F51C3B0E-C407-F752-6CC0-77DB3090448F}"/>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03/01/2025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7823336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64610333"/>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14595931"/>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hyperlink" Target="https://www.hoc10.vn/doc-sach/cong-nghe-9-che-bien-thuc-pham/1/704/66/"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34.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slide" Target="slide8.xml"/><Relationship Id="rId13" Type="http://schemas.openxmlformats.org/officeDocument/2006/relationships/image" Target="../media/image12.png"/><Relationship Id="rId18" Type="http://schemas.openxmlformats.org/officeDocument/2006/relationships/image" Target="../media/image7.png"/><Relationship Id="rId3" Type="http://schemas.openxmlformats.org/officeDocument/2006/relationships/image" Target="../media/image4.png"/><Relationship Id="rId7" Type="http://schemas.openxmlformats.org/officeDocument/2006/relationships/image" Target="../media/image9.png"/><Relationship Id="rId12" Type="http://schemas.openxmlformats.org/officeDocument/2006/relationships/slide" Target="slide10.xml"/><Relationship Id="rId17" Type="http://schemas.openxmlformats.org/officeDocument/2006/relationships/image" Target="../media/image14.png"/><Relationship Id="rId2" Type="http://schemas.openxmlformats.org/officeDocument/2006/relationships/notesSlide" Target="../notesSlides/notesSlide5.xml"/><Relationship Id="rId16" Type="http://schemas.openxmlformats.org/officeDocument/2006/relationships/slide" Target="slide11.xml"/><Relationship Id="rId1" Type="http://schemas.openxmlformats.org/officeDocument/2006/relationships/slideLayout" Target="../slideLayouts/slideLayout34.xml"/><Relationship Id="rId6" Type="http://schemas.openxmlformats.org/officeDocument/2006/relationships/slide" Target="slide7.xml"/><Relationship Id="rId11" Type="http://schemas.openxmlformats.org/officeDocument/2006/relationships/image" Target="../media/image11.png"/><Relationship Id="rId5" Type="http://schemas.openxmlformats.org/officeDocument/2006/relationships/image" Target="../media/image8.png"/><Relationship Id="rId15" Type="http://schemas.openxmlformats.org/officeDocument/2006/relationships/image" Target="../media/image13.png"/><Relationship Id="rId10" Type="http://schemas.openxmlformats.org/officeDocument/2006/relationships/slide" Target="slide9.xml"/><Relationship Id="rId4" Type="http://schemas.openxmlformats.org/officeDocument/2006/relationships/slide" Target="slide6.xml"/><Relationship Id="rId9" Type="http://schemas.openxmlformats.org/officeDocument/2006/relationships/image" Target="../media/image10.png"/><Relationship Id="rId1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34.xml"/><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slide" Target="slide5.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4.xml"/><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slide" Target="slide5.xml"/><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34.xml"/><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slide" Target="slide5.xml"/></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34.xml"/><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slide" Target="slide5.xml"/></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4.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4.xml"/><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slide" Target="slide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hyperlink" Target="https://www.hoc10.vn/doc-sach/cong-nghe-9-che-bien-thuc-pham/1/704/66/" TargetMode="Externa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12.xml"/><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27.sv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28.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29.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30.jpe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notesSlide" Target="../notesSlides/notesSlide17.xml"/><Relationship Id="rId7"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3.xml"/><Relationship Id="rId6" Type="http://schemas.microsoft.com/office/2007/relationships/hdphoto" Target="../media/hdphoto2.wdp"/><Relationship Id="rId5" Type="http://schemas.openxmlformats.org/officeDocument/2006/relationships/image" Target="../media/image34.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3.png"/><Relationship Id="rId5" Type="http://schemas.openxmlformats.org/officeDocument/2006/relationships/hyperlink" Target="https://www.hoc10.vn/doc-sach/cong-nghe-9-che-bien-thuc-pham/1/704/66/" TargetMode="Externa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37.jpe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46.jpe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49.jpe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50.jpeg"/><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52.png"/><Relationship Id="rId2" Type="http://schemas.openxmlformats.org/officeDocument/2006/relationships/slideLayout" Target="../slideLayouts/slideLayout2.xml"/><Relationship Id="rId1" Type="http://schemas.openxmlformats.org/officeDocument/2006/relationships/tags" Target="../tags/tag28.xml"/><Relationship Id="rId6" Type="http://schemas.microsoft.com/office/2007/relationships/hdphoto" Target="../media/hdphoto3.wdp"/><Relationship Id="rId5" Type="http://schemas.openxmlformats.org/officeDocument/2006/relationships/image" Target="../media/image51.png"/><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image" Target="../media/image53.pn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54.jpeg"/><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32.xml"/><Relationship Id="rId5" Type="http://schemas.openxmlformats.org/officeDocument/2006/relationships/image" Target="../media/image55.jpeg"/><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7" Type="http://schemas.openxmlformats.org/officeDocument/2006/relationships/image" Target="../media/image58.jpeg"/><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36.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60.png"/><Relationship Id="rId5" Type="http://schemas.openxmlformats.org/officeDocument/2006/relationships/image" Target="../media/image59.jpeg"/><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35.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image" Target="../media/image63.jpeg"/><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64.jpeg"/><Relationship Id="rId4" Type="http://schemas.openxmlformats.org/officeDocument/2006/relationships/image" Target="../media/image36.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38.xml"/><Relationship Id="rId5" Type="http://schemas.openxmlformats.org/officeDocument/2006/relationships/image" Target="../media/image65.jpeg"/><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36.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36.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42.xml"/><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43.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44.xml"/><Relationship Id="rId5" Type="http://schemas.openxmlformats.org/officeDocument/2006/relationships/image" Target="../media/image66.png"/><Relationship Id="rId4" Type="http://schemas.openxmlformats.org/officeDocument/2006/relationships/image" Target="../media/image36.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45.xml"/><Relationship Id="rId5" Type="http://schemas.openxmlformats.org/officeDocument/2006/relationships/image" Target="../media/image67.jpeg"/><Relationship Id="rId4" Type="http://schemas.openxmlformats.org/officeDocument/2006/relationships/image" Target="../media/image36.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46.xml"/><Relationship Id="rId4" Type="http://schemas.openxmlformats.org/officeDocument/2006/relationships/image" Target="../media/image36.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47.xml"/><Relationship Id="rId5" Type="http://schemas.openxmlformats.org/officeDocument/2006/relationships/image" Target="../media/image68.jpeg"/><Relationship Id="rId4" Type="http://schemas.openxmlformats.org/officeDocument/2006/relationships/image" Target="../media/image36.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tags" Target="../tags/tag48.xml"/><Relationship Id="rId5" Type="http://schemas.openxmlformats.org/officeDocument/2006/relationships/image" Target="../media/image69.jpeg"/><Relationship Id="rId4" Type="http://schemas.openxmlformats.org/officeDocument/2006/relationships/image" Target="../media/image36.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49.xml"/><Relationship Id="rId5" Type="http://schemas.openxmlformats.org/officeDocument/2006/relationships/image" Target="../media/image70.png"/><Relationship Id="rId4" Type="http://schemas.openxmlformats.org/officeDocument/2006/relationships/image" Target="../media/image36.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tags" Target="../tags/tag50.xml"/><Relationship Id="rId5" Type="http://schemas.openxmlformats.org/officeDocument/2006/relationships/image" Target="../media/image71.jpeg"/><Relationship Id="rId4" Type="http://schemas.openxmlformats.org/officeDocument/2006/relationships/image" Target="../media/image36.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51.xml"/><Relationship Id="rId5" Type="http://schemas.openxmlformats.org/officeDocument/2006/relationships/image" Target="../media/image72.jpeg"/><Relationship Id="rId4" Type="http://schemas.openxmlformats.org/officeDocument/2006/relationships/image" Target="../media/image36.png"/></Relationships>
</file>

<file path=ppt/slides/_rels/slide5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slideLayout" Target="../slideLayouts/slideLayout2.xml"/><Relationship Id="rId1" Type="http://schemas.openxmlformats.org/officeDocument/2006/relationships/tags" Target="../tags/tag52.xml"/><Relationship Id="rId6" Type="http://schemas.openxmlformats.org/officeDocument/2006/relationships/image" Target="../media/image24.png"/><Relationship Id="rId5" Type="http://schemas.openxmlformats.org/officeDocument/2006/relationships/image" Target="../media/image75.png"/><Relationship Id="rId4" Type="http://schemas.openxmlformats.org/officeDocument/2006/relationships/image" Target="../media/image74.png"/></Relationships>
</file>

<file path=ppt/slides/_rels/slide58.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57.xml"/><Relationship Id="rId1" Type="http://schemas.openxmlformats.org/officeDocument/2006/relationships/slideLayout" Target="../slideLayouts/slideLayout18.xml"/><Relationship Id="rId4" Type="http://schemas.openxmlformats.org/officeDocument/2006/relationships/image" Target="../media/image76.jpg"/></Relationships>
</file>

<file path=ppt/slides/_rels/slide59.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58.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3"/>
        <p:cNvGrpSpPr/>
        <p:nvPr/>
      </p:nvGrpSpPr>
      <p:grpSpPr>
        <a:xfrm>
          <a:off x="0" y="0"/>
          <a:ext cx="0" cy="0"/>
          <a:chOff x="0" y="0"/>
          <a:chExt cx="0" cy="0"/>
        </a:xfrm>
      </p:grpSpPr>
      <p:sp>
        <p:nvSpPr>
          <p:cNvPr id="7" name="Google Shape;54;p1">
            <a:extLst>
              <a:ext uri="{FF2B5EF4-FFF2-40B4-BE49-F238E27FC236}">
                <a16:creationId xmlns:a16="http://schemas.microsoft.com/office/drawing/2014/main" id="{EF617D20-8458-BA53-999F-248F52935E68}"/>
              </a:ext>
            </a:extLst>
          </p:cNvPr>
          <p:cNvSpPr txBox="1">
            <a:spLocks/>
          </p:cNvSpPr>
          <p:nvPr/>
        </p:nvSpPr>
        <p:spPr>
          <a:xfrm>
            <a:off x="0" y="2749520"/>
            <a:ext cx="12192000" cy="135896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defTabSz="914377">
              <a:lnSpc>
                <a:spcPct val="150000"/>
              </a:lnSpc>
              <a:defRPr/>
            </a:pPr>
            <a:r>
              <a:rPr lang="en-US" sz="4800" b="1" dirty="0" err="1">
                <a:solidFill>
                  <a:srgbClr val="FF0000"/>
                </a:solidFill>
                <a:latin typeface="UTM Avo" panose="02040603050506020204" pitchFamily="18" charset="0"/>
                <a:cs typeface="Arial" panose="020B0604020202020204" pitchFamily="34" charset="0"/>
              </a:rPr>
              <a:t>Ôn</a:t>
            </a:r>
            <a:r>
              <a:rPr lang="en-US" sz="4800" b="1" dirty="0">
                <a:solidFill>
                  <a:srgbClr val="FF0000"/>
                </a:solidFill>
                <a:latin typeface="UTM Avo" panose="02040603050506020204" pitchFamily="18" charset="0"/>
                <a:cs typeface="Arial" panose="020B0604020202020204" pitchFamily="34" charset="0"/>
              </a:rPr>
              <a:t> </a:t>
            </a:r>
            <a:r>
              <a:rPr lang="en-US" sz="4800" b="1" dirty="0" err="1">
                <a:solidFill>
                  <a:srgbClr val="FF0000"/>
                </a:solidFill>
                <a:latin typeface="UTM Avo" panose="02040603050506020204" pitchFamily="18" charset="0"/>
                <a:cs typeface="Arial" panose="020B0604020202020204" pitchFamily="34" charset="0"/>
              </a:rPr>
              <a:t>tập</a:t>
            </a:r>
            <a:endParaRPr lang="en-US" sz="4800" b="1" dirty="0">
              <a:solidFill>
                <a:srgbClr val="FF0000"/>
              </a:solidFill>
              <a:latin typeface="UTM Avo" panose="02040603050506020204" pitchFamily="18" charset="0"/>
              <a:cs typeface="Arial" panose="020B0604020202020204" pitchFamily="34" charset="0"/>
            </a:endParaRPr>
          </a:p>
        </p:txBody>
      </p:sp>
      <p:sp>
        <p:nvSpPr>
          <p:cNvPr id="2" name="TextBox 1">
            <a:extLst>
              <a:ext uri="{FF2B5EF4-FFF2-40B4-BE49-F238E27FC236}">
                <a16:creationId xmlns:a16="http://schemas.microsoft.com/office/drawing/2014/main" id="{20ABAE89-5B5D-909C-ACD6-EFC377A8F39C}"/>
              </a:ext>
            </a:extLst>
          </p:cNvPr>
          <p:cNvSpPr txBox="1"/>
          <p:nvPr/>
        </p:nvSpPr>
        <p:spPr>
          <a:xfrm>
            <a:off x="9390742" y="195308"/>
            <a:ext cx="3222171" cy="707886"/>
          </a:xfrm>
          <a:prstGeom prst="rect">
            <a:avLst/>
          </a:prstGeom>
          <a:noFill/>
        </p:spPr>
        <p:txBody>
          <a:bodyPr wrap="square" rtlCol="0">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rPr>
              <a:t>Công</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2400" err="1">
                <a:solidFill>
                  <a:schemeClr val="bg1"/>
                </a:solidFill>
                <a:effectLst>
                  <a:outerShdw blurRad="38100" dist="38100" dir="2700000" algn="tl">
                    <a:srgbClr val="000000">
                      <a:alpha val="43137"/>
                    </a:srgbClr>
                  </a:outerShdw>
                </a:effectLst>
                <a:latin typeface="UTM Avo" panose="02040603050506020204" pitchFamily="18" charset="0"/>
              </a:rPr>
              <a:t>nghệ</a:t>
            </a:r>
            <a:r>
              <a:rPr lang="en-US" sz="2400">
                <a:solidFill>
                  <a:schemeClr val="bg1"/>
                </a:solidFill>
                <a:effectLst>
                  <a:outerShdw blurRad="38100" dist="38100" dir="2700000" algn="tl">
                    <a:srgbClr val="000000">
                      <a:alpha val="43137"/>
                    </a:srgbClr>
                  </a:outerShdw>
                </a:effectLst>
                <a:latin typeface="UTM Avo" panose="02040603050506020204" pitchFamily="18" charset="0"/>
              </a:rPr>
              <a:t> 9</a:t>
            </a:r>
          </a:p>
          <a:p>
            <a:pPr algn="ctr"/>
            <a:r>
              <a:rPr lang="en-US" sz="1600">
                <a:solidFill>
                  <a:schemeClr val="bg1"/>
                </a:solidFill>
                <a:effectLst>
                  <a:outerShdw blurRad="38100" dist="38100" dir="2700000" algn="tl">
                    <a:srgbClr val="000000">
                      <a:alpha val="43137"/>
                    </a:srgbClr>
                  </a:outerShdw>
                </a:effectLst>
                <a:latin typeface="UTM Avo" panose="02040603050506020204" pitchFamily="18" charset="0"/>
              </a:rPr>
              <a:t>Chế biến thực phẩm</a:t>
            </a:r>
            <a:endParaRPr lang="en-US" sz="1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Tree>
    <p:custDataLst>
      <p:tags r:id="rId1"/>
    </p:custData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48DB58FB-2C1E-04B4-2B50-99D1492B8F6A}"/>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a:blip r:embed="rId5">
            <a:alphaModFix/>
          </a:blip>
          <a:stretch>
            <a:fillRect/>
          </a:stretch>
        </a:blipFill>
        <a:effectLst/>
      </p:bgPr>
    </p:bg>
    <p:spTree>
      <p:nvGrpSpPr>
        <p:cNvPr id="1" name="Shape 87"/>
        <p:cNvGrpSpPr/>
        <p:nvPr/>
      </p:nvGrpSpPr>
      <p:grpSpPr>
        <a:xfrm>
          <a:off x="0" y="0"/>
          <a:ext cx="0" cy="0"/>
          <a:chOff x="0" y="0"/>
          <a:chExt cx="0" cy="0"/>
        </a:xfrm>
      </p:grpSpPr>
      <p:sp>
        <p:nvSpPr>
          <p:cNvPr id="94" name="Google Shape;94;p1"/>
          <p:cNvSpPr/>
          <p:nvPr/>
        </p:nvSpPr>
        <p:spPr>
          <a:xfrm>
            <a:off x="668346" y="2094452"/>
            <a:ext cx="10848652" cy="1752600"/>
          </a:xfrm>
          <a:prstGeom prst="rect">
            <a:avLst/>
          </a:prstGeom>
          <a:solidFill>
            <a:schemeClr val="dk1">
              <a:alpha val="49803"/>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6600"/>
              <a:buFont typeface="Arial"/>
              <a:buNone/>
              <a:tabLst/>
              <a:defRPr/>
            </a:pPr>
            <a:r>
              <a:rPr kumimoji="0" lang="en-US" sz="7200" b="1" i="0" u="none" strike="noStrike" kern="0" cap="none" spc="0" normalizeH="0" baseline="0" noProof="0">
                <a:ln>
                  <a:noFill/>
                </a:ln>
                <a:solidFill>
                  <a:srgbClr val="FFFFFF"/>
                </a:solidFill>
                <a:effectLst/>
                <a:uLnTx/>
                <a:uFillTx/>
                <a:latin typeface="UTM Avo" panose="02040603050506020204" pitchFamily="18" charset="0"/>
                <a:cs typeface="Arial"/>
                <a:sym typeface="Arial"/>
              </a:rPr>
              <a:t>NUÔI CÁ</a:t>
            </a:r>
            <a:endParaRPr kumimoji="0" lang="en-US" sz="72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2" name="Google Shape;142;p4">
            <a:extLst>
              <a:ext uri="{FF2B5EF4-FFF2-40B4-BE49-F238E27FC236}">
                <a16:creationId xmlns:a16="http://schemas.microsoft.com/office/drawing/2014/main" id="{62FB8143-A1D3-E524-5F92-7D352679E65E}"/>
              </a:ext>
            </a:extLst>
          </p:cNvPr>
          <p:cNvPicPr preferRelativeResize="0"/>
          <p:nvPr/>
        </p:nvPicPr>
        <p:blipFill rotWithShape="1">
          <a:blip r:embed="rId6">
            <a:alphaModFix/>
          </a:blip>
          <a:srcRect/>
          <a:stretch/>
        </p:blipFill>
        <p:spPr>
          <a:xfrm>
            <a:off x="1" y="0"/>
            <a:ext cx="658498" cy="735496"/>
          </a:xfrm>
          <a:prstGeom prst="rect">
            <a:avLst/>
          </a:prstGeom>
          <a:solidFill>
            <a:schemeClr val="bg1"/>
          </a:solidFill>
          <a:ln>
            <a:noFill/>
          </a:ln>
        </p:spPr>
      </p:pic>
      <p:pic>
        <p:nvPicPr>
          <p:cNvPr id="3" name="Cartoon Background Music Funny Animation Free">
            <a:hlinkClick r:id="" action="ppaction://media"/>
            <a:extLst>
              <a:ext uri="{FF2B5EF4-FFF2-40B4-BE49-F238E27FC236}">
                <a16:creationId xmlns:a16="http://schemas.microsoft.com/office/drawing/2014/main" id="{0EEDFCFB-8A48-0F28-C440-8519913154B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7563324" y="-3230563"/>
            <a:ext cx="487363" cy="487363"/>
          </a:xfrm>
          <a:prstGeom prst="rect">
            <a:avLst/>
          </a:prstGeom>
        </p:spPr>
      </p:pic>
      <p:pic>
        <p:nvPicPr>
          <p:cNvPr id="5" name="Picture 4" descr="A cartoon of a fish&#10;&#10;Description automatically generated">
            <a:extLst>
              <a:ext uri="{FF2B5EF4-FFF2-40B4-BE49-F238E27FC236}">
                <a16:creationId xmlns:a16="http://schemas.microsoft.com/office/drawing/2014/main" id="{5887B976-E970-3134-A190-AA62ABD6DCE7}"/>
              </a:ext>
            </a:extLst>
          </p:cNvPr>
          <p:cNvPicPr>
            <a:picLocks noChangeAspect="1"/>
          </p:cNvPicPr>
          <p:nvPr/>
        </p:nvPicPr>
        <p:blipFill>
          <a:blip r:embed="rId8"/>
          <a:stretch>
            <a:fillRect/>
          </a:stretch>
        </p:blipFill>
        <p:spPr>
          <a:xfrm flipH="1">
            <a:off x="501820" y="2872409"/>
            <a:ext cx="3648802" cy="2126974"/>
          </a:xfrm>
          <a:prstGeom prst="rect">
            <a:avLst/>
          </a:prstGeom>
        </p:spPr>
      </p:pic>
      <p:pic>
        <p:nvPicPr>
          <p:cNvPr id="4" name="Cartoon Background Music Funny Animation Free">
            <a:hlinkClick r:id="" action="ppaction://media"/>
            <a:extLst>
              <a:ext uri="{FF2B5EF4-FFF2-40B4-BE49-F238E27FC236}">
                <a16:creationId xmlns:a16="http://schemas.microsoft.com/office/drawing/2014/main" id="{CCFC0894-1803-B13F-9B79-4119529D62E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476947" y="217122"/>
            <a:ext cx="487363" cy="4873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10" presetClass="entr" presetSubtype="0" fill="hold" nodeType="withEffect">
                                  <p:stCondLst>
                                    <p:cond delay="0"/>
                                  </p:stCondLst>
                                  <p:childTnLst>
                                    <p:set>
                                      <p:cBhvr>
                                        <p:cTn id="8" dur="1" fill="hold">
                                          <p:stCondLst>
                                            <p:cond delay="0"/>
                                          </p:stCondLst>
                                        </p:cTn>
                                        <p:tgtEl>
                                          <p:spTgt spid="94"/>
                                        </p:tgtEl>
                                        <p:attrNameLst>
                                          <p:attrName>style.visibility</p:attrName>
                                        </p:attrNameLst>
                                      </p:cBhvr>
                                      <p:to>
                                        <p:strVal val="visible"/>
                                      </p:to>
                                    </p:set>
                                    <p:animEffect transition="in" filter="fade">
                                      <p:cBhvr>
                                        <p:cTn id="9" dur="10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20000" numSld="8" showWhenStopped="0">
                <p:cTn id="10" repeatCount="indefinite" fill="hold" display="0">
                  <p:stCondLst>
                    <p:cond delay="indefinite"/>
                  </p:stCondLst>
                  <p:endCondLst>
                    <p:cond evt="onStopAudio" delay="0">
                      <p:tgtEl>
                        <p:sldTgt/>
                      </p:tgtEl>
                    </p:cond>
                  </p:endCondLst>
                </p:cTn>
                <p:tgtEl>
                  <p:spTgt spid="3"/>
                </p:tgtEl>
              </p:cMediaNode>
            </p:audio>
            <p:audio>
              <p:cMediaNode vol="20000" numSld="999" showWhenStopped="0">
                <p:cTn id="11" repeatCount="indefinite"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00"/>
        <p:cNvGrpSpPr/>
        <p:nvPr/>
      </p:nvGrpSpPr>
      <p:grpSpPr>
        <a:xfrm>
          <a:off x="0" y="0"/>
          <a:ext cx="0" cy="0"/>
          <a:chOff x="0" y="0"/>
          <a:chExt cx="0" cy="0"/>
        </a:xfrm>
      </p:grpSpPr>
      <p:sp>
        <p:nvSpPr>
          <p:cNvPr id="2" name="Google Shape;107;p2"/>
          <p:cNvSpPr/>
          <p:nvPr/>
        </p:nvSpPr>
        <p:spPr>
          <a:xfrm>
            <a:off x="1134784" y="933856"/>
            <a:ext cx="9922432" cy="5310578"/>
          </a:xfrm>
          <a:prstGeom prst="rect">
            <a:avLst/>
          </a:prstGeom>
          <a:solidFill>
            <a:srgbClr val="DDEAF6"/>
          </a:solidFill>
          <a:ln>
            <a:noFill/>
          </a:ln>
          <a:effectLst>
            <a:outerShdw blurRad="57150" dist="19050" dir="5400000" algn="ctr" rotWithShape="0">
              <a:srgbClr val="000000">
                <a:alpha val="62745"/>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4000"/>
              <a:buFont typeface="Arial"/>
              <a:buNone/>
              <a:tabLst/>
              <a:defRPr/>
            </a:pPr>
            <a:r>
              <a:rPr kumimoji="0" lang="vi-VN" sz="28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HƯỚNG DẪN</a:t>
            </a:r>
            <a:endParaRPr kumimoji="0" lang="vi-VN" sz="28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Click vào màn hình để bắt đầu trò chơi.</a:t>
            </a:r>
          </a:p>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Click vào các số thứ tự 1 – 2 – 3 – 4 – 5 để đi đến các câu hỏi.</a:t>
            </a:r>
          </a:p>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Click vào các câu trả lời để hiện đáp án đúng/sai.</a:t>
            </a:r>
          </a:p>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Click vào ngôi nhà ở góc dưới bên tay trái để trở lại slide đầu tiên và chọn các câu hỏi tiếp theo.</a:t>
            </a: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Click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vào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chú</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cá</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để</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cho</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chú</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cá</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ăn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a:t>
            </a:r>
            <a:endPar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a:p>
            <a:pPr marL="0" marR="0" lvl="0" indent="0" algn="just" defTabSz="914400" rtl="0" eaLnBrk="1" fontAlgn="auto" latinLnBrk="0" hangingPunct="1">
              <a:lnSpc>
                <a:spcPct val="15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Sau khi trả lời hết các câu hỏi,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cs typeface="Arial"/>
                <a:sym typeface="Arial"/>
              </a:rPr>
              <a:t>bấm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a:t>
            </a: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vào chữ “</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NEXT</a:t>
            </a:r>
            <a:r>
              <a:rPr kumimoji="0" lang="vi-VN"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 để tiếp tục bài giảng.</a:t>
            </a:r>
          </a:p>
        </p:txBody>
      </p:sp>
      <p:pic>
        <p:nvPicPr>
          <p:cNvPr id="4" name="Google Shape;142;p4">
            <a:extLst>
              <a:ext uri="{FF2B5EF4-FFF2-40B4-BE49-F238E27FC236}">
                <a16:creationId xmlns:a16="http://schemas.microsoft.com/office/drawing/2014/main" id="{B43D14DA-60D3-E9AF-6F0A-3865EC94C7FB}"/>
              </a:ext>
            </a:extLst>
          </p:cNvPr>
          <p:cNvPicPr preferRelativeResize="0"/>
          <p:nvPr/>
        </p:nvPicPr>
        <p:blipFill rotWithShape="1">
          <a:blip r:embed="rId4">
            <a:alphaModFix/>
          </a:blip>
          <a:srcRect/>
          <a:stretch/>
        </p:blipFill>
        <p:spPr>
          <a:xfrm>
            <a:off x="1" y="0"/>
            <a:ext cx="658498" cy="735496"/>
          </a:xfrm>
          <a:prstGeom prst="rect">
            <a:avLst/>
          </a:prstGeom>
          <a:solidFill>
            <a:schemeClr val="bg1"/>
          </a:solid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13"/>
        <p:cNvGrpSpPr/>
        <p:nvPr/>
      </p:nvGrpSpPr>
      <p:grpSpPr>
        <a:xfrm>
          <a:off x="0" y="0"/>
          <a:ext cx="0" cy="0"/>
          <a:chOff x="0" y="0"/>
          <a:chExt cx="0" cy="0"/>
        </a:xfrm>
      </p:grpSpPr>
      <p:pic>
        <p:nvPicPr>
          <p:cNvPr id="115" name="Google Shape;115;p3">
            <a:hlinkClick r:id="rId4" action="ppaction://hlinksldjump"/>
          </p:cNvPr>
          <p:cNvPicPr preferRelativeResize="0"/>
          <p:nvPr/>
        </p:nvPicPr>
        <p:blipFill rotWithShape="1">
          <a:blip r:embed="rId5">
            <a:alphaModFix/>
          </a:blip>
          <a:srcRect/>
          <a:stretch/>
        </p:blipFill>
        <p:spPr>
          <a:xfrm>
            <a:off x="6943665" y="176755"/>
            <a:ext cx="885919" cy="854956"/>
          </a:xfrm>
          <a:prstGeom prst="rect">
            <a:avLst/>
          </a:prstGeom>
          <a:noFill/>
          <a:ln>
            <a:noFill/>
          </a:ln>
        </p:spPr>
      </p:pic>
      <p:pic>
        <p:nvPicPr>
          <p:cNvPr id="116" name="Google Shape;116;p3">
            <a:hlinkClick r:id="rId6" action="ppaction://hlinksldjump"/>
          </p:cNvPr>
          <p:cNvPicPr preferRelativeResize="0"/>
          <p:nvPr/>
        </p:nvPicPr>
        <p:blipFill rotWithShape="1">
          <a:blip r:embed="rId7">
            <a:alphaModFix/>
          </a:blip>
          <a:srcRect/>
          <a:stretch/>
        </p:blipFill>
        <p:spPr>
          <a:xfrm>
            <a:off x="7879770" y="132453"/>
            <a:ext cx="930003" cy="930003"/>
          </a:xfrm>
          <a:prstGeom prst="rect">
            <a:avLst/>
          </a:prstGeom>
          <a:noFill/>
          <a:ln>
            <a:noFill/>
          </a:ln>
        </p:spPr>
      </p:pic>
      <p:pic>
        <p:nvPicPr>
          <p:cNvPr id="117" name="Google Shape;117;p3">
            <a:hlinkClick r:id="rId8" action="ppaction://hlinksldjump"/>
          </p:cNvPr>
          <p:cNvPicPr preferRelativeResize="0"/>
          <p:nvPr/>
        </p:nvPicPr>
        <p:blipFill rotWithShape="1">
          <a:blip r:embed="rId9">
            <a:alphaModFix/>
          </a:blip>
          <a:srcRect/>
          <a:stretch/>
        </p:blipFill>
        <p:spPr>
          <a:xfrm>
            <a:off x="8851995" y="156245"/>
            <a:ext cx="910841" cy="889700"/>
          </a:xfrm>
          <a:prstGeom prst="rect">
            <a:avLst/>
          </a:prstGeom>
          <a:noFill/>
          <a:ln>
            <a:noFill/>
          </a:ln>
        </p:spPr>
      </p:pic>
      <p:pic>
        <p:nvPicPr>
          <p:cNvPr id="118" name="Google Shape;118;p3">
            <a:hlinkClick r:id="rId10" action="ppaction://hlinksldjump"/>
          </p:cNvPr>
          <p:cNvPicPr preferRelativeResize="0"/>
          <p:nvPr/>
        </p:nvPicPr>
        <p:blipFill rotWithShape="1">
          <a:blip r:embed="rId11">
            <a:alphaModFix/>
          </a:blip>
          <a:srcRect/>
          <a:stretch/>
        </p:blipFill>
        <p:spPr>
          <a:xfrm>
            <a:off x="9808521" y="143277"/>
            <a:ext cx="933951" cy="911670"/>
          </a:xfrm>
          <a:prstGeom prst="rect">
            <a:avLst/>
          </a:prstGeom>
          <a:noFill/>
          <a:ln>
            <a:noFill/>
          </a:ln>
        </p:spPr>
      </p:pic>
      <p:pic>
        <p:nvPicPr>
          <p:cNvPr id="119" name="Google Shape;119;p3">
            <a:hlinkClick r:id="rId12" action="ppaction://hlinksldjump"/>
          </p:cNvPr>
          <p:cNvPicPr preferRelativeResize="0"/>
          <p:nvPr/>
        </p:nvPicPr>
        <p:blipFill rotWithShape="1">
          <a:blip r:embed="rId13">
            <a:alphaModFix/>
          </a:blip>
          <a:srcRect/>
          <a:stretch/>
        </p:blipFill>
        <p:spPr>
          <a:xfrm>
            <a:off x="10783982" y="135918"/>
            <a:ext cx="995951" cy="924136"/>
          </a:xfrm>
          <a:prstGeom prst="rect">
            <a:avLst/>
          </a:prstGeom>
          <a:noFill/>
          <a:ln>
            <a:noFill/>
          </a:ln>
        </p:spPr>
      </p:pic>
      <p:pic>
        <p:nvPicPr>
          <p:cNvPr id="2" name="Google Shape;142;p4">
            <a:extLst>
              <a:ext uri="{FF2B5EF4-FFF2-40B4-BE49-F238E27FC236}">
                <a16:creationId xmlns:a16="http://schemas.microsoft.com/office/drawing/2014/main" id="{95E2404A-4703-4429-CBC7-8B4B1C67321A}"/>
              </a:ext>
            </a:extLst>
          </p:cNvPr>
          <p:cNvPicPr preferRelativeResize="0"/>
          <p:nvPr/>
        </p:nvPicPr>
        <p:blipFill rotWithShape="1">
          <a:blip r:embed="rId14">
            <a:alphaModFix/>
          </a:blip>
          <a:srcRect/>
          <a:stretch/>
        </p:blipFill>
        <p:spPr>
          <a:xfrm>
            <a:off x="1" y="0"/>
            <a:ext cx="658498" cy="735496"/>
          </a:xfrm>
          <a:prstGeom prst="rect">
            <a:avLst/>
          </a:prstGeom>
          <a:solidFill>
            <a:schemeClr val="bg1"/>
          </a:solidFill>
          <a:ln>
            <a:noFill/>
          </a:ln>
        </p:spPr>
      </p:pic>
      <p:pic>
        <p:nvPicPr>
          <p:cNvPr id="4" name="1">
            <a:extLst>
              <a:ext uri="{FF2B5EF4-FFF2-40B4-BE49-F238E27FC236}">
                <a16:creationId xmlns:a16="http://schemas.microsoft.com/office/drawing/2014/main" id="{09DDBE3C-4114-EC88-49FC-58A83D62F1B2}"/>
              </a:ext>
            </a:extLst>
          </p:cNvPr>
          <p:cNvPicPr>
            <a:picLocks noChangeAspect="1"/>
          </p:cNvPicPr>
          <p:nvPr/>
        </p:nvPicPr>
        <p:blipFill>
          <a:blip r:embed="rId15"/>
          <a:stretch>
            <a:fillRect/>
          </a:stretch>
        </p:blipFill>
        <p:spPr>
          <a:xfrm>
            <a:off x="2357942" y="3702867"/>
            <a:ext cx="680194" cy="680194"/>
          </a:xfrm>
          <a:prstGeom prst="rect">
            <a:avLst/>
          </a:prstGeom>
        </p:spPr>
      </p:pic>
      <p:pic>
        <p:nvPicPr>
          <p:cNvPr id="5" name="2">
            <a:extLst>
              <a:ext uri="{FF2B5EF4-FFF2-40B4-BE49-F238E27FC236}">
                <a16:creationId xmlns:a16="http://schemas.microsoft.com/office/drawing/2014/main" id="{09D3E1EA-AEE5-E43D-3537-71073DA132B1}"/>
              </a:ext>
            </a:extLst>
          </p:cNvPr>
          <p:cNvPicPr>
            <a:picLocks noChangeAspect="1"/>
          </p:cNvPicPr>
          <p:nvPr/>
        </p:nvPicPr>
        <p:blipFill>
          <a:blip r:embed="rId15"/>
          <a:stretch>
            <a:fillRect/>
          </a:stretch>
        </p:blipFill>
        <p:spPr>
          <a:xfrm>
            <a:off x="4003888" y="2776902"/>
            <a:ext cx="680194" cy="680194"/>
          </a:xfrm>
          <a:prstGeom prst="rect">
            <a:avLst/>
          </a:prstGeom>
        </p:spPr>
      </p:pic>
      <p:pic>
        <p:nvPicPr>
          <p:cNvPr id="6" name="5">
            <a:extLst>
              <a:ext uri="{FF2B5EF4-FFF2-40B4-BE49-F238E27FC236}">
                <a16:creationId xmlns:a16="http://schemas.microsoft.com/office/drawing/2014/main" id="{BC706446-AD2B-B099-0ED8-3E0065EA0A76}"/>
              </a:ext>
            </a:extLst>
          </p:cNvPr>
          <p:cNvPicPr>
            <a:picLocks noChangeAspect="1"/>
          </p:cNvPicPr>
          <p:nvPr/>
        </p:nvPicPr>
        <p:blipFill>
          <a:blip r:embed="rId15"/>
          <a:stretch>
            <a:fillRect/>
          </a:stretch>
        </p:blipFill>
        <p:spPr>
          <a:xfrm>
            <a:off x="11023539" y="4448303"/>
            <a:ext cx="680194" cy="680194"/>
          </a:xfrm>
          <a:prstGeom prst="rect">
            <a:avLst/>
          </a:prstGeom>
        </p:spPr>
      </p:pic>
      <p:pic>
        <p:nvPicPr>
          <p:cNvPr id="7" name="3">
            <a:extLst>
              <a:ext uri="{FF2B5EF4-FFF2-40B4-BE49-F238E27FC236}">
                <a16:creationId xmlns:a16="http://schemas.microsoft.com/office/drawing/2014/main" id="{88CD1219-D33D-22F1-D9BD-87862669C468}"/>
              </a:ext>
            </a:extLst>
          </p:cNvPr>
          <p:cNvPicPr>
            <a:picLocks noChangeAspect="1"/>
          </p:cNvPicPr>
          <p:nvPr/>
        </p:nvPicPr>
        <p:blipFill>
          <a:blip r:embed="rId15"/>
          <a:stretch>
            <a:fillRect/>
          </a:stretch>
        </p:blipFill>
        <p:spPr>
          <a:xfrm>
            <a:off x="6322496" y="4219702"/>
            <a:ext cx="680194" cy="680194"/>
          </a:xfrm>
          <a:prstGeom prst="rect">
            <a:avLst/>
          </a:prstGeom>
        </p:spPr>
      </p:pic>
      <p:pic>
        <p:nvPicPr>
          <p:cNvPr id="8" name="4">
            <a:extLst>
              <a:ext uri="{FF2B5EF4-FFF2-40B4-BE49-F238E27FC236}">
                <a16:creationId xmlns:a16="http://schemas.microsoft.com/office/drawing/2014/main" id="{636790FA-6742-E372-61EB-1229BBA64BD1}"/>
              </a:ext>
            </a:extLst>
          </p:cNvPr>
          <p:cNvPicPr>
            <a:picLocks noChangeAspect="1"/>
          </p:cNvPicPr>
          <p:nvPr/>
        </p:nvPicPr>
        <p:blipFill>
          <a:blip r:embed="rId15"/>
          <a:stretch>
            <a:fillRect/>
          </a:stretch>
        </p:blipFill>
        <p:spPr>
          <a:xfrm>
            <a:off x="8551355" y="2912165"/>
            <a:ext cx="680194" cy="680194"/>
          </a:xfrm>
          <a:prstGeom prst="rect">
            <a:avLst/>
          </a:prstGeom>
        </p:spPr>
      </p:pic>
      <p:pic>
        <p:nvPicPr>
          <p:cNvPr id="9" name="Picture 8">
            <a:hlinkClick r:id="rId16" action="ppaction://hlinksldjump"/>
            <a:extLst>
              <a:ext uri="{FF2B5EF4-FFF2-40B4-BE49-F238E27FC236}">
                <a16:creationId xmlns:a16="http://schemas.microsoft.com/office/drawing/2014/main" id="{060E663B-F482-3A02-DF7A-68EC37932EA4}"/>
              </a:ext>
            </a:extLst>
          </p:cNvPr>
          <p:cNvPicPr>
            <a:picLocks noChangeAspect="1"/>
          </p:cNvPicPr>
          <p:nvPr/>
        </p:nvPicPr>
        <p:blipFill>
          <a:blip r:embed="rId17"/>
          <a:stretch>
            <a:fillRect/>
          </a:stretch>
        </p:blipFill>
        <p:spPr>
          <a:xfrm>
            <a:off x="10464641" y="5604782"/>
            <a:ext cx="1634631" cy="1253218"/>
          </a:xfrm>
          <a:prstGeom prst="rect">
            <a:avLst/>
          </a:prstGeom>
        </p:spPr>
      </p:pic>
      <p:pic>
        <p:nvPicPr>
          <p:cNvPr id="3" name="kaka" descr="A cartoon of a fish&#10;&#10;Description automatically generated">
            <a:extLst>
              <a:ext uri="{FF2B5EF4-FFF2-40B4-BE49-F238E27FC236}">
                <a16:creationId xmlns:a16="http://schemas.microsoft.com/office/drawing/2014/main" id="{F453D0FF-B60E-C79B-97B4-0BC28106E2A1}"/>
              </a:ext>
            </a:extLst>
          </p:cNvPr>
          <p:cNvPicPr>
            <a:picLocks noChangeAspect="1"/>
          </p:cNvPicPr>
          <p:nvPr/>
        </p:nvPicPr>
        <p:blipFill>
          <a:blip r:embed="rId18"/>
          <a:stretch>
            <a:fillRect/>
          </a:stretch>
        </p:blipFill>
        <p:spPr>
          <a:xfrm flipH="1">
            <a:off x="-70087" y="5257982"/>
            <a:ext cx="1951373" cy="113750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5"/>
                                        </p:tgtEl>
                                      </p:cBhvr>
                                    </p:animEffect>
                                    <p:set>
                                      <p:cBhvr>
                                        <p:cTn id="7" dur="1" fill="hold">
                                          <p:stCondLst>
                                            <p:cond delay="500"/>
                                          </p:stCondLst>
                                        </p:cTn>
                                        <p:tgtEl>
                                          <p:spTgt spid="115"/>
                                        </p:tgtEl>
                                        <p:attrNameLst>
                                          <p:attrName>style.visibility</p:attrName>
                                        </p:attrNameLst>
                                      </p:cBhvr>
                                      <p:to>
                                        <p:strVal val="hidden"/>
                                      </p:to>
                                    </p:set>
                                  </p:childTnLst>
                                </p:cTn>
                              </p:par>
                              <p:par>
                                <p:cTn id="8" presetID="42" presetClass="path" presetSubtype="0" accel="50000" decel="50000" fill="hold" nodeType="withEffect">
                                  <p:stCondLst>
                                    <p:cond delay="0"/>
                                  </p:stCondLst>
                                  <p:childTnLst>
                                    <p:animMotion origin="layout" path="M 1.25E-6 2.96296E-6 L 0.0737 -0.2713 " pathEditMode="relative" rAng="0" ptsTypes="AA">
                                      <p:cBhvr>
                                        <p:cTn id="9" dur="1000" fill="hold"/>
                                        <p:tgtEl>
                                          <p:spTgt spid="3"/>
                                        </p:tgtEl>
                                        <p:attrNameLst>
                                          <p:attrName>ppt_x</p:attrName>
                                          <p:attrName>ppt_y</p:attrName>
                                        </p:attrNameLst>
                                      </p:cBhvr>
                                      <p:rCtr x="3685" y="-13565"/>
                                    </p:animMotion>
                                  </p:childTnLst>
                                </p:cTn>
                              </p:par>
                            </p:childTnLst>
                          </p:cTn>
                        </p:par>
                        <p:par>
                          <p:cTn id="10" fill="hold">
                            <p:stCondLst>
                              <p:cond delay="1000"/>
                            </p:stCondLst>
                            <p:childTnLst>
                              <p:par>
                                <p:cTn id="11" presetID="10" presetClass="exit" presetSubtype="0" fill="hold" nodeType="after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nodeType="clickEffect">
                                  <p:stCondLst>
                                    <p:cond delay="0"/>
                                  </p:stCondLst>
                                  <p:childTnLst>
                                    <p:animEffect transition="out" filter="fade">
                                      <p:cBhvr>
                                        <p:cTn id="17" dur="500"/>
                                        <p:tgtEl>
                                          <p:spTgt spid="116"/>
                                        </p:tgtEl>
                                      </p:cBhvr>
                                    </p:animEffect>
                                    <p:set>
                                      <p:cBhvr>
                                        <p:cTn id="18" dur="1" fill="hold">
                                          <p:stCondLst>
                                            <p:cond delay="500"/>
                                          </p:stCondLst>
                                        </p:cTn>
                                        <p:tgtEl>
                                          <p:spTgt spid="116"/>
                                        </p:tgtEl>
                                        <p:attrNameLst>
                                          <p:attrName>style.visibility</p:attrName>
                                        </p:attrNameLst>
                                      </p:cBhvr>
                                      <p:to>
                                        <p:strVal val="hidden"/>
                                      </p:to>
                                    </p:set>
                                  </p:childTnLst>
                                </p:cTn>
                              </p:par>
                              <p:par>
                                <p:cTn id="19" presetID="42" presetClass="path" presetSubtype="0" accel="50000" decel="50000" fill="hold" nodeType="withEffect">
                                  <p:stCondLst>
                                    <p:cond delay="0"/>
                                  </p:stCondLst>
                                  <p:childTnLst>
                                    <p:animMotion origin="layout" path="M 0.0737 -0.2713 L 0.2181 -0.3801 " pathEditMode="relative" rAng="0" ptsTypes="AA">
                                      <p:cBhvr>
                                        <p:cTn id="20" dur="1000" fill="hold"/>
                                        <p:tgtEl>
                                          <p:spTgt spid="3"/>
                                        </p:tgtEl>
                                        <p:attrNameLst>
                                          <p:attrName>ppt_x</p:attrName>
                                          <p:attrName>ppt_y</p:attrName>
                                        </p:attrNameLst>
                                      </p:cBhvr>
                                      <p:rCtr x="7214" y="-5440"/>
                                    </p:animMotion>
                                  </p:childTnLst>
                                </p:cTn>
                              </p:par>
                            </p:childTnLst>
                          </p:cTn>
                        </p:par>
                        <p:par>
                          <p:cTn id="21" fill="hold">
                            <p:stCondLst>
                              <p:cond delay="1000"/>
                            </p:stCondLst>
                            <p:childTnLst>
                              <p:par>
                                <p:cTn id="22" presetID="10" presetClass="exit" presetSubtype="0" fill="hold" nodeType="after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nodeType="clickEffect">
                                  <p:stCondLst>
                                    <p:cond delay="0"/>
                                  </p:stCondLst>
                                  <p:childTnLst>
                                    <p:animEffect transition="out" filter="fade">
                                      <p:cBhvr>
                                        <p:cTn id="28" dur="500"/>
                                        <p:tgtEl>
                                          <p:spTgt spid="117"/>
                                        </p:tgtEl>
                                      </p:cBhvr>
                                    </p:animEffect>
                                    <p:set>
                                      <p:cBhvr>
                                        <p:cTn id="29" dur="1" fill="hold">
                                          <p:stCondLst>
                                            <p:cond delay="500"/>
                                          </p:stCondLst>
                                        </p:cTn>
                                        <p:tgtEl>
                                          <p:spTgt spid="117"/>
                                        </p:tgtEl>
                                        <p:attrNameLst>
                                          <p:attrName>style.visibility</p:attrName>
                                        </p:attrNameLst>
                                      </p:cBhvr>
                                      <p:to>
                                        <p:strVal val="hidden"/>
                                      </p:to>
                                    </p:set>
                                  </p:childTnLst>
                                </p:cTn>
                              </p:par>
                              <p:par>
                                <p:cTn id="30" presetID="42" presetClass="path" presetSubtype="0" accel="50000" decel="50000" fill="hold" nodeType="withEffect">
                                  <p:stCondLst>
                                    <p:cond delay="0"/>
                                  </p:stCondLst>
                                  <p:childTnLst>
                                    <p:animMotion origin="layout" path="M 0.2181 -0.3801 L 0.39752 -0.17871 " pathEditMode="relative" rAng="0" ptsTypes="AA">
                                      <p:cBhvr>
                                        <p:cTn id="31" dur="1000" fill="hold"/>
                                        <p:tgtEl>
                                          <p:spTgt spid="3"/>
                                        </p:tgtEl>
                                        <p:attrNameLst>
                                          <p:attrName>ppt_x</p:attrName>
                                          <p:attrName>ppt_y</p:attrName>
                                        </p:attrNameLst>
                                      </p:cBhvr>
                                      <p:rCtr x="8971" y="10069"/>
                                    </p:animMotion>
                                  </p:childTnLst>
                                </p:cTn>
                              </p:par>
                            </p:childTnLst>
                          </p:cTn>
                        </p:par>
                        <p:par>
                          <p:cTn id="32" fill="hold">
                            <p:stCondLst>
                              <p:cond delay="1000"/>
                            </p:stCondLst>
                            <p:childTnLst>
                              <p:par>
                                <p:cTn id="33" presetID="10" presetClass="exit" presetSubtype="0" fill="hold" nodeType="afterEffect">
                                  <p:stCondLst>
                                    <p:cond delay="0"/>
                                  </p:stCondLst>
                                  <p:childTnLst>
                                    <p:animEffect transition="out" filter="fade">
                                      <p:cBhvr>
                                        <p:cTn id="34" dur="500"/>
                                        <p:tgtEl>
                                          <p:spTgt spid="7"/>
                                        </p:tgtEl>
                                      </p:cBhvr>
                                    </p:animEffect>
                                    <p:set>
                                      <p:cBhvr>
                                        <p:cTn id="35" dur="1" fill="hold">
                                          <p:stCondLst>
                                            <p:cond delay="499"/>
                                          </p:stCondLst>
                                        </p:cTn>
                                        <p:tgtEl>
                                          <p:spTgt spid="7"/>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nodeType="clickEffect">
                                  <p:stCondLst>
                                    <p:cond delay="0"/>
                                  </p:stCondLst>
                                  <p:childTnLst>
                                    <p:animEffect transition="out" filter="fade">
                                      <p:cBhvr>
                                        <p:cTn id="39" dur="500"/>
                                        <p:tgtEl>
                                          <p:spTgt spid="118"/>
                                        </p:tgtEl>
                                      </p:cBhvr>
                                    </p:animEffect>
                                    <p:set>
                                      <p:cBhvr>
                                        <p:cTn id="40" dur="1" fill="hold">
                                          <p:stCondLst>
                                            <p:cond delay="500"/>
                                          </p:stCondLst>
                                        </p:cTn>
                                        <p:tgtEl>
                                          <p:spTgt spid="118"/>
                                        </p:tgtEl>
                                        <p:attrNameLst>
                                          <p:attrName>style.visibility</p:attrName>
                                        </p:attrNameLst>
                                      </p:cBhvr>
                                      <p:to>
                                        <p:strVal val="hidden"/>
                                      </p:to>
                                    </p:set>
                                  </p:childTnLst>
                                </p:cTn>
                              </p:par>
                              <p:par>
                                <p:cTn id="41" presetID="42" presetClass="path" presetSubtype="0" accel="50000" decel="50000" fill="hold" nodeType="withEffect">
                                  <p:stCondLst>
                                    <p:cond delay="0"/>
                                  </p:stCondLst>
                                  <p:childTnLst>
                                    <p:animMotion origin="layout" path="M 0.39752 -0.17871 L 0.58359 -0.3801 " pathEditMode="relative" rAng="0" ptsTypes="AA">
                                      <p:cBhvr>
                                        <p:cTn id="42" dur="1000" fill="hold"/>
                                        <p:tgtEl>
                                          <p:spTgt spid="3"/>
                                        </p:tgtEl>
                                        <p:attrNameLst>
                                          <p:attrName>ppt_x</p:attrName>
                                          <p:attrName>ppt_y</p:attrName>
                                        </p:attrNameLst>
                                      </p:cBhvr>
                                      <p:rCtr x="9297" y="-10069"/>
                                    </p:animMotion>
                                  </p:childTnLst>
                                </p:cTn>
                              </p:par>
                            </p:childTnLst>
                          </p:cTn>
                        </p:par>
                        <p:par>
                          <p:cTn id="43" fill="hold">
                            <p:stCondLst>
                              <p:cond delay="1000"/>
                            </p:stCondLst>
                            <p:childTnLst>
                              <p:par>
                                <p:cTn id="44" presetID="10" presetClass="exit" presetSubtype="0" fill="hold" nodeType="afterEffect">
                                  <p:stCondLst>
                                    <p:cond delay="0"/>
                                  </p:stCondLst>
                                  <p:childTnLst>
                                    <p:animEffect transition="out" filter="fade">
                                      <p:cBhvr>
                                        <p:cTn id="45" dur="500"/>
                                        <p:tgtEl>
                                          <p:spTgt spid="8"/>
                                        </p:tgtEl>
                                      </p:cBhvr>
                                    </p:animEffect>
                                    <p:set>
                                      <p:cBhvr>
                                        <p:cTn id="46" dur="1" fill="hold">
                                          <p:stCondLst>
                                            <p:cond delay="499"/>
                                          </p:stCondLst>
                                        </p:cTn>
                                        <p:tgtEl>
                                          <p:spTgt spid="8"/>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119"/>
                                        </p:tgtEl>
                                      </p:cBhvr>
                                    </p:animEffect>
                                    <p:set>
                                      <p:cBhvr>
                                        <p:cTn id="51" dur="1" fill="hold">
                                          <p:stCondLst>
                                            <p:cond delay="500"/>
                                          </p:stCondLst>
                                        </p:cTn>
                                        <p:tgtEl>
                                          <p:spTgt spid="119"/>
                                        </p:tgtEl>
                                        <p:attrNameLst>
                                          <p:attrName>style.visibility</p:attrName>
                                        </p:attrNameLst>
                                      </p:cBhvr>
                                      <p:to>
                                        <p:strVal val="hidden"/>
                                      </p:to>
                                    </p:set>
                                  </p:childTnLst>
                                </p:cTn>
                              </p:par>
                              <p:par>
                                <p:cTn id="52" presetID="42" presetClass="path" presetSubtype="0" accel="50000" decel="50000" fill="hold" nodeType="withEffect">
                                  <p:stCondLst>
                                    <p:cond delay="0"/>
                                  </p:stCondLst>
                                  <p:childTnLst>
                                    <p:animMotion origin="layout" path="M 0.58359 -0.3801 L 0.78581 -0.13287 " pathEditMode="relative" rAng="0" ptsTypes="AA">
                                      <p:cBhvr>
                                        <p:cTn id="53" dur="1000" fill="hold"/>
                                        <p:tgtEl>
                                          <p:spTgt spid="3"/>
                                        </p:tgtEl>
                                        <p:attrNameLst>
                                          <p:attrName>ppt_x</p:attrName>
                                          <p:attrName>ppt_y</p:attrName>
                                        </p:attrNameLst>
                                      </p:cBhvr>
                                      <p:rCtr x="10104" y="12361"/>
                                    </p:animMotion>
                                  </p:childTnLst>
                                </p:cTn>
                              </p:par>
                            </p:childTnLst>
                          </p:cTn>
                        </p:par>
                        <p:par>
                          <p:cTn id="54" fill="hold">
                            <p:stCondLst>
                              <p:cond delay="1000"/>
                            </p:stCondLst>
                            <p:childTnLst>
                              <p:par>
                                <p:cTn id="55" presetID="10" presetClass="exit" presetSubtype="0" fill="hold" nodeType="afterEffect">
                                  <p:stCondLst>
                                    <p:cond delay="0"/>
                                  </p:stCondLst>
                                  <p:childTnLst>
                                    <p:animEffect transition="out" filter="fade">
                                      <p:cBhvr>
                                        <p:cTn id="56" dur="500"/>
                                        <p:tgtEl>
                                          <p:spTgt spid="6"/>
                                        </p:tgtEl>
                                      </p:cBhvr>
                                    </p:animEffect>
                                    <p:set>
                                      <p:cBhvr>
                                        <p:cTn id="57"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30"/>
        <p:cNvGrpSpPr/>
        <p:nvPr/>
      </p:nvGrpSpPr>
      <p:grpSpPr>
        <a:xfrm>
          <a:off x="0" y="0"/>
          <a:ext cx="0" cy="0"/>
          <a:chOff x="0" y="0"/>
          <a:chExt cx="0" cy="0"/>
        </a:xfrm>
      </p:grpSpPr>
      <p:sp>
        <p:nvSpPr>
          <p:cNvPr id="131" name="Google Shape;131;p4"/>
          <p:cNvSpPr/>
          <p:nvPr/>
        </p:nvSpPr>
        <p:spPr>
          <a:xfrm>
            <a:off x="559266" y="943935"/>
            <a:ext cx="10924918" cy="1555425"/>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spcAft>
                <a:spcPts val="800"/>
              </a:spcAft>
            </a:pPr>
            <a:r>
              <a:rPr lang="vi-VN" sz="2800" b="1" dirty="0">
                <a:latin typeface="UTM Avo" panose="02040603050506020204" pitchFamily="18"/>
                <a:cs typeface="+mn-ea"/>
                <a:sym typeface="+mn-lt"/>
              </a:rPr>
              <a:t>Câu 1: </a:t>
            </a:r>
            <a:r>
              <a:rPr lang="vi-VN" sz="2800" dirty="0">
                <a:latin typeface="UTM Avo" panose="02040603050506020204" pitchFamily="18"/>
                <a:cs typeface="+mn-ea"/>
                <a:sym typeface="+mn-lt"/>
              </a:rPr>
              <a:t>Vai trò của chế biến thực phẩm:</a:t>
            </a:r>
            <a:endParaRPr lang="en-VN" sz="2800" dirty="0">
              <a:latin typeface="UTM Avo" panose="02040603050506020204" pitchFamily="18"/>
              <a:cs typeface="+mn-ea"/>
              <a:sym typeface="+mn-lt"/>
            </a:endParaRPr>
          </a:p>
        </p:txBody>
      </p:sp>
      <p:sp>
        <p:nvSpPr>
          <p:cNvPr id="132" name="D"/>
          <p:cNvSpPr/>
          <p:nvPr/>
        </p:nvSpPr>
        <p:spPr>
          <a:xfrm>
            <a:off x="6389753" y="4646625"/>
            <a:ext cx="5094431" cy="1768879"/>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lnSpc>
                <a:spcPct val="150000"/>
              </a:lnSpc>
            </a:pPr>
            <a:r>
              <a:rPr lang="en-VN" sz="2400" dirty="0">
                <a:latin typeface="UTM Avo" panose="02040603050506020204" pitchFamily="18"/>
                <a:cs typeface="+mn-ea"/>
                <a:sym typeface="+mn-lt"/>
              </a:rPr>
              <a:t>D. </a:t>
            </a:r>
            <a:r>
              <a:rPr lang="vi-VN" sz="2400" dirty="0">
                <a:latin typeface="UTM Avo" panose="02040603050506020204" pitchFamily="18"/>
                <a:cs typeface="+mn-ea"/>
                <a:sym typeface="+mn-lt"/>
              </a:rPr>
              <a:t>hạn chế trình trạng trẻ bị </a:t>
            </a:r>
            <a:br>
              <a:rPr lang="vi-VN" sz="2400" dirty="0">
                <a:latin typeface="UTM Avo" panose="02040603050506020204" pitchFamily="18"/>
                <a:cs typeface="+mn-ea"/>
                <a:sym typeface="+mn-lt"/>
              </a:rPr>
            </a:br>
            <a:r>
              <a:rPr lang="vi-VN" sz="2400" dirty="0">
                <a:latin typeface="UTM Avo" panose="02040603050506020204" pitchFamily="18"/>
                <a:cs typeface="+mn-ea"/>
                <a:sym typeface="+mn-lt"/>
              </a:rPr>
              <a:t>béo phì</a:t>
            </a:r>
            <a:endParaRPr lang="en-VN" sz="2400" dirty="0">
              <a:latin typeface="UTM Avo" panose="02040603050506020204" pitchFamily="18"/>
              <a:cs typeface="+mn-ea"/>
              <a:sym typeface="+mn-lt"/>
            </a:endParaRPr>
          </a:p>
        </p:txBody>
      </p:sp>
      <p:sp>
        <p:nvSpPr>
          <p:cNvPr id="133" name="C"/>
          <p:cNvSpPr/>
          <p:nvPr/>
        </p:nvSpPr>
        <p:spPr>
          <a:xfrm>
            <a:off x="560115" y="4646625"/>
            <a:ext cx="5094431" cy="1768879"/>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lnSpc>
                <a:spcPct val="150000"/>
              </a:lnSpc>
            </a:pPr>
            <a:r>
              <a:rPr lang="en-VN" sz="2400" dirty="0">
                <a:latin typeface="UTM Avo" panose="02040603050506020204" pitchFamily="18"/>
                <a:cs typeface="+mn-ea"/>
                <a:sym typeface="+mn-lt"/>
              </a:rPr>
              <a:t>C. </a:t>
            </a:r>
            <a:r>
              <a:rPr lang="vi-VN" sz="2400" dirty="0">
                <a:latin typeface="UTM Avo" panose="02040603050506020204" pitchFamily="18"/>
                <a:cs typeface="+mn-ea"/>
                <a:sym typeface="+mn-lt"/>
              </a:rPr>
              <a:t>đảm bảo thực phẩm vẫn giữa nguyên thành phần chất dinh dưỡng</a:t>
            </a:r>
            <a:r>
              <a:rPr lang="en-VN" sz="2400" dirty="0">
                <a:latin typeface="UTM Avo" panose="02040603050506020204" pitchFamily="18"/>
                <a:cs typeface="+mn-ea"/>
                <a:sym typeface="+mn-lt"/>
              </a:rPr>
              <a:t>  </a:t>
            </a:r>
          </a:p>
        </p:txBody>
      </p:sp>
      <p:sp>
        <p:nvSpPr>
          <p:cNvPr id="134" name="B"/>
          <p:cNvSpPr/>
          <p:nvPr/>
        </p:nvSpPr>
        <p:spPr>
          <a:xfrm>
            <a:off x="6389753" y="2725542"/>
            <a:ext cx="5094431" cy="1768879"/>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lnSpc>
                <a:spcPct val="150000"/>
              </a:lnSpc>
            </a:pPr>
            <a:r>
              <a:rPr lang="en-VN" sz="2400" dirty="0">
                <a:latin typeface="UTM Avo" panose="02040603050506020204" pitchFamily="18"/>
                <a:cs typeface="+mn-ea"/>
                <a:sym typeface="+mn-lt"/>
              </a:rPr>
              <a:t>B. </a:t>
            </a:r>
            <a:r>
              <a:rPr lang="vi-VN" sz="2400" dirty="0">
                <a:latin typeface="UTM Avo" panose="02040603050506020204" pitchFamily="18"/>
                <a:cs typeface="+mn-ea"/>
                <a:sym typeface="+mn-lt"/>
              </a:rPr>
              <a:t>dễ tiêu hóa, đảm bảo vệ sinh cho người tiêu dùng</a:t>
            </a:r>
            <a:endParaRPr lang="en-VN" sz="2400" dirty="0">
              <a:latin typeface="UTM Avo" panose="02040603050506020204" pitchFamily="18"/>
              <a:cs typeface="+mn-ea"/>
              <a:sym typeface="+mn-lt"/>
            </a:endParaRPr>
          </a:p>
        </p:txBody>
      </p:sp>
      <p:sp>
        <p:nvSpPr>
          <p:cNvPr id="135" name="A"/>
          <p:cNvSpPr/>
          <p:nvPr/>
        </p:nvSpPr>
        <p:spPr>
          <a:xfrm>
            <a:off x="560115" y="2725542"/>
            <a:ext cx="5094431" cy="1768879"/>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lnSpc>
                <a:spcPct val="150000"/>
              </a:lnSpc>
            </a:pPr>
            <a:r>
              <a:rPr lang="en-VN" sz="2400" dirty="0">
                <a:solidFill>
                  <a:schemeClr val="tx1"/>
                </a:solidFill>
                <a:latin typeface="UTM Avo" panose="02040603050506020204" pitchFamily="18"/>
                <a:cs typeface="+mn-ea"/>
                <a:sym typeface="+mn-lt"/>
              </a:rPr>
              <a:t>A. </a:t>
            </a:r>
            <a:r>
              <a:rPr lang="vi-VN" sz="2400" dirty="0">
                <a:solidFill>
                  <a:schemeClr val="tx1"/>
                </a:solidFill>
                <a:latin typeface="UTM Avo" panose="02040603050506020204" pitchFamily="18"/>
                <a:cs typeface="+mn-ea"/>
                <a:sym typeface="+mn-lt"/>
              </a:rPr>
              <a:t>tăng tính đa dạng của </a:t>
            </a:r>
            <a:br>
              <a:rPr lang="vi-VN" sz="2400" dirty="0">
                <a:solidFill>
                  <a:schemeClr val="tx1"/>
                </a:solidFill>
                <a:latin typeface="UTM Avo" panose="02040603050506020204" pitchFamily="18"/>
                <a:cs typeface="+mn-ea"/>
                <a:sym typeface="+mn-lt"/>
              </a:rPr>
            </a:br>
            <a:r>
              <a:rPr lang="vi-VN" sz="2400" dirty="0">
                <a:solidFill>
                  <a:schemeClr val="tx1"/>
                </a:solidFill>
                <a:latin typeface="UTM Avo" panose="02040603050506020204" pitchFamily="18"/>
                <a:cs typeface="+mn-ea"/>
                <a:sym typeface="+mn-lt"/>
              </a:rPr>
              <a:t>món ăn, làm cho bữa ăn </a:t>
            </a:r>
            <a:br>
              <a:rPr lang="vi-VN" sz="2400" dirty="0">
                <a:solidFill>
                  <a:schemeClr val="tx1"/>
                </a:solidFill>
                <a:latin typeface="UTM Avo" panose="02040603050506020204" pitchFamily="18"/>
                <a:cs typeface="+mn-ea"/>
                <a:sym typeface="+mn-lt"/>
              </a:rPr>
            </a:br>
            <a:r>
              <a:rPr lang="vi-VN" sz="2400" dirty="0">
                <a:solidFill>
                  <a:schemeClr val="tx1"/>
                </a:solidFill>
                <a:latin typeface="UTM Avo" panose="02040603050506020204" pitchFamily="18"/>
                <a:cs typeface="+mn-ea"/>
                <a:sym typeface="+mn-lt"/>
              </a:rPr>
              <a:t>phong phú hơn</a:t>
            </a:r>
            <a:endParaRPr lang="en-VN" sz="2400" dirty="0">
              <a:solidFill>
                <a:schemeClr val="tx1"/>
              </a:solidFill>
              <a:latin typeface="UTM Avo" panose="02040603050506020204" pitchFamily="18"/>
              <a:cs typeface="+mn-ea"/>
              <a:sym typeface="+mn-lt"/>
            </a:endParaRPr>
          </a:p>
        </p:txBody>
      </p:sp>
      <p:pic>
        <p:nvPicPr>
          <p:cNvPr id="141" name="Google Shape;141;p4" descr="Káº¿t quáº£ hÃ¬nh áº£nh cho home icon">
            <a:hlinkClick r:id="rId4" action="ppaction://hlinksldjump"/>
          </p:cNvPr>
          <p:cNvPicPr preferRelativeResize="0"/>
          <p:nvPr/>
        </p:nvPicPr>
        <p:blipFill rotWithShape="1">
          <a:blip r:embed="rId5">
            <a:alphaModFix/>
          </a:blip>
          <a:srcRect/>
          <a:stretch/>
        </p:blipFill>
        <p:spPr>
          <a:xfrm>
            <a:off x="11163759" y="2800"/>
            <a:ext cx="1023815" cy="1023815"/>
          </a:xfrm>
          <a:prstGeom prst="rect">
            <a:avLst/>
          </a:prstGeom>
          <a:noFill/>
          <a:ln>
            <a:noFill/>
          </a:ln>
        </p:spPr>
      </p:pic>
      <p:pic>
        <p:nvPicPr>
          <p:cNvPr id="142" name="Google Shape;142;p4"/>
          <p:cNvPicPr preferRelativeResize="0"/>
          <p:nvPr/>
        </p:nvPicPr>
        <p:blipFill rotWithShape="1">
          <a:blip r:embed="rId6">
            <a:alphaModFix/>
          </a:blip>
          <a:srcRect/>
          <a:stretch/>
        </p:blipFill>
        <p:spPr>
          <a:xfrm>
            <a:off x="1" y="0"/>
            <a:ext cx="658498" cy="735496"/>
          </a:xfrm>
          <a:prstGeom prst="rect">
            <a:avLst/>
          </a:prstGeom>
          <a:solidFill>
            <a:schemeClr val="bg1"/>
          </a:solidFill>
          <a:ln>
            <a:noFill/>
          </a:ln>
        </p:spPr>
      </p:pic>
      <p:pic>
        <p:nvPicPr>
          <p:cNvPr id="2" name="Picture 18">
            <a:extLst>
              <a:ext uri="{FF2B5EF4-FFF2-40B4-BE49-F238E27FC236}">
                <a16:creationId xmlns:a16="http://schemas.microsoft.com/office/drawing/2014/main" id="{8BCEFACB-3F5B-EB9B-5505-775316FC57D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59504" y="3803144"/>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20">
            <a:extLst>
              <a:ext uri="{FF2B5EF4-FFF2-40B4-BE49-F238E27FC236}">
                <a16:creationId xmlns:a16="http://schemas.microsoft.com/office/drawing/2014/main" id="{F0FAEEEA-3962-CCD8-C0B7-16D426451B3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11429" y="5683268"/>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20">
            <a:extLst>
              <a:ext uri="{FF2B5EF4-FFF2-40B4-BE49-F238E27FC236}">
                <a16:creationId xmlns:a16="http://schemas.microsoft.com/office/drawing/2014/main" id="{FAF09C31-144A-7C83-A898-733A2DCF120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08239" y="5789026"/>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58FC85A-14CD-01B1-29DF-A663CB7B802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11429" y="3739010"/>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fade">
                                      <p:cBhvr>
                                        <p:cTn id="7" dur="500"/>
                                        <p:tgtEl>
                                          <p:spTgt spid="1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4"/>
                                        </p:tgtEl>
                                        <p:attrNameLst>
                                          <p:attrName>style.visibility</p:attrName>
                                        </p:attrNameLst>
                                      </p:cBhvr>
                                      <p:to>
                                        <p:strVal val="visible"/>
                                      </p:to>
                                    </p:set>
                                    <p:animEffect transition="in" filter="fade">
                                      <p:cBhvr>
                                        <p:cTn id="13" dur="500"/>
                                        <p:tgtEl>
                                          <p:spTgt spid="1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2"/>
                                        </p:tgtEl>
                                        <p:attrNameLst>
                                          <p:attrName>style.visibility</p:attrName>
                                        </p:attrNameLst>
                                      </p:cBhvr>
                                      <p:to>
                                        <p:strVal val="visible"/>
                                      </p:to>
                                    </p:set>
                                    <p:animEffect transition="in" filter="fade">
                                      <p:cBhvr>
                                        <p:cTn id="16" dur="500"/>
                                        <p:tgtEl>
                                          <p:spTgt spid="1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visible"/>
                                      </p:to>
                                    </p:set>
                                    <p:animEffect transition="in" filter="fade">
                                      <p:cBhvr>
                                        <p:cTn id="19"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35"/>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childTnLst>
              </p:cTn>
              <p:nextCondLst>
                <p:cond evt="onClick" delay="0">
                  <p:tgtEl>
                    <p:spTgt spid="135"/>
                  </p:tgtEl>
                </p:cond>
              </p:nextCondLst>
            </p:seq>
            <p:seq concurrent="1" nextAc="seek">
              <p:cTn id="26" restart="whenNotActive" fill="hold" evtFilter="cancelBubble" nodeType="interactiveSeq">
                <p:stCondLst>
                  <p:cond evt="onClick" delay="0">
                    <p:tgtEl>
                      <p:spTgt spid="134"/>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nextCondLst>
                <p:cond evt="onClick" delay="0">
                  <p:tgtEl>
                    <p:spTgt spid="134"/>
                  </p:tgtEl>
                </p:cond>
              </p:nextCondLst>
            </p:seq>
            <p:seq concurrent="1" nextAc="seek">
              <p:cTn id="32" restart="whenNotActive" fill="hold" evtFilter="cancelBubble" nodeType="interactiveSeq">
                <p:stCondLst>
                  <p:cond evt="onClick" delay="0">
                    <p:tgtEl>
                      <p:spTgt spid="133"/>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childTnLst>
              </p:cTn>
              <p:nextCondLst>
                <p:cond evt="onClick" delay="0">
                  <p:tgtEl>
                    <p:spTgt spid="133"/>
                  </p:tgtEl>
                </p:cond>
              </p:nextCondLst>
            </p:seq>
            <p:seq concurrent="1" nextAc="seek">
              <p:cTn id="38" restart="whenNotActive" fill="hold" evtFilter="cancelBubble" nodeType="interactiveSeq">
                <p:stCondLst>
                  <p:cond evt="onClick" delay="0">
                    <p:tgtEl>
                      <p:spTgt spid="132"/>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childTnLst>
                    </p:cTn>
                  </p:par>
                </p:childTnLst>
              </p:cTn>
              <p:nextCondLst>
                <p:cond evt="onClick" delay="0">
                  <p:tgtEl>
                    <p:spTgt spid="132"/>
                  </p:tgtEl>
                </p:cond>
              </p:nextCondLst>
            </p:seq>
          </p:childTnLst>
        </p:cTn>
      </p:par>
    </p:tnLst>
    <p:bldLst>
      <p:bldP spid="131" grpId="0" animBg="1"/>
      <p:bldP spid="132" grpId="0" animBg="1"/>
      <p:bldP spid="133" grpId="0" animBg="1"/>
      <p:bldP spid="134" grpId="0" animBg="1"/>
      <p:bldP spid="135"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30"/>
        <p:cNvGrpSpPr/>
        <p:nvPr/>
      </p:nvGrpSpPr>
      <p:grpSpPr>
        <a:xfrm>
          <a:off x="0" y="0"/>
          <a:ext cx="0" cy="0"/>
          <a:chOff x="0" y="0"/>
          <a:chExt cx="0" cy="0"/>
        </a:xfrm>
      </p:grpSpPr>
      <p:sp>
        <p:nvSpPr>
          <p:cNvPr id="131" name="Google Shape;131;p4"/>
          <p:cNvSpPr/>
          <p:nvPr/>
        </p:nvSpPr>
        <p:spPr>
          <a:xfrm>
            <a:off x="559266" y="943935"/>
            <a:ext cx="5536734" cy="2189144"/>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lnSpc>
                <a:spcPct val="150000"/>
              </a:lnSpc>
              <a:spcAft>
                <a:spcPts val="800"/>
              </a:spcAft>
            </a:pPr>
            <a:r>
              <a:rPr lang="vi-VN" sz="2800" b="1" dirty="0">
                <a:latin typeface="UTM Avo" panose="02040603050506020204" pitchFamily="18"/>
                <a:cs typeface="+mn-ea"/>
                <a:sym typeface="+mn-lt"/>
              </a:rPr>
              <a:t>Câu 2: </a:t>
            </a:r>
            <a:r>
              <a:rPr lang="vi-VN" sz="2800" dirty="0">
                <a:latin typeface="UTM Avo" panose="02040603050506020204" pitchFamily="18"/>
                <a:cs typeface="+mn-ea"/>
                <a:sym typeface="+mn-lt"/>
              </a:rPr>
              <a:t>Gọi tên phương pháp chế biến thức ăn trong hình:</a:t>
            </a:r>
            <a:endParaRPr lang="en-VN" sz="2800" dirty="0">
              <a:latin typeface="UTM Avo" panose="02040603050506020204" pitchFamily="18"/>
              <a:cs typeface="+mn-ea"/>
              <a:sym typeface="+mn-lt"/>
            </a:endParaRPr>
          </a:p>
        </p:txBody>
      </p:sp>
      <p:sp>
        <p:nvSpPr>
          <p:cNvPr id="132" name="D"/>
          <p:cNvSpPr/>
          <p:nvPr/>
        </p:nvSpPr>
        <p:spPr>
          <a:xfrm>
            <a:off x="6363783" y="5148064"/>
            <a:ext cx="5094431" cy="1267440"/>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lnSpc>
                <a:spcPct val="150000"/>
              </a:lnSpc>
            </a:pPr>
            <a:r>
              <a:rPr lang="en-VN" sz="2400" dirty="0">
                <a:latin typeface="UTM Avo" panose="02040603050506020204" pitchFamily="18"/>
                <a:cs typeface="+mn-ea"/>
                <a:sym typeface="+mn-lt"/>
              </a:rPr>
              <a:t>D. </a:t>
            </a:r>
            <a:r>
              <a:rPr lang="vi-VN" sz="2400" dirty="0">
                <a:latin typeface="UTM Avo" panose="02040603050506020204" pitchFamily="18"/>
                <a:cs typeface="+mn-ea"/>
                <a:sym typeface="+mn-lt"/>
              </a:rPr>
              <a:t>Làm chín thực phẩm trong chất béo.</a:t>
            </a:r>
            <a:endParaRPr lang="en-VN" sz="2400" dirty="0">
              <a:latin typeface="UTM Avo" panose="02040603050506020204" pitchFamily="18"/>
              <a:cs typeface="+mn-ea"/>
              <a:sym typeface="+mn-lt"/>
            </a:endParaRPr>
          </a:p>
        </p:txBody>
      </p:sp>
      <p:sp>
        <p:nvSpPr>
          <p:cNvPr id="133" name="C"/>
          <p:cNvSpPr/>
          <p:nvPr/>
        </p:nvSpPr>
        <p:spPr>
          <a:xfrm>
            <a:off x="534145" y="5148064"/>
            <a:ext cx="5094431" cy="1267440"/>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lnSpc>
                <a:spcPct val="150000"/>
              </a:lnSpc>
            </a:pPr>
            <a:r>
              <a:rPr lang="en-VN" sz="2400" dirty="0">
                <a:latin typeface="UTM Avo" panose="02040603050506020204" pitchFamily="18"/>
                <a:cs typeface="+mn-ea"/>
                <a:sym typeface="+mn-lt"/>
              </a:rPr>
              <a:t>C. </a:t>
            </a:r>
            <a:r>
              <a:rPr lang="vi-VN" sz="2400" dirty="0">
                <a:latin typeface="UTM Avo" panose="02040603050506020204" pitchFamily="18"/>
                <a:cs typeface="+mn-ea"/>
                <a:sym typeface="+mn-lt"/>
              </a:rPr>
              <a:t>Làm chín </a:t>
            </a:r>
            <a:r>
              <a:rPr lang="vi-VN" sz="2400">
                <a:latin typeface="UTM Avo" panose="02040603050506020204" pitchFamily="18"/>
                <a:cs typeface="+mn-ea"/>
                <a:sym typeface="+mn-lt"/>
              </a:rPr>
              <a:t>thực phẩm</a:t>
            </a:r>
            <a:br>
              <a:rPr lang="en-US" sz="2400">
                <a:latin typeface="UTM Avo" panose="02040603050506020204" pitchFamily="18"/>
                <a:cs typeface="+mn-ea"/>
                <a:sym typeface="+mn-lt"/>
              </a:rPr>
            </a:br>
            <a:r>
              <a:rPr lang="vi-VN" sz="2400">
                <a:latin typeface="UTM Avo" panose="02040603050506020204" pitchFamily="18"/>
                <a:cs typeface="+mn-ea"/>
                <a:sym typeface="+mn-lt"/>
              </a:rPr>
              <a:t>trong </a:t>
            </a:r>
            <a:r>
              <a:rPr lang="vi-VN" sz="2400" dirty="0">
                <a:latin typeface="UTM Avo" panose="02040603050506020204" pitchFamily="18"/>
                <a:cs typeface="+mn-ea"/>
                <a:sym typeface="+mn-lt"/>
              </a:rPr>
              <a:t>nước.</a:t>
            </a:r>
            <a:endParaRPr lang="en-VN" sz="2400" dirty="0">
              <a:latin typeface="UTM Avo" panose="02040603050506020204" pitchFamily="18"/>
              <a:cs typeface="+mn-ea"/>
              <a:sym typeface="+mn-lt"/>
            </a:endParaRPr>
          </a:p>
        </p:txBody>
      </p:sp>
      <p:sp>
        <p:nvSpPr>
          <p:cNvPr id="134" name="B"/>
          <p:cNvSpPr/>
          <p:nvPr/>
        </p:nvSpPr>
        <p:spPr>
          <a:xfrm>
            <a:off x="6363783" y="3724921"/>
            <a:ext cx="5094431" cy="1267440"/>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r>
              <a:rPr lang="en-VN" sz="2400" dirty="0">
                <a:latin typeface="UTM Avo" panose="02040603050506020204" pitchFamily="18"/>
                <a:cs typeface="+mn-ea"/>
                <a:sym typeface="+mn-lt"/>
              </a:rPr>
              <a:t>B</a:t>
            </a:r>
            <a:r>
              <a:rPr lang="en-VN" sz="2400">
                <a:latin typeface="UTM Avo" panose="02040603050506020204" pitchFamily="18"/>
                <a:cs typeface="+mn-ea"/>
                <a:sym typeface="+mn-lt"/>
              </a:rPr>
              <a:t>. </a:t>
            </a:r>
            <a:r>
              <a:rPr lang="en-US" sz="2400">
                <a:latin typeface="UTM Avo" panose="02040603050506020204" pitchFamily="18"/>
                <a:cs typeface="+mn-ea"/>
                <a:sym typeface="+mn-lt"/>
              </a:rPr>
              <a:t>Lên men</a:t>
            </a:r>
            <a:r>
              <a:rPr lang="vi-VN" sz="2400">
                <a:latin typeface="UTM Avo" panose="02040603050506020204" pitchFamily="18"/>
                <a:cs typeface="+mn-ea"/>
                <a:sym typeface="+mn-lt"/>
              </a:rPr>
              <a:t> </a:t>
            </a:r>
            <a:r>
              <a:rPr lang="vi-VN" sz="2400" dirty="0">
                <a:latin typeface="UTM Avo" panose="02040603050506020204" pitchFamily="18"/>
                <a:cs typeface="+mn-ea"/>
                <a:sym typeface="+mn-lt"/>
              </a:rPr>
              <a:t>thực phẩm</a:t>
            </a:r>
            <a:r>
              <a:rPr lang="en-US" sz="2400" dirty="0">
                <a:latin typeface="UTM Avo" panose="02040603050506020204" pitchFamily="18"/>
                <a:cs typeface="+mn-ea"/>
                <a:sym typeface="+mn-lt"/>
              </a:rPr>
              <a:t>.</a:t>
            </a:r>
            <a:endParaRPr lang="en-VN" sz="2400" dirty="0">
              <a:latin typeface="UTM Avo" panose="02040603050506020204" pitchFamily="18"/>
              <a:cs typeface="+mn-ea"/>
              <a:sym typeface="+mn-lt"/>
            </a:endParaRPr>
          </a:p>
        </p:txBody>
      </p:sp>
      <p:sp>
        <p:nvSpPr>
          <p:cNvPr id="135" name="A"/>
          <p:cNvSpPr/>
          <p:nvPr/>
        </p:nvSpPr>
        <p:spPr>
          <a:xfrm>
            <a:off x="534145" y="3724921"/>
            <a:ext cx="5094431" cy="1267440"/>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r>
              <a:rPr lang="en-VN" sz="2400" dirty="0">
                <a:latin typeface="UTM Avo" panose="02040603050506020204" pitchFamily="18"/>
                <a:cs typeface="+mn-ea"/>
                <a:sym typeface="+mn-lt"/>
              </a:rPr>
              <a:t>A. </a:t>
            </a:r>
            <a:r>
              <a:rPr lang="vi-VN" sz="2400" dirty="0">
                <a:latin typeface="UTM Avo" panose="02040603050506020204" pitchFamily="18"/>
                <a:cs typeface="+mn-ea"/>
                <a:sym typeface="+mn-lt"/>
              </a:rPr>
              <a:t>Trộn hỗn hợp</a:t>
            </a:r>
            <a:r>
              <a:rPr lang="en-US" sz="2400" dirty="0">
                <a:latin typeface="UTM Avo" panose="02040603050506020204" pitchFamily="18"/>
                <a:cs typeface="+mn-ea"/>
                <a:sym typeface="+mn-lt"/>
              </a:rPr>
              <a:t>.</a:t>
            </a:r>
            <a:endParaRPr lang="en-VN" sz="2400" dirty="0">
              <a:latin typeface="UTM Avo" panose="02040603050506020204" pitchFamily="18"/>
              <a:cs typeface="+mn-ea"/>
              <a:sym typeface="+mn-lt"/>
            </a:endParaRPr>
          </a:p>
        </p:txBody>
      </p:sp>
      <p:pic>
        <p:nvPicPr>
          <p:cNvPr id="141" name="Google Shape;141;p4" descr="Káº¿t quáº£ hÃ¬nh áº£nh cho home icon">
            <a:hlinkClick r:id="rId4" action="ppaction://hlinksldjump"/>
          </p:cNvPr>
          <p:cNvPicPr preferRelativeResize="0"/>
          <p:nvPr/>
        </p:nvPicPr>
        <p:blipFill rotWithShape="1">
          <a:blip r:embed="rId5">
            <a:alphaModFix/>
          </a:blip>
          <a:srcRect/>
          <a:stretch/>
        </p:blipFill>
        <p:spPr>
          <a:xfrm>
            <a:off x="11163759" y="2800"/>
            <a:ext cx="1023815" cy="1023815"/>
          </a:xfrm>
          <a:prstGeom prst="rect">
            <a:avLst/>
          </a:prstGeom>
          <a:noFill/>
          <a:ln>
            <a:noFill/>
          </a:ln>
        </p:spPr>
      </p:pic>
      <p:pic>
        <p:nvPicPr>
          <p:cNvPr id="142" name="Google Shape;142;p4"/>
          <p:cNvPicPr preferRelativeResize="0"/>
          <p:nvPr/>
        </p:nvPicPr>
        <p:blipFill rotWithShape="1">
          <a:blip r:embed="rId6">
            <a:alphaModFix/>
          </a:blip>
          <a:srcRect/>
          <a:stretch/>
        </p:blipFill>
        <p:spPr>
          <a:xfrm>
            <a:off x="1" y="0"/>
            <a:ext cx="658498" cy="735496"/>
          </a:xfrm>
          <a:prstGeom prst="rect">
            <a:avLst/>
          </a:prstGeom>
          <a:solidFill>
            <a:schemeClr val="bg1"/>
          </a:solidFill>
          <a:ln>
            <a:noFill/>
          </a:ln>
        </p:spPr>
      </p:pic>
      <p:pic>
        <p:nvPicPr>
          <p:cNvPr id="2" name="Picture 18">
            <a:extLst>
              <a:ext uri="{FF2B5EF4-FFF2-40B4-BE49-F238E27FC236}">
                <a16:creationId xmlns:a16="http://schemas.microsoft.com/office/drawing/2014/main" id="{8BCEFACB-3F5B-EB9B-5505-775316FC57D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92413" y="4300899"/>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20">
            <a:extLst>
              <a:ext uri="{FF2B5EF4-FFF2-40B4-BE49-F238E27FC236}">
                <a16:creationId xmlns:a16="http://schemas.microsoft.com/office/drawing/2014/main" id="{F0FAEEEA-3962-CCD8-C0B7-16D426451B3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11429" y="5683268"/>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20">
            <a:extLst>
              <a:ext uri="{FF2B5EF4-FFF2-40B4-BE49-F238E27FC236}">
                <a16:creationId xmlns:a16="http://schemas.microsoft.com/office/drawing/2014/main" id="{FAF09C31-144A-7C83-A898-733A2DCF120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08239" y="5789026"/>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58FC85A-14CD-01B1-29DF-A663CB7B802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47218" y="423676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 name="image12.png">
            <a:extLst>
              <a:ext uri="{FF2B5EF4-FFF2-40B4-BE49-F238E27FC236}">
                <a16:creationId xmlns:a16="http://schemas.microsoft.com/office/drawing/2014/main" id="{CC6DC443-2A1A-0EB6-CD8F-883768A602B1}"/>
              </a:ext>
            </a:extLst>
          </p:cNvPr>
          <p:cNvPicPr/>
          <p:nvPr/>
        </p:nvPicPr>
        <p:blipFill>
          <a:blip r:embed="rId9"/>
          <a:srcRect/>
          <a:stretch>
            <a:fillRect/>
          </a:stretch>
        </p:blipFill>
        <p:spPr>
          <a:xfrm>
            <a:off x="7185875" y="364645"/>
            <a:ext cx="3148703" cy="3204573"/>
          </a:xfrm>
          <a:prstGeom prst="rect">
            <a:avLst/>
          </a:prstGeom>
        </p:spPr>
      </p:pic>
    </p:spTree>
    <p:extLst>
      <p:ext uri="{BB962C8B-B14F-4D97-AF65-F5344CB8AC3E}">
        <p14:creationId xmlns:p14="http://schemas.microsoft.com/office/powerpoint/2010/main" val="128171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fade">
                                      <p:cBhvr>
                                        <p:cTn id="7" dur="500"/>
                                        <p:tgtEl>
                                          <p:spTgt spid="1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4"/>
                                        </p:tgtEl>
                                        <p:attrNameLst>
                                          <p:attrName>style.visibility</p:attrName>
                                        </p:attrNameLst>
                                      </p:cBhvr>
                                      <p:to>
                                        <p:strVal val="visible"/>
                                      </p:to>
                                    </p:set>
                                    <p:animEffect transition="in" filter="fade">
                                      <p:cBhvr>
                                        <p:cTn id="13" dur="500"/>
                                        <p:tgtEl>
                                          <p:spTgt spid="1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2"/>
                                        </p:tgtEl>
                                        <p:attrNameLst>
                                          <p:attrName>style.visibility</p:attrName>
                                        </p:attrNameLst>
                                      </p:cBhvr>
                                      <p:to>
                                        <p:strVal val="visible"/>
                                      </p:to>
                                    </p:set>
                                    <p:animEffect transition="in" filter="fade">
                                      <p:cBhvr>
                                        <p:cTn id="16" dur="500"/>
                                        <p:tgtEl>
                                          <p:spTgt spid="1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visible"/>
                                      </p:to>
                                    </p:set>
                                    <p:animEffect transition="in" filter="fade">
                                      <p:cBhvr>
                                        <p:cTn id="19" dur="500"/>
                                        <p:tgtEl>
                                          <p:spTgt spid="133"/>
                                        </p:tgtEl>
                                      </p:cBhvr>
                                    </p:animEffect>
                                  </p:childTnLst>
                                </p:cTn>
                              </p:par>
                              <p:par>
                                <p:cTn id="20" presetID="9"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134"/>
                    </p:tgtEl>
                  </p:cond>
                </p:stCondLst>
                <p:endSync evt="end" delay="0">
                  <p:rtn val="all"/>
                </p:endSync>
                <p:childTnLst>
                  <p:par>
                    <p:cTn id="24" fill="hold">
                      <p:stCondLst>
                        <p:cond delay="0"/>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childTnLst>
                          </p:cTn>
                        </p:par>
                      </p:childTnLst>
                    </p:cTn>
                  </p:par>
                </p:childTnLst>
              </p:cTn>
              <p:nextCondLst>
                <p:cond evt="onClick" delay="0">
                  <p:tgtEl>
                    <p:spTgt spid="134"/>
                  </p:tgtEl>
                </p:cond>
              </p:nextCondLst>
            </p:seq>
            <p:seq concurrent="1" nextAc="seek">
              <p:cTn id="29" restart="whenNotActive" fill="hold" evtFilter="cancelBubble" nodeType="interactiveSeq">
                <p:stCondLst>
                  <p:cond evt="onClick" delay="0">
                    <p:tgtEl>
                      <p:spTgt spid="133"/>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500"/>
                                        <p:tgtEl>
                                          <p:spTgt spid="4"/>
                                        </p:tgtEl>
                                      </p:cBhvr>
                                    </p:animEffect>
                                  </p:childTnLst>
                                </p:cTn>
                              </p:par>
                            </p:childTnLst>
                          </p:cTn>
                        </p:par>
                      </p:childTnLst>
                    </p:cTn>
                  </p:par>
                </p:childTnLst>
              </p:cTn>
              <p:nextCondLst>
                <p:cond evt="onClick" delay="0">
                  <p:tgtEl>
                    <p:spTgt spid="133"/>
                  </p:tgtEl>
                </p:cond>
              </p:nextCondLst>
            </p:seq>
            <p:seq concurrent="1" nextAc="seek">
              <p:cTn id="35" restart="whenNotActive" fill="hold" evtFilter="cancelBubble" nodeType="interactiveSeq">
                <p:stCondLst>
                  <p:cond evt="onClick" delay="0">
                    <p:tgtEl>
                      <p:spTgt spid="132"/>
                    </p:tgtEl>
                  </p:cond>
                </p:stCondLst>
                <p:endSync evt="end" delay="0">
                  <p:rtn val="all"/>
                </p:endSync>
                <p:childTnLst>
                  <p:par>
                    <p:cTn id="36" fill="hold">
                      <p:stCondLst>
                        <p:cond delay="0"/>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500"/>
                                        <p:tgtEl>
                                          <p:spTgt spid="3"/>
                                        </p:tgtEl>
                                      </p:cBhvr>
                                    </p:animEffect>
                                  </p:childTnLst>
                                </p:cTn>
                              </p:par>
                            </p:childTnLst>
                          </p:cTn>
                        </p:par>
                      </p:childTnLst>
                    </p:cTn>
                  </p:par>
                </p:childTnLst>
              </p:cTn>
              <p:nextCondLst>
                <p:cond evt="onClick" delay="0">
                  <p:tgtEl>
                    <p:spTgt spid="132"/>
                  </p:tgtEl>
                </p:cond>
              </p:nextCondLst>
            </p:seq>
            <p:seq concurrent="1" nextAc="seek">
              <p:cTn id="41" restart="whenNotActive" fill="hold" evtFilter="cancelBubble" nodeType="interactiveSeq">
                <p:stCondLst>
                  <p:cond evt="onClick" delay="0">
                    <p:tgtEl>
                      <p:spTgt spid="135"/>
                    </p:tgtEl>
                  </p:cond>
                </p:stCondLst>
                <p:endSync evt="end" delay="0">
                  <p:rtn val="all"/>
                </p:endSync>
                <p:childTnLst>
                  <p:par>
                    <p:cTn id="42" fill="hold">
                      <p:stCondLst>
                        <p:cond delay="0"/>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fade">
                                      <p:cBhvr>
                                        <p:cTn id="46" dur="500"/>
                                        <p:tgtEl>
                                          <p:spTgt spid="5"/>
                                        </p:tgtEl>
                                      </p:cBhvr>
                                    </p:animEffect>
                                  </p:childTnLst>
                                </p:cTn>
                              </p:par>
                            </p:childTnLst>
                          </p:cTn>
                        </p:par>
                      </p:childTnLst>
                    </p:cTn>
                  </p:par>
                </p:childTnLst>
              </p:cTn>
              <p:nextCondLst>
                <p:cond evt="onClick" delay="0">
                  <p:tgtEl>
                    <p:spTgt spid="135"/>
                  </p:tgtEl>
                </p:cond>
              </p:nextCondLst>
            </p:seq>
          </p:childTnLst>
        </p:cTn>
      </p:par>
    </p:tnLst>
    <p:bldLst>
      <p:bldP spid="131" grpId="0" animBg="1"/>
      <p:bldP spid="132" grpId="0" animBg="1"/>
      <p:bldP spid="133" grpId="0" animBg="1"/>
      <p:bldP spid="134" grpId="0" animBg="1"/>
      <p:bldP spid="135"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30"/>
        <p:cNvGrpSpPr/>
        <p:nvPr/>
      </p:nvGrpSpPr>
      <p:grpSpPr>
        <a:xfrm>
          <a:off x="0" y="0"/>
          <a:ext cx="0" cy="0"/>
          <a:chOff x="0" y="0"/>
          <a:chExt cx="0" cy="0"/>
        </a:xfrm>
      </p:grpSpPr>
      <p:sp>
        <p:nvSpPr>
          <p:cNvPr id="131" name="Google Shape;131;p4"/>
          <p:cNvSpPr/>
          <p:nvPr/>
        </p:nvSpPr>
        <p:spPr>
          <a:xfrm>
            <a:off x="559266" y="943935"/>
            <a:ext cx="10924918" cy="1555425"/>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lnSpc>
                <a:spcPct val="150000"/>
              </a:lnSpc>
              <a:spcAft>
                <a:spcPts val="800"/>
              </a:spcAft>
            </a:pPr>
            <a:r>
              <a:rPr lang="vi-VN" sz="2400" b="1" dirty="0">
                <a:latin typeface="UTM Avo" panose="02040603050506020204" pitchFamily="18"/>
                <a:cs typeface="+mn-ea"/>
                <a:sym typeface="+mn-lt"/>
              </a:rPr>
              <a:t>Câu 3: </a:t>
            </a:r>
            <a:r>
              <a:rPr lang="vi-VN" sz="2400" dirty="0">
                <a:latin typeface="UTM Avo" panose="02040603050506020204" pitchFamily="18"/>
                <a:cs typeface="+mn-ea"/>
                <a:sym typeface="+mn-lt"/>
              </a:rPr>
              <a:t>Trong những biện pháp sau, biện pháp nào đảm bảo an toàn vệ sinh thực phẩm</a:t>
            </a:r>
            <a:endParaRPr lang="en-VN" sz="2400" dirty="0">
              <a:latin typeface="UTM Avo" panose="02040603050506020204" pitchFamily="18"/>
              <a:cs typeface="+mn-ea"/>
              <a:sym typeface="+mn-lt"/>
            </a:endParaRPr>
          </a:p>
        </p:txBody>
      </p:sp>
      <p:sp>
        <p:nvSpPr>
          <p:cNvPr id="132" name="D"/>
          <p:cNvSpPr/>
          <p:nvPr/>
        </p:nvSpPr>
        <p:spPr>
          <a:xfrm>
            <a:off x="6389753" y="4646625"/>
            <a:ext cx="5094431" cy="1768879"/>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lnSpc>
                <a:spcPct val="150000"/>
              </a:lnSpc>
            </a:pPr>
            <a:r>
              <a:rPr lang="en-VN" sz="2000" dirty="0">
                <a:latin typeface="UTM Avo" panose="02040603050506020204" pitchFamily="18"/>
                <a:cs typeface="+mn-ea"/>
                <a:sym typeface="+mn-lt"/>
              </a:rPr>
              <a:t>D. </a:t>
            </a:r>
            <a:r>
              <a:rPr lang="vi-VN" sz="2000" dirty="0">
                <a:latin typeface="UTM Avo" panose="02040603050506020204" pitchFamily="18"/>
                <a:cs typeface="+mn-ea"/>
                <a:sym typeface="+mn-lt"/>
              </a:rPr>
              <a:t>Không che đậy thực phẩm sau khi nấu chín.</a:t>
            </a:r>
            <a:endParaRPr lang="en-VN" sz="2000" dirty="0">
              <a:latin typeface="UTM Avo" panose="02040603050506020204" pitchFamily="18"/>
              <a:cs typeface="+mn-ea"/>
              <a:sym typeface="+mn-lt"/>
            </a:endParaRPr>
          </a:p>
        </p:txBody>
      </p:sp>
      <p:sp>
        <p:nvSpPr>
          <p:cNvPr id="133" name="C"/>
          <p:cNvSpPr/>
          <p:nvPr/>
        </p:nvSpPr>
        <p:spPr>
          <a:xfrm>
            <a:off x="560115" y="4646625"/>
            <a:ext cx="5094431" cy="1768879"/>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lnSpc>
                <a:spcPct val="150000"/>
              </a:lnSpc>
            </a:pPr>
            <a:r>
              <a:rPr lang="en-VN" sz="2000" dirty="0">
                <a:latin typeface="UTM Avo" panose="02040603050506020204" pitchFamily="18"/>
                <a:cs typeface="+mn-ea"/>
                <a:sym typeface="+mn-lt"/>
              </a:rPr>
              <a:t>C. </a:t>
            </a:r>
            <a:r>
              <a:rPr lang="vi-VN" sz="2000" dirty="0">
                <a:latin typeface="UTM Avo" panose="02040603050506020204" pitchFamily="18"/>
                <a:cs typeface="+mn-ea"/>
                <a:sym typeface="+mn-lt"/>
              </a:rPr>
              <a:t>Để lẫn thực phẩm sống và chín</a:t>
            </a:r>
            <a:endParaRPr lang="en-VN" sz="2000" dirty="0">
              <a:latin typeface="UTM Avo" panose="02040603050506020204" pitchFamily="18"/>
              <a:cs typeface="+mn-ea"/>
              <a:sym typeface="+mn-lt"/>
            </a:endParaRPr>
          </a:p>
        </p:txBody>
      </p:sp>
      <p:sp>
        <p:nvSpPr>
          <p:cNvPr id="134" name="B"/>
          <p:cNvSpPr/>
          <p:nvPr/>
        </p:nvSpPr>
        <p:spPr>
          <a:xfrm>
            <a:off x="6389753" y="2725542"/>
            <a:ext cx="5094431" cy="1768879"/>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lnSpc>
                <a:spcPct val="150000"/>
              </a:lnSpc>
            </a:pPr>
            <a:r>
              <a:rPr lang="en-VN" sz="2000" dirty="0">
                <a:latin typeface="UTM Avo" panose="02040603050506020204" pitchFamily="18"/>
                <a:cs typeface="+mn-ea"/>
                <a:sym typeface="+mn-lt"/>
              </a:rPr>
              <a:t>B. </a:t>
            </a:r>
            <a:r>
              <a:rPr lang="vi-VN" sz="2000" dirty="0">
                <a:latin typeface="UTM Avo" panose="02040603050506020204" pitchFamily="18"/>
                <a:cs typeface="+mn-ea"/>
                <a:sym typeface="+mn-lt"/>
              </a:rPr>
              <a:t>Chỉ sử dụng thực phẩm đóng hộp có ghi rõ thông tin cơ sở sản xuất, </a:t>
            </a:r>
            <a:br>
              <a:rPr lang="vi-VN" sz="2000" dirty="0">
                <a:latin typeface="UTM Avo" panose="02040603050506020204" pitchFamily="18"/>
                <a:cs typeface="+mn-ea"/>
                <a:sym typeface="+mn-lt"/>
              </a:rPr>
            </a:br>
            <a:r>
              <a:rPr lang="vi-VN" sz="2000" dirty="0">
                <a:latin typeface="UTM Avo" panose="02040603050506020204" pitchFamily="18"/>
                <a:cs typeface="+mn-ea"/>
                <a:sym typeface="+mn-lt"/>
              </a:rPr>
              <a:t>thành phần dinh dưỡng, còn hạn </a:t>
            </a:r>
            <a:br>
              <a:rPr lang="vi-VN" sz="2000" dirty="0">
                <a:latin typeface="UTM Avo" panose="02040603050506020204" pitchFamily="18"/>
                <a:cs typeface="+mn-ea"/>
                <a:sym typeface="+mn-lt"/>
              </a:rPr>
            </a:br>
            <a:r>
              <a:rPr lang="vi-VN" sz="2000" dirty="0">
                <a:latin typeface="UTM Avo" panose="02040603050506020204" pitchFamily="18"/>
                <a:cs typeface="+mn-ea"/>
                <a:sym typeface="+mn-lt"/>
              </a:rPr>
              <a:t>sử dụng.</a:t>
            </a:r>
            <a:endParaRPr lang="en-VN" sz="2000" dirty="0">
              <a:latin typeface="UTM Avo" panose="02040603050506020204" pitchFamily="18"/>
              <a:cs typeface="+mn-ea"/>
              <a:sym typeface="+mn-lt"/>
            </a:endParaRPr>
          </a:p>
        </p:txBody>
      </p:sp>
      <p:sp>
        <p:nvSpPr>
          <p:cNvPr id="135" name="A"/>
          <p:cNvSpPr/>
          <p:nvPr/>
        </p:nvSpPr>
        <p:spPr>
          <a:xfrm>
            <a:off x="560115" y="2725542"/>
            <a:ext cx="5094431" cy="1768879"/>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lnSpc>
                <a:spcPct val="150000"/>
              </a:lnSpc>
            </a:pPr>
            <a:r>
              <a:rPr lang="en-VN" sz="2000" dirty="0">
                <a:latin typeface="UTM Avo" panose="02040603050506020204" pitchFamily="18"/>
                <a:cs typeface="+mn-ea"/>
                <a:sym typeface="+mn-lt"/>
              </a:rPr>
              <a:t>A. </a:t>
            </a:r>
            <a:r>
              <a:rPr lang="vi-VN" sz="2000" dirty="0">
                <a:latin typeface="UTM Avo" panose="02040603050506020204" pitchFamily="18"/>
                <a:cs typeface="+mn-ea"/>
                <a:sym typeface="+mn-lt"/>
              </a:rPr>
              <a:t>Sử dụng chung thớt để chế biến thực phẩm sống và chín trong cùng một thời điểm</a:t>
            </a:r>
            <a:endParaRPr lang="en-VN" sz="2000" dirty="0">
              <a:latin typeface="UTM Avo" panose="02040603050506020204" pitchFamily="18"/>
              <a:cs typeface="+mn-ea"/>
              <a:sym typeface="+mn-lt"/>
            </a:endParaRPr>
          </a:p>
        </p:txBody>
      </p:sp>
      <p:pic>
        <p:nvPicPr>
          <p:cNvPr id="141" name="Google Shape;141;p4" descr="Káº¿t quáº£ hÃ¬nh áº£nh cho home icon">
            <a:hlinkClick r:id="rId4" action="ppaction://hlinksldjump"/>
          </p:cNvPr>
          <p:cNvPicPr preferRelativeResize="0"/>
          <p:nvPr/>
        </p:nvPicPr>
        <p:blipFill rotWithShape="1">
          <a:blip r:embed="rId5">
            <a:alphaModFix/>
          </a:blip>
          <a:srcRect/>
          <a:stretch/>
        </p:blipFill>
        <p:spPr>
          <a:xfrm>
            <a:off x="11163759" y="2800"/>
            <a:ext cx="1023815" cy="1023815"/>
          </a:xfrm>
          <a:prstGeom prst="rect">
            <a:avLst/>
          </a:prstGeom>
          <a:noFill/>
          <a:ln>
            <a:noFill/>
          </a:ln>
        </p:spPr>
      </p:pic>
      <p:pic>
        <p:nvPicPr>
          <p:cNvPr id="142" name="Google Shape;142;p4"/>
          <p:cNvPicPr preferRelativeResize="0"/>
          <p:nvPr/>
        </p:nvPicPr>
        <p:blipFill rotWithShape="1">
          <a:blip r:embed="rId6">
            <a:alphaModFix/>
          </a:blip>
          <a:srcRect/>
          <a:stretch/>
        </p:blipFill>
        <p:spPr>
          <a:xfrm>
            <a:off x="1" y="0"/>
            <a:ext cx="658498" cy="735496"/>
          </a:xfrm>
          <a:prstGeom prst="rect">
            <a:avLst/>
          </a:prstGeom>
          <a:solidFill>
            <a:schemeClr val="bg1"/>
          </a:solidFill>
          <a:ln>
            <a:noFill/>
          </a:ln>
        </p:spPr>
      </p:pic>
      <p:pic>
        <p:nvPicPr>
          <p:cNvPr id="2" name="Picture 18">
            <a:extLst>
              <a:ext uri="{FF2B5EF4-FFF2-40B4-BE49-F238E27FC236}">
                <a16:creationId xmlns:a16="http://schemas.microsoft.com/office/drawing/2014/main" id="{8BCEFACB-3F5B-EB9B-5505-775316FC57D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966268" y="3834343"/>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20">
            <a:extLst>
              <a:ext uri="{FF2B5EF4-FFF2-40B4-BE49-F238E27FC236}">
                <a16:creationId xmlns:a16="http://schemas.microsoft.com/office/drawing/2014/main" id="{F0FAEEEA-3962-CCD8-C0B7-16D426451B3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11429" y="5683268"/>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20">
            <a:extLst>
              <a:ext uri="{FF2B5EF4-FFF2-40B4-BE49-F238E27FC236}">
                <a16:creationId xmlns:a16="http://schemas.microsoft.com/office/drawing/2014/main" id="{FAF09C31-144A-7C83-A898-733A2DCF120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08239" y="5789026"/>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58FC85A-14CD-01B1-29DF-A663CB7B802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08239" y="3834343"/>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9301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fade">
                                      <p:cBhvr>
                                        <p:cTn id="7" dur="500"/>
                                        <p:tgtEl>
                                          <p:spTgt spid="1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4"/>
                                        </p:tgtEl>
                                        <p:attrNameLst>
                                          <p:attrName>style.visibility</p:attrName>
                                        </p:attrNameLst>
                                      </p:cBhvr>
                                      <p:to>
                                        <p:strVal val="visible"/>
                                      </p:to>
                                    </p:set>
                                    <p:animEffect transition="in" filter="fade">
                                      <p:cBhvr>
                                        <p:cTn id="13" dur="500"/>
                                        <p:tgtEl>
                                          <p:spTgt spid="1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2"/>
                                        </p:tgtEl>
                                        <p:attrNameLst>
                                          <p:attrName>style.visibility</p:attrName>
                                        </p:attrNameLst>
                                      </p:cBhvr>
                                      <p:to>
                                        <p:strVal val="visible"/>
                                      </p:to>
                                    </p:set>
                                    <p:animEffect transition="in" filter="fade">
                                      <p:cBhvr>
                                        <p:cTn id="16" dur="500"/>
                                        <p:tgtEl>
                                          <p:spTgt spid="1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visible"/>
                                      </p:to>
                                    </p:set>
                                    <p:animEffect transition="in" filter="fade">
                                      <p:cBhvr>
                                        <p:cTn id="19"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34"/>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childTnLst>
              </p:cTn>
              <p:nextCondLst>
                <p:cond evt="onClick" delay="0">
                  <p:tgtEl>
                    <p:spTgt spid="134"/>
                  </p:tgtEl>
                </p:cond>
              </p:nextCondLst>
            </p:seq>
            <p:seq concurrent="1" nextAc="seek">
              <p:cTn id="26" restart="whenNotActive" fill="hold" evtFilter="cancelBubble" nodeType="interactiveSeq">
                <p:stCondLst>
                  <p:cond evt="onClick" delay="0">
                    <p:tgtEl>
                      <p:spTgt spid="133"/>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childTnLst>
                    </p:cTn>
                  </p:par>
                </p:childTnLst>
              </p:cTn>
              <p:nextCondLst>
                <p:cond evt="onClick" delay="0">
                  <p:tgtEl>
                    <p:spTgt spid="133"/>
                  </p:tgtEl>
                </p:cond>
              </p:nextCondLst>
            </p:seq>
            <p:seq concurrent="1" nextAc="seek">
              <p:cTn id="32" restart="whenNotActive" fill="hold" evtFilter="cancelBubble" nodeType="interactiveSeq">
                <p:stCondLst>
                  <p:cond evt="onClick" delay="0">
                    <p:tgtEl>
                      <p:spTgt spid="132"/>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childTnLst>
              </p:cTn>
              <p:nextCondLst>
                <p:cond evt="onClick" delay="0">
                  <p:tgtEl>
                    <p:spTgt spid="132"/>
                  </p:tgtEl>
                </p:cond>
              </p:nextCondLst>
            </p:seq>
            <p:seq concurrent="1" nextAc="seek">
              <p:cTn id="38" restart="whenNotActive" fill="hold" evtFilter="cancelBubble" nodeType="interactiveSeq">
                <p:stCondLst>
                  <p:cond evt="onClick" delay="0">
                    <p:tgtEl>
                      <p:spTgt spid="135"/>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childTnLst>
                          </p:cTn>
                        </p:par>
                      </p:childTnLst>
                    </p:cTn>
                  </p:par>
                </p:childTnLst>
              </p:cTn>
              <p:nextCondLst>
                <p:cond evt="onClick" delay="0">
                  <p:tgtEl>
                    <p:spTgt spid="135"/>
                  </p:tgtEl>
                </p:cond>
              </p:nextCondLst>
            </p:seq>
          </p:childTnLst>
        </p:cTn>
      </p:par>
    </p:tnLst>
    <p:bldLst>
      <p:bldP spid="131" grpId="0" animBg="1"/>
      <p:bldP spid="132" grpId="0" animBg="1"/>
      <p:bldP spid="133" grpId="0" animBg="1"/>
      <p:bldP spid="134" grpId="0" animBg="1"/>
      <p:bldP spid="135"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30"/>
        <p:cNvGrpSpPr/>
        <p:nvPr/>
      </p:nvGrpSpPr>
      <p:grpSpPr>
        <a:xfrm>
          <a:off x="0" y="0"/>
          <a:ext cx="0" cy="0"/>
          <a:chOff x="0" y="0"/>
          <a:chExt cx="0" cy="0"/>
        </a:xfrm>
      </p:grpSpPr>
      <p:sp>
        <p:nvSpPr>
          <p:cNvPr id="131" name="Google Shape;131;p4"/>
          <p:cNvSpPr/>
          <p:nvPr/>
        </p:nvSpPr>
        <p:spPr>
          <a:xfrm>
            <a:off x="559266" y="943935"/>
            <a:ext cx="10924918" cy="1555425"/>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lnSpc>
                <a:spcPct val="150000"/>
              </a:lnSpc>
              <a:spcAft>
                <a:spcPts val="800"/>
              </a:spcAft>
            </a:pPr>
            <a:r>
              <a:rPr lang="vi-VN" sz="2400" b="1" dirty="0">
                <a:latin typeface="UTM Avo" panose="02040603050506020204" pitchFamily="18"/>
                <a:cs typeface="+mn-ea"/>
                <a:sym typeface="+mn-lt"/>
              </a:rPr>
              <a:t>Câu 4: </a:t>
            </a:r>
            <a:r>
              <a:rPr lang="vi-VN" sz="2400" dirty="0">
                <a:latin typeface="UTM Avo" panose="02040603050506020204" pitchFamily="18"/>
                <a:cs typeface="+mn-ea"/>
                <a:sym typeface="+mn-lt"/>
              </a:rPr>
              <a:t>Phương pháp làm khô thường áp dụng đối với thực phẩm nào dưới đây?</a:t>
            </a:r>
            <a:endParaRPr lang="en-VN" sz="2400" dirty="0">
              <a:latin typeface="UTM Avo" panose="02040603050506020204" pitchFamily="18"/>
              <a:cs typeface="+mn-ea"/>
              <a:sym typeface="+mn-lt"/>
            </a:endParaRPr>
          </a:p>
        </p:txBody>
      </p:sp>
      <p:sp>
        <p:nvSpPr>
          <p:cNvPr id="132" name="D"/>
          <p:cNvSpPr/>
          <p:nvPr/>
        </p:nvSpPr>
        <p:spPr>
          <a:xfrm>
            <a:off x="6389753" y="4646625"/>
            <a:ext cx="5094431" cy="1768879"/>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r>
              <a:rPr lang="en-VN" sz="2400" dirty="0">
                <a:latin typeface="UTM Avo" panose="02040603050506020204" pitchFamily="18"/>
                <a:cs typeface="+mn-ea"/>
                <a:sym typeface="+mn-lt"/>
              </a:rPr>
              <a:t>D. </a:t>
            </a:r>
            <a:r>
              <a:rPr lang="vi-VN" sz="2400" dirty="0">
                <a:latin typeface="UTM Avo" panose="02040603050506020204" pitchFamily="18"/>
                <a:cs typeface="+mn-ea"/>
                <a:sym typeface="+mn-lt"/>
              </a:rPr>
              <a:t>Cá, tôm</a:t>
            </a:r>
            <a:endParaRPr lang="en-VN" sz="2400" dirty="0">
              <a:latin typeface="UTM Avo" panose="02040603050506020204" pitchFamily="18"/>
              <a:cs typeface="+mn-ea"/>
              <a:sym typeface="+mn-lt"/>
            </a:endParaRPr>
          </a:p>
        </p:txBody>
      </p:sp>
      <p:sp>
        <p:nvSpPr>
          <p:cNvPr id="133" name="C"/>
          <p:cNvSpPr/>
          <p:nvPr/>
        </p:nvSpPr>
        <p:spPr>
          <a:xfrm>
            <a:off x="560115" y="4646625"/>
            <a:ext cx="5094431" cy="1768879"/>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r>
              <a:rPr lang="en-VN" sz="2400" dirty="0">
                <a:latin typeface="UTM Avo" panose="02040603050506020204" pitchFamily="18"/>
                <a:cs typeface="+mn-ea"/>
                <a:sym typeface="+mn-lt"/>
              </a:rPr>
              <a:t>C. </a:t>
            </a:r>
            <a:r>
              <a:rPr lang="en-US" sz="2400" dirty="0" err="1">
                <a:latin typeface="UTM Avo" panose="02040603050506020204" pitchFamily="18"/>
                <a:cs typeface="+mn-ea"/>
                <a:sym typeface="+mn-lt"/>
              </a:rPr>
              <a:t>Dưa</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hấu</a:t>
            </a:r>
            <a:endParaRPr lang="en-VN" sz="2400" dirty="0">
              <a:latin typeface="UTM Avo" panose="02040603050506020204" pitchFamily="18"/>
              <a:cs typeface="+mn-ea"/>
              <a:sym typeface="+mn-lt"/>
            </a:endParaRPr>
          </a:p>
        </p:txBody>
      </p:sp>
      <p:sp>
        <p:nvSpPr>
          <p:cNvPr id="134" name="B"/>
          <p:cNvSpPr/>
          <p:nvPr/>
        </p:nvSpPr>
        <p:spPr>
          <a:xfrm>
            <a:off x="6389753" y="2725542"/>
            <a:ext cx="5094431" cy="1768879"/>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r>
              <a:rPr lang="en-VN" sz="2400" dirty="0">
                <a:latin typeface="UTM Avo" panose="02040603050506020204" pitchFamily="18"/>
                <a:cs typeface="+mn-ea"/>
                <a:sym typeface="+mn-lt"/>
              </a:rPr>
              <a:t>B. </a:t>
            </a:r>
            <a:r>
              <a:rPr lang="vi-VN" sz="2400" dirty="0">
                <a:latin typeface="UTM Avo" panose="02040603050506020204" pitchFamily="18"/>
                <a:cs typeface="+mn-ea"/>
                <a:sym typeface="+mn-lt"/>
              </a:rPr>
              <a:t>Cà chua</a:t>
            </a:r>
            <a:endParaRPr lang="en-VN" sz="2400" dirty="0">
              <a:latin typeface="UTM Avo" panose="02040603050506020204" pitchFamily="18"/>
              <a:cs typeface="+mn-ea"/>
              <a:sym typeface="+mn-lt"/>
            </a:endParaRPr>
          </a:p>
        </p:txBody>
      </p:sp>
      <p:sp>
        <p:nvSpPr>
          <p:cNvPr id="135" name="A"/>
          <p:cNvSpPr/>
          <p:nvPr/>
        </p:nvSpPr>
        <p:spPr>
          <a:xfrm>
            <a:off x="560115" y="2725542"/>
            <a:ext cx="5094431" cy="1768879"/>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r>
              <a:rPr lang="en-VN" sz="2400" dirty="0">
                <a:latin typeface="UTM Avo" panose="02040603050506020204" pitchFamily="18"/>
                <a:cs typeface="+mn-ea"/>
                <a:sym typeface="+mn-lt"/>
              </a:rPr>
              <a:t>A. </a:t>
            </a:r>
            <a:r>
              <a:rPr lang="vi-VN" sz="2400" dirty="0">
                <a:latin typeface="UTM Avo" panose="02040603050506020204" pitchFamily="18"/>
                <a:cs typeface="+mn-ea"/>
                <a:sym typeface="+mn-lt"/>
              </a:rPr>
              <a:t>Rau muống</a:t>
            </a:r>
            <a:endParaRPr lang="en-VN" sz="2400" dirty="0">
              <a:latin typeface="UTM Avo" panose="02040603050506020204" pitchFamily="18"/>
              <a:cs typeface="+mn-ea"/>
              <a:sym typeface="+mn-lt"/>
            </a:endParaRPr>
          </a:p>
        </p:txBody>
      </p:sp>
      <p:pic>
        <p:nvPicPr>
          <p:cNvPr id="141" name="Google Shape;141;p4" descr="Káº¿t quáº£ hÃ¬nh áº£nh cho home icon">
            <a:hlinkClick r:id="rId4" action="ppaction://hlinksldjump"/>
          </p:cNvPr>
          <p:cNvPicPr preferRelativeResize="0"/>
          <p:nvPr/>
        </p:nvPicPr>
        <p:blipFill rotWithShape="1">
          <a:blip r:embed="rId5">
            <a:alphaModFix/>
          </a:blip>
          <a:srcRect/>
          <a:stretch/>
        </p:blipFill>
        <p:spPr>
          <a:xfrm>
            <a:off x="11163759" y="2800"/>
            <a:ext cx="1023815" cy="1023815"/>
          </a:xfrm>
          <a:prstGeom prst="rect">
            <a:avLst/>
          </a:prstGeom>
          <a:noFill/>
          <a:ln>
            <a:noFill/>
          </a:ln>
        </p:spPr>
      </p:pic>
      <p:pic>
        <p:nvPicPr>
          <p:cNvPr id="142" name="Google Shape;142;p4"/>
          <p:cNvPicPr preferRelativeResize="0"/>
          <p:nvPr/>
        </p:nvPicPr>
        <p:blipFill rotWithShape="1">
          <a:blip r:embed="rId6">
            <a:alphaModFix/>
          </a:blip>
          <a:srcRect/>
          <a:stretch/>
        </p:blipFill>
        <p:spPr>
          <a:xfrm>
            <a:off x="1" y="0"/>
            <a:ext cx="658498" cy="735496"/>
          </a:xfrm>
          <a:prstGeom prst="rect">
            <a:avLst/>
          </a:prstGeom>
          <a:solidFill>
            <a:schemeClr val="bg1"/>
          </a:solidFill>
          <a:ln>
            <a:noFill/>
          </a:ln>
        </p:spPr>
      </p:pic>
      <p:pic>
        <p:nvPicPr>
          <p:cNvPr id="2" name="Picture 18">
            <a:extLst>
              <a:ext uri="{FF2B5EF4-FFF2-40B4-BE49-F238E27FC236}">
                <a16:creationId xmlns:a16="http://schemas.microsoft.com/office/drawing/2014/main" id="{8BCEFACB-3F5B-EB9B-5505-775316FC57D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837876" y="5723151"/>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20">
            <a:extLst>
              <a:ext uri="{FF2B5EF4-FFF2-40B4-BE49-F238E27FC236}">
                <a16:creationId xmlns:a16="http://schemas.microsoft.com/office/drawing/2014/main" id="{F0FAEEEA-3962-CCD8-C0B7-16D426451B3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753531" y="376272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20">
            <a:extLst>
              <a:ext uri="{FF2B5EF4-FFF2-40B4-BE49-F238E27FC236}">
                <a16:creationId xmlns:a16="http://schemas.microsoft.com/office/drawing/2014/main" id="{FAF09C31-144A-7C83-A898-733A2DCF120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08239" y="5789026"/>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58FC85A-14CD-01B1-29DF-A663CB7B802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945990" y="3751135"/>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7678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fade">
                                      <p:cBhvr>
                                        <p:cTn id="7" dur="500"/>
                                        <p:tgtEl>
                                          <p:spTgt spid="1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4"/>
                                        </p:tgtEl>
                                        <p:attrNameLst>
                                          <p:attrName>style.visibility</p:attrName>
                                        </p:attrNameLst>
                                      </p:cBhvr>
                                      <p:to>
                                        <p:strVal val="visible"/>
                                      </p:to>
                                    </p:set>
                                    <p:animEffect transition="in" filter="fade">
                                      <p:cBhvr>
                                        <p:cTn id="13" dur="500"/>
                                        <p:tgtEl>
                                          <p:spTgt spid="1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2"/>
                                        </p:tgtEl>
                                        <p:attrNameLst>
                                          <p:attrName>style.visibility</p:attrName>
                                        </p:attrNameLst>
                                      </p:cBhvr>
                                      <p:to>
                                        <p:strVal val="visible"/>
                                      </p:to>
                                    </p:set>
                                    <p:animEffect transition="in" filter="fade">
                                      <p:cBhvr>
                                        <p:cTn id="16" dur="500"/>
                                        <p:tgtEl>
                                          <p:spTgt spid="1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visible"/>
                                      </p:to>
                                    </p:set>
                                    <p:animEffect transition="in" filter="fade">
                                      <p:cBhvr>
                                        <p:cTn id="19"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33"/>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nextCondLst>
                <p:cond evt="onClick" delay="0">
                  <p:tgtEl>
                    <p:spTgt spid="133"/>
                  </p:tgtEl>
                </p:cond>
              </p:nextCondLst>
            </p:seq>
            <p:seq concurrent="1" nextAc="seek">
              <p:cTn id="26" restart="whenNotActive" fill="hold" evtFilter="cancelBubble" nodeType="interactiveSeq">
                <p:stCondLst>
                  <p:cond evt="onClick" delay="0">
                    <p:tgtEl>
                      <p:spTgt spid="132"/>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childTnLst>
                    </p:cTn>
                  </p:par>
                </p:childTnLst>
              </p:cTn>
              <p:nextCondLst>
                <p:cond evt="onClick" delay="0">
                  <p:tgtEl>
                    <p:spTgt spid="132"/>
                  </p:tgtEl>
                </p:cond>
              </p:nextCondLst>
            </p:seq>
            <p:seq concurrent="1" nextAc="seek">
              <p:cTn id="32" restart="whenNotActive" fill="hold" evtFilter="cancelBubble" nodeType="interactiveSeq">
                <p:stCondLst>
                  <p:cond evt="onClick" delay="0">
                    <p:tgtEl>
                      <p:spTgt spid="135"/>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childTnLst>
                    </p:cTn>
                  </p:par>
                </p:childTnLst>
              </p:cTn>
              <p:nextCondLst>
                <p:cond evt="onClick" delay="0">
                  <p:tgtEl>
                    <p:spTgt spid="135"/>
                  </p:tgtEl>
                </p:cond>
              </p:nextCondLst>
            </p:seq>
            <p:seq concurrent="1" nextAc="seek">
              <p:cTn id="38" restart="whenNotActive" fill="hold" evtFilter="cancelBubble" nodeType="interactiveSeq">
                <p:stCondLst>
                  <p:cond evt="onClick" delay="0">
                    <p:tgtEl>
                      <p:spTgt spid="134"/>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childTnLst>
                    </p:cTn>
                  </p:par>
                </p:childTnLst>
              </p:cTn>
              <p:nextCondLst>
                <p:cond evt="onClick" delay="0">
                  <p:tgtEl>
                    <p:spTgt spid="134"/>
                  </p:tgtEl>
                </p:cond>
              </p:nextCondLst>
            </p:seq>
          </p:childTnLst>
        </p:cTn>
      </p:par>
    </p:tnLst>
    <p:bldLst>
      <p:bldP spid="131" grpId="0" animBg="1"/>
      <p:bldP spid="132" grpId="0" animBg="1"/>
      <p:bldP spid="133" grpId="0" animBg="1"/>
      <p:bldP spid="134" grpId="0" animBg="1"/>
      <p:bldP spid="135"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a:blip r:embed="rId3">
            <a:alphaModFix/>
          </a:blip>
          <a:stretch>
            <a:fillRect/>
          </a:stretch>
        </a:blipFill>
        <a:effectLst/>
      </p:bgPr>
    </p:bg>
    <p:spTree>
      <p:nvGrpSpPr>
        <p:cNvPr id="1" name="Shape 130"/>
        <p:cNvGrpSpPr/>
        <p:nvPr/>
      </p:nvGrpSpPr>
      <p:grpSpPr>
        <a:xfrm>
          <a:off x="0" y="0"/>
          <a:ext cx="0" cy="0"/>
          <a:chOff x="0" y="0"/>
          <a:chExt cx="0" cy="0"/>
        </a:xfrm>
      </p:grpSpPr>
      <p:sp>
        <p:nvSpPr>
          <p:cNvPr id="131" name="Google Shape;131;p4"/>
          <p:cNvSpPr/>
          <p:nvPr/>
        </p:nvSpPr>
        <p:spPr>
          <a:xfrm>
            <a:off x="559266" y="943935"/>
            <a:ext cx="10924918" cy="1555425"/>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lnSpc>
                <a:spcPct val="150000"/>
              </a:lnSpc>
              <a:spcAft>
                <a:spcPts val="800"/>
              </a:spcAft>
            </a:pPr>
            <a:r>
              <a:rPr lang="vi-VN" sz="2400" b="1" dirty="0">
                <a:latin typeface="UTM Avo" panose="02040603050506020204" pitchFamily="18"/>
                <a:cs typeface="+mn-ea"/>
                <a:sym typeface="+mn-lt"/>
              </a:rPr>
              <a:t>Câu 5: </a:t>
            </a:r>
            <a:r>
              <a:rPr lang="vi-VN" sz="2400" dirty="0">
                <a:latin typeface="UTM Avo" panose="02040603050506020204" pitchFamily="18"/>
                <a:cs typeface="+mn-ea"/>
                <a:sym typeface="+mn-lt"/>
              </a:rPr>
              <a:t>Muốn cơ thể phát triển một cách cân đối và khỏe mạnh </a:t>
            </a:r>
            <a:br>
              <a:rPr lang="vi-VN" sz="2400" dirty="0">
                <a:latin typeface="UTM Avo" panose="02040603050506020204" pitchFamily="18"/>
                <a:cs typeface="+mn-ea"/>
                <a:sym typeface="+mn-lt"/>
              </a:rPr>
            </a:br>
            <a:r>
              <a:rPr lang="vi-VN" sz="2400" dirty="0">
                <a:latin typeface="UTM Avo" panose="02040603050506020204" pitchFamily="18"/>
                <a:cs typeface="+mn-ea"/>
                <a:sym typeface="+mn-lt"/>
              </a:rPr>
              <a:t>chúng ta cần</a:t>
            </a:r>
            <a:endParaRPr lang="en-VN" sz="2400" dirty="0">
              <a:latin typeface="UTM Avo" panose="02040603050506020204" pitchFamily="18"/>
              <a:cs typeface="+mn-ea"/>
              <a:sym typeface="+mn-lt"/>
            </a:endParaRPr>
          </a:p>
        </p:txBody>
      </p:sp>
      <p:sp>
        <p:nvSpPr>
          <p:cNvPr id="132" name="D"/>
          <p:cNvSpPr/>
          <p:nvPr/>
        </p:nvSpPr>
        <p:spPr>
          <a:xfrm>
            <a:off x="6389753" y="4646625"/>
            <a:ext cx="5094431" cy="1768879"/>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lnSpc>
                <a:spcPct val="150000"/>
              </a:lnSpc>
            </a:pPr>
            <a:r>
              <a:rPr lang="en-VN" sz="2400" dirty="0">
                <a:latin typeface="UTM Avo" panose="02040603050506020204" pitchFamily="18"/>
                <a:cs typeface="+mn-ea"/>
                <a:sym typeface="+mn-lt"/>
              </a:rPr>
              <a:t>D. </a:t>
            </a:r>
            <a:r>
              <a:rPr lang="vi-VN" sz="2400" dirty="0">
                <a:latin typeface="UTM Avo" panose="02040603050506020204" pitchFamily="18"/>
                <a:cs typeface="+mn-ea"/>
                <a:sym typeface="+mn-lt"/>
              </a:rPr>
              <a:t>ăn nhiều thức ăn giàu </a:t>
            </a:r>
            <a:br>
              <a:rPr lang="vi-VN" sz="2400" dirty="0">
                <a:latin typeface="UTM Avo" panose="02040603050506020204" pitchFamily="18"/>
                <a:cs typeface="+mn-ea"/>
                <a:sym typeface="+mn-lt"/>
              </a:rPr>
            </a:br>
            <a:r>
              <a:rPr lang="vi-VN" sz="2400" dirty="0">
                <a:latin typeface="UTM Avo" panose="02040603050506020204" pitchFamily="18"/>
                <a:cs typeface="+mn-ea"/>
                <a:sym typeface="+mn-lt"/>
              </a:rPr>
              <a:t>chất đạm, ăn đúng giờ.</a:t>
            </a:r>
            <a:endParaRPr lang="en-VN" sz="2400" dirty="0">
              <a:latin typeface="UTM Avo" panose="02040603050506020204" pitchFamily="18"/>
              <a:cs typeface="+mn-ea"/>
              <a:sym typeface="+mn-lt"/>
            </a:endParaRPr>
          </a:p>
        </p:txBody>
      </p:sp>
      <p:sp>
        <p:nvSpPr>
          <p:cNvPr id="133" name="C"/>
          <p:cNvSpPr/>
          <p:nvPr/>
        </p:nvSpPr>
        <p:spPr>
          <a:xfrm>
            <a:off x="560115" y="4646625"/>
            <a:ext cx="5094431" cy="1768879"/>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lnSpc>
                <a:spcPct val="150000"/>
              </a:lnSpc>
            </a:pPr>
            <a:r>
              <a:rPr lang="en-VN" sz="2400" dirty="0">
                <a:latin typeface="UTM Avo" panose="02040603050506020204" pitchFamily="18"/>
                <a:cs typeface="+mn-ea"/>
                <a:sym typeface="+mn-lt"/>
              </a:rPr>
              <a:t>C. </a:t>
            </a:r>
            <a:r>
              <a:rPr lang="vi-VN" sz="2400" dirty="0">
                <a:latin typeface="UTM Avo" panose="02040603050506020204" pitchFamily="18"/>
                <a:cs typeface="+mn-ea"/>
                <a:sym typeface="+mn-lt"/>
              </a:rPr>
              <a:t>ăn đúng bữa, ăn đúng cách, đảm bảo vệ sinh an toàn </a:t>
            </a:r>
            <a:br>
              <a:rPr lang="vi-VN" sz="2400" dirty="0">
                <a:latin typeface="UTM Avo" panose="02040603050506020204" pitchFamily="18"/>
                <a:cs typeface="+mn-ea"/>
                <a:sym typeface="+mn-lt"/>
              </a:rPr>
            </a:br>
            <a:r>
              <a:rPr lang="vi-VN" sz="2400" dirty="0">
                <a:latin typeface="UTM Avo" panose="02040603050506020204" pitchFamily="18"/>
                <a:cs typeface="+mn-ea"/>
                <a:sym typeface="+mn-lt"/>
              </a:rPr>
              <a:t>thực phẩm.</a:t>
            </a:r>
            <a:endParaRPr lang="en-VN" sz="2400" dirty="0">
              <a:latin typeface="UTM Avo" panose="02040603050506020204" pitchFamily="18"/>
              <a:cs typeface="+mn-ea"/>
              <a:sym typeface="+mn-lt"/>
            </a:endParaRPr>
          </a:p>
        </p:txBody>
      </p:sp>
      <p:sp>
        <p:nvSpPr>
          <p:cNvPr id="134" name="B"/>
          <p:cNvSpPr/>
          <p:nvPr/>
        </p:nvSpPr>
        <p:spPr>
          <a:xfrm>
            <a:off x="6389753" y="2725542"/>
            <a:ext cx="5094431" cy="1768879"/>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lnSpc>
                <a:spcPct val="150000"/>
              </a:lnSpc>
            </a:pPr>
            <a:r>
              <a:rPr lang="en-VN" sz="2400" dirty="0">
                <a:latin typeface="UTM Avo" panose="02040603050506020204" pitchFamily="18"/>
                <a:cs typeface="+mn-ea"/>
                <a:sym typeface="+mn-lt"/>
              </a:rPr>
              <a:t>B. </a:t>
            </a:r>
            <a:r>
              <a:rPr lang="vi-VN" sz="2400" dirty="0">
                <a:latin typeface="UTM Avo" panose="02040603050506020204" pitchFamily="18"/>
                <a:cs typeface="+mn-ea"/>
                <a:sym typeface="+mn-lt"/>
              </a:rPr>
              <a:t>ăn nhiều bữa, ăn đủ chất </a:t>
            </a:r>
            <a:br>
              <a:rPr lang="vi-VN" sz="2400" dirty="0">
                <a:latin typeface="UTM Avo" panose="02040603050506020204" pitchFamily="18"/>
                <a:cs typeface="+mn-ea"/>
                <a:sym typeface="+mn-lt"/>
              </a:rPr>
            </a:br>
            <a:r>
              <a:rPr lang="vi-VN" sz="2400" dirty="0">
                <a:latin typeface="UTM Avo" panose="02040603050506020204" pitchFamily="18"/>
                <a:cs typeface="+mn-ea"/>
                <a:sym typeface="+mn-lt"/>
              </a:rPr>
              <a:t>dinh dưỡng.</a:t>
            </a:r>
            <a:endParaRPr lang="en-VN" sz="2400" dirty="0">
              <a:latin typeface="UTM Avo" panose="02040603050506020204" pitchFamily="18"/>
              <a:cs typeface="+mn-ea"/>
              <a:sym typeface="+mn-lt"/>
            </a:endParaRPr>
          </a:p>
        </p:txBody>
      </p:sp>
      <p:sp>
        <p:nvSpPr>
          <p:cNvPr id="135" name="A"/>
          <p:cNvSpPr/>
          <p:nvPr/>
        </p:nvSpPr>
        <p:spPr>
          <a:xfrm>
            <a:off x="560115" y="2725542"/>
            <a:ext cx="5094431" cy="1768879"/>
          </a:xfrm>
          <a:prstGeom prst="rect">
            <a:avLst/>
          </a:prstGeom>
          <a:solidFill>
            <a:schemeClr val="bg1">
              <a:alpha val="95000"/>
            </a:schemeClr>
          </a:solidFill>
          <a:ln>
            <a:noFill/>
          </a:ln>
        </p:spPr>
        <p:txBody>
          <a:bodyPr spcFirstLastPara="1" wrap="square" lIns="91425" tIns="45700" rIns="91425" bIns="45700" anchor="ctr" anchorCtr="0">
            <a:noAutofit/>
          </a:bodyPr>
          <a:lstStyle/>
          <a:p>
            <a:pPr algn="ctr">
              <a:lnSpc>
                <a:spcPct val="150000"/>
              </a:lnSpc>
            </a:pPr>
            <a:r>
              <a:rPr lang="en-VN" sz="2400" dirty="0">
                <a:latin typeface="UTM Avo" panose="02040603050506020204" pitchFamily="18"/>
                <a:cs typeface="+mn-ea"/>
                <a:sym typeface="+mn-lt"/>
              </a:rPr>
              <a:t>A. </a:t>
            </a:r>
            <a:r>
              <a:rPr lang="vi-VN" sz="2400" dirty="0">
                <a:latin typeface="UTM Avo" panose="02040603050506020204" pitchFamily="18"/>
                <a:cs typeface="+mn-ea"/>
                <a:sym typeface="+mn-lt"/>
              </a:rPr>
              <a:t>ăn thật no, ăn nhiều </a:t>
            </a:r>
            <a:br>
              <a:rPr lang="vi-VN" sz="2400" dirty="0">
                <a:latin typeface="UTM Avo" panose="02040603050506020204" pitchFamily="18"/>
                <a:cs typeface="+mn-ea"/>
                <a:sym typeface="+mn-lt"/>
              </a:rPr>
            </a:br>
            <a:r>
              <a:rPr lang="vi-VN" sz="2400" dirty="0">
                <a:latin typeface="UTM Avo" panose="02040603050506020204" pitchFamily="18"/>
                <a:cs typeface="+mn-ea"/>
                <a:sym typeface="+mn-lt"/>
              </a:rPr>
              <a:t>thực phẩm cung cấp chất béo.</a:t>
            </a:r>
            <a:endParaRPr lang="en-VN" sz="2400" dirty="0">
              <a:latin typeface="UTM Avo" panose="02040603050506020204" pitchFamily="18"/>
              <a:cs typeface="+mn-ea"/>
              <a:sym typeface="+mn-lt"/>
            </a:endParaRPr>
          </a:p>
        </p:txBody>
      </p:sp>
      <p:pic>
        <p:nvPicPr>
          <p:cNvPr id="141" name="Google Shape;141;p4" descr="Káº¿t quáº£ hÃ¬nh áº£nh cho home icon">
            <a:hlinkClick r:id="rId4" action="ppaction://hlinksldjump"/>
          </p:cNvPr>
          <p:cNvPicPr preferRelativeResize="0"/>
          <p:nvPr/>
        </p:nvPicPr>
        <p:blipFill rotWithShape="1">
          <a:blip r:embed="rId5">
            <a:alphaModFix/>
          </a:blip>
          <a:srcRect/>
          <a:stretch/>
        </p:blipFill>
        <p:spPr>
          <a:xfrm>
            <a:off x="11163759" y="2800"/>
            <a:ext cx="1023815" cy="1023815"/>
          </a:xfrm>
          <a:prstGeom prst="rect">
            <a:avLst/>
          </a:prstGeom>
          <a:noFill/>
          <a:ln>
            <a:noFill/>
          </a:ln>
        </p:spPr>
      </p:pic>
      <p:pic>
        <p:nvPicPr>
          <p:cNvPr id="142" name="Google Shape;142;p4"/>
          <p:cNvPicPr preferRelativeResize="0"/>
          <p:nvPr/>
        </p:nvPicPr>
        <p:blipFill rotWithShape="1">
          <a:blip r:embed="rId6">
            <a:alphaModFix/>
          </a:blip>
          <a:srcRect/>
          <a:stretch/>
        </p:blipFill>
        <p:spPr>
          <a:xfrm>
            <a:off x="1" y="0"/>
            <a:ext cx="658498" cy="735496"/>
          </a:xfrm>
          <a:prstGeom prst="rect">
            <a:avLst/>
          </a:prstGeom>
          <a:solidFill>
            <a:schemeClr val="bg1"/>
          </a:solidFill>
          <a:ln>
            <a:noFill/>
          </a:ln>
        </p:spPr>
      </p:pic>
      <p:pic>
        <p:nvPicPr>
          <p:cNvPr id="2" name="Picture 18">
            <a:extLst>
              <a:ext uri="{FF2B5EF4-FFF2-40B4-BE49-F238E27FC236}">
                <a16:creationId xmlns:a16="http://schemas.microsoft.com/office/drawing/2014/main" id="{8BCEFACB-3F5B-EB9B-5505-775316FC57D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08239" y="5724227"/>
            <a:ext cx="794009" cy="691277"/>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20">
            <a:extLst>
              <a:ext uri="{FF2B5EF4-FFF2-40B4-BE49-F238E27FC236}">
                <a16:creationId xmlns:a16="http://schemas.microsoft.com/office/drawing/2014/main" id="{F0FAEEEA-3962-CCD8-C0B7-16D426451B3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753531" y="3762723"/>
            <a:ext cx="820456" cy="73223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 name="Picture 20">
            <a:extLst>
              <a:ext uri="{FF2B5EF4-FFF2-40B4-BE49-F238E27FC236}">
                <a16:creationId xmlns:a16="http://schemas.microsoft.com/office/drawing/2014/main" id="{FAF09C31-144A-7C83-A898-733A2DCF120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845210" y="5706873"/>
            <a:ext cx="794009" cy="708631"/>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58FC85A-14CD-01B1-29DF-A663CB7B802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24460" y="2866206"/>
            <a:ext cx="846426" cy="75541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985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fade">
                                      <p:cBhvr>
                                        <p:cTn id="7" dur="500"/>
                                        <p:tgtEl>
                                          <p:spTgt spid="1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fade">
                                      <p:cBhvr>
                                        <p:cTn id="10" dur="500"/>
                                        <p:tgtEl>
                                          <p:spTgt spid="1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4"/>
                                        </p:tgtEl>
                                        <p:attrNameLst>
                                          <p:attrName>style.visibility</p:attrName>
                                        </p:attrNameLst>
                                      </p:cBhvr>
                                      <p:to>
                                        <p:strVal val="visible"/>
                                      </p:to>
                                    </p:set>
                                    <p:animEffect transition="in" filter="fade">
                                      <p:cBhvr>
                                        <p:cTn id="13" dur="500"/>
                                        <p:tgtEl>
                                          <p:spTgt spid="1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2"/>
                                        </p:tgtEl>
                                        <p:attrNameLst>
                                          <p:attrName>style.visibility</p:attrName>
                                        </p:attrNameLst>
                                      </p:cBhvr>
                                      <p:to>
                                        <p:strVal val="visible"/>
                                      </p:to>
                                    </p:set>
                                    <p:animEffect transition="in" filter="fade">
                                      <p:cBhvr>
                                        <p:cTn id="16" dur="500"/>
                                        <p:tgtEl>
                                          <p:spTgt spid="1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3"/>
                                        </p:tgtEl>
                                        <p:attrNameLst>
                                          <p:attrName>style.visibility</p:attrName>
                                        </p:attrNameLst>
                                      </p:cBhvr>
                                      <p:to>
                                        <p:strVal val="visible"/>
                                      </p:to>
                                    </p:set>
                                    <p:animEffect transition="in" filter="fade">
                                      <p:cBhvr>
                                        <p:cTn id="19"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33"/>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childTnLst>
              </p:cTn>
              <p:nextCondLst>
                <p:cond evt="onClick" delay="0">
                  <p:tgtEl>
                    <p:spTgt spid="133"/>
                  </p:tgtEl>
                </p:cond>
              </p:nextCondLst>
            </p:seq>
            <p:seq concurrent="1" nextAc="seek">
              <p:cTn id="26" restart="whenNotActive" fill="hold" evtFilter="cancelBubble" nodeType="interactiveSeq">
                <p:stCondLst>
                  <p:cond evt="onClick" delay="0">
                    <p:tgtEl>
                      <p:spTgt spid="135"/>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nextCondLst>
                <p:cond evt="onClick" delay="0">
                  <p:tgtEl>
                    <p:spTgt spid="135"/>
                  </p:tgtEl>
                </p:cond>
              </p:nextCondLst>
            </p:seq>
            <p:seq concurrent="1" nextAc="seek">
              <p:cTn id="32" restart="whenNotActive" fill="hold" evtFilter="cancelBubble" nodeType="interactiveSeq">
                <p:stCondLst>
                  <p:cond evt="onClick" delay="0">
                    <p:tgtEl>
                      <p:spTgt spid="134"/>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childTnLst>
              </p:cTn>
              <p:nextCondLst>
                <p:cond evt="onClick" delay="0">
                  <p:tgtEl>
                    <p:spTgt spid="134"/>
                  </p:tgtEl>
                </p:cond>
              </p:nextCondLst>
            </p:seq>
            <p:seq concurrent="1" nextAc="seek">
              <p:cTn id="38" restart="whenNotActive" fill="hold" evtFilter="cancelBubble" nodeType="interactiveSeq">
                <p:stCondLst>
                  <p:cond evt="onClick" delay="0">
                    <p:tgtEl>
                      <p:spTgt spid="132"/>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500"/>
                                        <p:tgtEl>
                                          <p:spTgt spid="4"/>
                                        </p:tgtEl>
                                      </p:cBhvr>
                                    </p:animEffect>
                                  </p:childTnLst>
                                </p:cTn>
                              </p:par>
                            </p:childTnLst>
                          </p:cTn>
                        </p:par>
                      </p:childTnLst>
                    </p:cTn>
                  </p:par>
                </p:childTnLst>
              </p:cTn>
              <p:nextCondLst>
                <p:cond evt="onClick" delay="0">
                  <p:tgtEl>
                    <p:spTgt spid="132"/>
                  </p:tgtEl>
                </p:cond>
              </p:nextCondLst>
            </p:seq>
          </p:childTnLst>
        </p:cTn>
      </p:par>
    </p:tnLst>
    <p:bldLst>
      <p:bldP spid="131" grpId="0" animBg="1"/>
      <p:bldP spid="132" grpId="0" animBg="1"/>
      <p:bldP spid="133" grpId="0" animBg="1"/>
      <p:bldP spid="134" grpId="0" animBg="1"/>
      <p:bldP spid="13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7"/>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BBEF365B-0256-9EC2-0056-66A407258CBC}"/>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grpSp>
        <p:nvGrpSpPr>
          <p:cNvPr id="22" name="Group 2">
            <a:extLst>
              <a:ext uri="{FF2B5EF4-FFF2-40B4-BE49-F238E27FC236}">
                <a16:creationId xmlns:a16="http://schemas.microsoft.com/office/drawing/2014/main" id="{FA47CAC4-E50A-AC15-F6C0-2A5BA4889F53}"/>
              </a:ext>
            </a:extLst>
          </p:cNvPr>
          <p:cNvGrpSpPr/>
          <p:nvPr/>
        </p:nvGrpSpPr>
        <p:grpSpPr>
          <a:xfrm rot="2778012">
            <a:off x="-1742742" y="6216867"/>
            <a:ext cx="8994555" cy="5927663"/>
            <a:chOff x="0" y="0"/>
            <a:chExt cx="12215765" cy="8050530"/>
          </a:xfrm>
        </p:grpSpPr>
        <p:sp>
          <p:nvSpPr>
            <p:cNvPr id="23" name="Freeform 3">
              <a:extLst>
                <a:ext uri="{FF2B5EF4-FFF2-40B4-BE49-F238E27FC236}">
                  <a16:creationId xmlns:a16="http://schemas.microsoft.com/office/drawing/2014/main" id="{D7E472FE-4302-0772-3D1A-8B3D50B359DC}"/>
                </a:ext>
              </a:extLst>
            </p:cNvPr>
            <p:cNvSpPr/>
            <p:nvPr/>
          </p:nvSpPr>
          <p:spPr>
            <a:xfrm>
              <a:off x="28468" y="48260"/>
              <a:ext cx="12167369" cy="7964170"/>
            </a:xfrm>
            <a:custGeom>
              <a:avLst/>
              <a:gdLst/>
              <a:ahLst/>
              <a:cxnLst/>
              <a:rect l="l" t="t" r="r" b="b"/>
              <a:pathLst>
                <a:path w="12167369" h="7964170">
                  <a:moveTo>
                    <a:pt x="0" y="2509520"/>
                  </a:moveTo>
                  <a:cubicBezTo>
                    <a:pt x="63342" y="1644650"/>
                    <a:pt x="281125" y="1363980"/>
                    <a:pt x="350873" y="1305560"/>
                  </a:cubicBezTo>
                  <a:cubicBezTo>
                    <a:pt x="375071" y="1283970"/>
                    <a:pt x="387170" y="1309370"/>
                    <a:pt x="407809" y="1290320"/>
                  </a:cubicBezTo>
                  <a:cubicBezTo>
                    <a:pt x="444818" y="1256030"/>
                    <a:pt x="473998" y="1121410"/>
                    <a:pt x="534493" y="1052830"/>
                  </a:cubicBezTo>
                  <a:cubicBezTo>
                    <a:pt x="627727" y="947420"/>
                    <a:pt x="802096" y="868680"/>
                    <a:pt x="943726" y="811530"/>
                  </a:cubicBezTo>
                  <a:cubicBezTo>
                    <a:pt x="1091050" y="753110"/>
                    <a:pt x="1257589" y="746760"/>
                    <a:pt x="1404201" y="708660"/>
                  </a:cubicBezTo>
                  <a:cubicBezTo>
                    <a:pt x="1537291" y="674370"/>
                    <a:pt x="1656146" y="632460"/>
                    <a:pt x="1785677" y="596900"/>
                  </a:cubicBezTo>
                  <a:cubicBezTo>
                    <a:pt x="1920902" y="560070"/>
                    <a:pt x="2058261" y="523240"/>
                    <a:pt x="2199180" y="491490"/>
                  </a:cubicBezTo>
                  <a:cubicBezTo>
                    <a:pt x="2345080" y="458470"/>
                    <a:pt x="2503079" y="440690"/>
                    <a:pt x="2647556" y="405130"/>
                  </a:cubicBezTo>
                  <a:cubicBezTo>
                    <a:pt x="2782781" y="373380"/>
                    <a:pt x="2907330" y="321310"/>
                    <a:pt x="3038996" y="290830"/>
                  </a:cubicBezTo>
                  <a:cubicBezTo>
                    <a:pt x="3170662" y="260350"/>
                    <a:pt x="3304463" y="243840"/>
                    <a:pt x="3438264" y="220980"/>
                  </a:cubicBezTo>
                  <a:cubicBezTo>
                    <a:pt x="3573489" y="198120"/>
                    <a:pt x="3708713" y="175260"/>
                    <a:pt x="3846073" y="152400"/>
                  </a:cubicBezTo>
                  <a:cubicBezTo>
                    <a:pt x="3986280" y="128270"/>
                    <a:pt x="4132180" y="104140"/>
                    <a:pt x="4270251" y="81280"/>
                  </a:cubicBezTo>
                  <a:cubicBezTo>
                    <a:pt x="4401918" y="59690"/>
                    <a:pt x="4522196" y="33020"/>
                    <a:pt x="4655998" y="19050"/>
                  </a:cubicBezTo>
                  <a:cubicBezTo>
                    <a:pt x="4801186" y="5080"/>
                    <a:pt x="4963456" y="5080"/>
                    <a:pt x="5109356" y="2540"/>
                  </a:cubicBezTo>
                  <a:cubicBezTo>
                    <a:pt x="5246716" y="0"/>
                    <a:pt x="5370553" y="3810"/>
                    <a:pt x="5507912" y="3810"/>
                  </a:cubicBezTo>
                  <a:cubicBezTo>
                    <a:pt x="5655948" y="3810"/>
                    <a:pt x="5816083" y="3810"/>
                    <a:pt x="5968388" y="3810"/>
                  </a:cubicBezTo>
                  <a:cubicBezTo>
                    <a:pt x="6117135" y="3810"/>
                    <a:pt x="6263036" y="3810"/>
                    <a:pt x="6412494" y="3810"/>
                  </a:cubicBezTo>
                  <a:cubicBezTo>
                    <a:pt x="6564088" y="5080"/>
                    <a:pt x="6714971" y="3810"/>
                    <a:pt x="6872258" y="8890"/>
                  </a:cubicBezTo>
                  <a:cubicBezTo>
                    <a:pt x="7037374" y="15240"/>
                    <a:pt x="7206761" y="30480"/>
                    <a:pt x="7378995" y="36830"/>
                  </a:cubicBezTo>
                  <a:cubicBezTo>
                    <a:pt x="7559056" y="43180"/>
                    <a:pt x="7746237" y="40640"/>
                    <a:pt x="7930569" y="44450"/>
                  </a:cubicBezTo>
                  <a:cubicBezTo>
                    <a:pt x="8117036" y="48260"/>
                    <a:pt x="8308486" y="52070"/>
                    <a:pt x="8492106" y="58420"/>
                  </a:cubicBezTo>
                  <a:cubicBezTo>
                    <a:pt x="8667899" y="64770"/>
                    <a:pt x="8839420" y="74930"/>
                    <a:pt x="9010942" y="80010"/>
                  </a:cubicBezTo>
                  <a:cubicBezTo>
                    <a:pt x="9180329" y="85090"/>
                    <a:pt x="9357544" y="81280"/>
                    <a:pt x="9514120" y="90170"/>
                  </a:cubicBezTo>
                  <a:cubicBezTo>
                    <a:pt x="9650768" y="97790"/>
                    <a:pt x="9771047" y="110490"/>
                    <a:pt x="9899155" y="128270"/>
                  </a:cubicBezTo>
                  <a:cubicBezTo>
                    <a:pt x="10026551" y="146050"/>
                    <a:pt x="10146117" y="160020"/>
                    <a:pt x="10279207" y="196850"/>
                  </a:cubicBezTo>
                  <a:cubicBezTo>
                    <a:pt x="10428666" y="240030"/>
                    <a:pt x="10606593" y="293370"/>
                    <a:pt x="10753205" y="381000"/>
                  </a:cubicBezTo>
                  <a:cubicBezTo>
                    <a:pt x="10888429" y="462280"/>
                    <a:pt x="11025789" y="576580"/>
                    <a:pt x="11130411" y="693420"/>
                  </a:cubicBezTo>
                  <a:cubicBezTo>
                    <a:pt x="11214391" y="788670"/>
                    <a:pt x="11256383" y="955040"/>
                    <a:pt x="11341076" y="1002030"/>
                  </a:cubicBezTo>
                  <a:cubicBezTo>
                    <a:pt x="11435021" y="1054100"/>
                    <a:pt x="11564552" y="915670"/>
                    <a:pt x="11676290" y="949960"/>
                  </a:cubicBezTo>
                  <a:cubicBezTo>
                    <a:pt x="11797992" y="986790"/>
                    <a:pt x="11961685" y="1075690"/>
                    <a:pt x="12042109" y="1242060"/>
                  </a:cubicBezTo>
                  <a:cubicBezTo>
                    <a:pt x="12125379" y="1414780"/>
                    <a:pt x="12167369" y="1753870"/>
                    <a:pt x="12158829" y="1985010"/>
                  </a:cubicBezTo>
                  <a:cubicBezTo>
                    <a:pt x="12150288" y="2194560"/>
                    <a:pt x="12072000" y="2381250"/>
                    <a:pt x="12015064" y="2573020"/>
                  </a:cubicBezTo>
                  <a:cubicBezTo>
                    <a:pt x="11955280" y="2773680"/>
                    <a:pt x="11880552" y="2966720"/>
                    <a:pt x="11807245" y="3163570"/>
                  </a:cubicBezTo>
                  <a:cubicBezTo>
                    <a:pt x="11731093" y="3368040"/>
                    <a:pt x="11637858" y="3572510"/>
                    <a:pt x="11564552" y="3779520"/>
                  </a:cubicBezTo>
                  <a:cubicBezTo>
                    <a:pt x="11494805" y="3973830"/>
                    <a:pt x="11441426" y="4175760"/>
                    <a:pt x="11375950" y="4367530"/>
                  </a:cubicBezTo>
                  <a:cubicBezTo>
                    <a:pt x="11311185" y="4556760"/>
                    <a:pt x="11256383" y="4754880"/>
                    <a:pt x="11173824" y="4919980"/>
                  </a:cubicBezTo>
                  <a:cubicBezTo>
                    <a:pt x="11089131" y="5090160"/>
                    <a:pt x="10982375" y="5259070"/>
                    <a:pt x="10871348" y="5369560"/>
                  </a:cubicBezTo>
                  <a:cubicBezTo>
                    <a:pt x="10762456" y="5477510"/>
                    <a:pt x="10635062" y="5516880"/>
                    <a:pt x="10515494" y="5579110"/>
                  </a:cubicBezTo>
                  <a:cubicBezTo>
                    <a:pt x="10397351" y="5641340"/>
                    <a:pt x="10256432" y="5631180"/>
                    <a:pt x="10158216" y="5742940"/>
                  </a:cubicBezTo>
                  <a:cubicBezTo>
                    <a:pt x="10060001" y="5855970"/>
                    <a:pt x="10016586" y="6108700"/>
                    <a:pt x="9927623" y="6253480"/>
                  </a:cubicBezTo>
                  <a:cubicBezTo>
                    <a:pt x="9839371" y="6396990"/>
                    <a:pt x="9736885" y="6510020"/>
                    <a:pt x="9627281" y="6610350"/>
                  </a:cubicBezTo>
                  <a:cubicBezTo>
                    <a:pt x="9511274" y="6715760"/>
                    <a:pt x="9379607" y="6798310"/>
                    <a:pt x="9246517" y="6866890"/>
                  </a:cubicBezTo>
                  <a:cubicBezTo>
                    <a:pt x="9108446" y="6938010"/>
                    <a:pt x="8950447" y="6979920"/>
                    <a:pt x="8812375" y="7024370"/>
                  </a:cubicBezTo>
                  <a:cubicBezTo>
                    <a:pt x="8687826" y="7065010"/>
                    <a:pt x="8576088" y="7092950"/>
                    <a:pt x="8455098" y="7127240"/>
                  </a:cubicBezTo>
                  <a:cubicBezTo>
                    <a:pt x="8331260" y="7164070"/>
                    <a:pt x="8205288" y="7185660"/>
                    <a:pt x="8079315" y="7236460"/>
                  </a:cubicBezTo>
                  <a:cubicBezTo>
                    <a:pt x="7948361" y="7291070"/>
                    <a:pt x="7813849" y="7362190"/>
                    <a:pt x="7685029" y="7447280"/>
                  </a:cubicBezTo>
                  <a:cubicBezTo>
                    <a:pt x="7555498" y="7532370"/>
                    <a:pt x="7430949" y="7666990"/>
                    <a:pt x="7305688" y="7749540"/>
                  </a:cubicBezTo>
                  <a:cubicBezTo>
                    <a:pt x="7189680" y="7825740"/>
                    <a:pt x="7079365" y="7894320"/>
                    <a:pt x="6959798" y="7928610"/>
                  </a:cubicBezTo>
                  <a:cubicBezTo>
                    <a:pt x="6835961" y="7964170"/>
                    <a:pt x="6703583" y="7951470"/>
                    <a:pt x="6575475" y="7950200"/>
                  </a:cubicBezTo>
                  <a:cubicBezTo>
                    <a:pt x="6446656" y="7950200"/>
                    <a:pt x="6320684" y="7940040"/>
                    <a:pt x="6186882" y="7927340"/>
                  </a:cubicBezTo>
                  <a:cubicBezTo>
                    <a:pt x="6045252" y="7913370"/>
                    <a:pt x="5888677" y="7896860"/>
                    <a:pt x="5747047" y="7868920"/>
                  </a:cubicBezTo>
                  <a:cubicBezTo>
                    <a:pt x="5615381" y="7842250"/>
                    <a:pt x="5489408" y="7806690"/>
                    <a:pt x="5364859" y="7764780"/>
                  </a:cubicBezTo>
                  <a:cubicBezTo>
                    <a:pt x="5245292" y="7722870"/>
                    <a:pt x="5136401" y="7644130"/>
                    <a:pt x="5014699" y="7617460"/>
                  </a:cubicBezTo>
                  <a:cubicBezTo>
                    <a:pt x="4887303" y="7590790"/>
                    <a:pt x="4749943" y="7612380"/>
                    <a:pt x="4616853" y="7609840"/>
                  </a:cubicBezTo>
                  <a:cubicBezTo>
                    <a:pt x="4484476" y="7606030"/>
                    <a:pt x="4354233" y="7611110"/>
                    <a:pt x="4219720" y="7597140"/>
                  </a:cubicBezTo>
                  <a:cubicBezTo>
                    <a:pt x="4080225" y="7581900"/>
                    <a:pt x="3937172" y="7548880"/>
                    <a:pt x="3796254" y="7520940"/>
                  </a:cubicBezTo>
                  <a:cubicBezTo>
                    <a:pt x="3655335" y="7493000"/>
                    <a:pt x="3515840" y="7467600"/>
                    <a:pt x="3374210" y="7429500"/>
                  </a:cubicBezTo>
                  <a:cubicBezTo>
                    <a:pt x="3230445" y="7391400"/>
                    <a:pt x="3081698" y="7362190"/>
                    <a:pt x="2941492" y="7291070"/>
                  </a:cubicBezTo>
                  <a:cubicBezTo>
                    <a:pt x="2801997" y="7219950"/>
                    <a:pt x="2666060" y="7132320"/>
                    <a:pt x="2535106" y="7005320"/>
                  </a:cubicBezTo>
                  <a:cubicBezTo>
                    <a:pt x="2396323" y="6870700"/>
                    <a:pt x="2238323" y="6648450"/>
                    <a:pt x="2133703" y="6494780"/>
                  </a:cubicBezTo>
                  <a:cubicBezTo>
                    <a:pt x="2058973" y="6384290"/>
                    <a:pt x="1995631" y="6269990"/>
                    <a:pt x="1953640" y="6189980"/>
                  </a:cubicBezTo>
                  <a:cubicBezTo>
                    <a:pt x="1928019" y="6141720"/>
                    <a:pt x="1913073" y="6112510"/>
                    <a:pt x="1896703" y="6068060"/>
                  </a:cubicBezTo>
                  <a:cubicBezTo>
                    <a:pt x="1881046" y="6024880"/>
                    <a:pt x="1867523" y="5975350"/>
                    <a:pt x="1857560" y="5927090"/>
                  </a:cubicBezTo>
                  <a:cubicBezTo>
                    <a:pt x="1849019" y="5880100"/>
                    <a:pt x="1859695" y="5829300"/>
                    <a:pt x="1840478" y="5783580"/>
                  </a:cubicBezTo>
                  <a:cubicBezTo>
                    <a:pt x="1804893" y="5699760"/>
                    <a:pt x="1676785" y="5647690"/>
                    <a:pt x="1594939" y="5552440"/>
                  </a:cubicBezTo>
                  <a:cubicBezTo>
                    <a:pt x="1501705" y="5443220"/>
                    <a:pt x="1414165" y="5287010"/>
                    <a:pt x="1315949" y="5154930"/>
                  </a:cubicBezTo>
                  <a:cubicBezTo>
                    <a:pt x="1211328" y="5012690"/>
                    <a:pt x="1094608" y="4878070"/>
                    <a:pt x="984293" y="4730750"/>
                  </a:cubicBezTo>
                  <a:cubicBezTo>
                    <a:pt x="870420" y="4579620"/>
                    <a:pt x="748006" y="4425950"/>
                    <a:pt x="643385" y="4257040"/>
                  </a:cubicBezTo>
                  <a:cubicBezTo>
                    <a:pt x="542322" y="4094480"/>
                    <a:pt x="449088" y="3923030"/>
                    <a:pt x="365818" y="3741420"/>
                  </a:cubicBezTo>
                  <a:cubicBezTo>
                    <a:pt x="283972" y="3563620"/>
                    <a:pt x="206396" y="3383280"/>
                    <a:pt x="146612" y="3181350"/>
                  </a:cubicBezTo>
                  <a:cubicBezTo>
                    <a:pt x="83982" y="2974340"/>
                    <a:pt x="0" y="2509520"/>
                    <a:pt x="0" y="2509520"/>
                  </a:cubicBezTo>
                  <a:moveTo>
                    <a:pt x="8906322" y="3563620"/>
                  </a:moveTo>
                  <a:cubicBezTo>
                    <a:pt x="8911303" y="3569970"/>
                    <a:pt x="8914861" y="3564890"/>
                    <a:pt x="8914861" y="3563620"/>
                  </a:cubicBezTo>
                  <a:cubicBezTo>
                    <a:pt x="8914861" y="3562350"/>
                    <a:pt x="8906322" y="3563620"/>
                    <a:pt x="8906322" y="3563620"/>
                  </a:cubicBezTo>
                </a:path>
              </a:pathLst>
            </a:custGeom>
            <a:solidFill>
              <a:srgbClr val="FFF3DD"/>
            </a:solidFill>
            <a:ln cap="sq">
              <a:noFill/>
              <a:prstDash val="solid"/>
              <a:miter/>
            </a:ln>
          </p:spPr>
          <p:txBody>
            <a:bodyPr/>
            <a:lstStyle/>
            <a:p>
              <a:pPr defTabSz="609630">
                <a:buClrTx/>
                <a:buFontTx/>
                <a:buNone/>
              </a:pPr>
              <a:endParaRPr lang="en-US" sz="800" kern="1200">
                <a:solidFill>
                  <a:schemeClr val="tx1"/>
                </a:solidFill>
                <a:latin typeface="UTM Avo"/>
                <a:cs typeface="+mn-ea"/>
                <a:sym typeface="+mn-lt"/>
              </a:endParaRPr>
            </a:p>
          </p:txBody>
        </p:sp>
      </p:grpSp>
      <p:sp>
        <p:nvSpPr>
          <p:cNvPr id="26" name="Freeform 6">
            <a:extLst>
              <a:ext uri="{FF2B5EF4-FFF2-40B4-BE49-F238E27FC236}">
                <a16:creationId xmlns:a16="http://schemas.microsoft.com/office/drawing/2014/main" id="{1C1B3292-78D5-F999-4A33-84E2D5E377AB}"/>
              </a:ext>
            </a:extLst>
          </p:cNvPr>
          <p:cNvSpPr/>
          <p:nvPr/>
        </p:nvSpPr>
        <p:spPr>
          <a:xfrm>
            <a:off x="-1502151" y="2812282"/>
            <a:ext cx="5362956" cy="5486400"/>
          </a:xfrm>
          <a:custGeom>
            <a:avLst/>
            <a:gdLst/>
            <a:ahLst/>
            <a:cxnLst/>
            <a:rect l="l" t="t" r="r" b="b"/>
            <a:pathLst>
              <a:path w="8044434" h="8229600">
                <a:moveTo>
                  <a:pt x="0" y="0"/>
                </a:moveTo>
                <a:lnTo>
                  <a:pt x="8044434" y="0"/>
                </a:lnTo>
                <a:lnTo>
                  <a:pt x="8044434" y="8229600"/>
                </a:lnTo>
                <a:lnTo>
                  <a:pt x="0" y="8229600"/>
                </a:lnTo>
                <a:lnTo>
                  <a:pt x="0" y="0"/>
                </a:lnTo>
                <a:close/>
              </a:path>
            </a:pathLst>
          </a:custGeom>
          <a:blipFill>
            <a:blip r:embed="rId5"/>
            <a:stretch>
              <a:fillRect/>
            </a:stretch>
          </a:blipFill>
        </p:spPr>
        <p:txBody>
          <a:bodyPr/>
          <a:lstStyle/>
          <a:p>
            <a:pPr defTabSz="609630">
              <a:buClrTx/>
              <a:buFontTx/>
              <a:buNone/>
            </a:pPr>
            <a:endParaRPr lang="en-US" sz="800" kern="1200">
              <a:solidFill>
                <a:schemeClr val="tx1"/>
              </a:solidFill>
              <a:latin typeface="UTM Avo"/>
              <a:cs typeface="+mn-ea"/>
              <a:sym typeface="+mn-lt"/>
            </a:endParaRPr>
          </a:p>
        </p:txBody>
      </p:sp>
      <p:sp>
        <p:nvSpPr>
          <p:cNvPr id="27" name="Freeform 7">
            <a:extLst>
              <a:ext uri="{FF2B5EF4-FFF2-40B4-BE49-F238E27FC236}">
                <a16:creationId xmlns:a16="http://schemas.microsoft.com/office/drawing/2014/main" id="{9582F44C-4020-8656-D131-6A45D6115172}"/>
              </a:ext>
            </a:extLst>
          </p:cNvPr>
          <p:cNvSpPr/>
          <p:nvPr/>
        </p:nvSpPr>
        <p:spPr>
          <a:xfrm>
            <a:off x="3100788" y="1773305"/>
            <a:ext cx="1353067" cy="1511807"/>
          </a:xfrm>
          <a:custGeom>
            <a:avLst/>
            <a:gdLst/>
            <a:ahLst/>
            <a:cxnLst/>
            <a:rect l="l" t="t" r="r" b="b"/>
            <a:pathLst>
              <a:path w="2029600" h="2267710">
                <a:moveTo>
                  <a:pt x="0" y="0"/>
                </a:moveTo>
                <a:lnTo>
                  <a:pt x="2029600" y="0"/>
                </a:lnTo>
                <a:lnTo>
                  <a:pt x="2029600" y="2267710"/>
                </a:lnTo>
                <a:lnTo>
                  <a:pt x="0" y="2267710"/>
                </a:lnTo>
                <a:lnTo>
                  <a:pt x="0" y="0"/>
                </a:lnTo>
                <a:close/>
              </a:path>
            </a:pathLst>
          </a:custGeom>
          <a:blipFill>
            <a:blip r:embed="rId6"/>
            <a:stretch>
              <a:fillRect/>
            </a:stretch>
          </a:blipFill>
        </p:spPr>
        <p:txBody>
          <a:bodyPr/>
          <a:lstStyle/>
          <a:p>
            <a:pPr defTabSz="609630">
              <a:buClrTx/>
              <a:buFontTx/>
              <a:buNone/>
            </a:pPr>
            <a:endParaRPr lang="en-US" sz="800" kern="1200">
              <a:solidFill>
                <a:schemeClr val="tx1"/>
              </a:solidFill>
              <a:latin typeface="UTM Avo"/>
              <a:cs typeface="+mn-ea"/>
              <a:sym typeface="+mn-lt"/>
            </a:endParaRPr>
          </a:p>
        </p:txBody>
      </p:sp>
      <p:sp>
        <p:nvSpPr>
          <p:cNvPr id="28" name="Freeform 8">
            <a:extLst>
              <a:ext uri="{FF2B5EF4-FFF2-40B4-BE49-F238E27FC236}">
                <a16:creationId xmlns:a16="http://schemas.microsoft.com/office/drawing/2014/main" id="{94389C64-4E22-A706-FF05-B3A1ECA7CB99}"/>
              </a:ext>
            </a:extLst>
          </p:cNvPr>
          <p:cNvSpPr/>
          <p:nvPr/>
        </p:nvSpPr>
        <p:spPr>
          <a:xfrm>
            <a:off x="3485957" y="6436099"/>
            <a:ext cx="1441174" cy="1862583"/>
          </a:xfrm>
          <a:custGeom>
            <a:avLst/>
            <a:gdLst/>
            <a:ahLst/>
            <a:cxnLst/>
            <a:rect l="l" t="t" r="r" b="b"/>
            <a:pathLst>
              <a:path w="2161761" h="2793875">
                <a:moveTo>
                  <a:pt x="0" y="0"/>
                </a:moveTo>
                <a:lnTo>
                  <a:pt x="2161761" y="0"/>
                </a:lnTo>
                <a:lnTo>
                  <a:pt x="2161761" y="2793875"/>
                </a:lnTo>
                <a:lnTo>
                  <a:pt x="0" y="2793875"/>
                </a:lnTo>
                <a:lnTo>
                  <a:pt x="0" y="0"/>
                </a:lnTo>
                <a:close/>
              </a:path>
            </a:pathLst>
          </a:custGeom>
          <a:blipFill>
            <a:blip r:embed="rId7"/>
            <a:stretch>
              <a:fillRect/>
            </a:stretch>
          </a:blipFill>
        </p:spPr>
        <p:txBody>
          <a:bodyPr/>
          <a:lstStyle/>
          <a:p>
            <a:pPr defTabSz="609630">
              <a:buClrTx/>
              <a:buFontTx/>
              <a:buNone/>
            </a:pPr>
            <a:endParaRPr lang="en-US" sz="800" kern="1200">
              <a:solidFill>
                <a:schemeClr val="tx1"/>
              </a:solidFill>
              <a:latin typeface="UTM Avo"/>
              <a:cs typeface="+mn-ea"/>
              <a:sym typeface="+mn-lt"/>
            </a:endParaRPr>
          </a:p>
        </p:txBody>
      </p:sp>
      <p:sp>
        <p:nvSpPr>
          <p:cNvPr id="29" name="Freeform 15">
            <a:extLst>
              <a:ext uri="{FF2B5EF4-FFF2-40B4-BE49-F238E27FC236}">
                <a16:creationId xmlns:a16="http://schemas.microsoft.com/office/drawing/2014/main" id="{DA199755-FA0C-AA5C-B2DE-350C3AC3488A}"/>
              </a:ext>
            </a:extLst>
          </p:cNvPr>
          <p:cNvSpPr/>
          <p:nvPr/>
        </p:nvSpPr>
        <p:spPr>
          <a:xfrm rot="-6921797">
            <a:off x="1463343" y="6563635"/>
            <a:ext cx="5486400" cy="5486400"/>
          </a:xfrm>
          <a:custGeom>
            <a:avLst/>
            <a:gdLst/>
            <a:ahLst/>
            <a:cxnLst/>
            <a:rect l="l" t="t" r="r" b="b"/>
            <a:pathLst>
              <a:path w="8229600" h="8229600">
                <a:moveTo>
                  <a:pt x="0" y="0"/>
                </a:moveTo>
                <a:lnTo>
                  <a:pt x="8229600" y="0"/>
                </a:lnTo>
                <a:lnTo>
                  <a:pt x="8229600" y="8229600"/>
                </a:lnTo>
                <a:lnTo>
                  <a:pt x="0" y="8229600"/>
                </a:lnTo>
                <a:lnTo>
                  <a:pt x="0" y="0"/>
                </a:lnTo>
                <a:close/>
              </a:path>
            </a:pathLst>
          </a:custGeom>
          <a:blipFill>
            <a:blip r:embed="rId8"/>
            <a:stretch>
              <a:fillRect/>
            </a:stretch>
          </a:blipFill>
        </p:spPr>
        <p:txBody>
          <a:bodyPr/>
          <a:lstStyle/>
          <a:p>
            <a:pPr defTabSz="609630">
              <a:buClrTx/>
              <a:buFontTx/>
              <a:buNone/>
            </a:pPr>
            <a:endParaRPr lang="en-US" sz="800" kern="1200">
              <a:solidFill>
                <a:schemeClr val="tx1"/>
              </a:solidFill>
              <a:latin typeface="UTM Avo"/>
              <a:cs typeface="+mn-ea"/>
              <a:sym typeface="+mn-lt"/>
            </a:endParaRPr>
          </a:p>
        </p:txBody>
      </p:sp>
      <p:sp>
        <p:nvSpPr>
          <p:cNvPr id="31" name="TextBox 18">
            <a:extLst>
              <a:ext uri="{FF2B5EF4-FFF2-40B4-BE49-F238E27FC236}">
                <a16:creationId xmlns:a16="http://schemas.microsoft.com/office/drawing/2014/main" id="{4A25D284-68C5-AA54-7F12-E61620E75199}"/>
              </a:ext>
            </a:extLst>
          </p:cNvPr>
          <p:cNvSpPr txBox="1"/>
          <p:nvPr/>
        </p:nvSpPr>
        <p:spPr>
          <a:xfrm>
            <a:off x="4112589" y="3118479"/>
            <a:ext cx="7711915" cy="1899494"/>
          </a:xfrm>
          <a:prstGeom prst="rect">
            <a:avLst/>
          </a:prstGeom>
        </p:spPr>
        <p:txBody>
          <a:bodyPr wrap="square" lIns="0" tIns="0" rIns="0" bIns="0" rtlCol="0" anchor="t">
            <a:spAutoFit/>
          </a:bodyPr>
          <a:lstStyle/>
          <a:p>
            <a:pPr algn="r" defTabSz="609630">
              <a:lnSpc>
                <a:spcPct val="150000"/>
              </a:lnSpc>
              <a:buClrTx/>
              <a:buFontTx/>
              <a:buNone/>
            </a:pPr>
            <a:r>
              <a:rPr lang="en-US" sz="4400" b="1" kern="1200" dirty="0">
                <a:solidFill>
                  <a:schemeClr val="tx1"/>
                </a:solidFill>
                <a:latin typeface="UTM Avo"/>
                <a:cs typeface="+mn-ea"/>
                <a:sym typeface="+mn-lt"/>
              </a:rPr>
              <a:t>HOẠT ĐỘNG:</a:t>
            </a:r>
          </a:p>
          <a:p>
            <a:pPr algn="r" defTabSz="609630">
              <a:lnSpc>
                <a:spcPct val="150000"/>
              </a:lnSpc>
              <a:buClrTx/>
              <a:buFontTx/>
              <a:buNone/>
            </a:pPr>
            <a:r>
              <a:rPr lang="en-US" sz="4400" b="1" kern="1200" dirty="0">
                <a:solidFill>
                  <a:schemeClr val="tx1"/>
                </a:solidFill>
                <a:latin typeface="UTM Avo"/>
                <a:cs typeface="+mn-ea"/>
                <a:sym typeface="+mn-lt"/>
              </a:rPr>
              <a:t>HỆ THỐNG HOÁ KIẾN THỨC</a:t>
            </a:r>
          </a:p>
        </p:txBody>
      </p:sp>
    </p:spTree>
    <p:custDataLst>
      <p:tags r:id="rId1"/>
    </p:custData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8" name="TextBox 7">
            <a:extLst>
              <a:ext uri="{FF2B5EF4-FFF2-40B4-BE49-F238E27FC236}">
                <a16:creationId xmlns:a16="http://schemas.microsoft.com/office/drawing/2014/main" id="{9341B100-7D29-F7D6-CE4F-3B2AAACD2CE1}"/>
              </a:ext>
            </a:extLst>
          </p:cNvPr>
          <p:cNvSpPr txBox="1"/>
          <p:nvPr/>
        </p:nvSpPr>
        <p:spPr>
          <a:xfrm>
            <a:off x="812800" y="1680869"/>
            <a:ext cx="4064000" cy="461665"/>
          </a:xfrm>
          <a:prstGeom prst="rect">
            <a:avLst/>
          </a:prstGeom>
          <a:noFill/>
        </p:spPr>
        <p:txBody>
          <a:bodyPr wrap="square">
            <a:spAutoFit/>
          </a:bodyPr>
          <a:lstStyle/>
          <a:p>
            <a:pPr algn="ctr" defTabSz="609630">
              <a:buClrTx/>
              <a:buFontTx/>
              <a:buNone/>
            </a:pPr>
            <a:r>
              <a:rPr lang="vi-VN" sz="2400" b="1" kern="1200" dirty="0">
                <a:solidFill>
                  <a:schemeClr val="tx1"/>
                </a:solidFill>
                <a:latin typeface="UTM Avo"/>
                <a:cs typeface="+mn-ea"/>
                <a:sym typeface="+mn-lt"/>
              </a:rPr>
              <a:t>Chia lớp thành 4 nhóm</a:t>
            </a:r>
            <a:r>
              <a:rPr lang="en-VN" sz="2400" b="1" kern="1200" dirty="0">
                <a:solidFill>
                  <a:schemeClr val="tx1"/>
                </a:solidFill>
                <a:latin typeface="UTM Avo"/>
                <a:cs typeface="+mn-ea"/>
                <a:sym typeface="+mn-lt"/>
              </a:rPr>
              <a:t> </a:t>
            </a:r>
          </a:p>
        </p:txBody>
      </p:sp>
      <p:sp>
        <p:nvSpPr>
          <p:cNvPr id="9" name="Rounded Rectangle 8">
            <a:extLst>
              <a:ext uri="{FF2B5EF4-FFF2-40B4-BE49-F238E27FC236}">
                <a16:creationId xmlns:a16="http://schemas.microsoft.com/office/drawing/2014/main" id="{CE9C50A3-6AE6-BEFA-3F0D-AA20E90CC8DD}"/>
              </a:ext>
            </a:extLst>
          </p:cNvPr>
          <p:cNvSpPr/>
          <p:nvPr/>
        </p:nvSpPr>
        <p:spPr>
          <a:xfrm>
            <a:off x="812800" y="2337192"/>
            <a:ext cx="10566400" cy="3708400"/>
          </a:xfrm>
          <a:prstGeom prst="roundRect">
            <a:avLst/>
          </a:prstGeom>
          <a:solidFill>
            <a:sysClr val="window" lastClr="FFFFFF"/>
          </a:solidFill>
          <a:ln w="25400" cap="flat" cmpd="sng" algn="ctr">
            <a:solidFill>
              <a:sysClr val="windowText" lastClr="000000"/>
            </a:solidFill>
            <a:prstDash val="lgDash"/>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VN" sz="700" b="0" i="0" u="none" strike="noStrike" kern="1200" cap="none" spc="0" normalizeH="0" baseline="0" noProof="0">
              <a:ln>
                <a:noFill/>
              </a:ln>
              <a:solidFill>
                <a:schemeClr val="tx1"/>
              </a:solidFill>
              <a:effectLst/>
              <a:uLnTx/>
              <a:uFillTx/>
              <a:latin typeface="UTM Avo"/>
              <a:cs typeface="+mn-ea"/>
              <a:sym typeface="+mn-lt"/>
            </a:endParaRPr>
          </a:p>
        </p:txBody>
      </p:sp>
      <p:sp>
        <p:nvSpPr>
          <p:cNvPr id="10" name="TextBox 9">
            <a:extLst>
              <a:ext uri="{FF2B5EF4-FFF2-40B4-BE49-F238E27FC236}">
                <a16:creationId xmlns:a16="http://schemas.microsoft.com/office/drawing/2014/main" id="{E04EA071-B358-745D-F94B-2BA29624B887}"/>
              </a:ext>
            </a:extLst>
          </p:cNvPr>
          <p:cNvSpPr txBox="1"/>
          <p:nvPr/>
        </p:nvSpPr>
        <p:spPr>
          <a:xfrm>
            <a:off x="1066800" y="2615704"/>
            <a:ext cx="10058400" cy="1445011"/>
          </a:xfrm>
          <a:prstGeom prst="rect">
            <a:avLst/>
          </a:prstGeom>
          <a:noFill/>
        </p:spPr>
        <p:txBody>
          <a:bodyPr wrap="square">
            <a:spAutoFit/>
          </a:bodyPr>
          <a:lstStyle/>
          <a:p>
            <a:pPr algn="just" defTabSz="609630">
              <a:lnSpc>
                <a:spcPct val="200000"/>
              </a:lnSpc>
              <a:spcAft>
                <a:spcPts val="533"/>
              </a:spcAft>
              <a:buClrTx/>
              <a:buFontTx/>
              <a:buNone/>
            </a:pPr>
            <a:r>
              <a:rPr lang="vi-VN" sz="2400" kern="1200" dirty="0">
                <a:solidFill>
                  <a:schemeClr val="tx1"/>
                </a:solidFill>
                <a:latin typeface="UTM Avo"/>
                <a:cs typeface="+mn-ea"/>
                <a:sym typeface="+mn-lt"/>
              </a:rPr>
              <a:t>Các nhóm thiết kế sơ đồ tư duy tổng hợp các nội dung các em đã học trong môn </a:t>
            </a:r>
            <a:r>
              <a:rPr lang="en-US" sz="2400" kern="1200" dirty="0" err="1">
                <a:solidFill>
                  <a:schemeClr val="tx1"/>
                </a:solidFill>
                <a:latin typeface="UTM Avo"/>
                <a:cs typeface="+mn-ea"/>
                <a:sym typeface="+mn-lt"/>
              </a:rPr>
              <a:t>công</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nghệ</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chế</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biến</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thực</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phẩm</a:t>
            </a:r>
            <a:r>
              <a:rPr lang="en-US" sz="2400" kern="1200" dirty="0">
                <a:solidFill>
                  <a:schemeClr val="tx1"/>
                </a:solidFill>
                <a:latin typeface="UTM Avo"/>
                <a:cs typeface="+mn-ea"/>
                <a:sym typeface="+mn-lt"/>
              </a:rPr>
              <a:t>. </a:t>
            </a:r>
            <a:endParaRPr lang="en-VN" sz="2400" kern="1200" dirty="0">
              <a:solidFill>
                <a:schemeClr val="tx1"/>
              </a:solidFill>
              <a:latin typeface="UTM Avo"/>
              <a:cs typeface="+mn-ea"/>
              <a:sym typeface="+mn-lt"/>
            </a:endParaRPr>
          </a:p>
        </p:txBody>
      </p:sp>
      <p:pic>
        <p:nvPicPr>
          <p:cNvPr id="11" name="Picture 21">
            <a:extLst>
              <a:ext uri="{FF2B5EF4-FFF2-40B4-BE49-F238E27FC236}">
                <a16:creationId xmlns:a16="http://schemas.microsoft.com/office/drawing/2014/main" id="{4C6D1FE4-734D-5DB1-C923-D0291CBEE8B2}"/>
              </a:ext>
            </a:extLst>
          </p:cNvPr>
          <p:cNvPicPr>
            <a:picLocks noChangeAspect="1"/>
          </p:cNvPicPr>
          <p:nvPr/>
        </p:nvPicPr>
        <p:blipFill>
          <a:blip r:embed="rId5"/>
          <a:srcRect/>
          <a:stretch>
            <a:fillRect/>
          </a:stretch>
        </p:blipFill>
        <p:spPr>
          <a:xfrm>
            <a:off x="4304831" y="4587461"/>
            <a:ext cx="3582338" cy="2341954"/>
          </a:xfrm>
          <a:prstGeom prst="rect">
            <a:avLst/>
          </a:prstGeom>
        </p:spPr>
      </p:pic>
      <p:pic>
        <p:nvPicPr>
          <p:cNvPr id="12" name="Picture 27">
            <a:extLst>
              <a:ext uri="{FF2B5EF4-FFF2-40B4-BE49-F238E27FC236}">
                <a16:creationId xmlns:a16="http://schemas.microsoft.com/office/drawing/2014/main" id="{AB9AA45D-F714-DEC4-2E9B-160700DC49A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042400" y="1633354"/>
            <a:ext cx="1240266" cy="1092985"/>
          </a:xfrm>
          <a:prstGeom prst="rect">
            <a:avLst/>
          </a:prstGeom>
        </p:spPr>
      </p:pic>
      <p:pic>
        <p:nvPicPr>
          <p:cNvPr id="13" name="Picture 27">
            <a:extLst>
              <a:ext uri="{FF2B5EF4-FFF2-40B4-BE49-F238E27FC236}">
                <a16:creationId xmlns:a16="http://schemas.microsoft.com/office/drawing/2014/main" id="{046E1C3D-E1DD-76B5-0F2F-9BC3345C186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828800" y="5333215"/>
            <a:ext cx="1240266" cy="1092985"/>
          </a:xfrm>
          <a:prstGeom prst="rect">
            <a:avLst/>
          </a:prstGeom>
        </p:spPr>
      </p:pic>
    </p:spTree>
    <p:custDataLst>
      <p:tags r:id="rId1"/>
    </p:custDataLst>
    <p:extLst>
      <p:ext uri="{BB962C8B-B14F-4D97-AF65-F5344CB8AC3E}">
        <p14:creationId xmlns:p14="http://schemas.microsoft.com/office/powerpoint/2010/main" val="37387029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par>
                                <p:cTn id="16" presetID="9"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par>
                                <p:cTn id="19" presetID="9"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dissolve">
                                      <p:cBhvr>
                                        <p:cTn id="21" dur="500"/>
                                        <p:tgtEl>
                                          <p:spTgt spid="13"/>
                                        </p:tgtEl>
                                      </p:cBhvr>
                                    </p:animEffect>
                                  </p:childTnLst>
                                </p:cTn>
                              </p:par>
                              <p:par>
                                <p:cTn id="22" presetID="9"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dissolv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pic>
        <p:nvPicPr>
          <p:cNvPr id="3" name="Picture 2">
            <a:extLst>
              <a:ext uri="{FF2B5EF4-FFF2-40B4-BE49-F238E27FC236}">
                <a16:creationId xmlns:a16="http://schemas.microsoft.com/office/drawing/2014/main" id="{B9022449-214B-6853-CD85-381CB1991A53}"/>
              </a:ext>
            </a:extLst>
          </p:cNvPr>
          <p:cNvPicPr>
            <a:picLocks noChangeAspect="1"/>
          </p:cNvPicPr>
          <p:nvPr/>
        </p:nvPicPr>
        <p:blipFill>
          <a:blip r:embed="rId5"/>
          <a:stretch>
            <a:fillRect/>
          </a:stretch>
        </p:blipFill>
        <p:spPr>
          <a:xfrm>
            <a:off x="4640691" y="609370"/>
            <a:ext cx="5287080" cy="6295494"/>
          </a:xfrm>
          <a:prstGeom prst="rect">
            <a:avLst/>
          </a:prstGeom>
          <a:noFill/>
          <a:ln>
            <a:noFill/>
          </a:ln>
        </p:spPr>
      </p:pic>
    </p:spTree>
    <p:custDataLst>
      <p:tags r:id="rId1"/>
    </p:custDataLst>
    <p:extLst>
      <p:ext uri="{BB962C8B-B14F-4D97-AF65-F5344CB8AC3E}">
        <p14:creationId xmlns:p14="http://schemas.microsoft.com/office/powerpoint/2010/main" val="222357283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6" name="TextBox 5">
            <a:extLst>
              <a:ext uri="{FF2B5EF4-FFF2-40B4-BE49-F238E27FC236}">
                <a16:creationId xmlns:a16="http://schemas.microsoft.com/office/drawing/2014/main" id="{C2704ED7-D373-8E59-7717-96324C68B5F7}"/>
              </a:ext>
            </a:extLst>
          </p:cNvPr>
          <p:cNvSpPr txBox="1"/>
          <p:nvPr/>
        </p:nvSpPr>
        <p:spPr>
          <a:xfrm>
            <a:off x="820197" y="1722441"/>
            <a:ext cx="10551605" cy="523220"/>
          </a:xfrm>
          <a:prstGeom prst="rect">
            <a:avLst/>
          </a:prstGeom>
          <a:solidFill>
            <a:sysClr val="window" lastClr="FFFFFF"/>
          </a:solidFill>
        </p:spPr>
        <p:txBody>
          <a:bodyPr wrap="square">
            <a:spAutoFit/>
          </a:bodyPr>
          <a:lstStyle/>
          <a:p>
            <a:pPr marL="0" marR="0" lvl="0" indent="0" algn="ctr" defTabSz="609630" eaLnBrk="1" fontAlgn="auto" latinLnBrk="0" hangingPunct="1">
              <a:lnSpc>
                <a:spcPct val="100000"/>
              </a:lnSpc>
              <a:spcBef>
                <a:spcPts val="0"/>
              </a:spcBef>
              <a:spcAft>
                <a:spcPts val="533"/>
              </a:spcAft>
              <a:buClrTx/>
              <a:buSzTx/>
              <a:buFontTx/>
              <a:buNone/>
              <a:tabLst/>
              <a:defRPr/>
            </a:pPr>
            <a:r>
              <a:rPr kumimoji="0" lang="vi-VN" sz="2800" b="1" i="0" u="none" strike="noStrike" kern="1200" cap="none" spc="0" normalizeH="0" baseline="0" noProof="0" dirty="0">
                <a:ln>
                  <a:noFill/>
                </a:ln>
                <a:solidFill>
                  <a:schemeClr val="tx1"/>
                </a:solidFill>
                <a:effectLst/>
                <a:uLnTx/>
                <a:uFillTx/>
                <a:latin typeface="UTM Avo"/>
                <a:cs typeface="+mn-ea"/>
                <a:sym typeface="+mn-lt"/>
              </a:rPr>
              <a:t>Chất dinh dưỡng và an toàn trong chế biến thực phẩm:</a:t>
            </a:r>
            <a:endParaRPr kumimoji="0" lang="en-VN" sz="2800" b="0" i="0" u="none" strike="noStrike" kern="1200" cap="none" spc="0" normalizeH="0" baseline="0" noProof="0" dirty="0">
              <a:ln>
                <a:noFill/>
              </a:ln>
              <a:solidFill>
                <a:schemeClr val="tx1"/>
              </a:solidFill>
              <a:effectLst/>
              <a:uLnTx/>
              <a:uFillTx/>
              <a:latin typeface="UTM Avo"/>
              <a:cs typeface="+mn-ea"/>
              <a:sym typeface="+mn-lt"/>
            </a:endParaRPr>
          </a:p>
        </p:txBody>
      </p:sp>
      <p:sp>
        <p:nvSpPr>
          <p:cNvPr id="7" name="Rounded Rectangle 6">
            <a:extLst>
              <a:ext uri="{FF2B5EF4-FFF2-40B4-BE49-F238E27FC236}">
                <a16:creationId xmlns:a16="http://schemas.microsoft.com/office/drawing/2014/main" id="{CD8A4F22-AB39-8D17-6056-4D2AF4B8379B}"/>
              </a:ext>
            </a:extLst>
          </p:cNvPr>
          <p:cNvSpPr/>
          <p:nvPr/>
        </p:nvSpPr>
        <p:spPr>
          <a:xfrm>
            <a:off x="711200" y="2519560"/>
            <a:ext cx="10769600" cy="3949301"/>
          </a:xfrm>
          <a:prstGeom prst="roundRect">
            <a:avLst/>
          </a:prstGeom>
          <a:solidFill>
            <a:sysClr val="window" lastClr="FFFFFF"/>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VN" sz="700" b="0" i="0" u="none" strike="noStrike" kern="1200" cap="none" spc="0" normalizeH="0" baseline="0" noProof="0">
              <a:ln>
                <a:noFill/>
              </a:ln>
              <a:solidFill>
                <a:schemeClr val="tx1"/>
              </a:solidFill>
              <a:effectLst/>
              <a:uLnTx/>
              <a:uFillTx/>
              <a:latin typeface="UTM Avo"/>
              <a:cs typeface="+mn-ea"/>
              <a:sym typeface="+mn-lt"/>
            </a:endParaRPr>
          </a:p>
        </p:txBody>
      </p:sp>
      <p:sp>
        <p:nvSpPr>
          <p:cNvPr id="8" name="TextBox 7">
            <a:extLst>
              <a:ext uri="{FF2B5EF4-FFF2-40B4-BE49-F238E27FC236}">
                <a16:creationId xmlns:a16="http://schemas.microsoft.com/office/drawing/2014/main" id="{559DD484-BD44-E9BD-22DF-3400C44D898D}"/>
              </a:ext>
            </a:extLst>
          </p:cNvPr>
          <p:cNvSpPr txBox="1"/>
          <p:nvPr/>
        </p:nvSpPr>
        <p:spPr>
          <a:xfrm>
            <a:off x="1087120" y="2825783"/>
            <a:ext cx="8636000" cy="3040319"/>
          </a:xfrm>
          <a:prstGeom prst="rect">
            <a:avLst/>
          </a:prstGeom>
          <a:noFill/>
        </p:spPr>
        <p:txBody>
          <a:bodyPr wrap="square">
            <a:spAutoFit/>
          </a:bodyPr>
          <a:lstStyle/>
          <a:p>
            <a:pPr marL="381019" indent="-381019" algn="just" defTabSz="609630">
              <a:lnSpc>
                <a:spcPct val="150000"/>
              </a:lnSpc>
              <a:spcAft>
                <a:spcPts val="533"/>
              </a:spcAft>
              <a:buClrTx/>
              <a:buFont typeface="Arial" panose="020B0604020202020204" pitchFamily="34" charset="0"/>
              <a:buChar char="•"/>
            </a:pPr>
            <a:r>
              <a:rPr lang="vi-VN" sz="2400" kern="1200" dirty="0">
                <a:solidFill>
                  <a:schemeClr val="tx1"/>
                </a:solidFill>
                <a:latin typeface="UTM Avo"/>
                <a:cs typeface="+mn-ea"/>
                <a:sym typeface="+mn-lt"/>
              </a:rPr>
              <a:t>Chất dinh đưỡng trong thực phẩm và chi phí bữa ăn:</a:t>
            </a:r>
            <a:endParaRPr lang="en-VN" sz="2400" kern="1200" dirty="0">
              <a:solidFill>
                <a:schemeClr val="tx1"/>
              </a:solidFill>
              <a:latin typeface="UTM Avo"/>
              <a:cs typeface="+mn-ea"/>
              <a:sym typeface="+mn-lt"/>
            </a:endParaRPr>
          </a:p>
          <a:p>
            <a:pPr marL="381019" indent="-381019" algn="just" defTabSz="609630">
              <a:lnSpc>
                <a:spcPct val="150000"/>
              </a:lnSpc>
              <a:spcAft>
                <a:spcPts val="533"/>
              </a:spcAft>
              <a:buClrTx/>
              <a:buFont typeface="Wingdings" pitchFamily="2" charset="2"/>
              <a:buChar char="Ø"/>
              <a:tabLst>
                <a:tab pos="177809" algn="l"/>
              </a:tabLst>
            </a:pPr>
            <a:r>
              <a:rPr lang="vi-VN" sz="2400" kern="1200" dirty="0">
                <a:solidFill>
                  <a:schemeClr val="tx1"/>
                </a:solidFill>
                <a:latin typeface="UTM Avo"/>
                <a:cs typeface="+mn-ea"/>
                <a:sym typeface="+mn-lt"/>
              </a:rPr>
              <a:t>Vai trò của chất dinh dưỡng.</a:t>
            </a:r>
            <a:endParaRPr lang="en-VN" sz="2400" kern="1200" dirty="0">
              <a:solidFill>
                <a:schemeClr val="tx1"/>
              </a:solidFill>
              <a:latin typeface="UTM Avo"/>
              <a:cs typeface="+mn-ea"/>
              <a:sym typeface="+mn-lt"/>
            </a:endParaRPr>
          </a:p>
          <a:p>
            <a:pPr marL="381019" indent="-381019" algn="just" defTabSz="609630">
              <a:lnSpc>
                <a:spcPct val="150000"/>
              </a:lnSpc>
              <a:spcAft>
                <a:spcPts val="533"/>
              </a:spcAft>
              <a:buClrTx/>
              <a:buFont typeface="Wingdings" pitchFamily="2" charset="2"/>
              <a:buChar char="Ø"/>
              <a:tabLst>
                <a:tab pos="177809" algn="l"/>
              </a:tabLst>
            </a:pPr>
            <a:r>
              <a:rPr lang="vi-VN" sz="2400" kern="1200" dirty="0">
                <a:solidFill>
                  <a:schemeClr val="tx1"/>
                </a:solidFill>
                <a:latin typeface="UTM Avo"/>
                <a:cs typeface="+mn-ea"/>
                <a:sym typeface="+mn-lt"/>
              </a:rPr>
              <a:t>Bảo quản chất dinh dưỡng trong thực phẩm.</a:t>
            </a:r>
            <a:endParaRPr lang="en-VN" sz="2400" kern="1200" dirty="0">
              <a:solidFill>
                <a:schemeClr val="tx1"/>
              </a:solidFill>
              <a:latin typeface="UTM Avo"/>
              <a:cs typeface="+mn-ea"/>
              <a:sym typeface="+mn-lt"/>
            </a:endParaRPr>
          </a:p>
          <a:p>
            <a:pPr marL="381019" indent="-381019" algn="just" defTabSz="609630">
              <a:lnSpc>
                <a:spcPct val="150000"/>
              </a:lnSpc>
              <a:spcAft>
                <a:spcPts val="533"/>
              </a:spcAft>
              <a:buClrTx/>
              <a:buFont typeface="Wingdings" pitchFamily="2" charset="2"/>
              <a:buChar char="Ø"/>
              <a:tabLst>
                <a:tab pos="177809" algn="l"/>
              </a:tabLst>
            </a:pPr>
            <a:r>
              <a:rPr lang="vi-VN" sz="2400" kern="1200" dirty="0">
                <a:solidFill>
                  <a:schemeClr val="tx1"/>
                </a:solidFill>
                <a:latin typeface="UTM Avo"/>
                <a:cs typeface="+mn-ea"/>
                <a:sym typeface="+mn-lt"/>
              </a:rPr>
              <a:t>Lựa chọn thực phẩm</a:t>
            </a:r>
            <a:r>
              <a:rPr lang="en-US" sz="2400" kern="1200" dirty="0">
                <a:solidFill>
                  <a:schemeClr val="tx1"/>
                </a:solidFill>
                <a:latin typeface="UTM Avo"/>
                <a:cs typeface="+mn-ea"/>
                <a:sym typeface="+mn-lt"/>
              </a:rPr>
              <a:t>.</a:t>
            </a:r>
            <a:endParaRPr lang="en-VN" sz="2400" kern="1200" dirty="0">
              <a:solidFill>
                <a:schemeClr val="tx1"/>
              </a:solidFill>
              <a:latin typeface="UTM Avo"/>
              <a:cs typeface="+mn-ea"/>
              <a:sym typeface="+mn-lt"/>
            </a:endParaRPr>
          </a:p>
          <a:p>
            <a:pPr marL="381019" indent="-381019" algn="just" defTabSz="609630">
              <a:lnSpc>
                <a:spcPct val="150000"/>
              </a:lnSpc>
              <a:spcAft>
                <a:spcPts val="533"/>
              </a:spcAft>
              <a:buClrTx/>
              <a:buFont typeface="Wingdings" pitchFamily="2" charset="2"/>
              <a:buChar char="Ø"/>
              <a:tabLst>
                <a:tab pos="177809" algn="l"/>
              </a:tabLst>
            </a:pPr>
            <a:r>
              <a:rPr lang="vi-VN" sz="2400" kern="1200" dirty="0">
                <a:solidFill>
                  <a:schemeClr val="tx1"/>
                </a:solidFill>
                <a:latin typeface="UTM Avo"/>
                <a:cs typeface="+mn-ea"/>
                <a:sym typeface="+mn-lt"/>
              </a:rPr>
              <a:t>Tính chi phí bữa ăn.</a:t>
            </a:r>
            <a:endParaRPr lang="en-VN" sz="2400" kern="1200" dirty="0">
              <a:solidFill>
                <a:schemeClr val="tx1"/>
              </a:solidFill>
              <a:latin typeface="UTM Avo"/>
              <a:cs typeface="+mn-ea"/>
              <a:sym typeface="+mn-lt"/>
            </a:endParaRPr>
          </a:p>
        </p:txBody>
      </p:sp>
      <p:pic>
        <p:nvPicPr>
          <p:cNvPr id="9" name="Picture 2" descr="Cách xây dựng một chế độ dinh dưỡng hợp lý cho sức khỏe">
            <a:extLst>
              <a:ext uri="{FF2B5EF4-FFF2-40B4-BE49-F238E27FC236}">
                <a16:creationId xmlns:a16="http://schemas.microsoft.com/office/drawing/2014/main" id="{1D113B90-0203-2292-9F9E-5079C55C09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8880" y="3429000"/>
            <a:ext cx="3040319" cy="304031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86361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par>
                                <p:cTn id="13" presetID="9"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dissolve">
                                      <p:cBhvr>
                                        <p:cTn id="20" dur="500"/>
                                        <p:tgtEl>
                                          <p:spTgt spid="8">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Effect transition="in" filter="blinds(horizontal)">
                                      <p:cBhvr>
                                        <p:cTn id="25" dur="500"/>
                                        <p:tgtEl>
                                          <p:spTgt spid="8">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8">
                                            <p:txEl>
                                              <p:pRg st="2" end="2"/>
                                            </p:txEl>
                                          </p:spTgt>
                                        </p:tgtEl>
                                        <p:attrNameLst>
                                          <p:attrName>style.visibility</p:attrName>
                                        </p:attrNameLst>
                                      </p:cBhvr>
                                      <p:to>
                                        <p:strVal val="visible"/>
                                      </p:to>
                                    </p:set>
                                    <p:animEffect transition="in" filter="blinds(horizontal)">
                                      <p:cBhvr>
                                        <p:cTn id="30" dur="500"/>
                                        <p:tgtEl>
                                          <p:spTgt spid="8">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8">
                                            <p:txEl>
                                              <p:pRg st="3" end="3"/>
                                            </p:txEl>
                                          </p:spTgt>
                                        </p:tgtEl>
                                        <p:attrNameLst>
                                          <p:attrName>style.visibility</p:attrName>
                                        </p:attrNameLst>
                                      </p:cBhvr>
                                      <p:to>
                                        <p:strVal val="visible"/>
                                      </p:to>
                                    </p:set>
                                    <p:animEffect transition="in" filter="blinds(horizontal)">
                                      <p:cBhvr>
                                        <p:cTn id="35" dur="500"/>
                                        <p:tgtEl>
                                          <p:spTgt spid="8">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8">
                                            <p:txEl>
                                              <p:pRg st="4" end="4"/>
                                            </p:txEl>
                                          </p:spTgt>
                                        </p:tgtEl>
                                        <p:attrNameLst>
                                          <p:attrName>style.visibility</p:attrName>
                                        </p:attrNameLst>
                                      </p:cBhvr>
                                      <p:to>
                                        <p:strVal val="visible"/>
                                      </p:to>
                                    </p:set>
                                    <p:animEffect transition="in" filter="blinds(horizontal)">
                                      <p:cBhvr>
                                        <p:cTn id="40"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7" name="Rounded Rectangle 6">
            <a:extLst>
              <a:ext uri="{FF2B5EF4-FFF2-40B4-BE49-F238E27FC236}">
                <a16:creationId xmlns:a16="http://schemas.microsoft.com/office/drawing/2014/main" id="{6D0FE8EB-3ED5-B845-61B7-486CDD51587F}"/>
              </a:ext>
            </a:extLst>
          </p:cNvPr>
          <p:cNvSpPr/>
          <p:nvPr/>
        </p:nvSpPr>
        <p:spPr>
          <a:xfrm>
            <a:off x="601158" y="4287514"/>
            <a:ext cx="10769600" cy="2368555"/>
          </a:xfrm>
          <a:prstGeom prst="roundRect">
            <a:avLst/>
          </a:prstGeom>
          <a:solidFill>
            <a:schemeClr val="accent2">
              <a:lumMod val="20000"/>
              <a:lumOff val="8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VN" sz="700" b="0" i="0" u="none" strike="noStrike" kern="1200" cap="none" spc="0" normalizeH="0" baseline="0" noProof="0">
              <a:ln>
                <a:noFill/>
              </a:ln>
              <a:solidFill>
                <a:prstClr val="white"/>
              </a:solidFill>
              <a:effectLst/>
              <a:uLnTx/>
              <a:uFillTx/>
              <a:latin typeface="UTM Avo"/>
              <a:cs typeface="+mn-ea"/>
              <a:sym typeface="+mn-lt"/>
            </a:endParaRPr>
          </a:p>
        </p:txBody>
      </p:sp>
      <p:sp>
        <p:nvSpPr>
          <p:cNvPr id="8" name="TextBox 7">
            <a:extLst>
              <a:ext uri="{FF2B5EF4-FFF2-40B4-BE49-F238E27FC236}">
                <a16:creationId xmlns:a16="http://schemas.microsoft.com/office/drawing/2014/main" id="{8AA312A6-E3A6-2694-2B6F-1D803501FD87}"/>
              </a:ext>
            </a:extLst>
          </p:cNvPr>
          <p:cNvSpPr txBox="1"/>
          <p:nvPr/>
        </p:nvSpPr>
        <p:spPr>
          <a:xfrm>
            <a:off x="1139638" y="4569749"/>
            <a:ext cx="6096000" cy="1804084"/>
          </a:xfrm>
          <a:prstGeom prst="rect">
            <a:avLst/>
          </a:prstGeom>
          <a:noFill/>
        </p:spPr>
        <p:txBody>
          <a:bodyPr wrap="square">
            <a:spAutoFit/>
          </a:bodyPr>
          <a:lstStyle/>
          <a:p>
            <a:pPr marL="381019" indent="-381019" algn="just" defTabSz="609630">
              <a:lnSpc>
                <a:spcPct val="150000"/>
              </a:lnSpc>
              <a:spcAft>
                <a:spcPts val="533"/>
              </a:spcAft>
              <a:buClrTx/>
              <a:buFont typeface="Arial" panose="020B0604020202020204" pitchFamily="34" charset="0"/>
              <a:buChar char="•"/>
            </a:pPr>
            <a:r>
              <a:rPr lang="vi-VN" sz="2400" kern="1200" dirty="0">
                <a:solidFill>
                  <a:prstClr val="black"/>
                </a:solidFill>
                <a:latin typeface="UTM Avo"/>
                <a:cs typeface="+mn-ea"/>
                <a:sym typeface="+mn-lt"/>
              </a:rPr>
              <a:t>An toàn vệ sinh thực phẩm</a:t>
            </a:r>
            <a:r>
              <a:rPr lang="en-US" sz="2400" kern="1200" dirty="0">
                <a:solidFill>
                  <a:prstClr val="black"/>
                </a:solidFill>
                <a:latin typeface="UTM Avo"/>
                <a:cs typeface="+mn-ea"/>
                <a:sym typeface="+mn-lt"/>
              </a:rPr>
              <a:t>:</a:t>
            </a:r>
            <a:endParaRPr lang="en-VN" sz="2400" kern="1200" dirty="0">
              <a:solidFill>
                <a:prstClr val="black"/>
              </a:solidFill>
              <a:latin typeface="UTM Avo"/>
              <a:cs typeface="+mn-ea"/>
              <a:sym typeface="+mn-lt"/>
            </a:endParaRPr>
          </a:p>
          <a:p>
            <a:pPr marL="381019" indent="-381019" algn="just" defTabSz="609630">
              <a:lnSpc>
                <a:spcPct val="150000"/>
              </a:lnSpc>
              <a:spcAft>
                <a:spcPts val="533"/>
              </a:spcAft>
              <a:buClrTx/>
              <a:buFont typeface="Wingdings" pitchFamily="2" charset="2"/>
              <a:buChar char="Ø"/>
              <a:tabLst>
                <a:tab pos="177809" algn="l"/>
              </a:tabLst>
            </a:pPr>
            <a:r>
              <a:rPr lang="vi-VN" sz="2400" kern="1200" dirty="0">
                <a:solidFill>
                  <a:prstClr val="black"/>
                </a:solidFill>
                <a:latin typeface="UTM Avo"/>
                <a:cs typeface="+mn-ea"/>
                <a:sym typeface="+mn-lt"/>
              </a:rPr>
              <a:t>Mối nguy an toàn thực phẩm</a:t>
            </a:r>
            <a:r>
              <a:rPr lang="en-US" sz="2400" kern="1200" dirty="0">
                <a:solidFill>
                  <a:prstClr val="black"/>
                </a:solidFill>
                <a:latin typeface="UTM Avo"/>
                <a:cs typeface="+mn-ea"/>
                <a:sym typeface="+mn-lt"/>
              </a:rPr>
              <a:t>.</a:t>
            </a:r>
            <a:endParaRPr lang="en-VN" sz="2400" kern="1200" dirty="0">
              <a:solidFill>
                <a:prstClr val="black"/>
              </a:solidFill>
              <a:latin typeface="UTM Avo"/>
              <a:cs typeface="+mn-ea"/>
              <a:sym typeface="+mn-lt"/>
            </a:endParaRPr>
          </a:p>
          <a:p>
            <a:pPr marL="381019" indent="-381019" algn="just" defTabSz="609630">
              <a:lnSpc>
                <a:spcPct val="150000"/>
              </a:lnSpc>
              <a:spcAft>
                <a:spcPts val="533"/>
              </a:spcAft>
              <a:buClrTx/>
              <a:buFont typeface="Wingdings" pitchFamily="2" charset="2"/>
              <a:buChar char="Ø"/>
              <a:tabLst>
                <a:tab pos="177809" algn="l"/>
              </a:tabLst>
            </a:pPr>
            <a:r>
              <a:rPr lang="vi-VN" sz="2400" kern="1200" dirty="0">
                <a:solidFill>
                  <a:prstClr val="black"/>
                </a:solidFill>
                <a:latin typeface="UTM Avo"/>
                <a:cs typeface="+mn-ea"/>
                <a:sym typeface="+mn-lt"/>
              </a:rPr>
              <a:t>Biện pháp phòng ngừa</a:t>
            </a:r>
            <a:r>
              <a:rPr lang="en-US" sz="2400" kern="1200" dirty="0">
                <a:solidFill>
                  <a:prstClr val="black"/>
                </a:solidFill>
                <a:latin typeface="UTM Avo"/>
                <a:cs typeface="+mn-ea"/>
                <a:sym typeface="+mn-lt"/>
              </a:rPr>
              <a:t>.</a:t>
            </a:r>
            <a:endParaRPr lang="en-VN" sz="2400" kern="1200" dirty="0">
              <a:solidFill>
                <a:prstClr val="black"/>
              </a:solidFill>
              <a:latin typeface="UTM Avo"/>
              <a:cs typeface="+mn-ea"/>
              <a:sym typeface="+mn-lt"/>
            </a:endParaRPr>
          </a:p>
        </p:txBody>
      </p:sp>
      <p:sp>
        <p:nvSpPr>
          <p:cNvPr id="9" name="Rounded Rectangle 8">
            <a:extLst>
              <a:ext uri="{FF2B5EF4-FFF2-40B4-BE49-F238E27FC236}">
                <a16:creationId xmlns:a16="http://schemas.microsoft.com/office/drawing/2014/main" id="{894EE75C-44DC-CC84-424C-F0F67A16A37B}"/>
              </a:ext>
            </a:extLst>
          </p:cNvPr>
          <p:cNvSpPr/>
          <p:nvPr/>
        </p:nvSpPr>
        <p:spPr>
          <a:xfrm>
            <a:off x="601158" y="1609893"/>
            <a:ext cx="10769600" cy="2345918"/>
          </a:xfrm>
          <a:prstGeom prst="roundRect">
            <a:avLst/>
          </a:prstGeom>
          <a:solidFill>
            <a:schemeClr val="accent2">
              <a:lumMod val="20000"/>
              <a:lumOff val="80000"/>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VN" sz="700" b="0" i="0" u="none" strike="noStrike" kern="1200" cap="none" spc="0" normalizeH="0" baseline="0" noProof="0">
              <a:ln>
                <a:noFill/>
              </a:ln>
              <a:solidFill>
                <a:prstClr val="white"/>
              </a:solidFill>
              <a:effectLst/>
              <a:uLnTx/>
              <a:uFillTx/>
              <a:latin typeface="UTM Avo"/>
              <a:cs typeface="+mn-ea"/>
              <a:sym typeface="+mn-lt"/>
            </a:endParaRPr>
          </a:p>
        </p:txBody>
      </p:sp>
      <p:sp>
        <p:nvSpPr>
          <p:cNvPr id="10" name="TextBox 9">
            <a:extLst>
              <a:ext uri="{FF2B5EF4-FFF2-40B4-BE49-F238E27FC236}">
                <a16:creationId xmlns:a16="http://schemas.microsoft.com/office/drawing/2014/main" id="{AA86A8C8-4D20-CAD2-888B-D9AB10A67783}"/>
              </a:ext>
            </a:extLst>
          </p:cNvPr>
          <p:cNvSpPr txBox="1"/>
          <p:nvPr/>
        </p:nvSpPr>
        <p:spPr>
          <a:xfrm>
            <a:off x="1159958" y="1880810"/>
            <a:ext cx="9652000" cy="1804084"/>
          </a:xfrm>
          <a:prstGeom prst="rect">
            <a:avLst/>
          </a:prstGeom>
          <a:noFill/>
        </p:spPr>
        <p:txBody>
          <a:bodyPr wrap="square">
            <a:spAutoFit/>
          </a:bodyPr>
          <a:lstStyle/>
          <a:p>
            <a:pPr marL="381019" indent="-381019" algn="just" defTabSz="609630">
              <a:lnSpc>
                <a:spcPct val="150000"/>
              </a:lnSpc>
              <a:spcAft>
                <a:spcPts val="533"/>
              </a:spcAft>
              <a:buClrTx/>
              <a:buFont typeface="Arial" panose="020B0604020202020204" pitchFamily="34" charset="0"/>
              <a:buChar char="•"/>
            </a:pPr>
            <a:r>
              <a:rPr lang="vi-VN" sz="2400" kern="1200" dirty="0">
                <a:solidFill>
                  <a:prstClr val="black"/>
                </a:solidFill>
                <a:latin typeface="UTM Avo"/>
                <a:cs typeface="+mn-ea"/>
                <a:sym typeface="+mn-lt"/>
              </a:rPr>
              <a:t>An toàn lao động trong chế biến thực phẩm</a:t>
            </a:r>
            <a:r>
              <a:rPr lang="en-US" sz="2400" kern="1200" dirty="0">
                <a:solidFill>
                  <a:prstClr val="black"/>
                </a:solidFill>
                <a:latin typeface="UTM Avo"/>
                <a:cs typeface="+mn-ea"/>
                <a:sym typeface="+mn-lt"/>
              </a:rPr>
              <a:t>:</a:t>
            </a:r>
            <a:endParaRPr lang="en-VN" sz="2400" kern="1200" dirty="0">
              <a:solidFill>
                <a:prstClr val="black"/>
              </a:solidFill>
              <a:latin typeface="UTM Avo"/>
              <a:cs typeface="+mn-ea"/>
              <a:sym typeface="+mn-lt"/>
            </a:endParaRPr>
          </a:p>
          <a:p>
            <a:pPr marL="381019" indent="-381019" algn="just" defTabSz="609630">
              <a:lnSpc>
                <a:spcPct val="150000"/>
              </a:lnSpc>
              <a:spcAft>
                <a:spcPts val="533"/>
              </a:spcAft>
              <a:buClrTx/>
              <a:buFont typeface="Wingdings" pitchFamily="2" charset="2"/>
              <a:buChar char="Ø"/>
              <a:tabLst>
                <a:tab pos="177809" algn="l"/>
              </a:tabLst>
            </a:pPr>
            <a:r>
              <a:rPr lang="vi-VN" sz="2400" kern="1200" dirty="0">
                <a:solidFill>
                  <a:prstClr val="black"/>
                </a:solidFill>
                <a:latin typeface="UTM Avo"/>
                <a:cs typeface="+mn-ea"/>
                <a:sym typeface="+mn-lt"/>
              </a:rPr>
              <a:t>Yếu tố gây mất an toàn lao động trong chế biến thực phẩm</a:t>
            </a:r>
            <a:r>
              <a:rPr lang="en-US" sz="2400" kern="1200" dirty="0">
                <a:solidFill>
                  <a:prstClr val="black"/>
                </a:solidFill>
                <a:latin typeface="UTM Avo"/>
                <a:cs typeface="+mn-ea"/>
                <a:sym typeface="+mn-lt"/>
              </a:rPr>
              <a:t>.</a:t>
            </a:r>
            <a:endParaRPr lang="en-VN" sz="2400" kern="1200" dirty="0">
              <a:solidFill>
                <a:prstClr val="black"/>
              </a:solidFill>
              <a:latin typeface="UTM Avo"/>
              <a:cs typeface="+mn-ea"/>
              <a:sym typeface="+mn-lt"/>
            </a:endParaRPr>
          </a:p>
          <a:p>
            <a:pPr marL="381019" indent="-381019" algn="just" defTabSz="609630">
              <a:lnSpc>
                <a:spcPct val="150000"/>
              </a:lnSpc>
              <a:spcAft>
                <a:spcPts val="533"/>
              </a:spcAft>
              <a:buClrTx/>
              <a:buFont typeface="Wingdings" pitchFamily="2" charset="2"/>
              <a:buChar char="Ø"/>
              <a:tabLst>
                <a:tab pos="177809" algn="l"/>
              </a:tabLst>
            </a:pPr>
            <a:r>
              <a:rPr lang="vi-VN" sz="2400" kern="1200" dirty="0">
                <a:solidFill>
                  <a:prstClr val="black"/>
                </a:solidFill>
                <a:latin typeface="UTM Avo"/>
                <a:cs typeface="+mn-ea"/>
                <a:sym typeface="+mn-lt"/>
              </a:rPr>
              <a:t>Biện pháp phòng ngừa</a:t>
            </a:r>
            <a:r>
              <a:rPr lang="en-US" sz="2400" kern="1200" dirty="0">
                <a:solidFill>
                  <a:prstClr val="black"/>
                </a:solidFill>
                <a:latin typeface="UTM Avo"/>
                <a:cs typeface="+mn-ea"/>
                <a:sym typeface="+mn-lt"/>
              </a:rPr>
              <a:t>.</a:t>
            </a:r>
            <a:endParaRPr lang="en-VN" sz="2400" kern="1200" dirty="0">
              <a:solidFill>
                <a:prstClr val="black"/>
              </a:solidFill>
              <a:latin typeface="UTM Avo"/>
              <a:cs typeface="+mn-ea"/>
              <a:sym typeface="+mn-lt"/>
            </a:endParaRPr>
          </a:p>
        </p:txBody>
      </p:sp>
      <p:pic>
        <p:nvPicPr>
          <p:cNvPr id="11" name="Picture 2" descr="An toàn cho công nhân ngành chế biến thực phẩm">
            <a:extLst>
              <a:ext uri="{FF2B5EF4-FFF2-40B4-BE49-F238E27FC236}">
                <a16:creationId xmlns:a16="http://schemas.microsoft.com/office/drawing/2014/main" id="{D0557004-96D5-16D8-65FF-5C483D1FA8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8545" y="3206749"/>
            <a:ext cx="4931773" cy="305203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994648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par>
                                <p:cTn id="19" presetID="9"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dissolv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10" name="TextBox 9">
            <a:extLst>
              <a:ext uri="{FF2B5EF4-FFF2-40B4-BE49-F238E27FC236}">
                <a16:creationId xmlns:a16="http://schemas.microsoft.com/office/drawing/2014/main" id="{8DF92A0B-515C-C5C0-CFCD-6E7A82B4F1A3}"/>
              </a:ext>
            </a:extLst>
          </p:cNvPr>
          <p:cNvSpPr txBox="1"/>
          <p:nvPr/>
        </p:nvSpPr>
        <p:spPr>
          <a:xfrm>
            <a:off x="2387600" y="1579345"/>
            <a:ext cx="7416800" cy="523220"/>
          </a:xfrm>
          <a:prstGeom prst="rect">
            <a:avLst/>
          </a:prstGeom>
          <a:solidFill>
            <a:sysClr val="window" lastClr="FFFFFF"/>
          </a:solidFill>
        </p:spPr>
        <p:txBody>
          <a:bodyPr wrap="square">
            <a:spAutoFit/>
          </a:bodyPr>
          <a:lstStyle/>
          <a:p>
            <a:pPr marL="0" marR="0" lvl="0" indent="0" algn="ctr" defTabSz="609630" eaLnBrk="1" fontAlgn="auto" latinLnBrk="0" hangingPunct="1">
              <a:lnSpc>
                <a:spcPct val="100000"/>
              </a:lnSpc>
              <a:spcBef>
                <a:spcPts val="0"/>
              </a:spcBef>
              <a:spcAft>
                <a:spcPts val="533"/>
              </a:spcAft>
              <a:buClrTx/>
              <a:buSzTx/>
              <a:buFontTx/>
              <a:buNone/>
              <a:tabLst/>
              <a:defRPr/>
            </a:pPr>
            <a:r>
              <a:rPr kumimoji="0" lang="vi-VN" sz="2800" b="1" i="0" u="none" strike="noStrike" kern="1200" cap="none" spc="0" normalizeH="0" baseline="0" noProof="0" dirty="0">
                <a:ln>
                  <a:noFill/>
                </a:ln>
                <a:solidFill>
                  <a:schemeClr val="tx1"/>
                </a:solidFill>
                <a:effectLst/>
                <a:uLnTx/>
                <a:uFillTx/>
                <a:latin typeface="UTM Avo"/>
                <a:cs typeface="+mn-ea"/>
                <a:sym typeface="+mn-lt"/>
              </a:rPr>
              <a:t>Thực hành chế biến thực phẩm:</a:t>
            </a:r>
            <a:endParaRPr kumimoji="0" lang="en-VN" sz="2800" b="0" i="0" u="none" strike="noStrike" kern="1200" cap="none" spc="0" normalizeH="0" baseline="0" noProof="0" dirty="0">
              <a:ln>
                <a:noFill/>
              </a:ln>
              <a:solidFill>
                <a:schemeClr val="tx1"/>
              </a:solidFill>
              <a:effectLst/>
              <a:uLnTx/>
              <a:uFillTx/>
              <a:latin typeface="UTM Avo"/>
              <a:cs typeface="+mn-ea"/>
              <a:sym typeface="+mn-lt"/>
            </a:endParaRPr>
          </a:p>
        </p:txBody>
      </p:sp>
      <p:sp>
        <p:nvSpPr>
          <p:cNvPr id="11" name="Rounded Rectangle 10">
            <a:extLst>
              <a:ext uri="{FF2B5EF4-FFF2-40B4-BE49-F238E27FC236}">
                <a16:creationId xmlns:a16="http://schemas.microsoft.com/office/drawing/2014/main" id="{FF1498D7-8E72-736E-60B8-8096DBAED81C}"/>
              </a:ext>
            </a:extLst>
          </p:cNvPr>
          <p:cNvSpPr/>
          <p:nvPr/>
        </p:nvSpPr>
        <p:spPr>
          <a:xfrm>
            <a:off x="407195" y="2246062"/>
            <a:ext cx="5537200" cy="4332538"/>
          </a:xfrm>
          <a:prstGeom prst="roundRect">
            <a:avLst/>
          </a:prstGeom>
          <a:solidFill>
            <a:sysClr val="window" lastClr="FFFFFF"/>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VN" sz="700" b="0" i="0" u="none" strike="noStrike" kern="1200" cap="none" spc="0" normalizeH="0" baseline="0" noProof="0">
              <a:ln>
                <a:noFill/>
              </a:ln>
              <a:solidFill>
                <a:schemeClr val="tx1"/>
              </a:solidFill>
              <a:effectLst/>
              <a:uLnTx/>
              <a:uFillTx/>
              <a:latin typeface="UTM Avo"/>
              <a:cs typeface="+mn-ea"/>
              <a:sym typeface="+mn-lt"/>
            </a:endParaRPr>
          </a:p>
        </p:txBody>
      </p:sp>
      <p:sp>
        <p:nvSpPr>
          <p:cNvPr id="12" name="Rounded Rectangle 11">
            <a:extLst>
              <a:ext uri="{FF2B5EF4-FFF2-40B4-BE49-F238E27FC236}">
                <a16:creationId xmlns:a16="http://schemas.microsoft.com/office/drawing/2014/main" id="{F9754A53-E9A4-E540-9BD3-CA0883855147}"/>
              </a:ext>
            </a:extLst>
          </p:cNvPr>
          <p:cNvSpPr/>
          <p:nvPr/>
        </p:nvSpPr>
        <p:spPr>
          <a:xfrm>
            <a:off x="6249194" y="2246062"/>
            <a:ext cx="5537200" cy="4332538"/>
          </a:xfrm>
          <a:prstGeom prst="roundRect">
            <a:avLst/>
          </a:prstGeom>
          <a:solidFill>
            <a:sysClr val="window" lastClr="FFFFFF"/>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VN" sz="700" b="0" i="0" u="none" strike="noStrike" kern="1200" cap="none" spc="0" normalizeH="0" baseline="0" noProof="0">
              <a:ln>
                <a:noFill/>
              </a:ln>
              <a:solidFill>
                <a:schemeClr val="tx1"/>
              </a:solidFill>
              <a:effectLst/>
              <a:uLnTx/>
              <a:uFillTx/>
              <a:latin typeface="UTM Avo"/>
              <a:cs typeface="+mn-ea"/>
              <a:sym typeface="+mn-lt"/>
            </a:endParaRPr>
          </a:p>
        </p:txBody>
      </p:sp>
      <p:sp>
        <p:nvSpPr>
          <p:cNvPr id="13" name="TextBox 12">
            <a:extLst>
              <a:ext uri="{FF2B5EF4-FFF2-40B4-BE49-F238E27FC236}">
                <a16:creationId xmlns:a16="http://schemas.microsoft.com/office/drawing/2014/main" id="{6A8DF422-1EE8-2F0C-EA0A-55DE160A8177}"/>
              </a:ext>
            </a:extLst>
          </p:cNvPr>
          <p:cNvSpPr txBox="1"/>
          <p:nvPr/>
        </p:nvSpPr>
        <p:spPr>
          <a:xfrm>
            <a:off x="1245395" y="2416122"/>
            <a:ext cx="3860800" cy="3040319"/>
          </a:xfrm>
          <a:prstGeom prst="rect">
            <a:avLst/>
          </a:prstGeom>
          <a:noFill/>
        </p:spPr>
        <p:txBody>
          <a:bodyPr wrap="square">
            <a:spAutoFit/>
          </a:bodyPr>
          <a:lstStyle/>
          <a:p>
            <a:pPr marL="381019" indent="-381019" algn="just" defTabSz="609630">
              <a:lnSpc>
                <a:spcPct val="150000"/>
              </a:lnSpc>
              <a:spcAft>
                <a:spcPts val="533"/>
              </a:spcAft>
              <a:buClrTx/>
              <a:buFont typeface="Wingdings" pitchFamily="2" charset="2"/>
              <a:buChar char="Ø"/>
            </a:pPr>
            <a:r>
              <a:rPr lang="vi-VN" sz="2400" kern="1200" dirty="0">
                <a:solidFill>
                  <a:schemeClr val="tx1"/>
                </a:solidFill>
                <a:latin typeface="UTM Avo"/>
                <a:cs typeface="+mn-ea"/>
                <a:sym typeface="+mn-lt"/>
              </a:rPr>
              <a:t>Có sử dụng nhiệt</a:t>
            </a:r>
            <a:r>
              <a:rPr lang="en-US" sz="2400" kern="1200" dirty="0">
                <a:solidFill>
                  <a:schemeClr val="tx1"/>
                </a:solidFill>
                <a:latin typeface="UTM Avo"/>
                <a:cs typeface="+mn-ea"/>
                <a:sym typeface="+mn-lt"/>
              </a:rPr>
              <a:t>:</a:t>
            </a:r>
            <a:endParaRPr lang="en-VN" sz="2400" kern="1200" dirty="0">
              <a:solidFill>
                <a:schemeClr val="tx1"/>
              </a:solidFill>
              <a:latin typeface="UTM Avo"/>
              <a:cs typeface="+mn-ea"/>
              <a:sym typeface="+mn-lt"/>
            </a:endParaRPr>
          </a:p>
          <a:p>
            <a:pPr marL="381019" indent="-381019" algn="just" defTabSz="609630">
              <a:lnSpc>
                <a:spcPct val="150000"/>
              </a:lnSpc>
              <a:spcAft>
                <a:spcPts val="533"/>
              </a:spcAft>
              <a:buClrTx/>
              <a:buFont typeface="Courier New" panose="02070309020205020404" pitchFamily="49" charset="0"/>
              <a:buChar char="o"/>
              <a:tabLst>
                <a:tab pos="177809" algn="l"/>
              </a:tabLst>
            </a:pPr>
            <a:r>
              <a:rPr lang="vi-VN" sz="2400" kern="1200" dirty="0">
                <a:solidFill>
                  <a:schemeClr val="tx1"/>
                </a:solidFill>
                <a:latin typeface="UTM Avo"/>
                <a:cs typeface="+mn-ea"/>
                <a:sym typeface="+mn-lt"/>
              </a:rPr>
              <a:t>Bằng nước nóng</a:t>
            </a:r>
            <a:r>
              <a:rPr lang="en-US" sz="2400" kern="1200" dirty="0">
                <a:solidFill>
                  <a:schemeClr val="tx1"/>
                </a:solidFill>
                <a:latin typeface="UTM Avo"/>
                <a:cs typeface="+mn-ea"/>
                <a:sym typeface="+mn-lt"/>
              </a:rPr>
              <a:t>.</a:t>
            </a:r>
            <a:endParaRPr lang="en-VN" sz="2400" kern="1200" dirty="0">
              <a:solidFill>
                <a:schemeClr val="tx1"/>
              </a:solidFill>
              <a:latin typeface="UTM Avo"/>
              <a:cs typeface="+mn-ea"/>
              <a:sym typeface="+mn-lt"/>
            </a:endParaRPr>
          </a:p>
          <a:p>
            <a:pPr marL="381019" indent="-381019" algn="just" defTabSz="609630">
              <a:lnSpc>
                <a:spcPct val="150000"/>
              </a:lnSpc>
              <a:spcAft>
                <a:spcPts val="533"/>
              </a:spcAft>
              <a:buClrTx/>
              <a:buFont typeface="Courier New" panose="02070309020205020404" pitchFamily="49" charset="0"/>
              <a:buChar char="o"/>
              <a:tabLst>
                <a:tab pos="177809" algn="l"/>
              </a:tabLst>
            </a:pPr>
            <a:r>
              <a:rPr lang="vi-VN" sz="2400" kern="1200" dirty="0">
                <a:solidFill>
                  <a:schemeClr val="tx1"/>
                </a:solidFill>
                <a:latin typeface="UTM Avo"/>
                <a:cs typeface="+mn-ea"/>
                <a:sym typeface="+mn-lt"/>
              </a:rPr>
              <a:t>Bằng hơi nước nóng</a:t>
            </a:r>
            <a:r>
              <a:rPr lang="en-US" sz="2400" kern="1200" dirty="0">
                <a:solidFill>
                  <a:schemeClr val="tx1"/>
                </a:solidFill>
                <a:latin typeface="UTM Avo"/>
                <a:cs typeface="+mn-ea"/>
                <a:sym typeface="+mn-lt"/>
              </a:rPr>
              <a:t>.</a:t>
            </a:r>
            <a:endParaRPr lang="en-VN" sz="2400" kern="1200" dirty="0">
              <a:solidFill>
                <a:schemeClr val="tx1"/>
              </a:solidFill>
              <a:latin typeface="UTM Avo"/>
              <a:cs typeface="+mn-ea"/>
              <a:sym typeface="+mn-lt"/>
            </a:endParaRPr>
          </a:p>
          <a:p>
            <a:pPr marL="381019" indent="-381019" algn="just" defTabSz="609630">
              <a:lnSpc>
                <a:spcPct val="150000"/>
              </a:lnSpc>
              <a:spcAft>
                <a:spcPts val="533"/>
              </a:spcAft>
              <a:buClrTx/>
              <a:buFont typeface="Courier New" panose="02070309020205020404" pitchFamily="49" charset="0"/>
              <a:buChar char="o"/>
              <a:tabLst>
                <a:tab pos="177809" algn="l"/>
              </a:tabLst>
            </a:pPr>
            <a:r>
              <a:rPr lang="vi-VN" sz="2400" kern="1200" dirty="0">
                <a:solidFill>
                  <a:schemeClr val="tx1"/>
                </a:solidFill>
                <a:latin typeface="UTM Avo"/>
                <a:cs typeface="+mn-ea"/>
                <a:sym typeface="+mn-lt"/>
              </a:rPr>
              <a:t>Bằng không khí nóng</a:t>
            </a:r>
            <a:r>
              <a:rPr lang="en-US" sz="2400" kern="1200" dirty="0">
                <a:solidFill>
                  <a:schemeClr val="tx1"/>
                </a:solidFill>
                <a:latin typeface="UTM Avo"/>
                <a:cs typeface="+mn-ea"/>
                <a:sym typeface="+mn-lt"/>
              </a:rPr>
              <a:t>.</a:t>
            </a:r>
            <a:endParaRPr lang="en-VN" sz="2400" kern="1200" dirty="0">
              <a:solidFill>
                <a:schemeClr val="tx1"/>
              </a:solidFill>
              <a:latin typeface="UTM Avo"/>
              <a:cs typeface="+mn-ea"/>
              <a:sym typeface="+mn-lt"/>
            </a:endParaRPr>
          </a:p>
          <a:p>
            <a:pPr marL="381019" indent="-381019" algn="just" defTabSz="609630">
              <a:lnSpc>
                <a:spcPct val="150000"/>
              </a:lnSpc>
              <a:spcAft>
                <a:spcPts val="533"/>
              </a:spcAft>
              <a:buClrTx/>
              <a:buFont typeface="Courier New" panose="02070309020205020404" pitchFamily="49" charset="0"/>
              <a:buChar char="o"/>
              <a:tabLst>
                <a:tab pos="177809" algn="l"/>
              </a:tabLst>
            </a:pPr>
            <a:r>
              <a:rPr lang="vi-VN" sz="2400" kern="1200" dirty="0">
                <a:solidFill>
                  <a:schemeClr val="tx1"/>
                </a:solidFill>
                <a:latin typeface="UTM Avo"/>
                <a:cs typeface="+mn-ea"/>
                <a:sym typeface="+mn-lt"/>
              </a:rPr>
              <a:t>Bằng dầu, mỡ nóng</a:t>
            </a:r>
            <a:r>
              <a:rPr lang="en-US" sz="2400" kern="1200" dirty="0">
                <a:solidFill>
                  <a:schemeClr val="tx1"/>
                </a:solidFill>
                <a:latin typeface="UTM Avo"/>
                <a:cs typeface="+mn-ea"/>
                <a:sym typeface="+mn-lt"/>
              </a:rPr>
              <a:t>.</a:t>
            </a:r>
            <a:endParaRPr lang="en-VN" sz="2400" kern="1200" dirty="0">
              <a:solidFill>
                <a:schemeClr val="tx1"/>
              </a:solidFill>
              <a:latin typeface="UTM Avo"/>
              <a:cs typeface="+mn-ea"/>
              <a:sym typeface="+mn-lt"/>
            </a:endParaRPr>
          </a:p>
        </p:txBody>
      </p:sp>
      <p:sp>
        <p:nvSpPr>
          <p:cNvPr id="14" name="TextBox 13">
            <a:extLst>
              <a:ext uri="{FF2B5EF4-FFF2-40B4-BE49-F238E27FC236}">
                <a16:creationId xmlns:a16="http://schemas.microsoft.com/office/drawing/2014/main" id="{4DA74CDF-4F71-DF8E-371C-4030376DBF9F}"/>
              </a:ext>
            </a:extLst>
          </p:cNvPr>
          <p:cNvSpPr txBox="1"/>
          <p:nvPr/>
        </p:nvSpPr>
        <p:spPr>
          <a:xfrm>
            <a:off x="7087394" y="2416122"/>
            <a:ext cx="3860800" cy="1804084"/>
          </a:xfrm>
          <a:prstGeom prst="rect">
            <a:avLst/>
          </a:prstGeom>
          <a:noFill/>
        </p:spPr>
        <p:txBody>
          <a:bodyPr wrap="square">
            <a:spAutoFit/>
          </a:bodyPr>
          <a:lstStyle/>
          <a:p>
            <a:pPr marL="495325" indent="-495325" algn="just" defTabSz="609630">
              <a:lnSpc>
                <a:spcPct val="150000"/>
              </a:lnSpc>
              <a:spcAft>
                <a:spcPts val="533"/>
              </a:spcAft>
              <a:buClrTx/>
              <a:buFont typeface="Wingdings" pitchFamily="2" charset="2"/>
              <a:buChar char="Ø"/>
            </a:pPr>
            <a:r>
              <a:rPr lang="vi-VN" sz="2400" kern="1200" dirty="0">
                <a:solidFill>
                  <a:schemeClr val="tx1"/>
                </a:solidFill>
                <a:latin typeface="UTM Avo"/>
                <a:cs typeface="+mn-ea"/>
                <a:sym typeface="+mn-lt"/>
              </a:rPr>
              <a:t>Không sử dụng nhiệt</a:t>
            </a:r>
            <a:r>
              <a:rPr lang="en-US" sz="2400" kern="1200" dirty="0">
                <a:solidFill>
                  <a:schemeClr val="tx1"/>
                </a:solidFill>
                <a:latin typeface="UTM Avo"/>
                <a:cs typeface="+mn-ea"/>
                <a:sym typeface="+mn-lt"/>
              </a:rPr>
              <a:t>:</a:t>
            </a:r>
            <a:endParaRPr lang="en-VN" sz="2400" kern="1200" dirty="0">
              <a:solidFill>
                <a:schemeClr val="tx1"/>
              </a:solidFill>
              <a:latin typeface="UTM Avo"/>
              <a:cs typeface="+mn-ea"/>
              <a:sym typeface="+mn-lt"/>
            </a:endParaRPr>
          </a:p>
          <a:p>
            <a:pPr marL="381019" indent="-381019" algn="just" defTabSz="609630">
              <a:lnSpc>
                <a:spcPct val="150000"/>
              </a:lnSpc>
              <a:spcAft>
                <a:spcPts val="533"/>
              </a:spcAft>
              <a:buClrTx/>
              <a:buFont typeface="Courier New" panose="02070309020205020404" pitchFamily="49" charset="0"/>
              <a:buChar char="o"/>
              <a:tabLst>
                <a:tab pos="177809" algn="l"/>
              </a:tabLst>
            </a:pPr>
            <a:r>
              <a:rPr lang="vi-VN" sz="2400" kern="1200" dirty="0">
                <a:solidFill>
                  <a:schemeClr val="tx1"/>
                </a:solidFill>
                <a:latin typeface="UTM Avo"/>
                <a:cs typeface="+mn-ea"/>
                <a:sym typeface="+mn-lt"/>
              </a:rPr>
              <a:t>Trộn</a:t>
            </a:r>
            <a:r>
              <a:rPr lang="en-US" sz="2400" kern="1200" dirty="0">
                <a:solidFill>
                  <a:schemeClr val="tx1"/>
                </a:solidFill>
                <a:latin typeface="UTM Avo"/>
                <a:cs typeface="+mn-ea"/>
                <a:sym typeface="+mn-lt"/>
              </a:rPr>
              <a:t>.</a:t>
            </a:r>
            <a:endParaRPr lang="en-VN" sz="2400" kern="1200" dirty="0">
              <a:solidFill>
                <a:schemeClr val="tx1"/>
              </a:solidFill>
              <a:latin typeface="UTM Avo"/>
              <a:cs typeface="+mn-ea"/>
              <a:sym typeface="+mn-lt"/>
            </a:endParaRPr>
          </a:p>
          <a:p>
            <a:pPr marL="381019" indent="-381019" algn="just" defTabSz="609630">
              <a:lnSpc>
                <a:spcPct val="150000"/>
              </a:lnSpc>
              <a:spcAft>
                <a:spcPts val="533"/>
              </a:spcAft>
              <a:buClrTx/>
              <a:buFont typeface="Courier New" panose="02070309020205020404" pitchFamily="49" charset="0"/>
              <a:buChar char="o"/>
              <a:tabLst>
                <a:tab pos="177809" algn="l"/>
              </a:tabLst>
            </a:pPr>
            <a:r>
              <a:rPr lang="vi-VN" sz="2400" kern="1200" dirty="0">
                <a:solidFill>
                  <a:schemeClr val="tx1"/>
                </a:solidFill>
                <a:latin typeface="UTM Avo"/>
                <a:cs typeface="+mn-ea"/>
                <a:sym typeface="+mn-lt"/>
              </a:rPr>
              <a:t>Lên men lactic</a:t>
            </a:r>
            <a:r>
              <a:rPr lang="en-US" sz="2400" kern="1200" dirty="0">
                <a:solidFill>
                  <a:schemeClr val="tx1"/>
                </a:solidFill>
                <a:latin typeface="UTM Avo"/>
                <a:cs typeface="+mn-ea"/>
                <a:sym typeface="+mn-lt"/>
              </a:rPr>
              <a:t>.</a:t>
            </a:r>
            <a:endParaRPr lang="en-VN" sz="2400" kern="1200" dirty="0">
              <a:solidFill>
                <a:schemeClr val="tx1"/>
              </a:solidFill>
              <a:latin typeface="UTM Avo"/>
              <a:cs typeface="+mn-ea"/>
              <a:sym typeface="+mn-lt"/>
            </a:endParaRPr>
          </a:p>
        </p:txBody>
      </p:sp>
      <p:pic>
        <p:nvPicPr>
          <p:cNvPr id="15" name="Picture 2" descr="Phương pháp chế biến thực phẩm có ảnh hưởng đến hàm lượng chất dinh dưỡng?">
            <a:extLst>
              <a:ext uri="{FF2B5EF4-FFF2-40B4-BE49-F238E27FC236}">
                <a16:creationId xmlns:a16="http://schemas.microsoft.com/office/drawing/2014/main" id="{8B9B6E6C-095F-71B8-8D85-A2BF85ADE9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34085" y="5325477"/>
            <a:ext cx="2373881" cy="142432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Hướng dẫn cách làm món ăn không sử dụng nhiệt đơn giản">
            <a:extLst>
              <a:ext uri="{FF2B5EF4-FFF2-40B4-BE49-F238E27FC236}">
                <a16:creationId xmlns:a16="http://schemas.microsoft.com/office/drawing/2014/main" id="{0201541C-F7F5-FE5F-5314-44755979A8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83528" y="5311340"/>
            <a:ext cx="2443332" cy="146536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Chef boy cooking a meal Vector illustration in cartoon style | Premium  AI-generated vector">
            <a:extLst>
              <a:ext uri="{FF2B5EF4-FFF2-40B4-BE49-F238E27FC236}">
                <a16:creationId xmlns:a16="http://schemas.microsoft.com/office/drawing/2014/main" id="{24340BF6-1787-34CA-84AB-2B2A1493CADD}"/>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0000">
                        <a14:foregroundMark x1="46006" y1="23003" x2="65655" y2="38978"/>
                        <a14:foregroundMark x1="58786" y1="24760" x2="63738" y2="30990"/>
                        <a14:foregroundMark x1="41374" y1="23642" x2="37859" y2="27796"/>
                        <a14:foregroundMark x1="37859" y1="27796" x2="36741" y2="30032"/>
                        <a14:foregroundMark x1="47125" y1="25719" x2="37540" y2="31470"/>
                        <a14:foregroundMark x1="37540" y1="31470" x2="37380" y2="31629"/>
                        <a14:foregroundMark x1="49361" y1="48083" x2="50799" y2="62620"/>
                        <a14:foregroundMark x1="50799" y1="62620" x2="50799" y2="62620"/>
                        <a14:foregroundMark x1="38498" y1="53674" x2="57668" y2="66294"/>
                        <a14:foregroundMark x1="57668" y1="57029" x2="39457" y2="66294"/>
                      </a14:backgroundRemoval>
                    </a14:imgEffect>
                  </a14:imgLayer>
                </a14:imgProps>
              </a:ext>
              <a:ext uri="{28A0092B-C50C-407E-A947-70E740481C1C}">
                <a14:useLocalDpi xmlns:a14="http://schemas.microsoft.com/office/drawing/2010/main" val="0"/>
              </a:ext>
            </a:extLst>
          </a:blip>
          <a:srcRect/>
          <a:stretch>
            <a:fillRect/>
          </a:stretch>
        </p:blipFill>
        <p:spPr bwMode="auto">
          <a:xfrm>
            <a:off x="1619961" y="5153008"/>
            <a:ext cx="1984229" cy="198422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7810080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dissolve">
                                      <p:cBhvr>
                                        <p:cTn id="15" dur="500"/>
                                        <p:tgtEl>
                                          <p:spTgt spid="13"/>
                                        </p:tgtEl>
                                      </p:cBhvr>
                                    </p:animEffect>
                                  </p:childTnLst>
                                </p:cTn>
                              </p:par>
                              <p:par>
                                <p:cTn id="16" presetID="9" presetClass="entr" presetSubtype="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dissolve">
                                      <p:cBhvr>
                                        <p:cTn id="18" dur="500"/>
                                        <p:tgtEl>
                                          <p:spTgt spid="17"/>
                                        </p:tgtEl>
                                      </p:cBhvr>
                                    </p:animEffect>
                                  </p:childTnLst>
                                </p:cTn>
                              </p:par>
                              <p:par>
                                <p:cTn id="19" presetID="9"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dissolve">
                                      <p:cBhvr>
                                        <p:cTn id="21" dur="500"/>
                                        <p:tgtEl>
                                          <p:spTgt spid="15"/>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dissolve">
                                      <p:cBhvr>
                                        <p:cTn id="26" dur="500"/>
                                        <p:tgtEl>
                                          <p:spTgt spid="12"/>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dissolve">
                                      <p:cBhvr>
                                        <p:cTn id="29" dur="500"/>
                                        <p:tgtEl>
                                          <p:spTgt spid="14"/>
                                        </p:tgtEl>
                                      </p:cBhvr>
                                    </p:animEffect>
                                  </p:childTnLst>
                                </p:cTn>
                              </p:par>
                              <p:par>
                                <p:cTn id="30" presetID="9"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dissolv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sp>
        <p:nvSpPr>
          <p:cNvPr id="6" name="TextBox 5">
            <a:extLst>
              <a:ext uri="{FF2B5EF4-FFF2-40B4-BE49-F238E27FC236}">
                <a16:creationId xmlns:a16="http://schemas.microsoft.com/office/drawing/2014/main" id="{76565C08-98BE-AE41-5E54-9F28509737A3}"/>
              </a:ext>
            </a:extLst>
          </p:cNvPr>
          <p:cNvSpPr txBox="1"/>
          <p:nvPr/>
        </p:nvSpPr>
        <p:spPr>
          <a:xfrm>
            <a:off x="1371600" y="1823503"/>
            <a:ext cx="9448800" cy="523220"/>
          </a:xfrm>
          <a:prstGeom prst="rect">
            <a:avLst/>
          </a:prstGeom>
          <a:solidFill>
            <a:sysClr val="window" lastClr="FFFFFF"/>
          </a:solidFill>
        </p:spPr>
        <p:txBody>
          <a:bodyPr wrap="square">
            <a:spAutoFit/>
          </a:bodyPr>
          <a:lstStyle/>
          <a:p>
            <a:pPr marL="0" marR="0" lvl="0" indent="0" algn="ctr" defTabSz="609630" eaLnBrk="1" fontAlgn="auto" latinLnBrk="0" hangingPunct="1">
              <a:lnSpc>
                <a:spcPct val="100000"/>
              </a:lnSpc>
              <a:spcBef>
                <a:spcPts val="0"/>
              </a:spcBef>
              <a:spcAft>
                <a:spcPts val="533"/>
              </a:spcAft>
              <a:buClrTx/>
              <a:buSzTx/>
              <a:buFontTx/>
              <a:buNone/>
              <a:tabLst/>
              <a:defRPr/>
            </a:pPr>
            <a:r>
              <a:rPr kumimoji="0" lang="vi-VN" sz="2800" b="1" i="0" u="none" strike="noStrike" kern="1200" cap="none" spc="0" normalizeH="0" baseline="0" noProof="0" dirty="0">
                <a:ln>
                  <a:noFill/>
                </a:ln>
                <a:solidFill>
                  <a:schemeClr val="tx1"/>
                </a:solidFill>
                <a:effectLst/>
                <a:uLnTx/>
                <a:uFillTx/>
                <a:latin typeface="UTM Avo"/>
                <a:cs typeface="+mn-ea"/>
                <a:sym typeface="+mn-lt"/>
              </a:rPr>
              <a:t>Ngành nghề liên quan đến chế biến thực phẩm:</a:t>
            </a:r>
            <a:endParaRPr kumimoji="0" lang="en-VN" sz="2800" b="0" i="0" u="none" strike="noStrike" kern="1200" cap="none" spc="0" normalizeH="0" baseline="0" noProof="0" dirty="0">
              <a:ln>
                <a:noFill/>
              </a:ln>
              <a:solidFill>
                <a:schemeClr val="tx1"/>
              </a:solidFill>
              <a:effectLst/>
              <a:uLnTx/>
              <a:uFillTx/>
              <a:latin typeface="UTM Avo"/>
              <a:cs typeface="+mn-ea"/>
              <a:sym typeface="+mn-lt"/>
            </a:endParaRPr>
          </a:p>
        </p:txBody>
      </p:sp>
      <p:sp>
        <p:nvSpPr>
          <p:cNvPr id="7" name="Rounded Rectangle 6">
            <a:extLst>
              <a:ext uri="{FF2B5EF4-FFF2-40B4-BE49-F238E27FC236}">
                <a16:creationId xmlns:a16="http://schemas.microsoft.com/office/drawing/2014/main" id="{E62F6590-B5F1-301A-0CB8-F540F240646E}"/>
              </a:ext>
            </a:extLst>
          </p:cNvPr>
          <p:cNvSpPr/>
          <p:nvPr/>
        </p:nvSpPr>
        <p:spPr>
          <a:xfrm>
            <a:off x="744321" y="2828637"/>
            <a:ext cx="6553200" cy="3098800"/>
          </a:xfrm>
          <a:prstGeom prst="roundRect">
            <a:avLst/>
          </a:prstGeom>
          <a:solidFill>
            <a:sysClr val="window" lastClr="FFFFFF"/>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VN" sz="700" b="0" i="0" u="none" strike="noStrike" kern="1200" cap="none" spc="0" normalizeH="0" baseline="0" noProof="0">
              <a:ln>
                <a:noFill/>
              </a:ln>
              <a:solidFill>
                <a:schemeClr val="tx1"/>
              </a:solidFill>
              <a:effectLst/>
              <a:uLnTx/>
              <a:uFillTx/>
              <a:latin typeface="UTM Avo"/>
              <a:cs typeface="+mn-ea"/>
              <a:sym typeface="+mn-lt"/>
            </a:endParaRPr>
          </a:p>
        </p:txBody>
      </p:sp>
      <p:sp>
        <p:nvSpPr>
          <p:cNvPr id="8" name="TextBox 7">
            <a:extLst>
              <a:ext uri="{FF2B5EF4-FFF2-40B4-BE49-F238E27FC236}">
                <a16:creationId xmlns:a16="http://schemas.microsoft.com/office/drawing/2014/main" id="{8C14812B-C153-23DF-7D21-0D771FBA8252}"/>
              </a:ext>
            </a:extLst>
          </p:cNvPr>
          <p:cNvSpPr txBox="1"/>
          <p:nvPr/>
        </p:nvSpPr>
        <p:spPr>
          <a:xfrm>
            <a:off x="1404721" y="3475995"/>
            <a:ext cx="5232400" cy="1804084"/>
          </a:xfrm>
          <a:prstGeom prst="rect">
            <a:avLst/>
          </a:prstGeom>
          <a:noFill/>
        </p:spPr>
        <p:txBody>
          <a:bodyPr wrap="square">
            <a:spAutoFit/>
          </a:bodyPr>
          <a:lstStyle/>
          <a:p>
            <a:pPr marL="381019" indent="-381019" algn="just" defTabSz="609630">
              <a:lnSpc>
                <a:spcPct val="150000"/>
              </a:lnSpc>
              <a:spcAft>
                <a:spcPts val="533"/>
              </a:spcAft>
              <a:buClrTx/>
              <a:buFont typeface="Wingdings" pitchFamily="2" charset="2"/>
              <a:buChar char="Ø"/>
            </a:pPr>
            <a:r>
              <a:rPr lang="vi-VN" sz="2400" kern="1200" dirty="0">
                <a:solidFill>
                  <a:schemeClr val="tx1"/>
                </a:solidFill>
                <a:latin typeface="UTM Avo"/>
                <a:cs typeface="+mn-ea"/>
                <a:sym typeface="+mn-lt"/>
              </a:rPr>
              <a:t>Tên nghề.</a:t>
            </a:r>
            <a:endParaRPr lang="en-VN" sz="2400" kern="1200" dirty="0">
              <a:solidFill>
                <a:schemeClr val="tx1"/>
              </a:solidFill>
              <a:latin typeface="UTM Avo"/>
              <a:cs typeface="+mn-ea"/>
              <a:sym typeface="+mn-lt"/>
            </a:endParaRPr>
          </a:p>
          <a:p>
            <a:pPr marL="381019" indent="-381019" algn="just" defTabSz="609630">
              <a:lnSpc>
                <a:spcPct val="150000"/>
              </a:lnSpc>
              <a:spcAft>
                <a:spcPts val="533"/>
              </a:spcAft>
              <a:buClrTx/>
              <a:buFont typeface="Wingdings" pitchFamily="2" charset="2"/>
              <a:buChar char="Ø"/>
            </a:pPr>
            <a:r>
              <a:rPr lang="vi-VN" sz="2400" kern="1200" dirty="0">
                <a:solidFill>
                  <a:schemeClr val="tx1"/>
                </a:solidFill>
                <a:latin typeface="UTM Avo"/>
                <a:cs typeface="+mn-ea"/>
                <a:sym typeface="+mn-lt"/>
              </a:rPr>
              <a:t>Năng lực nghề nghiệp.</a:t>
            </a:r>
            <a:endParaRPr lang="en-VN" sz="2400" kern="1200" dirty="0">
              <a:solidFill>
                <a:schemeClr val="tx1"/>
              </a:solidFill>
              <a:latin typeface="UTM Avo"/>
              <a:cs typeface="+mn-ea"/>
              <a:sym typeface="+mn-lt"/>
            </a:endParaRPr>
          </a:p>
          <a:p>
            <a:pPr marL="381019" indent="-381019" algn="just" defTabSz="609630">
              <a:lnSpc>
                <a:spcPct val="150000"/>
              </a:lnSpc>
              <a:spcAft>
                <a:spcPts val="533"/>
              </a:spcAft>
              <a:buClrTx/>
              <a:buFont typeface="Wingdings" pitchFamily="2" charset="2"/>
              <a:buChar char="Ø"/>
            </a:pPr>
            <a:r>
              <a:rPr lang="vi-VN" sz="2400" kern="1200" dirty="0">
                <a:solidFill>
                  <a:schemeClr val="tx1"/>
                </a:solidFill>
                <a:latin typeface="UTM Avo"/>
                <a:cs typeface="+mn-ea"/>
                <a:sym typeface="+mn-lt"/>
              </a:rPr>
              <a:t>Sở thích đối với nghề nghiệp.</a:t>
            </a:r>
            <a:endParaRPr lang="en-VN" sz="2400" kern="1200" dirty="0">
              <a:solidFill>
                <a:schemeClr val="tx1"/>
              </a:solidFill>
              <a:latin typeface="UTM Avo"/>
              <a:cs typeface="+mn-ea"/>
              <a:sym typeface="+mn-lt"/>
            </a:endParaRPr>
          </a:p>
        </p:txBody>
      </p:sp>
      <p:pic>
        <p:nvPicPr>
          <p:cNvPr id="9" name="Picture 2" descr="Kids Cooking Cartoon Images - Free Download on Freepik">
            <a:extLst>
              <a:ext uri="{FF2B5EF4-FFF2-40B4-BE49-F238E27FC236}">
                <a16:creationId xmlns:a16="http://schemas.microsoft.com/office/drawing/2014/main" id="{1986DC3B-6909-9A0A-872F-BBCE0968359E}"/>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7538" b="89950" l="5911" r="89776">
                        <a14:foregroundMark x1="59265" y1="19933" x2="61502" y2="54941"/>
                        <a14:foregroundMark x1="63099" y1="48911" x2="65335" y2="83417"/>
                        <a14:foregroundMark x1="76038" y1="49749" x2="77157" y2="72697"/>
                        <a14:foregroundMark x1="77636" y1="42546" x2="81789" y2="56114"/>
                        <a14:foregroundMark x1="72204" y1="43719" x2="72204" y2="65327"/>
                        <a14:foregroundMark x1="61502" y1="56449" x2="46486" y2="67337"/>
                        <a14:foregroundMark x1="58786" y1="54941" x2="51757" y2="59296"/>
                        <a14:foregroundMark x1="51757" y1="59296" x2="50319" y2="59799"/>
                        <a14:foregroundMark x1="61821" y1="51256" x2="52716" y2="53769"/>
                        <a14:foregroundMark x1="68371" y1="78224" x2="68850" y2="89447"/>
                        <a14:foregroundMark x1="10543" y1="79397" x2="27316" y2="77889"/>
                        <a14:foregroundMark x1="15815" y1="72194" x2="21565" y2="85092"/>
                        <a14:foregroundMark x1="19329" y1="71022" x2="23962" y2="80737"/>
                        <a14:foregroundMark x1="15815" y1="81910" x2="28275" y2="87772"/>
                        <a14:foregroundMark x1="28275" y1="87772" x2="49681" y2="88945"/>
                        <a14:foregroundMark x1="49681" y1="88945" x2="66134" y2="87940"/>
                        <a14:foregroundMark x1="66134" y1="87940" x2="74601" y2="87940"/>
                        <a14:foregroundMark x1="76518" y1="87102" x2="80671" y2="87437"/>
                        <a14:foregroundMark x1="5911" y1="87940" x2="26997" y2="87437"/>
                        <a14:foregroundMark x1="26997" y1="87437" x2="26997" y2="87437"/>
                        <a14:foregroundMark x1="26198" y1="76214" x2="29233" y2="75879"/>
                        <a14:foregroundMark x1="86741" y1="31156" x2="88339" y2="32831"/>
                        <a14:foregroundMark x1="78754" y1="29146" x2="86741" y2="29481"/>
                        <a14:foregroundMark x1="86741" y1="29481" x2="89936" y2="31658"/>
                        <a14:foregroundMark x1="62620" y1="10720" x2="61821" y2="7538"/>
                      </a14:backgroundRemoval>
                    </a14:imgEffect>
                  </a14:imgLayer>
                </a14:imgProps>
              </a:ext>
              <a:ext uri="{28A0092B-C50C-407E-A947-70E740481C1C}">
                <a14:useLocalDpi xmlns:a14="http://schemas.microsoft.com/office/drawing/2010/main" val="0"/>
              </a:ext>
            </a:extLst>
          </a:blip>
          <a:srcRect/>
          <a:stretch>
            <a:fillRect/>
          </a:stretch>
        </p:blipFill>
        <p:spPr bwMode="auto">
          <a:xfrm>
            <a:off x="6843092" y="2486904"/>
            <a:ext cx="5049520" cy="481559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0164765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dissolve">
                                      <p:cBhvr>
                                        <p:cTn id="15" dur="500"/>
                                        <p:tgtEl>
                                          <p:spTgt spid="8"/>
                                        </p:tgtEl>
                                      </p:cBhvr>
                                    </p:animEffect>
                                  </p:childTnLst>
                                </p:cTn>
                              </p:par>
                            </p:childTnLst>
                          </p:cTn>
                        </p:par>
                        <p:par>
                          <p:cTn id="16" fill="hold">
                            <p:stCondLst>
                              <p:cond delay="500"/>
                            </p:stCondLst>
                            <p:childTnLst>
                              <p:par>
                                <p:cTn id="17" presetID="9"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5"/>
        <p:cNvGrpSpPr/>
        <p:nvPr/>
      </p:nvGrpSpPr>
      <p:grpSpPr>
        <a:xfrm>
          <a:off x="0" y="0"/>
          <a:ext cx="0" cy="0"/>
          <a:chOff x="0" y="0"/>
          <a:chExt cx="0" cy="0"/>
        </a:xfrm>
      </p:grpSpPr>
      <p:pic>
        <p:nvPicPr>
          <p:cNvPr id="3" name="Picture 2">
            <a:hlinkClick r:id="rId5"/>
            <a:extLst>
              <a:ext uri="{FF2B5EF4-FFF2-40B4-BE49-F238E27FC236}">
                <a16:creationId xmlns:a16="http://schemas.microsoft.com/office/drawing/2014/main" id="{8C9B5765-4D94-5C80-708F-985643EC3596}"/>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8" name="TextBox 7">
            <a:extLst>
              <a:ext uri="{FF2B5EF4-FFF2-40B4-BE49-F238E27FC236}">
                <a16:creationId xmlns:a16="http://schemas.microsoft.com/office/drawing/2014/main" id="{0BF59315-9FC8-D1DA-9B5D-D38F592442A2}"/>
              </a:ext>
            </a:extLst>
          </p:cNvPr>
          <p:cNvSpPr txBox="1"/>
          <p:nvPr/>
        </p:nvSpPr>
        <p:spPr>
          <a:xfrm>
            <a:off x="711995" y="1486220"/>
            <a:ext cx="10769600" cy="1121846"/>
          </a:xfrm>
          <a:prstGeom prst="rect">
            <a:avLst/>
          </a:prstGeom>
          <a:noFill/>
        </p:spPr>
        <p:txBody>
          <a:bodyPr wrap="square">
            <a:spAutoFit/>
          </a:bodyPr>
          <a:lstStyle/>
          <a:p>
            <a:pPr algn="just" defTabSz="609630">
              <a:lnSpc>
                <a:spcPct val="150000"/>
              </a:lnSpc>
              <a:spcAft>
                <a:spcPts val="533"/>
              </a:spcAft>
              <a:buClrTx/>
              <a:buFontTx/>
              <a:buNone/>
            </a:pPr>
            <a:r>
              <a:rPr lang="vi-VN" sz="2400" kern="1200" dirty="0">
                <a:solidFill>
                  <a:schemeClr val="tx1"/>
                </a:solidFill>
                <a:latin typeface="UTM Avo"/>
                <a:cs typeface="+mn-ea"/>
                <a:sym typeface="+mn-lt"/>
              </a:rPr>
              <a:t>Chia lớp thành 5 nhóm, yêu cầu các nhóm hoàn thành phiếu học tập được giao:</a:t>
            </a:r>
            <a:endParaRPr lang="en-VN" sz="2400" kern="1200" dirty="0">
              <a:solidFill>
                <a:schemeClr val="tx1"/>
              </a:solidFill>
              <a:latin typeface="UTM Avo"/>
              <a:cs typeface="+mn-ea"/>
              <a:sym typeface="+mn-lt"/>
            </a:endParaRPr>
          </a:p>
        </p:txBody>
      </p:sp>
      <p:sp>
        <p:nvSpPr>
          <p:cNvPr id="9" name="Rounded Rectangle 8">
            <a:extLst>
              <a:ext uri="{FF2B5EF4-FFF2-40B4-BE49-F238E27FC236}">
                <a16:creationId xmlns:a16="http://schemas.microsoft.com/office/drawing/2014/main" id="{39633FAA-0260-5744-D321-3AE3BE2A5059}"/>
              </a:ext>
            </a:extLst>
          </p:cNvPr>
          <p:cNvSpPr/>
          <p:nvPr/>
        </p:nvSpPr>
        <p:spPr>
          <a:xfrm>
            <a:off x="711994" y="2729374"/>
            <a:ext cx="4846320" cy="1121846"/>
          </a:xfrm>
          <a:prstGeom prst="roundRect">
            <a:avLst/>
          </a:prstGeom>
          <a:solidFill>
            <a:srgbClr val="F79646">
              <a:lumMod val="20000"/>
              <a:lumOff val="80000"/>
            </a:srgb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533"/>
              </a:spcAft>
              <a:buClrTx/>
              <a:buSzTx/>
              <a:buFontTx/>
              <a:buNone/>
              <a:tabLst/>
              <a:defRPr/>
            </a:pPr>
            <a:r>
              <a:rPr kumimoji="0" lang="vi-VN" sz="2400" b="1" i="0" u="none" strike="noStrike" kern="1200" cap="none" spc="0" normalizeH="0" baseline="0" noProof="0" dirty="0">
                <a:ln>
                  <a:noFill/>
                </a:ln>
                <a:solidFill>
                  <a:schemeClr val="tx1"/>
                </a:solidFill>
                <a:effectLst/>
                <a:uLnTx/>
                <a:uFillTx/>
                <a:latin typeface="UTM Avo"/>
                <a:cs typeface="+mn-ea"/>
                <a:sym typeface="+mn-lt"/>
              </a:rPr>
              <a:t>Nhóm 1:</a:t>
            </a:r>
            <a:r>
              <a:rPr kumimoji="0" lang="vi-VN" sz="2400" b="0" i="0" u="none" strike="noStrike" kern="1200" cap="none" spc="0" normalizeH="0" baseline="0" noProof="0" dirty="0">
                <a:ln>
                  <a:noFill/>
                </a:ln>
                <a:solidFill>
                  <a:schemeClr val="tx1"/>
                </a:solidFill>
                <a:effectLst/>
                <a:uLnTx/>
                <a:uFillTx/>
                <a:latin typeface="UTM Avo"/>
                <a:cs typeface="+mn-ea"/>
                <a:sym typeface="+mn-lt"/>
              </a:rPr>
              <a:t> Phiếu học tập số 1.</a:t>
            </a:r>
            <a:endParaRPr kumimoji="0" lang="en-VN"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10" name="Rounded Rectangle 9">
            <a:extLst>
              <a:ext uri="{FF2B5EF4-FFF2-40B4-BE49-F238E27FC236}">
                <a16:creationId xmlns:a16="http://schemas.microsoft.com/office/drawing/2014/main" id="{0C848C70-7185-68D4-3CE6-0DEF4EB0EFF1}"/>
              </a:ext>
            </a:extLst>
          </p:cNvPr>
          <p:cNvSpPr/>
          <p:nvPr/>
        </p:nvSpPr>
        <p:spPr>
          <a:xfrm>
            <a:off x="6635275" y="2729374"/>
            <a:ext cx="4846320" cy="1121846"/>
          </a:xfrm>
          <a:prstGeom prst="roundRect">
            <a:avLst/>
          </a:prstGeom>
          <a:solidFill>
            <a:srgbClr val="F1F9EA"/>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533"/>
              </a:spcAft>
              <a:buClrTx/>
              <a:buSzTx/>
              <a:buFontTx/>
              <a:buNone/>
              <a:tabLst/>
              <a:defRPr/>
            </a:pPr>
            <a:r>
              <a:rPr kumimoji="0" lang="vi-VN" sz="2400" b="1" i="0" u="none" strike="noStrike" kern="1200" cap="none" spc="0" normalizeH="0" baseline="0" noProof="0" dirty="0">
                <a:ln>
                  <a:noFill/>
                </a:ln>
                <a:solidFill>
                  <a:schemeClr val="tx1"/>
                </a:solidFill>
                <a:effectLst/>
                <a:uLnTx/>
                <a:uFillTx/>
                <a:latin typeface="UTM Avo"/>
                <a:cs typeface="+mn-ea"/>
                <a:sym typeface="+mn-lt"/>
              </a:rPr>
              <a:t>Nhóm 2:</a:t>
            </a:r>
            <a:r>
              <a:rPr kumimoji="0" lang="vi-VN" sz="2400" b="0" i="0" u="none" strike="noStrike" kern="1200" cap="none" spc="0" normalizeH="0" baseline="0" noProof="0" dirty="0">
                <a:ln>
                  <a:noFill/>
                </a:ln>
                <a:solidFill>
                  <a:schemeClr val="tx1"/>
                </a:solidFill>
                <a:effectLst/>
                <a:uLnTx/>
                <a:uFillTx/>
                <a:latin typeface="UTM Avo"/>
                <a:cs typeface="+mn-ea"/>
                <a:sym typeface="+mn-lt"/>
              </a:rPr>
              <a:t> Phiếu học tập số 2.</a:t>
            </a:r>
            <a:endParaRPr kumimoji="0" lang="en-VN"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11" name="Rounded Rectangle 10">
            <a:extLst>
              <a:ext uri="{FF2B5EF4-FFF2-40B4-BE49-F238E27FC236}">
                <a16:creationId xmlns:a16="http://schemas.microsoft.com/office/drawing/2014/main" id="{36C3E34E-8BC0-75B3-8973-03C39E2C938C}"/>
              </a:ext>
            </a:extLst>
          </p:cNvPr>
          <p:cNvSpPr/>
          <p:nvPr/>
        </p:nvSpPr>
        <p:spPr>
          <a:xfrm>
            <a:off x="3673634" y="4093837"/>
            <a:ext cx="4846320" cy="1121846"/>
          </a:xfrm>
          <a:prstGeom prst="roundRect">
            <a:avLst/>
          </a:prstGeom>
          <a:solidFill>
            <a:srgbClr val="F8E3E3"/>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533"/>
              </a:spcAft>
              <a:buClrTx/>
              <a:buSzTx/>
              <a:buFontTx/>
              <a:buNone/>
              <a:tabLst/>
              <a:defRPr/>
            </a:pPr>
            <a:r>
              <a:rPr kumimoji="0" lang="vi-VN" sz="2400" b="1" i="0" u="none" strike="noStrike" kern="1200" cap="none" spc="0" normalizeH="0" baseline="0" noProof="0" dirty="0">
                <a:ln>
                  <a:noFill/>
                </a:ln>
                <a:solidFill>
                  <a:schemeClr val="tx1"/>
                </a:solidFill>
                <a:effectLst/>
                <a:uLnTx/>
                <a:uFillTx/>
                <a:latin typeface="UTM Avo"/>
                <a:cs typeface="+mn-ea"/>
                <a:sym typeface="+mn-lt"/>
              </a:rPr>
              <a:t>Nhóm 3:</a:t>
            </a:r>
            <a:r>
              <a:rPr kumimoji="0" lang="vi-VN" sz="2400" b="0" i="0" u="none" strike="noStrike" kern="1200" cap="none" spc="0" normalizeH="0" baseline="0" noProof="0" dirty="0">
                <a:ln>
                  <a:noFill/>
                </a:ln>
                <a:solidFill>
                  <a:schemeClr val="tx1"/>
                </a:solidFill>
                <a:effectLst/>
                <a:uLnTx/>
                <a:uFillTx/>
                <a:latin typeface="UTM Avo"/>
                <a:cs typeface="+mn-ea"/>
                <a:sym typeface="+mn-lt"/>
              </a:rPr>
              <a:t> Phiếu học tập số 3.</a:t>
            </a:r>
            <a:endParaRPr kumimoji="0" lang="en-VN"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12" name="Rounded Rectangle 11">
            <a:extLst>
              <a:ext uri="{FF2B5EF4-FFF2-40B4-BE49-F238E27FC236}">
                <a16:creationId xmlns:a16="http://schemas.microsoft.com/office/drawing/2014/main" id="{85893ABD-E028-C0F4-B9C3-AA4BB1D26E72}"/>
              </a:ext>
            </a:extLst>
          </p:cNvPr>
          <p:cNvSpPr/>
          <p:nvPr/>
        </p:nvSpPr>
        <p:spPr>
          <a:xfrm>
            <a:off x="6635275" y="5458300"/>
            <a:ext cx="4846320" cy="1121846"/>
          </a:xfrm>
          <a:prstGeom prst="roundRect">
            <a:avLst/>
          </a:prstGeom>
          <a:solidFill>
            <a:srgbClr val="4F81BD">
              <a:lumMod val="20000"/>
              <a:lumOff val="80000"/>
            </a:srgb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533"/>
              </a:spcAft>
              <a:buClrTx/>
              <a:buSzTx/>
              <a:buFontTx/>
              <a:buNone/>
              <a:tabLst/>
              <a:defRPr/>
            </a:pPr>
            <a:r>
              <a:rPr kumimoji="0" lang="vi-VN" sz="2400" b="1" i="0" u="none" strike="noStrike" kern="1200" cap="none" spc="0" normalizeH="0" baseline="0" noProof="0" dirty="0">
                <a:ln>
                  <a:noFill/>
                </a:ln>
                <a:solidFill>
                  <a:schemeClr val="tx1"/>
                </a:solidFill>
                <a:effectLst/>
                <a:uLnTx/>
                <a:uFillTx/>
                <a:latin typeface="UTM Avo"/>
                <a:cs typeface="+mn-ea"/>
                <a:sym typeface="+mn-lt"/>
              </a:rPr>
              <a:t>Nhóm 4:</a:t>
            </a:r>
            <a:r>
              <a:rPr kumimoji="0" lang="vi-VN" sz="2400" b="0" i="0" u="none" strike="noStrike" kern="1200" cap="none" spc="0" normalizeH="0" baseline="0" noProof="0" dirty="0">
                <a:ln>
                  <a:noFill/>
                </a:ln>
                <a:solidFill>
                  <a:schemeClr val="tx1"/>
                </a:solidFill>
                <a:effectLst/>
                <a:uLnTx/>
                <a:uFillTx/>
                <a:latin typeface="UTM Avo"/>
                <a:cs typeface="+mn-ea"/>
                <a:sym typeface="+mn-lt"/>
              </a:rPr>
              <a:t> Phiếu học tập số 4.</a:t>
            </a:r>
            <a:endParaRPr kumimoji="0" lang="en-VN"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13" name="Rounded Rectangle 12">
            <a:extLst>
              <a:ext uri="{FF2B5EF4-FFF2-40B4-BE49-F238E27FC236}">
                <a16:creationId xmlns:a16="http://schemas.microsoft.com/office/drawing/2014/main" id="{60A79F1B-8BAA-E8D5-2950-3307437DB0CB}"/>
              </a:ext>
            </a:extLst>
          </p:cNvPr>
          <p:cNvSpPr/>
          <p:nvPr/>
        </p:nvSpPr>
        <p:spPr>
          <a:xfrm>
            <a:off x="711994" y="5458300"/>
            <a:ext cx="4846320" cy="1121846"/>
          </a:xfrm>
          <a:prstGeom prst="roundRect">
            <a:avLst/>
          </a:prstGeom>
          <a:solidFill>
            <a:srgbClr val="F6F4D0"/>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533"/>
              </a:spcAft>
              <a:buClrTx/>
              <a:buSzTx/>
              <a:buFontTx/>
              <a:buNone/>
              <a:tabLst/>
              <a:defRPr/>
            </a:pPr>
            <a:r>
              <a:rPr kumimoji="0" lang="vi-VN" sz="2400" b="1" i="0" u="none" strike="noStrike" kern="1200" cap="none" spc="0" normalizeH="0" baseline="0" noProof="0" dirty="0">
                <a:ln>
                  <a:noFill/>
                </a:ln>
                <a:solidFill>
                  <a:schemeClr val="tx1"/>
                </a:solidFill>
                <a:effectLst/>
                <a:uLnTx/>
                <a:uFillTx/>
                <a:latin typeface="UTM Avo"/>
                <a:cs typeface="+mn-ea"/>
                <a:sym typeface="+mn-lt"/>
              </a:rPr>
              <a:t>Nhóm 5:</a:t>
            </a:r>
            <a:r>
              <a:rPr kumimoji="0" lang="vi-VN" sz="2400" b="0" i="0" u="none" strike="noStrike" kern="1200" cap="none" spc="0" normalizeH="0" baseline="0" noProof="0" dirty="0">
                <a:ln>
                  <a:noFill/>
                </a:ln>
                <a:solidFill>
                  <a:schemeClr val="tx1"/>
                </a:solidFill>
                <a:effectLst/>
                <a:uLnTx/>
                <a:uFillTx/>
                <a:latin typeface="UTM Avo"/>
                <a:cs typeface="+mn-ea"/>
                <a:sym typeface="+mn-lt"/>
              </a:rPr>
              <a:t> Phiếu học tập số 5.</a:t>
            </a:r>
            <a:endParaRPr kumimoji="0" lang="en-VN" sz="2400" b="0" i="0" u="none" strike="noStrike" kern="1200" cap="none" spc="0" normalizeH="0" baseline="0" noProof="0" dirty="0">
              <a:ln>
                <a:noFill/>
              </a:ln>
              <a:solidFill>
                <a:schemeClr val="tx1"/>
              </a:solidFill>
              <a:effectLst/>
              <a:uLnTx/>
              <a:uFillTx/>
              <a:latin typeface="UTM Avo"/>
              <a:cs typeface="+mn-ea"/>
              <a:sym typeface="+mn-lt"/>
            </a:endParaRPr>
          </a:p>
        </p:txBody>
      </p:sp>
    </p:spTree>
    <p:custDataLst>
      <p:tags r:id="rId1"/>
    </p:custDataLst>
    <p:extLst>
      <p:ext uri="{BB962C8B-B14F-4D97-AF65-F5344CB8AC3E}">
        <p14:creationId xmlns:p14="http://schemas.microsoft.com/office/powerpoint/2010/main" val="16222261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dissolv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ssolv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animBg="1"/>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8" name="TextBox 7">
            <a:extLst>
              <a:ext uri="{FF2B5EF4-FFF2-40B4-BE49-F238E27FC236}">
                <a16:creationId xmlns:a16="http://schemas.microsoft.com/office/drawing/2014/main" id="{81987186-2A8C-03AE-C0AB-65834DA7DA68}"/>
              </a:ext>
            </a:extLst>
          </p:cNvPr>
          <p:cNvSpPr txBox="1"/>
          <p:nvPr/>
        </p:nvSpPr>
        <p:spPr>
          <a:xfrm>
            <a:off x="3733800" y="1787396"/>
            <a:ext cx="4724400" cy="523220"/>
          </a:xfrm>
          <a:prstGeom prst="rect">
            <a:avLst/>
          </a:prstGeom>
          <a:solidFill>
            <a:sysClr val="window" lastClr="FFFFFF"/>
          </a:solidFill>
        </p:spPr>
        <p:txBody>
          <a:bodyPr wrap="square">
            <a:spAutoFit/>
          </a:bodyPr>
          <a:lstStyle/>
          <a:p>
            <a:pPr marL="0" marR="0" lvl="0" indent="0" algn="ctr" defTabSz="609630" eaLnBrk="1" fontAlgn="auto" latinLnBrk="0" hangingPunct="1">
              <a:lnSpc>
                <a:spcPct val="100000"/>
              </a:lnSpc>
              <a:spcBef>
                <a:spcPts val="0"/>
              </a:spcBef>
              <a:spcAft>
                <a:spcPts val="533"/>
              </a:spcAft>
              <a:buClrTx/>
              <a:buSzTx/>
              <a:buFontTx/>
              <a:buNone/>
              <a:tabLst/>
              <a:defRPr/>
            </a:pPr>
            <a:r>
              <a:rPr kumimoji="0" lang="vi-VN" sz="2800" b="1" i="0" u="none" strike="noStrike" kern="1200" cap="none" spc="0" normalizeH="0" baseline="0" noProof="0" dirty="0">
                <a:ln>
                  <a:noFill/>
                </a:ln>
                <a:solidFill>
                  <a:schemeClr val="tx1"/>
                </a:solidFill>
                <a:effectLst/>
                <a:uLnTx/>
                <a:uFillTx/>
                <a:latin typeface="UTM Avo"/>
                <a:cs typeface="+mn-ea"/>
                <a:sym typeface="+mn-lt"/>
              </a:rPr>
              <a:t>PHIẾU HỌC TẬP SỐ 1</a:t>
            </a:r>
            <a:endParaRPr kumimoji="0" lang="en-VN" sz="2800" b="0" i="0" u="none" strike="noStrike" kern="1200" cap="none" spc="0" normalizeH="0" baseline="0" noProof="0" dirty="0">
              <a:ln>
                <a:noFill/>
              </a:ln>
              <a:solidFill>
                <a:schemeClr val="tx1"/>
              </a:solidFill>
              <a:effectLst/>
              <a:uLnTx/>
              <a:uFillTx/>
              <a:latin typeface="UTM Avo"/>
              <a:cs typeface="+mn-ea"/>
              <a:sym typeface="+mn-lt"/>
            </a:endParaRPr>
          </a:p>
        </p:txBody>
      </p:sp>
      <p:sp>
        <p:nvSpPr>
          <p:cNvPr id="9" name="TextBox 8">
            <a:extLst>
              <a:ext uri="{FF2B5EF4-FFF2-40B4-BE49-F238E27FC236}">
                <a16:creationId xmlns:a16="http://schemas.microsoft.com/office/drawing/2014/main" id="{8946DF68-69AE-88BE-5C5F-351B24B7115A}"/>
              </a:ext>
            </a:extLst>
          </p:cNvPr>
          <p:cNvSpPr txBox="1"/>
          <p:nvPr/>
        </p:nvSpPr>
        <p:spPr>
          <a:xfrm>
            <a:off x="1143000" y="2641487"/>
            <a:ext cx="9906000" cy="1675843"/>
          </a:xfrm>
          <a:prstGeom prst="rect">
            <a:avLst/>
          </a:prstGeom>
          <a:noFill/>
        </p:spPr>
        <p:txBody>
          <a:bodyPr wrap="square">
            <a:spAutoFit/>
          </a:bodyPr>
          <a:lstStyle/>
          <a:p>
            <a:pPr algn="just" defTabSz="609630">
              <a:lnSpc>
                <a:spcPct val="150000"/>
              </a:lnSpc>
              <a:spcAft>
                <a:spcPts val="533"/>
              </a:spcAft>
              <a:buClrTx/>
              <a:buFontTx/>
              <a:buNone/>
            </a:pPr>
            <a:r>
              <a:rPr lang="vi-VN" sz="2400" b="1" kern="1200" dirty="0">
                <a:solidFill>
                  <a:schemeClr val="tx1"/>
                </a:solidFill>
                <a:latin typeface="UTM Avo"/>
                <a:cs typeface="+mn-ea"/>
                <a:sym typeface="+mn-lt"/>
              </a:rPr>
              <a:t>Câu 1: </a:t>
            </a:r>
            <a:r>
              <a:rPr lang="vi-VN" sz="2400" kern="1200" dirty="0">
                <a:solidFill>
                  <a:schemeClr val="tx1"/>
                </a:solidFill>
                <a:latin typeface="UTM Avo"/>
                <a:cs typeface="+mn-ea"/>
                <a:sym typeface="+mn-lt"/>
              </a:rPr>
              <a:t>Kể tên các chất dinh dưỡng chính có trong một món ăn mà em ưa thích nhất và phân tích vai trò của các chất </a:t>
            </a:r>
            <a:br>
              <a:rPr lang="vi-VN" sz="2400" kern="1200" dirty="0">
                <a:solidFill>
                  <a:schemeClr val="tx1"/>
                </a:solidFill>
                <a:latin typeface="UTM Avo"/>
                <a:cs typeface="+mn-ea"/>
                <a:sym typeface="+mn-lt"/>
              </a:rPr>
            </a:br>
            <a:r>
              <a:rPr lang="vi-VN" sz="2400" kern="1200" dirty="0">
                <a:solidFill>
                  <a:schemeClr val="tx1"/>
                </a:solidFill>
                <a:latin typeface="UTM Avo"/>
                <a:cs typeface="+mn-ea"/>
                <a:sym typeface="+mn-lt"/>
              </a:rPr>
              <a:t>dinh dưỡng này đối với sức khoẻ.</a:t>
            </a:r>
            <a:endParaRPr lang="en-VN" sz="2400" kern="1200" dirty="0">
              <a:solidFill>
                <a:schemeClr val="tx1"/>
              </a:solidFill>
              <a:latin typeface="UTM Avo"/>
              <a:cs typeface="+mn-ea"/>
              <a:sym typeface="+mn-lt"/>
            </a:endParaRPr>
          </a:p>
        </p:txBody>
      </p:sp>
      <p:sp>
        <p:nvSpPr>
          <p:cNvPr id="10" name="TextBox 9">
            <a:extLst>
              <a:ext uri="{FF2B5EF4-FFF2-40B4-BE49-F238E27FC236}">
                <a16:creationId xmlns:a16="http://schemas.microsoft.com/office/drawing/2014/main" id="{3C1D2030-CE76-9772-2683-556999E644B4}"/>
              </a:ext>
            </a:extLst>
          </p:cNvPr>
          <p:cNvSpPr txBox="1"/>
          <p:nvPr/>
        </p:nvSpPr>
        <p:spPr>
          <a:xfrm>
            <a:off x="1143000" y="4648201"/>
            <a:ext cx="9906000" cy="1675843"/>
          </a:xfrm>
          <a:prstGeom prst="rect">
            <a:avLst/>
          </a:prstGeom>
          <a:noFill/>
        </p:spPr>
        <p:txBody>
          <a:bodyPr wrap="square">
            <a:spAutoFit/>
          </a:bodyPr>
          <a:lstStyle/>
          <a:p>
            <a:pPr algn="just" defTabSz="609630">
              <a:lnSpc>
                <a:spcPct val="150000"/>
              </a:lnSpc>
              <a:spcAft>
                <a:spcPts val="533"/>
              </a:spcAft>
              <a:buClrTx/>
              <a:buFontTx/>
              <a:buNone/>
            </a:pPr>
            <a:r>
              <a:rPr lang="vi-VN" sz="2400" b="1" kern="1200" dirty="0">
                <a:solidFill>
                  <a:schemeClr val="tx1"/>
                </a:solidFill>
                <a:latin typeface="UTM Avo"/>
                <a:cs typeface="+mn-ea"/>
                <a:sym typeface="+mn-lt"/>
              </a:rPr>
              <a:t>Câu 2: </a:t>
            </a:r>
            <a:r>
              <a:rPr lang="vi-VN" sz="2400" kern="1200" dirty="0">
                <a:solidFill>
                  <a:schemeClr val="tx1"/>
                </a:solidFill>
                <a:latin typeface="UTM Avo"/>
                <a:cs typeface="+mn-ea"/>
                <a:sym typeface="+mn-lt"/>
              </a:rPr>
              <a:t>Với nguyên liệu là thịt bò và khoai tây, có thể chế biến được những món ăn gì và phương pháp chế biến nào bảo quản được chất dinh dưỡng tốt nhất?</a:t>
            </a:r>
            <a:endParaRPr lang="en-VN" sz="2400" kern="1200" dirty="0">
              <a:solidFill>
                <a:schemeClr val="tx1"/>
              </a:solidFill>
              <a:latin typeface="UTM Avo"/>
              <a:cs typeface="+mn-ea"/>
              <a:sym typeface="+mn-lt"/>
            </a:endParaRPr>
          </a:p>
        </p:txBody>
      </p:sp>
      <p:pic>
        <p:nvPicPr>
          <p:cNvPr id="11" name="Picture 27">
            <a:extLst>
              <a:ext uri="{FF2B5EF4-FFF2-40B4-BE49-F238E27FC236}">
                <a16:creationId xmlns:a16="http://schemas.microsoft.com/office/drawing/2014/main" id="{C954D71D-E020-44CC-46EE-B8598A43424C}"/>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633364" y="1383066"/>
            <a:ext cx="1240266" cy="1092985"/>
          </a:xfrm>
          <a:prstGeom prst="rect">
            <a:avLst/>
          </a:prstGeom>
        </p:spPr>
      </p:pic>
      <p:pic>
        <p:nvPicPr>
          <p:cNvPr id="13" name="Picture 27">
            <a:extLst>
              <a:ext uri="{FF2B5EF4-FFF2-40B4-BE49-F238E27FC236}">
                <a16:creationId xmlns:a16="http://schemas.microsoft.com/office/drawing/2014/main" id="{363D7BA4-F296-6519-22CC-2A023880073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18370" y="1683194"/>
            <a:ext cx="1240266" cy="1092985"/>
          </a:xfrm>
          <a:prstGeom prst="rect">
            <a:avLst/>
          </a:prstGeom>
        </p:spPr>
      </p:pic>
    </p:spTree>
    <p:custDataLst>
      <p:tags r:id="rId1"/>
    </p:custDataLst>
    <p:extLst>
      <p:ext uri="{BB962C8B-B14F-4D97-AF65-F5344CB8AC3E}">
        <p14:creationId xmlns:p14="http://schemas.microsoft.com/office/powerpoint/2010/main" val="24780125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5" name="TextBox 4">
            <a:extLst>
              <a:ext uri="{FF2B5EF4-FFF2-40B4-BE49-F238E27FC236}">
                <a16:creationId xmlns:a16="http://schemas.microsoft.com/office/drawing/2014/main" id="{CDE8847B-60FA-9279-8DDE-36235BE07E0D}"/>
              </a:ext>
            </a:extLst>
          </p:cNvPr>
          <p:cNvSpPr txBox="1"/>
          <p:nvPr/>
        </p:nvSpPr>
        <p:spPr>
          <a:xfrm>
            <a:off x="215900" y="1549233"/>
            <a:ext cx="11760200" cy="1739964"/>
          </a:xfrm>
          <a:prstGeom prst="rect">
            <a:avLst/>
          </a:prstGeom>
          <a:noFill/>
        </p:spPr>
        <p:txBody>
          <a:bodyPr wrap="square">
            <a:spAutoFit/>
          </a:bodyPr>
          <a:lstStyle/>
          <a:p>
            <a:pPr algn="just" defTabSz="609630">
              <a:lnSpc>
                <a:spcPct val="150000"/>
              </a:lnSpc>
              <a:spcAft>
                <a:spcPts val="533"/>
              </a:spcAft>
              <a:buClrTx/>
              <a:buFontTx/>
              <a:buNone/>
            </a:pPr>
            <a:r>
              <a:rPr lang="vi-VN" sz="2400" b="1" kern="1200" dirty="0">
                <a:solidFill>
                  <a:schemeClr val="tx1"/>
                </a:solidFill>
                <a:latin typeface="UTM Avo"/>
                <a:cs typeface="+mn-ea"/>
                <a:sym typeface="+mn-lt"/>
              </a:rPr>
              <a:t>Câu 1: </a:t>
            </a:r>
          </a:p>
          <a:p>
            <a:pPr algn="just" defTabSz="609630">
              <a:lnSpc>
                <a:spcPct val="150000"/>
              </a:lnSpc>
              <a:spcAft>
                <a:spcPts val="533"/>
              </a:spcAft>
              <a:buClrTx/>
              <a:buFontTx/>
              <a:buNone/>
            </a:pPr>
            <a:r>
              <a:rPr lang="vi-VN" sz="2400" kern="1200" dirty="0">
                <a:solidFill>
                  <a:schemeClr val="tx1"/>
                </a:solidFill>
                <a:latin typeface="UTM Avo"/>
                <a:cs typeface="+mn-ea"/>
                <a:sym typeface="+mn-lt"/>
              </a:rPr>
              <a:t>Kể tên các chất dinh dưỡng chính có trong một món ăn mà em ưa thích nhất và phân tích vai trò của các chất dinh dưỡng này đối với sức khoẻ.</a:t>
            </a:r>
            <a:endParaRPr lang="en-VN" sz="2400" kern="1200" dirty="0">
              <a:solidFill>
                <a:schemeClr val="tx1"/>
              </a:solidFill>
              <a:latin typeface="UTM Avo"/>
              <a:cs typeface="+mn-ea"/>
              <a:sym typeface="+mn-lt"/>
            </a:endParaRPr>
          </a:p>
        </p:txBody>
      </p:sp>
      <p:sp>
        <p:nvSpPr>
          <p:cNvPr id="6" name="TextBox 5">
            <a:extLst>
              <a:ext uri="{FF2B5EF4-FFF2-40B4-BE49-F238E27FC236}">
                <a16:creationId xmlns:a16="http://schemas.microsoft.com/office/drawing/2014/main" id="{47CC1B99-2FEE-E945-1224-8CD077C7B00E}"/>
              </a:ext>
            </a:extLst>
          </p:cNvPr>
          <p:cNvSpPr txBox="1"/>
          <p:nvPr/>
        </p:nvSpPr>
        <p:spPr>
          <a:xfrm>
            <a:off x="790864" y="3630865"/>
            <a:ext cx="3205800" cy="461665"/>
          </a:xfrm>
          <a:prstGeom prst="rect">
            <a:avLst/>
          </a:prstGeom>
          <a:noFill/>
        </p:spPr>
        <p:txBody>
          <a:bodyPr wrap="square">
            <a:spAutoFit/>
          </a:bodyPr>
          <a:lstStyle/>
          <a:p>
            <a:pPr marL="381019" indent="-381019" algn="just" defTabSz="609630">
              <a:spcAft>
                <a:spcPts val="533"/>
              </a:spcAft>
              <a:buClrTx/>
              <a:buFont typeface="Arial" panose="020B0604020202020204" pitchFamily="34" charset="0"/>
              <a:buChar char="•"/>
            </a:pPr>
            <a:r>
              <a:rPr lang="en-US" sz="2400" kern="1200" dirty="0" err="1">
                <a:solidFill>
                  <a:prstClr val="black"/>
                </a:solidFill>
                <a:latin typeface="UTM Avo"/>
                <a:cs typeface="+mn-ea"/>
                <a:sym typeface="+mn-lt"/>
              </a:rPr>
              <a:t>Món</a:t>
            </a:r>
            <a:r>
              <a:rPr lang="en-US" sz="2400" kern="1200" dirty="0">
                <a:solidFill>
                  <a:prstClr val="black"/>
                </a:solidFill>
                <a:latin typeface="UTM Avo"/>
                <a:cs typeface="+mn-ea"/>
                <a:sym typeface="+mn-lt"/>
              </a:rPr>
              <a:t> salad Cesar:</a:t>
            </a:r>
            <a:endParaRPr lang="en-VN" sz="2400" kern="1200" dirty="0">
              <a:solidFill>
                <a:prstClr val="black"/>
              </a:solidFill>
              <a:latin typeface="UTM Avo"/>
              <a:cs typeface="+mn-ea"/>
              <a:sym typeface="+mn-lt"/>
            </a:endParaRPr>
          </a:p>
        </p:txBody>
      </p:sp>
      <p:pic>
        <p:nvPicPr>
          <p:cNvPr id="7" name="Picture 2" descr="Caesar Salad">
            <a:extLst>
              <a:ext uri="{FF2B5EF4-FFF2-40B4-BE49-F238E27FC236}">
                <a16:creationId xmlns:a16="http://schemas.microsoft.com/office/drawing/2014/main" id="{DD5A5F2D-13EF-BB81-A6D6-EFA3B848559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45293" y="3739482"/>
            <a:ext cx="3250045" cy="270766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253296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27B039F-7245-FC3B-9199-AC37417611EE}"/>
              </a:ext>
            </a:extLst>
          </p:cNvPr>
          <p:cNvGraphicFramePr>
            <a:graphicFrameLocks noGrp="1"/>
          </p:cNvGraphicFramePr>
          <p:nvPr>
            <p:extLst>
              <p:ext uri="{D42A27DB-BD31-4B8C-83A1-F6EECF244321}">
                <p14:modId xmlns:p14="http://schemas.microsoft.com/office/powerpoint/2010/main" val="233195924"/>
              </p:ext>
            </p:extLst>
          </p:nvPr>
        </p:nvGraphicFramePr>
        <p:xfrm>
          <a:off x="-10160" y="644264"/>
          <a:ext cx="12202160" cy="6213788"/>
        </p:xfrm>
        <a:graphic>
          <a:graphicData uri="http://schemas.openxmlformats.org/drawingml/2006/table">
            <a:tbl>
              <a:tblPr firstRow="1" firstCol="1" bandRow="1"/>
              <a:tblGrid>
                <a:gridCol w="2692400">
                  <a:extLst>
                    <a:ext uri="{9D8B030D-6E8A-4147-A177-3AD203B41FA5}">
                      <a16:colId xmlns:a16="http://schemas.microsoft.com/office/drawing/2014/main" val="3863081821"/>
                    </a:ext>
                  </a:extLst>
                </a:gridCol>
                <a:gridCol w="9509760">
                  <a:extLst>
                    <a:ext uri="{9D8B030D-6E8A-4147-A177-3AD203B41FA5}">
                      <a16:colId xmlns:a16="http://schemas.microsoft.com/office/drawing/2014/main" val="1092777466"/>
                    </a:ext>
                  </a:extLst>
                </a:gridCol>
              </a:tblGrid>
              <a:tr h="468000">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9pPr>
                    </a:lstStyle>
                    <a:p>
                      <a:pPr algn="ctr">
                        <a:lnSpc>
                          <a:spcPct val="100000"/>
                        </a:lnSpc>
                        <a:spcAft>
                          <a:spcPts val="800"/>
                        </a:spcAft>
                      </a:pPr>
                      <a:r>
                        <a:rPr lang="en-US" sz="2000" dirty="0" err="1">
                          <a:solidFill>
                            <a:schemeClr val="tx1"/>
                          </a:solidFill>
                          <a:effectLst/>
                          <a:latin typeface="UTM Avo" panose="02040603050506020204" pitchFamily="18"/>
                          <a:ea typeface="+mn-ea"/>
                          <a:cs typeface="+mn-ea"/>
                          <a:sym typeface="+mn-lt"/>
                        </a:rPr>
                        <a:t>Chất</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dinh</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dưỡng</a:t>
                      </a:r>
                      <a:endParaRPr lang="en-VN" sz="2000" dirty="0">
                        <a:solidFill>
                          <a:schemeClr val="tx1"/>
                        </a:solidFill>
                        <a:effectLst/>
                        <a:latin typeface="UTM Avo" panose="02040603050506020204" pitchFamily="18"/>
                        <a:ea typeface="+mn-ea"/>
                        <a:cs typeface="+mn-ea"/>
                        <a:sym typeface="+mn-lt"/>
                      </a:endParaRPr>
                    </a:p>
                  </a:txBody>
                  <a:tcPr marL="36522" marR="3652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solidFill>
                  </a:tcPr>
                </a:tc>
                <a:tc>
                  <a:txBody>
                    <a:bodyPr/>
                    <a:lstStyle>
                      <a:lvl1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lt1"/>
                          </a:solidFill>
                          <a:latin typeface="UTM Avo"/>
                          <a:ea typeface="UTM Avo"/>
                          <a:sym typeface="Arial"/>
                        </a:defRPr>
                      </a:lvl9pPr>
                    </a:lstStyle>
                    <a:p>
                      <a:pPr algn="ctr">
                        <a:lnSpc>
                          <a:spcPct val="100000"/>
                        </a:lnSpc>
                        <a:spcAft>
                          <a:spcPts val="800"/>
                        </a:spcAft>
                      </a:pPr>
                      <a:r>
                        <a:rPr lang="en-US" sz="2000" dirty="0" err="1">
                          <a:solidFill>
                            <a:schemeClr val="tx1"/>
                          </a:solidFill>
                          <a:effectLst/>
                          <a:latin typeface="UTM Avo" panose="02040603050506020204" pitchFamily="18"/>
                          <a:ea typeface="+mn-ea"/>
                          <a:cs typeface="+mn-ea"/>
                          <a:sym typeface="+mn-lt"/>
                        </a:rPr>
                        <a:t>Vai</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trò</a:t>
                      </a:r>
                      <a:endParaRPr lang="en-VN" sz="2000" dirty="0">
                        <a:solidFill>
                          <a:schemeClr val="tx1"/>
                        </a:solidFill>
                        <a:effectLst/>
                        <a:latin typeface="UTM Avo" panose="02040603050506020204" pitchFamily="18"/>
                        <a:ea typeface="+mn-ea"/>
                        <a:cs typeface="+mn-ea"/>
                        <a:sym typeface="+mn-lt"/>
                      </a:endParaRPr>
                    </a:p>
                  </a:txBody>
                  <a:tcPr marL="36522" marR="3652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solidFill>
                  </a:tcPr>
                </a:tc>
                <a:extLst>
                  <a:ext uri="{0D108BD9-81ED-4DB2-BD59-A6C34878D82A}">
                    <a16:rowId xmlns:a16="http://schemas.microsoft.com/office/drawing/2014/main" val="70303851"/>
                  </a:ext>
                </a:extLst>
              </a:tr>
              <a:tr h="1044000">
                <a:tc>
                  <a:txBody>
                    <a:bodyPr/>
                    <a:lstStyle>
                      <a:lvl1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9pPr>
                    </a:lstStyle>
                    <a:p>
                      <a:pPr algn="ctr">
                        <a:lnSpc>
                          <a:spcPct val="150000"/>
                        </a:lnSpc>
                        <a:spcAft>
                          <a:spcPts val="800"/>
                        </a:spcAft>
                      </a:pPr>
                      <a:r>
                        <a:rPr lang="vi-VN" sz="2000" dirty="0">
                          <a:solidFill>
                            <a:schemeClr val="tx1"/>
                          </a:solidFill>
                          <a:effectLst/>
                          <a:latin typeface="UTM Avo" panose="02040603050506020204" pitchFamily="18"/>
                          <a:ea typeface="+mn-ea"/>
                          <a:cs typeface="+mn-ea"/>
                          <a:sym typeface="+mn-lt"/>
                        </a:rPr>
                        <a:t>Protein từ thịt gà hoặc thịt bò</a:t>
                      </a:r>
                      <a:endParaRPr lang="en-VN" sz="2000" dirty="0">
                        <a:solidFill>
                          <a:schemeClr val="tx1"/>
                        </a:solidFill>
                        <a:effectLst/>
                        <a:latin typeface="UTM Avo" panose="02040603050506020204" pitchFamily="18"/>
                        <a:ea typeface="+mn-ea"/>
                        <a:cs typeface="+mn-ea"/>
                        <a:sym typeface="+mn-lt"/>
                      </a:endParaRPr>
                    </a:p>
                  </a:txBody>
                  <a:tcPr marL="36522" marR="3652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algn="l">
                        <a:lnSpc>
                          <a:spcPct val="150000"/>
                        </a:lnSpc>
                        <a:spcAft>
                          <a:spcPts val="800"/>
                        </a:spcAft>
                      </a:pPr>
                      <a:r>
                        <a:rPr lang="vi-VN" sz="2000" dirty="0">
                          <a:solidFill>
                            <a:schemeClr val="tx1"/>
                          </a:solidFill>
                          <a:effectLst/>
                          <a:latin typeface="UTM Avo" panose="02040603050506020204" pitchFamily="18"/>
                          <a:ea typeface="+mn-ea"/>
                          <a:cs typeface="+mn-ea"/>
                          <a:sym typeface="+mn-lt"/>
                        </a:rPr>
                        <a:t>Protein là thành phần cần thiết giúp tái tạo cơ bắp, tạo nên mô tế bào mới, và hỗ trợ hệ thống miễn dịch. Thịt cung cấp các axit amin cần thiết cho </a:t>
                      </a:r>
                      <a:br>
                        <a:rPr lang="vi-VN" sz="2000" dirty="0">
                          <a:solidFill>
                            <a:schemeClr val="tx1"/>
                          </a:solidFill>
                          <a:effectLst/>
                          <a:latin typeface="UTM Avo" panose="02040603050506020204" pitchFamily="18"/>
                          <a:ea typeface="+mn-ea"/>
                          <a:cs typeface="+mn-ea"/>
                          <a:sym typeface="+mn-lt"/>
                        </a:rPr>
                      </a:br>
                      <a:r>
                        <a:rPr lang="vi-VN" sz="2000" dirty="0">
                          <a:solidFill>
                            <a:schemeClr val="tx1"/>
                          </a:solidFill>
                          <a:effectLst/>
                          <a:latin typeface="UTM Avo" panose="02040603050506020204" pitchFamily="18"/>
                          <a:ea typeface="+mn-ea"/>
                          <a:cs typeface="+mn-ea"/>
                          <a:sym typeface="+mn-lt"/>
                        </a:rPr>
                        <a:t>cơ thể.</a:t>
                      </a:r>
                      <a:endParaRPr lang="en-VN" sz="2000" dirty="0">
                        <a:solidFill>
                          <a:schemeClr val="tx1"/>
                        </a:solidFill>
                        <a:effectLst/>
                        <a:latin typeface="UTM Avo" panose="02040603050506020204" pitchFamily="18"/>
                        <a:ea typeface="+mn-ea"/>
                        <a:cs typeface="+mn-ea"/>
                        <a:sym typeface="+mn-lt"/>
                      </a:endParaRPr>
                    </a:p>
                  </a:txBody>
                  <a:tcPr marL="36522" marR="3652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extLst>
                  <a:ext uri="{0D108BD9-81ED-4DB2-BD59-A6C34878D82A}">
                    <a16:rowId xmlns:a16="http://schemas.microsoft.com/office/drawing/2014/main" val="3350562067"/>
                  </a:ext>
                </a:extLst>
              </a:tr>
              <a:tr h="1044000">
                <a:tc>
                  <a:txBody>
                    <a:bodyPr/>
                    <a:lstStyle>
                      <a:lvl1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9pPr>
                    </a:lstStyle>
                    <a:p>
                      <a:pPr algn="ctr">
                        <a:lnSpc>
                          <a:spcPct val="150000"/>
                        </a:lnSpc>
                        <a:spcAft>
                          <a:spcPts val="800"/>
                        </a:spcAft>
                      </a:pPr>
                      <a:r>
                        <a:rPr lang="en-US" sz="2000" dirty="0">
                          <a:solidFill>
                            <a:schemeClr val="tx1"/>
                          </a:solidFill>
                          <a:effectLst/>
                          <a:latin typeface="UTM Avo" panose="02040603050506020204" pitchFamily="18"/>
                          <a:ea typeface="+mn-ea"/>
                          <a:cs typeface="+mn-ea"/>
                          <a:sym typeface="+mn-lt"/>
                        </a:rPr>
                        <a:t>Carbohydrate </a:t>
                      </a:r>
                      <a:r>
                        <a:rPr lang="en-US" sz="2000" dirty="0" err="1">
                          <a:solidFill>
                            <a:schemeClr val="tx1"/>
                          </a:solidFill>
                          <a:effectLst/>
                          <a:latin typeface="UTM Avo" panose="02040603050506020204" pitchFamily="18"/>
                          <a:ea typeface="+mn-ea"/>
                          <a:cs typeface="+mn-ea"/>
                          <a:sym typeface="+mn-lt"/>
                        </a:rPr>
                        <a:t>từ</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rau</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xanh</a:t>
                      </a:r>
                      <a:endParaRPr lang="en-VN" sz="2000" dirty="0">
                        <a:solidFill>
                          <a:schemeClr val="tx1"/>
                        </a:solidFill>
                        <a:effectLst/>
                        <a:latin typeface="UTM Avo" panose="02040603050506020204" pitchFamily="18"/>
                        <a:ea typeface="+mn-ea"/>
                        <a:cs typeface="+mn-ea"/>
                        <a:sym typeface="+mn-lt"/>
                      </a:endParaRPr>
                    </a:p>
                  </a:txBody>
                  <a:tcPr marL="36522" marR="3652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algn="l">
                        <a:lnSpc>
                          <a:spcPct val="150000"/>
                        </a:lnSpc>
                        <a:spcAft>
                          <a:spcPts val="800"/>
                        </a:spcAft>
                      </a:pPr>
                      <a:r>
                        <a:rPr lang="en-US" sz="2000" dirty="0">
                          <a:solidFill>
                            <a:schemeClr val="tx1"/>
                          </a:solidFill>
                          <a:effectLst/>
                          <a:latin typeface="UTM Avo" panose="02040603050506020204" pitchFamily="18"/>
                          <a:ea typeface="+mn-ea"/>
                          <a:cs typeface="+mn-ea"/>
                          <a:sym typeface="+mn-lt"/>
                        </a:rPr>
                        <a:t>Carbohydrate </a:t>
                      </a:r>
                      <a:r>
                        <a:rPr lang="en-US" sz="2000" dirty="0" err="1">
                          <a:solidFill>
                            <a:schemeClr val="tx1"/>
                          </a:solidFill>
                          <a:effectLst/>
                          <a:latin typeface="UTM Avo" panose="02040603050506020204" pitchFamily="18"/>
                          <a:ea typeface="+mn-ea"/>
                          <a:cs typeface="+mn-ea"/>
                          <a:sym typeface="+mn-lt"/>
                        </a:rPr>
                        <a:t>là</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nguồn</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năng</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lượng</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chính</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cho</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cơ</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thể</a:t>
                      </a:r>
                      <a:r>
                        <a:rPr lang="en-US" sz="2000" dirty="0">
                          <a:solidFill>
                            <a:schemeClr val="tx1"/>
                          </a:solidFill>
                          <a:effectLst/>
                          <a:latin typeface="UTM Avo" panose="02040603050506020204" pitchFamily="18"/>
                          <a:ea typeface="+mn-ea"/>
                          <a:cs typeface="+mn-ea"/>
                          <a:sym typeface="+mn-lt"/>
                        </a:rPr>
                        <a:t>. Rau </a:t>
                      </a:r>
                      <a:r>
                        <a:rPr lang="en-US" sz="2000" dirty="0" err="1">
                          <a:solidFill>
                            <a:schemeClr val="tx1"/>
                          </a:solidFill>
                          <a:effectLst/>
                          <a:latin typeface="UTM Avo" panose="02040603050506020204" pitchFamily="18"/>
                          <a:ea typeface="+mn-ea"/>
                          <a:cs typeface="+mn-ea"/>
                          <a:sym typeface="+mn-lt"/>
                        </a:rPr>
                        <a:t>xanh</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cung</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cấp</a:t>
                      </a:r>
                      <a:r>
                        <a:rPr lang="en-US" sz="2000" dirty="0">
                          <a:solidFill>
                            <a:schemeClr val="tx1"/>
                          </a:solidFill>
                          <a:effectLst/>
                          <a:latin typeface="UTM Avo" panose="02040603050506020204" pitchFamily="18"/>
                          <a:ea typeface="+mn-ea"/>
                          <a:cs typeface="+mn-ea"/>
                          <a:sym typeface="+mn-lt"/>
                        </a:rPr>
                        <a:t> carbohydrate </a:t>
                      </a:r>
                      <a:r>
                        <a:rPr lang="en-US" sz="2000" dirty="0" err="1">
                          <a:solidFill>
                            <a:schemeClr val="tx1"/>
                          </a:solidFill>
                          <a:effectLst/>
                          <a:latin typeface="UTM Avo" panose="02040603050506020204" pitchFamily="18"/>
                          <a:ea typeface="+mn-ea"/>
                          <a:cs typeface="+mn-ea"/>
                          <a:sym typeface="+mn-lt"/>
                        </a:rPr>
                        <a:t>phức</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hợp</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cung</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cấp</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năng</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lượng</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kéo</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dài</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trong</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thời</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gian</a:t>
                      </a:r>
                      <a:r>
                        <a:rPr lang="en-US" sz="2000" dirty="0">
                          <a:solidFill>
                            <a:schemeClr val="tx1"/>
                          </a:solidFill>
                          <a:effectLst/>
                          <a:latin typeface="UTM Avo" panose="02040603050506020204" pitchFamily="18"/>
                          <a:ea typeface="+mn-ea"/>
                          <a:cs typeface="+mn-ea"/>
                          <a:sym typeface="+mn-lt"/>
                        </a:rPr>
                        <a:t> </a:t>
                      </a:r>
                      <a:r>
                        <a:rPr lang="en-US" sz="2000" dirty="0" err="1">
                          <a:solidFill>
                            <a:schemeClr val="tx1"/>
                          </a:solidFill>
                          <a:effectLst/>
                          <a:latin typeface="UTM Avo" panose="02040603050506020204" pitchFamily="18"/>
                          <a:ea typeface="+mn-ea"/>
                          <a:cs typeface="+mn-ea"/>
                          <a:sym typeface="+mn-lt"/>
                        </a:rPr>
                        <a:t>dài</a:t>
                      </a:r>
                      <a:r>
                        <a:rPr lang="en-US" sz="2000" dirty="0">
                          <a:solidFill>
                            <a:schemeClr val="tx1"/>
                          </a:solidFill>
                          <a:effectLst/>
                          <a:latin typeface="UTM Avo" panose="02040603050506020204" pitchFamily="18"/>
                          <a:ea typeface="+mn-ea"/>
                          <a:cs typeface="+mn-ea"/>
                          <a:sym typeface="+mn-lt"/>
                        </a:rPr>
                        <a:t>.</a:t>
                      </a:r>
                      <a:endParaRPr lang="en-VN" sz="2000" dirty="0">
                        <a:solidFill>
                          <a:schemeClr val="tx1"/>
                        </a:solidFill>
                        <a:effectLst/>
                        <a:latin typeface="UTM Avo" panose="02040603050506020204" pitchFamily="18"/>
                        <a:ea typeface="+mn-ea"/>
                        <a:cs typeface="+mn-ea"/>
                        <a:sym typeface="+mn-lt"/>
                      </a:endParaRPr>
                    </a:p>
                  </a:txBody>
                  <a:tcPr marL="36522" marR="3652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953040342"/>
                  </a:ext>
                </a:extLst>
              </a:tr>
              <a:tr h="1044000">
                <a:tc>
                  <a:txBody>
                    <a:bodyPr/>
                    <a:lstStyle>
                      <a:lvl1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9pPr>
                    </a:lstStyle>
                    <a:p>
                      <a:pPr algn="ctr">
                        <a:lnSpc>
                          <a:spcPct val="150000"/>
                        </a:lnSpc>
                        <a:spcAft>
                          <a:spcPts val="800"/>
                        </a:spcAft>
                      </a:pPr>
                      <a:r>
                        <a:rPr lang="vi-VN" sz="2000" dirty="0">
                          <a:solidFill>
                            <a:schemeClr val="tx1"/>
                          </a:solidFill>
                          <a:effectLst/>
                          <a:latin typeface="UTM Avo" panose="02040603050506020204" pitchFamily="18"/>
                          <a:ea typeface="+mn-ea"/>
                          <a:cs typeface="+mn-ea"/>
                          <a:sym typeface="+mn-lt"/>
                        </a:rPr>
                        <a:t>Chất béo từ dầu olive và phô mai</a:t>
                      </a:r>
                      <a:endParaRPr lang="en-VN" sz="2000" dirty="0">
                        <a:solidFill>
                          <a:schemeClr val="tx1"/>
                        </a:solidFill>
                        <a:effectLst/>
                        <a:latin typeface="UTM Avo" panose="02040603050506020204" pitchFamily="18"/>
                        <a:ea typeface="+mn-ea"/>
                        <a:cs typeface="+mn-ea"/>
                        <a:sym typeface="+mn-lt"/>
                      </a:endParaRPr>
                    </a:p>
                  </a:txBody>
                  <a:tcPr marL="36522" marR="3652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algn="l">
                        <a:lnSpc>
                          <a:spcPct val="150000"/>
                        </a:lnSpc>
                        <a:spcAft>
                          <a:spcPts val="800"/>
                        </a:spcAft>
                      </a:pPr>
                      <a:r>
                        <a:rPr lang="vi-VN" sz="2000" dirty="0">
                          <a:solidFill>
                            <a:schemeClr val="tx1"/>
                          </a:solidFill>
                          <a:effectLst/>
                          <a:latin typeface="UTM Avo" panose="02040603050506020204" pitchFamily="18"/>
                          <a:ea typeface="+mn-ea"/>
                          <a:cs typeface="+mn-ea"/>
                          <a:sym typeface="+mn-lt"/>
                        </a:rPr>
                        <a:t>Chất béo là nguồn năng lượng dự trữ cho cơ thể và giúp hấp thụ các vitamin tan trong chất béo như vitamin A, D, E, và K.</a:t>
                      </a:r>
                      <a:endParaRPr lang="en-VN" sz="2000" dirty="0">
                        <a:solidFill>
                          <a:schemeClr val="tx1"/>
                        </a:solidFill>
                        <a:effectLst/>
                        <a:latin typeface="UTM Avo" panose="02040603050506020204" pitchFamily="18"/>
                        <a:ea typeface="+mn-ea"/>
                        <a:cs typeface="+mn-ea"/>
                        <a:sym typeface="+mn-lt"/>
                      </a:endParaRPr>
                    </a:p>
                  </a:txBody>
                  <a:tcPr marL="36522" marR="3652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extLst>
                  <a:ext uri="{0D108BD9-81ED-4DB2-BD59-A6C34878D82A}">
                    <a16:rowId xmlns:a16="http://schemas.microsoft.com/office/drawing/2014/main" val="173681601"/>
                  </a:ext>
                </a:extLst>
              </a:tr>
              <a:tr h="1044000">
                <a:tc>
                  <a:txBody>
                    <a:bodyPr/>
                    <a:lstStyle>
                      <a:lvl1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9pPr>
                    </a:lstStyle>
                    <a:p>
                      <a:pPr algn="ctr">
                        <a:lnSpc>
                          <a:spcPct val="150000"/>
                        </a:lnSpc>
                        <a:spcAft>
                          <a:spcPts val="800"/>
                        </a:spcAft>
                      </a:pPr>
                      <a:r>
                        <a:rPr lang="vi-VN" sz="2000" dirty="0">
                          <a:solidFill>
                            <a:schemeClr val="tx1"/>
                          </a:solidFill>
                          <a:effectLst/>
                          <a:latin typeface="UTM Avo" panose="02040603050506020204" pitchFamily="18"/>
                          <a:ea typeface="+mn-ea"/>
                          <a:cs typeface="+mn-ea"/>
                          <a:sym typeface="+mn-lt"/>
                        </a:rPr>
                        <a:t>Vitamin và khoáng chất từ rau xanh</a:t>
                      </a:r>
                      <a:endParaRPr lang="en-VN" sz="2000" dirty="0">
                        <a:solidFill>
                          <a:schemeClr val="tx1"/>
                        </a:solidFill>
                        <a:effectLst/>
                        <a:latin typeface="UTM Avo" panose="02040603050506020204" pitchFamily="18"/>
                        <a:ea typeface="+mn-ea"/>
                        <a:cs typeface="+mn-ea"/>
                        <a:sym typeface="+mn-lt"/>
                      </a:endParaRPr>
                    </a:p>
                  </a:txBody>
                  <a:tcPr marL="36522" marR="3652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algn="l">
                        <a:lnSpc>
                          <a:spcPct val="150000"/>
                        </a:lnSpc>
                        <a:spcAft>
                          <a:spcPts val="800"/>
                        </a:spcAft>
                      </a:pPr>
                      <a:r>
                        <a:rPr lang="vi-VN" sz="2000" dirty="0">
                          <a:solidFill>
                            <a:schemeClr val="tx1"/>
                          </a:solidFill>
                          <a:effectLst/>
                          <a:latin typeface="UTM Avo" panose="02040603050506020204" pitchFamily="18"/>
                          <a:ea typeface="+mn-ea"/>
                          <a:cs typeface="+mn-ea"/>
                          <a:sym typeface="+mn-lt"/>
                        </a:rPr>
                        <a:t>Salad Cesar thường được làm từ các loại rau xanh như xà lách Romaine, cải bắp, cà chua, cung cấp vitamin A, C, K, các khoáng chất như kali, magiê, và canxi.</a:t>
                      </a:r>
                      <a:endParaRPr lang="en-VN" sz="2000" dirty="0">
                        <a:solidFill>
                          <a:schemeClr val="tx1"/>
                        </a:solidFill>
                        <a:effectLst/>
                        <a:latin typeface="UTM Avo" panose="02040603050506020204" pitchFamily="18"/>
                        <a:ea typeface="+mn-ea"/>
                        <a:cs typeface="+mn-ea"/>
                        <a:sym typeface="+mn-lt"/>
                      </a:endParaRPr>
                    </a:p>
                  </a:txBody>
                  <a:tcPr marL="36522" marR="3652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265841578"/>
                  </a:ext>
                </a:extLst>
              </a:tr>
              <a:tr h="1044000">
                <a:tc>
                  <a:txBody>
                    <a:bodyPr/>
                    <a:lstStyle>
                      <a:lvl1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1" i="0" u="none" strike="noStrike" cap="none">
                          <a:solidFill>
                            <a:schemeClr val="dk1"/>
                          </a:solidFill>
                          <a:latin typeface="UTM Avo"/>
                          <a:ea typeface="UTM Avo"/>
                          <a:sym typeface="Arial"/>
                        </a:defRPr>
                      </a:lvl9pPr>
                    </a:lstStyle>
                    <a:p>
                      <a:pPr algn="ctr">
                        <a:lnSpc>
                          <a:spcPct val="150000"/>
                        </a:lnSpc>
                        <a:spcAft>
                          <a:spcPts val="800"/>
                        </a:spcAft>
                      </a:pPr>
                      <a:r>
                        <a:rPr lang="vi-VN" sz="2000" dirty="0">
                          <a:solidFill>
                            <a:schemeClr val="tx1"/>
                          </a:solidFill>
                          <a:effectLst/>
                          <a:latin typeface="UTM Avo" panose="02040603050506020204" pitchFamily="18"/>
                          <a:ea typeface="+mn-ea"/>
                          <a:cs typeface="+mn-ea"/>
                          <a:sym typeface="+mn-lt"/>
                        </a:rPr>
                        <a:t>Chất xơ từ rau xanh</a:t>
                      </a:r>
                      <a:endParaRPr lang="en-VN" sz="2000" dirty="0">
                        <a:solidFill>
                          <a:schemeClr val="tx1"/>
                        </a:solidFill>
                        <a:effectLst/>
                        <a:latin typeface="UTM Avo" panose="02040603050506020204" pitchFamily="18"/>
                        <a:ea typeface="+mn-ea"/>
                        <a:cs typeface="+mn-ea"/>
                        <a:sym typeface="+mn-lt"/>
                      </a:endParaRPr>
                    </a:p>
                  </a:txBody>
                  <a:tcPr marL="36522" marR="3652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tc>
                  <a:txBody>
                    <a:bodyPr/>
                    <a:lstStyle>
                      <a:lvl1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1pPr>
                      <a:lvl2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2pPr>
                      <a:lvl3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3pPr>
                      <a:lvl4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4pPr>
                      <a:lvl5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5pPr>
                      <a:lvl6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6pPr>
                      <a:lvl7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7pPr>
                      <a:lvl8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8pPr>
                      <a:lvl9pPr marR="0" algn="l" rtl="0">
                        <a:lnSpc>
                          <a:spcPct val="100000"/>
                        </a:lnSpc>
                        <a:spcBef>
                          <a:spcPts val="0"/>
                        </a:spcBef>
                        <a:spcAft>
                          <a:spcPts val="0"/>
                        </a:spcAft>
                        <a:buClr>
                          <a:srgbClr val="000000"/>
                        </a:buClr>
                        <a:buFont typeface="Arial"/>
                        <a:defRPr sz="1400" b="0" i="0" u="none" strike="noStrike" cap="none">
                          <a:solidFill>
                            <a:schemeClr val="dk1"/>
                          </a:solidFill>
                          <a:latin typeface="UTM Avo"/>
                          <a:ea typeface="UTM Avo"/>
                          <a:sym typeface="Arial"/>
                        </a:defRPr>
                      </a:lvl9pPr>
                    </a:lstStyle>
                    <a:p>
                      <a:pPr algn="l">
                        <a:lnSpc>
                          <a:spcPct val="150000"/>
                        </a:lnSpc>
                        <a:spcAft>
                          <a:spcPts val="800"/>
                        </a:spcAft>
                      </a:pPr>
                      <a:r>
                        <a:rPr lang="vi-VN" sz="2000" dirty="0">
                          <a:solidFill>
                            <a:schemeClr val="tx1"/>
                          </a:solidFill>
                          <a:effectLst/>
                          <a:latin typeface="UTM Avo" panose="02040603050506020204" pitchFamily="18"/>
                          <a:ea typeface="+mn-ea"/>
                          <a:cs typeface="+mn-ea"/>
                          <a:sym typeface="+mn-lt"/>
                        </a:rPr>
                        <a:t>Rau xanh là nguồn phong phú của chất xơ, giúp tiêu hóa tốt, duy trì sự </a:t>
                      </a:r>
                      <a:br>
                        <a:rPr lang="vi-VN" sz="2000" dirty="0">
                          <a:solidFill>
                            <a:schemeClr val="tx1"/>
                          </a:solidFill>
                          <a:effectLst/>
                          <a:latin typeface="UTM Avo" panose="02040603050506020204" pitchFamily="18"/>
                          <a:ea typeface="+mn-ea"/>
                          <a:cs typeface="+mn-ea"/>
                          <a:sym typeface="+mn-lt"/>
                        </a:rPr>
                      </a:br>
                      <a:r>
                        <a:rPr lang="vi-VN" sz="2000" dirty="0">
                          <a:solidFill>
                            <a:schemeClr val="tx1"/>
                          </a:solidFill>
                          <a:effectLst/>
                          <a:latin typeface="UTM Avo" panose="02040603050506020204" pitchFamily="18"/>
                          <a:ea typeface="+mn-ea"/>
                          <a:cs typeface="+mn-ea"/>
                          <a:sym typeface="+mn-lt"/>
                        </a:rPr>
                        <a:t>lành mạnh của đường ruột và giảm nguy cơ bệnh tật.</a:t>
                      </a:r>
                      <a:endParaRPr lang="en-VN" sz="2000" dirty="0">
                        <a:solidFill>
                          <a:schemeClr val="tx1"/>
                        </a:solidFill>
                        <a:effectLst/>
                        <a:latin typeface="UTM Avo" panose="02040603050506020204" pitchFamily="18"/>
                        <a:ea typeface="+mn-ea"/>
                        <a:cs typeface="+mn-ea"/>
                        <a:sym typeface="+mn-lt"/>
                      </a:endParaRPr>
                    </a:p>
                  </a:txBody>
                  <a:tcPr marL="36522" marR="36522"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79646">
                        <a:tint val="20000"/>
                      </a:srgbClr>
                    </a:solidFill>
                  </a:tcPr>
                </a:tc>
                <a:extLst>
                  <a:ext uri="{0D108BD9-81ED-4DB2-BD59-A6C34878D82A}">
                    <a16:rowId xmlns:a16="http://schemas.microsoft.com/office/drawing/2014/main" val="905476899"/>
                  </a:ext>
                </a:extLst>
              </a:tr>
            </a:tbl>
          </a:graphicData>
        </a:graphic>
      </p:graphicFrame>
    </p:spTree>
    <p:custDataLst>
      <p:tags r:id="rId1"/>
    </p:custDataLst>
    <p:extLst>
      <p:ext uri="{BB962C8B-B14F-4D97-AF65-F5344CB8AC3E}">
        <p14:creationId xmlns:p14="http://schemas.microsoft.com/office/powerpoint/2010/main" val="22040088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8" name="TextBox 7">
            <a:extLst>
              <a:ext uri="{FF2B5EF4-FFF2-40B4-BE49-F238E27FC236}">
                <a16:creationId xmlns:a16="http://schemas.microsoft.com/office/drawing/2014/main" id="{2DE16049-B62F-57B7-CD3A-D02B58EB594D}"/>
              </a:ext>
            </a:extLst>
          </p:cNvPr>
          <p:cNvSpPr txBox="1"/>
          <p:nvPr/>
        </p:nvSpPr>
        <p:spPr>
          <a:xfrm>
            <a:off x="604836" y="3090899"/>
            <a:ext cx="10982325" cy="1121846"/>
          </a:xfrm>
          <a:prstGeom prst="rect">
            <a:avLst/>
          </a:prstGeom>
          <a:noFill/>
        </p:spPr>
        <p:txBody>
          <a:bodyPr wrap="square">
            <a:spAutoFit/>
          </a:bodyPr>
          <a:lstStyle/>
          <a:p>
            <a:pPr marL="381019" indent="-381019" algn="just" defTabSz="609630">
              <a:lnSpc>
                <a:spcPct val="150000"/>
              </a:lnSpc>
              <a:spcAft>
                <a:spcPts val="700"/>
              </a:spcAft>
              <a:buClrTx/>
              <a:buFont typeface="Arial" panose="020B0604020202020204" pitchFamily="34" charset="0"/>
              <a:buChar char="•"/>
            </a:pPr>
            <a:r>
              <a:rPr lang="vi-VN" sz="2400" kern="1200" dirty="0">
                <a:solidFill>
                  <a:schemeClr val="tx1"/>
                </a:solidFill>
                <a:latin typeface="UTM Avo"/>
                <a:cs typeface="+mn-ea"/>
                <a:sym typeface="+mn-lt"/>
              </a:rPr>
              <a:t>Với nguyên liệu là thịt bò và khoai tây, có thể chế biến được nhiều món ăn phong phú và đa dạng như sau:</a:t>
            </a:r>
            <a:endParaRPr lang="en-VN" sz="2400" kern="1200" dirty="0">
              <a:solidFill>
                <a:schemeClr val="tx1"/>
              </a:solidFill>
              <a:latin typeface="UTM Avo"/>
              <a:cs typeface="+mn-ea"/>
              <a:sym typeface="+mn-lt"/>
            </a:endParaRPr>
          </a:p>
        </p:txBody>
      </p:sp>
      <p:sp>
        <p:nvSpPr>
          <p:cNvPr id="9" name="TextBox 8">
            <a:extLst>
              <a:ext uri="{FF2B5EF4-FFF2-40B4-BE49-F238E27FC236}">
                <a16:creationId xmlns:a16="http://schemas.microsoft.com/office/drawing/2014/main" id="{D3389ACA-6259-2AF0-CAD2-18D96B978187}"/>
              </a:ext>
            </a:extLst>
          </p:cNvPr>
          <p:cNvSpPr txBox="1"/>
          <p:nvPr/>
        </p:nvSpPr>
        <p:spPr>
          <a:xfrm>
            <a:off x="450849" y="1476159"/>
            <a:ext cx="11290300" cy="1675843"/>
          </a:xfrm>
          <a:prstGeom prst="rect">
            <a:avLst/>
          </a:prstGeom>
          <a:noFill/>
        </p:spPr>
        <p:txBody>
          <a:bodyPr wrap="square">
            <a:spAutoFit/>
          </a:bodyPr>
          <a:lstStyle/>
          <a:p>
            <a:pPr algn="just" defTabSz="609630">
              <a:lnSpc>
                <a:spcPct val="150000"/>
              </a:lnSpc>
              <a:spcAft>
                <a:spcPts val="533"/>
              </a:spcAft>
              <a:buClrTx/>
              <a:buFontTx/>
              <a:buNone/>
            </a:pPr>
            <a:r>
              <a:rPr lang="vi-VN" sz="2400" b="1" kern="1200" dirty="0">
                <a:solidFill>
                  <a:schemeClr val="tx1"/>
                </a:solidFill>
                <a:latin typeface="UTM Avo"/>
                <a:cs typeface="+mn-ea"/>
                <a:sym typeface="+mn-lt"/>
              </a:rPr>
              <a:t>Câu 2: </a:t>
            </a:r>
            <a:r>
              <a:rPr lang="vi-VN" sz="2400" kern="1200" dirty="0">
                <a:solidFill>
                  <a:schemeClr val="tx1"/>
                </a:solidFill>
                <a:latin typeface="UTM Avo"/>
                <a:cs typeface="+mn-ea"/>
                <a:sym typeface="+mn-lt"/>
              </a:rPr>
              <a:t>Với nguyên liệu là thịt bò và khoai tây, có thể chế biến </a:t>
            </a:r>
            <a:br>
              <a:rPr lang="vi-VN" sz="2400" kern="1200" dirty="0">
                <a:solidFill>
                  <a:schemeClr val="tx1"/>
                </a:solidFill>
                <a:latin typeface="UTM Avo"/>
                <a:cs typeface="+mn-ea"/>
                <a:sym typeface="+mn-lt"/>
              </a:rPr>
            </a:br>
            <a:r>
              <a:rPr lang="vi-VN" sz="2400" kern="1200" dirty="0">
                <a:solidFill>
                  <a:schemeClr val="tx1"/>
                </a:solidFill>
                <a:latin typeface="UTM Avo"/>
                <a:cs typeface="+mn-ea"/>
                <a:sym typeface="+mn-lt"/>
              </a:rPr>
              <a:t>được những món ăn gì và phương pháp chế biến nào bảo quản được chất dinh dưỡng tốt nhất?</a:t>
            </a:r>
            <a:endParaRPr lang="en-VN" sz="2400" kern="1200" dirty="0">
              <a:solidFill>
                <a:schemeClr val="tx1"/>
              </a:solidFill>
              <a:latin typeface="UTM Avo"/>
              <a:cs typeface="+mn-ea"/>
              <a:sym typeface="+mn-lt"/>
            </a:endParaRPr>
          </a:p>
        </p:txBody>
      </p:sp>
      <p:sp>
        <p:nvSpPr>
          <p:cNvPr id="10" name="TextBox 9">
            <a:extLst>
              <a:ext uri="{FF2B5EF4-FFF2-40B4-BE49-F238E27FC236}">
                <a16:creationId xmlns:a16="http://schemas.microsoft.com/office/drawing/2014/main" id="{966BBEF5-CE6E-464C-712D-F081919A5F0C}"/>
              </a:ext>
            </a:extLst>
          </p:cNvPr>
          <p:cNvSpPr txBox="1"/>
          <p:nvPr/>
        </p:nvSpPr>
        <p:spPr>
          <a:xfrm>
            <a:off x="2739376" y="6313208"/>
            <a:ext cx="1019831" cy="461665"/>
          </a:xfrm>
          <a:prstGeom prst="rect">
            <a:avLst/>
          </a:prstGeom>
          <a:noFill/>
        </p:spPr>
        <p:txBody>
          <a:bodyPr wrap="none" rtlCol="0">
            <a:spAutoFit/>
          </a:bodyPr>
          <a:lstStyle/>
          <a:p>
            <a:pPr defTabSz="609630">
              <a:buClrTx/>
              <a:buFontTx/>
              <a:buNone/>
            </a:pPr>
            <a:r>
              <a:rPr lang="en-VN" sz="2400" kern="1200" dirty="0">
                <a:solidFill>
                  <a:schemeClr val="tx1"/>
                </a:solidFill>
                <a:latin typeface="UTM Avo"/>
                <a:cs typeface="+mn-ea"/>
                <a:sym typeface="+mn-lt"/>
              </a:rPr>
              <a:t>Bít tết</a:t>
            </a:r>
          </a:p>
        </p:txBody>
      </p:sp>
      <p:sp>
        <p:nvSpPr>
          <p:cNvPr id="11" name="TextBox 10">
            <a:extLst>
              <a:ext uri="{FF2B5EF4-FFF2-40B4-BE49-F238E27FC236}">
                <a16:creationId xmlns:a16="http://schemas.microsoft.com/office/drawing/2014/main" id="{D6890F23-D406-AEF4-CD4D-0EF2FA4672DF}"/>
              </a:ext>
            </a:extLst>
          </p:cNvPr>
          <p:cNvSpPr txBox="1"/>
          <p:nvPr/>
        </p:nvSpPr>
        <p:spPr>
          <a:xfrm>
            <a:off x="7057376" y="6313208"/>
            <a:ext cx="3273653" cy="461665"/>
          </a:xfrm>
          <a:prstGeom prst="rect">
            <a:avLst/>
          </a:prstGeom>
          <a:noFill/>
        </p:spPr>
        <p:txBody>
          <a:bodyPr wrap="none" rtlCol="0">
            <a:spAutoFit/>
          </a:bodyPr>
          <a:lstStyle/>
          <a:p>
            <a:pPr defTabSz="609630">
              <a:buClrTx/>
              <a:buFontTx/>
              <a:buNone/>
            </a:pPr>
            <a:r>
              <a:rPr lang="en-VN" sz="2400" kern="1200" dirty="0">
                <a:solidFill>
                  <a:schemeClr val="tx1"/>
                </a:solidFill>
                <a:latin typeface="UTM Avo"/>
                <a:cs typeface="+mn-ea"/>
                <a:sym typeface="+mn-lt"/>
              </a:rPr>
              <a:t>Thịt bò xào khoai tây</a:t>
            </a:r>
          </a:p>
        </p:txBody>
      </p:sp>
      <p:pic>
        <p:nvPicPr>
          <p:cNvPr id="12" name="Picture 2" descr="Bò Bít Tết">
            <a:extLst>
              <a:ext uri="{FF2B5EF4-FFF2-40B4-BE49-F238E27FC236}">
                <a16:creationId xmlns:a16="http://schemas.microsoft.com/office/drawing/2014/main" id="{CF589D83-5A90-4D85-3DB3-DC6C0A3E6F0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8763" y="4372196"/>
            <a:ext cx="2640806" cy="176053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2 cách làm thịt bò xào khoai tây thơm ngon đơn giản ai ăn cũng mê">
            <a:extLst>
              <a:ext uri="{FF2B5EF4-FFF2-40B4-BE49-F238E27FC236}">
                <a16:creationId xmlns:a16="http://schemas.microsoft.com/office/drawing/2014/main" id="{81BC99F6-D800-4A24-5453-1DC876974BA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73799" y="4372195"/>
            <a:ext cx="2640806" cy="176053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3440517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linds(horizontal)">
                                      <p:cBhvr>
                                        <p:cTn id="11" dur="500"/>
                                        <p:tgtEl>
                                          <p:spTgt spid="10"/>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linds(horizontal)">
                                      <p:cBhvr>
                                        <p:cTn id="20" dur="500"/>
                                        <p:tgtEl>
                                          <p:spTgt spid="11"/>
                                        </p:tgtEl>
                                      </p:cBhvr>
                                    </p:animEffect>
                                  </p:childTnLst>
                                </p:cTn>
                              </p:par>
                              <p:par>
                                <p:cTn id="21" presetID="3" presetClass="entr" presetSubtype="1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6" name="TextBox 5">
            <a:extLst>
              <a:ext uri="{FF2B5EF4-FFF2-40B4-BE49-F238E27FC236}">
                <a16:creationId xmlns:a16="http://schemas.microsoft.com/office/drawing/2014/main" id="{A4C9CDD3-1114-20C2-3E13-6926848DE5D5}"/>
              </a:ext>
            </a:extLst>
          </p:cNvPr>
          <p:cNvSpPr txBox="1"/>
          <p:nvPr/>
        </p:nvSpPr>
        <p:spPr>
          <a:xfrm>
            <a:off x="818211" y="5365557"/>
            <a:ext cx="5029200" cy="461665"/>
          </a:xfrm>
          <a:prstGeom prst="rect">
            <a:avLst/>
          </a:prstGeom>
          <a:noFill/>
        </p:spPr>
        <p:txBody>
          <a:bodyPr wrap="square" rtlCol="0">
            <a:spAutoFit/>
          </a:bodyPr>
          <a:lstStyle/>
          <a:p>
            <a:pPr algn="ctr" defTabSz="609630">
              <a:buClrTx/>
              <a:buFontTx/>
              <a:buNone/>
            </a:pPr>
            <a:r>
              <a:rPr lang="en-VN" sz="2400" kern="1200" dirty="0">
                <a:solidFill>
                  <a:prstClr val="black"/>
                </a:solidFill>
                <a:latin typeface="UTM Avo"/>
                <a:cs typeface="+mn-ea"/>
                <a:sym typeface="+mn-lt"/>
              </a:rPr>
              <a:t>Khoai tây nghiền và thịt bò hấp</a:t>
            </a:r>
          </a:p>
        </p:txBody>
      </p:sp>
      <p:sp>
        <p:nvSpPr>
          <p:cNvPr id="7" name="TextBox 6">
            <a:extLst>
              <a:ext uri="{FF2B5EF4-FFF2-40B4-BE49-F238E27FC236}">
                <a16:creationId xmlns:a16="http://schemas.microsoft.com/office/drawing/2014/main" id="{3759C000-A1E4-1EA8-13A7-68B3AD8C8880}"/>
              </a:ext>
            </a:extLst>
          </p:cNvPr>
          <p:cNvSpPr txBox="1"/>
          <p:nvPr/>
        </p:nvSpPr>
        <p:spPr>
          <a:xfrm>
            <a:off x="6530475" y="5455839"/>
            <a:ext cx="4414991" cy="461665"/>
          </a:xfrm>
          <a:prstGeom prst="rect">
            <a:avLst/>
          </a:prstGeom>
          <a:noFill/>
        </p:spPr>
        <p:txBody>
          <a:bodyPr wrap="none" rtlCol="0">
            <a:spAutoFit/>
          </a:bodyPr>
          <a:lstStyle/>
          <a:p>
            <a:pPr defTabSz="609630">
              <a:buClrTx/>
              <a:buFontTx/>
              <a:buNone/>
            </a:pPr>
            <a:r>
              <a:rPr lang="en-VN" sz="2400" kern="1200" dirty="0">
                <a:solidFill>
                  <a:prstClr val="black"/>
                </a:solidFill>
                <a:latin typeface="UTM Avo"/>
                <a:cs typeface="+mn-ea"/>
                <a:sym typeface="+mn-lt"/>
              </a:rPr>
              <a:t>Khoai tây chiên cùng thịt bò</a:t>
            </a:r>
          </a:p>
        </p:txBody>
      </p:sp>
      <p:pic>
        <p:nvPicPr>
          <p:cNvPr id="8" name="Picture 2" descr="Cách làm bít tết khoai tây nghiền chuẩn vị nhà hàng">
            <a:extLst>
              <a:ext uri="{FF2B5EF4-FFF2-40B4-BE49-F238E27FC236}">
                <a16:creationId xmlns:a16="http://schemas.microsoft.com/office/drawing/2014/main" id="{37278E62-D00D-B025-7F3E-2113EDF454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0811" y="2298469"/>
            <a:ext cx="4064000" cy="270933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Thịt bò xào khoai tây: Cách xào thịt bò khoai tây chiên ngon">
            <a:extLst>
              <a:ext uri="{FF2B5EF4-FFF2-40B4-BE49-F238E27FC236}">
                <a16:creationId xmlns:a16="http://schemas.microsoft.com/office/drawing/2014/main" id="{6357BE5D-1A6A-C325-A0D9-1475C47E098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77370" y="2240260"/>
            <a:ext cx="4521200" cy="282575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9861976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par>
                                <p:cTn id="16" presetID="3" presetClass="entr" presetSubtype="1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linds(horizont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TextBox 1">
            <a:extLst>
              <a:ext uri="{FF2B5EF4-FFF2-40B4-BE49-F238E27FC236}">
                <a16:creationId xmlns:a16="http://schemas.microsoft.com/office/drawing/2014/main" id="{11D418BE-3522-B0E0-5FCE-9E8D100F2D00}"/>
              </a:ext>
            </a:extLst>
          </p:cNvPr>
          <p:cNvSpPr txBox="1"/>
          <p:nvPr/>
        </p:nvSpPr>
        <p:spPr>
          <a:xfrm>
            <a:off x="1046625" y="5365196"/>
            <a:ext cx="4272323" cy="461665"/>
          </a:xfrm>
          <a:prstGeom prst="rect">
            <a:avLst/>
          </a:prstGeom>
          <a:noFill/>
        </p:spPr>
        <p:txBody>
          <a:bodyPr wrap="none" rtlCol="0">
            <a:spAutoFit/>
          </a:bodyPr>
          <a:lstStyle/>
          <a:p>
            <a:r>
              <a:rPr lang="en-VN" sz="2400" dirty="0">
                <a:latin typeface="UTM Avo" panose="02040603050506020204" pitchFamily="18"/>
                <a:cs typeface="+mn-ea"/>
                <a:sym typeface="+mn-lt"/>
              </a:rPr>
              <a:t>Mì Ý sốt thịt bò và khoai tây</a:t>
            </a:r>
          </a:p>
        </p:txBody>
      </p:sp>
      <p:sp>
        <p:nvSpPr>
          <p:cNvPr id="3" name="TextBox 2">
            <a:extLst>
              <a:ext uri="{FF2B5EF4-FFF2-40B4-BE49-F238E27FC236}">
                <a16:creationId xmlns:a16="http://schemas.microsoft.com/office/drawing/2014/main" id="{1FB3D818-3E54-AB35-63FC-F1828ACF5599}"/>
              </a:ext>
            </a:extLst>
          </p:cNvPr>
          <p:cNvSpPr txBox="1"/>
          <p:nvPr/>
        </p:nvSpPr>
        <p:spPr>
          <a:xfrm>
            <a:off x="6138822" y="5394844"/>
            <a:ext cx="4660250" cy="461665"/>
          </a:xfrm>
          <a:prstGeom prst="rect">
            <a:avLst/>
          </a:prstGeom>
          <a:noFill/>
        </p:spPr>
        <p:txBody>
          <a:bodyPr wrap="none" rtlCol="0">
            <a:spAutoFit/>
          </a:bodyPr>
          <a:lstStyle/>
          <a:p>
            <a:r>
              <a:rPr lang="en-VN" sz="2400" dirty="0">
                <a:latin typeface="UTM Avo" panose="02040603050506020204" pitchFamily="18"/>
                <a:cs typeface="+mn-ea"/>
                <a:sym typeface="+mn-lt"/>
              </a:rPr>
              <a:t>Xào thịt bò và khoai tây với ớt</a:t>
            </a:r>
          </a:p>
        </p:txBody>
      </p:sp>
      <p:pic>
        <p:nvPicPr>
          <p:cNvPr id="4" name="Picture 6" descr="TOP 4 cách làm mì Ý đút lò thơm ngon đúng điệu">
            <a:extLst>
              <a:ext uri="{FF2B5EF4-FFF2-40B4-BE49-F238E27FC236}">
                <a16:creationId xmlns:a16="http://schemas.microsoft.com/office/drawing/2014/main" id="{49066EAB-5BE6-8957-1026-4D5DDEDD3C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7786" y="2425564"/>
            <a:ext cx="3810000" cy="2540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BÒ XÀO KHOAI TÂY thịt bò mềm khoai tây giòn thơm béo bạn đã thử chưa? Bếp  Của Vợ">
            <a:extLst>
              <a:ext uri="{FF2B5EF4-FFF2-40B4-BE49-F238E27FC236}">
                <a16:creationId xmlns:a16="http://schemas.microsoft.com/office/drawing/2014/main" id="{EFA8E45A-12B4-8E26-BBCF-0C231E1714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6389" y="2583315"/>
            <a:ext cx="4325115" cy="243366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549525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par>
                                <p:cTn id="16" presetID="3" presetClass="entr" presetSubtype="1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linds(horizont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5" name="TextBox 4">
            <a:extLst>
              <a:ext uri="{FF2B5EF4-FFF2-40B4-BE49-F238E27FC236}">
                <a16:creationId xmlns:a16="http://schemas.microsoft.com/office/drawing/2014/main" id="{19130E0F-2FC1-201F-3F4F-81698FC5B002}"/>
              </a:ext>
            </a:extLst>
          </p:cNvPr>
          <p:cNvSpPr txBox="1"/>
          <p:nvPr/>
        </p:nvSpPr>
        <p:spPr>
          <a:xfrm>
            <a:off x="758825" y="1739977"/>
            <a:ext cx="10674349" cy="1121846"/>
          </a:xfrm>
          <a:prstGeom prst="rect">
            <a:avLst/>
          </a:prstGeom>
          <a:noFill/>
        </p:spPr>
        <p:txBody>
          <a:bodyPr wrap="square">
            <a:spAutoFit/>
          </a:bodyPr>
          <a:lstStyle/>
          <a:p>
            <a:pPr marL="381019" indent="-381019" algn="just" defTabSz="609630">
              <a:lnSpc>
                <a:spcPct val="150000"/>
              </a:lnSpc>
              <a:buClrTx/>
              <a:buFont typeface="Arial" panose="020B0604020202020204" pitchFamily="34" charset="0"/>
              <a:buChar char="•"/>
            </a:pPr>
            <a:r>
              <a:rPr lang="vi-VN" sz="2400" kern="1200" dirty="0">
                <a:solidFill>
                  <a:prstClr val="black"/>
                </a:solidFill>
                <a:latin typeface="UTM Avo"/>
                <a:cs typeface="+mn-ea"/>
                <a:sym typeface="+mn-lt"/>
              </a:rPr>
              <a:t>Để bảo quản chất dinh dưỡng tốt nhất, cách chế biến thích hợp là sử dụng phương pháp nấu chín hoặc hấp.</a:t>
            </a:r>
            <a:r>
              <a:rPr lang="en-VN" sz="2400" kern="1200" dirty="0">
                <a:solidFill>
                  <a:prstClr val="black"/>
                </a:solidFill>
                <a:latin typeface="UTM Avo"/>
                <a:cs typeface="+mn-ea"/>
                <a:sym typeface="+mn-lt"/>
              </a:rPr>
              <a:t> </a:t>
            </a:r>
          </a:p>
        </p:txBody>
      </p:sp>
      <p:pic>
        <p:nvPicPr>
          <p:cNvPr id="6" name="Picture 2" descr="11+ Phương pháp nấu ăn nhiệt ẩm có lợi cho sức khỏe">
            <a:extLst>
              <a:ext uri="{FF2B5EF4-FFF2-40B4-BE49-F238E27FC236}">
                <a16:creationId xmlns:a16="http://schemas.microsoft.com/office/drawing/2014/main" id="{15EBD9A1-1EB2-3EDD-3913-762CC23675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33693" y="3428999"/>
            <a:ext cx="4117975" cy="287634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ác phương pháp chế biến đầu bếp chuyên nghiệp nào cũng cần biết - Học viện  Quốc tế CHM - CHM International Institute">
            <a:extLst>
              <a:ext uri="{FF2B5EF4-FFF2-40B4-BE49-F238E27FC236}">
                <a16:creationId xmlns:a16="http://schemas.microsoft.com/office/drawing/2014/main" id="{613CDE71-67EB-D5C9-F254-42A9FDB16FE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20067" y="3429000"/>
            <a:ext cx="4658044" cy="287634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678231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dissolve">
                                      <p:cBhvr>
                                        <p:cTn id="11" dur="500"/>
                                        <p:tgtEl>
                                          <p:spTgt spid="6"/>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TextBox 1">
            <a:extLst>
              <a:ext uri="{FF2B5EF4-FFF2-40B4-BE49-F238E27FC236}">
                <a16:creationId xmlns:a16="http://schemas.microsoft.com/office/drawing/2014/main" id="{16AE5B18-4F07-B521-7008-449E55595D1D}"/>
              </a:ext>
            </a:extLst>
          </p:cNvPr>
          <p:cNvSpPr txBox="1"/>
          <p:nvPr/>
        </p:nvSpPr>
        <p:spPr>
          <a:xfrm>
            <a:off x="3733800" y="1787396"/>
            <a:ext cx="4724400" cy="523220"/>
          </a:xfrm>
          <a:prstGeom prst="rect">
            <a:avLst/>
          </a:prstGeom>
          <a:solidFill>
            <a:sysClr val="window" lastClr="FFFFFF"/>
          </a:solidFill>
        </p:spPr>
        <p:txBody>
          <a:bodyPr wrap="square">
            <a:spAutoFit/>
          </a:bodyPr>
          <a:lstStyle/>
          <a:p>
            <a:pPr marL="0" marR="0" lvl="0" indent="0" algn="ctr" defTabSz="609630" eaLnBrk="1" fontAlgn="auto" latinLnBrk="0" hangingPunct="1">
              <a:lnSpc>
                <a:spcPct val="100000"/>
              </a:lnSpc>
              <a:spcBef>
                <a:spcPts val="0"/>
              </a:spcBef>
              <a:spcAft>
                <a:spcPts val="533"/>
              </a:spcAft>
              <a:buClrTx/>
              <a:buSzTx/>
              <a:buFontTx/>
              <a:buNone/>
              <a:tabLst/>
              <a:defRPr/>
            </a:pPr>
            <a:r>
              <a:rPr kumimoji="0" lang="vi-VN" sz="2800" b="1" i="0" u="none" strike="noStrike" kern="1200" cap="none" spc="0" normalizeH="0" baseline="0" noProof="0" dirty="0">
                <a:ln>
                  <a:noFill/>
                </a:ln>
                <a:solidFill>
                  <a:schemeClr val="tx1"/>
                </a:solidFill>
                <a:effectLst/>
                <a:uLnTx/>
                <a:uFillTx/>
                <a:latin typeface="UTM Avo" panose="02040603050506020204" pitchFamily="18"/>
                <a:cs typeface="+mn-ea"/>
                <a:sym typeface="+mn-lt"/>
              </a:rPr>
              <a:t>PHIẾU HỌC TẬP SỐ 2</a:t>
            </a:r>
            <a:endParaRPr kumimoji="0" lang="en-VN" sz="2800" b="0" i="0" u="none" strike="noStrike" kern="1200" cap="none" spc="0" normalizeH="0" baseline="0" noProof="0" dirty="0">
              <a:ln>
                <a:noFill/>
              </a:ln>
              <a:solidFill>
                <a:schemeClr val="tx1"/>
              </a:solidFill>
              <a:effectLst/>
              <a:uLnTx/>
              <a:uFillTx/>
              <a:latin typeface="UTM Avo" panose="02040603050506020204" pitchFamily="18"/>
              <a:cs typeface="+mn-ea"/>
              <a:sym typeface="+mn-lt"/>
            </a:endParaRPr>
          </a:p>
        </p:txBody>
      </p:sp>
      <p:sp>
        <p:nvSpPr>
          <p:cNvPr id="3" name="TextBox 2">
            <a:extLst>
              <a:ext uri="{FF2B5EF4-FFF2-40B4-BE49-F238E27FC236}">
                <a16:creationId xmlns:a16="http://schemas.microsoft.com/office/drawing/2014/main" id="{54775E6E-C852-C072-4A9E-3AA0221471B0}"/>
              </a:ext>
            </a:extLst>
          </p:cNvPr>
          <p:cNvSpPr txBox="1"/>
          <p:nvPr/>
        </p:nvSpPr>
        <p:spPr>
          <a:xfrm>
            <a:off x="1143000" y="2641487"/>
            <a:ext cx="9906000" cy="1675843"/>
          </a:xfrm>
          <a:prstGeom prst="rect">
            <a:avLst/>
          </a:prstGeom>
          <a:noFill/>
        </p:spPr>
        <p:txBody>
          <a:bodyPr wrap="square">
            <a:spAutoFit/>
          </a:bodyPr>
          <a:lstStyle/>
          <a:p>
            <a:pPr algn="just">
              <a:lnSpc>
                <a:spcPct val="150000"/>
              </a:lnSpc>
              <a:spcAft>
                <a:spcPts val="533"/>
              </a:spcAft>
            </a:pPr>
            <a:r>
              <a:rPr lang="vi-VN" sz="2400" b="1" dirty="0">
                <a:latin typeface="UTM Avo" panose="02040603050506020204" pitchFamily="18"/>
                <a:cs typeface="+mn-ea"/>
                <a:sym typeface="+mn-lt"/>
              </a:rPr>
              <a:t>Câu 3: </a:t>
            </a:r>
            <a:r>
              <a:rPr lang="vi-VN" sz="2400" dirty="0">
                <a:latin typeface="UTM Avo" panose="02040603050506020204" pitchFamily="18"/>
                <a:cs typeface="+mn-ea"/>
                <a:sym typeface="+mn-lt"/>
              </a:rPr>
              <a:t>Khi lấy đồ dùng làm bếp ở trên cao, yếu tố mất an toàn lao động nào có thể xảy ra? Để tránh các yếu tố đó, em cần làm gì?</a:t>
            </a:r>
            <a:endParaRPr lang="en-VN" sz="2400" dirty="0">
              <a:latin typeface="UTM Avo" panose="02040603050506020204" pitchFamily="18"/>
              <a:cs typeface="+mn-ea"/>
              <a:sym typeface="+mn-lt"/>
            </a:endParaRPr>
          </a:p>
        </p:txBody>
      </p:sp>
      <p:sp>
        <p:nvSpPr>
          <p:cNvPr id="4" name="TextBox 3">
            <a:extLst>
              <a:ext uri="{FF2B5EF4-FFF2-40B4-BE49-F238E27FC236}">
                <a16:creationId xmlns:a16="http://schemas.microsoft.com/office/drawing/2014/main" id="{BF1E0E03-4BE3-02CA-C3D0-7E3646E7EE99}"/>
              </a:ext>
            </a:extLst>
          </p:cNvPr>
          <p:cNvSpPr txBox="1"/>
          <p:nvPr/>
        </p:nvSpPr>
        <p:spPr>
          <a:xfrm>
            <a:off x="1142999" y="4648201"/>
            <a:ext cx="10300855" cy="1675843"/>
          </a:xfrm>
          <a:prstGeom prst="rect">
            <a:avLst/>
          </a:prstGeom>
          <a:noFill/>
        </p:spPr>
        <p:txBody>
          <a:bodyPr wrap="square">
            <a:spAutoFit/>
          </a:bodyPr>
          <a:lstStyle/>
          <a:p>
            <a:pPr algn="just">
              <a:lnSpc>
                <a:spcPct val="150000"/>
              </a:lnSpc>
              <a:spcAft>
                <a:spcPts val="533"/>
              </a:spcAft>
            </a:pPr>
            <a:r>
              <a:rPr lang="vi-VN" sz="2400" b="1" dirty="0">
                <a:latin typeface="UTM Avo" panose="02040603050506020204" pitchFamily="18"/>
                <a:cs typeface="+mn-ea"/>
                <a:sym typeface="+mn-lt"/>
              </a:rPr>
              <a:t>Câu 4: </a:t>
            </a:r>
            <a:r>
              <a:rPr lang="vi-VN" sz="2400" dirty="0">
                <a:latin typeface="UTM Avo" panose="02040603050506020204" pitchFamily="18"/>
                <a:cs typeface="+mn-ea"/>
                <a:sym typeface="+mn-lt"/>
              </a:rPr>
              <a:t>Trong ba nhóm mối nguy đã học ở bài “An toàn vệ sinh thực phẩm”, mối nguy nào có thể dễ nhận biết và kiểm soát hơn? </a:t>
            </a:r>
            <a:r>
              <a:rPr lang="en-US" sz="2400" dirty="0">
                <a:latin typeface="UTM Avo" panose="02040603050506020204" pitchFamily="18"/>
                <a:cs typeface="+mn-ea"/>
                <a:sym typeface="+mn-lt"/>
              </a:rPr>
              <a:t>Cho </a:t>
            </a:r>
            <a:r>
              <a:rPr lang="en-US" sz="2400" dirty="0" err="1">
                <a:latin typeface="UTM Avo" panose="02040603050506020204" pitchFamily="18"/>
                <a:cs typeface="+mn-ea"/>
                <a:sym typeface="+mn-lt"/>
              </a:rPr>
              <a:t>ví</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dụ</a:t>
            </a:r>
            <a:r>
              <a:rPr lang="en-US" sz="2400" dirty="0">
                <a:latin typeface="UTM Avo" panose="02040603050506020204" pitchFamily="18"/>
                <a:cs typeface="+mn-ea"/>
                <a:sym typeface="+mn-lt"/>
              </a:rPr>
              <a:t>.</a:t>
            </a:r>
            <a:endParaRPr lang="en-VN" sz="2400" dirty="0">
              <a:latin typeface="UTM Avo" panose="02040603050506020204" pitchFamily="18"/>
              <a:cs typeface="+mn-ea"/>
              <a:sym typeface="+mn-lt"/>
            </a:endParaRPr>
          </a:p>
        </p:txBody>
      </p:sp>
      <p:pic>
        <p:nvPicPr>
          <p:cNvPr id="5" name="Picture 27">
            <a:extLst>
              <a:ext uri="{FF2B5EF4-FFF2-40B4-BE49-F238E27FC236}">
                <a16:creationId xmlns:a16="http://schemas.microsoft.com/office/drawing/2014/main" id="{13E4E5E9-099B-CD8D-3B9A-349F0872665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633364" y="1383066"/>
            <a:ext cx="1240266" cy="1092985"/>
          </a:xfrm>
          <a:prstGeom prst="rect">
            <a:avLst/>
          </a:prstGeom>
        </p:spPr>
      </p:pic>
      <p:pic>
        <p:nvPicPr>
          <p:cNvPr id="6" name="Picture 27">
            <a:extLst>
              <a:ext uri="{FF2B5EF4-FFF2-40B4-BE49-F238E27FC236}">
                <a16:creationId xmlns:a16="http://schemas.microsoft.com/office/drawing/2014/main" id="{C8E44636-F7C9-BFF2-1470-2F06007D769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18370" y="1683194"/>
            <a:ext cx="1240266" cy="1092985"/>
          </a:xfrm>
          <a:prstGeom prst="rect">
            <a:avLst/>
          </a:prstGeom>
        </p:spPr>
      </p:pic>
    </p:spTree>
    <p:custDataLst>
      <p:tags r:id="rId1"/>
    </p:custDataLst>
    <p:extLst>
      <p:ext uri="{BB962C8B-B14F-4D97-AF65-F5344CB8AC3E}">
        <p14:creationId xmlns:p14="http://schemas.microsoft.com/office/powerpoint/2010/main" val="10068126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linds(horizontal)">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5" name="TextBox 4">
            <a:extLst>
              <a:ext uri="{FF2B5EF4-FFF2-40B4-BE49-F238E27FC236}">
                <a16:creationId xmlns:a16="http://schemas.microsoft.com/office/drawing/2014/main" id="{76358EF0-840A-1C9E-D8FF-FA39465B7613}"/>
              </a:ext>
            </a:extLst>
          </p:cNvPr>
          <p:cNvSpPr txBox="1"/>
          <p:nvPr/>
        </p:nvSpPr>
        <p:spPr>
          <a:xfrm>
            <a:off x="355600" y="1596383"/>
            <a:ext cx="11480800" cy="1121846"/>
          </a:xfrm>
          <a:prstGeom prst="rect">
            <a:avLst/>
          </a:prstGeom>
          <a:noFill/>
        </p:spPr>
        <p:txBody>
          <a:bodyPr wrap="square">
            <a:spAutoFit/>
          </a:bodyPr>
          <a:lstStyle/>
          <a:p>
            <a:pPr algn="just" defTabSz="609630">
              <a:lnSpc>
                <a:spcPct val="150000"/>
              </a:lnSpc>
              <a:spcAft>
                <a:spcPts val="533"/>
              </a:spcAft>
              <a:buClrTx/>
              <a:buFontTx/>
              <a:buNone/>
            </a:pPr>
            <a:r>
              <a:rPr lang="vi-VN" sz="2400" b="1" kern="1200" dirty="0">
                <a:solidFill>
                  <a:schemeClr val="tx1"/>
                </a:solidFill>
                <a:latin typeface="UTM Avo"/>
                <a:cs typeface="+mn-ea"/>
                <a:sym typeface="+mn-lt"/>
              </a:rPr>
              <a:t>Câu 3: </a:t>
            </a:r>
            <a:r>
              <a:rPr lang="vi-VN" sz="2400" kern="1200" dirty="0">
                <a:solidFill>
                  <a:schemeClr val="tx1"/>
                </a:solidFill>
                <a:latin typeface="UTM Avo"/>
                <a:cs typeface="+mn-ea"/>
                <a:sym typeface="+mn-lt"/>
              </a:rPr>
              <a:t>Khi lấy đồ dùng làm bếp ở trên cao, yếu tố mất an toàn lao động nào có thể xảy ra? Để tránh các yếu tố đó, em cần làm gì?</a:t>
            </a:r>
            <a:endParaRPr lang="en-VN" sz="2400" kern="1200" dirty="0">
              <a:solidFill>
                <a:schemeClr val="tx1"/>
              </a:solidFill>
              <a:latin typeface="UTM Avo"/>
              <a:cs typeface="+mn-ea"/>
              <a:sym typeface="+mn-lt"/>
            </a:endParaRPr>
          </a:p>
        </p:txBody>
      </p:sp>
      <p:sp>
        <p:nvSpPr>
          <p:cNvPr id="6" name="TextBox 5">
            <a:extLst>
              <a:ext uri="{FF2B5EF4-FFF2-40B4-BE49-F238E27FC236}">
                <a16:creationId xmlns:a16="http://schemas.microsoft.com/office/drawing/2014/main" id="{625D1330-5CBB-A599-3C86-DFC4FADFD20F}"/>
              </a:ext>
            </a:extLst>
          </p:cNvPr>
          <p:cNvSpPr txBox="1"/>
          <p:nvPr/>
        </p:nvSpPr>
        <p:spPr>
          <a:xfrm>
            <a:off x="355600" y="3013362"/>
            <a:ext cx="7010400" cy="3427605"/>
          </a:xfrm>
          <a:prstGeom prst="rect">
            <a:avLst/>
          </a:prstGeom>
          <a:noFill/>
        </p:spPr>
        <p:txBody>
          <a:bodyPr wrap="square">
            <a:spAutoFit/>
          </a:bodyPr>
          <a:lstStyle/>
          <a:p>
            <a:pPr marL="381019" indent="-381019" algn="just" defTabSz="609630">
              <a:lnSpc>
                <a:spcPct val="150000"/>
              </a:lnSpc>
              <a:spcAft>
                <a:spcPts val="700"/>
              </a:spcAft>
              <a:buClrTx/>
              <a:buFont typeface="Arial" panose="020B0604020202020204" pitchFamily="34" charset="0"/>
              <a:buChar char="•"/>
            </a:pPr>
            <a:r>
              <a:rPr lang="vi-VN" sz="2400" kern="1200" dirty="0">
                <a:solidFill>
                  <a:schemeClr val="tx1"/>
                </a:solidFill>
                <a:latin typeface="UTM Avo"/>
                <a:cs typeface="+mn-ea"/>
                <a:sym typeface="+mn-lt"/>
              </a:rPr>
              <a:t>Khi lấy đồ dùng làm bếp ở trên cao, có một số yếu tố mất an toàn lao động có thể xảy ra, bao gồm:</a:t>
            </a:r>
            <a:endParaRPr lang="en-VN" sz="2400" kern="1200" dirty="0">
              <a:solidFill>
                <a:schemeClr val="tx1"/>
              </a:solidFill>
              <a:latin typeface="UTM Avo"/>
              <a:cs typeface="+mn-ea"/>
              <a:sym typeface="+mn-lt"/>
            </a:endParaRPr>
          </a:p>
          <a:p>
            <a:pPr marL="381019" indent="-381019" algn="just" defTabSz="609630">
              <a:lnSpc>
                <a:spcPct val="150000"/>
              </a:lnSpc>
              <a:spcAft>
                <a:spcPts val="700"/>
              </a:spcAft>
              <a:buClrTx/>
              <a:buFont typeface="Wingdings" pitchFamily="2" charset="2"/>
              <a:buChar char="Ø"/>
            </a:pPr>
            <a:r>
              <a:rPr lang="vi-VN" sz="2400" kern="1200" dirty="0">
                <a:solidFill>
                  <a:schemeClr val="tx1"/>
                </a:solidFill>
                <a:latin typeface="UTM Avo"/>
                <a:cs typeface="+mn-ea"/>
                <a:sym typeface="+mn-lt"/>
              </a:rPr>
              <a:t>Khi lấy đồ dùng từ trên cao, có nguy cơ mất thăng bằng hoặc trượt chân dẫn đến té ngã, gây thương tích cho bản thân.</a:t>
            </a:r>
            <a:endParaRPr lang="en-VN" sz="2400" kern="1200" dirty="0">
              <a:solidFill>
                <a:schemeClr val="tx1"/>
              </a:solidFill>
              <a:latin typeface="UTM Avo"/>
              <a:cs typeface="+mn-ea"/>
              <a:sym typeface="+mn-lt"/>
            </a:endParaRPr>
          </a:p>
        </p:txBody>
      </p:sp>
      <p:pic>
        <p:nvPicPr>
          <p:cNvPr id="7" name="Picture 2" descr="Chiếc thang giấu trong tủ bếp — Sở Khoa học và Công nghệ Thành phố Hồ Chí  Minh">
            <a:extLst>
              <a:ext uri="{FF2B5EF4-FFF2-40B4-BE49-F238E27FC236}">
                <a16:creationId xmlns:a16="http://schemas.microsoft.com/office/drawing/2014/main" id="{8C54A557-8224-419D-0CEA-CEFC9474756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69200" y="3527736"/>
            <a:ext cx="4267200" cy="239885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1209835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blinds(horizontal)">
                                      <p:cBhvr>
                                        <p:cTn id="11" dur="500"/>
                                        <p:tgtEl>
                                          <p:spTgt spid="6">
                                            <p:txEl>
                                              <p:pRg st="1" end="1"/>
                                            </p:txEl>
                                          </p:spTgt>
                                        </p:tgtEl>
                                      </p:cBhvr>
                                    </p:animEffect>
                                  </p:childTnLst>
                                </p:cTn>
                              </p:par>
                              <p:par>
                                <p:cTn id="12" presetID="3" presetClass="entr" presetSubtype="1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linds(horizontal)">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5" name="TextBox 4">
            <a:extLst>
              <a:ext uri="{FF2B5EF4-FFF2-40B4-BE49-F238E27FC236}">
                <a16:creationId xmlns:a16="http://schemas.microsoft.com/office/drawing/2014/main" id="{914CAD4D-2F40-5F20-4E15-028E6009F63A}"/>
              </a:ext>
            </a:extLst>
          </p:cNvPr>
          <p:cNvSpPr txBox="1"/>
          <p:nvPr/>
        </p:nvSpPr>
        <p:spPr>
          <a:xfrm>
            <a:off x="355600" y="1672710"/>
            <a:ext cx="11480800" cy="2319609"/>
          </a:xfrm>
          <a:prstGeom prst="rect">
            <a:avLst/>
          </a:prstGeom>
          <a:noFill/>
        </p:spPr>
        <p:txBody>
          <a:bodyPr wrap="square">
            <a:spAutoFit/>
          </a:bodyPr>
          <a:lstStyle/>
          <a:p>
            <a:pPr marL="381019" indent="-381019" algn="just" defTabSz="609630">
              <a:lnSpc>
                <a:spcPct val="150000"/>
              </a:lnSpc>
              <a:spcAft>
                <a:spcPts val="700"/>
              </a:spcAft>
              <a:buClrTx/>
              <a:buFont typeface="Wingdings" pitchFamily="2" charset="2"/>
              <a:buChar char="Ø"/>
            </a:pPr>
            <a:r>
              <a:rPr lang="vi-VN" sz="2400" kern="1200" dirty="0">
                <a:solidFill>
                  <a:prstClr val="black"/>
                </a:solidFill>
                <a:latin typeface="UTM Avo"/>
                <a:cs typeface="+mn-ea"/>
                <a:sym typeface="+mn-lt"/>
              </a:rPr>
              <a:t>Các đồ dùng như xoong, nồi hoặc dao có thể rơi từ trên cao khi không cầm chắc, gây nguy hiểm cho bản thân và người xung quanh.</a:t>
            </a:r>
            <a:endParaRPr lang="en-VN" sz="2400" kern="1200" dirty="0">
              <a:solidFill>
                <a:prstClr val="black"/>
              </a:solidFill>
              <a:latin typeface="UTM Avo"/>
              <a:cs typeface="+mn-ea"/>
              <a:sym typeface="+mn-lt"/>
            </a:endParaRPr>
          </a:p>
          <a:p>
            <a:pPr marL="381019" indent="-381019" algn="just" defTabSz="609630">
              <a:lnSpc>
                <a:spcPct val="150000"/>
              </a:lnSpc>
              <a:spcAft>
                <a:spcPts val="700"/>
              </a:spcAft>
              <a:buClrTx/>
              <a:buFont typeface="Wingdings" pitchFamily="2" charset="2"/>
              <a:buChar char="Ø"/>
            </a:pPr>
            <a:r>
              <a:rPr lang="vi-VN" sz="2400" kern="1200" dirty="0">
                <a:solidFill>
                  <a:prstClr val="black"/>
                </a:solidFill>
                <a:latin typeface="UTM Avo"/>
                <a:cs typeface="+mn-ea"/>
                <a:sym typeface="+mn-lt"/>
              </a:rPr>
              <a:t>Trong quá trình lấy đồ, có thể va chạm với các vật dụng khác hoặc </a:t>
            </a:r>
            <a:br>
              <a:rPr lang="vi-VN" sz="2400" kern="1200" dirty="0">
                <a:solidFill>
                  <a:prstClr val="black"/>
                </a:solidFill>
                <a:latin typeface="UTM Avo"/>
                <a:cs typeface="+mn-ea"/>
                <a:sym typeface="+mn-lt"/>
              </a:rPr>
            </a:br>
            <a:r>
              <a:rPr lang="vi-VN" sz="2400" kern="1200" dirty="0">
                <a:solidFill>
                  <a:prstClr val="black"/>
                </a:solidFill>
                <a:latin typeface="UTM Avo"/>
                <a:cs typeface="+mn-ea"/>
                <a:sym typeface="+mn-lt"/>
              </a:rPr>
              <a:t>gây ra va đập không mong muốn, gây tổn thương.</a:t>
            </a:r>
            <a:endParaRPr lang="en-VN" sz="2400" kern="1200" dirty="0">
              <a:solidFill>
                <a:prstClr val="black"/>
              </a:solidFill>
              <a:latin typeface="UTM Avo"/>
              <a:cs typeface="+mn-ea"/>
              <a:sym typeface="+mn-lt"/>
            </a:endParaRPr>
          </a:p>
        </p:txBody>
      </p:sp>
      <p:pic>
        <p:nvPicPr>
          <p:cNvPr id="6" name="Picture 2" descr="Mua nồi, xoong chảo onlline giá tốt hơn tại bigshop">
            <a:extLst>
              <a:ext uri="{FF2B5EF4-FFF2-40B4-BE49-F238E27FC236}">
                <a16:creationId xmlns:a16="http://schemas.microsoft.com/office/drawing/2014/main" id="{361DD686-FFE8-0F3D-5745-F01E8AC178E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4898" y="4123936"/>
            <a:ext cx="3950478" cy="263365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5 lưu ý khi sử dụng bếp hồng ngoại">
            <a:extLst>
              <a:ext uri="{FF2B5EF4-FFF2-40B4-BE49-F238E27FC236}">
                <a16:creationId xmlns:a16="http://schemas.microsoft.com/office/drawing/2014/main" id="{8871C068-2836-49AD-8711-E85B7147955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34445" y="4123163"/>
            <a:ext cx="3633555" cy="262954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2989047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500"/>
                                        <p:tgtEl>
                                          <p:spTgt spid="6"/>
                                        </p:tgtEl>
                                      </p:cBhvr>
                                    </p:animEffect>
                                  </p:childTnLst>
                                </p:cTn>
                              </p:par>
                            </p:childTnLst>
                          </p:cTn>
                        </p:par>
                        <p:par>
                          <p:cTn id="17" fill="hold">
                            <p:stCondLst>
                              <p:cond delay="1000"/>
                            </p:stCondLst>
                            <p:childTnLst>
                              <p:par>
                                <p:cTn id="18" presetID="3" presetClass="entr" presetSubtype="10"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linds(horizont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4" name="TextBox 3">
            <a:extLst>
              <a:ext uri="{FF2B5EF4-FFF2-40B4-BE49-F238E27FC236}">
                <a16:creationId xmlns:a16="http://schemas.microsoft.com/office/drawing/2014/main" id="{087F0C04-940B-8215-2564-22D5FCFD1015}"/>
              </a:ext>
            </a:extLst>
          </p:cNvPr>
          <p:cNvSpPr txBox="1"/>
          <p:nvPr/>
        </p:nvSpPr>
        <p:spPr>
          <a:xfrm>
            <a:off x="178197" y="1563702"/>
            <a:ext cx="11835606" cy="3517373"/>
          </a:xfrm>
          <a:prstGeom prst="rect">
            <a:avLst/>
          </a:prstGeom>
          <a:noFill/>
        </p:spPr>
        <p:txBody>
          <a:bodyPr wrap="square">
            <a:spAutoFit/>
          </a:bodyPr>
          <a:lstStyle/>
          <a:p>
            <a:pPr marL="381019" indent="-381019" algn="just" defTabSz="609630">
              <a:lnSpc>
                <a:spcPct val="150000"/>
              </a:lnSpc>
              <a:spcAft>
                <a:spcPts val="700"/>
              </a:spcAft>
              <a:buClrTx/>
              <a:buFont typeface="Arial" panose="020B0604020202020204" pitchFamily="34" charset="0"/>
              <a:buChar char="•"/>
            </a:pPr>
            <a:r>
              <a:rPr lang="vi-VN" sz="2400" kern="1200" dirty="0">
                <a:solidFill>
                  <a:prstClr val="black"/>
                </a:solidFill>
                <a:latin typeface="UTM Avo"/>
                <a:cs typeface="+mn-ea"/>
                <a:sym typeface="+mn-lt"/>
              </a:rPr>
              <a:t>Để tránh các nguy cơ trên, em cần thực hiện các biện pháp an toàn sau:</a:t>
            </a:r>
            <a:endParaRPr lang="en-VN" sz="2400" kern="1200" dirty="0">
              <a:solidFill>
                <a:prstClr val="black"/>
              </a:solidFill>
              <a:latin typeface="UTM Avo"/>
              <a:cs typeface="+mn-ea"/>
              <a:sym typeface="+mn-lt"/>
            </a:endParaRPr>
          </a:p>
          <a:p>
            <a:pPr marL="381019" indent="-381019" algn="just" defTabSz="609630">
              <a:lnSpc>
                <a:spcPct val="150000"/>
              </a:lnSpc>
              <a:spcAft>
                <a:spcPts val="700"/>
              </a:spcAft>
              <a:buClrTx/>
              <a:buFont typeface="Wingdings" pitchFamily="2" charset="2"/>
              <a:buChar char="Ø"/>
            </a:pPr>
            <a:r>
              <a:rPr lang="vi-VN" sz="2400" kern="1200" dirty="0">
                <a:solidFill>
                  <a:prstClr val="black"/>
                </a:solidFill>
                <a:latin typeface="UTM Avo"/>
                <a:cs typeface="+mn-ea"/>
                <a:sym typeface="+mn-lt"/>
              </a:rPr>
              <a:t>Đảm bảo sử dụng bậc thang hoặc phụ kiện hỗ trợ an toàn khi cần lấy đồ từ trên cao. Điều này giúp duy trì sự ổn định và giảm nguy cơ té ngã.</a:t>
            </a:r>
            <a:endParaRPr lang="en-VN" sz="2400" kern="1200" dirty="0">
              <a:solidFill>
                <a:prstClr val="black"/>
              </a:solidFill>
              <a:latin typeface="UTM Avo"/>
              <a:cs typeface="+mn-ea"/>
              <a:sym typeface="+mn-lt"/>
            </a:endParaRPr>
          </a:p>
          <a:p>
            <a:pPr marL="381019" indent="-381019" algn="just" defTabSz="609630">
              <a:lnSpc>
                <a:spcPct val="150000"/>
              </a:lnSpc>
              <a:spcAft>
                <a:spcPts val="700"/>
              </a:spcAft>
              <a:buClrTx/>
              <a:buFont typeface="Wingdings" pitchFamily="2" charset="2"/>
              <a:buChar char="Ø"/>
            </a:pPr>
            <a:r>
              <a:rPr lang="vi-VN" sz="2400" kern="1200" dirty="0">
                <a:solidFill>
                  <a:prstClr val="black"/>
                </a:solidFill>
                <a:latin typeface="UTM Avo"/>
                <a:cs typeface="+mn-ea"/>
                <a:sym typeface="+mn-lt"/>
              </a:rPr>
              <a:t>Chọn đồ dùng nhẹ nhàng và không quá nặng để giảm nguy cơ rơi từ trên cao. Đồ dùng nặng nên được đặt ở các kệ hoặc tủ dễ tiếp cận từ </a:t>
            </a:r>
            <a:br>
              <a:rPr lang="vi-VN" sz="2400" kern="1200" dirty="0">
                <a:solidFill>
                  <a:prstClr val="black"/>
                </a:solidFill>
                <a:latin typeface="UTM Avo"/>
                <a:cs typeface="+mn-ea"/>
                <a:sym typeface="+mn-lt"/>
              </a:rPr>
            </a:br>
            <a:r>
              <a:rPr lang="vi-VN" sz="2400" kern="1200" dirty="0">
                <a:solidFill>
                  <a:prstClr val="black"/>
                </a:solidFill>
                <a:latin typeface="UTM Avo"/>
                <a:cs typeface="+mn-ea"/>
                <a:sym typeface="+mn-lt"/>
              </a:rPr>
              <a:t>mặt đất.</a:t>
            </a:r>
            <a:endParaRPr lang="en-VN" sz="2400" kern="1200" dirty="0">
              <a:solidFill>
                <a:prstClr val="black"/>
              </a:solidFill>
              <a:latin typeface="UTM Avo"/>
              <a:cs typeface="+mn-ea"/>
              <a:sym typeface="+mn-lt"/>
            </a:endParaRPr>
          </a:p>
        </p:txBody>
      </p:sp>
      <p:pic>
        <p:nvPicPr>
          <p:cNvPr id="5" name="Picture 2" descr="Căn bếp toàn đồ &quot;xịn sò&quot; của bà mẹ Hà Tĩnh yêu thích làm bánh, nấu nhiều  món ngon cho gia đình">
            <a:extLst>
              <a:ext uri="{FF2B5EF4-FFF2-40B4-BE49-F238E27FC236}">
                <a16:creationId xmlns:a16="http://schemas.microsoft.com/office/drawing/2014/main" id="{097278C9-D166-1155-340A-3F0C45C37D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8098" y="4757603"/>
            <a:ext cx="2615803" cy="196185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1895229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blinds(horizontal)">
                                      <p:cBhvr>
                                        <p:cTn id="15" dur="500"/>
                                        <p:tgtEl>
                                          <p:spTgt spid="4">
                                            <p:txEl>
                                              <p:pRg st="1" end="1"/>
                                            </p:txEl>
                                          </p:spTgt>
                                        </p:tgtEl>
                                      </p:cBhvr>
                                    </p:animEffect>
                                  </p:childTnLst>
                                </p:cTn>
                              </p:par>
                            </p:childTnLst>
                          </p:cTn>
                        </p:par>
                        <p:par>
                          <p:cTn id="16" fill="hold">
                            <p:stCondLst>
                              <p:cond delay="500"/>
                            </p:stCondLst>
                            <p:childTnLst>
                              <p:par>
                                <p:cTn id="17" presetID="3" presetClass="entr" presetSubtype="10" fill="hold" nodeType="after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blinds(horizontal)">
                                      <p:cBhvr>
                                        <p:cTn id="19"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4" name="TextBox 3">
            <a:extLst>
              <a:ext uri="{FF2B5EF4-FFF2-40B4-BE49-F238E27FC236}">
                <a16:creationId xmlns:a16="http://schemas.microsoft.com/office/drawing/2014/main" id="{14453FCE-1079-D69B-65CA-E3A16D63F1C7}"/>
              </a:ext>
            </a:extLst>
          </p:cNvPr>
          <p:cNvSpPr txBox="1"/>
          <p:nvPr/>
        </p:nvSpPr>
        <p:spPr>
          <a:xfrm>
            <a:off x="355600" y="1535365"/>
            <a:ext cx="11480800" cy="3427605"/>
          </a:xfrm>
          <a:prstGeom prst="rect">
            <a:avLst/>
          </a:prstGeom>
          <a:noFill/>
        </p:spPr>
        <p:txBody>
          <a:bodyPr wrap="square">
            <a:spAutoFit/>
          </a:bodyPr>
          <a:lstStyle/>
          <a:p>
            <a:pPr marL="381019" indent="-381019" algn="just" defTabSz="609630">
              <a:lnSpc>
                <a:spcPct val="150000"/>
              </a:lnSpc>
              <a:spcAft>
                <a:spcPts val="700"/>
              </a:spcAft>
              <a:buClrTx/>
              <a:buFont typeface="Wingdings" pitchFamily="2" charset="2"/>
              <a:buChar char="Ø"/>
            </a:pPr>
            <a:r>
              <a:rPr lang="vi-VN" sz="2400" kern="1200" dirty="0">
                <a:solidFill>
                  <a:prstClr val="black"/>
                </a:solidFill>
                <a:latin typeface="UTM Avo"/>
                <a:cs typeface="+mn-ea"/>
                <a:sym typeface="+mn-lt"/>
              </a:rPr>
              <a:t>Khi lấy đồ từ trên cao, cần cầm chắc và chắc chắn để tránh rơi hoặc gây ra va đập không mong muốn. Đồ dùng cần được di chuyển </a:t>
            </a:r>
            <a:br>
              <a:rPr lang="vi-VN" sz="2400" kern="1200" dirty="0">
                <a:solidFill>
                  <a:prstClr val="black"/>
                </a:solidFill>
                <a:latin typeface="UTM Avo"/>
                <a:cs typeface="+mn-ea"/>
                <a:sym typeface="+mn-lt"/>
              </a:rPr>
            </a:br>
            <a:r>
              <a:rPr lang="vi-VN" sz="2400" kern="1200" dirty="0">
                <a:solidFill>
                  <a:prstClr val="black"/>
                </a:solidFill>
                <a:latin typeface="UTM Avo"/>
                <a:cs typeface="+mn-ea"/>
                <a:sym typeface="+mn-lt"/>
              </a:rPr>
              <a:t>một cách cẩn thận và không gấp gáp.</a:t>
            </a:r>
            <a:endParaRPr lang="en-VN" sz="2400" kern="1200" dirty="0">
              <a:solidFill>
                <a:prstClr val="black"/>
              </a:solidFill>
              <a:latin typeface="UTM Avo"/>
              <a:cs typeface="+mn-ea"/>
              <a:sym typeface="+mn-lt"/>
            </a:endParaRPr>
          </a:p>
          <a:p>
            <a:pPr marL="381019" indent="-381019" algn="just" defTabSz="609630">
              <a:lnSpc>
                <a:spcPct val="150000"/>
              </a:lnSpc>
              <a:spcAft>
                <a:spcPts val="700"/>
              </a:spcAft>
              <a:buClrTx/>
              <a:buFont typeface="Wingdings" pitchFamily="2" charset="2"/>
              <a:buChar char="Ø"/>
            </a:pPr>
            <a:r>
              <a:rPr lang="vi-VN" sz="2400" kern="1200" dirty="0">
                <a:solidFill>
                  <a:prstClr val="black"/>
                </a:solidFill>
                <a:latin typeface="UTM Avo"/>
                <a:cs typeface="+mn-ea"/>
                <a:sym typeface="+mn-lt"/>
              </a:rPr>
              <a:t>Tránh để quá nhiều đồ dùng chồng lên nhau trên các kệ hoặc tủ. </a:t>
            </a:r>
            <a:br>
              <a:rPr lang="vi-VN" sz="2400" kern="1200" dirty="0">
                <a:solidFill>
                  <a:prstClr val="black"/>
                </a:solidFill>
                <a:latin typeface="UTM Avo"/>
                <a:cs typeface="+mn-ea"/>
                <a:sym typeface="+mn-lt"/>
              </a:rPr>
            </a:br>
            <a:r>
              <a:rPr lang="vi-VN" sz="2400" kern="1200" dirty="0">
                <a:solidFill>
                  <a:prstClr val="black"/>
                </a:solidFill>
                <a:latin typeface="UTM Avo"/>
                <a:cs typeface="+mn-ea"/>
                <a:sym typeface="+mn-lt"/>
              </a:rPr>
              <a:t>Điều này giúp giữ khoảng cách an toàn và tránh nguy cơ va chạm hoặc rơi vật nặng xuống.</a:t>
            </a:r>
            <a:endParaRPr lang="en-VN" sz="2400" kern="1200" dirty="0">
              <a:solidFill>
                <a:prstClr val="black"/>
              </a:solidFill>
              <a:latin typeface="UTM Avo"/>
              <a:cs typeface="+mn-ea"/>
              <a:sym typeface="+mn-lt"/>
            </a:endParaRPr>
          </a:p>
        </p:txBody>
      </p:sp>
      <p:pic>
        <p:nvPicPr>
          <p:cNvPr id="5" name="Picture 2" descr="12 Cách sắp xếp đồ dùng nhà bếp gọn gàng, đẹp mắt và tinh tế">
            <a:extLst>
              <a:ext uri="{FF2B5EF4-FFF2-40B4-BE49-F238E27FC236}">
                <a16:creationId xmlns:a16="http://schemas.microsoft.com/office/drawing/2014/main" id="{A3C73B83-4A14-FC42-3A3C-672C488F9B9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7452" y="4514562"/>
            <a:ext cx="3869242" cy="217967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1050447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linds(horizontal)">
                                      <p:cBhvr>
                                        <p:cTn id="12" dur="500"/>
                                        <p:tgtEl>
                                          <p:spTgt spid="4">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linds(horizont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5" name="TextBox 4">
            <a:extLst>
              <a:ext uri="{FF2B5EF4-FFF2-40B4-BE49-F238E27FC236}">
                <a16:creationId xmlns:a16="http://schemas.microsoft.com/office/drawing/2014/main" id="{8CEA31D3-B3DE-71D5-1A18-26BE2CC0C4CC}"/>
              </a:ext>
            </a:extLst>
          </p:cNvPr>
          <p:cNvSpPr txBox="1"/>
          <p:nvPr/>
        </p:nvSpPr>
        <p:spPr>
          <a:xfrm>
            <a:off x="325496" y="1532745"/>
            <a:ext cx="11541008" cy="4071371"/>
          </a:xfrm>
          <a:prstGeom prst="rect">
            <a:avLst/>
          </a:prstGeom>
          <a:noFill/>
        </p:spPr>
        <p:txBody>
          <a:bodyPr wrap="square">
            <a:spAutoFit/>
          </a:bodyPr>
          <a:lstStyle/>
          <a:p>
            <a:pPr algn="just" defTabSz="609630">
              <a:lnSpc>
                <a:spcPct val="150000"/>
              </a:lnSpc>
              <a:spcAft>
                <a:spcPts val="700"/>
              </a:spcAft>
              <a:buClrTx/>
              <a:buFontTx/>
              <a:buNone/>
            </a:pPr>
            <a:r>
              <a:rPr lang="vi-VN" sz="2400" b="1" kern="1200" dirty="0">
                <a:solidFill>
                  <a:schemeClr val="tx1"/>
                </a:solidFill>
                <a:latin typeface="UTM Avo"/>
                <a:cs typeface="+mn-ea"/>
                <a:sym typeface="+mn-lt"/>
              </a:rPr>
              <a:t>Câu 4: </a:t>
            </a:r>
            <a:r>
              <a:rPr lang="vi-VN" sz="2400" kern="1200" dirty="0">
                <a:solidFill>
                  <a:schemeClr val="tx1"/>
                </a:solidFill>
                <a:latin typeface="UTM Avo"/>
                <a:cs typeface="+mn-ea"/>
                <a:sym typeface="+mn-lt"/>
              </a:rPr>
              <a:t>Trong ba nhóm mối nguy đã học ở bài “An toàn vệ sinh thực phẩm”, mối nguy nào có thể dễ nhận biết và kiểm soát hơn? Cho ví dụ.</a:t>
            </a:r>
            <a:endParaRPr lang="en-VN" sz="2400" kern="1200" dirty="0">
              <a:solidFill>
                <a:schemeClr val="tx1"/>
              </a:solidFill>
              <a:latin typeface="UTM Avo"/>
              <a:cs typeface="+mn-ea"/>
              <a:sym typeface="+mn-lt"/>
            </a:endParaRPr>
          </a:p>
          <a:p>
            <a:pPr marL="381019" indent="-381019" algn="just" defTabSz="609630">
              <a:lnSpc>
                <a:spcPct val="150000"/>
              </a:lnSpc>
              <a:spcAft>
                <a:spcPts val="700"/>
              </a:spcAft>
              <a:buClrTx/>
              <a:buFont typeface="Arial" panose="020B0604020202020204" pitchFamily="34" charset="0"/>
              <a:buChar char="•"/>
            </a:pPr>
            <a:r>
              <a:rPr lang="vi-VN" sz="2400" kern="1200" dirty="0">
                <a:solidFill>
                  <a:schemeClr val="tx1"/>
                </a:solidFill>
                <a:latin typeface="UTM Avo"/>
                <a:cs typeface="+mn-ea"/>
                <a:sym typeface="+mn-lt"/>
              </a:rPr>
              <a:t>Trong ba nhóm mối nguy đã học ở bài "An toàn vệ sinh thực phẩm", </a:t>
            </a:r>
            <a:br>
              <a:rPr lang="vi-VN" sz="2400" kern="1200" dirty="0">
                <a:solidFill>
                  <a:schemeClr val="tx1"/>
                </a:solidFill>
                <a:latin typeface="UTM Avo"/>
                <a:cs typeface="+mn-ea"/>
                <a:sym typeface="+mn-lt"/>
              </a:rPr>
            </a:br>
            <a:r>
              <a:rPr lang="vi-VN" sz="2400" kern="1200" dirty="0">
                <a:solidFill>
                  <a:schemeClr val="tx1"/>
                </a:solidFill>
                <a:latin typeface="UTM Avo"/>
                <a:cs typeface="+mn-ea"/>
                <a:sym typeface="+mn-lt"/>
              </a:rPr>
              <a:t>mối nguy vật lí có thể dễ nhận biết và kiểm soát hơn.</a:t>
            </a:r>
            <a:endParaRPr lang="en-VN" sz="2400" kern="1200" dirty="0">
              <a:solidFill>
                <a:schemeClr val="tx1"/>
              </a:solidFill>
              <a:latin typeface="UTM Avo"/>
              <a:cs typeface="+mn-ea"/>
              <a:sym typeface="+mn-lt"/>
            </a:endParaRPr>
          </a:p>
          <a:p>
            <a:pPr marL="381019" indent="-381019" algn="just" defTabSz="609630">
              <a:lnSpc>
                <a:spcPct val="150000"/>
              </a:lnSpc>
              <a:buClrTx/>
              <a:buFont typeface="Arial" panose="020B0604020202020204" pitchFamily="34" charset="0"/>
              <a:buChar char="•"/>
            </a:pPr>
            <a:r>
              <a:rPr lang="vi-VN" sz="2400" kern="1200" dirty="0">
                <a:solidFill>
                  <a:schemeClr val="tx1"/>
                </a:solidFill>
                <a:latin typeface="UTM Avo"/>
                <a:cs typeface="+mn-ea"/>
                <a:sym typeface="+mn-lt"/>
              </a:rPr>
              <a:t>Ví dụ: Để tránh dị vật trong thức ăn, chúng ta cần rửa sạch nguyên liệu, loại bỏ đất cát; đồng thời ăn mặc gọn gàng, giữ gọn tóc trong quá trình nấu ăn.</a:t>
            </a:r>
            <a:r>
              <a:rPr lang="en-VN" sz="2400" kern="1200" dirty="0">
                <a:solidFill>
                  <a:schemeClr val="tx1"/>
                </a:solidFill>
                <a:latin typeface="UTM Avo"/>
                <a:cs typeface="+mn-ea"/>
                <a:sym typeface="+mn-lt"/>
              </a:rPr>
              <a:t> </a:t>
            </a:r>
          </a:p>
        </p:txBody>
      </p:sp>
      <p:pic>
        <p:nvPicPr>
          <p:cNvPr id="6" name="Picture 2" descr="Hình ảnh Rửa Sạch PNG, Vector, PSD, và biểu tượng để tải về miễn phí |  pngtree">
            <a:extLst>
              <a:ext uri="{FF2B5EF4-FFF2-40B4-BE49-F238E27FC236}">
                <a16:creationId xmlns:a16="http://schemas.microsoft.com/office/drawing/2014/main" id="{33AF22DE-4BE8-54EB-7843-129707E8499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901" b="99010" l="0" r="98350">
                        <a14:foregroundMark x1="990" y1="64604" x2="2640" y2="90594"/>
                        <a14:foregroundMark x1="3960" y1="69554" x2="3960" y2="69554"/>
                        <a14:foregroundMark x1="3960" y1="86881" x2="33003" y2="94554"/>
                        <a14:foregroundMark x1="33003" y1="94554" x2="62706" y2="95297"/>
                        <a14:foregroundMark x1="62706" y1="95297" x2="91749" y2="92822"/>
                        <a14:foregroundMark x1="91749" y1="85644" x2="98350" y2="94802"/>
                        <a14:foregroundMark x1="73927" y1="95297" x2="69637" y2="99010"/>
                        <a14:foregroundMark x1="40264" y1="52475" x2="58086" y2="64604"/>
                      </a14:backgroundRemoval>
                    </a14:imgEffect>
                  </a14:imgLayer>
                </a14:imgProps>
              </a:ext>
              <a:ext uri="{28A0092B-C50C-407E-A947-70E740481C1C}">
                <a14:useLocalDpi xmlns:a14="http://schemas.microsoft.com/office/drawing/2010/main" val="0"/>
              </a:ext>
            </a:extLst>
          </a:blip>
          <a:srcRect/>
          <a:stretch>
            <a:fillRect/>
          </a:stretch>
        </p:blipFill>
        <p:spPr bwMode="auto">
          <a:xfrm>
            <a:off x="10822898" y="5049866"/>
            <a:ext cx="1364640" cy="181952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ình ảnh Thiết Kế Các Chi Tiết Vector để Giặt Rau PNG , Rửa Rau, Phòng Bếp,  Bồn Rửa PNG và Vector với nền trong suốt để tải xuống miễn phí">
            <a:extLst>
              <a:ext uri="{FF2B5EF4-FFF2-40B4-BE49-F238E27FC236}">
                <a16:creationId xmlns:a16="http://schemas.microsoft.com/office/drawing/2014/main" id="{BD396ACE-116C-1722-433F-324E9CB2A19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81816" y="5141989"/>
            <a:ext cx="2428368" cy="171601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7654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blinds(horizontal)">
                                      <p:cBhvr>
                                        <p:cTn id="16" dur="500"/>
                                        <p:tgtEl>
                                          <p:spTgt spid="5">
                                            <p:txEl>
                                              <p:pRg st="1" end="1"/>
                                            </p:txEl>
                                          </p:spTgt>
                                        </p:tgtEl>
                                      </p:cBhvr>
                                    </p:animEffect>
                                  </p:childTnLst>
                                </p:cTn>
                              </p:par>
                            </p:childTnLst>
                          </p:cTn>
                        </p:par>
                        <p:par>
                          <p:cTn id="17" fill="hold">
                            <p:stCondLst>
                              <p:cond delay="1000"/>
                            </p:stCondLst>
                            <p:childTnLst>
                              <p:par>
                                <p:cTn id="18" presetID="3" presetClass="entr" presetSubtype="10" fill="hold" nodeType="afterEffect">
                                  <p:stCondLst>
                                    <p:cond delay="0"/>
                                  </p:stCondLst>
                                  <p:childTnLst>
                                    <p:set>
                                      <p:cBhvr>
                                        <p:cTn id="19" dur="1" fill="hold">
                                          <p:stCondLst>
                                            <p:cond delay="0"/>
                                          </p:stCondLst>
                                        </p:cTn>
                                        <p:tgtEl>
                                          <p:spTgt spid="5">
                                            <p:txEl>
                                              <p:pRg st="2" end="2"/>
                                            </p:txEl>
                                          </p:spTgt>
                                        </p:tgtEl>
                                        <p:attrNameLst>
                                          <p:attrName>style.visibility</p:attrName>
                                        </p:attrNameLst>
                                      </p:cBhvr>
                                      <p:to>
                                        <p:strVal val="visible"/>
                                      </p:to>
                                    </p:set>
                                    <p:animEffect transition="in" filter="blinds(horizontal)">
                                      <p:cBhvr>
                                        <p:cTn id="20" dur="500"/>
                                        <p:tgtEl>
                                          <p:spTgt spid="5">
                                            <p:txEl>
                                              <p:pRg st="2" end="2"/>
                                            </p:txEl>
                                          </p:spTgt>
                                        </p:tgtEl>
                                      </p:cBhvr>
                                    </p:animEffect>
                                  </p:childTnLst>
                                </p:cTn>
                              </p:par>
                            </p:childTnLst>
                          </p:cTn>
                        </p:par>
                        <p:par>
                          <p:cTn id="21" fill="hold">
                            <p:stCondLst>
                              <p:cond delay="1500"/>
                            </p:stCondLst>
                            <p:childTnLst>
                              <p:par>
                                <p:cTn id="22" presetID="3" presetClass="entr" presetSubtype="1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linds(horizontal)">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TextBox 1">
            <a:extLst>
              <a:ext uri="{FF2B5EF4-FFF2-40B4-BE49-F238E27FC236}">
                <a16:creationId xmlns:a16="http://schemas.microsoft.com/office/drawing/2014/main" id="{D6604E93-40C5-93AB-279F-1EAE84982532}"/>
              </a:ext>
            </a:extLst>
          </p:cNvPr>
          <p:cNvSpPr txBox="1"/>
          <p:nvPr/>
        </p:nvSpPr>
        <p:spPr>
          <a:xfrm>
            <a:off x="3733800" y="1787396"/>
            <a:ext cx="4724400" cy="523220"/>
          </a:xfrm>
          <a:prstGeom prst="rect">
            <a:avLst/>
          </a:prstGeom>
          <a:solidFill>
            <a:sysClr val="window" lastClr="FFFFFF"/>
          </a:solidFill>
        </p:spPr>
        <p:txBody>
          <a:bodyPr wrap="square">
            <a:spAutoFit/>
          </a:bodyPr>
          <a:lstStyle/>
          <a:p>
            <a:pPr marL="0" marR="0" lvl="0" indent="0" algn="ctr" defTabSz="609630" eaLnBrk="1" fontAlgn="auto" latinLnBrk="0" hangingPunct="1">
              <a:lnSpc>
                <a:spcPct val="100000"/>
              </a:lnSpc>
              <a:spcBef>
                <a:spcPts val="0"/>
              </a:spcBef>
              <a:spcAft>
                <a:spcPts val="533"/>
              </a:spcAft>
              <a:buClrTx/>
              <a:buSzTx/>
              <a:buFontTx/>
              <a:buNone/>
              <a:tabLst/>
              <a:defRPr/>
            </a:pPr>
            <a:r>
              <a:rPr kumimoji="0" lang="vi-VN" sz="2800" b="1" i="0" u="none" strike="noStrike" kern="1200" cap="none" spc="0" normalizeH="0" baseline="0" noProof="0" dirty="0">
                <a:ln>
                  <a:noFill/>
                </a:ln>
                <a:solidFill>
                  <a:schemeClr val="tx1"/>
                </a:solidFill>
                <a:effectLst/>
                <a:uLnTx/>
                <a:uFillTx/>
                <a:latin typeface="UTM Avo" panose="02040603050506020204" pitchFamily="18"/>
                <a:cs typeface="+mn-ea"/>
                <a:sym typeface="+mn-lt"/>
              </a:rPr>
              <a:t>PHIẾU HỌC TẬP SỐ 3</a:t>
            </a:r>
            <a:endParaRPr kumimoji="0" lang="en-VN" sz="2800" b="0" i="0" u="none" strike="noStrike" kern="1200" cap="none" spc="0" normalizeH="0" baseline="0" noProof="0" dirty="0">
              <a:ln>
                <a:noFill/>
              </a:ln>
              <a:solidFill>
                <a:schemeClr val="tx1"/>
              </a:solidFill>
              <a:effectLst/>
              <a:uLnTx/>
              <a:uFillTx/>
              <a:latin typeface="UTM Avo" panose="02040603050506020204" pitchFamily="18"/>
              <a:cs typeface="+mn-ea"/>
              <a:sym typeface="+mn-lt"/>
            </a:endParaRPr>
          </a:p>
        </p:txBody>
      </p:sp>
      <p:sp>
        <p:nvSpPr>
          <p:cNvPr id="3" name="TextBox 2">
            <a:extLst>
              <a:ext uri="{FF2B5EF4-FFF2-40B4-BE49-F238E27FC236}">
                <a16:creationId xmlns:a16="http://schemas.microsoft.com/office/drawing/2014/main" id="{6A0843C5-813B-9555-BD3D-0770127E92DB}"/>
              </a:ext>
            </a:extLst>
          </p:cNvPr>
          <p:cNvSpPr txBox="1"/>
          <p:nvPr/>
        </p:nvSpPr>
        <p:spPr>
          <a:xfrm>
            <a:off x="945573" y="2636485"/>
            <a:ext cx="10300854" cy="1685846"/>
          </a:xfrm>
          <a:prstGeom prst="rect">
            <a:avLst/>
          </a:prstGeom>
          <a:noFill/>
        </p:spPr>
        <p:txBody>
          <a:bodyPr wrap="square">
            <a:spAutoFit/>
          </a:bodyPr>
          <a:lstStyle/>
          <a:p>
            <a:pPr algn="just">
              <a:lnSpc>
                <a:spcPct val="150000"/>
              </a:lnSpc>
              <a:spcAft>
                <a:spcPts val="533"/>
              </a:spcAft>
            </a:pPr>
            <a:r>
              <a:rPr lang="vi-VN" sz="2400" b="1" dirty="0">
                <a:latin typeface="UTM Avo" panose="02040603050506020204" pitchFamily="18"/>
                <a:cs typeface="+mn-ea"/>
                <a:sym typeface="+mn-lt"/>
              </a:rPr>
              <a:t>Câu 5: </a:t>
            </a:r>
            <a:r>
              <a:rPr lang="vi-VN" sz="2400" dirty="0">
                <a:latin typeface="UTM Avo" panose="02040603050506020204" pitchFamily="18"/>
                <a:cs typeface="+mn-ea"/>
                <a:sym typeface="+mn-lt"/>
              </a:rPr>
              <a:t>Nêu quy trình chế biến món trộn sử dụng nguyên liệu rau củ sẵn có ở địa phương em và cho biết giá thành dự kiến của </a:t>
            </a:r>
            <a:br>
              <a:rPr lang="vi-VN" sz="2400" dirty="0">
                <a:latin typeface="UTM Avo" panose="02040603050506020204" pitchFamily="18"/>
                <a:cs typeface="+mn-ea"/>
                <a:sym typeface="+mn-lt"/>
              </a:rPr>
            </a:br>
            <a:r>
              <a:rPr lang="vi-VN" sz="2400" dirty="0">
                <a:latin typeface="UTM Avo" panose="02040603050506020204" pitchFamily="18"/>
                <a:cs typeface="+mn-ea"/>
                <a:sym typeface="+mn-lt"/>
              </a:rPr>
              <a:t>sản phẩm đó (chuẩn bị cho 4 người ăn).</a:t>
            </a:r>
            <a:endParaRPr lang="en-VN" sz="2400" dirty="0">
              <a:latin typeface="UTM Avo" panose="02040603050506020204" pitchFamily="18"/>
              <a:cs typeface="+mn-ea"/>
              <a:sym typeface="+mn-lt"/>
            </a:endParaRPr>
          </a:p>
        </p:txBody>
      </p:sp>
      <p:sp>
        <p:nvSpPr>
          <p:cNvPr id="4" name="TextBox 3">
            <a:extLst>
              <a:ext uri="{FF2B5EF4-FFF2-40B4-BE49-F238E27FC236}">
                <a16:creationId xmlns:a16="http://schemas.microsoft.com/office/drawing/2014/main" id="{D7D4777A-0108-A7A0-E0AC-469A5BB69C93}"/>
              </a:ext>
            </a:extLst>
          </p:cNvPr>
          <p:cNvSpPr txBox="1"/>
          <p:nvPr/>
        </p:nvSpPr>
        <p:spPr>
          <a:xfrm>
            <a:off x="945573" y="4648200"/>
            <a:ext cx="10300855" cy="1685846"/>
          </a:xfrm>
          <a:prstGeom prst="rect">
            <a:avLst/>
          </a:prstGeom>
          <a:noFill/>
        </p:spPr>
        <p:txBody>
          <a:bodyPr wrap="square">
            <a:spAutoFit/>
          </a:bodyPr>
          <a:lstStyle/>
          <a:p>
            <a:pPr algn="just">
              <a:lnSpc>
                <a:spcPct val="150000"/>
              </a:lnSpc>
              <a:spcAft>
                <a:spcPts val="533"/>
              </a:spcAft>
            </a:pPr>
            <a:r>
              <a:rPr lang="en-US" sz="2400" b="1" dirty="0" err="1">
                <a:latin typeface="UTM Avo" panose="02040603050506020204" pitchFamily="18"/>
                <a:cs typeface="+mn-ea"/>
                <a:sym typeface="+mn-lt"/>
              </a:rPr>
              <a:t>Câu</a:t>
            </a:r>
            <a:r>
              <a:rPr lang="en-US" sz="2400" b="1" dirty="0">
                <a:latin typeface="UTM Avo" panose="02040603050506020204" pitchFamily="18"/>
                <a:cs typeface="+mn-ea"/>
                <a:sym typeface="+mn-lt"/>
              </a:rPr>
              <a:t> 6: </a:t>
            </a:r>
            <a:r>
              <a:rPr lang="en-US" sz="2400" dirty="0" err="1">
                <a:latin typeface="UTM Avo" panose="02040603050506020204" pitchFamily="18"/>
                <a:cs typeface="+mn-ea"/>
                <a:sym typeface="+mn-lt"/>
              </a:rPr>
              <a:t>Em</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và</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những</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người</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trong</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gia</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đình</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có</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sử</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dụng</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sản</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phẩm</a:t>
            </a:r>
            <a:r>
              <a:rPr lang="en-US" sz="2400" dirty="0">
                <a:latin typeface="UTM Avo" panose="02040603050506020204" pitchFamily="18"/>
                <a:cs typeface="+mn-ea"/>
                <a:sym typeface="+mn-lt"/>
              </a:rPr>
              <a:t> </a:t>
            </a:r>
            <a:br>
              <a:rPr lang="en-US" sz="2400" dirty="0">
                <a:latin typeface="UTM Avo" panose="02040603050506020204" pitchFamily="18"/>
                <a:cs typeface="+mn-ea"/>
                <a:sym typeface="+mn-lt"/>
              </a:rPr>
            </a:br>
            <a:r>
              <a:rPr lang="en-US" sz="2400" dirty="0" err="1">
                <a:latin typeface="UTM Avo" panose="02040603050506020204" pitchFamily="18"/>
                <a:cs typeface="+mn-ea"/>
                <a:sym typeface="+mn-lt"/>
              </a:rPr>
              <a:t>lên</a:t>
            </a:r>
            <a:r>
              <a:rPr lang="en-US" sz="2400" dirty="0">
                <a:latin typeface="UTM Avo" panose="02040603050506020204" pitchFamily="18"/>
                <a:cs typeface="+mn-ea"/>
                <a:sym typeface="+mn-lt"/>
              </a:rPr>
              <a:t> men lactic </a:t>
            </a:r>
            <a:r>
              <a:rPr lang="en-US" sz="2400" dirty="0" err="1">
                <a:latin typeface="UTM Avo" panose="02040603050506020204" pitchFamily="18"/>
                <a:cs typeface="+mn-ea"/>
                <a:sym typeface="+mn-lt"/>
              </a:rPr>
              <a:t>không</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Đó</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là</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những</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sản</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phẩm</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gì</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Những</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sản</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phẩm</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đó</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có</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đặc</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điểm</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chung</a:t>
            </a:r>
            <a:r>
              <a:rPr lang="en-US" sz="2400" dirty="0">
                <a:latin typeface="UTM Avo" panose="02040603050506020204" pitchFamily="18"/>
                <a:cs typeface="+mn-ea"/>
                <a:sym typeface="+mn-lt"/>
              </a:rPr>
              <a:t> </a:t>
            </a:r>
            <a:r>
              <a:rPr lang="en-US" sz="2400" dirty="0" err="1">
                <a:latin typeface="UTM Avo" panose="02040603050506020204" pitchFamily="18"/>
                <a:cs typeface="+mn-ea"/>
                <a:sym typeface="+mn-lt"/>
              </a:rPr>
              <a:t>gì</a:t>
            </a:r>
            <a:r>
              <a:rPr lang="en-US" sz="2400" dirty="0">
                <a:latin typeface="UTM Avo" panose="02040603050506020204" pitchFamily="18"/>
                <a:cs typeface="+mn-ea"/>
                <a:sym typeface="+mn-lt"/>
              </a:rPr>
              <a:t>?</a:t>
            </a:r>
            <a:endParaRPr lang="en-VN" sz="2400" dirty="0">
              <a:latin typeface="UTM Avo" panose="02040603050506020204" pitchFamily="18"/>
              <a:cs typeface="+mn-ea"/>
              <a:sym typeface="+mn-lt"/>
            </a:endParaRPr>
          </a:p>
        </p:txBody>
      </p:sp>
      <p:pic>
        <p:nvPicPr>
          <p:cNvPr id="5" name="Picture 27">
            <a:extLst>
              <a:ext uri="{FF2B5EF4-FFF2-40B4-BE49-F238E27FC236}">
                <a16:creationId xmlns:a16="http://schemas.microsoft.com/office/drawing/2014/main" id="{1DFCE9AF-8451-5AA9-4349-E3468C3EA8F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633364" y="1383066"/>
            <a:ext cx="1240266" cy="1092985"/>
          </a:xfrm>
          <a:prstGeom prst="rect">
            <a:avLst/>
          </a:prstGeom>
        </p:spPr>
      </p:pic>
      <p:pic>
        <p:nvPicPr>
          <p:cNvPr id="6" name="Picture 27">
            <a:extLst>
              <a:ext uri="{FF2B5EF4-FFF2-40B4-BE49-F238E27FC236}">
                <a16:creationId xmlns:a16="http://schemas.microsoft.com/office/drawing/2014/main" id="{AAC526E2-300E-2715-9243-85E4A598481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18370" y="1683194"/>
            <a:ext cx="1240266" cy="1092985"/>
          </a:xfrm>
          <a:prstGeom prst="rect">
            <a:avLst/>
          </a:prstGeom>
        </p:spPr>
      </p:pic>
    </p:spTree>
    <p:custDataLst>
      <p:tags r:id="rId1"/>
    </p:custDataLst>
    <p:extLst>
      <p:ext uri="{BB962C8B-B14F-4D97-AF65-F5344CB8AC3E}">
        <p14:creationId xmlns:p14="http://schemas.microsoft.com/office/powerpoint/2010/main" val="11006502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linds(horizontal)">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6" name="TextBox 5">
            <a:extLst>
              <a:ext uri="{FF2B5EF4-FFF2-40B4-BE49-F238E27FC236}">
                <a16:creationId xmlns:a16="http://schemas.microsoft.com/office/drawing/2014/main" id="{0C23ACD4-B1B1-2C1F-D394-5BD34C52A239}"/>
              </a:ext>
            </a:extLst>
          </p:cNvPr>
          <p:cNvSpPr txBox="1"/>
          <p:nvPr/>
        </p:nvSpPr>
        <p:spPr>
          <a:xfrm>
            <a:off x="320811" y="3805568"/>
            <a:ext cx="11550376" cy="1121846"/>
          </a:xfrm>
          <a:prstGeom prst="rect">
            <a:avLst/>
          </a:prstGeom>
          <a:noFill/>
        </p:spPr>
        <p:txBody>
          <a:bodyPr wrap="square">
            <a:spAutoFit/>
          </a:bodyPr>
          <a:lstStyle/>
          <a:p>
            <a:pPr marL="381019" indent="-381019" algn="just" defTabSz="609630">
              <a:lnSpc>
                <a:spcPct val="150000"/>
              </a:lnSpc>
              <a:spcAft>
                <a:spcPts val="700"/>
              </a:spcAft>
              <a:buClrTx/>
              <a:buFont typeface="Arial" panose="020B0604020202020204" pitchFamily="34" charset="0"/>
              <a:buChar char="•"/>
            </a:pPr>
            <a:r>
              <a:rPr lang="en-US" sz="2400" kern="1200" dirty="0" err="1">
                <a:solidFill>
                  <a:prstClr val="black"/>
                </a:solidFill>
                <a:latin typeface="UTM Avo"/>
                <a:cs typeface="+mn-ea"/>
                <a:sym typeface="+mn-lt"/>
              </a:rPr>
              <a:t>Nguyên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liệu</a:t>
            </a:r>
            <a:r>
              <a:rPr lang="en-US" sz="2400" kern="1200" dirty="0">
                <a:solidFill>
                  <a:prstClr val="black"/>
                </a:solidFill>
                <a:latin typeface="UTM Avo"/>
                <a:cs typeface="+mn-ea"/>
                <a:sym typeface="+mn-lt"/>
              </a:rPr>
              <a:t>:</a:t>
            </a:r>
            <a:r>
              <a:rPr lang="en-VN" sz="2400" kern="1200" dirty="0">
                <a:solidFill>
                  <a:prstClr val="black"/>
                </a:solidFill>
                <a:latin typeface="UTM Avo"/>
                <a:cs typeface="+mn-ea"/>
                <a:sym typeface="+mn-lt"/>
              </a:rPr>
              <a:t> </a:t>
            </a:r>
            <a:r>
              <a:rPr lang="en-US" sz="2400" kern="1200" dirty="0">
                <a:solidFill>
                  <a:prstClr val="black"/>
                </a:solidFill>
                <a:latin typeface="UTM Avo"/>
                <a:cs typeface="+mn-ea"/>
                <a:sym typeface="+mn-lt"/>
              </a:rPr>
              <a:t>2 </a:t>
            </a:r>
            <a:r>
              <a:rPr lang="en-US" sz="2400" kern="1200" dirty="0" err="1">
                <a:solidFill>
                  <a:prstClr val="black"/>
                </a:solidFill>
                <a:latin typeface="UTM Avo"/>
                <a:cs typeface="+mn-ea"/>
                <a:sym typeface="+mn-lt"/>
              </a:rPr>
              <a:t>quả</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táo</a:t>
            </a:r>
            <a:r>
              <a:rPr lang="en-US" sz="2400" kern="1200" dirty="0">
                <a:solidFill>
                  <a:prstClr val="black"/>
                </a:solidFill>
                <a:latin typeface="UTM Avo"/>
                <a:cs typeface="+mn-ea"/>
                <a:sym typeface="+mn-lt"/>
              </a:rPr>
              <a:t> ; 1 kg </a:t>
            </a:r>
            <a:r>
              <a:rPr lang="en-US" sz="2400" kern="1200" dirty="0" err="1">
                <a:solidFill>
                  <a:prstClr val="black"/>
                </a:solidFill>
                <a:latin typeface="UTM Avo"/>
                <a:cs typeface="+mn-ea"/>
                <a:sym typeface="+mn-lt"/>
              </a:rPr>
              <a:t>dưa</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hấu</a:t>
            </a:r>
            <a:r>
              <a:rPr lang="en-US" sz="2400" kern="1200" dirty="0">
                <a:solidFill>
                  <a:prstClr val="black"/>
                </a:solidFill>
                <a:latin typeface="UTM Avo"/>
                <a:cs typeface="+mn-ea"/>
                <a:sym typeface="+mn-lt"/>
              </a:rPr>
              <a:t> ; 1 </a:t>
            </a:r>
            <a:r>
              <a:rPr lang="en-US" sz="2400" kern="1200" dirty="0" err="1">
                <a:solidFill>
                  <a:prstClr val="black"/>
                </a:solidFill>
                <a:latin typeface="UTM Avo"/>
                <a:cs typeface="+mn-ea"/>
                <a:sym typeface="+mn-lt"/>
              </a:rPr>
              <a:t>cành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nho</a:t>
            </a:r>
            <a:r>
              <a:rPr lang="en-US" sz="2400" kern="1200" dirty="0">
                <a:solidFill>
                  <a:prstClr val="black"/>
                </a:solidFill>
                <a:latin typeface="UTM Avo"/>
                <a:cs typeface="+mn-ea"/>
                <a:sym typeface="+mn-lt"/>
              </a:rPr>
              <a:t> ; 1 </a:t>
            </a:r>
            <a:r>
              <a:rPr lang="en-US" sz="2400" kern="1200" dirty="0" err="1">
                <a:solidFill>
                  <a:prstClr val="black"/>
                </a:solidFill>
                <a:latin typeface="UTM Avo"/>
                <a:cs typeface="+mn-ea"/>
                <a:sym typeface="+mn-lt"/>
              </a:rPr>
              <a:t>quả</a:t>
            </a:r>
            <a:r>
              <a:rPr lang="en-US" sz="2400" kern="1200" dirty="0">
                <a:solidFill>
                  <a:prstClr val="black"/>
                </a:solidFill>
                <a:latin typeface="UTM Avo"/>
                <a:cs typeface="+mn-ea"/>
                <a:sym typeface="+mn-lt"/>
              </a:rPr>
              <a:t> cam ; 1 </a:t>
            </a:r>
            <a:r>
              <a:rPr lang="en-US" sz="2400" kern="1200" dirty="0" err="1">
                <a:solidFill>
                  <a:prstClr val="black"/>
                </a:solidFill>
                <a:latin typeface="UTM Avo"/>
                <a:cs typeface="+mn-ea"/>
                <a:sym typeface="+mn-lt"/>
              </a:rPr>
              <a:t>quả</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lê</a:t>
            </a:r>
            <a:r>
              <a:rPr lang="en-US" sz="2400" kern="1200" dirty="0">
                <a:solidFill>
                  <a:prstClr val="black"/>
                </a:solidFill>
                <a:latin typeface="UTM Avo"/>
                <a:cs typeface="+mn-ea"/>
                <a:sym typeface="+mn-lt"/>
              </a:rPr>
              <a:t>; 1 </a:t>
            </a:r>
            <a:r>
              <a:rPr lang="en-US" sz="2400" kern="1200" dirty="0" err="1">
                <a:solidFill>
                  <a:prstClr val="black"/>
                </a:solidFill>
                <a:latin typeface="UTM Avo"/>
                <a:cs typeface="+mn-ea"/>
                <a:sym typeface="+mn-lt"/>
              </a:rPr>
              <a:t>quả</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dứa</a:t>
            </a:r>
            <a:endParaRPr lang="en-VN" sz="2400" kern="1200" dirty="0">
              <a:solidFill>
                <a:prstClr val="black"/>
              </a:solidFill>
              <a:latin typeface="UTM Avo"/>
              <a:cs typeface="+mn-ea"/>
              <a:sym typeface="+mn-lt"/>
            </a:endParaRPr>
          </a:p>
        </p:txBody>
      </p:sp>
      <p:sp>
        <p:nvSpPr>
          <p:cNvPr id="7" name="TextBox 6">
            <a:extLst>
              <a:ext uri="{FF2B5EF4-FFF2-40B4-BE49-F238E27FC236}">
                <a16:creationId xmlns:a16="http://schemas.microsoft.com/office/drawing/2014/main" id="{F4C3713B-A4B8-016E-9812-873F3908CBE7}"/>
              </a:ext>
            </a:extLst>
          </p:cNvPr>
          <p:cNvSpPr txBox="1"/>
          <p:nvPr/>
        </p:nvSpPr>
        <p:spPr>
          <a:xfrm>
            <a:off x="439805" y="1507334"/>
            <a:ext cx="11312388" cy="1675843"/>
          </a:xfrm>
          <a:prstGeom prst="rect">
            <a:avLst/>
          </a:prstGeom>
          <a:noFill/>
        </p:spPr>
        <p:txBody>
          <a:bodyPr wrap="square">
            <a:spAutoFit/>
          </a:bodyPr>
          <a:lstStyle/>
          <a:p>
            <a:pPr algn="just" defTabSz="609630">
              <a:lnSpc>
                <a:spcPct val="150000"/>
              </a:lnSpc>
              <a:spcAft>
                <a:spcPts val="533"/>
              </a:spcAft>
              <a:buClrTx/>
              <a:buFontTx/>
              <a:buNone/>
            </a:pPr>
            <a:r>
              <a:rPr lang="vi-VN" sz="2400" b="1" kern="1200" dirty="0">
                <a:solidFill>
                  <a:schemeClr val="tx1"/>
                </a:solidFill>
                <a:latin typeface="UTM Avo"/>
                <a:cs typeface="+mn-ea"/>
                <a:sym typeface="+mn-lt"/>
              </a:rPr>
              <a:t>Câu 5: </a:t>
            </a:r>
            <a:r>
              <a:rPr lang="vi-VN" sz="2400" kern="1200" dirty="0">
                <a:solidFill>
                  <a:schemeClr val="tx1"/>
                </a:solidFill>
                <a:latin typeface="UTM Avo"/>
                <a:cs typeface="+mn-ea"/>
                <a:sym typeface="+mn-lt"/>
              </a:rPr>
              <a:t>Nêu quy trình chế biến món trộn sử dụng nguyên liệu rau củ sẵn có ở địa phương em và cho biết giá thành dự kiến của sản phẩm đó </a:t>
            </a:r>
            <a:br>
              <a:rPr lang="vi-VN" sz="2400" kern="1200" dirty="0">
                <a:solidFill>
                  <a:schemeClr val="tx1"/>
                </a:solidFill>
                <a:latin typeface="UTM Avo"/>
                <a:cs typeface="+mn-ea"/>
                <a:sym typeface="+mn-lt"/>
              </a:rPr>
            </a:br>
            <a:r>
              <a:rPr lang="vi-VN" sz="2400" kern="1200" dirty="0">
                <a:solidFill>
                  <a:schemeClr val="tx1"/>
                </a:solidFill>
                <a:latin typeface="UTM Avo"/>
                <a:cs typeface="+mn-ea"/>
                <a:sym typeface="+mn-lt"/>
              </a:rPr>
              <a:t>(chuẩn bị cho 4 người ăn).</a:t>
            </a:r>
            <a:endParaRPr lang="en-VN" sz="2400" kern="1200" dirty="0">
              <a:solidFill>
                <a:schemeClr val="tx1"/>
              </a:solidFill>
              <a:latin typeface="UTM Avo"/>
              <a:cs typeface="+mn-ea"/>
              <a:sym typeface="+mn-lt"/>
            </a:endParaRPr>
          </a:p>
        </p:txBody>
      </p:sp>
      <p:sp>
        <p:nvSpPr>
          <p:cNvPr id="8" name="TextBox 7">
            <a:extLst>
              <a:ext uri="{FF2B5EF4-FFF2-40B4-BE49-F238E27FC236}">
                <a16:creationId xmlns:a16="http://schemas.microsoft.com/office/drawing/2014/main" id="{92F78D25-6D8F-910A-3422-EA9176B8275E}"/>
              </a:ext>
            </a:extLst>
          </p:cNvPr>
          <p:cNvSpPr txBox="1"/>
          <p:nvPr/>
        </p:nvSpPr>
        <p:spPr>
          <a:xfrm>
            <a:off x="2514599" y="3286177"/>
            <a:ext cx="7162800" cy="461665"/>
          </a:xfrm>
          <a:prstGeom prst="rect">
            <a:avLst/>
          </a:prstGeom>
          <a:solidFill>
            <a:sysClr val="window" lastClr="FFFFFF"/>
          </a:solidFill>
        </p:spPr>
        <p:txBody>
          <a:bodyPr wrap="square">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UTM Avo"/>
                <a:cs typeface="+mn-ea"/>
                <a:sym typeface="+mn-lt"/>
              </a:rPr>
              <a:t>Quy trình chế biến món quả dầm hoa quả tươi</a:t>
            </a:r>
            <a:endParaRPr kumimoji="0" lang="en-VN" sz="2400" b="0" i="0" u="none" strike="noStrike" kern="1200" cap="none" spc="0" normalizeH="0" baseline="0" noProof="0" dirty="0">
              <a:ln>
                <a:noFill/>
              </a:ln>
              <a:solidFill>
                <a:prstClr val="black"/>
              </a:solidFill>
              <a:effectLst/>
              <a:uLnTx/>
              <a:uFillTx/>
              <a:latin typeface="UTM Avo"/>
              <a:cs typeface="+mn-ea"/>
              <a:sym typeface="+mn-lt"/>
            </a:endParaRPr>
          </a:p>
        </p:txBody>
      </p:sp>
      <p:pic>
        <p:nvPicPr>
          <p:cNvPr id="9" name="Picture 4">
            <a:extLst>
              <a:ext uri="{FF2B5EF4-FFF2-40B4-BE49-F238E27FC236}">
                <a16:creationId xmlns:a16="http://schemas.microsoft.com/office/drawing/2014/main" id="{D1D9AFFD-5583-A21A-EE8E-0C1F29E82E46}"/>
              </a:ext>
            </a:extLst>
          </p:cNvPr>
          <p:cNvPicPr>
            <a:picLocks noChangeAspect="1" noChangeArrowheads="1"/>
          </p:cNvPicPr>
          <p:nvPr/>
        </p:nvPicPr>
        <p:blipFill>
          <a:blip r:embed="rId5"/>
          <a:srcRect/>
          <a:stretch/>
        </p:blipFill>
        <p:spPr bwMode="auto">
          <a:xfrm>
            <a:off x="4369613" y="4835030"/>
            <a:ext cx="3452773" cy="172638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375010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par>
                          <p:cTn id="18" fill="hold">
                            <p:stCondLst>
                              <p:cond delay="500"/>
                            </p:stCondLst>
                            <p:childTnLst>
                              <p:par>
                                <p:cTn id="19" presetID="3" presetClass="entr" presetSubtype="1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linds(horizontal)">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5" name="TextBox 4">
            <a:extLst>
              <a:ext uri="{FF2B5EF4-FFF2-40B4-BE49-F238E27FC236}">
                <a16:creationId xmlns:a16="http://schemas.microsoft.com/office/drawing/2014/main" id="{1DA14D26-5E58-6023-4F10-AC393AA522E6}"/>
              </a:ext>
            </a:extLst>
          </p:cNvPr>
          <p:cNvSpPr txBox="1"/>
          <p:nvPr/>
        </p:nvSpPr>
        <p:spPr>
          <a:xfrm>
            <a:off x="685800" y="2508469"/>
            <a:ext cx="10820400" cy="2409378"/>
          </a:xfrm>
          <a:prstGeom prst="rect">
            <a:avLst/>
          </a:prstGeom>
          <a:noFill/>
        </p:spPr>
        <p:txBody>
          <a:bodyPr wrap="square">
            <a:spAutoFit/>
          </a:bodyPr>
          <a:lstStyle/>
          <a:p>
            <a:pPr marL="381019" indent="-381019" algn="just" defTabSz="609630">
              <a:lnSpc>
                <a:spcPct val="150000"/>
              </a:lnSpc>
              <a:spcAft>
                <a:spcPts val="700"/>
              </a:spcAft>
              <a:buClrTx/>
              <a:buFont typeface="Arial" panose="020B0604020202020204" pitchFamily="34" charset="0"/>
              <a:buChar char="•"/>
            </a:pPr>
            <a:r>
              <a:rPr lang="en-US" sz="2400" kern="1200" dirty="0" err="1">
                <a:solidFill>
                  <a:prstClr val="black"/>
                </a:solidFill>
                <a:latin typeface="UTM Avo"/>
                <a:cs typeface="+mn-ea"/>
                <a:sym typeface="+mn-lt"/>
              </a:rPr>
              <a:t>Gọt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vỏ</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bỏ</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hạt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cắt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thành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từng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lát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hoặc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miếng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vừa</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ăn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từng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loại</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a:t>
            </a:r>
            <a:r>
              <a:rPr lang="en-US" sz="2400" kern="1200" dirty="0">
                <a:solidFill>
                  <a:prstClr val="black"/>
                </a:solidFill>
                <a:latin typeface="UTM Avo"/>
                <a:cs typeface="+mn-ea"/>
                <a:sym typeface="+mn-lt"/>
              </a:rPr>
              <a:t>.</a:t>
            </a:r>
            <a:endParaRPr lang="en-VN" sz="2400" kern="1200" dirty="0">
              <a:solidFill>
                <a:prstClr val="black"/>
              </a:solidFill>
              <a:latin typeface="UTM Avo"/>
              <a:cs typeface="+mn-ea"/>
              <a:sym typeface="+mn-lt"/>
            </a:endParaRPr>
          </a:p>
          <a:p>
            <a:pPr marL="381019" indent="-381019" algn="just" defTabSz="609630">
              <a:lnSpc>
                <a:spcPct val="150000"/>
              </a:lnSpc>
              <a:spcAft>
                <a:spcPts val="700"/>
              </a:spcAft>
              <a:buClrTx/>
              <a:buFont typeface="Arial" panose="020B0604020202020204" pitchFamily="34" charset="0"/>
              <a:buChar char="•"/>
            </a:pPr>
            <a:r>
              <a:rPr lang="en-US" sz="2400" kern="1200" dirty="0" err="1">
                <a:solidFill>
                  <a:prstClr val="black"/>
                </a:solidFill>
                <a:latin typeface="UTM Avo"/>
                <a:cs typeface="+mn-ea"/>
                <a:sym typeface="+mn-lt"/>
              </a:rPr>
              <a:t>Đặt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các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miếng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vào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một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tô</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lớn</a:t>
            </a:r>
            <a:r>
              <a:rPr lang="en-US" sz="2400" kern="1200" dirty="0">
                <a:solidFill>
                  <a:prstClr val="black"/>
                </a:solidFill>
                <a:latin typeface="UTM Avo"/>
                <a:cs typeface="+mn-ea"/>
                <a:sym typeface="+mn-lt"/>
              </a:rPr>
              <a:t>.</a:t>
            </a:r>
            <a:endParaRPr lang="en-VN" sz="2400" kern="1200" dirty="0">
              <a:solidFill>
                <a:prstClr val="black"/>
              </a:solidFill>
              <a:latin typeface="UTM Avo"/>
              <a:cs typeface="+mn-ea"/>
              <a:sym typeface="+mn-lt"/>
            </a:endParaRPr>
          </a:p>
          <a:p>
            <a:pPr marL="381019" indent="-381019" algn="just" defTabSz="609630">
              <a:lnSpc>
                <a:spcPct val="150000"/>
              </a:lnSpc>
              <a:spcAft>
                <a:spcPts val="700"/>
              </a:spcAft>
              <a:buClrTx/>
              <a:buFont typeface="Arial" panose="020B0604020202020204" pitchFamily="34" charset="0"/>
              <a:buChar char="•"/>
            </a:pPr>
            <a:r>
              <a:rPr lang="en-US" sz="2400" kern="1200" dirty="0" err="1">
                <a:solidFill>
                  <a:prstClr val="black"/>
                </a:solidFill>
                <a:latin typeface="UTM Avo"/>
                <a:cs typeface="+mn-ea"/>
                <a:sym typeface="+mn-lt"/>
              </a:rPr>
              <a:t>Trộn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đều</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các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loại</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với</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nhau</a:t>
            </a:r>
            <a:r>
              <a:rPr lang="en-US" sz="2400" kern="1200" dirty="0">
                <a:solidFill>
                  <a:prstClr val="black"/>
                </a:solidFill>
                <a:latin typeface="UTM Avo"/>
                <a:cs typeface="+mn-ea"/>
                <a:sym typeface="+mn-lt"/>
              </a:rPr>
              <a:t>.</a:t>
            </a:r>
            <a:endParaRPr lang="en-VN" sz="2400" kern="1200" dirty="0">
              <a:solidFill>
                <a:prstClr val="black"/>
              </a:solidFill>
              <a:latin typeface="UTM Avo"/>
              <a:cs typeface="+mn-ea"/>
              <a:sym typeface="+mn-lt"/>
            </a:endParaRPr>
          </a:p>
        </p:txBody>
      </p:sp>
      <p:sp>
        <p:nvSpPr>
          <p:cNvPr id="6" name="TextBox 5">
            <a:extLst>
              <a:ext uri="{FF2B5EF4-FFF2-40B4-BE49-F238E27FC236}">
                <a16:creationId xmlns:a16="http://schemas.microsoft.com/office/drawing/2014/main" id="{9803B6CA-903D-6C0C-C6D1-A21AE9DC86CC}"/>
              </a:ext>
            </a:extLst>
          </p:cNvPr>
          <p:cNvSpPr txBox="1"/>
          <p:nvPr/>
        </p:nvSpPr>
        <p:spPr>
          <a:xfrm>
            <a:off x="4140200" y="1804223"/>
            <a:ext cx="3911600" cy="461665"/>
          </a:xfrm>
          <a:prstGeom prst="rect">
            <a:avLst/>
          </a:prstGeom>
          <a:solidFill>
            <a:sysClr val="window" lastClr="FFFFFF"/>
          </a:solidFill>
        </p:spPr>
        <p:txBody>
          <a:bodyPr wrap="square">
            <a:spAutoFit/>
          </a:bodyP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a:cs typeface="+mn-ea"/>
                <a:sym typeface="+mn-lt"/>
              </a:rPr>
              <a:t>Hướng</a:t>
            </a:r>
            <a:r>
              <a:rPr kumimoji="0" lang="en-US" sz="2400" b="1" i="0" u="none" strike="noStrike" kern="1200" cap="none" spc="0" normalizeH="0" baseline="0" noProof="0" dirty="0">
                <a:ln>
                  <a:noFill/>
                </a:ln>
                <a:solidFill>
                  <a:prstClr val="black"/>
                </a:solidFill>
                <a:effectLst/>
                <a:uLnTx/>
                <a:uFillTx/>
                <a:latin typeface="UTM Avo"/>
                <a:cs typeface="+mn-ea"/>
                <a:sym typeface="+mn-lt"/>
              </a:rPr>
              <a:t> </a:t>
            </a:r>
            <a:r>
              <a:rPr kumimoji="0" lang="en-US" sz="2400" b="1" i="0" u="none" strike="noStrike" kern="1200" cap="none" spc="0" normalizeH="0" baseline="0" noProof="0" dirty="0" err="1">
                <a:ln>
                  <a:noFill/>
                </a:ln>
                <a:solidFill>
                  <a:prstClr val="black"/>
                </a:solidFill>
                <a:effectLst/>
                <a:uLnTx/>
                <a:uFillTx/>
                <a:latin typeface="UTM Avo"/>
                <a:cs typeface="+mn-ea"/>
                <a:sym typeface="+mn-lt"/>
              </a:rPr>
              <a:t>dẫn</a:t>
            </a:r>
            <a:r>
              <a:rPr kumimoji="0" lang="en-US" sz="2400" b="1" i="0" u="none" strike="noStrike" kern="1200" cap="none" spc="0" normalizeH="0" baseline="0" noProof="0" dirty="0">
                <a:ln>
                  <a:noFill/>
                </a:ln>
                <a:solidFill>
                  <a:prstClr val="black"/>
                </a:solidFill>
                <a:effectLst/>
                <a:uLnTx/>
                <a:uFillTx/>
                <a:latin typeface="UTM Avo"/>
                <a:cs typeface="+mn-ea"/>
                <a:sym typeface="+mn-lt"/>
              </a:rPr>
              <a:t> </a:t>
            </a:r>
            <a:r>
              <a:rPr kumimoji="0" lang="en-US" sz="2400" b="1" i="0" u="none" strike="noStrike" kern="1200" cap="none" spc="0" normalizeH="0" baseline="0" noProof="0" dirty="0" err="1">
                <a:ln>
                  <a:noFill/>
                </a:ln>
                <a:solidFill>
                  <a:prstClr val="black"/>
                </a:solidFill>
                <a:effectLst/>
                <a:uLnTx/>
                <a:uFillTx/>
                <a:latin typeface="UTM Avo"/>
                <a:cs typeface="+mn-ea"/>
                <a:sym typeface="+mn-lt"/>
              </a:rPr>
              <a:t>chế</a:t>
            </a:r>
            <a:r>
              <a:rPr kumimoji="0" lang="en-US" sz="2400" b="1" i="0" u="none" strike="noStrike" kern="1200" cap="none" spc="0" normalizeH="0" baseline="0" noProof="0" dirty="0">
                <a:ln>
                  <a:noFill/>
                </a:ln>
                <a:solidFill>
                  <a:prstClr val="black"/>
                </a:solidFill>
                <a:effectLst/>
                <a:uLnTx/>
                <a:uFillTx/>
                <a:latin typeface="UTM Avo"/>
                <a:cs typeface="+mn-ea"/>
                <a:sym typeface="+mn-lt"/>
              </a:rPr>
              <a:t> </a:t>
            </a:r>
            <a:r>
              <a:rPr kumimoji="0" lang="en-US" sz="2400" b="1" i="0" u="none" strike="noStrike" kern="1200" cap="none" spc="0" normalizeH="0" baseline="0" noProof="0" dirty="0" err="1">
                <a:ln>
                  <a:noFill/>
                </a:ln>
                <a:solidFill>
                  <a:prstClr val="black"/>
                </a:solidFill>
                <a:effectLst/>
                <a:uLnTx/>
                <a:uFillTx/>
                <a:latin typeface="UTM Avo"/>
                <a:cs typeface="+mn-ea"/>
                <a:sym typeface="+mn-lt"/>
              </a:rPr>
              <a:t>biến</a:t>
            </a:r>
            <a:endParaRPr kumimoji="0" lang="en-VN" sz="2400" b="1" i="0" u="none" strike="noStrike" kern="1200" cap="none" spc="0" normalizeH="0" baseline="0" noProof="0" dirty="0">
              <a:ln>
                <a:noFill/>
              </a:ln>
              <a:solidFill>
                <a:prstClr val="black"/>
              </a:solidFill>
              <a:effectLst/>
              <a:uLnTx/>
              <a:uFillTx/>
              <a:latin typeface="UTM Avo"/>
              <a:cs typeface="+mn-ea"/>
              <a:sym typeface="+mn-lt"/>
            </a:endParaRPr>
          </a:p>
        </p:txBody>
      </p:sp>
      <p:pic>
        <p:nvPicPr>
          <p:cNvPr id="7" name="Picture 2" descr="Sữa chua dầm hoa quả: Cách làm trái cây tô hoa quả dầm ngon">
            <a:extLst>
              <a:ext uri="{FF2B5EF4-FFF2-40B4-BE49-F238E27FC236}">
                <a16:creationId xmlns:a16="http://schemas.microsoft.com/office/drawing/2014/main" id="{241FDCF1-2B27-5B48-26DD-B9946505D30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10097" y="3807503"/>
            <a:ext cx="4926396" cy="277109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3024626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blinds(horizontal)">
                                      <p:cBhvr>
                                        <p:cTn id="16" dur="500"/>
                                        <p:tgtEl>
                                          <p:spTgt spid="5">
                                            <p:txEl>
                                              <p:pRg st="0" end="0"/>
                                            </p:txEl>
                                          </p:spTgt>
                                        </p:tgtEl>
                                      </p:cBhvr>
                                    </p:animEffect>
                                  </p:childTnLst>
                                </p:cTn>
                              </p:par>
                            </p:childTnLst>
                          </p:cTn>
                        </p:par>
                        <p:par>
                          <p:cTn id="17" fill="hold">
                            <p:stCondLst>
                              <p:cond delay="1000"/>
                            </p:stCondLst>
                            <p:childTnLst>
                              <p:par>
                                <p:cTn id="18" presetID="3" presetClass="entr" presetSubtype="10" fill="hold" nodeType="after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blinds(horizontal)">
                                      <p:cBhvr>
                                        <p:cTn id="20" dur="500"/>
                                        <p:tgtEl>
                                          <p:spTgt spid="5">
                                            <p:txEl>
                                              <p:pRg st="1" end="1"/>
                                            </p:txEl>
                                          </p:spTgt>
                                        </p:tgtEl>
                                      </p:cBhvr>
                                    </p:animEffect>
                                  </p:childTnLst>
                                </p:cTn>
                              </p:par>
                            </p:childTnLst>
                          </p:cTn>
                        </p:par>
                        <p:par>
                          <p:cTn id="21" fill="hold">
                            <p:stCondLst>
                              <p:cond delay="1500"/>
                            </p:stCondLst>
                            <p:childTnLst>
                              <p:par>
                                <p:cTn id="22" presetID="3" presetClass="entr" presetSubtype="10" fill="hold" nodeType="afterEffect">
                                  <p:stCondLst>
                                    <p:cond delay="0"/>
                                  </p:stCondLst>
                                  <p:childTnLst>
                                    <p:set>
                                      <p:cBhvr>
                                        <p:cTn id="23" dur="1" fill="hold">
                                          <p:stCondLst>
                                            <p:cond delay="0"/>
                                          </p:stCondLst>
                                        </p:cTn>
                                        <p:tgtEl>
                                          <p:spTgt spid="5">
                                            <p:txEl>
                                              <p:pRg st="2" end="2"/>
                                            </p:txEl>
                                          </p:spTgt>
                                        </p:tgtEl>
                                        <p:attrNameLst>
                                          <p:attrName>style.visibility</p:attrName>
                                        </p:attrNameLst>
                                      </p:cBhvr>
                                      <p:to>
                                        <p:strVal val="visible"/>
                                      </p:to>
                                    </p:set>
                                    <p:animEffect transition="in" filter="blinds(horizontal)">
                                      <p:cBhvr>
                                        <p:cTn id="24"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4" name="TextBox 3">
            <a:extLst>
              <a:ext uri="{FF2B5EF4-FFF2-40B4-BE49-F238E27FC236}">
                <a16:creationId xmlns:a16="http://schemas.microsoft.com/office/drawing/2014/main" id="{E96EFF18-2B79-91EC-A84C-C4225CC549CD}"/>
              </a:ext>
            </a:extLst>
          </p:cNvPr>
          <p:cNvSpPr txBox="1"/>
          <p:nvPr/>
        </p:nvSpPr>
        <p:spPr>
          <a:xfrm>
            <a:off x="342900" y="1616991"/>
            <a:ext cx="11506200" cy="4984441"/>
          </a:xfrm>
          <a:prstGeom prst="rect">
            <a:avLst/>
          </a:prstGeom>
          <a:noFill/>
        </p:spPr>
        <p:txBody>
          <a:bodyPr wrap="square">
            <a:spAutoFit/>
          </a:bodyPr>
          <a:lstStyle/>
          <a:p>
            <a:pPr marL="381019" indent="-381019" algn="just" defTabSz="609630">
              <a:lnSpc>
                <a:spcPct val="150000"/>
              </a:lnSpc>
              <a:spcAft>
                <a:spcPts val="700"/>
              </a:spcAft>
              <a:buClrTx/>
              <a:buFont typeface="Arial" panose="020B0604020202020204" pitchFamily="34" charset="0"/>
              <a:buChar char="•"/>
            </a:pPr>
            <a:r>
              <a:rPr lang="en-US" sz="2400" kern="1200" dirty="0" err="1">
                <a:solidFill>
                  <a:prstClr val="black"/>
                </a:solidFill>
                <a:latin typeface="UTM Avo"/>
                <a:cs typeface="+mn-ea"/>
                <a:sym typeface="+mn-lt"/>
              </a:rPr>
              <a:t>Thêm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một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ít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mật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ong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hoặc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đường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tùy</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khẩu</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vị</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một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ít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nước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cốt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chanh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hoặc</a:t>
            </a:r>
            <a:r>
              <a:rPr lang="en-US" sz="2400" kern="1200" dirty="0">
                <a:solidFill>
                  <a:prstClr val="black"/>
                </a:solidFill>
                <a:latin typeface="UTM Avo"/>
                <a:cs typeface="+mn-ea"/>
                <a:sym typeface="+mn-lt"/>
              </a:rPr>
              <a:t> + </a:t>
            </a:r>
            <a:r>
              <a:rPr lang="en-US" sz="2400" kern="1200" dirty="0" err="1">
                <a:solidFill>
                  <a:prstClr val="black"/>
                </a:solidFill>
                <a:latin typeface="UTM Avo"/>
                <a:cs typeface="+mn-ea"/>
                <a:sym typeface="+mn-lt"/>
              </a:rPr>
              <a:t>nước</a:t>
            </a:r>
            <a:r>
              <a:rPr lang="en-US" sz="2400" kern="1200" dirty="0">
                <a:solidFill>
                  <a:prstClr val="black"/>
                </a:solidFill>
                <a:latin typeface="UTM Avo"/>
                <a:cs typeface="+mn-ea"/>
                <a:sym typeface="+mn-lt"/>
              </a:rPr>
              <a:t> cam </a:t>
            </a:r>
            <a:r>
              <a:rPr lang="en-US" sz="2400" kern="1200" dirty="0" err="1">
                <a:solidFill>
                  <a:prstClr val="black"/>
                </a:solidFill>
                <a:latin typeface="UTM Avo"/>
                <a:cs typeface="+mn-ea"/>
                <a:sym typeface="+mn-lt"/>
              </a:rPr>
              <a:t>để</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tạo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độ</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ngọt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đắng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món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dầm</a:t>
            </a:r>
            <a:r>
              <a:rPr lang="en-US" sz="2400" kern="1200" dirty="0">
                <a:solidFill>
                  <a:prstClr val="black"/>
                </a:solidFill>
                <a:latin typeface="UTM Avo"/>
                <a:cs typeface="+mn-ea"/>
                <a:sym typeface="+mn-lt"/>
              </a:rPr>
              <a:t>.</a:t>
            </a:r>
            <a:endParaRPr lang="en-VN" sz="2400" kern="1200" dirty="0">
              <a:solidFill>
                <a:prstClr val="black"/>
              </a:solidFill>
              <a:latin typeface="UTM Avo"/>
              <a:cs typeface="+mn-ea"/>
              <a:sym typeface="+mn-lt"/>
            </a:endParaRPr>
          </a:p>
          <a:p>
            <a:pPr marL="381019" indent="-381019" algn="just" defTabSz="609630">
              <a:lnSpc>
                <a:spcPct val="150000"/>
              </a:lnSpc>
              <a:spcAft>
                <a:spcPts val="700"/>
              </a:spcAft>
              <a:buClrTx/>
              <a:buFont typeface="Arial" panose="020B0604020202020204" pitchFamily="34" charset="0"/>
              <a:buChar char="•"/>
            </a:pPr>
            <a:r>
              <a:rPr lang="en-US" sz="2400" kern="1200" dirty="0" err="1">
                <a:solidFill>
                  <a:prstClr val="black"/>
                </a:solidFill>
                <a:latin typeface="UTM Avo"/>
                <a:cs typeface="+mn-ea"/>
                <a:sym typeface="+mn-lt"/>
              </a:rPr>
              <a:t>Trộn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đều</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để</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nguội</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trong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tủ</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lạnh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trước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khi</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phục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vụ</a:t>
            </a:r>
            <a:r>
              <a:rPr lang="en-US" sz="2400" kern="1200" dirty="0">
                <a:solidFill>
                  <a:prstClr val="black"/>
                </a:solidFill>
                <a:latin typeface="UTM Avo"/>
                <a:cs typeface="+mn-ea"/>
                <a:sym typeface="+mn-lt"/>
              </a:rPr>
              <a:t>.</a:t>
            </a:r>
          </a:p>
          <a:p>
            <a:pPr marL="381019" indent="-381019" algn="just" defTabSz="609630">
              <a:lnSpc>
                <a:spcPct val="150000"/>
              </a:lnSpc>
              <a:spcAft>
                <a:spcPts val="700"/>
              </a:spcAft>
              <a:buClrTx/>
              <a:buFont typeface="Arial" panose="020B0604020202020204" pitchFamily="34" charset="0"/>
              <a:buChar char="•"/>
            </a:pPr>
            <a:endParaRPr lang="en-US" sz="2400" kern="1200" dirty="0">
              <a:solidFill>
                <a:prstClr val="black"/>
              </a:solidFill>
              <a:latin typeface="UTM Avo"/>
              <a:cs typeface="+mn-ea"/>
              <a:sym typeface="+mn-lt"/>
            </a:endParaRPr>
          </a:p>
          <a:p>
            <a:pPr marL="381019" indent="-381019" algn="just" defTabSz="609630">
              <a:lnSpc>
                <a:spcPct val="150000"/>
              </a:lnSpc>
              <a:spcAft>
                <a:spcPts val="700"/>
              </a:spcAft>
              <a:buClrTx/>
              <a:buFont typeface="Arial" panose="020B0604020202020204" pitchFamily="34" charset="0"/>
              <a:buChar char="•"/>
            </a:pPr>
            <a:endParaRPr lang="en-US" sz="2400" kern="1200" dirty="0">
              <a:solidFill>
                <a:prstClr val="black"/>
              </a:solidFill>
              <a:latin typeface="UTM Avo"/>
              <a:cs typeface="+mn-ea"/>
              <a:sym typeface="+mn-lt"/>
            </a:endParaRPr>
          </a:p>
          <a:p>
            <a:pPr marL="381019" indent="-381019" algn="just" defTabSz="609630">
              <a:lnSpc>
                <a:spcPct val="150000"/>
              </a:lnSpc>
              <a:spcAft>
                <a:spcPts val="700"/>
              </a:spcAft>
              <a:buClrTx/>
              <a:buFont typeface="Arial" panose="020B0604020202020204" pitchFamily="34" charset="0"/>
              <a:buChar char="•"/>
            </a:pPr>
            <a:endParaRPr lang="en-US" sz="2400" kern="1200" dirty="0">
              <a:solidFill>
                <a:prstClr val="black"/>
              </a:solidFill>
              <a:latin typeface="UTM Avo"/>
              <a:cs typeface="+mn-ea"/>
              <a:sym typeface="+mn-lt"/>
            </a:endParaRPr>
          </a:p>
          <a:p>
            <a:pPr algn="just" defTabSz="609630">
              <a:lnSpc>
                <a:spcPct val="150000"/>
              </a:lnSpc>
              <a:spcAft>
                <a:spcPts val="700"/>
              </a:spcAft>
              <a:buClrTx/>
            </a:pPr>
            <a:endParaRPr lang="en-VN" sz="2400" kern="1200" dirty="0">
              <a:solidFill>
                <a:prstClr val="black"/>
              </a:solidFill>
              <a:latin typeface="UTM Avo"/>
              <a:cs typeface="+mn-ea"/>
              <a:sym typeface="+mn-lt"/>
            </a:endParaRPr>
          </a:p>
          <a:p>
            <a:pPr algn="just" defTabSz="609630">
              <a:lnSpc>
                <a:spcPct val="150000"/>
              </a:lnSpc>
              <a:spcAft>
                <a:spcPts val="700"/>
              </a:spcAft>
              <a:buClrTx/>
              <a:buFontTx/>
              <a:buNone/>
            </a:pP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Giá</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thành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dự</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kiến</a:t>
            </a:r>
            <a:r>
              <a:rPr lang="en-US" sz="2400" kern="1200" dirty="0">
                <a:solidFill>
                  <a:prstClr val="black"/>
                </a:solidFill>
                <a:latin typeface="UTM Avo"/>
                <a:cs typeface="+mn-ea"/>
                <a:sym typeface="+mn-lt"/>
              </a:rPr>
              <a:t>: 55.000 </a:t>
            </a:r>
            <a:r>
              <a:rPr lang="en-US" sz="2400" kern="1200" dirty="0" err="1">
                <a:solidFill>
                  <a:prstClr val="black"/>
                </a:solidFill>
                <a:latin typeface="UTM Avo"/>
                <a:cs typeface="+mn-ea"/>
                <a:sym typeface="+mn-lt"/>
              </a:rPr>
              <a:t>đồng</a:t>
            </a:r>
            <a:r>
              <a:rPr lang="en-US" sz="2400" kern="1200" dirty="0">
                <a:solidFill>
                  <a:prstClr val="black"/>
                </a:solidFill>
                <a:latin typeface="UTM Avo"/>
                <a:cs typeface="+mn-ea"/>
                <a:sym typeface="+mn-lt"/>
              </a:rPr>
              <a:t>.</a:t>
            </a:r>
            <a:endParaRPr lang="en-VN" sz="2400" kern="1200" dirty="0">
              <a:solidFill>
                <a:prstClr val="black"/>
              </a:solidFill>
              <a:latin typeface="UTM Avo"/>
              <a:cs typeface="+mn-ea"/>
              <a:sym typeface="+mn-lt"/>
            </a:endParaRPr>
          </a:p>
        </p:txBody>
      </p:sp>
      <p:pic>
        <p:nvPicPr>
          <p:cNvPr id="5" name="Picture 2" descr="Tận hưởng hương vị tuyệt vời của 5 phương pháp làm trái cây trộn ngọt mát  trong những ngày oi bức - Dẫn đầu bởi Mytour">
            <a:extLst>
              <a:ext uri="{FF2B5EF4-FFF2-40B4-BE49-F238E27FC236}">
                <a16:creationId xmlns:a16="http://schemas.microsoft.com/office/drawing/2014/main" id="{998F15A2-8DB4-3E6D-B967-F529DCD50F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77026" y="3572188"/>
            <a:ext cx="3837948" cy="240145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090016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linds(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animEffect transition="in" filter="blinds(horizontal)">
                                      <p:cBhvr>
                                        <p:cTn id="21"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7" name="TextBox 6">
            <a:extLst>
              <a:ext uri="{FF2B5EF4-FFF2-40B4-BE49-F238E27FC236}">
                <a16:creationId xmlns:a16="http://schemas.microsoft.com/office/drawing/2014/main" id="{AC9C1B31-121C-4100-F364-F99EC87F8A07}"/>
              </a:ext>
            </a:extLst>
          </p:cNvPr>
          <p:cNvSpPr txBox="1"/>
          <p:nvPr/>
        </p:nvSpPr>
        <p:spPr>
          <a:xfrm>
            <a:off x="406400" y="3230073"/>
            <a:ext cx="11379200" cy="1211614"/>
          </a:xfrm>
          <a:prstGeom prst="rect">
            <a:avLst/>
          </a:prstGeom>
          <a:noFill/>
        </p:spPr>
        <p:txBody>
          <a:bodyPr wrap="square">
            <a:spAutoFit/>
          </a:bodyPr>
          <a:lstStyle/>
          <a:p>
            <a:pPr marL="381019" indent="-381019" algn="just" defTabSz="609630">
              <a:lnSpc>
                <a:spcPct val="150000"/>
              </a:lnSpc>
              <a:spcAft>
                <a:spcPts val="700"/>
              </a:spcAft>
              <a:buClrTx/>
              <a:buFont typeface="Arial" panose="020B0604020202020204" pitchFamily="34" charset="0"/>
              <a:buChar char="•"/>
            </a:pPr>
            <a:r>
              <a:rPr lang="en-US" sz="2400" kern="1200" dirty="0" err="1">
                <a:solidFill>
                  <a:prstClr val="black"/>
                </a:solidFill>
                <a:latin typeface="UTM Avo"/>
                <a:cs typeface="+mn-ea"/>
                <a:sym typeface="+mn-lt"/>
              </a:rPr>
              <a:t>Em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những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người</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trong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gia</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đình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có</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sử</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dụng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sản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phẩm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lên</a:t>
            </a:r>
            <a:r>
              <a:rPr lang="en-US" sz="2400" kern="1200" dirty="0">
                <a:solidFill>
                  <a:prstClr val="black"/>
                </a:solidFill>
                <a:latin typeface="UTM Avo"/>
                <a:cs typeface="+mn-ea"/>
                <a:sym typeface="+mn-lt"/>
              </a:rPr>
              <a:t> men lactic.</a:t>
            </a:r>
            <a:endParaRPr lang="en-VN" sz="2400" kern="1200" dirty="0">
              <a:solidFill>
                <a:prstClr val="black"/>
              </a:solidFill>
              <a:latin typeface="UTM Avo"/>
              <a:cs typeface="+mn-ea"/>
              <a:sym typeface="+mn-lt"/>
            </a:endParaRPr>
          </a:p>
          <a:p>
            <a:pPr marL="381019" indent="-381019" algn="just" defTabSz="609630">
              <a:lnSpc>
                <a:spcPct val="150000"/>
              </a:lnSpc>
              <a:spcAft>
                <a:spcPts val="700"/>
              </a:spcAft>
              <a:buClrTx/>
              <a:buFont typeface="Arial" panose="020B0604020202020204" pitchFamily="34" charset="0"/>
              <a:buChar char="•"/>
            </a:pPr>
            <a:r>
              <a:rPr lang="en-US" sz="2400" kern="1200" dirty="0" err="1">
                <a:solidFill>
                  <a:prstClr val="black"/>
                </a:solidFill>
                <a:latin typeface="UTM Avo"/>
                <a:cs typeface="+mn-ea"/>
                <a:sym typeface="+mn-lt"/>
              </a:rPr>
              <a:t>Ví</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dụ</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như</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dưa</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chua</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sữa</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chua</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kim</a:t>
            </a:r>
            <a:r>
              <a:rPr lang="en-US" sz="2400" kern="1200" dirty="0">
                <a:solidFill>
                  <a:prstClr val="black"/>
                </a:solidFill>
                <a:latin typeface="UTM Avo"/>
                <a:cs typeface="+mn-ea"/>
                <a:sym typeface="+mn-lt"/>
              </a:rPr>
              <a:t> chi,...</a:t>
            </a:r>
            <a:endParaRPr lang="en-VN" sz="2400" kern="1200" dirty="0">
              <a:solidFill>
                <a:prstClr val="black"/>
              </a:solidFill>
              <a:latin typeface="UTM Avo"/>
              <a:cs typeface="+mn-ea"/>
              <a:sym typeface="+mn-lt"/>
            </a:endParaRPr>
          </a:p>
        </p:txBody>
      </p:sp>
      <p:sp>
        <p:nvSpPr>
          <p:cNvPr id="8" name="TextBox 7">
            <a:extLst>
              <a:ext uri="{FF2B5EF4-FFF2-40B4-BE49-F238E27FC236}">
                <a16:creationId xmlns:a16="http://schemas.microsoft.com/office/drawing/2014/main" id="{CA9EC775-9DB4-1284-39A7-ABA703D1D396}"/>
              </a:ext>
            </a:extLst>
          </p:cNvPr>
          <p:cNvSpPr txBox="1"/>
          <p:nvPr/>
        </p:nvSpPr>
        <p:spPr>
          <a:xfrm>
            <a:off x="558799" y="1494270"/>
            <a:ext cx="11074400" cy="1675843"/>
          </a:xfrm>
          <a:prstGeom prst="rect">
            <a:avLst/>
          </a:prstGeom>
          <a:noFill/>
        </p:spPr>
        <p:txBody>
          <a:bodyPr wrap="square">
            <a:spAutoFit/>
          </a:bodyPr>
          <a:lstStyle/>
          <a:p>
            <a:pPr algn="just" defTabSz="609630">
              <a:lnSpc>
                <a:spcPct val="150000"/>
              </a:lnSpc>
              <a:spcAft>
                <a:spcPts val="533"/>
              </a:spcAft>
              <a:buClrTx/>
              <a:buFontTx/>
              <a:buNone/>
            </a:pPr>
            <a:r>
              <a:rPr lang="en-US" sz="2400" b="1" kern="1200" dirty="0" err="1">
                <a:solidFill>
                  <a:schemeClr val="tx1"/>
                </a:solidFill>
                <a:latin typeface="UTM Avo"/>
                <a:cs typeface="+mn-ea"/>
                <a:sym typeface="+mn-lt"/>
              </a:rPr>
              <a:t>Câu</a:t>
            </a:r>
            <a:r>
              <a:rPr lang="en-US" sz="2400" b="1" kern="1200" dirty="0">
                <a:solidFill>
                  <a:schemeClr val="tx1"/>
                </a:solidFill>
                <a:latin typeface="UTM Avo"/>
                <a:cs typeface="+mn-ea"/>
                <a:sym typeface="+mn-lt"/>
              </a:rPr>
              <a:t> 6: </a:t>
            </a:r>
            <a:r>
              <a:rPr lang="en-US" sz="2400" kern="1200" dirty="0" err="1">
                <a:solidFill>
                  <a:schemeClr val="tx1"/>
                </a:solidFill>
                <a:latin typeface="UTM Avo"/>
                <a:cs typeface="+mn-ea"/>
                <a:sym typeface="+mn-lt"/>
              </a:rPr>
              <a:t>Em</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và</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những</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người</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trong</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gia</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đình</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có</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sử</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dụng</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sản</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phẩm</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lên</a:t>
            </a:r>
            <a:r>
              <a:rPr lang="en-US" sz="2400" kern="1200" dirty="0">
                <a:solidFill>
                  <a:schemeClr val="tx1"/>
                </a:solidFill>
                <a:latin typeface="UTM Avo"/>
                <a:cs typeface="+mn-ea"/>
                <a:sym typeface="+mn-lt"/>
              </a:rPr>
              <a:t> men lactic </a:t>
            </a:r>
            <a:r>
              <a:rPr lang="en-US" sz="2400" kern="1200" dirty="0" err="1">
                <a:solidFill>
                  <a:schemeClr val="tx1"/>
                </a:solidFill>
                <a:latin typeface="UTM Avo"/>
                <a:cs typeface="+mn-ea"/>
                <a:sym typeface="+mn-lt"/>
              </a:rPr>
              <a:t>không</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Đó</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là</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những</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sản</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phẩm</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gì</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Những</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sản</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phẩm</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đó</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có</a:t>
            </a:r>
            <a:r>
              <a:rPr lang="en-US" sz="2400" kern="1200" dirty="0">
                <a:solidFill>
                  <a:schemeClr val="tx1"/>
                </a:solidFill>
                <a:latin typeface="UTM Avo"/>
                <a:cs typeface="+mn-ea"/>
                <a:sym typeface="+mn-lt"/>
              </a:rPr>
              <a:t> </a:t>
            </a:r>
            <a:br>
              <a:rPr lang="en-US" sz="2400" kern="1200" dirty="0">
                <a:solidFill>
                  <a:schemeClr val="tx1"/>
                </a:solidFill>
                <a:latin typeface="UTM Avo"/>
                <a:cs typeface="+mn-ea"/>
                <a:sym typeface="+mn-lt"/>
              </a:rPr>
            </a:br>
            <a:r>
              <a:rPr lang="en-US" sz="2400" kern="1200" dirty="0" err="1">
                <a:solidFill>
                  <a:schemeClr val="tx1"/>
                </a:solidFill>
                <a:latin typeface="UTM Avo"/>
                <a:cs typeface="+mn-ea"/>
                <a:sym typeface="+mn-lt"/>
              </a:rPr>
              <a:t>đặc</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điểm</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chung</a:t>
            </a:r>
            <a:r>
              <a:rPr lang="en-US" sz="2400" kern="1200" dirty="0">
                <a:solidFill>
                  <a:schemeClr val="tx1"/>
                </a:solidFill>
                <a:latin typeface="UTM Avo"/>
                <a:cs typeface="+mn-ea"/>
                <a:sym typeface="+mn-lt"/>
              </a:rPr>
              <a:t> </a:t>
            </a:r>
            <a:r>
              <a:rPr lang="en-US" sz="2400" kern="1200" dirty="0" err="1">
                <a:solidFill>
                  <a:schemeClr val="tx1"/>
                </a:solidFill>
                <a:latin typeface="UTM Avo"/>
                <a:cs typeface="+mn-ea"/>
                <a:sym typeface="+mn-lt"/>
              </a:rPr>
              <a:t>gì</a:t>
            </a:r>
            <a:r>
              <a:rPr lang="en-US" sz="2400" kern="1200" dirty="0">
                <a:solidFill>
                  <a:schemeClr val="tx1"/>
                </a:solidFill>
                <a:latin typeface="UTM Avo"/>
                <a:cs typeface="+mn-ea"/>
                <a:sym typeface="+mn-lt"/>
              </a:rPr>
              <a:t>?</a:t>
            </a:r>
            <a:endParaRPr lang="en-VN" sz="2400" kern="1200" dirty="0">
              <a:solidFill>
                <a:schemeClr val="tx1"/>
              </a:solidFill>
              <a:latin typeface="UTM Avo"/>
              <a:cs typeface="+mn-ea"/>
              <a:sym typeface="+mn-lt"/>
            </a:endParaRPr>
          </a:p>
        </p:txBody>
      </p:sp>
      <p:pic>
        <p:nvPicPr>
          <p:cNvPr id="9" name="Picture 2" descr="Muối dưa cải chua bằng nước nóng">
            <a:extLst>
              <a:ext uri="{FF2B5EF4-FFF2-40B4-BE49-F238E27FC236}">
                <a16:creationId xmlns:a16="http://schemas.microsoft.com/office/drawing/2014/main" id="{39C205A1-9CD5-6DE1-D317-131B5C2D091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3775" y="4614350"/>
            <a:ext cx="3160607" cy="210707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Ăn sữa chua có tác dụng gì? Dùng sữa chua sao cho đúng cách?">
            <a:extLst>
              <a:ext uri="{FF2B5EF4-FFF2-40B4-BE49-F238E27FC236}">
                <a16:creationId xmlns:a16="http://schemas.microsoft.com/office/drawing/2014/main" id="{2B68D093-87B3-3F7F-8D58-D752FB82FC3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0689" y="4614350"/>
            <a:ext cx="3069980" cy="210707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Cách làm kim chi cải thảo giòn, ngon, cực đơn giản">
            <a:extLst>
              <a:ext uri="{FF2B5EF4-FFF2-40B4-BE49-F238E27FC236}">
                <a16:creationId xmlns:a16="http://schemas.microsoft.com/office/drawing/2014/main" id="{2AFB9AC8-B448-8C39-52BA-D1C50A6144B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72592" y="4614350"/>
            <a:ext cx="3160607" cy="210707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2205565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linds(horizontal)">
                                      <p:cBhvr>
                                        <p:cTn id="12" dur="500"/>
                                        <p:tgtEl>
                                          <p:spTgt spid="7">
                                            <p:txEl>
                                              <p:pRg st="1" end="1"/>
                                            </p:txEl>
                                          </p:spTgt>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linds(horizontal)">
                                      <p:cBhvr>
                                        <p:cTn id="16" dur="500"/>
                                        <p:tgtEl>
                                          <p:spTgt spid="9"/>
                                        </p:tgtEl>
                                      </p:cBhvr>
                                    </p:animEffect>
                                  </p:childTnLst>
                                </p:cTn>
                              </p:par>
                              <p:par>
                                <p:cTn id="17" presetID="3" presetClass="entr" presetSubtype="1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linds(horizontal)">
                                      <p:cBhvr>
                                        <p:cTn id="19" dur="500"/>
                                        <p:tgtEl>
                                          <p:spTgt spid="10"/>
                                        </p:tgtEl>
                                      </p:cBhvr>
                                    </p:animEffect>
                                  </p:childTnLst>
                                </p:cTn>
                              </p:par>
                              <p:par>
                                <p:cTn id="20" presetID="3" presetClass="entr" presetSubtype="1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linds(horizont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5" name="TextBox 4">
            <a:extLst>
              <a:ext uri="{FF2B5EF4-FFF2-40B4-BE49-F238E27FC236}">
                <a16:creationId xmlns:a16="http://schemas.microsoft.com/office/drawing/2014/main" id="{EF18BA4E-7733-81AF-6EDB-9F9C70669BB9}"/>
              </a:ext>
            </a:extLst>
          </p:cNvPr>
          <p:cNvSpPr txBox="1"/>
          <p:nvPr/>
        </p:nvSpPr>
        <p:spPr>
          <a:xfrm>
            <a:off x="164853" y="1539012"/>
            <a:ext cx="12142072" cy="2499146"/>
          </a:xfrm>
          <a:prstGeom prst="rect">
            <a:avLst/>
          </a:prstGeom>
          <a:noFill/>
        </p:spPr>
        <p:txBody>
          <a:bodyPr wrap="square">
            <a:spAutoFit/>
          </a:bodyPr>
          <a:lstStyle/>
          <a:p>
            <a:pPr marL="381019" indent="-381019" algn="just" defTabSz="609630">
              <a:lnSpc>
                <a:spcPct val="150000"/>
              </a:lnSpc>
              <a:spcAft>
                <a:spcPts val="700"/>
              </a:spcAft>
              <a:buClrTx/>
              <a:buFont typeface="Arial" panose="020B0604020202020204" pitchFamily="34" charset="0"/>
              <a:buChar char="•"/>
            </a:pPr>
            <a:r>
              <a:rPr lang="en-US" sz="2400" kern="1200" dirty="0" err="1">
                <a:solidFill>
                  <a:prstClr val="black"/>
                </a:solidFill>
                <a:latin typeface="UTM Avo"/>
                <a:cs typeface="+mn-ea"/>
                <a:sym typeface="+mn-lt"/>
              </a:rPr>
              <a:t>Những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sản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phẩm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lên</a:t>
            </a:r>
            <a:r>
              <a:rPr lang="en-US" sz="2400" kern="1200" dirty="0">
                <a:solidFill>
                  <a:prstClr val="black"/>
                </a:solidFill>
                <a:latin typeface="UTM Avo"/>
                <a:cs typeface="+mn-ea"/>
                <a:sym typeface="+mn-lt"/>
              </a:rPr>
              <a:t> men lactic </a:t>
            </a:r>
            <a:r>
              <a:rPr lang="en-US" sz="2400" kern="1200" dirty="0" err="1">
                <a:solidFill>
                  <a:prstClr val="black"/>
                </a:solidFill>
                <a:latin typeface="UTM Avo"/>
                <a:cs typeface="+mn-ea"/>
                <a:sym typeface="+mn-lt"/>
              </a:rPr>
              <a:t>này</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thường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có</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một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số</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đặc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điểm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chung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như</a:t>
            </a:r>
            <a:r>
              <a:rPr lang="en-US" sz="2400" kern="1200" dirty="0">
                <a:solidFill>
                  <a:prstClr val="black"/>
                </a:solidFill>
                <a:latin typeface="UTM Avo"/>
                <a:cs typeface="+mn-ea"/>
                <a:sym typeface="+mn-lt"/>
              </a:rPr>
              <a:t>:</a:t>
            </a:r>
            <a:endParaRPr lang="en-VN" sz="2400" kern="1200" dirty="0">
              <a:solidFill>
                <a:prstClr val="black"/>
              </a:solidFill>
              <a:latin typeface="UTM Avo"/>
              <a:cs typeface="+mn-ea"/>
              <a:sym typeface="+mn-lt"/>
            </a:endParaRPr>
          </a:p>
          <a:p>
            <a:pPr marL="381019" indent="-381019" algn="just" defTabSz="609630">
              <a:lnSpc>
                <a:spcPct val="150000"/>
              </a:lnSpc>
              <a:spcAft>
                <a:spcPts val="700"/>
              </a:spcAft>
              <a:buClrTx/>
              <a:buFont typeface="Wingdings" pitchFamily="2" charset="2"/>
              <a:buChar char="Ø"/>
            </a:pPr>
            <a:r>
              <a:rPr lang="en-US" sz="2400" kern="1200" dirty="0" err="1">
                <a:solidFill>
                  <a:prstClr val="black"/>
                </a:solidFill>
                <a:latin typeface="UTM Avo"/>
                <a:cs typeface="+mn-ea"/>
                <a:sym typeface="+mn-lt"/>
              </a:rPr>
              <a:t>Hương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vị</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chua</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đặc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trưng</a:t>
            </a:r>
            <a:r>
              <a:rPr lang="en-US" sz="2400" kern="1200" dirty="0">
                <a:solidFill>
                  <a:prstClr val="black"/>
                </a:solidFill>
                <a:latin typeface="UTM Avo"/>
                <a:cs typeface="+mn-ea"/>
                <a:sym typeface="+mn-lt"/>
              </a:rPr>
              <a:t>.</a:t>
            </a:r>
            <a:endParaRPr lang="en-VN" sz="2400" kern="1200" dirty="0">
              <a:solidFill>
                <a:prstClr val="black"/>
              </a:solidFill>
              <a:latin typeface="UTM Avo"/>
              <a:cs typeface="+mn-ea"/>
              <a:sym typeface="+mn-lt"/>
            </a:endParaRPr>
          </a:p>
          <a:p>
            <a:pPr marL="381019" indent="-381019" algn="just" defTabSz="609630">
              <a:lnSpc>
                <a:spcPct val="150000"/>
              </a:lnSpc>
              <a:spcAft>
                <a:spcPts val="700"/>
              </a:spcAft>
              <a:buClrTx/>
              <a:buFont typeface="Wingdings" pitchFamily="2" charset="2"/>
              <a:buChar char="Ø"/>
            </a:pPr>
            <a:r>
              <a:rPr lang="en-US" sz="2400" kern="1200" dirty="0" err="1">
                <a:solidFill>
                  <a:prstClr val="black"/>
                </a:solidFill>
                <a:latin typeface="UTM Avo"/>
                <a:cs typeface="+mn-ea"/>
                <a:sym typeface="+mn-lt"/>
              </a:rPr>
              <a:t>Có</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mùi</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thơm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đặc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trưng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từ</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quá</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trình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lên</a:t>
            </a:r>
            <a:r>
              <a:rPr lang="en-US" sz="2400" kern="1200" dirty="0">
                <a:solidFill>
                  <a:prstClr val="black"/>
                </a:solidFill>
                <a:latin typeface="UTM Avo"/>
                <a:cs typeface="+mn-ea"/>
                <a:sym typeface="+mn-lt"/>
              </a:rPr>
              <a:t> men.</a:t>
            </a:r>
            <a:endParaRPr lang="en-VN" sz="2400" kern="1200" dirty="0">
              <a:solidFill>
                <a:prstClr val="black"/>
              </a:solidFill>
              <a:latin typeface="UTM Avo"/>
              <a:cs typeface="+mn-ea"/>
              <a:sym typeface="+mn-lt"/>
            </a:endParaRPr>
          </a:p>
          <a:p>
            <a:pPr marL="381019" indent="-381019" defTabSz="609630">
              <a:lnSpc>
                <a:spcPct val="150000"/>
              </a:lnSpc>
              <a:buClrTx/>
              <a:buFont typeface="Wingdings" pitchFamily="2" charset="2"/>
              <a:buChar char="Ø"/>
            </a:pPr>
            <a:r>
              <a:rPr lang="en-US" sz="2400" kern="1200" dirty="0" err="1">
                <a:solidFill>
                  <a:prstClr val="black"/>
                </a:solidFill>
                <a:latin typeface="UTM Avo"/>
                <a:cs typeface="+mn-ea"/>
                <a:sym typeface="+mn-lt"/>
              </a:rPr>
              <a:t>Có</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chất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lượng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dinh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dưỡng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cao</a:t>
            </a:r>
            <a:r>
              <a:rPr lang="en-US" sz="2400" kern="1200" dirty="0">
                <a:solidFill>
                  <a:prstClr val="black"/>
                </a:solidFill>
                <a:latin typeface="UTM Avo"/>
                <a:cs typeface="+mn-ea"/>
                <a:sym typeface="+mn-lt"/>
              </a:rPr>
              <a:t>, bao </a:t>
            </a:r>
            <a:r>
              <a:rPr lang="en-US" sz="2400" kern="1200" dirty="0" err="1">
                <a:solidFill>
                  <a:prstClr val="black"/>
                </a:solidFill>
                <a:latin typeface="UTM Avo"/>
                <a:cs typeface="+mn-ea"/>
                <a:sym typeface="+mn-lt"/>
              </a:rPr>
              <a:t>gồm</a:t>
            </a:r>
            <a:r>
              <a:rPr lang="en-US" sz="2400" kern="1200" dirty="0">
                <a:solidFill>
                  <a:prstClr val="black"/>
                </a:solidFill>
                <a:latin typeface="UTM Avo"/>
                <a:cs typeface="+mn-ea"/>
                <a:sym typeface="+mn-lt"/>
              </a:rPr>
              <a:t> vi </a:t>
            </a:r>
            <a:r>
              <a:rPr lang="en-US" sz="2400" kern="1200" dirty="0" err="1">
                <a:solidFill>
                  <a:prstClr val="black"/>
                </a:solidFill>
                <a:latin typeface="UTM Avo"/>
                <a:cs typeface="+mn-ea"/>
                <a:sym typeface="+mn-lt"/>
              </a:rPr>
              <a:t>sinh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vật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có</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lợi</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hệ</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tiêu</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hóa</a:t>
            </a:r>
            <a:r>
              <a:rPr lang="en-US" sz="2400" kern="1200" dirty="0">
                <a:solidFill>
                  <a:prstClr val="black"/>
                </a:solidFill>
                <a:latin typeface="UTM Avo"/>
                <a:cs typeface="+mn-ea"/>
                <a:sym typeface="+mn-lt"/>
              </a:rPr>
              <a:t>.</a:t>
            </a:r>
            <a:r>
              <a:rPr lang="en-VN" sz="2400" kern="1200" dirty="0">
                <a:solidFill>
                  <a:prstClr val="black"/>
                </a:solidFill>
                <a:latin typeface="UTM Avo"/>
                <a:cs typeface="+mn-ea"/>
                <a:sym typeface="+mn-lt"/>
              </a:rPr>
              <a:t> </a:t>
            </a:r>
          </a:p>
        </p:txBody>
      </p:sp>
      <p:pic>
        <p:nvPicPr>
          <p:cNvPr id="6" name="Picture 2">
            <a:extLst>
              <a:ext uri="{FF2B5EF4-FFF2-40B4-BE49-F238E27FC236}">
                <a16:creationId xmlns:a16="http://schemas.microsoft.com/office/drawing/2014/main" id="{99FBCC0F-E7E6-7062-C0C5-015F97724C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6676" y="4197796"/>
            <a:ext cx="4001861" cy="25011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Thực phẩm lên men có tốt không? Hiểu đúng nhất về thực phẩm lên men">
            <a:extLst>
              <a:ext uri="{FF2B5EF4-FFF2-40B4-BE49-F238E27FC236}">
                <a16:creationId xmlns:a16="http://schemas.microsoft.com/office/drawing/2014/main" id="{FD8CE1D5-D8E5-9870-3650-806ED5D57D3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4677" y="4196920"/>
            <a:ext cx="3751744" cy="250116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7224125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dissolve">
                                      <p:cBhvr>
                                        <p:cTn id="18" dur="500"/>
                                        <p:tgtEl>
                                          <p:spTgt spid="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dissolv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dissolve">
                                      <p:cBhvr>
                                        <p:cTn id="28"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TextBox 1">
            <a:extLst>
              <a:ext uri="{FF2B5EF4-FFF2-40B4-BE49-F238E27FC236}">
                <a16:creationId xmlns:a16="http://schemas.microsoft.com/office/drawing/2014/main" id="{779EAE99-0551-F58D-19BB-2615C48C520B}"/>
              </a:ext>
            </a:extLst>
          </p:cNvPr>
          <p:cNvSpPr txBox="1"/>
          <p:nvPr/>
        </p:nvSpPr>
        <p:spPr>
          <a:xfrm>
            <a:off x="3733800" y="1787396"/>
            <a:ext cx="4724400" cy="523220"/>
          </a:xfrm>
          <a:prstGeom prst="rect">
            <a:avLst/>
          </a:prstGeom>
          <a:solidFill>
            <a:sysClr val="window" lastClr="FFFFFF"/>
          </a:solidFill>
        </p:spPr>
        <p:txBody>
          <a:bodyPr wrap="square">
            <a:spAutoFit/>
          </a:bodyPr>
          <a:lstStyle/>
          <a:p>
            <a:pPr marL="0" marR="0" lvl="0" indent="0" algn="ctr" defTabSz="609630" eaLnBrk="1" fontAlgn="auto" latinLnBrk="0" hangingPunct="1">
              <a:lnSpc>
                <a:spcPct val="100000"/>
              </a:lnSpc>
              <a:spcBef>
                <a:spcPts val="0"/>
              </a:spcBef>
              <a:spcAft>
                <a:spcPts val="533"/>
              </a:spcAft>
              <a:buClrTx/>
              <a:buSzTx/>
              <a:buFontTx/>
              <a:buNone/>
              <a:tabLst/>
              <a:defRPr/>
            </a:pPr>
            <a:r>
              <a:rPr kumimoji="0" lang="vi-VN" sz="2800" b="1" i="0" u="none" strike="noStrike" kern="1200" cap="none" spc="0" normalizeH="0" baseline="0" noProof="0" dirty="0">
                <a:ln>
                  <a:noFill/>
                </a:ln>
                <a:solidFill>
                  <a:schemeClr val="tx1"/>
                </a:solidFill>
                <a:effectLst/>
                <a:uLnTx/>
                <a:uFillTx/>
                <a:latin typeface="UTM Avo" panose="02040603050506020204" pitchFamily="18"/>
                <a:cs typeface="+mn-ea"/>
                <a:sym typeface="+mn-lt"/>
              </a:rPr>
              <a:t>PHIẾU HỌC TẬP SỐ</a:t>
            </a:r>
            <a:r>
              <a:rPr kumimoji="0" lang="vi-VN" sz="2800" b="1" i="0" u="none" strike="noStrike" kern="1200" cap="none" spc="0" normalizeH="0" noProof="0" dirty="0">
                <a:ln>
                  <a:noFill/>
                </a:ln>
                <a:solidFill>
                  <a:schemeClr val="tx1"/>
                </a:solidFill>
                <a:effectLst/>
                <a:uLnTx/>
                <a:uFillTx/>
                <a:latin typeface="UTM Avo" panose="02040603050506020204" pitchFamily="18"/>
                <a:cs typeface="+mn-ea"/>
                <a:sym typeface="+mn-lt"/>
              </a:rPr>
              <a:t> </a:t>
            </a:r>
            <a:r>
              <a:rPr lang="vi-VN" sz="2800" b="1" kern="1200" dirty="0">
                <a:solidFill>
                  <a:schemeClr val="tx1"/>
                </a:solidFill>
                <a:latin typeface="UTM Avo" panose="02040603050506020204" pitchFamily="18"/>
                <a:cs typeface="+mn-ea"/>
                <a:sym typeface="+mn-lt"/>
              </a:rPr>
              <a:t>4</a:t>
            </a:r>
            <a:endParaRPr kumimoji="0" lang="en-VN" sz="2800" b="0" i="0" u="none" strike="noStrike" kern="1200" cap="none" spc="0" normalizeH="0" baseline="0" noProof="0" dirty="0">
              <a:ln>
                <a:noFill/>
              </a:ln>
              <a:solidFill>
                <a:schemeClr val="tx1"/>
              </a:solidFill>
              <a:effectLst/>
              <a:uLnTx/>
              <a:uFillTx/>
              <a:latin typeface="UTM Avo" panose="02040603050506020204" pitchFamily="18"/>
              <a:cs typeface="+mn-ea"/>
              <a:sym typeface="+mn-lt"/>
            </a:endParaRPr>
          </a:p>
        </p:txBody>
      </p:sp>
      <p:sp>
        <p:nvSpPr>
          <p:cNvPr id="3" name="TextBox 2">
            <a:extLst>
              <a:ext uri="{FF2B5EF4-FFF2-40B4-BE49-F238E27FC236}">
                <a16:creationId xmlns:a16="http://schemas.microsoft.com/office/drawing/2014/main" id="{1E354ACC-3ADB-391B-6349-AE787894655E}"/>
              </a:ext>
            </a:extLst>
          </p:cNvPr>
          <p:cNvSpPr txBox="1"/>
          <p:nvPr/>
        </p:nvSpPr>
        <p:spPr>
          <a:xfrm>
            <a:off x="945573" y="2636485"/>
            <a:ext cx="10300854" cy="2239844"/>
          </a:xfrm>
          <a:prstGeom prst="rect">
            <a:avLst/>
          </a:prstGeom>
          <a:noFill/>
        </p:spPr>
        <p:txBody>
          <a:bodyPr wrap="square">
            <a:spAutoFit/>
          </a:bodyPr>
          <a:lstStyle/>
          <a:p>
            <a:pPr algn="just">
              <a:lnSpc>
                <a:spcPct val="150000"/>
              </a:lnSpc>
              <a:spcAft>
                <a:spcPts val="533"/>
              </a:spcAft>
            </a:pPr>
            <a:r>
              <a:rPr lang="vi-VN" sz="2400" b="1" dirty="0">
                <a:latin typeface="UTM Avo" panose="02040603050506020204" pitchFamily="18"/>
                <a:cs typeface="+mn-ea"/>
                <a:sym typeface="+mn-lt"/>
              </a:rPr>
              <a:t>Câu 7: </a:t>
            </a:r>
            <a:r>
              <a:rPr lang="vi-VN" sz="2400" dirty="0">
                <a:latin typeface="UTM Avo" panose="02040603050506020204" pitchFamily="18"/>
                <a:cs typeface="+mn-ea"/>
                <a:sym typeface="+mn-lt"/>
              </a:rPr>
              <a:t>Hãy liệt kê các món nướng có thể chế biến từ thịt lợn mà em biết. Để có món thịt nướng ngon, em sẽ chọn nguyên liệu </a:t>
            </a:r>
            <a:br>
              <a:rPr lang="vi-VN" sz="2400" dirty="0">
                <a:latin typeface="UTM Avo" panose="02040603050506020204" pitchFamily="18"/>
                <a:cs typeface="+mn-ea"/>
                <a:sym typeface="+mn-lt"/>
              </a:rPr>
            </a:br>
            <a:r>
              <a:rPr lang="vi-VN" sz="2400" dirty="0">
                <a:latin typeface="UTM Avo" panose="02040603050506020204" pitchFamily="18"/>
                <a:cs typeface="+mn-ea"/>
                <a:sym typeface="+mn-lt"/>
              </a:rPr>
              <a:t>(thịt lợn) như thế nào? Để chuẩn bị cho 4 người ăn, em cần phải mua bao nhiêu thịt lợn? Vì sao?</a:t>
            </a:r>
            <a:endParaRPr lang="en-VN" sz="2400" dirty="0">
              <a:latin typeface="UTM Avo" panose="02040603050506020204" pitchFamily="18"/>
              <a:cs typeface="+mn-ea"/>
              <a:sym typeface="+mn-lt"/>
            </a:endParaRPr>
          </a:p>
        </p:txBody>
      </p:sp>
      <p:sp>
        <p:nvSpPr>
          <p:cNvPr id="4" name="TextBox 3">
            <a:extLst>
              <a:ext uri="{FF2B5EF4-FFF2-40B4-BE49-F238E27FC236}">
                <a16:creationId xmlns:a16="http://schemas.microsoft.com/office/drawing/2014/main" id="{9D6A264B-7196-426A-804C-8862589DFEE8}"/>
              </a:ext>
            </a:extLst>
          </p:cNvPr>
          <p:cNvSpPr txBox="1"/>
          <p:nvPr/>
        </p:nvSpPr>
        <p:spPr>
          <a:xfrm>
            <a:off x="938503" y="5202198"/>
            <a:ext cx="10300855" cy="1121846"/>
          </a:xfrm>
          <a:prstGeom prst="rect">
            <a:avLst/>
          </a:prstGeom>
          <a:noFill/>
        </p:spPr>
        <p:txBody>
          <a:bodyPr wrap="square">
            <a:spAutoFit/>
          </a:bodyPr>
          <a:lstStyle/>
          <a:p>
            <a:pPr algn="just">
              <a:lnSpc>
                <a:spcPct val="150000"/>
              </a:lnSpc>
              <a:spcAft>
                <a:spcPts val="533"/>
              </a:spcAft>
            </a:pPr>
            <a:r>
              <a:rPr lang="vi-VN" sz="2400" b="1" dirty="0">
                <a:latin typeface="UTM Avo" panose="02040603050506020204" pitchFamily="18"/>
                <a:cs typeface="+mn-ea"/>
                <a:sym typeface="+mn-lt"/>
              </a:rPr>
              <a:t>Câu 8: </a:t>
            </a:r>
            <a:r>
              <a:rPr lang="vi-VN" sz="2400" dirty="0">
                <a:latin typeface="UTM Avo" panose="02040603050506020204" pitchFamily="18"/>
                <a:cs typeface="+mn-ea"/>
                <a:sym typeface="+mn-lt"/>
              </a:rPr>
              <a:t>Nghề đầu bếp yêu cầu những kiến thức, kĩ năng và </a:t>
            </a:r>
            <a:br>
              <a:rPr lang="vi-VN" sz="2400" dirty="0">
                <a:latin typeface="UTM Avo" panose="02040603050506020204" pitchFamily="18"/>
                <a:cs typeface="+mn-ea"/>
                <a:sym typeface="+mn-lt"/>
              </a:rPr>
            </a:br>
            <a:r>
              <a:rPr lang="vi-VN" sz="2400" dirty="0">
                <a:latin typeface="UTM Avo" panose="02040603050506020204" pitchFamily="18"/>
                <a:cs typeface="+mn-ea"/>
                <a:sym typeface="+mn-lt"/>
              </a:rPr>
              <a:t>thái độ nào?</a:t>
            </a:r>
            <a:endParaRPr lang="en-VN" sz="2400" dirty="0">
              <a:latin typeface="UTM Avo" panose="02040603050506020204" pitchFamily="18"/>
              <a:cs typeface="+mn-ea"/>
              <a:sym typeface="+mn-lt"/>
            </a:endParaRPr>
          </a:p>
        </p:txBody>
      </p:sp>
      <p:pic>
        <p:nvPicPr>
          <p:cNvPr id="5" name="Picture 27">
            <a:extLst>
              <a:ext uri="{FF2B5EF4-FFF2-40B4-BE49-F238E27FC236}">
                <a16:creationId xmlns:a16="http://schemas.microsoft.com/office/drawing/2014/main" id="{19C0D250-F441-4E72-ABBE-E0449FEF3FF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633364" y="1383066"/>
            <a:ext cx="1240266" cy="1092985"/>
          </a:xfrm>
          <a:prstGeom prst="rect">
            <a:avLst/>
          </a:prstGeom>
        </p:spPr>
      </p:pic>
      <p:pic>
        <p:nvPicPr>
          <p:cNvPr id="6" name="Picture 27">
            <a:extLst>
              <a:ext uri="{FF2B5EF4-FFF2-40B4-BE49-F238E27FC236}">
                <a16:creationId xmlns:a16="http://schemas.microsoft.com/office/drawing/2014/main" id="{636DAC71-3F79-E567-F33D-2AF35708874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18370" y="1683194"/>
            <a:ext cx="1240266" cy="1092985"/>
          </a:xfrm>
          <a:prstGeom prst="rect">
            <a:avLst/>
          </a:prstGeom>
        </p:spPr>
      </p:pic>
    </p:spTree>
    <p:custDataLst>
      <p:tags r:id="rId1"/>
    </p:custDataLst>
    <p:extLst>
      <p:ext uri="{BB962C8B-B14F-4D97-AF65-F5344CB8AC3E}">
        <p14:creationId xmlns:p14="http://schemas.microsoft.com/office/powerpoint/2010/main" val="4174888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linds(horizontal)">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7" name="TextBox 6">
            <a:extLst>
              <a:ext uri="{FF2B5EF4-FFF2-40B4-BE49-F238E27FC236}">
                <a16:creationId xmlns:a16="http://schemas.microsoft.com/office/drawing/2014/main" id="{28F56B1C-E7CC-3C8F-4EFA-DB7C60E4BE94}"/>
              </a:ext>
            </a:extLst>
          </p:cNvPr>
          <p:cNvSpPr txBox="1"/>
          <p:nvPr/>
        </p:nvSpPr>
        <p:spPr>
          <a:xfrm>
            <a:off x="387747" y="1466954"/>
            <a:ext cx="11416506" cy="1675843"/>
          </a:xfrm>
          <a:prstGeom prst="rect">
            <a:avLst/>
          </a:prstGeom>
          <a:noFill/>
        </p:spPr>
        <p:txBody>
          <a:bodyPr wrap="square">
            <a:spAutoFit/>
          </a:bodyPr>
          <a:lstStyle/>
          <a:p>
            <a:pPr algn="just" defTabSz="609630">
              <a:lnSpc>
                <a:spcPct val="150000"/>
              </a:lnSpc>
              <a:spcAft>
                <a:spcPts val="533"/>
              </a:spcAft>
              <a:buClrTx/>
              <a:buFontTx/>
              <a:buNone/>
            </a:pPr>
            <a:r>
              <a:rPr lang="vi-VN" sz="2400" b="1" kern="1200" dirty="0">
                <a:solidFill>
                  <a:schemeClr val="tx1"/>
                </a:solidFill>
                <a:latin typeface="UTM Avo"/>
                <a:cs typeface="+mn-ea"/>
                <a:sym typeface="+mn-lt"/>
              </a:rPr>
              <a:t>Câu 7: </a:t>
            </a:r>
            <a:r>
              <a:rPr lang="vi-VN" sz="2400" kern="1200" dirty="0">
                <a:solidFill>
                  <a:schemeClr val="tx1"/>
                </a:solidFill>
                <a:latin typeface="UTM Avo"/>
                <a:cs typeface="+mn-ea"/>
                <a:sym typeface="+mn-lt"/>
              </a:rPr>
              <a:t>Hãy liệt kê các món nướng có thể chế biến từ thịt lợn mà em biết. Để có món thịt nướng ngon, em sẽ chọn nguyên liệu (thịt lợn) như thế nào? Để chuẩn bị cho 4 người ăn, em cần phải mua bao nhiêu thịt lợn? Vì sao?</a:t>
            </a:r>
            <a:endParaRPr lang="en-VN" sz="2400" kern="1200" dirty="0">
              <a:solidFill>
                <a:schemeClr val="tx1"/>
              </a:solidFill>
              <a:latin typeface="UTM Avo"/>
              <a:cs typeface="+mn-ea"/>
              <a:sym typeface="+mn-lt"/>
            </a:endParaRPr>
          </a:p>
        </p:txBody>
      </p:sp>
      <p:sp>
        <p:nvSpPr>
          <p:cNvPr id="8" name="TextBox 7">
            <a:extLst>
              <a:ext uri="{FF2B5EF4-FFF2-40B4-BE49-F238E27FC236}">
                <a16:creationId xmlns:a16="http://schemas.microsoft.com/office/drawing/2014/main" id="{329390C6-132C-ABD9-70E2-75D01CC692EB}"/>
              </a:ext>
            </a:extLst>
          </p:cNvPr>
          <p:cNvSpPr txBox="1"/>
          <p:nvPr/>
        </p:nvSpPr>
        <p:spPr>
          <a:xfrm>
            <a:off x="387747" y="3366584"/>
            <a:ext cx="11416506" cy="1121846"/>
          </a:xfrm>
          <a:prstGeom prst="rect">
            <a:avLst/>
          </a:prstGeom>
          <a:noFill/>
        </p:spPr>
        <p:txBody>
          <a:bodyPr wrap="square">
            <a:spAutoFit/>
          </a:bodyPr>
          <a:lstStyle/>
          <a:p>
            <a:pPr marL="381019" indent="-381019" algn="just" defTabSz="609630">
              <a:lnSpc>
                <a:spcPct val="150000"/>
              </a:lnSpc>
              <a:spcAft>
                <a:spcPts val="700"/>
              </a:spcAft>
              <a:buClrTx/>
              <a:buFont typeface="Arial" panose="020B0604020202020204" pitchFamily="34" charset="0"/>
              <a:buChar char="•"/>
            </a:pPr>
            <a:r>
              <a:rPr lang="vi-VN" sz="2400" kern="1200" dirty="0">
                <a:solidFill>
                  <a:schemeClr val="tx1"/>
                </a:solidFill>
                <a:latin typeface="UTM Avo"/>
                <a:cs typeface="+mn-ea"/>
                <a:sym typeface="+mn-lt"/>
              </a:rPr>
              <a:t>Các món nướng có thể chế biến từ thịt lợn: Sườn nướng; thịt xiên nướng; bánh mì thịt nướng; thịt nướng cuộn bánh tráng…</a:t>
            </a:r>
            <a:endParaRPr lang="en-VN" sz="2400" kern="1200" dirty="0">
              <a:solidFill>
                <a:schemeClr val="tx1"/>
              </a:solidFill>
              <a:latin typeface="UTM Avo"/>
              <a:cs typeface="+mn-ea"/>
              <a:sym typeface="+mn-lt"/>
            </a:endParaRPr>
          </a:p>
        </p:txBody>
      </p:sp>
      <p:pic>
        <p:nvPicPr>
          <p:cNvPr id="9" name="Picture 2" descr="3 cách làm thịt xiên nướng thơm ngon bắt vị cho bữa tiệc gia đình cuối tuần">
            <a:extLst>
              <a:ext uri="{FF2B5EF4-FFF2-40B4-BE49-F238E27FC236}">
                <a16:creationId xmlns:a16="http://schemas.microsoft.com/office/drawing/2014/main" id="{A5AAFDBA-C755-CBAF-3538-BECAFE3250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3434" y="4710384"/>
            <a:ext cx="3609571" cy="203339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Bỏ Túi Bí Quyết Làm Sườn Nướng Muối Ớt Ngon Ngất Ngây">
            <a:extLst>
              <a:ext uri="{FF2B5EF4-FFF2-40B4-BE49-F238E27FC236}">
                <a16:creationId xmlns:a16="http://schemas.microsoft.com/office/drawing/2014/main" id="{4E2F2302-9DD1-0B51-8561-8A650EB854C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4525" y="4712217"/>
            <a:ext cx="3023016" cy="201534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Cách Làm Bánh Mì Kẹp Thịt Việt Nam Làm Mê Mẩn Thực Khách Thế Giới">
            <a:extLst>
              <a:ext uri="{FF2B5EF4-FFF2-40B4-BE49-F238E27FC236}">
                <a16:creationId xmlns:a16="http://schemas.microsoft.com/office/drawing/2014/main" id="{7B5E1699-7CA7-50C3-2A29-6AE8533F36C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49276" y="4762778"/>
            <a:ext cx="3070547" cy="198099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547866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linds(horizontal)">
                                      <p:cBhvr>
                                        <p:cTn id="11" dur="500"/>
                                        <p:tgtEl>
                                          <p:spTgt spid="9"/>
                                        </p:tgtEl>
                                      </p:cBhvr>
                                    </p:animEffect>
                                  </p:childTnLst>
                                </p:cTn>
                              </p:par>
                            </p:childTnLst>
                          </p:cTn>
                        </p:par>
                        <p:par>
                          <p:cTn id="12" fill="hold">
                            <p:stCondLst>
                              <p:cond delay="1000"/>
                            </p:stCondLst>
                            <p:childTnLst>
                              <p:par>
                                <p:cTn id="13" presetID="3" presetClass="entr" presetSubtype="1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linds(horizontal)">
                                      <p:cBhvr>
                                        <p:cTn id="15" dur="500"/>
                                        <p:tgtEl>
                                          <p:spTgt spid="10"/>
                                        </p:tgtEl>
                                      </p:cBhvr>
                                    </p:animEffect>
                                  </p:childTnLst>
                                </p:cTn>
                              </p:par>
                            </p:childTnLst>
                          </p:cTn>
                        </p:par>
                        <p:par>
                          <p:cTn id="16" fill="hold">
                            <p:stCondLst>
                              <p:cond delay="1500"/>
                            </p:stCondLst>
                            <p:childTnLst>
                              <p:par>
                                <p:cTn id="17" presetID="3" presetClass="entr" presetSubtype="1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linds(horizontal)">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4" name="TextBox 3">
            <a:extLst>
              <a:ext uri="{FF2B5EF4-FFF2-40B4-BE49-F238E27FC236}">
                <a16:creationId xmlns:a16="http://schemas.microsoft.com/office/drawing/2014/main" id="{A5FBDAA2-15F8-9071-21A6-19DC56975BAE}"/>
              </a:ext>
            </a:extLst>
          </p:cNvPr>
          <p:cNvSpPr txBox="1"/>
          <p:nvPr/>
        </p:nvSpPr>
        <p:spPr>
          <a:xfrm>
            <a:off x="482599" y="1546902"/>
            <a:ext cx="11226800" cy="2229841"/>
          </a:xfrm>
          <a:prstGeom prst="rect">
            <a:avLst/>
          </a:prstGeom>
          <a:noFill/>
        </p:spPr>
        <p:txBody>
          <a:bodyPr wrap="square">
            <a:spAutoFit/>
          </a:bodyPr>
          <a:lstStyle/>
          <a:p>
            <a:pPr marL="381019" indent="-381019" algn="just" defTabSz="609630">
              <a:lnSpc>
                <a:spcPct val="150000"/>
              </a:lnSpc>
              <a:spcAft>
                <a:spcPts val="700"/>
              </a:spcAft>
              <a:buClrTx/>
              <a:buFont typeface="Arial" panose="020B0604020202020204" pitchFamily="34" charset="0"/>
              <a:buChar char="•"/>
            </a:pPr>
            <a:r>
              <a:rPr lang="vi-VN" sz="2400" kern="1200" dirty="0">
                <a:solidFill>
                  <a:prstClr val="black"/>
                </a:solidFill>
                <a:latin typeface="UTM Avo"/>
                <a:cs typeface="+mn-ea"/>
                <a:sym typeface="+mn-lt"/>
              </a:rPr>
              <a:t>Để có món thịt nướng ngon, việc chọn nguyên liệu thịt lợn cũng rất quan trọng. Em nên chọn thịt lợn có mỡ vừa phải, không quá nhiều mỡ hoặc quá ít mỡ, để đảm bảo món nướng vừa thơm ngon vừa không bị quá béo.</a:t>
            </a:r>
            <a:endParaRPr lang="en-VN" sz="2400" kern="1200" dirty="0">
              <a:solidFill>
                <a:prstClr val="black"/>
              </a:solidFill>
              <a:latin typeface="UTM Avo"/>
              <a:cs typeface="+mn-ea"/>
              <a:sym typeface="+mn-lt"/>
            </a:endParaRPr>
          </a:p>
        </p:txBody>
      </p:sp>
      <p:pic>
        <p:nvPicPr>
          <p:cNvPr id="5" name="Picture 2" descr="100g thịt heo bao nhiêu calo? Cách ăn thịt heo giúp giảm cân hiệu quả">
            <a:extLst>
              <a:ext uri="{FF2B5EF4-FFF2-40B4-BE49-F238E27FC236}">
                <a16:creationId xmlns:a16="http://schemas.microsoft.com/office/drawing/2014/main" id="{A1A6A0A6-A61A-DA56-9FBE-3707940805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2896" y="3881360"/>
            <a:ext cx="5106208" cy="285947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70100292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4" name="TextBox 3">
            <a:extLst>
              <a:ext uri="{FF2B5EF4-FFF2-40B4-BE49-F238E27FC236}">
                <a16:creationId xmlns:a16="http://schemas.microsoft.com/office/drawing/2014/main" id="{12EC533A-2D9E-6BC6-66B3-9B076768F84E}"/>
              </a:ext>
            </a:extLst>
          </p:cNvPr>
          <p:cNvSpPr txBox="1"/>
          <p:nvPr/>
        </p:nvSpPr>
        <p:spPr>
          <a:xfrm>
            <a:off x="363220" y="1506412"/>
            <a:ext cx="11465560" cy="2783839"/>
          </a:xfrm>
          <a:prstGeom prst="rect">
            <a:avLst/>
          </a:prstGeom>
          <a:noFill/>
        </p:spPr>
        <p:txBody>
          <a:bodyPr wrap="square">
            <a:spAutoFit/>
          </a:bodyPr>
          <a:lstStyle/>
          <a:p>
            <a:pPr marL="381019" indent="-381019" algn="just" defTabSz="609630">
              <a:lnSpc>
                <a:spcPct val="150000"/>
              </a:lnSpc>
              <a:spcAft>
                <a:spcPts val="700"/>
              </a:spcAft>
              <a:buClrTx/>
              <a:buFont typeface="Arial" panose="020B0604020202020204" pitchFamily="34" charset="0"/>
              <a:buChar char="•"/>
            </a:pPr>
            <a:r>
              <a:rPr lang="vi-VN" sz="2400" kern="1200" dirty="0">
                <a:solidFill>
                  <a:prstClr val="black"/>
                </a:solidFill>
                <a:latin typeface="UTM Avo"/>
                <a:cs typeface="+mn-ea"/>
                <a:sym typeface="+mn-lt"/>
              </a:rPr>
              <a:t>Để chuẩn bị cho 4 người ăn, số lượng thịt lợn cần mua sẽ phụ thuộc vào loại món nướng và khẩu phần của mỗi người. Tuy nhiên, để tính toán </a:t>
            </a:r>
            <a:br>
              <a:rPr lang="vi-VN" sz="2400" kern="1200" dirty="0">
                <a:solidFill>
                  <a:prstClr val="black"/>
                </a:solidFill>
                <a:latin typeface="UTM Avo"/>
                <a:cs typeface="+mn-ea"/>
                <a:sym typeface="+mn-lt"/>
              </a:rPr>
            </a:br>
            <a:r>
              <a:rPr lang="vi-VN" sz="2400" kern="1200" dirty="0">
                <a:solidFill>
                  <a:prstClr val="black"/>
                </a:solidFill>
                <a:latin typeface="UTM Avo"/>
                <a:cs typeface="+mn-ea"/>
                <a:sym typeface="+mn-lt"/>
              </a:rPr>
              <a:t>một cách đơn giản, em có thể tính khoảng 150 - 200 gram thịt lợn (đã tính toàn bộ phần ăn, bao gồm mỡ và thịt) cho mỗi người ăn. Vì vậy, cho </a:t>
            </a:r>
            <a:br>
              <a:rPr lang="vi-VN" sz="2400" kern="1200" dirty="0">
                <a:solidFill>
                  <a:prstClr val="black"/>
                </a:solidFill>
                <a:latin typeface="UTM Avo"/>
                <a:cs typeface="+mn-ea"/>
                <a:sym typeface="+mn-lt"/>
              </a:rPr>
            </a:br>
            <a:r>
              <a:rPr lang="vi-VN" sz="2400" kern="1200" dirty="0">
                <a:solidFill>
                  <a:prstClr val="black"/>
                </a:solidFill>
                <a:latin typeface="UTM Avo"/>
                <a:cs typeface="+mn-ea"/>
                <a:sym typeface="+mn-lt"/>
              </a:rPr>
              <a:t>4 người ăn, em cần mua khoảng 600 - 800 gram thịt lợn.</a:t>
            </a:r>
            <a:endParaRPr lang="en-VN" sz="2400" kern="1200" dirty="0">
              <a:solidFill>
                <a:prstClr val="black"/>
              </a:solidFill>
              <a:latin typeface="UTM Avo"/>
              <a:cs typeface="+mn-ea"/>
              <a:sym typeface="+mn-lt"/>
            </a:endParaRPr>
          </a:p>
        </p:txBody>
      </p:sp>
      <p:pic>
        <p:nvPicPr>
          <p:cNvPr id="5" name="Picture 2" descr="100g thịt heo bao nhiêu calo? Ăn thịt heo có tốt không?">
            <a:extLst>
              <a:ext uri="{FF2B5EF4-FFF2-40B4-BE49-F238E27FC236}">
                <a16:creationId xmlns:a16="http://schemas.microsoft.com/office/drawing/2014/main" id="{09246371-A3E0-3CF0-7FDC-904EB60095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60669" y="4335221"/>
            <a:ext cx="4070662" cy="228974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8979237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9" name="TextBox 8">
            <a:extLst>
              <a:ext uri="{FF2B5EF4-FFF2-40B4-BE49-F238E27FC236}">
                <a16:creationId xmlns:a16="http://schemas.microsoft.com/office/drawing/2014/main" id="{E8BB4A8C-4D1A-104E-13AB-6E3021C91750}"/>
              </a:ext>
            </a:extLst>
          </p:cNvPr>
          <p:cNvSpPr txBox="1"/>
          <p:nvPr/>
        </p:nvSpPr>
        <p:spPr>
          <a:xfrm>
            <a:off x="493927" y="1785770"/>
            <a:ext cx="11204145" cy="461665"/>
          </a:xfrm>
          <a:prstGeom prst="rect">
            <a:avLst/>
          </a:prstGeom>
          <a:noFill/>
        </p:spPr>
        <p:txBody>
          <a:bodyPr wrap="square">
            <a:spAutoFit/>
          </a:bodyPr>
          <a:lstStyle/>
          <a:p>
            <a:pPr algn="ctr" defTabSz="609630">
              <a:spcAft>
                <a:spcPts val="533"/>
              </a:spcAft>
              <a:buClrTx/>
              <a:buFontTx/>
              <a:buNone/>
            </a:pPr>
            <a:r>
              <a:rPr lang="vi-VN" sz="2400" b="1" kern="1200" dirty="0">
                <a:solidFill>
                  <a:schemeClr val="tx1"/>
                </a:solidFill>
                <a:latin typeface="UTM Avo"/>
                <a:cs typeface="+mn-ea"/>
                <a:sym typeface="+mn-lt"/>
              </a:rPr>
              <a:t>Câu 8: </a:t>
            </a:r>
            <a:r>
              <a:rPr lang="vi-VN" sz="2400" kern="1200" dirty="0">
                <a:solidFill>
                  <a:schemeClr val="tx1"/>
                </a:solidFill>
                <a:latin typeface="UTM Avo"/>
                <a:cs typeface="+mn-ea"/>
                <a:sym typeface="+mn-lt"/>
              </a:rPr>
              <a:t>Nghề đầu bếp yêu cầu những kiến thức, kĩ năng và thái độ nào?</a:t>
            </a:r>
            <a:endParaRPr lang="en-VN" sz="2400" kern="1200" dirty="0">
              <a:solidFill>
                <a:schemeClr val="tx1"/>
              </a:solidFill>
              <a:latin typeface="UTM Avo"/>
              <a:cs typeface="+mn-ea"/>
              <a:sym typeface="+mn-lt"/>
            </a:endParaRPr>
          </a:p>
        </p:txBody>
      </p:sp>
      <p:sp>
        <p:nvSpPr>
          <p:cNvPr id="10" name="Rounded Rectangle 9">
            <a:extLst>
              <a:ext uri="{FF2B5EF4-FFF2-40B4-BE49-F238E27FC236}">
                <a16:creationId xmlns:a16="http://schemas.microsoft.com/office/drawing/2014/main" id="{A180BC0B-63C0-5E85-0FBD-297D5EE75319}"/>
              </a:ext>
            </a:extLst>
          </p:cNvPr>
          <p:cNvSpPr/>
          <p:nvPr/>
        </p:nvSpPr>
        <p:spPr>
          <a:xfrm>
            <a:off x="774453" y="2642132"/>
            <a:ext cx="4673599" cy="965200"/>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chemeClr val="tx1"/>
                </a:solidFill>
                <a:effectLst/>
                <a:uLnTx/>
                <a:uFillTx/>
                <a:latin typeface="UTM Avo"/>
                <a:cs typeface="+mn-ea"/>
                <a:sym typeface="+mn-lt"/>
              </a:rPr>
              <a:t>Kiến thức về thực phẩm</a:t>
            </a:r>
            <a:endParaRPr kumimoji="0" lang="en-VN"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11" name="Rounded Rectangle 10">
            <a:extLst>
              <a:ext uri="{FF2B5EF4-FFF2-40B4-BE49-F238E27FC236}">
                <a16:creationId xmlns:a16="http://schemas.microsoft.com/office/drawing/2014/main" id="{03726AE9-8075-0D8C-6E68-B8679E9F511C}"/>
              </a:ext>
            </a:extLst>
          </p:cNvPr>
          <p:cNvSpPr/>
          <p:nvPr/>
        </p:nvSpPr>
        <p:spPr>
          <a:xfrm>
            <a:off x="6565654" y="2642132"/>
            <a:ext cx="4673599" cy="965200"/>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chemeClr val="tx1"/>
                </a:solidFill>
                <a:effectLst/>
                <a:uLnTx/>
                <a:uFillTx/>
                <a:latin typeface="UTM Avo"/>
                <a:cs typeface="+mn-ea"/>
                <a:sym typeface="+mn-lt"/>
              </a:rPr>
              <a:t>Kỹ năng nấu ăn</a:t>
            </a:r>
            <a:endParaRPr kumimoji="0" lang="en-VN"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12" name="Rounded Rectangle 11">
            <a:extLst>
              <a:ext uri="{FF2B5EF4-FFF2-40B4-BE49-F238E27FC236}">
                <a16:creationId xmlns:a16="http://schemas.microsoft.com/office/drawing/2014/main" id="{2542E41E-F66A-83D4-9576-B501459994AA}"/>
              </a:ext>
            </a:extLst>
          </p:cNvPr>
          <p:cNvSpPr/>
          <p:nvPr/>
        </p:nvSpPr>
        <p:spPr>
          <a:xfrm>
            <a:off x="774453" y="4002029"/>
            <a:ext cx="4673599" cy="1286239"/>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schemeClr val="tx1"/>
                </a:solidFill>
                <a:effectLst/>
                <a:uLnTx/>
                <a:uFillTx/>
                <a:latin typeface="UTM Avo"/>
                <a:cs typeface="+mn-ea"/>
                <a:sym typeface="+mn-lt"/>
              </a:rPr>
              <a:t>Kiến thức về vệ sinh và </a:t>
            </a:r>
            <a:br>
              <a:rPr kumimoji="0" lang="vi-VN" sz="2400" b="0" i="0" u="none" strike="noStrike" kern="1200" cap="none" spc="0" normalizeH="0" baseline="0" noProof="0" dirty="0">
                <a:ln>
                  <a:noFill/>
                </a:ln>
                <a:solidFill>
                  <a:schemeClr val="tx1"/>
                </a:solidFill>
                <a:effectLst/>
                <a:uLnTx/>
                <a:uFillTx/>
                <a:latin typeface="UTM Avo"/>
                <a:cs typeface="+mn-ea"/>
                <a:sym typeface="+mn-lt"/>
              </a:rPr>
            </a:br>
            <a:r>
              <a:rPr kumimoji="0" lang="vi-VN" sz="2400" b="0" i="0" u="none" strike="noStrike" kern="1200" cap="none" spc="0" normalizeH="0" baseline="0" noProof="0" dirty="0">
                <a:ln>
                  <a:noFill/>
                </a:ln>
                <a:solidFill>
                  <a:schemeClr val="tx1"/>
                </a:solidFill>
                <a:effectLst/>
                <a:uLnTx/>
                <a:uFillTx/>
                <a:latin typeface="UTM Avo"/>
                <a:cs typeface="+mn-ea"/>
                <a:sym typeface="+mn-lt"/>
              </a:rPr>
              <a:t>an toàn thực phẩm</a:t>
            </a:r>
            <a:endParaRPr kumimoji="0" lang="en-VN"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13" name="Rounded Rectangle 12">
            <a:extLst>
              <a:ext uri="{FF2B5EF4-FFF2-40B4-BE49-F238E27FC236}">
                <a16:creationId xmlns:a16="http://schemas.microsoft.com/office/drawing/2014/main" id="{21D24A81-C8B0-450E-DEFE-FB23591F5275}"/>
              </a:ext>
            </a:extLst>
          </p:cNvPr>
          <p:cNvSpPr/>
          <p:nvPr/>
        </p:nvSpPr>
        <p:spPr>
          <a:xfrm>
            <a:off x="6565654" y="4162548"/>
            <a:ext cx="4673599" cy="965200"/>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chemeClr val="tx1"/>
                </a:solidFill>
                <a:effectLst/>
                <a:uLnTx/>
                <a:uFillTx/>
                <a:latin typeface="UTM Avo"/>
                <a:cs typeface="+mn-ea"/>
                <a:sym typeface="+mn-lt"/>
              </a:rPr>
              <a:t>Khả năng quản lý thời gian</a:t>
            </a:r>
            <a:endParaRPr kumimoji="0" lang="en-VN"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14" name="Rounded Rectangle 13">
            <a:extLst>
              <a:ext uri="{FF2B5EF4-FFF2-40B4-BE49-F238E27FC236}">
                <a16:creationId xmlns:a16="http://schemas.microsoft.com/office/drawing/2014/main" id="{CEA1F0C9-41EC-AB73-DFCF-71667155A5C8}"/>
              </a:ext>
            </a:extLst>
          </p:cNvPr>
          <p:cNvSpPr/>
          <p:nvPr/>
        </p:nvSpPr>
        <p:spPr>
          <a:xfrm>
            <a:off x="774453" y="5682964"/>
            <a:ext cx="4673599" cy="965200"/>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chemeClr val="tx1"/>
                </a:solidFill>
                <a:effectLst/>
                <a:uLnTx/>
                <a:uFillTx/>
                <a:latin typeface="UTM Avo"/>
                <a:cs typeface="+mn-ea"/>
                <a:sym typeface="+mn-lt"/>
              </a:rPr>
              <a:t>Sự sáng tạo và linh hoạt</a:t>
            </a:r>
            <a:endParaRPr kumimoji="0" lang="en-VN"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15" name="Rounded Rectangle 14">
            <a:extLst>
              <a:ext uri="{FF2B5EF4-FFF2-40B4-BE49-F238E27FC236}">
                <a16:creationId xmlns:a16="http://schemas.microsoft.com/office/drawing/2014/main" id="{CA193E3F-1657-4D04-2DDC-1DBE7B4CC3F1}"/>
              </a:ext>
            </a:extLst>
          </p:cNvPr>
          <p:cNvSpPr/>
          <p:nvPr/>
        </p:nvSpPr>
        <p:spPr>
          <a:xfrm>
            <a:off x="6565654" y="5682964"/>
            <a:ext cx="4673599" cy="965200"/>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vi-VN" sz="2400" b="0" i="0" u="none" strike="noStrike" kern="1200" cap="none" spc="0" normalizeH="0" baseline="0" noProof="0" dirty="0">
                <a:ln>
                  <a:noFill/>
                </a:ln>
                <a:solidFill>
                  <a:schemeClr val="tx1"/>
                </a:solidFill>
                <a:effectLst/>
                <a:uLnTx/>
                <a:uFillTx/>
                <a:latin typeface="UTM Avo"/>
                <a:cs typeface="+mn-ea"/>
                <a:sym typeface="+mn-lt"/>
              </a:rPr>
              <a:t>Thái độ chuyên nghiệp</a:t>
            </a:r>
            <a:endParaRPr kumimoji="0" lang="en-VN" sz="2400" b="0" i="0" u="none" strike="noStrike" kern="1200" cap="none" spc="0" normalizeH="0" baseline="0" noProof="0" dirty="0">
              <a:ln>
                <a:noFill/>
              </a:ln>
              <a:solidFill>
                <a:schemeClr val="tx1"/>
              </a:solidFill>
              <a:effectLst/>
              <a:uLnTx/>
              <a:uFillTx/>
              <a:latin typeface="UTM Avo"/>
              <a:cs typeface="+mn-ea"/>
              <a:sym typeface="+mn-lt"/>
            </a:endParaRPr>
          </a:p>
        </p:txBody>
      </p:sp>
    </p:spTree>
    <p:custDataLst>
      <p:tags r:id="rId1"/>
    </p:custDataLst>
    <p:extLst>
      <p:ext uri="{BB962C8B-B14F-4D97-AF65-F5344CB8AC3E}">
        <p14:creationId xmlns:p14="http://schemas.microsoft.com/office/powerpoint/2010/main" val="26034694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500"/>
                                        <p:tgtEl>
                                          <p:spTgt spid="10"/>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linds(horizontal)">
                                      <p:cBhvr>
                                        <p:cTn id="16" dur="500"/>
                                        <p:tgtEl>
                                          <p:spTgt spid="11"/>
                                        </p:tgtEl>
                                      </p:cBhvr>
                                    </p:animEffect>
                                  </p:childTnLst>
                                </p:cTn>
                              </p:par>
                            </p:childTnLst>
                          </p:cTn>
                        </p:par>
                        <p:par>
                          <p:cTn id="17" fill="hold">
                            <p:stCondLst>
                              <p:cond delay="1000"/>
                            </p:stCondLst>
                            <p:childTnLst>
                              <p:par>
                                <p:cTn id="18" presetID="3" presetClass="entr" presetSubtype="1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linds(horizontal)">
                                      <p:cBhvr>
                                        <p:cTn id="20" dur="500"/>
                                        <p:tgtEl>
                                          <p:spTgt spid="12"/>
                                        </p:tgtEl>
                                      </p:cBhvr>
                                    </p:animEffect>
                                  </p:childTnLst>
                                </p:cTn>
                              </p:par>
                            </p:childTnLst>
                          </p:cTn>
                        </p:par>
                        <p:par>
                          <p:cTn id="21" fill="hold">
                            <p:stCondLst>
                              <p:cond delay="1500"/>
                            </p:stCondLst>
                            <p:childTnLst>
                              <p:par>
                                <p:cTn id="22" presetID="3" presetClass="entr" presetSubtype="1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linds(horizontal)">
                                      <p:cBhvr>
                                        <p:cTn id="24" dur="500"/>
                                        <p:tgtEl>
                                          <p:spTgt spid="13"/>
                                        </p:tgtEl>
                                      </p:cBhvr>
                                    </p:animEffect>
                                  </p:childTnLst>
                                </p:cTn>
                              </p:par>
                            </p:childTnLst>
                          </p:cTn>
                        </p:par>
                        <p:par>
                          <p:cTn id="25" fill="hold">
                            <p:stCondLst>
                              <p:cond delay="2000"/>
                            </p:stCondLst>
                            <p:childTnLst>
                              <p:par>
                                <p:cTn id="26" presetID="3" presetClass="entr" presetSubtype="1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linds(horizontal)">
                                      <p:cBhvr>
                                        <p:cTn id="28" dur="500"/>
                                        <p:tgtEl>
                                          <p:spTgt spid="14"/>
                                        </p:tgtEl>
                                      </p:cBhvr>
                                    </p:animEffect>
                                  </p:childTnLst>
                                </p:cTn>
                              </p:par>
                            </p:childTnLst>
                          </p:cTn>
                        </p:par>
                        <p:par>
                          <p:cTn id="29" fill="hold">
                            <p:stCondLst>
                              <p:cond delay="2500"/>
                            </p:stCondLst>
                            <p:childTnLst>
                              <p:par>
                                <p:cTn id="30" presetID="3" presetClass="entr" presetSubtype="1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linds(horizontal)">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animBg="1"/>
      <p:bldP spid="14" grpId="0" animBg="1"/>
      <p:bldP spid="1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4" name="Rounded Rectangle 3">
            <a:extLst>
              <a:ext uri="{FF2B5EF4-FFF2-40B4-BE49-F238E27FC236}">
                <a16:creationId xmlns:a16="http://schemas.microsoft.com/office/drawing/2014/main" id="{23706B03-8B62-E60B-FF6F-B8C1DD6B5571}"/>
              </a:ext>
            </a:extLst>
          </p:cNvPr>
          <p:cNvSpPr/>
          <p:nvPr/>
        </p:nvSpPr>
        <p:spPr>
          <a:xfrm>
            <a:off x="368300" y="1641608"/>
            <a:ext cx="11455400" cy="5029015"/>
          </a:xfrm>
          <a:prstGeom prst="roundRect">
            <a:avLst/>
          </a:prstGeom>
          <a:solidFill>
            <a:schemeClr val="accent2">
              <a:lumMod val="20000"/>
              <a:lumOff val="80000"/>
              <a:alpha val="89804"/>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VN" sz="700" b="0" i="0" u="none" strike="noStrike" kern="1200" cap="none" spc="0" normalizeH="0" baseline="0" noProof="0">
              <a:ln>
                <a:noFill/>
              </a:ln>
              <a:solidFill>
                <a:prstClr val="white"/>
              </a:solidFill>
              <a:effectLst/>
              <a:uLnTx/>
              <a:uFillTx/>
              <a:latin typeface="UTM Avo"/>
              <a:cs typeface="+mn-ea"/>
              <a:sym typeface="+mn-lt"/>
            </a:endParaRPr>
          </a:p>
        </p:txBody>
      </p:sp>
      <p:sp>
        <p:nvSpPr>
          <p:cNvPr id="5" name="TextBox 4">
            <a:extLst>
              <a:ext uri="{FF2B5EF4-FFF2-40B4-BE49-F238E27FC236}">
                <a16:creationId xmlns:a16="http://schemas.microsoft.com/office/drawing/2014/main" id="{EDD94A11-9149-D206-6E6D-60011231F0DD}"/>
              </a:ext>
            </a:extLst>
          </p:cNvPr>
          <p:cNvSpPr txBox="1"/>
          <p:nvPr/>
        </p:nvSpPr>
        <p:spPr>
          <a:xfrm>
            <a:off x="457200" y="2165313"/>
            <a:ext cx="11277600" cy="3981603"/>
          </a:xfrm>
          <a:prstGeom prst="rect">
            <a:avLst/>
          </a:prstGeom>
          <a:noFill/>
        </p:spPr>
        <p:txBody>
          <a:bodyPr wrap="square">
            <a:spAutoFit/>
          </a:bodyPr>
          <a:lstStyle/>
          <a:p>
            <a:pPr marL="381019" indent="-381019" algn="just" defTabSz="609630">
              <a:lnSpc>
                <a:spcPct val="150000"/>
              </a:lnSpc>
              <a:spcAft>
                <a:spcPts val="700"/>
              </a:spcAft>
              <a:buClrTx/>
              <a:buFont typeface="Arial" panose="020B0604020202020204" pitchFamily="34" charset="0"/>
              <a:buChar char="•"/>
            </a:pPr>
            <a:r>
              <a:rPr lang="vi-VN" sz="2400" kern="1200" dirty="0">
                <a:solidFill>
                  <a:prstClr val="black"/>
                </a:solidFill>
                <a:latin typeface="UTM Avo"/>
                <a:cs typeface="+mn-ea"/>
                <a:sym typeface="+mn-lt"/>
              </a:rPr>
              <a:t>Kiến thức về thực phẩm: Đầu bếp cần hiểu rõ về các loại thực phẩm, cách chọn lựa, bảo quản và sử dụng chúng trong các món ăn </a:t>
            </a:r>
            <a:br>
              <a:rPr lang="vi-VN" sz="2400" kern="1200" dirty="0">
                <a:solidFill>
                  <a:prstClr val="black"/>
                </a:solidFill>
                <a:latin typeface="UTM Avo"/>
                <a:cs typeface="+mn-ea"/>
                <a:sym typeface="+mn-lt"/>
              </a:rPr>
            </a:br>
            <a:r>
              <a:rPr lang="vi-VN" sz="2400" kern="1200" dirty="0">
                <a:solidFill>
                  <a:prstClr val="black"/>
                </a:solidFill>
                <a:latin typeface="UTM Avo"/>
                <a:cs typeface="+mn-ea"/>
                <a:sym typeface="+mn-lt"/>
              </a:rPr>
              <a:t>khác nhau. Kiến thức về cách chế biến và kỹ thuật nấu ăn cũng là </a:t>
            </a:r>
            <a:br>
              <a:rPr lang="vi-VN" sz="2400" kern="1200" dirty="0">
                <a:solidFill>
                  <a:prstClr val="black"/>
                </a:solidFill>
                <a:latin typeface="UTM Avo"/>
                <a:cs typeface="+mn-ea"/>
                <a:sym typeface="+mn-lt"/>
              </a:rPr>
            </a:br>
            <a:r>
              <a:rPr lang="vi-VN" sz="2400" kern="1200" dirty="0">
                <a:solidFill>
                  <a:prstClr val="black"/>
                </a:solidFill>
                <a:latin typeface="UTM Avo"/>
                <a:cs typeface="+mn-ea"/>
                <a:sym typeface="+mn-lt"/>
              </a:rPr>
              <a:t>yếu tố quan trọng.</a:t>
            </a:r>
            <a:endParaRPr lang="en-VN" sz="2400" kern="1200" dirty="0">
              <a:solidFill>
                <a:prstClr val="black"/>
              </a:solidFill>
              <a:latin typeface="UTM Avo"/>
              <a:cs typeface="+mn-ea"/>
              <a:sym typeface="+mn-lt"/>
            </a:endParaRPr>
          </a:p>
          <a:p>
            <a:pPr marL="381019" indent="-381019" algn="just" defTabSz="609630">
              <a:lnSpc>
                <a:spcPct val="150000"/>
              </a:lnSpc>
              <a:spcAft>
                <a:spcPts val="700"/>
              </a:spcAft>
              <a:buClrTx/>
              <a:buFont typeface="Arial" panose="020B0604020202020204" pitchFamily="34" charset="0"/>
              <a:buChar char="•"/>
            </a:pPr>
            <a:r>
              <a:rPr lang="vi-VN" sz="2400" kern="1200" dirty="0">
                <a:solidFill>
                  <a:prstClr val="black"/>
                </a:solidFill>
                <a:latin typeface="UTM Avo"/>
                <a:cs typeface="+mn-ea"/>
                <a:sym typeface="+mn-lt"/>
              </a:rPr>
              <a:t>Kỹ năng nấu ăn: Đầu bếp cần phải thạo các kỹ thuật nấu ăn như cắt, xắt, xào, hấp, nướng, hầm, chiên, và nhiều kỹ thuật khác để tạo ra những món ăn ngon và hấp dẫn.</a:t>
            </a:r>
            <a:endParaRPr lang="en-VN" sz="2400" kern="1200" dirty="0">
              <a:solidFill>
                <a:prstClr val="black"/>
              </a:solidFill>
              <a:latin typeface="UTM Avo"/>
              <a:cs typeface="+mn-ea"/>
              <a:sym typeface="+mn-lt"/>
            </a:endParaRPr>
          </a:p>
        </p:txBody>
      </p:sp>
    </p:spTree>
    <p:custDataLst>
      <p:tags r:id="rId1"/>
    </p:custDataLst>
    <p:extLst>
      <p:ext uri="{BB962C8B-B14F-4D97-AF65-F5344CB8AC3E}">
        <p14:creationId xmlns:p14="http://schemas.microsoft.com/office/powerpoint/2010/main" val="11419444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allAtOnce"/>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Rounded Rectangle 1">
            <a:extLst>
              <a:ext uri="{FF2B5EF4-FFF2-40B4-BE49-F238E27FC236}">
                <a16:creationId xmlns:a16="http://schemas.microsoft.com/office/drawing/2014/main" id="{9ED4A855-1870-9200-D84E-861F8EB4F626}"/>
              </a:ext>
            </a:extLst>
          </p:cNvPr>
          <p:cNvSpPr/>
          <p:nvPr/>
        </p:nvSpPr>
        <p:spPr>
          <a:xfrm>
            <a:off x="368300" y="1641608"/>
            <a:ext cx="11455400" cy="5029015"/>
          </a:xfrm>
          <a:prstGeom prst="roundRect">
            <a:avLst/>
          </a:prstGeom>
          <a:solidFill>
            <a:schemeClr val="accent2">
              <a:lumMod val="20000"/>
              <a:lumOff val="80000"/>
              <a:alpha val="89804"/>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VN" sz="700" b="0" i="0" u="none" strike="noStrike" kern="1200" cap="none" spc="0" normalizeH="0" baseline="0" noProof="0">
              <a:ln>
                <a:noFill/>
              </a:ln>
              <a:solidFill>
                <a:prstClr val="white"/>
              </a:solidFill>
              <a:effectLst/>
              <a:uLnTx/>
              <a:uFillTx/>
              <a:latin typeface="UTM Avo"/>
              <a:cs typeface="+mn-ea"/>
              <a:sym typeface="+mn-lt"/>
            </a:endParaRPr>
          </a:p>
        </p:txBody>
      </p:sp>
      <p:sp>
        <p:nvSpPr>
          <p:cNvPr id="3" name="TextBox 2">
            <a:extLst>
              <a:ext uri="{FF2B5EF4-FFF2-40B4-BE49-F238E27FC236}">
                <a16:creationId xmlns:a16="http://schemas.microsoft.com/office/drawing/2014/main" id="{5060D6CC-4100-61E7-EC4F-0A69CD7A64F9}"/>
              </a:ext>
            </a:extLst>
          </p:cNvPr>
          <p:cNvSpPr txBox="1"/>
          <p:nvPr/>
        </p:nvSpPr>
        <p:spPr>
          <a:xfrm>
            <a:off x="457200" y="2165313"/>
            <a:ext cx="11277600" cy="3991606"/>
          </a:xfrm>
          <a:prstGeom prst="rect">
            <a:avLst/>
          </a:prstGeom>
          <a:noFill/>
        </p:spPr>
        <p:txBody>
          <a:bodyPr wrap="square">
            <a:spAutoFit/>
          </a:bodyPr>
          <a:lstStyle/>
          <a:p>
            <a:pPr marL="381019" indent="-381019" algn="just">
              <a:lnSpc>
                <a:spcPct val="150000"/>
              </a:lnSpc>
              <a:spcAft>
                <a:spcPts val="700"/>
              </a:spcAft>
              <a:buFont typeface="Arial" panose="020B0604020202020204" pitchFamily="34" charset="0"/>
              <a:buChar char="•"/>
            </a:pPr>
            <a:r>
              <a:rPr lang="vi-VN" sz="2400" dirty="0">
                <a:latin typeface="UTM Avo" panose="02040603050506020204" pitchFamily="18"/>
                <a:cs typeface="+mn-ea"/>
                <a:sym typeface="+mn-lt"/>
              </a:rPr>
              <a:t>Kiến thức về vệ sinh và an toàn thực phẩm: Để đảm bảo sức khỏe cho người tiêu dùng, đầu bếp cần phải hiểu rõ về các quy trình vệ sinh và an toàn thực phẩm, bao gồm cách bảo quản thực phẩm, kiểm soát </a:t>
            </a:r>
            <a:br>
              <a:rPr lang="vi-VN" sz="2400" dirty="0">
                <a:latin typeface="UTM Avo" panose="02040603050506020204" pitchFamily="18"/>
                <a:cs typeface="+mn-ea"/>
                <a:sym typeface="+mn-lt"/>
              </a:rPr>
            </a:br>
            <a:r>
              <a:rPr lang="vi-VN" sz="2400" dirty="0">
                <a:latin typeface="UTM Avo" panose="02040603050506020204" pitchFamily="18"/>
                <a:cs typeface="+mn-ea"/>
                <a:sym typeface="+mn-lt"/>
              </a:rPr>
              <a:t>vi khuẩn và nguy cơ nhiễm bệnh từ thực phẩm không an toàn.</a:t>
            </a:r>
            <a:endParaRPr lang="en-VN" sz="2400" dirty="0">
              <a:latin typeface="UTM Avo" panose="02040603050506020204" pitchFamily="18"/>
              <a:cs typeface="+mn-ea"/>
              <a:sym typeface="+mn-lt"/>
            </a:endParaRPr>
          </a:p>
          <a:p>
            <a:pPr marL="381019" indent="-381019" algn="just">
              <a:lnSpc>
                <a:spcPct val="150000"/>
              </a:lnSpc>
              <a:spcAft>
                <a:spcPts val="700"/>
              </a:spcAft>
              <a:buFont typeface="Arial" panose="020B0604020202020204" pitchFamily="34" charset="0"/>
              <a:buChar char="•"/>
            </a:pPr>
            <a:r>
              <a:rPr lang="vi-VN" sz="2400" dirty="0">
                <a:latin typeface="UTM Avo" panose="02040603050506020204" pitchFamily="18"/>
                <a:cs typeface="+mn-ea"/>
                <a:sym typeface="+mn-lt"/>
              </a:rPr>
              <a:t>Khả năng quản lý thời gian: Trong một nhà hàng hoặc bếp ăn, </a:t>
            </a:r>
            <a:br>
              <a:rPr lang="vi-VN" sz="2400" dirty="0">
                <a:latin typeface="UTM Avo" panose="02040603050506020204" pitchFamily="18"/>
                <a:cs typeface="+mn-ea"/>
                <a:sym typeface="+mn-lt"/>
              </a:rPr>
            </a:br>
            <a:r>
              <a:rPr lang="vi-VN" sz="2400" dirty="0">
                <a:latin typeface="UTM Avo" panose="02040603050506020204" pitchFamily="18"/>
                <a:cs typeface="+mn-ea"/>
                <a:sym typeface="+mn-lt"/>
              </a:rPr>
              <a:t>việc quản lý thời gian là rất quan trọng. Đầu bếp cần phải có khả năng </a:t>
            </a:r>
            <a:br>
              <a:rPr lang="vi-VN" sz="2400" dirty="0">
                <a:latin typeface="UTM Avo" panose="02040603050506020204" pitchFamily="18"/>
                <a:cs typeface="+mn-ea"/>
                <a:sym typeface="+mn-lt"/>
              </a:rPr>
            </a:br>
            <a:r>
              <a:rPr lang="vi-VN" sz="2400" dirty="0">
                <a:latin typeface="UTM Avo" panose="02040603050506020204" pitchFamily="18"/>
                <a:cs typeface="+mn-ea"/>
                <a:sym typeface="+mn-lt"/>
              </a:rPr>
              <a:t>phối hợp công việc và hoàn thành các món ăn đúng thời hạn.</a:t>
            </a:r>
            <a:endParaRPr lang="en-VN" sz="2400" dirty="0">
              <a:latin typeface="UTM Avo" panose="02040603050506020204" pitchFamily="18"/>
              <a:cs typeface="+mn-ea"/>
              <a:sym typeface="+mn-lt"/>
            </a:endParaRPr>
          </a:p>
        </p:txBody>
      </p:sp>
    </p:spTree>
    <p:custDataLst>
      <p:tags r:id="rId1"/>
    </p:custDataLst>
    <p:extLst>
      <p:ext uri="{BB962C8B-B14F-4D97-AF65-F5344CB8AC3E}">
        <p14:creationId xmlns:p14="http://schemas.microsoft.com/office/powerpoint/2010/main" val="11832531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Rounded Rectangle 1">
            <a:extLst>
              <a:ext uri="{FF2B5EF4-FFF2-40B4-BE49-F238E27FC236}">
                <a16:creationId xmlns:a16="http://schemas.microsoft.com/office/drawing/2014/main" id="{6FF586E1-C770-D5AC-EFF6-3B1C804930CA}"/>
              </a:ext>
            </a:extLst>
          </p:cNvPr>
          <p:cNvSpPr/>
          <p:nvPr/>
        </p:nvSpPr>
        <p:spPr>
          <a:xfrm>
            <a:off x="368300" y="1641608"/>
            <a:ext cx="11455400" cy="5029015"/>
          </a:xfrm>
          <a:prstGeom prst="roundRect">
            <a:avLst/>
          </a:prstGeom>
          <a:solidFill>
            <a:schemeClr val="accent2">
              <a:lumMod val="20000"/>
              <a:lumOff val="80000"/>
              <a:alpha val="89804"/>
            </a:schemeClr>
          </a:solidFill>
          <a:ln w="25400" cap="flat" cmpd="sng" algn="ctr">
            <a:no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VN" sz="700" b="0" i="0" u="none" strike="noStrike" kern="1200" cap="none" spc="0" normalizeH="0" baseline="0" noProof="0">
              <a:ln>
                <a:noFill/>
              </a:ln>
              <a:solidFill>
                <a:prstClr val="white"/>
              </a:solidFill>
              <a:effectLst/>
              <a:uLnTx/>
              <a:uFillTx/>
              <a:latin typeface="UTM Avo"/>
              <a:cs typeface="+mn-ea"/>
              <a:sym typeface="+mn-lt"/>
            </a:endParaRPr>
          </a:p>
        </p:txBody>
      </p:sp>
      <p:sp>
        <p:nvSpPr>
          <p:cNvPr id="3" name="TextBox 2">
            <a:extLst>
              <a:ext uri="{FF2B5EF4-FFF2-40B4-BE49-F238E27FC236}">
                <a16:creationId xmlns:a16="http://schemas.microsoft.com/office/drawing/2014/main" id="{FDBB684A-31A6-267D-5A4B-2E25E1D71EAD}"/>
              </a:ext>
            </a:extLst>
          </p:cNvPr>
          <p:cNvSpPr txBox="1"/>
          <p:nvPr/>
        </p:nvSpPr>
        <p:spPr>
          <a:xfrm>
            <a:off x="457200" y="2437311"/>
            <a:ext cx="11277600" cy="3437608"/>
          </a:xfrm>
          <a:prstGeom prst="rect">
            <a:avLst/>
          </a:prstGeom>
          <a:noFill/>
        </p:spPr>
        <p:txBody>
          <a:bodyPr wrap="square">
            <a:spAutoFit/>
          </a:bodyPr>
          <a:lstStyle/>
          <a:p>
            <a:pPr marL="381019" indent="-381019" algn="just">
              <a:lnSpc>
                <a:spcPct val="150000"/>
              </a:lnSpc>
              <a:spcAft>
                <a:spcPts val="700"/>
              </a:spcAft>
              <a:buFont typeface="Arial" panose="020B0604020202020204" pitchFamily="34" charset="0"/>
              <a:buChar char="•"/>
            </a:pPr>
            <a:r>
              <a:rPr lang="vi-VN" sz="2400" dirty="0">
                <a:latin typeface="UTM Avo" panose="02040603050506020204" pitchFamily="18"/>
                <a:cs typeface="+mn-ea"/>
                <a:sym typeface="+mn-lt"/>
              </a:rPr>
              <a:t>Sự sáng tạo và linh hoạt: Để tạo ra những món ăn độc đáo và </a:t>
            </a:r>
            <a:br>
              <a:rPr lang="vi-VN" sz="2400" dirty="0">
                <a:latin typeface="UTM Avo" panose="02040603050506020204" pitchFamily="18"/>
                <a:cs typeface="+mn-ea"/>
                <a:sym typeface="+mn-lt"/>
              </a:rPr>
            </a:br>
            <a:r>
              <a:rPr lang="vi-VN" sz="2400" dirty="0">
                <a:latin typeface="UTM Avo" panose="02040603050506020204" pitchFamily="18"/>
                <a:cs typeface="+mn-ea"/>
                <a:sym typeface="+mn-lt"/>
              </a:rPr>
              <a:t>phong phú, đầu bếp cần phải có sự sáng tạo trong việc kết hợp các nguyên liệu và phương pháp chế biến.</a:t>
            </a:r>
            <a:endParaRPr lang="en-VN" sz="2400" dirty="0">
              <a:latin typeface="UTM Avo" panose="02040603050506020204" pitchFamily="18"/>
              <a:cs typeface="+mn-ea"/>
              <a:sym typeface="+mn-lt"/>
            </a:endParaRPr>
          </a:p>
          <a:p>
            <a:pPr marL="381019" indent="-381019" algn="just">
              <a:lnSpc>
                <a:spcPct val="150000"/>
              </a:lnSpc>
              <a:buFont typeface="Arial" panose="020B0604020202020204" pitchFamily="34" charset="0"/>
              <a:buChar char="•"/>
            </a:pPr>
            <a:r>
              <a:rPr lang="vi-VN" sz="2400" dirty="0">
                <a:latin typeface="UTM Avo" panose="02040603050506020204" pitchFamily="18"/>
                <a:cs typeface="+mn-ea"/>
                <a:sym typeface="+mn-lt"/>
              </a:rPr>
              <a:t>Thái độ chuyên nghiệp: Đầu bếp cần phải có thái độ chuyên nghiệp, </a:t>
            </a:r>
            <a:br>
              <a:rPr lang="vi-VN" sz="2400" dirty="0">
                <a:latin typeface="UTM Avo" panose="02040603050506020204" pitchFamily="18"/>
                <a:cs typeface="+mn-ea"/>
                <a:sym typeface="+mn-lt"/>
              </a:rPr>
            </a:br>
            <a:r>
              <a:rPr lang="vi-VN" sz="2400" dirty="0">
                <a:latin typeface="UTM Avo" panose="02040603050506020204" pitchFamily="18"/>
                <a:cs typeface="+mn-ea"/>
                <a:sym typeface="+mn-lt"/>
              </a:rPr>
              <a:t>tỉ mỉ và cẩn thận trong mọi công việc, cũng như khả năng làm việc trong môi trường áp lực và đội nhóm.</a:t>
            </a:r>
            <a:r>
              <a:rPr lang="en-VN" sz="2400" dirty="0">
                <a:latin typeface="UTM Avo" panose="02040603050506020204" pitchFamily="18"/>
                <a:cs typeface="+mn-ea"/>
                <a:sym typeface="+mn-lt"/>
              </a:rPr>
              <a:t> </a:t>
            </a:r>
          </a:p>
        </p:txBody>
      </p:sp>
    </p:spTree>
    <p:custDataLst>
      <p:tags r:id="rId1"/>
    </p:custDataLst>
    <p:extLst>
      <p:ext uri="{BB962C8B-B14F-4D97-AF65-F5344CB8AC3E}">
        <p14:creationId xmlns:p14="http://schemas.microsoft.com/office/powerpoint/2010/main" val="4358927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TextBox 1">
            <a:extLst>
              <a:ext uri="{FF2B5EF4-FFF2-40B4-BE49-F238E27FC236}">
                <a16:creationId xmlns:a16="http://schemas.microsoft.com/office/drawing/2014/main" id="{AA3F705B-F945-2C5F-5D59-3011F47E0531}"/>
              </a:ext>
            </a:extLst>
          </p:cNvPr>
          <p:cNvSpPr txBox="1"/>
          <p:nvPr/>
        </p:nvSpPr>
        <p:spPr>
          <a:xfrm>
            <a:off x="3733800" y="1787396"/>
            <a:ext cx="4724400" cy="523220"/>
          </a:xfrm>
          <a:prstGeom prst="rect">
            <a:avLst/>
          </a:prstGeom>
          <a:solidFill>
            <a:sysClr val="window" lastClr="FFFFFF"/>
          </a:solidFill>
        </p:spPr>
        <p:txBody>
          <a:bodyPr wrap="square">
            <a:spAutoFit/>
          </a:bodyPr>
          <a:lstStyle/>
          <a:p>
            <a:pPr marL="0" marR="0" lvl="0" indent="0" algn="ctr" defTabSz="609630" eaLnBrk="1" fontAlgn="auto" latinLnBrk="0" hangingPunct="1">
              <a:lnSpc>
                <a:spcPct val="100000"/>
              </a:lnSpc>
              <a:spcBef>
                <a:spcPts val="0"/>
              </a:spcBef>
              <a:spcAft>
                <a:spcPts val="533"/>
              </a:spcAft>
              <a:buClrTx/>
              <a:buSzTx/>
              <a:buFontTx/>
              <a:buNone/>
              <a:tabLst/>
              <a:defRPr/>
            </a:pPr>
            <a:r>
              <a:rPr kumimoji="0" lang="vi-VN" sz="2800" b="1" i="0" u="none" strike="noStrike" kern="1200" cap="none" spc="0" normalizeH="0" baseline="0" noProof="0" dirty="0">
                <a:ln>
                  <a:noFill/>
                </a:ln>
                <a:solidFill>
                  <a:schemeClr val="tx1"/>
                </a:solidFill>
                <a:effectLst/>
                <a:uLnTx/>
                <a:uFillTx/>
                <a:latin typeface="UTM Avo" panose="02040603050506020204" pitchFamily="18"/>
                <a:cs typeface="+mn-ea"/>
                <a:sym typeface="+mn-lt"/>
              </a:rPr>
              <a:t>PHIẾU HỌC TẬP SỐ</a:t>
            </a:r>
            <a:r>
              <a:rPr kumimoji="0" lang="vi-VN" sz="2800" b="1" i="0" u="none" strike="noStrike" kern="1200" cap="none" spc="0" normalizeH="0" noProof="0" dirty="0">
                <a:ln>
                  <a:noFill/>
                </a:ln>
                <a:solidFill>
                  <a:schemeClr val="tx1"/>
                </a:solidFill>
                <a:effectLst/>
                <a:uLnTx/>
                <a:uFillTx/>
                <a:latin typeface="UTM Avo" panose="02040603050506020204" pitchFamily="18"/>
                <a:cs typeface="+mn-ea"/>
                <a:sym typeface="+mn-lt"/>
              </a:rPr>
              <a:t> </a:t>
            </a:r>
            <a:r>
              <a:rPr lang="vi-VN" sz="2800" b="1" kern="1200" dirty="0">
                <a:solidFill>
                  <a:schemeClr val="tx1"/>
                </a:solidFill>
                <a:latin typeface="UTM Avo" panose="02040603050506020204" pitchFamily="18"/>
                <a:cs typeface="+mn-ea"/>
                <a:sym typeface="+mn-lt"/>
              </a:rPr>
              <a:t>4</a:t>
            </a:r>
            <a:endParaRPr kumimoji="0" lang="en-VN" sz="2800" b="0" i="0" u="none" strike="noStrike" kern="1200" cap="none" spc="0" normalizeH="0" baseline="0" noProof="0" dirty="0">
              <a:ln>
                <a:noFill/>
              </a:ln>
              <a:solidFill>
                <a:schemeClr val="tx1"/>
              </a:solidFill>
              <a:effectLst/>
              <a:uLnTx/>
              <a:uFillTx/>
              <a:latin typeface="UTM Avo" panose="02040603050506020204" pitchFamily="18"/>
              <a:cs typeface="+mn-ea"/>
              <a:sym typeface="+mn-lt"/>
            </a:endParaRPr>
          </a:p>
        </p:txBody>
      </p:sp>
      <p:sp>
        <p:nvSpPr>
          <p:cNvPr id="3" name="TextBox 2">
            <a:extLst>
              <a:ext uri="{FF2B5EF4-FFF2-40B4-BE49-F238E27FC236}">
                <a16:creationId xmlns:a16="http://schemas.microsoft.com/office/drawing/2014/main" id="{C38DE5B7-F823-E9CB-BD82-F3C089F015E2}"/>
              </a:ext>
            </a:extLst>
          </p:cNvPr>
          <p:cNvSpPr txBox="1"/>
          <p:nvPr/>
        </p:nvSpPr>
        <p:spPr>
          <a:xfrm>
            <a:off x="945573" y="2636485"/>
            <a:ext cx="10300854" cy="1131848"/>
          </a:xfrm>
          <a:prstGeom prst="rect">
            <a:avLst/>
          </a:prstGeom>
          <a:noFill/>
        </p:spPr>
        <p:txBody>
          <a:bodyPr wrap="square">
            <a:spAutoFit/>
          </a:bodyPr>
          <a:lstStyle/>
          <a:p>
            <a:pPr algn="just">
              <a:lnSpc>
                <a:spcPct val="150000"/>
              </a:lnSpc>
              <a:spcAft>
                <a:spcPts val="533"/>
              </a:spcAft>
            </a:pPr>
            <a:r>
              <a:rPr lang="vi-VN" sz="2400" b="1" dirty="0">
                <a:latin typeface="UTM Avo" panose="02040603050506020204" pitchFamily="18"/>
                <a:cs typeface="+mn-ea"/>
                <a:sym typeface="+mn-lt"/>
              </a:rPr>
              <a:t>Câu 9: </a:t>
            </a:r>
            <a:r>
              <a:rPr lang="vi-VN" sz="2400" dirty="0">
                <a:latin typeface="UTM Avo" panose="02040603050506020204" pitchFamily="18"/>
                <a:cs typeface="+mn-ea"/>
                <a:sym typeface="+mn-lt"/>
              </a:rPr>
              <a:t>Em có muốn chọn nghề liên quan đến chế biến thực phẩm không? Đó là nghề gì? Giải thích.</a:t>
            </a:r>
            <a:endParaRPr lang="en-VN" sz="2400" dirty="0">
              <a:latin typeface="UTM Avo" panose="02040603050506020204" pitchFamily="18"/>
              <a:cs typeface="+mn-ea"/>
              <a:sym typeface="+mn-lt"/>
            </a:endParaRPr>
          </a:p>
        </p:txBody>
      </p:sp>
      <p:sp>
        <p:nvSpPr>
          <p:cNvPr id="4" name="TextBox 3">
            <a:extLst>
              <a:ext uri="{FF2B5EF4-FFF2-40B4-BE49-F238E27FC236}">
                <a16:creationId xmlns:a16="http://schemas.microsoft.com/office/drawing/2014/main" id="{81BE9B8F-4499-3BD9-283A-01A6534326AF}"/>
              </a:ext>
            </a:extLst>
          </p:cNvPr>
          <p:cNvSpPr txBox="1"/>
          <p:nvPr/>
        </p:nvSpPr>
        <p:spPr>
          <a:xfrm>
            <a:off x="938503" y="4097401"/>
            <a:ext cx="10300855" cy="1685846"/>
          </a:xfrm>
          <a:prstGeom prst="rect">
            <a:avLst/>
          </a:prstGeom>
          <a:noFill/>
        </p:spPr>
        <p:txBody>
          <a:bodyPr wrap="square">
            <a:spAutoFit/>
          </a:bodyPr>
          <a:lstStyle/>
          <a:p>
            <a:pPr algn="just">
              <a:lnSpc>
                <a:spcPct val="150000"/>
              </a:lnSpc>
              <a:spcAft>
                <a:spcPts val="533"/>
              </a:spcAft>
            </a:pPr>
            <a:r>
              <a:rPr lang="vi-VN" sz="2400" b="1" dirty="0">
                <a:latin typeface="UTM Avo" panose="02040603050506020204" pitchFamily="18"/>
                <a:cs typeface="+mn-ea"/>
                <a:sym typeface="+mn-lt"/>
              </a:rPr>
              <a:t>Câu 10: </a:t>
            </a:r>
            <a:r>
              <a:rPr lang="vi-VN" sz="2400" dirty="0">
                <a:latin typeface="UTM Avo" panose="02040603050506020204" pitchFamily="18"/>
                <a:cs typeface="+mn-ea"/>
                <a:sym typeface="+mn-lt"/>
              </a:rPr>
              <a:t>Em hãy tìm hiểu những thông tin tra cứu được và liệt kê những nghề cần được trang bị kiến thức và kĩ năng về bảo quản chất dinh dưỡng trong thực phẩm. </a:t>
            </a:r>
            <a:endParaRPr lang="en-VN" sz="2400" dirty="0">
              <a:latin typeface="UTM Avo" panose="02040603050506020204" pitchFamily="18"/>
              <a:cs typeface="+mn-ea"/>
              <a:sym typeface="+mn-lt"/>
            </a:endParaRPr>
          </a:p>
        </p:txBody>
      </p:sp>
      <p:pic>
        <p:nvPicPr>
          <p:cNvPr id="5" name="Picture 27">
            <a:extLst>
              <a:ext uri="{FF2B5EF4-FFF2-40B4-BE49-F238E27FC236}">
                <a16:creationId xmlns:a16="http://schemas.microsoft.com/office/drawing/2014/main" id="{6E58547C-B104-3AA8-D77A-794ABEB7401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633364" y="1383066"/>
            <a:ext cx="1240266" cy="1092985"/>
          </a:xfrm>
          <a:prstGeom prst="rect">
            <a:avLst/>
          </a:prstGeom>
        </p:spPr>
      </p:pic>
      <p:pic>
        <p:nvPicPr>
          <p:cNvPr id="6" name="Picture 27">
            <a:extLst>
              <a:ext uri="{FF2B5EF4-FFF2-40B4-BE49-F238E27FC236}">
                <a16:creationId xmlns:a16="http://schemas.microsoft.com/office/drawing/2014/main" id="{FB3CAFCD-05B0-8CB7-7430-8918B3BF414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18370" y="1683194"/>
            <a:ext cx="1240266" cy="1092985"/>
          </a:xfrm>
          <a:prstGeom prst="rect">
            <a:avLst/>
          </a:prstGeom>
        </p:spPr>
      </p:pic>
    </p:spTree>
    <p:custDataLst>
      <p:tags r:id="rId1"/>
    </p:custDataLst>
    <p:extLst>
      <p:ext uri="{BB962C8B-B14F-4D97-AF65-F5344CB8AC3E}">
        <p14:creationId xmlns:p14="http://schemas.microsoft.com/office/powerpoint/2010/main" val="21424611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linds(horizontal)">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5" name="TextBox 4">
            <a:extLst>
              <a:ext uri="{FF2B5EF4-FFF2-40B4-BE49-F238E27FC236}">
                <a16:creationId xmlns:a16="http://schemas.microsoft.com/office/drawing/2014/main" id="{BAEDBE8C-3F34-4EA7-25CF-35FB69A37831}"/>
              </a:ext>
            </a:extLst>
          </p:cNvPr>
          <p:cNvSpPr txBox="1"/>
          <p:nvPr/>
        </p:nvSpPr>
        <p:spPr>
          <a:xfrm>
            <a:off x="406400" y="1447256"/>
            <a:ext cx="11379200" cy="1121846"/>
          </a:xfrm>
          <a:prstGeom prst="rect">
            <a:avLst/>
          </a:prstGeom>
          <a:noFill/>
        </p:spPr>
        <p:txBody>
          <a:bodyPr wrap="square">
            <a:spAutoFit/>
          </a:bodyPr>
          <a:lstStyle/>
          <a:p>
            <a:pPr algn="just" defTabSz="609630">
              <a:lnSpc>
                <a:spcPct val="150000"/>
              </a:lnSpc>
              <a:spcAft>
                <a:spcPts val="533"/>
              </a:spcAft>
              <a:buClrTx/>
              <a:buFontTx/>
              <a:buNone/>
            </a:pPr>
            <a:r>
              <a:rPr lang="vi-VN" sz="2400" b="1" kern="1200" dirty="0">
                <a:solidFill>
                  <a:schemeClr val="tx1"/>
                </a:solidFill>
                <a:latin typeface="UTM Avo"/>
                <a:cs typeface="+mn-ea"/>
                <a:sym typeface="+mn-lt"/>
              </a:rPr>
              <a:t>Câu 9: </a:t>
            </a:r>
            <a:r>
              <a:rPr lang="vi-VN" sz="2400" kern="1200" dirty="0">
                <a:solidFill>
                  <a:schemeClr val="tx1"/>
                </a:solidFill>
                <a:latin typeface="UTM Avo"/>
                <a:cs typeface="+mn-ea"/>
                <a:sym typeface="+mn-lt"/>
              </a:rPr>
              <a:t>Em có muốn chọn nghề liên quan đến chế biến thực phẩm không? Đó là nghề gì? Giải thích.</a:t>
            </a:r>
            <a:endParaRPr lang="en-VN" sz="2000" kern="1200" dirty="0">
              <a:solidFill>
                <a:schemeClr val="tx1"/>
              </a:solidFill>
              <a:latin typeface="UTM Avo"/>
              <a:cs typeface="+mn-ea"/>
              <a:sym typeface="+mn-lt"/>
            </a:endParaRPr>
          </a:p>
        </p:txBody>
      </p:sp>
      <p:sp>
        <p:nvSpPr>
          <p:cNvPr id="6" name="TextBox 5">
            <a:extLst>
              <a:ext uri="{FF2B5EF4-FFF2-40B4-BE49-F238E27FC236}">
                <a16:creationId xmlns:a16="http://schemas.microsoft.com/office/drawing/2014/main" id="{49B0AFEC-8C5A-9B03-5F42-942529BBED5D}"/>
              </a:ext>
            </a:extLst>
          </p:cNvPr>
          <p:cNvSpPr txBox="1"/>
          <p:nvPr/>
        </p:nvSpPr>
        <p:spPr>
          <a:xfrm>
            <a:off x="407194" y="2569102"/>
            <a:ext cx="11379200" cy="1855380"/>
          </a:xfrm>
          <a:prstGeom prst="rect">
            <a:avLst/>
          </a:prstGeom>
          <a:noFill/>
        </p:spPr>
        <p:txBody>
          <a:bodyPr wrap="square">
            <a:spAutoFit/>
          </a:bodyPr>
          <a:lstStyle/>
          <a:p>
            <a:pPr marL="381019" indent="-381019" algn="just" defTabSz="609630">
              <a:lnSpc>
                <a:spcPct val="150000"/>
              </a:lnSpc>
              <a:spcAft>
                <a:spcPts val="700"/>
              </a:spcAft>
              <a:buClrTx/>
              <a:buFont typeface="Arial" panose="020B0604020202020204" pitchFamily="34" charset="0"/>
              <a:buChar char="•"/>
            </a:pPr>
            <a:r>
              <a:rPr lang="vi-VN" sz="2400" kern="1200" dirty="0">
                <a:solidFill>
                  <a:schemeClr val="tx1"/>
                </a:solidFill>
                <a:latin typeface="UTM Avo"/>
                <a:cs typeface="+mn-ea"/>
                <a:sym typeface="+mn-lt"/>
              </a:rPr>
              <a:t>Em có muốn chọn nghề liên quan đến chế biến thực phẩm.</a:t>
            </a:r>
            <a:endParaRPr lang="en-VN" sz="2400" kern="1200" dirty="0">
              <a:solidFill>
                <a:schemeClr val="tx1"/>
              </a:solidFill>
              <a:latin typeface="UTM Avo"/>
              <a:cs typeface="+mn-ea"/>
              <a:sym typeface="+mn-lt"/>
            </a:endParaRPr>
          </a:p>
          <a:p>
            <a:pPr marL="381019" indent="-381019" algn="just" defTabSz="609630">
              <a:lnSpc>
                <a:spcPct val="150000"/>
              </a:lnSpc>
              <a:spcAft>
                <a:spcPts val="700"/>
              </a:spcAft>
              <a:buClrTx/>
              <a:buFont typeface="Arial" panose="020B0604020202020204" pitchFamily="34" charset="0"/>
              <a:buChar char="•"/>
            </a:pPr>
            <a:r>
              <a:rPr lang="vi-VN" sz="2400" kern="1200" dirty="0">
                <a:solidFill>
                  <a:schemeClr val="tx1"/>
                </a:solidFill>
                <a:latin typeface="UTM Avo"/>
                <a:cs typeface="+mn-ea"/>
                <a:sym typeface="+mn-lt"/>
              </a:rPr>
              <a:t>Giải thích:</a:t>
            </a:r>
            <a:endParaRPr lang="en-VN" sz="2400" kern="1200" dirty="0">
              <a:solidFill>
                <a:schemeClr val="tx1"/>
              </a:solidFill>
              <a:latin typeface="UTM Avo"/>
              <a:cs typeface="+mn-ea"/>
              <a:sym typeface="+mn-lt"/>
            </a:endParaRPr>
          </a:p>
          <a:p>
            <a:pPr marL="381019" indent="-381019" algn="just" defTabSz="609630">
              <a:lnSpc>
                <a:spcPct val="150000"/>
              </a:lnSpc>
              <a:spcAft>
                <a:spcPts val="700"/>
              </a:spcAft>
              <a:buClrTx/>
              <a:buFont typeface="Wingdings" pitchFamily="2" charset="2"/>
              <a:buChar char="Ø"/>
            </a:pPr>
            <a:r>
              <a:rPr lang="vi-VN" sz="2400" kern="1200" dirty="0">
                <a:solidFill>
                  <a:schemeClr val="tx1"/>
                </a:solidFill>
                <a:latin typeface="UTM Avo"/>
                <a:cs typeface="+mn-ea"/>
                <a:sym typeface="+mn-lt"/>
              </a:rPr>
              <a:t>Em có thích và có đam mê với việc chế biến thực phẩm.</a:t>
            </a:r>
            <a:endParaRPr lang="en-VN" sz="2400" kern="1200" dirty="0">
              <a:solidFill>
                <a:schemeClr val="tx1"/>
              </a:solidFill>
              <a:latin typeface="UTM Avo"/>
              <a:cs typeface="+mn-ea"/>
              <a:sym typeface="+mn-lt"/>
            </a:endParaRPr>
          </a:p>
        </p:txBody>
      </p:sp>
      <p:pic>
        <p:nvPicPr>
          <p:cNvPr id="7" name="Picture 2" descr="Ngành chế biến thực phẩm là gì? - Science Vietnam">
            <a:extLst>
              <a:ext uri="{FF2B5EF4-FFF2-40B4-BE49-F238E27FC236}">
                <a16:creationId xmlns:a16="http://schemas.microsoft.com/office/drawing/2014/main" id="{01E27419-D660-E8B0-4371-F28FAD11BC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1258" y="4568403"/>
            <a:ext cx="3569484" cy="217168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656474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dissolve">
                                      <p:cBhvr>
                                        <p:cTn id="15" dur="500"/>
                                        <p:tgtEl>
                                          <p:spTgt spid="6">
                                            <p:txEl>
                                              <p:pRg st="1" end="1"/>
                                            </p:txEl>
                                          </p:spTgt>
                                        </p:tgtEl>
                                      </p:cBhvr>
                                    </p:animEffect>
                                  </p:childTnLst>
                                </p:cTn>
                              </p:par>
                            </p:childTnLst>
                          </p:cTn>
                        </p:par>
                        <p:par>
                          <p:cTn id="16" fill="hold">
                            <p:stCondLst>
                              <p:cond delay="500"/>
                            </p:stCondLst>
                            <p:childTnLst>
                              <p:par>
                                <p:cTn id="17" presetID="9" presetClass="entr" presetSubtype="0" fill="hold" nodeType="after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dissolve">
                                      <p:cBhvr>
                                        <p:cTn id="19"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4" name="TextBox 3">
            <a:extLst>
              <a:ext uri="{FF2B5EF4-FFF2-40B4-BE49-F238E27FC236}">
                <a16:creationId xmlns:a16="http://schemas.microsoft.com/office/drawing/2014/main" id="{68CF33F7-237D-B30D-CAF4-23843CCCB4E5}"/>
              </a:ext>
            </a:extLst>
          </p:cNvPr>
          <p:cNvSpPr txBox="1"/>
          <p:nvPr/>
        </p:nvSpPr>
        <p:spPr>
          <a:xfrm>
            <a:off x="406400" y="1520252"/>
            <a:ext cx="11379200" cy="3427605"/>
          </a:xfrm>
          <a:prstGeom prst="rect">
            <a:avLst/>
          </a:prstGeom>
          <a:noFill/>
        </p:spPr>
        <p:txBody>
          <a:bodyPr wrap="square">
            <a:spAutoFit/>
          </a:bodyPr>
          <a:lstStyle/>
          <a:p>
            <a:pPr marL="381019" indent="-381019" algn="just" defTabSz="609630">
              <a:lnSpc>
                <a:spcPct val="150000"/>
              </a:lnSpc>
              <a:spcAft>
                <a:spcPts val="700"/>
              </a:spcAft>
              <a:buClrTx/>
              <a:buFont typeface="Wingdings" pitchFamily="2" charset="2"/>
              <a:buChar char="Ø"/>
            </a:pPr>
            <a:r>
              <a:rPr lang="vi-VN" sz="2400" kern="1200" dirty="0">
                <a:solidFill>
                  <a:prstClr val="black"/>
                </a:solidFill>
                <a:latin typeface="UTM Avo"/>
                <a:cs typeface="+mn-ea"/>
                <a:sym typeface="+mn-lt"/>
              </a:rPr>
              <a:t>Có nhiều nghề nghiệp liên quan đến chế biến thực phẩm, bao gồm đầu bếp, đầu bếp phụ, pha chế, chuyên viên dinh dưỡng, kỹ sư </a:t>
            </a:r>
            <a:br>
              <a:rPr lang="vi-VN" sz="2400" kern="1200" dirty="0">
                <a:solidFill>
                  <a:prstClr val="black"/>
                </a:solidFill>
                <a:latin typeface="UTM Avo"/>
                <a:cs typeface="+mn-ea"/>
                <a:sym typeface="+mn-lt"/>
              </a:rPr>
            </a:br>
            <a:r>
              <a:rPr lang="vi-VN" sz="2400" kern="1200" dirty="0">
                <a:solidFill>
                  <a:prstClr val="black"/>
                </a:solidFill>
                <a:latin typeface="UTM Avo"/>
                <a:cs typeface="+mn-ea"/>
                <a:sym typeface="+mn-lt"/>
              </a:rPr>
              <a:t>thực phẩm, chuyên gia vệ sinh thực phẩm, và nhiều vị trí khác.</a:t>
            </a:r>
            <a:endParaRPr lang="en-VN" sz="2400" kern="1200" dirty="0">
              <a:solidFill>
                <a:prstClr val="black"/>
              </a:solidFill>
              <a:latin typeface="UTM Avo"/>
              <a:cs typeface="+mn-ea"/>
              <a:sym typeface="+mn-lt"/>
            </a:endParaRPr>
          </a:p>
          <a:p>
            <a:pPr marL="381019" indent="-381019" algn="just" defTabSz="609630">
              <a:lnSpc>
                <a:spcPct val="150000"/>
              </a:lnSpc>
              <a:spcAft>
                <a:spcPts val="700"/>
              </a:spcAft>
              <a:buClrTx/>
              <a:buFont typeface="Wingdings" pitchFamily="2" charset="2"/>
              <a:buChar char="Ø"/>
            </a:pPr>
            <a:r>
              <a:rPr lang="vi-VN" sz="2400" kern="1200" dirty="0">
                <a:solidFill>
                  <a:prstClr val="black"/>
                </a:solidFill>
                <a:latin typeface="UTM Avo"/>
                <a:cs typeface="+mn-ea"/>
                <a:sym typeface="+mn-lt"/>
              </a:rPr>
              <a:t>Em có kiến thức vững chắc về thực phẩm, kỹ năng nấu ăn, kỹ thuật </a:t>
            </a:r>
            <a:br>
              <a:rPr lang="vi-VN" sz="2400" kern="1200" dirty="0">
                <a:solidFill>
                  <a:prstClr val="black"/>
                </a:solidFill>
                <a:latin typeface="UTM Avo"/>
                <a:cs typeface="+mn-ea"/>
                <a:sym typeface="+mn-lt"/>
              </a:rPr>
            </a:br>
            <a:r>
              <a:rPr lang="vi-VN" sz="2400" kern="1200" dirty="0">
                <a:solidFill>
                  <a:prstClr val="black"/>
                </a:solidFill>
                <a:latin typeface="UTM Avo"/>
                <a:cs typeface="+mn-ea"/>
                <a:sym typeface="+mn-lt"/>
              </a:rPr>
              <a:t>chế biến, kiến thức về vệ sinh và an toàn thực phẩm, khả năng làm việc trong môi trường áp lực và đội nhóm.</a:t>
            </a:r>
            <a:endParaRPr lang="en-VN" sz="2400" kern="1200" dirty="0">
              <a:solidFill>
                <a:prstClr val="black"/>
              </a:solidFill>
              <a:latin typeface="UTM Avo"/>
              <a:cs typeface="+mn-ea"/>
              <a:sym typeface="+mn-lt"/>
            </a:endParaRPr>
          </a:p>
        </p:txBody>
      </p:sp>
      <p:pic>
        <p:nvPicPr>
          <p:cNvPr id="5" name="Picture 2" descr="Cơ hội cho ngành sản xuất chế biến thực phẩm đón đầu xu hướng, công nghệ mới">
            <a:extLst>
              <a:ext uri="{FF2B5EF4-FFF2-40B4-BE49-F238E27FC236}">
                <a16:creationId xmlns:a16="http://schemas.microsoft.com/office/drawing/2014/main" id="{3CE30DE3-40F5-7040-4FB8-E054300510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0189" y="4581768"/>
            <a:ext cx="3145397" cy="209811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1413458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childTnLst>
                          </p:cTn>
                        </p:par>
                        <p:par>
                          <p:cTn id="11" fill="hold">
                            <p:stCondLst>
                              <p:cond delay="500"/>
                            </p:stCondLst>
                            <p:childTnLst>
                              <p:par>
                                <p:cTn id="12" presetID="9" presetClass="entr" presetSubtype="0" fill="hold" nodeType="after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dissolve">
                                      <p:cBhvr>
                                        <p:cTn id="14"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9" name="TextBox 8">
            <a:extLst>
              <a:ext uri="{FF2B5EF4-FFF2-40B4-BE49-F238E27FC236}">
                <a16:creationId xmlns:a16="http://schemas.microsoft.com/office/drawing/2014/main" id="{45EC2E49-0FEA-E192-E202-8BB3E43E96D8}"/>
              </a:ext>
            </a:extLst>
          </p:cNvPr>
          <p:cNvSpPr txBox="1"/>
          <p:nvPr/>
        </p:nvSpPr>
        <p:spPr>
          <a:xfrm>
            <a:off x="392906" y="1481162"/>
            <a:ext cx="11404600" cy="1675843"/>
          </a:xfrm>
          <a:prstGeom prst="rect">
            <a:avLst/>
          </a:prstGeom>
          <a:noFill/>
        </p:spPr>
        <p:txBody>
          <a:bodyPr wrap="square">
            <a:spAutoFit/>
          </a:bodyPr>
          <a:lstStyle/>
          <a:p>
            <a:pPr algn="just" defTabSz="609630">
              <a:lnSpc>
                <a:spcPct val="150000"/>
              </a:lnSpc>
              <a:spcAft>
                <a:spcPts val="533"/>
              </a:spcAft>
              <a:buClrTx/>
              <a:buFontTx/>
              <a:buNone/>
            </a:pPr>
            <a:r>
              <a:rPr lang="vi-VN" sz="2400" b="1" kern="1200" dirty="0">
                <a:solidFill>
                  <a:schemeClr val="tx1"/>
                </a:solidFill>
                <a:latin typeface="UTM Avo"/>
                <a:cs typeface="+mn-ea"/>
                <a:sym typeface="+mn-lt"/>
              </a:rPr>
              <a:t>Câu 10: </a:t>
            </a:r>
            <a:r>
              <a:rPr lang="vi-VN" sz="2400" kern="1200" dirty="0">
                <a:solidFill>
                  <a:schemeClr val="tx1"/>
                </a:solidFill>
                <a:latin typeface="UTM Avo"/>
                <a:cs typeface="+mn-ea"/>
                <a:sym typeface="+mn-lt"/>
              </a:rPr>
              <a:t>Em hãy tìm hiểu những thông tin tra cứu được và liệt kê những nghề cần được trang bị kiến thức và kĩ năng về bảo quản chất dinh dưỡng trong thực phẩm. </a:t>
            </a:r>
            <a:endParaRPr lang="en-VN" sz="2400" kern="1200" dirty="0">
              <a:solidFill>
                <a:schemeClr val="tx1"/>
              </a:solidFill>
              <a:latin typeface="UTM Avo"/>
              <a:cs typeface="+mn-ea"/>
              <a:sym typeface="+mn-lt"/>
            </a:endParaRPr>
          </a:p>
        </p:txBody>
      </p:sp>
      <p:sp>
        <p:nvSpPr>
          <p:cNvPr id="10" name="TextBox 9">
            <a:extLst>
              <a:ext uri="{FF2B5EF4-FFF2-40B4-BE49-F238E27FC236}">
                <a16:creationId xmlns:a16="http://schemas.microsoft.com/office/drawing/2014/main" id="{E27927A6-3F96-0EFF-1A2D-A21DFCCBB28A}"/>
              </a:ext>
            </a:extLst>
          </p:cNvPr>
          <p:cNvSpPr txBox="1"/>
          <p:nvPr/>
        </p:nvSpPr>
        <p:spPr>
          <a:xfrm>
            <a:off x="318021" y="3191574"/>
            <a:ext cx="11404600" cy="1121846"/>
          </a:xfrm>
          <a:prstGeom prst="rect">
            <a:avLst/>
          </a:prstGeom>
          <a:noFill/>
        </p:spPr>
        <p:txBody>
          <a:bodyPr wrap="square">
            <a:spAutoFit/>
          </a:bodyPr>
          <a:lstStyle/>
          <a:p>
            <a:pPr marL="381019" indent="-381019" algn="just" defTabSz="609630">
              <a:lnSpc>
                <a:spcPct val="150000"/>
              </a:lnSpc>
              <a:spcAft>
                <a:spcPts val="700"/>
              </a:spcAft>
              <a:buClrTx/>
              <a:buFont typeface="Arial" panose="020B0604020202020204" pitchFamily="34" charset="0"/>
              <a:buChar char="•"/>
            </a:pPr>
            <a:r>
              <a:rPr lang="vi-VN" sz="2400" kern="1200" dirty="0">
                <a:solidFill>
                  <a:schemeClr val="tx1"/>
                </a:solidFill>
                <a:latin typeface="UTM Avo"/>
                <a:cs typeface="+mn-ea"/>
                <a:sym typeface="+mn-lt"/>
              </a:rPr>
              <a:t>Một số nghề cần được trang bị kiến thức và kỹ năng về bảo quản chất dinh dưỡng trong thực phẩm như:</a:t>
            </a:r>
            <a:endParaRPr lang="en-VN" sz="2400" kern="1200" dirty="0">
              <a:solidFill>
                <a:schemeClr val="tx1"/>
              </a:solidFill>
              <a:latin typeface="UTM Avo"/>
              <a:cs typeface="+mn-ea"/>
              <a:sym typeface="+mn-lt"/>
            </a:endParaRPr>
          </a:p>
        </p:txBody>
      </p:sp>
      <p:sp>
        <p:nvSpPr>
          <p:cNvPr id="11" name="Rounded Rectangle 10">
            <a:extLst>
              <a:ext uri="{FF2B5EF4-FFF2-40B4-BE49-F238E27FC236}">
                <a16:creationId xmlns:a16="http://schemas.microsoft.com/office/drawing/2014/main" id="{FF5DFCA5-B758-F1E0-7B55-085B83367530}"/>
              </a:ext>
            </a:extLst>
          </p:cNvPr>
          <p:cNvSpPr/>
          <p:nvPr/>
        </p:nvSpPr>
        <p:spPr>
          <a:xfrm>
            <a:off x="318021" y="4448989"/>
            <a:ext cx="2952969" cy="965200"/>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chemeClr val="tx1"/>
                </a:solidFill>
                <a:effectLst/>
                <a:uLnTx/>
                <a:uFillTx/>
                <a:latin typeface="UTM Avo"/>
                <a:cs typeface="+mn-ea"/>
                <a:sym typeface="+mn-lt"/>
              </a:rPr>
              <a:t>Đầu</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bếp</a:t>
            </a:r>
            <a:endParaRPr kumimoji="0" lang="en-VN"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12" name="Rounded Rectangle 11">
            <a:extLst>
              <a:ext uri="{FF2B5EF4-FFF2-40B4-BE49-F238E27FC236}">
                <a16:creationId xmlns:a16="http://schemas.microsoft.com/office/drawing/2014/main" id="{7E36E9D9-754E-2D8A-C966-A7AC8A25D7B7}"/>
              </a:ext>
            </a:extLst>
          </p:cNvPr>
          <p:cNvSpPr/>
          <p:nvPr/>
        </p:nvSpPr>
        <p:spPr>
          <a:xfrm>
            <a:off x="3425907" y="4662244"/>
            <a:ext cx="3251200" cy="965200"/>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chemeClr val="tx1"/>
                </a:solidFill>
                <a:effectLst/>
                <a:uLnTx/>
                <a:uFillTx/>
                <a:latin typeface="UTM Avo"/>
                <a:cs typeface="+mn-ea"/>
                <a:sym typeface="+mn-lt"/>
              </a:rPr>
              <a:t>Kỹ</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sư</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thực</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phẩm</a:t>
            </a:r>
            <a:endParaRPr kumimoji="0" lang="en-VN"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13" name="Rounded Rectangle 12">
            <a:extLst>
              <a:ext uri="{FF2B5EF4-FFF2-40B4-BE49-F238E27FC236}">
                <a16:creationId xmlns:a16="http://schemas.microsoft.com/office/drawing/2014/main" id="{746847D1-B400-4EED-AB2A-F8D786706E40}"/>
              </a:ext>
            </a:extLst>
          </p:cNvPr>
          <p:cNvSpPr/>
          <p:nvPr/>
        </p:nvSpPr>
        <p:spPr>
          <a:xfrm>
            <a:off x="6806406" y="4343400"/>
            <a:ext cx="4673599" cy="965200"/>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chemeClr val="tx1"/>
                </a:solidFill>
                <a:effectLst/>
                <a:uLnTx/>
                <a:uFillTx/>
                <a:latin typeface="UTM Avo"/>
                <a:cs typeface="+mn-ea"/>
                <a:sym typeface="+mn-lt"/>
              </a:rPr>
              <a:t>Chuyên</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viên</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dinh</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dưỡng</a:t>
            </a:r>
            <a:endParaRPr kumimoji="0" lang="en-VN"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14" name="Rounded Rectangle 13">
            <a:extLst>
              <a:ext uri="{FF2B5EF4-FFF2-40B4-BE49-F238E27FC236}">
                <a16:creationId xmlns:a16="http://schemas.microsoft.com/office/drawing/2014/main" id="{45835CD6-EBCE-1B77-CEA0-625C6D548367}"/>
              </a:ext>
            </a:extLst>
          </p:cNvPr>
          <p:cNvSpPr/>
          <p:nvPr/>
        </p:nvSpPr>
        <p:spPr>
          <a:xfrm>
            <a:off x="318021" y="5711782"/>
            <a:ext cx="5029200" cy="965200"/>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chemeClr val="tx1"/>
                </a:solidFill>
                <a:effectLst/>
                <a:uLnTx/>
                <a:uFillTx/>
                <a:latin typeface="UTM Avo"/>
                <a:cs typeface="+mn-ea"/>
                <a:sym typeface="+mn-lt"/>
              </a:rPr>
              <a:t>Chuyên</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gia</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vệ</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sinh</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thực</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phẩm</a:t>
            </a:r>
            <a:endParaRPr kumimoji="0" lang="en-VN"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15" name="Rounded Rectangle 14">
            <a:extLst>
              <a:ext uri="{FF2B5EF4-FFF2-40B4-BE49-F238E27FC236}">
                <a16:creationId xmlns:a16="http://schemas.microsoft.com/office/drawing/2014/main" id="{E97E26BA-54BE-5F45-C480-101F29E16661}"/>
              </a:ext>
            </a:extLst>
          </p:cNvPr>
          <p:cNvSpPr/>
          <p:nvPr/>
        </p:nvSpPr>
        <p:spPr>
          <a:xfrm>
            <a:off x="6806406" y="5414189"/>
            <a:ext cx="4991100" cy="1355187"/>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schemeClr val="tx1"/>
                </a:solidFill>
                <a:effectLst/>
                <a:uLnTx/>
                <a:uFillTx/>
                <a:latin typeface="UTM Avo"/>
                <a:cs typeface="+mn-ea"/>
                <a:sym typeface="+mn-lt"/>
              </a:rPr>
              <a:t>Quản</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lý</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nhà</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hàng</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hoặc</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cơ</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sở</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sản</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xuất</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thực</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phẩm</a:t>
            </a:r>
            <a:endParaRPr kumimoji="0" lang="en-VN" sz="2400" b="0" i="0" u="none" strike="noStrike" kern="1200" cap="none" spc="0" normalizeH="0" baseline="0" noProof="0" dirty="0">
              <a:ln>
                <a:noFill/>
              </a:ln>
              <a:solidFill>
                <a:schemeClr val="tx1"/>
              </a:solidFill>
              <a:effectLst/>
              <a:uLnTx/>
              <a:uFillTx/>
              <a:latin typeface="UTM Avo"/>
              <a:cs typeface="+mn-ea"/>
              <a:sym typeface="+mn-lt"/>
            </a:endParaRPr>
          </a:p>
        </p:txBody>
      </p:sp>
    </p:spTree>
    <p:custDataLst>
      <p:tags r:id="rId1"/>
    </p:custDataLst>
    <p:extLst>
      <p:ext uri="{BB962C8B-B14F-4D97-AF65-F5344CB8AC3E}">
        <p14:creationId xmlns:p14="http://schemas.microsoft.com/office/powerpoint/2010/main" val="39054432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dissolve">
                                      <p:cBhvr>
                                        <p:cTn id="11" dur="500"/>
                                        <p:tgtEl>
                                          <p:spTgt spid="11"/>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dissolve">
                                      <p:cBhvr>
                                        <p:cTn id="19" dur="500"/>
                                        <p:tgtEl>
                                          <p:spTgt spid="13"/>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dissolve">
                                      <p:cBhvr>
                                        <p:cTn id="23" dur="500"/>
                                        <p:tgtEl>
                                          <p:spTgt spid="14"/>
                                        </p:tgtEl>
                                      </p:cBhvr>
                                    </p:animEffect>
                                  </p:childTnLst>
                                </p:cTn>
                              </p:par>
                            </p:childTnLst>
                          </p:cTn>
                        </p:par>
                        <p:par>
                          <p:cTn id="24" fill="hold">
                            <p:stCondLst>
                              <p:cond delay="2500"/>
                            </p:stCondLst>
                            <p:childTnLst>
                              <p:par>
                                <p:cTn id="25" presetID="9" presetClass="entr" presetSubtype="0"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dissolve">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animBg="1"/>
      <p:bldP spid="14" grpId="0" animBg="1"/>
      <p:bldP spid="1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6" name="TextBox 5">
            <a:extLst>
              <a:ext uri="{FF2B5EF4-FFF2-40B4-BE49-F238E27FC236}">
                <a16:creationId xmlns:a16="http://schemas.microsoft.com/office/drawing/2014/main" id="{BCCB9081-C5AE-7228-412A-3EC779D57866}"/>
              </a:ext>
            </a:extLst>
          </p:cNvPr>
          <p:cNvSpPr txBox="1"/>
          <p:nvPr/>
        </p:nvSpPr>
        <p:spPr>
          <a:xfrm>
            <a:off x="278607" y="1518628"/>
            <a:ext cx="11633200" cy="3517373"/>
          </a:xfrm>
          <a:prstGeom prst="rect">
            <a:avLst/>
          </a:prstGeom>
          <a:noFill/>
        </p:spPr>
        <p:txBody>
          <a:bodyPr wrap="square">
            <a:spAutoFit/>
          </a:bodyPr>
          <a:lstStyle/>
          <a:p>
            <a:pPr marL="381019" indent="-381019" algn="just" defTabSz="609630">
              <a:lnSpc>
                <a:spcPct val="150000"/>
              </a:lnSpc>
              <a:spcAft>
                <a:spcPts val="700"/>
              </a:spcAft>
              <a:buClrTx/>
              <a:buFont typeface="Wingdings" pitchFamily="2" charset="2"/>
              <a:buChar char="Ø"/>
            </a:pPr>
            <a:r>
              <a:rPr lang="en-US" sz="2400" b="1" kern="1200" dirty="0" err="1">
                <a:solidFill>
                  <a:prstClr val="black"/>
                </a:solidFill>
                <a:latin typeface="UTM Avo"/>
                <a:cs typeface="+mn-ea"/>
                <a:sym typeface="+mn-lt"/>
              </a:rPr>
              <a:t>Đầu</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bếp</a:t>
            </a:r>
            <a:r>
              <a:rPr lang="en-US" sz="2400" b="1" kern="1200" dirty="0">
                <a:solidFill>
                  <a:prstClr val="black"/>
                </a:solidFill>
                <a:latin typeface="UTM Avo"/>
                <a:cs typeface="+mn-ea"/>
                <a:sym typeface="+mn-lt"/>
              </a:rPr>
              <a:t>: </a:t>
            </a:r>
            <a:endParaRPr lang="en-VN" sz="2400" b="1" kern="1200" dirty="0">
              <a:solidFill>
                <a:prstClr val="black"/>
              </a:solidFill>
              <a:latin typeface="UTM Avo"/>
              <a:cs typeface="+mn-ea"/>
              <a:sym typeface="+mn-lt"/>
            </a:endParaRPr>
          </a:p>
          <a:p>
            <a:pPr marL="381019" indent="-381019" algn="just" defTabSz="609630">
              <a:lnSpc>
                <a:spcPct val="150000"/>
              </a:lnSpc>
              <a:spcAft>
                <a:spcPts val="700"/>
              </a:spcAft>
              <a:buClrTx/>
              <a:buFont typeface="Courier New" panose="02070309020205020404" pitchFamily="49" charset="0"/>
              <a:buChar char="o"/>
              <a:tabLst>
                <a:tab pos="177809" algn="l"/>
              </a:tabLst>
            </a:pPr>
            <a:r>
              <a:rPr lang="en-US" sz="2400" kern="1200" dirty="0" err="1">
                <a:solidFill>
                  <a:prstClr val="black"/>
                </a:solidFill>
                <a:latin typeface="UTM Avo"/>
                <a:cs typeface="+mn-ea"/>
                <a:sym typeface="+mn-lt"/>
              </a:rPr>
              <a:t>Đầu</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bếp</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cần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phải</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hiểu</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về</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cách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lựa</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chọn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bảo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chế</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biến</a:t>
            </a:r>
            <a:r>
              <a:rPr lang="en-US" sz="2400" kern="1200" dirty="0">
                <a:solidFill>
                  <a:prstClr val="black"/>
                </a:solidFill>
                <a:latin typeface="UTM Avo"/>
                <a:cs typeface="+mn-ea"/>
                <a:sym typeface="+mn-lt"/>
              </a:rPr>
              <a:t> </a:t>
            </a:r>
            <a:br>
              <a:rPr lang="en-US" sz="2400" kern="1200" dirty="0">
                <a:solidFill>
                  <a:prstClr val="black"/>
                </a:solidFill>
                <a:latin typeface="UTM Avo"/>
                <a:cs typeface="+mn-ea"/>
                <a:sym typeface="+mn-lt"/>
              </a:rPr>
            </a:b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phẩm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sao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đảm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bảo</a:t>
            </a:r>
            <a:r>
              <a:rPr lang="en-US" sz="2400" kern="1200" dirty="0">
                <a:solidFill>
                  <a:prstClr val="black"/>
                </a:solidFill>
                <a:latin typeface="UTM Avo"/>
                <a:cs typeface="+mn-ea"/>
                <a:sym typeface="+mn-lt"/>
              </a:rPr>
              <a:t> an </a:t>
            </a:r>
            <a:r>
              <a:rPr lang="en-US" sz="2400" kern="1200" dirty="0" err="1">
                <a:solidFill>
                  <a:prstClr val="black"/>
                </a:solidFill>
                <a:latin typeface="UTM Avo"/>
                <a:cs typeface="+mn-ea"/>
                <a:sym typeface="+mn-lt"/>
              </a:rPr>
              <a:t>toàn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phẩm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bảo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quản</a:t>
            </a:r>
            <a:r>
              <a:rPr lang="en-US" sz="2400" kern="1200" dirty="0">
                <a:solidFill>
                  <a:prstClr val="black"/>
                </a:solidFill>
                <a:latin typeface="UTM Avo"/>
                <a:cs typeface="+mn-ea"/>
                <a:sym typeface="+mn-lt"/>
              </a:rPr>
              <a:t> </a:t>
            </a:r>
            <a:br>
              <a:rPr lang="en-US" sz="2400" kern="1200" dirty="0">
                <a:solidFill>
                  <a:prstClr val="black"/>
                </a:solidFill>
                <a:latin typeface="UTM Avo"/>
                <a:cs typeface="+mn-ea"/>
                <a:sym typeface="+mn-lt"/>
              </a:rPr>
            </a:br>
            <a:r>
              <a:rPr lang="en-US" sz="2400" kern="1200" dirty="0" err="1">
                <a:solidFill>
                  <a:prstClr val="black"/>
                </a:solidFill>
                <a:latin typeface="UTM Avo"/>
                <a:cs typeface="+mn-ea"/>
                <a:sym typeface="+mn-lt"/>
              </a:rPr>
              <a:t>chất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dinh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dưỡng</a:t>
            </a:r>
            <a:r>
              <a:rPr lang="en-US" sz="2400" kern="1200" dirty="0">
                <a:solidFill>
                  <a:prstClr val="black"/>
                </a:solidFill>
                <a:latin typeface="UTM Avo"/>
                <a:cs typeface="+mn-ea"/>
                <a:sym typeface="+mn-lt"/>
              </a:rPr>
              <a:t>. </a:t>
            </a:r>
            <a:endParaRPr lang="en-VN" sz="2400" kern="1200" dirty="0">
              <a:solidFill>
                <a:prstClr val="black"/>
              </a:solidFill>
              <a:latin typeface="UTM Avo"/>
              <a:cs typeface="+mn-ea"/>
              <a:sym typeface="+mn-lt"/>
            </a:endParaRPr>
          </a:p>
          <a:p>
            <a:pPr marL="381019" indent="-381019" algn="just" defTabSz="609630">
              <a:lnSpc>
                <a:spcPct val="150000"/>
              </a:lnSpc>
              <a:spcAft>
                <a:spcPts val="700"/>
              </a:spcAft>
              <a:buClrTx/>
              <a:buFont typeface="Courier New" panose="02070309020205020404" pitchFamily="49" charset="0"/>
              <a:buChar char="o"/>
              <a:tabLst>
                <a:tab pos="177809" algn="l"/>
              </a:tabLst>
            </a:pPr>
            <a:r>
              <a:rPr lang="en-US" sz="2400" kern="1200" dirty="0" err="1">
                <a:solidFill>
                  <a:prstClr val="black"/>
                </a:solidFill>
                <a:latin typeface="UTM Avo"/>
                <a:cs typeface="+mn-ea"/>
                <a:sym typeface="+mn-lt"/>
              </a:rPr>
              <a:t>Họ</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cần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biết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về</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quy</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trình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bảo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phẩm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kỹ</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thuật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nấu</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ăn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để</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giữ</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lại</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chất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dinh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dưỡng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trong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phẩm</a:t>
            </a:r>
            <a:r>
              <a:rPr lang="en-US" sz="2400" kern="1200" dirty="0">
                <a:solidFill>
                  <a:prstClr val="black"/>
                </a:solidFill>
                <a:latin typeface="UTM Avo"/>
                <a:cs typeface="+mn-ea"/>
                <a:sym typeface="+mn-lt"/>
              </a:rPr>
              <a:t>.</a:t>
            </a:r>
            <a:endParaRPr lang="en-VN" sz="2400" kern="1200" dirty="0">
              <a:solidFill>
                <a:prstClr val="black"/>
              </a:solidFill>
              <a:latin typeface="UTM Avo"/>
              <a:cs typeface="+mn-ea"/>
              <a:sym typeface="+mn-lt"/>
            </a:endParaRPr>
          </a:p>
        </p:txBody>
      </p:sp>
      <p:pic>
        <p:nvPicPr>
          <p:cNvPr id="7" name="Picture 2" descr="Nghề đầu bếp và cẩm nang nghề nghiệp hữu ích mới nhất 2023 | CareerViet.vn">
            <a:extLst>
              <a:ext uri="{FF2B5EF4-FFF2-40B4-BE49-F238E27FC236}">
                <a16:creationId xmlns:a16="http://schemas.microsoft.com/office/drawing/2014/main" id="{9308D486-4D03-A144-C180-892D6D95A6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0419" y="4676931"/>
            <a:ext cx="3627084" cy="203116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9899535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dissolve">
                                      <p:cBhvr>
                                        <p:cTn id="7" dur="500"/>
                                        <p:tgtEl>
                                          <p:spTgt spid="6">
                                            <p:txEl>
                                              <p:pRg st="1" end="1"/>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Effect transition="in" filter="dissolve">
                                      <p:cBhvr>
                                        <p:cTn id="11"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4" name="TextBox 3">
            <a:extLst>
              <a:ext uri="{FF2B5EF4-FFF2-40B4-BE49-F238E27FC236}">
                <a16:creationId xmlns:a16="http://schemas.microsoft.com/office/drawing/2014/main" id="{C951F245-FFC1-EF62-3786-997DFD302603}"/>
              </a:ext>
            </a:extLst>
          </p:cNvPr>
          <p:cNvSpPr txBox="1"/>
          <p:nvPr/>
        </p:nvSpPr>
        <p:spPr>
          <a:xfrm>
            <a:off x="431800" y="1488690"/>
            <a:ext cx="11328400" cy="2963375"/>
          </a:xfrm>
          <a:prstGeom prst="rect">
            <a:avLst/>
          </a:prstGeom>
          <a:noFill/>
        </p:spPr>
        <p:txBody>
          <a:bodyPr wrap="square">
            <a:spAutoFit/>
          </a:bodyPr>
          <a:lstStyle/>
          <a:p>
            <a:pPr marL="381019" indent="-381019" algn="just" defTabSz="609630">
              <a:lnSpc>
                <a:spcPct val="150000"/>
              </a:lnSpc>
              <a:spcAft>
                <a:spcPts val="700"/>
              </a:spcAft>
              <a:buClrTx/>
              <a:buFont typeface="Wingdings" pitchFamily="2" charset="2"/>
              <a:buChar char="Ø"/>
            </a:pPr>
            <a:r>
              <a:rPr lang="en-US" sz="2400" b="1" kern="1200" dirty="0" err="1">
                <a:solidFill>
                  <a:prstClr val="black"/>
                </a:solidFill>
                <a:latin typeface="UTM Avo"/>
                <a:cs typeface="+mn-ea"/>
                <a:sym typeface="+mn-lt"/>
              </a:rPr>
              <a:t>Chuyên</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viên</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dinh</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dưỡng</a:t>
            </a:r>
            <a:r>
              <a:rPr lang="en-US" sz="2400" b="1" kern="1200" dirty="0">
                <a:solidFill>
                  <a:prstClr val="black"/>
                </a:solidFill>
                <a:latin typeface="UTM Avo"/>
                <a:cs typeface="+mn-ea"/>
                <a:sym typeface="+mn-lt"/>
              </a:rPr>
              <a:t>: </a:t>
            </a:r>
            <a:endParaRPr lang="en-VN" sz="2400" b="1" kern="1200" dirty="0">
              <a:solidFill>
                <a:prstClr val="black"/>
              </a:solidFill>
              <a:latin typeface="UTM Avo"/>
              <a:cs typeface="+mn-ea"/>
              <a:sym typeface="+mn-lt"/>
            </a:endParaRPr>
          </a:p>
          <a:p>
            <a:pPr marL="381019" indent="-381019" algn="just" defTabSz="609630">
              <a:lnSpc>
                <a:spcPct val="150000"/>
              </a:lnSpc>
              <a:spcAft>
                <a:spcPts val="700"/>
              </a:spcAft>
              <a:buClrTx/>
              <a:buFont typeface="Courier New" panose="02070309020205020404" pitchFamily="49" charset="0"/>
              <a:buChar char="o"/>
              <a:tabLst>
                <a:tab pos="177809" algn="l"/>
              </a:tabLst>
            </a:pPr>
            <a:r>
              <a:rPr lang="en-US" sz="2400" kern="1200" dirty="0" err="1">
                <a:solidFill>
                  <a:prstClr val="black"/>
                </a:solidFill>
                <a:latin typeface="UTM Avo"/>
                <a:cs typeface="+mn-ea"/>
                <a:sym typeface="+mn-lt"/>
              </a:rPr>
              <a:t>Chuyên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viên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dinh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dưỡng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cần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có</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kiến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thức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sâu</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về</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giá</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trị</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dinh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dưỡng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của</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phẩm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cách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bảo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chúng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để</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giữ</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lại</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chất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dinh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dưỡng</a:t>
            </a:r>
            <a:r>
              <a:rPr lang="en-US" sz="2400" kern="1200" dirty="0">
                <a:solidFill>
                  <a:prstClr val="black"/>
                </a:solidFill>
                <a:latin typeface="UTM Avo"/>
                <a:cs typeface="+mn-ea"/>
                <a:sym typeface="+mn-lt"/>
              </a:rPr>
              <a:t>. </a:t>
            </a:r>
            <a:endParaRPr lang="en-VN" sz="2400" kern="1200" dirty="0">
              <a:solidFill>
                <a:prstClr val="black"/>
              </a:solidFill>
              <a:latin typeface="UTM Avo"/>
              <a:cs typeface="+mn-ea"/>
              <a:sym typeface="+mn-lt"/>
            </a:endParaRPr>
          </a:p>
          <a:p>
            <a:pPr marL="381019" indent="-381019" algn="just" defTabSz="609630">
              <a:lnSpc>
                <a:spcPct val="150000"/>
              </a:lnSpc>
              <a:spcAft>
                <a:spcPts val="700"/>
              </a:spcAft>
              <a:buClrTx/>
              <a:buFont typeface="Courier New" panose="02070309020205020404" pitchFamily="49" charset="0"/>
              <a:buChar char="o"/>
              <a:tabLst>
                <a:tab pos="177809" algn="l"/>
              </a:tabLst>
            </a:pPr>
            <a:r>
              <a:rPr lang="en-US" sz="2400" kern="1200" dirty="0" err="1">
                <a:solidFill>
                  <a:prstClr val="black"/>
                </a:solidFill>
                <a:latin typeface="UTM Avo"/>
                <a:cs typeface="+mn-ea"/>
                <a:sym typeface="+mn-lt"/>
              </a:rPr>
              <a:t>Họ</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cũng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cần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thông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thạo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về</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các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biện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pháp</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bảo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phẩm</a:t>
            </a:r>
            <a:r>
              <a:rPr lang="en-US" sz="2400" kern="1200" dirty="0">
                <a:solidFill>
                  <a:prstClr val="black"/>
                </a:solidFill>
                <a:latin typeface="UTM Avo"/>
                <a:cs typeface="+mn-ea"/>
                <a:sym typeface="+mn-lt"/>
              </a:rPr>
              <a:t> </a:t>
            </a:r>
            <a:br>
              <a:rPr lang="en-US" sz="2400" kern="1200" dirty="0">
                <a:solidFill>
                  <a:prstClr val="black"/>
                </a:solidFill>
                <a:latin typeface="UTM Avo"/>
                <a:cs typeface="+mn-ea"/>
                <a:sym typeface="+mn-lt"/>
              </a:rPr>
            </a:br>
            <a:r>
              <a:rPr lang="en-US" sz="2400" kern="1200" dirty="0">
                <a:solidFill>
                  <a:prstClr val="black"/>
                </a:solidFill>
                <a:latin typeface="UTM Avo"/>
                <a:cs typeface="+mn-ea"/>
                <a:sym typeface="+mn-lt"/>
              </a:rPr>
              <a:t>an </a:t>
            </a:r>
            <a:r>
              <a:rPr lang="en-US" sz="2400" kern="1200" dirty="0" err="1">
                <a:solidFill>
                  <a:prstClr val="black"/>
                </a:solidFill>
                <a:latin typeface="UTM Avo"/>
                <a:cs typeface="+mn-ea"/>
                <a:sym typeface="+mn-lt"/>
              </a:rPr>
              <a:t>toàn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hiệu</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a:t>
            </a:r>
            <a:r>
              <a:rPr lang="en-US" sz="2400" kern="1200" dirty="0">
                <a:solidFill>
                  <a:prstClr val="black"/>
                </a:solidFill>
                <a:latin typeface="UTM Avo"/>
                <a:cs typeface="+mn-ea"/>
                <a:sym typeface="+mn-lt"/>
              </a:rPr>
              <a:t>.</a:t>
            </a:r>
          </a:p>
        </p:txBody>
      </p:sp>
      <p:pic>
        <p:nvPicPr>
          <p:cNvPr id="5" name="Picture 2" descr="Dietitian - Chuyên gia dinh dưỡng">
            <a:extLst>
              <a:ext uri="{FF2B5EF4-FFF2-40B4-BE49-F238E27FC236}">
                <a16:creationId xmlns:a16="http://schemas.microsoft.com/office/drawing/2014/main" id="{D9BE452E-B727-B93F-F368-296D4DF95B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14881" y="4123710"/>
            <a:ext cx="3829797" cy="255115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1268993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dissolve">
                                      <p:cBhvr>
                                        <p:cTn id="7" dur="500"/>
                                        <p:tgtEl>
                                          <p:spTgt spid="4">
                                            <p:txEl>
                                              <p:pRg st="1" end="1"/>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dissolve">
                                      <p:cBhvr>
                                        <p:cTn id="11"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4" name="TextBox 3">
            <a:extLst>
              <a:ext uri="{FF2B5EF4-FFF2-40B4-BE49-F238E27FC236}">
                <a16:creationId xmlns:a16="http://schemas.microsoft.com/office/drawing/2014/main" id="{FF1417E3-9180-F6A2-B3CA-2FFCD8750AF1}"/>
              </a:ext>
            </a:extLst>
          </p:cNvPr>
          <p:cNvSpPr txBox="1"/>
          <p:nvPr/>
        </p:nvSpPr>
        <p:spPr>
          <a:xfrm>
            <a:off x="509041" y="1520252"/>
            <a:ext cx="11173918" cy="2229841"/>
          </a:xfrm>
          <a:prstGeom prst="rect">
            <a:avLst/>
          </a:prstGeom>
          <a:noFill/>
        </p:spPr>
        <p:txBody>
          <a:bodyPr wrap="square">
            <a:spAutoFit/>
          </a:bodyPr>
          <a:lstStyle/>
          <a:p>
            <a:pPr marL="381019" indent="-381019" algn="just" defTabSz="609630">
              <a:lnSpc>
                <a:spcPct val="150000"/>
              </a:lnSpc>
              <a:spcAft>
                <a:spcPts val="700"/>
              </a:spcAft>
              <a:buClrTx/>
              <a:buFont typeface="Wingdings" pitchFamily="2" charset="2"/>
              <a:buChar char="Ø"/>
            </a:pPr>
            <a:r>
              <a:rPr lang="en-US" sz="2400" b="1" kern="1200" dirty="0" err="1">
                <a:solidFill>
                  <a:prstClr val="black"/>
                </a:solidFill>
                <a:latin typeface="UTM Avo"/>
                <a:cs typeface="+mn-ea"/>
                <a:sym typeface="+mn-lt"/>
              </a:rPr>
              <a:t>Kỹ</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sư</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thực</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phẩm</a:t>
            </a:r>
            <a:r>
              <a:rPr lang="en-US" sz="2400" b="1" kern="1200" dirty="0">
                <a:solidFill>
                  <a:prstClr val="black"/>
                </a:solidFill>
                <a:latin typeface="UTM Avo"/>
                <a:cs typeface="+mn-ea"/>
                <a:sym typeface="+mn-lt"/>
              </a:rPr>
              <a:t>: </a:t>
            </a:r>
            <a:r>
              <a:rPr lang="en-US" sz="2400" kern="1200" dirty="0" err="1">
                <a:solidFill>
                  <a:prstClr val="black"/>
                </a:solidFill>
                <a:latin typeface="UTM Avo"/>
                <a:cs typeface="+mn-ea"/>
                <a:sym typeface="+mn-lt"/>
              </a:rPr>
              <a:t>Kỹ</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sư</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phẩm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cần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hiểu</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về</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kỹ</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thuật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công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nghệ</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bảo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phẩm</a:t>
            </a:r>
            <a:r>
              <a:rPr lang="en-US" sz="2400" kern="1200" dirty="0">
                <a:solidFill>
                  <a:prstClr val="black"/>
                </a:solidFill>
                <a:latin typeface="UTM Avo"/>
                <a:cs typeface="+mn-ea"/>
                <a:sym typeface="+mn-lt"/>
              </a:rPr>
              <a:t>, bao </a:t>
            </a:r>
            <a:r>
              <a:rPr lang="en-US" sz="2400" kern="1200" dirty="0" err="1">
                <a:solidFill>
                  <a:prstClr val="black"/>
                </a:solidFill>
                <a:latin typeface="UTM Avo"/>
                <a:cs typeface="+mn-ea"/>
                <a:sym typeface="+mn-lt"/>
              </a:rPr>
              <a:t>gồm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các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phương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pháp</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công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nghệ</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cao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như</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lạnh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đông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lạnh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đóng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gói</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chân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không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sử</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dụng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chất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bảo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tự</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nhiên</a:t>
            </a:r>
            <a:r>
              <a:rPr lang="en-US" sz="2400" kern="1200" dirty="0">
                <a:solidFill>
                  <a:prstClr val="black"/>
                </a:solidFill>
                <a:latin typeface="UTM Avo"/>
                <a:cs typeface="+mn-ea"/>
                <a:sym typeface="+mn-lt"/>
              </a:rPr>
              <a:t>.</a:t>
            </a:r>
            <a:endParaRPr lang="en-VN" sz="2400" kern="1200" dirty="0">
              <a:solidFill>
                <a:prstClr val="black"/>
              </a:solidFill>
              <a:latin typeface="UTM Avo"/>
              <a:cs typeface="+mn-ea"/>
              <a:sym typeface="+mn-lt"/>
            </a:endParaRPr>
          </a:p>
        </p:txBody>
      </p:sp>
      <p:pic>
        <p:nvPicPr>
          <p:cNvPr id="5" name="Picture 2" descr="CHI TIẾT] Công việc cụ thể của kỹ sư công nghệ thực phẩm">
            <a:extLst>
              <a:ext uri="{FF2B5EF4-FFF2-40B4-BE49-F238E27FC236}">
                <a16:creationId xmlns:a16="http://schemas.microsoft.com/office/drawing/2014/main" id="{E76FBCDF-757B-3769-CFC4-2CECCE31CA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0425" y="3825043"/>
            <a:ext cx="4271150" cy="285134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1126897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4" name="TextBox 3">
            <a:extLst>
              <a:ext uri="{FF2B5EF4-FFF2-40B4-BE49-F238E27FC236}">
                <a16:creationId xmlns:a16="http://schemas.microsoft.com/office/drawing/2014/main" id="{C40E9E35-7B14-9F4A-A388-1F40E7CB8A8A}"/>
              </a:ext>
            </a:extLst>
          </p:cNvPr>
          <p:cNvSpPr txBox="1"/>
          <p:nvPr/>
        </p:nvSpPr>
        <p:spPr>
          <a:xfrm>
            <a:off x="380999" y="1538574"/>
            <a:ext cx="11430000" cy="3517373"/>
          </a:xfrm>
          <a:prstGeom prst="rect">
            <a:avLst/>
          </a:prstGeom>
          <a:noFill/>
        </p:spPr>
        <p:txBody>
          <a:bodyPr wrap="square">
            <a:spAutoFit/>
          </a:bodyPr>
          <a:lstStyle/>
          <a:p>
            <a:pPr marL="381019" indent="-381019" algn="just" defTabSz="609630">
              <a:lnSpc>
                <a:spcPct val="150000"/>
              </a:lnSpc>
              <a:spcAft>
                <a:spcPts val="700"/>
              </a:spcAft>
              <a:buClrTx/>
              <a:buFont typeface="Wingdings" pitchFamily="2" charset="2"/>
              <a:buChar char="Ø"/>
            </a:pPr>
            <a:r>
              <a:rPr lang="en-US" sz="2400" b="1" kern="1200" dirty="0" err="1">
                <a:solidFill>
                  <a:prstClr val="black"/>
                </a:solidFill>
                <a:latin typeface="UTM Avo"/>
                <a:cs typeface="+mn-ea"/>
                <a:sym typeface="+mn-lt"/>
              </a:rPr>
              <a:t>Chuyên</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gia</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vệ</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sinh</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thực</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phẩm</a:t>
            </a:r>
            <a:r>
              <a:rPr lang="en-US" sz="2400" b="1" kern="1200" dirty="0">
                <a:solidFill>
                  <a:prstClr val="black"/>
                </a:solidFill>
                <a:latin typeface="UTM Avo"/>
                <a:cs typeface="+mn-ea"/>
                <a:sym typeface="+mn-lt"/>
              </a:rPr>
              <a:t>: </a:t>
            </a:r>
            <a:endParaRPr lang="en-VN" sz="2400" b="1" kern="1200" dirty="0">
              <a:solidFill>
                <a:prstClr val="black"/>
              </a:solidFill>
              <a:latin typeface="UTM Avo"/>
              <a:cs typeface="+mn-ea"/>
              <a:sym typeface="+mn-lt"/>
            </a:endParaRPr>
          </a:p>
          <a:p>
            <a:pPr marL="381019" indent="-381019" algn="just" defTabSz="609630">
              <a:lnSpc>
                <a:spcPct val="150000"/>
              </a:lnSpc>
              <a:spcAft>
                <a:spcPts val="700"/>
              </a:spcAft>
              <a:buClrTx/>
              <a:buFont typeface="Courier New" panose="02070309020205020404" pitchFamily="49" charset="0"/>
              <a:buChar char="o"/>
              <a:tabLst>
                <a:tab pos="177809" algn="l"/>
              </a:tabLst>
            </a:pPr>
            <a:r>
              <a:rPr lang="en-US" sz="2400" kern="1200" dirty="0" err="1">
                <a:solidFill>
                  <a:prstClr val="black"/>
                </a:solidFill>
                <a:latin typeface="UTM Avo"/>
                <a:cs typeface="+mn-ea"/>
                <a:sym typeface="+mn-lt"/>
              </a:rPr>
              <a:t>Chuyên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gia</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vệ</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sinh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phẩm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cần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phải</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có</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kiến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thức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về</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các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biện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pháp</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bảo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phẩm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để</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ngăn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chặn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sự</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phát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triển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của</a:t>
            </a:r>
            <a:r>
              <a:rPr lang="en-US" sz="2400" kern="1200" dirty="0">
                <a:solidFill>
                  <a:prstClr val="black"/>
                </a:solidFill>
                <a:latin typeface="UTM Avo"/>
                <a:cs typeface="+mn-ea"/>
                <a:sym typeface="+mn-lt"/>
              </a:rPr>
              <a:t> vi </a:t>
            </a:r>
            <a:r>
              <a:rPr lang="en-US" sz="2400" kern="1200" dirty="0" err="1">
                <a:solidFill>
                  <a:prstClr val="black"/>
                </a:solidFill>
                <a:latin typeface="UTM Avo"/>
                <a:cs typeface="+mn-ea"/>
                <a:sym typeface="+mn-lt"/>
              </a:rPr>
              <a:t>khuẩn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và</a:t>
            </a:r>
            <a:r>
              <a:rPr lang="en-US" sz="2400" kern="1200" dirty="0">
                <a:solidFill>
                  <a:prstClr val="black"/>
                </a:solidFill>
                <a:latin typeface="UTM Avo"/>
                <a:cs typeface="+mn-ea"/>
                <a:sym typeface="+mn-lt"/>
              </a:rPr>
              <a:t> </a:t>
            </a:r>
            <a:br>
              <a:rPr lang="en-US" sz="2400" kern="1200" dirty="0">
                <a:solidFill>
                  <a:prstClr val="black"/>
                </a:solidFill>
                <a:latin typeface="UTM Avo"/>
                <a:cs typeface="+mn-ea"/>
                <a:sym typeface="+mn-lt"/>
              </a:rPr>
            </a:br>
            <a:r>
              <a:rPr lang="en-US" sz="2400" kern="1200" dirty="0">
                <a:solidFill>
                  <a:prstClr val="black"/>
                </a:solidFill>
                <a:latin typeface="UTM Avo"/>
                <a:cs typeface="+mn-ea"/>
                <a:sym typeface="+mn-lt"/>
              </a:rPr>
              <a:t>vi </a:t>
            </a:r>
            <a:r>
              <a:rPr lang="en-US" sz="2400" kern="1200" dirty="0" err="1">
                <a:solidFill>
                  <a:prstClr val="black"/>
                </a:solidFill>
                <a:latin typeface="UTM Avo"/>
                <a:cs typeface="+mn-ea"/>
                <a:sym typeface="+mn-lt"/>
              </a:rPr>
              <a:t>sinh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vật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gây</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hại</a:t>
            </a:r>
            <a:r>
              <a:rPr lang="en-US" sz="2400" kern="1200" dirty="0">
                <a:solidFill>
                  <a:prstClr val="black"/>
                </a:solidFill>
                <a:latin typeface="UTM Avo"/>
                <a:cs typeface="+mn-ea"/>
                <a:sym typeface="+mn-lt"/>
              </a:rPr>
              <a:t>. </a:t>
            </a:r>
            <a:endParaRPr lang="en-VN" sz="2400" kern="1200" dirty="0">
              <a:solidFill>
                <a:prstClr val="black"/>
              </a:solidFill>
              <a:latin typeface="UTM Avo"/>
              <a:cs typeface="+mn-ea"/>
              <a:sym typeface="+mn-lt"/>
            </a:endParaRPr>
          </a:p>
          <a:p>
            <a:pPr marL="381019" indent="-381019" algn="just" defTabSz="609630">
              <a:lnSpc>
                <a:spcPct val="150000"/>
              </a:lnSpc>
              <a:spcAft>
                <a:spcPts val="700"/>
              </a:spcAft>
              <a:buClrTx/>
              <a:buFont typeface="Courier New" panose="02070309020205020404" pitchFamily="49" charset="0"/>
              <a:buChar char="o"/>
              <a:tabLst>
                <a:tab pos="177809" algn="l"/>
              </a:tabLst>
            </a:pPr>
            <a:r>
              <a:rPr lang="en-US" sz="2400" kern="1200" dirty="0" err="1">
                <a:solidFill>
                  <a:prstClr val="black"/>
                </a:solidFill>
                <a:latin typeface="UTM Avo"/>
                <a:cs typeface="+mn-ea"/>
                <a:sym typeface="+mn-lt"/>
              </a:rPr>
              <a:t>Họ</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cũng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cần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biết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cách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đánh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giá</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giám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sát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quá</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trình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bảo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quản</a:t>
            </a:r>
            <a:r>
              <a:rPr lang="en-US" sz="2400" kern="1200" dirty="0">
                <a:solidFill>
                  <a:prstClr val="black"/>
                </a:solidFill>
                <a:latin typeface="UTM Avo"/>
                <a:cs typeface="+mn-ea"/>
                <a:sym typeface="+mn-lt"/>
              </a:rPr>
              <a:t> </a:t>
            </a:r>
            <a:br>
              <a:rPr lang="en-US" sz="2400" kern="1200" dirty="0">
                <a:solidFill>
                  <a:prstClr val="black"/>
                </a:solidFill>
                <a:latin typeface="UTM Avo"/>
                <a:cs typeface="+mn-ea"/>
                <a:sym typeface="+mn-lt"/>
              </a:rPr>
            </a:b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phẩm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trong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các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cơ</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sở</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sản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xuất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phẩm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nhà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hàng</a:t>
            </a:r>
            <a:r>
              <a:rPr lang="en-US" sz="2400" kern="1200" dirty="0">
                <a:solidFill>
                  <a:prstClr val="black"/>
                </a:solidFill>
                <a:latin typeface="UTM Avo"/>
                <a:cs typeface="+mn-ea"/>
                <a:sym typeface="+mn-lt"/>
              </a:rPr>
              <a:t>.</a:t>
            </a:r>
            <a:endParaRPr lang="en-VN" sz="2400" kern="1200" dirty="0">
              <a:solidFill>
                <a:prstClr val="black"/>
              </a:solidFill>
              <a:latin typeface="UTM Avo"/>
              <a:cs typeface="+mn-ea"/>
              <a:sym typeface="+mn-lt"/>
            </a:endParaRPr>
          </a:p>
        </p:txBody>
      </p:sp>
      <p:pic>
        <p:nvPicPr>
          <p:cNvPr id="5" name="Picture 2" descr="Đảm bảo vệ sinh an toàn thực phẩm trong dịp Tết Nguyên đán Giáp Thìn năm  2024">
            <a:extLst>
              <a:ext uri="{FF2B5EF4-FFF2-40B4-BE49-F238E27FC236}">
                <a16:creationId xmlns:a16="http://schemas.microsoft.com/office/drawing/2014/main" id="{47D9F36F-EA40-2FA7-6E77-99262960E4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0249" y="5179741"/>
            <a:ext cx="2271502" cy="150304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0810956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linds(horizontal)">
                                      <p:cBhvr>
                                        <p:cTn id="7" dur="500"/>
                                        <p:tgtEl>
                                          <p:spTgt spid="4">
                                            <p:txEl>
                                              <p:pRg st="1" end="1"/>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blinds(horizontal)">
                                      <p:cBhvr>
                                        <p:cTn id="11"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4" name="TextBox 3">
            <a:extLst>
              <a:ext uri="{FF2B5EF4-FFF2-40B4-BE49-F238E27FC236}">
                <a16:creationId xmlns:a16="http://schemas.microsoft.com/office/drawing/2014/main" id="{172E6E9F-D4A3-965F-69A6-DA2081A40C98}"/>
              </a:ext>
            </a:extLst>
          </p:cNvPr>
          <p:cNvSpPr txBox="1"/>
          <p:nvPr/>
        </p:nvSpPr>
        <p:spPr>
          <a:xfrm>
            <a:off x="351415" y="1519968"/>
            <a:ext cx="11489167" cy="2783839"/>
          </a:xfrm>
          <a:prstGeom prst="rect">
            <a:avLst/>
          </a:prstGeom>
          <a:noFill/>
        </p:spPr>
        <p:txBody>
          <a:bodyPr wrap="square">
            <a:spAutoFit/>
          </a:bodyPr>
          <a:lstStyle/>
          <a:p>
            <a:pPr marL="381019" indent="-381019" algn="just" defTabSz="609630">
              <a:lnSpc>
                <a:spcPct val="150000"/>
              </a:lnSpc>
              <a:buClrTx/>
              <a:buFont typeface="Wingdings" pitchFamily="2" charset="2"/>
              <a:buChar char="Ø"/>
            </a:pPr>
            <a:r>
              <a:rPr lang="en-US" sz="2400" b="1" kern="1200" dirty="0" err="1">
                <a:solidFill>
                  <a:prstClr val="black"/>
                </a:solidFill>
                <a:latin typeface="UTM Avo"/>
                <a:cs typeface="+mn-ea"/>
                <a:sym typeface="+mn-lt"/>
              </a:rPr>
              <a:t>Quản</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lý</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nhà</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hàng</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hoặc</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cơ</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sở</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sản</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xuất</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thực</a:t>
            </a:r>
            <a:r>
              <a:rPr lang="en-US" sz="2400" b="1" kern="1200" dirty="0">
                <a:solidFill>
                  <a:prstClr val="black"/>
                </a:solidFill>
                <a:latin typeface="UTM Avo"/>
                <a:cs typeface="+mn-ea"/>
                <a:sym typeface="+mn-lt"/>
              </a:rPr>
              <a:t> </a:t>
            </a:r>
            <a:r>
              <a:rPr lang="en-US" sz="2400" b="1" kern="1200" dirty="0" err="1">
                <a:solidFill>
                  <a:prstClr val="black"/>
                </a:solidFill>
                <a:latin typeface="UTM Avo"/>
                <a:cs typeface="+mn-ea"/>
                <a:sym typeface="+mn-lt"/>
              </a:rPr>
              <a:t>phẩm</a:t>
            </a:r>
            <a:r>
              <a:rPr lang="en-US" sz="2400" b="1"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lý</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nhà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hàng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hoặc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cơ</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sở</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sản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xuất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phẩm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cần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phải</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hiểu</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về</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quy</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trình</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kỹ</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thuật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bảo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phẩm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đồng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thời</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có</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khả</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năng</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lý</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giám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sát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nhân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viên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hiện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các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biện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pháp</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bảo</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quản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thực</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phẩm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đảm</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bảo</a:t>
            </a:r>
            <a:r>
              <a:rPr lang="en-US" sz="2400" kern="1200" dirty="0">
                <a:solidFill>
                  <a:prstClr val="black"/>
                </a:solidFill>
                <a:latin typeface="UTM Avo"/>
                <a:cs typeface="+mn-ea"/>
                <a:sym typeface="+mn-lt"/>
              </a:rPr>
              <a:t> an </a:t>
            </a:r>
            <a:r>
              <a:rPr lang="en-US" sz="2400" kern="1200" dirty="0" err="1">
                <a:solidFill>
                  <a:prstClr val="black"/>
                </a:solidFill>
                <a:latin typeface="UTM Avo"/>
                <a:cs typeface="+mn-ea"/>
                <a:sym typeface="+mn-lt"/>
              </a:rPr>
              <a:t>toàn</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và</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chất</a:t>
            </a:r>
            <a:r>
              <a:rPr lang="en-US" sz="2400" kern="1200" dirty="0">
                <a:solidFill>
                  <a:prstClr val="black"/>
                </a:solidFill>
                <a:latin typeface="UTM Avo"/>
                <a:cs typeface="+mn-ea"/>
                <a:sym typeface="+mn-lt"/>
              </a:rPr>
              <a:t> </a:t>
            </a:r>
            <a:r>
              <a:rPr lang="en-US" sz="2400" kern="1200" dirty="0" err="1">
                <a:solidFill>
                  <a:prstClr val="black"/>
                </a:solidFill>
                <a:latin typeface="UTM Avo"/>
                <a:cs typeface="+mn-ea"/>
                <a:sym typeface="+mn-lt"/>
              </a:rPr>
              <a:t>lượng</a:t>
            </a:r>
            <a:r>
              <a:rPr lang="en-US" sz="2400" kern="1200" dirty="0">
                <a:solidFill>
                  <a:prstClr val="black"/>
                </a:solidFill>
                <a:latin typeface="UTM Avo"/>
                <a:cs typeface="+mn-ea"/>
                <a:sym typeface="+mn-lt"/>
              </a:rPr>
              <a:t>.</a:t>
            </a:r>
            <a:r>
              <a:rPr lang="en-VN" sz="2400" kern="1200" dirty="0">
                <a:solidFill>
                  <a:prstClr val="black"/>
                </a:solidFill>
                <a:latin typeface="UTM Avo"/>
                <a:cs typeface="+mn-ea"/>
                <a:sym typeface="+mn-lt"/>
              </a:rPr>
              <a:t> </a:t>
            </a:r>
          </a:p>
        </p:txBody>
      </p:sp>
      <p:pic>
        <p:nvPicPr>
          <p:cNvPr id="5" name="Picture 2" descr="Quy trình quản lý nhà hàng chuyên nghiệp với 9 bước từ A - Z">
            <a:extLst>
              <a:ext uri="{FF2B5EF4-FFF2-40B4-BE49-F238E27FC236}">
                <a16:creationId xmlns:a16="http://schemas.microsoft.com/office/drawing/2014/main" id="{804288B8-1E40-C5B3-D76B-A5CBEA8844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00814" y="3923880"/>
            <a:ext cx="4590372" cy="278383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2769625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5" name="Group 2">
            <a:extLst>
              <a:ext uri="{FF2B5EF4-FFF2-40B4-BE49-F238E27FC236}">
                <a16:creationId xmlns:a16="http://schemas.microsoft.com/office/drawing/2014/main" id="{7576FC6A-7EDB-0459-844F-3942212A675C}"/>
              </a:ext>
            </a:extLst>
          </p:cNvPr>
          <p:cNvGrpSpPr/>
          <p:nvPr/>
        </p:nvGrpSpPr>
        <p:grpSpPr>
          <a:xfrm>
            <a:off x="-1085404" y="2947293"/>
            <a:ext cx="14364396" cy="5927663"/>
            <a:chOff x="0" y="0"/>
            <a:chExt cx="19508701" cy="8050530"/>
          </a:xfrm>
        </p:grpSpPr>
        <p:sp>
          <p:nvSpPr>
            <p:cNvPr id="16" name="Freeform 3">
              <a:extLst>
                <a:ext uri="{FF2B5EF4-FFF2-40B4-BE49-F238E27FC236}">
                  <a16:creationId xmlns:a16="http://schemas.microsoft.com/office/drawing/2014/main" id="{54A52A75-FBAA-87E3-F28B-A729B8624536}"/>
                </a:ext>
              </a:extLst>
            </p:cNvPr>
            <p:cNvSpPr/>
            <p:nvPr/>
          </p:nvSpPr>
          <p:spPr>
            <a:xfrm>
              <a:off x="45464" y="48260"/>
              <a:ext cx="19431411" cy="7964170"/>
            </a:xfrm>
            <a:custGeom>
              <a:avLst/>
              <a:gdLst/>
              <a:ahLst/>
              <a:cxnLst/>
              <a:rect l="l" t="t" r="r" b="b"/>
              <a:pathLst>
                <a:path w="19431411" h="7964170">
                  <a:moveTo>
                    <a:pt x="0" y="2509520"/>
                  </a:moveTo>
                  <a:cubicBezTo>
                    <a:pt x="101158" y="1644650"/>
                    <a:pt x="448960" y="1363980"/>
                    <a:pt x="560347" y="1305560"/>
                  </a:cubicBezTo>
                  <a:cubicBezTo>
                    <a:pt x="598991" y="1283970"/>
                    <a:pt x="618314" y="1309370"/>
                    <a:pt x="651275" y="1290320"/>
                  </a:cubicBezTo>
                  <a:cubicBezTo>
                    <a:pt x="710379" y="1256030"/>
                    <a:pt x="756980" y="1121410"/>
                    <a:pt x="853591" y="1052830"/>
                  </a:cubicBezTo>
                  <a:cubicBezTo>
                    <a:pt x="1002486" y="947420"/>
                    <a:pt x="1280955" y="868680"/>
                    <a:pt x="1507139" y="811530"/>
                  </a:cubicBezTo>
                  <a:cubicBezTo>
                    <a:pt x="1742417" y="753110"/>
                    <a:pt x="2008383" y="746760"/>
                    <a:pt x="2242523" y="708660"/>
                  </a:cubicBezTo>
                  <a:cubicBezTo>
                    <a:pt x="2455069" y="674370"/>
                    <a:pt x="2644882" y="632460"/>
                    <a:pt x="2851744" y="596900"/>
                  </a:cubicBezTo>
                  <a:cubicBezTo>
                    <a:pt x="3067699" y="560070"/>
                    <a:pt x="3287064" y="523240"/>
                    <a:pt x="3512112" y="491490"/>
                  </a:cubicBezTo>
                  <a:cubicBezTo>
                    <a:pt x="3745116" y="458470"/>
                    <a:pt x="3997442" y="440690"/>
                    <a:pt x="4228174" y="405130"/>
                  </a:cubicBezTo>
                  <a:cubicBezTo>
                    <a:pt x="4444129" y="373380"/>
                    <a:pt x="4643035" y="321310"/>
                    <a:pt x="4853307" y="290830"/>
                  </a:cubicBezTo>
                  <a:cubicBezTo>
                    <a:pt x="5063579" y="260350"/>
                    <a:pt x="5277260" y="243840"/>
                    <a:pt x="5490943" y="220980"/>
                  </a:cubicBezTo>
                  <a:cubicBezTo>
                    <a:pt x="5706898" y="198120"/>
                    <a:pt x="5922852" y="175260"/>
                    <a:pt x="6142217" y="152400"/>
                  </a:cubicBezTo>
                  <a:cubicBezTo>
                    <a:pt x="6366129" y="128270"/>
                    <a:pt x="6599133" y="104140"/>
                    <a:pt x="6819635" y="81280"/>
                  </a:cubicBezTo>
                  <a:cubicBezTo>
                    <a:pt x="7029906" y="59690"/>
                    <a:pt x="7221992" y="33020"/>
                    <a:pt x="7435675" y="19050"/>
                  </a:cubicBezTo>
                  <a:cubicBezTo>
                    <a:pt x="7667542" y="5080"/>
                    <a:pt x="7926688" y="5080"/>
                    <a:pt x="8159693" y="2540"/>
                  </a:cubicBezTo>
                  <a:cubicBezTo>
                    <a:pt x="8379057" y="0"/>
                    <a:pt x="8576827" y="3810"/>
                    <a:pt x="8796192" y="3810"/>
                  </a:cubicBezTo>
                  <a:cubicBezTo>
                    <a:pt x="9032606" y="3810"/>
                    <a:pt x="9288342" y="3810"/>
                    <a:pt x="9531575" y="3810"/>
                  </a:cubicBezTo>
                  <a:cubicBezTo>
                    <a:pt x="9769126" y="3810"/>
                    <a:pt x="10002130" y="3810"/>
                    <a:pt x="10240817" y="3810"/>
                  </a:cubicBezTo>
                  <a:cubicBezTo>
                    <a:pt x="10482915" y="5080"/>
                    <a:pt x="10723876" y="3810"/>
                    <a:pt x="10975065" y="8890"/>
                  </a:cubicBezTo>
                  <a:cubicBezTo>
                    <a:pt x="11238757" y="15240"/>
                    <a:pt x="11509269" y="30480"/>
                    <a:pt x="11784329" y="36830"/>
                  </a:cubicBezTo>
                  <a:cubicBezTo>
                    <a:pt x="12071889" y="43180"/>
                    <a:pt x="12370817" y="40640"/>
                    <a:pt x="12665198" y="44450"/>
                  </a:cubicBezTo>
                  <a:cubicBezTo>
                    <a:pt x="12962988" y="48260"/>
                    <a:pt x="13268736" y="52070"/>
                    <a:pt x="13561980" y="58420"/>
                  </a:cubicBezTo>
                  <a:cubicBezTo>
                    <a:pt x="13842722" y="64770"/>
                    <a:pt x="14116644" y="74930"/>
                    <a:pt x="14390565" y="80010"/>
                  </a:cubicBezTo>
                  <a:cubicBezTo>
                    <a:pt x="14661077" y="85090"/>
                    <a:pt x="14944092" y="81280"/>
                    <a:pt x="15194147" y="90170"/>
                  </a:cubicBezTo>
                  <a:cubicBezTo>
                    <a:pt x="15412374" y="97790"/>
                    <a:pt x="15604460" y="110490"/>
                    <a:pt x="15809049" y="128270"/>
                  </a:cubicBezTo>
                  <a:cubicBezTo>
                    <a:pt x="16012502" y="146050"/>
                    <a:pt x="16203451" y="160020"/>
                    <a:pt x="16415998" y="196850"/>
                  </a:cubicBezTo>
                  <a:cubicBezTo>
                    <a:pt x="16654684" y="240030"/>
                    <a:pt x="16938836" y="293370"/>
                    <a:pt x="17172976" y="381000"/>
                  </a:cubicBezTo>
                  <a:cubicBezTo>
                    <a:pt x="17388932" y="462280"/>
                    <a:pt x="17608296" y="576580"/>
                    <a:pt x="17775377" y="693420"/>
                  </a:cubicBezTo>
                  <a:cubicBezTo>
                    <a:pt x="17909496" y="788670"/>
                    <a:pt x="17976555" y="955040"/>
                    <a:pt x="18111812" y="1002030"/>
                  </a:cubicBezTo>
                  <a:cubicBezTo>
                    <a:pt x="18261843" y="1054100"/>
                    <a:pt x="18468707" y="915670"/>
                    <a:pt x="18647153" y="949960"/>
                  </a:cubicBezTo>
                  <a:cubicBezTo>
                    <a:pt x="18841513" y="986790"/>
                    <a:pt x="19102932" y="1075690"/>
                    <a:pt x="19231369" y="1242060"/>
                  </a:cubicBezTo>
                  <a:cubicBezTo>
                    <a:pt x="19364351" y="1414780"/>
                    <a:pt x="19431411" y="1753870"/>
                    <a:pt x="19417773" y="1985010"/>
                  </a:cubicBezTo>
                  <a:cubicBezTo>
                    <a:pt x="19404133" y="2194560"/>
                    <a:pt x="19279107" y="2381250"/>
                    <a:pt x="19188178" y="2573020"/>
                  </a:cubicBezTo>
                  <a:cubicBezTo>
                    <a:pt x="19092704" y="2773680"/>
                    <a:pt x="18973360" y="2966720"/>
                    <a:pt x="18856289" y="3163570"/>
                  </a:cubicBezTo>
                  <a:cubicBezTo>
                    <a:pt x="18734673" y="3368040"/>
                    <a:pt x="18585777" y="3572510"/>
                    <a:pt x="18468707" y="3779520"/>
                  </a:cubicBezTo>
                  <a:cubicBezTo>
                    <a:pt x="18357320" y="3973830"/>
                    <a:pt x="18272074" y="4175760"/>
                    <a:pt x="18167506" y="4367530"/>
                  </a:cubicBezTo>
                  <a:cubicBezTo>
                    <a:pt x="18064076" y="4556760"/>
                    <a:pt x="17976555" y="4754880"/>
                    <a:pt x="17844711" y="4919980"/>
                  </a:cubicBezTo>
                  <a:cubicBezTo>
                    <a:pt x="17709454" y="5090160"/>
                    <a:pt x="17538963" y="5259070"/>
                    <a:pt x="17361653" y="5369560"/>
                  </a:cubicBezTo>
                  <a:cubicBezTo>
                    <a:pt x="17187751" y="5477510"/>
                    <a:pt x="16984300" y="5516880"/>
                    <a:pt x="16793350" y="5579110"/>
                  </a:cubicBezTo>
                  <a:cubicBezTo>
                    <a:pt x="16604673" y="5641340"/>
                    <a:pt x="16379625" y="5631180"/>
                    <a:pt x="16222774" y="5742940"/>
                  </a:cubicBezTo>
                  <a:cubicBezTo>
                    <a:pt x="16065922" y="5855970"/>
                    <a:pt x="15996589" y="6108700"/>
                    <a:pt x="15854514" y="6253480"/>
                  </a:cubicBezTo>
                  <a:cubicBezTo>
                    <a:pt x="15713574" y="6396990"/>
                    <a:pt x="15549903" y="6510020"/>
                    <a:pt x="15374866" y="6610350"/>
                  </a:cubicBezTo>
                  <a:cubicBezTo>
                    <a:pt x="15189600" y="6715760"/>
                    <a:pt x="14979327" y="6798310"/>
                    <a:pt x="14766781" y="6866890"/>
                  </a:cubicBezTo>
                  <a:cubicBezTo>
                    <a:pt x="14546281" y="6938010"/>
                    <a:pt x="14293954" y="6979920"/>
                    <a:pt x="14073452" y="7024370"/>
                  </a:cubicBezTo>
                  <a:cubicBezTo>
                    <a:pt x="13874545" y="7065010"/>
                    <a:pt x="13696099" y="7092950"/>
                    <a:pt x="13502876" y="7127240"/>
                  </a:cubicBezTo>
                  <a:cubicBezTo>
                    <a:pt x="13305107" y="7164070"/>
                    <a:pt x="13103927" y="7185660"/>
                    <a:pt x="12902748" y="7236460"/>
                  </a:cubicBezTo>
                  <a:cubicBezTo>
                    <a:pt x="12693613" y="7291070"/>
                    <a:pt x="12478795" y="7362190"/>
                    <a:pt x="12273068" y="7447280"/>
                  </a:cubicBezTo>
                  <a:cubicBezTo>
                    <a:pt x="12066206" y="7532370"/>
                    <a:pt x="11867300" y="7666990"/>
                    <a:pt x="11667258" y="7749540"/>
                  </a:cubicBezTo>
                  <a:cubicBezTo>
                    <a:pt x="11481991" y="7825740"/>
                    <a:pt x="11305817" y="7894320"/>
                    <a:pt x="11114867" y="7928610"/>
                  </a:cubicBezTo>
                  <a:cubicBezTo>
                    <a:pt x="10917098" y="7964170"/>
                    <a:pt x="10705689" y="7951470"/>
                    <a:pt x="10501100" y="7950200"/>
                  </a:cubicBezTo>
                  <a:cubicBezTo>
                    <a:pt x="10295375" y="7950200"/>
                    <a:pt x="10094195" y="7940040"/>
                    <a:pt x="9880514" y="7927340"/>
                  </a:cubicBezTo>
                  <a:cubicBezTo>
                    <a:pt x="9654329" y="7913370"/>
                    <a:pt x="9404275" y="7896860"/>
                    <a:pt x="9178092" y="7868920"/>
                  </a:cubicBezTo>
                  <a:cubicBezTo>
                    <a:pt x="8967819" y="7842250"/>
                    <a:pt x="8766640" y="7806690"/>
                    <a:pt x="8567734" y="7764780"/>
                  </a:cubicBezTo>
                  <a:cubicBezTo>
                    <a:pt x="8376785" y="7722870"/>
                    <a:pt x="8202884" y="7644130"/>
                    <a:pt x="8008524" y="7617460"/>
                  </a:cubicBezTo>
                  <a:cubicBezTo>
                    <a:pt x="7805072" y="7590790"/>
                    <a:pt x="7585707" y="7612380"/>
                    <a:pt x="7373161" y="7609840"/>
                  </a:cubicBezTo>
                  <a:cubicBezTo>
                    <a:pt x="7161753" y="7606030"/>
                    <a:pt x="6953754" y="7611110"/>
                    <a:pt x="6738935" y="7597140"/>
                  </a:cubicBezTo>
                  <a:cubicBezTo>
                    <a:pt x="6516161" y="7581900"/>
                    <a:pt x="6287703" y="7548880"/>
                    <a:pt x="6062655" y="7520940"/>
                  </a:cubicBezTo>
                  <a:cubicBezTo>
                    <a:pt x="5837607" y="7493000"/>
                    <a:pt x="5614832" y="7467600"/>
                    <a:pt x="5388648" y="7429500"/>
                  </a:cubicBezTo>
                  <a:cubicBezTo>
                    <a:pt x="5159054" y="7391400"/>
                    <a:pt x="4921503" y="7362190"/>
                    <a:pt x="4697591" y="7291070"/>
                  </a:cubicBezTo>
                  <a:cubicBezTo>
                    <a:pt x="4474817" y="7219950"/>
                    <a:pt x="4257725" y="7132320"/>
                    <a:pt x="4048590" y="7005320"/>
                  </a:cubicBezTo>
                  <a:cubicBezTo>
                    <a:pt x="3826952" y="6870700"/>
                    <a:pt x="3574625" y="6648450"/>
                    <a:pt x="3407544" y="6494780"/>
                  </a:cubicBezTo>
                  <a:cubicBezTo>
                    <a:pt x="3288200" y="6384290"/>
                    <a:pt x="3187043" y="6269990"/>
                    <a:pt x="3119983" y="6189980"/>
                  </a:cubicBezTo>
                  <a:cubicBezTo>
                    <a:pt x="3079065" y="6141720"/>
                    <a:pt x="3055196" y="6112510"/>
                    <a:pt x="3029054" y="6068060"/>
                  </a:cubicBezTo>
                  <a:cubicBezTo>
                    <a:pt x="3004049" y="6024880"/>
                    <a:pt x="2982454" y="5975350"/>
                    <a:pt x="2966541" y="5927090"/>
                  </a:cubicBezTo>
                  <a:cubicBezTo>
                    <a:pt x="2952902" y="5880100"/>
                    <a:pt x="2969951" y="5829300"/>
                    <a:pt x="2939262" y="5783580"/>
                  </a:cubicBezTo>
                  <a:cubicBezTo>
                    <a:pt x="2882432" y="5699760"/>
                    <a:pt x="2677843" y="5647690"/>
                    <a:pt x="2547133" y="5552440"/>
                  </a:cubicBezTo>
                  <a:cubicBezTo>
                    <a:pt x="2398238" y="5443220"/>
                    <a:pt x="2258436" y="5287010"/>
                    <a:pt x="2101584" y="5154930"/>
                  </a:cubicBezTo>
                  <a:cubicBezTo>
                    <a:pt x="1934503" y="5012690"/>
                    <a:pt x="1748100" y="4878070"/>
                    <a:pt x="1571926" y="4730750"/>
                  </a:cubicBezTo>
                  <a:cubicBezTo>
                    <a:pt x="1390069" y="4579620"/>
                    <a:pt x="1194573" y="4425950"/>
                    <a:pt x="1027492" y="4257040"/>
                  </a:cubicBezTo>
                  <a:cubicBezTo>
                    <a:pt x="866094" y="4094480"/>
                    <a:pt x="717198" y="3923030"/>
                    <a:pt x="584215" y="3741420"/>
                  </a:cubicBezTo>
                  <a:cubicBezTo>
                    <a:pt x="453506" y="3563620"/>
                    <a:pt x="329616" y="3383280"/>
                    <a:pt x="234141" y="3181350"/>
                  </a:cubicBezTo>
                  <a:cubicBezTo>
                    <a:pt x="134120" y="2974340"/>
                    <a:pt x="0" y="2509520"/>
                    <a:pt x="0" y="2509520"/>
                  </a:cubicBezTo>
                  <a:moveTo>
                    <a:pt x="14223485" y="3563620"/>
                  </a:moveTo>
                  <a:cubicBezTo>
                    <a:pt x="14231440" y="3569970"/>
                    <a:pt x="14237123" y="3564890"/>
                    <a:pt x="14237123" y="3563620"/>
                  </a:cubicBezTo>
                  <a:cubicBezTo>
                    <a:pt x="14237123" y="3562350"/>
                    <a:pt x="14223485" y="3563620"/>
                    <a:pt x="14223485" y="3563620"/>
                  </a:cubicBezTo>
                </a:path>
              </a:pathLst>
            </a:custGeom>
            <a:solidFill>
              <a:srgbClr val="FFF3DD"/>
            </a:solidFill>
            <a:ln cap="sq">
              <a:noFill/>
              <a:prstDash val="solid"/>
              <a:miter/>
            </a:ln>
          </p:spPr>
          <p:txBody>
            <a:bodyPr/>
            <a:lstStyle/>
            <a:p>
              <a:pPr defTabSz="609630">
                <a:buClrTx/>
                <a:buFontTx/>
                <a:buNone/>
              </a:pPr>
              <a:endParaRPr lang="en-US" sz="700" kern="1200">
                <a:solidFill>
                  <a:schemeClr val="tx1"/>
                </a:solidFill>
                <a:latin typeface="UTM Avo"/>
                <a:cs typeface="+mn-ea"/>
                <a:sym typeface="+mn-lt"/>
              </a:endParaRPr>
            </a:p>
          </p:txBody>
        </p:sp>
      </p:grpSp>
      <p:sp>
        <p:nvSpPr>
          <p:cNvPr id="17" name="Freeform 7">
            <a:extLst>
              <a:ext uri="{FF2B5EF4-FFF2-40B4-BE49-F238E27FC236}">
                <a16:creationId xmlns:a16="http://schemas.microsoft.com/office/drawing/2014/main" id="{42AEC794-A738-DB98-BF85-3651535E45B6}"/>
              </a:ext>
            </a:extLst>
          </p:cNvPr>
          <p:cNvSpPr/>
          <p:nvPr/>
        </p:nvSpPr>
        <p:spPr>
          <a:xfrm>
            <a:off x="9469316" y="2392765"/>
            <a:ext cx="2590747" cy="2168465"/>
          </a:xfrm>
          <a:custGeom>
            <a:avLst/>
            <a:gdLst/>
            <a:ahLst/>
            <a:cxnLst/>
            <a:rect l="l" t="t" r="r" b="b"/>
            <a:pathLst>
              <a:path w="6009330" h="4529533">
                <a:moveTo>
                  <a:pt x="0" y="0"/>
                </a:moveTo>
                <a:lnTo>
                  <a:pt x="6009330" y="0"/>
                </a:lnTo>
                <a:lnTo>
                  <a:pt x="6009330" y="4529533"/>
                </a:lnTo>
                <a:lnTo>
                  <a:pt x="0" y="4529533"/>
                </a:lnTo>
                <a:lnTo>
                  <a:pt x="0" y="0"/>
                </a:lnTo>
                <a:close/>
              </a:path>
            </a:pathLst>
          </a:custGeom>
          <a:blipFill>
            <a:blip r:embed="rId4"/>
            <a:stretch>
              <a:fillRect/>
            </a:stretch>
          </a:blipFill>
        </p:spPr>
        <p:txBody>
          <a:bodyPr/>
          <a:lstStyle/>
          <a:p>
            <a:pPr defTabSz="609630">
              <a:buClrTx/>
              <a:buFontTx/>
              <a:buNone/>
            </a:pPr>
            <a:endParaRPr lang="en-US" sz="700" kern="1200">
              <a:solidFill>
                <a:schemeClr val="tx1"/>
              </a:solidFill>
              <a:latin typeface="UTM Avo"/>
              <a:cs typeface="+mn-ea"/>
              <a:sym typeface="+mn-lt"/>
            </a:endParaRPr>
          </a:p>
        </p:txBody>
      </p:sp>
      <p:sp>
        <p:nvSpPr>
          <p:cNvPr id="18" name="Freeform 8">
            <a:extLst>
              <a:ext uri="{FF2B5EF4-FFF2-40B4-BE49-F238E27FC236}">
                <a16:creationId xmlns:a16="http://schemas.microsoft.com/office/drawing/2014/main" id="{335B588B-27A7-1E97-4B15-8F13E586DD9F}"/>
              </a:ext>
            </a:extLst>
          </p:cNvPr>
          <p:cNvSpPr/>
          <p:nvPr/>
        </p:nvSpPr>
        <p:spPr>
          <a:xfrm rot="-1405554">
            <a:off x="8163523" y="1117751"/>
            <a:ext cx="866157" cy="1828301"/>
          </a:xfrm>
          <a:custGeom>
            <a:avLst/>
            <a:gdLst/>
            <a:ahLst/>
            <a:cxnLst/>
            <a:rect l="l" t="t" r="r" b="b"/>
            <a:pathLst>
              <a:path w="1299236" h="2742451">
                <a:moveTo>
                  <a:pt x="0" y="0"/>
                </a:moveTo>
                <a:lnTo>
                  <a:pt x="1299236" y="0"/>
                </a:lnTo>
                <a:lnTo>
                  <a:pt x="1299236" y="2742450"/>
                </a:lnTo>
                <a:lnTo>
                  <a:pt x="0" y="2742450"/>
                </a:lnTo>
                <a:lnTo>
                  <a:pt x="0" y="0"/>
                </a:lnTo>
                <a:close/>
              </a:path>
            </a:pathLst>
          </a:custGeom>
          <a:blipFill>
            <a:blip r:embed="rId5"/>
            <a:stretch>
              <a:fillRect/>
            </a:stretch>
          </a:blipFill>
        </p:spPr>
        <p:txBody>
          <a:bodyPr/>
          <a:lstStyle/>
          <a:p>
            <a:pPr defTabSz="609630">
              <a:buClrTx/>
              <a:buFontTx/>
              <a:buNone/>
            </a:pPr>
            <a:endParaRPr lang="en-US" sz="700" kern="1200">
              <a:solidFill>
                <a:schemeClr val="tx1"/>
              </a:solidFill>
              <a:latin typeface="UTM Avo"/>
              <a:cs typeface="+mn-ea"/>
              <a:sym typeface="+mn-lt"/>
            </a:endParaRPr>
          </a:p>
        </p:txBody>
      </p:sp>
      <p:grpSp>
        <p:nvGrpSpPr>
          <p:cNvPr id="22" name="Group 12">
            <a:extLst>
              <a:ext uri="{FF2B5EF4-FFF2-40B4-BE49-F238E27FC236}">
                <a16:creationId xmlns:a16="http://schemas.microsoft.com/office/drawing/2014/main" id="{01E2F7A5-31CB-439C-C9F6-4DBBFA6CC912}"/>
              </a:ext>
            </a:extLst>
          </p:cNvPr>
          <p:cNvGrpSpPr/>
          <p:nvPr/>
        </p:nvGrpSpPr>
        <p:grpSpPr>
          <a:xfrm rot="-234626">
            <a:off x="1186632" y="1474804"/>
            <a:ext cx="5915128" cy="1045154"/>
            <a:chOff x="0" y="0"/>
            <a:chExt cx="2152734" cy="345759"/>
          </a:xfrm>
        </p:grpSpPr>
        <p:sp>
          <p:nvSpPr>
            <p:cNvPr id="23" name="Freeform 13">
              <a:extLst>
                <a:ext uri="{FF2B5EF4-FFF2-40B4-BE49-F238E27FC236}">
                  <a16:creationId xmlns:a16="http://schemas.microsoft.com/office/drawing/2014/main" id="{A3E58123-C03B-3781-5030-19FA6B1ABBE4}"/>
                </a:ext>
              </a:extLst>
            </p:cNvPr>
            <p:cNvSpPr/>
            <p:nvPr/>
          </p:nvSpPr>
          <p:spPr>
            <a:xfrm>
              <a:off x="0" y="0"/>
              <a:ext cx="2152734" cy="345759"/>
            </a:xfrm>
            <a:custGeom>
              <a:avLst/>
              <a:gdLst/>
              <a:ahLst/>
              <a:cxnLst/>
              <a:rect l="l" t="t" r="r" b="b"/>
              <a:pathLst>
                <a:path w="2152734" h="345759">
                  <a:moveTo>
                    <a:pt x="94718" y="0"/>
                  </a:moveTo>
                  <a:lnTo>
                    <a:pt x="2058016" y="0"/>
                  </a:lnTo>
                  <a:cubicBezTo>
                    <a:pt x="2083137" y="0"/>
                    <a:pt x="2107229" y="9979"/>
                    <a:pt x="2124992" y="27742"/>
                  </a:cubicBezTo>
                  <a:cubicBezTo>
                    <a:pt x="2142755" y="45505"/>
                    <a:pt x="2152734" y="69597"/>
                    <a:pt x="2152734" y="94718"/>
                  </a:cubicBezTo>
                  <a:lnTo>
                    <a:pt x="2152734" y="251041"/>
                  </a:lnTo>
                  <a:cubicBezTo>
                    <a:pt x="2152734" y="276162"/>
                    <a:pt x="2142755" y="300254"/>
                    <a:pt x="2124992" y="318017"/>
                  </a:cubicBezTo>
                  <a:cubicBezTo>
                    <a:pt x="2107229" y="335780"/>
                    <a:pt x="2083137" y="345759"/>
                    <a:pt x="2058016" y="345759"/>
                  </a:cubicBezTo>
                  <a:lnTo>
                    <a:pt x="94718" y="345759"/>
                  </a:lnTo>
                  <a:cubicBezTo>
                    <a:pt x="69597" y="345759"/>
                    <a:pt x="45505" y="335780"/>
                    <a:pt x="27742" y="318017"/>
                  </a:cubicBezTo>
                  <a:cubicBezTo>
                    <a:pt x="9979" y="300254"/>
                    <a:pt x="0" y="276162"/>
                    <a:pt x="0" y="251041"/>
                  </a:cubicBezTo>
                  <a:lnTo>
                    <a:pt x="0" y="94718"/>
                  </a:lnTo>
                  <a:cubicBezTo>
                    <a:pt x="0" y="69597"/>
                    <a:pt x="9979" y="45505"/>
                    <a:pt x="27742" y="27742"/>
                  </a:cubicBezTo>
                  <a:cubicBezTo>
                    <a:pt x="45505" y="9979"/>
                    <a:pt x="69597" y="0"/>
                    <a:pt x="94718" y="0"/>
                  </a:cubicBezTo>
                  <a:close/>
                </a:path>
              </a:pathLst>
            </a:custGeom>
            <a:solidFill>
              <a:srgbClr val="F7D08D"/>
            </a:solidFill>
          </p:spPr>
          <p:txBody>
            <a:bodyPr/>
            <a:lstStyle/>
            <a:p>
              <a:pPr defTabSz="609630">
                <a:buClrTx/>
                <a:buFontTx/>
                <a:buNone/>
              </a:pPr>
              <a:endParaRPr lang="en-US" sz="700" kern="1200">
                <a:solidFill>
                  <a:schemeClr val="tx1"/>
                </a:solidFill>
                <a:latin typeface="UTM Avo"/>
                <a:cs typeface="+mn-ea"/>
                <a:sym typeface="+mn-lt"/>
              </a:endParaRPr>
            </a:p>
          </p:txBody>
        </p:sp>
        <p:sp>
          <p:nvSpPr>
            <p:cNvPr id="24" name="TextBox 14">
              <a:extLst>
                <a:ext uri="{FF2B5EF4-FFF2-40B4-BE49-F238E27FC236}">
                  <a16:creationId xmlns:a16="http://schemas.microsoft.com/office/drawing/2014/main" id="{A02A5FB0-7CC5-F1B1-457D-01524FBEF47B}"/>
                </a:ext>
              </a:extLst>
            </p:cNvPr>
            <p:cNvSpPr txBox="1"/>
            <p:nvPr/>
          </p:nvSpPr>
          <p:spPr>
            <a:xfrm>
              <a:off x="0" y="-38100"/>
              <a:ext cx="2152734" cy="383859"/>
            </a:xfrm>
            <a:prstGeom prst="rect">
              <a:avLst/>
            </a:prstGeom>
          </p:spPr>
          <p:txBody>
            <a:bodyPr lIns="33867" tIns="33867" rIns="33867" bIns="33867" rtlCol="0" anchor="ctr"/>
            <a:lstStyle/>
            <a:p>
              <a:pPr algn="ctr" defTabSz="609630">
                <a:lnSpc>
                  <a:spcPts val="1773"/>
                </a:lnSpc>
                <a:spcBef>
                  <a:spcPct val="0"/>
                </a:spcBef>
                <a:buClrTx/>
                <a:buFontTx/>
                <a:buNone/>
              </a:pPr>
              <a:endParaRPr sz="700" kern="1200">
                <a:solidFill>
                  <a:schemeClr val="tx1"/>
                </a:solidFill>
                <a:latin typeface="UTM Avo"/>
                <a:cs typeface="+mn-ea"/>
                <a:sym typeface="+mn-lt"/>
              </a:endParaRPr>
            </a:p>
          </p:txBody>
        </p:sp>
      </p:grpSp>
      <p:sp>
        <p:nvSpPr>
          <p:cNvPr id="25" name="Freeform 15">
            <a:extLst>
              <a:ext uri="{FF2B5EF4-FFF2-40B4-BE49-F238E27FC236}">
                <a16:creationId xmlns:a16="http://schemas.microsoft.com/office/drawing/2014/main" id="{B598B213-F07F-877C-418F-9DACC1CB6D8E}"/>
              </a:ext>
            </a:extLst>
          </p:cNvPr>
          <p:cNvSpPr/>
          <p:nvPr/>
        </p:nvSpPr>
        <p:spPr>
          <a:xfrm rot="-8748066">
            <a:off x="9903627" y="1592189"/>
            <a:ext cx="5486400" cy="5486400"/>
          </a:xfrm>
          <a:custGeom>
            <a:avLst/>
            <a:gdLst/>
            <a:ahLst/>
            <a:cxnLst/>
            <a:rect l="l" t="t" r="r" b="b"/>
            <a:pathLst>
              <a:path w="8229600" h="8229600">
                <a:moveTo>
                  <a:pt x="0" y="0"/>
                </a:moveTo>
                <a:lnTo>
                  <a:pt x="8229600" y="0"/>
                </a:lnTo>
                <a:lnTo>
                  <a:pt x="8229600" y="8229600"/>
                </a:lnTo>
                <a:lnTo>
                  <a:pt x="0" y="8229600"/>
                </a:lnTo>
                <a:lnTo>
                  <a:pt x="0" y="0"/>
                </a:lnTo>
                <a:close/>
              </a:path>
            </a:pathLst>
          </a:custGeom>
          <a:blipFill>
            <a:blip r:embed="rId6"/>
            <a:stretch>
              <a:fillRect/>
            </a:stretch>
          </a:blipFill>
        </p:spPr>
        <p:txBody>
          <a:bodyPr/>
          <a:lstStyle/>
          <a:p>
            <a:pPr defTabSz="609630">
              <a:buClrTx/>
              <a:buFontTx/>
              <a:buNone/>
            </a:pPr>
            <a:endParaRPr lang="en-US" sz="700" kern="1200">
              <a:solidFill>
                <a:schemeClr val="tx1"/>
              </a:solidFill>
              <a:latin typeface="UTM Avo"/>
              <a:cs typeface="+mn-ea"/>
              <a:sym typeface="+mn-lt"/>
            </a:endParaRPr>
          </a:p>
        </p:txBody>
      </p:sp>
      <p:sp>
        <p:nvSpPr>
          <p:cNvPr id="26" name="TextBox 19">
            <a:extLst>
              <a:ext uri="{FF2B5EF4-FFF2-40B4-BE49-F238E27FC236}">
                <a16:creationId xmlns:a16="http://schemas.microsoft.com/office/drawing/2014/main" id="{6FD8410C-ABE8-D28A-D878-0981C6B79606}"/>
              </a:ext>
            </a:extLst>
          </p:cNvPr>
          <p:cNvSpPr txBox="1"/>
          <p:nvPr/>
        </p:nvSpPr>
        <p:spPr>
          <a:xfrm rot="21389055">
            <a:off x="1047472" y="1694098"/>
            <a:ext cx="6185594" cy="615553"/>
          </a:xfrm>
          <a:prstGeom prst="rect">
            <a:avLst/>
          </a:prstGeom>
        </p:spPr>
        <p:txBody>
          <a:bodyPr wrap="square" lIns="0" tIns="0" rIns="0" bIns="0" rtlCol="0" anchor="t">
            <a:spAutoFit/>
          </a:bodyPr>
          <a:lstStyle/>
          <a:p>
            <a:pPr algn="ctr" defTabSz="609630">
              <a:buClrTx/>
              <a:buFontTx/>
              <a:buNone/>
            </a:pPr>
            <a:r>
              <a:rPr lang="en-US" sz="4000" b="1" kern="1200" dirty="0">
                <a:solidFill>
                  <a:schemeClr val="tx1"/>
                </a:solidFill>
                <a:latin typeface="UTM Avo"/>
                <a:cs typeface="+mn-ea"/>
                <a:sym typeface="+mn-lt"/>
              </a:rPr>
              <a:t>HƯỚNG DẪN VỀ NHÀ</a:t>
            </a:r>
          </a:p>
        </p:txBody>
      </p:sp>
      <p:sp>
        <p:nvSpPr>
          <p:cNvPr id="27" name="TextBox 26">
            <a:extLst>
              <a:ext uri="{FF2B5EF4-FFF2-40B4-BE49-F238E27FC236}">
                <a16:creationId xmlns:a16="http://schemas.microsoft.com/office/drawing/2014/main" id="{818719F9-CDFA-58FC-BCB7-E67CB38E0C47}"/>
              </a:ext>
            </a:extLst>
          </p:cNvPr>
          <p:cNvSpPr txBox="1"/>
          <p:nvPr/>
        </p:nvSpPr>
        <p:spPr>
          <a:xfrm>
            <a:off x="1686560" y="3718204"/>
            <a:ext cx="8818880" cy="1734642"/>
          </a:xfrm>
          <a:prstGeom prst="rect">
            <a:avLst/>
          </a:prstGeom>
          <a:noFill/>
        </p:spPr>
        <p:txBody>
          <a:bodyPr wrap="square">
            <a:spAutoFit/>
          </a:bodyPr>
          <a:lstStyle/>
          <a:p>
            <a:pPr marL="381019" indent="-381019" algn="just" defTabSz="609630">
              <a:lnSpc>
                <a:spcPct val="200000"/>
              </a:lnSpc>
              <a:spcAft>
                <a:spcPts val="533"/>
              </a:spcAft>
              <a:buClrTx/>
              <a:buFont typeface="Arial" panose="020B0604020202020204" pitchFamily="34" charset="0"/>
              <a:buChar char="•"/>
            </a:pPr>
            <a:r>
              <a:rPr lang="vi-VN" sz="2800" kern="1200" dirty="0">
                <a:solidFill>
                  <a:schemeClr val="tx1"/>
                </a:solidFill>
                <a:latin typeface="UTM Avo"/>
                <a:cs typeface="+mn-ea"/>
                <a:sym typeface="+mn-lt"/>
              </a:rPr>
              <a:t>Ôn lại kiến thức đã học.</a:t>
            </a:r>
            <a:endParaRPr lang="en-VN" sz="2800" kern="1200" dirty="0">
              <a:solidFill>
                <a:schemeClr val="tx1"/>
              </a:solidFill>
              <a:latin typeface="UTM Avo"/>
              <a:cs typeface="+mn-ea"/>
              <a:sym typeface="+mn-lt"/>
            </a:endParaRPr>
          </a:p>
          <a:p>
            <a:pPr marL="381019" indent="-381019" algn="just" defTabSz="609630">
              <a:lnSpc>
                <a:spcPct val="200000"/>
              </a:lnSpc>
              <a:spcAft>
                <a:spcPts val="533"/>
              </a:spcAft>
              <a:buClrTx/>
              <a:buFont typeface="Arial" panose="020B0604020202020204" pitchFamily="34" charset="0"/>
              <a:buChar char="•"/>
            </a:pPr>
            <a:r>
              <a:rPr lang="vi-VN" sz="2800" kern="1200" dirty="0">
                <a:solidFill>
                  <a:schemeClr val="tx1"/>
                </a:solidFill>
                <a:latin typeface="UTM Avo"/>
                <a:cs typeface="+mn-ea"/>
                <a:sym typeface="+mn-lt"/>
              </a:rPr>
              <a:t>Hoàn thành các bài tập Luyện tập</a:t>
            </a:r>
            <a:r>
              <a:rPr lang="en-US" sz="2800" kern="1200" dirty="0">
                <a:solidFill>
                  <a:schemeClr val="tx1"/>
                </a:solidFill>
                <a:latin typeface="UTM Avo"/>
                <a:cs typeface="+mn-ea"/>
                <a:sym typeface="+mn-lt"/>
              </a:rPr>
              <a:t>.</a:t>
            </a:r>
            <a:endParaRPr lang="en-VN" sz="2800" kern="1200" dirty="0">
              <a:solidFill>
                <a:schemeClr val="tx1"/>
              </a:solidFill>
              <a:latin typeface="UTM Avo"/>
              <a:cs typeface="+mn-ea"/>
              <a:sym typeface="+mn-lt"/>
            </a:endParaRPr>
          </a:p>
        </p:txBody>
      </p:sp>
    </p:spTree>
    <p:custDataLst>
      <p:tags r:id="rId1"/>
    </p:custDataLst>
    <p:extLst>
      <p:ext uri="{BB962C8B-B14F-4D97-AF65-F5344CB8AC3E}">
        <p14:creationId xmlns:p14="http://schemas.microsoft.com/office/powerpoint/2010/main" val="7026374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dissolve">
                                      <p:cBhvr>
                                        <p:cTn id="7" dur="500"/>
                                        <p:tgtEl>
                                          <p:spTgt spid="27">
                                            <p:txEl>
                                              <p:pRg st="0" end="0"/>
                                            </p:txEl>
                                          </p:spTgt>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27">
                                            <p:txEl>
                                              <p:pRg st="1" end="1"/>
                                            </p:txEl>
                                          </p:spTgt>
                                        </p:tgtEl>
                                        <p:attrNameLst>
                                          <p:attrName>style.visibility</p:attrName>
                                        </p:attrNameLst>
                                      </p:cBhvr>
                                      <p:to>
                                        <p:strVal val="visible"/>
                                      </p:to>
                                    </p:set>
                                    <p:animEffect transition="in" filter="dissolve">
                                      <p:cBhvr>
                                        <p:cTn id="11" dur="500"/>
                                        <p:tgtEl>
                                          <p:spTgt spid="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BkUTYClu"/>
  <p:tag name="ARTICULATE_SLIDE_COUNT" val="21"/>
  <p:tag name="ARTICULATE_SLIDE_THUMBNAIL_REFRESH"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_Công nghệ 6.potx" id="{9FEEEFF5-8124-493B-B0C3-F6F2642525B0}" vid="{205F2644-E347-4C32-B2D6-8EA4ABB308E5}"/>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898</TotalTime>
  <Words>3361</Words>
  <Application>Microsoft Office PowerPoint</Application>
  <PresentationFormat>Widescreen</PresentationFormat>
  <Paragraphs>190</Paragraphs>
  <Slides>59</Slides>
  <Notes>58</Notes>
  <HiddenSlides>0</HiddenSlides>
  <MMClips>2</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59</vt:i4>
      </vt:variant>
    </vt:vector>
  </HeadingPairs>
  <TitlesOfParts>
    <vt:vector size="69" baseType="lpstr">
      <vt:lpstr>Courier New</vt:lpstr>
      <vt:lpstr>UTM Avo</vt:lpstr>
      <vt:lpstr>Arial</vt:lpstr>
      <vt:lpstr>Calibri</vt:lpstr>
      <vt:lpstr>Aptos</vt:lpstr>
      <vt:lpstr>Wingdings</vt:lpstr>
      <vt:lpstr>Office Theme</vt:lpstr>
      <vt:lpstr>Theme1</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admin</dc:creator>
  <dc:description>9Slide.vn</dc:description>
  <cp:lastModifiedBy>Thuynt</cp:lastModifiedBy>
  <cp:revision>69</cp:revision>
  <dcterms:modified xsi:type="dcterms:W3CDTF">2025-01-03T03:21:28Z</dcterms:modified>
  <cp:category>9Slide.vn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61827CDC-00CA-47E7-AC7F-0E4B5A38CF56</vt:lpwstr>
  </property>
  <property fmtid="{D5CDD505-2E9C-101B-9397-08002B2CF9AE}" pid="3" name="ArticulatePath">
    <vt:lpwstr>Template_Công nghệ 3.potm</vt:lpwstr>
  </property>
</Properties>
</file>