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1"/>
    <p:sldMasterId id="2147483684" r:id="rId2"/>
    <p:sldMasterId id="2147483696" r:id="rId3"/>
  </p:sldMasterIdLst>
  <p:notesMasterIdLst>
    <p:notesMasterId r:id="rId28"/>
  </p:notesMasterIdLst>
  <p:sldIdLst>
    <p:sldId id="318" r:id="rId4"/>
    <p:sldId id="281" r:id="rId5"/>
    <p:sldId id="337" r:id="rId6"/>
    <p:sldId id="284" r:id="rId7"/>
    <p:sldId id="285" r:id="rId8"/>
    <p:sldId id="324" r:id="rId9"/>
    <p:sldId id="342" r:id="rId10"/>
    <p:sldId id="345" r:id="rId11"/>
    <p:sldId id="358" r:id="rId12"/>
    <p:sldId id="346" r:id="rId13"/>
    <p:sldId id="351" r:id="rId14"/>
    <p:sldId id="347" r:id="rId15"/>
    <p:sldId id="359" r:id="rId16"/>
    <p:sldId id="353" r:id="rId17"/>
    <p:sldId id="356" r:id="rId18"/>
    <p:sldId id="323" r:id="rId19"/>
    <p:sldId id="287" r:id="rId20"/>
    <p:sldId id="357" r:id="rId21"/>
    <p:sldId id="293" r:id="rId22"/>
    <p:sldId id="295" r:id="rId23"/>
    <p:sldId id="296" r:id="rId24"/>
    <p:sldId id="297" r:id="rId25"/>
    <p:sldId id="300" r:id="rId26"/>
    <p:sldId id="279" r:id="rId27"/>
  </p:sldIdLst>
  <p:sldSz cx="12192000" cy="6858000"/>
  <p:notesSz cx="6858000" cy="9144000"/>
  <p:embeddedFontLst>
    <p:embeddedFont>
      <p:font typeface="UTM Avo" panose="02040603050506020204" pitchFamily="18" charset="0"/>
      <p:regular r:id="rId29"/>
      <p:bold r:id="rId30"/>
      <p:boldItalic r:id="rId31"/>
    </p:embeddedFont>
  </p:embeddedFontLst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72A90"/>
    <a:srgbClr val="5E3023"/>
    <a:srgbClr val="FFFAF7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817" autoAdjust="0"/>
    <p:restoredTop sz="94660"/>
  </p:normalViewPr>
  <p:slideViewPr>
    <p:cSldViewPr snapToGrid="0">
      <p:cViewPr varScale="1">
        <p:scale>
          <a:sx n="87" d="100"/>
          <a:sy n="87" d="100"/>
        </p:scale>
        <p:origin x="558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font" Target="fonts/font3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font" Target="fonts/font2.fntdata"/><Relationship Id="rId35" Type="http://schemas.openxmlformats.org/officeDocument/2006/relationships/tableStyles" Target="tableStyles.xml"/><Relationship Id="rId8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FA27F6-01AA-4178-9058-A787CC2B389E}" type="datetimeFigureOut">
              <a:rPr lang="en-US" smtClean="0"/>
              <a:t>1/7/2025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26EC4B-4EC9-4CC4-9B35-DED2B433A6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44587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537301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38927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349387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463843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840261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144569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281198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808941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015309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23881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548119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315699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717240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1658329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763280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1/7/2025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5699519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1/7/2025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6862312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1/7/2025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255922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872674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810343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644881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86878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42955"/>
      </p:ext>
    </p:extLst>
  </p:cSld>
  <p:clrMapOvr>
    <a:masterClrMapping/>
  </p:clrMapOvr>
  <p:transition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156264"/>
      </p:ext>
    </p:extLst>
  </p:cSld>
  <p:clrMapOvr>
    <a:masterClrMapping/>
  </p:clrMapOvr>
  <p:transition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819776"/>
      </p:ext>
    </p:extLst>
  </p:cSld>
  <p:clrMapOvr>
    <a:masterClrMapping/>
  </p:clrMapOvr>
  <p:transition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357374"/>
      </p:ext>
    </p:extLst>
  </p:cSld>
  <p:clrMapOvr>
    <a:masterClrMapping/>
  </p:clrMapOvr>
  <p:transition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537324"/>
      </p:ext>
    </p:extLst>
  </p:cSld>
  <p:clrMapOvr>
    <a:masterClrMapping/>
  </p:clrMapOvr>
  <p:transition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286133"/>
      </p:ext>
    </p:extLst>
  </p:cSld>
  <p:clrMapOvr>
    <a:masterClrMapping/>
  </p:clrMapOvr>
  <p:transition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095744"/>
      </p:ext>
    </p:extLst>
  </p:cSld>
  <p:clrMapOvr>
    <a:masterClrMapping/>
  </p:clrMapOvr>
  <p:transition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290881"/>
      </p:ext>
    </p:extLst>
  </p:cSld>
  <p:clrMapOvr>
    <a:masterClrMapping/>
  </p:clrMapOvr>
  <p:transition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769843"/>
      </p:ext>
    </p:extLst>
  </p:cSld>
  <p:clrMapOvr>
    <a:masterClrMapping/>
  </p:clrMapOvr>
  <p:transition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806713"/>
      </p:ext>
    </p:extLst>
  </p:cSld>
  <p:clrMapOvr>
    <a:masterClrMapping/>
  </p:clrMapOvr>
  <p:transition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749678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9Slide.vn - 2019">
            <a:extLst>
              <a:ext uri="{FF2B5EF4-FFF2-40B4-BE49-F238E27FC236}">
                <a16:creationId xmlns:a16="http://schemas.microsoft.com/office/drawing/2014/main" id="{C1BBF286-77C7-4900-A93C-C78C7B81DCCE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4949BE-1264-40E4-BDA5-77919F8C2881}" type="datetimeFigureOut">
              <a:rPr lang="en-US" smtClean="0"/>
              <a:t>1/7/2025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609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9Slide.vn - 2019">
            <a:extLst>
              <a:ext uri="{FF2B5EF4-FFF2-40B4-BE49-F238E27FC236}">
                <a16:creationId xmlns:a16="http://schemas.microsoft.com/office/drawing/2014/main" id="{8B30CFB3-C349-4BAB-9542-808F4D740630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1/7/2025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589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9Slide.vn - 2019">
            <a:extLst>
              <a:ext uri="{FF2B5EF4-FFF2-40B4-BE49-F238E27FC236}">
                <a16:creationId xmlns:a16="http://schemas.microsoft.com/office/drawing/2014/main" id="{337E03F0-5E15-4A73-8730-35B88735A496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4949BE-1264-40E4-BDA5-77919F8C2881}" type="datetimeFigureOut">
              <a:rPr lang="en-US" smtClean="0"/>
              <a:t>1/7/2025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188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ngu-van-6-2/1/23/37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ngu-van-6-2/1/23/37/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ngu-van-6-2/1/23/39/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ngu-van-6-2/1/23/37/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ngu-van-6-2/1/23/37/" TargetMode="Externa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sv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4" Type="http://schemas.openxmlformats.org/officeDocument/2006/relationships/image" Target="../media/image22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.xml"/><Relationship Id="rId5" Type="http://schemas.openxmlformats.org/officeDocument/2006/relationships/image" Target="../media/image28.jpg"/><Relationship Id="rId4" Type="http://schemas.openxmlformats.org/officeDocument/2006/relationships/hyperlink" Target="https://www.youtube.com/@hoc1biet10" TargetMode="Externa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DDE19A8-D672-4408-81C4-869139498D82}"/>
              </a:ext>
            </a:extLst>
          </p:cNvPr>
          <p:cNvSpPr txBox="1"/>
          <p:nvPr/>
        </p:nvSpPr>
        <p:spPr>
          <a:xfrm>
            <a:off x="9510944" y="195308"/>
            <a:ext cx="2681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Ngữ văn 6</a:t>
            </a: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2830315-73A4-5726-2D5D-25A424D815BE}"/>
              </a:ext>
            </a:extLst>
          </p:cNvPr>
          <p:cNvGrpSpPr/>
          <p:nvPr/>
        </p:nvGrpSpPr>
        <p:grpSpPr>
          <a:xfrm>
            <a:off x="1225454" y="1844232"/>
            <a:ext cx="9741091" cy="3183627"/>
            <a:chOff x="1225454" y="1932366"/>
            <a:chExt cx="9741091" cy="3183627"/>
          </a:xfrm>
        </p:grpSpPr>
        <p:sp>
          <p:nvSpPr>
            <p:cNvPr id="5" name="Google Shape;54;p1">
              <a:extLst>
                <a:ext uri="{FF2B5EF4-FFF2-40B4-BE49-F238E27FC236}">
                  <a16:creationId xmlns:a16="http://schemas.microsoft.com/office/drawing/2014/main" id="{2B7B8113-7616-4C94-84EE-276037928582}"/>
                </a:ext>
              </a:extLst>
            </p:cNvPr>
            <p:cNvSpPr txBox="1">
              <a:spLocks/>
            </p:cNvSpPr>
            <p:nvPr/>
          </p:nvSpPr>
          <p:spPr>
            <a:xfrm>
              <a:off x="1937223" y="1932366"/>
              <a:ext cx="8317554" cy="10452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b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4400"/>
                <a:buFont typeface="Calibri"/>
                <a:buNone/>
                <a:defRPr sz="4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990"/>
                <a:buFont typeface="Calibri"/>
                <a:buNone/>
                <a:tabLst/>
                <a:defRPr/>
              </a:pPr>
              <a:r>
                <a:rPr kumimoji="0" lang="vi-VN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cs typeface="Calibri"/>
                  <a:sym typeface="Calibri"/>
                </a:rPr>
                <a:t>Bài 7</a:t>
              </a:r>
              <a:endPara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endParaRPr>
            </a:p>
          </p:txBody>
        </p:sp>
        <p:sp>
          <p:nvSpPr>
            <p:cNvPr id="6" name="Google Shape;54;p1">
              <a:extLst>
                <a:ext uri="{FF2B5EF4-FFF2-40B4-BE49-F238E27FC236}">
                  <a16:creationId xmlns:a16="http://schemas.microsoft.com/office/drawing/2014/main" id="{DC3627D1-3883-449F-BA96-6005A235DABA}"/>
                </a:ext>
              </a:extLst>
            </p:cNvPr>
            <p:cNvSpPr txBox="1">
              <a:spLocks/>
            </p:cNvSpPr>
            <p:nvPr/>
          </p:nvSpPr>
          <p:spPr>
            <a:xfrm>
              <a:off x="1225454" y="2864386"/>
              <a:ext cx="9741091" cy="22516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b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4400"/>
                <a:buFont typeface="Calibri"/>
                <a:buNone/>
                <a:defRPr sz="4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lvl="0" algn="ctr">
                <a:lnSpc>
                  <a:spcPct val="150000"/>
                </a:lnSpc>
                <a:buClr>
                  <a:prstClr val="black"/>
                </a:buClr>
                <a:buSzPts val="990"/>
                <a:defRPr/>
              </a:pPr>
              <a:r>
                <a:rPr lang="vi-VN" sz="48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Thực hành đọc hiểu:</a:t>
              </a:r>
            </a:p>
            <a:p>
              <a:pPr lvl="0" algn="ctr">
                <a:lnSpc>
                  <a:spcPct val="150000"/>
                </a:lnSpc>
                <a:buClr>
                  <a:prstClr val="black"/>
                </a:buClr>
                <a:buSzPts val="990"/>
                <a:defRPr/>
              </a:pPr>
              <a:r>
                <a:rPr lang="vi-VN" sz="4800" b="1" dirty="0">
                  <a:solidFill>
                    <a:srgbClr val="FF000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Gấu con chân vòng kiềng</a:t>
              </a:r>
              <a:endPara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endParaRP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DFC3F4DC-6C0D-49AC-8D5F-44C6A1C5F291}"/>
              </a:ext>
            </a:extLst>
          </p:cNvPr>
          <p:cNvSpPr txBox="1"/>
          <p:nvPr/>
        </p:nvSpPr>
        <p:spPr>
          <a:xfrm>
            <a:off x="9370267" y="758160"/>
            <a:ext cx="26810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Tập 2</a:t>
            </a: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6205893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hlinkClick r:id="rId3"/>
            <a:extLst>
              <a:ext uri="{FF2B5EF4-FFF2-40B4-BE49-F238E27FC236}">
                <a16:creationId xmlns:a16="http://schemas.microsoft.com/office/drawing/2014/main" id="{5705BF29-93B6-4158-8BF4-5634CA7FE9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1082" y="3109238"/>
            <a:ext cx="3189835" cy="176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221025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1D4B06D2-07DE-41D7-88F7-C010BDE81C52}"/>
              </a:ext>
            </a:extLst>
          </p:cNvPr>
          <p:cNvSpPr txBox="1"/>
          <p:nvPr/>
        </p:nvSpPr>
        <p:spPr>
          <a:xfrm>
            <a:off x="1173070" y="1929620"/>
            <a:ext cx="9845860" cy="112184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40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Khi nhìn thấy những người khuyết tật hoặc có điểm dị thường về ngoại hình, thái độ của em như thế nào?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A6193F6-AA6B-44D3-9531-3061BEBA457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760" t="895" r="4483" b="6454"/>
          <a:stretch/>
        </p:blipFill>
        <p:spPr>
          <a:xfrm>
            <a:off x="1944032" y="3300887"/>
            <a:ext cx="3959464" cy="2763028"/>
          </a:xfrm>
          <a:prstGeom prst="rect">
            <a:avLst/>
          </a:prstGeom>
        </p:spPr>
      </p:pic>
      <p:pic>
        <p:nvPicPr>
          <p:cNvPr id="2" name="Picture 2" descr="Tại sao đa phần trẻ em khuyết tật không đến trường? - Đồng Hành Việt Online">
            <a:extLst>
              <a:ext uri="{FF2B5EF4-FFF2-40B4-BE49-F238E27FC236}">
                <a16:creationId xmlns:a16="http://schemas.microsoft.com/office/drawing/2014/main" id="{D897B0B5-B4AE-47EB-93AE-79678C9AE0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1138" y="3399845"/>
            <a:ext cx="3552093" cy="2664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220466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hlinkClick r:id="rId3"/>
            <a:extLst>
              <a:ext uri="{FF2B5EF4-FFF2-40B4-BE49-F238E27FC236}">
                <a16:creationId xmlns:a16="http://schemas.microsoft.com/office/drawing/2014/main" id="{B0B5D4B5-1FB0-4C83-A333-888E01EF18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1082" y="3109238"/>
            <a:ext cx="3189835" cy="176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671939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8C3E8A42-512D-45B2-8EC0-3932A50BDD1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9849" y="1842596"/>
            <a:ext cx="3228618" cy="4154837"/>
          </a:xfrm>
          <a:prstGeom prst="rect">
            <a:avLst/>
          </a:prstGeom>
        </p:spPr>
      </p:pic>
      <p:sp>
        <p:nvSpPr>
          <p:cNvPr id="15" name="Cloud Callout 12">
            <a:extLst>
              <a:ext uri="{FF2B5EF4-FFF2-40B4-BE49-F238E27FC236}">
                <a16:creationId xmlns:a16="http://schemas.microsoft.com/office/drawing/2014/main" id="{0E2544E1-37B6-446F-A16F-68962CE4F893}"/>
              </a:ext>
            </a:extLst>
          </p:cNvPr>
          <p:cNvSpPr/>
          <p:nvPr/>
        </p:nvSpPr>
        <p:spPr>
          <a:xfrm>
            <a:off x="793235" y="2173857"/>
            <a:ext cx="5094217" cy="3823576"/>
          </a:xfrm>
          <a:prstGeom prst="cloudCallout">
            <a:avLst>
              <a:gd name="adj1" fmla="val 50705"/>
              <a:gd name="adj2" fmla="val -48610"/>
            </a:avLst>
          </a:prstGeom>
          <a:solidFill>
            <a:schemeClr val="accent5">
              <a:lumMod val="20000"/>
              <a:lumOff val="80000"/>
            </a:schemeClr>
          </a:solidFill>
          <a:effectLst>
            <a:outerShdw blurRad="50800" dist="38100" sx="103000" sy="103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6" name="Text Box 14">
            <a:extLst>
              <a:ext uri="{FF2B5EF4-FFF2-40B4-BE49-F238E27FC236}">
                <a16:creationId xmlns:a16="http://schemas.microsoft.com/office/drawing/2014/main" id="{CA7F2D85-ECC8-4A97-AC47-7B4DDC01F6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72095" y="2802858"/>
            <a:ext cx="3536495" cy="2565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2400" b="0">
                <a:latin typeface="UTM Avo" panose="02040603050506020204" pitchFamily="18" charset="0"/>
                <a:cs typeface="Arial" pitchFamily="34" charset="0"/>
              </a:defRPr>
            </a:lvl1pPr>
            <a:lvl2pPr marL="742950" indent="-285750" eaLnBrk="0" hangingPunct="0">
              <a:defRPr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vi-VN" altLang="en-US" sz="2200"/>
              <a:t>Dựa vào phần chuẩn bị ở nhà, hãy giới thiệu về tác giả U-xa-chốp  và văn bản </a:t>
            </a:r>
            <a:r>
              <a:rPr lang="vi-VN" altLang="en-US" sz="2200" b="1"/>
              <a:t>Gấu con chân vòng kiềng?</a:t>
            </a:r>
            <a:endParaRPr lang="en-US" altLang="en-US" sz="2200" b="1" dirty="0"/>
          </a:p>
        </p:txBody>
      </p:sp>
    </p:spTree>
    <p:extLst>
      <p:ext uri="{BB962C8B-B14F-4D97-AF65-F5344CB8AC3E}">
        <p14:creationId xmlns:p14="http://schemas.microsoft.com/office/powerpoint/2010/main" val="51627993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66D72BCD-62E0-487D-9D45-72FCE7596BA5}"/>
              </a:ext>
            </a:extLst>
          </p:cNvPr>
          <p:cNvSpPr txBox="1"/>
          <p:nvPr/>
        </p:nvSpPr>
        <p:spPr>
          <a:xfrm>
            <a:off x="576598" y="2471701"/>
            <a:ext cx="25867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630">
              <a:tabLst>
                <a:tab pos="4037013" algn="l"/>
              </a:tabLst>
              <a:defRPr/>
            </a:pPr>
            <a:r>
              <a:rPr lang="en-US" sz="2400" b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1. Tác giả</a:t>
            </a:r>
          </a:p>
        </p:txBody>
      </p:sp>
      <p:sp>
        <p:nvSpPr>
          <p:cNvPr id="8" name="Title 2">
            <a:extLst>
              <a:ext uri="{FF2B5EF4-FFF2-40B4-BE49-F238E27FC236}">
                <a16:creationId xmlns:a16="http://schemas.microsoft.com/office/drawing/2014/main" id="{E961731F-CEBB-429F-B2E7-45C613187CBF}"/>
              </a:ext>
            </a:extLst>
          </p:cNvPr>
          <p:cNvSpPr txBox="1">
            <a:spLocks/>
          </p:cNvSpPr>
          <p:nvPr/>
        </p:nvSpPr>
        <p:spPr>
          <a:xfrm>
            <a:off x="5317798" y="2977904"/>
            <a:ext cx="5488747" cy="221973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150000"/>
              </a:lnSpc>
            </a:pPr>
            <a:r>
              <a:rPr lang="vi-VN" sz="240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- U-xa-chốp (1958)  </a:t>
            </a:r>
          </a:p>
          <a:p>
            <a:pPr algn="just">
              <a:lnSpc>
                <a:spcPct val="150000"/>
              </a:lnSpc>
            </a:pPr>
            <a:r>
              <a:rPr lang="vi-VN" sz="240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- Quê quán: Mát-xcơ-va, Nga.</a:t>
            </a:r>
          </a:p>
          <a:p>
            <a:pPr algn="just">
              <a:lnSpc>
                <a:spcPct val="150000"/>
              </a:lnSpc>
            </a:pPr>
            <a:r>
              <a:rPr lang="vi-VN" sz="240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- Là nhà văn, nhà thơ, nhà viết</a:t>
            </a:r>
            <a:r>
              <a:rPr lang="en-US" sz="240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vi-VN" sz="240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kịch cho thiếu nhi.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A250844-602D-4D04-9A6B-FE8E1F7D1FE9}"/>
              </a:ext>
            </a:extLst>
          </p:cNvPr>
          <p:cNvSpPr txBox="1"/>
          <p:nvPr/>
        </p:nvSpPr>
        <p:spPr>
          <a:xfrm>
            <a:off x="685800" y="1846978"/>
            <a:ext cx="3148263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defTabSz="609630">
              <a:tabLst>
                <a:tab pos="4037013" algn="l"/>
              </a:tabLst>
              <a:defRPr/>
            </a:pPr>
            <a:r>
              <a:rPr lang="en-US" sz="2400" b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I. Tìm hiểu chung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2E3F1E3-FAAE-4B0C-939D-1251308E21F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9323" y="3096424"/>
            <a:ext cx="2258075" cy="2905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51630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66D72BCD-62E0-487D-9D45-72FCE7596BA5}"/>
              </a:ext>
            </a:extLst>
          </p:cNvPr>
          <p:cNvSpPr txBox="1"/>
          <p:nvPr/>
        </p:nvSpPr>
        <p:spPr>
          <a:xfrm>
            <a:off x="685800" y="1846978"/>
            <a:ext cx="10363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630">
              <a:tabLst>
                <a:tab pos="4037013" algn="l"/>
              </a:tabLst>
              <a:defRPr/>
            </a:pPr>
            <a:r>
              <a:rPr lang="en-US" sz="2400" b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2. Tác phẩm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B20CEBC-0E4B-422B-B6F5-4B096D3EB4CF}"/>
              </a:ext>
            </a:extLst>
          </p:cNvPr>
          <p:cNvSpPr txBox="1"/>
          <p:nvPr/>
        </p:nvSpPr>
        <p:spPr>
          <a:xfrm>
            <a:off x="685800" y="2339707"/>
            <a:ext cx="10363200" cy="9464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630">
              <a:tabLst>
                <a:tab pos="4037013" algn="l"/>
              </a:tabLst>
              <a:defRPr/>
            </a:pPr>
            <a:r>
              <a:rPr lang="vi-VN" sz="2400" b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- Thể thơ: </a:t>
            </a:r>
            <a:r>
              <a:rPr lang="vi-VN" sz="240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5 chữ.</a:t>
            </a:r>
          </a:p>
          <a:p>
            <a:pPr defTabSz="609630">
              <a:lnSpc>
                <a:spcPct val="150000"/>
              </a:lnSpc>
              <a:tabLst>
                <a:tab pos="4037013" algn="l"/>
              </a:tabLst>
              <a:defRPr/>
            </a:pPr>
            <a:r>
              <a:rPr lang="vi-VN" sz="2400" b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- Phương thức biểu đạt: </a:t>
            </a:r>
            <a:r>
              <a:rPr lang="vi-VN" sz="240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Biểu cảm kết hợp tự sự và miêu tả.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099FDA4-41E8-4781-9B5E-04C8769F68AD}"/>
              </a:ext>
            </a:extLst>
          </p:cNvPr>
          <p:cNvSpPr txBox="1"/>
          <p:nvPr/>
        </p:nvSpPr>
        <p:spPr>
          <a:xfrm>
            <a:off x="685800" y="3172951"/>
            <a:ext cx="10363200" cy="27903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630">
              <a:lnSpc>
                <a:spcPct val="150000"/>
              </a:lnSpc>
              <a:tabLst>
                <a:tab pos="4037013" algn="l"/>
              </a:tabLst>
              <a:defRPr/>
            </a:pPr>
            <a:r>
              <a:rPr lang="vi-VN" sz="2400" b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- Bố cục: </a:t>
            </a:r>
            <a:r>
              <a:rPr lang="vi-VN" sz="240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2 phần.</a:t>
            </a:r>
          </a:p>
          <a:p>
            <a:pPr defTabSz="609630">
              <a:lnSpc>
                <a:spcPct val="150000"/>
              </a:lnSpc>
              <a:tabLst>
                <a:tab pos="4037013" algn="l"/>
              </a:tabLst>
              <a:defRPr/>
            </a:pPr>
            <a:r>
              <a:rPr lang="vi-VN" sz="240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+ Phần 1 (5 khổ đầu): Gấu con bị loài vật khác trêu chọc về chân vòng kiềng.</a:t>
            </a:r>
          </a:p>
          <a:p>
            <a:pPr defTabSz="609630">
              <a:lnSpc>
                <a:spcPct val="150000"/>
              </a:lnSpc>
              <a:tabLst>
                <a:tab pos="4037013" algn="l"/>
              </a:tabLst>
              <a:defRPr/>
            </a:pPr>
            <a:r>
              <a:rPr lang="vi-VN" sz="240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+ Phần 2 (Còn lại): Gấu con sau nghe mẹ giải thích rất tự tin vào chân vòng kiềng của mình.</a:t>
            </a:r>
          </a:p>
        </p:txBody>
      </p:sp>
    </p:spTree>
    <p:extLst>
      <p:ext uri="{BB962C8B-B14F-4D97-AF65-F5344CB8AC3E}">
        <p14:creationId xmlns:p14="http://schemas.microsoft.com/office/powerpoint/2010/main" val="377194630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66D72BCD-62E0-487D-9D45-72FCE7596BA5}"/>
              </a:ext>
            </a:extLst>
          </p:cNvPr>
          <p:cNvSpPr txBox="1"/>
          <p:nvPr/>
        </p:nvSpPr>
        <p:spPr>
          <a:xfrm>
            <a:off x="685800" y="1846978"/>
            <a:ext cx="3851694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defTabSz="609630">
              <a:defRPr/>
            </a:pPr>
            <a:r>
              <a:rPr lang="en-US" sz="2400" b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I</a:t>
            </a:r>
            <a:r>
              <a:rPr lang="vi-VN" sz="2400" b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I</a:t>
            </a:r>
            <a:r>
              <a:rPr lang="en-US" sz="2400" b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. ĐỌC HIỂU VĂN BẢN</a:t>
            </a:r>
            <a:endParaRPr lang="en-US" sz="2400" b="1" dirty="0">
              <a:solidFill>
                <a:prstClr val="black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23980B6-F1D1-4D2F-8B85-F73462908C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4865" y="2467558"/>
            <a:ext cx="1086226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 sz="2400" b="1">
                <a:latin typeface="UTM Avo" panose="02040603050506020204" pitchFamily="18" charset="0"/>
                <a:cs typeface="Arial" pitchFamily="34" charset="0"/>
              </a:rPr>
              <a:t>1. Cách đối xử của các loài vật khác với gấu con chân vòng kiềng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6F67AC06-35DD-4480-AE47-7CF2F0627C28}"/>
              </a:ext>
            </a:extLst>
          </p:cNvPr>
          <p:cNvSpPr/>
          <p:nvPr/>
        </p:nvSpPr>
        <p:spPr>
          <a:xfrm>
            <a:off x="1777095" y="3669632"/>
            <a:ext cx="8275302" cy="178468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000" kern="0">
                <a:ln/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Gấu con gặp các bạn trong rừng trong hoàn cảnh nào?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000" kern="0">
                <a:ln/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Sáo và thỏ đã nhận xét ngoại hình của gấu con như thế nào? Điều này ảnh hưởng gì đến gấu con?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16ECC4C-FE35-4C98-A619-DA37853BE4C8}"/>
              </a:ext>
            </a:extLst>
          </p:cNvPr>
          <p:cNvSpPr txBox="1"/>
          <p:nvPr/>
        </p:nvSpPr>
        <p:spPr>
          <a:xfrm>
            <a:off x="3863752" y="3088139"/>
            <a:ext cx="44644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defTabSz="609630">
              <a:defRPr sz="2400" b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defRPr>
            </a:lvl1pPr>
          </a:lstStyle>
          <a:p>
            <a:pPr algn="ctr"/>
            <a:r>
              <a:rPr lang="vi-VN" dirty="0">
                <a:solidFill>
                  <a:srgbClr val="FF0000"/>
                </a:solidFill>
              </a:rPr>
              <a:t>THẢO LUẬN </a:t>
            </a:r>
            <a:r>
              <a:rPr lang="vi-VN">
                <a:solidFill>
                  <a:srgbClr val="FF0000"/>
                </a:solidFill>
              </a:rPr>
              <a:t>CẶP ĐÔI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426575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" grpId="0"/>
      <p:bldP spid="9" grpId="0" animBg="1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66D72BCD-62E0-487D-9D45-72FCE7596BA5}"/>
              </a:ext>
            </a:extLst>
          </p:cNvPr>
          <p:cNvSpPr txBox="1"/>
          <p:nvPr/>
        </p:nvSpPr>
        <p:spPr>
          <a:xfrm>
            <a:off x="685800" y="1846978"/>
            <a:ext cx="3851694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defTabSz="609630">
              <a:defRPr/>
            </a:pPr>
            <a:r>
              <a:rPr lang="en-US" sz="2400" b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I</a:t>
            </a:r>
            <a:r>
              <a:rPr lang="vi-VN" sz="2400" b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I</a:t>
            </a:r>
            <a:r>
              <a:rPr lang="en-US" sz="2400" b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. ĐỌC HIỂU VĂN BẢN</a:t>
            </a:r>
            <a:endParaRPr lang="en-US" sz="2400" b="1" dirty="0">
              <a:solidFill>
                <a:prstClr val="black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23980B6-F1D1-4D2F-8B85-F73462908C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2486150"/>
            <a:ext cx="1086226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 sz="2400" b="1">
                <a:latin typeface="UTM Avo" panose="02040603050506020204" pitchFamily="18" charset="0"/>
                <a:cs typeface="Arial" pitchFamily="34" charset="0"/>
              </a:rPr>
              <a:t>1. Cách đối xử của các loài vật khác với gấu con chân vòng kiềng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3B4C9BF-E333-4ACA-BC68-6D4198545578}"/>
              </a:ext>
            </a:extLst>
          </p:cNvPr>
          <p:cNvSpPr/>
          <p:nvPr/>
        </p:nvSpPr>
        <p:spPr>
          <a:xfrm>
            <a:off x="643931" y="2955652"/>
            <a:ext cx="11426825" cy="1609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917983">
              <a:lnSpc>
                <a:spcPct val="150000"/>
              </a:lnSpc>
              <a:defRPr/>
            </a:pPr>
            <a:r>
              <a:rPr lang="en-US" sz="2300" kern="0">
                <a:ln/>
                <a:latin typeface="UTM Avo" panose="02040603050506020204" pitchFamily="18" charset="0"/>
                <a:cs typeface="Arial" panose="020B0604020202020204" pitchFamily="34" charset="0"/>
              </a:rPr>
              <a:t>- Hoàn cảnh gặp gỡ: </a:t>
            </a:r>
          </a:p>
          <a:p>
            <a:pPr marL="342900" indent="-342900" algn="just" defTabSz="917983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sz="2300" kern="0">
                <a:ln/>
                <a:latin typeface="UTM Avo" panose="02040603050506020204" pitchFamily="18" charset="0"/>
                <a:cs typeface="Arial" panose="020B0604020202020204" pitchFamily="34" charset="0"/>
              </a:rPr>
              <a:t>Gấu con đi dạo trong rừng nhỏ, nhặt những quả thông.</a:t>
            </a:r>
          </a:p>
          <a:p>
            <a:pPr marL="342900" indent="-342900" algn="just" defTabSz="917983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sz="2300" kern="0">
                <a:ln/>
                <a:latin typeface="UTM Avo" panose="02040603050506020204" pitchFamily="18" charset="0"/>
                <a:cs typeface="Arial" panose="020B0604020202020204" pitchFamily="34" charset="0"/>
              </a:rPr>
              <a:t>Đột nhiên bị một quả thông rụng vào đầu, vấp chân ngã.</a:t>
            </a:r>
          </a:p>
        </p:txBody>
      </p:sp>
    </p:spTree>
    <p:extLst>
      <p:ext uri="{BB962C8B-B14F-4D97-AF65-F5344CB8AC3E}">
        <p14:creationId xmlns:p14="http://schemas.microsoft.com/office/powerpoint/2010/main" val="218209537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DEC8A4FB-A59D-4963-9A99-51D5C03AA59F}"/>
              </a:ext>
            </a:extLst>
          </p:cNvPr>
          <p:cNvSpPr/>
          <p:nvPr/>
        </p:nvSpPr>
        <p:spPr>
          <a:xfrm>
            <a:off x="637474" y="2038834"/>
            <a:ext cx="3333635" cy="187544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rgbClr val="5E302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spcAft>
                <a:spcPts val="450"/>
              </a:spcAft>
            </a:pPr>
            <a:r>
              <a:rPr lang="vi-VN" sz="20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Con sáo: </a:t>
            </a:r>
            <a:r>
              <a:rPr lang="vi-VN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Hét thật to trêu chọc. "Ê gấu, chân vòng kiềng/ Giẫm phải đuôi à nhóc!".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CDCA0E5-D935-47D5-9AC2-82698AAA7E23}"/>
              </a:ext>
            </a:extLst>
          </p:cNvPr>
          <p:cNvSpPr/>
          <p:nvPr/>
        </p:nvSpPr>
        <p:spPr>
          <a:xfrm>
            <a:off x="4353326" y="2038834"/>
            <a:ext cx="3485348" cy="187544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rgbClr val="5E302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spcAft>
                <a:spcPts val="450"/>
              </a:spcAft>
            </a:pPr>
            <a:r>
              <a:rPr lang="vi-VN" sz="2000" b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Cả đàn 5 con thỏ: </a:t>
            </a:r>
            <a:r>
              <a:rPr lang="vi-VN" sz="200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Núp trong bụi hùa theo, hét thật to "Đến xấu!".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78DE54F2-6507-4749-AFFC-AEE4C5319E57}"/>
              </a:ext>
            </a:extLst>
          </p:cNvPr>
          <p:cNvSpPr/>
          <p:nvPr/>
        </p:nvSpPr>
        <p:spPr>
          <a:xfrm>
            <a:off x="8069178" y="2038834"/>
            <a:ext cx="3356468" cy="187544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rgbClr val="5E302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spcAft>
                <a:spcPts val="450"/>
              </a:spcAft>
            </a:pPr>
            <a:r>
              <a:rPr lang="vi-VN" sz="2000" b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Tất cả: </a:t>
            </a:r>
            <a:r>
              <a:rPr lang="vi-VN" sz="200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đều chê bai "Gấu con chân vòng kiềng/ Đi dạo trong rừng nhỏ...".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6DCB3E2-BEE5-4258-B0A0-F5E34153227A}"/>
              </a:ext>
            </a:extLst>
          </p:cNvPr>
          <p:cNvSpPr txBox="1"/>
          <p:nvPr/>
        </p:nvSpPr>
        <p:spPr>
          <a:xfrm>
            <a:off x="2005070" y="4107799"/>
            <a:ext cx="9420576" cy="168238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 dirty="0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Số lượng động vật chê bai tăng dần =&gt; Suy nghĩ ác ý c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ủa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vi-VN" sz="2400" dirty="0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một người đã lan ra rất nhiều người, sự ác ý xuất phát từ những điều nhỏ nhất.</a:t>
            </a:r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D067A71B-F1E0-4B47-B5EA-226BDB3974D7}"/>
              </a:ext>
            </a:extLst>
          </p:cNvPr>
          <p:cNvSpPr/>
          <p:nvPr/>
        </p:nvSpPr>
        <p:spPr>
          <a:xfrm>
            <a:off x="637474" y="4630107"/>
            <a:ext cx="1213360" cy="637768"/>
          </a:xfrm>
          <a:prstGeom prst="rightArrow">
            <a:avLst>
              <a:gd name="adj1" fmla="val 50000"/>
              <a:gd name="adj2" fmla="val 70267"/>
            </a:avLst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648361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10" grpId="0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23980B6-F1D1-4D2F-8B85-F73462908C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7777" y="1828219"/>
            <a:ext cx="532549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vi-VN" sz="2400" b="1" dirty="0">
                <a:latin typeface="UTM Avo" panose="02040603050506020204" pitchFamily="18" charset="0"/>
                <a:cs typeface="Arial" pitchFamily="34" charset="0"/>
              </a:rPr>
              <a:t>2. Diễn biến tâm lí của gấu con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EB8E992-C800-4467-B9A4-D8C8EF6998FE}"/>
              </a:ext>
            </a:extLst>
          </p:cNvPr>
          <p:cNvSpPr txBox="1"/>
          <p:nvPr/>
        </p:nvSpPr>
        <p:spPr>
          <a:xfrm>
            <a:off x="963699" y="2194634"/>
            <a:ext cx="10264602" cy="488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00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Hãy tìm các từ ngữ, hình ảnh miêu tả tâm trạng của gấu con qua các giai đoạn.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ADD8C7F4-6989-41A7-82FC-06FE8C030F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4991549"/>
              </p:ext>
            </p:extLst>
          </p:nvPr>
        </p:nvGraphicFramePr>
        <p:xfrm>
          <a:off x="547777" y="2721394"/>
          <a:ext cx="11331095" cy="3968386"/>
        </p:xfrm>
        <a:graphic>
          <a:graphicData uri="http://schemas.openxmlformats.org/drawingml/2006/table">
            <a:tbl>
              <a:tblPr firstRow="1" firstCol="1" bandRow="1"/>
              <a:tblGrid>
                <a:gridCol w="3203090">
                  <a:extLst>
                    <a:ext uri="{9D8B030D-6E8A-4147-A177-3AD203B41FA5}">
                      <a16:colId xmlns:a16="http://schemas.microsoft.com/office/drawing/2014/main" val="568468688"/>
                    </a:ext>
                  </a:extLst>
                </a:gridCol>
                <a:gridCol w="8128005">
                  <a:extLst>
                    <a:ext uri="{9D8B030D-6E8A-4147-A177-3AD203B41FA5}">
                      <a16:colId xmlns:a16="http://schemas.microsoft.com/office/drawing/2014/main" val="3404309045"/>
                    </a:ext>
                  </a:extLst>
                </a:gridCol>
              </a:tblGrid>
              <a:tr h="50213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800" b="1">
                          <a:effectLst/>
                          <a:latin typeface="UTM Avo" panose="0204060305050602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Diễn biến</a:t>
                      </a:r>
                    </a:p>
                  </a:txBody>
                  <a:tcPr marL="68527" marR="68527" marT="0" marB="0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800" b="1">
                          <a:effectLst/>
                          <a:latin typeface="UTM Avo" panose="0204060305050602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Tâm trạng của Gấu con</a:t>
                      </a:r>
                    </a:p>
                  </a:txBody>
                  <a:tcPr marL="68527" marR="68527" marT="0" marB="0"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1372476"/>
                  </a:ext>
                </a:extLst>
              </a:tr>
              <a:tr h="480776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US" sz="1600" b="1">
                          <a:effectLst/>
                          <a:latin typeface="UTM Avo" panose="0204060305050602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Khi vừa đi dạo</a:t>
                      </a:r>
                    </a:p>
                  </a:txBody>
                  <a:tcPr marL="68527" marR="68527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vi-VN" sz="1600" kern="100" dirty="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27" marR="68527" marT="0" marB="0"/>
                </a:tc>
                <a:extLst>
                  <a:ext uri="{0D108BD9-81ED-4DB2-BD59-A6C34878D82A}">
                    <a16:rowId xmlns:a16="http://schemas.microsoft.com/office/drawing/2014/main" val="3511527475"/>
                  </a:ext>
                </a:extLst>
              </a:tr>
              <a:tr h="480776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US" sz="1600" b="1" dirty="0">
                          <a:effectLst/>
                          <a:latin typeface="UTM Avo" panose="0204060305050602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Khi </a:t>
                      </a:r>
                      <a:r>
                        <a:rPr lang="en-US" sz="1600" b="1" dirty="0" err="1">
                          <a:effectLst/>
                          <a:latin typeface="UTM Avo" panose="0204060305050602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gặp</a:t>
                      </a:r>
                      <a:r>
                        <a:rPr lang="en-US" sz="1600" b="1" dirty="0">
                          <a:effectLst/>
                          <a:latin typeface="UTM Avo" panose="0204060305050602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tai </a:t>
                      </a:r>
                      <a:r>
                        <a:rPr lang="en-US" sz="1600" b="1" dirty="0" err="1">
                          <a:effectLst/>
                          <a:latin typeface="UTM Avo" panose="0204060305050602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nạn</a:t>
                      </a:r>
                      <a:endParaRPr lang="en-US" sz="1600" b="1" dirty="0">
                        <a:effectLst/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27" marR="68527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vi-VN" sz="1600" kern="1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27" marR="68527" marT="0" marB="0"/>
                </a:tc>
                <a:extLst>
                  <a:ext uri="{0D108BD9-81ED-4DB2-BD59-A6C34878D82A}">
                    <a16:rowId xmlns:a16="http://schemas.microsoft.com/office/drawing/2014/main" val="1467301974"/>
                  </a:ext>
                </a:extLst>
              </a:tr>
              <a:tr h="118902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US" sz="1600" b="1" kern="100">
                          <a:effectLst/>
                          <a:latin typeface="UTM Avo" panose="02040603050506020204" pitchFamily="18" charset="0"/>
                        </a:rPr>
                        <a:t>Khi bị các bạn trêu chọc</a:t>
                      </a:r>
                    </a:p>
                  </a:txBody>
                  <a:tcPr marL="68527" marR="68527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vi-VN" sz="1600" kern="100" dirty="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27" marR="68527" marT="0" marB="0"/>
                </a:tc>
                <a:extLst>
                  <a:ext uri="{0D108BD9-81ED-4DB2-BD59-A6C34878D82A}">
                    <a16:rowId xmlns:a16="http://schemas.microsoft.com/office/drawing/2014/main" val="2480666282"/>
                  </a:ext>
                </a:extLst>
              </a:tr>
              <a:tr h="131567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US" sz="1600" b="1" dirty="0">
                          <a:effectLst/>
                          <a:latin typeface="UTM Avo" panose="02040603050506020204" pitchFamily="18" charset="0"/>
                        </a:rPr>
                        <a:t>Sau </a:t>
                      </a:r>
                      <a:r>
                        <a:rPr lang="en-US" sz="1600" b="1" dirty="0" err="1">
                          <a:effectLst/>
                          <a:latin typeface="UTM Avo" panose="02040603050506020204" pitchFamily="18" charset="0"/>
                        </a:rPr>
                        <a:t>khi</a:t>
                      </a:r>
                      <a:r>
                        <a:rPr lang="en-US" sz="1600" b="1" dirty="0">
                          <a:effectLst/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1600" b="1" dirty="0" err="1">
                          <a:effectLst/>
                          <a:latin typeface="UTM Avo" panose="02040603050506020204" pitchFamily="18" charset="0"/>
                        </a:rPr>
                        <a:t>nghe</a:t>
                      </a:r>
                      <a:r>
                        <a:rPr lang="en-US" sz="1600" b="1" dirty="0">
                          <a:effectLst/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1600" b="1" dirty="0" err="1">
                          <a:effectLst/>
                          <a:latin typeface="UTM Avo" panose="02040603050506020204" pitchFamily="18" charset="0"/>
                        </a:rPr>
                        <a:t>mẹ</a:t>
                      </a:r>
                      <a:r>
                        <a:rPr lang="en-US" sz="1600" b="1" dirty="0">
                          <a:effectLst/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1600" b="1" err="1">
                          <a:effectLst/>
                          <a:latin typeface="UTM Avo" panose="02040603050506020204" pitchFamily="18" charset="0"/>
                        </a:rPr>
                        <a:t>giải</a:t>
                      </a:r>
                      <a:r>
                        <a:rPr lang="en-US" sz="1600" b="1">
                          <a:effectLst/>
                          <a:latin typeface="UTM Avo" panose="02040603050506020204" pitchFamily="18" charset="0"/>
                        </a:rPr>
                        <a:t> thích</a:t>
                      </a:r>
                      <a:endParaRPr lang="en-US" sz="1600" b="1" dirty="0">
                        <a:effectLst/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27" marR="68527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vi-VN" sz="1600" kern="100" dirty="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27" marR="68527" marT="0" marB="0"/>
                </a:tc>
                <a:extLst>
                  <a:ext uri="{0D108BD9-81ED-4DB2-BD59-A6C34878D82A}">
                    <a16:rowId xmlns:a16="http://schemas.microsoft.com/office/drawing/2014/main" val="3462814509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1A00751D-A8C6-4391-8514-05B2D98E540D}"/>
              </a:ext>
            </a:extLst>
          </p:cNvPr>
          <p:cNvSpPr txBox="1"/>
          <p:nvPr/>
        </p:nvSpPr>
        <p:spPr>
          <a:xfrm>
            <a:off x="3811543" y="3315708"/>
            <a:ext cx="688548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rất vui vẻ, yêu đời: "Hát líu lo, líu lo”.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F2AD48-2437-4BBB-997D-3C5D468BD7A1}"/>
              </a:ext>
            </a:extLst>
          </p:cNvPr>
          <p:cNvSpPr txBox="1"/>
          <p:nvPr/>
        </p:nvSpPr>
        <p:spPr>
          <a:xfrm>
            <a:off x="3811543" y="3762374"/>
            <a:ext cx="688548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vi-VN" sz="160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luống cuống</a:t>
            </a:r>
            <a:r>
              <a:rPr lang="en-US" sz="160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vi-VN" sz="160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vi-VN" sz="160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vướng chân", "ngã nghe cái bộp". 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2CDEC1A-1EE0-4928-B795-ED91CBE3A5B4}"/>
              </a:ext>
            </a:extLst>
          </p:cNvPr>
          <p:cNvSpPr txBox="1"/>
          <p:nvPr/>
        </p:nvSpPr>
        <p:spPr>
          <a:xfrm>
            <a:off x="3811543" y="4174094"/>
            <a:ext cx="7893846" cy="11480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vi-VN" sz="160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Chạy về mách mẹ "Vòng kiềng thật xấu hổ/ Con thà chết còn hơn“</a:t>
            </a:r>
            <a:r>
              <a:rPr lang="en-US" sz="160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vi-VN" sz="1600">
              <a:latin typeface="UTM Avo" panose="0204060305050602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vi-VN" sz="160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Nấp sau cánh tủ, tủi thân khóc to "Cả khu rừng này chê/ Chân vòng kiềng xấu, xấu!".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98CC705-A3C9-469D-9403-27BC3AC24AB4}"/>
              </a:ext>
            </a:extLst>
          </p:cNvPr>
          <p:cNvSpPr txBox="1"/>
          <p:nvPr/>
        </p:nvSpPr>
        <p:spPr>
          <a:xfrm>
            <a:off x="3811543" y="5415895"/>
            <a:ext cx="7893846" cy="11480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vi-VN" sz="160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Bình tâm trở lại ngay.</a:t>
            </a:r>
          </a:p>
          <a:p>
            <a:pPr>
              <a:lnSpc>
                <a:spcPct val="150000"/>
              </a:lnSpc>
            </a:pPr>
            <a:r>
              <a:rPr lang="vi-VN" sz="160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Ăn bánh mật.</a:t>
            </a:r>
          </a:p>
          <a:p>
            <a:pPr>
              <a:lnSpc>
                <a:spcPct val="150000"/>
              </a:lnSpc>
            </a:pPr>
            <a:r>
              <a:rPr lang="vi-VN" sz="160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Kiêu hãnh bước ra hét to "Chân vòng kiềng là ta/ Ta vào rừng đi dạo!".</a:t>
            </a:r>
          </a:p>
        </p:txBody>
      </p:sp>
    </p:spTree>
    <p:extLst>
      <p:ext uri="{BB962C8B-B14F-4D97-AF65-F5344CB8AC3E}">
        <p14:creationId xmlns:p14="http://schemas.microsoft.com/office/powerpoint/2010/main" val="397023025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7" grpId="0"/>
      <p:bldP spid="8" grpId="0"/>
      <p:bldP spid="11" grpId="0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6521CD42-F2BA-4348-9269-84719AB9B27E}"/>
              </a:ext>
            </a:extLst>
          </p:cNvPr>
          <p:cNvSpPr txBox="1"/>
          <p:nvPr/>
        </p:nvSpPr>
        <p:spPr>
          <a:xfrm>
            <a:off x="866659" y="1931567"/>
            <a:ext cx="4819651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defTabSz="609630">
              <a:defRPr/>
            </a:pPr>
            <a:r>
              <a:rPr lang="en-US" sz="2400" b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Diễn biến tâm trạng của Gấu</a:t>
            </a:r>
          </a:p>
        </p:txBody>
      </p:sp>
      <p:sp>
        <p:nvSpPr>
          <p:cNvPr id="9" name="Cloud 8">
            <a:extLst>
              <a:ext uri="{FF2B5EF4-FFF2-40B4-BE49-F238E27FC236}">
                <a16:creationId xmlns:a16="http://schemas.microsoft.com/office/drawing/2014/main" id="{30C4830E-19C8-47D3-8C58-F15C035B0CE9}"/>
              </a:ext>
            </a:extLst>
          </p:cNvPr>
          <p:cNvSpPr/>
          <p:nvPr/>
        </p:nvSpPr>
        <p:spPr>
          <a:xfrm>
            <a:off x="4164133" y="2206466"/>
            <a:ext cx="7161208" cy="3886741"/>
          </a:xfrm>
          <a:prstGeom prst="cloud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Em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hãy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nhận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xét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về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diễn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biến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tâm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trạng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của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gấu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con?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Tại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sao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lời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nói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của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mẹ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đã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có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thay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đổi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suy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nghĩ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của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gấu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con?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2D851C0-D6E6-40C9-A66E-6F679CC6A2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659" y="2740288"/>
            <a:ext cx="2819095" cy="2819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64949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6521CD42-F2BA-4348-9269-84719AB9B27E}"/>
              </a:ext>
            </a:extLst>
          </p:cNvPr>
          <p:cNvSpPr txBox="1"/>
          <p:nvPr/>
        </p:nvSpPr>
        <p:spPr>
          <a:xfrm>
            <a:off x="685799" y="1846978"/>
            <a:ext cx="4800601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defTabSz="609630">
              <a:defRPr/>
            </a:pPr>
            <a:r>
              <a:rPr lang="en-US" sz="2400" b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Diễn biến tâm trạng của Gấu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07A53C5-46F3-4228-A86B-48C26DBE961B}"/>
              </a:ext>
            </a:extLst>
          </p:cNvPr>
          <p:cNvSpPr/>
          <p:nvPr/>
        </p:nvSpPr>
        <p:spPr>
          <a:xfrm>
            <a:off x="775061" y="2518639"/>
            <a:ext cx="2590801" cy="1288482"/>
          </a:xfrm>
          <a:prstGeom prst="roundRect">
            <a:avLst/>
          </a:prstGeom>
          <a:solidFill>
            <a:schemeClr val="accent4"/>
          </a:solidFill>
          <a:ln w="19050">
            <a:solidFill>
              <a:srgbClr val="5E302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5000"/>
              </a:lnSpc>
              <a:spcAft>
                <a:spcPts val="450"/>
              </a:spcAft>
            </a:pPr>
            <a:r>
              <a:rPr lang="vi-VN" sz="2400" b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vui vẻ, </a:t>
            </a:r>
          </a:p>
          <a:p>
            <a:pPr algn="ctr">
              <a:lnSpc>
                <a:spcPct val="125000"/>
              </a:lnSpc>
              <a:spcAft>
                <a:spcPts val="450"/>
              </a:spcAft>
            </a:pPr>
            <a:r>
              <a:rPr lang="vi-VN" sz="2400" b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yêu đời 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0CD5D73-151E-45B9-A1C0-BB8D49414C16}"/>
              </a:ext>
            </a:extLst>
          </p:cNvPr>
          <p:cNvSpPr/>
          <p:nvPr/>
        </p:nvSpPr>
        <p:spPr>
          <a:xfrm>
            <a:off x="4397829" y="2520501"/>
            <a:ext cx="3081747" cy="1288482"/>
          </a:xfrm>
          <a:prstGeom prst="roundRect">
            <a:avLst/>
          </a:prstGeom>
          <a:solidFill>
            <a:schemeClr val="accent4"/>
          </a:solidFill>
          <a:ln w="19050">
            <a:solidFill>
              <a:srgbClr val="5E302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5000"/>
              </a:lnSpc>
              <a:spcAft>
                <a:spcPts val="450"/>
              </a:spcAft>
            </a:pPr>
            <a:r>
              <a:rPr lang="vi-VN" sz="2400" b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tủi thân, uất ức, xấu hổ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5DC24FC6-326B-4CA0-A419-FDCE63633893}"/>
              </a:ext>
            </a:extLst>
          </p:cNvPr>
          <p:cNvSpPr/>
          <p:nvPr/>
        </p:nvSpPr>
        <p:spPr>
          <a:xfrm>
            <a:off x="8335192" y="2520501"/>
            <a:ext cx="3081747" cy="1288482"/>
          </a:xfrm>
          <a:prstGeom prst="roundRect">
            <a:avLst/>
          </a:prstGeom>
          <a:solidFill>
            <a:schemeClr val="accent4"/>
          </a:solidFill>
          <a:ln w="19050">
            <a:solidFill>
              <a:srgbClr val="5E302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5000"/>
              </a:lnSpc>
              <a:spcAft>
                <a:spcPts val="450"/>
              </a:spcAft>
            </a:pPr>
            <a:r>
              <a:rPr lang="vi-VN" sz="2400" b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bình tâm, </a:t>
            </a:r>
            <a:endParaRPr lang="en-US" sz="2400" b="1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ctr">
              <a:lnSpc>
                <a:spcPct val="125000"/>
              </a:lnSpc>
              <a:spcAft>
                <a:spcPts val="450"/>
              </a:spcAft>
            </a:pPr>
            <a:r>
              <a:rPr lang="vi-VN" sz="2400" b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kiêu hãnh, tự hào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55E2D0DE-C39D-490D-97F9-F26558F0DD01}"/>
              </a:ext>
            </a:extLst>
          </p:cNvPr>
          <p:cNvCxnSpPr>
            <a:cxnSpLocks/>
          </p:cNvCxnSpPr>
          <p:nvPr/>
        </p:nvCxnSpPr>
        <p:spPr>
          <a:xfrm>
            <a:off x="3365862" y="3102851"/>
            <a:ext cx="1040675" cy="0"/>
          </a:xfrm>
          <a:prstGeom prst="straightConnector1">
            <a:avLst/>
          </a:prstGeom>
          <a:ln w="76200">
            <a:solidFill>
              <a:srgbClr val="472A9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FB1B11E2-C928-4ACF-97A7-C04A1C9B92CF}"/>
              </a:ext>
            </a:extLst>
          </p:cNvPr>
          <p:cNvCxnSpPr/>
          <p:nvPr/>
        </p:nvCxnSpPr>
        <p:spPr>
          <a:xfrm>
            <a:off x="7479576" y="3102851"/>
            <a:ext cx="876300" cy="0"/>
          </a:xfrm>
          <a:prstGeom prst="straightConnector1">
            <a:avLst/>
          </a:prstGeom>
          <a:ln w="76200">
            <a:solidFill>
              <a:srgbClr val="472A9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AFAF0B8E-98EE-45DF-AF48-9BC9C4C1FE62}"/>
              </a:ext>
            </a:extLst>
          </p:cNvPr>
          <p:cNvSpPr txBox="1"/>
          <p:nvPr/>
        </p:nvSpPr>
        <p:spPr>
          <a:xfrm>
            <a:off x="1219198" y="4137617"/>
            <a:ext cx="9664589" cy="950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000" dirty="0">
                <a:latin typeface="UTM Avo" panose="02040603050506020204" pitchFamily="18" charset="0"/>
                <a:cs typeface="Arial" panose="020B0604020202020204" pitchFamily="34" charset="0"/>
              </a:rPr>
              <a:t>Lời nói của mẹ đã động viên, giúp gấu con hiểu ra và tự hào về bản th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â</a:t>
            </a:r>
            <a:r>
              <a:rPr lang="vi-VN" sz="2000" dirty="0">
                <a:latin typeface="UTM Avo" panose="02040603050506020204" pitchFamily="18" charset="0"/>
                <a:cs typeface="Arial" panose="020B0604020202020204" pitchFamily="34" charset="0"/>
              </a:rPr>
              <a:t>n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. </a:t>
            </a:r>
            <a:r>
              <a:rPr lang="vi-VN" sz="2000" dirty="0">
                <a:latin typeface="UTM Avo" panose="02040603050506020204" pitchFamily="18" charset="0"/>
                <a:cs typeface="Arial" panose="020B0604020202020204" pitchFamily="34" charset="0"/>
              </a:rPr>
              <a:t>=&gt; 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S</a:t>
            </a:r>
            <a:r>
              <a:rPr lang="vi-VN" sz="2000" dirty="0">
                <a:latin typeface="UTM Avo" panose="02040603050506020204" pitchFamily="18" charset="0"/>
                <a:cs typeface="Arial" panose="020B0604020202020204" pitchFamily="34" charset="0"/>
              </a:rPr>
              <a:t>ự ấm áp của tình yêu thương gia đình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  <a:endParaRPr lang="vi-VN" sz="2000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269358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4596F859-C772-4D95-BB00-FFE24D03A70D}"/>
              </a:ext>
            </a:extLst>
          </p:cNvPr>
          <p:cNvSpPr txBox="1"/>
          <p:nvPr/>
        </p:nvSpPr>
        <p:spPr>
          <a:xfrm>
            <a:off x="599536" y="1744618"/>
            <a:ext cx="10716164" cy="18803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vi-VN" sz="2000" b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Nghệ thuật: </a:t>
            </a:r>
          </a:p>
          <a:p>
            <a:pPr marL="800100" lvl="1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00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Tác giả sử dụng các từ láy “líu lo”, “luống cuống” góp phần làm nổi bật tâm trạng, cảm xúc của gấu con.</a:t>
            </a:r>
          </a:p>
          <a:p>
            <a:pPr marL="800100" lvl="1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00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Biện pháp tu từ hoán dụ  "Vòng kiềng giỏi nhất vùng/ Chính là ông nội đấy!“</a:t>
            </a:r>
            <a:r>
              <a:rPr lang="en-US" sz="200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vi-VN" sz="2000">
              <a:latin typeface="UTM Avo" panose="020406030505060202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71B5E19-772C-40F7-981B-B50BF64F15F9}"/>
              </a:ext>
            </a:extLst>
          </p:cNvPr>
          <p:cNvSpPr txBox="1"/>
          <p:nvPr/>
        </p:nvSpPr>
        <p:spPr>
          <a:xfrm>
            <a:off x="599536" y="3625005"/>
            <a:ext cx="10716164" cy="955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vi-VN" sz="2000" b="1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Ngoại hình không quyết định tính cách hay tài năng của mỗi người. Mẹ là người yêu thương, đã giúp gấu con vượt qua mặc cảm của bản thân.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880843-8322-449E-9465-CFA7C643E731}"/>
              </a:ext>
            </a:extLst>
          </p:cNvPr>
          <p:cNvSpPr txBox="1"/>
          <p:nvPr/>
        </p:nvSpPr>
        <p:spPr>
          <a:xfrm>
            <a:off x="599536" y="4580779"/>
            <a:ext cx="9554114" cy="1417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vi-VN" sz="2000" b="1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Đó cũng chính là tình yêu thương gia đình, luôn đùm bọc và nâng đỡ ta trước mỗi khó khăn, sóng gió. Bài học nhẹ nhàng và kín đáo</a:t>
            </a:r>
            <a:r>
              <a:rPr lang="en-US" sz="2000" b="1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,</a:t>
            </a:r>
            <a:r>
              <a:rPr lang="vi-VN" sz="2000" b="1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đó cũng chính là thông điệp mà tác giả muốn nói với mỗi chúng</a:t>
            </a:r>
            <a:r>
              <a:rPr lang="en-US" sz="2000" b="1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ta</a:t>
            </a:r>
            <a:r>
              <a:rPr lang="vi-VN" sz="2000" b="1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2077254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66D72BCD-62E0-487D-9D45-72FCE7596BA5}"/>
              </a:ext>
            </a:extLst>
          </p:cNvPr>
          <p:cNvSpPr txBox="1"/>
          <p:nvPr/>
        </p:nvSpPr>
        <p:spPr>
          <a:xfrm>
            <a:off x="685800" y="1846978"/>
            <a:ext cx="2367951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defTabSz="609630">
              <a:defRPr/>
            </a:pPr>
            <a:r>
              <a:rPr lang="en-US" sz="2400" b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III. TỔNG KẾT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B9F948B-165F-7E05-2AC8-D16FA31B393C}"/>
              </a:ext>
            </a:extLst>
          </p:cNvPr>
          <p:cNvGrpSpPr/>
          <p:nvPr/>
        </p:nvGrpSpPr>
        <p:grpSpPr>
          <a:xfrm>
            <a:off x="4199364" y="2077810"/>
            <a:ext cx="7058679" cy="3680401"/>
            <a:chOff x="4199364" y="2077810"/>
            <a:chExt cx="7058679" cy="3680401"/>
          </a:xfrm>
        </p:grpSpPr>
        <p:sp>
          <p:nvSpPr>
            <p:cNvPr id="8" name="Cloud 7">
              <a:extLst>
                <a:ext uri="{FF2B5EF4-FFF2-40B4-BE49-F238E27FC236}">
                  <a16:creationId xmlns:a16="http://schemas.microsoft.com/office/drawing/2014/main" id="{BEA04F23-88C9-443A-B075-424C76857930}"/>
                </a:ext>
              </a:extLst>
            </p:cNvPr>
            <p:cNvSpPr/>
            <p:nvPr/>
          </p:nvSpPr>
          <p:spPr>
            <a:xfrm>
              <a:off x="4199364" y="2077810"/>
              <a:ext cx="7058679" cy="3680401"/>
            </a:xfrm>
            <a:prstGeom prst="cloud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9CB2881-4CCF-4CE0-B85A-6B098001FAC6}"/>
                </a:ext>
              </a:extLst>
            </p:cNvPr>
            <p:cNvSpPr txBox="1"/>
            <p:nvPr/>
          </p:nvSpPr>
          <p:spPr>
            <a:xfrm>
              <a:off x="5459601" y="2803089"/>
              <a:ext cx="4538204" cy="22298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400" b="1">
                  <a:latin typeface="UTM Avo" panose="02040603050506020204" pitchFamily="18" charset="0"/>
                  <a:cs typeface="Arial" pitchFamily="34" charset="0"/>
                </a:defRPr>
              </a:lvl1pPr>
              <a:lvl2pPr marL="742950" indent="-285750" eaLnBrk="0" hangingPunct="0">
                <a:defRPr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itchFamily="34" charset="0"/>
                  <a:cs typeface="Arial" charset="0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vi-VN" altLang="en-US" b="0" dirty="0"/>
                <a:t>+ Hãy tóm tắt nội dung và ý nghĩa của văn bản?</a:t>
              </a:r>
            </a:p>
            <a:p>
              <a:pPr>
                <a:lnSpc>
                  <a:spcPct val="150000"/>
                </a:lnSpc>
              </a:pPr>
              <a:r>
                <a:rPr lang="vi-VN" altLang="en-US" b="0" dirty="0"/>
                <a:t>+ Nghệ thuật đặc sắc được thể hiện qua văn bản?</a:t>
              </a:r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1B770714-0882-41BF-B601-36785D98AA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957" y="2508461"/>
            <a:ext cx="2819095" cy="2819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818546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66FAB907-983C-4834-9879-9C94AD1D0D38}"/>
              </a:ext>
            </a:extLst>
          </p:cNvPr>
          <p:cNvSpPr/>
          <p:nvPr/>
        </p:nvSpPr>
        <p:spPr>
          <a:xfrm>
            <a:off x="1375410" y="1942580"/>
            <a:ext cx="9121902" cy="161289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rgbClr val="5E302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  <a:spcAft>
                <a:spcPts val="450"/>
              </a:spcAft>
            </a:pPr>
            <a:r>
              <a:rPr lang="vi-VN" sz="2000" b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Nội dung: </a:t>
            </a:r>
            <a:r>
              <a:rPr lang="vi-VN" sz="2000" i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Gấu con chân vòng kiềng </a:t>
            </a:r>
            <a:r>
              <a:rPr lang="vi-VN" sz="200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nêu lên vấn đề về ngoại hình của con người. Bài thơ khẳng định ngoại hình không quan trọng và không nên đánh giá người khác qua vẻ bề ngoài.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2D3F442D-BF9C-45B4-84CE-66F7061AD1B5}"/>
              </a:ext>
            </a:extLst>
          </p:cNvPr>
          <p:cNvSpPr/>
          <p:nvPr/>
        </p:nvSpPr>
        <p:spPr>
          <a:xfrm>
            <a:off x="1407511" y="3873500"/>
            <a:ext cx="9089801" cy="16129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rgbClr val="5E302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vi-VN" sz="2000" b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Nghệ thuật: </a:t>
            </a:r>
            <a:endParaRPr lang="vi-VN" sz="200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vi-VN" sz="200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- Thể thơ năm chữ .</a:t>
            </a:r>
          </a:p>
          <a:p>
            <a:pPr algn="just">
              <a:lnSpc>
                <a:spcPct val="150000"/>
              </a:lnSpc>
            </a:pPr>
            <a:r>
              <a:rPr lang="vi-VN" sz="200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- Các biện pháp nghệ thuật: điệp ngữ, hoán dụ,....</a:t>
            </a:r>
          </a:p>
        </p:txBody>
      </p:sp>
    </p:spTree>
    <p:extLst>
      <p:ext uri="{BB962C8B-B14F-4D97-AF65-F5344CB8AC3E}">
        <p14:creationId xmlns:p14="http://schemas.microsoft.com/office/powerpoint/2010/main" val="337303371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hlinkClick r:id="rId3"/>
            <a:extLst>
              <a:ext uri="{FF2B5EF4-FFF2-40B4-BE49-F238E27FC236}">
                <a16:creationId xmlns:a16="http://schemas.microsoft.com/office/drawing/2014/main" id="{E7659435-63FC-4EF3-B254-9B41F07546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1082" y="3109238"/>
            <a:ext cx="3189835" cy="176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4586603"/>
      </p:ext>
    </p:extLst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2E3FE96-E628-4AB2-AA45-83EE70BFC14D}"/>
              </a:ext>
            </a:extLst>
          </p:cNvPr>
          <p:cNvSpPr txBox="1"/>
          <p:nvPr/>
        </p:nvSpPr>
        <p:spPr>
          <a:xfrm>
            <a:off x="4724400" y="2591078"/>
            <a:ext cx="5951736" cy="193982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800">
                <a:latin typeface="UTM Avo" panose="02040603050506020204" pitchFamily="18" charset="0"/>
                <a:cs typeface="Arial" panose="020B0604020202020204" pitchFamily="34" charset="0"/>
              </a:rPr>
              <a:t>Kể lại câu chuyện trong bài thơ theo diễn biến tâm trạng của gấu con trong khoảng 7 dòng.</a:t>
            </a:r>
          </a:p>
        </p:txBody>
      </p:sp>
      <p:pic>
        <p:nvPicPr>
          <p:cNvPr id="192" name="Picture 191">
            <a:extLst>
              <a:ext uri="{FF2B5EF4-FFF2-40B4-BE49-F238E27FC236}">
                <a16:creationId xmlns:a16="http://schemas.microsoft.com/office/drawing/2014/main" id="{28CF40FA-CC71-43C3-8A73-5CB414635A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5864" y="2209951"/>
            <a:ext cx="2438095" cy="2438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9159243"/>
      </p:ext>
    </p:extLst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hlinkClick r:id="rId3"/>
            <a:extLst>
              <a:ext uri="{FF2B5EF4-FFF2-40B4-BE49-F238E27FC236}">
                <a16:creationId xmlns:a16="http://schemas.microsoft.com/office/drawing/2014/main" id="{5CB9CC98-685A-4D2F-8024-E9686E3026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1082" y="3109238"/>
            <a:ext cx="3189835" cy="176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59907"/>
      </p:ext>
    </p:extLst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33F571A-99E8-405F-8EDE-57935FA7267A}"/>
              </a:ext>
            </a:extLst>
          </p:cNvPr>
          <p:cNvSpPr txBox="1"/>
          <p:nvPr/>
        </p:nvSpPr>
        <p:spPr>
          <a:xfrm>
            <a:off x="919541" y="2017010"/>
            <a:ext cx="10352917" cy="950325"/>
          </a:xfrm>
          <a:prstGeom prst="rect">
            <a:avLst/>
          </a:prstGeom>
          <a:noFill/>
          <a:ln w="28575">
            <a:solidFill>
              <a:schemeClr val="tx1"/>
            </a:solidFill>
            <a:prstDash val="sysDot"/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000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Quan sát những hình ảnh về người khuyết tật và ý chí vươn lên trong cuộc sống. Theo em, chúng ta có nên trêu chọc người khác về ngoại hình không?</a:t>
            </a:r>
            <a:endParaRPr lang="vi-VN" sz="2000" dirty="0" err="1">
              <a:solidFill>
                <a:srgbClr val="000000"/>
              </a:solidFill>
              <a:latin typeface="UTM Avo" panose="020406030505060202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5" name="Picture 4" descr="Nick Vujicic: &amp;amp;#34;Lên thiên đàng tôi sẽ có đủ chân, tay&amp;amp;#34;">
            <a:extLst>
              <a:ext uri="{FF2B5EF4-FFF2-40B4-BE49-F238E27FC236}">
                <a16:creationId xmlns:a16="http://schemas.microsoft.com/office/drawing/2014/main" id="{5D5C9094-B75D-4BE5-B697-38369D8ADF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6594" y="3264133"/>
            <a:ext cx="3619917" cy="24034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 descr="Thầy Nguyễn Ngọc Ký vẽ thư pháp bằng chân">
            <a:extLst>
              <a:ext uri="{FF2B5EF4-FFF2-40B4-BE49-F238E27FC236}">
                <a16:creationId xmlns:a16="http://schemas.microsoft.com/office/drawing/2014/main" id="{52DB81E1-CB8B-4CC0-80A8-0999C5ED86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374"/>
          <a:stretch/>
        </p:blipFill>
        <p:spPr bwMode="auto">
          <a:xfrm>
            <a:off x="6225490" y="3254388"/>
            <a:ext cx="3619917" cy="24132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27633176"/>
      </p:ext>
    </p:extLst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hlinkClick r:id="rId3"/>
            <a:extLst>
              <a:ext uri="{FF2B5EF4-FFF2-40B4-BE49-F238E27FC236}">
                <a16:creationId xmlns:a16="http://schemas.microsoft.com/office/drawing/2014/main" id="{79450FF3-980D-49B6-B0FF-635272D795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1082" y="3109238"/>
            <a:ext cx="3189835" cy="176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930028"/>
      </p:ext>
    </p:extLst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9403A59-1E7E-A011-0571-EE0E22337F2C}"/>
              </a:ext>
            </a:extLst>
          </p:cNvPr>
          <p:cNvGrpSpPr/>
          <p:nvPr/>
        </p:nvGrpSpPr>
        <p:grpSpPr>
          <a:xfrm>
            <a:off x="1113821" y="2112559"/>
            <a:ext cx="4670335" cy="3404604"/>
            <a:chOff x="1223689" y="2294807"/>
            <a:chExt cx="4670335" cy="3404604"/>
          </a:xfrm>
        </p:grpSpPr>
        <p:pic>
          <p:nvPicPr>
            <p:cNvPr id="23" name="Picture 3">
              <a:extLst>
                <a:ext uri="{FF2B5EF4-FFF2-40B4-BE49-F238E27FC236}">
                  <a16:creationId xmlns:a16="http://schemas.microsoft.com/office/drawing/2014/main" id="{0841FB7B-AD3D-446D-A951-FDF1DF9B16C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1535016" y="2294807"/>
              <a:ext cx="4359008" cy="3180575"/>
            </a:xfrm>
            <a:prstGeom prst="rect">
              <a:avLst/>
            </a:prstGeom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DE48A399-5D38-4E50-B54F-BADBBA2D8A2C}"/>
                </a:ext>
              </a:extLst>
            </p:cNvPr>
            <p:cNvSpPr txBox="1"/>
            <p:nvPr/>
          </p:nvSpPr>
          <p:spPr>
            <a:xfrm>
              <a:off x="2084115" y="3178773"/>
              <a:ext cx="3260810" cy="112184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400" dirty="0" err="1">
                  <a:latin typeface="UTM Avo" panose="02040603050506020204" pitchFamily="18" charset="0"/>
                </a:rPr>
                <a:t>Ôn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tập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nội</a:t>
              </a:r>
              <a:r>
                <a:rPr lang="en-US" sz="2400" dirty="0">
                  <a:latin typeface="UTM Avo" panose="02040603050506020204" pitchFamily="18" charset="0"/>
                </a:rPr>
                <a:t> dung </a:t>
              </a:r>
              <a:r>
                <a:rPr lang="en-US" sz="2400" dirty="0" err="1">
                  <a:latin typeface="UTM Avo" panose="02040603050506020204" pitchFamily="18" charset="0"/>
                </a:rPr>
                <a:t>bài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học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ngày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hôm</a:t>
              </a:r>
              <a:r>
                <a:rPr lang="en-US" sz="2400" dirty="0">
                  <a:latin typeface="UTM Avo" panose="02040603050506020204" pitchFamily="18" charset="0"/>
                </a:rPr>
                <a:t> nay</a:t>
              </a:r>
            </a:p>
          </p:txBody>
        </p:sp>
        <p:pic>
          <p:nvPicPr>
            <p:cNvPr id="25" name="Picture 9">
              <a:extLst>
                <a:ext uri="{FF2B5EF4-FFF2-40B4-BE49-F238E27FC236}">
                  <a16:creationId xmlns:a16="http://schemas.microsoft.com/office/drawing/2014/main" id="{3AC2664D-9FAA-4FC4-A79B-B3944444FFC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p:blipFill>
          <p:spPr>
            <a:xfrm flipH="1">
              <a:off x="1223689" y="4300619"/>
              <a:ext cx="1099217" cy="1398792"/>
            </a:xfrm>
            <a:prstGeom prst="rect">
              <a:avLst/>
            </a:prstGeom>
          </p:spPr>
        </p:pic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BD5B76AD-75C4-FBE4-92C8-54EF2DB78368}"/>
              </a:ext>
            </a:extLst>
          </p:cNvPr>
          <p:cNvGrpSpPr/>
          <p:nvPr/>
        </p:nvGrpSpPr>
        <p:grpSpPr>
          <a:xfrm>
            <a:off x="6333255" y="1598369"/>
            <a:ext cx="4359008" cy="3694765"/>
            <a:chOff x="6096000" y="1780618"/>
            <a:chExt cx="4359008" cy="3694765"/>
          </a:xfrm>
        </p:grpSpPr>
        <p:pic>
          <p:nvPicPr>
            <p:cNvPr id="26" name="Picture 3">
              <a:extLst>
                <a:ext uri="{FF2B5EF4-FFF2-40B4-BE49-F238E27FC236}">
                  <a16:creationId xmlns:a16="http://schemas.microsoft.com/office/drawing/2014/main" id="{8FECE8FA-7C7E-437A-956C-7AF31DDB4C8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6096000" y="2294808"/>
              <a:ext cx="4359008" cy="3180575"/>
            </a:xfrm>
            <a:prstGeom prst="rect">
              <a:avLst/>
            </a:prstGeom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59FE0C2C-A8DE-4B19-A3F3-9880817DD73C}"/>
                </a:ext>
              </a:extLst>
            </p:cNvPr>
            <p:cNvSpPr txBox="1"/>
            <p:nvPr/>
          </p:nvSpPr>
          <p:spPr>
            <a:xfrm>
              <a:off x="6407844" y="2770174"/>
              <a:ext cx="3735320" cy="22298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vi-VN" sz="2400" dirty="0">
                  <a:latin typeface="UTM Avo" panose="02040603050506020204" pitchFamily="18" charset="0"/>
                </a:rPr>
                <a:t>Chuẩn bị bài mới: </a:t>
              </a:r>
              <a:r>
                <a:rPr lang="en-US" sz="2400" dirty="0" err="1">
                  <a:latin typeface="UTM Avo" panose="02040603050506020204" pitchFamily="18" charset="0"/>
                </a:rPr>
                <a:t>Viết</a:t>
              </a:r>
              <a:r>
                <a:rPr lang="en-US" sz="2400" dirty="0">
                  <a:latin typeface="UTM Avo" panose="02040603050506020204" pitchFamily="18" charset="0"/>
                </a:rPr>
                <a:t> - </a:t>
              </a:r>
              <a:r>
                <a:rPr lang="vi-VN" sz="2400" dirty="0">
                  <a:latin typeface="UTM Avo" panose="02040603050506020204" pitchFamily="18" charset="0"/>
                </a:rPr>
                <a:t>Viết đoạn văn ghi lại cảm nghĩ về bài thơ có yếu tố tự sự, miêu tả</a:t>
              </a:r>
            </a:p>
          </p:txBody>
        </p:sp>
        <p:pic>
          <p:nvPicPr>
            <p:cNvPr id="28" name="Picture 9">
              <a:extLst>
                <a:ext uri="{FF2B5EF4-FFF2-40B4-BE49-F238E27FC236}">
                  <a16:creationId xmlns:a16="http://schemas.microsoft.com/office/drawing/2014/main" id="{1C73345E-AE73-4DA9-B61D-DDD88D241A8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>
              <a:fillRect/>
            </a:stretch>
          </p:blipFill>
          <p:spPr>
            <a:xfrm>
              <a:off x="7754778" y="1780618"/>
              <a:ext cx="1041452" cy="9503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8159238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creenshot of a qr code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51D656E0-0B89-1FA3-7B63-5144F8923F16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04871088"/>
      </p:ext>
    </p:extLst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4541600"/>
      </p:ext>
    </p:extLst>
  </p:cSld>
  <p:clrMapOvr>
    <a:masterClrMapping/>
  </p:clrMapOvr>
  <p:transition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F6ED58AA-6044-4063-A2D9-5C566FADBD0E}" vid="{6929B544-CFDD-4290-A91C-DFD0546A7D38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F6ED58AA-6044-4063-A2D9-5C566FADBD0E}" vid="{6929B544-CFDD-4290-A91C-DFD0546A7D38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9Slide.vn</Template>
  <TotalTime>277</TotalTime>
  <Words>965</Words>
  <Application>Microsoft Office PowerPoint</Application>
  <PresentationFormat>Widescreen</PresentationFormat>
  <Paragraphs>76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24</vt:i4>
      </vt:variant>
    </vt:vector>
  </HeadingPairs>
  <TitlesOfParts>
    <vt:vector size="32" baseType="lpstr">
      <vt:lpstr>Calibri Light</vt:lpstr>
      <vt:lpstr>Arial</vt:lpstr>
      <vt:lpstr>UTM Avo</vt:lpstr>
      <vt:lpstr>Calibri</vt:lpstr>
      <vt:lpstr>Wingdings</vt:lpstr>
      <vt:lpstr>2_Office Theme</vt:lpstr>
      <vt:lpstr>1_Office Theme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>9Slide.vn</Manager>
  <Company>9Slide.vn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>9Slide.vn</dc:subject>
  <dc:creator>Monkey</dc:creator>
  <dc:description>9Slide.vn</dc:description>
  <cp:lastModifiedBy>nt Hoa</cp:lastModifiedBy>
  <cp:revision>57</cp:revision>
  <dcterms:created xsi:type="dcterms:W3CDTF">2023-10-19T01:39:18Z</dcterms:created>
  <dcterms:modified xsi:type="dcterms:W3CDTF">2025-01-07T09:17:09Z</dcterms:modified>
  <cp:category>9Slide.vn</cp:category>
</cp:coreProperties>
</file>