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5" r:id="rId1"/>
  </p:sldMasterIdLst>
  <p:notesMasterIdLst>
    <p:notesMasterId r:id="rId30"/>
  </p:notesMasterIdLst>
  <p:sldIdLst>
    <p:sldId id="290" r:id="rId2"/>
    <p:sldId id="268" r:id="rId3"/>
    <p:sldId id="337" r:id="rId4"/>
    <p:sldId id="347" r:id="rId5"/>
    <p:sldId id="348" r:id="rId6"/>
    <p:sldId id="349" r:id="rId7"/>
    <p:sldId id="351" r:id="rId8"/>
    <p:sldId id="350" r:id="rId9"/>
    <p:sldId id="352" r:id="rId10"/>
    <p:sldId id="275" r:id="rId11"/>
    <p:sldId id="314" r:id="rId12"/>
    <p:sldId id="304" r:id="rId13"/>
    <p:sldId id="305" r:id="rId14"/>
    <p:sldId id="297" r:id="rId15"/>
    <p:sldId id="306" r:id="rId16"/>
    <p:sldId id="315" r:id="rId17"/>
    <p:sldId id="317" r:id="rId18"/>
    <p:sldId id="321" r:id="rId19"/>
    <p:sldId id="342" r:id="rId20"/>
    <p:sldId id="343" r:id="rId21"/>
    <p:sldId id="316" r:id="rId22"/>
    <p:sldId id="307" r:id="rId23"/>
    <p:sldId id="312" r:id="rId24"/>
    <p:sldId id="308" r:id="rId25"/>
    <p:sldId id="320" r:id="rId26"/>
    <p:sldId id="278" r:id="rId27"/>
    <p:sldId id="345" r:id="rId28"/>
    <p:sldId id="344" r:id="rId29"/>
  </p:sldIdLst>
  <p:sldSz cx="12192000" cy="6858000"/>
  <p:notesSz cx="6858000" cy="9144000"/>
  <p:embeddedFontLst>
    <p:embeddedFont>
      <p:font typeface="等线" panose="02010600030101010101" pitchFamily="2" charset="-122"/>
      <p:regular r:id="rId31"/>
      <p:bold r:id="rId32"/>
    </p:embeddedFont>
    <p:embeddedFont>
      <p:font typeface=".VnAvant" panose="020B7200000000000000" pitchFamily="34" charset="0"/>
      <p:regular r:id="rId33"/>
      <p:bold r:id="rId34"/>
      <p:italic r:id="rId35"/>
      <p:boldItalic r:id="rId36"/>
    </p:embeddedFont>
    <p:embeddedFont>
      <p:font typeface="UTM Avo" panose="02040603050506020204" pitchFamily="18" charset="0"/>
      <p:regular r:id="rId37"/>
      <p:bold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99FF"/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9" autoAdjust="0"/>
    <p:restoredTop sz="94660"/>
  </p:normalViewPr>
  <p:slideViewPr>
    <p:cSldViewPr snapToGrid="0">
      <p:cViewPr varScale="1">
        <p:scale>
          <a:sx n="83" d="100"/>
          <a:sy n="83" d="100"/>
        </p:scale>
        <p:origin x="8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8C5CF-8712-480D-98BE-4612C2A9E1F3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119475-F47C-4B34-B7ED-208387C14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093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19475-F47C-4B34-B7ED-208387C146B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195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8192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288" y="768350"/>
            <a:ext cx="6821487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文本占位符 81922"/>
          <p:cNvSpPr>
            <a:spLocks noGrp="1"/>
          </p:cNvSpPr>
          <p:nvPr>
            <p:ph type="body" idx="1"/>
          </p:nvPr>
        </p:nvSpPr>
        <p:spPr bwMode="auto">
          <a:xfrm>
            <a:off x="711200" y="4860925"/>
            <a:ext cx="5683250" cy="460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ea typeface="等线" charset="-122"/>
            </a:endParaRPr>
          </a:p>
        </p:txBody>
      </p:sp>
      <p:sp>
        <p:nvSpPr>
          <p:cNvPr id="6148" name="灯片编号占位符 1"/>
          <p:cNvSpPr txBox="1">
            <a:spLocks noGrp="1"/>
          </p:cNvSpPr>
          <p:nvPr/>
        </p:nvSpPr>
        <p:spPr bwMode="auto">
          <a:xfrm>
            <a:off x="4024313" y="9721850"/>
            <a:ext cx="307816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75" tIns="49538" rIns="99075" bIns="49538" anchor="b"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804863" indent="-309563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2382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7335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2288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6860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31432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6004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40576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19BE6D-0AA1-45E0-AB22-21BDAD4DA1D3}" type="slidenum">
              <a:rPr kumimoji="0" lang="en-US" altLang="zh-CN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724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8192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288" y="768350"/>
            <a:ext cx="6821487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文本占位符 81922"/>
          <p:cNvSpPr>
            <a:spLocks noGrp="1"/>
          </p:cNvSpPr>
          <p:nvPr>
            <p:ph type="body" idx="1"/>
          </p:nvPr>
        </p:nvSpPr>
        <p:spPr bwMode="auto">
          <a:xfrm>
            <a:off x="711200" y="4860925"/>
            <a:ext cx="5683250" cy="460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ea typeface="等线" charset="-122"/>
            </a:endParaRPr>
          </a:p>
        </p:txBody>
      </p:sp>
      <p:sp>
        <p:nvSpPr>
          <p:cNvPr id="6148" name="灯片编号占位符 1"/>
          <p:cNvSpPr txBox="1">
            <a:spLocks noGrp="1"/>
          </p:cNvSpPr>
          <p:nvPr/>
        </p:nvSpPr>
        <p:spPr bwMode="auto">
          <a:xfrm>
            <a:off x="4024313" y="9721850"/>
            <a:ext cx="307816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75" tIns="49538" rIns="99075" bIns="49538" anchor="b"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804863" indent="-309563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2382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7335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2288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6860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31432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6004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40576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19BE6D-0AA1-45E0-AB22-21BDAD4DA1D3}" type="slidenum">
              <a:rPr kumimoji="0" lang="en-US" altLang="zh-CN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01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8192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288" y="768350"/>
            <a:ext cx="6821487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文本占位符 81922"/>
          <p:cNvSpPr>
            <a:spLocks noGrp="1"/>
          </p:cNvSpPr>
          <p:nvPr>
            <p:ph type="body" idx="1"/>
          </p:nvPr>
        </p:nvSpPr>
        <p:spPr bwMode="auto">
          <a:xfrm>
            <a:off x="711200" y="4860925"/>
            <a:ext cx="5683250" cy="460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ea typeface="等线" charset="-122"/>
            </a:endParaRPr>
          </a:p>
        </p:txBody>
      </p:sp>
      <p:sp>
        <p:nvSpPr>
          <p:cNvPr id="6148" name="灯片编号占位符 1"/>
          <p:cNvSpPr txBox="1">
            <a:spLocks noGrp="1"/>
          </p:cNvSpPr>
          <p:nvPr/>
        </p:nvSpPr>
        <p:spPr bwMode="auto">
          <a:xfrm>
            <a:off x="4024313" y="9721850"/>
            <a:ext cx="307816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75" tIns="49538" rIns="99075" bIns="49538" anchor="b"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804863" indent="-309563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2382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7335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2288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6860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31432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6004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40576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19BE6D-0AA1-45E0-AB22-21BDAD4DA1D3}" type="slidenum">
              <a:rPr kumimoji="0" lang="en-US" altLang="zh-CN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432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495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118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189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571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42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F97FFD3-2B2B-4AFF-AE06-C76F08C42F30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758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47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133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818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9F893E7E-7779-45E4-8FC5-FC1950B5478F}"/>
              </a:ext>
            </a:extLst>
          </p:cNvPr>
          <p:cNvSpPr/>
          <p:nvPr userDrawn="1"/>
        </p:nvSpPr>
        <p:spPr>
          <a:xfrm>
            <a:off x="10809100" y="247251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239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1CD53-0665-4135-977E-752191F0D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5CBCC-89CA-4AAF-8626-9D02F9141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BAA63-A04D-4817-B844-68F366F9D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9872E-7FD8-4B2D-80F1-D69134251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19BAA-4E49-41A8-BA26-D25AF230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709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7AB2-853A-4D2B-A094-C45051FE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57091-AA31-40B1-9CB5-E01A27531A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B5880-677B-46FE-8585-B09C756B0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6F1EF-68FB-4084-9AC2-F753E99A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57A0-1F20-4898-BAF1-933B145A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F4F28-C115-4837-80F7-E56049B7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636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EDC95-AE73-4466-89A3-663C83CFB5CC}" type="datetimeFigureOut">
              <a:rPr lang="en-US"/>
              <a:pPr>
                <a:defRPr/>
              </a:pPr>
              <a:t>1/8/2025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BD0CF-5620-419C-9315-BF4CF77053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91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6381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9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486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E1C8935-5503-46B3-AA64-FDD06962785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90269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738" r:id="rId13"/>
    <p:sldLayoutId id="2147483739" r:id="rId14"/>
    <p:sldLayoutId id="2147483740" r:id="rId15"/>
    <p:sldLayoutId id="2147483746" r:id="rId16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hyperlink" Target="https://www.hoc10.vn/doc-sach/tieng-viet-1-2/1/2/44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5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7.png"/><Relationship Id="rId18" Type="http://schemas.openxmlformats.org/officeDocument/2006/relationships/slide" Target="slide9.xml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12" Type="http://schemas.openxmlformats.org/officeDocument/2006/relationships/slide" Target="slide10.xml"/><Relationship Id="rId17" Type="http://schemas.openxmlformats.org/officeDocument/2006/relationships/slide" Target="slide8.xml"/><Relationship Id="rId2" Type="http://schemas.openxmlformats.org/officeDocument/2006/relationships/notesSlide" Target="../notesSlides/notesSlide2.xml"/><Relationship Id="rId16" Type="http://schemas.openxmlformats.org/officeDocument/2006/relationships/slide" Target="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5" Type="http://schemas.openxmlformats.org/officeDocument/2006/relationships/slide" Target="slide6.xml"/><Relationship Id="rId10" Type="http://schemas.microsoft.com/office/2007/relationships/hdphoto" Target="../media/hdphoto1.wdp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30.png"/><Relationship Id="rId4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slide" Target="slide5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slide" Target="slide5.xml"/><Relationship Id="rId5" Type="http://schemas.openxmlformats.org/officeDocument/2006/relationships/image" Target="../media/image17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slide" Target="slide5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7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hyperlink" Target="https://www.hoc10.vn/doc-sach/tieng-viet-1-2/1/2/44/" TargetMode="Externa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hyperlink" Target="https://www.hoc10.vn/doc-sach/tieng-viet-1-2/1/2/44/" TargetMode="Externa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9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hyperlink" Target="https://www.youtube.com/@hoc1biet10" TargetMode="Externa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392902" y="1891675"/>
            <a:ext cx="7406195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23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118: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oam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oăm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" descr="觅元素58b0fbac4bf9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93" y="5588635"/>
            <a:ext cx="5212715" cy="740410"/>
          </a:xfrm>
          <a:prstGeom prst="rect">
            <a:avLst/>
          </a:prstGeom>
        </p:spPr>
      </p:pic>
      <p:pic>
        <p:nvPicPr>
          <p:cNvPr id="4" name="图片 1" descr="fc85f2a324e3c42c2067966f589847d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62524" y="4442643"/>
            <a:ext cx="1846580" cy="2137410"/>
          </a:xfrm>
          <a:prstGeom prst="rect">
            <a:avLst/>
          </a:prstGeom>
        </p:spPr>
      </p:pic>
      <p:pic>
        <p:nvPicPr>
          <p:cNvPr id="5" name="图片 3" descr="fc85f2a324e3c42c2067966f589847df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8342" y="4313692"/>
            <a:ext cx="3212448" cy="1817688"/>
          </a:xfrm>
          <a:prstGeom prst="rect">
            <a:avLst/>
          </a:prstGeom>
        </p:spPr>
      </p:pic>
      <p:pic>
        <p:nvPicPr>
          <p:cNvPr id="6" name="图片 1" descr="31f7217a017c2d9a8a7bcbd9844c162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3083" y="783716"/>
            <a:ext cx="7432766" cy="39394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88997" y="1756938"/>
            <a:ext cx="67885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KHỞI ĐỘNG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8" name="图片 8" descr="觅元素58b0fbac4bf9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7605" y="3914457"/>
            <a:ext cx="7131050" cy="740410"/>
          </a:xfrm>
          <a:prstGeom prst="rect">
            <a:avLst/>
          </a:prstGeom>
        </p:spPr>
      </p:pic>
      <p:pic>
        <p:nvPicPr>
          <p:cNvPr id="3" name="Picture 2">
            <a:hlinkClick r:id="rId7"/>
            <a:extLst>
              <a:ext uri="{FF2B5EF4-FFF2-40B4-BE49-F238E27FC236}">
                <a16:creationId xmlns:a16="http://schemas.microsoft.com/office/drawing/2014/main" id="{A2DD9FBE-F390-D70E-B6FB-A9BCABDB34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8510" y="4909526"/>
            <a:ext cx="2454980" cy="135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7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D7434C-5A94-6977-F9E6-FDE12107AC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111" y="2340634"/>
            <a:ext cx="8004529" cy="24041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F2CD8B-370D-FF7C-D4D2-BF684B0804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317" y="4251213"/>
            <a:ext cx="2592476" cy="25924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D89C1E-2B3D-97B9-5E3E-3C3394FB0A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61860" y="115814"/>
            <a:ext cx="3543626" cy="17718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C23625-9FAB-776D-7E58-69F5E5B04A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877" y="4023752"/>
            <a:ext cx="495300" cy="4381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4C6C43-297A-1143-1441-8B439BE6A3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170" y="3848122"/>
            <a:ext cx="495300" cy="4381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092D18-3726-9865-336D-784F329F07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520" y="2177716"/>
            <a:ext cx="495300" cy="4381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8F4BFD6-7AB5-81FA-F5D0-411BA309D5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759" y="1739566"/>
            <a:ext cx="495300" cy="4381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503B128-228C-2F1B-4670-FC88D7ED67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229" y="3966654"/>
            <a:ext cx="495300" cy="4381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0134A89-6A6D-8DC6-80FC-89A58BEEBE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0241" y="3726975"/>
            <a:ext cx="495300" cy="4381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0114AB1-82E4-B642-5BF2-7E55D0A3A4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564" y="3918743"/>
            <a:ext cx="495300" cy="4381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327CD35-4F01-C1A1-3CC9-3B426196D0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279" y="4030899"/>
            <a:ext cx="495300" cy="4381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15D2E2-8BF0-D551-4ACA-654CCCB673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4161" y="2340634"/>
            <a:ext cx="495300" cy="43815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54914B4-1147-5948-C738-8C81B3775D00}"/>
              </a:ext>
            </a:extLst>
          </p:cNvPr>
          <p:cNvSpPr txBox="1"/>
          <p:nvPr/>
        </p:nvSpPr>
        <p:spPr>
          <a:xfrm>
            <a:off x="6494358" y="1900677"/>
            <a:ext cx="36920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rgbClr val="FFC000"/>
                </a:solidFill>
                <a:latin typeface="UTM Avo" panose="02040603050506020204" pitchFamily="18" charset="0"/>
              </a:rPr>
              <a:t>TRÒ CHƠI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020CF43-A2CF-755D-C104-E6F7645D17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0985" cy="87085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[Karaoke guitar] Ngày Xuân Long Phụng Sum Vầy -Bích Phương , Muoi Music _ Mây Guitar">
            <a:hlinkClick r:id="" action="ppaction://media"/>
            <a:extLst>
              <a:ext uri="{FF2B5EF4-FFF2-40B4-BE49-F238E27FC236}">
                <a16:creationId xmlns:a16="http://schemas.microsoft.com/office/drawing/2014/main" id="{0A4AD6A2-7D3F-8532-49F2-E5AF2B8867E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96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6710069" y="-2152356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020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4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109F6D-E95C-E46B-145B-8468B82EF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0985" cy="87085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9E00557-66EF-A296-2D71-582E1AEBE45A}"/>
              </a:ext>
            </a:extLst>
          </p:cNvPr>
          <p:cNvSpPr/>
          <p:nvPr/>
        </p:nvSpPr>
        <p:spPr>
          <a:xfrm>
            <a:off x="613732" y="780412"/>
            <a:ext cx="10791476" cy="5483485"/>
          </a:xfrm>
          <a:prstGeom prst="roundRect">
            <a:avLst>
              <a:gd name="adj" fmla="val 7959"/>
            </a:avLst>
          </a:prstGeom>
          <a:solidFill>
            <a:srgbClr val="FFCCC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2800" b="1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HƯỚNG DẪN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-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Mỗi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bao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lì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xì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tương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ứng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với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1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câu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hỏi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.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GV click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tròn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có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số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đến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22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GV click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hiển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thị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đáp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án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Nếu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có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). </a:t>
            </a:r>
            <a:endParaRPr lang="en-US" sz="22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Sau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trả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lời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xong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2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GV 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click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ông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thần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tài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quay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lại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trang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chọn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lì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xì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US" sz="22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- Click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vào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bao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lì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xì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tương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ứng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rồi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để</a:t>
            </a:r>
            <a:r>
              <a:rPr lang="en-US" sz="2200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nhận</a:t>
            </a:r>
            <a:r>
              <a:rPr lang="en-US" sz="2200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đồng</a:t>
            </a:r>
            <a:r>
              <a:rPr lang="en-US" sz="2200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xu, </a:t>
            </a:r>
            <a:r>
              <a:rPr lang="en-US" sz="2200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chọn</a:t>
            </a:r>
            <a:r>
              <a:rPr lang="en-US" sz="2200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câu</a:t>
            </a:r>
            <a:r>
              <a:rPr lang="en-US" sz="2200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hỏi</a:t>
            </a:r>
            <a:r>
              <a:rPr lang="en-US" sz="2200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tiếp</a:t>
            </a:r>
            <a:r>
              <a:rPr lang="en-US" sz="2200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theo.</a:t>
            </a:r>
            <a:endParaRPr lang="en-US" sz="2400" kern="100" dirty="0" err="1">
              <a:solidFill>
                <a:schemeClr val="tx1"/>
              </a:solidFill>
              <a:latin typeface="Aptos"/>
              <a:ea typeface="Aptos" panose="020B0004020202020204" pitchFamily="34" charset="0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200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-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Sau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khi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hoàn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thành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các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câu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hỏi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, Click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hoàn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thành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để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tiếp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tục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bài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học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.</a:t>
            </a:r>
            <a:endParaRPr lang="en-US" sz="2400" kern="100" dirty="0">
              <a:solidFill>
                <a:schemeClr val="tx1"/>
              </a:solidFill>
              <a:effectLst/>
              <a:latin typeface="Aptos"/>
              <a:ea typeface="Aptos" panose="020B0004020202020204" pitchFamily="34" charset="0"/>
              <a:cs typeface="Times New Roman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AEE1DD-66ED-CB4C-0482-D35E008CEF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30929" y="-176045"/>
            <a:ext cx="3543626" cy="177181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1EF33BC-AC5F-9E1B-1EC8-2849BB4DC2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812" y="1037046"/>
            <a:ext cx="2451380" cy="245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803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0CC541-7466-BB89-53D6-92ADC472F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C27960-401B-A16B-25EB-4099E2F31F8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47" b="23832"/>
          <a:stretch/>
        </p:blipFill>
        <p:spPr>
          <a:xfrm>
            <a:off x="-505013" y="-111337"/>
            <a:ext cx="8707293" cy="4882725"/>
          </a:xfrm>
          <a:prstGeom prst="rect">
            <a:avLst/>
          </a:prstGeom>
        </p:spPr>
      </p:pic>
      <p:pic>
        <p:nvPicPr>
          <p:cNvPr id="3" name="1">
            <a:extLst>
              <a:ext uri="{FF2B5EF4-FFF2-40B4-BE49-F238E27FC236}">
                <a16:creationId xmlns:a16="http://schemas.microsoft.com/office/drawing/2014/main" id="{7E9B1863-049F-1C07-F05B-CBBCE75FC5B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32" y="2606336"/>
            <a:ext cx="607536" cy="1232097"/>
          </a:xfrm>
          <a:prstGeom prst="rect">
            <a:avLst/>
          </a:prstGeom>
        </p:spPr>
      </p:pic>
      <p:pic>
        <p:nvPicPr>
          <p:cNvPr id="4" name="4">
            <a:extLst>
              <a:ext uri="{FF2B5EF4-FFF2-40B4-BE49-F238E27FC236}">
                <a16:creationId xmlns:a16="http://schemas.microsoft.com/office/drawing/2014/main" id="{DF595421-2CAC-A360-61F0-F08C38415B2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772" y="2181161"/>
            <a:ext cx="607536" cy="1125147"/>
          </a:xfrm>
          <a:prstGeom prst="rect">
            <a:avLst/>
          </a:prstGeom>
        </p:spPr>
      </p:pic>
      <p:pic>
        <p:nvPicPr>
          <p:cNvPr id="5" name="3">
            <a:extLst>
              <a:ext uri="{FF2B5EF4-FFF2-40B4-BE49-F238E27FC236}">
                <a16:creationId xmlns:a16="http://schemas.microsoft.com/office/drawing/2014/main" id="{E9055D54-9362-D1F4-7A22-56E1A64180AD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934" y="3551692"/>
            <a:ext cx="603799" cy="1232097"/>
          </a:xfrm>
          <a:prstGeom prst="rect">
            <a:avLst/>
          </a:prstGeom>
        </p:spPr>
      </p:pic>
      <p:pic>
        <p:nvPicPr>
          <p:cNvPr id="7" name="2">
            <a:extLst>
              <a:ext uri="{FF2B5EF4-FFF2-40B4-BE49-F238E27FC236}">
                <a16:creationId xmlns:a16="http://schemas.microsoft.com/office/drawing/2014/main" id="{1482612C-3C93-9762-76B8-24B45C66C955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106" y="1452262"/>
            <a:ext cx="585649" cy="11540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836B54-1A66-7AC6-67FA-716D5D2E651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1025042" y="3319511"/>
            <a:ext cx="454357" cy="4724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AEEC2D-5CFE-2DAD-FBEE-E9ACC79F3B7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2777564" y="2133884"/>
            <a:ext cx="454357" cy="4724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2191CF-3493-6F79-061C-BE21CA4C869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3515699" y="4386240"/>
            <a:ext cx="454357" cy="4724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2F084E-6DA9-1935-A346-5DA6E7B4F04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4440913" y="2833856"/>
            <a:ext cx="454357" cy="472452"/>
          </a:xfrm>
          <a:prstGeom prst="rect">
            <a:avLst/>
          </a:prstGeom>
        </p:spPr>
      </p:pic>
      <p:pic>
        <p:nvPicPr>
          <p:cNvPr id="13" name="Picture 12">
            <a:hlinkClick r:id="rId12" action="ppaction://hlinksldjump"/>
            <a:extLst>
              <a:ext uri="{FF2B5EF4-FFF2-40B4-BE49-F238E27FC236}">
                <a16:creationId xmlns:a16="http://schemas.microsoft.com/office/drawing/2014/main" id="{ACD230DF-6186-83FA-95FA-FC2B52CA4F3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808399" y="133893"/>
            <a:ext cx="1195532" cy="15763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0E24EC6-2B90-61B5-6689-8AFD0F7E881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0985" cy="87085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Oval 14">
            <a:hlinkClick r:id="rId15" action="ppaction://hlinksldjump"/>
            <a:extLst>
              <a:ext uri="{FF2B5EF4-FFF2-40B4-BE49-F238E27FC236}">
                <a16:creationId xmlns:a16="http://schemas.microsoft.com/office/drawing/2014/main" id="{D7DA5DD9-9390-8DB8-8BDA-B11042013F4D}"/>
              </a:ext>
            </a:extLst>
          </p:cNvPr>
          <p:cNvSpPr/>
          <p:nvPr/>
        </p:nvSpPr>
        <p:spPr>
          <a:xfrm>
            <a:off x="292434" y="5838539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16" name="Oval 15">
            <a:hlinkClick r:id="rId16" action="ppaction://hlinksldjump"/>
            <a:extLst>
              <a:ext uri="{FF2B5EF4-FFF2-40B4-BE49-F238E27FC236}">
                <a16:creationId xmlns:a16="http://schemas.microsoft.com/office/drawing/2014/main" id="{4323599D-A53A-C79C-7803-0000AB082973}"/>
              </a:ext>
            </a:extLst>
          </p:cNvPr>
          <p:cNvSpPr/>
          <p:nvPr/>
        </p:nvSpPr>
        <p:spPr>
          <a:xfrm>
            <a:off x="1283034" y="5838539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17" name="Oval 16">
            <a:hlinkClick r:id="rId17" action="ppaction://hlinksldjump"/>
            <a:extLst>
              <a:ext uri="{FF2B5EF4-FFF2-40B4-BE49-F238E27FC236}">
                <a16:creationId xmlns:a16="http://schemas.microsoft.com/office/drawing/2014/main" id="{6D05B232-4098-693D-ED7E-6CB9AE691440}"/>
              </a:ext>
            </a:extLst>
          </p:cNvPr>
          <p:cNvSpPr/>
          <p:nvPr/>
        </p:nvSpPr>
        <p:spPr>
          <a:xfrm>
            <a:off x="2273634" y="5838539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18" name="Oval 17">
            <a:hlinkClick r:id="rId18" action="ppaction://hlinksldjump"/>
            <a:extLst>
              <a:ext uri="{FF2B5EF4-FFF2-40B4-BE49-F238E27FC236}">
                <a16:creationId xmlns:a16="http://schemas.microsoft.com/office/drawing/2014/main" id="{DA726911-397C-2BFD-53BD-4CF4757B9F40}"/>
              </a:ext>
            </a:extLst>
          </p:cNvPr>
          <p:cNvSpPr/>
          <p:nvPr/>
        </p:nvSpPr>
        <p:spPr>
          <a:xfrm>
            <a:off x="3264234" y="5838539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13206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3A740A-8B19-C096-B113-2DBDED5B4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C8399B7-3B7A-1AE2-71F0-2179C5B466C7}"/>
              </a:ext>
            </a:extLst>
          </p:cNvPr>
          <p:cNvSpPr/>
          <p:nvPr/>
        </p:nvSpPr>
        <p:spPr>
          <a:xfrm>
            <a:off x="422703" y="319983"/>
            <a:ext cx="11346594" cy="6218034"/>
          </a:xfrm>
          <a:prstGeom prst="rect">
            <a:avLst/>
          </a:prstGeom>
          <a:solidFill>
            <a:schemeClr val="bg1">
              <a:alpha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1D61E3-3D14-42CF-2D6E-CFB6B339EA08}"/>
              </a:ext>
            </a:extLst>
          </p:cNvPr>
          <p:cNvGrpSpPr/>
          <p:nvPr/>
        </p:nvGrpSpPr>
        <p:grpSpPr>
          <a:xfrm>
            <a:off x="1231030" y="705737"/>
            <a:ext cx="9143085" cy="2017486"/>
            <a:chOff x="1930400" y="663984"/>
            <a:chExt cx="9143085" cy="201748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C3E5B4C-496B-9AEC-2035-E5C9F99BCDDD}"/>
                </a:ext>
              </a:extLst>
            </p:cNvPr>
            <p:cNvSpPr/>
            <p:nvPr/>
          </p:nvSpPr>
          <p:spPr>
            <a:xfrm>
              <a:off x="1930400" y="663984"/>
              <a:ext cx="9143085" cy="201748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3F35C11-BCFE-ADAC-FBF5-CAF2BB3C0269}"/>
                </a:ext>
              </a:extLst>
            </p:cNvPr>
            <p:cNvSpPr/>
            <p:nvPr/>
          </p:nvSpPr>
          <p:spPr>
            <a:xfrm>
              <a:off x="2089599" y="794613"/>
              <a:ext cx="8824686" cy="1756228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Tìm tiếng có vần </a:t>
              </a:r>
              <a:r>
                <a:rPr lang="en-US" sz="54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/>
                  <a:sym typeface="Arial"/>
                </a:rPr>
                <a:t>uy</a:t>
              </a:r>
              <a:r>
                <a:rPr kumimoji="0" lang="vi-VN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?</a:t>
              </a:r>
              <a:endPara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.VnAvant" pitchFamily="34" charset="0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1968AD91-D7C4-DDAC-D17E-E84C336D4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3893" y="706487"/>
            <a:ext cx="1785257" cy="1785257"/>
          </a:xfrm>
          <a:prstGeom prst="rect">
            <a:avLst/>
          </a:prstGeom>
        </p:spPr>
      </p:pic>
      <p:pic>
        <p:nvPicPr>
          <p:cNvPr id="27" name="Picture 26">
            <a:hlinkClick r:id="rId4" action="ppaction://hlinksldjump"/>
            <a:extLst>
              <a:ext uri="{FF2B5EF4-FFF2-40B4-BE49-F238E27FC236}">
                <a16:creationId xmlns:a16="http://schemas.microsoft.com/office/drawing/2014/main" id="{D51C303A-0B1B-74BA-AF0C-6DDED743BD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579" y="3239657"/>
            <a:ext cx="2550841" cy="255084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5675B50-C7B7-6267-9B06-30DC00819B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0985" cy="87085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100000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4ACA5E-EC64-5753-91F4-0E18F1C44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BC64FC3-BC68-7FA8-6720-4B75EBFACB10}"/>
              </a:ext>
            </a:extLst>
          </p:cNvPr>
          <p:cNvSpPr/>
          <p:nvPr/>
        </p:nvSpPr>
        <p:spPr>
          <a:xfrm>
            <a:off x="422703" y="319983"/>
            <a:ext cx="11346594" cy="6218034"/>
          </a:xfrm>
          <a:prstGeom prst="rect">
            <a:avLst/>
          </a:prstGeom>
          <a:solidFill>
            <a:schemeClr val="bg1">
              <a:alpha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3E763FF-B53F-62A0-400A-AF9A1E31A3AC}"/>
              </a:ext>
            </a:extLst>
          </p:cNvPr>
          <p:cNvGrpSpPr/>
          <p:nvPr/>
        </p:nvGrpSpPr>
        <p:grpSpPr>
          <a:xfrm>
            <a:off x="1231030" y="705737"/>
            <a:ext cx="9143085" cy="2017486"/>
            <a:chOff x="1930400" y="663984"/>
            <a:chExt cx="9143085" cy="201748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A5D91E1-C8B6-2067-17FA-B2413A18C015}"/>
                </a:ext>
              </a:extLst>
            </p:cNvPr>
            <p:cNvSpPr/>
            <p:nvPr/>
          </p:nvSpPr>
          <p:spPr>
            <a:xfrm>
              <a:off x="1930400" y="663984"/>
              <a:ext cx="9143085" cy="201748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C33F2D1-958D-9F71-7821-E57630A639CF}"/>
                </a:ext>
              </a:extLst>
            </p:cNvPr>
            <p:cNvSpPr/>
            <p:nvPr/>
          </p:nvSpPr>
          <p:spPr>
            <a:xfrm>
              <a:off x="2089599" y="794613"/>
              <a:ext cx="8824686" cy="1756228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Tìm tiếng có vần </a:t>
              </a:r>
              <a:r>
                <a:rPr lang="en-US" sz="54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/>
                  <a:sym typeface="Arial"/>
                </a:rPr>
                <a:t>uya</a:t>
              </a:r>
              <a:r>
                <a:rPr kumimoji="0" lang="vi-VN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?</a:t>
              </a:r>
              <a:endPara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F8C00C31-89A1-CD70-4976-F0B3E523C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3893" y="706487"/>
            <a:ext cx="1785257" cy="178525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4F44145-4FA2-6E39-2228-C6D83E139E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0985" cy="87085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" name="Picture 1">
            <a:hlinkClick r:id="rId5" action="ppaction://hlinksldjump"/>
            <a:extLst>
              <a:ext uri="{FF2B5EF4-FFF2-40B4-BE49-F238E27FC236}">
                <a16:creationId xmlns:a16="http://schemas.microsoft.com/office/drawing/2014/main" id="{3FC9723F-51AC-DB87-78D3-268E2C39EE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579" y="3239657"/>
            <a:ext cx="2550841" cy="2550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408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CDF903-C49A-9F65-047D-F303805DB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6409F13-36D4-2E1B-A66D-F9F30C733624}"/>
              </a:ext>
            </a:extLst>
          </p:cNvPr>
          <p:cNvSpPr/>
          <p:nvPr/>
        </p:nvSpPr>
        <p:spPr>
          <a:xfrm>
            <a:off x="422703" y="319983"/>
            <a:ext cx="11346594" cy="6218034"/>
          </a:xfrm>
          <a:prstGeom prst="rect">
            <a:avLst/>
          </a:prstGeom>
          <a:solidFill>
            <a:schemeClr val="bg1">
              <a:alpha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DBC75DA-A399-4F03-EF41-B63D447DE8BD}"/>
              </a:ext>
            </a:extLst>
          </p:cNvPr>
          <p:cNvGrpSpPr/>
          <p:nvPr/>
        </p:nvGrpSpPr>
        <p:grpSpPr>
          <a:xfrm>
            <a:off x="1231030" y="705736"/>
            <a:ext cx="9143085" cy="2207445"/>
            <a:chOff x="1930400" y="663984"/>
            <a:chExt cx="9143085" cy="201748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1B48C79-4294-493C-C3F8-C9195D15D75D}"/>
                </a:ext>
              </a:extLst>
            </p:cNvPr>
            <p:cNvSpPr/>
            <p:nvPr/>
          </p:nvSpPr>
          <p:spPr>
            <a:xfrm>
              <a:off x="1930400" y="663984"/>
              <a:ext cx="9143085" cy="201748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11AD8F7-7638-6382-2E6E-C3D1EEB06895}"/>
                </a:ext>
              </a:extLst>
            </p:cNvPr>
            <p:cNvSpPr/>
            <p:nvPr/>
          </p:nvSpPr>
          <p:spPr>
            <a:xfrm>
              <a:off x="2089599" y="794613"/>
              <a:ext cx="8824686" cy="1756228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50000"/>
                </a:lnSpc>
                <a:buClrTx/>
                <a:buSzTx/>
                <a:buFontTx/>
                <a:buNone/>
                <a:tabLst/>
                <a:defRPr/>
              </a:pPr>
              <a:r>
                <a:rPr kumimoji="0" lang="vi-VN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Tìm tiếng có vần </a:t>
              </a: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uya</a:t>
              </a:r>
              <a:r>
                <a:rPr kumimoji="0" lang="vi-VN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trong câu sau:</a:t>
              </a:r>
              <a:endPara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  <a:p>
              <a:pPr algn="ctr" defTabSz="914309">
                <a:lnSpc>
                  <a:spcPct val="150000"/>
                </a:lnSpc>
                <a:defRPr/>
              </a:pPr>
              <a:r>
                <a:rPr kumimoji="0" lang="en-US" sz="320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Chích</a:t>
              </a:r>
              <a:r>
                <a:rPr kumimoji="0" lang="en-US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20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choè</a:t>
              </a:r>
              <a:r>
                <a:rPr kumimoji="0" lang="en-US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20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tập</a:t>
              </a:r>
              <a:r>
                <a:rPr kumimoji="0" lang="en-US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bay </a:t>
              </a:r>
              <a:r>
                <a:rPr kumimoji="0" lang="en-US" sz="320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từ</a:t>
              </a:r>
              <a:r>
                <a:rPr kumimoji="0" lang="en-US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20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sáng</a:t>
              </a:r>
              <a:r>
                <a:rPr kumimoji="0" lang="en-US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20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tới</a:t>
              </a:r>
              <a:r>
                <a:rPr kumimoji="0" lang="en-US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20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khuya</a:t>
              </a:r>
              <a:r>
                <a:rPr kumimoji="0" lang="vi-VN" sz="360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.</a:t>
              </a:r>
              <a:endParaRPr lang="es-ES" sz="3200" dirty="0">
                <a:solidFill>
                  <a:srgbClr val="FFFF00"/>
                </a:solidFill>
                <a:latin typeface=".VnAvant" pitchFamily="34" charset="0"/>
                <a:cs typeface="Arial"/>
                <a:sym typeface="Arial"/>
              </a:endParaRPr>
            </a:p>
          </p:txBody>
        </p:sp>
      </p:grpSp>
      <p:sp>
        <p:nvSpPr>
          <p:cNvPr id="23" name="Scroll: Horizontal 22">
            <a:extLst>
              <a:ext uri="{FF2B5EF4-FFF2-40B4-BE49-F238E27FC236}">
                <a16:creationId xmlns:a16="http://schemas.microsoft.com/office/drawing/2014/main" id="{E9971017-542F-3C4A-23A8-D4519F59E8FB}"/>
              </a:ext>
            </a:extLst>
          </p:cNvPr>
          <p:cNvSpPr/>
          <p:nvPr/>
        </p:nvSpPr>
        <p:spPr>
          <a:xfrm>
            <a:off x="1232662" y="2812099"/>
            <a:ext cx="9956341" cy="3134008"/>
          </a:xfrm>
          <a:prstGeom prst="horizontalScroll">
            <a:avLst>
              <a:gd name="adj" fmla="val 15309"/>
            </a:avLst>
          </a:prstGeom>
          <a:solidFill>
            <a:srgbClr val="FFCC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E3E3E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636ED71-BB3F-0433-8206-02B31A05F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3893" y="706487"/>
            <a:ext cx="1785257" cy="178525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6889ACE-937C-CAB8-C181-3AE3E9857D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209" y="3944818"/>
            <a:ext cx="1596527" cy="159652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C049428-3E49-E818-9700-EBF78DFB1C6D}"/>
              </a:ext>
            </a:extLst>
          </p:cNvPr>
          <p:cNvSpPr txBox="1"/>
          <p:nvPr/>
        </p:nvSpPr>
        <p:spPr>
          <a:xfrm>
            <a:off x="3934283" y="3602544"/>
            <a:ext cx="4557482" cy="1553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309">
              <a:lnSpc>
                <a:spcPct val="150000"/>
              </a:lnSpc>
              <a:defRPr/>
            </a:pPr>
            <a:r>
              <a:rPr lang="en-US" sz="3200" b="1" dirty="0" err="1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Chích</a:t>
            </a:r>
            <a:r>
              <a:rPr lang="en-US" sz="3200" b="1" dirty="0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choè</a:t>
            </a:r>
            <a:r>
              <a:rPr lang="en-US" sz="3200" b="1" dirty="0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lang="en-US" sz="3200" b="1" dirty="0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 bay </a:t>
            </a:r>
            <a:r>
              <a:rPr lang="en-US" sz="3200" b="1" dirty="0" err="1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từ</a:t>
            </a:r>
            <a:r>
              <a:rPr lang="en-US" sz="3200" b="1" dirty="0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sáng</a:t>
            </a:r>
            <a:r>
              <a:rPr lang="en-US" sz="3200" b="1" dirty="0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tới</a:t>
            </a:r>
            <a:r>
              <a:rPr lang="en-US" sz="3200" b="1" dirty="0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kh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uya</a:t>
            </a:r>
            <a:r>
              <a:rPr lang="vi-VN" sz="3600" b="1" kern="0" dirty="0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endParaRPr lang="es-ES" sz="3600" b="1" dirty="0">
              <a:solidFill>
                <a:prstClr val="black"/>
              </a:solidFill>
              <a:latin typeface=".VnAvant" pitchFamily="34" charset="0"/>
              <a:cs typeface="Arial"/>
              <a:sym typeface="Arial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BB54668-F39A-8BE8-6502-CE3AFE7688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0985" cy="87085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" name="Picture 1">
            <a:hlinkClick r:id="rId6" action="ppaction://hlinksldjump"/>
            <a:extLst>
              <a:ext uri="{FF2B5EF4-FFF2-40B4-BE49-F238E27FC236}">
                <a16:creationId xmlns:a16="http://schemas.microsoft.com/office/drawing/2014/main" id="{508C13D7-EF82-AE20-3777-240674FE5D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100" y="3600672"/>
            <a:ext cx="2550841" cy="2550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589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DC950-4E41-F19B-32FC-E5DA2224F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610D377-C49B-33CB-85ED-999B149DEB66}"/>
              </a:ext>
            </a:extLst>
          </p:cNvPr>
          <p:cNvSpPr/>
          <p:nvPr/>
        </p:nvSpPr>
        <p:spPr>
          <a:xfrm>
            <a:off x="422703" y="319983"/>
            <a:ext cx="11346594" cy="6218034"/>
          </a:xfrm>
          <a:prstGeom prst="rect">
            <a:avLst/>
          </a:prstGeom>
          <a:solidFill>
            <a:schemeClr val="bg1">
              <a:alpha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0900F36-BC48-84F9-F6FA-EB3B637E31EF}"/>
              </a:ext>
            </a:extLst>
          </p:cNvPr>
          <p:cNvGrpSpPr/>
          <p:nvPr/>
        </p:nvGrpSpPr>
        <p:grpSpPr>
          <a:xfrm>
            <a:off x="1231030" y="705736"/>
            <a:ext cx="9143085" cy="2207445"/>
            <a:chOff x="1930400" y="663984"/>
            <a:chExt cx="9143085" cy="201748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3C516AE-BDF2-E117-18C8-CFF097CB8A7E}"/>
                </a:ext>
              </a:extLst>
            </p:cNvPr>
            <p:cNvSpPr/>
            <p:nvPr/>
          </p:nvSpPr>
          <p:spPr>
            <a:xfrm>
              <a:off x="1930400" y="663984"/>
              <a:ext cx="9143085" cy="201748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B75F55D-47F4-163B-83D5-A40BBFAFE913}"/>
                </a:ext>
              </a:extLst>
            </p:cNvPr>
            <p:cNvSpPr/>
            <p:nvPr/>
          </p:nvSpPr>
          <p:spPr>
            <a:xfrm>
              <a:off x="2089599" y="794613"/>
              <a:ext cx="8824686" cy="1756228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Hãy đọc to</a:t>
              </a: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câu sau: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  <a:p>
              <a:pPr algn="ctr" defTabSz="914309">
                <a:lnSpc>
                  <a:spcPct val="150000"/>
                </a:lnSpc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Nhà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Thuý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trồng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rất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nhiều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hoa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thuỷ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tiên</a:t>
              </a: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. </a:t>
              </a:r>
              <a:endPara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.VnAvant" pitchFamily="34" charset="0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CBE8B9DB-AB48-CD93-E7F4-195F1643A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3893" y="706487"/>
            <a:ext cx="1785257" cy="178525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EBFC8EE-C775-5BC9-DA18-DB2E3DF7BD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0985" cy="87085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" name="Picture 1">
            <a:hlinkClick r:id="rId5" action="ppaction://hlinksldjump"/>
            <a:extLst>
              <a:ext uri="{FF2B5EF4-FFF2-40B4-BE49-F238E27FC236}">
                <a16:creationId xmlns:a16="http://schemas.microsoft.com/office/drawing/2014/main" id="{8A386D91-419C-C3D6-424F-AECA4918B6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579" y="3239657"/>
            <a:ext cx="2550841" cy="2550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944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1" descr="31f7217a017c2d9a8a7bcbd9844c162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2140704"/>
            <a:ext cx="8872990" cy="3756791"/>
          </a:xfrm>
          <a:prstGeom prst="rect">
            <a:avLst/>
          </a:prstGeom>
        </p:spPr>
      </p:pic>
      <p:pic>
        <p:nvPicPr>
          <p:cNvPr id="41" name="图片 2" descr="觅元素584a989cd6c5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1668" y="606971"/>
            <a:ext cx="8872989" cy="1879015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431812" y="3095769"/>
            <a:ext cx="74957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Bài 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11</a:t>
            </a: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8: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oam</a:t>
            </a: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5400" b="1" dirty="0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-</a:t>
            </a: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oăm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43" name="图片 8" descr="觅元素58b0fbac4bf9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946" y="5136776"/>
            <a:ext cx="11777345" cy="1574700"/>
          </a:xfrm>
          <a:prstGeom prst="rect">
            <a:avLst/>
          </a:prstGeom>
        </p:spPr>
      </p:pic>
      <p:pic>
        <p:nvPicPr>
          <p:cNvPr id="44" name="图片 15" descr="a05684f714522ad77246dba9447411ba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4215" y="3190424"/>
            <a:ext cx="2428219" cy="273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89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3" name="图片 73732" descr="PPT素材-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74" y="268224"/>
            <a:ext cx="11303000" cy="632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2743200" y="2921000"/>
            <a:ext cx="6604000" cy="1477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17" tIns="60958" rIns="121917" bIns="60958">
            <a:spAutoFit/>
          </a:bodyPr>
          <a:lstStyle>
            <a:lvl1pPr defTabSz="1219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cs typeface="Arial" panose="020B0604020202020204" pitchFamily="34" charset="0"/>
              </a:rPr>
              <a:t>KHÁM PHÁ</a:t>
            </a:r>
          </a:p>
        </p:txBody>
      </p:sp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F21CE46A-2101-9F57-6762-75E50755CA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7280" y="671275"/>
            <a:ext cx="2454980" cy="135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345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023792" y="2088678"/>
            <a:ext cx="2871989" cy="132343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1" tIns="45716" rIns="91431" bIns="4571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</a:rPr>
              <a:t>oam</a:t>
            </a:r>
          </a:p>
        </p:txBody>
      </p:sp>
      <p:sp>
        <p:nvSpPr>
          <p:cNvPr id="16" name="Rounded Rectangle 6"/>
          <p:cNvSpPr/>
          <p:nvPr/>
        </p:nvSpPr>
        <p:spPr>
          <a:xfrm>
            <a:off x="1333845" y="3756324"/>
            <a:ext cx="1246028" cy="1294541"/>
          </a:xfrm>
          <a:prstGeom prst="roundRect">
            <a:avLst/>
          </a:prstGeom>
          <a:solidFill>
            <a:srgbClr val="ED7D31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o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/>
            </a:endParaRPr>
          </a:p>
        </p:txBody>
      </p:sp>
      <p:sp>
        <p:nvSpPr>
          <p:cNvPr id="17" name="Rounded Rectangle 7"/>
          <p:cNvSpPr/>
          <p:nvPr/>
        </p:nvSpPr>
        <p:spPr>
          <a:xfrm>
            <a:off x="3877735" y="3756324"/>
            <a:ext cx="1246028" cy="1294541"/>
          </a:xfrm>
          <a:prstGeom prst="roundRect">
            <a:avLst>
              <a:gd name="adj" fmla="val 26452"/>
            </a:avLst>
          </a:prstGeom>
          <a:solidFill>
            <a:srgbClr val="5B9BD5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m</a:t>
            </a:r>
          </a:p>
        </p:txBody>
      </p:sp>
      <p:sp>
        <p:nvSpPr>
          <p:cNvPr id="18" name="Rounded Rectangle 13"/>
          <p:cNvSpPr/>
          <p:nvPr/>
        </p:nvSpPr>
        <p:spPr>
          <a:xfrm>
            <a:off x="589248" y="5351083"/>
            <a:ext cx="5778694" cy="1139746"/>
          </a:xfrm>
          <a:prstGeom prst="round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oa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 - m -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oam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/>
            </a:endParaRPr>
          </a:p>
        </p:txBody>
      </p:sp>
      <p:sp>
        <p:nvSpPr>
          <p:cNvPr id="8210" name="TextBox 3"/>
          <p:cNvSpPr txBox="1">
            <a:spLocks noChangeArrowheads="1"/>
          </p:cNvSpPr>
          <p:nvPr/>
        </p:nvSpPr>
        <p:spPr bwMode="auto">
          <a:xfrm>
            <a:off x="731520" y="579904"/>
            <a:ext cx="4146876" cy="1323439"/>
          </a:xfrm>
          <a:prstGeom prst="rect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8000" b="1">
                <a:solidFill>
                  <a:srgbClr val="000000"/>
                </a:solidFill>
                <a:latin typeface="UTM Avo" panose="02040603050506020204"/>
              </a:rPr>
              <a:t>n</a:t>
            </a:r>
            <a:r>
              <a:rPr kumimoji="0" lang="en-US" altLang="en-US" sz="8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goạm</a:t>
            </a:r>
            <a:endParaRPr kumimoji="0" lang="en-US" altLang="en-US" sz="8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</a:endParaRPr>
          </a:p>
        </p:txBody>
      </p:sp>
      <p:sp>
        <p:nvSpPr>
          <p:cNvPr id="8211" name="TextBox 3"/>
          <p:cNvSpPr txBox="1">
            <a:spLocks noChangeArrowheads="1"/>
          </p:cNvSpPr>
          <p:nvPr/>
        </p:nvSpPr>
        <p:spPr bwMode="auto">
          <a:xfrm>
            <a:off x="731520" y="584991"/>
            <a:ext cx="4146876" cy="132343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8000" b="1">
                <a:solidFill>
                  <a:srgbClr val="000000"/>
                </a:solidFill>
                <a:latin typeface="UTM Avo" panose="02040603050506020204"/>
              </a:rPr>
              <a:t>n</a:t>
            </a:r>
            <a:r>
              <a:rPr kumimoji="0" lang="en-US" altLang="en-US" sz="8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g</a:t>
            </a:r>
            <a:r>
              <a:rPr kumimoji="0" lang="en-US" altLang="en-US" sz="8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</a:rPr>
              <a:t>oạm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9245" y="797120"/>
            <a:ext cx="4553507" cy="5263759"/>
          </a:xfrm>
          <a:prstGeom prst="rect">
            <a:avLst/>
          </a:prstGeom>
        </p:spPr>
      </p:pic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61504D1A-6089-46F8-9871-588CB5DA3B8C}"/>
              </a:ext>
            </a:extLst>
          </p:cNvPr>
          <p:cNvSpPr/>
          <p:nvPr/>
        </p:nvSpPr>
        <p:spPr>
          <a:xfrm>
            <a:off x="2597151" y="3756324"/>
            <a:ext cx="1246028" cy="1294541"/>
          </a:xfrm>
          <a:prstGeom prst="roundRect">
            <a:avLst/>
          </a:prstGeom>
          <a:solidFill>
            <a:srgbClr val="FF9999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a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0" grpId="0" animBg="1"/>
      <p:bldP spid="82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225330" y="2996155"/>
            <a:ext cx="2402427" cy="120032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1" tIns="45716" rIns="91431" bIns="45716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>
                <a:solidFill>
                  <a:srgbClr val="FF0000"/>
                </a:solidFill>
                <a:latin typeface="UTM Avo" panose="02040603050506020204"/>
              </a:rPr>
              <a:t>oă</a:t>
            </a: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</a:rPr>
              <a:t>m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</a:endParaRPr>
          </a:p>
        </p:txBody>
      </p:sp>
      <p:sp>
        <p:nvSpPr>
          <p:cNvPr id="18" name="Rounded Rectangle 13"/>
          <p:cNvSpPr/>
          <p:nvPr/>
        </p:nvSpPr>
        <p:spPr>
          <a:xfrm>
            <a:off x="1325217" y="5789965"/>
            <a:ext cx="5247159" cy="903365"/>
          </a:xfrm>
          <a:prstGeom prst="round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oă 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- m </a:t>
            </a: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- oăm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/>
            </a:endParaRPr>
          </a:p>
        </p:txBody>
      </p:sp>
      <p:sp>
        <p:nvSpPr>
          <p:cNvPr id="9234" name="TextBox 3"/>
          <p:cNvSpPr txBox="1">
            <a:spLocks noChangeArrowheads="1"/>
          </p:cNvSpPr>
          <p:nvPr/>
        </p:nvSpPr>
        <p:spPr bwMode="auto">
          <a:xfrm>
            <a:off x="246426" y="595497"/>
            <a:ext cx="5383675" cy="120032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7200" b="1">
                <a:solidFill>
                  <a:srgbClr val="000000"/>
                </a:solidFill>
                <a:latin typeface="UTM Avo" panose="02040603050506020204"/>
              </a:rPr>
              <a:t>m</a:t>
            </a:r>
            <a:r>
              <a:rPr kumimoji="0" lang="en-US" altLang="en-US" sz="7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ỏ </a:t>
            </a:r>
            <a:r>
              <a:rPr kumimoji="0" lang="en-US" alt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khoằm</a:t>
            </a:r>
          </a:p>
        </p:txBody>
      </p:sp>
      <p:sp>
        <p:nvSpPr>
          <p:cNvPr id="9235" name="TextBox 3"/>
          <p:cNvSpPr txBox="1">
            <a:spLocks noChangeArrowheads="1"/>
          </p:cNvSpPr>
          <p:nvPr/>
        </p:nvSpPr>
        <p:spPr bwMode="auto">
          <a:xfrm>
            <a:off x="1840768" y="1795826"/>
            <a:ext cx="3784646" cy="120032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kh</a:t>
            </a:r>
            <a:r>
              <a:rPr kumimoji="0" lang="en-US" alt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</a:rPr>
              <a:t>oằm</a:t>
            </a:r>
            <a:endParaRPr kumimoji="0" lang="en-US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</a:endParaRPr>
          </a:p>
        </p:txBody>
      </p:sp>
      <p:pic>
        <p:nvPicPr>
          <p:cNvPr id="8217" name="Picture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47052" y="657871"/>
            <a:ext cx="3773034" cy="5542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14D1CB0B-C24A-4030-B64B-7ED76511A2CF}"/>
              </a:ext>
            </a:extLst>
          </p:cNvPr>
          <p:cNvSpPr/>
          <p:nvPr/>
        </p:nvSpPr>
        <p:spPr>
          <a:xfrm>
            <a:off x="2200950" y="4551976"/>
            <a:ext cx="1246028" cy="1066451"/>
          </a:xfrm>
          <a:prstGeom prst="roundRect">
            <a:avLst/>
          </a:prstGeom>
          <a:solidFill>
            <a:srgbClr val="ED7D31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o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/>
            </a:endParaRPr>
          </a:p>
        </p:txBody>
      </p:sp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E681E8A0-743E-41AA-9B5B-CE3CDBF17C7E}"/>
              </a:ext>
            </a:extLst>
          </p:cNvPr>
          <p:cNvSpPr/>
          <p:nvPr/>
        </p:nvSpPr>
        <p:spPr>
          <a:xfrm>
            <a:off x="4744840" y="4551976"/>
            <a:ext cx="1246028" cy="1066451"/>
          </a:xfrm>
          <a:prstGeom prst="roundRect">
            <a:avLst>
              <a:gd name="adj" fmla="val 26452"/>
            </a:avLst>
          </a:prstGeom>
          <a:solidFill>
            <a:srgbClr val="5B9BD5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m</a:t>
            </a: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CD5EA2FA-8805-41B4-AC18-3048526F4930}"/>
              </a:ext>
            </a:extLst>
          </p:cNvPr>
          <p:cNvSpPr/>
          <p:nvPr/>
        </p:nvSpPr>
        <p:spPr>
          <a:xfrm>
            <a:off x="3464256" y="4551976"/>
            <a:ext cx="1246028" cy="1066451"/>
          </a:xfrm>
          <a:prstGeom prst="roundRect">
            <a:avLst/>
          </a:prstGeom>
          <a:solidFill>
            <a:srgbClr val="FF9999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>
                <a:solidFill>
                  <a:srgbClr val="FFFFFF"/>
                </a:solidFill>
                <a:latin typeface="UTM Avo" panose="02040603050506020204"/>
              </a:rPr>
              <a:t>ă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4" grpId="0" animBg="1"/>
      <p:bldP spid="92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0" descr="https://i.pinimg.com/564x/ee/67/a5/ee67a5966f431c1bd8d80122fcd8e3e1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5" t="12885" r="10232" b="26261"/>
          <a:stretch/>
        </p:blipFill>
        <p:spPr bwMode="auto">
          <a:xfrm>
            <a:off x="2655569" y="2883361"/>
            <a:ext cx="3228395" cy="244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09031" y="592997"/>
            <a:ext cx="4526166" cy="16351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20018" y="948904"/>
            <a:ext cx="32560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SO SÁNH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219577" y="3644419"/>
            <a:ext cx="23125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oam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1026" name="Picture 2" descr="https://i.pinimg.com/564x/89/25/f7/8925f7f7f7dcf5f7f1149d70272b6c4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" y="3021602"/>
            <a:ext cx="2563032" cy="3383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.pinimg.com/564x/31/c2/d2/31c2d2b5c96930c369995d3bdd41fa25.jpg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5" r="9479" b="7809"/>
          <a:stretch/>
        </p:blipFill>
        <p:spPr bwMode="auto">
          <a:xfrm>
            <a:off x="10046208" y="2941318"/>
            <a:ext cx="1699142" cy="3151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0" descr="https://i.pinimg.com/564x/ee/67/a5/ee67a5966f431c1bd8d80122fcd8e3e1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5" t="12885" r="10232" b="26261"/>
          <a:stretch/>
        </p:blipFill>
        <p:spPr bwMode="auto">
          <a:xfrm>
            <a:off x="6438296" y="2883361"/>
            <a:ext cx="3256067" cy="244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7052311" y="3644419"/>
            <a:ext cx="21059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oăm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1854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3"/>
          <p:cNvSpPr txBox="1">
            <a:spLocks noChangeArrowheads="1"/>
          </p:cNvSpPr>
          <p:nvPr/>
        </p:nvSpPr>
        <p:spPr bwMode="auto">
          <a:xfrm>
            <a:off x="269876" y="5351463"/>
            <a:ext cx="3666020" cy="1261884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Dê</a:t>
            </a:r>
            <a:r>
              <a:rPr kumimoji="0" lang="en-US" altLang="en-US" sz="3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nhai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lá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nhồm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nhoàm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.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</a:endParaRPr>
          </a:p>
        </p:txBody>
      </p:sp>
      <p:sp>
        <p:nvSpPr>
          <p:cNvPr id="10243" name="TextBox 3"/>
          <p:cNvSpPr txBox="1">
            <a:spLocks noChangeArrowheads="1"/>
          </p:cNvSpPr>
          <p:nvPr/>
        </p:nvSpPr>
        <p:spPr bwMode="auto">
          <a:xfrm>
            <a:off x="4357687" y="5329238"/>
            <a:ext cx="3125786" cy="1200329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Giếng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nư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­</a:t>
            </a:r>
            <a:r>
              <a:rPr lang="en-US" altLang="en-US" sz="3600" dirty="0">
                <a:solidFill>
                  <a:srgbClr val="000000"/>
                </a:solidFill>
                <a:latin typeface="UTM Avo" panose="02040603050506020204"/>
              </a:rPr>
              <a:t>ớ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c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sâu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hoắm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.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</a:endParaRPr>
          </a:p>
        </p:txBody>
      </p:sp>
      <p:sp>
        <p:nvSpPr>
          <p:cNvPr id="10244" name="TextBox 3"/>
          <p:cNvSpPr txBox="1">
            <a:spLocks noChangeArrowheads="1"/>
          </p:cNvSpPr>
          <p:nvPr/>
        </p:nvSpPr>
        <p:spPr bwMode="auto">
          <a:xfrm>
            <a:off x="8865127" y="5279231"/>
            <a:ext cx="3125786" cy="1200329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Khỉ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ngoạm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dưa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hấu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.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06363" y="535922"/>
            <a:ext cx="11927540" cy="726141"/>
          </a:xfrm>
          <a:prstGeom prst="rect">
            <a:avLst/>
          </a:prstGeom>
          <a:solidFill>
            <a:srgbClr val="92D050"/>
          </a:solidFill>
          <a:ln w="1270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2. </a:t>
            </a:r>
            <a:r>
              <a:rPr lang="en-US" dirty="0">
                <a:solidFill>
                  <a:prstClr val="black"/>
                </a:solidFill>
                <a:latin typeface="UTM Avo" panose="02040603050506020204"/>
              </a:rPr>
              <a:t>T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iếng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nào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có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vần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UTM Avo" panose="02040603050506020204"/>
              </a:rPr>
              <a:t>oam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?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Tiếng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nào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có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vần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</a:rPr>
              <a:t>oăm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?</a:t>
            </a:r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7154863" y="1579563"/>
            <a:ext cx="2082800" cy="1006475"/>
          </a:xfrm>
          <a:prstGeom prst="ellipse">
            <a:avLst/>
          </a:prstGeom>
          <a:solidFill>
            <a:srgbClr val="5B9BD5"/>
          </a:solidFill>
          <a:ln w="12700" algn="ctr">
            <a:solidFill>
              <a:srgbClr val="41719C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oăm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293268" y="1500982"/>
            <a:ext cx="2128837" cy="1006475"/>
          </a:xfrm>
          <a:prstGeom prst="ellipse">
            <a:avLst/>
          </a:prstGeom>
          <a:solidFill>
            <a:srgbClr val="5B9BD5"/>
          </a:solidFill>
          <a:ln w="12700" algn="ctr">
            <a:solidFill>
              <a:srgbClr val="41719C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oam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3078163" y="6550025"/>
            <a:ext cx="68262" cy="1063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75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6206" y="2938174"/>
            <a:ext cx="2657062" cy="2370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6" name="Picture 2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97134" y="2938175"/>
            <a:ext cx="2369879" cy="2287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7" name="Picture 2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35103" y="2948511"/>
            <a:ext cx="2585831" cy="2402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Connector 6"/>
          <p:cNvCxnSpPr>
            <a:cxnSpLocks/>
            <a:stCxn id="10242" idx="0"/>
            <a:endCxn id="28" idx="4"/>
          </p:cNvCxnSpPr>
          <p:nvPr/>
        </p:nvCxnSpPr>
        <p:spPr>
          <a:xfrm flipV="1">
            <a:off x="2102886" y="2507457"/>
            <a:ext cx="2254801" cy="284400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  <a:stCxn id="10243" idx="0"/>
          </p:cNvCxnSpPr>
          <p:nvPr/>
        </p:nvCxnSpPr>
        <p:spPr>
          <a:xfrm flipV="1">
            <a:off x="5920580" y="2586038"/>
            <a:ext cx="2262128" cy="2743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  <a:stCxn id="28" idx="4"/>
            <a:endCxn id="11277" idx="2"/>
          </p:cNvCxnSpPr>
          <p:nvPr/>
        </p:nvCxnSpPr>
        <p:spPr>
          <a:xfrm>
            <a:off x="4357687" y="2507457"/>
            <a:ext cx="6070332" cy="2844006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nimBg="1"/>
      <p:bldP spid="10243" grpId="0" animBg="1"/>
      <p:bldP spid="10244" grpId="0" animBg="1"/>
      <p:bldP spid="26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3" name="图片 73732" descr="PPT素材-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164" y="743712"/>
            <a:ext cx="10075672" cy="5919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3054604" y="3113415"/>
            <a:ext cx="6604000" cy="1600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17" tIns="60958" rIns="121917" bIns="60958">
            <a:spAutoFit/>
          </a:bodyPr>
          <a:lstStyle>
            <a:lvl1pPr defTabSz="1219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cs typeface="Arial" panose="020B0604020202020204" pitchFamily="34" charset="0"/>
              </a:rPr>
              <a:t>TẬP VIẾT</a:t>
            </a:r>
          </a:p>
        </p:txBody>
      </p:sp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95221CD2-8311-3D04-243C-B6A3A49960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7280" y="671275"/>
            <a:ext cx="2454980" cy="135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646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4207197" y="596900"/>
            <a:ext cx="3400103" cy="939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TẬP VIẾT</a:t>
            </a:r>
          </a:p>
        </p:txBody>
      </p:sp>
      <p:pic>
        <p:nvPicPr>
          <p:cNvPr id="1843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2711523"/>
            <a:ext cx="12068175" cy="1434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9316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loudBook (1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6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A26D82-1FFF-4B71-875F-638A40C318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265" y="0"/>
            <a:ext cx="1619601" cy="7198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C86718-BF1E-44B9-9694-087E7F364091}"/>
              </a:ext>
            </a:extLst>
          </p:cNvPr>
          <p:cNvSpPr txBox="1"/>
          <p:nvPr/>
        </p:nvSpPr>
        <p:spPr>
          <a:xfrm>
            <a:off x="4098036" y="175245"/>
            <a:ext cx="6665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UTM Avo" panose="02040603050506020204" pitchFamily="18" charset="0"/>
              </a:rPr>
              <a:t>Vui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lòng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tải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về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để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xem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đầy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đủ</a:t>
            </a:r>
            <a:r>
              <a:rPr lang="en-US" dirty="0">
                <a:latin typeface="UTM Avo" panose="02040603050506020204" pitchFamily="18" charset="0"/>
              </a:rPr>
              <a:t> video</a:t>
            </a:r>
          </a:p>
        </p:txBody>
      </p:sp>
    </p:spTree>
    <p:extLst>
      <p:ext uri="{BB962C8B-B14F-4D97-AF65-F5344CB8AC3E}">
        <p14:creationId xmlns:p14="http://schemas.microsoft.com/office/powerpoint/2010/main" val="449750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8" y="512228"/>
            <a:ext cx="11867147" cy="56165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517" y="1673067"/>
            <a:ext cx="8773850" cy="303630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79178" y="3057200"/>
            <a:ext cx="5902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TM Avo" panose="02040603050506020204" pitchFamily="18" charset="0"/>
              </a:rPr>
              <a:t>THƯ GIÃN</a:t>
            </a:r>
          </a:p>
        </p:txBody>
      </p:sp>
    </p:spTree>
    <p:extLst>
      <p:ext uri="{BB962C8B-B14F-4D97-AF65-F5344CB8AC3E}">
        <p14:creationId xmlns:p14="http://schemas.microsoft.com/office/powerpoint/2010/main" val="861570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ời Nắng Trời Mưa - Nhạc Thiếu Nhi Có Lời (1)">
            <a:hlinkClick r:id="" action="ppaction://media"/>
            <a:extLst>
              <a:ext uri="{FF2B5EF4-FFF2-40B4-BE49-F238E27FC236}">
                <a16:creationId xmlns:a16="http://schemas.microsoft.com/office/drawing/2014/main" id="{5AE828D3-F6D6-432E-9E84-4185F69097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33324"/>
            <a:ext cx="12232452" cy="642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097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6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3" name="图片 73732" descr="PPT素材-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865632"/>
            <a:ext cx="11303000" cy="5510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2959100" y="2984500"/>
            <a:ext cx="6604000" cy="1600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17" tIns="60958" rIns="121917" bIns="60958">
            <a:spAutoFit/>
          </a:bodyPr>
          <a:lstStyle>
            <a:lvl1pPr defTabSz="1219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TẬP ĐỌC</a:t>
            </a:r>
          </a:p>
        </p:txBody>
      </p:sp>
    </p:spTree>
    <p:extLst>
      <p:ext uri="{BB962C8B-B14F-4D97-AF65-F5344CB8AC3E}">
        <p14:creationId xmlns:p14="http://schemas.microsoft.com/office/powerpoint/2010/main" val="1071829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121920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357"/>
          <a:stretch/>
        </p:blipFill>
        <p:spPr bwMode="auto">
          <a:xfrm>
            <a:off x="121487" y="203708"/>
            <a:ext cx="11949025" cy="6450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88" y="2163064"/>
            <a:ext cx="152400" cy="514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9792" y="2145081"/>
            <a:ext cx="152400" cy="514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531" y="2863237"/>
            <a:ext cx="152400" cy="514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431" y="3429000"/>
            <a:ext cx="152400" cy="51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760" y="4127828"/>
            <a:ext cx="152400" cy="51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473" y="4715404"/>
            <a:ext cx="152400" cy="514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4888" y="5380339"/>
            <a:ext cx="152400" cy="514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600" y="5989802"/>
            <a:ext cx="152400" cy="514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13"/>
          <p:cNvCxnSpPr/>
          <p:nvPr/>
        </p:nvCxnSpPr>
        <p:spPr>
          <a:xfrm flipV="1">
            <a:off x="9691392" y="2052059"/>
            <a:ext cx="2199957" cy="290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 flipV="1">
            <a:off x="1966988" y="2697327"/>
            <a:ext cx="1673243" cy="58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5256760" y="2721221"/>
            <a:ext cx="1743584" cy="895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544531" y="2719807"/>
            <a:ext cx="196948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9640274" y="4656148"/>
            <a:ext cx="226377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70565" y="6518843"/>
            <a:ext cx="1267506" cy="47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70565" y="5238694"/>
            <a:ext cx="188685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9"/>
          <a:stretch/>
        </p:blipFill>
        <p:spPr bwMode="auto">
          <a:xfrm>
            <a:off x="253108" y="414020"/>
            <a:ext cx="11989561" cy="6215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642112" y="1619693"/>
            <a:ext cx="426720" cy="386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6" name="Oval 5"/>
          <p:cNvSpPr/>
          <p:nvPr/>
        </p:nvSpPr>
        <p:spPr>
          <a:xfrm>
            <a:off x="642112" y="4196777"/>
            <a:ext cx="426720" cy="386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5" name="Oval 4"/>
          <p:cNvSpPr/>
          <p:nvPr/>
        </p:nvSpPr>
        <p:spPr>
          <a:xfrm>
            <a:off x="672084" y="5527867"/>
            <a:ext cx="426720" cy="386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3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4554" y="323087"/>
            <a:ext cx="11662891" cy="621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9857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3900" y="444689"/>
            <a:ext cx="11099800" cy="641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 flipV="1">
            <a:off x="1312863" y="5937250"/>
            <a:ext cx="657225" cy="64452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641475" y="5100638"/>
            <a:ext cx="225425" cy="65563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 flipV="1">
            <a:off x="2290763" y="5899149"/>
            <a:ext cx="781050" cy="7207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5373C-32F5-4CFC-9CF0-307BBC838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qr cod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13E80073-79B0-B433-5B51-8A9D09E8ED7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234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2826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</TotalTime>
  <Words>270</Words>
  <Application>Microsoft Office PowerPoint</Application>
  <PresentationFormat>Widescreen</PresentationFormat>
  <Paragraphs>63</Paragraphs>
  <Slides>28</Slides>
  <Notes>5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UTM Avo</vt:lpstr>
      <vt:lpstr>.VnAvant</vt:lpstr>
      <vt:lpstr>Calibri</vt:lpstr>
      <vt:lpstr>Aptos</vt:lpstr>
      <vt:lpstr>等线</vt:lpstr>
      <vt:lpstr>Times New Roman</vt:lpstr>
      <vt:lpstr>Arial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nt Hoa</cp:lastModifiedBy>
  <cp:revision>43</cp:revision>
  <dcterms:created xsi:type="dcterms:W3CDTF">2021-12-11T06:25:33Z</dcterms:created>
  <dcterms:modified xsi:type="dcterms:W3CDTF">2025-01-08T02:51:07Z</dcterms:modified>
</cp:coreProperties>
</file>