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Lst>
  <p:notesMasterIdLst>
    <p:notesMasterId r:id="rId28"/>
  </p:notesMasterIdLst>
  <p:sldIdLst>
    <p:sldId id="256" r:id="rId4"/>
    <p:sldId id="257" r:id="rId5"/>
    <p:sldId id="258" r:id="rId6"/>
    <p:sldId id="259" r:id="rId7"/>
    <p:sldId id="260" r:id="rId8"/>
    <p:sldId id="280" r:id="rId9"/>
    <p:sldId id="279" r:id="rId10"/>
    <p:sldId id="278" r:id="rId11"/>
    <p:sldId id="277" r:id="rId12"/>
    <p:sldId id="303" r:id="rId13"/>
    <p:sldId id="302" r:id="rId14"/>
    <p:sldId id="301" r:id="rId15"/>
    <p:sldId id="300" r:id="rId16"/>
    <p:sldId id="299" r:id="rId17"/>
    <p:sldId id="298" r:id="rId18"/>
    <p:sldId id="297" r:id="rId19"/>
    <p:sldId id="273" r:id="rId20"/>
    <p:sldId id="261" r:id="rId21"/>
    <p:sldId id="262" r:id="rId22"/>
    <p:sldId id="307" r:id="rId23"/>
    <p:sldId id="306" r:id="rId24"/>
    <p:sldId id="271" r:id="rId25"/>
    <p:sldId id="704" r:id="rId26"/>
    <p:sldId id="266" r:id="rId27"/>
  </p:sldIdLst>
  <p:sldSz cx="12192000" cy="6858000"/>
  <p:notesSz cx="6858000" cy="9144000"/>
  <p:embeddedFontLst>
    <p:embeddedFont>
      <p:font typeface="UTM Avo" panose="02040603050506020204" pitchFamily="18"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DFF1"/>
    <a:srgbClr val="C7DF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50" d="100"/>
          <a:sy n="50" d="100"/>
        </p:scale>
        <p:origin x="632"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4759879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290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3291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1605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938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1877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78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5505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299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0196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6253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830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299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2122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57233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13769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89707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89566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91800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27084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452239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48536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07686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52998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354403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17731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7853830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181368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94024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937688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87240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6933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12803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0976763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8499146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96484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30BD98F6-943C-42B9-92E7-82EB287A05F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1/9/2025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4169020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30681280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10" Type="http://schemas.openxmlformats.org/officeDocument/2006/relationships/image" Target="../media/image11.png"/><Relationship Id="rId4" Type="http://schemas.openxmlformats.org/officeDocument/2006/relationships/image" Target="../media/image12.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8.png"/><Relationship Id="rId7"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5.svg"/><Relationship Id="rId10" Type="http://schemas.openxmlformats.org/officeDocument/2006/relationships/image" Target="../media/image28.jpg"/><Relationship Id="rId4" Type="http://schemas.openxmlformats.org/officeDocument/2006/relationships/image" Target="../media/image24.png"/><Relationship Id="rId9" Type="http://schemas.openxmlformats.org/officeDocument/2006/relationships/image" Target="../media/image27.jp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png"/><Relationship Id="rId7" Type="http://schemas.openxmlformats.org/officeDocument/2006/relationships/hyperlink" Target="https://youtu.be/DDBN3dZcIEs"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hyperlink" Target="https://www.youtube.com/watch?v=DDBN3dZcIEs&amp;ab_channel=H%E1%BB%8Dc1bi%E1%BA%BFt10" TargetMode="External"/><Relationship Id="rId4" Type="http://schemas.openxmlformats.org/officeDocument/2006/relationships/image" Target="../media/image32.sv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1.png"/><Relationship Id="rId7" Type="http://schemas.openxmlformats.org/officeDocument/2006/relationships/hyperlink" Target="https://youtu.be/ejmkYALWfZ8"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hyperlink" Target="https://www.youtube.com/watch?v=ejmkYALWfZ8&amp;ab_channel=H%E1%BB%8Dc1bi%E1%BA%BFt10" TargetMode="External"/><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5.sv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sv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sv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60.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sv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svg"/></Relationships>
</file>

<file path=ppt/slides/_rels/slide22.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20.svg"/><Relationship Id="rId4" Type="http://schemas.openxmlformats.org/officeDocument/2006/relationships/image" Target="../media/image66.svg"/><Relationship Id="rId9"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71.jpeg"/></Relationships>
</file>

<file path=ppt/slides/_rels/slide2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6</a:t>
            </a:r>
          </a:p>
          <a:p>
            <a:pPr algn="ctr">
              <a:lnSpc>
                <a:spcPct val="150000"/>
              </a:lnSpc>
              <a:buSzPts val="990"/>
              <a:buFont typeface="Arial"/>
              <a:buNone/>
            </a:pPr>
            <a:r>
              <a:rPr lang="en-US" b="1" dirty="0" err="1">
                <a:solidFill>
                  <a:srgbClr val="002060"/>
                </a:solidFill>
                <a:latin typeface="UTM Avo" panose="02040603050506020204" pitchFamily="18" charset="0"/>
              </a:rPr>
              <a:t>Nhịp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điệu</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vui</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12: </a:t>
            </a:r>
            <a:r>
              <a:rPr lang="en-US" b="1" dirty="0" err="1">
                <a:solidFill>
                  <a:srgbClr val="FF0000"/>
                </a:solidFill>
                <a:latin typeface="UTM Avo" panose="02040603050506020204" pitchFamily="18" charset="0"/>
                <a:cs typeface="Arial" panose="020B0604020202020204" pitchFamily="34" charset="0"/>
              </a:rPr>
              <a:t>Làm</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quen</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với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nhịp</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điệu</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9" y="286100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7" name="TextBox 4">
            <a:extLst>
              <a:ext uri="{FF2B5EF4-FFF2-40B4-BE49-F238E27FC236}">
                <a16:creationId xmlns:a16="http://schemas.microsoft.com/office/drawing/2014/main" id="{108189F1-699A-8668-215A-B71D36FFE906}"/>
              </a:ext>
            </a:extLst>
          </p:cNvPr>
          <p:cNvSpPr txBox="1"/>
          <p:nvPr/>
        </p:nvSpPr>
        <p:spPr>
          <a:xfrm>
            <a:off x="3533741" y="1388053"/>
            <a:ext cx="5124517" cy="369332"/>
          </a:xfrm>
          <a:prstGeom prst="rect">
            <a:avLst/>
          </a:prstGeom>
        </p:spPr>
        <p:txBody>
          <a:bodyPr wrap="square" lIns="0" tIns="0" rIns="0" bIns="0" rtlCol="0" anchor="t">
            <a:spAutoFit/>
          </a:bodyPr>
          <a:lstStyle/>
          <a:p>
            <a:pPr algn="ctr"/>
            <a:r>
              <a:rPr lang="en-US" sz="2400" b="1" dirty="0">
                <a:solidFill>
                  <a:schemeClr val="tx1"/>
                </a:solidFill>
                <a:latin typeface="UTM Avo" panose="02040603050506020204" pitchFamily="18" charset="0"/>
                <a:cs typeface="Arial" panose="020B0604020202020204" pitchFamily="34" charset="0"/>
              </a:rPr>
              <a:t>TRÒ CHƠI “AI NHANH TAY HƠN”</a:t>
            </a:r>
          </a:p>
        </p:txBody>
      </p:sp>
      <p:sp>
        <p:nvSpPr>
          <p:cNvPr id="8" name="TextBox 7">
            <a:extLst>
              <a:ext uri="{FF2B5EF4-FFF2-40B4-BE49-F238E27FC236}">
                <a16:creationId xmlns:a16="http://schemas.microsoft.com/office/drawing/2014/main" id="{B905B28D-E312-4A18-ECE5-4DBA33041D0E}"/>
              </a:ext>
            </a:extLst>
          </p:cNvPr>
          <p:cNvSpPr txBox="1"/>
          <p:nvPr/>
        </p:nvSpPr>
        <p:spPr>
          <a:xfrm>
            <a:off x="889000" y="1852590"/>
            <a:ext cx="10414000" cy="2783839"/>
          </a:xfrm>
          <a:prstGeom prst="rect">
            <a:avLst/>
          </a:prstGeom>
          <a:noFill/>
        </p:spPr>
        <p:txBody>
          <a:bodyPr wrap="square">
            <a:spAutoFit/>
          </a:bodyPr>
          <a:lstStyle/>
          <a:p>
            <a:pPr algn="just">
              <a:lnSpc>
                <a:spcPct val="150000"/>
              </a:lnSpc>
              <a:spcAft>
                <a:spcPts val="667"/>
              </a:spcAft>
            </a:pPr>
            <a:r>
              <a:rPr lang="vi-VN" sz="2400" b="1" dirty="0">
                <a:solidFill>
                  <a:schemeClr val="tx1"/>
                </a:solidFill>
                <a:latin typeface="UTM Avo" panose="02040603050506020204" pitchFamily="18" charset="0"/>
                <a:ea typeface="Arial" panose="020B0604020202020204" pitchFamily="34" charset="0"/>
                <a:cs typeface="Arial" panose="020B0604020202020204" pitchFamily="34" charset="0"/>
              </a:rPr>
              <a:t>Luật chơi: </a:t>
            </a:r>
            <a:r>
              <a:rPr lang="vi-VN" sz="2400" dirty="0">
                <a:solidFill>
                  <a:schemeClr val="tx1"/>
                </a:solidFill>
                <a:latin typeface="UTM Avo" panose="02040603050506020204" pitchFamily="18" charset="0"/>
                <a:ea typeface="Arial" panose="020B0604020202020204" pitchFamily="34" charset="0"/>
                <a:cs typeface="Arial" panose="020B0604020202020204" pitchFamily="34" charset="0"/>
              </a:rPr>
              <a:t>Chia lớp thành các nhóm gồm 3 – 4 thành viên. Giáo viên chuẩn bị một số tờ giấy có chấm sẵn một số đường lượn, một số loại chấm (giấy màu, cúc, hạt đậu,...), nét (que tính, que tre,...). Trong vòng 3 – 4 phút, mỗi nhóm sắp xếp các chấm, nét theo đường chấm trên giấy và miêu tả đường lượn nhóm vừa xếp được.</a:t>
            </a:r>
          </a:p>
        </p:txBody>
      </p:sp>
      <p:pic>
        <p:nvPicPr>
          <p:cNvPr id="9" name="Picture 19">
            <a:extLst>
              <a:ext uri="{FF2B5EF4-FFF2-40B4-BE49-F238E27FC236}">
                <a16:creationId xmlns:a16="http://schemas.microsoft.com/office/drawing/2014/main" id="{2406BF58-53AF-C4BB-210B-4F81551D996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778591" y="4832217"/>
            <a:ext cx="3778348" cy="19578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4727729" y="2959380"/>
            <a:ext cx="2736543" cy="1558939"/>
            <a:chOff x="309542" y="967667"/>
            <a:chExt cx="2878585" cy="155893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TextBox 6">
            <a:extLst>
              <a:ext uri="{FF2B5EF4-FFF2-40B4-BE49-F238E27FC236}">
                <a16:creationId xmlns:a16="http://schemas.microsoft.com/office/drawing/2014/main" id="{F1058430-638D-521C-A2B8-95853490924E}"/>
              </a:ext>
            </a:extLst>
          </p:cNvPr>
          <p:cNvSpPr txBox="1"/>
          <p:nvPr/>
        </p:nvSpPr>
        <p:spPr>
          <a:xfrm>
            <a:off x="1441575" y="1688766"/>
            <a:ext cx="9308849" cy="1121846"/>
          </a:xfrm>
          <a:prstGeom prst="rect">
            <a:avLst/>
          </a:prstGeom>
          <a:noFill/>
        </p:spPr>
        <p:txBody>
          <a:bodyPr wrap="square">
            <a:spAutoFit/>
          </a:bodyPr>
          <a:lstStyle/>
          <a:p>
            <a:pPr algn="ctr">
              <a:lnSpc>
                <a:spcPct val="150000"/>
              </a:lnSpc>
              <a:spcAft>
                <a:spcPts val="667"/>
              </a:spcAft>
            </a:pPr>
            <a:r>
              <a:rPr lang="en-US" sz="2400" b="1" dirty="0">
                <a:latin typeface="UTM Avo" panose="02040603050506020204" pitchFamily="18" charset="0"/>
                <a:ea typeface="Arial" panose="020B0604020202020204" pitchFamily="34" charset="0"/>
                <a:cs typeface="Arial" panose="020B0604020202020204" pitchFamily="34" charset="0"/>
              </a:rPr>
              <a:t>Các </a:t>
            </a:r>
            <a:r>
              <a:rPr lang="en-US" sz="2400" b="1" dirty="0" err="1">
                <a:latin typeface="UTM Avo" panose="02040603050506020204" pitchFamily="18" charset="0"/>
                <a:ea typeface="Arial" panose="020B0604020202020204" pitchFamily="34" charset="0"/>
                <a:cs typeface="Arial" panose="020B0604020202020204" pitchFamily="34" charset="0"/>
              </a:rPr>
              <a:t>em</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hãy</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quan</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sát</a:t>
            </a:r>
            <a:r>
              <a:rPr lang="en-US" sz="2400" b="1" dirty="0">
                <a:latin typeface="UTM Avo" panose="02040603050506020204" pitchFamily="18" charset="0"/>
                <a:ea typeface="Arial" panose="020B0604020202020204" pitchFamily="34" charset="0"/>
                <a:cs typeface="Arial" panose="020B0604020202020204" pitchFamily="34" charset="0"/>
              </a:rPr>
              <a:t> các </a:t>
            </a:r>
            <a:r>
              <a:rPr lang="en-US" sz="2400" b="1" dirty="0" err="1">
                <a:latin typeface="UTM Avo" panose="02040603050506020204" pitchFamily="18" charset="0"/>
                <a:ea typeface="Arial" panose="020B0604020202020204" pitchFamily="34" charset="0"/>
                <a:cs typeface="Arial" panose="020B0604020202020204" pitchFamily="34" charset="0"/>
              </a:rPr>
              <a:t>hình</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ảnh</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dưới</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đây</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và</a:t>
            </a:r>
            <a:r>
              <a:rPr lang="en-US" sz="2400" b="1" dirty="0">
                <a:latin typeface="UTM Avo" panose="02040603050506020204" pitchFamily="18" charset="0"/>
                <a:ea typeface="Arial" panose="020B0604020202020204" pitchFamily="34" charset="0"/>
                <a:cs typeface="Arial" panose="020B0604020202020204" pitchFamily="34" charset="0"/>
              </a:rPr>
              <a:t> tìm </a:t>
            </a:r>
            <a:r>
              <a:rPr lang="en-US" sz="2400" b="1" dirty="0" err="1">
                <a:latin typeface="UTM Avo" panose="02040603050506020204" pitchFamily="18" charset="0"/>
                <a:ea typeface="Arial" panose="020B0604020202020204" pitchFamily="34" charset="0"/>
                <a:cs typeface="Arial" panose="020B0604020202020204" pitchFamily="34" charset="0"/>
              </a:rPr>
              <a:t>đường</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lượn</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nhịp</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nhàng</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trong</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những</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hình</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dưới</a:t>
            </a:r>
            <a:r>
              <a:rPr lang="en-US" sz="2400" b="1" dirty="0">
                <a:latin typeface="UTM Avo" panose="02040603050506020204" pitchFamily="18" charset="0"/>
                <a:ea typeface="Arial" panose="020B0604020202020204" pitchFamily="34" charset="0"/>
                <a:cs typeface="Arial" panose="020B0604020202020204" pitchFamily="34" charset="0"/>
              </a:rPr>
              <a:t> </a:t>
            </a:r>
            <a:r>
              <a:rPr lang="en-US" sz="2400" b="1" dirty="0" err="1">
                <a:latin typeface="UTM Avo" panose="02040603050506020204" pitchFamily="18" charset="0"/>
                <a:ea typeface="Arial" panose="020B0604020202020204" pitchFamily="34" charset="0"/>
                <a:cs typeface="Arial" panose="020B0604020202020204" pitchFamily="34" charset="0"/>
              </a:rPr>
              <a:t>đây</a:t>
            </a:r>
            <a:endParaRPr lang="en-US" sz="2400" b="1" dirty="0">
              <a:latin typeface="UTM Avo" panose="02040603050506020204" pitchFamily="18" charset="0"/>
              <a:ea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5A6371DC-24AF-97F9-9F49-E379031CBA8F}"/>
              </a:ext>
            </a:extLst>
          </p:cNvPr>
          <p:cNvPicPr>
            <a:picLocks noChangeAspect="1"/>
          </p:cNvPicPr>
          <p:nvPr/>
        </p:nvPicPr>
        <p:blipFill>
          <a:blip r:embed="rId4"/>
          <a:stretch>
            <a:fillRect/>
          </a:stretch>
        </p:blipFill>
        <p:spPr>
          <a:xfrm>
            <a:off x="7462469" y="2928481"/>
            <a:ext cx="3526112" cy="2182222"/>
          </a:xfrm>
          <a:prstGeom prst="rect">
            <a:avLst/>
          </a:prstGeom>
        </p:spPr>
      </p:pic>
      <p:pic>
        <p:nvPicPr>
          <p:cNvPr id="15" name="Picture 14" descr="A picture containing text, sky, water, outdoor&#10;&#10;Description automatically generated">
            <a:extLst>
              <a:ext uri="{FF2B5EF4-FFF2-40B4-BE49-F238E27FC236}">
                <a16:creationId xmlns:a16="http://schemas.microsoft.com/office/drawing/2014/main" id="{C55C59D3-1BAA-6DAC-9821-68BE720203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053" y="2928481"/>
            <a:ext cx="6383468" cy="2100957"/>
          </a:xfrm>
          <a:prstGeom prst="rect">
            <a:avLst/>
          </a:prstGeom>
        </p:spPr>
      </p:pic>
      <p:pic>
        <p:nvPicPr>
          <p:cNvPr id="17" name="Picture 16">
            <a:extLst>
              <a:ext uri="{FF2B5EF4-FFF2-40B4-BE49-F238E27FC236}">
                <a16:creationId xmlns:a16="http://schemas.microsoft.com/office/drawing/2014/main" id="{1785D892-E783-A1EC-9CA3-51B1C0784ACF}"/>
              </a:ext>
            </a:extLst>
          </p:cNvPr>
          <p:cNvPicPr>
            <a:picLocks noChangeAspect="1"/>
          </p:cNvPicPr>
          <p:nvPr/>
        </p:nvPicPr>
        <p:blipFill>
          <a:blip r:embed="rId6"/>
          <a:stretch>
            <a:fillRect/>
          </a:stretch>
        </p:blipFill>
        <p:spPr>
          <a:xfrm>
            <a:off x="2914649" y="5110703"/>
            <a:ext cx="6362700" cy="1514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a:extLst>
              <a:ext uri="{FF2B5EF4-FFF2-40B4-BE49-F238E27FC236}">
                <a16:creationId xmlns:a16="http://schemas.microsoft.com/office/drawing/2014/main" id="{2BC22AA4-21FE-2E1F-5DB0-F686C4BEC8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88879" flipH="1">
            <a:off x="11470800" y="2928238"/>
            <a:ext cx="809109" cy="2371014"/>
          </a:xfrm>
          <a:prstGeom prst="rect">
            <a:avLst/>
          </a:prstGeom>
        </p:spPr>
      </p:pic>
      <p:pic>
        <p:nvPicPr>
          <p:cNvPr id="3" name="Picture 7">
            <a:extLst>
              <a:ext uri="{FF2B5EF4-FFF2-40B4-BE49-F238E27FC236}">
                <a16:creationId xmlns:a16="http://schemas.microsoft.com/office/drawing/2014/main" id="{AF7F2F44-1860-C014-2A42-DF7E9D8ECB0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21997" y="979557"/>
            <a:ext cx="1297004" cy="298311"/>
          </a:xfrm>
          <a:prstGeom prst="rect">
            <a:avLst/>
          </a:prstGeom>
        </p:spPr>
      </p:pic>
      <p:pic>
        <p:nvPicPr>
          <p:cNvPr id="4" name="Picture 8">
            <a:extLst>
              <a:ext uri="{FF2B5EF4-FFF2-40B4-BE49-F238E27FC236}">
                <a16:creationId xmlns:a16="http://schemas.microsoft.com/office/drawing/2014/main" id="{934938EA-5E7B-A0DA-34CD-E8606670497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39400" y="3746394"/>
            <a:ext cx="1297004" cy="298311"/>
          </a:xfrm>
          <a:prstGeom prst="rect">
            <a:avLst/>
          </a:prstGeom>
        </p:spPr>
      </p:pic>
      <p:grpSp>
        <p:nvGrpSpPr>
          <p:cNvPr id="5" name="Group 4">
            <a:extLst>
              <a:ext uri="{FF2B5EF4-FFF2-40B4-BE49-F238E27FC236}">
                <a16:creationId xmlns:a16="http://schemas.microsoft.com/office/drawing/2014/main" id="{8427F2FA-CB28-A60F-423D-38A544FD73BD}"/>
              </a:ext>
            </a:extLst>
          </p:cNvPr>
          <p:cNvGrpSpPr/>
          <p:nvPr/>
        </p:nvGrpSpPr>
        <p:grpSpPr>
          <a:xfrm>
            <a:off x="9102" y="1693411"/>
            <a:ext cx="11778643" cy="1772759"/>
            <a:chOff x="219896" y="469179"/>
            <a:chExt cx="17667965" cy="2659138"/>
          </a:xfrm>
        </p:grpSpPr>
        <p:pic>
          <p:nvPicPr>
            <p:cNvPr id="6" name="Picture 5" descr="A picture containing text, sky, water, outdoor&#10;&#10;Description automatically generated">
              <a:extLst>
                <a:ext uri="{FF2B5EF4-FFF2-40B4-BE49-F238E27FC236}">
                  <a16:creationId xmlns:a16="http://schemas.microsoft.com/office/drawing/2014/main" id="{52F77B1A-B996-56F3-1C41-8A71F083A9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08433" y="469179"/>
              <a:ext cx="8079428" cy="2659138"/>
            </a:xfrm>
            <a:prstGeom prst="rect">
              <a:avLst/>
            </a:prstGeom>
          </p:spPr>
        </p:pic>
        <p:sp>
          <p:nvSpPr>
            <p:cNvPr id="7" name="TextBox 6">
              <a:extLst>
                <a:ext uri="{FF2B5EF4-FFF2-40B4-BE49-F238E27FC236}">
                  <a16:creationId xmlns:a16="http://schemas.microsoft.com/office/drawing/2014/main" id="{BDA97015-EE04-C0FF-93AE-1756C040563B}"/>
                </a:ext>
              </a:extLst>
            </p:cNvPr>
            <p:cNvSpPr txBox="1"/>
            <p:nvPr/>
          </p:nvSpPr>
          <p:spPr>
            <a:xfrm>
              <a:off x="219896" y="666705"/>
              <a:ext cx="9032844" cy="2276006"/>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600" dirty="0">
                  <a:latin typeface="UTM Avo" panose="02040603050506020204" pitchFamily="18" charset="0"/>
                  <a:ea typeface="Arial" panose="020B0604020202020204" pitchFamily="34" charset="0"/>
                  <a:cs typeface="Arial" panose="020B0604020202020204" pitchFamily="34" charset="0"/>
                </a:rPr>
                <a:t>Hình ảnh cầu Rồng (Đà Nẵng): Có thiết kế hình một con rồng màu vàng. Các khúc lượn nhịp nhàng được lặp lại một cách đều đặn từ phần đầu đến phần đuôi của con rồng.</a:t>
              </a:r>
            </a:p>
          </p:txBody>
        </p:sp>
      </p:grpSp>
      <p:sp>
        <p:nvSpPr>
          <p:cNvPr id="10" name="TextBox 9">
            <a:extLst>
              <a:ext uri="{FF2B5EF4-FFF2-40B4-BE49-F238E27FC236}">
                <a16:creationId xmlns:a16="http://schemas.microsoft.com/office/drawing/2014/main" id="{48C9C478-753A-B9BA-2C16-AF6C1C39C8B6}"/>
              </a:ext>
            </a:extLst>
          </p:cNvPr>
          <p:cNvSpPr txBox="1"/>
          <p:nvPr/>
        </p:nvSpPr>
        <p:spPr>
          <a:xfrm>
            <a:off x="4184260" y="3785811"/>
            <a:ext cx="6784948" cy="778675"/>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600" dirty="0">
                <a:latin typeface="UTM Avo" panose="02040603050506020204" pitchFamily="18" charset="0"/>
                <a:ea typeface="Arial" panose="020B0604020202020204" pitchFamily="34" charset="0"/>
                <a:cs typeface="Arial" panose="020B0604020202020204" pitchFamily="34" charset="0"/>
              </a:rPr>
              <a:t>Hình toà nhà có lan can: Lan can trang trí, ngăn cách các tầng của toà nhà tạo thành các đường lượn so le nhau. </a:t>
            </a:r>
          </a:p>
        </p:txBody>
      </p:sp>
      <p:sp>
        <p:nvSpPr>
          <p:cNvPr id="13" name="TextBox 12">
            <a:extLst>
              <a:ext uri="{FF2B5EF4-FFF2-40B4-BE49-F238E27FC236}">
                <a16:creationId xmlns:a16="http://schemas.microsoft.com/office/drawing/2014/main" id="{943C37AA-93A8-1F62-1BB3-5DA3FBFF370A}"/>
              </a:ext>
            </a:extLst>
          </p:cNvPr>
          <p:cNvSpPr txBox="1"/>
          <p:nvPr/>
        </p:nvSpPr>
        <p:spPr>
          <a:xfrm>
            <a:off x="108831" y="5505196"/>
            <a:ext cx="5537057" cy="1148007"/>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600" dirty="0">
                <a:latin typeface="UTM Avo" panose="02040603050506020204" pitchFamily="18" charset="0"/>
                <a:ea typeface="Arial" panose="020B0604020202020204" pitchFamily="34" charset="0"/>
                <a:cs typeface="Arial" panose="020B0604020202020204" pitchFamily="34" charset="0"/>
              </a:rPr>
              <a:t>Hình khuông nhạc có các nhịp cố định: 2/4, 3/4... vị trí của các nốt nhạc tạo  thành đường lượn (giai điệu âm thanh).</a:t>
            </a:r>
          </a:p>
        </p:txBody>
      </p:sp>
      <p:pic>
        <p:nvPicPr>
          <p:cNvPr id="14" name="Picture 13">
            <a:extLst>
              <a:ext uri="{FF2B5EF4-FFF2-40B4-BE49-F238E27FC236}">
                <a16:creationId xmlns:a16="http://schemas.microsoft.com/office/drawing/2014/main" id="{0BE12918-B672-A708-B382-75654081B6A6}"/>
              </a:ext>
            </a:extLst>
          </p:cNvPr>
          <p:cNvPicPr>
            <a:picLocks noChangeAspect="1"/>
          </p:cNvPicPr>
          <p:nvPr/>
        </p:nvPicPr>
        <p:blipFill>
          <a:blip r:embed="rId9"/>
          <a:stretch>
            <a:fillRect/>
          </a:stretch>
        </p:blipFill>
        <p:spPr>
          <a:xfrm>
            <a:off x="472917" y="3411468"/>
            <a:ext cx="3526112" cy="2182222"/>
          </a:xfrm>
          <a:prstGeom prst="rect">
            <a:avLst/>
          </a:prstGeom>
        </p:spPr>
      </p:pic>
      <p:pic>
        <p:nvPicPr>
          <p:cNvPr id="16" name="Picture 15">
            <a:extLst>
              <a:ext uri="{FF2B5EF4-FFF2-40B4-BE49-F238E27FC236}">
                <a16:creationId xmlns:a16="http://schemas.microsoft.com/office/drawing/2014/main" id="{D77F8784-CA74-B912-A12F-36D85745F407}"/>
              </a:ext>
            </a:extLst>
          </p:cNvPr>
          <p:cNvPicPr>
            <a:picLocks noChangeAspect="1"/>
          </p:cNvPicPr>
          <p:nvPr/>
        </p:nvPicPr>
        <p:blipFill>
          <a:blip r:embed="rId10"/>
          <a:stretch>
            <a:fillRect/>
          </a:stretch>
        </p:blipFill>
        <p:spPr>
          <a:xfrm>
            <a:off x="6158004" y="5319680"/>
            <a:ext cx="5691745" cy="1354772"/>
          </a:xfrm>
          <a:prstGeom prst="rect">
            <a:avLst/>
          </a:prstGeom>
        </p:spPr>
      </p:pic>
    </p:spTree>
    <p:extLst>
      <p:ext uri="{BB962C8B-B14F-4D97-AF65-F5344CB8AC3E}">
        <p14:creationId xmlns:p14="http://schemas.microsoft.com/office/powerpoint/2010/main" val="2099838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2C82191A-1189-902B-958D-EA23B6A41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29071">
            <a:off x="1564899" y="2864108"/>
            <a:ext cx="4382018" cy="3838460"/>
          </a:xfrm>
          <a:prstGeom prst="rect">
            <a:avLst/>
          </a:prstGeom>
        </p:spPr>
      </p:pic>
      <p:pic>
        <p:nvPicPr>
          <p:cNvPr id="3" name="Picture 5">
            <a:extLst>
              <a:ext uri="{FF2B5EF4-FFF2-40B4-BE49-F238E27FC236}">
                <a16:creationId xmlns:a16="http://schemas.microsoft.com/office/drawing/2014/main" id="{F8B63522-E924-DC72-8919-44B917DD9B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089" b="38686"/>
          <a:stretch>
            <a:fillRect/>
          </a:stretch>
        </p:blipFill>
        <p:spPr>
          <a:xfrm>
            <a:off x="1" y="4984133"/>
            <a:ext cx="3163815" cy="1873867"/>
          </a:xfrm>
          <a:prstGeom prst="rect">
            <a:avLst/>
          </a:prstGeom>
        </p:spPr>
      </p:pic>
      <p:pic>
        <p:nvPicPr>
          <p:cNvPr id="5" name="Picture 7">
            <a:extLst>
              <a:ext uri="{FF2B5EF4-FFF2-40B4-BE49-F238E27FC236}">
                <a16:creationId xmlns:a16="http://schemas.microsoft.com/office/drawing/2014/main" id="{E27EA030-2754-B438-44E8-AC8907E302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233254" y="6400301"/>
            <a:ext cx="1989998" cy="457699"/>
          </a:xfrm>
          <a:prstGeom prst="rect">
            <a:avLst/>
          </a:prstGeom>
        </p:spPr>
      </p:pic>
      <p:sp>
        <p:nvSpPr>
          <p:cNvPr id="6" name="TextBox 5">
            <a:extLst>
              <a:ext uri="{FF2B5EF4-FFF2-40B4-BE49-F238E27FC236}">
                <a16:creationId xmlns:a16="http://schemas.microsoft.com/office/drawing/2014/main" id="{2C1E6C97-D889-FCD9-403D-25009C445874}"/>
              </a:ext>
            </a:extLst>
          </p:cNvPr>
          <p:cNvSpPr txBox="1"/>
          <p:nvPr/>
        </p:nvSpPr>
        <p:spPr>
          <a:xfrm>
            <a:off x="1483560" y="1750332"/>
            <a:ext cx="9224879" cy="1121846"/>
          </a:xfrm>
          <a:prstGeom prst="rect">
            <a:avLst/>
          </a:prstGeom>
          <a:noFill/>
        </p:spPr>
        <p:txBody>
          <a:bodyPr wrap="square">
            <a:spAutoFit/>
          </a:bodyPr>
          <a:lstStyle/>
          <a:p>
            <a:pPr algn="ctr">
              <a:lnSpc>
                <a:spcPct val="150000"/>
              </a:lnSpc>
              <a:spcAft>
                <a:spcPts val="667"/>
              </a:spcAft>
            </a:pPr>
            <a:r>
              <a:rPr lang="en-US" sz="2400" dirty="0">
                <a:latin typeface="UTM Avo" panose="02040603050506020204" pitchFamily="18" charset="0"/>
                <a:ea typeface="Arial" panose="020B0604020202020204" pitchFamily="34" charset="0"/>
                <a:cs typeface="Arial" panose="020B0604020202020204" pitchFamily="34" charset="0"/>
              </a:rPr>
              <a:t>Các </a:t>
            </a:r>
            <a:r>
              <a:rPr lang="en-US" sz="2400" dirty="0" err="1">
                <a:latin typeface="UTM Avo" panose="02040603050506020204" pitchFamily="18" charset="0"/>
                <a:ea typeface="Arial" panose="020B0604020202020204" pitchFamily="34" charset="0"/>
                <a:cs typeface="Arial" panose="020B0604020202020204" pitchFamily="34" charset="0"/>
              </a:rPr>
              <a:t>em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hãy</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quan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sát</a:t>
            </a:r>
            <a:r>
              <a:rPr lang="en-US" sz="2400" dirty="0">
                <a:latin typeface="UTM Avo" panose="02040603050506020204" pitchFamily="18" charset="0"/>
                <a:ea typeface="Arial" panose="020B0604020202020204" pitchFamily="34" charset="0"/>
                <a:cs typeface="Arial" panose="020B0604020202020204" pitchFamily="34" charset="0"/>
              </a:rPr>
              <a:t> các </a:t>
            </a:r>
            <a:r>
              <a:rPr lang="en-US" sz="2400" dirty="0" err="1">
                <a:latin typeface="UTM Avo" panose="02040603050506020204" pitchFamily="18" charset="0"/>
                <a:ea typeface="Arial" panose="020B0604020202020204" pitchFamily="34" charset="0"/>
                <a:cs typeface="Arial" panose="020B0604020202020204" pitchFamily="34" charset="0"/>
              </a:rPr>
              <a:t>hình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ảnh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dưới</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đây</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và</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tìm</a:t>
            </a:r>
            <a:r>
              <a:rPr lang="en-US" sz="2400" dirty="0">
                <a:latin typeface="UTM Avo" panose="02040603050506020204" pitchFamily="18" charset="0"/>
                <a:ea typeface="Arial" panose="020B0604020202020204" pitchFamily="34" charset="0"/>
                <a:cs typeface="Arial" panose="020B0604020202020204" pitchFamily="34" charset="0"/>
              </a:rPr>
              <a:t> </a:t>
            </a:r>
            <a:r>
              <a:rPr lang="vi-VN" sz="2400" dirty="0">
                <a:latin typeface="UTM Avo" panose="02040603050506020204" pitchFamily="18" charset="0"/>
                <a:ea typeface="Arial" panose="020B0604020202020204" pitchFamily="34" charset="0"/>
                <a:cs typeface="Arial" panose="020B0604020202020204" pitchFamily="34" charset="0"/>
              </a:rPr>
              <a:t>đường lượn biểu hiện của nhịp điệu ở mỗi sản phẩm, tác phẩm </a:t>
            </a:r>
            <a:endParaRPr lang="en-US" sz="2400" dirty="0">
              <a:latin typeface="UTM Avo" panose="02040603050506020204" pitchFamily="18" charset="0"/>
              <a:ea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48CE955-9F55-9D96-A04B-F3DD971068CD}"/>
              </a:ext>
            </a:extLst>
          </p:cNvPr>
          <p:cNvPicPr>
            <a:picLocks noChangeAspect="1"/>
          </p:cNvPicPr>
          <p:nvPr/>
        </p:nvPicPr>
        <p:blipFill>
          <a:blip r:embed="rId9"/>
          <a:stretch>
            <a:fillRect/>
          </a:stretch>
        </p:blipFill>
        <p:spPr>
          <a:xfrm>
            <a:off x="6190593" y="3239758"/>
            <a:ext cx="4181697" cy="3553815"/>
          </a:xfrm>
          <a:prstGeom prst="rect">
            <a:avLst/>
          </a:prstGeom>
        </p:spPr>
      </p:pic>
    </p:spTree>
    <p:extLst>
      <p:ext uri="{BB962C8B-B14F-4D97-AF65-F5344CB8AC3E}">
        <p14:creationId xmlns:p14="http://schemas.microsoft.com/office/powerpoint/2010/main" val="2852681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9">
            <a:extLst>
              <a:ext uri="{FF2B5EF4-FFF2-40B4-BE49-F238E27FC236}">
                <a16:creationId xmlns:a16="http://schemas.microsoft.com/office/drawing/2014/main" id="{3A8E090F-18DC-AE26-E448-2545BC84A8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flipH="1">
            <a:off x="0" y="65927"/>
            <a:ext cx="905566" cy="693170"/>
          </a:xfrm>
          <a:prstGeom prst="rect">
            <a:avLst/>
          </a:prstGeom>
        </p:spPr>
      </p:pic>
      <p:grpSp>
        <p:nvGrpSpPr>
          <p:cNvPr id="5" name="Group 4">
            <a:extLst>
              <a:ext uri="{FF2B5EF4-FFF2-40B4-BE49-F238E27FC236}">
                <a16:creationId xmlns:a16="http://schemas.microsoft.com/office/drawing/2014/main" id="{289D827C-13F6-68BE-5867-3463BAB9C2EC}"/>
              </a:ext>
            </a:extLst>
          </p:cNvPr>
          <p:cNvGrpSpPr/>
          <p:nvPr/>
        </p:nvGrpSpPr>
        <p:grpSpPr>
          <a:xfrm>
            <a:off x="372138" y="1866062"/>
            <a:ext cx="5588000" cy="4871481"/>
            <a:chOff x="679175" y="2501927"/>
            <a:chExt cx="8382000" cy="7307222"/>
          </a:xfrm>
        </p:grpSpPr>
        <p:pic>
          <p:nvPicPr>
            <p:cNvPr id="6" name="Picture 5" descr="A picture containing text&#10;&#10;Description automatically generated">
              <a:extLst>
                <a:ext uri="{FF2B5EF4-FFF2-40B4-BE49-F238E27FC236}">
                  <a16:creationId xmlns:a16="http://schemas.microsoft.com/office/drawing/2014/main" id="{1E97722F-7DA1-53BD-5875-F415F022F6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3495" y="2501927"/>
              <a:ext cx="4342958" cy="3804243"/>
            </a:xfrm>
            <a:prstGeom prst="rect">
              <a:avLst/>
            </a:prstGeom>
          </p:spPr>
        </p:pic>
        <p:sp>
          <p:nvSpPr>
            <p:cNvPr id="7" name="TextBox 6">
              <a:extLst>
                <a:ext uri="{FF2B5EF4-FFF2-40B4-BE49-F238E27FC236}">
                  <a16:creationId xmlns:a16="http://schemas.microsoft.com/office/drawing/2014/main" id="{754CE2A7-76DF-E120-5A87-B1E9CA5B5ED0}"/>
                </a:ext>
              </a:extLst>
            </p:cNvPr>
            <p:cNvSpPr txBox="1"/>
            <p:nvPr/>
          </p:nvSpPr>
          <p:spPr>
            <a:xfrm>
              <a:off x="679175" y="6306170"/>
              <a:ext cx="8382000" cy="3502979"/>
            </a:xfrm>
            <a:prstGeom prst="rect">
              <a:avLst/>
            </a:prstGeom>
            <a:noFill/>
          </p:spPr>
          <p:txBody>
            <a:bodyPr wrap="square">
              <a:spAutoFit/>
            </a:bodyPr>
            <a:lstStyle/>
            <a:p>
              <a:pPr marL="190510" indent="-190510"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Vải thổ cẩm: Nhịp điệu được thể hiện trong những hoạ tiết thêu trên vải thổ cẩm (những hình thoi nối với nhau thành nhịp ngang, những nét xoắn ốc kết hợp với nhau tạo thành nhịp lượn sóng).</a:t>
              </a:r>
              <a:endParaRPr lang="en-US" sz="2000" dirty="0">
                <a:latin typeface="UTM Avo" panose="02040603050506020204" pitchFamily="18" charset="0"/>
                <a:ea typeface="Arial" panose="020B0604020202020204" pitchFamily="34" charset="0"/>
                <a:cs typeface="Arial" panose="020B0604020202020204" pitchFamily="34" charset="0"/>
              </a:endParaRPr>
            </a:p>
          </p:txBody>
        </p:sp>
      </p:grpSp>
      <p:sp>
        <p:nvSpPr>
          <p:cNvPr id="10" name="TextBox 9">
            <a:extLst>
              <a:ext uri="{FF2B5EF4-FFF2-40B4-BE49-F238E27FC236}">
                <a16:creationId xmlns:a16="http://schemas.microsoft.com/office/drawing/2014/main" id="{3E633472-9502-2EEE-3047-63ECAEAC11B1}"/>
              </a:ext>
            </a:extLst>
          </p:cNvPr>
          <p:cNvSpPr txBox="1"/>
          <p:nvPr/>
        </p:nvSpPr>
        <p:spPr>
          <a:xfrm>
            <a:off x="6096000" y="1357366"/>
            <a:ext cx="5588000" cy="2335319"/>
          </a:xfrm>
          <a:prstGeom prst="rect">
            <a:avLst/>
          </a:prstGeom>
          <a:noFill/>
        </p:spPr>
        <p:txBody>
          <a:bodyPr wrap="square">
            <a:spAutoFit/>
          </a:bodyPr>
          <a:lstStyle/>
          <a:p>
            <a:pPr marL="190510" indent="-190510"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Tranh khắc gỗ “Sóng lừng ngoài khơi Ka-na-ga-oa" của hoa sĩ Hô-cư-sai: Những sóng nước nhấp nhô cao thấp lên xuống giống như đường lượn là biểu hiện của nhịp điệu trên bức tranh. </a:t>
            </a:r>
          </a:p>
        </p:txBody>
      </p:sp>
      <p:pic>
        <p:nvPicPr>
          <p:cNvPr id="21" name="Picture 20">
            <a:extLst>
              <a:ext uri="{FF2B5EF4-FFF2-40B4-BE49-F238E27FC236}">
                <a16:creationId xmlns:a16="http://schemas.microsoft.com/office/drawing/2014/main" id="{8C7ED491-55F8-8FF1-D0F9-0FCE0B2C4934}"/>
              </a:ext>
            </a:extLst>
          </p:cNvPr>
          <p:cNvPicPr>
            <a:picLocks noChangeAspect="1"/>
          </p:cNvPicPr>
          <p:nvPr/>
        </p:nvPicPr>
        <p:blipFill>
          <a:blip r:embed="rId7"/>
          <a:stretch>
            <a:fillRect/>
          </a:stretch>
        </p:blipFill>
        <p:spPr>
          <a:xfrm>
            <a:off x="7049385" y="3888819"/>
            <a:ext cx="3398653" cy="2888345"/>
          </a:xfrm>
          <a:prstGeom prst="rect">
            <a:avLst/>
          </a:prstGeom>
        </p:spPr>
      </p:pic>
    </p:spTree>
    <p:extLst>
      <p:ext uri="{BB962C8B-B14F-4D97-AF65-F5344CB8AC3E}">
        <p14:creationId xmlns:p14="http://schemas.microsoft.com/office/powerpoint/2010/main" val="10979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6">
            <a:extLst>
              <a:ext uri="{FF2B5EF4-FFF2-40B4-BE49-F238E27FC236}">
                <a16:creationId xmlns:a16="http://schemas.microsoft.com/office/drawing/2014/main" id="{77194FD8-20BD-0E39-5CAC-740FEE77E88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9924" b="45534"/>
          <a:stretch>
            <a:fillRect/>
          </a:stretch>
        </p:blipFill>
        <p:spPr>
          <a:xfrm>
            <a:off x="-1" y="5540025"/>
            <a:ext cx="3152518" cy="1775175"/>
          </a:xfrm>
          <a:prstGeom prst="rect">
            <a:avLst/>
          </a:prstGeom>
        </p:spPr>
      </p:pic>
      <p:pic>
        <p:nvPicPr>
          <p:cNvPr id="5" name="Picture 9">
            <a:extLst>
              <a:ext uri="{FF2B5EF4-FFF2-40B4-BE49-F238E27FC236}">
                <a16:creationId xmlns:a16="http://schemas.microsoft.com/office/drawing/2014/main" id="{9A17D458-20B1-5F33-2DCB-ADC71B52AD7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31593" y="6629401"/>
            <a:ext cx="1655735" cy="380819"/>
          </a:xfrm>
          <a:prstGeom prst="rect">
            <a:avLst/>
          </a:prstGeom>
        </p:spPr>
      </p:pic>
      <p:sp>
        <p:nvSpPr>
          <p:cNvPr id="6" name="TextBox 5">
            <a:extLst>
              <a:ext uri="{FF2B5EF4-FFF2-40B4-BE49-F238E27FC236}">
                <a16:creationId xmlns:a16="http://schemas.microsoft.com/office/drawing/2014/main" id="{BF94579A-C544-7F9A-B7CD-5369402D695A}"/>
              </a:ext>
            </a:extLst>
          </p:cNvPr>
          <p:cNvSpPr txBox="1"/>
          <p:nvPr/>
        </p:nvSpPr>
        <p:spPr>
          <a:xfrm>
            <a:off x="1203287" y="1691601"/>
            <a:ext cx="9785425" cy="1121846"/>
          </a:xfrm>
          <a:prstGeom prst="rect">
            <a:avLst/>
          </a:prstGeom>
          <a:noFill/>
        </p:spPr>
        <p:txBody>
          <a:bodyPr wrap="square">
            <a:spAutoFit/>
          </a:bodyPr>
          <a:lstStyle/>
          <a:p>
            <a:pPr algn="ctr">
              <a:lnSpc>
                <a:spcPct val="150000"/>
              </a:lnSpc>
              <a:spcAft>
                <a:spcPts val="667"/>
              </a:spcAft>
            </a:pPr>
            <a:r>
              <a:rPr lang="en-US" sz="2400" dirty="0">
                <a:latin typeface="UTM Avo" panose="02040603050506020204" pitchFamily="18" charset="0"/>
                <a:ea typeface="Arial" panose="020B0604020202020204" pitchFamily="34" charset="0"/>
                <a:cs typeface="Arial" panose="020B0604020202020204" pitchFamily="34" charset="0"/>
              </a:rPr>
              <a:t>Các </a:t>
            </a:r>
            <a:r>
              <a:rPr lang="en-US" sz="2400" dirty="0" err="1">
                <a:latin typeface="UTM Avo" panose="02040603050506020204" pitchFamily="18" charset="0"/>
                <a:ea typeface="Arial" panose="020B0604020202020204" pitchFamily="34" charset="0"/>
                <a:cs typeface="Arial" panose="020B0604020202020204" pitchFamily="34" charset="0"/>
              </a:rPr>
              <a:t>em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hãy</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quan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sát</a:t>
            </a:r>
            <a:r>
              <a:rPr lang="en-US" sz="2400" dirty="0">
                <a:latin typeface="UTM Avo" panose="02040603050506020204" pitchFamily="18" charset="0"/>
                <a:ea typeface="Arial" panose="020B0604020202020204" pitchFamily="34" charset="0"/>
                <a:cs typeface="Arial" panose="020B0604020202020204" pitchFamily="34" charset="0"/>
              </a:rPr>
              <a:t> các </a:t>
            </a:r>
            <a:r>
              <a:rPr lang="en-US" sz="2400" dirty="0" err="1">
                <a:latin typeface="UTM Avo" panose="02040603050506020204" pitchFamily="18" charset="0"/>
                <a:ea typeface="Arial" panose="020B0604020202020204" pitchFamily="34" charset="0"/>
                <a:cs typeface="Arial" panose="020B0604020202020204" pitchFamily="34" charset="0"/>
              </a:rPr>
              <a:t>đồ</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vật</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sản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phẩm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hoặc</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tác</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phẩm</a:t>
            </a:r>
            <a:r>
              <a:rPr lang="en-US" sz="2400" dirty="0">
                <a:latin typeface="UTM Avo" panose="02040603050506020204" pitchFamily="18" charset="0"/>
                <a:ea typeface="Arial" panose="020B0604020202020204" pitchFamily="34" charset="0"/>
                <a:cs typeface="Arial" panose="020B0604020202020204" pitchFamily="34" charset="0"/>
              </a:rPr>
              <a:t> ở </a:t>
            </a:r>
            <a:r>
              <a:rPr lang="en-US" sz="2400" dirty="0" err="1">
                <a:latin typeface="UTM Avo" panose="02040603050506020204" pitchFamily="18" charset="0"/>
                <a:ea typeface="Arial" panose="020B0604020202020204" pitchFamily="34" charset="0"/>
                <a:cs typeface="Arial" panose="020B0604020202020204" pitchFamily="34" charset="0"/>
              </a:rPr>
              <a:t>xung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quanh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em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và</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nêu</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những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hình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ảnh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biểu</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hiện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của</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nhịp</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điệu</a:t>
            </a:r>
            <a:endParaRPr lang="en-US" sz="2400" dirty="0">
              <a:latin typeface="UTM Avo" panose="02040603050506020204" pitchFamily="18" charset="0"/>
              <a:ea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F8DBAF50-82C9-95D3-6F33-C8CA7A8A5111}"/>
              </a:ext>
            </a:extLst>
          </p:cNvPr>
          <p:cNvGrpSpPr/>
          <p:nvPr/>
        </p:nvGrpSpPr>
        <p:grpSpPr>
          <a:xfrm>
            <a:off x="508000" y="3111937"/>
            <a:ext cx="3741701" cy="3076168"/>
            <a:chOff x="762000" y="3007305"/>
            <a:chExt cx="5612552" cy="4614253"/>
          </a:xfrm>
          <a:solidFill>
            <a:schemeClr val="bg1"/>
          </a:solidFill>
        </p:grpSpPr>
        <p:pic>
          <p:nvPicPr>
            <p:cNvPr id="8" name="Picture 7" descr="A picture containing grass&#10;&#10;Description automatically generated">
              <a:extLst>
                <a:ext uri="{FF2B5EF4-FFF2-40B4-BE49-F238E27FC236}">
                  <a16:creationId xmlns:a16="http://schemas.microsoft.com/office/drawing/2014/main" id="{0691D516-27AD-EA8E-A72F-B1AAAFC096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000" y="3007305"/>
              <a:ext cx="5612552" cy="3739361"/>
            </a:xfrm>
            <a:prstGeom prst="rect">
              <a:avLst/>
            </a:prstGeom>
            <a:grpFill/>
          </p:spPr>
        </p:pic>
        <p:sp>
          <p:nvSpPr>
            <p:cNvPr id="9" name="TextBox 8">
              <a:extLst>
                <a:ext uri="{FF2B5EF4-FFF2-40B4-BE49-F238E27FC236}">
                  <a16:creationId xmlns:a16="http://schemas.microsoft.com/office/drawing/2014/main" id="{D91A36E7-40D6-AD37-5412-198CB16C6871}"/>
                </a:ext>
              </a:extLst>
            </p:cNvPr>
            <p:cNvSpPr txBox="1"/>
            <p:nvPr/>
          </p:nvSpPr>
          <p:spPr>
            <a:xfrm>
              <a:off x="1154850" y="6829129"/>
              <a:ext cx="4826850" cy="792429"/>
            </a:xfrm>
            <a:prstGeom prst="rect">
              <a:avLst/>
            </a:prstGeom>
            <a:grp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đoạn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đường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đèo</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10" name="Group 9">
            <a:extLst>
              <a:ext uri="{FF2B5EF4-FFF2-40B4-BE49-F238E27FC236}">
                <a16:creationId xmlns:a16="http://schemas.microsoft.com/office/drawing/2014/main" id="{8EFDB3AE-0277-F0F4-54BA-C7ABB0BA7351}"/>
              </a:ext>
            </a:extLst>
          </p:cNvPr>
          <p:cNvGrpSpPr/>
          <p:nvPr/>
        </p:nvGrpSpPr>
        <p:grpSpPr>
          <a:xfrm>
            <a:off x="4571393" y="3111937"/>
            <a:ext cx="3371697" cy="3055540"/>
            <a:chOff x="6857090" y="4229100"/>
            <a:chExt cx="5057546" cy="4583310"/>
          </a:xfrm>
          <a:solidFill>
            <a:schemeClr val="bg1"/>
          </a:solidFill>
        </p:grpSpPr>
        <p:pic>
          <p:nvPicPr>
            <p:cNvPr id="11" name="Picture 10" descr="A wave in the ocean&#10;&#10;Description automatically generated with medium confidence">
              <a:extLst>
                <a:ext uri="{FF2B5EF4-FFF2-40B4-BE49-F238E27FC236}">
                  <a16:creationId xmlns:a16="http://schemas.microsoft.com/office/drawing/2014/main" id="{2E7334D7-10E2-EF48-4914-1495D87E4D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7090" y="4229100"/>
              <a:ext cx="5057546" cy="3739361"/>
            </a:xfrm>
            <a:prstGeom prst="rect">
              <a:avLst/>
            </a:prstGeom>
            <a:grpFill/>
          </p:spPr>
        </p:pic>
        <p:sp>
          <p:nvSpPr>
            <p:cNvPr id="12" name="TextBox 11">
              <a:extLst>
                <a:ext uri="{FF2B5EF4-FFF2-40B4-BE49-F238E27FC236}">
                  <a16:creationId xmlns:a16="http://schemas.microsoft.com/office/drawing/2014/main" id="{B6ECE817-326C-FA50-E7B7-9C92F19B3115}"/>
                </a:ext>
              </a:extLst>
            </p:cNvPr>
            <p:cNvSpPr txBox="1"/>
            <p:nvPr/>
          </p:nvSpPr>
          <p:spPr>
            <a:xfrm>
              <a:off x="6972437" y="8019981"/>
              <a:ext cx="4826850" cy="792429"/>
            </a:xfrm>
            <a:prstGeom prst="rect">
              <a:avLst/>
            </a:prstGeom>
            <a:grpFill/>
          </p:spPr>
          <p:txBody>
            <a:bodyPr wrap="square">
              <a:spAutoFit/>
            </a:bodyPr>
            <a:lstStyle/>
            <a:p>
              <a:pPr algn="ctr">
                <a:lnSpc>
                  <a:spcPct val="150000"/>
                </a:lnSpc>
                <a:spcAft>
                  <a:spcPts val="667"/>
                </a:spcAft>
              </a:pPr>
              <a:r>
                <a:rPr lang="en-US" sz="2200" dirty="0" err="1">
                  <a:latin typeface="UTM Avo" panose="02040603050506020204" pitchFamily="18" charset="0"/>
                  <a:ea typeface="Arial" panose="020B0604020202020204" pitchFamily="34" charset="0"/>
                  <a:cs typeface="Arial" panose="020B0604020202020204" pitchFamily="34" charset="0"/>
                </a:rPr>
                <a:t>Sóng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biển</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134B6422-9CF2-C36D-5F8E-7FD7DF8F8680}"/>
              </a:ext>
            </a:extLst>
          </p:cNvPr>
          <p:cNvGrpSpPr/>
          <p:nvPr/>
        </p:nvGrpSpPr>
        <p:grpSpPr>
          <a:xfrm>
            <a:off x="8231849" y="3122250"/>
            <a:ext cx="3563900" cy="3065855"/>
            <a:chOff x="12397174" y="5850985"/>
            <a:chExt cx="5345850" cy="4598783"/>
          </a:xfrm>
          <a:solidFill>
            <a:schemeClr val="bg1"/>
          </a:solidFill>
        </p:grpSpPr>
        <p:pic>
          <p:nvPicPr>
            <p:cNvPr id="14" name="Picture 13" descr="A low angle view of a building&#10;&#10;Description automatically generated with medium confidence">
              <a:extLst>
                <a:ext uri="{FF2B5EF4-FFF2-40B4-BE49-F238E27FC236}">
                  <a16:creationId xmlns:a16="http://schemas.microsoft.com/office/drawing/2014/main" id="{04D92835-AB56-0725-1280-2C538FC24D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397174" y="5850985"/>
              <a:ext cx="5345850" cy="3739364"/>
            </a:xfrm>
            <a:prstGeom prst="rect">
              <a:avLst/>
            </a:prstGeom>
            <a:grpFill/>
          </p:spPr>
        </p:pic>
        <p:sp>
          <p:nvSpPr>
            <p:cNvPr id="15" name="TextBox 14">
              <a:extLst>
                <a:ext uri="{FF2B5EF4-FFF2-40B4-BE49-F238E27FC236}">
                  <a16:creationId xmlns:a16="http://schemas.microsoft.com/office/drawing/2014/main" id="{B9F6193B-A35E-3BCD-7683-F9CF4D8D9A43}"/>
                </a:ext>
              </a:extLst>
            </p:cNvPr>
            <p:cNvSpPr txBox="1"/>
            <p:nvPr/>
          </p:nvSpPr>
          <p:spPr>
            <a:xfrm>
              <a:off x="12656674" y="9657339"/>
              <a:ext cx="4826850" cy="792429"/>
            </a:xfrm>
            <a:prstGeom prst="rect">
              <a:avLst/>
            </a:prstGeom>
            <a:grp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Lan can các </a:t>
              </a:r>
              <a:r>
                <a:rPr lang="en-US" sz="2200" dirty="0" err="1">
                  <a:latin typeface="UTM Avo" panose="02040603050506020204" pitchFamily="18" charset="0"/>
                  <a:ea typeface="Arial" panose="020B0604020202020204" pitchFamily="34" charset="0"/>
                  <a:cs typeface="Arial" panose="020B0604020202020204" pitchFamily="34" charset="0"/>
                </a:rPr>
                <a:t>tòa</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nhà</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94274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9D9CF0-9697-A984-05C2-FA88157B9D9D}"/>
              </a:ext>
            </a:extLst>
          </p:cNvPr>
          <p:cNvSpPr/>
          <p:nvPr/>
        </p:nvSpPr>
        <p:spPr>
          <a:xfrm>
            <a:off x="835377" y="1892480"/>
            <a:ext cx="10521245" cy="575992"/>
          </a:xfrm>
          <a:prstGeom prst="rect">
            <a:avLst/>
          </a:prstGeom>
        </p:spPr>
        <p:txBody>
          <a:bodyPr wrap="square">
            <a:spAutoFit/>
          </a:bodyPr>
          <a:lstStyle/>
          <a:p>
            <a:pPr algn="ctr">
              <a:lnSpc>
                <a:spcPct val="150000"/>
              </a:lnSpc>
            </a:pPr>
            <a:r>
              <a:rPr lang="en-US" sz="2400" b="1" dirty="0" err="1">
                <a:latin typeface="UTM Avo" panose="02040603050506020204" pitchFamily="18" charset="0"/>
                <a:cs typeface="Arial" pitchFamily="34" charset="0"/>
              </a:rPr>
              <a:t>Có</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những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cách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nào</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để</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sáng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tạo</a:t>
            </a:r>
            <a:r>
              <a:rPr lang="en-US" sz="2400" b="1" dirty="0">
                <a:latin typeface="UTM Avo" panose="02040603050506020204" pitchFamily="18" charset="0"/>
                <a:cs typeface="Arial" pitchFamily="34" charset="0"/>
              </a:rPr>
              <a:t> ra </a:t>
            </a:r>
            <a:r>
              <a:rPr lang="en-US" sz="2400" b="1" dirty="0" err="1">
                <a:latin typeface="UTM Avo" panose="02040603050506020204" pitchFamily="18" charset="0"/>
                <a:cs typeface="Arial" pitchFamily="34" charset="0"/>
              </a:rPr>
              <a:t>nhịp</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điệu</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của</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chấm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và</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nét</a:t>
            </a:r>
            <a:r>
              <a:rPr lang="en-US" sz="2400" b="1" dirty="0">
                <a:latin typeface="UTM Avo" panose="02040603050506020204" pitchFamily="18" charset="0"/>
                <a:cs typeface="Arial" pitchFamily="34" charset="0"/>
              </a:rPr>
              <a:t>?</a:t>
            </a:r>
            <a:endParaRPr lang="vi-VN" sz="2400" b="1" dirty="0">
              <a:latin typeface="Arial" pitchFamily="34" charset="0"/>
              <a:cs typeface="Arial" pitchFamily="34" charset="0"/>
            </a:endParaRPr>
          </a:p>
        </p:txBody>
      </p:sp>
      <p:pic>
        <p:nvPicPr>
          <p:cNvPr id="7" name="Picture 6" descr="Chart, bubble chart&#10;&#10;Description automatically generated">
            <a:extLst>
              <a:ext uri="{FF2B5EF4-FFF2-40B4-BE49-F238E27FC236}">
                <a16:creationId xmlns:a16="http://schemas.microsoft.com/office/drawing/2014/main" id="{B11DE400-A11C-3FB6-5A45-0120AB4491EA}"/>
              </a:ext>
            </a:extLst>
          </p:cNvPr>
          <p:cNvPicPr>
            <a:picLocks noChangeAspect="1"/>
          </p:cNvPicPr>
          <p:nvPr/>
        </p:nvPicPr>
        <p:blipFill rotWithShape="1">
          <a:blip r:embed="rId3">
            <a:extLst>
              <a:ext uri="{28A0092B-C50C-407E-A947-70E740481C1C}">
                <a14:useLocalDpi xmlns:a14="http://schemas.microsoft.com/office/drawing/2010/main" val="0"/>
              </a:ext>
            </a:extLst>
          </a:blip>
          <a:srcRect t="24418"/>
          <a:stretch/>
        </p:blipFill>
        <p:spPr>
          <a:xfrm>
            <a:off x="4991696" y="2955851"/>
            <a:ext cx="7200304" cy="2527730"/>
          </a:xfrm>
          <a:prstGeom prst="rect">
            <a:avLst/>
          </a:prstGeom>
        </p:spPr>
      </p:pic>
      <p:sp>
        <p:nvSpPr>
          <p:cNvPr id="8" name="TextBox 7">
            <a:extLst>
              <a:ext uri="{FF2B5EF4-FFF2-40B4-BE49-F238E27FC236}">
                <a16:creationId xmlns:a16="http://schemas.microsoft.com/office/drawing/2014/main" id="{3A5119A3-9690-1C12-3DD8-19BFBE6A55F7}"/>
              </a:ext>
            </a:extLst>
          </p:cNvPr>
          <p:cNvSpPr txBox="1"/>
          <p:nvPr/>
        </p:nvSpPr>
        <p:spPr>
          <a:xfrm>
            <a:off x="201892" y="3282889"/>
            <a:ext cx="4636533" cy="1873654"/>
          </a:xfrm>
          <a:prstGeom prst="rect">
            <a:avLst/>
          </a:prstGeom>
          <a:noFill/>
        </p:spPr>
        <p:txBody>
          <a:bodyPr wrap="square">
            <a:spAutoFit/>
          </a:bodyPr>
          <a:lstStyle/>
          <a:p>
            <a:pPr algn="just">
              <a:lnSpc>
                <a:spcPct val="150000"/>
              </a:lnSpc>
            </a:pPr>
            <a:r>
              <a:rPr lang="vi-VN" sz="2000" dirty="0">
                <a:latin typeface="UTM Avo" panose="02040603050506020204" pitchFamily="18" charset="0"/>
                <a:cs typeface="Arial" panose="020B0604020202020204" pitchFamily="34" charset="0"/>
              </a:rPr>
              <a:t>Có thể dựa theo sự chuyển động của sự vật (mây trời, sóng nước…) hoặc hình dáng của sự vật (lá cây, họa tiết trên các loài côn trùng..)</a:t>
            </a:r>
          </a:p>
        </p:txBody>
      </p:sp>
    </p:spTree>
    <p:extLst>
      <p:ext uri="{BB962C8B-B14F-4D97-AF65-F5344CB8AC3E}">
        <p14:creationId xmlns:p14="http://schemas.microsoft.com/office/powerpoint/2010/main" val="1432043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46805464-EF97-DCAC-098A-19E4BEBB77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5199321"/>
            <a:ext cx="1490738" cy="1658679"/>
          </a:xfrm>
          <a:prstGeom prst="rect">
            <a:avLst/>
          </a:prstGeom>
        </p:spPr>
      </p:pic>
      <p:sp>
        <p:nvSpPr>
          <p:cNvPr id="5" name="TextBox 4">
            <a:extLst>
              <a:ext uri="{FF2B5EF4-FFF2-40B4-BE49-F238E27FC236}">
                <a16:creationId xmlns:a16="http://schemas.microsoft.com/office/drawing/2014/main" id="{F18EE070-43E2-90D0-B7D4-C03A6548CCDB}"/>
              </a:ext>
            </a:extLst>
          </p:cNvPr>
          <p:cNvSpPr txBox="1"/>
          <p:nvPr/>
        </p:nvSpPr>
        <p:spPr>
          <a:xfrm>
            <a:off x="521953" y="2222882"/>
            <a:ext cx="10355263" cy="2051780"/>
          </a:xfrm>
          <a:prstGeom prst="rect">
            <a:avLst/>
          </a:prstGeom>
          <a:noFill/>
        </p:spPr>
        <p:txBody>
          <a:bodyPr wrap="square">
            <a:spAutoFit/>
          </a:bodyPr>
          <a:lstStyle/>
          <a:p>
            <a:pPr marL="381019" indent="-381019">
              <a:lnSpc>
                <a:spcPct val="150000"/>
              </a:lnSpc>
              <a:buFont typeface="Arial" panose="020B0604020202020204" pitchFamily="34" charset="0"/>
              <a:buChar char="•"/>
            </a:pPr>
            <a:r>
              <a:rPr lang="vi-VN" sz="2200" b="1" dirty="0">
                <a:latin typeface="UTM Avo" panose="02040603050506020204" pitchFamily="18" charset="0"/>
                <a:cs typeface="Arial" panose="020B0604020202020204" pitchFamily="34" charset="0"/>
              </a:rPr>
              <a:t>Bước 1: </a:t>
            </a:r>
            <a:r>
              <a:rPr lang="vi-VN" sz="2200" dirty="0">
                <a:latin typeface="UTM Avo" panose="02040603050506020204" pitchFamily="18" charset="0"/>
                <a:cs typeface="Arial" panose="020B0604020202020204" pitchFamily="34" charset="0"/>
              </a:rPr>
              <a:t>Tạo nhịp điệu bằng cách xếp chấm, trên nguyên tắc tạo sự lặp lại theo quy luật và khi nối các chấm sẽ tạo ra đường lượn, nguyên liệu giấy màu (hoặc các loại hạt đậu, cúc áo...).</a:t>
            </a:r>
          </a:p>
          <a:p>
            <a:pPr marL="381019" indent="-381019">
              <a:lnSpc>
                <a:spcPct val="150000"/>
              </a:lnSpc>
              <a:buFont typeface="Arial" panose="020B0604020202020204" pitchFamily="34" charset="0"/>
              <a:buChar char="•"/>
            </a:pPr>
            <a:r>
              <a:rPr lang="vi-VN" sz="2200" b="1" dirty="0">
                <a:latin typeface="UTM Avo" panose="02040603050506020204" pitchFamily="18" charset="0"/>
                <a:cs typeface="Arial" panose="020B0604020202020204" pitchFamily="34" charset="0"/>
              </a:rPr>
              <a:t>Bước 2: </a:t>
            </a:r>
            <a:r>
              <a:rPr lang="vi-VN" sz="2200" dirty="0">
                <a:latin typeface="UTM Avo" panose="02040603050506020204" pitchFamily="18" charset="0"/>
                <a:cs typeface="Arial" panose="020B0604020202020204" pitchFamily="34" charset="0"/>
              </a:rPr>
              <a:t>Xếp chấm tạo nhịp điệu như các hình minh hoạ. </a:t>
            </a:r>
          </a:p>
        </p:txBody>
      </p:sp>
      <p:sp>
        <p:nvSpPr>
          <p:cNvPr id="9" name="Rectangle 8">
            <a:extLst>
              <a:ext uri="{FF2B5EF4-FFF2-40B4-BE49-F238E27FC236}">
                <a16:creationId xmlns:a16="http://schemas.microsoft.com/office/drawing/2014/main" id="{8E150359-163C-9647-C908-B0C89B9FE7B4}"/>
              </a:ext>
            </a:extLst>
          </p:cNvPr>
          <p:cNvSpPr/>
          <p:nvPr/>
        </p:nvSpPr>
        <p:spPr>
          <a:xfrm>
            <a:off x="521954" y="1687158"/>
            <a:ext cx="6404364" cy="535724"/>
          </a:xfrm>
          <a:prstGeom prst="rect">
            <a:avLst/>
          </a:prstGeom>
        </p:spPr>
        <p:txBody>
          <a:bodyPr wrap="square">
            <a:spAutoFit/>
          </a:bodyPr>
          <a:lstStyle/>
          <a:p>
            <a:pPr>
              <a:lnSpc>
                <a:spcPct val="150000"/>
              </a:lnSpc>
            </a:pPr>
            <a:r>
              <a:rPr lang="en-US" sz="2200" b="1" dirty="0">
                <a:latin typeface="UTM Avo" panose="02040603050506020204" pitchFamily="18" charset="0"/>
                <a:cs typeface="Arial" pitchFamily="34" charset="0"/>
              </a:rPr>
              <a:t>Các </a:t>
            </a:r>
            <a:r>
              <a:rPr lang="en-US" sz="2200" b="1" dirty="0" err="1">
                <a:latin typeface="UTM Avo" panose="02040603050506020204" pitchFamily="18" charset="0"/>
                <a:cs typeface="Arial" pitchFamily="34" charset="0"/>
              </a:rPr>
              <a:t>bước</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sáng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ra </a:t>
            </a:r>
            <a:r>
              <a:rPr lang="en-US" sz="2200" b="1" dirty="0" err="1">
                <a:latin typeface="UTM Avo" panose="02040603050506020204" pitchFamily="18" charset="0"/>
                <a:cs typeface="Arial" pitchFamily="34" charset="0"/>
              </a:rPr>
              <a:t>nhịp</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điệu</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của</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chấm</a:t>
            </a:r>
            <a:endParaRPr lang="vi-VN" sz="2200" b="1" dirty="0">
              <a:latin typeface="Arial" pitchFamily="34" charset="0"/>
              <a:cs typeface="Arial" pitchFamily="34" charset="0"/>
            </a:endParaRPr>
          </a:p>
        </p:txBody>
      </p:sp>
      <p:pic>
        <p:nvPicPr>
          <p:cNvPr id="10" name="Picture 9" descr="Chart, bubble chart&#10;&#10;Description automatically generated">
            <a:hlinkClick r:id="rId5"/>
            <a:extLst>
              <a:ext uri="{FF2B5EF4-FFF2-40B4-BE49-F238E27FC236}">
                <a16:creationId xmlns:a16="http://schemas.microsoft.com/office/drawing/2014/main" id="{1B40D105-D2AA-EC98-45C5-9E76574F92E9}"/>
              </a:ext>
            </a:extLst>
          </p:cNvPr>
          <p:cNvPicPr>
            <a:picLocks noChangeAspect="1"/>
          </p:cNvPicPr>
          <p:nvPr/>
        </p:nvPicPr>
        <p:blipFill rotWithShape="1">
          <a:blip r:embed="rId6">
            <a:extLst>
              <a:ext uri="{28A0092B-C50C-407E-A947-70E740481C1C}">
                <a14:useLocalDpi xmlns:a14="http://schemas.microsoft.com/office/drawing/2010/main" val="0"/>
              </a:ext>
            </a:extLst>
          </a:blip>
          <a:srcRect t="24418"/>
          <a:stretch/>
        </p:blipFill>
        <p:spPr>
          <a:xfrm>
            <a:off x="2454697" y="4314704"/>
            <a:ext cx="6489774" cy="2278293"/>
          </a:xfrm>
          <a:prstGeom prst="rect">
            <a:avLst/>
          </a:prstGeom>
        </p:spPr>
      </p:pic>
      <p:grpSp>
        <p:nvGrpSpPr>
          <p:cNvPr id="6" name="Group 5">
            <a:extLst>
              <a:ext uri="{FF2B5EF4-FFF2-40B4-BE49-F238E27FC236}">
                <a16:creationId xmlns:a16="http://schemas.microsoft.com/office/drawing/2014/main" id="{31B235BE-71F1-3CAF-4DC8-773BC641B1A0}"/>
              </a:ext>
            </a:extLst>
          </p:cNvPr>
          <p:cNvGrpSpPr/>
          <p:nvPr/>
        </p:nvGrpSpPr>
        <p:grpSpPr>
          <a:xfrm>
            <a:off x="10034869" y="590828"/>
            <a:ext cx="2052286" cy="2065733"/>
            <a:chOff x="6734456" y="1026165"/>
            <a:chExt cx="2052286" cy="1905000"/>
          </a:xfrm>
        </p:grpSpPr>
        <p:pic>
          <p:nvPicPr>
            <p:cNvPr id="7" name="Picture 6" descr="Youtube PNG Free Images with Transparent Background - (410 Free Downloads)">
              <a:hlinkClick r:id="rId7"/>
              <a:extLst>
                <a:ext uri="{FF2B5EF4-FFF2-40B4-BE49-F238E27FC236}">
                  <a16:creationId xmlns:a16="http://schemas.microsoft.com/office/drawing/2014/main" id="{40B7008B-C644-5999-4817-F0C037A411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30C3381-A1BF-FF01-883E-D497F2624524}"/>
                </a:ext>
              </a:extLst>
            </p:cNvPr>
            <p:cNvSpPr txBox="1"/>
            <p:nvPr/>
          </p:nvSpPr>
          <p:spPr>
            <a:xfrm>
              <a:off x="6753755" y="1217416"/>
              <a:ext cx="2032987" cy="312211"/>
            </a:xfrm>
            <a:prstGeom prst="rect">
              <a:avLst/>
            </a:prstGeom>
            <a:noFill/>
          </p:spPr>
          <p:txBody>
            <a:bodyPr wrap="square" rtlCol="0">
              <a:spAutoFit/>
            </a:bodyPr>
            <a:lstStyle/>
            <a:p>
              <a:r>
                <a:rPr lang="en-US" sz="1600" b="1" dirty="0" err="1">
                  <a:latin typeface="UTM Avo" panose="02040603050506020204" pitchFamily="18" charset="0"/>
                </a:rPr>
                <a:t>Ấn</a:t>
              </a:r>
              <a:r>
                <a:rPr lang="en-US" sz="1600" b="1" dirty="0">
                  <a:latin typeface="UTM Avo" panose="02040603050506020204" pitchFamily="18" charset="0"/>
                </a:rPr>
                <a:t> </a:t>
              </a:r>
              <a:r>
                <a:rPr lang="en-US" sz="1600" b="1" dirty="0" err="1">
                  <a:latin typeface="UTM Avo" panose="02040603050506020204" pitchFamily="18" charset="0"/>
                </a:rPr>
                <a:t>để</a:t>
              </a:r>
              <a:r>
                <a:rPr lang="en-US" sz="1600" b="1" dirty="0">
                  <a:latin typeface="UTM Avo" panose="02040603050506020204" pitchFamily="18" charset="0"/>
                </a:rPr>
                <a:t> </a:t>
              </a:r>
              <a:r>
                <a:rPr lang="en-US" sz="1600" b="1" dirty="0" err="1">
                  <a:latin typeface="UTM Avo" panose="02040603050506020204" pitchFamily="18" charset="0"/>
                </a:rPr>
                <a:t>xem</a:t>
              </a:r>
              <a:r>
                <a:rPr lang="en-US" sz="1600" b="1" dirty="0">
                  <a:latin typeface="UTM Avo" panose="02040603050506020204" pitchFamily="18" charset="0"/>
                </a:rPr>
                <a:t> video</a:t>
              </a:r>
            </a:p>
          </p:txBody>
        </p:sp>
      </p:grpSp>
    </p:spTree>
    <p:extLst>
      <p:ext uri="{BB962C8B-B14F-4D97-AF65-F5344CB8AC3E}">
        <p14:creationId xmlns:p14="http://schemas.microsoft.com/office/powerpoint/2010/main" val="3190695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B4A03463-B21F-2038-1915-E4ADA0027F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003" b="6030"/>
          <a:stretch>
            <a:fillRect/>
          </a:stretch>
        </p:blipFill>
        <p:spPr>
          <a:xfrm>
            <a:off x="0" y="5262857"/>
            <a:ext cx="1730897" cy="1595143"/>
          </a:xfrm>
          <a:prstGeom prst="rect">
            <a:avLst/>
          </a:prstGeom>
        </p:spPr>
      </p:pic>
      <p:pic>
        <p:nvPicPr>
          <p:cNvPr id="4" name="Picture 9">
            <a:extLst>
              <a:ext uri="{FF2B5EF4-FFF2-40B4-BE49-F238E27FC236}">
                <a16:creationId xmlns:a16="http://schemas.microsoft.com/office/drawing/2014/main" id="{9BC385E7-F64D-6266-506B-10DCEDB4B9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7959" y="6222595"/>
            <a:ext cx="608007" cy="729244"/>
          </a:xfrm>
          <a:prstGeom prst="rect">
            <a:avLst/>
          </a:prstGeom>
        </p:spPr>
      </p:pic>
      <p:sp>
        <p:nvSpPr>
          <p:cNvPr id="5" name="TextBox 4">
            <a:extLst>
              <a:ext uri="{FF2B5EF4-FFF2-40B4-BE49-F238E27FC236}">
                <a16:creationId xmlns:a16="http://schemas.microsoft.com/office/drawing/2014/main" id="{906FF677-A3DF-82AC-CEB0-AB8A0EA7F640}"/>
              </a:ext>
            </a:extLst>
          </p:cNvPr>
          <p:cNvSpPr txBox="1"/>
          <p:nvPr/>
        </p:nvSpPr>
        <p:spPr>
          <a:xfrm>
            <a:off x="723900" y="2426981"/>
            <a:ext cx="9120243" cy="1543949"/>
          </a:xfrm>
          <a:prstGeom prst="rect">
            <a:avLst/>
          </a:prstGeom>
          <a:noFill/>
        </p:spPr>
        <p:txBody>
          <a:bodyPr wrap="square">
            <a:spAutoFit/>
          </a:bodyPr>
          <a:lstStyle/>
          <a:p>
            <a:pPr marL="381019" indent="-381019" algn="just">
              <a:lnSpc>
                <a:spcPct val="150000"/>
              </a:lnSpc>
              <a:buFont typeface="Arial" panose="020B0604020202020204" pitchFamily="34" charset="0"/>
              <a:buChar char="•"/>
            </a:pPr>
            <a:r>
              <a:rPr lang="vi-VN" sz="2200" b="1" dirty="0">
                <a:latin typeface="UTM Avo" panose="02040603050506020204" pitchFamily="18" charset="0"/>
                <a:cs typeface="Arial" panose="020B0604020202020204" pitchFamily="34" charset="0"/>
              </a:rPr>
              <a:t>Bước 1: </a:t>
            </a:r>
            <a:r>
              <a:rPr lang="vi-VN" sz="2200" dirty="0">
                <a:latin typeface="UTM Avo" panose="02040603050506020204" pitchFamily="18" charset="0"/>
                <a:cs typeface="Arial" panose="020B0604020202020204" pitchFamily="34" charset="0"/>
              </a:rPr>
              <a:t>Tạo nhịp điệu của nét bằng cách xếp hình, nguyên liệu là que tính hoặc que kem, que tre. </a:t>
            </a:r>
          </a:p>
          <a:p>
            <a:pPr marL="381019" indent="-381019" algn="just">
              <a:lnSpc>
                <a:spcPct val="150000"/>
              </a:lnSpc>
              <a:buFont typeface="Arial" panose="020B0604020202020204" pitchFamily="34" charset="0"/>
              <a:buChar char="•"/>
            </a:pPr>
            <a:r>
              <a:rPr lang="vi-VN" sz="2200" b="1" dirty="0">
                <a:latin typeface="UTM Avo" panose="02040603050506020204" pitchFamily="18" charset="0"/>
                <a:cs typeface="Arial" panose="020B0604020202020204" pitchFamily="34" charset="0"/>
              </a:rPr>
              <a:t>Bước 2: </a:t>
            </a:r>
            <a:r>
              <a:rPr lang="vi-VN" sz="2200" dirty="0">
                <a:latin typeface="UTM Avo" panose="02040603050506020204" pitchFamily="18" charset="0"/>
                <a:cs typeface="Arial" panose="020B0604020202020204" pitchFamily="34" charset="0"/>
              </a:rPr>
              <a:t>Xếp nét tạo nhịp điệu như các hình minh hoạ.</a:t>
            </a:r>
          </a:p>
        </p:txBody>
      </p:sp>
      <p:sp>
        <p:nvSpPr>
          <p:cNvPr id="9" name="Rectangle 8">
            <a:extLst>
              <a:ext uri="{FF2B5EF4-FFF2-40B4-BE49-F238E27FC236}">
                <a16:creationId xmlns:a16="http://schemas.microsoft.com/office/drawing/2014/main" id="{B4BB020D-E8D5-ED3D-7C72-4A4703EDD699}"/>
              </a:ext>
            </a:extLst>
          </p:cNvPr>
          <p:cNvSpPr/>
          <p:nvPr/>
        </p:nvSpPr>
        <p:spPr>
          <a:xfrm>
            <a:off x="723900" y="1758385"/>
            <a:ext cx="7673820" cy="535724"/>
          </a:xfrm>
          <a:prstGeom prst="rect">
            <a:avLst/>
          </a:prstGeom>
        </p:spPr>
        <p:txBody>
          <a:bodyPr wrap="square">
            <a:spAutoFit/>
          </a:bodyPr>
          <a:lstStyle/>
          <a:p>
            <a:pPr>
              <a:lnSpc>
                <a:spcPct val="150000"/>
              </a:lnSpc>
            </a:pPr>
            <a:r>
              <a:rPr lang="en-US" sz="2200" b="1" dirty="0">
                <a:latin typeface="UTM Avo" panose="02040603050506020204" pitchFamily="18" charset="0"/>
                <a:cs typeface="Arial" pitchFamily="34" charset="0"/>
              </a:rPr>
              <a:t>Các </a:t>
            </a:r>
            <a:r>
              <a:rPr lang="en-US" sz="2200" b="1" dirty="0" err="1">
                <a:latin typeface="UTM Avo" panose="02040603050506020204" pitchFamily="18" charset="0"/>
                <a:cs typeface="Arial" pitchFamily="34" charset="0"/>
              </a:rPr>
              <a:t>bước</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sáng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ra </a:t>
            </a:r>
            <a:r>
              <a:rPr lang="en-US" sz="2200" b="1" dirty="0" err="1">
                <a:latin typeface="UTM Avo" panose="02040603050506020204" pitchFamily="18" charset="0"/>
                <a:cs typeface="Arial" pitchFamily="34" charset="0"/>
              </a:rPr>
              <a:t>nhịp</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điệu</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của</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nét</a:t>
            </a:r>
            <a:endParaRPr lang="vi-VN" sz="2200" b="1" dirty="0">
              <a:latin typeface="Arial" pitchFamily="34" charset="0"/>
              <a:cs typeface="Arial" pitchFamily="34" charset="0"/>
            </a:endParaRPr>
          </a:p>
        </p:txBody>
      </p:sp>
      <p:pic>
        <p:nvPicPr>
          <p:cNvPr id="10" name="Picture 9" descr="Text&#10;&#10;Description automatically generated with medium confidence">
            <a:extLst>
              <a:ext uri="{FF2B5EF4-FFF2-40B4-BE49-F238E27FC236}">
                <a16:creationId xmlns:a16="http://schemas.microsoft.com/office/drawing/2014/main" id="{A69AEC34-02B1-0679-C936-D852995661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8856" y="4154460"/>
            <a:ext cx="7885287" cy="2524402"/>
          </a:xfrm>
          <a:prstGeom prst="rect">
            <a:avLst/>
          </a:prstGeom>
        </p:spPr>
      </p:pic>
    </p:spTree>
    <p:extLst>
      <p:ext uri="{BB962C8B-B14F-4D97-AF65-F5344CB8AC3E}">
        <p14:creationId xmlns:p14="http://schemas.microsoft.com/office/powerpoint/2010/main" val="3334132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566056-0CDC-CB21-D940-26F21C7FB3D5}"/>
              </a:ext>
            </a:extLst>
          </p:cNvPr>
          <p:cNvSpPr txBox="1"/>
          <p:nvPr/>
        </p:nvSpPr>
        <p:spPr>
          <a:xfrm>
            <a:off x="812495" y="2208202"/>
            <a:ext cx="10567011" cy="2796984"/>
          </a:xfrm>
          <a:prstGeom prst="rect">
            <a:avLst/>
          </a:prstGeom>
          <a:noFill/>
        </p:spPr>
        <p:txBody>
          <a:bodyPr wrap="square">
            <a:spAutoFit/>
          </a:bodyPr>
          <a:lstStyle/>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Các em hãy sắp xếp chấm, nét lặp lại để tạo đường lượn có nhịp điệu.</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Sử dụng vật liệu sẵn có như: giấy, que tre, que tính, que diêm ông hút, làm nét; giấy, nam châm, hạt đậu, khuy áo,... làm chấm và gắn/dán bằng băng dính/băng keo.</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Nếu tạo chấm, nét hoặc hình cắt giấy, cắt ống hút cần tạo kích thước phù hợp với khuôn khổ Vở thực hành hoặc giấy, bảng...</a:t>
            </a:r>
          </a:p>
        </p:txBody>
      </p:sp>
      <p:sp>
        <p:nvSpPr>
          <p:cNvPr id="7" name="Rectangle 6">
            <a:extLst>
              <a:ext uri="{FF2B5EF4-FFF2-40B4-BE49-F238E27FC236}">
                <a16:creationId xmlns:a16="http://schemas.microsoft.com/office/drawing/2014/main" id="{AF8F4B2E-6C53-4937-D179-13467588F1D4}"/>
              </a:ext>
            </a:extLst>
          </p:cNvPr>
          <p:cNvSpPr/>
          <p:nvPr/>
        </p:nvSpPr>
        <p:spPr>
          <a:xfrm>
            <a:off x="1843154" y="1572109"/>
            <a:ext cx="8505693" cy="535724"/>
          </a:xfrm>
          <a:prstGeom prst="rect">
            <a:avLst/>
          </a:prstGeom>
        </p:spPr>
        <p:txBody>
          <a:bodyPr wrap="square">
            <a:spAutoFit/>
          </a:bodyPr>
          <a:lstStyle/>
          <a:p>
            <a:pPr algn="ctr">
              <a:lnSpc>
                <a:spcPct val="150000"/>
              </a:lnSpc>
            </a:pPr>
            <a:r>
              <a:rPr lang="en-US" sz="2200" b="1" dirty="0" err="1">
                <a:latin typeface="UTM Avo" panose="02040603050506020204" pitchFamily="18" charset="0"/>
                <a:cs typeface="Arial" pitchFamily="34" charset="0"/>
              </a:rPr>
              <a:t>Thực</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hành</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sáng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ra </a:t>
            </a:r>
            <a:r>
              <a:rPr lang="en-US" sz="2200" b="1" dirty="0" err="1">
                <a:latin typeface="UTM Avo" panose="02040603050506020204" pitchFamily="18" charset="0"/>
                <a:cs typeface="Arial" pitchFamily="34" charset="0"/>
              </a:rPr>
              <a:t>nhịp</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điệu</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của</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chấm</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và</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nét</a:t>
            </a:r>
            <a:endParaRPr lang="vi-VN" sz="2200" b="1" dirty="0">
              <a:latin typeface="Arial" pitchFamily="34" charset="0"/>
              <a:cs typeface="Arial" pitchFamily="34" charset="0"/>
            </a:endParaRPr>
          </a:p>
        </p:txBody>
      </p:sp>
      <p:pic>
        <p:nvPicPr>
          <p:cNvPr id="8" name="Picture 15">
            <a:extLst>
              <a:ext uri="{FF2B5EF4-FFF2-40B4-BE49-F238E27FC236}">
                <a16:creationId xmlns:a16="http://schemas.microsoft.com/office/drawing/2014/main" id="{74661544-57C3-366C-861A-AB2A32C0EF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9900" y="5105555"/>
            <a:ext cx="2916072" cy="1585614"/>
          </a:xfrm>
          <a:prstGeom prst="rect">
            <a:avLst/>
          </a:prstGeom>
        </p:spPr>
      </p:pic>
    </p:spTree>
    <p:extLst>
      <p:ext uri="{BB962C8B-B14F-4D97-AF65-F5344CB8AC3E}">
        <p14:creationId xmlns:p14="http://schemas.microsoft.com/office/powerpoint/2010/main" val="2190085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A48C6DFB-DB3E-E676-9F90-16D0FD0F75A9}"/>
              </a:ext>
            </a:extLst>
          </p:cNvPr>
          <p:cNvSpPr txBox="1"/>
          <p:nvPr/>
        </p:nvSpPr>
        <p:spPr>
          <a:xfrm>
            <a:off x="3263900" y="1389900"/>
            <a:ext cx="5664200" cy="369332"/>
          </a:xfrm>
          <a:prstGeom prst="rect">
            <a:avLst/>
          </a:prstGeom>
        </p:spPr>
        <p:txBody>
          <a:bodyPr wrap="square" lIns="0" tIns="0" rIns="0" bIns="0" rtlCol="0" anchor="t">
            <a:spAutoFit/>
          </a:bodyPr>
          <a:lstStyle/>
          <a:p>
            <a:pPr algn="ctr"/>
            <a:r>
              <a:rPr lang="en-US" sz="2400" b="1">
                <a:solidFill>
                  <a:schemeClr val="tx1"/>
                </a:solidFill>
                <a:latin typeface="UTM Avo" panose="02040603050506020204" pitchFamily="18" charset="0"/>
                <a:cs typeface="Arial" panose="020B0604020202020204" pitchFamily="34" charset="0"/>
              </a:rPr>
              <a:t>Thực hành theo nhóm</a:t>
            </a:r>
            <a:endParaRPr lang="en-US" sz="2400" b="1" dirty="0">
              <a:solidFill>
                <a:schemeClr val="tx1"/>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8E9D1315-DAD9-1113-0F4A-BF18E08664EA}"/>
              </a:ext>
            </a:extLst>
          </p:cNvPr>
          <p:cNvSpPr txBox="1"/>
          <p:nvPr/>
        </p:nvSpPr>
        <p:spPr>
          <a:xfrm>
            <a:off x="149456" y="1759232"/>
            <a:ext cx="11893088" cy="5098768"/>
          </a:xfrm>
          <a:prstGeom prst="rect">
            <a:avLst/>
          </a:prstGeom>
          <a:solidFill>
            <a:schemeClr val="bg1"/>
          </a:solidFill>
        </p:spPr>
        <p:txBody>
          <a:bodyPr wrap="square">
            <a:spAutoFit/>
          </a:bodyPr>
          <a:lstStyle/>
          <a:p>
            <a:pPr marL="381019" indent="-381019" algn="just">
              <a:lnSpc>
                <a:spcPct val="150000"/>
              </a:lnSpc>
              <a:buFont typeface="Arial" panose="020B0604020202020204" pitchFamily="34" charset="0"/>
              <a:buChar char="•"/>
            </a:pPr>
            <a:r>
              <a:rPr lang="vi-VN" sz="2200" dirty="0">
                <a:latin typeface="UTM Avo" panose="02040603050506020204" pitchFamily="18" charset="0"/>
                <a:ea typeface="Arial" panose="020B0604020202020204" pitchFamily="34" charset="0"/>
                <a:cs typeface="Arial" panose="020B0604020202020204" pitchFamily="34" charset="0"/>
              </a:rPr>
              <a:t>Sử dụng giấy xé tạo chấm, nét hoặc hình ảnh yêu thích (con vật, hoa, quả, đồ vật,...) và sắp xếp, dán tạo đường lượn có nhịp điệu theo ý thích. </a:t>
            </a:r>
          </a:p>
          <a:p>
            <a:pPr marL="381019" indent="-381019" algn="just">
              <a:lnSpc>
                <a:spcPct val="150000"/>
              </a:lnSpc>
              <a:buFont typeface="Arial" panose="020B0604020202020204" pitchFamily="34" charset="0"/>
              <a:buChar char="•"/>
            </a:pPr>
            <a:r>
              <a:rPr lang="vi-VN" sz="2200" dirty="0">
                <a:latin typeface="UTM Avo" panose="02040603050506020204" pitchFamily="18" charset="0"/>
                <a:ea typeface="Arial" panose="020B0604020202020204" pitchFamily="34" charset="0"/>
                <a:cs typeface="Arial" panose="020B0604020202020204" pitchFamily="34" charset="0"/>
              </a:rPr>
              <a:t>Gợi ý: Chọn các hình ảnh là con vật (cá, cua, mèo, gà, chim, thỏ,...); hoa (nhiều cánh hoa, ít cánh hoa, cánh hoa tròn, cánh hoa nhọn,...); quả (dạng tròn, dài,...)</a:t>
            </a:r>
          </a:p>
          <a:p>
            <a:pPr marL="381019" indent="-381019" algn="just">
              <a:lnSpc>
                <a:spcPct val="150000"/>
              </a:lnSpc>
              <a:buFont typeface="Arial" panose="020B0604020202020204" pitchFamily="34" charset="0"/>
              <a:buChar char="•"/>
            </a:pPr>
            <a:r>
              <a:rPr lang="vi-VN" sz="2200" dirty="0">
                <a:latin typeface="UTM Avo" panose="02040603050506020204" pitchFamily="18" charset="0"/>
                <a:ea typeface="Arial" panose="020B0604020202020204" pitchFamily="34" charset="0"/>
                <a:cs typeface="Arial" panose="020B0604020202020204" pitchFamily="34" charset="0"/>
              </a:rPr>
              <a:t>Các thành viên trao đổi thống nhất chủ đề của sản phẩm (con vật, hoa quả, đồ vật,...)</a:t>
            </a:r>
          </a:p>
          <a:p>
            <a:pPr marL="381019" indent="-381019" algn="just">
              <a:lnSpc>
                <a:spcPct val="150000"/>
              </a:lnSpc>
              <a:buFont typeface="Arial" panose="020B0604020202020204" pitchFamily="34" charset="0"/>
              <a:buChar char="•"/>
            </a:pPr>
            <a:r>
              <a:rPr lang="vi-VN" sz="2200" dirty="0">
                <a:latin typeface="UTM Avo" panose="02040603050506020204" pitchFamily="18" charset="0"/>
                <a:ea typeface="Arial" panose="020B0604020202020204" pitchFamily="34" charset="0"/>
                <a:cs typeface="Arial" panose="020B0604020202020204" pitchFamily="34" charset="0"/>
              </a:rPr>
              <a:t>Phân công các thành viên thực hiện các bước như cắt, dán, vẽ theo chấm,...</a:t>
            </a:r>
          </a:p>
          <a:p>
            <a:pPr marL="381019" indent="-381019" algn="just">
              <a:lnSpc>
                <a:spcPct val="150000"/>
              </a:lnSpc>
              <a:buFont typeface="Arial" panose="020B0604020202020204" pitchFamily="34" charset="0"/>
              <a:buChar char="•"/>
            </a:pPr>
            <a:r>
              <a:rPr lang="vi-VN" sz="2200" dirty="0">
                <a:latin typeface="UTM Avo" panose="02040603050506020204" pitchFamily="18" charset="0"/>
                <a:ea typeface="Arial" panose="020B0604020202020204" pitchFamily="34" charset="0"/>
                <a:cs typeface="Arial" panose="020B0604020202020204" pitchFamily="34" charset="0"/>
              </a:rPr>
              <a:t>Các thành viên cùng thống nhất cách sắp xếp các hình ảnh để khi nổi các hình ảnh tạo đường lượn có tạo nhịp điệu. </a:t>
            </a:r>
          </a:p>
          <a:p>
            <a:pPr marL="381019" indent="-381019" algn="just">
              <a:lnSpc>
                <a:spcPct val="150000"/>
              </a:lnSpc>
              <a:buFont typeface="Arial" panose="020B0604020202020204" pitchFamily="34" charset="0"/>
              <a:buChar char="•"/>
            </a:pPr>
            <a:r>
              <a:rPr lang="vi-VN" sz="2200" dirty="0">
                <a:latin typeface="UTM Avo" panose="02040603050506020204" pitchFamily="18" charset="0"/>
                <a:ea typeface="Arial" panose="020B0604020202020204" pitchFamily="34" charset="0"/>
                <a:cs typeface="Arial" panose="020B0604020202020204" pitchFamily="34" charset="0"/>
              </a:rPr>
              <a:t>Một bạn đại diện nhóm sẽ trình bày về thiết kế của nhóm mình.</a:t>
            </a:r>
          </a:p>
        </p:txBody>
      </p:sp>
    </p:spTree>
    <p:extLst>
      <p:ext uri="{BB962C8B-B14F-4D97-AF65-F5344CB8AC3E}">
        <p14:creationId xmlns:p14="http://schemas.microsoft.com/office/powerpoint/2010/main" val="3518821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10">
            <a:extLst>
              <a:ext uri="{FF2B5EF4-FFF2-40B4-BE49-F238E27FC236}">
                <a16:creationId xmlns:a16="http://schemas.microsoft.com/office/drawing/2014/main" id="{DFCD378D-5E3B-6C72-C963-86C1F35369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9867"/>
          <a:stretch>
            <a:fillRect/>
          </a:stretch>
        </p:blipFill>
        <p:spPr>
          <a:xfrm rot="376290" flipH="1">
            <a:off x="-122742" y="5342958"/>
            <a:ext cx="1071761" cy="1460873"/>
          </a:xfrm>
          <a:prstGeom prst="rect">
            <a:avLst/>
          </a:prstGeom>
        </p:spPr>
      </p:pic>
      <p:sp>
        <p:nvSpPr>
          <p:cNvPr id="7" name="TextBox 6">
            <a:extLst>
              <a:ext uri="{FF2B5EF4-FFF2-40B4-BE49-F238E27FC236}">
                <a16:creationId xmlns:a16="http://schemas.microsoft.com/office/drawing/2014/main" id="{393AA8A8-0715-1B9A-1370-821070E08587}"/>
              </a:ext>
            </a:extLst>
          </p:cNvPr>
          <p:cNvSpPr txBox="1"/>
          <p:nvPr/>
        </p:nvSpPr>
        <p:spPr>
          <a:xfrm>
            <a:off x="886200" y="3016498"/>
            <a:ext cx="4968796" cy="3337837"/>
          </a:xfrm>
          <a:prstGeom prst="rect">
            <a:avLst/>
          </a:prstGeom>
          <a:noFill/>
        </p:spPr>
        <p:txBody>
          <a:bodyPr wrap="square">
            <a:spAutoFit/>
          </a:bodyPr>
          <a:lstStyle/>
          <a:p>
            <a:pPr marL="381019" indent="-381019" algn="just">
              <a:lnSpc>
                <a:spcPct val="150000"/>
              </a:lnSpc>
              <a:buFont typeface="Arial" panose="020B0604020202020204" pitchFamily="34" charset="0"/>
              <a:buChar char="•"/>
            </a:pPr>
            <a:r>
              <a:rPr lang="nl-NL" sz="2400" dirty="0">
                <a:latin typeface="UTM Avo" panose="02040603050506020204" pitchFamily="18" charset="0"/>
                <a:ea typeface="Arial" panose="020B0604020202020204" pitchFamily="34" charset="0"/>
                <a:cs typeface="Arial" panose="020B0604020202020204" pitchFamily="34" charset="0"/>
              </a:rPr>
              <a:t>Sắp xếp các con cá nổi nhau tạo thành đường lượn nhịp. </a:t>
            </a:r>
          </a:p>
          <a:p>
            <a:pPr marL="381019" indent="-381019" algn="just">
              <a:lnSpc>
                <a:spcPct val="150000"/>
              </a:lnSpc>
              <a:buFont typeface="Arial" panose="020B0604020202020204" pitchFamily="34" charset="0"/>
              <a:buChar char="•"/>
            </a:pPr>
            <a:r>
              <a:rPr lang="nl-NL" sz="2400" dirty="0">
                <a:latin typeface="UTM Avo" panose="02040603050506020204" pitchFamily="18" charset="0"/>
                <a:ea typeface="Arial" panose="020B0604020202020204" pitchFamily="34" charset="0"/>
                <a:cs typeface="Arial" panose="020B0604020202020204" pitchFamily="34" charset="0"/>
              </a:rPr>
              <a:t>Nền: giống như mặt nước biển màu xanh nhạt và hình sóng nước màu xanh đậm </a:t>
            </a:r>
            <a:endParaRPr lang="en-US" sz="2400" dirty="0">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CBA2B515-996A-DC85-5A14-77663B39B5AE}"/>
              </a:ext>
            </a:extLst>
          </p:cNvPr>
          <p:cNvSpPr txBox="1"/>
          <p:nvPr/>
        </p:nvSpPr>
        <p:spPr>
          <a:xfrm>
            <a:off x="875883" y="1888112"/>
            <a:ext cx="4864100" cy="1128386"/>
          </a:xfrm>
          <a:prstGeom prst="rect">
            <a:avLst/>
          </a:prstGeom>
          <a:noFill/>
        </p:spPr>
        <p:txBody>
          <a:bodyPr wrap="square">
            <a:spAutoFit/>
          </a:bodyPr>
          <a:lstStyle/>
          <a:p>
            <a:pPr algn="ctr">
              <a:lnSpc>
                <a:spcPct val="150000"/>
              </a:lnSpc>
            </a:pPr>
            <a:r>
              <a:rPr lang="nl-NL" sz="2400" b="1" dirty="0">
                <a:solidFill>
                  <a:schemeClr val="tx1"/>
                </a:solidFill>
                <a:latin typeface="UTM Avo" panose="02040603050506020204" pitchFamily="18" charset="0"/>
                <a:ea typeface="Arial" panose="020B0604020202020204" pitchFamily="34" charset="0"/>
                <a:cs typeface="Arial" panose="020B0604020202020204" pitchFamily="34" charset="0"/>
              </a:rPr>
              <a:t>Các bước tạo hình con cá như hình minh họa:</a:t>
            </a:r>
            <a:endParaRPr lang="en-US" sz="2400" b="1" dirty="0">
              <a:solidFill>
                <a:schemeClr val="tx1"/>
              </a:solidFill>
              <a:latin typeface="UTM Avo" panose="02040603050506020204" pitchFamily="18" charset="0"/>
              <a:cs typeface="Arial" panose="020B0604020202020204" pitchFamily="34" charset="0"/>
            </a:endParaRPr>
          </a:p>
        </p:txBody>
      </p:sp>
      <p:grpSp>
        <p:nvGrpSpPr>
          <p:cNvPr id="12" name="Group 11">
            <a:extLst>
              <a:ext uri="{FF2B5EF4-FFF2-40B4-BE49-F238E27FC236}">
                <a16:creationId xmlns:a16="http://schemas.microsoft.com/office/drawing/2014/main" id="{8BC7F251-1E19-D59F-A7DD-A90C6D044F6D}"/>
              </a:ext>
            </a:extLst>
          </p:cNvPr>
          <p:cNvGrpSpPr/>
          <p:nvPr/>
        </p:nvGrpSpPr>
        <p:grpSpPr>
          <a:xfrm>
            <a:off x="6096000" y="2027687"/>
            <a:ext cx="5426413" cy="4412053"/>
            <a:chOff x="6096000" y="1841584"/>
            <a:chExt cx="5426413" cy="4412053"/>
          </a:xfrm>
        </p:grpSpPr>
        <p:pic>
          <p:nvPicPr>
            <p:cNvPr id="10" name="Picture 9">
              <a:hlinkClick r:id="rId5"/>
              <a:extLst>
                <a:ext uri="{FF2B5EF4-FFF2-40B4-BE49-F238E27FC236}">
                  <a16:creationId xmlns:a16="http://schemas.microsoft.com/office/drawing/2014/main" id="{1EAE3F12-9768-C046-A581-04E620D0C48F}"/>
                </a:ext>
              </a:extLst>
            </p:cNvPr>
            <p:cNvPicPr>
              <a:picLocks noChangeAspect="1"/>
            </p:cNvPicPr>
            <p:nvPr/>
          </p:nvPicPr>
          <p:blipFill>
            <a:blip r:embed="rId6"/>
            <a:stretch>
              <a:fillRect/>
            </a:stretch>
          </p:blipFill>
          <p:spPr>
            <a:xfrm>
              <a:off x="6096000" y="1841584"/>
              <a:ext cx="5426413" cy="4412053"/>
            </a:xfrm>
            <a:prstGeom prst="rect">
              <a:avLst/>
            </a:prstGeom>
          </p:spPr>
        </p:pic>
        <p:sp>
          <p:nvSpPr>
            <p:cNvPr id="11" name="Rectangle 10">
              <a:extLst>
                <a:ext uri="{FF2B5EF4-FFF2-40B4-BE49-F238E27FC236}">
                  <a16:creationId xmlns:a16="http://schemas.microsoft.com/office/drawing/2014/main" id="{CC3F167D-181C-B4C9-5ECA-2C0B43FA4F18}"/>
                </a:ext>
              </a:extLst>
            </p:cNvPr>
            <p:cNvSpPr/>
            <p:nvPr/>
          </p:nvSpPr>
          <p:spPr>
            <a:xfrm>
              <a:off x="6337005" y="5932967"/>
              <a:ext cx="1956390" cy="318977"/>
            </a:xfrm>
            <a:prstGeom prst="rect">
              <a:avLst/>
            </a:prstGeom>
            <a:solidFill>
              <a:srgbClr val="C7DFF3"/>
            </a:solidFill>
            <a:ln>
              <a:solidFill>
                <a:srgbClr val="CAD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31B235BE-71F1-3CAF-4DC8-773BC641B1A0}"/>
              </a:ext>
            </a:extLst>
          </p:cNvPr>
          <p:cNvGrpSpPr/>
          <p:nvPr/>
        </p:nvGrpSpPr>
        <p:grpSpPr>
          <a:xfrm>
            <a:off x="10139714" y="604363"/>
            <a:ext cx="2052286" cy="2065733"/>
            <a:chOff x="6734456" y="1026165"/>
            <a:chExt cx="2052286" cy="1905000"/>
          </a:xfrm>
        </p:grpSpPr>
        <p:pic>
          <p:nvPicPr>
            <p:cNvPr id="14" name="Picture 13" descr="Youtube PNG Free Images with Transparent Background - (410 Free Downloads)">
              <a:hlinkClick r:id="rId7"/>
              <a:extLst>
                <a:ext uri="{FF2B5EF4-FFF2-40B4-BE49-F238E27FC236}">
                  <a16:creationId xmlns:a16="http://schemas.microsoft.com/office/drawing/2014/main" id="{40B7008B-C644-5999-4817-F0C037A411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30C3381-A1BF-FF01-883E-D497F2624524}"/>
                </a:ext>
              </a:extLst>
            </p:cNvPr>
            <p:cNvSpPr txBox="1"/>
            <p:nvPr/>
          </p:nvSpPr>
          <p:spPr>
            <a:xfrm>
              <a:off x="6753755" y="1217416"/>
              <a:ext cx="2032987" cy="312211"/>
            </a:xfrm>
            <a:prstGeom prst="rect">
              <a:avLst/>
            </a:prstGeom>
            <a:noFill/>
          </p:spPr>
          <p:txBody>
            <a:bodyPr wrap="square" rtlCol="0">
              <a:spAutoFit/>
            </a:bodyPr>
            <a:lstStyle/>
            <a:p>
              <a:r>
                <a:rPr lang="en-US" sz="1600" b="1">
                  <a:latin typeface="UTM Avo" panose="02040603050506020204" pitchFamily="18" charset="0"/>
                </a:rPr>
                <a:t>Ấn để xem video</a:t>
              </a:r>
            </a:p>
          </p:txBody>
        </p:sp>
      </p:grpSp>
    </p:spTree>
    <p:extLst>
      <p:ext uri="{BB962C8B-B14F-4D97-AF65-F5344CB8AC3E}">
        <p14:creationId xmlns:p14="http://schemas.microsoft.com/office/powerpoint/2010/main" val="858090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3697527F-D8C8-FF1B-36DE-DE3B5B15EB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047" t="17829"/>
          <a:stretch>
            <a:fillRect/>
          </a:stretch>
        </p:blipFill>
        <p:spPr>
          <a:xfrm rot="-10800000" flipH="1">
            <a:off x="-48924" y="4923058"/>
            <a:ext cx="1372420" cy="1934942"/>
          </a:xfrm>
          <a:prstGeom prst="rect">
            <a:avLst/>
          </a:prstGeom>
        </p:spPr>
      </p:pic>
      <p:pic>
        <p:nvPicPr>
          <p:cNvPr id="3" name="Picture 9">
            <a:extLst>
              <a:ext uri="{FF2B5EF4-FFF2-40B4-BE49-F238E27FC236}">
                <a16:creationId xmlns:a16="http://schemas.microsoft.com/office/drawing/2014/main" id="{26B877CE-91AA-E48C-6BDA-1A571892CF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9867"/>
          <a:stretch>
            <a:fillRect/>
          </a:stretch>
        </p:blipFill>
        <p:spPr>
          <a:xfrm rot="620722">
            <a:off x="10047" y="5070554"/>
            <a:ext cx="1218525" cy="1660920"/>
          </a:xfrm>
          <a:prstGeom prst="rect">
            <a:avLst/>
          </a:prstGeom>
        </p:spPr>
      </p:pic>
      <p:grpSp>
        <p:nvGrpSpPr>
          <p:cNvPr id="8" name="Group 7">
            <a:extLst>
              <a:ext uri="{FF2B5EF4-FFF2-40B4-BE49-F238E27FC236}">
                <a16:creationId xmlns:a16="http://schemas.microsoft.com/office/drawing/2014/main" id="{F59CC156-5C46-814D-E92E-B1932EE428A0}"/>
              </a:ext>
            </a:extLst>
          </p:cNvPr>
          <p:cNvGrpSpPr/>
          <p:nvPr/>
        </p:nvGrpSpPr>
        <p:grpSpPr>
          <a:xfrm>
            <a:off x="1670957" y="2070041"/>
            <a:ext cx="8850085" cy="4048347"/>
            <a:chOff x="1670957" y="2264595"/>
            <a:chExt cx="8850085" cy="4048347"/>
          </a:xfrm>
        </p:grpSpPr>
        <p:pic>
          <p:nvPicPr>
            <p:cNvPr id="6" name="Picture 5">
              <a:extLst>
                <a:ext uri="{FF2B5EF4-FFF2-40B4-BE49-F238E27FC236}">
                  <a16:creationId xmlns:a16="http://schemas.microsoft.com/office/drawing/2014/main" id="{F80C0AD8-7028-1567-7CB2-37CC51C84917}"/>
                </a:ext>
              </a:extLst>
            </p:cNvPr>
            <p:cNvPicPr>
              <a:picLocks noChangeAspect="1"/>
            </p:cNvPicPr>
            <p:nvPr/>
          </p:nvPicPr>
          <p:blipFill>
            <a:blip r:embed="rId7"/>
            <a:stretch>
              <a:fillRect/>
            </a:stretch>
          </p:blipFill>
          <p:spPr>
            <a:xfrm>
              <a:off x="1670957" y="2264595"/>
              <a:ext cx="8850085" cy="4048347"/>
            </a:xfrm>
            <a:prstGeom prst="rect">
              <a:avLst/>
            </a:prstGeom>
          </p:spPr>
        </p:pic>
        <p:sp>
          <p:nvSpPr>
            <p:cNvPr id="7" name="Rectangle 6">
              <a:extLst>
                <a:ext uri="{FF2B5EF4-FFF2-40B4-BE49-F238E27FC236}">
                  <a16:creationId xmlns:a16="http://schemas.microsoft.com/office/drawing/2014/main" id="{240442D2-2F8A-2F51-70E5-67715385A26D}"/>
                </a:ext>
              </a:extLst>
            </p:cNvPr>
            <p:cNvSpPr/>
            <p:nvPr/>
          </p:nvSpPr>
          <p:spPr>
            <a:xfrm>
              <a:off x="8410353" y="2264595"/>
              <a:ext cx="1743740" cy="180893"/>
            </a:xfrm>
            <a:prstGeom prst="rect">
              <a:avLst/>
            </a:prstGeom>
            <a:solidFill>
              <a:srgbClr val="C7DFF3"/>
            </a:solidFill>
            <a:ln>
              <a:solidFill>
                <a:srgbClr val="CAD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60618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B346B65-1F3E-0116-4759-1E7C71D42337}"/>
              </a:ext>
            </a:extLst>
          </p:cNvPr>
          <p:cNvSpPr txBox="1"/>
          <p:nvPr/>
        </p:nvSpPr>
        <p:spPr>
          <a:xfrm>
            <a:off x="637846" y="1749552"/>
            <a:ext cx="10916308" cy="3181705"/>
          </a:xfrm>
          <a:prstGeom prst="rect">
            <a:avLst/>
          </a:prstGeom>
          <a:noFill/>
        </p:spPr>
        <p:txBody>
          <a:bodyPr wrap="square">
            <a:spAutoFit/>
          </a:bodyPr>
          <a:lstStyle/>
          <a:p>
            <a:pPr algn="just">
              <a:lnSpc>
                <a:spcPct val="150000"/>
              </a:lnSpc>
              <a:spcBef>
                <a:spcPts val="467"/>
              </a:spcBef>
              <a:spcAft>
                <a:spcPts val="467"/>
              </a:spcAft>
            </a:pPr>
            <a:r>
              <a:rPr lang="vi-VN" sz="2000" dirty="0">
                <a:latin typeface="UTM Avo" panose="02040603050506020204" pitchFamily="18" charset="0"/>
                <a:ea typeface="Arial" panose="020B0604020202020204" pitchFamily="34" charset="0"/>
                <a:cs typeface="Arial" panose="020B0604020202020204" pitchFamily="34" charset="0"/>
              </a:rPr>
              <a:t>Các em hãy tận dụng không gian lớp học để trưng bày sản phẩm của nhóm mình, sau đó quan sát sản phẩm của tất cả các nhóm và nhận xét:</a:t>
            </a:r>
          </a:p>
          <a:p>
            <a:pPr marL="381019" indent="-381019" algn="just">
              <a:lnSpc>
                <a:spcPct val="150000"/>
              </a:lnSpc>
              <a:spcBef>
                <a:spcPts val="467"/>
              </a:spcBef>
              <a:spcAft>
                <a:spcPts val="4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Sản phẩm của nhóm em có gì khác với sản phẩm của các nhóm khác?</a:t>
            </a:r>
            <a:r>
              <a:rPr lang="en-US" sz="2000" dirty="0">
                <a:latin typeface="UTM Avo" panose="02040603050506020204" pitchFamily="18" charset="0"/>
                <a:ea typeface="Arial" panose="020B0604020202020204" pitchFamily="34" charset="0"/>
                <a:cs typeface="Arial" panose="020B0604020202020204" pitchFamily="34" charset="0"/>
              </a:rPr>
              <a:t> </a:t>
            </a:r>
            <a:r>
              <a:rPr lang="vi-VN" sz="2000" dirty="0">
                <a:latin typeface="UTM Avo" panose="02040603050506020204" pitchFamily="18" charset="0"/>
                <a:ea typeface="Arial" panose="020B0604020202020204" pitchFamily="34" charset="0"/>
                <a:cs typeface="Arial" panose="020B0604020202020204" pitchFamily="34" charset="0"/>
              </a:rPr>
              <a:t>(kiểu đường lượn/màu sắc)</a:t>
            </a:r>
          </a:p>
          <a:p>
            <a:pPr marL="381019" indent="-381019" algn="just">
              <a:lnSpc>
                <a:spcPct val="150000"/>
              </a:lnSpc>
              <a:spcBef>
                <a:spcPts val="467"/>
              </a:spcBef>
              <a:spcAft>
                <a:spcPts val="4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Để tạo thành sản phẩm của nhóm, em và các bạn đã làm như thế nào?</a:t>
            </a:r>
          </a:p>
          <a:p>
            <a:pPr marL="381019" indent="-381019" algn="just">
              <a:lnSpc>
                <a:spcPct val="150000"/>
              </a:lnSpc>
              <a:spcBef>
                <a:spcPts val="467"/>
              </a:spcBef>
              <a:spcAft>
                <a:spcPts val="4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Em tạo nhịp điệu trên sản phẩm của nhóm mình bằng hình ảnh, chi tiết nào?</a:t>
            </a:r>
          </a:p>
        </p:txBody>
      </p:sp>
      <p:pic>
        <p:nvPicPr>
          <p:cNvPr id="7" name="Picture 6">
            <a:extLst>
              <a:ext uri="{FF2B5EF4-FFF2-40B4-BE49-F238E27FC236}">
                <a16:creationId xmlns:a16="http://schemas.microsoft.com/office/drawing/2014/main" id="{3460938D-B9ED-8B58-AEE3-AF115DFC4F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186275" y="5058861"/>
            <a:ext cx="3819450" cy="1694881"/>
          </a:xfrm>
          <a:prstGeom prst="rect">
            <a:avLst/>
          </a:prstGeom>
        </p:spPr>
      </p:pic>
    </p:spTree>
    <p:extLst>
      <p:ext uri="{BB962C8B-B14F-4D97-AF65-F5344CB8AC3E}">
        <p14:creationId xmlns:p14="http://schemas.microsoft.com/office/powerpoint/2010/main" val="31399354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88049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C9E8E5FA-11B8-1B0D-7634-96D3A492F3E6}"/>
              </a:ext>
            </a:extLst>
          </p:cNvPr>
          <p:cNvSpPr txBox="1"/>
          <p:nvPr/>
        </p:nvSpPr>
        <p:spPr>
          <a:xfrm>
            <a:off x="1409699" y="1767695"/>
            <a:ext cx="9372600" cy="574388"/>
          </a:xfrm>
          <a:prstGeom prst="rect">
            <a:avLst/>
          </a:prstGeom>
          <a:noFill/>
        </p:spPr>
        <p:txBody>
          <a:bodyPr wrap="square">
            <a:spAutoFit/>
          </a:bodyPr>
          <a:lstStyle/>
          <a:p>
            <a:pPr algn="ctr">
              <a:lnSpc>
                <a:spcPct val="150000"/>
              </a:lnSpc>
              <a:spcBef>
                <a:spcPts val="400"/>
              </a:spcBef>
              <a:spcAft>
                <a:spcPts val="400"/>
              </a:spcAft>
            </a:pPr>
            <a:r>
              <a:rPr lang="vi-VN" sz="2400" b="1" dirty="0">
                <a:latin typeface="UTM Avo" panose="02040603050506020204" pitchFamily="18" charset="0"/>
                <a:ea typeface="Arial" panose="020B0604020202020204" pitchFamily="34" charset="0"/>
                <a:cs typeface="Arial" panose="020B0604020202020204" pitchFamily="34" charset="0"/>
              </a:rPr>
              <a:t>Các em hãy vẽ bức vườn hoa nhỏ của em</a:t>
            </a:r>
          </a:p>
        </p:txBody>
      </p:sp>
      <p:pic>
        <p:nvPicPr>
          <p:cNvPr id="6" name="Picture 10">
            <a:extLst>
              <a:ext uri="{FF2B5EF4-FFF2-40B4-BE49-F238E27FC236}">
                <a16:creationId xmlns:a16="http://schemas.microsoft.com/office/drawing/2014/main" id="{28F457A3-31FB-1DF9-7411-9804761D2BD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35147" y="2498652"/>
            <a:ext cx="10921705" cy="43823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4" name="Picture 7">
            <a:extLst>
              <a:ext uri="{FF2B5EF4-FFF2-40B4-BE49-F238E27FC236}">
                <a16:creationId xmlns:a16="http://schemas.microsoft.com/office/drawing/2014/main" id="{AEAFF5A7-81BF-0B88-D5CB-C50DC2E606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179" y="4763386"/>
            <a:ext cx="900684" cy="2094614"/>
          </a:xfrm>
          <a:prstGeom prst="rect">
            <a:avLst/>
          </a:prstGeom>
        </p:spPr>
      </p:pic>
      <p:sp>
        <p:nvSpPr>
          <p:cNvPr id="5" name="TextBox 4">
            <a:extLst>
              <a:ext uri="{FF2B5EF4-FFF2-40B4-BE49-F238E27FC236}">
                <a16:creationId xmlns:a16="http://schemas.microsoft.com/office/drawing/2014/main" id="{CA791ADE-9239-3789-72AE-9CC45F314A6E}"/>
              </a:ext>
            </a:extLst>
          </p:cNvPr>
          <p:cNvSpPr txBox="1"/>
          <p:nvPr/>
        </p:nvSpPr>
        <p:spPr>
          <a:xfrm>
            <a:off x="746491" y="1800697"/>
            <a:ext cx="10699013" cy="950325"/>
          </a:xfrm>
          <a:prstGeom prst="rect">
            <a:avLst/>
          </a:prstGeom>
          <a:noFill/>
        </p:spPr>
        <p:txBody>
          <a:bodyPr wrap="square">
            <a:spAutoFit/>
          </a:bodyPr>
          <a:lstStyle/>
          <a:p>
            <a:pPr algn="ctr">
              <a:lnSpc>
                <a:spcPct val="150000"/>
              </a:lnSpc>
            </a:pPr>
            <a:r>
              <a:rPr lang="vi-VN" sz="2000" dirty="0">
                <a:latin typeface="UTM Avo" panose="02040603050506020204" pitchFamily="18" charset="0"/>
                <a:cs typeface="Arial" panose="020B0604020202020204" pitchFamily="34" charset="0"/>
              </a:rPr>
              <a:t>Các em hãy quan sát hình ảnh dưới đây và nhận xét cách sắp xếp các hình ảnh, màu sắc để tạo đường lượn có nhịp điệu trên sản phẩm bằng cách vẽ, xé dán.</a:t>
            </a:r>
          </a:p>
        </p:txBody>
      </p:sp>
      <p:grpSp>
        <p:nvGrpSpPr>
          <p:cNvPr id="10" name="Group 9">
            <a:extLst>
              <a:ext uri="{FF2B5EF4-FFF2-40B4-BE49-F238E27FC236}">
                <a16:creationId xmlns:a16="http://schemas.microsoft.com/office/drawing/2014/main" id="{204386E6-BA94-E725-E6DD-DCD14A016E87}"/>
              </a:ext>
            </a:extLst>
          </p:cNvPr>
          <p:cNvGrpSpPr/>
          <p:nvPr/>
        </p:nvGrpSpPr>
        <p:grpSpPr>
          <a:xfrm>
            <a:off x="3627141" y="3147120"/>
            <a:ext cx="4937715" cy="3520971"/>
            <a:chOff x="2845318" y="3007420"/>
            <a:chExt cx="4937715" cy="3520971"/>
          </a:xfrm>
        </p:grpSpPr>
        <p:pic>
          <p:nvPicPr>
            <p:cNvPr id="8" name="Picture 7">
              <a:extLst>
                <a:ext uri="{FF2B5EF4-FFF2-40B4-BE49-F238E27FC236}">
                  <a16:creationId xmlns:a16="http://schemas.microsoft.com/office/drawing/2014/main" id="{314D00EE-24E2-BA3B-99CA-1DC2205C979C}"/>
                </a:ext>
              </a:extLst>
            </p:cNvPr>
            <p:cNvPicPr>
              <a:picLocks noChangeAspect="1"/>
            </p:cNvPicPr>
            <p:nvPr/>
          </p:nvPicPr>
          <p:blipFill>
            <a:blip r:embed="rId6"/>
            <a:stretch>
              <a:fillRect/>
            </a:stretch>
          </p:blipFill>
          <p:spPr>
            <a:xfrm>
              <a:off x="2845318" y="3007420"/>
              <a:ext cx="4937715" cy="3511931"/>
            </a:xfrm>
            <a:prstGeom prst="rect">
              <a:avLst/>
            </a:prstGeom>
          </p:spPr>
        </p:pic>
        <p:sp>
          <p:nvSpPr>
            <p:cNvPr id="9" name="Rectangle 8">
              <a:extLst>
                <a:ext uri="{FF2B5EF4-FFF2-40B4-BE49-F238E27FC236}">
                  <a16:creationId xmlns:a16="http://schemas.microsoft.com/office/drawing/2014/main" id="{8EE4C835-DA40-8041-F05F-A0A93C1F85B0}"/>
                </a:ext>
              </a:extLst>
            </p:cNvPr>
            <p:cNvSpPr/>
            <p:nvPr/>
          </p:nvSpPr>
          <p:spPr>
            <a:xfrm>
              <a:off x="6326372" y="6081823"/>
              <a:ext cx="1222744" cy="446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69541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2">
            <a:extLst>
              <a:ext uri="{FF2B5EF4-FFF2-40B4-BE49-F238E27FC236}">
                <a16:creationId xmlns:a16="http://schemas.microsoft.com/office/drawing/2014/main" id="{3E47159D-E9BA-DBE2-5A54-D60333B425B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38271" r="7259" b="62451"/>
          <a:stretch>
            <a:fillRect/>
          </a:stretch>
        </p:blipFill>
        <p:spPr>
          <a:xfrm rot="-10800000">
            <a:off x="9682874" y="0"/>
            <a:ext cx="2509126" cy="2291011"/>
          </a:xfrm>
          <a:prstGeom prst="rect">
            <a:avLst/>
          </a:prstGeom>
        </p:spPr>
      </p:pic>
      <p:pic>
        <p:nvPicPr>
          <p:cNvPr id="3" name="Picture 3">
            <a:extLst>
              <a:ext uri="{FF2B5EF4-FFF2-40B4-BE49-F238E27FC236}">
                <a16:creationId xmlns:a16="http://schemas.microsoft.com/office/drawing/2014/main" id="{D9FDBAB0-9C52-9541-7D7C-7851FC3D14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8028" b="13083"/>
          <a:stretch>
            <a:fillRect/>
          </a:stretch>
        </p:blipFill>
        <p:spPr>
          <a:xfrm rot="10800000" flipV="1">
            <a:off x="0" y="4225652"/>
            <a:ext cx="2291011" cy="2632348"/>
          </a:xfrm>
          <a:prstGeom prst="rect">
            <a:avLst/>
          </a:prstGeom>
        </p:spPr>
      </p:pic>
      <p:pic>
        <p:nvPicPr>
          <p:cNvPr id="5" name="Picture 7">
            <a:extLst>
              <a:ext uri="{FF2B5EF4-FFF2-40B4-BE49-F238E27FC236}">
                <a16:creationId xmlns:a16="http://schemas.microsoft.com/office/drawing/2014/main" id="{A2679205-87E2-D728-AD1B-FF6765FD169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9813184" y="498193"/>
            <a:ext cx="1693016" cy="1153367"/>
          </a:xfrm>
          <a:prstGeom prst="rect">
            <a:avLst/>
          </a:prstGeom>
        </p:spPr>
      </p:pic>
      <p:grpSp>
        <p:nvGrpSpPr>
          <p:cNvPr id="9" name="Group 8">
            <a:extLst>
              <a:ext uri="{FF2B5EF4-FFF2-40B4-BE49-F238E27FC236}">
                <a16:creationId xmlns:a16="http://schemas.microsoft.com/office/drawing/2014/main" id="{5B3EA699-A9F0-13D5-83ED-7BFB01B779DE}"/>
              </a:ext>
            </a:extLst>
          </p:cNvPr>
          <p:cNvGrpSpPr/>
          <p:nvPr/>
        </p:nvGrpSpPr>
        <p:grpSpPr>
          <a:xfrm>
            <a:off x="1447483" y="2056288"/>
            <a:ext cx="9297033" cy="2745424"/>
            <a:chOff x="1503887" y="2362755"/>
            <a:chExt cx="9297033" cy="2745424"/>
          </a:xfrm>
        </p:grpSpPr>
        <p:pic>
          <p:nvPicPr>
            <p:cNvPr id="7" name="Picture 6">
              <a:extLst>
                <a:ext uri="{FF2B5EF4-FFF2-40B4-BE49-F238E27FC236}">
                  <a16:creationId xmlns:a16="http://schemas.microsoft.com/office/drawing/2014/main" id="{D9D6F86F-24EC-DD5E-E352-2E4EF7D55386}"/>
                </a:ext>
              </a:extLst>
            </p:cNvPr>
            <p:cNvPicPr>
              <a:picLocks noChangeAspect="1"/>
            </p:cNvPicPr>
            <p:nvPr/>
          </p:nvPicPr>
          <p:blipFill>
            <a:blip r:embed="rId10"/>
            <a:stretch>
              <a:fillRect/>
            </a:stretch>
          </p:blipFill>
          <p:spPr>
            <a:xfrm>
              <a:off x="1588948" y="2381693"/>
              <a:ext cx="9211972" cy="2726486"/>
            </a:xfrm>
            <a:prstGeom prst="rect">
              <a:avLst/>
            </a:prstGeom>
          </p:spPr>
        </p:pic>
        <p:sp>
          <p:nvSpPr>
            <p:cNvPr id="8" name="Rectangle 7">
              <a:extLst>
                <a:ext uri="{FF2B5EF4-FFF2-40B4-BE49-F238E27FC236}">
                  <a16:creationId xmlns:a16="http://schemas.microsoft.com/office/drawing/2014/main" id="{31E414D1-B17A-61AA-0A86-2945CC3FE68F}"/>
                </a:ext>
              </a:extLst>
            </p:cNvPr>
            <p:cNvSpPr/>
            <p:nvPr/>
          </p:nvSpPr>
          <p:spPr>
            <a:xfrm>
              <a:off x="1503887" y="2362755"/>
              <a:ext cx="4572000" cy="8080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47593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FC2AE763-9CED-7C24-13C7-EC25A1646A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4317542"/>
            <a:ext cx="2422961" cy="2540458"/>
          </a:xfrm>
          <a:prstGeom prst="rect">
            <a:avLst/>
          </a:prstGeom>
        </p:spPr>
      </p:pic>
      <p:pic>
        <p:nvPicPr>
          <p:cNvPr id="4" name="Picture 4">
            <a:extLst>
              <a:ext uri="{FF2B5EF4-FFF2-40B4-BE49-F238E27FC236}">
                <a16:creationId xmlns:a16="http://schemas.microsoft.com/office/drawing/2014/main" id="{4671F7AB-E5A6-F08C-E31E-DC35B1E07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86175" y="833827"/>
            <a:ext cx="1635513" cy="817756"/>
          </a:xfrm>
          <a:prstGeom prst="rect">
            <a:avLst/>
          </a:prstGeom>
        </p:spPr>
      </p:pic>
      <p:pic>
        <p:nvPicPr>
          <p:cNvPr id="5" name="Picture 3">
            <a:extLst>
              <a:ext uri="{FF2B5EF4-FFF2-40B4-BE49-F238E27FC236}">
                <a16:creationId xmlns:a16="http://schemas.microsoft.com/office/drawing/2014/main" id="{B4BE09C2-6031-3696-BC1A-55153B8D53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2807" t="6582"/>
          <a:stretch>
            <a:fillRect/>
          </a:stretch>
        </p:blipFill>
        <p:spPr>
          <a:xfrm>
            <a:off x="135937" y="884472"/>
            <a:ext cx="1497671" cy="1474221"/>
          </a:xfrm>
          <a:prstGeom prst="rect">
            <a:avLst/>
          </a:prstGeom>
        </p:spPr>
      </p:pic>
      <p:sp>
        <p:nvSpPr>
          <p:cNvPr id="6" name="TextBox 5">
            <a:extLst>
              <a:ext uri="{FF2B5EF4-FFF2-40B4-BE49-F238E27FC236}">
                <a16:creationId xmlns:a16="http://schemas.microsoft.com/office/drawing/2014/main" id="{3B44DCA7-E1E4-4932-0377-893AC36DD0B5}"/>
              </a:ext>
            </a:extLst>
          </p:cNvPr>
          <p:cNvSpPr txBox="1"/>
          <p:nvPr/>
        </p:nvSpPr>
        <p:spPr>
          <a:xfrm>
            <a:off x="1284598" y="1828944"/>
            <a:ext cx="9273794" cy="839910"/>
          </a:xfrm>
          <a:prstGeom prst="rect">
            <a:avLst/>
          </a:prstGeom>
        </p:spPr>
        <p:txBody>
          <a:bodyPr wrap="square" lIns="0" tIns="0" rIns="0" bIns="0" rtlCol="0" anchor="t">
            <a:spAutoFit/>
          </a:bodyPr>
          <a:lstStyle/>
          <a:p>
            <a:pPr algn="ctr">
              <a:lnSpc>
                <a:spcPts val="7896"/>
              </a:lnSpc>
            </a:pPr>
            <a:r>
              <a:rPr lang="en-US" sz="3200" b="1" dirty="0">
                <a:solidFill>
                  <a:srgbClr val="E17795"/>
                </a:solidFill>
                <a:latin typeface="UTM Avo" panose="02040603050506020204" pitchFamily="18" charset="0"/>
                <a:cs typeface="Arial" panose="020B0604020202020204" pitchFamily="34" charset="0"/>
              </a:rPr>
              <a:t>HƯỚNG DẪN VỀ NHÀ</a:t>
            </a:r>
          </a:p>
        </p:txBody>
      </p:sp>
      <p:sp>
        <p:nvSpPr>
          <p:cNvPr id="9" name="Rectangle 8">
            <a:extLst>
              <a:ext uri="{FF2B5EF4-FFF2-40B4-BE49-F238E27FC236}">
                <a16:creationId xmlns:a16="http://schemas.microsoft.com/office/drawing/2014/main" id="{70BBF0EB-2234-0098-B341-AAE4109F7F68}"/>
              </a:ext>
            </a:extLst>
          </p:cNvPr>
          <p:cNvSpPr/>
          <p:nvPr/>
        </p:nvSpPr>
        <p:spPr>
          <a:xfrm>
            <a:off x="1549080" y="3183037"/>
            <a:ext cx="8744831" cy="1207703"/>
          </a:xfrm>
          <a:prstGeom prst="rect">
            <a:avLst/>
          </a:prstGeom>
        </p:spPr>
        <p:txBody>
          <a:bodyPr wrap="square">
            <a:spAutoFit/>
          </a:bodyPr>
          <a:lstStyle/>
          <a:p>
            <a:pPr algn="ctr">
              <a:lnSpc>
                <a:spcPct val="150000"/>
              </a:lnSpc>
            </a:pPr>
            <a:r>
              <a:rPr lang="vi-VN" sz="2600" dirty="0">
                <a:latin typeface="UTM Avo" panose="02040603050506020204" pitchFamily="18" charset="0"/>
                <a:cs typeface="Arial" pitchFamily="34" charset="0"/>
              </a:rPr>
              <a:t>Xem trước Bài 13 và chuẩn bị đồ dùng, công cụ theo hướng dẫn ở mục Chuẩn bị. </a:t>
            </a:r>
          </a:p>
        </p:txBody>
      </p:sp>
      <p:pic>
        <p:nvPicPr>
          <p:cNvPr id="12" name="Picture 34">
            <a:extLst>
              <a:ext uri="{FF2B5EF4-FFF2-40B4-BE49-F238E27FC236}">
                <a16:creationId xmlns:a16="http://schemas.microsoft.com/office/drawing/2014/main" id="{1FF9E768-EBB8-8245-02CB-584FF4D2ECB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029200" y="4799938"/>
            <a:ext cx="1440855" cy="331397"/>
          </a:xfrm>
          <a:prstGeom prst="rect">
            <a:avLst/>
          </a:prstGeom>
        </p:spPr>
      </p:pic>
    </p:spTree>
    <p:extLst>
      <p:ext uri="{BB962C8B-B14F-4D97-AF65-F5344CB8AC3E}">
        <p14:creationId xmlns:p14="http://schemas.microsoft.com/office/powerpoint/2010/main" val="1475661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751</TotalTime>
  <Words>1056</Words>
  <Application>Microsoft Office PowerPoint</Application>
  <PresentationFormat>Widescreen</PresentationFormat>
  <Paragraphs>54</Paragraphs>
  <Slides>24</Slides>
  <Notes>14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Calibri Light</vt:lpstr>
      <vt:lpstr>Arial</vt:lpstr>
      <vt:lpstr>Calibri</vt:lpstr>
      <vt:lpstr>Aptos</vt:lpstr>
      <vt:lpstr>UTM Avo</vt:lpstr>
      <vt:lpstr>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Phuong Vin</cp:lastModifiedBy>
  <cp:revision>26</cp:revision>
  <dcterms:modified xsi:type="dcterms:W3CDTF">2025-01-09T02:30:12Z</dcterms:modified>
  <cp:category>9Slide.vn</cp:category>
</cp:coreProperties>
</file>