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87" r:id="rId2"/>
    <p:sldMasterId id="2147483736" r:id="rId3"/>
    <p:sldMasterId id="2147483756" r:id="rId4"/>
  </p:sldMasterIdLst>
  <p:notesMasterIdLst>
    <p:notesMasterId r:id="rId40"/>
  </p:notesMasterIdLst>
  <p:sldIdLst>
    <p:sldId id="257" r:id="rId5"/>
    <p:sldId id="256" r:id="rId6"/>
    <p:sldId id="267" r:id="rId7"/>
    <p:sldId id="432" r:id="rId8"/>
    <p:sldId id="705" r:id="rId9"/>
    <p:sldId id="260" r:id="rId10"/>
    <p:sldId id="262" r:id="rId11"/>
    <p:sldId id="747" r:id="rId12"/>
    <p:sldId id="720" r:id="rId13"/>
    <p:sldId id="271" r:id="rId14"/>
    <p:sldId id="725" r:id="rId15"/>
    <p:sldId id="706" r:id="rId16"/>
    <p:sldId id="673" r:id="rId17"/>
    <p:sldId id="732" r:id="rId18"/>
    <p:sldId id="721" r:id="rId19"/>
    <p:sldId id="733" r:id="rId20"/>
    <p:sldId id="742" r:id="rId21"/>
    <p:sldId id="743" r:id="rId22"/>
    <p:sldId id="744" r:id="rId23"/>
    <p:sldId id="259" r:id="rId24"/>
    <p:sldId id="263" r:id="rId25"/>
    <p:sldId id="261" r:id="rId26"/>
    <p:sldId id="258" r:id="rId27"/>
    <p:sldId id="745" r:id="rId28"/>
    <p:sldId id="269" r:id="rId29"/>
    <p:sldId id="273" r:id="rId30"/>
    <p:sldId id="746" r:id="rId31"/>
    <p:sldId id="275" r:id="rId32"/>
    <p:sldId id="276" r:id="rId33"/>
    <p:sldId id="274" r:id="rId34"/>
    <p:sldId id="265" r:id="rId35"/>
    <p:sldId id="264" r:id="rId36"/>
    <p:sldId id="284" r:id="rId37"/>
    <p:sldId id="704" r:id="rId38"/>
    <p:sldId id="266" r:id="rId39"/>
  </p:sldIdLst>
  <p:sldSz cx="12192000" cy="6858000"/>
  <p:notesSz cx="6858000" cy="9144000"/>
  <p:embeddedFontLst>
    <p:embeddedFont>
      <p:font typeface="UTM Avo" panose="02040603050506020204" pitchFamily="18"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BEB"/>
    <a:srgbClr val="FF9999"/>
    <a:srgbClr val="63A7B5"/>
    <a:srgbClr val="CCCCFF"/>
    <a:srgbClr val="E1E7FF"/>
    <a:srgbClr val="FFFAF7"/>
    <a:srgbClr val="FFD5D5"/>
    <a:srgbClr val="E37D93"/>
    <a:srgbClr val="DAE3F3"/>
    <a:srgbClr val="FFD1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9076" autoAdjust="0"/>
  </p:normalViewPr>
  <p:slideViewPr>
    <p:cSldViewPr snapToGrid="0">
      <p:cViewPr varScale="1">
        <p:scale>
          <a:sx n="96" d="100"/>
          <a:sy n="96" d="100"/>
        </p:scale>
        <p:origin x="49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4.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3.fntdata"/><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0A319E-BE4B-4412-AAEC-A29263D8DF50}" type="datetimeFigureOut">
              <a:rPr lang="en-US" smtClean="0"/>
              <a:t>1/10/2025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1E1D07-01BA-4526-9E8F-AF86C3325CD5}" type="slidenum">
              <a:rPr lang="en-US" smtClean="0"/>
              <a:t>‹#›</a:t>
            </a:fld>
            <a:endParaRPr lang="en-US"/>
          </a:p>
        </p:txBody>
      </p:sp>
    </p:spTree>
    <p:extLst>
      <p:ext uri="{BB962C8B-B14F-4D97-AF65-F5344CB8AC3E}">
        <p14:creationId xmlns:p14="http://schemas.microsoft.com/office/powerpoint/2010/main" val="1581858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1</a:t>
            </a:fld>
            <a:endParaRPr lang="en-US"/>
          </a:p>
        </p:txBody>
      </p:sp>
    </p:spTree>
    <p:extLst>
      <p:ext uri="{BB962C8B-B14F-4D97-AF65-F5344CB8AC3E}">
        <p14:creationId xmlns:p14="http://schemas.microsoft.com/office/powerpoint/2010/main" val="983903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81E1D07-01BA-4526-9E8F-AF86C3325CD5}" type="slidenum">
              <a:rPr lang="en-US" smtClean="0"/>
              <a:t>2</a:t>
            </a:fld>
            <a:endParaRPr lang="en-US"/>
          </a:p>
        </p:txBody>
      </p:sp>
    </p:spTree>
    <p:extLst>
      <p:ext uri="{BB962C8B-B14F-4D97-AF65-F5344CB8AC3E}">
        <p14:creationId xmlns:p14="http://schemas.microsoft.com/office/powerpoint/2010/main" val="1232338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4</a:t>
            </a:fld>
            <a:endParaRPr lang="en-US"/>
          </a:p>
        </p:txBody>
      </p:sp>
    </p:spTree>
    <p:extLst>
      <p:ext uri="{BB962C8B-B14F-4D97-AF65-F5344CB8AC3E}">
        <p14:creationId xmlns:p14="http://schemas.microsoft.com/office/powerpoint/2010/main" val="1659630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3834B-D2AC-56CA-FB3E-4D656C5083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D0D492-AAD5-00CF-7881-E7C103EA28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9D412D-D4DF-2BD9-6A93-C6ABC80906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50205A-A058-9C99-2BB0-32E6A325BBE4}"/>
              </a:ext>
            </a:extLst>
          </p:cNvPr>
          <p:cNvSpPr>
            <a:spLocks noGrp="1"/>
          </p:cNvSpPr>
          <p:nvPr>
            <p:ph type="sldNum" sz="quarter" idx="5"/>
          </p:nvPr>
        </p:nvSpPr>
        <p:spPr/>
        <p:txBody>
          <a:bodyPr/>
          <a:lstStyle/>
          <a:p>
            <a:fld id="{281E1D07-01BA-4526-9E8F-AF86C3325CD5}" type="slidenum">
              <a:rPr lang="en-US" smtClean="0"/>
              <a:t>5</a:t>
            </a:fld>
            <a:endParaRPr lang="en-US"/>
          </a:p>
        </p:txBody>
      </p:sp>
    </p:spTree>
    <p:extLst>
      <p:ext uri="{BB962C8B-B14F-4D97-AF65-F5344CB8AC3E}">
        <p14:creationId xmlns:p14="http://schemas.microsoft.com/office/powerpoint/2010/main" val="10287937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7</a:t>
            </a:fld>
            <a:endParaRPr lang="en-US"/>
          </a:p>
        </p:txBody>
      </p:sp>
    </p:spTree>
    <p:extLst>
      <p:ext uri="{BB962C8B-B14F-4D97-AF65-F5344CB8AC3E}">
        <p14:creationId xmlns:p14="http://schemas.microsoft.com/office/powerpoint/2010/main" val="2021632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38426-F512-5EF1-4979-273643C654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96E22C-0C73-FF5E-9144-DBDA913DF8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39E2A2-3E62-7846-9A59-3E16895875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AB7F9F-441C-7F9B-8520-B089CB856402}"/>
              </a:ext>
            </a:extLst>
          </p:cNvPr>
          <p:cNvSpPr>
            <a:spLocks noGrp="1"/>
          </p:cNvSpPr>
          <p:nvPr>
            <p:ph type="sldNum" sz="quarter" idx="5"/>
          </p:nvPr>
        </p:nvSpPr>
        <p:spPr/>
        <p:txBody>
          <a:bodyPr/>
          <a:lstStyle/>
          <a:p>
            <a:fld id="{281E1D07-01BA-4526-9E8F-AF86C3325CD5}" type="slidenum">
              <a:rPr lang="en-US" smtClean="0"/>
              <a:t>8</a:t>
            </a:fld>
            <a:endParaRPr lang="en-US"/>
          </a:p>
        </p:txBody>
      </p:sp>
    </p:spTree>
    <p:extLst>
      <p:ext uri="{BB962C8B-B14F-4D97-AF65-F5344CB8AC3E}">
        <p14:creationId xmlns:p14="http://schemas.microsoft.com/office/powerpoint/2010/main" val="497335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54B47-44F9-4930-B45D-C0FC78D427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A80F6D-66F6-E95C-0868-E447960B50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A25F97-26E3-36C8-F0E3-A09CFF7E40D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838F02-3224-9C77-E746-9BDCADFFE5EC}"/>
              </a:ext>
            </a:extLst>
          </p:cNvPr>
          <p:cNvSpPr>
            <a:spLocks noGrp="1"/>
          </p:cNvSpPr>
          <p:nvPr>
            <p:ph type="sldNum" sz="quarter" idx="5"/>
          </p:nvPr>
        </p:nvSpPr>
        <p:spPr/>
        <p:txBody>
          <a:bodyPr/>
          <a:lstStyle/>
          <a:p>
            <a:fld id="{281E1D07-01BA-4526-9E8F-AF86C3325CD5}" type="slidenum">
              <a:rPr lang="en-US" smtClean="0"/>
              <a:t>9</a:t>
            </a:fld>
            <a:endParaRPr lang="en-US"/>
          </a:p>
        </p:txBody>
      </p:sp>
    </p:spTree>
    <p:extLst>
      <p:ext uri="{BB962C8B-B14F-4D97-AF65-F5344CB8AC3E}">
        <p14:creationId xmlns:p14="http://schemas.microsoft.com/office/powerpoint/2010/main" val="2869822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10</a:t>
            </a:fld>
            <a:endParaRPr lang="en-US"/>
          </a:p>
        </p:txBody>
      </p:sp>
    </p:spTree>
    <p:extLst>
      <p:ext uri="{BB962C8B-B14F-4D97-AF65-F5344CB8AC3E}">
        <p14:creationId xmlns:p14="http://schemas.microsoft.com/office/powerpoint/2010/main" val="1601184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02E61-B0B3-25F6-2C9C-2FD65BABE4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1D4540-D340-C226-137F-365A6C126B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BF7905-A558-FEBC-7B2E-BD24D718D9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67D08A8-E333-1983-9DF3-D5A54010CB79}"/>
              </a:ext>
            </a:extLst>
          </p:cNvPr>
          <p:cNvSpPr>
            <a:spLocks noGrp="1"/>
          </p:cNvSpPr>
          <p:nvPr>
            <p:ph type="sldNum" sz="quarter" idx="5"/>
          </p:nvPr>
        </p:nvSpPr>
        <p:spPr/>
        <p:txBody>
          <a:bodyPr/>
          <a:lstStyle/>
          <a:p>
            <a:fld id="{281E1D07-01BA-4526-9E8F-AF86C3325CD5}" type="slidenum">
              <a:rPr lang="en-US" smtClean="0"/>
              <a:t>11</a:t>
            </a:fld>
            <a:endParaRPr lang="en-US"/>
          </a:p>
        </p:txBody>
      </p:sp>
    </p:spTree>
    <p:extLst>
      <p:ext uri="{BB962C8B-B14F-4D97-AF65-F5344CB8AC3E}">
        <p14:creationId xmlns:p14="http://schemas.microsoft.com/office/powerpoint/2010/main" val="13778932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F5A5A-9CBE-A9BD-973B-AC0B59FA54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5ABB26-AB54-575D-CA0A-E026169F1E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BCFC68-7454-D057-10AB-B9FB5F119B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F86789-AD31-37E5-65E6-807D42DC003A}"/>
              </a:ext>
            </a:extLst>
          </p:cNvPr>
          <p:cNvSpPr>
            <a:spLocks noGrp="1"/>
          </p:cNvSpPr>
          <p:nvPr>
            <p:ph type="sldNum" sz="quarter" idx="5"/>
          </p:nvPr>
        </p:nvSpPr>
        <p:spPr/>
        <p:txBody>
          <a:bodyPr/>
          <a:lstStyle/>
          <a:p>
            <a:fld id="{281E1D07-01BA-4526-9E8F-AF86C3325CD5}" type="slidenum">
              <a:rPr lang="en-US" smtClean="0"/>
              <a:t>13</a:t>
            </a:fld>
            <a:endParaRPr lang="en-US"/>
          </a:p>
        </p:txBody>
      </p:sp>
    </p:spTree>
    <p:extLst>
      <p:ext uri="{BB962C8B-B14F-4D97-AF65-F5344CB8AC3E}">
        <p14:creationId xmlns:p14="http://schemas.microsoft.com/office/powerpoint/2010/main" val="29137789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73EF2-382B-425F-9D12-B710BE652A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AAA7EB-449D-AE47-1758-D6E56279E6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36B82F-91D2-E5EE-9751-D57777C7781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18FFB42-DBE3-B991-18C6-5FFDC67230AF}"/>
              </a:ext>
            </a:extLst>
          </p:cNvPr>
          <p:cNvSpPr>
            <a:spLocks noGrp="1"/>
          </p:cNvSpPr>
          <p:nvPr>
            <p:ph type="sldNum" sz="quarter" idx="5"/>
          </p:nvPr>
        </p:nvSpPr>
        <p:spPr/>
        <p:txBody>
          <a:bodyPr/>
          <a:lstStyle/>
          <a:p>
            <a:fld id="{281E1D07-01BA-4526-9E8F-AF86C3325CD5}" type="slidenum">
              <a:rPr lang="en-US" smtClean="0"/>
              <a:t>14</a:t>
            </a:fld>
            <a:endParaRPr lang="en-US"/>
          </a:p>
        </p:txBody>
      </p:sp>
    </p:spTree>
    <p:extLst>
      <p:ext uri="{BB962C8B-B14F-4D97-AF65-F5344CB8AC3E}">
        <p14:creationId xmlns:p14="http://schemas.microsoft.com/office/powerpoint/2010/main" val="9303867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4E31A-F16D-842C-A880-3F5236B329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B14E91-3220-E54E-E975-9669DE18FD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AA6F9E-636C-67A7-2090-2A4AAA868A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2C98340-DFD0-AF30-8B1A-EEE7CC48FF79}"/>
              </a:ext>
            </a:extLst>
          </p:cNvPr>
          <p:cNvSpPr>
            <a:spLocks noGrp="1"/>
          </p:cNvSpPr>
          <p:nvPr>
            <p:ph type="sldNum" sz="quarter" idx="5"/>
          </p:nvPr>
        </p:nvSpPr>
        <p:spPr/>
        <p:txBody>
          <a:bodyPr/>
          <a:lstStyle/>
          <a:p>
            <a:fld id="{281E1D07-01BA-4526-9E8F-AF86C3325CD5}" type="slidenum">
              <a:rPr lang="en-US" smtClean="0"/>
              <a:t>15</a:t>
            </a:fld>
            <a:endParaRPr lang="en-US"/>
          </a:p>
        </p:txBody>
      </p:sp>
    </p:spTree>
    <p:extLst>
      <p:ext uri="{BB962C8B-B14F-4D97-AF65-F5344CB8AC3E}">
        <p14:creationId xmlns:p14="http://schemas.microsoft.com/office/powerpoint/2010/main" val="27629345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D0492-F461-51BD-0F99-31D8253746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40FBEC-6569-81BD-2602-C32EDA6759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AD6A10-61B9-28AC-CE24-3B087DF71F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41139B-6E08-16F8-83CE-D5C745748443}"/>
              </a:ext>
            </a:extLst>
          </p:cNvPr>
          <p:cNvSpPr>
            <a:spLocks noGrp="1"/>
          </p:cNvSpPr>
          <p:nvPr>
            <p:ph type="sldNum" sz="quarter" idx="5"/>
          </p:nvPr>
        </p:nvSpPr>
        <p:spPr/>
        <p:txBody>
          <a:bodyPr/>
          <a:lstStyle/>
          <a:p>
            <a:fld id="{281E1D07-01BA-4526-9E8F-AF86C3325CD5}" type="slidenum">
              <a:rPr lang="en-US" smtClean="0"/>
              <a:t>16</a:t>
            </a:fld>
            <a:endParaRPr lang="en-US"/>
          </a:p>
        </p:txBody>
      </p:sp>
    </p:spTree>
    <p:extLst>
      <p:ext uri="{BB962C8B-B14F-4D97-AF65-F5344CB8AC3E}">
        <p14:creationId xmlns:p14="http://schemas.microsoft.com/office/powerpoint/2010/main" val="39320675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6EAB5-F315-EF05-6249-3ED3F54AE1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D0B04B-122A-B220-E592-B5D2AD26BA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0EE145-E80A-23F6-564A-B22873FB26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866452-7334-C32C-08A7-9C888A25D38C}"/>
              </a:ext>
            </a:extLst>
          </p:cNvPr>
          <p:cNvSpPr>
            <a:spLocks noGrp="1"/>
          </p:cNvSpPr>
          <p:nvPr>
            <p:ph type="sldNum" sz="quarter" idx="5"/>
          </p:nvPr>
        </p:nvSpPr>
        <p:spPr/>
        <p:txBody>
          <a:bodyPr/>
          <a:lstStyle/>
          <a:p>
            <a:fld id="{281E1D07-01BA-4526-9E8F-AF86C3325CD5}" type="slidenum">
              <a:rPr lang="en-US" smtClean="0"/>
              <a:t>17</a:t>
            </a:fld>
            <a:endParaRPr lang="en-US"/>
          </a:p>
        </p:txBody>
      </p:sp>
    </p:spTree>
    <p:extLst>
      <p:ext uri="{BB962C8B-B14F-4D97-AF65-F5344CB8AC3E}">
        <p14:creationId xmlns:p14="http://schemas.microsoft.com/office/powerpoint/2010/main" val="20739167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51B54-0F68-A0F5-61FF-7A73CBE79C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72F463-6E69-785F-5922-996C490FDC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980681-A698-E576-BABC-D4B8CC43E4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8B2708-3275-E016-8D3C-1E80629F15CE}"/>
              </a:ext>
            </a:extLst>
          </p:cNvPr>
          <p:cNvSpPr>
            <a:spLocks noGrp="1"/>
          </p:cNvSpPr>
          <p:nvPr>
            <p:ph type="sldNum" sz="quarter" idx="5"/>
          </p:nvPr>
        </p:nvSpPr>
        <p:spPr/>
        <p:txBody>
          <a:bodyPr/>
          <a:lstStyle/>
          <a:p>
            <a:fld id="{281E1D07-01BA-4526-9E8F-AF86C3325CD5}" type="slidenum">
              <a:rPr lang="en-US" smtClean="0"/>
              <a:t>18</a:t>
            </a:fld>
            <a:endParaRPr lang="en-US"/>
          </a:p>
        </p:txBody>
      </p:sp>
    </p:spTree>
    <p:extLst>
      <p:ext uri="{BB962C8B-B14F-4D97-AF65-F5344CB8AC3E}">
        <p14:creationId xmlns:p14="http://schemas.microsoft.com/office/powerpoint/2010/main" val="26121565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BA7CA614-19E2-4EA4-9EF2-0B66D141A6A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610968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4B497-1421-65E7-480E-9D5A9013AE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1F2F76-22AF-2108-4521-607FD2E555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757866-6F0C-BB52-657A-E0052B47DD7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6AF48D9-BBB9-8E68-CE6E-97D6DA1468DA}"/>
              </a:ext>
            </a:extLst>
          </p:cNvPr>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BA7CA614-19E2-4EA4-9EF2-0B66D141A6A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50878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4B497-1421-65E7-480E-9D5A9013AE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1F2F76-22AF-2108-4521-607FD2E555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757866-6F0C-BB52-657A-E0052B47DD7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6AF48D9-BBB9-8E68-CE6E-97D6DA1468DA}"/>
              </a:ext>
            </a:extLst>
          </p:cNvPr>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BA7CA614-19E2-4EA4-9EF2-0B66D141A6A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50878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43B45-B0B2-BCD1-44BE-487D261651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766B02-43E3-2357-4269-3B147EF793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9FE6E5-7F95-40AC-5810-F570BDB73A2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743BB78-6C66-930C-7CEF-BF534FF10A57}"/>
              </a:ext>
            </a:extLst>
          </p:cNvPr>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BA7CA614-19E2-4EA4-9EF2-0B66D141A6A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376704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04457-3813-BC39-4519-14ECFE78B1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743412-497A-DD26-D5E8-D4619C10DB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293DF9-AF32-4ABC-391C-704ED7FC2FB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F38511-B754-59A4-DE94-4E0E9971E668}"/>
              </a:ext>
            </a:extLst>
          </p:cNvPr>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BA7CA614-19E2-4EA4-9EF2-0B66D141A6A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936455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1AF3B-BB25-F63D-0776-F56D351034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40E81E-8331-D3F8-51FB-6D958424F6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4EA362-E539-28AA-2CC9-228FAD2EBA7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5A5CE2-1473-A7A2-0F95-A9D3B3B7B39C}"/>
              </a:ext>
            </a:extLst>
          </p:cNvPr>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BA7CA614-19E2-4EA4-9EF2-0B66D141A6A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785039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0749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1/10/2025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1/10/2025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1/10/2025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367616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48087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793428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5804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86003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64366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401035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538653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161203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468251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1/10/2025</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8207675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1/10/2025</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1480691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1/10/2025</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942185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1/10/2025</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0553380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1/10/2025</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9553691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1/10/2025</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2298410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1/10/2025</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3641927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1/10/2025</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6346010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1/10/2025</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3215610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1/10/2025</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119665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1/10/2025</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1946306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1CF2E77-4E87-4338-A6B2-93E833A84A3C}" type="datetimeFigureOut">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31773433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CF2E77-4E87-4338-A6B2-93E833A84A3C}" type="datetimeFigureOut">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19884619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CF2E77-4E87-4338-A6B2-93E833A84A3C}" type="datetimeFigureOut">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15042362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CF2E77-4E87-4338-A6B2-93E833A84A3C}" type="datetimeFigureOut">
              <a:rPr lang="en-US" smtClean="0"/>
              <a:t>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11862852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CF2E77-4E87-4338-A6B2-93E833A84A3C}" type="datetimeFigureOut">
              <a:rPr lang="en-US" smtClean="0"/>
              <a:t>1/10/2025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18169292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CF2E77-4E87-4338-A6B2-93E833A84A3C}" type="datetimeFigureOut">
              <a:rPr lang="en-US" smtClean="0"/>
              <a:t>1/10/2025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39441713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CF2E77-4E87-4338-A6B2-93E833A84A3C}" type="datetimeFigureOut">
              <a:rPr lang="en-US" smtClean="0"/>
              <a:t>1/10/2025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18753471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B1CF2E77-4E87-4338-A6B2-93E833A84A3C}" type="datetimeFigureOut">
              <a:rPr lang="en-US" smtClean="0"/>
              <a:t>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25746883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B1CF2E77-4E87-4338-A6B2-93E833A84A3C}" type="datetimeFigureOut">
              <a:rPr lang="en-US" smtClean="0"/>
              <a:t>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28972057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CF2E77-4E87-4338-A6B2-93E833A84A3C}" type="datetimeFigureOut">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20798434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CF2E77-4E87-4338-A6B2-93E833A84A3C}" type="datetimeFigureOut">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6E19DA-92E0-4635-8627-DEB5FDE3EBA8}" type="slidenum">
              <a:rPr lang="en-US" smtClean="0"/>
              <a:t>‹#›</a:t>
            </a:fld>
            <a:endParaRPr lang="en-US"/>
          </a:p>
        </p:txBody>
      </p:sp>
    </p:spTree>
    <p:extLst>
      <p:ext uri="{BB962C8B-B14F-4D97-AF65-F5344CB8AC3E}">
        <p14:creationId xmlns:p14="http://schemas.microsoft.com/office/powerpoint/2010/main" val="2390698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ags" Target="../tags/tag1.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1/10/2025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15231243"/>
      </p:ext>
    </p:extLst>
  </p:cSld>
  <p:clrMap bg1="lt1" tx1="dk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1/10/2025</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3306087398"/>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B1CF2E77-4E87-4338-A6B2-93E833A84A3C}" type="datetimeFigureOut">
              <a:rPr lang="en-US" smtClean="0"/>
              <a:t>1/10/2025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796E19DA-92E0-4635-8627-DEB5FDE3EBA8}" type="slidenum">
              <a:rPr lang="en-US" smtClean="0"/>
              <a:t>‹#›</a:t>
            </a:fld>
            <a:endParaRPr lang="en-US"/>
          </a:p>
        </p:txBody>
      </p:sp>
    </p:spTree>
    <p:extLst>
      <p:ext uri="{BB962C8B-B14F-4D97-AF65-F5344CB8AC3E}">
        <p14:creationId xmlns:p14="http://schemas.microsoft.com/office/powerpoint/2010/main" val="1647177570"/>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www.hoc10.vn/doc-sach/hoat-dong-trai-nghiem-5/1/690/61/"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hyperlink" Target="https://www.hoc10.vn/doc-sach/hoat-dong-trai-nghiem-5/1/690/63/" TargetMode="External"/><Relationship Id="rId2" Type="http://schemas.openxmlformats.org/officeDocument/2006/relationships/image" Target="../media/image9.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4.sv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9.sv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0.jpg"/><Relationship Id="rId7" Type="http://schemas.openxmlformats.org/officeDocument/2006/relationships/image" Target="../media/image23.sv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21.sv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svg"/></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www.hoc10.vn/doc-sach/hoat-dong-trai-nghiem-5/1/690/63/" TargetMode="External"/><Relationship Id="rId2" Type="http://schemas.openxmlformats.org/officeDocument/2006/relationships/image" Target="../media/image32.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www.hoc10.vn/doc-sach/hoat-dong-trai-nghiem-5/1/690/63/" TargetMode="External"/><Relationship Id="rId2" Type="http://schemas.openxmlformats.org/officeDocument/2006/relationships/image" Target="../media/image35.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40.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41.png"/><Relationship Id="rId7"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33.xml"/><Relationship Id="rId6" Type="http://schemas.openxmlformats.org/officeDocument/2006/relationships/image" Target="../media/image43.png"/><Relationship Id="rId5" Type="http://schemas.microsoft.com/office/2007/relationships/hdphoto" Target="../media/hdphoto2.wdp"/><Relationship Id="rId10" Type="http://schemas.openxmlformats.org/officeDocument/2006/relationships/image" Target="../media/image39.png"/><Relationship Id="rId4" Type="http://schemas.openxmlformats.org/officeDocument/2006/relationships/image" Target="../media/image42.png"/><Relationship Id="rId9" Type="http://schemas.openxmlformats.org/officeDocument/2006/relationships/image" Target="../media/image45.png"/></Relationships>
</file>

<file path=ppt/slides/_rels/slide26.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audio" Target="../media/audio1.wav"/><Relationship Id="rId7" Type="http://schemas.microsoft.com/office/2007/relationships/hdphoto" Target="../media/hdphoto4.wdp"/><Relationship Id="rId2" Type="http://schemas.openxmlformats.org/officeDocument/2006/relationships/notesSlide" Target="../notesSlides/notesSlide17.xml"/><Relationship Id="rId1" Type="http://schemas.openxmlformats.org/officeDocument/2006/relationships/slideLayout" Target="../slideLayouts/slideLayout33.xml"/><Relationship Id="rId6" Type="http://schemas.openxmlformats.org/officeDocument/2006/relationships/image" Target="../media/image46.png"/><Relationship Id="rId5" Type="http://schemas.openxmlformats.org/officeDocument/2006/relationships/image" Target="../media/image41.png"/><Relationship Id="rId10" Type="http://schemas.openxmlformats.org/officeDocument/2006/relationships/image" Target="../media/image39.png"/><Relationship Id="rId4" Type="http://schemas.openxmlformats.org/officeDocument/2006/relationships/audio" Target="../media/audio2.wav"/><Relationship Id="rId9" Type="http://schemas.openxmlformats.org/officeDocument/2006/relationships/image" Target="../media/image48.png"/></Relationships>
</file>

<file path=ppt/slides/_rels/slide27.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audio" Target="../media/audio1.wav"/><Relationship Id="rId7" Type="http://schemas.microsoft.com/office/2007/relationships/hdphoto" Target="../media/hdphoto4.wdp"/><Relationship Id="rId2" Type="http://schemas.openxmlformats.org/officeDocument/2006/relationships/notesSlide" Target="../notesSlides/notesSlide18.xml"/><Relationship Id="rId1" Type="http://schemas.openxmlformats.org/officeDocument/2006/relationships/slideLayout" Target="../slideLayouts/slideLayout33.xml"/><Relationship Id="rId6" Type="http://schemas.openxmlformats.org/officeDocument/2006/relationships/image" Target="../media/image46.png"/><Relationship Id="rId5" Type="http://schemas.openxmlformats.org/officeDocument/2006/relationships/image" Target="../media/image41.png"/><Relationship Id="rId10" Type="http://schemas.openxmlformats.org/officeDocument/2006/relationships/image" Target="../media/image39.png"/><Relationship Id="rId4" Type="http://schemas.openxmlformats.org/officeDocument/2006/relationships/audio" Target="../media/audio2.wav"/><Relationship Id="rId9" Type="http://schemas.openxmlformats.org/officeDocument/2006/relationships/image" Target="../media/image50.png"/></Relationships>
</file>

<file path=ppt/slides/_rels/slide2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audio" Target="../media/audio1.wav"/><Relationship Id="rId7" Type="http://schemas.microsoft.com/office/2007/relationships/hdphoto" Target="../media/hdphoto4.wdp"/><Relationship Id="rId2" Type="http://schemas.openxmlformats.org/officeDocument/2006/relationships/notesSlide" Target="../notesSlides/notesSlide19.xml"/><Relationship Id="rId1" Type="http://schemas.openxmlformats.org/officeDocument/2006/relationships/slideLayout" Target="../slideLayouts/slideLayout33.xml"/><Relationship Id="rId6" Type="http://schemas.openxmlformats.org/officeDocument/2006/relationships/image" Target="../media/image46.png"/><Relationship Id="rId5" Type="http://schemas.openxmlformats.org/officeDocument/2006/relationships/image" Target="../media/image41.png"/><Relationship Id="rId10" Type="http://schemas.openxmlformats.org/officeDocument/2006/relationships/image" Target="../media/image39.png"/><Relationship Id="rId4" Type="http://schemas.openxmlformats.org/officeDocument/2006/relationships/audio" Target="../media/audio2.wav"/><Relationship Id="rId9" Type="http://schemas.openxmlformats.org/officeDocument/2006/relationships/image" Target="../media/image50.png"/></Relationships>
</file>

<file path=ppt/slides/_rels/slide2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audio" Target="../media/audio1.wav"/><Relationship Id="rId7" Type="http://schemas.microsoft.com/office/2007/relationships/hdphoto" Target="../media/hdphoto4.wdp"/><Relationship Id="rId2" Type="http://schemas.openxmlformats.org/officeDocument/2006/relationships/notesSlide" Target="../notesSlides/notesSlide20.xml"/><Relationship Id="rId1" Type="http://schemas.openxmlformats.org/officeDocument/2006/relationships/slideLayout" Target="../slideLayouts/slideLayout33.xml"/><Relationship Id="rId6" Type="http://schemas.openxmlformats.org/officeDocument/2006/relationships/image" Target="../media/image46.png"/><Relationship Id="rId5" Type="http://schemas.openxmlformats.org/officeDocument/2006/relationships/image" Target="../media/image41.png"/><Relationship Id="rId10" Type="http://schemas.openxmlformats.org/officeDocument/2006/relationships/image" Target="../media/image39.png"/><Relationship Id="rId4" Type="http://schemas.openxmlformats.org/officeDocument/2006/relationships/audio" Target="../media/audio2.wav"/><Relationship Id="rId9" Type="http://schemas.openxmlformats.org/officeDocument/2006/relationships/image" Target="../media/image50.png"/></Relationships>
</file>

<file path=ppt/slides/_rels/slide3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audio" Target="../media/audio1.wav"/><Relationship Id="rId7" Type="http://schemas.microsoft.com/office/2007/relationships/hdphoto" Target="../media/hdphoto4.wdp"/><Relationship Id="rId2" Type="http://schemas.openxmlformats.org/officeDocument/2006/relationships/notesSlide" Target="../notesSlides/notesSlide21.xml"/><Relationship Id="rId1" Type="http://schemas.openxmlformats.org/officeDocument/2006/relationships/slideLayout" Target="../slideLayouts/slideLayout33.xml"/><Relationship Id="rId6" Type="http://schemas.openxmlformats.org/officeDocument/2006/relationships/image" Target="../media/image46.png"/><Relationship Id="rId5" Type="http://schemas.openxmlformats.org/officeDocument/2006/relationships/image" Target="../media/image41.png"/><Relationship Id="rId10" Type="http://schemas.openxmlformats.org/officeDocument/2006/relationships/image" Target="../media/image39.png"/><Relationship Id="rId4" Type="http://schemas.openxmlformats.org/officeDocument/2006/relationships/audio" Target="../media/audio2.wav"/><Relationship Id="rId9"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hyperlink" Target="https://www.hoc10.vn/doc-sach/hoat-dong-trai-nghiem-5/1/690/63/" TargetMode="External"/><Relationship Id="rId2" Type="http://schemas.openxmlformats.org/officeDocument/2006/relationships/image" Target="../media/image51.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image" Target="../media/image56.svg"/><Relationship Id="rId4" Type="http://schemas.openxmlformats.org/officeDocument/2006/relationships/image" Target="../media/image55.png"/></Relationships>
</file>

<file path=ppt/slides/_rels/slide34.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23.xml"/><Relationship Id="rId1" Type="http://schemas.openxmlformats.org/officeDocument/2006/relationships/slideLayout" Target="../slideLayouts/slideLayout28.xml"/><Relationship Id="rId4" Type="http://schemas.openxmlformats.org/officeDocument/2006/relationships/image" Target="../media/image57.jpeg"/></Relationships>
</file>

<file path=ppt/slides/_rels/slide35.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454C6-6C56-84A6-963E-D89B0795E4BB}"/>
              </a:ext>
            </a:extLst>
          </p:cNvPr>
          <p:cNvSpPr txBox="1">
            <a:spLocks/>
          </p:cNvSpPr>
          <p:nvPr/>
        </p:nvSpPr>
        <p:spPr>
          <a:xfrm>
            <a:off x="-130298" y="1665510"/>
            <a:ext cx="12452596"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vi-VN" sz="5200" b="1" dirty="0">
                <a:solidFill>
                  <a:srgbClr val="002060"/>
                </a:solidFill>
                <a:latin typeface="UTM Avo" panose="02040603050506020204" pitchFamily="18" charset="0"/>
              </a:rPr>
              <a:t>Chủ đề </a:t>
            </a:r>
            <a:r>
              <a:rPr lang="en-US" sz="5200" b="1" dirty="0">
                <a:solidFill>
                  <a:srgbClr val="002060"/>
                </a:solidFill>
                <a:latin typeface="UTM Avo" panose="02040603050506020204" pitchFamily="18" charset="0"/>
              </a:rPr>
              <a:t>5:</a:t>
            </a:r>
          </a:p>
          <a:p>
            <a:pPr>
              <a:lnSpc>
                <a:spcPct val="150000"/>
              </a:lnSpc>
            </a:pPr>
            <a:r>
              <a:rPr lang="en-US" sz="5200" b="1" dirty="0" err="1">
                <a:solidFill>
                  <a:srgbClr val="002060"/>
                </a:solidFill>
                <a:latin typeface="UTM Avo" panose="02040603050506020204" pitchFamily="18" charset="0"/>
              </a:rPr>
              <a:t>Nghề</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em</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mơ</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ước</a:t>
            </a:r>
            <a:endParaRPr lang="en-US" sz="5200" b="1" dirty="0">
              <a:solidFill>
                <a:srgbClr val="002060"/>
              </a:solidFill>
              <a:latin typeface="UTM Avo" panose="02040603050506020204" pitchFamily="18" charset="0"/>
            </a:endParaRPr>
          </a:p>
        </p:txBody>
      </p:sp>
      <p:sp>
        <p:nvSpPr>
          <p:cNvPr id="3" name="Title 1">
            <a:extLst>
              <a:ext uri="{FF2B5EF4-FFF2-40B4-BE49-F238E27FC236}">
                <a16:creationId xmlns:a16="http://schemas.microsoft.com/office/drawing/2014/main" id="{52E907B6-FFB9-EBDD-C434-4B0EB33A3417}"/>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5</a:t>
            </a:r>
          </a:p>
        </p:txBody>
      </p:sp>
      <p:sp>
        <p:nvSpPr>
          <p:cNvPr id="7" name="Subtitle 2">
            <a:extLst>
              <a:ext uri="{FF2B5EF4-FFF2-40B4-BE49-F238E27FC236}">
                <a16:creationId xmlns:a16="http://schemas.microsoft.com/office/drawing/2014/main" id="{4CF2B173-2F38-2EE4-0A88-D672640B105C}"/>
              </a:ext>
            </a:extLst>
          </p:cNvPr>
          <p:cNvSpPr txBox="1">
            <a:spLocks/>
          </p:cNvSpPr>
          <p:nvPr/>
        </p:nvSpPr>
        <p:spPr>
          <a:xfrm>
            <a:off x="1524000" y="396601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20</a:t>
            </a:r>
          </a:p>
        </p:txBody>
      </p:sp>
    </p:spTree>
    <p:extLst>
      <p:ext uri="{BB962C8B-B14F-4D97-AF65-F5344CB8AC3E}">
        <p14:creationId xmlns:p14="http://schemas.microsoft.com/office/powerpoint/2010/main" val="3011046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52911CF-54C2-52A0-364B-4AC59BFAB2DD}"/>
              </a:ext>
            </a:extLst>
          </p:cNvPr>
          <p:cNvGrpSpPr/>
          <p:nvPr/>
        </p:nvGrpSpPr>
        <p:grpSpPr>
          <a:xfrm>
            <a:off x="4557132" y="2985655"/>
            <a:ext cx="3077736" cy="1666333"/>
            <a:chOff x="-756043" y="2287668"/>
            <a:chExt cx="3237488" cy="1666333"/>
          </a:xfrm>
        </p:grpSpPr>
        <p:pic>
          <p:nvPicPr>
            <p:cNvPr id="3" name="Picture 2">
              <a:hlinkClick r:id="rId4"/>
              <a:extLst>
                <a:ext uri="{FF2B5EF4-FFF2-40B4-BE49-F238E27FC236}">
                  <a16:creationId xmlns:a16="http://schemas.microsoft.com/office/drawing/2014/main" id="{6BF90406-380A-11DE-793C-A9494F2E43CC}"/>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55421460-C0D8-C038-08CC-5AE3354AD10A}"/>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27535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3783A3-6D71-66BA-0FFC-7B61FE122EC8}"/>
              </a:ext>
            </a:extLst>
          </p:cNvPr>
          <p:cNvSpPr txBox="1"/>
          <p:nvPr/>
        </p:nvSpPr>
        <p:spPr>
          <a:xfrm>
            <a:off x="1108619" y="1316030"/>
            <a:ext cx="10699068" cy="2272972"/>
          </a:xfrm>
          <a:prstGeom prst="roundRect">
            <a:avLst>
              <a:gd name="adj" fmla="val 3739"/>
            </a:avLst>
          </a:prstGeom>
          <a:noFill/>
        </p:spPr>
        <p:txBody>
          <a:bodyPr wrap="square">
            <a:spAutoFit/>
          </a:bodyPr>
          <a:lstStyle/>
          <a:p>
            <a:pPr algn="ctr">
              <a:lnSpc>
                <a:spcPct val="150000"/>
              </a:lnSpc>
            </a:pPr>
            <a:r>
              <a:rPr lang="vi-VN" sz="2400" b="1" dirty="0">
                <a:latin typeface="UTM Avo" panose="02040603050506020204" pitchFamily="18" charset="0"/>
                <a:ea typeface="UD Digi Kyokasho N-B" panose="02020700000000000000" pitchFamily="17" charset="-128"/>
              </a:rPr>
              <a:t>Giao lưu về chủ đề Hoạt động kinh doanh</a:t>
            </a:r>
          </a:p>
          <a:p>
            <a:pPr marL="342900" indent="-342900" algn="just">
              <a:lnSpc>
                <a:spcPct val="150000"/>
              </a:lnSpc>
              <a:buFont typeface="UTM Avo" panose="02040603050506020204" pitchFamily="18" charset="0"/>
              <a:buChar char="-"/>
            </a:pPr>
            <a:r>
              <a:rPr lang="vi-VN" sz="2400" dirty="0">
                <a:latin typeface="UTM Avo" panose="02040603050506020204" pitchFamily="18" charset="0"/>
                <a:ea typeface="UD Digi Kyokasho N-B" panose="02020700000000000000" pitchFamily="17" charset="-128"/>
              </a:rPr>
              <a:t>Giới thiệu về một số doanh nhân nổi tiếng và những doanh nhân thành đạt ở địa phương em bằng tranh ảnh hoặc phim tư liệu. </a:t>
            </a:r>
          </a:p>
          <a:p>
            <a:pPr marL="342900" indent="-342900" algn="just">
              <a:lnSpc>
                <a:spcPct val="150000"/>
              </a:lnSpc>
              <a:buFont typeface="UTM Avo" panose="02040603050506020204" pitchFamily="18" charset="0"/>
              <a:buChar char="-"/>
            </a:pPr>
            <a:r>
              <a:rPr lang="vi-VN" sz="2400" dirty="0">
                <a:latin typeface="UTM Avo" panose="02040603050506020204" pitchFamily="18" charset="0"/>
                <a:ea typeface="UD Digi Kyokasho N-B" panose="02020700000000000000" pitchFamily="17" charset="-128"/>
              </a:rPr>
              <a:t>Chia sẻ hiểu biết của em về hoạt động kinh doanh.</a:t>
            </a:r>
          </a:p>
        </p:txBody>
      </p:sp>
      <p:pic>
        <p:nvPicPr>
          <p:cNvPr id="2" name="Picture 1">
            <a:extLst>
              <a:ext uri="{FF2B5EF4-FFF2-40B4-BE49-F238E27FC236}">
                <a16:creationId xmlns:a16="http://schemas.microsoft.com/office/drawing/2014/main" id="{F387A389-56C4-4D73-3122-AEC507601516}"/>
              </a:ext>
            </a:extLst>
          </p:cNvPr>
          <p:cNvPicPr>
            <a:picLocks noChangeAspect="1"/>
          </p:cNvPicPr>
          <p:nvPr/>
        </p:nvPicPr>
        <p:blipFill>
          <a:blip r:embed="rId3"/>
          <a:stretch>
            <a:fillRect/>
          </a:stretch>
        </p:blipFill>
        <p:spPr>
          <a:xfrm>
            <a:off x="2355272" y="3652858"/>
            <a:ext cx="7481455" cy="3165386"/>
          </a:xfrm>
          <a:prstGeom prst="rect">
            <a:avLst/>
          </a:prstGeom>
        </p:spPr>
      </p:pic>
    </p:spTree>
    <p:extLst>
      <p:ext uri="{BB962C8B-B14F-4D97-AF65-F5344CB8AC3E}">
        <p14:creationId xmlns:p14="http://schemas.microsoft.com/office/powerpoint/2010/main" val="1308164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8" name="Line Callout 1 (Border and Accent Bar) 3">
            <a:extLst>
              <a:ext uri="{FF2B5EF4-FFF2-40B4-BE49-F238E27FC236}">
                <a16:creationId xmlns:a16="http://schemas.microsoft.com/office/drawing/2014/main" id="{E0F80DC3-E9A8-0751-31B9-BA32448E7619}"/>
              </a:ext>
            </a:extLst>
          </p:cNvPr>
          <p:cNvSpPr/>
          <p:nvPr/>
        </p:nvSpPr>
        <p:spPr>
          <a:xfrm>
            <a:off x="4645144" y="919121"/>
            <a:ext cx="2901711" cy="742273"/>
          </a:xfrm>
          <a:prstGeom prst="roundRect">
            <a:avLst/>
          </a:prstGeom>
          <a:solidFill>
            <a:schemeClr val="accent2"/>
          </a:solidFill>
          <a:ln w="25400" cap="flat" cmpd="sng" algn="ctr">
            <a:noFill/>
            <a:prstDash val="solid"/>
          </a:ln>
          <a:effectLst>
            <a:outerShdw blurRad="50800" dist="38100" dir="18900000" algn="bl" rotWithShape="0">
              <a:prstClr val="black">
                <a:alpha val="40000"/>
              </a:prstClr>
            </a:outerShdw>
          </a:effectLst>
        </p:spPr>
        <p:txBody>
          <a:bodyPr rtlCol="0" anchor="ctr"/>
          <a:lstStyle/>
          <a:p>
            <a:pPr algn="ctr" defTabSz="812820">
              <a:buClrTx/>
              <a:defRPr/>
            </a:pPr>
            <a:r>
              <a:rPr lang="pt-BR" sz="2800" b="1" kern="1200" dirty="0">
                <a:solidFill>
                  <a:schemeClr val="bg1"/>
                </a:solidFill>
                <a:latin typeface="UTM Avo" panose="02040603050506020204" pitchFamily="18"/>
                <a:ea typeface="+mn-ea"/>
                <a:cs typeface="Arial" panose="020B0604020202020204" pitchFamily="34" charset="0"/>
              </a:rPr>
              <a:t>KHỞI ĐỘNG</a:t>
            </a:r>
            <a:endParaRPr lang="en-US" sz="2800" b="1" i="1" kern="1200" dirty="0">
              <a:solidFill>
                <a:schemeClr val="bg1"/>
              </a:solidFill>
              <a:latin typeface="UTM Avo" panose="02040603050506020204" pitchFamily="18"/>
              <a:ea typeface="+mn-ea"/>
              <a:cs typeface="Arial" panose="020B0604020202020204" pitchFamily="34" charset="0"/>
            </a:endParaRPr>
          </a:p>
        </p:txBody>
      </p:sp>
      <p:sp>
        <p:nvSpPr>
          <p:cNvPr id="19" name="Freeform 3">
            <a:extLst>
              <a:ext uri="{FF2B5EF4-FFF2-40B4-BE49-F238E27FC236}">
                <a16:creationId xmlns:a16="http://schemas.microsoft.com/office/drawing/2014/main" id="{56597AED-7BBD-7C37-0D91-E597B9A7EA64}"/>
              </a:ext>
            </a:extLst>
          </p:cNvPr>
          <p:cNvSpPr/>
          <p:nvPr/>
        </p:nvSpPr>
        <p:spPr>
          <a:xfrm>
            <a:off x="7300687" y="1756245"/>
            <a:ext cx="4751011" cy="5101756"/>
          </a:xfrm>
          <a:custGeom>
            <a:avLst/>
            <a:gdLst/>
            <a:ahLst/>
            <a:cxnLst/>
            <a:rect l="l" t="t" r="r" b="b"/>
            <a:pathLst>
              <a:path w="7663815" h="8229600">
                <a:moveTo>
                  <a:pt x="0" y="0"/>
                </a:moveTo>
                <a:lnTo>
                  <a:pt x="7663815" y="0"/>
                </a:lnTo>
                <a:lnTo>
                  <a:pt x="7663815" y="8229600"/>
                </a:lnTo>
                <a:lnTo>
                  <a:pt x="0" y="8229600"/>
                </a:lnTo>
                <a:lnTo>
                  <a:pt x="0" y="0"/>
                </a:lnTo>
                <a:close/>
              </a:path>
            </a:pathLst>
          </a:custGeom>
          <a:blipFill>
            <a:blip r:embed="rId4"/>
            <a:stretch>
              <a:fillRect/>
            </a:stretch>
          </a:blipFill>
        </p:spPr>
        <p:txBody>
          <a:bodyPr/>
          <a:lstStyle/>
          <a:p>
            <a:pPr>
              <a:buClr>
                <a:srgbClr val="000000"/>
              </a:buClr>
              <a:buFont typeface="Arial"/>
              <a:buNone/>
            </a:pPr>
            <a:endParaRPr lang="vi-VN" sz="2489" kern="0">
              <a:solidFill>
                <a:srgbClr val="000000"/>
              </a:solidFill>
              <a:cs typeface="Arial"/>
              <a:sym typeface="Arial"/>
            </a:endParaRPr>
          </a:p>
        </p:txBody>
      </p:sp>
      <p:sp>
        <p:nvSpPr>
          <p:cNvPr id="20" name="Rectangle: Rounded Corners 19">
            <a:extLst>
              <a:ext uri="{FF2B5EF4-FFF2-40B4-BE49-F238E27FC236}">
                <a16:creationId xmlns:a16="http://schemas.microsoft.com/office/drawing/2014/main" id="{702C2031-E2FE-63E2-F44D-A0D503DEFF9B}"/>
              </a:ext>
            </a:extLst>
          </p:cNvPr>
          <p:cNvSpPr/>
          <p:nvPr/>
        </p:nvSpPr>
        <p:spPr>
          <a:xfrm>
            <a:off x="1746552" y="2300521"/>
            <a:ext cx="4209142" cy="656435"/>
          </a:xfrm>
          <a:prstGeom prst="roundRect">
            <a:avLst>
              <a:gd name="adj" fmla="val 50000"/>
            </a:avLst>
          </a:prstGeom>
          <a:solidFill>
            <a:schemeClr val="accent6">
              <a:lumMod val="20000"/>
              <a:lumOff val="8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en-US" sz="2489" b="1" kern="0" dirty="0" err="1">
                <a:latin typeface="UTM Avo" panose="02040603050506020204" pitchFamily="18" charset="0"/>
                <a:ea typeface="UD Digi Kyokasho N-B" panose="02020700000000000000" pitchFamily="17" charset="-128"/>
                <a:sym typeface="Arial"/>
              </a:rPr>
              <a:t>Trò</a:t>
            </a:r>
            <a:r>
              <a:rPr lang="en-US" sz="2489" b="1" kern="0" dirty="0">
                <a:latin typeface="UTM Avo" panose="02040603050506020204" pitchFamily="18" charset="0"/>
                <a:ea typeface="UD Digi Kyokasho N-B" panose="02020700000000000000" pitchFamily="17" charset="-128"/>
                <a:sym typeface="Arial"/>
              </a:rPr>
              <a:t> </a:t>
            </a:r>
            <a:r>
              <a:rPr lang="en-US" sz="2489" b="1" kern="0" dirty="0" err="1">
                <a:latin typeface="UTM Avo" panose="02040603050506020204" pitchFamily="18" charset="0"/>
                <a:ea typeface="UD Digi Kyokasho N-B" panose="02020700000000000000" pitchFamily="17" charset="-128"/>
                <a:sym typeface="Arial"/>
              </a:rPr>
              <a:t>chơi</a:t>
            </a:r>
            <a:r>
              <a:rPr lang="en-US" sz="2489" b="1" kern="0" dirty="0">
                <a:latin typeface="UTM Avo" panose="02040603050506020204" pitchFamily="18" charset="0"/>
                <a:ea typeface="UD Digi Kyokasho N-B" panose="02020700000000000000" pitchFamily="17" charset="-128"/>
                <a:sym typeface="Arial"/>
              </a:rPr>
              <a:t> “</a:t>
            </a:r>
            <a:r>
              <a:rPr lang="en-US" sz="2489" b="1" kern="0" dirty="0" err="1">
                <a:latin typeface="UTM Avo" panose="02040603050506020204" pitchFamily="18" charset="0"/>
                <a:ea typeface="UD Digi Kyokasho N-B" panose="02020700000000000000" pitchFamily="17" charset="-128"/>
                <a:sym typeface="Arial"/>
              </a:rPr>
              <a:t>Tiếng</a:t>
            </a:r>
            <a:r>
              <a:rPr lang="en-US" sz="2489" b="1" kern="0" dirty="0">
                <a:latin typeface="UTM Avo" panose="02040603050506020204" pitchFamily="18" charset="0"/>
                <a:ea typeface="UD Digi Kyokasho N-B" panose="02020700000000000000" pitchFamily="17" charset="-128"/>
                <a:sym typeface="Arial"/>
              </a:rPr>
              <a:t> </a:t>
            </a:r>
            <a:r>
              <a:rPr lang="en-US" sz="2489" b="1" kern="0" dirty="0" err="1">
                <a:latin typeface="UTM Avo" panose="02040603050506020204" pitchFamily="18" charset="0"/>
                <a:ea typeface="UD Digi Kyokasho N-B" panose="02020700000000000000" pitchFamily="17" charset="-128"/>
                <a:sym typeface="Arial"/>
              </a:rPr>
              <a:t>rao</a:t>
            </a:r>
            <a:r>
              <a:rPr lang="en-US" sz="2489" b="1" kern="0" dirty="0">
                <a:latin typeface="UTM Avo" panose="02040603050506020204" pitchFamily="18" charset="0"/>
                <a:ea typeface="UD Digi Kyokasho N-B" panose="02020700000000000000" pitchFamily="17" charset="-128"/>
                <a:sym typeface="Arial"/>
              </a:rPr>
              <a:t>”</a:t>
            </a:r>
          </a:p>
        </p:txBody>
      </p:sp>
      <p:sp>
        <p:nvSpPr>
          <p:cNvPr id="22" name="Rectangle: Rounded Corners 21">
            <a:extLst>
              <a:ext uri="{FF2B5EF4-FFF2-40B4-BE49-F238E27FC236}">
                <a16:creationId xmlns:a16="http://schemas.microsoft.com/office/drawing/2014/main" id="{4A158BB7-C69C-ADBC-0E27-BE03C4232841}"/>
              </a:ext>
            </a:extLst>
          </p:cNvPr>
          <p:cNvSpPr/>
          <p:nvPr/>
        </p:nvSpPr>
        <p:spPr>
          <a:xfrm>
            <a:off x="725714" y="3348029"/>
            <a:ext cx="6250819" cy="3128488"/>
          </a:xfrm>
          <a:prstGeom prst="roundRect">
            <a:avLst>
              <a:gd name="adj" fmla="val 6641"/>
            </a:avLst>
          </a:prstGeom>
          <a:solidFill>
            <a:srgbClr val="FFFFFF"/>
          </a:solidFill>
          <a:ln w="25400" cap="flat" cmpd="sng" algn="ctr">
            <a:solidFill>
              <a:schemeClr val="accent6"/>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89" b="1" i="0" u="none" strike="noStrike" kern="0" cap="none" spc="0" normalizeH="0" baseline="0" noProof="0" dirty="0">
                <a:ln>
                  <a:noFill/>
                </a:ln>
                <a:effectLst/>
                <a:uLnTx/>
                <a:uFillTx/>
                <a:latin typeface="UTM Avo" panose="02040603050506020204" pitchFamily="18" charset="0"/>
                <a:ea typeface="UD Digi Kyokasho N-B" panose="02020700000000000000" pitchFamily="17" charset="-128"/>
                <a:sym typeface="Arial"/>
              </a:rPr>
              <a:t>Luật chơi: </a:t>
            </a:r>
          </a:p>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vi-VN" sz="2489" b="0" i="0" u="none" strike="noStrike" kern="0" cap="none" spc="0" normalizeH="0" baseline="0" noProof="0" dirty="0">
                <a:ln>
                  <a:noFill/>
                </a:ln>
                <a:effectLst/>
                <a:uLnTx/>
                <a:uFillTx/>
                <a:latin typeface="UTM Avo" panose="02040603050506020204" pitchFamily="18" charset="0"/>
                <a:ea typeface="UD Digi Kyokasho N-B" panose="02020700000000000000" pitchFamily="17" charset="-128"/>
                <a:sym typeface="Arial"/>
              </a:rPr>
              <a:t>Mỗi nhóm bốc thăm một sản phẩm hoặc dịch vụ trong kinh doanh; sau đó thảo luận viết lời rao và thể hiện lời rao giới thiệu, bán sản phẩm đó. </a:t>
            </a:r>
          </a:p>
        </p:txBody>
      </p:sp>
    </p:spTree>
    <p:extLst>
      <p:ext uri="{BB962C8B-B14F-4D97-AF65-F5344CB8AC3E}">
        <p14:creationId xmlns:p14="http://schemas.microsoft.com/office/powerpoint/2010/main" val="49382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9" grpId="0" animBg="1"/>
      <p:bldP spid="20" grpId="0" animBg="1"/>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4CEBEE6-9B06-ACE1-821E-E4259FD19A1F}"/>
            </a:ext>
          </a:extLst>
        </p:cNvPr>
        <p:cNvGrpSpPr/>
        <p:nvPr/>
      </p:nvGrpSpPr>
      <p:grpSpPr>
        <a:xfrm>
          <a:off x="0" y="0"/>
          <a:ext cx="0" cy="0"/>
          <a:chOff x="0" y="0"/>
          <a:chExt cx="0" cy="0"/>
        </a:xfrm>
      </p:grpSpPr>
      <p:sp>
        <p:nvSpPr>
          <p:cNvPr id="28" name="Line Callout 1 (Border and Accent Bar) 3">
            <a:extLst>
              <a:ext uri="{FF2B5EF4-FFF2-40B4-BE49-F238E27FC236}">
                <a16:creationId xmlns:a16="http://schemas.microsoft.com/office/drawing/2014/main" id="{60797B2E-441D-74D6-DDEE-36108E1DF418}"/>
              </a:ext>
            </a:extLst>
          </p:cNvPr>
          <p:cNvSpPr/>
          <p:nvPr/>
        </p:nvSpPr>
        <p:spPr>
          <a:xfrm>
            <a:off x="4645144" y="784429"/>
            <a:ext cx="2901711" cy="742273"/>
          </a:xfrm>
          <a:prstGeom prst="roundRect">
            <a:avLst/>
          </a:prstGeom>
          <a:solidFill>
            <a:schemeClr val="accent2"/>
          </a:solidFill>
          <a:ln w="25400" cap="flat" cmpd="sng" algn="ctr">
            <a:noFill/>
            <a:prstDash val="solid"/>
          </a:ln>
          <a:effectLst>
            <a:outerShdw blurRad="50800" dist="38100" dir="18900000" algn="bl" rotWithShape="0">
              <a:prstClr val="black">
                <a:alpha val="40000"/>
              </a:prstClr>
            </a:outerShdw>
          </a:effectLst>
        </p:spPr>
        <p:txBody>
          <a:bodyPr rtlCol="0" anchor="ctr"/>
          <a:lstStyle/>
          <a:p>
            <a:pPr algn="ctr" defTabSz="812820">
              <a:buClrTx/>
              <a:defRPr/>
            </a:pPr>
            <a:r>
              <a:rPr lang="pt-BR" sz="2800" b="1" kern="1200" dirty="0">
                <a:solidFill>
                  <a:schemeClr val="bg1"/>
                </a:solidFill>
                <a:latin typeface="UTM Avo" panose="02040603050506020204" pitchFamily="18"/>
                <a:ea typeface="+mn-ea"/>
                <a:cs typeface="Arial" panose="020B0604020202020204" pitchFamily="34" charset="0"/>
              </a:rPr>
              <a:t>KHỞI ĐỘNG</a:t>
            </a:r>
            <a:endParaRPr lang="en-US" sz="2800" b="1" i="1" kern="1200" dirty="0">
              <a:solidFill>
                <a:schemeClr val="bg1"/>
              </a:solidFill>
              <a:latin typeface="UTM Avo" panose="02040603050506020204" pitchFamily="18"/>
              <a:ea typeface="+mn-ea"/>
              <a:cs typeface="Arial" panose="020B0604020202020204" pitchFamily="34" charset="0"/>
            </a:endParaRPr>
          </a:p>
        </p:txBody>
      </p:sp>
      <p:pic>
        <p:nvPicPr>
          <p:cNvPr id="4" name="Picture 2" descr="Về đâu tiếng rao hàng rong trong ồn ã và lặng yên? - YouTube">
            <a:extLst>
              <a:ext uri="{FF2B5EF4-FFF2-40B4-BE49-F238E27FC236}">
                <a16:creationId xmlns:a16="http://schemas.microsoft.com/office/drawing/2014/main" id="{9600F05B-BF92-E383-33D7-55D6F32EB4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0835" y="2291051"/>
            <a:ext cx="5603284" cy="353927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78A271B-94B4-582F-A552-E415B72C77A2}"/>
              </a:ext>
            </a:extLst>
          </p:cNvPr>
          <p:cNvSpPr txBox="1"/>
          <p:nvPr/>
        </p:nvSpPr>
        <p:spPr>
          <a:xfrm>
            <a:off x="4064000" y="271168"/>
            <a:ext cx="4064000" cy="6052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3333" b="1" i="0" u="none" strike="noStrike" kern="0" cap="none" spc="0" normalizeH="0" baseline="0" noProof="0" dirty="0">
              <a:ln>
                <a:noFill/>
              </a:ln>
              <a:solidFill>
                <a:srgbClr val="000000"/>
              </a:solidFill>
              <a:effectLst/>
              <a:uLnTx/>
              <a:uFillTx/>
              <a:latin typeface="Arial"/>
              <a:cs typeface="Arial"/>
              <a:sym typeface="Arial"/>
            </a:endParaRPr>
          </a:p>
        </p:txBody>
      </p:sp>
      <p:sp>
        <p:nvSpPr>
          <p:cNvPr id="8" name="TextBox 7">
            <a:extLst>
              <a:ext uri="{FF2B5EF4-FFF2-40B4-BE49-F238E27FC236}">
                <a16:creationId xmlns:a16="http://schemas.microsoft.com/office/drawing/2014/main" id="{3E127F80-1C7F-D55B-6C06-BD494DC0139B}"/>
              </a:ext>
            </a:extLst>
          </p:cNvPr>
          <p:cNvSpPr txBox="1"/>
          <p:nvPr/>
        </p:nvSpPr>
        <p:spPr>
          <a:xfrm>
            <a:off x="229347" y="2114768"/>
            <a:ext cx="5866653" cy="3891835"/>
          </a:xfrm>
          <a:prstGeom prst="rect">
            <a:avLst/>
          </a:prstGeom>
          <a:noFill/>
        </p:spPr>
        <p:txBody>
          <a:bodyPr wrap="square">
            <a:spAutoFit/>
          </a:bodyPr>
          <a:lstStyle/>
          <a:p>
            <a:pPr marL="457189" indent="-457189" algn="just">
              <a:lnSpc>
                <a:spcPct val="150000"/>
              </a:lnSpc>
              <a:buClr>
                <a:srgbClr val="000000"/>
              </a:buClr>
              <a:buFont typeface="Arial" panose="020B0604020202020204" pitchFamily="34" charset="0"/>
              <a:buChar char="•"/>
            </a:pPr>
            <a:r>
              <a:rPr lang="vi-VN" sz="2400" kern="0" dirty="0">
                <a:solidFill>
                  <a:srgbClr val="000000"/>
                </a:solidFill>
                <a:latin typeface="UTM Avo" panose="02040603050506020204" pitchFamily="18" charset="0"/>
                <a:cs typeface="Arial"/>
                <a:sym typeface="Arial"/>
              </a:rPr>
              <a:t>Là cách giới thiệu sản phẩm bằng âm thanh, tác động trực tiếp đến khách hàng </a:t>
            </a:r>
          </a:p>
          <a:p>
            <a:pPr marL="457189" indent="-457189" algn="just">
              <a:lnSpc>
                <a:spcPct val="150000"/>
              </a:lnSpc>
              <a:buClr>
                <a:srgbClr val="000000"/>
              </a:buClr>
              <a:buFont typeface="Arial" panose="020B0604020202020204" pitchFamily="34" charset="0"/>
              <a:buChar char="•"/>
            </a:pPr>
            <a:r>
              <a:rPr lang="vi-VN" sz="2400" kern="0" dirty="0">
                <a:solidFill>
                  <a:srgbClr val="000000"/>
                </a:solidFill>
                <a:latin typeface="UTM Avo" panose="02040603050506020204" pitchFamily="18" charset="0"/>
                <a:cs typeface="Arial"/>
                <a:sym typeface="Arial"/>
              </a:rPr>
              <a:t>Tiếng rao có nội dung độc đáo, ngắn gọn, thú vị, nhưng đầy đủ thông tin quan trọng về sản phẩm sẽ hấp dẫn khách hàng. </a:t>
            </a:r>
          </a:p>
        </p:txBody>
      </p:sp>
      <p:sp>
        <p:nvSpPr>
          <p:cNvPr id="19" name="TextBox 18">
            <a:extLst>
              <a:ext uri="{FF2B5EF4-FFF2-40B4-BE49-F238E27FC236}">
                <a16:creationId xmlns:a16="http://schemas.microsoft.com/office/drawing/2014/main" id="{C48A4785-6DC1-65AC-4784-D0CA58C5769B}"/>
              </a:ext>
            </a:extLst>
          </p:cNvPr>
          <p:cNvSpPr txBox="1"/>
          <p:nvPr/>
        </p:nvSpPr>
        <p:spPr>
          <a:xfrm>
            <a:off x="4885584" y="1678044"/>
            <a:ext cx="2420830" cy="461665"/>
          </a:xfrm>
          <a:prstGeom prst="rect">
            <a:avLst/>
          </a:prstGeom>
          <a:noFill/>
        </p:spPr>
        <p:txBody>
          <a:bodyPr wrap="square">
            <a:spAutoFit/>
          </a:bodyPr>
          <a:lstStyle/>
          <a:p>
            <a:pPr algn="ctr">
              <a:buClr>
                <a:srgbClr val="000000"/>
              </a:buClr>
            </a:pPr>
            <a:r>
              <a:rPr lang="vi-VN" sz="2400" b="1" kern="0" dirty="0">
                <a:solidFill>
                  <a:srgbClr val="000000"/>
                </a:solidFill>
                <a:latin typeface="UTM Avo" panose="02040603050506020204" pitchFamily="18" charset="0"/>
                <a:cs typeface="Arial"/>
                <a:sym typeface="Arial"/>
              </a:rPr>
              <a:t>TIẾNG RAO </a:t>
            </a:r>
          </a:p>
        </p:txBody>
      </p:sp>
    </p:spTree>
    <p:extLst>
      <p:ext uri="{BB962C8B-B14F-4D97-AF65-F5344CB8AC3E}">
        <p14:creationId xmlns:p14="http://schemas.microsoft.com/office/powerpoint/2010/main" val="1197282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9D3707D-911B-0CBB-BF66-3DD83D015F26}"/>
              </a:ext>
            </a:extLst>
          </p:cNvPr>
          <p:cNvGrpSpPr/>
          <p:nvPr/>
        </p:nvGrpSpPr>
        <p:grpSpPr>
          <a:xfrm>
            <a:off x="4557132" y="2985655"/>
            <a:ext cx="3077736" cy="1666333"/>
            <a:chOff x="-756043" y="2287668"/>
            <a:chExt cx="3237488" cy="1666333"/>
          </a:xfrm>
        </p:grpSpPr>
        <p:pic>
          <p:nvPicPr>
            <p:cNvPr id="6" name="Picture 5">
              <a:hlinkClick r:id="rId3"/>
              <a:extLst>
                <a:ext uri="{FF2B5EF4-FFF2-40B4-BE49-F238E27FC236}">
                  <a16:creationId xmlns:a16="http://schemas.microsoft.com/office/drawing/2014/main" id="{6FD2306C-B84F-ADD5-7FC1-082F6A4161E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2394F33A-9224-854D-B10A-26F0F9AD8DEB}"/>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610134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399099-7AD9-0EF3-5871-F0A1D2A6C810}"/>
              </a:ext>
            </a:extLst>
          </p:cNvPr>
          <p:cNvSpPr txBox="1"/>
          <p:nvPr/>
        </p:nvSpPr>
        <p:spPr>
          <a:xfrm>
            <a:off x="2167231" y="1403274"/>
            <a:ext cx="7857536" cy="635493"/>
          </a:xfrm>
          <a:prstGeom prst="roundRect">
            <a:avLst/>
          </a:prstGeom>
          <a:noFill/>
        </p:spPr>
        <p:txBody>
          <a:bodyPr wrap="square">
            <a:spAutoFit/>
          </a:bodyPr>
          <a:lstStyle/>
          <a:p>
            <a:pPr algn="ctr">
              <a:lnSpc>
                <a:spcPct val="150000"/>
              </a:lnSpc>
            </a:pPr>
            <a:r>
              <a:rPr lang="vi-VN" sz="2400" b="1" dirty="0">
                <a:solidFill>
                  <a:schemeClr val="tx1">
                    <a:lumMod val="50000"/>
                  </a:schemeClr>
                </a:solidFill>
                <a:latin typeface="UTM Avo" panose="02040603050506020204" pitchFamily="18" charset="0"/>
                <a:cs typeface="Arial" panose="020B0604020202020204" pitchFamily="34" charset="0"/>
              </a:rPr>
              <a:t>Hoạt động 3: Lập kế hoạch kinh doanh</a:t>
            </a:r>
          </a:p>
        </p:txBody>
      </p:sp>
      <p:sp>
        <p:nvSpPr>
          <p:cNvPr id="8" name="Rectangle: Rounded Corners 7">
            <a:extLst>
              <a:ext uri="{FF2B5EF4-FFF2-40B4-BE49-F238E27FC236}">
                <a16:creationId xmlns:a16="http://schemas.microsoft.com/office/drawing/2014/main" id="{EBED0447-099F-90D0-006F-EC2563A6B19C}"/>
              </a:ext>
            </a:extLst>
          </p:cNvPr>
          <p:cNvSpPr/>
          <p:nvPr/>
        </p:nvSpPr>
        <p:spPr>
          <a:xfrm>
            <a:off x="2950275" y="2157930"/>
            <a:ext cx="6291444" cy="1151906"/>
          </a:xfrm>
          <a:prstGeom prst="roundRect">
            <a:avLst>
              <a:gd name="adj" fmla="val 13920"/>
            </a:avLst>
          </a:prstGeom>
          <a:solidFill>
            <a:srgbClr val="FFFFFF"/>
          </a:solidFill>
          <a:ln w="25400" cap="flat" cmpd="sng" algn="ctr">
            <a:solidFill>
              <a:schemeClr val="accent6"/>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lang="en-US" sz="2400" dirty="0" err="1">
                <a:solidFill>
                  <a:schemeClr val="tx1">
                    <a:lumMod val="50000"/>
                  </a:schemeClr>
                </a:solidFill>
                <a:latin typeface="UTM Avo" panose="02040603050506020204" pitchFamily="18" charset="0"/>
                <a:cs typeface="Arial" panose="020B0604020202020204" pitchFamily="34" charset="0"/>
                <a:sym typeface="Arial"/>
              </a:rPr>
              <a:t>Thảo</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luận</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nhóm</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để</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xác</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định</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các</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nội</a:t>
            </a:r>
            <a:r>
              <a:rPr lang="en-US" sz="2400" dirty="0">
                <a:solidFill>
                  <a:schemeClr val="tx1">
                    <a:lumMod val="50000"/>
                  </a:schemeClr>
                </a:solidFill>
                <a:latin typeface="UTM Avo" panose="02040603050506020204" pitchFamily="18" charset="0"/>
                <a:cs typeface="Arial" panose="020B0604020202020204" pitchFamily="34" charset="0"/>
                <a:sym typeface="Arial"/>
              </a:rPr>
              <a:t> dung </a:t>
            </a:r>
            <a:r>
              <a:rPr lang="en-US" sz="2400" dirty="0" err="1">
                <a:solidFill>
                  <a:schemeClr val="tx1">
                    <a:lumMod val="50000"/>
                  </a:schemeClr>
                </a:solidFill>
                <a:latin typeface="UTM Avo" panose="02040603050506020204" pitchFamily="18" charset="0"/>
                <a:cs typeface="Arial" panose="020B0604020202020204" pitchFamily="34" charset="0"/>
                <a:sym typeface="Arial"/>
              </a:rPr>
              <a:t>trong</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kế</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hoạch</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kinh</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doanh</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p>
        </p:txBody>
      </p:sp>
      <p:pic>
        <p:nvPicPr>
          <p:cNvPr id="11" name="Picture 10">
            <a:extLst>
              <a:ext uri="{FF2B5EF4-FFF2-40B4-BE49-F238E27FC236}">
                <a16:creationId xmlns:a16="http://schemas.microsoft.com/office/drawing/2014/main" id="{D3DD2E41-5963-B56D-B12F-C321501126AC}"/>
              </a:ext>
            </a:extLst>
          </p:cNvPr>
          <p:cNvPicPr>
            <a:picLocks noChangeAspect="1"/>
          </p:cNvPicPr>
          <p:nvPr/>
        </p:nvPicPr>
        <p:blipFill>
          <a:blip r:embed="rId4"/>
          <a:stretch>
            <a:fillRect/>
          </a:stretch>
        </p:blipFill>
        <p:spPr>
          <a:xfrm>
            <a:off x="2442548" y="3429000"/>
            <a:ext cx="7306899" cy="3319882"/>
          </a:xfrm>
          <a:prstGeom prst="rect">
            <a:avLst/>
          </a:prstGeom>
        </p:spPr>
      </p:pic>
    </p:spTree>
    <p:extLst>
      <p:ext uri="{BB962C8B-B14F-4D97-AF65-F5344CB8AC3E}">
        <p14:creationId xmlns:p14="http://schemas.microsoft.com/office/powerpoint/2010/main" val="866177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2933D9C-D082-9156-70E8-FD148A2AA25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A9343EA-B580-F9AA-3C34-5A226E76B56A}"/>
              </a:ext>
            </a:extLst>
          </p:cNvPr>
          <p:cNvSpPr txBox="1"/>
          <p:nvPr/>
        </p:nvSpPr>
        <p:spPr>
          <a:xfrm>
            <a:off x="2167231" y="1403274"/>
            <a:ext cx="7857536" cy="635493"/>
          </a:xfrm>
          <a:prstGeom prst="roundRect">
            <a:avLst/>
          </a:prstGeom>
          <a:noFill/>
        </p:spPr>
        <p:txBody>
          <a:bodyPr wrap="square">
            <a:spAutoFit/>
          </a:bodyPr>
          <a:lstStyle/>
          <a:p>
            <a:pPr algn="ctr">
              <a:lnSpc>
                <a:spcPct val="150000"/>
              </a:lnSpc>
            </a:pPr>
            <a:r>
              <a:rPr lang="vi-VN" sz="2400" b="1" dirty="0">
                <a:solidFill>
                  <a:schemeClr val="tx1">
                    <a:lumMod val="50000"/>
                  </a:schemeClr>
                </a:solidFill>
                <a:latin typeface="UTM Avo" panose="02040603050506020204" pitchFamily="18" charset="0"/>
                <a:cs typeface="Arial" panose="020B0604020202020204" pitchFamily="34" charset="0"/>
              </a:rPr>
              <a:t>Hoạt động 3: Lập kế hoạch kinh doanh</a:t>
            </a:r>
          </a:p>
        </p:txBody>
      </p:sp>
      <p:sp>
        <p:nvSpPr>
          <p:cNvPr id="8" name="Rectangle: Rounded Corners 7">
            <a:extLst>
              <a:ext uri="{FF2B5EF4-FFF2-40B4-BE49-F238E27FC236}">
                <a16:creationId xmlns:a16="http://schemas.microsoft.com/office/drawing/2014/main" id="{52E8CE82-FBDE-4E22-DA21-5AC9147DD8DD}"/>
              </a:ext>
            </a:extLst>
          </p:cNvPr>
          <p:cNvSpPr/>
          <p:nvPr/>
        </p:nvSpPr>
        <p:spPr>
          <a:xfrm>
            <a:off x="2950275" y="2157930"/>
            <a:ext cx="6291444" cy="1151906"/>
          </a:xfrm>
          <a:prstGeom prst="roundRect">
            <a:avLst>
              <a:gd name="adj" fmla="val 13920"/>
            </a:avLst>
          </a:prstGeom>
          <a:solidFill>
            <a:srgbClr val="FFFFFF"/>
          </a:solidFill>
          <a:ln w="25400" cap="flat" cmpd="sng" algn="ctr">
            <a:solidFill>
              <a:schemeClr val="accent6"/>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lang="en-US" sz="2400" dirty="0" err="1">
                <a:solidFill>
                  <a:schemeClr val="tx1">
                    <a:lumMod val="50000"/>
                  </a:schemeClr>
                </a:solidFill>
                <a:latin typeface="UTM Avo" panose="02040603050506020204" pitchFamily="18" charset="0"/>
                <a:cs typeface="Arial" panose="020B0604020202020204" pitchFamily="34" charset="0"/>
                <a:sym typeface="Arial"/>
              </a:rPr>
              <a:t>Thảo</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luận</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nhóm</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để</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xác</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định</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các</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nội</a:t>
            </a:r>
            <a:r>
              <a:rPr lang="en-US" sz="2400" dirty="0">
                <a:solidFill>
                  <a:schemeClr val="tx1">
                    <a:lumMod val="50000"/>
                  </a:schemeClr>
                </a:solidFill>
                <a:latin typeface="UTM Avo" panose="02040603050506020204" pitchFamily="18" charset="0"/>
                <a:cs typeface="Arial" panose="020B0604020202020204" pitchFamily="34" charset="0"/>
                <a:sym typeface="Arial"/>
              </a:rPr>
              <a:t> dung </a:t>
            </a:r>
            <a:r>
              <a:rPr lang="en-US" sz="2400" dirty="0" err="1">
                <a:solidFill>
                  <a:schemeClr val="tx1">
                    <a:lumMod val="50000"/>
                  </a:schemeClr>
                </a:solidFill>
                <a:latin typeface="UTM Avo" panose="02040603050506020204" pitchFamily="18" charset="0"/>
                <a:cs typeface="Arial" panose="020B0604020202020204" pitchFamily="34" charset="0"/>
                <a:sym typeface="Arial"/>
              </a:rPr>
              <a:t>trong</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kế</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hoạch</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kinh</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doanh</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p>
        </p:txBody>
      </p:sp>
      <p:pic>
        <p:nvPicPr>
          <p:cNvPr id="2" name="Picture 1">
            <a:extLst>
              <a:ext uri="{FF2B5EF4-FFF2-40B4-BE49-F238E27FC236}">
                <a16:creationId xmlns:a16="http://schemas.microsoft.com/office/drawing/2014/main" id="{58D409CD-29D3-30E2-017A-F287823DA921}"/>
              </a:ext>
            </a:extLst>
          </p:cNvPr>
          <p:cNvPicPr>
            <a:picLocks noChangeAspect="1"/>
          </p:cNvPicPr>
          <p:nvPr/>
        </p:nvPicPr>
        <p:blipFill>
          <a:blip r:embed="rId4"/>
          <a:stretch>
            <a:fillRect/>
          </a:stretch>
        </p:blipFill>
        <p:spPr>
          <a:xfrm>
            <a:off x="2747200" y="3538118"/>
            <a:ext cx="6697600" cy="3319882"/>
          </a:xfrm>
          <a:prstGeom prst="rect">
            <a:avLst/>
          </a:prstGeom>
        </p:spPr>
      </p:pic>
    </p:spTree>
    <p:extLst>
      <p:ext uri="{BB962C8B-B14F-4D97-AF65-F5344CB8AC3E}">
        <p14:creationId xmlns:p14="http://schemas.microsoft.com/office/powerpoint/2010/main" val="841026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C538A27-C153-F4AB-7333-A7DA492E1B17}"/>
            </a:ext>
          </a:extLst>
        </p:cNvPr>
        <p:cNvGrpSpPr/>
        <p:nvPr/>
      </p:nvGrpSpPr>
      <p:grpSpPr>
        <a:xfrm>
          <a:off x="0" y="0"/>
          <a:ext cx="0" cy="0"/>
          <a:chOff x="0" y="0"/>
          <a:chExt cx="0" cy="0"/>
        </a:xfrm>
      </p:grpSpPr>
      <p:sp>
        <p:nvSpPr>
          <p:cNvPr id="11" name="Rectangle: Folded Corner 10">
            <a:extLst>
              <a:ext uri="{FF2B5EF4-FFF2-40B4-BE49-F238E27FC236}">
                <a16:creationId xmlns:a16="http://schemas.microsoft.com/office/drawing/2014/main" id="{FA7610A7-D9EE-55FC-FCFD-49CA33242230}"/>
              </a:ext>
            </a:extLst>
          </p:cNvPr>
          <p:cNvSpPr/>
          <p:nvPr/>
        </p:nvSpPr>
        <p:spPr>
          <a:xfrm>
            <a:off x="1958652" y="2914133"/>
            <a:ext cx="2835900" cy="1259602"/>
          </a:xfrm>
          <a:prstGeom prst="foldedCorner">
            <a:avLst/>
          </a:prstGeom>
          <a:solidFill>
            <a:srgbClr val="2B4059">
              <a:lumMod val="20000"/>
              <a:lumOff val="80000"/>
            </a:srgbClr>
          </a:solidFill>
          <a:ln w="25400" cap="flat" cmpd="sng" algn="ctr">
            <a:solidFill>
              <a:srgbClr val="00297A"/>
            </a:solidFill>
            <a:prstDash val="solid"/>
          </a:ln>
          <a:effectLst/>
        </p:spPr>
        <p:txBody>
          <a:bodyPr rtlCol="0" anchor="t"/>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lang="en-US" sz="2400" kern="0" dirty="0" err="1">
                <a:latin typeface="UTM Avo" panose="02040603050506020204" pitchFamily="18" charset="0"/>
                <a:sym typeface="Arial"/>
              </a:rPr>
              <a:t>Sản</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phẩm</a:t>
            </a:r>
            <a:endParaRPr lang="en-US" sz="2400" kern="0" dirty="0">
              <a:latin typeface="UTM Avo" panose="02040603050506020204" pitchFamily="18" charset="0"/>
              <a:sym typeface="Arial"/>
            </a:endParaRPr>
          </a:p>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lang="en-US" sz="2400" kern="0" dirty="0" err="1">
                <a:latin typeface="UTM Avo" panose="02040603050506020204" pitchFamily="18" charset="0"/>
                <a:sym typeface="Arial"/>
              </a:rPr>
              <a:t>kinh</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doanh</a:t>
            </a:r>
            <a:r>
              <a:rPr lang="en-US" sz="2400" kern="0" dirty="0">
                <a:latin typeface="UTM Avo" panose="02040603050506020204" pitchFamily="18" charset="0"/>
                <a:sym typeface="Arial"/>
              </a:rPr>
              <a:t>. </a:t>
            </a:r>
          </a:p>
        </p:txBody>
      </p:sp>
      <p:sp>
        <p:nvSpPr>
          <p:cNvPr id="14" name="Rectangle: Folded Corner 13">
            <a:extLst>
              <a:ext uri="{FF2B5EF4-FFF2-40B4-BE49-F238E27FC236}">
                <a16:creationId xmlns:a16="http://schemas.microsoft.com/office/drawing/2014/main" id="{FEAF1B52-6AB9-3E53-9A70-2A34E615C63B}"/>
              </a:ext>
            </a:extLst>
          </p:cNvPr>
          <p:cNvSpPr/>
          <p:nvPr/>
        </p:nvSpPr>
        <p:spPr>
          <a:xfrm>
            <a:off x="5677845" y="2914133"/>
            <a:ext cx="2835900" cy="1259602"/>
          </a:xfrm>
          <a:prstGeom prst="foldedCorner">
            <a:avLst/>
          </a:prstGeom>
          <a:solidFill>
            <a:srgbClr val="FFCE65">
              <a:lumMod val="60000"/>
              <a:lumOff val="40000"/>
            </a:srgbClr>
          </a:solidFill>
          <a:ln w="25400" cap="flat" cmpd="sng" algn="ctr">
            <a:solidFill>
              <a:srgbClr val="FFCE65">
                <a:lumMod val="50000"/>
              </a:srgbClr>
            </a:solidFill>
            <a:prstDash val="solid"/>
          </a:ln>
          <a:effectLst/>
        </p:spPr>
        <p:txBody>
          <a:bodyPr rtlCol="0" anchor="t"/>
          <a:lstStyle/>
          <a:p>
            <a:pPr algn="ctr">
              <a:lnSpc>
                <a:spcPct val="150000"/>
              </a:lnSpc>
              <a:buClr>
                <a:srgbClr val="000000"/>
              </a:buClr>
              <a:defRPr/>
            </a:pPr>
            <a:r>
              <a:rPr lang="vi-VN" sz="2400" kern="0" dirty="0">
                <a:latin typeface="UTM Avo" panose="02040603050506020204" pitchFamily="18" charset="0"/>
                <a:sym typeface="Arial"/>
              </a:rPr>
              <a:t>Đối tượng</a:t>
            </a:r>
            <a:endParaRPr lang="en-US" sz="2400" kern="0" dirty="0">
              <a:latin typeface="UTM Avo" panose="02040603050506020204" pitchFamily="18" charset="0"/>
              <a:sym typeface="Arial"/>
            </a:endParaRPr>
          </a:p>
          <a:p>
            <a:pPr algn="ctr">
              <a:lnSpc>
                <a:spcPct val="150000"/>
              </a:lnSpc>
              <a:buClr>
                <a:srgbClr val="000000"/>
              </a:buClr>
              <a:defRPr/>
            </a:pPr>
            <a:r>
              <a:rPr lang="vi-VN" sz="2400" kern="0" dirty="0">
                <a:latin typeface="UTM Avo" panose="02040603050506020204" pitchFamily="18" charset="0"/>
                <a:sym typeface="Arial"/>
              </a:rPr>
              <a:t>khách hàng. </a:t>
            </a:r>
          </a:p>
        </p:txBody>
      </p:sp>
      <p:sp>
        <p:nvSpPr>
          <p:cNvPr id="17" name="Rectangle: Folded Corner 16">
            <a:extLst>
              <a:ext uri="{FF2B5EF4-FFF2-40B4-BE49-F238E27FC236}">
                <a16:creationId xmlns:a16="http://schemas.microsoft.com/office/drawing/2014/main" id="{3BACA689-B5A9-B78A-DA7D-D11C0A0297BC}"/>
              </a:ext>
            </a:extLst>
          </p:cNvPr>
          <p:cNvSpPr/>
          <p:nvPr/>
        </p:nvSpPr>
        <p:spPr>
          <a:xfrm>
            <a:off x="2974654" y="4910038"/>
            <a:ext cx="2835900" cy="1259602"/>
          </a:xfrm>
          <a:prstGeom prst="foldedCorner">
            <a:avLst/>
          </a:prstGeom>
          <a:solidFill>
            <a:srgbClr val="EB666C">
              <a:lumMod val="20000"/>
              <a:lumOff val="80000"/>
            </a:srgbClr>
          </a:solidFill>
          <a:ln w="25400" cap="flat" cmpd="sng" algn="ctr">
            <a:solidFill>
              <a:srgbClr val="EB666C">
                <a:lumMod val="75000"/>
              </a:srgbClr>
            </a:solidFill>
            <a:prstDash val="solid"/>
          </a:ln>
          <a:effectLst/>
        </p:spPr>
        <p:txBody>
          <a:bodyPr rtlCol="0" anchor="t"/>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lang="en-US" sz="2400" kern="0" dirty="0" err="1">
                <a:latin typeface="UTM Avo" panose="02040603050506020204" pitchFamily="18" charset="0"/>
                <a:sym typeface="Arial"/>
              </a:rPr>
              <a:t>Cách</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quảng</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cáo</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sản</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phẩm</a:t>
            </a:r>
            <a:r>
              <a:rPr lang="en-US" sz="2400" kern="0" dirty="0">
                <a:latin typeface="UTM Avo" panose="02040603050506020204" pitchFamily="18" charset="0"/>
                <a:sym typeface="Arial"/>
              </a:rPr>
              <a:t>. </a:t>
            </a:r>
          </a:p>
        </p:txBody>
      </p:sp>
      <p:sp>
        <p:nvSpPr>
          <p:cNvPr id="20" name="Rectangle: Folded Corner 19">
            <a:extLst>
              <a:ext uri="{FF2B5EF4-FFF2-40B4-BE49-F238E27FC236}">
                <a16:creationId xmlns:a16="http://schemas.microsoft.com/office/drawing/2014/main" id="{EDC7E62D-B018-9118-9836-E6FE8A1B3B1A}"/>
              </a:ext>
            </a:extLst>
          </p:cNvPr>
          <p:cNvSpPr/>
          <p:nvPr/>
        </p:nvSpPr>
        <p:spPr>
          <a:xfrm>
            <a:off x="6521022" y="4910038"/>
            <a:ext cx="2835900" cy="1259602"/>
          </a:xfrm>
          <a:prstGeom prst="foldedCorner">
            <a:avLst/>
          </a:prstGeom>
          <a:solidFill>
            <a:srgbClr val="FFEFDF">
              <a:lumMod val="75000"/>
            </a:srgbClr>
          </a:solidFill>
          <a:ln w="25400" cap="flat" cmpd="sng" algn="ctr">
            <a:solidFill>
              <a:srgbClr val="FFEFDF">
                <a:lumMod val="25000"/>
              </a:srgbClr>
            </a:solidFill>
            <a:prstDash val="solid"/>
          </a:ln>
          <a:effectLst/>
        </p:spPr>
        <p:txBody>
          <a:bodyPr rtlCol="0" anchor="t"/>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effectLst/>
                <a:uLnTx/>
                <a:uFillTx/>
                <a:latin typeface="UTM Avo" panose="02040603050506020204" pitchFamily="18" charset="0"/>
                <a:sym typeface="Arial"/>
              </a:rPr>
              <a:t>Số</a:t>
            </a:r>
            <a:r>
              <a:rPr kumimoji="0" lang="en-US" sz="2400" b="0" i="0" u="none" strike="noStrike" kern="0" cap="none" spc="0" normalizeH="0" baseline="0" noProof="0" dirty="0">
                <a:ln>
                  <a:noFill/>
                </a:ln>
                <a:effectLst/>
                <a:uLnTx/>
                <a:uFillTx/>
                <a:latin typeface="UTM Avo" panose="02040603050506020204" pitchFamily="18"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sym typeface="Arial"/>
              </a:rPr>
              <a:t>vốn</a:t>
            </a:r>
            <a:r>
              <a:rPr kumimoji="0" lang="en-US" sz="2400" b="0" i="0" u="none" strike="noStrike" kern="0" cap="none" spc="0" normalizeH="0" baseline="0" noProof="0" dirty="0">
                <a:ln>
                  <a:noFill/>
                </a:ln>
                <a:effectLst/>
                <a:uLnTx/>
                <a:uFillTx/>
                <a:latin typeface="UTM Avo" panose="02040603050506020204" pitchFamily="18" charset="0"/>
                <a:sym typeface="Arial"/>
              </a:rPr>
              <a:t> </a:t>
            </a:r>
          </a:p>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effectLst/>
                <a:uLnTx/>
                <a:uFillTx/>
                <a:latin typeface="UTM Avo" panose="02040603050506020204" pitchFamily="18" charset="0"/>
                <a:sym typeface="Arial"/>
              </a:rPr>
              <a:t>ban </a:t>
            </a:r>
            <a:r>
              <a:rPr kumimoji="0" lang="en-US" sz="2400" b="0" i="0" u="none" strike="noStrike" kern="0" cap="none" spc="0" normalizeH="0" baseline="0" noProof="0" dirty="0" err="1">
                <a:ln>
                  <a:noFill/>
                </a:ln>
                <a:effectLst/>
                <a:uLnTx/>
                <a:uFillTx/>
                <a:latin typeface="UTM Avo" panose="02040603050506020204" pitchFamily="18" charset="0"/>
                <a:sym typeface="Arial"/>
              </a:rPr>
              <a:t>đầu</a:t>
            </a:r>
            <a:r>
              <a:rPr kumimoji="0" lang="en-US" sz="2400" b="0" i="0" u="none" strike="noStrike" kern="0" cap="none" spc="0" normalizeH="0" baseline="0" noProof="0" dirty="0">
                <a:ln>
                  <a:noFill/>
                </a:ln>
                <a:effectLst/>
                <a:uLnTx/>
                <a:uFillTx/>
                <a:latin typeface="UTM Avo" panose="02040603050506020204" pitchFamily="18" charset="0"/>
                <a:sym typeface="Arial"/>
              </a:rPr>
              <a:t>. </a:t>
            </a:r>
          </a:p>
        </p:txBody>
      </p:sp>
      <p:sp>
        <p:nvSpPr>
          <p:cNvPr id="22" name="Rectangle: Rounded Corners 21">
            <a:extLst>
              <a:ext uri="{FF2B5EF4-FFF2-40B4-BE49-F238E27FC236}">
                <a16:creationId xmlns:a16="http://schemas.microsoft.com/office/drawing/2014/main" id="{CB0D87B8-591C-2CE7-1085-B9D28416A606}"/>
              </a:ext>
            </a:extLst>
          </p:cNvPr>
          <p:cNvSpPr/>
          <p:nvPr/>
        </p:nvSpPr>
        <p:spPr>
          <a:xfrm>
            <a:off x="4794552" y="1318161"/>
            <a:ext cx="2602896" cy="700645"/>
          </a:xfrm>
          <a:prstGeom prst="roundRect">
            <a:avLst>
              <a:gd name="adj" fmla="val 50000"/>
            </a:avLst>
          </a:prstGeom>
          <a:solidFill>
            <a:srgbClr val="375A5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en-US" sz="2400" b="1" kern="0" dirty="0" err="1">
                <a:solidFill>
                  <a:schemeClr val="bg1"/>
                </a:solidFill>
                <a:latin typeface="UTM Avo" panose="02040603050506020204" pitchFamily="18" charset="0"/>
                <a:sym typeface="Arial"/>
              </a:rPr>
              <a:t>Gợi</a:t>
            </a:r>
            <a:r>
              <a:rPr lang="en-US" sz="2400" b="1" kern="0" dirty="0">
                <a:solidFill>
                  <a:schemeClr val="bg1"/>
                </a:solidFill>
                <a:latin typeface="UTM Avo" panose="02040603050506020204" pitchFamily="18" charset="0"/>
                <a:sym typeface="Arial"/>
              </a:rPr>
              <a:t> ý </a:t>
            </a:r>
          </a:p>
        </p:txBody>
      </p:sp>
    </p:spTree>
    <p:extLst>
      <p:ext uri="{BB962C8B-B14F-4D97-AF65-F5344CB8AC3E}">
        <p14:creationId xmlns:p14="http://schemas.microsoft.com/office/powerpoint/2010/main" val="2755374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7" grpId="0" animBg="1"/>
      <p:bldP spid="20" grpId="0" animBg="1"/>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D26071BD-F77C-6FDD-6DB9-2484EEA108E8}"/>
              </a:ext>
            </a:extLst>
          </p:cNvPr>
          <p:cNvSpPr/>
          <p:nvPr/>
        </p:nvSpPr>
        <p:spPr>
          <a:xfrm>
            <a:off x="3769260" y="1320954"/>
            <a:ext cx="4653480" cy="775422"/>
          </a:xfrm>
          <a:prstGeom prst="roundRect">
            <a:avLst>
              <a:gd name="adj" fmla="val 50000"/>
            </a:avLst>
          </a:prstGeom>
          <a:solidFill>
            <a:schemeClr val="bg1"/>
          </a:solidFill>
          <a:ln w="38100" cap="flat" cmpd="sng" algn="ctr">
            <a:solidFill>
              <a:schemeClr val="accent4"/>
            </a:solidFill>
            <a:prstDash val="solid"/>
          </a:ln>
          <a:effectLst/>
        </p:spPr>
        <p:txBody>
          <a:bodyPr rtlCol="0" anchor="ctr"/>
          <a:lstStyle/>
          <a:p>
            <a:pPr lvl="0" algn="ctr">
              <a:buClr>
                <a:srgbClr val="000000"/>
              </a:buClr>
              <a:defRPr/>
            </a:pPr>
            <a:r>
              <a:rPr lang="en-US" sz="2400" b="1">
                <a:latin typeface="UTM Avo" panose="02040603050506020204" pitchFamily="18" charset="0"/>
                <a:cs typeface="Arial" panose="020B0604020202020204" pitchFamily="34" charset="0"/>
                <a:sym typeface="Arial"/>
              </a:rPr>
              <a:t>THẢO LUẬN NHÓM </a:t>
            </a:r>
            <a:endParaRPr lang="en-US" sz="2400" b="1" dirty="0">
              <a:latin typeface="UTM Avo" panose="02040603050506020204" pitchFamily="18" charset="0"/>
              <a:cs typeface="Arial" panose="020B0604020202020204" pitchFamily="34" charset="0"/>
              <a:sym typeface="Arial"/>
            </a:endParaRPr>
          </a:p>
        </p:txBody>
      </p:sp>
      <p:grpSp>
        <p:nvGrpSpPr>
          <p:cNvPr id="5" name="Group 4">
            <a:extLst>
              <a:ext uri="{FF2B5EF4-FFF2-40B4-BE49-F238E27FC236}">
                <a16:creationId xmlns:a16="http://schemas.microsoft.com/office/drawing/2014/main" id="{DD8A271B-12C1-A394-6C40-66ECDC9104F8}"/>
              </a:ext>
            </a:extLst>
          </p:cNvPr>
          <p:cNvGrpSpPr/>
          <p:nvPr/>
        </p:nvGrpSpPr>
        <p:grpSpPr>
          <a:xfrm>
            <a:off x="6197160" y="2244877"/>
            <a:ext cx="5377544" cy="4256312"/>
            <a:chOff x="4383314" y="801007"/>
            <a:chExt cx="4033158" cy="3715657"/>
          </a:xfrm>
        </p:grpSpPr>
        <p:sp>
          <p:nvSpPr>
            <p:cNvPr id="8" name="Rectangle: Diagonal Corners Rounded 7">
              <a:extLst>
                <a:ext uri="{FF2B5EF4-FFF2-40B4-BE49-F238E27FC236}">
                  <a16:creationId xmlns:a16="http://schemas.microsoft.com/office/drawing/2014/main" id="{6FAF23FF-67B6-44EE-B13E-8842B5F82099}"/>
                </a:ext>
              </a:extLst>
            </p:cNvPr>
            <p:cNvSpPr/>
            <p:nvPr/>
          </p:nvSpPr>
          <p:spPr>
            <a:xfrm>
              <a:off x="4519386" y="975178"/>
              <a:ext cx="3897086" cy="3541486"/>
            </a:xfrm>
            <a:prstGeom prst="round2DiagRect">
              <a:avLst/>
            </a:prstGeom>
            <a:solidFill>
              <a:srgbClr val="FFCE65">
                <a:lumMod val="60000"/>
                <a:lumOff val="40000"/>
              </a:srgbClr>
            </a:solidFill>
            <a:ln w="25400" cap="flat" cmpd="sng" algn="ctr">
              <a:solidFill>
                <a:srgbClr val="E5C489">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a:ln>
                  <a:noFill/>
                </a:ln>
                <a:solidFill>
                  <a:srgbClr val="FFEFDF"/>
                </a:solidFill>
                <a:effectLst/>
                <a:uLnTx/>
                <a:uFillTx/>
                <a:latin typeface="Arial"/>
                <a:ea typeface="+mn-ea"/>
                <a:cs typeface="+mn-cs"/>
                <a:sym typeface="Arial"/>
              </a:endParaRPr>
            </a:p>
          </p:txBody>
        </p:sp>
        <p:sp>
          <p:nvSpPr>
            <p:cNvPr id="9" name="Rectangle: Diagonal Corners Rounded 8">
              <a:extLst>
                <a:ext uri="{FF2B5EF4-FFF2-40B4-BE49-F238E27FC236}">
                  <a16:creationId xmlns:a16="http://schemas.microsoft.com/office/drawing/2014/main" id="{C69D15BE-F07A-D704-6F15-2EA8D4F0B565}"/>
                </a:ext>
              </a:extLst>
            </p:cNvPr>
            <p:cNvSpPr/>
            <p:nvPr/>
          </p:nvSpPr>
          <p:spPr>
            <a:xfrm>
              <a:off x="4383314" y="801007"/>
              <a:ext cx="3897086" cy="3541486"/>
            </a:xfrm>
            <a:prstGeom prst="round2DiagRect">
              <a:avLst/>
            </a:prstGeom>
            <a:solidFill>
              <a:srgbClr val="FFFFFF"/>
            </a:solidFill>
            <a:ln w="25400" cap="flat" cmpd="sng" algn="ctr">
              <a:solidFill>
                <a:srgbClr val="E5C489">
                  <a:lumMod val="5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effectLst/>
                  <a:uLnTx/>
                  <a:uFillTx/>
                  <a:latin typeface="UTM Avo" panose="02040603050506020204" pitchFamily="18" charset="0"/>
                  <a:sym typeface="Arial"/>
                </a:rPr>
                <a:t>NHIỆM VỤ</a:t>
              </a:r>
            </a:p>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effectLst/>
                  <a:uLnTx/>
                  <a:uFillTx/>
                  <a:latin typeface="UTM Avo" panose="02040603050506020204" pitchFamily="18" charset="0"/>
                  <a:sym typeface="Arial"/>
                </a:rPr>
                <a:t>Em hãy xây dựng kế hoạch kinh doanh để tham gia Hội chợ Xuân dựa trên cơ sở các ý tưởng kinh doanh đã thống nhất trong tiết Sinh họat lớp tuần 19. </a:t>
              </a:r>
            </a:p>
          </p:txBody>
        </p:sp>
      </p:grpSp>
      <p:sp>
        <p:nvSpPr>
          <p:cNvPr id="13" name="Freeform 11">
            <a:extLst>
              <a:ext uri="{FF2B5EF4-FFF2-40B4-BE49-F238E27FC236}">
                <a16:creationId xmlns:a16="http://schemas.microsoft.com/office/drawing/2014/main" id="{1015689E-8E28-CB33-508F-08243C8E4DC7}"/>
              </a:ext>
            </a:extLst>
          </p:cNvPr>
          <p:cNvSpPr/>
          <p:nvPr/>
        </p:nvSpPr>
        <p:spPr>
          <a:xfrm>
            <a:off x="423731" y="2244878"/>
            <a:ext cx="5413432" cy="4256311"/>
          </a:xfrm>
          <a:custGeom>
            <a:avLst/>
            <a:gdLst/>
            <a:ahLst/>
            <a:cxnLst/>
            <a:rect l="l" t="t" r="r" b="b"/>
            <a:pathLst>
              <a:path w="5233450" h="4114800">
                <a:moveTo>
                  <a:pt x="0" y="0"/>
                </a:moveTo>
                <a:lnTo>
                  <a:pt x="5233450" y="0"/>
                </a:lnTo>
                <a:lnTo>
                  <a:pt x="523345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buClr>
                <a:srgbClr val="000000"/>
              </a:buClr>
              <a:buFont typeface="Arial"/>
              <a:buNone/>
            </a:pPr>
            <a:endParaRPr lang="vi-VN" sz="2489" kern="0">
              <a:solidFill>
                <a:srgbClr val="000000"/>
              </a:solidFill>
              <a:cs typeface="Arial"/>
              <a:sym typeface="Arial"/>
            </a:endParaRPr>
          </a:p>
        </p:txBody>
      </p:sp>
    </p:spTree>
    <p:extLst>
      <p:ext uri="{BB962C8B-B14F-4D97-AF65-F5344CB8AC3E}">
        <p14:creationId xmlns:p14="http://schemas.microsoft.com/office/powerpoint/2010/main" val="4035486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3F3B2AF-75C2-56C0-B18E-8A761E62179D}"/>
            </a:ext>
          </a:extLst>
        </p:cNvPr>
        <p:cNvGrpSpPr/>
        <p:nvPr/>
      </p:nvGrpSpPr>
      <p:grpSpPr>
        <a:xfrm>
          <a:off x="0" y="0"/>
          <a:ext cx="0" cy="0"/>
          <a:chOff x="0" y="0"/>
          <a:chExt cx="0" cy="0"/>
        </a:xfrm>
      </p:grpSpPr>
      <p:sp>
        <p:nvSpPr>
          <p:cNvPr id="3" name="Freeform 4">
            <a:extLst>
              <a:ext uri="{FF2B5EF4-FFF2-40B4-BE49-F238E27FC236}">
                <a16:creationId xmlns:a16="http://schemas.microsoft.com/office/drawing/2014/main" id="{0E6DF9DE-69CD-B014-C1BA-964BD71E5DB4}"/>
              </a:ext>
            </a:extLst>
          </p:cNvPr>
          <p:cNvSpPr/>
          <p:nvPr/>
        </p:nvSpPr>
        <p:spPr>
          <a:xfrm>
            <a:off x="1252627" y="3268452"/>
            <a:ext cx="2410904" cy="3481449"/>
          </a:xfrm>
          <a:custGeom>
            <a:avLst/>
            <a:gdLst/>
            <a:ahLst/>
            <a:cxnLst/>
            <a:rect l="l" t="t" r="r" b="b"/>
            <a:pathLst>
              <a:path w="2849499" h="4114800">
                <a:moveTo>
                  <a:pt x="0" y="0"/>
                </a:moveTo>
                <a:lnTo>
                  <a:pt x="2849500" y="0"/>
                </a:lnTo>
                <a:lnTo>
                  <a:pt x="28495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vi-VN" sz="2489"/>
          </a:p>
        </p:txBody>
      </p:sp>
      <p:sp>
        <p:nvSpPr>
          <p:cNvPr id="11" name="TextBox 10">
            <a:extLst>
              <a:ext uri="{FF2B5EF4-FFF2-40B4-BE49-F238E27FC236}">
                <a16:creationId xmlns:a16="http://schemas.microsoft.com/office/drawing/2014/main" id="{6D41E13C-AA7A-D4ED-D0B1-29EFE1CBA094}"/>
              </a:ext>
            </a:extLst>
          </p:cNvPr>
          <p:cNvSpPr txBox="1"/>
          <p:nvPr/>
        </p:nvSpPr>
        <p:spPr>
          <a:xfrm>
            <a:off x="1098248" y="1860468"/>
            <a:ext cx="2380343" cy="1128386"/>
          </a:xfrm>
          <a:prstGeom prst="rect">
            <a:avLst/>
          </a:prstGeom>
          <a:noFill/>
        </p:spPr>
        <p:txBody>
          <a:bodyPr wrap="square" rtlCol="0">
            <a:spAutoFit/>
          </a:bodyPr>
          <a:lstStyle/>
          <a:p>
            <a:pPr algn="ctr">
              <a:lnSpc>
                <a:spcPct val="150000"/>
              </a:lnSpc>
            </a:pPr>
            <a:r>
              <a:rPr lang="en-US" sz="2400" b="1">
                <a:latin typeface="UTM Avo" panose="02040603050506020204" pitchFamily="18" charset="0"/>
              </a:rPr>
              <a:t>Tham khảo kế hoạch </a:t>
            </a:r>
            <a:endParaRPr lang="en-US" sz="2400" b="1" dirty="0">
              <a:latin typeface="UTM Avo" panose="02040603050506020204" pitchFamily="18" charset="0"/>
            </a:endParaRPr>
          </a:p>
        </p:txBody>
      </p:sp>
      <p:pic>
        <p:nvPicPr>
          <p:cNvPr id="12" name="Picture 11">
            <a:extLst>
              <a:ext uri="{FF2B5EF4-FFF2-40B4-BE49-F238E27FC236}">
                <a16:creationId xmlns:a16="http://schemas.microsoft.com/office/drawing/2014/main" id="{3914B7E4-72AE-37D8-71FB-8E93BAF0772A}"/>
              </a:ext>
            </a:extLst>
          </p:cNvPr>
          <p:cNvPicPr>
            <a:picLocks noChangeAspect="1"/>
          </p:cNvPicPr>
          <p:nvPr/>
        </p:nvPicPr>
        <p:blipFill>
          <a:blip r:embed="rId6"/>
          <a:srcRect t="719"/>
          <a:stretch/>
        </p:blipFill>
        <p:spPr>
          <a:xfrm>
            <a:off x="4013859" y="1324514"/>
            <a:ext cx="8178141" cy="5533486"/>
          </a:xfrm>
          <a:prstGeom prst="rect">
            <a:avLst/>
          </a:prstGeom>
        </p:spPr>
      </p:pic>
    </p:spTree>
    <p:extLst>
      <p:ext uri="{BB962C8B-B14F-4D97-AF65-F5344CB8AC3E}">
        <p14:creationId xmlns:p14="http://schemas.microsoft.com/office/powerpoint/2010/main" val="3527768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A11FA22-80E7-3EC6-3B99-B0F543D6969C}"/>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C79F1EC9-199C-B23F-870D-A8A3A2DE4326}"/>
              </a:ext>
            </a:extLst>
          </p:cNvPr>
          <p:cNvSpPr txBox="1">
            <a:spLocks/>
          </p:cNvSpPr>
          <p:nvPr/>
        </p:nvSpPr>
        <p:spPr>
          <a:xfrm>
            <a:off x="4655391" y="1422487"/>
            <a:ext cx="2881217" cy="762000"/>
          </a:xfrm>
          <a:prstGeom prst="roundRect">
            <a:avLst>
              <a:gd name="adj" fmla="val 50000"/>
            </a:avLst>
          </a:prstGeom>
          <a:solidFill>
            <a:srgbClr val="E1E7FF"/>
          </a:solidFill>
        </p:spPr>
        <p:txBody>
          <a:bodyPr vert="horz" lIns="91440" tIns="45720" rIns="91440" bIns="45720" rtlCol="0"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vi-VN" sz="2400" b="1" dirty="0">
                <a:latin typeface="UTM Avo" panose="02040603050506020204" pitchFamily="18" charset="0"/>
                <a:ea typeface="UD Digi Kyokasho N-B" panose="02020700000000000000" pitchFamily="17" charset="-128"/>
                <a:cs typeface="Arial" panose="020B0604020202020204" pitchFamily="34" charset="0"/>
              </a:rPr>
              <a:t>KẾT LUẬN</a:t>
            </a:r>
          </a:p>
        </p:txBody>
      </p:sp>
      <p:sp>
        <p:nvSpPr>
          <p:cNvPr id="4" name="Rectangle: Rounded Corners 3">
            <a:extLst>
              <a:ext uri="{FF2B5EF4-FFF2-40B4-BE49-F238E27FC236}">
                <a16:creationId xmlns:a16="http://schemas.microsoft.com/office/drawing/2014/main" id="{99A35B6E-307C-EC60-E512-FADB9F0624C4}"/>
              </a:ext>
            </a:extLst>
          </p:cNvPr>
          <p:cNvSpPr/>
          <p:nvPr/>
        </p:nvSpPr>
        <p:spPr>
          <a:xfrm>
            <a:off x="2078747" y="2348806"/>
            <a:ext cx="8034506" cy="3306559"/>
          </a:xfrm>
          <a:prstGeom prst="roundRect">
            <a:avLst>
              <a:gd name="adj" fmla="val 7319"/>
            </a:avLst>
          </a:prstGeom>
          <a:solidFill>
            <a:sysClr val="window" lastClr="FFFFFF"/>
          </a:solidFill>
          <a:ln w="25400" cap="flat" cmpd="sng" algn="ctr">
            <a:solidFill>
              <a:srgbClr val="CCCCFF"/>
            </a:solidFill>
            <a:prstDash val="solid"/>
          </a:ln>
          <a:effectLst/>
        </p:spPr>
        <p:txBody>
          <a:bodyPr bIns="120000" rtlCol="0" anchor="ctr"/>
          <a:lstStyle/>
          <a:p>
            <a:pPr lvl="0" algn="just" defTabSz="609539">
              <a:lnSpc>
                <a:spcPct val="150000"/>
              </a:lnSpc>
              <a:defRPr/>
            </a:pPr>
            <a:r>
              <a:rPr lang="vi-VN" sz="2400" dirty="0">
                <a:latin typeface="UTM Avo" panose="02040603050506020204" pitchFamily="18" charset="0"/>
                <a:ea typeface="UD Digi Kyokasho N-B" panose="02020700000000000000" pitchFamily="17" charset="-128"/>
                <a:cs typeface="Arial" panose="020B0604020202020204" pitchFamily="34" charset="0"/>
              </a:rPr>
              <a:t>Kế hoạch kinh doanh đã xây dựng thể hiện sự tích cực tham gia hoạt động của các em và sự đoàn kết, thống nhất của cả lớp trong hoạt động, lập được kế hoạch kinh doanh hợp lí thành công đã được một nửa mục tiêu trong hoạt động. </a:t>
            </a:r>
          </a:p>
        </p:txBody>
      </p:sp>
    </p:spTree>
    <p:extLst>
      <p:ext uri="{BB962C8B-B14F-4D97-AF65-F5344CB8AC3E}">
        <p14:creationId xmlns:p14="http://schemas.microsoft.com/office/powerpoint/2010/main" val="527674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A7F7DCC-D2F0-34B2-18DA-C354993B224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B841718-CEC6-D410-42AF-FA504332E287}"/>
              </a:ext>
            </a:extLst>
          </p:cNvPr>
          <p:cNvSpPr txBox="1"/>
          <p:nvPr/>
        </p:nvSpPr>
        <p:spPr>
          <a:xfrm>
            <a:off x="2167232" y="1532483"/>
            <a:ext cx="7857536" cy="1248427"/>
          </a:xfrm>
          <a:prstGeom prst="roundRect">
            <a:avLst/>
          </a:prstGeom>
          <a:solidFill>
            <a:srgbClr val="FFEBEB"/>
          </a:solidFill>
        </p:spPr>
        <p:txBody>
          <a:bodyPr wrap="square">
            <a:spAutoFit/>
          </a:bodyPr>
          <a:lstStyle/>
          <a:p>
            <a:pPr algn="ctr">
              <a:lnSpc>
                <a:spcPct val="150000"/>
              </a:lnSpc>
            </a:pPr>
            <a:r>
              <a:rPr lang="vi-VN" sz="2400" b="1" dirty="0">
                <a:solidFill>
                  <a:schemeClr val="tx1">
                    <a:lumMod val="50000"/>
                  </a:schemeClr>
                </a:solidFill>
                <a:latin typeface="UTM Avo" panose="02040603050506020204" pitchFamily="18" charset="0"/>
                <a:cs typeface="Arial" panose="020B0604020202020204" pitchFamily="34" charset="0"/>
              </a:rPr>
              <a:t>Hoạt động 4: Phân công thực hiện</a:t>
            </a:r>
            <a:endParaRPr lang="en-US" sz="2400" b="1" dirty="0">
              <a:solidFill>
                <a:schemeClr val="tx1">
                  <a:lumMod val="50000"/>
                </a:schemeClr>
              </a:solidFill>
              <a:latin typeface="UTM Avo" panose="02040603050506020204" pitchFamily="18" charset="0"/>
              <a:cs typeface="Arial" panose="020B0604020202020204" pitchFamily="34" charset="0"/>
            </a:endParaRPr>
          </a:p>
          <a:p>
            <a:pPr algn="ctr">
              <a:lnSpc>
                <a:spcPct val="150000"/>
              </a:lnSpc>
            </a:pPr>
            <a:r>
              <a:rPr lang="vi-VN" sz="2400" b="1" dirty="0">
                <a:solidFill>
                  <a:schemeClr val="tx1">
                    <a:lumMod val="50000"/>
                  </a:schemeClr>
                </a:solidFill>
                <a:latin typeface="UTM Avo" panose="02040603050506020204" pitchFamily="18" charset="0"/>
                <a:cs typeface="Arial" panose="020B0604020202020204" pitchFamily="34" charset="0"/>
              </a:rPr>
              <a:t>kế hoạch kinh doanh</a:t>
            </a:r>
          </a:p>
        </p:txBody>
      </p:sp>
      <p:pic>
        <p:nvPicPr>
          <p:cNvPr id="2" name="Picture 19">
            <a:extLst>
              <a:ext uri="{FF2B5EF4-FFF2-40B4-BE49-F238E27FC236}">
                <a16:creationId xmlns:a16="http://schemas.microsoft.com/office/drawing/2014/main" id="{FFADED11-BB7F-783A-45E1-1D45D16E2C7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78712" y="4077740"/>
            <a:ext cx="2937138" cy="2512476"/>
          </a:xfrm>
          <a:prstGeom prst="rect">
            <a:avLst/>
          </a:prstGeom>
          <a:effectLst>
            <a:outerShdw blurRad="50800" dist="38100" dir="8100000" algn="tr" rotWithShape="0">
              <a:prstClr val="black">
                <a:alpha val="40000"/>
              </a:prstClr>
            </a:outerShdw>
          </a:effectLst>
        </p:spPr>
      </p:pic>
      <p:sp>
        <p:nvSpPr>
          <p:cNvPr id="4" name="Rectangle: Rounded Corners 3">
            <a:extLst>
              <a:ext uri="{FF2B5EF4-FFF2-40B4-BE49-F238E27FC236}">
                <a16:creationId xmlns:a16="http://schemas.microsoft.com/office/drawing/2014/main" id="{95F8614A-68CA-B768-9FFD-B2377B572A6D}"/>
              </a:ext>
            </a:extLst>
          </p:cNvPr>
          <p:cNvSpPr/>
          <p:nvPr/>
        </p:nvSpPr>
        <p:spPr>
          <a:xfrm>
            <a:off x="697763" y="3254347"/>
            <a:ext cx="3899037" cy="823393"/>
          </a:xfrm>
          <a:prstGeom prst="roundRect">
            <a:avLst>
              <a:gd name="adj" fmla="val 50000"/>
            </a:avLst>
          </a:prstGeom>
          <a:solidFill>
            <a:schemeClr val="bg1"/>
          </a:solidFill>
          <a:ln w="38100" cap="flat" cmpd="sng" algn="ctr">
            <a:solidFill>
              <a:srgbClr val="FF9999"/>
            </a:solidFill>
            <a:prstDash val="solid"/>
          </a:ln>
          <a:effectLst/>
          <a:scene3d>
            <a:camera prst="orthographicFront">
              <a:rot lat="0" lon="0" rev="0"/>
            </a:camera>
            <a:lightRig rig="contrasting" dir="t">
              <a:rot lat="0" lon="0" rev="7800000"/>
            </a:lightRig>
          </a:scene3d>
          <a:sp3d>
            <a:bevelT w="139700" h="139700"/>
          </a:sp3d>
        </p:spPr>
        <p:txBody>
          <a:bodyPr rtlCol="0" anchor="ctr"/>
          <a:lstStyle/>
          <a:p>
            <a:pPr lvl="0" algn="ctr">
              <a:buClr>
                <a:srgbClr val="000000"/>
              </a:buClr>
            </a:pPr>
            <a:r>
              <a:rPr lang="en-US" sz="2400" b="1" kern="0" dirty="0">
                <a:latin typeface="UTM Avo" panose="02040603050506020204" pitchFamily="18" charset="0"/>
                <a:sym typeface="Arial"/>
              </a:rPr>
              <a:t>THẢO LUẬN NHÓM </a:t>
            </a:r>
          </a:p>
        </p:txBody>
      </p:sp>
      <p:grpSp>
        <p:nvGrpSpPr>
          <p:cNvPr id="96" name="Group 95">
            <a:extLst>
              <a:ext uri="{FF2B5EF4-FFF2-40B4-BE49-F238E27FC236}">
                <a16:creationId xmlns:a16="http://schemas.microsoft.com/office/drawing/2014/main" id="{F3A208DC-F4CB-6DD9-28C8-B45249409E4C}"/>
              </a:ext>
            </a:extLst>
          </p:cNvPr>
          <p:cNvGrpSpPr/>
          <p:nvPr/>
        </p:nvGrpSpPr>
        <p:grpSpPr>
          <a:xfrm>
            <a:off x="5637873" y="2885905"/>
            <a:ext cx="6250405" cy="1545901"/>
            <a:chOff x="5941595" y="674731"/>
            <a:chExt cx="5602515" cy="1607959"/>
          </a:xfrm>
        </p:grpSpPr>
        <p:sp>
          <p:nvSpPr>
            <p:cNvPr id="6" name="Rectangle: Diagonal Corners Rounded 5">
              <a:extLst>
                <a:ext uri="{FF2B5EF4-FFF2-40B4-BE49-F238E27FC236}">
                  <a16:creationId xmlns:a16="http://schemas.microsoft.com/office/drawing/2014/main" id="{17B60FDB-6BFE-B7F1-31A8-7AE5DA0D43AE}"/>
                </a:ext>
              </a:extLst>
            </p:cNvPr>
            <p:cNvSpPr/>
            <p:nvPr/>
          </p:nvSpPr>
          <p:spPr>
            <a:xfrm>
              <a:off x="6028682" y="782880"/>
              <a:ext cx="5515428" cy="1499810"/>
            </a:xfrm>
            <a:prstGeom prst="round2DiagRect">
              <a:avLst/>
            </a:prstGeom>
            <a:noFill/>
            <a:ln w="25400" cap="flat" cmpd="sng" algn="ctr">
              <a:solidFill>
                <a:srgbClr val="FFEFDF">
                  <a:lumMod val="25000"/>
                </a:srgbClr>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a:ln>
                  <a:noFill/>
                </a:ln>
                <a:solidFill>
                  <a:srgbClr val="FFEFDF"/>
                </a:solidFill>
                <a:effectLst/>
                <a:uLnTx/>
                <a:uFillTx/>
                <a:latin typeface="Arial"/>
                <a:ea typeface="+mn-ea"/>
                <a:cs typeface="+mn-cs"/>
                <a:sym typeface="Arial"/>
              </a:endParaRPr>
            </a:p>
          </p:txBody>
        </p:sp>
        <p:sp>
          <p:nvSpPr>
            <p:cNvPr id="7" name="Rectangle: Diagonal Corners Rounded 6">
              <a:extLst>
                <a:ext uri="{FF2B5EF4-FFF2-40B4-BE49-F238E27FC236}">
                  <a16:creationId xmlns:a16="http://schemas.microsoft.com/office/drawing/2014/main" id="{BC9C69EA-1BFA-F6FE-EAC7-701EBE58DFE8}"/>
                </a:ext>
              </a:extLst>
            </p:cNvPr>
            <p:cNvSpPr/>
            <p:nvPr/>
          </p:nvSpPr>
          <p:spPr>
            <a:xfrm>
              <a:off x="5941595" y="674731"/>
              <a:ext cx="5515428" cy="1499810"/>
            </a:xfrm>
            <a:prstGeom prst="round2DiagRect">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effectLst/>
                  <a:uLnTx/>
                  <a:uFillTx/>
                  <a:latin typeface="UTM Avo" panose="02040603050506020204" pitchFamily="18" charset="0"/>
                  <a:sym typeface="Arial"/>
                </a:rPr>
                <a:t>Các</a:t>
              </a:r>
              <a:r>
                <a:rPr kumimoji="0" lang="en-US" sz="2400" b="0" i="0" u="none" strike="noStrike" kern="0" cap="none" spc="0" normalizeH="0" baseline="0" noProof="0" dirty="0">
                  <a:ln>
                    <a:noFill/>
                  </a:ln>
                  <a:effectLst/>
                  <a:uLnTx/>
                  <a:uFillTx/>
                  <a:latin typeface="UTM Avo" panose="02040603050506020204" pitchFamily="18"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sym typeface="Arial"/>
                </a:rPr>
                <a:t>vị</a:t>
              </a:r>
              <a:r>
                <a:rPr kumimoji="0" lang="en-US" sz="2400" b="0" i="0" u="none" strike="noStrike" kern="0" cap="none" spc="0" normalizeH="0" baseline="0" noProof="0" dirty="0">
                  <a:ln>
                    <a:noFill/>
                  </a:ln>
                  <a:effectLst/>
                  <a:uLnTx/>
                  <a:uFillTx/>
                  <a:latin typeface="UTM Avo" panose="02040603050506020204" pitchFamily="18"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sym typeface="Arial"/>
                </a:rPr>
                <a:t>trí</a:t>
              </a:r>
              <a:r>
                <a:rPr kumimoji="0" lang="en-US" sz="2400" b="0" i="0" u="none" strike="noStrike" kern="0" cap="none" spc="0" normalizeH="0" baseline="0" noProof="0" dirty="0">
                  <a:ln>
                    <a:noFill/>
                  </a:ln>
                  <a:effectLst/>
                  <a:uLnTx/>
                  <a:uFillTx/>
                  <a:latin typeface="UTM Avo" panose="02040603050506020204" pitchFamily="18"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sym typeface="Arial"/>
                </a:rPr>
                <a:t>công</a:t>
              </a:r>
              <a:r>
                <a:rPr kumimoji="0" lang="en-US" sz="2400" b="0" i="0" u="none" strike="noStrike" kern="0" cap="none" spc="0" normalizeH="0" baseline="0" noProof="0" dirty="0">
                  <a:ln>
                    <a:noFill/>
                  </a:ln>
                  <a:effectLst/>
                  <a:uLnTx/>
                  <a:uFillTx/>
                  <a:latin typeface="UTM Avo" panose="02040603050506020204" pitchFamily="18"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sym typeface="Arial"/>
                </a:rPr>
                <a:t>việc</a:t>
              </a:r>
              <a:r>
                <a:rPr kumimoji="0" lang="en-US" sz="2400" b="0" i="0" u="none" strike="noStrike" kern="0" cap="none" spc="0" normalizeH="0" baseline="0" noProof="0" dirty="0">
                  <a:ln>
                    <a:noFill/>
                  </a:ln>
                  <a:effectLst/>
                  <a:uLnTx/>
                  <a:uFillTx/>
                  <a:latin typeface="UTM Avo" panose="02040603050506020204" pitchFamily="18"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sym typeface="Arial"/>
                </a:rPr>
                <a:t>cần</a:t>
              </a:r>
              <a:r>
                <a:rPr kumimoji="0" lang="en-US" sz="2400" b="0" i="0" u="none" strike="noStrike" kern="0" cap="none" spc="0" normalizeH="0" baseline="0" noProof="0" dirty="0">
                  <a:ln>
                    <a:noFill/>
                  </a:ln>
                  <a:effectLst/>
                  <a:uLnTx/>
                  <a:uFillTx/>
                  <a:latin typeface="UTM Avo" panose="02040603050506020204" pitchFamily="18"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sym typeface="Arial"/>
                </a:rPr>
                <a:t>thiết</a:t>
              </a:r>
              <a:r>
                <a:rPr kumimoji="0" lang="en-US" sz="2400" b="0" i="0" u="none" strike="noStrike" kern="0" cap="none" spc="0" normalizeH="0" baseline="0" noProof="0" dirty="0">
                  <a:ln>
                    <a:noFill/>
                  </a:ln>
                  <a:effectLst/>
                  <a:uLnTx/>
                  <a:uFillTx/>
                  <a:latin typeface="UTM Avo" panose="02040603050506020204" pitchFamily="18"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sym typeface="Arial"/>
                </a:rPr>
                <a:t>để</a:t>
              </a:r>
              <a:r>
                <a:rPr kumimoji="0" lang="en-US" sz="2400" b="0" i="0" u="none" strike="noStrike" kern="0" cap="none" spc="0" normalizeH="0" baseline="0" noProof="0" dirty="0">
                  <a:ln>
                    <a:noFill/>
                  </a:ln>
                  <a:effectLst/>
                  <a:uLnTx/>
                  <a:uFillTx/>
                  <a:latin typeface="UTM Avo" panose="02040603050506020204" pitchFamily="18"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sym typeface="Arial"/>
                </a:rPr>
                <a:t>thực</a:t>
              </a:r>
              <a:r>
                <a:rPr kumimoji="0" lang="en-US" sz="2400" b="0" i="0" u="none" strike="noStrike" kern="0" cap="none" spc="0" normalizeH="0" baseline="0" noProof="0" dirty="0">
                  <a:ln>
                    <a:noFill/>
                  </a:ln>
                  <a:effectLst/>
                  <a:uLnTx/>
                  <a:uFillTx/>
                  <a:latin typeface="UTM Avo" panose="02040603050506020204" pitchFamily="18"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sym typeface="Arial"/>
                </a:rPr>
                <a:t>hiện</a:t>
              </a:r>
              <a:r>
                <a:rPr kumimoji="0" lang="en-US" sz="2400" b="0" i="0" u="none" strike="noStrike" kern="0" cap="none" spc="0" normalizeH="0" baseline="0" noProof="0" dirty="0">
                  <a:ln>
                    <a:noFill/>
                  </a:ln>
                  <a:effectLst/>
                  <a:uLnTx/>
                  <a:uFillTx/>
                  <a:latin typeface="UTM Avo" panose="02040603050506020204" pitchFamily="18"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sym typeface="Arial"/>
                </a:rPr>
                <a:t>kế</a:t>
              </a:r>
              <a:r>
                <a:rPr kumimoji="0" lang="en-US" sz="2400" b="0" i="0" u="none" strike="noStrike" kern="0" cap="none" spc="0" normalizeH="0" baseline="0" noProof="0" dirty="0">
                  <a:ln>
                    <a:noFill/>
                  </a:ln>
                  <a:effectLst/>
                  <a:uLnTx/>
                  <a:uFillTx/>
                  <a:latin typeface="UTM Avo" panose="02040603050506020204" pitchFamily="18"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sym typeface="Arial"/>
                </a:rPr>
                <a:t>hoạch</a:t>
              </a:r>
              <a:r>
                <a:rPr kumimoji="0" lang="en-US" sz="2400" b="0" i="0" u="none" strike="noStrike" kern="0" cap="none" spc="0" normalizeH="0" baseline="0" noProof="0" dirty="0">
                  <a:ln>
                    <a:noFill/>
                  </a:ln>
                  <a:effectLst/>
                  <a:uLnTx/>
                  <a:uFillTx/>
                  <a:latin typeface="UTM Avo" panose="02040603050506020204" pitchFamily="18"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sym typeface="Arial"/>
                </a:rPr>
                <a:t>kinh</a:t>
              </a:r>
              <a:r>
                <a:rPr kumimoji="0" lang="en-US" sz="2400" b="0" i="0" u="none" strike="noStrike" kern="0" cap="none" spc="0" normalizeH="0" baseline="0" noProof="0" dirty="0">
                  <a:ln>
                    <a:noFill/>
                  </a:ln>
                  <a:effectLst/>
                  <a:uLnTx/>
                  <a:uFillTx/>
                  <a:latin typeface="UTM Avo" panose="02040603050506020204" pitchFamily="18" charset="0"/>
                  <a:sym typeface="Arial"/>
                </a:rPr>
                <a:t> </a:t>
              </a:r>
              <a:r>
                <a:rPr kumimoji="0" lang="en-US" sz="2400" b="0" i="0" u="none" strike="noStrike" kern="0" cap="none" spc="0" normalizeH="0" baseline="0" noProof="0" dirty="0" err="1">
                  <a:ln>
                    <a:noFill/>
                  </a:ln>
                  <a:effectLst/>
                  <a:uLnTx/>
                  <a:uFillTx/>
                  <a:latin typeface="UTM Avo" panose="02040603050506020204" pitchFamily="18" charset="0"/>
                  <a:sym typeface="Arial"/>
                </a:rPr>
                <a:t>doanh</a:t>
              </a:r>
              <a:r>
                <a:rPr kumimoji="0" lang="en-US" sz="2400" b="0" i="0" u="none" strike="noStrike" kern="0" cap="none" spc="0" normalizeH="0" baseline="0" noProof="0" dirty="0">
                  <a:ln>
                    <a:noFill/>
                  </a:ln>
                  <a:effectLst/>
                  <a:uLnTx/>
                  <a:uFillTx/>
                  <a:latin typeface="UTM Avo" panose="02040603050506020204" pitchFamily="18" charset="0"/>
                  <a:sym typeface="Arial"/>
                </a:rPr>
                <a:t>. </a:t>
              </a:r>
            </a:p>
          </p:txBody>
        </p:sp>
      </p:grpSp>
      <p:grpSp>
        <p:nvGrpSpPr>
          <p:cNvPr id="95" name="Group 94">
            <a:extLst>
              <a:ext uri="{FF2B5EF4-FFF2-40B4-BE49-F238E27FC236}">
                <a16:creationId xmlns:a16="http://schemas.microsoft.com/office/drawing/2014/main" id="{8405BB59-F2AD-2904-C354-441A8EDEACFB}"/>
              </a:ext>
            </a:extLst>
          </p:cNvPr>
          <p:cNvGrpSpPr/>
          <p:nvPr/>
        </p:nvGrpSpPr>
        <p:grpSpPr>
          <a:xfrm>
            <a:off x="5637873" y="4578550"/>
            <a:ext cx="6250405" cy="1005494"/>
            <a:chOff x="5898052" y="2608143"/>
            <a:chExt cx="5602515" cy="1607959"/>
          </a:xfrm>
        </p:grpSpPr>
        <p:sp>
          <p:nvSpPr>
            <p:cNvPr id="12" name="Rectangle: Diagonal Corners Rounded 11">
              <a:extLst>
                <a:ext uri="{FF2B5EF4-FFF2-40B4-BE49-F238E27FC236}">
                  <a16:creationId xmlns:a16="http://schemas.microsoft.com/office/drawing/2014/main" id="{FEB379E5-D318-8D11-67DF-6FD60ACC3EAE}"/>
                </a:ext>
              </a:extLst>
            </p:cNvPr>
            <p:cNvSpPr/>
            <p:nvPr/>
          </p:nvSpPr>
          <p:spPr>
            <a:xfrm>
              <a:off x="5985139" y="2716292"/>
              <a:ext cx="5515428" cy="1499810"/>
            </a:xfrm>
            <a:prstGeom prst="round2DiagRect">
              <a:avLst/>
            </a:prstGeom>
            <a:noFill/>
            <a:ln w="25400" cap="flat" cmpd="sng" algn="ctr">
              <a:solidFill>
                <a:srgbClr val="FFEFDF">
                  <a:lumMod val="25000"/>
                </a:srgbClr>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a:ln>
                  <a:noFill/>
                </a:ln>
                <a:solidFill>
                  <a:srgbClr val="FFEFDF"/>
                </a:solidFill>
                <a:effectLst/>
                <a:uLnTx/>
                <a:uFillTx/>
                <a:latin typeface="Arial"/>
                <a:ea typeface="+mn-ea"/>
                <a:cs typeface="+mn-cs"/>
                <a:sym typeface="Arial"/>
              </a:endParaRPr>
            </a:p>
          </p:txBody>
        </p:sp>
        <p:sp>
          <p:nvSpPr>
            <p:cNvPr id="13" name="Rectangle: Diagonal Corners Rounded 12">
              <a:extLst>
                <a:ext uri="{FF2B5EF4-FFF2-40B4-BE49-F238E27FC236}">
                  <a16:creationId xmlns:a16="http://schemas.microsoft.com/office/drawing/2014/main" id="{03CDA2E3-E843-E82A-3F3C-7C6F788931F1}"/>
                </a:ext>
              </a:extLst>
            </p:cNvPr>
            <p:cNvSpPr/>
            <p:nvPr/>
          </p:nvSpPr>
          <p:spPr>
            <a:xfrm>
              <a:off x="5898052" y="2608143"/>
              <a:ext cx="5515428" cy="1499810"/>
            </a:xfrm>
            <a:prstGeom prst="round2DiagRect">
              <a:avLst/>
            </a:prstGeom>
            <a:solidFill>
              <a:srgbClr val="FFFFFF"/>
            </a:solidFill>
            <a:ln w="25400" cap="flat" cmpd="sng" algn="ctr">
              <a:no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lang="en-US" sz="2400" kern="0" dirty="0" err="1">
                  <a:latin typeface="UTM Avo" panose="02040603050506020204" pitchFamily="18" charset="0"/>
                  <a:sym typeface="Arial"/>
                </a:rPr>
                <a:t>Nhiệm</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vụ</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của</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từng</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vị</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trí</a:t>
              </a:r>
              <a:r>
                <a:rPr lang="en-US" sz="2400" kern="0" dirty="0">
                  <a:latin typeface="UTM Avo" panose="02040603050506020204" pitchFamily="18" charset="0"/>
                  <a:sym typeface="Arial"/>
                </a:rPr>
                <a:t>. </a:t>
              </a:r>
            </a:p>
          </p:txBody>
        </p:sp>
      </p:grpSp>
      <p:grpSp>
        <p:nvGrpSpPr>
          <p:cNvPr id="94" name="Group 93">
            <a:extLst>
              <a:ext uri="{FF2B5EF4-FFF2-40B4-BE49-F238E27FC236}">
                <a16:creationId xmlns:a16="http://schemas.microsoft.com/office/drawing/2014/main" id="{B0C2801E-E9C8-3434-5206-09306E265842}"/>
              </a:ext>
            </a:extLst>
          </p:cNvPr>
          <p:cNvGrpSpPr/>
          <p:nvPr/>
        </p:nvGrpSpPr>
        <p:grpSpPr>
          <a:xfrm>
            <a:off x="5637873" y="5692193"/>
            <a:ext cx="6250405" cy="1005493"/>
            <a:chOff x="5898052" y="4433406"/>
            <a:chExt cx="5602515" cy="1607958"/>
          </a:xfrm>
        </p:grpSpPr>
        <p:sp>
          <p:nvSpPr>
            <p:cNvPr id="16" name="Rectangle: Diagonal Corners Rounded 15">
              <a:extLst>
                <a:ext uri="{FF2B5EF4-FFF2-40B4-BE49-F238E27FC236}">
                  <a16:creationId xmlns:a16="http://schemas.microsoft.com/office/drawing/2014/main" id="{597F5DC2-876E-2494-C3FC-FAF45BF0C23A}"/>
                </a:ext>
              </a:extLst>
            </p:cNvPr>
            <p:cNvSpPr/>
            <p:nvPr/>
          </p:nvSpPr>
          <p:spPr>
            <a:xfrm>
              <a:off x="5985139" y="4541555"/>
              <a:ext cx="5515428" cy="1499809"/>
            </a:xfrm>
            <a:prstGeom prst="round2DiagRect">
              <a:avLst/>
            </a:prstGeom>
            <a:noFill/>
            <a:ln w="25400" cap="flat" cmpd="sng" algn="ctr">
              <a:solidFill>
                <a:srgbClr val="FFEFDF">
                  <a:lumMod val="25000"/>
                </a:srgbClr>
              </a:solidFill>
              <a:prstDash val="sysDot"/>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a:ln>
                  <a:noFill/>
                </a:ln>
                <a:solidFill>
                  <a:srgbClr val="FFEFDF"/>
                </a:solidFill>
                <a:effectLst/>
                <a:uLnTx/>
                <a:uFillTx/>
                <a:latin typeface="Arial"/>
                <a:ea typeface="+mn-ea"/>
                <a:cs typeface="+mn-cs"/>
                <a:sym typeface="Arial"/>
              </a:endParaRPr>
            </a:p>
          </p:txBody>
        </p:sp>
        <p:sp>
          <p:nvSpPr>
            <p:cNvPr id="17" name="Rectangle: Diagonal Corners Rounded 16">
              <a:extLst>
                <a:ext uri="{FF2B5EF4-FFF2-40B4-BE49-F238E27FC236}">
                  <a16:creationId xmlns:a16="http://schemas.microsoft.com/office/drawing/2014/main" id="{C77BEF2D-38E9-7353-5A44-AEE7711B49BC}"/>
                </a:ext>
              </a:extLst>
            </p:cNvPr>
            <p:cNvSpPr/>
            <p:nvPr/>
          </p:nvSpPr>
          <p:spPr>
            <a:xfrm>
              <a:off x="5898052" y="4433406"/>
              <a:ext cx="5515428" cy="1499809"/>
            </a:xfrm>
            <a:prstGeom prst="round2DiagRect">
              <a:avLst/>
            </a:prstGeom>
            <a:solidFill>
              <a:srgbClr val="FFFFFF"/>
            </a:solidFill>
            <a:ln w="25400" cap="flat" cmpd="sng" algn="ctr">
              <a:noFill/>
              <a:prstDash val="solid"/>
            </a:ln>
            <a:effectLst/>
          </p:spPr>
          <p:txBody>
            <a:bodyPr rtlCol="0" anchor="ctr"/>
            <a:lstStyle/>
            <a:p>
              <a:pPr algn="just">
                <a:lnSpc>
                  <a:spcPct val="150000"/>
                </a:lnSpc>
                <a:buClr>
                  <a:srgbClr val="000000"/>
                </a:buClr>
                <a:defRPr/>
              </a:pPr>
              <a:r>
                <a:rPr lang="en-US" sz="2400" kern="0" dirty="0" err="1">
                  <a:latin typeface="UTM Avo" panose="02040603050506020204" pitchFamily="18" charset="0"/>
                  <a:sym typeface="Arial"/>
                </a:rPr>
                <a:t>Cách</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thực</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hiện</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từng</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vị</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trí</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công</a:t>
              </a:r>
              <a:r>
                <a:rPr lang="en-US" sz="2400" kern="0" dirty="0">
                  <a:latin typeface="UTM Avo" panose="02040603050506020204" pitchFamily="18" charset="0"/>
                  <a:sym typeface="Arial"/>
                </a:rPr>
                <a:t> </a:t>
              </a:r>
              <a:r>
                <a:rPr lang="en-US" sz="2400" kern="0" dirty="0" err="1">
                  <a:latin typeface="UTM Avo" panose="02040603050506020204" pitchFamily="18" charset="0"/>
                  <a:sym typeface="Arial"/>
                </a:rPr>
                <a:t>việc</a:t>
              </a:r>
              <a:r>
                <a:rPr lang="en-US" sz="2400" kern="0" dirty="0">
                  <a:latin typeface="UTM Avo" panose="02040603050506020204" pitchFamily="18" charset="0"/>
                  <a:sym typeface="Arial"/>
                </a:rPr>
                <a:t>.</a:t>
              </a:r>
            </a:p>
          </p:txBody>
        </p:sp>
      </p:grpSp>
    </p:spTree>
    <p:extLst>
      <p:ext uri="{BB962C8B-B14F-4D97-AF65-F5344CB8AC3E}">
        <p14:creationId xmlns:p14="http://schemas.microsoft.com/office/powerpoint/2010/main" val="2743582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6"/>
                                        </p:tgtEl>
                                        <p:attrNameLst>
                                          <p:attrName>style.visibility</p:attrName>
                                        </p:attrNameLst>
                                      </p:cBhvr>
                                      <p:to>
                                        <p:strVal val="visible"/>
                                      </p:to>
                                    </p:set>
                                    <p:animEffect transition="in" filter="fade">
                                      <p:cBhvr>
                                        <p:cTn id="20" dur="500"/>
                                        <p:tgtEl>
                                          <p:spTgt spid="9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5"/>
                                        </p:tgtEl>
                                        <p:attrNameLst>
                                          <p:attrName>style.visibility</p:attrName>
                                        </p:attrNameLst>
                                      </p:cBhvr>
                                      <p:to>
                                        <p:strVal val="visible"/>
                                      </p:to>
                                    </p:set>
                                    <p:animEffect transition="in" filter="fade">
                                      <p:cBhvr>
                                        <p:cTn id="25" dur="500"/>
                                        <p:tgtEl>
                                          <p:spTgt spid="9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94"/>
                                        </p:tgtEl>
                                        <p:attrNameLst>
                                          <p:attrName>style.visibility</p:attrName>
                                        </p:attrNameLst>
                                      </p:cBhvr>
                                      <p:to>
                                        <p:strVal val="visible"/>
                                      </p:to>
                                    </p:set>
                                    <p:animEffect transition="in" filter="fade">
                                      <p:cBhvr>
                                        <p:cTn id="30"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A0EE37A-140B-D58A-4392-3C0B8C749C3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3A815DE-D3FD-9004-B02E-5C385D77C061}"/>
              </a:ext>
            </a:extLst>
          </p:cNvPr>
          <p:cNvSpPr txBox="1"/>
          <p:nvPr/>
        </p:nvSpPr>
        <p:spPr>
          <a:xfrm>
            <a:off x="3164554" y="1069034"/>
            <a:ext cx="5862892" cy="1128386"/>
          </a:xfrm>
          <a:prstGeom prst="rect">
            <a:avLst/>
          </a:prstGeom>
          <a:noFill/>
        </p:spPr>
        <p:txBody>
          <a:bodyPr wrap="square" rtlCol="0">
            <a:spAutoFit/>
          </a:bodyPr>
          <a:lstStyle/>
          <a:p>
            <a:pPr algn="ctr">
              <a:lnSpc>
                <a:spcPct val="150000"/>
              </a:lnSpc>
              <a:buClr>
                <a:srgbClr val="000000"/>
              </a:buClr>
              <a:buFont typeface="Arial"/>
              <a:buNone/>
            </a:pPr>
            <a:r>
              <a:rPr lang="en-US" sz="2400" b="1" kern="0" dirty="0" err="1">
                <a:latin typeface="UTM Avo" panose="02040603050506020204" pitchFamily="18" charset="0"/>
                <a:cs typeface="Arial"/>
                <a:sym typeface="Arial"/>
              </a:rPr>
              <a:t>Các</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vị</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trí</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công</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việc</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cần</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thiết</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để</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thực</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hiện</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kế</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hoạch</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kinh</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doanh</a:t>
            </a:r>
            <a:r>
              <a:rPr lang="en-US" sz="2400" b="1" kern="0" dirty="0">
                <a:latin typeface="UTM Avo" panose="02040603050506020204" pitchFamily="18" charset="0"/>
                <a:cs typeface="Arial"/>
                <a:sym typeface="Arial"/>
              </a:rPr>
              <a:t>: </a:t>
            </a:r>
          </a:p>
        </p:txBody>
      </p:sp>
      <p:grpSp>
        <p:nvGrpSpPr>
          <p:cNvPr id="35" name="Group 34">
            <a:extLst>
              <a:ext uri="{FF2B5EF4-FFF2-40B4-BE49-F238E27FC236}">
                <a16:creationId xmlns:a16="http://schemas.microsoft.com/office/drawing/2014/main" id="{F58A5291-52CF-7ACA-1E34-16EB38D90E3E}"/>
              </a:ext>
            </a:extLst>
          </p:cNvPr>
          <p:cNvGrpSpPr/>
          <p:nvPr/>
        </p:nvGrpSpPr>
        <p:grpSpPr>
          <a:xfrm>
            <a:off x="378164" y="2612867"/>
            <a:ext cx="2893268" cy="2871672"/>
            <a:chOff x="414690" y="1412741"/>
            <a:chExt cx="2893268" cy="2871672"/>
          </a:xfrm>
        </p:grpSpPr>
        <p:grpSp>
          <p:nvGrpSpPr>
            <p:cNvPr id="9" name="Group 8">
              <a:extLst>
                <a:ext uri="{FF2B5EF4-FFF2-40B4-BE49-F238E27FC236}">
                  <a16:creationId xmlns:a16="http://schemas.microsoft.com/office/drawing/2014/main" id="{3880D628-6B87-F0E0-FDF1-DFCD55E9226A}"/>
                </a:ext>
              </a:extLst>
            </p:cNvPr>
            <p:cNvGrpSpPr/>
            <p:nvPr/>
          </p:nvGrpSpPr>
          <p:grpSpPr>
            <a:xfrm>
              <a:off x="414690" y="1412741"/>
              <a:ext cx="2893268" cy="2871672"/>
              <a:chOff x="285405" y="1690915"/>
              <a:chExt cx="2813395" cy="2792394"/>
            </a:xfrm>
          </p:grpSpPr>
          <p:sp>
            <p:nvSpPr>
              <p:cNvPr id="12" name="Freeform 2">
                <a:extLst>
                  <a:ext uri="{FF2B5EF4-FFF2-40B4-BE49-F238E27FC236}">
                    <a16:creationId xmlns:a16="http://schemas.microsoft.com/office/drawing/2014/main" id="{EFC0A62F-95BF-D3C9-80BF-C084EC4E7BF1}"/>
                  </a:ext>
                </a:extLst>
              </p:cNvPr>
              <p:cNvSpPr/>
              <p:nvPr/>
            </p:nvSpPr>
            <p:spPr>
              <a:xfrm>
                <a:off x="285405" y="1690915"/>
                <a:ext cx="2813395" cy="2792394"/>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a:effectLst>
                <a:outerShdw blurRad="50800" dist="38100" dir="8100000" algn="tr" rotWithShape="0">
                  <a:prstClr val="black">
                    <a:alpha val="40000"/>
                  </a:prstClr>
                </a:outerShdw>
              </a:effectLst>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vi-VN" sz="2400" b="0" i="0" u="none" strike="noStrike" kern="0" cap="none" spc="0" normalizeH="0" baseline="0" noProof="0">
                  <a:ln>
                    <a:noFill/>
                  </a:ln>
                  <a:solidFill>
                    <a:srgbClr val="000000"/>
                  </a:solidFill>
                  <a:effectLst/>
                  <a:uLnTx/>
                  <a:uFillTx/>
                  <a:cs typeface="Arial"/>
                  <a:sym typeface="Arial"/>
                </a:endParaRPr>
              </a:p>
            </p:txBody>
          </p:sp>
          <p:sp>
            <p:nvSpPr>
              <p:cNvPr id="13" name="Oval 12">
                <a:extLst>
                  <a:ext uri="{FF2B5EF4-FFF2-40B4-BE49-F238E27FC236}">
                    <a16:creationId xmlns:a16="http://schemas.microsoft.com/office/drawing/2014/main" id="{6E443160-7739-62E7-3CEA-341C0D0AE21C}"/>
                  </a:ext>
                </a:extLst>
              </p:cNvPr>
              <p:cNvSpPr/>
              <p:nvPr/>
            </p:nvSpPr>
            <p:spPr>
              <a:xfrm>
                <a:off x="1234902" y="2629912"/>
                <a:ext cx="914400" cy="914400"/>
              </a:xfrm>
              <a:prstGeom prst="ellipse">
                <a:avLst/>
              </a:prstGeom>
              <a:solidFill>
                <a:srgbClr val="4EB7B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a:ln>
                    <a:noFill/>
                  </a:ln>
                  <a:solidFill>
                    <a:srgbClr val="FFEFDF"/>
                  </a:solidFill>
                  <a:effectLst/>
                  <a:uLnTx/>
                  <a:uFillTx/>
                  <a:latin typeface="Arial"/>
                  <a:ea typeface="+mn-ea"/>
                  <a:cs typeface="+mn-cs"/>
                  <a:sym typeface="Arial"/>
                </a:endParaRPr>
              </a:p>
            </p:txBody>
          </p:sp>
        </p:grpSp>
        <p:sp>
          <p:nvSpPr>
            <p:cNvPr id="10" name="TextBox 9">
              <a:extLst>
                <a:ext uri="{FF2B5EF4-FFF2-40B4-BE49-F238E27FC236}">
                  <a16:creationId xmlns:a16="http://schemas.microsoft.com/office/drawing/2014/main" id="{D0A919C7-0888-498E-7914-EB4F5FCC4FF8}"/>
                </a:ext>
              </a:extLst>
            </p:cNvPr>
            <p:cNvSpPr txBox="1"/>
            <p:nvPr/>
          </p:nvSpPr>
          <p:spPr>
            <a:xfrm>
              <a:off x="629446" y="2209470"/>
              <a:ext cx="2463753" cy="1128386"/>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lang="en-US" sz="2400" kern="0" dirty="0" err="1">
                  <a:latin typeface="UTM Avo" panose="02040603050506020204" pitchFamily="18" charset="0"/>
                  <a:cs typeface="Arial"/>
                  <a:sym typeface="Arial"/>
                </a:rPr>
                <a:t>Trưởng</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nhóm</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kinh</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doanh</a:t>
              </a:r>
              <a:endParaRPr lang="en-US" sz="2400" kern="0" dirty="0">
                <a:latin typeface="UTM Avo" panose="02040603050506020204" pitchFamily="18" charset="0"/>
                <a:cs typeface="Arial"/>
                <a:sym typeface="Arial"/>
              </a:endParaRPr>
            </a:p>
          </p:txBody>
        </p:sp>
      </p:grpSp>
      <p:grpSp>
        <p:nvGrpSpPr>
          <p:cNvPr id="36" name="Group 35">
            <a:extLst>
              <a:ext uri="{FF2B5EF4-FFF2-40B4-BE49-F238E27FC236}">
                <a16:creationId xmlns:a16="http://schemas.microsoft.com/office/drawing/2014/main" id="{A5DCE300-2F1C-EBD9-3C8D-6D74E48503C0}"/>
              </a:ext>
            </a:extLst>
          </p:cNvPr>
          <p:cNvGrpSpPr/>
          <p:nvPr/>
        </p:nvGrpSpPr>
        <p:grpSpPr>
          <a:xfrm>
            <a:off x="3155675" y="3559424"/>
            <a:ext cx="2893268" cy="2871672"/>
            <a:chOff x="2873145" y="3318757"/>
            <a:chExt cx="2893268" cy="2871672"/>
          </a:xfrm>
        </p:grpSpPr>
        <p:grpSp>
          <p:nvGrpSpPr>
            <p:cNvPr id="19" name="Group 18">
              <a:extLst>
                <a:ext uri="{FF2B5EF4-FFF2-40B4-BE49-F238E27FC236}">
                  <a16:creationId xmlns:a16="http://schemas.microsoft.com/office/drawing/2014/main" id="{797D18CD-7083-DE60-230D-7AA233457A97}"/>
                </a:ext>
              </a:extLst>
            </p:cNvPr>
            <p:cNvGrpSpPr/>
            <p:nvPr/>
          </p:nvGrpSpPr>
          <p:grpSpPr>
            <a:xfrm>
              <a:off x="2873145" y="3318757"/>
              <a:ext cx="2893268" cy="2871672"/>
              <a:chOff x="285405" y="1690915"/>
              <a:chExt cx="2813395" cy="2792394"/>
            </a:xfrm>
            <a:effectLst>
              <a:outerShdw blurRad="50800" dist="38100" dir="10800000" algn="r" rotWithShape="0">
                <a:prstClr val="black">
                  <a:alpha val="40000"/>
                </a:prstClr>
              </a:outerShdw>
            </a:effectLst>
          </p:grpSpPr>
          <p:sp>
            <p:nvSpPr>
              <p:cNvPr id="21" name="Freeform 2">
                <a:extLst>
                  <a:ext uri="{FF2B5EF4-FFF2-40B4-BE49-F238E27FC236}">
                    <a16:creationId xmlns:a16="http://schemas.microsoft.com/office/drawing/2014/main" id="{5C83B3C0-7203-1E0E-3741-6A743E414B4E}"/>
                  </a:ext>
                </a:extLst>
              </p:cNvPr>
              <p:cNvSpPr/>
              <p:nvPr/>
            </p:nvSpPr>
            <p:spPr>
              <a:xfrm>
                <a:off x="285405" y="1690915"/>
                <a:ext cx="2813395" cy="2792394"/>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a:ln>
                    <a:noFill/>
                  </a:ln>
                  <a:solidFill>
                    <a:srgbClr val="000000"/>
                  </a:solidFill>
                  <a:effectLst/>
                  <a:uLnTx/>
                  <a:uFillTx/>
                  <a:latin typeface="Arial"/>
                  <a:cs typeface="Arial"/>
                  <a:sym typeface="Arial"/>
                </a:endParaRPr>
              </a:p>
            </p:txBody>
          </p:sp>
          <p:sp>
            <p:nvSpPr>
              <p:cNvPr id="22" name="Oval 21">
                <a:extLst>
                  <a:ext uri="{FF2B5EF4-FFF2-40B4-BE49-F238E27FC236}">
                    <a16:creationId xmlns:a16="http://schemas.microsoft.com/office/drawing/2014/main" id="{EA5DA2A4-6600-8AEC-D37E-7823EA800B7D}"/>
                  </a:ext>
                </a:extLst>
              </p:cNvPr>
              <p:cNvSpPr/>
              <p:nvPr/>
            </p:nvSpPr>
            <p:spPr>
              <a:xfrm>
                <a:off x="1234902" y="2629912"/>
                <a:ext cx="914400" cy="914400"/>
              </a:xfrm>
              <a:prstGeom prst="ellipse">
                <a:avLst/>
              </a:prstGeom>
              <a:solidFill>
                <a:srgbClr val="FFE5B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a:ln>
                    <a:noFill/>
                  </a:ln>
                  <a:solidFill>
                    <a:srgbClr val="FFEFDF"/>
                  </a:solidFill>
                  <a:effectLst/>
                  <a:uLnTx/>
                  <a:uFillTx/>
                  <a:latin typeface="Arial"/>
                  <a:ea typeface="+mn-ea"/>
                  <a:cs typeface="+mn-cs"/>
                  <a:sym typeface="Arial"/>
                </a:endParaRPr>
              </a:p>
            </p:txBody>
          </p:sp>
        </p:grpSp>
        <p:sp>
          <p:nvSpPr>
            <p:cNvPr id="20" name="TextBox 19">
              <a:extLst>
                <a:ext uri="{FF2B5EF4-FFF2-40B4-BE49-F238E27FC236}">
                  <a16:creationId xmlns:a16="http://schemas.microsoft.com/office/drawing/2014/main" id="{148D2439-E3AD-E3E5-81D6-9A23CF80A536}"/>
                </a:ext>
              </a:extLst>
            </p:cNvPr>
            <p:cNvSpPr txBox="1"/>
            <p:nvPr/>
          </p:nvSpPr>
          <p:spPr>
            <a:xfrm>
              <a:off x="3266182" y="4115486"/>
              <a:ext cx="2036457" cy="1128386"/>
            </a:xfrm>
            <a:prstGeom prst="rect">
              <a:avLst/>
            </a:prstGeom>
            <a:noFill/>
          </p:spPr>
          <p:txBody>
            <a:bodyPr wrap="square" rtlCol="0">
              <a:spAutoFit/>
            </a:bodyPr>
            <a:lstStyle/>
            <a:p>
              <a:pPr algn="ctr">
                <a:lnSpc>
                  <a:spcPct val="150000"/>
                </a:lnSpc>
                <a:buClr>
                  <a:srgbClr val="000000"/>
                </a:buClr>
              </a:pPr>
              <a:r>
                <a:rPr lang="en-US" sz="2400" kern="0" dirty="0" err="1">
                  <a:latin typeface="UTM Avo" panose="02040603050506020204" pitchFamily="18" charset="0"/>
                  <a:cs typeface="Arial"/>
                  <a:sym typeface="Arial"/>
                </a:rPr>
                <a:t>Phụ</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trách</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tài</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chính</a:t>
              </a:r>
              <a:endParaRPr lang="en-US" sz="2400" kern="0" dirty="0">
                <a:latin typeface="UTM Avo" panose="02040603050506020204" pitchFamily="18" charset="0"/>
                <a:cs typeface="Arial"/>
                <a:sym typeface="Arial"/>
              </a:endParaRPr>
            </a:p>
          </p:txBody>
        </p:sp>
      </p:grpSp>
      <p:grpSp>
        <p:nvGrpSpPr>
          <p:cNvPr id="37" name="Group 36">
            <a:extLst>
              <a:ext uri="{FF2B5EF4-FFF2-40B4-BE49-F238E27FC236}">
                <a16:creationId xmlns:a16="http://schemas.microsoft.com/office/drawing/2014/main" id="{DB58D21E-8BD2-DE98-EBAE-EC79687F8402}"/>
              </a:ext>
            </a:extLst>
          </p:cNvPr>
          <p:cNvGrpSpPr/>
          <p:nvPr/>
        </p:nvGrpSpPr>
        <p:grpSpPr>
          <a:xfrm>
            <a:off x="5894443" y="2612867"/>
            <a:ext cx="2893268" cy="2871672"/>
            <a:chOff x="5826611" y="1538774"/>
            <a:chExt cx="2893268" cy="2871672"/>
          </a:xfrm>
        </p:grpSpPr>
        <p:grpSp>
          <p:nvGrpSpPr>
            <p:cNvPr id="24" name="Group 23">
              <a:extLst>
                <a:ext uri="{FF2B5EF4-FFF2-40B4-BE49-F238E27FC236}">
                  <a16:creationId xmlns:a16="http://schemas.microsoft.com/office/drawing/2014/main" id="{5A708378-DF21-F1ED-E59F-416DDF693C9C}"/>
                </a:ext>
              </a:extLst>
            </p:cNvPr>
            <p:cNvGrpSpPr/>
            <p:nvPr/>
          </p:nvGrpSpPr>
          <p:grpSpPr>
            <a:xfrm>
              <a:off x="5826611" y="1538774"/>
              <a:ext cx="2893268" cy="2871672"/>
              <a:chOff x="285405" y="1690915"/>
              <a:chExt cx="2813395" cy="2792394"/>
            </a:xfrm>
          </p:grpSpPr>
          <p:sp>
            <p:nvSpPr>
              <p:cNvPr id="26" name="Freeform 2">
                <a:extLst>
                  <a:ext uri="{FF2B5EF4-FFF2-40B4-BE49-F238E27FC236}">
                    <a16:creationId xmlns:a16="http://schemas.microsoft.com/office/drawing/2014/main" id="{A061E5ED-85CB-BFBB-331F-59D3A779E315}"/>
                  </a:ext>
                </a:extLst>
              </p:cNvPr>
              <p:cNvSpPr/>
              <p:nvPr/>
            </p:nvSpPr>
            <p:spPr>
              <a:xfrm>
                <a:off x="285405" y="1690915"/>
                <a:ext cx="2813395" cy="2792394"/>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a:effectLst>
                <a:outerShdw blurRad="50800" dist="38100" dir="2700000" algn="tl" rotWithShape="0">
                  <a:prstClr val="black">
                    <a:alpha val="40000"/>
                  </a:prstClr>
                </a:outerShdw>
              </a:effectLst>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vi-VN" sz="2400" b="0" i="0" u="none" strike="noStrike" kern="0" cap="none" spc="0" normalizeH="0" baseline="0" noProof="0">
                  <a:ln>
                    <a:noFill/>
                  </a:ln>
                  <a:solidFill>
                    <a:srgbClr val="000000"/>
                  </a:solidFill>
                  <a:effectLst/>
                  <a:uLnTx/>
                  <a:uFillTx/>
                  <a:cs typeface="Arial"/>
                  <a:sym typeface="Arial"/>
                </a:endParaRPr>
              </a:p>
            </p:txBody>
          </p:sp>
          <p:sp>
            <p:nvSpPr>
              <p:cNvPr id="27" name="Oval 26">
                <a:extLst>
                  <a:ext uri="{FF2B5EF4-FFF2-40B4-BE49-F238E27FC236}">
                    <a16:creationId xmlns:a16="http://schemas.microsoft.com/office/drawing/2014/main" id="{64C94C5F-43B3-D0D7-1B77-2A26C066AF1C}"/>
                  </a:ext>
                </a:extLst>
              </p:cNvPr>
              <p:cNvSpPr/>
              <p:nvPr/>
            </p:nvSpPr>
            <p:spPr>
              <a:xfrm>
                <a:off x="1234902" y="2629912"/>
                <a:ext cx="914400" cy="914400"/>
              </a:xfrm>
              <a:prstGeom prst="ellipse">
                <a:avLst/>
              </a:prstGeom>
              <a:solidFill>
                <a:srgbClr val="F9C4C9"/>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a:ln>
                    <a:noFill/>
                  </a:ln>
                  <a:solidFill>
                    <a:srgbClr val="FFEFDF"/>
                  </a:solidFill>
                  <a:effectLst/>
                  <a:uLnTx/>
                  <a:uFillTx/>
                  <a:latin typeface="Arial"/>
                  <a:ea typeface="+mn-ea"/>
                  <a:cs typeface="+mn-cs"/>
                  <a:sym typeface="Arial"/>
                </a:endParaRPr>
              </a:p>
            </p:txBody>
          </p:sp>
        </p:grpSp>
        <p:sp>
          <p:nvSpPr>
            <p:cNvPr id="25" name="TextBox 24">
              <a:extLst>
                <a:ext uri="{FF2B5EF4-FFF2-40B4-BE49-F238E27FC236}">
                  <a16:creationId xmlns:a16="http://schemas.microsoft.com/office/drawing/2014/main" id="{1ED73296-33EE-01F9-520C-ED2FE28EA0A6}"/>
                </a:ext>
              </a:extLst>
            </p:cNvPr>
            <p:cNvSpPr txBox="1"/>
            <p:nvPr/>
          </p:nvSpPr>
          <p:spPr>
            <a:xfrm>
              <a:off x="6135610" y="2007385"/>
              <a:ext cx="2243699" cy="1682384"/>
            </a:xfrm>
            <a:prstGeom prst="rect">
              <a:avLst/>
            </a:prstGeom>
            <a:noFill/>
          </p:spPr>
          <p:txBody>
            <a:bodyPr wrap="square" rtlCol="0">
              <a:spAutoFit/>
            </a:bodyPr>
            <a:lstStyle/>
            <a:p>
              <a:pPr marR="0" lvl="0" indent="0" algn="ctr" fontAlgn="auto">
                <a:lnSpc>
                  <a:spcPct val="150000"/>
                </a:lnSpc>
                <a:spcBef>
                  <a:spcPts val="0"/>
                </a:spcBef>
                <a:spcAft>
                  <a:spcPts val="0"/>
                </a:spcAft>
                <a:buClr>
                  <a:srgbClr val="000000"/>
                </a:buClr>
                <a:buSzTx/>
                <a:buFont typeface="Arial"/>
                <a:buNone/>
                <a:tabLst/>
                <a:defRPr/>
              </a:pPr>
              <a:r>
                <a:rPr lang="en-US" sz="2400" kern="0" dirty="0" err="1">
                  <a:latin typeface="UTM Avo" panose="02040603050506020204" pitchFamily="18" charset="0"/>
                  <a:cs typeface="Arial"/>
                  <a:sym typeface="Arial"/>
                </a:rPr>
                <a:t>Truyền</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thông</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quảng</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cáo</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sản</a:t>
              </a:r>
              <a:r>
                <a:rPr lang="en-US" sz="2400" kern="0" dirty="0">
                  <a:latin typeface="UTM Avo" panose="02040603050506020204" pitchFamily="18" charset="0"/>
                  <a:cs typeface="Arial"/>
                  <a:sym typeface="Arial"/>
                </a:rPr>
                <a:t> </a:t>
              </a:r>
              <a:r>
                <a:rPr lang="en-US" sz="2400" kern="0" dirty="0" err="1">
                  <a:latin typeface="UTM Avo" panose="02040603050506020204" pitchFamily="18" charset="0"/>
                  <a:cs typeface="Arial"/>
                  <a:sym typeface="Arial"/>
                </a:rPr>
                <a:t>phẩm</a:t>
              </a:r>
              <a:endParaRPr lang="en-US" sz="2400" kern="0" dirty="0">
                <a:latin typeface="UTM Avo" panose="02040603050506020204" pitchFamily="18" charset="0"/>
                <a:cs typeface="Arial"/>
                <a:sym typeface="Arial"/>
              </a:endParaRPr>
            </a:p>
          </p:txBody>
        </p:sp>
      </p:grpSp>
      <p:grpSp>
        <p:nvGrpSpPr>
          <p:cNvPr id="28" name="Group 27">
            <a:extLst>
              <a:ext uri="{FF2B5EF4-FFF2-40B4-BE49-F238E27FC236}">
                <a16:creationId xmlns:a16="http://schemas.microsoft.com/office/drawing/2014/main" id="{8F29A9EE-3EE4-B547-D63F-8BA8225A1B56}"/>
              </a:ext>
            </a:extLst>
          </p:cNvPr>
          <p:cNvGrpSpPr/>
          <p:nvPr/>
        </p:nvGrpSpPr>
        <p:grpSpPr>
          <a:xfrm>
            <a:off x="8919568" y="3559424"/>
            <a:ext cx="2893268" cy="2871672"/>
            <a:chOff x="6585058" y="2583592"/>
            <a:chExt cx="2169951" cy="2153754"/>
          </a:xfrm>
        </p:grpSpPr>
        <p:grpSp>
          <p:nvGrpSpPr>
            <p:cNvPr id="29" name="Group 28">
              <a:extLst>
                <a:ext uri="{FF2B5EF4-FFF2-40B4-BE49-F238E27FC236}">
                  <a16:creationId xmlns:a16="http://schemas.microsoft.com/office/drawing/2014/main" id="{69863D0E-A8CB-0ECD-33EB-1F0970F9817B}"/>
                </a:ext>
              </a:extLst>
            </p:cNvPr>
            <p:cNvGrpSpPr/>
            <p:nvPr/>
          </p:nvGrpSpPr>
          <p:grpSpPr>
            <a:xfrm>
              <a:off x="6585058" y="2583592"/>
              <a:ext cx="2169951" cy="2153754"/>
              <a:chOff x="285405" y="1690915"/>
              <a:chExt cx="2813395" cy="2792394"/>
            </a:xfrm>
          </p:grpSpPr>
          <p:sp>
            <p:nvSpPr>
              <p:cNvPr id="31" name="Freeform 2">
                <a:extLst>
                  <a:ext uri="{FF2B5EF4-FFF2-40B4-BE49-F238E27FC236}">
                    <a16:creationId xmlns:a16="http://schemas.microsoft.com/office/drawing/2014/main" id="{7F5EBB26-4534-ACE2-767A-A5C6C59340FC}"/>
                  </a:ext>
                </a:extLst>
              </p:cNvPr>
              <p:cNvSpPr/>
              <p:nvPr/>
            </p:nvSpPr>
            <p:spPr>
              <a:xfrm>
                <a:off x="285405" y="1690915"/>
                <a:ext cx="2813395" cy="2792394"/>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a:effectLst>
                <a:outerShdw blurRad="63500" sx="102000" sy="102000" algn="ctr" rotWithShape="0">
                  <a:prstClr val="black">
                    <a:alpha val="40000"/>
                  </a:prstClr>
                </a:outerShdw>
              </a:effectLst>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vi-VN" sz="2400" b="0" i="0" u="none" strike="noStrike" kern="0" cap="none" spc="0" normalizeH="0" baseline="0" noProof="0">
                  <a:ln>
                    <a:noFill/>
                  </a:ln>
                  <a:solidFill>
                    <a:srgbClr val="000000"/>
                  </a:solidFill>
                  <a:effectLst/>
                  <a:uLnTx/>
                  <a:uFillTx/>
                  <a:cs typeface="Arial"/>
                  <a:sym typeface="Arial"/>
                </a:endParaRPr>
              </a:p>
            </p:txBody>
          </p:sp>
          <p:sp>
            <p:nvSpPr>
              <p:cNvPr id="32" name="Oval 31">
                <a:extLst>
                  <a:ext uri="{FF2B5EF4-FFF2-40B4-BE49-F238E27FC236}">
                    <a16:creationId xmlns:a16="http://schemas.microsoft.com/office/drawing/2014/main" id="{6FF2FED1-BDD3-48E0-0993-510D9DB6A713}"/>
                  </a:ext>
                </a:extLst>
              </p:cNvPr>
              <p:cNvSpPr/>
              <p:nvPr/>
            </p:nvSpPr>
            <p:spPr>
              <a:xfrm>
                <a:off x="1234902" y="2629912"/>
                <a:ext cx="914400" cy="914400"/>
              </a:xfrm>
              <a:prstGeom prst="ellipse">
                <a:avLst/>
              </a:prstGeom>
              <a:solidFill>
                <a:srgbClr val="BEDFB7"/>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a:ln>
                    <a:noFill/>
                  </a:ln>
                  <a:solidFill>
                    <a:srgbClr val="FFEFDF"/>
                  </a:solidFill>
                  <a:effectLst/>
                  <a:uLnTx/>
                  <a:uFillTx/>
                  <a:latin typeface="Arial"/>
                  <a:ea typeface="+mn-ea"/>
                  <a:cs typeface="+mn-cs"/>
                  <a:sym typeface="Arial"/>
                </a:endParaRPr>
              </a:p>
            </p:txBody>
          </p:sp>
        </p:grpSp>
        <p:sp>
          <p:nvSpPr>
            <p:cNvPr id="30" name="TextBox 29">
              <a:extLst>
                <a:ext uri="{FF2B5EF4-FFF2-40B4-BE49-F238E27FC236}">
                  <a16:creationId xmlns:a16="http://schemas.microsoft.com/office/drawing/2014/main" id="{0EC7D101-9801-AB87-D7B4-3B0668A96F10}"/>
                </a:ext>
              </a:extLst>
            </p:cNvPr>
            <p:cNvSpPr txBox="1"/>
            <p:nvPr/>
          </p:nvSpPr>
          <p:spPr>
            <a:xfrm>
              <a:off x="6746125" y="3307834"/>
              <a:ext cx="1847815" cy="425886"/>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lang="en-US" sz="2400" kern="0" dirty="0">
                  <a:latin typeface="UTM Avo" panose="02040603050506020204" pitchFamily="18" charset="0"/>
                  <a:cs typeface="Arial"/>
                  <a:sym typeface="Arial"/>
                </a:rPr>
                <a:t>…</a:t>
              </a:r>
            </a:p>
          </p:txBody>
        </p:sp>
      </p:grpSp>
    </p:spTree>
    <p:extLst>
      <p:ext uri="{BB962C8B-B14F-4D97-AF65-F5344CB8AC3E}">
        <p14:creationId xmlns:p14="http://schemas.microsoft.com/office/powerpoint/2010/main" val="102173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500"/>
                                        <p:tgtEl>
                                          <p:spTgt spid="3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E4BE12D-E3FA-4CD8-3CC2-137F0E494F02}"/>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BE785B6A-8C7B-37A6-487E-562918782A0D}"/>
              </a:ext>
            </a:extLst>
          </p:cNvPr>
          <p:cNvGrpSpPr/>
          <p:nvPr/>
        </p:nvGrpSpPr>
        <p:grpSpPr>
          <a:xfrm>
            <a:off x="-284130" y="1850768"/>
            <a:ext cx="5215468" cy="5215468"/>
            <a:chOff x="-747488" y="434523"/>
            <a:chExt cx="3911601" cy="3911601"/>
          </a:xfrm>
        </p:grpSpPr>
        <p:sp>
          <p:nvSpPr>
            <p:cNvPr id="4" name="Oval 3">
              <a:extLst>
                <a:ext uri="{FF2B5EF4-FFF2-40B4-BE49-F238E27FC236}">
                  <a16:creationId xmlns:a16="http://schemas.microsoft.com/office/drawing/2014/main" id="{93550CA8-9E13-103B-0DD7-C4453E596D23}"/>
                </a:ext>
              </a:extLst>
            </p:cNvPr>
            <p:cNvSpPr/>
            <p:nvPr/>
          </p:nvSpPr>
          <p:spPr>
            <a:xfrm>
              <a:off x="-747488" y="434523"/>
              <a:ext cx="3911601" cy="3911601"/>
            </a:xfrm>
            <a:prstGeom prst="ellipse">
              <a:avLst/>
            </a:prstGeom>
            <a:solidFill>
              <a:srgbClr val="FFFFFF"/>
            </a:solidFill>
            <a:ln w="25400" cap="flat" cmpd="sng" algn="ctr">
              <a:solidFill>
                <a:srgbClr val="2B4059">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a:ln>
                  <a:noFill/>
                </a:ln>
                <a:solidFill>
                  <a:srgbClr val="FFEFDF"/>
                </a:solidFill>
                <a:effectLst/>
                <a:uLnTx/>
                <a:uFillTx/>
                <a:latin typeface="Arial"/>
                <a:ea typeface="+mn-ea"/>
                <a:cs typeface="+mn-cs"/>
                <a:sym typeface="Arial"/>
              </a:endParaRPr>
            </a:p>
          </p:txBody>
        </p:sp>
        <p:pic>
          <p:nvPicPr>
            <p:cNvPr id="5" name="Picture 2" descr="Những điều ứng viên cần biết về việc làm trưởng nhóm kinh doanh (phần 1) -  Tuổi Trẻ Online">
              <a:extLst>
                <a:ext uri="{FF2B5EF4-FFF2-40B4-BE49-F238E27FC236}">
                  <a16:creationId xmlns:a16="http://schemas.microsoft.com/office/drawing/2014/main" id="{51F5DD74-EB73-7544-3D3F-C20D1774AB0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572" r="24222"/>
            <a:stretch/>
          </p:blipFill>
          <p:spPr bwMode="auto">
            <a:xfrm>
              <a:off x="-599283" y="649062"/>
              <a:ext cx="3615189" cy="3482521"/>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9" name="Group 8">
            <a:extLst>
              <a:ext uri="{FF2B5EF4-FFF2-40B4-BE49-F238E27FC236}">
                <a16:creationId xmlns:a16="http://schemas.microsoft.com/office/drawing/2014/main" id="{AD52AD61-9285-63F7-9C96-ACF5E33BC585}"/>
              </a:ext>
            </a:extLst>
          </p:cNvPr>
          <p:cNvGrpSpPr/>
          <p:nvPr/>
        </p:nvGrpSpPr>
        <p:grpSpPr>
          <a:xfrm>
            <a:off x="6626431" y="1118752"/>
            <a:ext cx="5553271" cy="831499"/>
            <a:chOff x="5760719" y="269004"/>
            <a:chExt cx="3383280" cy="623625"/>
          </a:xfrm>
        </p:grpSpPr>
        <p:sp>
          <p:nvSpPr>
            <p:cNvPr id="11" name="Rectangle 10">
              <a:extLst>
                <a:ext uri="{FF2B5EF4-FFF2-40B4-BE49-F238E27FC236}">
                  <a16:creationId xmlns:a16="http://schemas.microsoft.com/office/drawing/2014/main" id="{EABFD174-22E3-DEDA-572E-7DAD23369357}"/>
                </a:ext>
              </a:extLst>
            </p:cNvPr>
            <p:cNvSpPr/>
            <p:nvPr/>
          </p:nvSpPr>
          <p:spPr>
            <a:xfrm>
              <a:off x="5760719" y="743404"/>
              <a:ext cx="3383280" cy="149225"/>
            </a:xfrm>
            <a:prstGeom prst="rect">
              <a:avLst/>
            </a:prstGeom>
            <a:solidFill>
              <a:srgbClr val="375A5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800" b="0" i="0" u="none" strike="noStrike" kern="0" cap="none" spc="0" normalizeH="0" baseline="0" noProof="0">
                <a:ln>
                  <a:noFill/>
                </a:ln>
                <a:solidFill>
                  <a:srgbClr val="FFEFDF"/>
                </a:solidFill>
                <a:effectLst/>
                <a:uLnTx/>
                <a:uFillTx/>
                <a:latin typeface="Arial"/>
                <a:ea typeface="+mn-ea"/>
                <a:cs typeface="+mn-cs"/>
                <a:sym typeface="Arial"/>
              </a:endParaRPr>
            </a:p>
          </p:txBody>
        </p:sp>
        <p:sp>
          <p:nvSpPr>
            <p:cNvPr id="12" name="TextBox 11">
              <a:extLst>
                <a:ext uri="{FF2B5EF4-FFF2-40B4-BE49-F238E27FC236}">
                  <a16:creationId xmlns:a16="http://schemas.microsoft.com/office/drawing/2014/main" id="{EE9BE11F-1C70-B955-D2CE-8F4C2B10B683}"/>
                </a:ext>
              </a:extLst>
            </p:cNvPr>
            <p:cNvSpPr txBox="1"/>
            <p:nvPr/>
          </p:nvSpPr>
          <p:spPr>
            <a:xfrm>
              <a:off x="6187031" y="269004"/>
              <a:ext cx="2956968" cy="39241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lang="en-US" sz="2800" b="1" kern="0">
                  <a:latin typeface="UTM Avo" panose="02040603050506020204" pitchFamily="18" charset="0"/>
                  <a:sym typeface="Arial"/>
                </a:rPr>
                <a:t>Trưởng</a:t>
              </a:r>
              <a:r>
                <a:rPr lang="en-US" sz="2800" b="1" kern="0" dirty="0">
                  <a:latin typeface="UTM Avo" panose="02040603050506020204" pitchFamily="18" charset="0"/>
                  <a:sym typeface="Arial"/>
                </a:rPr>
                <a:t> </a:t>
              </a:r>
              <a:r>
                <a:rPr lang="en-US" sz="2800" b="1" kern="0" dirty="0" err="1">
                  <a:latin typeface="UTM Avo" panose="02040603050506020204" pitchFamily="18" charset="0"/>
                  <a:sym typeface="Arial"/>
                </a:rPr>
                <a:t>nhóm</a:t>
              </a:r>
              <a:r>
                <a:rPr lang="en-US" sz="2800" b="1" kern="0" dirty="0">
                  <a:latin typeface="UTM Avo" panose="02040603050506020204" pitchFamily="18" charset="0"/>
                  <a:sym typeface="Arial"/>
                </a:rPr>
                <a:t> </a:t>
              </a:r>
              <a:r>
                <a:rPr lang="en-US" sz="2800" b="1" kern="0" dirty="0" err="1">
                  <a:latin typeface="UTM Avo" panose="02040603050506020204" pitchFamily="18" charset="0"/>
                  <a:sym typeface="Arial"/>
                </a:rPr>
                <a:t>kinh</a:t>
              </a:r>
              <a:r>
                <a:rPr lang="en-US" sz="2800" b="1" kern="0" dirty="0">
                  <a:latin typeface="UTM Avo" panose="02040603050506020204" pitchFamily="18" charset="0"/>
                  <a:sym typeface="Arial"/>
                </a:rPr>
                <a:t> </a:t>
              </a:r>
              <a:r>
                <a:rPr lang="en-US" sz="2800" b="1" kern="0" dirty="0" err="1">
                  <a:latin typeface="UTM Avo" panose="02040603050506020204" pitchFamily="18" charset="0"/>
                  <a:sym typeface="Arial"/>
                </a:rPr>
                <a:t>doanh</a:t>
              </a:r>
              <a:endParaRPr lang="en-US" sz="2800" b="1" kern="0" dirty="0">
                <a:latin typeface="UTM Avo" panose="02040603050506020204" pitchFamily="18" charset="0"/>
                <a:sym typeface="Arial"/>
              </a:endParaRPr>
            </a:p>
          </p:txBody>
        </p:sp>
      </p:grpSp>
      <p:grpSp>
        <p:nvGrpSpPr>
          <p:cNvPr id="13" name="Group 12">
            <a:extLst>
              <a:ext uri="{FF2B5EF4-FFF2-40B4-BE49-F238E27FC236}">
                <a16:creationId xmlns:a16="http://schemas.microsoft.com/office/drawing/2014/main" id="{7430D502-594A-F791-A2A9-767A7DB3C8D9}"/>
              </a:ext>
            </a:extLst>
          </p:cNvPr>
          <p:cNvGrpSpPr/>
          <p:nvPr/>
        </p:nvGrpSpPr>
        <p:grpSpPr>
          <a:xfrm>
            <a:off x="5777979" y="2429323"/>
            <a:ext cx="5215468" cy="1607958"/>
            <a:chOff x="4572000" y="487511"/>
            <a:chExt cx="4201886" cy="1205969"/>
          </a:xfrm>
        </p:grpSpPr>
        <p:sp>
          <p:nvSpPr>
            <p:cNvPr id="14" name="Rectangle: Diagonal Corners Rounded 13">
              <a:extLst>
                <a:ext uri="{FF2B5EF4-FFF2-40B4-BE49-F238E27FC236}">
                  <a16:creationId xmlns:a16="http://schemas.microsoft.com/office/drawing/2014/main" id="{82E81546-92A9-3327-DA8D-F0DEC78046CE}"/>
                </a:ext>
              </a:extLst>
            </p:cNvPr>
            <p:cNvSpPr/>
            <p:nvPr/>
          </p:nvSpPr>
          <p:spPr>
            <a:xfrm>
              <a:off x="4637315" y="568623"/>
              <a:ext cx="4136571" cy="1124857"/>
            </a:xfrm>
            <a:prstGeom prst="round2DiagRect">
              <a:avLst/>
            </a:prstGeom>
            <a:noFill/>
            <a:ln w="25400" cap="flat" cmpd="sng" algn="ctr">
              <a:solidFill>
                <a:srgbClr val="FFEFDF">
                  <a:lumMod val="25000"/>
                </a:srgbClr>
              </a:solidFill>
              <a:prstDash val="sysDot"/>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endParaRPr kumimoji="0" lang="en-US" sz="2400" b="0" i="0" u="none" strike="noStrike" kern="0" cap="none" spc="0" normalizeH="0" baseline="0" noProof="0">
                <a:ln>
                  <a:noFill/>
                </a:ln>
                <a:effectLst/>
                <a:uLnTx/>
                <a:uFillTx/>
                <a:latin typeface="Arial"/>
                <a:ea typeface="+mn-ea"/>
                <a:cs typeface="+mn-cs"/>
                <a:sym typeface="Arial"/>
              </a:endParaRPr>
            </a:p>
          </p:txBody>
        </p:sp>
        <p:sp>
          <p:nvSpPr>
            <p:cNvPr id="15" name="Rectangle: Diagonal Corners Rounded 14">
              <a:extLst>
                <a:ext uri="{FF2B5EF4-FFF2-40B4-BE49-F238E27FC236}">
                  <a16:creationId xmlns:a16="http://schemas.microsoft.com/office/drawing/2014/main" id="{84C8BF39-3DA9-CA4F-CD1B-C85E6EC02D97}"/>
                </a:ext>
              </a:extLst>
            </p:cNvPr>
            <p:cNvSpPr/>
            <p:nvPr/>
          </p:nvSpPr>
          <p:spPr>
            <a:xfrm>
              <a:off x="4572000" y="487511"/>
              <a:ext cx="4136571" cy="1124857"/>
            </a:xfrm>
            <a:prstGeom prst="round2DiagRect">
              <a:avLst/>
            </a:prstGeom>
            <a:solidFill>
              <a:srgbClr val="FFFFFF"/>
            </a:solidFill>
            <a:ln w="25400" cap="flat" cmpd="sng" algn="ctr">
              <a:no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effectLst/>
                  <a:uLnTx/>
                  <a:uFillTx/>
                  <a:latin typeface="UTM Avo" panose="02040603050506020204" pitchFamily="18" charset="0"/>
                  <a:sym typeface="Arial"/>
                </a:rPr>
                <a:t>Lập kế hoạch, đề xuất chiến lược kinh doanh.</a:t>
              </a:r>
            </a:p>
          </p:txBody>
        </p:sp>
      </p:grpSp>
      <p:grpSp>
        <p:nvGrpSpPr>
          <p:cNvPr id="17" name="Group 16">
            <a:extLst>
              <a:ext uri="{FF2B5EF4-FFF2-40B4-BE49-F238E27FC236}">
                <a16:creationId xmlns:a16="http://schemas.microsoft.com/office/drawing/2014/main" id="{B8F4317B-E6AA-6E58-CD3B-63A833759D53}"/>
              </a:ext>
            </a:extLst>
          </p:cNvPr>
          <p:cNvGrpSpPr/>
          <p:nvPr/>
        </p:nvGrpSpPr>
        <p:grpSpPr>
          <a:xfrm>
            <a:off x="5777979" y="4408204"/>
            <a:ext cx="5215468" cy="2267048"/>
            <a:chOff x="4572000" y="487511"/>
            <a:chExt cx="4201886" cy="1700286"/>
          </a:xfrm>
        </p:grpSpPr>
        <p:sp>
          <p:nvSpPr>
            <p:cNvPr id="21" name="Rectangle: Diagonal Corners Rounded 20">
              <a:extLst>
                <a:ext uri="{FF2B5EF4-FFF2-40B4-BE49-F238E27FC236}">
                  <a16:creationId xmlns:a16="http://schemas.microsoft.com/office/drawing/2014/main" id="{4594091C-3222-E249-B9AC-4BC548EC331D}"/>
                </a:ext>
              </a:extLst>
            </p:cNvPr>
            <p:cNvSpPr/>
            <p:nvPr/>
          </p:nvSpPr>
          <p:spPr>
            <a:xfrm>
              <a:off x="4637315" y="568623"/>
              <a:ext cx="4136571" cy="1619174"/>
            </a:xfrm>
            <a:prstGeom prst="round2DiagRect">
              <a:avLst/>
            </a:prstGeom>
            <a:noFill/>
            <a:ln w="25400" cap="flat" cmpd="sng" algn="ctr">
              <a:solidFill>
                <a:srgbClr val="FFEFDF">
                  <a:lumMod val="25000"/>
                </a:srgbClr>
              </a:solidFill>
              <a:prstDash val="sysDot"/>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endParaRPr kumimoji="0" lang="en-US" sz="2400" b="0" i="0" u="none" strike="noStrike" kern="0" cap="none" spc="0" normalizeH="0" baseline="0" noProof="0">
                <a:ln>
                  <a:noFill/>
                </a:ln>
                <a:effectLst/>
                <a:uLnTx/>
                <a:uFillTx/>
                <a:latin typeface="Arial"/>
                <a:ea typeface="+mn-ea"/>
                <a:cs typeface="+mn-cs"/>
                <a:sym typeface="Arial"/>
              </a:endParaRPr>
            </a:p>
          </p:txBody>
        </p:sp>
        <p:sp>
          <p:nvSpPr>
            <p:cNvPr id="22" name="Rectangle: Diagonal Corners Rounded 21">
              <a:extLst>
                <a:ext uri="{FF2B5EF4-FFF2-40B4-BE49-F238E27FC236}">
                  <a16:creationId xmlns:a16="http://schemas.microsoft.com/office/drawing/2014/main" id="{CEA6417D-B99A-ED54-A68D-626E0E47CF21}"/>
                </a:ext>
              </a:extLst>
            </p:cNvPr>
            <p:cNvSpPr/>
            <p:nvPr/>
          </p:nvSpPr>
          <p:spPr>
            <a:xfrm>
              <a:off x="4572000" y="487511"/>
              <a:ext cx="4136571" cy="1619174"/>
            </a:xfrm>
            <a:prstGeom prst="round2DiagRect">
              <a:avLst/>
            </a:prstGeom>
            <a:solidFill>
              <a:srgbClr val="FFFFFF"/>
            </a:solidFill>
            <a:ln w="25400" cap="flat" cmpd="sng" algn="ctr">
              <a:no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effectLst/>
                  <a:uLnTx/>
                  <a:uFillTx/>
                  <a:latin typeface="UTM Avo" panose="02040603050506020204" pitchFamily="18" charset="0"/>
                  <a:sym typeface="Arial"/>
                </a:rPr>
                <a:t>Giám sát hoạt động hàng ngày và đảm bảo rằng mục tiêu kinh doanh được đạt được.</a:t>
              </a:r>
            </a:p>
          </p:txBody>
        </p:sp>
      </p:grpSp>
    </p:spTree>
    <p:extLst>
      <p:ext uri="{BB962C8B-B14F-4D97-AF65-F5344CB8AC3E}">
        <p14:creationId xmlns:p14="http://schemas.microsoft.com/office/powerpoint/2010/main" val="1596714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E65AAFC-1D3D-8E1B-48FB-41FFC76009AE}"/>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BEE61175-FCB2-CC9A-C76C-99B014C00CF8}"/>
              </a:ext>
            </a:extLst>
          </p:cNvPr>
          <p:cNvGrpSpPr/>
          <p:nvPr/>
        </p:nvGrpSpPr>
        <p:grpSpPr>
          <a:xfrm>
            <a:off x="-284130" y="1841351"/>
            <a:ext cx="5215468" cy="5215468"/>
            <a:chOff x="-747488" y="528865"/>
            <a:chExt cx="3911601" cy="3911601"/>
          </a:xfrm>
        </p:grpSpPr>
        <p:sp>
          <p:nvSpPr>
            <p:cNvPr id="12" name="Oval 11">
              <a:extLst>
                <a:ext uri="{FF2B5EF4-FFF2-40B4-BE49-F238E27FC236}">
                  <a16:creationId xmlns:a16="http://schemas.microsoft.com/office/drawing/2014/main" id="{7BD5FD2C-6800-875B-7196-BA8D6F4C7998}"/>
                </a:ext>
              </a:extLst>
            </p:cNvPr>
            <p:cNvSpPr/>
            <p:nvPr/>
          </p:nvSpPr>
          <p:spPr>
            <a:xfrm>
              <a:off x="-747488" y="528865"/>
              <a:ext cx="3911601" cy="3911601"/>
            </a:xfrm>
            <a:prstGeom prst="ellipse">
              <a:avLst/>
            </a:prstGeom>
            <a:solidFill>
              <a:srgbClr val="FFFFFF"/>
            </a:solidFill>
            <a:ln w="25400" cap="flat" cmpd="sng" algn="ctr">
              <a:solidFill>
                <a:srgbClr val="2B4059">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a:ln>
                  <a:noFill/>
                </a:ln>
                <a:solidFill>
                  <a:srgbClr val="FFEFDF"/>
                </a:solidFill>
                <a:effectLst/>
                <a:uLnTx/>
                <a:uFillTx/>
                <a:latin typeface="Arial"/>
                <a:ea typeface="+mn-ea"/>
                <a:cs typeface="+mn-cs"/>
                <a:sym typeface="Arial"/>
              </a:endParaRPr>
            </a:p>
          </p:txBody>
        </p:sp>
        <p:pic>
          <p:nvPicPr>
            <p:cNvPr id="13" name="Picture 4" descr="Tài chính doanh nghiệp là gì? Nội dung, vai trò và chức năng của tài chính  doanh nghiệp">
              <a:extLst>
                <a:ext uri="{FF2B5EF4-FFF2-40B4-BE49-F238E27FC236}">
                  <a16:creationId xmlns:a16="http://schemas.microsoft.com/office/drawing/2014/main" id="{27FA0022-4B45-C5B5-BB49-AF83025A8A9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35139"/>
            <a:stretch/>
          </p:blipFill>
          <p:spPr bwMode="auto">
            <a:xfrm>
              <a:off x="-605131" y="726735"/>
              <a:ext cx="3626886" cy="3515858"/>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14" name="Group 13">
            <a:extLst>
              <a:ext uri="{FF2B5EF4-FFF2-40B4-BE49-F238E27FC236}">
                <a16:creationId xmlns:a16="http://schemas.microsoft.com/office/drawing/2014/main" id="{8EDA5C6A-EC43-E3C9-3C7B-10C885ED3479}"/>
              </a:ext>
            </a:extLst>
          </p:cNvPr>
          <p:cNvGrpSpPr/>
          <p:nvPr/>
        </p:nvGrpSpPr>
        <p:grpSpPr>
          <a:xfrm>
            <a:off x="6626431" y="1118752"/>
            <a:ext cx="5553271" cy="831499"/>
            <a:chOff x="5760719" y="269004"/>
            <a:chExt cx="3383280" cy="623625"/>
          </a:xfrm>
        </p:grpSpPr>
        <p:sp>
          <p:nvSpPr>
            <p:cNvPr id="15" name="Rectangle 14">
              <a:extLst>
                <a:ext uri="{FF2B5EF4-FFF2-40B4-BE49-F238E27FC236}">
                  <a16:creationId xmlns:a16="http://schemas.microsoft.com/office/drawing/2014/main" id="{39695F3B-328F-08AD-387F-40A0F2CE31E7}"/>
                </a:ext>
              </a:extLst>
            </p:cNvPr>
            <p:cNvSpPr/>
            <p:nvPr/>
          </p:nvSpPr>
          <p:spPr>
            <a:xfrm>
              <a:off x="5760719" y="743404"/>
              <a:ext cx="3383280" cy="149225"/>
            </a:xfrm>
            <a:prstGeom prst="rect">
              <a:avLst/>
            </a:prstGeom>
            <a:solidFill>
              <a:srgbClr val="375A5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800" b="0" i="0" u="none" strike="noStrike" kern="0" cap="none" spc="0" normalizeH="0" baseline="0" noProof="0">
                <a:ln>
                  <a:noFill/>
                </a:ln>
                <a:solidFill>
                  <a:srgbClr val="FFEFDF"/>
                </a:solidFill>
                <a:effectLst/>
                <a:uLnTx/>
                <a:uFillTx/>
                <a:latin typeface="Arial"/>
                <a:ea typeface="+mn-ea"/>
                <a:cs typeface="+mn-cs"/>
                <a:sym typeface="Arial"/>
              </a:endParaRPr>
            </a:p>
          </p:txBody>
        </p:sp>
        <p:sp>
          <p:nvSpPr>
            <p:cNvPr id="16" name="TextBox 15">
              <a:extLst>
                <a:ext uri="{FF2B5EF4-FFF2-40B4-BE49-F238E27FC236}">
                  <a16:creationId xmlns:a16="http://schemas.microsoft.com/office/drawing/2014/main" id="{D696AA36-433F-A9EF-59B1-C726CC876693}"/>
                </a:ext>
              </a:extLst>
            </p:cNvPr>
            <p:cNvSpPr txBox="1"/>
            <p:nvPr/>
          </p:nvSpPr>
          <p:spPr>
            <a:xfrm>
              <a:off x="6853194" y="269004"/>
              <a:ext cx="2290805" cy="39241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lang="en-US" sz="2800" b="1" kern="0" dirty="0" err="1">
                  <a:latin typeface="UTM Avo" panose="02040603050506020204" pitchFamily="18" charset="0"/>
                  <a:sym typeface="Arial"/>
                </a:rPr>
                <a:t>Phụ</a:t>
              </a:r>
              <a:r>
                <a:rPr lang="en-US" sz="2800" b="1" kern="0" dirty="0">
                  <a:latin typeface="UTM Avo" panose="02040603050506020204" pitchFamily="18" charset="0"/>
                  <a:sym typeface="Arial"/>
                </a:rPr>
                <a:t> </a:t>
              </a:r>
              <a:r>
                <a:rPr lang="en-US" sz="2800" b="1" kern="0" dirty="0" err="1">
                  <a:latin typeface="UTM Avo" panose="02040603050506020204" pitchFamily="18" charset="0"/>
                  <a:sym typeface="Arial"/>
                </a:rPr>
                <a:t>trách</a:t>
              </a:r>
              <a:r>
                <a:rPr lang="en-US" sz="2800" b="1" kern="0" dirty="0">
                  <a:latin typeface="UTM Avo" panose="02040603050506020204" pitchFamily="18" charset="0"/>
                  <a:sym typeface="Arial"/>
                </a:rPr>
                <a:t> </a:t>
              </a:r>
              <a:r>
                <a:rPr lang="en-US" sz="2800" b="1" kern="0" dirty="0" err="1">
                  <a:latin typeface="UTM Avo" panose="02040603050506020204" pitchFamily="18" charset="0"/>
                  <a:sym typeface="Arial"/>
                </a:rPr>
                <a:t>tài</a:t>
              </a:r>
              <a:r>
                <a:rPr lang="en-US" sz="2800" b="1" kern="0" dirty="0">
                  <a:latin typeface="UTM Avo" panose="02040603050506020204" pitchFamily="18" charset="0"/>
                  <a:sym typeface="Arial"/>
                </a:rPr>
                <a:t> </a:t>
              </a:r>
              <a:r>
                <a:rPr lang="en-US" sz="2800" b="1" kern="0" dirty="0" err="1">
                  <a:latin typeface="UTM Avo" panose="02040603050506020204" pitchFamily="18" charset="0"/>
                  <a:sym typeface="Arial"/>
                </a:rPr>
                <a:t>chính</a:t>
              </a:r>
              <a:endParaRPr lang="en-US" sz="2800" b="1" kern="0" dirty="0">
                <a:latin typeface="UTM Avo" panose="02040603050506020204" pitchFamily="18" charset="0"/>
                <a:sym typeface="Arial"/>
              </a:endParaRPr>
            </a:p>
          </p:txBody>
        </p:sp>
      </p:grpSp>
      <p:grpSp>
        <p:nvGrpSpPr>
          <p:cNvPr id="17" name="Group 16">
            <a:extLst>
              <a:ext uri="{FF2B5EF4-FFF2-40B4-BE49-F238E27FC236}">
                <a16:creationId xmlns:a16="http://schemas.microsoft.com/office/drawing/2014/main" id="{A731CF7F-DCD3-95D1-24DC-A23DCD7FC240}"/>
              </a:ext>
            </a:extLst>
          </p:cNvPr>
          <p:cNvGrpSpPr/>
          <p:nvPr/>
        </p:nvGrpSpPr>
        <p:grpSpPr>
          <a:xfrm>
            <a:off x="5777979" y="2429323"/>
            <a:ext cx="5215468" cy="1607958"/>
            <a:chOff x="4572000" y="487511"/>
            <a:chExt cx="4201886" cy="1205969"/>
          </a:xfrm>
        </p:grpSpPr>
        <p:sp>
          <p:nvSpPr>
            <p:cNvPr id="19" name="Rectangle: Diagonal Corners Rounded 18">
              <a:extLst>
                <a:ext uri="{FF2B5EF4-FFF2-40B4-BE49-F238E27FC236}">
                  <a16:creationId xmlns:a16="http://schemas.microsoft.com/office/drawing/2014/main" id="{48726C49-A19C-6945-1C49-D526CE0765EE}"/>
                </a:ext>
              </a:extLst>
            </p:cNvPr>
            <p:cNvSpPr/>
            <p:nvPr/>
          </p:nvSpPr>
          <p:spPr>
            <a:xfrm>
              <a:off x="4637315" y="568623"/>
              <a:ext cx="4136571" cy="1124857"/>
            </a:xfrm>
            <a:prstGeom prst="round2DiagRect">
              <a:avLst/>
            </a:prstGeom>
            <a:noFill/>
            <a:ln w="25400" cap="flat" cmpd="sng" algn="ctr">
              <a:solidFill>
                <a:srgbClr val="FFEFDF">
                  <a:lumMod val="25000"/>
                </a:srgbClr>
              </a:solidFill>
              <a:prstDash val="sysDot"/>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endParaRPr kumimoji="0" lang="en-US" sz="2400" b="0" i="0" u="none" strike="noStrike" kern="0" cap="none" spc="0" normalizeH="0" baseline="0" noProof="0">
                <a:ln>
                  <a:noFill/>
                </a:ln>
                <a:effectLst/>
                <a:uLnTx/>
                <a:uFillTx/>
                <a:latin typeface="Arial"/>
                <a:ea typeface="+mn-ea"/>
                <a:cs typeface="+mn-cs"/>
                <a:sym typeface="Arial"/>
              </a:endParaRPr>
            </a:p>
          </p:txBody>
        </p:sp>
        <p:sp>
          <p:nvSpPr>
            <p:cNvPr id="20" name="Rectangle: Diagonal Corners Rounded 19">
              <a:extLst>
                <a:ext uri="{FF2B5EF4-FFF2-40B4-BE49-F238E27FC236}">
                  <a16:creationId xmlns:a16="http://schemas.microsoft.com/office/drawing/2014/main" id="{621D349E-60EA-E91C-FB9F-967062F4BAB3}"/>
                </a:ext>
              </a:extLst>
            </p:cNvPr>
            <p:cNvSpPr/>
            <p:nvPr/>
          </p:nvSpPr>
          <p:spPr>
            <a:xfrm>
              <a:off x="4572000" y="487511"/>
              <a:ext cx="4136571" cy="1124857"/>
            </a:xfrm>
            <a:prstGeom prst="round2DiagRect">
              <a:avLst/>
            </a:prstGeom>
            <a:solidFill>
              <a:srgbClr val="FFFFFF"/>
            </a:solidFill>
            <a:ln w="25400" cap="flat" cmpd="sng" algn="ctr">
              <a:no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effectLst/>
                  <a:uLnTx/>
                  <a:uFillTx/>
                  <a:latin typeface="UTM Avo" panose="02040603050506020204" pitchFamily="18" charset="0"/>
                  <a:sym typeface="Arial"/>
                </a:rPr>
                <a:t>Quản lý nguồn vốn, lập kế hoạch tài chính, theo dõi chi phí </a:t>
              </a:r>
            </a:p>
          </p:txBody>
        </p:sp>
      </p:grpSp>
      <p:grpSp>
        <p:nvGrpSpPr>
          <p:cNvPr id="21" name="Group 20">
            <a:extLst>
              <a:ext uri="{FF2B5EF4-FFF2-40B4-BE49-F238E27FC236}">
                <a16:creationId xmlns:a16="http://schemas.microsoft.com/office/drawing/2014/main" id="{8D6839AE-42A0-D0E2-B0B1-09919C067063}"/>
              </a:ext>
            </a:extLst>
          </p:cNvPr>
          <p:cNvGrpSpPr/>
          <p:nvPr/>
        </p:nvGrpSpPr>
        <p:grpSpPr>
          <a:xfrm>
            <a:off x="5777979" y="4258123"/>
            <a:ext cx="5215468" cy="1607958"/>
            <a:chOff x="4572000" y="487511"/>
            <a:chExt cx="4201886" cy="1700286"/>
          </a:xfrm>
        </p:grpSpPr>
        <p:sp>
          <p:nvSpPr>
            <p:cNvPr id="22" name="Rectangle: Diagonal Corners Rounded 21">
              <a:extLst>
                <a:ext uri="{FF2B5EF4-FFF2-40B4-BE49-F238E27FC236}">
                  <a16:creationId xmlns:a16="http://schemas.microsoft.com/office/drawing/2014/main" id="{862D3E07-9B91-8A2A-2963-F88D1AEEEFD8}"/>
                </a:ext>
              </a:extLst>
            </p:cNvPr>
            <p:cNvSpPr/>
            <p:nvPr/>
          </p:nvSpPr>
          <p:spPr>
            <a:xfrm>
              <a:off x="4637315" y="568623"/>
              <a:ext cx="4136571" cy="1619174"/>
            </a:xfrm>
            <a:prstGeom prst="round2DiagRect">
              <a:avLst/>
            </a:prstGeom>
            <a:noFill/>
            <a:ln w="25400" cap="flat" cmpd="sng" algn="ctr">
              <a:solidFill>
                <a:srgbClr val="FFEFDF">
                  <a:lumMod val="25000"/>
                </a:srgbClr>
              </a:solidFill>
              <a:prstDash val="sysDot"/>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endParaRPr kumimoji="0" lang="en-US" sz="2400" b="0" i="0" u="none" strike="noStrike" kern="0" cap="none" spc="0" normalizeH="0" baseline="0" noProof="0">
                <a:ln>
                  <a:noFill/>
                </a:ln>
                <a:effectLst/>
                <a:uLnTx/>
                <a:uFillTx/>
                <a:latin typeface="Arial"/>
                <a:ea typeface="+mn-ea"/>
                <a:cs typeface="+mn-cs"/>
                <a:sym typeface="Arial"/>
              </a:endParaRPr>
            </a:p>
          </p:txBody>
        </p:sp>
        <p:sp>
          <p:nvSpPr>
            <p:cNvPr id="23" name="Rectangle: Diagonal Corners Rounded 22">
              <a:extLst>
                <a:ext uri="{FF2B5EF4-FFF2-40B4-BE49-F238E27FC236}">
                  <a16:creationId xmlns:a16="http://schemas.microsoft.com/office/drawing/2014/main" id="{60B25891-DCD1-106E-B9DF-5F68EA162066}"/>
                </a:ext>
              </a:extLst>
            </p:cNvPr>
            <p:cNvSpPr/>
            <p:nvPr/>
          </p:nvSpPr>
          <p:spPr>
            <a:xfrm>
              <a:off x="4572000" y="487511"/>
              <a:ext cx="4136571" cy="1619174"/>
            </a:xfrm>
            <a:prstGeom prst="round2DiagRect">
              <a:avLst/>
            </a:prstGeom>
            <a:solidFill>
              <a:srgbClr val="FFFFFF"/>
            </a:solidFill>
            <a:ln w="25400" cap="flat" cmpd="sng" algn="ctr">
              <a:no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effectLst/>
                  <a:uLnTx/>
                  <a:uFillTx/>
                  <a:latin typeface="UTM Avo" panose="02040603050506020204" pitchFamily="18" charset="0"/>
                  <a:sym typeface="Arial"/>
                </a:rPr>
                <a:t>Đảm bảo tuân thủ các quy định về tài chính.</a:t>
              </a:r>
            </a:p>
          </p:txBody>
        </p:sp>
      </p:grpSp>
    </p:spTree>
    <p:extLst>
      <p:ext uri="{BB962C8B-B14F-4D97-AF65-F5344CB8AC3E}">
        <p14:creationId xmlns:p14="http://schemas.microsoft.com/office/powerpoint/2010/main" val="1607431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9D8EBF8-4540-F907-E90F-C40522776D58}"/>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0FB4AAE6-1388-6989-5B5B-4DFB33CB9892}"/>
              </a:ext>
            </a:extLst>
          </p:cNvPr>
          <p:cNvGrpSpPr/>
          <p:nvPr/>
        </p:nvGrpSpPr>
        <p:grpSpPr>
          <a:xfrm>
            <a:off x="-284131" y="1850766"/>
            <a:ext cx="5215468" cy="5215468"/>
            <a:chOff x="-747488" y="528865"/>
            <a:chExt cx="3911601" cy="3911601"/>
          </a:xfrm>
        </p:grpSpPr>
        <p:sp>
          <p:nvSpPr>
            <p:cNvPr id="10" name="Oval 9">
              <a:extLst>
                <a:ext uri="{FF2B5EF4-FFF2-40B4-BE49-F238E27FC236}">
                  <a16:creationId xmlns:a16="http://schemas.microsoft.com/office/drawing/2014/main" id="{E9F81BFF-A403-C2F6-8618-C7D96C0BC427}"/>
                </a:ext>
              </a:extLst>
            </p:cNvPr>
            <p:cNvSpPr/>
            <p:nvPr/>
          </p:nvSpPr>
          <p:spPr>
            <a:xfrm>
              <a:off x="-747488" y="528865"/>
              <a:ext cx="3911601" cy="3911601"/>
            </a:xfrm>
            <a:prstGeom prst="ellipse">
              <a:avLst/>
            </a:prstGeom>
            <a:solidFill>
              <a:srgbClr val="FFFFFF"/>
            </a:solidFill>
            <a:ln w="25400" cap="flat" cmpd="sng" algn="ctr">
              <a:solidFill>
                <a:srgbClr val="2B4059">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a:ln>
                  <a:noFill/>
                </a:ln>
                <a:solidFill>
                  <a:srgbClr val="FFEFDF"/>
                </a:solidFill>
                <a:effectLst/>
                <a:uLnTx/>
                <a:uFillTx/>
                <a:latin typeface="Arial"/>
                <a:ea typeface="+mn-ea"/>
                <a:cs typeface="+mn-cs"/>
                <a:sym typeface="Arial"/>
              </a:endParaRPr>
            </a:p>
          </p:txBody>
        </p:sp>
        <p:pic>
          <p:nvPicPr>
            <p:cNvPr id="16" name="Picture 2" descr="LỊCH SỬ PHÁT TRIỂN CỦA NGÀNH QUẢNG CÁO &quot;MADE IN VIETNAM&quot; - Next Marketing">
              <a:extLst>
                <a:ext uri="{FF2B5EF4-FFF2-40B4-BE49-F238E27FC236}">
                  <a16:creationId xmlns:a16="http://schemas.microsoft.com/office/drawing/2014/main" id="{B7243408-46B8-7C72-0BF2-A7EDC225D82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4608" r="215"/>
            <a:stretch/>
          </p:blipFill>
          <p:spPr bwMode="auto">
            <a:xfrm>
              <a:off x="-574618" y="701735"/>
              <a:ext cx="3565862" cy="3565862"/>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9" name="Group 8">
            <a:extLst>
              <a:ext uri="{FF2B5EF4-FFF2-40B4-BE49-F238E27FC236}">
                <a16:creationId xmlns:a16="http://schemas.microsoft.com/office/drawing/2014/main" id="{DC07ACC2-21EB-B78E-C3EA-67C833CFADA1}"/>
              </a:ext>
            </a:extLst>
          </p:cNvPr>
          <p:cNvGrpSpPr/>
          <p:nvPr/>
        </p:nvGrpSpPr>
        <p:grpSpPr>
          <a:xfrm>
            <a:off x="6626431" y="1118752"/>
            <a:ext cx="5553271" cy="831499"/>
            <a:chOff x="5760719" y="269004"/>
            <a:chExt cx="3383280" cy="623625"/>
          </a:xfrm>
        </p:grpSpPr>
        <p:sp>
          <p:nvSpPr>
            <p:cNvPr id="11" name="Rectangle 10">
              <a:extLst>
                <a:ext uri="{FF2B5EF4-FFF2-40B4-BE49-F238E27FC236}">
                  <a16:creationId xmlns:a16="http://schemas.microsoft.com/office/drawing/2014/main" id="{B96438EC-FE17-9D3E-3666-29DB0BE527D6}"/>
                </a:ext>
              </a:extLst>
            </p:cNvPr>
            <p:cNvSpPr/>
            <p:nvPr/>
          </p:nvSpPr>
          <p:spPr>
            <a:xfrm>
              <a:off x="5760719" y="743404"/>
              <a:ext cx="3383280" cy="149225"/>
            </a:xfrm>
            <a:prstGeom prst="rect">
              <a:avLst/>
            </a:prstGeom>
            <a:solidFill>
              <a:srgbClr val="375A5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800" b="0" i="0" u="none" strike="noStrike" kern="0" cap="none" spc="0" normalizeH="0" baseline="0" noProof="0">
                <a:ln>
                  <a:noFill/>
                </a:ln>
                <a:solidFill>
                  <a:srgbClr val="FFEFDF"/>
                </a:solidFill>
                <a:effectLst/>
                <a:uLnTx/>
                <a:uFillTx/>
                <a:latin typeface="Arial"/>
                <a:ea typeface="+mn-ea"/>
                <a:cs typeface="+mn-cs"/>
                <a:sym typeface="Arial"/>
              </a:endParaRPr>
            </a:p>
          </p:txBody>
        </p:sp>
        <p:sp>
          <p:nvSpPr>
            <p:cNvPr id="12" name="TextBox 11">
              <a:extLst>
                <a:ext uri="{FF2B5EF4-FFF2-40B4-BE49-F238E27FC236}">
                  <a16:creationId xmlns:a16="http://schemas.microsoft.com/office/drawing/2014/main" id="{858FF6B8-0D89-A131-0C26-61AAC5FFF85D}"/>
                </a:ext>
              </a:extLst>
            </p:cNvPr>
            <p:cNvSpPr txBox="1"/>
            <p:nvPr/>
          </p:nvSpPr>
          <p:spPr>
            <a:xfrm>
              <a:off x="6404628" y="269004"/>
              <a:ext cx="2739371" cy="39241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lang="en-US" sz="2800" b="1" kern="0" dirty="0" err="1">
                  <a:latin typeface="UTM Avo" panose="02040603050506020204" pitchFamily="18" charset="0"/>
                  <a:sym typeface="Arial"/>
                </a:rPr>
                <a:t>Phụ</a:t>
              </a:r>
              <a:r>
                <a:rPr lang="en-US" sz="2800" b="1" kern="0" dirty="0">
                  <a:latin typeface="UTM Avo" panose="02040603050506020204" pitchFamily="18" charset="0"/>
                  <a:sym typeface="Arial"/>
                </a:rPr>
                <a:t> </a:t>
              </a:r>
              <a:r>
                <a:rPr lang="en-US" sz="2800" b="1" kern="0" dirty="0" err="1">
                  <a:latin typeface="UTM Avo" panose="02040603050506020204" pitchFamily="18" charset="0"/>
                  <a:sym typeface="Arial"/>
                </a:rPr>
                <a:t>trách</a:t>
              </a:r>
              <a:r>
                <a:rPr lang="en-US" sz="2800" b="1" kern="0" dirty="0">
                  <a:latin typeface="UTM Avo" panose="02040603050506020204" pitchFamily="18" charset="0"/>
                  <a:sym typeface="Arial"/>
                </a:rPr>
                <a:t> </a:t>
              </a:r>
              <a:r>
                <a:rPr lang="en-US" sz="2800" b="1" kern="0" dirty="0" err="1">
                  <a:latin typeface="UTM Avo" panose="02040603050506020204" pitchFamily="18" charset="0"/>
                  <a:sym typeface="Arial"/>
                </a:rPr>
                <a:t>truyền</a:t>
              </a:r>
              <a:r>
                <a:rPr lang="en-US" sz="2800" b="1" kern="0" dirty="0">
                  <a:latin typeface="UTM Avo" panose="02040603050506020204" pitchFamily="18" charset="0"/>
                  <a:sym typeface="Arial"/>
                </a:rPr>
                <a:t> </a:t>
              </a:r>
              <a:r>
                <a:rPr lang="en-US" sz="2800" b="1" kern="0" dirty="0" err="1">
                  <a:latin typeface="UTM Avo" panose="02040603050506020204" pitchFamily="18" charset="0"/>
                  <a:sym typeface="Arial"/>
                </a:rPr>
                <a:t>thông</a:t>
              </a:r>
              <a:endParaRPr lang="en-US" sz="2800" b="1" kern="0" dirty="0">
                <a:latin typeface="UTM Avo" panose="02040603050506020204" pitchFamily="18" charset="0"/>
                <a:sym typeface="Arial"/>
              </a:endParaRPr>
            </a:p>
          </p:txBody>
        </p:sp>
      </p:grpSp>
      <p:grpSp>
        <p:nvGrpSpPr>
          <p:cNvPr id="13" name="Group 12">
            <a:extLst>
              <a:ext uri="{FF2B5EF4-FFF2-40B4-BE49-F238E27FC236}">
                <a16:creationId xmlns:a16="http://schemas.microsoft.com/office/drawing/2014/main" id="{6DE93D12-221C-9419-349C-A4708A75E88B}"/>
              </a:ext>
            </a:extLst>
          </p:cNvPr>
          <p:cNvGrpSpPr/>
          <p:nvPr/>
        </p:nvGrpSpPr>
        <p:grpSpPr>
          <a:xfrm>
            <a:off x="5801730" y="2137378"/>
            <a:ext cx="5215468" cy="2267048"/>
            <a:chOff x="4572000" y="487511"/>
            <a:chExt cx="4201886" cy="1205969"/>
          </a:xfrm>
        </p:grpSpPr>
        <p:sp>
          <p:nvSpPr>
            <p:cNvPr id="14" name="Rectangle: Diagonal Corners Rounded 13">
              <a:extLst>
                <a:ext uri="{FF2B5EF4-FFF2-40B4-BE49-F238E27FC236}">
                  <a16:creationId xmlns:a16="http://schemas.microsoft.com/office/drawing/2014/main" id="{0A5E09F3-3767-E942-4872-B12C23516BB0}"/>
                </a:ext>
              </a:extLst>
            </p:cNvPr>
            <p:cNvSpPr/>
            <p:nvPr/>
          </p:nvSpPr>
          <p:spPr>
            <a:xfrm>
              <a:off x="4637315" y="568623"/>
              <a:ext cx="4136571" cy="1124857"/>
            </a:xfrm>
            <a:prstGeom prst="round2DiagRect">
              <a:avLst/>
            </a:prstGeom>
            <a:noFill/>
            <a:ln w="25400" cap="flat" cmpd="sng" algn="ctr">
              <a:solidFill>
                <a:srgbClr val="FFEFDF">
                  <a:lumMod val="25000"/>
                </a:srgbClr>
              </a:solidFill>
              <a:prstDash val="sysDot"/>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endParaRPr kumimoji="0" lang="en-US" sz="2400" b="0" i="0" u="none" strike="noStrike" kern="0" cap="none" spc="0" normalizeH="0" baseline="0" noProof="0">
                <a:ln>
                  <a:noFill/>
                </a:ln>
                <a:effectLst/>
                <a:uLnTx/>
                <a:uFillTx/>
                <a:latin typeface="Arial"/>
                <a:ea typeface="+mn-ea"/>
                <a:cs typeface="+mn-cs"/>
                <a:sym typeface="Arial"/>
              </a:endParaRPr>
            </a:p>
          </p:txBody>
        </p:sp>
        <p:sp>
          <p:nvSpPr>
            <p:cNvPr id="15" name="Rectangle: Diagonal Corners Rounded 14">
              <a:extLst>
                <a:ext uri="{FF2B5EF4-FFF2-40B4-BE49-F238E27FC236}">
                  <a16:creationId xmlns:a16="http://schemas.microsoft.com/office/drawing/2014/main" id="{C65EE0ED-D13A-1211-0026-8D9BAD61BEBE}"/>
                </a:ext>
              </a:extLst>
            </p:cNvPr>
            <p:cNvSpPr/>
            <p:nvPr/>
          </p:nvSpPr>
          <p:spPr>
            <a:xfrm>
              <a:off x="4572000" y="487511"/>
              <a:ext cx="4136571" cy="1124857"/>
            </a:xfrm>
            <a:prstGeom prst="round2DiagRect">
              <a:avLst/>
            </a:prstGeom>
            <a:solidFill>
              <a:srgbClr val="FFFFFF"/>
            </a:solidFill>
            <a:ln w="25400" cap="flat" cmpd="sng" algn="ctr">
              <a:no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effectLst/>
                  <a:uLnTx/>
                  <a:uFillTx/>
                  <a:latin typeface="UTM Avo" panose="02040603050506020204" pitchFamily="18" charset="0"/>
                  <a:sym typeface="Arial"/>
                </a:rPr>
                <a:t>Xây dựng chiến lược truyền thông, quản lý quan hệ công chúng, tổ chức sự kiện </a:t>
              </a:r>
            </a:p>
          </p:txBody>
        </p:sp>
      </p:grpSp>
      <p:grpSp>
        <p:nvGrpSpPr>
          <p:cNvPr id="17" name="Group 16">
            <a:extLst>
              <a:ext uri="{FF2B5EF4-FFF2-40B4-BE49-F238E27FC236}">
                <a16:creationId xmlns:a16="http://schemas.microsoft.com/office/drawing/2014/main" id="{142EAAF7-538C-5FBD-D225-30F0F99306B1}"/>
              </a:ext>
            </a:extLst>
          </p:cNvPr>
          <p:cNvGrpSpPr/>
          <p:nvPr/>
        </p:nvGrpSpPr>
        <p:grpSpPr>
          <a:xfrm>
            <a:off x="5801730" y="4458500"/>
            <a:ext cx="5215468" cy="2267048"/>
            <a:chOff x="4572000" y="487511"/>
            <a:chExt cx="4201886" cy="1700286"/>
          </a:xfrm>
        </p:grpSpPr>
        <p:sp>
          <p:nvSpPr>
            <p:cNvPr id="21" name="Rectangle: Diagonal Corners Rounded 20">
              <a:extLst>
                <a:ext uri="{FF2B5EF4-FFF2-40B4-BE49-F238E27FC236}">
                  <a16:creationId xmlns:a16="http://schemas.microsoft.com/office/drawing/2014/main" id="{6FD3CE8B-2538-1AC3-FD7C-A2F4009F4410}"/>
                </a:ext>
              </a:extLst>
            </p:cNvPr>
            <p:cNvSpPr/>
            <p:nvPr/>
          </p:nvSpPr>
          <p:spPr>
            <a:xfrm>
              <a:off x="4637315" y="568623"/>
              <a:ext cx="4136571" cy="1619174"/>
            </a:xfrm>
            <a:prstGeom prst="round2DiagRect">
              <a:avLst/>
            </a:prstGeom>
            <a:noFill/>
            <a:ln w="25400" cap="flat" cmpd="sng" algn="ctr">
              <a:solidFill>
                <a:srgbClr val="FFEFDF">
                  <a:lumMod val="25000"/>
                </a:srgbClr>
              </a:solidFill>
              <a:prstDash val="sysDot"/>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endParaRPr kumimoji="0" lang="en-US" sz="2400" b="0" i="0" u="none" strike="noStrike" kern="0" cap="none" spc="0" normalizeH="0" baseline="0" noProof="0">
                <a:ln>
                  <a:noFill/>
                </a:ln>
                <a:effectLst/>
                <a:uLnTx/>
                <a:uFillTx/>
                <a:latin typeface="Arial"/>
                <a:ea typeface="+mn-ea"/>
                <a:cs typeface="+mn-cs"/>
                <a:sym typeface="Arial"/>
              </a:endParaRPr>
            </a:p>
          </p:txBody>
        </p:sp>
        <p:sp>
          <p:nvSpPr>
            <p:cNvPr id="22" name="Rectangle: Diagonal Corners Rounded 21">
              <a:extLst>
                <a:ext uri="{FF2B5EF4-FFF2-40B4-BE49-F238E27FC236}">
                  <a16:creationId xmlns:a16="http://schemas.microsoft.com/office/drawing/2014/main" id="{BD7E33ED-6925-2B64-4988-853247018A68}"/>
                </a:ext>
              </a:extLst>
            </p:cNvPr>
            <p:cNvSpPr/>
            <p:nvPr/>
          </p:nvSpPr>
          <p:spPr>
            <a:xfrm>
              <a:off x="4572000" y="487511"/>
              <a:ext cx="4136571" cy="1619174"/>
            </a:xfrm>
            <a:prstGeom prst="round2DiagRect">
              <a:avLst/>
            </a:prstGeom>
            <a:solidFill>
              <a:srgbClr val="FFFFFF"/>
            </a:solidFill>
            <a:ln w="25400" cap="flat" cmpd="sng" algn="ctr">
              <a:no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effectLst/>
                  <a:uLnTx/>
                  <a:uFillTx/>
                  <a:latin typeface="UTM Avo" panose="02040603050506020204" pitchFamily="18" charset="0"/>
                  <a:sym typeface="Arial"/>
                </a:rPr>
                <a:t>Đảm bảo thông điệp của tổ chức được truyền đạt một cách hiệu quả.</a:t>
              </a:r>
            </a:p>
          </p:txBody>
        </p:sp>
      </p:grpSp>
    </p:spTree>
    <p:extLst>
      <p:ext uri="{BB962C8B-B14F-4D97-AF65-F5344CB8AC3E}">
        <p14:creationId xmlns:p14="http://schemas.microsoft.com/office/powerpoint/2010/main" val="1412730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0CA3BE7-7D06-86D5-316C-56FE183D4230}"/>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8616C849-6C2A-3FEC-6247-07382F07975C}"/>
              </a:ext>
            </a:extLst>
          </p:cNvPr>
          <p:cNvGrpSpPr/>
          <p:nvPr/>
        </p:nvGrpSpPr>
        <p:grpSpPr>
          <a:xfrm>
            <a:off x="-284131" y="1850766"/>
            <a:ext cx="5215468" cy="5215468"/>
            <a:chOff x="-769260" y="528865"/>
            <a:chExt cx="3911601" cy="3911601"/>
          </a:xfrm>
        </p:grpSpPr>
        <p:sp>
          <p:nvSpPr>
            <p:cNvPr id="3" name="Oval 2">
              <a:extLst>
                <a:ext uri="{FF2B5EF4-FFF2-40B4-BE49-F238E27FC236}">
                  <a16:creationId xmlns:a16="http://schemas.microsoft.com/office/drawing/2014/main" id="{1B31B396-02E7-0E50-0C23-18515F8EA7D5}"/>
                </a:ext>
              </a:extLst>
            </p:cNvPr>
            <p:cNvSpPr/>
            <p:nvPr/>
          </p:nvSpPr>
          <p:spPr>
            <a:xfrm>
              <a:off x="-769260" y="528865"/>
              <a:ext cx="3911601" cy="3911601"/>
            </a:xfrm>
            <a:prstGeom prst="ellipse">
              <a:avLst/>
            </a:prstGeom>
            <a:solidFill>
              <a:srgbClr val="FFFFFF"/>
            </a:solidFill>
            <a:ln w="25400" cap="flat" cmpd="sng" algn="ctr">
              <a:solidFill>
                <a:srgbClr val="2B4059">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a:ln>
                  <a:noFill/>
                </a:ln>
                <a:solidFill>
                  <a:srgbClr val="FFEFDF"/>
                </a:solidFill>
                <a:effectLst/>
                <a:uLnTx/>
                <a:uFillTx/>
                <a:latin typeface="Arial"/>
                <a:ea typeface="+mn-ea"/>
                <a:cs typeface="+mn-cs"/>
                <a:sym typeface="Arial"/>
              </a:endParaRPr>
            </a:p>
          </p:txBody>
        </p:sp>
        <p:pic>
          <p:nvPicPr>
            <p:cNvPr id="4" name="Picture 3">
              <a:extLst>
                <a:ext uri="{FF2B5EF4-FFF2-40B4-BE49-F238E27FC236}">
                  <a16:creationId xmlns:a16="http://schemas.microsoft.com/office/drawing/2014/main" id="{7F25D3E0-9E9E-0C3F-AD72-587178638097}"/>
                </a:ext>
              </a:extLst>
            </p:cNvPr>
            <p:cNvPicPr>
              <a:picLocks noChangeAspect="1"/>
            </p:cNvPicPr>
            <p:nvPr/>
          </p:nvPicPr>
          <p:blipFill>
            <a:blip r:embed="rId4"/>
            <a:srcRect l="45636"/>
            <a:stretch/>
          </p:blipFill>
          <p:spPr>
            <a:xfrm>
              <a:off x="-627744" y="675298"/>
              <a:ext cx="3628568" cy="3618732"/>
            </a:xfrm>
            <a:prstGeom prst="ellipse">
              <a:avLst/>
            </a:prstGeom>
          </p:spPr>
        </p:pic>
      </p:grpSp>
      <p:grpSp>
        <p:nvGrpSpPr>
          <p:cNvPr id="9" name="Group 8">
            <a:extLst>
              <a:ext uri="{FF2B5EF4-FFF2-40B4-BE49-F238E27FC236}">
                <a16:creationId xmlns:a16="http://schemas.microsoft.com/office/drawing/2014/main" id="{E71FDD12-5D2C-4CDB-8A5F-E60C07462F38}"/>
              </a:ext>
            </a:extLst>
          </p:cNvPr>
          <p:cNvGrpSpPr/>
          <p:nvPr/>
        </p:nvGrpSpPr>
        <p:grpSpPr>
          <a:xfrm>
            <a:off x="6626431" y="1118752"/>
            <a:ext cx="5553271" cy="831499"/>
            <a:chOff x="5760719" y="269004"/>
            <a:chExt cx="3383280" cy="623625"/>
          </a:xfrm>
        </p:grpSpPr>
        <p:sp>
          <p:nvSpPr>
            <p:cNvPr id="11" name="Rectangle 10">
              <a:extLst>
                <a:ext uri="{FF2B5EF4-FFF2-40B4-BE49-F238E27FC236}">
                  <a16:creationId xmlns:a16="http://schemas.microsoft.com/office/drawing/2014/main" id="{1A9F7770-A5B9-8E92-A4AF-AD3DCB2F34BD}"/>
                </a:ext>
              </a:extLst>
            </p:cNvPr>
            <p:cNvSpPr/>
            <p:nvPr/>
          </p:nvSpPr>
          <p:spPr>
            <a:xfrm>
              <a:off x="5760719" y="743404"/>
              <a:ext cx="3383280" cy="149225"/>
            </a:xfrm>
            <a:prstGeom prst="rect">
              <a:avLst/>
            </a:prstGeom>
            <a:solidFill>
              <a:srgbClr val="375A5E"/>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800" b="0" i="0" u="none" strike="noStrike" kern="0" cap="none" spc="0" normalizeH="0" baseline="0" noProof="0">
                <a:ln>
                  <a:noFill/>
                </a:ln>
                <a:solidFill>
                  <a:srgbClr val="FFEFDF"/>
                </a:solidFill>
                <a:effectLst/>
                <a:uLnTx/>
                <a:uFillTx/>
                <a:latin typeface="Arial"/>
                <a:ea typeface="+mn-ea"/>
                <a:cs typeface="+mn-cs"/>
                <a:sym typeface="Arial"/>
              </a:endParaRPr>
            </a:p>
          </p:txBody>
        </p:sp>
        <p:sp>
          <p:nvSpPr>
            <p:cNvPr id="12" name="TextBox 11">
              <a:extLst>
                <a:ext uri="{FF2B5EF4-FFF2-40B4-BE49-F238E27FC236}">
                  <a16:creationId xmlns:a16="http://schemas.microsoft.com/office/drawing/2014/main" id="{E4440DA4-0AE6-9A87-2C11-C826725333F9}"/>
                </a:ext>
              </a:extLst>
            </p:cNvPr>
            <p:cNvSpPr txBox="1"/>
            <p:nvPr/>
          </p:nvSpPr>
          <p:spPr>
            <a:xfrm>
              <a:off x="6773610" y="269004"/>
              <a:ext cx="2370389" cy="39241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lang="en-US" sz="2800" b="1" kern="0" dirty="0" err="1">
                  <a:latin typeface="UTM Avo" panose="02040603050506020204" pitchFamily="18" charset="0"/>
                  <a:sym typeface="Arial"/>
                </a:rPr>
                <a:t>Phụ</a:t>
              </a:r>
              <a:r>
                <a:rPr lang="en-US" sz="2800" b="1" kern="0" dirty="0">
                  <a:latin typeface="UTM Avo" panose="02040603050506020204" pitchFamily="18" charset="0"/>
                  <a:sym typeface="Arial"/>
                </a:rPr>
                <a:t> </a:t>
              </a:r>
              <a:r>
                <a:rPr lang="en-US" sz="2800" b="1" kern="0" dirty="0" err="1">
                  <a:latin typeface="UTM Avo" panose="02040603050506020204" pitchFamily="18" charset="0"/>
                  <a:sym typeface="Arial"/>
                </a:rPr>
                <a:t>trách</a:t>
              </a:r>
              <a:r>
                <a:rPr lang="en-US" sz="2800" b="1" kern="0" dirty="0">
                  <a:latin typeface="UTM Avo" panose="02040603050506020204" pitchFamily="18" charset="0"/>
                  <a:sym typeface="Arial"/>
                </a:rPr>
                <a:t> </a:t>
              </a:r>
              <a:r>
                <a:rPr lang="en-US" sz="2800" b="1" kern="0" dirty="0" err="1">
                  <a:latin typeface="UTM Avo" panose="02040603050506020204" pitchFamily="18" charset="0"/>
                  <a:sym typeface="Arial"/>
                </a:rPr>
                <a:t>hậu</a:t>
              </a:r>
              <a:r>
                <a:rPr lang="en-US" sz="2800" b="1" kern="0" dirty="0">
                  <a:latin typeface="UTM Avo" panose="02040603050506020204" pitchFamily="18" charset="0"/>
                  <a:sym typeface="Arial"/>
                </a:rPr>
                <a:t> </a:t>
              </a:r>
              <a:r>
                <a:rPr lang="en-US" sz="2800" b="1" kern="0" dirty="0" err="1">
                  <a:latin typeface="UTM Avo" panose="02040603050506020204" pitchFamily="18" charset="0"/>
                  <a:sym typeface="Arial"/>
                </a:rPr>
                <a:t>cần</a:t>
              </a:r>
              <a:endParaRPr lang="en-US" sz="2800" b="1" kern="0" dirty="0">
                <a:latin typeface="UTM Avo" panose="02040603050506020204" pitchFamily="18" charset="0"/>
                <a:sym typeface="Arial"/>
              </a:endParaRPr>
            </a:p>
          </p:txBody>
        </p:sp>
      </p:grpSp>
      <p:grpSp>
        <p:nvGrpSpPr>
          <p:cNvPr id="17" name="Group 16">
            <a:extLst>
              <a:ext uri="{FF2B5EF4-FFF2-40B4-BE49-F238E27FC236}">
                <a16:creationId xmlns:a16="http://schemas.microsoft.com/office/drawing/2014/main" id="{F5B371B0-E0E0-960B-40EF-864C35F8C457}"/>
              </a:ext>
            </a:extLst>
          </p:cNvPr>
          <p:cNvGrpSpPr/>
          <p:nvPr/>
        </p:nvGrpSpPr>
        <p:grpSpPr>
          <a:xfrm>
            <a:off x="5777979" y="4280370"/>
            <a:ext cx="5553270" cy="2267048"/>
            <a:chOff x="4572000" y="487511"/>
            <a:chExt cx="4201886" cy="1700286"/>
          </a:xfrm>
        </p:grpSpPr>
        <p:sp>
          <p:nvSpPr>
            <p:cNvPr id="21" name="Rectangle: Diagonal Corners Rounded 20">
              <a:extLst>
                <a:ext uri="{FF2B5EF4-FFF2-40B4-BE49-F238E27FC236}">
                  <a16:creationId xmlns:a16="http://schemas.microsoft.com/office/drawing/2014/main" id="{6FB29CE1-6A1B-F08A-FF1E-BBB974537DD9}"/>
                </a:ext>
              </a:extLst>
            </p:cNvPr>
            <p:cNvSpPr/>
            <p:nvPr/>
          </p:nvSpPr>
          <p:spPr>
            <a:xfrm>
              <a:off x="4637315" y="568623"/>
              <a:ext cx="4136571" cy="1619174"/>
            </a:xfrm>
            <a:prstGeom prst="round2DiagRect">
              <a:avLst/>
            </a:prstGeom>
            <a:noFill/>
            <a:ln w="25400" cap="flat" cmpd="sng" algn="ctr">
              <a:solidFill>
                <a:srgbClr val="FFEFDF">
                  <a:lumMod val="25000"/>
                </a:srgbClr>
              </a:solidFill>
              <a:prstDash val="sysDot"/>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endParaRPr kumimoji="0" lang="en-US" sz="2400" b="0" i="0" u="none" strike="noStrike" kern="0" cap="none" spc="0" normalizeH="0" baseline="0" noProof="0">
                <a:ln>
                  <a:noFill/>
                </a:ln>
                <a:effectLst/>
                <a:uLnTx/>
                <a:uFillTx/>
                <a:latin typeface="Arial"/>
                <a:ea typeface="+mn-ea"/>
                <a:cs typeface="+mn-cs"/>
                <a:sym typeface="Arial"/>
              </a:endParaRPr>
            </a:p>
          </p:txBody>
        </p:sp>
        <p:sp>
          <p:nvSpPr>
            <p:cNvPr id="22" name="Rectangle: Diagonal Corners Rounded 21">
              <a:extLst>
                <a:ext uri="{FF2B5EF4-FFF2-40B4-BE49-F238E27FC236}">
                  <a16:creationId xmlns:a16="http://schemas.microsoft.com/office/drawing/2014/main" id="{95AFC3C7-E190-0514-B9D3-97EE77098599}"/>
                </a:ext>
              </a:extLst>
            </p:cNvPr>
            <p:cNvSpPr/>
            <p:nvPr/>
          </p:nvSpPr>
          <p:spPr>
            <a:xfrm>
              <a:off x="4572000" y="487511"/>
              <a:ext cx="4136571" cy="1619174"/>
            </a:xfrm>
            <a:prstGeom prst="round2DiagRect">
              <a:avLst/>
            </a:prstGeom>
            <a:solidFill>
              <a:srgbClr val="FFFFFF"/>
            </a:solidFill>
            <a:ln w="25400" cap="flat" cmpd="sng" algn="ctr">
              <a:no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lang="en-US" sz="2400" kern="0" dirty="0">
                  <a:latin typeface="UTM Avo" panose="02040603050506020204" pitchFamily="18" charset="0"/>
                  <a:sym typeface="Arial"/>
                </a:rPr>
                <a:t>Đ</a:t>
              </a:r>
              <a:r>
                <a:rPr kumimoji="0" lang="vi-VN" sz="2400" b="0" i="0" u="none" strike="noStrike" kern="0" cap="none" spc="0" normalizeH="0" baseline="0" noProof="0" dirty="0">
                  <a:ln>
                    <a:noFill/>
                  </a:ln>
                  <a:effectLst/>
                  <a:uLnTx/>
                  <a:uFillTx/>
                  <a:latin typeface="UTM Avo" panose="02040603050506020204" pitchFamily="18" charset="0"/>
                  <a:sym typeface="Arial"/>
                </a:rPr>
                <a:t>ảm bảo rằng các hoạt động hậu cần diễn ra suôn sẻ để hỗ trợ hoạt động chính của tổ chức.</a:t>
              </a:r>
            </a:p>
          </p:txBody>
        </p:sp>
      </p:grpSp>
      <p:grpSp>
        <p:nvGrpSpPr>
          <p:cNvPr id="24" name="Group 23">
            <a:extLst>
              <a:ext uri="{FF2B5EF4-FFF2-40B4-BE49-F238E27FC236}">
                <a16:creationId xmlns:a16="http://schemas.microsoft.com/office/drawing/2014/main" id="{F83606CF-74DE-FEF3-1460-899482B890F2}"/>
              </a:ext>
            </a:extLst>
          </p:cNvPr>
          <p:cNvGrpSpPr/>
          <p:nvPr/>
        </p:nvGrpSpPr>
        <p:grpSpPr>
          <a:xfrm>
            <a:off x="5777979" y="2434923"/>
            <a:ext cx="5553270" cy="1602358"/>
            <a:chOff x="4572000" y="487511"/>
            <a:chExt cx="4201886" cy="1205969"/>
          </a:xfrm>
        </p:grpSpPr>
        <p:sp>
          <p:nvSpPr>
            <p:cNvPr id="25" name="Rectangle: Diagonal Corners Rounded 24">
              <a:extLst>
                <a:ext uri="{FF2B5EF4-FFF2-40B4-BE49-F238E27FC236}">
                  <a16:creationId xmlns:a16="http://schemas.microsoft.com/office/drawing/2014/main" id="{8DD5F43A-CC2D-5682-61C5-B3968E7D4484}"/>
                </a:ext>
              </a:extLst>
            </p:cNvPr>
            <p:cNvSpPr/>
            <p:nvPr/>
          </p:nvSpPr>
          <p:spPr>
            <a:xfrm>
              <a:off x="4637315" y="568623"/>
              <a:ext cx="4136571" cy="1124857"/>
            </a:xfrm>
            <a:prstGeom prst="round2DiagRect">
              <a:avLst/>
            </a:prstGeom>
            <a:noFill/>
            <a:ln w="25400" cap="flat" cmpd="sng" algn="ctr">
              <a:solidFill>
                <a:srgbClr val="FFEFDF">
                  <a:lumMod val="25000"/>
                </a:srgbClr>
              </a:solidFill>
              <a:prstDash val="sysDot"/>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endParaRPr kumimoji="0" lang="en-US" sz="2400" b="0" i="0" u="none" strike="noStrike" kern="0" cap="none" spc="0" normalizeH="0" baseline="0" noProof="0">
                <a:ln>
                  <a:noFill/>
                </a:ln>
                <a:effectLst/>
                <a:uLnTx/>
                <a:uFillTx/>
                <a:latin typeface="Arial"/>
                <a:ea typeface="+mn-ea"/>
                <a:cs typeface="+mn-cs"/>
                <a:sym typeface="Arial"/>
              </a:endParaRPr>
            </a:p>
          </p:txBody>
        </p:sp>
        <p:sp>
          <p:nvSpPr>
            <p:cNvPr id="26" name="Rectangle: Diagonal Corners Rounded 25">
              <a:extLst>
                <a:ext uri="{FF2B5EF4-FFF2-40B4-BE49-F238E27FC236}">
                  <a16:creationId xmlns:a16="http://schemas.microsoft.com/office/drawing/2014/main" id="{BE7B56BF-0B27-A040-DE3E-998730BFC986}"/>
                </a:ext>
              </a:extLst>
            </p:cNvPr>
            <p:cNvSpPr/>
            <p:nvPr/>
          </p:nvSpPr>
          <p:spPr>
            <a:xfrm>
              <a:off x="4572000" y="487511"/>
              <a:ext cx="4136571" cy="1124857"/>
            </a:xfrm>
            <a:prstGeom prst="round2DiagRect">
              <a:avLst/>
            </a:prstGeom>
            <a:solidFill>
              <a:srgbClr val="FFFFFF"/>
            </a:solidFill>
            <a:ln w="25400" cap="flat" cmpd="sng" algn="ctr">
              <a:no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effectLst/>
                  <a:uLnTx/>
                  <a:uFillTx/>
                  <a:latin typeface="UTM Avo" panose="02040603050506020204" pitchFamily="18" charset="0"/>
                  <a:sym typeface="Arial"/>
                </a:rPr>
                <a:t>Quản lý các dịch vụ hậu cần như vận chuyển, lưu trữ, bảo trì thiết bị </a:t>
              </a:r>
            </a:p>
          </p:txBody>
        </p:sp>
      </p:grpSp>
    </p:spTree>
    <p:extLst>
      <p:ext uri="{BB962C8B-B14F-4D97-AF65-F5344CB8AC3E}">
        <p14:creationId xmlns:p14="http://schemas.microsoft.com/office/powerpoint/2010/main" val="3021499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10" presetClass="entr" presetSubtype="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CAD9505-4C42-2237-4A6D-7E5F58EDD23E}"/>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846010CC-57B3-340E-D2D2-C137B5FDC9E0}"/>
              </a:ext>
            </a:extLst>
          </p:cNvPr>
          <p:cNvSpPr txBox="1">
            <a:spLocks/>
          </p:cNvSpPr>
          <p:nvPr/>
        </p:nvSpPr>
        <p:spPr>
          <a:xfrm>
            <a:off x="4655391" y="1422487"/>
            <a:ext cx="2881217" cy="762000"/>
          </a:xfrm>
          <a:prstGeom prst="roundRect">
            <a:avLst>
              <a:gd name="adj" fmla="val 50000"/>
            </a:avLst>
          </a:prstGeom>
          <a:solidFill>
            <a:srgbClr val="FFEBEB"/>
          </a:solidFill>
        </p:spPr>
        <p:txBody>
          <a:bodyPr vert="horz" lIns="91440" tIns="45720" rIns="91440" bIns="45720" rtlCol="0"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vi-VN" sz="2400" b="1" dirty="0">
                <a:latin typeface="UTM Avo" panose="02040603050506020204" pitchFamily="18" charset="0"/>
                <a:ea typeface="UD Digi Kyokasho N-B" panose="02020700000000000000" pitchFamily="17" charset="-128"/>
                <a:cs typeface="Arial" panose="020B0604020202020204" pitchFamily="34" charset="0"/>
              </a:rPr>
              <a:t>KẾT LUẬN</a:t>
            </a:r>
          </a:p>
        </p:txBody>
      </p:sp>
      <p:sp>
        <p:nvSpPr>
          <p:cNvPr id="4" name="Rectangle: Rounded Corners 3">
            <a:extLst>
              <a:ext uri="{FF2B5EF4-FFF2-40B4-BE49-F238E27FC236}">
                <a16:creationId xmlns:a16="http://schemas.microsoft.com/office/drawing/2014/main" id="{A1C4BBE7-C75D-2086-35BA-52C199CD317B}"/>
              </a:ext>
            </a:extLst>
          </p:cNvPr>
          <p:cNvSpPr/>
          <p:nvPr/>
        </p:nvSpPr>
        <p:spPr>
          <a:xfrm>
            <a:off x="1979355" y="2402632"/>
            <a:ext cx="8233288" cy="3421698"/>
          </a:xfrm>
          <a:prstGeom prst="roundRect">
            <a:avLst>
              <a:gd name="adj" fmla="val 7319"/>
            </a:avLst>
          </a:prstGeom>
          <a:solidFill>
            <a:sysClr val="window" lastClr="FFFFFF"/>
          </a:solidFill>
          <a:ln w="25400" cap="flat" cmpd="sng" algn="ctr">
            <a:solidFill>
              <a:srgbClr val="FFEBEB"/>
            </a:solidFill>
            <a:prstDash val="solid"/>
          </a:ln>
          <a:effectLst/>
        </p:spPr>
        <p:txBody>
          <a:bodyPr bIns="120000" rtlCol="0" anchor="ctr"/>
          <a:lstStyle/>
          <a:p>
            <a:pPr lvl="0" indent="288925" algn="just" defTabSz="609539">
              <a:lnSpc>
                <a:spcPct val="150000"/>
              </a:lnSpc>
              <a:defRPr/>
            </a:pPr>
            <a:r>
              <a:rPr lang="vi-VN" sz="2400" dirty="0">
                <a:latin typeface="UTM Avo" panose="02040603050506020204" pitchFamily="18" charset="0"/>
                <a:ea typeface="UD Digi Kyokasho N-B" panose="02020700000000000000" pitchFamily="17" charset="-128"/>
                <a:cs typeface="Arial" panose="020B0604020202020204" pitchFamily="34" charset="0"/>
              </a:rPr>
              <a:t>Để thực hiện kế hoạch kinh doanh diễn ra suôn sẻ, chúng ta cần phân công nhiệm vụ rõ ràng với các vị trí công việc khác nhau.</a:t>
            </a:r>
          </a:p>
          <a:p>
            <a:pPr lvl="0" indent="288925" algn="just" defTabSz="609539">
              <a:lnSpc>
                <a:spcPct val="150000"/>
              </a:lnSpc>
              <a:defRPr/>
            </a:pPr>
            <a:r>
              <a:rPr lang="vi-VN" sz="2400" dirty="0">
                <a:latin typeface="UTM Avo" panose="02040603050506020204" pitchFamily="18" charset="0"/>
                <a:ea typeface="UD Digi Kyokasho N-B" panose="02020700000000000000" pitchFamily="17" charset="-128"/>
                <a:cs typeface="Arial" panose="020B0604020202020204" pitchFamily="34" charset="0"/>
              </a:rPr>
              <a:t>Vị trí công việc nào cũng quan trọng và cần các em chủ động, tích cực khi thực hiện. </a:t>
            </a:r>
          </a:p>
        </p:txBody>
      </p:sp>
    </p:spTree>
    <p:extLst>
      <p:ext uri="{BB962C8B-B14F-4D97-AF65-F5344CB8AC3E}">
        <p14:creationId xmlns:p14="http://schemas.microsoft.com/office/powerpoint/2010/main" val="480547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E2D7A1E-2B66-708D-033F-D2869642A699}"/>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79822205-E42C-81A6-A7BB-437EEDE9CD5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1CC4BF68-8F5A-0BAF-F163-60C21F1BB0B3}"/>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412127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41A2FFCC-6C7A-773E-AA9F-999F5C513702}"/>
              </a:ext>
            </a:extLst>
          </p:cNvPr>
          <p:cNvGrpSpPr/>
          <p:nvPr/>
        </p:nvGrpSpPr>
        <p:grpSpPr>
          <a:xfrm>
            <a:off x="447399" y="1869964"/>
            <a:ext cx="11297202" cy="4550713"/>
            <a:chOff x="679450" y="1647043"/>
            <a:chExt cx="11297202" cy="4550713"/>
          </a:xfrm>
        </p:grpSpPr>
        <p:sp>
          <p:nvSpPr>
            <p:cNvPr id="2" name="Rectangle: Rounded Corners 1">
              <a:extLst>
                <a:ext uri="{FF2B5EF4-FFF2-40B4-BE49-F238E27FC236}">
                  <a16:creationId xmlns:a16="http://schemas.microsoft.com/office/drawing/2014/main" id="{0E7C913B-78F2-DE56-D307-EA9753AF606D}"/>
                </a:ext>
              </a:extLst>
            </p:cNvPr>
            <p:cNvSpPr/>
            <p:nvPr/>
          </p:nvSpPr>
          <p:spPr>
            <a:xfrm>
              <a:off x="679450" y="1647043"/>
              <a:ext cx="11297202" cy="4550713"/>
            </a:xfrm>
            <a:prstGeom prst="roundRect">
              <a:avLst>
                <a:gd name="adj" fmla="val 6531"/>
              </a:avLst>
            </a:prstGeom>
            <a:solidFill>
              <a:schemeClr val="bg1"/>
            </a:solidFill>
            <a:ln w="38100">
              <a:solidFill>
                <a:srgbClr val="FFCCCC"/>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0" algn="ctr">
                <a:lnSpc>
                  <a:spcPct val="150000"/>
                </a:lnSpc>
                <a:buClr>
                  <a:srgbClr val="000000"/>
                </a:buClr>
                <a:defRPr/>
              </a:pPr>
              <a:r>
                <a:rPr lang="vi-VN" sz="2400" b="1" dirty="0">
                  <a:solidFill>
                    <a:schemeClr val="tx1">
                      <a:lumMod val="50000"/>
                    </a:schemeClr>
                  </a:solidFill>
                  <a:latin typeface="UTM Avo" panose="02040603050506020204" pitchFamily="18" charset="0"/>
                  <a:cs typeface="Arial" panose="020B0604020202020204" pitchFamily="34" charset="0"/>
                  <a:sym typeface="Arial"/>
                </a:rPr>
                <a:t>Điều em học được từ chủ đề Nghề em mơ ước</a:t>
              </a:r>
            </a:p>
          </p:txBody>
        </p:sp>
        <p:pic>
          <p:nvPicPr>
            <p:cNvPr id="3" name="Picture 2">
              <a:extLst>
                <a:ext uri="{FF2B5EF4-FFF2-40B4-BE49-F238E27FC236}">
                  <a16:creationId xmlns:a16="http://schemas.microsoft.com/office/drawing/2014/main" id="{69D852F4-86DC-32E7-606B-7F5F2B7554A3}"/>
                </a:ext>
              </a:extLst>
            </p:cNvPr>
            <p:cNvPicPr>
              <a:picLocks noChangeAspect="1"/>
            </p:cNvPicPr>
            <p:nvPr/>
          </p:nvPicPr>
          <p:blipFill>
            <a:blip r:embed="rId3"/>
            <a:stretch>
              <a:fillRect/>
            </a:stretch>
          </p:blipFill>
          <p:spPr>
            <a:xfrm>
              <a:off x="6352952" y="2576205"/>
              <a:ext cx="5350474" cy="3253804"/>
            </a:xfrm>
            <a:prstGeom prst="rect">
              <a:avLst/>
            </a:prstGeom>
          </p:spPr>
        </p:pic>
        <p:sp>
          <p:nvSpPr>
            <p:cNvPr id="5" name="TextBox 4">
              <a:extLst>
                <a:ext uri="{FF2B5EF4-FFF2-40B4-BE49-F238E27FC236}">
                  <a16:creationId xmlns:a16="http://schemas.microsoft.com/office/drawing/2014/main" id="{FA264443-CDBE-E1F0-ED6D-32BD394E3DE2}"/>
                </a:ext>
              </a:extLst>
            </p:cNvPr>
            <p:cNvSpPr txBox="1"/>
            <p:nvPr/>
          </p:nvSpPr>
          <p:spPr>
            <a:xfrm>
              <a:off x="840964" y="2755109"/>
              <a:ext cx="5567310" cy="2783839"/>
            </a:xfrm>
            <a:prstGeom prst="rect">
              <a:avLst/>
            </a:prstGeom>
            <a:noFill/>
          </p:spPr>
          <p:txBody>
            <a:bodyPr wrap="square">
              <a:spAutoFit/>
            </a:bodyPr>
            <a:lstStyle/>
            <a:p>
              <a:pPr marL="342900" lvl="0" indent="-342900" algn="just">
                <a:lnSpc>
                  <a:spcPct val="150000"/>
                </a:lnSpc>
                <a:buClr>
                  <a:srgbClr val="000000"/>
                </a:buClr>
                <a:buFont typeface="UTM Avo" panose="02040603050506020204" pitchFamily="18" charset="0"/>
                <a:buChar char="-"/>
                <a:defRPr/>
              </a:pPr>
              <a:r>
                <a:rPr lang="vi-VN" sz="2400" dirty="0">
                  <a:solidFill>
                    <a:schemeClr val="tx1">
                      <a:lumMod val="50000"/>
                    </a:schemeClr>
                  </a:solidFill>
                  <a:latin typeface="UTM Avo" panose="02040603050506020204" pitchFamily="18" charset="0"/>
                  <a:cs typeface="Arial" panose="020B0604020202020204" pitchFamily="34" charset="0"/>
                  <a:sym typeface="Arial"/>
                </a:rPr>
                <a:t>Chia sẻ những điều em học được khi tham gia các hoạt động trong chủ đề. </a:t>
              </a:r>
            </a:p>
            <a:p>
              <a:pPr marL="342900" lvl="0" indent="-342900" algn="just">
                <a:lnSpc>
                  <a:spcPct val="150000"/>
                </a:lnSpc>
                <a:buClr>
                  <a:srgbClr val="000000"/>
                </a:buClr>
                <a:buFont typeface="UTM Avo" panose="02040603050506020204" pitchFamily="18" charset="0"/>
                <a:buChar char="-"/>
                <a:defRPr/>
              </a:pPr>
              <a:r>
                <a:rPr lang="vi-VN" sz="2400" dirty="0">
                  <a:solidFill>
                    <a:schemeClr val="tx1">
                      <a:lumMod val="50000"/>
                    </a:schemeClr>
                  </a:solidFill>
                  <a:latin typeface="UTM Avo" panose="02040603050506020204" pitchFamily="18" charset="0"/>
                  <a:cs typeface="Arial" panose="020B0604020202020204" pitchFamily="34" charset="0"/>
                  <a:sym typeface="Arial"/>
                </a:rPr>
                <a:t>Kể về một hoạt động mà em yêu thích trong chủ đề.</a:t>
              </a:r>
            </a:p>
          </p:txBody>
        </p:sp>
      </p:grpSp>
    </p:spTree>
    <p:extLst>
      <p:ext uri="{BB962C8B-B14F-4D97-AF65-F5344CB8AC3E}">
        <p14:creationId xmlns:p14="http://schemas.microsoft.com/office/powerpoint/2010/main" val="522577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C1127F7-0D82-2557-3C9C-00DCD566195A}"/>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D1C2272C-D861-4427-FA4B-404FFA67F57A}"/>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1FF10BA4-11EA-DA69-E8F4-54EE26652C77}"/>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9225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CEB871A-56A7-225D-9EF8-35C23210033C}"/>
              </a:ext>
            </a:extLst>
          </p:cNvPr>
          <p:cNvGrpSpPr/>
          <p:nvPr/>
        </p:nvGrpSpPr>
        <p:grpSpPr>
          <a:xfrm>
            <a:off x="1614858" y="2384556"/>
            <a:ext cx="8962283" cy="2673350"/>
            <a:chOff x="-3090411" y="3935348"/>
            <a:chExt cx="17485512" cy="2714234"/>
          </a:xfrm>
        </p:grpSpPr>
        <p:sp>
          <p:nvSpPr>
            <p:cNvPr id="7" name="Rectangle: Rounded Corners 10">
              <a:extLst>
                <a:ext uri="{FF2B5EF4-FFF2-40B4-BE49-F238E27FC236}">
                  <a16:creationId xmlns:a16="http://schemas.microsoft.com/office/drawing/2014/main" id="{AAF21296-9C53-D0AB-B4C7-3A955A90FD43}"/>
                </a:ext>
              </a:extLst>
            </p:cNvPr>
            <p:cNvSpPr/>
            <p:nvPr/>
          </p:nvSpPr>
          <p:spPr>
            <a:xfrm>
              <a:off x="-3090411" y="3935348"/>
              <a:ext cx="17485512" cy="2714234"/>
            </a:xfrm>
            <a:prstGeom prst="roundRect">
              <a:avLst>
                <a:gd name="adj" fmla="val 12808"/>
              </a:avLst>
            </a:prstGeom>
            <a:solidFill>
              <a:srgbClr val="F79646">
                <a:lumMod val="60000"/>
                <a:lumOff val="40000"/>
              </a:srgbClr>
            </a:solidFill>
            <a:ln w="25400" cap="flat" cmpd="sng" algn="ctr">
              <a:solidFill>
                <a:srgbClr val="F79646">
                  <a:lumMod val="75000"/>
                </a:srgbClr>
              </a:solidFill>
              <a:prstDash val="solid"/>
            </a:ln>
            <a:effectLst/>
          </p:spPr>
          <p:txBody>
            <a:bodyPr rtlCol="0" anchor="ctr"/>
            <a:lstStyle/>
            <a:p>
              <a:pPr algn="ctr" defTabSz="609563">
                <a:buFont typeface="Arial"/>
                <a:buNone/>
                <a:defRPr/>
              </a:pPr>
              <a:endParaRPr lang="en-US" sz="700" kern="0" dirty="0">
                <a:solidFill>
                  <a:prstClr val="white"/>
                </a:solidFill>
                <a:latin typeface="UTM Avo" panose="02040603050506020204" pitchFamily="18"/>
                <a:cs typeface="Arial"/>
                <a:sym typeface="Arial"/>
              </a:endParaRPr>
            </a:p>
          </p:txBody>
        </p:sp>
        <p:sp>
          <p:nvSpPr>
            <p:cNvPr id="8" name="Rectangle: Rounded Corners 11">
              <a:extLst>
                <a:ext uri="{FF2B5EF4-FFF2-40B4-BE49-F238E27FC236}">
                  <a16:creationId xmlns:a16="http://schemas.microsoft.com/office/drawing/2014/main" id="{E33D72E0-6ADF-DEDF-4E1D-F9A355B5F548}"/>
                </a:ext>
              </a:extLst>
            </p:cNvPr>
            <p:cNvSpPr/>
            <p:nvPr/>
          </p:nvSpPr>
          <p:spPr>
            <a:xfrm>
              <a:off x="-2758782" y="4172863"/>
              <a:ext cx="16822254" cy="2239205"/>
            </a:xfrm>
            <a:prstGeom prst="roundRect">
              <a:avLst>
                <a:gd name="adj" fmla="val 11480"/>
              </a:avLst>
            </a:prstGeom>
            <a:solidFill>
              <a:sysClr val="window" lastClr="FFFFFF"/>
            </a:solidFill>
            <a:ln w="38100" cap="flat" cmpd="sng" algn="ctr">
              <a:solidFill>
                <a:srgbClr val="F79646">
                  <a:lumMod val="75000"/>
                </a:srgbClr>
              </a:solidFill>
              <a:prstDash val="dash"/>
            </a:ln>
            <a:effectLst/>
          </p:spPr>
          <p:txBody>
            <a:bodyPr rtlCol="0" anchor="ctr"/>
            <a:lstStyle/>
            <a:p>
              <a:pPr marL="342900" indent="-342900" algn="just" defTabSz="609563">
                <a:lnSpc>
                  <a:spcPct val="150000"/>
                </a:lnSpc>
                <a:buFont typeface="Arial" panose="020B0604020202020204" pitchFamily="34" charset="0"/>
                <a:buChar char="•"/>
                <a:defRPr/>
              </a:pPr>
              <a:r>
                <a:rPr lang="vi-VN" sz="2400" kern="0" dirty="0">
                  <a:solidFill>
                    <a:srgbClr val="000000"/>
                  </a:solidFill>
                  <a:latin typeface="UTM Avo" panose="02040603050506020204" pitchFamily="18" charset="0"/>
                  <a:cs typeface="Arial"/>
                  <a:sym typeface="Arial"/>
                </a:rPr>
                <a:t>Tham gia Hội chợ Xuân do nhà trường tổ chức. </a:t>
              </a:r>
            </a:p>
            <a:p>
              <a:pPr marL="342900" indent="-342900" algn="just" defTabSz="609563">
                <a:lnSpc>
                  <a:spcPct val="150000"/>
                </a:lnSpc>
                <a:buFont typeface="Arial" panose="020B0604020202020204" pitchFamily="34" charset="0"/>
                <a:buChar char="•"/>
                <a:defRPr/>
              </a:pPr>
              <a:r>
                <a:rPr lang="vi-VN" sz="2400" kern="0" dirty="0">
                  <a:solidFill>
                    <a:srgbClr val="000000"/>
                  </a:solidFill>
                  <a:latin typeface="UTM Avo" panose="02040603050506020204" pitchFamily="18" charset="0"/>
                  <a:cs typeface="Arial"/>
                  <a:sym typeface="Arial"/>
                </a:rPr>
                <a:t>Thực hiện kế hoạch kinh doanh đã xây dựng trong Hội chợ Xuân.</a:t>
              </a:r>
            </a:p>
          </p:txBody>
        </p:sp>
      </p:grpSp>
    </p:spTree>
    <p:extLst>
      <p:ext uri="{BB962C8B-B14F-4D97-AF65-F5344CB8AC3E}">
        <p14:creationId xmlns:p14="http://schemas.microsoft.com/office/powerpoint/2010/main" val="156725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4"/>
          <a:stretch>
            <a:fillRect/>
          </a:stretch>
        </a:blipFill>
        <a:effectLst/>
      </p:bgPr>
    </p:bg>
    <p:spTree>
      <p:nvGrpSpPr>
        <p:cNvPr id="1" name=""/>
        <p:cNvGrpSpPr/>
        <p:nvPr/>
      </p:nvGrpSpPr>
      <p:grpSpPr>
        <a:xfrm>
          <a:off x="0" y="0"/>
          <a:ext cx="0" cy="0"/>
          <a:chOff x="0" y="0"/>
          <a:chExt cx="0" cy="0"/>
        </a:xfrm>
      </p:grpSpPr>
      <p:pic>
        <p:nvPicPr>
          <p:cNvPr id="4" name="Picture 3" descr="A wood sign with a nail attached to it&#10;&#10;Description automatically generated">
            <a:extLst>
              <a:ext uri="{FF2B5EF4-FFF2-40B4-BE49-F238E27FC236}">
                <a16:creationId xmlns:a16="http://schemas.microsoft.com/office/drawing/2014/main" id="{E5D113B0-8997-7679-0581-B6DCCB6397A9}"/>
              </a:ext>
            </a:extLst>
          </p:cNvPr>
          <p:cNvPicPr>
            <a:picLocks noChangeAspect="1"/>
          </p:cNvPicPr>
          <p:nvPr/>
        </p:nvPicPr>
        <p:blipFill>
          <a:blip r:embed="rId5"/>
          <a:stretch>
            <a:fillRect/>
          </a:stretch>
        </p:blipFill>
        <p:spPr>
          <a:xfrm>
            <a:off x="6880817" y="-160327"/>
            <a:ext cx="4490768" cy="2909739"/>
          </a:xfrm>
          <a:prstGeom prst="rect">
            <a:avLst/>
          </a:prstGeom>
        </p:spPr>
      </p:pic>
      <p:sp>
        <p:nvSpPr>
          <p:cNvPr id="5" name="TextBox 4">
            <a:extLst>
              <a:ext uri="{FF2B5EF4-FFF2-40B4-BE49-F238E27FC236}">
                <a16:creationId xmlns:a16="http://schemas.microsoft.com/office/drawing/2014/main" id="{315AD00A-538E-9385-A224-3B28DEE53D64}"/>
              </a:ext>
            </a:extLst>
          </p:cNvPr>
          <p:cNvSpPr txBox="1"/>
          <p:nvPr/>
        </p:nvSpPr>
        <p:spPr>
          <a:xfrm>
            <a:off x="7303699" y="1065626"/>
            <a:ext cx="3657600" cy="1274580"/>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ctr" defTabSz="1219170" rtl="0" eaLnBrk="1" fontAlgn="auto" latinLnBrk="0" hangingPunct="1">
              <a:lnSpc>
                <a:spcPct val="150000"/>
              </a:lnSpc>
              <a:spcBef>
                <a:spcPts val="0"/>
              </a:spcBef>
              <a:spcAft>
                <a:spcPts val="0"/>
              </a:spcAft>
              <a:buClrTx/>
              <a:buSzTx/>
              <a:buFontTx/>
              <a:buNone/>
              <a:tabLst/>
              <a:defRPr/>
            </a:pPr>
            <a:r>
              <a:rPr kumimoji="0" lang="en-US" sz="2667" b="1" i="0" u="none" strike="noStrike" kern="1200" cap="none" spc="0" normalizeH="0" baseline="0" noProof="0">
                <a:ln>
                  <a:noFill/>
                </a:ln>
                <a:solidFill>
                  <a:prstClr val="black"/>
                </a:solidFill>
                <a:effectLst/>
                <a:uLnTx/>
                <a:uFillTx/>
                <a:latin typeface="UTM Avo"/>
                <a:ea typeface="Calibri"/>
                <a:cs typeface="Calibri"/>
              </a:rPr>
              <a:t>BẠCH TUYẾT</a:t>
            </a:r>
          </a:p>
          <a:p>
            <a:pPr marL="0" marR="0" lvl="0" indent="0" algn="ctr" defTabSz="1219170" rtl="0" eaLnBrk="1" fontAlgn="auto" latinLnBrk="0" hangingPunct="1">
              <a:lnSpc>
                <a:spcPct val="150000"/>
              </a:lnSpc>
              <a:spcBef>
                <a:spcPts val="0"/>
              </a:spcBef>
              <a:spcAft>
                <a:spcPts val="0"/>
              </a:spcAft>
              <a:buClrTx/>
              <a:buSzTx/>
              <a:buFontTx/>
              <a:buNone/>
              <a:tabLst/>
              <a:defRPr/>
            </a:pPr>
            <a:r>
              <a:rPr kumimoji="0" lang="en-US" sz="2667" b="1" i="0" u="none" strike="noStrike" kern="1200" cap="none" spc="0" normalizeH="0" baseline="0" noProof="0">
                <a:ln>
                  <a:noFill/>
                </a:ln>
                <a:solidFill>
                  <a:prstClr val="black"/>
                </a:solidFill>
                <a:effectLst/>
                <a:uLnTx/>
                <a:uFillTx/>
                <a:latin typeface="UTM Avo"/>
                <a:ea typeface="Calibri"/>
                <a:cs typeface="Calibri"/>
              </a:rPr>
              <a:t>VÀ BẢY CHÚ LÙN</a:t>
            </a:r>
          </a:p>
        </p:txBody>
      </p:sp>
      <p:pic>
        <p:nvPicPr>
          <p:cNvPr id="6" name="Picture 5">
            <a:extLst>
              <a:ext uri="{FF2B5EF4-FFF2-40B4-BE49-F238E27FC236}">
                <a16:creationId xmlns:a16="http://schemas.microsoft.com/office/drawing/2014/main" id="{58F96E05-DF85-ED1A-973A-D2C1B719C90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8" name="Snow White Instrumental">
            <a:hlinkClick r:id="" action="ppaction://media"/>
            <a:extLst>
              <a:ext uri="{FF2B5EF4-FFF2-40B4-BE49-F238E27FC236}">
                <a16:creationId xmlns:a16="http://schemas.microsoft.com/office/drawing/2014/main" id="{CD8E7DF1-C59B-1748-1658-E8F4AD4D0ED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2212300" y="-8496300"/>
            <a:ext cx="609600" cy="609600"/>
          </a:xfrm>
          <a:prstGeom prst="rect">
            <a:avLst/>
          </a:prstGeom>
        </p:spPr>
      </p:pic>
    </p:spTree>
    <p:extLst>
      <p:ext uri="{BB962C8B-B14F-4D97-AF65-F5344CB8AC3E}">
        <p14:creationId xmlns:p14="http://schemas.microsoft.com/office/powerpoint/2010/main" val="3938583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par>
                                <p:cTn id="7" presetID="10"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500"/>
                                        <p:tgtEl>
                                          <p:spTgt spid="5"/>
                                        </p:tgtEl>
                                      </p:cBhvr>
                                    </p:animEffect>
                                  </p:childTnLst>
                                </p:cTn>
                              </p:par>
                              <p:par>
                                <p:cTn id="10" presetID="10"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65152" numSld="999" showWhenStopped="0">
                <p:cTn id="13" repeatCount="indefinite" fill="hold" display="0">
                  <p:stCondLst>
                    <p:cond delay="indefinite"/>
                  </p:stCondLst>
                  <p:endCondLst>
                    <p:cond evt="onStopAudio" delay="0">
                      <p:tgtEl>
                        <p:sldTgt/>
                      </p:tgtEl>
                    </p:cond>
                  </p:endCondLst>
                </p:cTn>
                <p:tgtEl>
                  <p:spTgt spid="8"/>
                </p:tgtEl>
              </p:cMediaNode>
            </p:audio>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stretch>
            <a:fillRect t="-6000" b="-6000"/>
          </a:stretch>
        </a:blipFill>
        <a:effectLst/>
      </p:bgPr>
    </p:bg>
    <p:spTree>
      <p:nvGrpSpPr>
        <p:cNvPr id="1" name=""/>
        <p:cNvGrpSpPr/>
        <p:nvPr/>
      </p:nvGrpSpPr>
      <p:grpSpPr>
        <a:xfrm>
          <a:off x="0" y="0"/>
          <a:ext cx="0" cy="0"/>
          <a:chOff x="0" y="0"/>
          <a:chExt cx="0" cy="0"/>
        </a:xfrm>
      </p:grpSpPr>
      <p:pic>
        <p:nvPicPr>
          <p:cNvPr id="3080" name="Picture 8" descr="C:\Users\ADMIN\Desktop\Bach tuyet\RjAwOTQ4MTUyNEI3QjJCRTc2RjA6ZDA1ZjJmYTY2MjBkNDYzY2ZlZDNiOTA1Y2YxYTk1NzA6Ojo6OjA=.png"/>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100000" l="0" r="100000">
                        <a14:foregroundMark x1="50431" y1="17647" x2="56466" y2="31120"/>
                        <a14:foregroundMark x1="79526" y1="14611" x2="53879" y2="29412"/>
                        <a14:foregroundMark x1="77586" y1="15180" x2="59914" y2="22960"/>
                        <a14:foregroundMark x1="53017" y1="6641" x2="44397" y2="25427"/>
                        <a14:foregroundMark x1="57328" y1="8918" x2="88793" y2="17837"/>
                        <a14:foregroundMark x1="54526" y1="6072" x2="66810" y2="9488"/>
                        <a14:foregroundMark x1="76509" y1="31499" x2="69397" y2="43643"/>
                        <a14:foregroundMark x1="95690" y1="16698" x2="76940" y2="10247"/>
                        <a14:foregroundMark x1="77586" y1="33776" x2="74353" y2="40417"/>
                      </a14:backgroundRemoval>
                    </a14:imgEffect>
                  </a14:imgLayer>
                </a14:imgProps>
              </a:ext>
              <a:ext uri="{28A0092B-C50C-407E-A947-70E740481C1C}">
                <a14:useLocalDpi xmlns:a14="http://schemas.microsoft.com/office/drawing/2010/main" val="0"/>
              </a:ext>
            </a:extLst>
          </a:blip>
          <a:srcRect/>
          <a:stretch>
            <a:fillRect/>
          </a:stretch>
        </p:blipFill>
        <p:spPr bwMode="auto">
          <a:xfrm rot="20100000">
            <a:off x="153360" y="4717575"/>
            <a:ext cx="1649169" cy="187999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descr="C:\Users\ADMIN\Desktop\Bach tuyet\511929473-photo-clip-tree.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1615" y="-1157388"/>
            <a:ext cx="4727083" cy="802144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2365F042-B4BB-CE41-E77E-BB0E28ACEA4A}"/>
              </a:ext>
            </a:extLst>
          </p:cNvPr>
          <p:cNvSpPr/>
          <p:nvPr/>
        </p:nvSpPr>
        <p:spPr>
          <a:xfrm>
            <a:off x="1250061" y="390916"/>
            <a:ext cx="9684143" cy="4681860"/>
          </a:xfrm>
          <a:prstGeom prst="roundRect">
            <a:avLst/>
          </a:prstGeom>
          <a:ln>
            <a:noFill/>
          </a:ln>
        </p:spPr>
        <p:style>
          <a:lnRef idx="0">
            <a:scrgbClr r="0" g="0" b="0"/>
          </a:lnRef>
          <a:fillRef idx="1001">
            <a:schemeClr val="lt1"/>
          </a:fillRef>
          <a:effectRef idx="0">
            <a:scrgbClr r="0" g="0" b="0"/>
          </a:effectRef>
          <a:fontRef idx="minor">
            <a:schemeClr val="lt1"/>
          </a:fontRef>
        </p:style>
        <p:txBody>
          <a:bodyPr lIns="121920" tIns="60960" rIns="121920" bIns="60960" rtlCol="0" anchor="ctr"/>
          <a:lstStyle/>
          <a:p>
            <a:pPr marL="0" marR="0" lvl="0" indent="0" algn="ctr" defTabSz="1219170" rtl="0" eaLnBrk="1" fontAlgn="auto" latinLnBrk="0" hangingPunct="1">
              <a:lnSpc>
                <a:spcPct val="150000"/>
              </a:lnSpc>
              <a:spcBef>
                <a:spcPts val="0"/>
              </a:spcBef>
              <a:spcAft>
                <a:spcPts val="0"/>
              </a:spcAft>
              <a:buClrTx/>
              <a:buSzTx/>
              <a:buFontTx/>
              <a:buNone/>
              <a:tabLst/>
              <a:defRPr/>
            </a:pPr>
            <a:r>
              <a:rPr kumimoji="0" lang="en-US" sz="3200" b="1"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HƯỚNG DẪN</a:t>
            </a:r>
            <a:endParaRPr kumimoji="0" lang="en-US" sz="3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endParaRPr>
          </a:p>
          <a:p>
            <a:pPr marL="0" marR="0" lvl="0" indent="0" algn="l" defTabSz="1219170" rtl="0" eaLnBrk="1" fontAlgn="auto" latinLnBrk="0" hangingPunct="1">
              <a:lnSpc>
                <a:spcPct val="150000"/>
              </a:lnSpc>
              <a:spcBef>
                <a:spcPts val="0"/>
              </a:spcBef>
              <a:spcAft>
                <a:spcPts val="0"/>
              </a:spcAft>
              <a:buClrTx/>
              <a:buSzTx/>
              <a:buFontTx/>
              <a:buNone/>
              <a:tabLst/>
              <a:defRPr/>
            </a:pP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GV click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vào</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“PLAY”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để</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bắt</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đầu</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trò</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chơi</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a:t>
            </a:r>
          </a:p>
          <a:p>
            <a:pPr marL="0" marR="0" lvl="0" indent="0" algn="just" defTabSz="1219170" rtl="0" eaLnBrk="1" fontAlgn="auto" latinLnBrk="0" hangingPunct="1">
              <a:lnSpc>
                <a:spcPct val="150000"/>
              </a:lnSpc>
              <a:spcBef>
                <a:spcPts val="0"/>
              </a:spcBef>
              <a:spcAft>
                <a:spcPts val="0"/>
              </a:spcAft>
              <a:buClrTx/>
              <a:buSzTx/>
              <a:buFontTx/>
              <a:buNone/>
              <a:tabLst/>
              <a:defRPr/>
            </a:pP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Chọn</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đáp</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án</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bằng</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cách</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click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vào</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các</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ô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đáp</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án</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tương</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ứng</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p>
          <a:p>
            <a:pPr marL="0" marR="0" lvl="0" indent="0" algn="just" defTabSz="1219170" rtl="0" eaLnBrk="1" fontAlgn="auto" latinLnBrk="0" hangingPunct="1">
              <a:lnSpc>
                <a:spcPct val="150000"/>
              </a:lnSpc>
              <a:spcBef>
                <a:spcPts val="0"/>
              </a:spcBef>
              <a:spcAft>
                <a:spcPts val="0"/>
              </a:spcAft>
              <a:buClrTx/>
              <a:buSzTx/>
              <a:buFontTx/>
              <a:buNone/>
              <a:tabLst/>
              <a:defRPr/>
            </a:pP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Click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vào</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mũi</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tên</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trên</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góc</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phải</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màn</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hình</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để</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chuyển</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sang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câu</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hỏi</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tiếp</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theo</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hoặc</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mũi</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tên</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trên</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góc</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trái</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màn</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hình</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để</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chuyển</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về</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câu</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hỏi</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667"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trước</a:t>
            </a:r>
            <a:r>
              <a:rPr kumimoji="0" lang="en-US" sz="2667"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a:t>
            </a:r>
          </a:p>
        </p:txBody>
      </p:sp>
      <p:pic>
        <p:nvPicPr>
          <p:cNvPr id="3076" name="Picture 4" descr="C:\Users\ADMIN\Desktop\Bach tuyet\43ebd44d263606f876d42fd2f199ea61 (4).jp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0" r="98837">
                        <a14:foregroundMark x1="40116" y1="26626" x2="70349" y2="59553"/>
                        <a14:foregroundMark x1="64535" y1="35366" x2="77035" y2="44715"/>
                        <a14:foregroundMark x1="45640" y1="16463" x2="28198" y2="36585"/>
                        <a14:foregroundMark x1="44186" y1="40244" x2="60174" y2="57724"/>
                        <a14:foregroundMark x1="67151" y1="58943" x2="86628" y2="57317"/>
                      </a14:backgroundRemoval>
                    </a14:imgEffect>
                  </a14:imgLayer>
                </a14:imgProps>
              </a:ext>
              <a:ext uri="{28A0092B-C50C-407E-A947-70E740481C1C}">
                <a14:useLocalDpi xmlns:a14="http://schemas.microsoft.com/office/drawing/2010/main" val="0"/>
              </a:ext>
            </a:extLst>
          </a:blip>
          <a:srcRect/>
          <a:stretch>
            <a:fillRect/>
          </a:stretch>
        </p:blipFill>
        <p:spPr bwMode="auto">
          <a:xfrm rot="338519">
            <a:off x="10635649" y="4827224"/>
            <a:ext cx="1463307" cy="208534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1" descr="C:\Users\ADMIN\Desktop\Tai nguyen thiet ke tro choi\Angry birds epic birds\1505573783630 (2).png">
            <a:hlinkClick r:id="" action="ppaction://hlinkshowjump?jump=nextslide"/>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390779" y="5336730"/>
            <a:ext cx="2285461" cy="122258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752031F-2818-459E-D671-069851B0FFC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2164853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5"/>
          <a:stretch>
            <a:fillRect t="-6000" b="-6000"/>
          </a:stretch>
        </a:blipFill>
        <a:effectLst/>
      </p:bgPr>
    </p:bg>
    <p:spTree>
      <p:nvGrpSpPr>
        <p:cNvPr id="1" name="">
          <a:extLst>
            <a:ext uri="{FF2B5EF4-FFF2-40B4-BE49-F238E27FC236}">
              <a16:creationId xmlns:a16="http://schemas.microsoft.com/office/drawing/2014/main" id="{7E93F15C-4A4E-BE92-D224-B296ACED0DBF}"/>
            </a:ext>
          </a:extLst>
        </p:cNvPr>
        <p:cNvGrpSpPr/>
        <p:nvPr/>
      </p:nvGrpSpPr>
      <p:grpSpPr>
        <a:xfrm>
          <a:off x="0" y="0"/>
          <a:ext cx="0" cy="0"/>
          <a:chOff x="0" y="0"/>
          <a:chExt cx="0" cy="0"/>
        </a:xfrm>
      </p:grpSpPr>
      <p:pic>
        <p:nvPicPr>
          <p:cNvPr id="5" name="Picture 3" descr="C:\Users\ADMIN\Desktop\Bach tuyet\43ebd44d263606f876d42fd2f199ea61 (6).jpg">
            <a:extLst>
              <a:ext uri="{FF2B5EF4-FFF2-40B4-BE49-F238E27FC236}">
                <a16:creationId xmlns:a16="http://schemas.microsoft.com/office/drawing/2014/main" id="{989AD5DA-3B60-79EE-87E5-C545CC6F6539}"/>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99730" l="0" r="96894">
                        <a14:foregroundMark x1="46584" y1="15676" x2="56646" y2="19730"/>
                        <a14:foregroundMark x1="66708" y1="13784" x2="66335" y2="24054"/>
                        <a14:foregroundMark x1="68944" y1="14595" x2="68199" y2="23784"/>
                        <a14:foregroundMark x1="19006" y1="52973" x2="19379" y2="70811"/>
                        <a14:foregroundMark x1="7453" y1="65135" x2="38758" y2="64865"/>
                        <a14:foregroundMark x1="17516" y1="51622" x2="29814" y2="58378"/>
                        <a14:foregroundMark x1="7826" y1="63514" x2="19752" y2="62973"/>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396799" y="4217712"/>
            <a:ext cx="2001273" cy="284230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4EBC6834-C316-6A7C-0C84-1540934C9710}"/>
              </a:ext>
            </a:extLst>
          </p:cNvPr>
          <p:cNvSpPr/>
          <p:nvPr/>
        </p:nvSpPr>
        <p:spPr>
          <a:xfrm>
            <a:off x="1756949" y="351775"/>
            <a:ext cx="8678102" cy="751541"/>
          </a:xfrm>
          <a:prstGeom prst="roundRect">
            <a:avLst/>
          </a:prstGeom>
          <a:solidFill>
            <a:schemeClr val="accent6">
              <a:lumMod val="20000"/>
              <a:lumOff val="8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1219170"/>
            <a:r>
              <a:rPr lang="en-US" sz="2400" b="1" dirty="0" err="1">
                <a:solidFill>
                  <a:srgbClr val="000000"/>
                </a:solidFill>
                <a:latin typeface="UTM Avo"/>
              </a:rPr>
              <a:t>Câu</a:t>
            </a:r>
            <a:r>
              <a:rPr lang="en-US" sz="2400" b="1" dirty="0">
                <a:solidFill>
                  <a:srgbClr val="000000"/>
                </a:solidFill>
                <a:latin typeface="UTM Avo"/>
              </a:rPr>
              <a:t> 1: </a:t>
            </a:r>
            <a:r>
              <a:rPr lang="en-US" sz="2400" dirty="0">
                <a:solidFill>
                  <a:srgbClr val="000000"/>
                </a:solidFill>
                <a:latin typeface="UTM Avo"/>
              </a:rPr>
              <a:t>Theo </a:t>
            </a:r>
            <a:r>
              <a:rPr lang="en-US" sz="2400" dirty="0" err="1">
                <a:solidFill>
                  <a:srgbClr val="000000"/>
                </a:solidFill>
                <a:latin typeface="UTM Avo"/>
              </a:rPr>
              <a:t>em</a:t>
            </a:r>
            <a:r>
              <a:rPr lang="en-US" sz="2400" dirty="0">
                <a:solidFill>
                  <a:srgbClr val="000000"/>
                </a:solidFill>
                <a:latin typeface="UTM Avo"/>
              </a:rPr>
              <a:t>, </a:t>
            </a:r>
            <a:r>
              <a:rPr lang="en-US" sz="2400" dirty="0" err="1">
                <a:solidFill>
                  <a:srgbClr val="000000"/>
                </a:solidFill>
                <a:latin typeface="UTM Avo"/>
              </a:rPr>
              <a:t>kế</a:t>
            </a:r>
            <a:r>
              <a:rPr lang="en-US" sz="2400" dirty="0">
                <a:solidFill>
                  <a:srgbClr val="000000"/>
                </a:solidFill>
                <a:latin typeface="UTM Avo"/>
              </a:rPr>
              <a:t> </a:t>
            </a:r>
            <a:r>
              <a:rPr lang="en-US" sz="2400" dirty="0" err="1">
                <a:solidFill>
                  <a:srgbClr val="000000"/>
                </a:solidFill>
                <a:latin typeface="UTM Avo"/>
              </a:rPr>
              <a:t>hoạch</a:t>
            </a:r>
            <a:r>
              <a:rPr lang="en-US" sz="2400" dirty="0">
                <a:solidFill>
                  <a:srgbClr val="000000"/>
                </a:solidFill>
                <a:latin typeface="UTM Avo"/>
              </a:rPr>
              <a:t> </a:t>
            </a:r>
            <a:r>
              <a:rPr lang="en-US" sz="2400" dirty="0" err="1">
                <a:solidFill>
                  <a:srgbClr val="000000"/>
                </a:solidFill>
                <a:latin typeface="UTM Avo"/>
              </a:rPr>
              <a:t>là</a:t>
            </a:r>
            <a:r>
              <a:rPr lang="en-US" sz="2400" dirty="0">
                <a:solidFill>
                  <a:srgbClr val="000000"/>
                </a:solidFill>
                <a:latin typeface="UTM Avo"/>
              </a:rPr>
              <a:t> </a:t>
            </a:r>
            <a:r>
              <a:rPr lang="en-US" sz="2400" dirty="0" err="1">
                <a:solidFill>
                  <a:srgbClr val="000000"/>
                </a:solidFill>
                <a:latin typeface="UTM Avo"/>
              </a:rPr>
              <a:t>gì</a:t>
            </a:r>
            <a:r>
              <a:rPr lang="en-US" sz="2400" dirty="0">
                <a:solidFill>
                  <a:srgbClr val="000000"/>
                </a:solidFill>
                <a:latin typeface="UTM Avo"/>
              </a:rPr>
              <a:t>?</a:t>
            </a:r>
          </a:p>
        </p:txBody>
      </p:sp>
      <p:sp>
        <p:nvSpPr>
          <p:cNvPr id="8" name="A">
            <a:extLst>
              <a:ext uri="{FF2B5EF4-FFF2-40B4-BE49-F238E27FC236}">
                <a16:creationId xmlns:a16="http://schemas.microsoft.com/office/drawing/2014/main" id="{4F894B6F-C503-98E4-31E5-D3AB18862D2D}"/>
              </a:ext>
            </a:extLst>
          </p:cNvPr>
          <p:cNvSpPr/>
          <p:nvPr/>
        </p:nvSpPr>
        <p:spPr>
          <a:xfrm>
            <a:off x="795648" y="1439432"/>
            <a:ext cx="5290020" cy="2539973"/>
          </a:xfrm>
          <a:prstGeom prst="roundRect">
            <a:avLst>
              <a:gd name="adj" fmla="val 6849"/>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defTabSz="1219170">
              <a:lnSpc>
                <a:spcPct val="150000"/>
              </a:lnSpc>
            </a:pPr>
            <a:r>
              <a:rPr lang="vi-VN" sz="2200" dirty="0">
                <a:solidFill>
                  <a:srgbClr val="000000"/>
                </a:solidFill>
                <a:latin typeface="UTM Avo" panose="02040603050506020204" pitchFamily="18" charset="0"/>
              </a:rPr>
              <a:t>A. Là một tập hợp những hoạt động, công việc được sắp xếp theo trình tự nhất định để đạt được mục tiêu đã đề ra, ý định đã đặt ra trong tương lai xa. </a:t>
            </a:r>
          </a:p>
        </p:txBody>
      </p:sp>
      <p:sp>
        <p:nvSpPr>
          <p:cNvPr id="10" name="B">
            <a:extLst>
              <a:ext uri="{FF2B5EF4-FFF2-40B4-BE49-F238E27FC236}">
                <a16:creationId xmlns:a16="http://schemas.microsoft.com/office/drawing/2014/main" id="{5620A999-265A-5C70-E264-8A499894BF7D}"/>
              </a:ext>
            </a:extLst>
          </p:cNvPr>
          <p:cNvSpPr/>
          <p:nvPr/>
        </p:nvSpPr>
        <p:spPr>
          <a:xfrm>
            <a:off x="6317407" y="1478981"/>
            <a:ext cx="5290020" cy="2518560"/>
          </a:xfrm>
          <a:prstGeom prst="roundRect">
            <a:avLst>
              <a:gd name="adj" fmla="val 6765"/>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defTabSz="1219170">
              <a:lnSpc>
                <a:spcPct val="150000"/>
              </a:lnSpc>
            </a:pPr>
            <a:r>
              <a:rPr lang="vi-VN" sz="2200" dirty="0">
                <a:solidFill>
                  <a:srgbClr val="000000"/>
                </a:solidFill>
                <a:latin typeface="UTM Avo" panose="02040603050506020204" pitchFamily="18" charset="0"/>
              </a:rPr>
              <a:t>B. Là một tập hợp những hoạt động, công việc được sắp xếp theo sở thích nhất định để đạt được mục tiêu đã đề ra, ý định đã dự trù trước.</a:t>
            </a:r>
          </a:p>
        </p:txBody>
      </p:sp>
      <p:sp>
        <p:nvSpPr>
          <p:cNvPr id="12" name="C">
            <a:extLst>
              <a:ext uri="{FF2B5EF4-FFF2-40B4-BE49-F238E27FC236}">
                <a16:creationId xmlns:a16="http://schemas.microsoft.com/office/drawing/2014/main" id="{ED5C3456-C743-4A73-3759-C555A084F001}"/>
              </a:ext>
            </a:extLst>
          </p:cNvPr>
          <p:cNvSpPr/>
          <p:nvPr/>
        </p:nvSpPr>
        <p:spPr>
          <a:xfrm>
            <a:off x="794149" y="4190170"/>
            <a:ext cx="5290020" cy="2518560"/>
          </a:xfrm>
          <a:prstGeom prst="roundRect">
            <a:avLst>
              <a:gd name="adj" fmla="val 8651"/>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defTabSz="1219170">
              <a:lnSpc>
                <a:spcPct val="150000"/>
              </a:lnSpc>
            </a:pPr>
            <a:r>
              <a:rPr lang="vi-VN" sz="2200" dirty="0">
                <a:solidFill>
                  <a:srgbClr val="000000"/>
                </a:solidFill>
                <a:latin typeface="UTM Avo" panose="02040603050506020204" pitchFamily="18" charset="0"/>
              </a:rPr>
              <a:t>C. Là một tập hợp những hoạt động được sắp xếp theo trình tự nhất định để đạt được mục tiêu đã đề ra, ý định đã dự trù trước.</a:t>
            </a:r>
          </a:p>
        </p:txBody>
      </p:sp>
      <p:sp>
        <p:nvSpPr>
          <p:cNvPr id="14" name="A">
            <a:extLst>
              <a:ext uri="{FF2B5EF4-FFF2-40B4-BE49-F238E27FC236}">
                <a16:creationId xmlns:a16="http://schemas.microsoft.com/office/drawing/2014/main" id="{781089E6-7E5B-00D7-94D7-942BB1DA2485}"/>
              </a:ext>
            </a:extLst>
          </p:cNvPr>
          <p:cNvSpPr/>
          <p:nvPr/>
        </p:nvSpPr>
        <p:spPr>
          <a:xfrm>
            <a:off x="6317407" y="4168757"/>
            <a:ext cx="5270755" cy="2539973"/>
          </a:xfrm>
          <a:prstGeom prst="roundRect">
            <a:avLst>
              <a:gd name="adj" fmla="val 7316"/>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defTabSz="1219170">
              <a:lnSpc>
                <a:spcPct val="150000"/>
              </a:lnSpc>
            </a:pPr>
            <a:r>
              <a:rPr lang="vi-VN" sz="2200" dirty="0">
                <a:solidFill>
                  <a:srgbClr val="000000"/>
                </a:solidFill>
                <a:latin typeface="UTM Avo" panose="02040603050506020204" pitchFamily="18" charset="0"/>
              </a:rPr>
              <a:t>D. Là một tập hợp những hoạt động, công việc được sắp xếp theo trình tự nhất định để đạt được mục tiêu đã đề ra, ý định đã dự trù trước.</a:t>
            </a:r>
          </a:p>
        </p:txBody>
      </p:sp>
      <p:pic>
        <p:nvPicPr>
          <p:cNvPr id="32" name="Picture 11" descr="C:\Users\ADMIN\Desktop\Tai nguyen thiet ke tro choi\Bảng gỗ\Picture1 (2).png">
            <a:hlinkClick r:id="" action="ppaction://hlinkshowjump?jump=nextslide"/>
            <a:extLst>
              <a:ext uri="{FF2B5EF4-FFF2-40B4-BE49-F238E27FC236}">
                <a16:creationId xmlns:a16="http://schemas.microsoft.com/office/drawing/2014/main" id="{D552C056-0BCB-AD28-B806-F6645E87A5E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538410" y="529555"/>
            <a:ext cx="931451" cy="395979"/>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1" descr="C:\Users\ADMIN\Desktop\Tai nguyen thiet ke tro choi\Bảng gỗ\Picture1 (2).png">
            <a:hlinkClick r:id="" action="ppaction://hlinkshowjump?jump=previousslide"/>
            <a:extLst>
              <a:ext uri="{FF2B5EF4-FFF2-40B4-BE49-F238E27FC236}">
                <a16:creationId xmlns:a16="http://schemas.microsoft.com/office/drawing/2014/main" id="{FF5618AE-8AF7-2A61-6EFC-7BB783EDDF5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756266" y="529555"/>
            <a:ext cx="948521" cy="39598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738D38D5-91CE-B259-9B77-7267314012E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1772370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withEffect">
                                  <p:stCondLst>
                                    <p:cond delay="0"/>
                                  </p:stCondLst>
                                  <p:childTnLst>
                                    <p:animClr clrSpc="rgb" dir="cw">
                                      <p:cBhvr>
                                        <p:cTn id="6" dur="1000" fill="hold"/>
                                        <p:tgtEl>
                                          <p:spTgt spid="10"/>
                                        </p:tgtEl>
                                        <p:attrNameLst>
                                          <p:attrName>fillcolor</p:attrName>
                                        </p:attrNameLst>
                                      </p:cBhvr>
                                      <p:to>
                                        <a:srgbClr val="FF0000"/>
                                      </p:to>
                                    </p:animClr>
                                    <p:set>
                                      <p:cBhvr>
                                        <p:cTn id="7" dur="1000" fill="hold"/>
                                        <p:tgtEl>
                                          <p:spTgt spid="10"/>
                                        </p:tgtEl>
                                        <p:attrNameLst>
                                          <p:attrName>fill.type</p:attrName>
                                        </p:attrNameLst>
                                      </p:cBhvr>
                                      <p:to>
                                        <p:strVal val="solid"/>
                                      </p:to>
                                    </p:set>
                                    <p:set>
                                      <p:cBhvr>
                                        <p:cTn id="8" dur="1000" fill="hold"/>
                                        <p:tgtEl>
                                          <p:spTgt spid="10"/>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3" name="Wrong Buzzer - Sound Effect.wav"/>
                                        </p:tgtEl>
                                      </p:cMediaNode>
                                    </p:audio>
                                  </p:subTnLst>
                                </p:cTn>
                              </p:par>
                            </p:childTnLst>
                          </p:cTn>
                        </p:par>
                      </p:childTnLst>
                    </p:cTn>
                  </p:par>
                </p:childTnLst>
              </p:cTn>
              <p:nextCondLst>
                <p:cond evt="onClick" delay="0">
                  <p:tgtEl>
                    <p:spTgt spid="10"/>
                  </p:tgtEl>
                </p:cond>
              </p:nextCondLst>
            </p:seq>
            <p:seq concurrent="1" nextAc="seek">
              <p:cTn id="9" restart="whenNotActive" fill="hold" evtFilter="cancelBubble" nodeType="interactiveSeq">
                <p:stCondLst>
                  <p:cond evt="onClick" delay="0">
                    <p:tgtEl>
                      <p:spTgt spid="14"/>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withEffect">
                                  <p:stCondLst>
                                    <p:cond delay="0"/>
                                  </p:stCondLst>
                                  <p:childTnLst>
                                    <p:animClr clrSpc="rgb" dir="cw">
                                      <p:cBhvr>
                                        <p:cTn id="13" dur="1000" fill="hold"/>
                                        <p:tgtEl>
                                          <p:spTgt spid="14"/>
                                        </p:tgtEl>
                                        <p:attrNameLst>
                                          <p:attrName>fillcolor</p:attrName>
                                        </p:attrNameLst>
                                      </p:cBhvr>
                                      <p:to>
                                        <a:srgbClr val="9BBB59"/>
                                      </p:to>
                                    </p:animClr>
                                    <p:set>
                                      <p:cBhvr>
                                        <p:cTn id="14" dur="1000" fill="hold"/>
                                        <p:tgtEl>
                                          <p:spTgt spid="14"/>
                                        </p:tgtEl>
                                        <p:attrNameLst>
                                          <p:attrName>fill.type</p:attrName>
                                        </p:attrNameLst>
                                      </p:cBhvr>
                                      <p:to>
                                        <p:strVal val="solid"/>
                                      </p:to>
                                    </p:set>
                                    <p:set>
                                      <p:cBhvr>
                                        <p:cTn id="15" dur="1000" fill="hold"/>
                                        <p:tgtEl>
                                          <p:spTgt spid="14"/>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4" name="Correct Answer sound effect.wav"/>
                                        </p:tgtEl>
                                      </p:cMediaNode>
                                    </p:audio>
                                  </p:subTnLst>
                                </p:cTn>
                              </p:par>
                            </p:childTnLst>
                          </p:cTn>
                        </p:par>
                      </p:childTnLst>
                    </p:cTn>
                  </p:par>
                </p:childTnLst>
              </p:cTn>
              <p:nextCondLst>
                <p:cond evt="onClick" delay="0">
                  <p:tgtEl>
                    <p:spTgt spid="14"/>
                  </p:tgtEl>
                </p:cond>
              </p:nextCondLst>
            </p:seq>
            <p:seq concurrent="1" nextAc="seek">
              <p:cTn id="16" restart="whenNotActive" fill="hold" evtFilter="cancelBubble" nodeType="interactiveSeq">
                <p:stCondLst>
                  <p:cond evt="onClick" delay="0">
                    <p:tgtEl>
                      <p:spTgt spid="12"/>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withEffect">
                                  <p:stCondLst>
                                    <p:cond delay="0"/>
                                  </p:stCondLst>
                                  <p:childTnLst>
                                    <p:animClr clrSpc="rgb" dir="cw">
                                      <p:cBhvr>
                                        <p:cTn id="20" dur="1000" fill="hold"/>
                                        <p:tgtEl>
                                          <p:spTgt spid="12"/>
                                        </p:tgtEl>
                                        <p:attrNameLst>
                                          <p:attrName>fillcolor</p:attrName>
                                        </p:attrNameLst>
                                      </p:cBhvr>
                                      <p:to>
                                        <a:srgbClr val="FF0000"/>
                                      </p:to>
                                    </p:animClr>
                                    <p:set>
                                      <p:cBhvr>
                                        <p:cTn id="21" dur="1000" fill="hold"/>
                                        <p:tgtEl>
                                          <p:spTgt spid="12"/>
                                        </p:tgtEl>
                                        <p:attrNameLst>
                                          <p:attrName>fill.type</p:attrName>
                                        </p:attrNameLst>
                                      </p:cBhvr>
                                      <p:to>
                                        <p:strVal val="solid"/>
                                      </p:to>
                                    </p:set>
                                    <p:set>
                                      <p:cBhvr>
                                        <p:cTn id="22" dur="1000" fill="hold"/>
                                        <p:tgtEl>
                                          <p:spTgt spid="12"/>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3" name="Wrong Buzzer - Sound Effect.wav"/>
                                        </p:tgtEl>
                                      </p:cMediaNode>
                                    </p:audio>
                                  </p:subTnLst>
                                </p:cTn>
                              </p:par>
                            </p:childTnLst>
                          </p:cTn>
                        </p:par>
                      </p:childTnLst>
                    </p:cTn>
                  </p:par>
                </p:childTnLst>
              </p:cTn>
              <p:nextCondLst>
                <p:cond evt="onClick" delay="0">
                  <p:tgtEl>
                    <p:spTgt spid="12"/>
                  </p:tgtEl>
                </p:cond>
              </p:nextCondLst>
            </p:seq>
            <p:seq concurrent="1" nextAc="seek">
              <p:cTn id="23" restart="whenNotActive" fill="hold" evtFilter="cancelBubble" nodeType="interactiveSeq">
                <p:stCondLst>
                  <p:cond evt="onClick" delay="0">
                    <p:tgtEl>
                      <p:spTgt spid="8"/>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2000" fill="hold"/>
                                        <p:tgtEl>
                                          <p:spTgt spid="8"/>
                                        </p:tgtEl>
                                        <p:attrNameLst>
                                          <p:attrName>fillcolor</p:attrName>
                                        </p:attrNameLst>
                                      </p:cBhvr>
                                      <p:to>
                                        <a:srgbClr val="FF0000"/>
                                      </p:to>
                                    </p:animClr>
                                    <p:set>
                                      <p:cBhvr>
                                        <p:cTn id="28" dur="2000" fill="hold"/>
                                        <p:tgtEl>
                                          <p:spTgt spid="8"/>
                                        </p:tgtEl>
                                        <p:attrNameLst>
                                          <p:attrName>fill.type</p:attrName>
                                        </p:attrNameLst>
                                      </p:cBhvr>
                                      <p:to>
                                        <p:strVal val="solid"/>
                                      </p:to>
                                    </p:set>
                                    <p:set>
                                      <p:cBhvr>
                                        <p:cTn id="29" dur="2000" fill="hold"/>
                                        <p:tgtEl>
                                          <p:spTgt spid="8"/>
                                        </p:tgtEl>
                                        <p:attrNameLst>
                                          <p:attrName>fill.on</p:attrName>
                                        </p:attrNameLst>
                                      </p:cBhvr>
                                      <p:to>
                                        <p:strVal val="true"/>
                                      </p:to>
                                    </p:set>
                                  </p:childTnLst>
                                </p:cTn>
                              </p:par>
                            </p:childTnLst>
                          </p:cTn>
                        </p:par>
                      </p:childTnLst>
                    </p:cTn>
                  </p:par>
                </p:childTnLst>
              </p:cTn>
              <p:nextCondLst>
                <p:cond evt="onClick" delay="0">
                  <p:tgtEl>
                    <p:spTgt spid="8"/>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5"/>
          <a:stretch>
            <a:fillRect t="-6000" b="-6000"/>
          </a:stretch>
        </a:blipFill>
        <a:effectLst/>
      </p:bgPr>
    </p:bg>
    <p:spTree>
      <p:nvGrpSpPr>
        <p:cNvPr id="1" name="">
          <a:extLst>
            <a:ext uri="{FF2B5EF4-FFF2-40B4-BE49-F238E27FC236}">
              <a16:creationId xmlns:a16="http://schemas.microsoft.com/office/drawing/2014/main" id="{7E93F15C-4A4E-BE92-D224-B296ACED0DBF}"/>
            </a:ext>
          </a:extLst>
        </p:cNvPr>
        <p:cNvGrpSpPr/>
        <p:nvPr/>
      </p:nvGrpSpPr>
      <p:grpSpPr>
        <a:xfrm>
          <a:off x="0" y="0"/>
          <a:ext cx="0" cy="0"/>
          <a:chOff x="0" y="0"/>
          <a:chExt cx="0" cy="0"/>
        </a:xfrm>
      </p:grpSpPr>
      <p:pic>
        <p:nvPicPr>
          <p:cNvPr id="5" name="Picture 3" descr="C:\Users\ADMIN\Desktop\Bach tuyet\43ebd44d263606f876d42fd2f199ea61 (6).jpg">
            <a:extLst>
              <a:ext uri="{FF2B5EF4-FFF2-40B4-BE49-F238E27FC236}">
                <a16:creationId xmlns:a16="http://schemas.microsoft.com/office/drawing/2014/main" id="{989AD5DA-3B60-79EE-87E5-C545CC6F6539}"/>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99730" l="0" r="96894">
                        <a14:foregroundMark x1="46584" y1="15676" x2="56646" y2="19730"/>
                        <a14:foregroundMark x1="66708" y1="13784" x2="66335" y2="24054"/>
                        <a14:foregroundMark x1="68944" y1="14595" x2="68199" y2="23784"/>
                        <a14:foregroundMark x1="19006" y1="52973" x2="19379" y2="70811"/>
                        <a14:foregroundMark x1="7453" y1="65135" x2="38758" y2="64865"/>
                        <a14:foregroundMark x1="17516" y1="51622" x2="29814" y2="58378"/>
                        <a14:foregroundMark x1="7826" y1="63514" x2="19752" y2="62973"/>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529056" y="3426720"/>
            <a:ext cx="2627080" cy="373110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4EBC6834-C316-6A7C-0C84-1540934C9710}"/>
              </a:ext>
            </a:extLst>
          </p:cNvPr>
          <p:cNvSpPr/>
          <p:nvPr/>
        </p:nvSpPr>
        <p:spPr>
          <a:xfrm>
            <a:off x="1475301" y="230502"/>
            <a:ext cx="9242323" cy="1989269"/>
          </a:xfrm>
          <a:prstGeom prst="roundRect">
            <a:avLst/>
          </a:prstGeom>
          <a:solidFill>
            <a:schemeClr val="accent6">
              <a:lumMod val="20000"/>
              <a:lumOff val="8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1219170"/>
            <a:r>
              <a:rPr lang="en-US" sz="2800" b="1" dirty="0" err="1">
                <a:solidFill>
                  <a:srgbClr val="000000"/>
                </a:solidFill>
                <a:latin typeface="UTM Avo"/>
              </a:rPr>
              <a:t>Câu</a:t>
            </a:r>
            <a:r>
              <a:rPr lang="en-US" sz="2800" b="1" dirty="0">
                <a:solidFill>
                  <a:srgbClr val="000000"/>
                </a:solidFill>
                <a:latin typeface="UTM Avo"/>
              </a:rPr>
              <a:t> 2: </a:t>
            </a:r>
            <a:r>
              <a:rPr lang="en-US" sz="2800" dirty="0">
                <a:solidFill>
                  <a:srgbClr val="000000"/>
                </a:solidFill>
                <a:latin typeface="UTM Avo"/>
              </a:rPr>
              <a:t>Vai </a:t>
            </a:r>
            <a:r>
              <a:rPr lang="en-US" sz="2800" dirty="0" err="1">
                <a:solidFill>
                  <a:srgbClr val="000000"/>
                </a:solidFill>
                <a:latin typeface="UTM Avo"/>
              </a:rPr>
              <a:t>trò</a:t>
            </a:r>
            <a:r>
              <a:rPr lang="en-US" sz="2800" dirty="0">
                <a:solidFill>
                  <a:srgbClr val="000000"/>
                </a:solidFill>
                <a:latin typeface="UTM Avo"/>
              </a:rPr>
              <a:t> </a:t>
            </a:r>
            <a:r>
              <a:rPr lang="en-US" sz="2800" dirty="0" err="1">
                <a:solidFill>
                  <a:srgbClr val="000000"/>
                </a:solidFill>
                <a:latin typeface="UTM Avo"/>
              </a:rPr>
              <a:t>của</a:t>
            </a:r>
            <a:r>
              <a:rPr lang="en-US" sz="2800" dirty="0">
                <a:solidFill>
                  <a:srgbClr val="000000"/>
                </a:solidFill>
                <a:latin typeface="UTM Avo"/>
              </a:rPr>
              <a:t> </a:t>
            </a:r>
            <a:r>
              <a:rPr lang="en-US" sz="2800" dirty="0" err="1">
                <a:solidFill>
                  <a:srgbClr val="000000"/>
                </a:solidFill>
                <a:latin typeface="UTM Avo"/>
              </a:rPr>
              <a:t>của</a:t>
            </a:r>
            <a:r>
              <a:rPr lang="en-US" sz="2800" dirty="0">
                <a:solidFill>
                  <a:srgbClr val="000000"/>
                </a:solidFill>
                <a:latin typeface="UTM Avo"/>
              </a:rPr>
              <a:t> </a:t>
            </a:r>
            <a:r>
              <a:rPr lang="en-US" sz="2800" dirty="0" err="1">
                <a:solidFill>
                  <a:srgbClr val="000000"/>
                </a:solidFill>
                <a:latin typeface="UTM Avo"/>
              </a:rPr>
              <a:t>bản</a:t>
            </a:r>
            <a:r>
              <a:rPr lang="en-US" sz="2800" dirty="0">
                <a:solidFill>
                  <a:srgbClr val="000000"/>
                </a:solidFill>
                <a:latin typeface="UTM Avo"/>
              </a:rPr>
              <a:t> </a:t>
            </a:r>
            <a:r>
              <a:rPr lang="en-US" sz="2800" dirty="0" err="1">
                <a:solidFill>
                  <a:srgbClr val="000000"/>
                </a:solidFill>
                <a:latin typeface="UTM Avo"/>
              </a:rPr>
              <a:t>kế</a:t>
            </a:r>
            <a:r>
              <a:rPr lang="en-US" sz="2800" dirty="0">
                <a:solidFill>
                  <a:srgbClr val="000000"/>
                </a:solidFill>
                <a:latin typeface="UTM Avo"/>
              </a:rPr>
              <a:t> </a:t>
            </a:r>
            <a:r>
              <a:rPr lang="en-US" sz="2800" dirty="0" err="1">
                <a:solidFill>
                  <a:srgbClr val="000000"/>
                </a:solidFill>
                <a:latin typeface="UTM Avo"/>
              </a:rPr>
              <a:t>hoạch</a:t>
            </a:r>
            <a:r>
              <a:rPr lang="en-US" sz="2800" dirty="0">
                <a:solidFill>
                  <a:srgbClr val="000000"/>
                </a:solidFill>
                <a:latin typeface="UTM Avo"/>
              </a:rPr>
              <a:t> </a:t>
            </a:r>
            <a:r>
              <a:rPr lang="en-US" sz="2800" dirty="0" err="1">
                <a:solidFill>
                  <a:srgbClr val="000000"/>
                </a:solidFill>
                <a:latin typeface="UTM Avo"/>
              </a:rPr>
              <a:t>kinh</a:t>
            </a:r>
            <a:r>
              <a:rPr lang="en-US" sz="2800" dirty="0">
                <a:solidFill>
                  <a:srgbClr val="000000"/>
                </a:solidFill>
                <a:latin typeface="UTM Avo"/>
              </a:rPr>
              <a:t> </a:t>
            </a:r>
            <a:r>
              <a:rPr lang="en-US" sz="2800" dirty="0" err="1">
                <a:solidFill>
                  <a:srgbClr val="000000"/>
                </a:solidFill>
                <a:latin typeface="UTM Avo"/>
              </a:rPr>
              <a:t>doanh</a:t>
            </a:r>
            <a:r>
              <a:rPr lang="en-US" sz="2800" dirty="0">
                <a:solidFill>
                  <a:srgbClr val="000000"/>
                </a:solidFill>
                <a:latin typeface="UTM Avo"/>
              </a:rPr>
              <a:t>?</a:t>
            </a:r>
          </a:p>
        </p:txBody>
      </p:sp>
      <p:sp>
        <p:nvSpPr>
          <p:cNvPr id="8" name="A">
            <a:extLst>
              <a:ext uri="{FF2B5EF4-FFF2-40B4-BE49-F238E27FC236}">
                <a16:creationId xmlns:a16="http://schemas.microsoft.com/office/drawing/2014/main" id="{4F894B6F-C503-98E4-31E5-D3AB18862D2D}"/>
              </a:ext>
            </a:extLst>
          </p:cNvPr>
          <p:cNvSpPr/>
          <p:nvPr/>
        </p:nvSpPr>
        <p:spPr>
          <a:xfrm>
            <a:off x="1474914" y="2399201"/>
            <a:ext cx="3948021"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vi-VN" sz="2400" dirty="0">
                <a:solidFill>
                  <a:srgbClr val="000000"/>
                </a:solidFill>
                <a:latin typeface="UTM Avo" panose="02040603050506020204" pitchFamily="18" charset="0"/>
              </a:rPr>
              <a:t>A. Thể hiện các</a:t>
            </a:r>
            <a:endParaRPr lang="en-US" sz="2400" dirty="0">
              <a:solidFill>
                <a:srgbClr val="000000"/>
              </a:solidFill>
              <a:latin typeface="UTM Avo" panose="02040603050506020204" pitchFamily="18" charset="0"/>
            </a:endParaRPr>
          </a:p>
          <a:p>
            <a:pPr lvl="0" algn="ctr" defTabSz="1219170">
              <a:lnSpc>
                <a:spcPct val="150000"/>
              </a:lnSpc>
            </a:pPr>
            <a:r>
              <a:rPr lang="vi-VN" sz="2400" dirty="0">
                <a:solidFill>
                  <a:srgbClr val="000000"/>
                </a:solidFill>
                <a:latin typeface="UTM Avo" panose="02040603050506020204" pitchFamily="18" charset="0"/>
              </a:rPr>
              <a:t>bước cần thực hiện</a:t>
            </a:r>
            <a:endParaRPr lang="en-US" sz="2400" dirty="0">
              <a:solidFill>
                <a:srgbClr val="000000"/>
              </a:solidFill>
              <a:latin typeface="UTM Avo" panose="02040603050506020204" pitchFamily="18" charset="0"/>
            </a:endParaRPr>
          </a:p>
          <a:p>
            <a:pPr lvl="0" algn="ctr" defTabSz="1219170">
              <a:lnSpc>
                <a:spcPct val="150000"/>
              </a:lnSpc>
            </a:pPr>
            <a:r>
              <a:rPr lang="vi-VN" sz="2400" dirty="0">
                <a:solidFill>
                  <a:srgbClr val="000000"/>
                </a:solidFill>
                <a:latin typeface="UTM Avo" panose="02040603050506020204" pitchFamily="18" charset="0"/>
              </a:rPr>
              <a:t>khi kinh doanh.</a:t>
            </a:r>
          </a:p>
        </p:txBody>
      </p:sp>
      <p:sp>
        <p:nvSpPr>
          <p:cNvPr id="10" name="B">
            <a:extLst>
              <a:ext uri="{FF2B5EF4-FFF2-40B4-BE49-F238E27FC236}">
                <a16:creationId xmlns:a16="http://schemas.microsoft.com/office/drawing/2014/main" id="{5620A999-265A-5C70-E264-8A499894BF7D}"/>
              </a:ext>
            </a:extLst>
          </p:cNvPr>
          <p:cNvSpPr/>
          <p:nvPr/>
        </p:nvSpPr>
        <p:spPr>
          <a:xfrm>
            <a:off x="6765780" y="2404176"/>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en-US" sz="2400" dirty="0">
                <a:solidFill>
                  <a:srgbClr val="000000"/>
                </a:solidFill>
                <a:latin typeface="UTM Avo" panose="02040603050506020204" pitchFamily="18" charset="0"/>
              </a:rPr>
              <a:t>B. </a:t>
            </a:r>
            <a:r>
              <a:rPr lang="en-US" sz="2400" dirty="0" err="1">
                <a:solidFill>
                  <a:srgbClr val="000000"/>
                </a:solidFill>
                <a:latin typeface="UTM Avo" panose="02040603050506020204" pitchFamily="18" charset="0"/>
              </a:rPr>
              <a:t>Cải</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thiện</a:t>
            </a:r>
            <a:r>
              <a:rPr lang="en-US" sz="2400" dirty="0">
                <a:solidFill>
                  <a:srgbClr val="000000"/>
                </a:solidFill>
                <a:latin typeface="UTM Avo" panose="02040603050506020204" pitchFamily="18" charset="0"/>
              </a:rPr>
              <a:t> chi </a:t>
            </a:r>
            <a:r>
              <a:rPr lang="en-US" sz="2400" dirty="0" err="1">
                <a:solidFill>
                  <a:srgbClr val="000000"/>
                </a:solidFill>
                <a:latin typeface="UTM Avo" panose="02040603050506020204" pitchFamily="18" charset="0"/>
              </a:rPr>
              <a:t>phí</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khi</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kinh</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doanh</a:t>
            </a:r>
            <a:r>
              <a:rPr lang="en-US" sz="2400" dirty="0">
                <a:solidFill>
                  <a:srgbClr val="000000"/>
                </a:solidFill>
                <a:latin typeface="UTM Avo" panose="02040603050506020204" pitchFamily="18" charset="0"/>
              </a:rPr>
              <a:t>.</a:t>
            </a:r>
          </a:p>
        </p:txBody>
      </p:sp>
      <p:sp>
        <p:nvSpPr>
          <p:cNvPr id="12" name="C">
            <a:extLst>
              <a:ext uri="{FF2B5EF4-FFF2-40B4-BE49-F238E27FC236}">
                <a16:creationId xmlns:a16="http://schemas.microsoft.com/office/drawing/2014/main" id="{ED5C3456-C743-4A73-3759-C555A084F001}"/>
              </a:ext>
            </a:extLst>
          </p:cNvPr>
          <p:cNvSpPr/>
          <p:nvPr/>
        </p:nvSpPr>
        <p:spPr>
          <a:xfrm>
            <a:off x="1478004" y="4244478"/>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vi-VN" sz="2400" dirty="0">
                <a:solidFill>
                  <a:srgbClr val="000000"/>
                </a:solidFill>
                <a:latin typeface="UTM Avo" panose="02040603050506020204" pitchFamily="18" charset="0"/>
              </a:rPr>
              <a:t>C. Giúp cho người kinh doanh năm bắt được cơ hội bán hàng.</a:t>
            </a:r>
          </a:p>
        </p:txBody>
      </p:sp>
      <p:sp>
        <p:nvSpPr>
          <p:cNvPr id="14" name="D">
            <a:extLst>
              <a:ext uri="{FF2B5EF4-FFF2-40B4-BE49-F238E27FC236}">
                <a16:creationId xmlns:a16="http://schemas.microsoft.com/office/drawing/2014/main" id="{781089E6-7E5B-00D7-94D7-942BB1DA2485}"/>
              </a:ext>
            </a:extLst>
          </p:cNvPr>
          <p:cNvSpPr/>
          <p:nvPr/>
        </p:nvSpPr>
        <p:spPr>
          <a:xfrm>
            <a:off x="6763865" y="4239503"/>
            <a:ext cx="3933644"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en-US" sz="2400" dirty="0">
                <a:solidFill>
                  <a:srgbClr val="000000"/>
                </a:solidFill>
                <a:latin typeface="UTM Avo" panose="02040603050506020204" pitchFamily="18" charset="0"/>
              </a:rPr>
              <a:t>D. </a:t>
            </a:r>
            <a:r>
              <a:rPr lang="en-US" sz="2400" dirty="0" err="1">
                <a:solidFill>
                  <a:srgbClr val="000000"/>
                </a:solidFill>
                <a:latin typeface="UTM Avo" panose="02040603050506020204" pitchFamily="18" charset="0"/>
              </a:rPr>
              <a:t>Vạch</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ra</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rõ</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các</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yếu</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tố</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cần</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thiết</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khi</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bắt</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đầu</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kinh</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doanh</a:t>
            </a:r>
            <a:r>
              <a:rPr lang="en-US" sz="2400" dirty="0">
                <a:solidFill>
                  <a:srgbClr val="000000"/>
                </a:solidFill>
                <a:latin typeface="UTM Avo" panose="02040603050506020204" pitchFamily="18" charset="0"/>
              </a:rPr>
              <a:t>.</a:t>
            </a:r>
          </a:p>
        </p:txBody>
      </p:sp>
      <p:pic>
        <p:nvPicPr>
          <p:cNvPr id="32" name="Picture 11" descr="C:\Users\ADMIN\Desktop\Tai nguyen thiet ke tro choi\Bảng gỗ\Picture1 (2).png">
            <a:hlinkClick r:id="" action="ppaction://hlinkshowjump?jump=nextslide"/>
            <a:extLst>
              <a:ext uri="{FF2B5EF4-FFF2-40B4-BE49-F238E27FC236}">
                <a16:creationId xmlns:a16="http://schemas.microsoft.com/office/drawing/2014/main" id="{D552C056-0BCB-AD28-B806-F6645E87A5E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927889" y="6135232"/>
            <a:ext cx="1143639" cy="48618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1" descr="C:\Users\ADMIN\Desktop\Tai nguyen thiet ke tro choi\Bảng gỗ\Picture1 (2).png">
            <a:hlinkClick r:id="" action="ppaction://hlinkshowjump?jump=previousslide"/>
            <a:extLst>
              <a:ext uri="{FF2B5EF4-FFF2-40B4-BE49-F238E27FC236}">
                <a16:creationId xmlns:a16="http://schemas.microsoft.com/office/drawing/2014/main" id="{FF5618AE-8AF7-2A61-6EFC-7BB783EDDF5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215261" y="982044"/>
            <a:ext cx="1164597" cy="48618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738D38D5-91CE-B259-9B77-7267314012E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697735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withEffect">
                                  <p:stCondLst>
                                    <p:cond delay="0"/>
                                  </p:stCondLst>
                                  <p:childTnLst>
                                    <p:animClr clrSpc="rgb" dir="cw">
                                      <p:cBhvr>
                                        <p:cTn id="6" dur="1000" fill="hold"/>
                                        <p:tgtEl>
                                          <p:spTgt spid="8"/>
                                        </p:tgtEl>
                                        <p:attrNameLst>
                                          <p:attrName>fillcolor</p:attrName>
                                        </p:attrNameLst>
                                      </p:cBhvr>
                                      <p:to>
                                        <a:srgbClr val="FF0000"/>
                                      </p:to>
                                    </p:animClr>
                                    <p:set>
                                      <p:cBhvr>
                                        <p:cTn id="7" dur="1000" fill="hold"/>
                                        <p:tgtEl>
                                          <p:spTgt spid="8"/>
                                        </p:tgtEl>
                                        <p:attrNameLst>
                                          <p:attrName>fill.type</p:attrName>
                                        </p:attrNameLst>
                                      </p:cBhvr>
                                      <p:to>
                                        <p:strVal val="solid"/>
                                      </p:to>
                                    </p:set>
                                    <p:set>
                                      <p:cBhvr>
                                        <p:cTn id="8" dur="1000" fill="hold"/>
                                        <p:tgtEl>
                                          <p:spTgt spid="8"/>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3" name="Wrong Buzzer - Sound Effect.wav"/>
                                        </p:tgtEl>
                                      </p:cMediaNode>
                                    </p:audio>
                                  </p:subTnLst>
                                </p:cTn>
                              </p:par>
                            </p:childTnLst>
                          </p:cTn>
                        </p:par>
                      </p:childTnLst>
                    </p:cTn>
                  </p:par>
                </p:childTnLst>
              </p:cTn>
              <p:nextCondLst>
                <p:cond evt="onClick" delay="0">
                  <p:tgtEl>
                    <p:spTgt spid="8"/>
                  </p:tgtEl>
                </p:cond>
              </p:nextCondLst>
            </p:seq>
            <p:seq concurrent="1" nextAc="seek">
              <p:cTn id="9" restart="whenNotActive" fill="hold" evtFilter="cancelBubble" nodeType="interactiveSeq">
                <p:stCondLst>
                  <p:cond evt="onClick" delay="0">
                    <p:tgtEl>
                      <p:spTgt spid="10"/>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withEffect">
                                  <p:stCondLst>
                                    <p:cond delay="0"/>
                                  </p:stCondLst>
                                  <p:childTnLst>
                                    <p:animClr clrSpc="rgb" dir="cw">
                                      <p:cBhvr>
                                        <p:cTn id="13" dur="1000" fill="hold"/>
                                        <p:tgtEl>
                                          <p:spTgt spid="10"/>
                                        </p:tgtEl>
                                        <p:attrNameLst>
                                          <p:attrName>fillcolor</p:attrName>
                                        </p:attrNameLst>
                                      </p:cBhvr>
                                      <p:to>
                                        <a:srgbClr val="FF0000"/>
                                      </p:to>
                                    </p:animClr>
                                    <p:set>
                                      <p:cBhvr>
                                        <p:cTn id="14" dur="1000" fill="hold"/>
                                        <p:tgtEl>
                                          <p:spTgt spid="10"/>
                                        </p:tgtEl>
                                        <p:attrNameLst>
                                          <p:attrName>fill.type</p:attrName>
                                        </p:attrNameLst>
                                      </p:cBhvr>
                                      <p:to>
                                        <p:strVal val="solid"/>
                                      </p:to>
                                    </p:set>
                                    <p:set>
                                      <p:cBhvr>
                                        <p:cTn id="15" dur="1000" fill="hold"/>
                                        <p:tgtEl>
                                          <p:spTgt spid="10"/>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3" name="Wrong Buzzer - Sound Effect.wav"/>
                                        </p:tgtEl>
                                      </p:cMediaNode>
                                    </p:audio>
                                  </p:subTnLst>
                                </p:cTn>
                              </p:par>
                            </p:childTnLst>
                          </p:cTn>
                        </p:par>
                      </p:childTnLst>
                    </p:cTn>
                  </p:par>
                </p:childTnLst>
              </p:cTn>
              <p:nextCondLst>
                <p:cond evt="onClick" delay="0">
                  <p:tgtEl>
                    <p:spTgt spid="10"/>
                  </p:tgtEl>
                </p:cond>
              </p:nextCondLst>
            </p:seq>
            <p:seq concurrent="1" nextAc="seek">
              <p:cTn id="16" restart="whenNotActive" fill="hold" evtFilter="cancelBubble" nodeType="interactiveSeq">
                <p:stCondLst>
                  <p:cond evt="onClick" delay="0">
                    <p:tgtEl>
                      <p:spTgt spid="14"/>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withEffect">
                                  <p:stCondLst>
                                    <p:cond delay="0"/>
                                  </p:stCondLst>
                                  <p:childTnLst>
                                    <p:animClr clrSpc="rgb" dir="cw">
                                      <p:cBhvr>
                                        <p:cTn id="20" dur="1000" fill="hold"/>
                                        <p:tgtEl>
                                          <p:spTgt spid="14"/>
                                        </p:tgtEl>
                                        <p:attrNameLst>
                                          <p:attrName>fillcolor</p:attrName>
                                        </p:attrNameLst>
                                      </p:cBhvr>
                                      <p:to>
                                        <a:srgbClr val="9BBB59"/>
                                      </p:to>
                                    </p:animClr>
                                    <p:set>
                                      <p:cBhvr>
                                        <p:cTn id="21" dur="1000" fill="hold"/>
                                        <p:tgtEl>
                                          <p:spTgt spid="14"/>
                                        </p:tgtEl>
                                        <p:attrNameLst>
                                          <p:attrName>fill.type</p:attrName>
                                        </p:attrNameLst>
                                      </p:cBhvr>
                                      <p:to>
                                        <p:strVal val="solid"/>
                                      </p:to>
                                    </p:set>
                                    <p:set>
                                      <p:cBhvr>
                                        <p:cTn id="22" dur="1000" fill="hold"/>
                                        <p:tgtEl>
                                          <p:spTgt spid="14"/>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4" name="Correct Answer sound effect.wav"/>
                                        </p:tgtEl>
                                      </p:cMediaNode>
                                    </p:audio>
                                  </p:subTnLst>
                                </p:cTn>
                              </p:par>
                            </p:childTnLst>
                          </p:cTn>
                        </p:par>
                      </p:childTnLst>
                    </p:cTn>
                  </p:par>
                </p:childTnLst>
              </p:cTn>
              <p:nextCondLst>
                <p:cond evt="onClick" delay="0">
                  <p:tgtEl>
                    <p:spTgt spid="14"/>
                  </p:tgtEl>
                </p:cond>
              </p:nextCondLst>
            </p:seq>
            <p:seq concurrent="1" nextAc="seek">
              <p:cTn id="23" restart="whenNotActive" fill="hold" evtFilter="cancelBubble" nodeType="interactiveSeq">
                <p:stCondLst>
                  <p:cond evt="onClick" delay="0">
                    <p:tgtEl>
                      <p:spTgt spid="12"/>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withEffect">
                                  <p:stCondLst>
                                    <p:cond delay="0"/>
                                  </p:stCondLst>
                                  <p:childTnLst>
                                    <p:animClr clrSpc="rgb" dir="cw">
                                      <p:cBhvr>
                                        <p:cTn id="27" dur="1000" fill="hold"/>
                                        <p:tgtEl>
                                          <p:spTgt spid="12"/>
                                        </p:tgtEl>
                                        <p:attrNameLst>
                                          <p:attrName>fillcolor</p:attrName>
                                        </p:attrNameLst>
                                      </p:cBhvr>
                                      <p:to>
                                        <a:srgbClr val="FF0000"/>
                                      </p:to>
                                    </p:animClr>
                                    <p:set>
                                      <p:cBhvr>
                                        <p:cTn id="28" dur="1000" fill="hold"/>
                                        <p:tgtEl>
                                          <p:spTgt spid="12"/>
                                        </p:tgtEl>
                                        <p:attrNameLst>
                                          <p:attrName>fill.type</p:attrName>
                                        </p:attrNameLst>
                                      </p:cBhvr>
                                      <p:to>
                                        <p:strVal val="solid"/>
                                      </p:to>
                                    </p:set>
                                    <p:set>
                                      <p:cBhvr>
                                        <p:cTn id="29" dur="1000" fill="hold"/>
                                        <p:tgtEl>
                                          <p:spTgt spid="12"/>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3" name="Wrong Buzzer - Sound Effect.wav"/>
                                        </p:tgtEl>
                                      </p:cMediaNode>
                                    </p:audio>
                                  </p:subTnLst>
                                </p:cTn>
                              </p:par>
                            </p:childTnLst>
                          </p:cTn>
                        </p:par>
                      </p:childTnLst>
                    </p:cTn>
                  </p:par>
                </p:childTnLst>
              </p:cTn>
              <p:nextCondLst>
                <p:cond evt="onClick" delay="0">
                  <p:tgtEl>
                    <p:spTgt spid="12"/>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5"/>
          <a:stretch>
            <a:fillRect t="-6000" b="-6000"/>
          </a:stretch>
        </a:blipFill>
        <a:effectLst/>
      </p:bgPr>
    </p:bg>
    <p:spTree>
      <p:nvGrpSpPr>
        <p:cNvPr id="1" name="">
          <a:extLst>
            <a:ext uri="{FF2B5EF4-FFF2-40B4-BE49-F238E27FC236}">
              <a16:creationId xmlns:a16="http://schemas.microsoft.com/office/drawing/2014/main" id="{809A7FB7-3143-6191-F976-2C1047A92AEA}"/>
            </a:ext>
          </a:extLst>
        </p:cNvPr>
        <p:cNvGrpSpPr/>
        <p:nvPr/>
      </p:nvGrpSpPr>
      <p:grpSpPr>
        <a:xfrm>
          <a:off x="0" y="0"/>
          <a:ext cx="0" cy="0"/>
          <a:chOff x="0" y="0"/>
          <a:chExt cx="0" cy="0"/>
        </a:xfrm>
      </p:grpSpPr>
      <p:pic>
        <p:nvPicPr>
          <p:cNvPr id="5" name="Picture 3" descr="C:\Users\ADMIN\Desktop\Bach tuyet\43ebd44d263606f876d42fd2f199ea61 (6).jpg">
            <a:extLst>
              <a:ext uri="{FF2B5EF4-FFF2-40B4-BE49-F238E27FC236}">
                <a16:creationId xmlns:a16="http://schemas.microsoft.com/office/drawing/2014/main" id="{C000E739-D5BD-4FE4-9A3F-DAD323F4E491}"/>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99730" l="0" r="96894">
                        <a14:foregroundMark x1="46584" y1="15676" x2="56646" y2="19730"/>
                        <a14:foregroundMark x1="66708" y1="13784" x2="66335" y2="24054"/>
                        <a14:foregroundMark x1="68944" y1="14595" x2="68199" y2="23784"/>
                        <a14:foregroundMark x1="19006" y1="52973" x2="19379" y2="70811"/>
                        <a14:foregroundMark x1="7453" y1="65135" x2="38758" y2="64865"/>
                        <a14:foregroundMark x1="17516" y1="51622" x2="29814" y2="58378"/>
                        <a14:foregroundMark x1="7826" y1="63514" x2="19752" y2="62973"/>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529056" y="3426720"/>
            <a:ext cx="2627080" cy="373110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2DDE817B-032A-4C8F-7988-CEEE7C516796}"/>
              </a:ext>
            </a:extLst>
          </p:cNvPr>
          <p:cNvSpPr/>
          <p:nvPr/>
        </p:nvSpPr>
        <p:spPr>
          <a:xfrm>
            <a:off x="1475301" y="230502"/>
            <a:ext cx="9242323" cy="1989269"/>
          </a:xfrm>
          <a:prstGeom prst="roundRect">
            <a:avLst/>
          </a:prstGeom>
          <a:solidFill>
            <a:schemeClr val="accent6">
              <a:lumMod val="20000"/>
              <a:lumOff val="8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vi-VN" sz="2800" b="1" dirty="0">
                <a:solidFill>
                  <a:srgbClr val="000000"/>
                </a:solidFill>
                <a:latin typeface="UTM Avo"/>
              </a:rPr>
              <a:t>Câu 3: </a:t>
            </a:r>
            <a:r>
              <a:rPr lang="vi-VN" sz="2800" dirty="0">
                <a:solidFill>
                  <a:srgbClr val="000000"/>
                </a:solidFill>
                <a:latin typeface="UTM Avo"/>
              </a:rPr>
              <a:t>Nội dung nào dưới đây không phải ý nghĩa của việc lên kế hoạch quản lý chi tiêu?</a:t>
            </a:r>
          </a:p>
        </p:txBody>
      </p:sp>
      <p:sp>
        <p:nvSpPr>
          <p:cNvPr id="8" name="A">
            <a:extLst>
              <a:ext uri="{FF2B5EF4-FFF2-40B4-BE49-F238E27FC236}">
                <a16:creationId xmlns:a16="http://schemas.microsoft.com/office/drawing/2014/main" id="{A1D4EEEC-BCB9-1250-1502-6BAC332F5059}"/>
              </a:ext>
            </a:extLst>
          </p:cNvPr>
          <p:cNvSpPr/>
          <p:nvPr/>
        </p:nvSpPr>
        <p:spPr>
          <a:xfrm>
            <a:off x="1474914" y="2399201"/>
            <a:ext cx="4274695"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vi-VN" sz="2200" dirty="0">
                <a:solidFill>
                  <a:srgbClr val="000000"/>
                </a:solidFill>
                <a:latin typeface="UTM Avo" panose="02040603050506020204" pitchFamily="18" charset="0"/>
              </a:rPr>
              <a:t>A. Giúp mọi người an tâm vì mọi thứ đều nằm trong tầm kiểm soát. </a:t>
            </a:r>
          </a:p>
        </p:txBody>
      </p:sp>
      <p:sp>
        <p:nvSpPr>
          <p:cNvPr id="10" name="B">
            <a:extLst>
              <a:ext uri="{FF2B5EF4-FFF2-40B4-BE49-F238E27FC236}">
                <a16:creationId xmlns:a16="http://schemas.microsoft.com/office/drawing/2014/main" id="{8DDCF3AF-98CC-5E9D-55D5-4473B4AADB09}"/>
              </a:ext>
            </a:extLst>
          </p:cNvPr>
          <p:cNvSpPr/>
          <p:nvPr/>
        </p:nvSpPr>
        <p:spPr>
          <a:xfrm>
            <a:off x="6441218" y="2394773"/>
            <a:ext cx="4274695"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en-US" sz="2200" dirty="0">
                <a:solidFill>
                  <a:srgbClr val="000000"/>
                </a:solidFill>
                <a:latin typeface="UTM Avo" panose="02040603050506020204" pitchFamily="18" charset="0"/>
              </a:rPr>
              <a:t>B. </a:t>
            </a:r>
            <a:r>
              <a:rPr lang="en-US" sz="2200" dirty="0" err="1">
                <a:solidFill>
                  <a:srgbClr val="000000"/>
                </a:solidFill>
                <a:latin typeface="UTM Avo" panose="02040603050506020204" pitchFamily="18" charset="0"/>
              </a:rPr>
              <a:t>Dễ</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dàng</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cho</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việc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quản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lý</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tiền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bạc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và</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kiểm</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soát</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các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khoản</a:t>
            </a:r>
            <a:r>
              <a:rPr lang="en-US" sz="2200" dirty="0">
                <a:solidFill>
                  <a:srgbClr val="000000"/>
                </a:solidFill>
                <a:latin typeface="UTM Avo" panose="02040603050506020204" pitchFamily="18" charset="0"/>
              </a:rPr>
              <a:t> chi </a:t>
            </a:r>
            <a:r>
              <a:rPr lang="en-US" sz="2200" dirty="0" err="1">
                <a:solidFill>
                  <a:srgbClr val="000000"/>
                </a:solidFill>
                <a:latin typeface="UTM Avo" panose="02040603050506020204" pitchFamily="18" charset="0"/>
              </a:rPr>
              <a:t>tiêu</a:t>
            </a:r>
            <a:r>
              <a:rPr lang="en-US" sz="2200" dirty="0">
                <a:solidFill>
                  <a:srgbClr val="000000"/>
                </a:solidFill>
                <a:latin typeface="UTM Avo" panose="02040603050506020204" pitchFamily="18" charset="0"/>
              </a:rPr>
              <a:t>. </a:t>
            </a:r>
          </a:p>
        </p:txBody>
      </p:sp>
      <p:sp>
        <p:nvSpPr>
          <p:cNvPr id="12" name="C">
            <a:extLst>
              <a:ext uri="{FF2B5EF4-FFF2-40B4-BE49-F238E27FC236}">
                <a16:creationId xmlns:a16="http://schemas.microsoft.com/office/drawing/2014/main" id="{AB1856B7-FA1C-094F-1BF1-CAC2650B9B2C}"/>
              </a:ext>
            </a:extLst>
          </p:cNvPr>
          <p:cNvSpPr/>
          <p:nvPr/>
        </p:nvSpPr>
        <p:spPr>
          <a:xfrm>
            <a:off x="1478004" y="4244478"/>
            <a:ext cx="4274695"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en-US" sz="2200" dirty="0">
                <a:solidFill>
                  <a:srgbClr val="000000"/>
                </a:solidFill>
                <a:latin typeface="UTM Avo" panose="02040603050506020204" pitchFamily="18" charset="0"/>
              </a:rPr>
              <a:t>C. </a:t>
            </a:r>
            <a:r>
              <a:rPr lang="en-US" sz="2200" dirty="0" err="1">
                <a:solidFill>
                  <a:srgbClr val="000000"/>
                </a:solidFill>
                <a:latin typeface="UTM Avo" panose="02040603050506020204" pitchFamily="18" charset="0"/>
              </a:rPr>
              <a:t>Gò</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bó</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về</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mặt</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tài</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chính</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khi</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thực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hiện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việc</a:t>
            </a:r>
            <a:r>
              <a:rPr lang="en-US" sz="2200" dirty="0">
                <a:solidFill>
                  <a:srgbClr val="000000"/>
                </a:solidFill>
                <a:latin typeface="UTM Avo" panose="02040603050506020204" pitchFamily="18" charset="0"/>
              </a:rPr>
              <a:t> chi </a:t>
            </a:r>
            <a:r>
              <a:rPr lang="en-US" sz="2200" dirty="0" err="1">
                <a:solidFill>
                  <a:srgbClr val="000000"/>
                </a:solidFill>
                <a:latin typeface="UTM Avo" panose="02040603050506020204" pitchFamily="18" charset="0"/>
              </a:rPr>
              <a:t>tiêu</a:t>
            </a:r>
            <a:r>
              <a:rPr lang="en-US" sz="2200" dirty="0">
                <a:solidFill>
                  <a:srgbClr val="000000"/>
                </a:solidFill>
                <a:latin typeface="UTM Avo" panose="02040603050506020204" pitchFamily="18" charset="0"/>
              </a:rPr>
              <a:t>. </a:t>
            </a:r>
          </a:p>
        </p:txBody>
      </p:sp>
      <p:sp>
        <p:nvSpPr>
          <p:cNvPr id="14" name="D">
            <a:extLst>
              <a:ext uri="{FF2B5EF4-FFF2-40B4-BE49-F238E27FC236}">
                <a16:creationId xmlns:a16="http://schemas.microsoft.com/office/drawing/2014/main" id="{0D96FE0C-6D8E-5573-22B7-E2C3CE50F52B}"/>
              </a:ext>
            </a:extLst>
          </p:cNvPr>
          <p:cNvSpPr/>
          <p:nvPr/>
        </p:nvSpPr>
        <p:spPr>
          <a:xfrm>
            <a:off x="6439303" y="4230100"/>
            <a:ext cx="4259128"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vi-VN" sz="2200">
                <a:solidFill>
                  <a:srgbClr val="000000"/>
                </a:solidFill>
                <a:latin typeface="UTM Avo" panose="02040603050506020204" pitchFamily="18" charset="0"/>
              </a:rPr>
              <a:t>D. Tăng cao khả năng thực hiện được những mục tiêu tài chính trong tương lai. </a:t>
            </a:r>
          </a:p>
        </p:txBody>
      </p:sp>
      <p:pic>
        <p:nvPicPr>
          <p:cNvPr id="32" name="Picture 11" descr="C:\Users\ADMIN\Desktop\Tai nguyen thiet ke tro choi\Bảng gỗ\Picture1 (2).png">
            <a:hlinkClick r:id="" action="ppaction://hlinkshowjump?jump=nextslide"/>
            <a:extLst>
              <a:ext uri="{FF2B5EF4-FFF2-40B4-BE49-F238E27FC236}">
                <a16:creationId xmlns:a16="http://schemas.microsoft.com/office/drawing/2014/main" id="{9575770A-C572-4045-10E6-7DFE8011FD4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813067" y="6051725"/>
            <a:ext cx="1143639" cy="48618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1" descr="C:\Users\ADMIN\Desktop\Tai nguyen thiet ke tro choi\Bảng gỗ\Picture1 (2).png">
            <a:hlinkClick r:id="" action="ppaction://hlinkshowjump?jump=previousslide"/>
            <a:extLst>
              <a:ext uri="{FF2B5EF4-FFF2-40B4-BE49-F238E27FC236}">
                <a16:creationId xmlns:a16="http://schemas.microsoft.com/office/drawing/2014/main" id="{5E0E6270-F7A9-11DC-6293-0B4F5ABFE00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215261" y="982044"/>
            <a:ext cx="1164597" cy="48618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F3F156F2-E541-187E-FAD6-226770981DA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114327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withEffect">
                                  <p:stCondLst>
                                    <p:cond delay="0"/>
                                  </p:stCondLst>
                                  <p:childTnLst>
                                    <p:animClr clrSpc="rgb" dir="cw">
                                      <p:cBhvr>
                                        <p:cTn id="24" dur="1000" fill="hold"/>
                                        <p:tgtEl>
                                          <p:spTgt spid="8"/>
                                        </p:tgtEl>
                                        <p:attrNameLst>
                                          <p:attrName>fillcolor</p:attrName>
                                        </p:attrNameLst>
                                      </p:cBhvr>
                                      <p:to>
                                        <a:srgbClr val="FF0000"/>
                                      </p:to>
                                    </p:animClr>
                                    <p:set>
                                      <p:cBhvr>
                                        <p:cTn id="25" dur="1000" fill="hold"/>
                                        <p:tgtEl>
                                          <p:spTgt spid="8"/>
                                        </p:tgtEl>
                                        <p:attrNameLst>
                                          <p:attrName>fill.type</p:attrName>
                                        </p:attrNameLst>
                                      </p:cBhvr>
                                      <p:to>
                                        <p:strVal val="solid"/>
                                      </p:to>
                                    </p:set>
                                    <p:set>
                                      <p:cBhvr>
                                        <p:cTn id="26" dur="1000" fill="hold"/>
                                        <p:tgtEl>
                                          <p:spTgt spid="8"/>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Wrong Buzzer - Sound Effect.wav"/>
                                        </p:tgtEl>
                                      </p:cMediaNode>
                                    </p:audio>
                                  </p:subTnLst>
                                </p:cTn>
                              </p:par>
                            </p:childTnLst>
                          </p:cTn>
                        </p:par>
                      </p:childTnLst>
                    </p:cTn>
                  </p:par>
                </p:childTnLst>
              </p:cTn>
              <p:nextCondLst>
                <p:cond evt="onClick" delay="0">
                  <p:tgtEl>
                    <p:spTgt spid="8"/>
                  </p:tgtEl>
                </p:cond>
              </p:nextCondLst>
            </p:seq>
            <p:seq concurrent="1" nextAc="seek">
              <p:cTn id="27" restart="whenNotActive" fill="hold" evtFilter="cancelBubble" nodeType="interactiveSeq">
                <p:stCondLst>
                  <p:cond evt="onClick" delay="0">
                    <p:tgtEl>
                      <p:spTgt spid="14"/>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withEffect">
                                  <p:stCondLst>
                                    <p:cond delay="0"/>
                                  </p:stCondLst>
                                  <p:childTnLst>
                                    <p:animClr clrSpc="rgb" dir="cw">
                                      <p:cBhvr>
                                        <p:cTn id="31" dur="1000" fill="hold"/>
                                        <p:tgtEl>
                                          <p:spTgt spid="14"/>
                                        </p:tgtEl>
                                        <p:attrNameLst>
                                          <p:attrName>fillcolor</p:attrName>
                                        </p:attrNameLst>
                                      </p:cBhvr>
                                      <p:to>
                                        <a:srgbClr val="FF0000"/>
                                      </p:to>
                                    </p:animClr>
                                    <p:set>
                                      <p:cBhvr>
                                        <p:cTn id="32" dur="1000" fill="hold"/>
                                        <p:tgtEl>
                                          <p:spTgt spid="14"/>
                                        </p:tgtEl>
                                        <p:attrNameLst>
                                          <p:attrName>fill.type</p:attrName>
                                        </p:attrNameLst>
                                      </p:cBhvr>
                                      <p:to>
                                        <p:strVal val="solid"/>
                                      </p:to>
                                    </p:set>
                                    <p:set>
                                      <p:cBhvr>
                                        <p:cTn id="33" dur="1000" fill="hold"/>
                                        <p:tgtEl>
                                          <p:spTgt spid="14"/>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Wrong Buzzer - Sound Effect.wav"/>
                                        </p:tgtEl>
                                      </p:cMediaNode>
                                    </p:audio>
                                  </p:subTnLst>
                                </p:cTn>
                              </p:par>
                            </p:childTnLst>
                          </p:cTn>
                        </p:par>
                      </p:childTnLst>
                    </p:cTn>
                  </p:par>
                </p:childTnLst>
              </p:cTn>
              <p:nextCondLst>
                <p:cond evt="onClick" delay="0">
                  <p:tgtEl>
                    <p:spTgt spid="14"/>
                  </p:tgtEl>
                </p:cond>
              </p:nextCondLst>
            </p:seq>
            <p:seq concurrent="1" nextAc="seek">
              <p:cTn id="34" restart="whenNotActive" fill="hold" evtFilter="cancelBubble" nodeType="interactiveSeq">
                <p:stCondLst>
                  <p:cond evt="onClick" delay="0">
                    <p:tgtEl>
                      <p:spTgt spid="12"/>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withEffect">
                                  <p:stCondLst>
                                    <p:cond delay="0"/>
                                  </p:stCondLst>
                                  <p:childTnLst>
                                    <p:animClr clrSpc="rgb" dir="cw">
                                      <p:cBhvr>
                                        <p:cTn id="38" dur="1000" fill="hold"/>
                                        <p:tgtEl>
                                          <p:spTgt spid="12"/>
                                        </p:tgtEl>
                                        <p:attrNameLst>
                                          <p:attrName>fillcolor</p:attrName>
                                        </p:attrNameLst>
                                      </p:cBhvr>
                                      <p:to>
                                        <a:srgbClr val="9BBB59"/>
                                      </p:to>
                                    </p:animClr>
                                    <p:set>
                                      <p:cBhvr>
                                        <p:cTn id="39" dur="1000" fill="hold"/>
                                        <p:tgtEl>
                                          <p:spTgt spid="12"/>
                                        </p:tgtEl>
                                        <p:attrNameLst>
                                          <p:attrName>fill.type</p:attrName>
                                        </p:attrNameLst>
                                      </p:cBhvr>
                                      <p:to>
                                        <p:strVal val="solid"/>
                                      </p:to>
                                    </p:set>
                                    <p:set>
                                      <p:cBhvr>
                                        <p:cTn id="40" dur="1000" fill="hold"/>
                                        <p:tgtEl>
                                          <p:spTgt spid="12"/>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orrect Answer sound effect.wav"/>
                                        </p:tgtEl>
                                      </p:cMediaNode>
                                    </p:audio>
                                  </p:subTnLst>
                                </p:cTn>
                              </p:par>
                            </p:childTnLst>
                          </p:cTn>
                        </p:par>
                      </p:childTnLst>
                    </p:cTn>
                  </p:par>
                </p:childTnLst>
              </p:cTn>
              <p:nextCondLst>
                <p:cond evt="onClick" delay="0">
                  <p:tgtEl>
                    <p:spTgt spid="12"/>
                  </p:tgtEl>
                </p:cond>
              </p:nextCondLst>
            </p:seq>
            <p:seq concurrent="1" nextAc="seek">
              <p:cTn id="41" restart="whenNotActive" fill="hold" evtFilter="cancelBubble" nodeType="interactiveSeq">
                <p:stCondLst>
                  <p:cond evt="onClick" delay="0">
                    <p:tgtEl>
                      <p:spTgt spid="10"/>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withEffect">
                                  <p:stCondLst>
                                    <p:cond delay="0"/>
                                  </p:stCondLst>
                                  <p:childTnLst>
                                    <p:animClr clrSpc="rgb" dir="cw">
                                      <p:cBhvr>
                                        <p:cTn id="45" dur="1000" fill="hold"/>
                                        <p:tgtEl>
                                          <p:spTgt spid="10"/>
                                        </p:tgtEl>
                                        <p:attrNameLst>
                                          <p:attrName>fillcolor</p:attrName>
                                        </p:attrNameLst>
                                      </p:cBhvr>
                                      <p:to>
                                        <a:srgbClr val="FF0000"/>
                                      </p:to>
                                    </p:animClr>
                                    <p:set>
                                      <p:cBhvr>
                                        <p:cTn id="46" dur="1000" fill="hold"/>
                                        <p:tgtEl>
                                          <p:spTgt spid="10"/>
                                        </p:tgtEl>
                                        <p:attrNameLst>
                                          <p:attrName>fill.type</p:attrName>
                                        </p:attrNameLst>
                                      </p:cBhvr>
                                      <p:to>
                                        <p:strVal val="solid"/>
                                      </p:to>
                                    </p:set>
                                    <p:set>
                                      <p:cBhvr>
                                        <p:cTn id="47" dur="1000" fill="hold"/>
                                        <p:tgtEl>
                                          <p:spTgt spid="10"/>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3" name="Wrong Buzzer - Sound Effect.wav"/>
                                        </p:tgtEl>
                                      </p:cMediaNode>
                                    </p:audio>
                                  </p:subTnLst>
                                </p:cTn>
                              </p:par>
                            </p:childTnLst>
                          </p:cTn>
                        </p:par>
                      </p:childTnLst>
                    </p:cTn>
                  </p:par>
                </p:childTnLst>
              </p:cTn>
              <p:nextCondLst>
                <p:cond evt="onClick" delay="0">
                  <p:tgtEl>
                    <p:spTgt spid="10"/>
                  </p:tgtEl>
                </p:cond>
              </p:nextCondLst>
            </p:seq>
          </p:childTnLst>
        </p:cTn>
      </p:par>
    </p:tnLst>
    <p:bldLst>
      <p:bldP spid="6" grpId="0" animBg="1"/>
      <p:bldP spid="8" grpId="0" animBg="1"/>
      <p:bldP spid="10" grpId="0" animBg="1"/>
      <p:bldP spid="12" grpId="0" animBg="1"/>
      <p:bldP spid="1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5"/>
          <a:stretch>
            <a:fillRect t="-6000" b="-6000"/>
          </a:stretch>
        </a:blipFill>
        <a:effectLst/>
      </p:bgPr>
    </p:bg>
    <p:spTree>
      <p:nvGrpSpPr>
        <p:cNvPr id="1" name="">
          <a:extLst>
            <a:ext uri="{FF2B5EF4-FFF2-40B4-BE49-F238E27FC236}">
              <a16:creationId xmlns:a16="http://schemas.microsoft.com/office/drawing/2014/main" id="{61A9D96D-BC7A-5D48-EBD1-BE33EB0710DB}"/>
            </a:ext>
          </a:extLst>
        </p:cNvPr>
        <p:cNvGrpSpPr/>
        <p:nvPr/>
      </p:nvGrpSpPr>
      <p:grpSpPr>
        <a:xfrm>
          <a:off x="0" y="0"/>
          <a:ext cx="0" cy="0"/>
          <a:chOff x="0" y="0"/>
          <a:chExt cx="0" cy="0"/>
        </a:xfrm>
      </p:grpSpPr>
      <p:pic>
        <p:nvPicPr>
          <p:cNvPr id="5" name="Picture 3" descr="C:\Users\ADMIN\Desktop\Bach tuyet\43ebd44d263606f876d42fd2f199ea61 (6).jpg">
            <a:extLst>
              <a:ext uri="{FF2B5EF4-FFF2-40B4-BE49-F238E27FC236}">
                <a16:creationId xmlns:a16="http://schemas.microsoft.com/office/drawing/2014/main" id="{0DACB214-F97C-8BD1-4C5D-37C0BD3750E2}"/>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99730" l="0" r="96894">
                        <a14:foregroundMark x1="46584" y1="15676" x2="56646" y2="19730"/>
                        <a14:foregroundMark x1="66708" y1="13784" x2="66335" y2="24054"/>
                        <a14:foregroundMark x1="68944" y1="14595" x2="68199" y2="23784"/>
                        <a14:foregroundMark x1="19006" y1="52973" x2="19379" y2="70811"/>
                        <a14:foregroundMark x1="7453" y1="65135" x2="38758" y2="64865"/>
                        <a14:foregroundMark x1="17516" y1="51622" x2="29814" y2="58378"/>
                        <a14:foregroundMark x1="7826" y1="63514" x2="19752" y2="62973"/>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529056" y="3426720"/>
            <a:ext cx="2627080" cy="373110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44440DA5-9754-0C08-AD2B-95BE281D7BCD}"/>
              </a:ext>
            </a:extLst>
          </p:cNvPr>
          <p:cNvSpPr/>
          <p:nvPr/>
        </p:nvSpPr>
        <p:spPr>
          <a:xfrm>
            <a:off x="1475301" y="230502"/>
            <a:ext cx="9242323" cy="1989269"/>
          </a:xfrm>
          <a:prstGeom prst="roundRect">
            <a:avLst/>
          </a:prstGeom>
          <a:solidFill>
            <a:schemeClr val="accent6">
              <a:lumMod val="20000"/>
              <a:lumOff val="8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en-US" sz="2800" b="1" dirty="0" err="1">
                <a:solidFill>
                  <a:srgbClr val="000000"/>
                </a:solidFill>
                <a:latin typeface="UTM Avo"/>
              </a:rPr>
              <a:t>Câu</a:t>
            </a:r>
            <a:r>
              <a:rPr lang="en-US" sz="2800" b="1" dirty="0">
                <a:solidFill>
                  <a:srgbClr val="000000"/>
                </a:solidFill>
                <a:latin typeface="UTM Avo"/>
              </a:rPr>
              <a:t> 4: </a:t>
            </a:r>
            <a:r>
              <a:rPr lang="en-US" sz="2800" dirty="0" err="1">
                <a:solidFill>
                  <a:srgbClr val="000000"/>
                </a:solidFill>
                <a:latin typeface="UTM Avo"/>
              </a:rPr>
              <a:t>Đâu</a:t>
            </a:r>
            <a:r>
              <a:rPr lang="en-US" sz="2800" dirty="0">
                <a:solidFill>
                  <a:srgbClr val="000000"/>
                </a:solidFill>
                <a:latin typeface="UTM Avo"/>
              </a:rPr>
              <a:t> </a:t>
            </a:r>
            <a:r>
              <a:rPr lang="en-US" sz="2800" dirty="0" err="1">
                <a:solidFill>
                  <a:srgbClr val="000000"/>
                </a:solidFill>
                <a:latin typeface="UTM Avo"/>
              </a:rPr>
              <a:t>không</a:t>
            </a:r>
            <a:r>
              <a:rPr lang="en-US" sz="2800" dirty="0">
                <a:solidFill>
                  <a:srgbClr val="000000"/>
                </a:solidFill>
                <a:latin typeface="UTM Avo"/>
              </a:rPr>
              <a:t> </a:t>
            </a:r>
            <a:r>
              <a:rPr lang="en-US" sz="2800" dirty="0" err="1">
                <a:solidFill>
                  <a:srgbClr val="000000"/>
                </a:solidFill>
                <a:latin typeface="UTM Avo"/>
              </a:rPr>
              <a:t>phải</a:t>
            </a:r>
            <a:r>
              <a:rPr lang="en-US" sz="2800" dirty="0">
                <a:solidFill>
                  <a:srgbClr val="000000"/>
                </a:solidFill>
                <a:latin typeface="UTM Avo"/>
              </a:rPr>
              <a:t> </a:t>
            </a:r>
            <a:r>
              <a:rPr lang="en-US" sz="2800" dirty="0" err="1">
                <a:solidFill>
                  <a:srgbClr val="000000"/>
                </a:solidFill>
                <a:latin typeface="UTM Avo"/>
              </a:rPr>
              <a:t>nội</a:t>
            </a:r>
            <a:r>
              <a:rPr lang="en-US" sz="2800" dirty="0">
                <a:solidFill>
                  <a:srgbClr val="000000"/>
                </a:solidFill>
                <a:latin typeface="UTM Avo"/>
              </a:rPr>
              <a:t> dung </a:t>
            </a:r>
            <a:r>
              <a:rPr lang="en-US" sz="2800" dirty="0" err="1">
                <a:solidFill>
                  <a:srgbClr val="000000"/>
                </a:solidFill>
                <a:latin typeface="UTM Avo"/>
              </a:rPr>
              <a:t>có</a:t>
            </a:r>
            <a:r>
              <a:rPr lang="en-US" sz="2800" dirty="0">
                <a:solidFill>
                  <a:srgbClr val="000000"/>
                </a:solidFill>
                <a:latin typeface="UTM Avo"/>
              </a:rPr>
              <a:t> </a:t>
            </a:r>
            <a:r>
              <a:rPr lang="en-US" sz="2800" dirty="0" err="1">
                <a:solidFill>
                  <a:srgbClr val="000000"/>
                </a:solidFill>
                <a:latin typeface="UTM Avo"/>
              </a:rPr>
              <a:t>trong</a:t>
            </a:r>
            <a:endParaRPr lang="en-US" sz="2800" dirty="0">
              <a:solidFill>
                <a:srgbClr val="000000"/>
              </a:solidFill>
              <a:latin typeface="UTM Avo"/>
            </a:endParaRPr>
          </a:p>
          <a:p>
            <a:pPr lvl="0" algn="ctr" defTabSz="1219170">
              <a:lnSpc>
                <a:spcPct val="150000"/>
              </a:lnSpc>
            </a:pPr>
            <a:r>
              <a:rPr lang="en-US" sz="2800" dirty="0" err="1">
                <a:solidFill>
                  <a:srgbClr val="000000"/>
                </a:solidFill>
                <a:latin typeface="UTM Avo"/>
              </a:rPr>
              <a:t>kế</a:t>
            </a:r>
            <a:r>
              <a:rPr lang="en-US" sz="2800" dirty="0">
                <a:solidFill>
                  <a:srgbClr val="000000"/>
                </a:solidFill>
                <a:latin typeface="UTM Avo"/>
              </a:rPr>
              <a:t> </a:t>
            </a:r>
            <a:r>
              <a:rPr lang="en-US" sz="2800" dirty="0" err="1">
                <a:solidFill>
                  <a:srgbClr val="000000"/>
                </a:solidFill>
                <a:latin typeface="UTM Avo"/>
              </a:rPr>
              <a:t>hoạch</a:t>
            </a:r>
            <a:r>
              <a:rPr lang="en-US" sz="2800" dirty="0">
                <a:solidFill>
                  <a:srgbClr val="000000"/>
                </a:solidFill>
                <a:latin typeface="UTM Avo"/>
              </a:rPr>
              <a:t> </a:t>
            </a:r>
            <a:r>
              <a:rPr lang="en-US" sz="2800" dirty="0" err="1">
                <a:solidFill>
                  <a:srgbClr val="000000"/>
                </a:solidFill>
                <a:latin typeface="UTM Avo"/>
              </a:rPr>
              <a:t>kinh</a:t>
            </a:r>
            <a:r>
              <a:rPr lang="en-US" sz="2800" dirty="0">
                <a:solidFill>
                  <a:srgbClr val="000000"/>
                </a:solidFill>
                <a:latin typeface="UTM Avo"/>
              </a:rPr>
              <a:t> </a:t>
            </a:r>
            <a:r>
              <a:rPr lang="en-US" sz="2800" dirty="0" err="1">
                <a:solidFill>
                  <a:srgbClr val="000000"/>
                </a:solidFill>
                <a:latin typeface="UTM Avo"/>
              </a:rPr>
              <a:t>doanh</a:t>
            </a:r>
            <a:r>
              <a:rPr lang="en-US" sz="2800" dirty="0">
                <a:solidFill>
                  <a:srgbClr val="000000"/>
                </a:solidFill>
                <a:latin typeface="UTM Avo"/>
              </a:rPr>
              <a:t>? </a:t>
            </a:r>
          </a:p>
        </p:txBody>
      </p:sp>
      <p:sp>
        <p:nvSpPr>
          <p:cNvPr id="8" name="A">
            <a:extLst>
              <a:ext uri="{FF2B5EF4-FFF2-40B4-BE49-F238E27FC236}">
                <a16:creationId xmlns:a16="http://schemas.microsoft.com/office/drawing/2014/main" id="{13AA5F47-1A9A-CD10-210A-BE0BE367F824}"/>
              </a:ext>
            </a:extLst>
          </p:cNvPr>
          <p:cNvSpPr/>
          <p:nvPr/>
        </p:nvSpPr>
        <p:spPr>
          <a:xfrm>
            <a:off x="1474914" y="2399201"/>
            <a:ext cx="3948021"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vi-VN" sz="2400" dirty="0">
                <a:solidFill>
                  <a:srgbClr val="000000"/>
                </a:solidFill>
                <a:latin typeface="UTM Avo" panose="02040603050506020204" pitchFamily="18" charset="0"/>
              </a:rPr>
              <a:t>A. Phương án</a:t>
            </a:r>
            <a:endParaRPr lang="en-US" sz="2400" dirty="0">
              <a:solidFill>
                <a:srgbClr val="000000"/>
              </a:solidFill>
              <a:latin typeface="UTM Avo" panose="02040603050506020204" pitchFamily="18" charset="0"/>
            </a:endParaRPr>
          </a:p>
          <a:p>
            <a:pPr lvl="0" algn="ctr" defTabSz="1219170">
              <a:lnSpc>
                <a:spcPct val="150000"/>
              </a:lnSpc>
            </a:pPr>
            <a:r>
              <a:rPr lang="vi-VN" sz="2400" dirty="0">
                <a:solidFill>
                  <a:srgbClr val="000000"/>
                </a:solidFill>
                <a:latin typeface="UTM Avo" panose="02040603050506020204" pitchFamily="18" charset="0"/>
              </a:rPr>
              <a:t>dự phòng. </a:t>
            </a:r>
          </a:p>
        </p:txBody>
      </p:sp>
      <p:sp>
        <p:nvSpPr>
          <p:cNvPr id="10" name="B">
            <a:extLst>
              <a:ext uri="{FF2B5EF4-FFF2-40B4-BE49-F238E27FC236}">
                <a16:creationId xmlns:a16="http://schemas.microsoft.com/office/drawing/2014/main" id="{614A9C41-DF59-B0F5-1141-EE7292D39209}"/>
              </a:ext>
            </a:extLst>
          </p:cNvPr>
          <p:cNvSpPr/>
          <p:nvPr/>
        </p:nvSpPr>
        <p:spPr>
          <a:xfrm>
            <a:off x="6765780" y="2404176"/>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en-US" sz="2400" dirty="0">
                <a:solidFill>
                  <a:srgbClr val="000000"/>
                </a:solidFill>
                <a:latin typeface="UTM Avo" panose="02040603050506020204" pitchFamily="18" charset="0"/>
              </a:rPr>
              <a:t>B. </a:t>
            </a:r>
            <a:r>
              <a:rPr lang="en-US" sz="2400" dirty="0" err="1">
                <a:solidFill>
                  <a:srgbClr val="000000"/>
                </a:solidFill>
                <a:latin typeface="UTM Avo" panose="02040603050506020204" pitchFamily="18" charset="0"/>
              </a:rPr>
              <a:t>Sản</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phẩm</a:t>
            </a:r>
            <a:endParaRPr lang="en-US" sz="2400" dirty="0">
              <a:solidFill>
                <a:srgbClr val="000000"/>
              </a:solidFill>
              <a:latin typeface="UTM Avo" panose="02040603050506020204" pitchFamily="18" charset="0"/>
            </a:endParaRPr>
          </a:p>
          <a:p>
            <a:pPr lvl="0" algn="ctr" defTabSz="1219170">
              <a:lnSpc>
                <a:spcPct val="150000"/>
              </a:lnSpc>
            </a:pPr>
            <a:r>
              <a:rPr lang="en-US" sz="2400" dirty="0" err="1">
                <a:solidFill>
                  <a:srgbClr val="000000"/>
                </a:solidFill>
                <a:latin typeface="UTM Avo" panose="02040603050506020204" pitchFamily="18" charset="0"/>
              </a:rPr>
              <a:t>kinh</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doanh</a:t>
            </a:r>
            <a:r>
              <a:rPr lang="en-US" sz="2400" dirty="0">
                <a:solidFill>
                  <a:srgbClr val="000000"/>
                </a:solidFill>
                <a:latin typeface="UTM Avo" panose="02040603050506020204" pitchFamily="18" charset="0"/>
              </a:rPr>
              <a:t>. </a:t>
            </a:r>
          </a:p>
        </p:txBody>
      </p:sp>
      <p:sp>
        <p:nvSpPr>
          <p:cNvPr id="12" name="C">
            <a:extLst>
              <a:ext uri="{FF2B5EF4-FFF2-40B4-BE49-F238E27FC236}">
                <a16:creationId xmlns:a16="http://schemas.microsoft.com/office/drawing/2014/main" id="{56B88CAB-B1C5-8FEC-2B16-5CEBCAD5FEC6}"/>
              </a:ext>
            </a:extLst>
          </p:cNvPr>
          <p:cNvSpPr/>
          <p:nvPr/>
        </p:nvSpPr>
        <p:spPr>
          <a:xfrm>
            <a:off x="1478004" y="4244478"/>
            <a:ext cx="3948021"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vi-VN" sz="2400" dirty="0">
                <a:solidFill>
                  <a:srgbClr val="000000"/>
                </a:solidFill>
                <a:latin typeface="UTM Avo" panose="02040603050506020204" pitchFamily="18" charset="0"/>
              </a:rPr>
              <a:t>C. Đối tượng</a:t>
            </a:r>
            <a:endParaRPr lang="en-US" sz="2400" dirty="0">
              <a:solidFill>
                <a:srgbClr val="000000"/>
              </a:solidFill>
              <a:latin typeface="UTM Avo" panose="02040603050506020204" pitchFamily="18" charset="0"/>
            </a:endParaRPr>
          </a:p>
          <a:p>
            <a:pPr lvl="0" algn="ctr" defTabSz="1219170">
              <a:lnSpc>
                <a:spcPct val="150000"/>
              </a:lnSpc>
            </a:pPr>
            <a:r>
              <a:rPr lang="vi-VN" sz="2400" dirty="0">
                <a:solidFill>
                  <a:srgbClr val="000000"/>
                </a:solidFill>
                <a:latin typeface="UTM Avo" panose="02040603050506020204" pitchFamily="18" charset="0"/>
              </a:rPr>
              <a:t>khách hàng. </a:t>
            </a:r>
          </a:p>
        </p:txBody>
      </p:sp>
      <p:sp>
        <p:nvSpPr>
          <p:cNvPr id="14" name="D">
            <a:extLst>
              <a:ext uri="{FF2B5EF4-FFF2-40B4-BE49-F238E27FC236}">
                <a16:creationId xmlns:a16="http://schemas.microsoft.com/office/drawing/2014/main" id="{7A1A75DF-5119-D59C-94A0-66794BBF14AD}"/>
              </a:ext>
            </a:extLst>
          </p:cNvPr>
          <p:cNvSpPr/>
          <p:nvPr/>
        </p:nvSpPr>
        <p:spPr>
          <a:xfrm>
            <a:off x="6763865" y="4239503"/>
            <a:ext cx="3933644"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en-US" sz="2400" dirty="0">
                <a:solidFill>
                  <a:srgbClr val="000000"/>
                </a:solidFill>
                <a:latin typeface="UTM Avo" panose="02040603050506020204" pitchFamily="18" charset="0"/>
              </a:rPr>
              <a:t>D. </a:t>
            </a:r>
            <a:r>
              <a:rPr lang="en-US" sz="2400" dirty="0" err="1">
                <a:solidFill>
                  <a:srgbClr val="000000"/>
                </a:solidFill>
                <a:latin typeface="UTM Avo" panose="02040603050506020204" pitchFamily="18" charset="0"/>
              </a:rPr>
              <a:t>Cách</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quảng</a:t>
            </a:r>
            <a:endParaRPr lang="en-US" sz="2400" dirty="0">
              <a:solidFill>
                <a:srgbClr val="000000"/>
              </a:solidFill>
              <a:latin typeface="UTM Avo" panose="02040603050506020204" pitchFamily="18" charset="0"/>
            </a:endParaRPr>
          </a:p>
          <a:p>
            <a:pPr lvl="0" algn="ctr" defTabSz="1219170">
              <a:lnSpc>
                <a:spcPct val="150000"/>
              </a:lnSpc>
            </a:pPr>
            <a:r>
              <a:rPr lang="en-US" sz="2400" dirty="0" err="1">
                <a:solidFill>
                  <a:srgbClr val="000000"/>
                </a:solidFill>
                <a:latin typeface="UTM Avo" panose="02040603050506020204" pitchFamily="18" charset="0"/>
              </a:rPr>
              <a:t>cáo</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sản</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phẩm</a:t>
            </a:r>
            <a:r>
              <a:rPr lang="en-US" sz="2400" dirty="0">
                <a:solidFill>
                  <a:srgbClr val="000000"/>
                </a:solidFill>
                <a:latin typeface="UTM Avo" panose="02040603050506020204" pitchFamily="18" charset="0"/>
              </a:rPr>
              <a:t>. </a:t>
            </a:r>
          </a:p>
        </p:txBody>
      </p:sp>
      <p:pic>
        <p:nvPicPr>
          <p:cNvPr id="32" name="Picture 11" descr="C:\Users\ADMIN\Desktop\Tai nguyen thiet ke tro choi\Bảng gỗ\Picture1 (2).png">
            <a:hlinkClick r:id="" action="ppaction://hlinkshowjump?jump=nextslide"/>
            <a:extLst>
              <a:ext uri="{FF2B5EF4-FFF2-40B4-BE49-F238E27FC236}">
                <a16:creationId xmlns:a16="http://schemas.microsoft.com/office/drawing/2014/main" id="{00895A36-E6B2-1A79-D706-3F35F9F4E0D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813067" y="6187885"/>
            <a:ext cx="1143639" cy="48618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1" descr="C:\Users\ADMIN\Desktop\Tai nguyen thiet ke tro choi\Bảng gỗ\Picture1 (2).png">
            <a:hlinkClick r:id="" action="ppaction://hlinkshowjump?jump=previousslide"/>
            <a:extLst>
              <a:ext uri="{FF2B5EF4-FFF2-40B4-BE49-F238E27FC236}">
                <a16:creationId xmlns:a16="http://schemas.microsoft.com/office/drawing/2014/main" id="{08D80C96-76FB-B132-DBA7-AAAE657CED3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215261" y="982044"/>
            <a:ext cx="1164597" cy="48618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3939C55A-E570-EF0A-2F04-91FE9BBFF02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508229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withEffect">
                                  <p:stCondLst>
                                    <p:cond delay="0"/>
                                  </p:stCondLst>
                                  <p:childTnLst>
                                    <p:animClr clrSpc="rgb" dir="cw">
                                      <p:cBhvr>
                                        <p:cTn id="24" dur="1000" fill="hold"/>
                                        <p:tgtEl>
                                          <p:spTgt spid="14"/>
                                        </p:tgtEl>
                                        <p:attrNameLst>
                                          <p:attrName>fillcolor</p:attrName>
                                        </p:attrNameLst>
                                      </p:cBhvr>
                                      <p:to>
                                        <a:srgbClr val="FF0000"/>
                                      </p:to>
                                    </p:animClr>
                                    <p:set>
                                      <p:cBhvr>
                                        <p:cTn id="25" dur="1000" fill="hold"/>
                                        <p:tgtEl>
                                          <p:spTgt spid="14"/>
                                        </p:tgtEl>
                                        <p:attrNameLst>
                                          <p:attrName>fill.type</p:attrName>
                                        </p:attrNameLst>
                                      </p:cBhvr>
                                      <p:to>
                                        <p:strVal val="solid"/>
                                      </p:to>
                                    </p:set>
                                    <p:set>
                                      <p:cBhvr>
                                        <p:cTn id="26" dur="1000" fill="hold"/>
                                        <p:tgtEl>
                                          <p:spTgt spid="14"/>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Wrong Buzzer - Sound Effect.wav"/>
                                        </p:tgtEl>
                                      </p:cMediaNode>
                                    </p:audio>
                                  </p:subTnLst>
                                </p:cTn>
                              </p:par>
                            </p:childTnLst>
                          </p:cTn>
                        </p:par>
                      </p:childTnLst>
                    </p:cTn>
                  </p:par>
                </p:childTnLst>
              </p:cTn>
              <p:nextCondLst>
                <p:cond evt="onClick" delay="0">
                  <p:tgtEl>
                    <p:spTgt spid="14"/>
                  </p:tgtEl>
                </p:cond>
              </p:nextCondLst>
            </p:seq>
            <p:seq concurrent="1" nextAc="seek">
              <p:cTn id="27" restart="whenNotActive" fill="hold" evtFilter="cancelBubble" nodeType="interactiveSeq">
                <p:stCondLst>
                  <p:cond evt="onClick" delay="0">
                    <p:tgtEl>
                      <p:spTgt spid="10"/>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withEffect">
                                  <p:stCondLst>
                                    <p:cond delay="0"/>
                                  </p:stCondLst>
                                  <p:childTnLst>
                                    <p:animClr clrSpc="rgb" dir="cw">
                                      <p:cBhvr>
                                        <p:cTn id="31" dur="1000" fill="hold"/>
                                        <p:tgtEl>
                                          <p:spTgt spid="10"/>
                                        </p:tgtEl>
                                        <p:attrNameLst>
                                          <p:attrName>fillcolor</p:attrName>
                                        </p:attrNameLst>
                                      </p:cBhvr>
                                      <p:to>
                                        <a:srgbClr val="FF0000"/>
                                      </p:to>
                                    </p:animClr>
                                    <p:set>
                                      <p:cBhvr>
                                        <p:cTn id="32" dur="1000" fill="hold"/>
                                        <p:tgtEl>
                                          <p:spTgt spid="10"/>
                                        </p:tgtEl>
                                        <p:attrNameLst>
                                          <p:attrName>fill.type</p:attrName>
                                        </p:attrNameLst>
                                      </p:cBhvr>
                                      <p:to>
                                        <p:strVal val="solid"/>
                                      </p:to>
                                    </p:set>
                                    <p:set>
                                      <p:cBhvr>
                                        <p:cTn id="33" dur="1000" fill="hold"/>
                                        <p:tgtEl>
                                          <p:spTgt spid="10"/>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Wrong Buzzer - Sound Effect.wav"/>
                                        </p:tgtEl>
                                      </p:cMediaNode>
                                    </p:audio>
                                  </p:subTnLst>
                                </p:cTn>
                              </p:par>
                            </p:childTnLst>
                          </p:cTn>
                        </p:par>
                      </p:childTnLst>
                    </p:cTn>
                  </p:par>
                </p:childTnLst>
              </p:cTn>
              <p:nextCondLst>
                <p:cond evt="onClick" delay="0">
                  <p:tgtEl>
                    <p:spTgt spid="10"/>
                  </p:tgtEl>
                </p:cond>
              </p:nextCondLst>
            </p:seq>
            <p:seq concurrent="1" nextAc="seek">
              <p:cTn id="34" restart="whenNotActive" fill="hold" evtFilter="cancelBubble" nodeType="interactiveSeq">
                <p:stCondLst>
                  <p:cond evt="onClick" delay="0">
                    <p:tgtEl>
                      <p:spTgt spid="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withEffect">
                                  <p:stCondLst>
                                    <p:cond delay="0"/>
                                  </p:stCondLst>
                                  <p:childTnLst>
                                    <p:animClr clrSpc="rgb" dir="cw">
                                      <p:cBhvr>
                                        <p:cTn id="38" dur="1000" fill="hold"/>
                                        <p:tgtEl>
                                          <p:spTgt spid="8"/>
                                        </p:tgtEl>
                                        <p:attrNameLst>
                                          <p:attrName>fillcolor</p:attrName>
                                        </p:attrNameLst>
                                      </p:cBhvr>
                                      <p:to>
                                        <a:srgbClr val="9BBB59"/>
                                      </p:to>
                                    </p:animClr>
                                    <p:set>
                                      <p:cBhvr>
                                        <p:cTn id="39" dur="1000" fill="hold"/>
                                        <p:tgtEl>
                                          <p:spTgt spid="8"/>
                                        </p:tgtEl>
                                        <p:attrNameLst>
                                          <p:attrName>fill.type</p:attrName>
                                        </p:attrNameLst>
                                      </p:cBhvr>
                                      <p:to>
                                        <p:strVal val="solid"/>
                                      </p:to>
                                    </p:set>
                                    <p:set>
                                      <p:cBhvr>
                                        <p:cTn id="40" dur="1000" fill="hold"/>
                                        <p:tgtEl>
                                          <p:spTgt spid="8"/>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orrect Answer sound effect.wav"/>
                                        </p:tgtEl>
                                      </p:cMediaNode>
                                    </p:audio>
                                  </p:subTnLst>
                                </p:cTn>
                              </p:par>
                            </p:childTnLst>
                          </p:cTn>
                        </p:par>
                      </p:childTnLst>
                    </p:cTn>
                  </p:par>
                </p:childTnLst>
              </p:cTn>
              <p:nextCondLst>
                <p:cond evt="onClick" delay="0">
                  <p:tgtEl>
                    <p:spTgt spid="8"/>
                  </p:tgtEl>
                </p:cond>
              </p:nextCondLst>
            </p:seq>
            <p:seq concurrent="1" nextAc="seek">
              <p:cTn id="41" restart="whenNotActive" fill="hold" evtFilter="cancelBubble" nodeType="interactiveSeq">
                <p:stCondLst>
                  <p:cond evt="onClick" delay="0">
                    <p:tgtEl>
                      <p:spTgt spid="12"/>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withEffect">
                                  <p:stCondLst>
                                    <p:cond delay="0"/>
                                  </p:stCondLst>
                                  <p:childTnLst>
                                    <p:animClr clrSpc="rgb" dir="cw">
                                      <p:cBhvr>
                                        <p:cTn id="45" dur="1000" fill="hold"/>
                                        <p:tgtEl>
                                          <p:spTgt spid="12"/>
                                        </p:tgtEl>
                                        <p:attrNameLst>
                                          <p:attrName>fillcolor</p:attrName>
                                        </p:attrNameLst>
                                      </p:cBhvr>
                                      <p:to>
                                        <a:srgbClr val="FF0000"/>
                                      </p:to>
                                    </p:animClr>
                                    <p:set>
                                      <p:cBhvr>
                                        <p:cTn id="46" dur="1000" fill="hold"/>
                                        <p:tgtEl>
                                          <p:spTgt spid="12"/>
                                        </p:tgtEl>
                                        <p:attrNameLst>
                                          <p:attrName>fill.type</p:attrName>
                                        </p:attrNameLst>
                                      </p:cBhvr>
                                      <p:to>
                                        <p:strVal val="solid"/>
                                      </p:to>
                                    </p:set>
                                    <p:set>
                                      <p:cBhvr>
                                        <p:cTn id="47" dur="1000" fill="hold"/>
                                        <p:tgtEl>
                                          <p:spTgt spid="12"/>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3" name="Wrong Buzzer - Sound Effect.wav"/>
                                        </p:tgtEl>
                                      </p:cMediaNode>
                                    </p:audio>
                                  </p:subTnLst>
                                </p:cTn>
                              </p:par>
                            </p:childTnLst>
                          </p:cTn>
                        </p:par>
                      </p:childTnLst>
                    </p:cTn>
                  </p:par>
                </p:childTnLst>
              </p:cTn>
              <p:nextCondLst>
                <p:cond evt="onClick" delay="0">
                  <p:tgtEl>
                    <p:spTgt spid="12"/>
                  </p:tgtEl>
                </p:cond>
              </p:nextCondLst>
            </p:seq>
          </p:childTnLst>
        </p:cTn>
      </p:par>
    </p:tnLst>
    <p:bldLst>
      <p:bldP spid="6" grpId="0" animBg="1"/>
      <p:bldP spid="8" grpId="0" animBg="1"/>
      <p:bldP spid="10" grpId="0" animBg="1"/>
      <p:bldP spid="12" grpId="0" animBg="1"/>
      <p:bldP spid="1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5"/>
          <a:stretch>
            <a:fillRect t="-6000" b="-6000"/>
          </a:stretch>
        </a:blipFill>
        <a:effectLst/>
      </p:bgPr>
    </p:bg>
    <p:spTree>
      <p:nvGrpSpPr>
        <p:cNvPr id="1" name="">
          <a:extLst>
            <a:ext uri="{FF2B5EF4-FFF2-40B4-BE49-F238E27FC236}">
              <a16:creationId xmlns:a16="http://schemas.microsoft.com/office/drawing/2014/main" id="{0C8D273F-9361-5406-E98C-5607B2147646}"/>
            </a:ext>
          </a:extLst>
        </p:cNvPr>
        <p:cNvGrpSpPr/>
        <p:nvPr/>
      </p:nvGrpSpPr>
      <p:grpSpPr>
        <a:xfrm>
          <a:off x="0" y="0"/>
          <a:ext cx="0" cy="0"/>
          <a:chOff x="0" y="0"/>
          <a:chExt cx="0" cy="0"/>
        </a:xfrm>
      </p:grpSpPr>
      <p:pic>
        <p:nvPicPr>
          <p:cNvPr id="5" name="Picture 3" descr="C:\Users\ADMIN\Desktop\Bach tuyet\43ebd44d263606f876d42fd2f199ea61 (6).jpg">
            <a:extLst>
              <a:ext uri="{FF2B5EF4-FFF2-40B4-BE49-F238E27FC236}">
                <a16:creationId xmlns:a16="http://schemas.microsoft.com/office/drawing/2014/main" id="{A1CC6813-9A27-D4B5-8EF2-A5C7E4158A9F}"/>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99730" l="0" r="96894">
                        <a14:foregroundMark x1="46584" y1="15676" x2="56646" y2="19730"/>
                        <a14:foregroundMark x1="66708" y1="13784" x2="66335" y2="24054"/>
                        <a14:foregroundMark x1="68944" y1="14595" x2="68199" y2="23784"/>
                        <a14:foregroundMark x1="19006" y1="52973" x2="19379" y2="70811"/>
                        <a14:foregroundMark x1="7453" y1="65135" x2="38758" y2="64865"/>
                        <a14:foregroundMark x1="17516" y1="51622" x2="29814" y2="58378"/>
                        <a14:foregroundMark x1="7826" y1="63514" x2="19752" y2="62973"/>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529056" y="3426720"/>
            <a:ext cx="2627080" cy="373110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5">
            <a:extLst>
              <a:ext uri="{FF2B5EF4-FFF2-40B4-BE49-F238E27FC236}">
                <a16:creationId xmlns:a16="http://schemas.microsoft.com/office/drawing/2014/main" id="{2F003CB1-B837-EFF6-89DE-4290DF60541C}"/>
              </a:ext>
            </a:extLst>
          </p:cNvPr>
          <p:cNvSpPr/>
          <p:nvPr/>
        </p:nvSpPr>
        <p:spPr>
          <a:xfrm>
            <a:off x="1475301" y="230502"/>
            <a:ext cx="9242323" cy="1989269"/>
          </a:xfrm>
          <a:prstGeom prst="roundRect">
            <a:avLst/>
          </a:prstGeom>
          <a:solidFill>
            <a:schemeClr val="accent6">
              <a:lumMod val="20000"/>
              <a:lumOff val="80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vi-VN" sz="2800" b="1" dirty="0">
                <a:solidFill>
                  <a:srgbClr val="000000"/>
                </a:solidFill>
                <a:latin typeface="UTM Avo"/>
              </a:rPr>
              <a:t>Câu 5: </a:t>
            </a:r>
            <a:r>
              <a:rPr lang="vi-VN" sz="2800" dirty="0">
                <a:solidFill>
                  <a:srgbClr val="000000"/>
                </a:solidFill>
                <a:latin typeface="UTM Avo"/>
              </a:rPr>
              <a:t>Công việc của</a:t>
            </a:r>
            <a:endParaRPr lang="en-US" sz="2800" dirty="0">
              <a:solidFill>
                <a:srgbClr val="000000"/>
              </a:solidFill>
              <a:latin typeface="UTM Avo"/>
            </a:endParaRPr>
          </a:p>
          <a:p>
            <a:pPr lvl="0" algn="ctr" defTabSz="1219170">
              <a:lnSpc>
                <a:spcPct val="150000"/>
              </a:lnSpc>
            </a:pPr>
            <a:r>
              <a:rPr lang="vi-VN" sz="2800" dirty="0">
                <a:solidFill>
                  <a:srgbClr val="000000"/>
                </a:solidFill>
                <a:latin typeface="UTM Avo"/>
              </a:rPr>
              <a:t>trưởng nhóm kinh doanh là gì? </a:t>
            </a:r>
          </a:p>
        </p:txBody>
      </p:sp>
      <p:sp>
        <p:nvSpPr>
          <p:cNvPr id="8" name="A">
            <a:extLst>
              <a:ext uri="{FF2B5EF4-FFF2-40B4-BE49-F238E27FC236}">
                <a16:creationId xmlns:a16="http://schemas.microsoft.com/office/drawing/2014/main" id="{1692A1B6-4A40-3813-AAE2-43D3BB6B4E63}"/>
              </a:ext>
            </a:extLst>
          </p:cNvPr>
          <p:cNvSpPr/>
          <p:nvPr/>
        </p:nvSpPr>
        <p:spPr>
          <a:xfrm>
            <a:off x="1474914" y="2351057"/>
            <a:ext cx="4288370"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en-US" sz="2200" dirty="0">
                <a:solidFill>
                  <a:srgbClr val="000000"/>
                </a:solidFill>
                <a:latin typeface="UTM Avo" panose="02040603050506020204" pitchFamily="18" charset="0"/>
              </a:rPr>
              <a:t>A. </a:t>
            </a:r>
            <a:r>
              <a:rPr lang="en-US" sz="2200" dirty="0" err="1">
                <a:solidFill>
                  <a:srgbClr val="000000"/>
                </a:solidFill>
                <a:latin typeface="UTM Avo" panose="02040603050506020204" pitchFamily="18" charset="0"/>
              </a:rPr>
              <a:t>Quản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lý</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nguồn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vốn</a:t>
            </a:r>
            <a:r>
              <a:rPr lang="en-US" sz="2200" dirty="0">
                <a:solidFill>
                  <a:srgbClr val="000000"/>
                </a:solidFill>
                <a:latin typeface="UTM Avo" panose="02040603050506020204" pitchFamily="18" charset="0"/>
              </a:rPr>
              <a:t>,</a:t>
            </a:r>
          </a:p>
          <a:p>
            <a:pPr lvl="0" algn="ctr" defTabSz="1219170">
              <a:lnSpc>
                <a:spcPct val="150000"/>
              </a:lnSpc>
            </a:pPr>
            <a:r>
              <a:rPr lang="en-US" sz="2200" dirty="0" err="1">
                <a:solidFill>
                  <a:srgbClr val="000000"/>
                </a:solidFill>
                <a:latin typeface="UTM Avo" panose="02040603050506020204" pitchFamily="18" charset="0"/>
              </a:rPr>
              <a:t>lập</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kế</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hoạch</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tài</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chính</a:t>
            </a:r>
            <a:r>
              <a:rPr lang="en-US" sz="2200" dirty="0">
                <a:solidFill>
                  <a:srgbClr val="000000"/>
                </a:solidFill>
                <a:latin typeface="UTM Avo" panose="02040603050506020204" pitchFamily="18" charset="0"/>
              </a:rPr>
              <a:t>,</a:t>
            </a:r>
          </a:p>
          <a:p>
            <a:pPr lvl="0" algn="ctr" defTabSz="1219170">
              <a:lnSpc>
                <a:spcPct val="150000"/>
              </a:lnSpc>
            </a:pPr>
            <a:r>
              <a:rPr lang="en-US" sz="2200" dirty="0" err="1">
                <a:solidFill>
                  <a:srgbClr val="000000"/>
                </a:solidFill>
                <a:latin typeface="UTM Avo" panose="02040603050506020204" pitchFamily="18" charset="0"/>
              </a:rPr>
              <a:t>theo</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dõi</a:t>
            </a:r>
            <a:r>
              <a:rPr lang="en-US" sz="2200" dirty="0">
                <a:solidFill>
                  <a:srgbClr val="000000"/>
                </a:solidFill>
                <a:latin typeface="UTM Avo" panose="02040603050506020204" pitchFamily="18" charset="0"/>
              </a:rPr>
              <a:t> chi </a:t>
            </a:r>
            <a:r>
              <a:rPr lang="en-US" sz="2200" dirty="0" err="1">
                <a:solidFill>
                  <a:srgbClr val="000000"/>
                </a:solidFill>
                <a:latin typeface="UTM Avo" panose="02040603050506020204" pitchFamily="18" charset="0"/>
              </a:rPr>
              <a:t>phí</a:t>
            </a:r>
            <a:endParaRPr lang="en-US" sz="2200" dirty="0">
              <a:solidFill>
                <a:srgbClr val="000000"/>
              </a:solidFill>
              <a:latin typeface="UTM Avo" panose="02040603050506020204" pitchFamily="18" charset="0"/>
            </a:endParaRPr>
          </a:p>
        </p:txBody>
      </p:sp>
      <p:sp>
        <p:nvSpPr>
          <p:cNvPr id="10" name="B">
            <a:extLst>
              <a:ext uri="{FF2B5EF4-FFF2-40B4-BE49-F238E27FC236}">
                <a16:creationId xmlns:a16="http://schemas.microsoft.com/office/drawing/2014/main" id="{F4A4BD3F-D572-E34B-281F-0892852463E0}"/>
              </a:ext>
            </a:extLst>
          </p:cNvPr>
          <p:cNvSpPr/>
          <p:nvPr/>
        </p:nvSpPr>
        <p:spPr>
          <a:xfrm>
            <a:off x="6409875" y="2341634"/>
            <a:ext cx="4288370"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vi-VN" sz="2200" dirty="0">
                <a:solidFill>
                  <a:srgbClr val="000000"/>
                </a:solidFill>
                <a:latin typeface="UTM Avo" panose="02040603050506020204" pitchFamily="18" charset="0"/>
              </a:rPr>
              <a:t>B. Lập kế hoạch, đề xuất chiến lược kinh doanh, giám sát hoạt động hàng ngày.</a:t>
            </a:r>
          </a:p>
        </p:txBody>
      </p:sp>
      <p:sp>
        <p:nvSpPr>
          <p:cNvPr id="12" name="C">
            <a:extLst>
              <a:ext uri="{FF2B5EF4-FFF2-40B4-BE49-F238E27FC236}">
                <a16:creationId xmlns:a16="http://schemas.microsoft.com/office/drawing/2014/main" id="{177A6756-DD0D-3377-82A5-BBB50D50E99E}"/>
              </a:ext>
            </a:extLst>
          </p:cNvPr>
          <p:cNvSpPr/>
          <p:nvPr/>
        </p:nvSpPr>
        <p:spPr>
          <a:xfrm>
            <a:off x="1478004" y="4196334"/>
            <a:ext cx="4288370" cy="1691157"/>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vi-VN" sz="2200" dirty="0">
                <a:solidFill>
                  <a:srgbClr val="000000"/>
                </a:solidFill>
                <a:latin typeface="UTM Avo" panose="02040603050506020204" pitchFamily="18" charset="0"/>
              </a:rPr>
              <a:t>C. Xây dựng chiến lược truyền thông, quản lý quan hệ công chúng.</a:t>
            </a:r>
          </a:p>
        </p:txBody>
      </p:sp>
      <p:sp>
        <p:nvSpPr>
          <p:cNvPr id="14" name="D">
            <a:extLst>
              <a:ext uri="{FF2B5EF4-FFF2-40B4-BE49-F238E27FC236}">
                <a16:creationId xmlns:a16="http://schemas.microsoft.com/office/drawing/2014/main" id="{D715230B-3100-A45C-FFF9-18B0355F4DF6}"/>
              </a:ext>
            </a:extLst>
          </p:cNvPr>
          <p:cNvSpPr/>
          <p:nvPr/>
        </p:nvSpPr>
        <p:spPr>
          <a:xfrm>
            <a:off x="6407960" y="4176961"/>
            <a:ext cx="4272754" cy="1705535"/>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219170">
              <a:lnSpc>
                <a:spcPct val="150000"/>
              </a:lnSpc>
            </a:pPr>
            <a:r>
              <a:rPr lang="vi-VN" sz="2200" dirty="0">
                <a:solidFill>
                  <a:srgbClr val="000000"/>
                </a:solidFill>
                <a:latin typeface="UTM Avo" panose="02040603050506020204" pitchFamily="18" charset="0"/>
              </a:rPr>
              <a:t>D. Vận chuyển, lưu trữ,</a:t>
            </a:r>
            <a:endParaRPr lang="en-US" sz="2200" dirty="0">
              <a:solidFill>
                <a:srgbClr val="000000"/>
              </a:solidFill>
              <a:latin typeface="UTM Avo" panose="02040603050506020204" pitchFamily="18" charset="0"/>
            </a:endParaRPr>
          </a:p>
          <a:p>
            <a:pPr lvl="0" algn="ctr" defTabSz="1219170">
              <a:lnSpc>
                <a:spcPct val="150000"/>
              </a:lnSpc>
            </a:pPr>
            <a:r>
              <a:rPr lang="vi-VN" sz="2200" dirty="0">
                <a:solidFill>
                  <a:srgbClr val="000000"/>
                </a:solidFill>
                <a:latin typeface="UTM Avo" panose="02040603050506020204" pitchFamily="18" charset="0"/>
              </a:rPr>
              <a:t>bảo trì thiết bị.</a:t>
            </a:r>
          </a:p>
        </p:txBody>
      </p:sp>
      <p:pic>
        <p:nvPicPr>
          <p:cNvPr id="32" name="Picture 11" descr="C:\Users\ADMIN\Desktop\Tai nguyen thiet ke tro choi\Bảng gỗ\Picture1 (2).png">
            <a:hlinkClick r:id="" action="ppaction://hlinkshowjump?jump=nextslide"/>
            <a:extLst>
              <a:ext uri="{FF2B5EF4-FFF2-40B4-BE49-F238E27FC236}">
                <a16:creationId xmlns:a16="http://schemas.microsoft.com/office/drawing/2014/main" id="{A75AB338-F817-7D1E-3B26-A1D0CA3A116B}"/>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698245" y="6250054"/>
            <a:ext cx="1143639" cy="486185"/>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1" descr="C:\Users\ADMIN\Desktop\Tai nguyen thiet ke tro choi\Bảng gỗ\Picture1 (2).png">
            <a:hlinkClick r:id="" action="ppaction://hlinkshowjump?jump=previousslide"/>
            <a:extLst>
              <a:ext uri="{FF2B5EF4-FFF2-40B4-BE49-F238E27FC236}">
                <a16:creationId xmlns:a16="http://schemas.microsoft.com/office/drawing/2014/main" id="{DCFA7A9D-3FBD-5327-911D-36EB8B7DAB5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215261" y="982044"/>
            <a:ext cx="1164597" cy="48618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745BFC3F-E325-AFAD-ED5F-4F9AD644209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1073071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8"/>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withEffect">
                                  <p:stCondLst>
                                    <p:cond delay="0"/>
                                  </p:stCondLst>
                                  <p:childTnLst>
                                    <p:animClr clrSpc="rgb" dir="cw">
                                      <p:cBhvr>
                                        <p:cTn id="24" dur="1000" fill="hold"/>
                                        <p:tgtEl>
                                          <p:spTgt spid="8"/>
                                        </p:tgtEl>
                                        <p:attrNameLst>
                                          <p:attrName>fillcolor</p:attrName>
                                        </p:attrNameLst>
                                      </p:cBhvr>
                                      <p:to>
                                        <a:srgbClr val="FF0000"/>
                                      </p:to>
                                    </p:animClr>
                                    <p:set>
                                      <p:cBhvr>
                                        <p:cTn id="25" dur="1000" fill="hold"/>
                                        <p:tgtEl>
                                          <p:spTgt spid="8"/>
                                        </p:tgtEl>
                                        <p:attrNameLst>
                                          <p:attrName>fill.type</p:attrName>
                                        </p:attrNameLst>
                                      </p:cBhvr>
                                      <p:to>
                                        <p:strVal val="solid"/>
                                      </p:to>
                                    </p:set>
                                    <p:set>
                                      <p:cBhvr>
                                        <p:cTn id="26" dur="1000" fill="hold"/>
                                        <p:tgtEl>
                                          <p:spTgt spid="8"/>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Wrong Buzzer - Sound Effect.wav"/>
                                        </p:tgtEl>
                                      </p:cMediaNode>
                                    </p:audio>
                                  </p:subTnLst>
                                </p:cTn>
                              </p:par>
                            </p:childTnLst>
                          </p:cTn>
                        </p:par>
                      </p:childTnLst>
                    </p:cTn>
                  </p:par>
                </p:childTnLst>
              </p:cTn>
              <p:nextCondLst>
                <p:cond evt="onClick" delay="0">
                  <p:tgtEl>
                    <p:spTgt spid="8"/>
                  </p:tgtEl>
                </p:cond>
              </p:nextCondLst>
            </p:seq>
            <p:seq concurrent="1" nextAc="seek">
              <p:cTn id="27" restart="whenNotActive" fill="hold" evtFilter="cancelBubble" nodeType="interactiveSeq">
                <p:stCondLst>
                  <p:cond evt="onClick" delay="0">
                    <p:tgtEl>
                      <p:spTgt spid="12"/>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withEffect">
                                  <p:stCondLst>
                                    <p:cond delay="0"/>
                                  </p:stCondLst>
                                  <p:childTnLst>
                                    <p:animClr clrSpc="rgb" dir="cw">
                                      <p:cBhvr>
                                        <p:cTn id="31" dur="1000" fill="hold"/>
                                        <p:tgtEl>
                                          <p:spTgt spid="12"/>
                                        </p:tgtEl>
                                        <p:attrNameLst>
                                          <p:attrName>fillcolor</p:attrName>
                                        </p:attrNameLst>
                                      </p:cBhvr>
                                      <p:to>
                                        <a:srgbClr val="FF0000"/>
                                      </p:to>
                                    </p:animClr>
                                    <p:set>
                                      <p:cBhvr>
                                        <p:cTn id="32" dur="1000" fill="hold"/>
                                        <p:tgtEl>
                                          <p:spTgt spid="12"/>
                                        </p:tgtEl>
                                        <p:attrNameLst>
                                          <p:attrName>fill.type</p:attrName>
                                        </p:attrNameLst>
                                      </p:cBhvr>
                                      <p:to>
                                        <p:strVal val="solid"/>
                                      </p:to>
                                    </p:set>
                                    <p:set>
                                      <p:cBhvr>
                                        <p:cTn id="33" dur="1000" fill="hold"/>
                                        <p:tgtEl>
                                          <p:spTgt spid="12"/>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Wrong Buzzer - Sound Effect.wav"/>
                                        </p:tgtEl>
                                      </p:cMediaNode>
                                    </p:audio>
                                  </p:subTnLst>
                                </p:cTn>
                              </p:par>
                            </p:childTnLst>
                          </p:cTn>
                        </p:par>
                      </p:childTnLst>
                    </p:cTn>
                  </p:par>
                </p:childTnLst>
              </p:cTn>
              <p:nextCondLst>
                <p:cond evt="onClick" delay="0">
                  <p:tgtEl>
                    <p:spTgt spid="12"/>
                  </p:tgtEl>
                </p:cond>
              </p:nextCondLst>
            </p:seq>
            <p:seq concurrent="1" nextAc="seek">
              <p:cTn id="34" restart="whenNotActive" fill="hold" evtFilter="cancelBubble" nodeType="interactiveSeq">
                <p:stCondLst>
                  <p:cond evt="onClick" delay="0">
                    <p:tgtEl>
                      <p:spTgt spid="10"/>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withEffect">
                                  <p:stCondLst>
                                    <p:cond delay="0"/>
                                  </p:stCondLst>
                                  <p:childTnLst>
                                    <p:animClr clrSpc="rgb" dir="cw">
                                      <p:cBhvr>
                                        <p:cTn id="38" dur="1000" fill="hold"/>
                                        <p:tgtEl>
                                          <p:spTgt spid="10"/>
                                        </p:tgtEl>
                                        <p:attrNameLst>
                                          <p:attrName>fillcolor</p:attrName>
                                        </p:attrNameLst>
                                      </p:cBhvr>
                                      <p:to>
                                        <a:srgbClr val="9BBB59"/>
                                      </p:to>
                                    </p:animClr>
                                    <p:set>
                                      <p:cBhvr>
                                        <p:cTn id="39" dur="1000" fill="hold"/>
                                        <p:tgtEl>
                                          <p:spTgt spid="10"/>
                                        </p:tgtEl>
                                        <p:attrNameLst>
                                          <p:attrName>fill.type</p:attrName>
                                        </p:attrNameLst>
                                      </p:cBhvr>
                                      <p:to>
                                        <p:strVal val="solid"/>
                                      </p:to>
                                    </p:set>
                                    <p:set>
                                      <p:cBhvr>
                                        <p:cTn id="40" dur="1000" fill="hold"/>
                                        <p:tgtEl>
                                          <p:spTgt spid="10"/>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orrect Answer sound effect.wav"/>
                                        </p:tgtEl>
                                      </p:cMediaNode>
                                    </p:audio>
                                  </p:subTnLst>
                                </p:cTn>
                              </p:par>
                            </p:childTnLst>
                          </p:cTn>
                        </p:par>
                      </p:childTnLst>
                    </p:cTn>
                  </p:par>
                </p:childTnLst>
              </p:cTn>
              <p:nextCondLst>
                <p:cond evt="onClick" delay="0">
                  <p:tgtEl>
                    <p:spTgt spid="10"/>
                  </p:tgtEl>
                </p:cond>
              </p:nextCondLst>
            </p:seq>
            <p:seq concurrent="1" nextAc="seek">
              <p:cTn id="41" restart="whenNotActive" fill="hold" evtFilter="cancelBubble" nodeType="interactiveSeq">
                <p:stCondLst>
                  <p:cond evt="onClick" delay="0">
                    <p:tgtEl>
                      <p:spTgt spid="14"/>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withEffect">
                                  <p:stCondLst>
                                    <p:cond delay="0"/>
                                  </p:stCondLst>
                                  <p:childTnLst>
                                    <p:animClr clrSpc="rgb" dir="cw">
                                      <p:cBhvr>
                                        <p:cTn id="45" dur="1000" fill="hold"/>
                                        <p:tgtEl>
                                          <p:spTgt spid="14"/>
                                        </p:tgtEl>
                                        <p:attrNameLst>
                                          <p:attrName>fillcolor</p:attrName>
                                        </p:attrNameLst>
                                      </p:cBhvr>
                                      <p:to>
                                        <a:srgbClr val="FF0000"/>
                                      </p:to>
                                    </p:animClr>
                                    <p:set>
                                      <p:cBhvr>
                                        <p:cTn id="46" dur="1000" fill="hold"/>
                                        <p:tgtEl>
                                          <p:spTgt spid="14"/>
                                        </p:tgtEl>
                                        <p:attrNameLst>
                                          <p:attrName>fill.type</p:attrName>
                                        </p:attrNameLst>
                                      </p:cBhvr>
                                      <p:to>
                                        <p:strVal val="solid"/>
                                      </p:to>
                                    </p:set>
                                    <p:set>
                                      <p:cBhvr>
                                        <p:cTn id="47" dur="1000" fill="hold"/>
                                        <p:tgtEl>
                                          <p:spTgt spid="14"/>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3" name="Wrong Buzzer - Sound Effect.wav"/>
                                        </p:tgtEl>
                                      </p:cMediaNode>
                                    </p:audio>
                                  </p:subTnLst>
                                </p:cTn>
                              </p:par>
                            </p:childTnLst>
                          </p:cTn>
                        </p:par>
                      </p:childTnLst>
                    </p:cTn>
                  </p:par>
                </p:childTnLst>
              </p:cTn>
              <p:nextCondLst>
                <p:cond evt="onClick" delay="0">
                  <p:tgtEl>
                    <p:spTgt spid="14"/>
                  </p:tgtEl>
                </p:cond>
              </p:nextCondLst>
            </p:seq>
          </p:childTnLst>
        </p:cTn>
      </p:par>
    </p:tnLst>
    <p:bldLst>
      <p:bldP spid="6" grpId="0" animBg="1"/>
      <p:bldP spid="8" grpId="0" animBg="1"/>
      <p:bldP spid="10" grpId="0" animBg="1"/>
      <p:bldP spid="12" grpId="0" animBg="1"/>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EA2BC82-8DAA-7DCA-3FFF-9E59A03B7973}"/>
              </a:ext>
            </a:extLst>
          </p:cNvPr>
          <p:cNvGrpSpPr/>
          <p:nvPr/>
        </p:nvGrpSpPr>
        <p:grpSpPr>
          <a:xfrm>
            <a:off x="4557132" y="2985655"/>
            <a:ext cx="3077736" cy="1666333"/>
            <a:chOff x="-756043" y="2287668"/>
            <a:chExt cx="3237488" cy="1666333"/>
          </a:xfrm>
        </p:grpSpPr>
        <p:pic>
          <p:nvPicPr>
            <p:cNvPr id="6" name="Picture 5">
              <a:hlinkClick r:id="rId3"/>
              <a:extLst>
                <a:ext uri="{FF2B5EF4-FFF2-40B4-BE49-F238E27FC236}">
                  <a16:creationId xmlns:a16="http://schemas.microsoft.com/office/drawing/2014/main" id="{7F6EE553-EC06-91F1-B085-47B36F2F9A9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1E843B62-323F-E79B-FBED-D4C8DE6693E1}"/>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77109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FDC50E7-07AA-5B36-D938-B3C4FAEED5AE}"/>
              </a:ext>
            </a:extLst>
          </p:cNvPr>
          <p:cNvPicPr>
            <a:picLocks noChangeAspect="1"/>
          </p:cNvPicPr>
          <p:nvPr/>
        </p:nvPicPr>
        <p:blipFill>
          <a:blip r:embed="rId3"/>
          <a:stretch>
            <a:fillRect/>
          </a:stretch>
        </p:blipFill>
        <p:spPr>
          <a:xfrm>
            <a:off x="1163670" y="1831884"/>
            <a:ext cx="9864660" cy="4438287"/>
          </a:xfrm>
          <a:prstGeom prst="rect">
            <a:avLst/>
          </a:prstGeom>
        </p:spPr>
      </p:pic>
    </p:spTree>
    <p:extLst>
      <p:ext uri="{BB962C8B-B14F-4D97-AF65-F5344CB8AC3E}">
        <p14:creationId xmlns:p14="http://schemas.microsoft.com/office/powerpoint/2010/main" val="3430506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p:cNvGrpSpPr/>
        <p:nvPr/>
      </p:nvGrpSpPr>
      <p:grpSpPr>
        <a:xfrm>
          <a:off x="0" y="0"/>
          <a:ext cx="0" cy="0"/>
          <a:chOff x="0" y="0"/>
          <a:chExt cx="0" cy="0"/>
        </a:xfrm>
      </p:grpSpPr>
      <p:sp>
        <p:nvSpPr>
          <p:cNvPr id="3" name="Rounded Rectangle 4">
            <a:extLst>
              <a:ext uri="{FF2B5EF4-FFF2-40B4-BE49-F238E27FC236}">
                <a16:creationId xmlns:a16="http://schemas.microsoft.com/office/drawing/2014/main" id="{D94ED6B6-BA8D-22EC-DE79-4C3A4A77F2F4}"/>
              </a:ext>
            </a:extLst>
          </p:cNvPr>
          <p:cNvSpPr/>
          <p:nvPr/>
        </p:nvSpPr>
        <p:spPr>
          <a:xfrm>
            <a:off x="3202008" y="2211542"/>
            <a:ext cx="5787981" cy="628257"/>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defRPr/>
            </a:pPr>
            <a:r>
              <a:rPr lang="en-US" sz="2400" kern="0">
                <a:solidFill>
                  <a:srgbClr val="000000"/>
                </a:solidFill>
                <a:latin typeface="UTM Avo" panose="02040603050506020204" pitchFamily="18" charset="0"/>
                <a:cs typeface="Arial" pitchFamily="34" charset="0"/>
                <a:sym typeface="Arial"/>
              </a:rPr>
              <a:t>Ôn tập lại nội dung bài học.</a:t>
            </a:r>
          </a:p>
        </p:txBody>
      </p:sp>
      <p:sp>
        <p:nvSpPr>
          <p:cNvPr id="4" name="Rounded Rectangle 8">
            <a:extLst>
              <a:ext uri="{FF2B5EF4-FFF2-40B4-BE49-F238E27FC236}">
                <a16:creationId xmlns:a16="http://schemas.microsoft.com/office/drawing/2014/main" id="{21ED0C84-74E1-871D-84A4-C86AC7E65C25}"/>
              </a:ext>
            </a:extLst>
          </p:cNvPr>
          <p:cNvSpPr/>
          <p:nvPr/>
        </p:nvSpPr>
        <p:spPr>
          <a:xfrm>
            <a:off x="3202007" y="3059981"/>
            <a:ext cx="5787981" cy="1773088"/>
          </a:xfrm>
          <a:prstGeom prst="roundRect">
            <a:avLst>
              <a:gd name="adj" fmla="val 10409"/>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pPr>
            <a:r>
              <a:rPr lang="vi-VN" sz="2400" kern="0" dirty="0">
                <a:solidFill>
                  <a:srgbClr val="000000"/>
                </a:solidFill>
                <a:latin typeface="UTM Avo" panose="02040603050506020204" pitchFamily="18" charset="0"/>
                <a:cs typeface="Arial" pitchFamily="34" charset="0"/>
                <a:sym typeface="Arial"/>
              </a:rPr>
              <a:t>Chuẩn bị tốt các công việc để thực hiện kế hoạch kinh doanh của lớp đã xây dựng trong Hội chợ Xuân. </a:t>
            </a:r>
          </a:p>
        </p:txBody>
      </p:sp>
      <p:sp>
        <p:nvSpPr>
          <p:cNvPr id="5" name="Rectangle: Rounded Corners 4">
            <a:extLst>
              <a:ext uri="{FF2B5EF4-FFF2-40B4-BE49-F238E27FC236}">
                <a16:creationId xmlns:a16="http://schemas.microsoft.com/office/drawing/2014/main" id="{121F7F14-2ED1-3508-94AF-D5CEC67928DC}"/>
              </a:ext>
            </a:extLst>
          </p:cNvPr>
          <p:cNvSpPr/>
          <p:nvPr/>
        </p:nvSpPr>
        <p:spPr>
          <a:xfrm>
            <a:off x="3617277" y="1330960"/>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pic>
        <p:nvPicPr>
          <p:cNvPr id="10" name="Picture 10">
            <a:extLst>
              <a:ext uri="{FF2B5EF4-FFF2-40B4-BE49-F238E27FC236}">
                <a16:creationId xmlns:a16="http://schemas.microsoft.com/office/drawing/2014/main" id="{0C9776FA-8DD5-AF02-C6EA-170F4CFB407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15901" y="4222854"/>
            <a:ext cx="2768599" cy="245553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Chủ đề 4. Em với cộng đồng_Tuần 16</Template>
  <TotalTime>94</TotalTime>
  <Words>1260</Words>
  <Application>Microsoft Office PowerPoint</Application>
  <PresentationFormat>Widescreen</PresentationFormat>
  <Paragraphs>137</Paragraphs>
  <Slides>35</Slides>
  <Notes>23</Notes>
  <HiddenSlides>0</HiddenSlides>
  <MMClips>1</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35</vt:i4>
      </vt:variant>
    </vt:vector>
  </HeadingPairs>
  <TitlesOfParts>
    <vt:vector size="44" baseType="lpstr">
      <vt:lpstr>Arial</vt:lpstr>
      <vt:lpstr>Calibri</vt:lpstr>
      <vt:lpstr>UTM Avo</vt:lpstr>
      <vt:lpstr>Calibri Light</vt:lpstr>
      <vt:lpstr>Aptos</vt:lpstr>
      <vt:lpstr>Office Theme</vt:lpstr>
      <vt:lpstr>1_Office Theme</vt:lpstr>
      <vt:lpstr>Theme1</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Phuong Vin</dc:creator>
  <cp:lastModifiedBy>Vân Anh Vũ</cp:lastModifiedBy>
  <cp:revision>31</cp:revision>
  <dcterms:created xsi:type="dcterms:W3CDTF">2025-01-07T13:04:01Z</dcterms:created>
  <dcterms:modified xsi:type="dcterms:W3CDTF">2025-01-10T03:47:03Z</dcterms:modified>
</cp:coreProperties>
</file>