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8"/>
  </p:notesMasterIdLst>
  <p:sldIdLst>
    <p:sldId id="256" r:id="rId5"/>
    <p:sldId id="257" r:id="rId6"/>
    <p:sldId id="258" r:id="rId7"/>
    <p:sldId id="259" r:id="rId8"/>
    <p:sldId id="26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61" r:id="rId25"/>
    <p:sldId id="263" r:id="rId26"/>
    <p:sldId id="296" r:id="rId27"/>
    <p:sldId id="297" r:id="rId28"/>
    <p:sldId id="266" r:id="rId29"/>
    <p:sldId id="265" r:id="rId30"/>
    <p:sldId id="300" r:id="rId31"/>
    <p:sldId id="301" r:id="rId32"/>
    <p:sldId id="268" r:id="rId33"/>
    <p:sldId id="262" r:id="rId34"/>
    <p:sldId id="264" r:id="rId35"/>
    <p:sldId id="295" r:id="rId36"/>
    <p:sldId id="383" r:id="rId37"/>
  </p:sldIdLst>
  <p:sldSz cx="12192000" cy="6858000"/>
  <p:notesSz cx="6858000" cy="9144000"/>
  <p:embeddedFontLst>
    <p:embeddedFont>
      <p:font typeface="UTM Avo" panose="02040603050506020204" pitchFamily="18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477" autoAdjust="0"/>
  </p:normalViewPr>
  <p:slideViewPr>
    <p:cSldViewPr snapToGrid="0" showGuides="1">
      <p:cViewPr varScale="1">
        <p:scale>
          <a:sx n="61" d="100"/>
          <a:sy n="61" d="100"/>
        </p:scale>
        <p:origin x="124" y="28"/>
      </p:cViewPr>
      <p:guideLst>
        <p:guide orient="horz" pos="2136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.fntdata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4.fntdata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A79E6-05F2-4DA8-AFA4-1A9786CE39EF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1AF20-2064-4709-8819-936AE78B75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312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97C4-782F-BC5D-11D0-B2BE2F44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F1246C-3296-3CBA-A369-A18EC94AD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82D106-10F7-24D0-3A6A-271480E03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4FCE3-9592-90CD-3D90-F9344B318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62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AFF5D-AA0D-C096-7865-3D30E41C2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473D5-2D40-4913-635E-1CD8B48F6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862DB-0109-12D4-B04F-E171A0ACC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DEAA7-DD9C-F852-5EB4-BC9F94240B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11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9DFBF-A70B-00E2-F501-9829415E5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B9AF7C-1118-9F9A-F9C4-B886A01DF1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5FB9E4-2DF5-1B23-E301-504F5FCF7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5BDB6-180F-F1DD-EE1D-7DD0B825E1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226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F49E5-DD50-506F-85AB-D2B8CDBFF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09474B-C27C-E5DE-5396-74E3270F83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7C7388-F2ED-B13F-B760-369C7BAD6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9F3B1-10A2-169E-7E8E-740434A3D6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43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B5A1-7BA7-0A37-BFA1-A43296D4C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C87C32-16EF-2A8E-9497-B85B1396E6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83047-23B9-83ED-54D9-6BC902973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B1B83A-FE08-B6E4-5F27-6116586937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2622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82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994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45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615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84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114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9640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964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71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849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3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4577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885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172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139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326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586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36796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329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1635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5757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911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93197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192603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96437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51829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657978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2934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7528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56545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805565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49358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3401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9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73016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90116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2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slide" Target="slide25.xml"/><Relationship Id="rId3" Type="http://schemas.openxmlformats.org/officeDocument/2006/relationships/image" Target="../media/image29.png"/><Relationship Id="rId7" Type="http://schemas.openxmlformats.org/officeDocument/2006/relationships/image" Target="../media/image37.png"/><Relationship Id="rId12" Type="http://schemas.openxmlformats.org/officeDocument/2006/relationships/image" Target="../media/image32.jpeg"/><Relationship Id="rId17" Type="http://schemas.openxmlformats.org/officeDocument/2006/relationships/slide" Target="slide30.xml"/><Relationship Id="rId2" Type="http://schemas.openxmlformats.org/officeDocument/2006/relationships/notesSlide" Target="../notesSlides/notesSlide1.xml"/><Relationship Id="rId16" Type="http://schemas.openxmlformats.org/officeDocument/2006/relationships/slide" Target="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slide" Target="slide28.xml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slide" Target="slide2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2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2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2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2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slide" Target="slide2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47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DBD5EA-C26C-98E3-761F-12D7673916E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E1F328-A80C-3553-C855-233FD1F62FA5}"/>
              </a:ext>
            </a:extLst>
          </p:cNvPr>
          <p:cNvSpPr txBox="1">
            <a:spLocks/>
          </p:cNvSpPr>
          <p:nvPr/>
        </p:nvSpPr>
        <p:spPr>
          <a:xfrm>
            <a:off x="346461" y="1441657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2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Acid – Base – pH – Oxide –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Muối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ED83605-0816-7ADF-0D7C-1DD9C2C24909}"/>
              </a:ext>
            </a:extLst>
          </p:cNvPr>
          <p:cNvSpPr txBox="1">
            <a:spLocks/>
          </p:cNvSpPr>
          <p:nvPr/>
        </p:nvSpPr>
        <p:spPr>
          <a:xfrm>
            <a:off x="965710" y="3487440"/>
            <a:ext cx="10260579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8. Acid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A81BB-E820-9B44-AF73-E1BD1815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9613C7-669F-9B1D-620A-472FABA07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86" y="3048201"/>
            <a:ext cx="9371428" cy="320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EE0C0C-4D9A-65C4-8B6B-431C5BB7B84E}"/>
              </a:ext>
            </a:extLst>
          </p:cNvPr>
          <p:cNvSpPr txBox="1"/>
          <p:nvPr/>
        </p:nvSpPr>
        <p:spPr>
          <a:xfrm>
            <a:off x="1537062" y="1715478"/>
            <a:ext cx="9117875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loại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quả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dưới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đây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đặc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giống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? Theo </a:t>
            </a:r>
            <a:r>
              <a:rPr lang="en-US" sz="2200" dirty="0" err="1">
                <a:latin typeface="UTM Avo" panose="020406030505060202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</a:rPr>
              <a:t>vì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sao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chúng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lại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có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đặc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điểm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giống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nhau</a:t>
            </a:r>
            <a:r>
              <a:rPr lang="en-US" sz="2200" dirty="0">
                <a:latin typeface="UTM Avo" panose="020406030505060202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</a:rPr>
              <a:t>đó</a:t>
            </a:r>
            <a:r>
              <a:rPr lang="en-US" sz="2200" dirty="0"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9B69C1B-7524-08CD-81E1-93294A22B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7B3E83C2-12BB-C739-E10B-A26C91D1CE84}"/>
              </a:ext>
            </a:extLst>
          </p:cNvPr>
          <p:cNvSpPr txBox="1"/>
          <p:nvPr/>
        </p:nvSpPr>
        <p:spPr>
          <a:xfrm>
            <a:off x="1782762" y="1628675"/>
            <a:ext cx="8626475" cy="50212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KHÁI NIỆM ACID</a:t>
            </a:r>
            <a:endParaRPr lang="vi-VN" sz="25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EC59256-5E58-13EE-9747-D030195E673F}"/>
              </a:ext>
            </a:extLst>
          </p:cNvPr>
          <p:cNvSpPr/>
          <p:nvPr/>
        </p:nvSpPr>
        <p:spPr>
          <a:xfrm>
            <a:off x="698269" y="2808919"/>
            <a:ext cx="4821382" cy="3475501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Giấm ăn hoặc chanh thường được cho vào nước chấm để tạo ra vị chua; 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s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ấu, me hoặc cà chua cũng tạo ra vị chua cho một số món ăn.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F0521ACF-7B9D-8DDC-E84C-F12173B55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377" y="3214438"/>
            <a:ext cx="2841764" cy="284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268C196-5D1D-1712-6AD3-2FC31D65C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76" y="4839282"/>
            <a:ext cx="3189630" cy="212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F0330BE-9E4C-F657-DCC1-C35C414D1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136" y="2064125"/>
            <a:ext cx="4490864" cy="298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2B8E11-9B7B-711D-CAED-B931ED5C0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F943AA6-6586-A75C-2B08-6BDF5BD4B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828" y="4104842"/>
            <a:ext cx="2966449" cy="197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B4A5BB-85AB-2F33-8DB7-0BC14FA3D0BE}"/>
              </a:ext>
            </a:extLst>
          </p:cNvPr>
          <p:cNvSpPr/>
          <p:nvPr/>
        </p:nvSpPr>
        <p:spPr>
          <a:xfrm>
            <a:off x="1047403" y="1956262"/>
            <a:ext cx="4305993" cy="1829583"/>
          </a:xfrm>
          <a:prstGeom prst="roundRect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sao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giấm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loại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quả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chua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tương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3E213C4D-613D-3A06-B018-A61F6A9A7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809" y="4536511"/>
            <a:ext cx="1877133" cy="1877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19A3C8D-9727-40E7-70A8-632B36D3D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856" y="5453389"/>
            <a:ext cx="2106917" cy="140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E4084FD2-D45E-FDDF-B269-3AC87FDB1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971" y="4126057"/>
            <a:ext cx="3468313" cy="260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50B5A0-93E4-3D89-7C98-D757B1241D02}"/>
              </a:ext>
            </a:extLst>
          </p:cNvPr>
          <p:cNvSpPr txBox="1"/>
          <p:nvPr/>
        </p:nvSpPr>
        <p:spPr>
          <a:xfrm>
            <a:off x="6804945" y="2703298"/>
            <a:ext cx="4587246" cy="33378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giấm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quả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bởi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loại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acid. Khi tan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nước</a:t>
            </a:r>
            <a:r>
              <a:rPr lang="en-US" sz="2400" dirty="0">
                <a:latin typeface="UTM Avo" panose="02040603050506020204" pitchFamily="18" charset="0"/>
              </a:rPr>
              <a:t>, acid </a:t>
            </a:r>
            <a:r>
              <a:rPr lang="en-US" sz="2400" dirty="0" err="1">
                <a:latin typeface="UTM Avo" panose="02040603050506020204" pitchFamily="18" charset="0"/>
              </a:rPr>
              <a:t>tạo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ra</a:t>
            </a:r>
            <a:r>
              <a:rPr lang="en-US" sz="2400" dirty="0">
                <a:latin typeface="UTM Avo" panose="02040603050506020204" pitchFamily="18" charset="0"/>
              </a:rPr>
              <a:t> ion H</a:t>
            </a:r>
            <a:r>
              <a:rPr lang="en-US" sz="2400" baseline="30000" dirty="0">
                <a:latin typeface="UTM Avo" panose="02040603050506020204" pitchFamily="18" charset="0"/>
              </a:rPr>
              <a:t>+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dung </a:t>
            </a:r>
            <a:r>
              <a:rPr lang="en-US" sz="2400" dirty="0" err="1">
                <a:latin typeface="UTM Avo" panose="02040603050506020204" pitchFamily="18" charset="0"/>
              </a:rPr>
              <a:t>dịch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chua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0E37053F-4F8D-2F4A-D9A6-B2AF7279BB5C}"/>
              </a:ext>
            </a:extLst>
          </p:cNvPr>
          <p:cNvSpPr/>
          <p:nvPr/>
        </p:nvSpPr>
        <p:spPr>
          <a:xfrm>
            <a:off x="6086296" y="4126057"/>
            <a:ext cx="447508" cy="562321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7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E11B68-62E5-76E0-3A8F-B4D6A3877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4389E73-4D3D-B29D-1041-BBE7AC27E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" y="2530360"/>
            <a:ext cx="4327640" cy="432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6BAE05-6A19-FE80-A8ED-61F48FE195E5}"/>
              </a:ext>
            </a:extLst>
          </p:cNvPr>
          <p:cNvSpPr txBox="1"/>
          <p:nvPr/>
        </p:nvSpPr>
        <p:spPr>
          <a:xfrm>
            <a:off x="4096788" y="1955975"/>
            <a:ext cx="7679575" cy="2947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lnSpc>
                <a:spcPct val="150000"/>
              </a:lnSpc>
              <a:defRPr sz="2200">
                <a:latin typeface="UTM Avo" panose="02040603050506020204" pitchFamily="18" charset="0"/>
              </a:defRPr>
            </a:lvl1pPr>
          </a:lstStyle>
          <a:p>
            <a:pPr>
              <a:spcBef>
                <a:spcPts val="600"/>
              </a:spcBef>
            </a:pPr>
            <a:r>
              <a:rPr lang="en-US" sz="2400" b="1" i="1" dirty="0" err="1"/>
              <a:t>Khái</a:t>
            </a:r>
            <a:r>
              <a:rPr lang="en-US" sz="2400" b="1" i="1" dirty="0"/>
              <a:t> </a:t>
            </a:r>
            <a:r>
              <a:rPr lang="en-US" sz="2400" b="1" i="1" dirty="0" err="1"/>
              <a:t>niệm</a:t>
            </a:r>
            <a:r>
              <a:rPr lang="en-US" sz="2400" b="1" i="1" dirty="0"/>
              <a:t>: </a:t>
            </a:r>
            <a:r>
              <a:rPr lang="vi-VN" sz="2400" i="1" dirty="0"/>
              <a:t>Acid là những hợp chất trong phân tử có nguyên tử hydrogen liên kết với gốc acid. Khi tan trong nước, acid tạo ra ion H</a:t>
            </a:r>
            <a:r>
              <a:rPr lang="vi-VN" sz="2400" i="1" baseline="30000" dirty="0"/>
              <a:t>+</a:t>
            </a:r>
            <a:r>
              <a:rPr lang="vi-VN" sz="2400" i="1" dirty="0"/>
              <a:t>.</a:t>
            </a:r>
          </a:p>
          <a:p>
            <a:pPr>
              <a:spcBef>
                <a:spcPts val="600"/>
              </a:spcBef>
            </a:pPr>
            <a:r>
              <a:rPr lang="vi-VN" sz="2400" dirty="0"/>
              <a:t>Acid tạo ra ion H</a:t>
            </a:r>
            <a:r>
              <a:rPr lang="vi-VN" sz="2400" baseline="30000" dirty="0"/>
              <a:t>+</a:t>
            </a:r>
            <a:r>
              <a:rPr lang="en-US" sz="2400" dirty="0"/>
              <a:t> </a:t>
            </a:r>
            <a:r>
              <a:rPr lang="vi-VN" sz="2400" dirty="0"/>
              <a:t>theo sơ đồ sau:</a:t>
            </a:r>
          </a:p>
          <a:p>
            <a:pPr algn="ctr">
              <a:spcBef>
                <a:spcPts val="600"/>
              </a:spcBef>
            </a:pPr>
            <a:r>
              <a:rPr lang="vi-VN" sz="2400" dirty="0"/>
              <a:t>Acid → ion H</a:t>
            </a:r>
            <a:r>
              <a:rPr lang="vi-VN" sz="2400" baseline="30000" dirty="0"/>
              <a:t>+</a:t>
            </a:r>
            <a:r>
              <a:rPr lang="vi-VN" sz="2400" dirty="0"/>
              <a:t>+ ion âm gốc acid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216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57FF3-1F06-4BB9-C57D-4DF407094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520A1F5-AA6A-DF85-EEBE-A083D0F8A30C}"/>
              </a:ext>
            </a:extLst>
          </p:cNvPr>
          <p:cNvSpPr txBox="1"/>
          <p:nvPr/>
        </p:nvSpPr>
        <p:spPr>
          <a:xfrm>
            <a:off x="2390443" y="1656225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II. TÍNH CHẤT HOÁ HỌC CỦA ACID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897B9E-F35B-1B27-EF4B-0F63D1270AAF}"/>
              </a:ext>
            </a:extLst>
          </p:cNvPr>
          <p:cNvGrpSpPr/>
          <p:nvPr/>
        </p:nvGrpSpPr>
        <p:grpSpPr>
          <a:xfrm>
            <a:off x="1177243" y="2507857"/>
            <a:ext cx="9785082" cy="753151"/>
            <a:chOff x="-5093400" y="791598"/>
            <a:chExt cx="18064766" cy="139043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9FFBCC2-45A4-DC80-2693-781677428537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màu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chất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chỉ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thị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id="{D4B216E6-3CAD-7B32-290A-40E9F173D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3195607" y="791598"/>
              <a:ext cx="1088014" cy="1390432"/>
            </a:xfrm>
            <a:prstGeom prst="rect">
              <a:avLst/>
            </a:prstGeom>
          </p:spPr>
        </p:pic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68746D21-AEE8-67AD-CC5B-33277E927741}"/>
              </a:ext>
            </a:extLst>
          </p:cNvPr>
          <p:cNvSpPr/>
          <p:nvPr/>
        </p:nvSpPr>
        <p:spPr>
          <a:xfrm>
            <a:off x="561643" y="4144131"/>
            <a:ext cx="5074386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mặt kính đồng hồ, ống hút nhỏ giọt.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dung dịch HCl loãng, giấy quỳ tím.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Pentagon 5">
            <a:extLst>
              <a:ext uri="{FF2B5EF4-FFF2-40B4-BE49-F238E27FC236}">
                <a16:creationId xmlns:a16="http://schemas.microsoft.com/office/drawing/2014/main" id="{B000BC62-B00D-9DAB-E5AA-B595EF5B853E}"/>
              </a:ext>
            </a:extLst>
          </p:cNvPr>
          <p:cNvSpPr/>
          <p:nvPr/>
        </p:nvSpPr>
        <p:spPr>
          <a:xfrm>
            <a:off x="0" y="3146428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3B6FDE-E764-D0CC-42EA-2858EB6061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209" y="3146428"/>
            <a:ext cx="4909676" cy="3623658"/>
          </a:xfrm>
          <a:prstGeom prst="rect">
            <a:avLst/>
          </a:prstGeom>
        </p:spPr>
      </p:pic>
      <p:sp>
        <p:nvSpPr>
          <p:cNvPr id="8" name="TextBox 4">
            <a:extLst>
              <a:ext uri="{FF2B5EF4-FFF2-40B4-BE49-F238E27FC236}">
                <a16:creationId xmlns:a16="http://schemas.microsoft.com/office/drawing/2014/main" id="{7515FB13-6C74-16AB-CA14-71B3DD3BD731}"/>
              </a:ext>
            </a:extLst>
          </p:cNvPr>
          <p:cNvSpPr txBox="1"/>
          <p:nvPr/>
        </p:nvSpPr>
        <p:spPr>
          <a:xfrm>
            <a:off x="2390443" y="2125587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Làm đổi màu chất chỉ thị</a:t>
            </a:r>
          </a:p>
        </p:txBody>
      </p:sp>
    </p:spTree>
    <p:extLst>
      <p:ext uri="{BB962C8B-B14F-4D97-AF65-F5344CB8AC3E}">
        <p14:creationId xmlns:p14="http://schemas.microsoft.com/office/powerpoint/2010/main" val="157003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5E0EC-3A3F-4928-27A8-3E3C6C70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B892C8-6A79-E48D-7092-AB4644828FE5}"/>
              </a:ext>
            </a:extLst>
          </p:cNvPr>
          <p:cNvGrpSpPr/>
          <p:nvPr/>
        </p:nvGrpSpPr>
        <p:grpSpPr>
          <a:xfrm>
            <a:off x="1203459" y="1548792"/>
            <a:ext cx="9785082" cy="753151"/>
            <a:chOff x="-5093400" y="893884"/>
            <a:chExt cx="18064766" cy="13904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E95799C-C766-5CFA-EA3B-938C636F2C7A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1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2BD75E3D-EAA0-8A5E-2615-1355B6C93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897266" y="893884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F5E47D5-4B20-0651-877E-0FBFB79AC7EC}"/>
              </a:ext>
            </a:extLst>
          </p:cNvPr>
          <p:cNvSpPr/>
          <p:nvPr/>
        </p:nvSpPr>
        <p:spPr>
          <a:xfrm>
            <a:off x="1080282" y="2902939"/>
            <a:ext cx="10031436" cy="168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Đặt mẩu giấy quỳ tím lên mặt kính đồng hồ, lấy dung dịch HCl loãng và nhỏ một giọt lên mẩu giấy quỳ tím.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các hiện tượng xảy ra.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2">
            <a:extLst>
              <a:ext uri="{FF2B5EF4-FFF2-40B4-BE49-F238E27FC236}">
                <a16:creationId xmlns:a16="http://schemas.microsoft.com/office/drawing/2014/main" id="{3A507FCF-AEE7-BE73-F638-41EF7987C30F}"/>
              </a:ext>
            </a:extLst>
          </p:cNvPr>
          <p:cNvSpPr/>
          <p:nvPr/>
        </p:nvSpPr>
        <p:spPr>
          <a:xfrm>
            <a:off x="0" y="2005872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203DDEB-0B25-7E4D-7A79-779752D12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265" y="3699044"/>
            <a:ext cx="4162614" cy="3112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2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D1EE8-5739-2F9B-DE1C-60BB48F7D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F51BD61-548E-54BB-2F4E-B0D25AF6C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22" y="1619250"/>
            <a:ext cx="5238750" cy="523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A8809B-CD56-9554-30A7-859D43CE7BAF}"/>
              </a:ext>
            </a:extLst>
          </p:cNvPr>
          <p:cNvSpPr txBox="1"/>
          <p:nvPr/>
        </p:nvSpPr>
        <p:spPr>
          <a:xfrm>
            <a:off x="3790604" y="2329487"/>
            <a:ext cx="7943157" cy="2199025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r>
              <a:rPr lang="vi-VN" sz="2400" dirty="0">
                <a:solidFill>
                  <a:schemeClr val="tx1"/>
                </a:solidFill>
              </a:rPr>
              <a:t>Dung dịch acid làm quỳ tím chuyển sang màu đỏ. </a:t>
            </a:r>
          </a:p>
          <a:p>
            <a:r>
              <a:rPr lang="vi-VN" sz="2400" dirty="0">
                <a:solidFill>
                  <a:schemeClr val="tx1"/>
                </a:solidFill>
              </a:rPr>
              <a:t>Quỳ tím được dùng làm chất chỉ thị màu để nhận ra dung dịch acid.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06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BBD11-0264-0FC2-2954-E5021C30D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341C3FF-B2D5-0A50-8C84-EA70BC489AD6}"/>
              </a:ext>
            </a:extLst>
          </p:cNvPr>
          <p:cNvGrpSpPr/>
          <p:nvPr/>
        </p:nvGrpSpPr>
        <p:grpSpPr>
          <a:xfrm>
            <a:off x="1203459" y="1896622"/>
            <a:ext cx="9785082" cy="758281"/>
            <a:chOff x="-5093400" y="580066"/>
            <a:chExt cx="18064766" cy="139990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BF2FD2B-C906-DE26-30A2-67BEE77A1408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kim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loại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15">
              <a:extLst>
                <a:ext uri="{FF2B5EF4-FFF2-40B4-BE49-F238E27FC236}">
                  <a16:creationId xmlns:a16="http://schemas.microsoft.com/office/drawing/2014/main" id="{0CEAD6A4-1BCC-8C2B-2B93-DFC50C64F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2902045" y="580066"/>
              <a:ext cx="1088014" cy="139043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53BEDFB-7839-1562-5C1F-823A2CEE7F08}"/>
              </a:ext>
            </a:extLst>
          </p:cNvPr>
          <p:cNvSpPr/>
          <p:nvPr/>
        </p:nvSpPr>
        <p:spPr>
          <a:xfrm>
            <a:off x="561643" y="3897946"/>
            <a:ext cx="5074386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Dụng cụ: giá để ống nghiệm, ống nghiệm, ống hút nhỏ giọt.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Hoá chất: dung dịch HCl loãng, Zn viên.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5329DFC0-8999-B2BB-75E0-FC723A49AF7D}"/>
              </a:ext>
            </a:extLst>
          </p:cNvPr>
          <p:cNvSpPr/>
          <p:nvPr/>
        </p:nvSpPr>
        <p:spPr>
          <a:xfrm>
            <a:off x="0" y="2900243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3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endParaRPr lang="en-US" sz="23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3B89FC01-49BD-757B-6E16-B129037B75BD}"/>
              </a:ext>
            </a:extLst>
          </p:cNvPr>
          <p:cNvSpPr txBox="1"/>
          <p:nvPr/>
        </p:nvSpPr>
        <p:spPr>
          <a:xfrm>
            <a:off x="2364227" y="1489359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Tác dụng với kim loại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C49E13-C7A5-5537-F86E-10D5080C7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973" y="2993096"/>
            <a:ext cx="4611819" cy="3838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0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1B4DF-E84F-3F00-D376-A5A7AB6B1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1BE8EF6-BC2B-0116-CAFC-D97E33A523A2}"/>
              </a:ext>
            </a:extLst>
          </p:cNvPr>
          <p:cNvSpPr/>
          <p:nvPr/>
        </p:nvSpPr>
        <p:spPr>
          <a:xfrm>
            <a:off x="2212396" y="2531933"/>
            <a:ext cx="8481730" cy="168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Đặt mẩu giấy quỳ tím lên mặt kính đồng hồ, lấy dung dịch HCl loãng và nhỏ một giọt lên mẩu giấy quỳ tím.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anose="020B0604020202020204" pitchFamily="34" charset="0"/>
              </a:rPr>
              <a:t>• Mô tả các hiện tượng xảy ra.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8A64E6E2-5273-3B42-896C-0535F50FF2AE}"/>
              </a:ext>
            </a:extLst>
          </p:cNvPr>
          <p:cNvSpPr/>
          <p:nvPr/>
        </p:nvSpPr>
        <p:spPr>
          <a:xfrm>
            <a:off x="0" y="2531933"/>
            <a:ext cx="1857375" cy="562417"/>
          </a:xfrm>
          <a:prstGeom prst="homePlat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Tiến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ED88F22-AA4E-50B1-B272-79B93DBE69B3}"/>
              </a:ext>
            </a:extLst>
          </p:cNvPr>
          <p:cNvGrpSpPr/>
          <p:nvPr/>
        </p:nvGrpSpPr>
        <p:grpSpPr>
          <a:xfrm>
            <a:off x="1203459" y="1596964"/>
            <a:ext cx="9785082" cy="758281"/>
            <a:chOff x="-5093400" y="580066"/>
            <a:chExt cx="18064766" cy="139990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C0E87A-2C9D-50F7-63AC-91D5B0FB8E17}"/>
                </a:ext>
              </a:extLst>
            </p:cNvPr>
            <p:cNvSpPr/>
            <p:nvPr/>
          </p:nvSpPr>
          <p:spPr>
            <a:xfrm>
              <a:off x="-5093400" y="993663"/>
              <a:ext cx="18064766" cy="9863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Thí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nghiệm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2: Acid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tác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kim</a:t>
              </a:r>
              <a:r>
                <a:rPr lang="en-US" sz="2200" b="1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200" b="1" dirty="0" err="1">
                  <a:latin typeface="UTM Avo" panose="02040603050506020204" pitchFamily="18"/>
                  <a:cs typeface="Arial" panose="020B0604020202020204" pitchFamily="34" charset="0"/>
                </a:rPr>
                <a:t>loại</a:t>
              </a:r>
              <a:endParaRPr lang="vi-VN" sz="22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id="{CFEFDCA0-52E3-4BD6-6D73-7AD596BA1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-2902045" y="580066"/>
              <a:ext cx="1088014" cy="139043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6B1AC36-862B-A237-5AC8-940CA22B7A81}"/>
              </a:ext>
            </a:extLst>
          </p:cNvPr>
          <p:cNvSpPr txBox="1"/>
          <p:nvPr/>
        </p:nvSpPr>
        <p:spPr>
          <a:xfrm>
            <a:off x="1253636" y="4502756"/>
            <a:ext cx="9684727" cy="22298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Dung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dịch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HCl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Zn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Phương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hoá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	Zn 	+ 	2HCl 		→ 	ZnCl</a:t>
            </a:r>
            <a:r>
              <a:rPr lang="en-US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		+ 	H</a:t>
            </a:r>
            <a:r>
              <a:rPr lang="en-US" sz="2400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↑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        Zinc 	Hydrochloric acid 	    Zinc chloride 	      Hydrogen</a:t>
            </a:r>
          </a:p>
        </p:txBody>
      </p:sp>
      <p:pic>
        <p:nvPicPr>
          <p:cNvPr id="15" name="Picture 14" descr="A dropper and a beaker&#10;&#10;Description automatically generated">
            <a:extLst>
              <a:ext uri="{FF2B5EF4-FFF2-40B4-BE49-F238E27FC236}">
                <a16:creationId xmlns:a16="http://schemas.microsoft.com/office/drawing/2014/main" id="{B025059B-0CDE-308E-F84A-21EFE87A0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120" y="2141124"/>
            <a:ext cx="1961905" cy="2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35F4FA-2234-42FE-451E-F1A6B6370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CAAC03A-4C78-64DD-5DA8-110846B43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685" y="2220468"/>
            <a:ext cx="4616087" cy="4616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0BA2657-F4B0-7B63-7CD6-7CA08922B090}"/>
              </a:ext>
            </a:extLst>
          </p:cNvPr>
          <p:cNvSpPr txBox="1"/>
          <p:nvPr/>
        </p:nvSpPr>
        <p:spPr>
          <a:xfrm>
            <a:off x="3437021" y="1476891"/>
            <a:ext cx="8139461" cy="4158400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vi-VN" sz="2400" dirty="0">
                <a:solidFill>
                  <a:schemeClr val="tx1"/>
                </a:solidFill>
              </a:rPr>
              <a:t>Dung dịch các acid khác như sulfuric acid loãng, acetic acid,... cũng có phản ứng hoá học với nhiều kim loại tạo ra muối và khí hydrogen. </a:t>
            </a:r>
          </a:p>
          <a:p>
            <a:pPr>
              <a:spcBef>
                <a:spcPts val="600"/>
              </a:spcBef>
            </a:pPr>
            <a:r>
              <a:rPr lang="vi-VN" sz="2400" i="1" dirty="0">
                <a:solidFill>
                  <a:schemeClr val="tx1"/>
                </a:solidFill>
              </a:rPr>
              <a:t>Dung dịch acid tác dụng được với nhiều kim loại tạo ra muối và khí hydrogen</a:t>
            </a:r>
            <a:r>
              <a:rPr lang="vi-VN" sz="2400" dirty="0">
                <a:solidFill>
                  <a:schemeClr val="tx1"/>
                </a:solidFill>
              </a:rPr>
              <a:t>.</a:t>
            </a:r>
          </a:p>
          <a:p>
            <a:pPr algn="ctr">
              <a:spcBef>
                <a:spcPts val="600"/>
              </a:spcBef>
            </a:pPr>
            <a:r>
              <a:rPr lang="vi-VN" sz="2400" dirty="0">
                <a:solidFill>
                  <a:schemeClr val="tx1"/>
                </a:solidFill>
              </a:rPr>
              <a:t>Acid + Kim loại → Muối + Hydrogen.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490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497D22-C1A0-5079-A18A-8A80CB747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32A6F86E-700A-81E8-2977-6DCD08795B70}"/>
              </a:ext>
            </a:extLst>
          </p:cNvPr>
          <p:cNvSpPr txBox="1"/>
          <p:nvPr/>
        </p:nvSpPr>
        <p:spPr>
          <a:xfrm>
            <a:off x="2390443" y="1656225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III. ỨNG DỤNG CỦA MỘT SỐ ACID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C4CC1B7-6E7D-3C89-E41E-9D07B4B6872A}"/>
              </a:ext>
            </a:extLst>
          </p:cNvPr>
          <p:cNvSpPr txBox="1"/>
          <p:nvPr/>
        </p:nvSpPr>
        <p:spPr>
          <a:xfrm>
            <a:off x="2390443" y="2125587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1. Hydrochloric acid (HCl)</a:t>
            </a:r>
          </a:p>
        </p:txBody>
      </p:sp>
      <p:pic>
        <p:nvPicPr>
          <p:cNvPr id="6" name="Picture 5" descr="A blue and white bottles&#10;&#10;Description automatically generated">
            <a:extLst>
              <a:ext uri="{FF2B5EF4-FFF2-40B4-BE49-F238E27FC236}">
                <a16:creationId xmlns:a16="http://schemas.microsoft.com/office/drawing/2014/main" id="{AA9A6056-6977-DDE8-A50C-79FA705DF8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96" y="2851129"/>
            <a:ext cx="2260666" cy="3364404"/>
          </a:xfrm>
          <a:prstGeom prst="rect">
            <a:avLst/>
          </a:prstGeom>
        </p:spPr>
      </p:pic>
      <p:pic>
        <p:nvPicPr>
          <p:cNvPr id="8" name="Picture 7" descr="A close-up of a bottle&#10;&#10;Description automatically generated">
            <a:extLst>
              <a:ext uri="{FF2B5EF4-FFF2-40B4-BE49-F238E27FC236}">
                <a16:creationId xmlns:a16="http://schemas.microsoft.com/office/drawing/2014/main" id="{EDA42BCC-0ED7-4963-DD61-CE1797AF1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39" y="4778167"/>
            <a:ext cx="2009178" cy="1904533"/>
          </a:xfrm>
          <a:prstGeom prst="rect">
            <a:avLst/>
          </a:prstGeom>
        </p:spPr>
      </p:pic>
      <p:pic>
        <p:nvPicPr>
          <p:cNvPr id="10" name="Picture 9" descr="A diagram of a stomach&#10;&#10;Description automatically generated">
            <a:extLst>
              <a:ext uri="{FF2B5EF4-FFF2-40B4-BE49-F238E27FC236}">
                <a16:creationId xmlns:a16="http://schemas.microsoft.com/office/drawing/2014/main" id="{12F0912F-7186-8CF4-ECCC-58184F8D2E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897" y="2782942"/>
            <a:ext cx="1967320" cy="199522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CC9A5A-E6EF-24ED-9836-FB02FF1013DD}"/>
              </a:ext>
            </a:extLst>
          </p:cNvPr>
          <p:cNvCxnSpPr>
            <a:cxnSpLocks/>
          </p:cNvCxnSpPr>
          <p:nvPr/>
        </p:nvCxnSpPr>
        <p:spPr>
          <a:xfrm flipV="1">
            <a:off x="2602523" y="3903785"/>
            <a:ext cx="2004646" cy="87438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C0C8EB0-26D8-4496-8CD7-D63BAB7548B6}"/>
              </a:ext>
            </a:extLst>
          </p:cNvPr>
          <p:cNvCxnSpPr>
            <a:cxnSpLocks/>
          </p:cNvCxnSpPr>
          <p:nvPr/>
        </p:nvCxnSpPr>
        <p:spPr>
          <a:xfrm>
            <a:off x="2635428" y="4778167"/>
            <a:ext cx="1873895" cy="112084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53A78B19-E91C-76CC-4525-A7CC9821BD1D}"/>
              </a:ext>
            </a:extLst>
          </p:cNvPr>
          <p:cNvSpPr txBox="1"/>
          <p:nvPr/>
        </p:nvSpPr>
        <p:spPr>
          <a:xfrm>
            <a:off x="6709573" y="2842599"/>
            <a:ext cx="4982308" cy="187590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C</a:t>
            </a:r>
            <a:r>
              <a:rPr lang="vi-VN" sz="2400" dirty="0">
                <a:solidFill>
                  <a:schemeClr val="tx1"/>
                </a:solidFill>
              </a:rPr>
              <a:t>ó trong dạ dày của người và động vật giúp tiêu hoá thức ăn.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188B94C-B9A9-9A6A-9258-03AD2EDCF6B7}"/>
              </a:ext>
            </a:extLst>
          </p:cNvPr>
          <p:cNvSpPr txBox="1"/>
          <p:nvPr/>
        </p:nvSpPr>
        <p:spPr>
          <a:xfrm>
            <a:off x="6709573" y="4953465"/>
            <a:ext cx="4348990" cy="1875909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defRPr sz="20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tx1"/>
                </a:solidFill>
              </a:rPr>
              <a:t>Đ</a:t>
            </a:r>
            <a:r>
              <a:rPr lang="vi-VN" sz="2400" dirty="0">
                <a:solidFill>
                  <a:schemeClr val="tx1"/>
                </a:solidFill>
              </a:rPr>
              <a:t>ược sử dụng nhiều trong công nghiệp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55E3D5-B86A-53C1-36AE-F4CD579A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A09EA3-5413-2635-F9CB-B7694D6D5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454" y="2027963"/>
            <a:ext cx="8215091" cy="460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9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C0E179-DE14-9455-B4FB-663C62ABA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071F6CCC-CC4B-E32A-FF5F-36C67AD6EE37}"/>
              </a:ext>
            </a:extLst>
          </p:cNvPr>
          <p:cNvSpPr txBox="1"/>
          <p:nvPr/>
        </p:nvSpPr>
        <p:spPr>
          <a:xfrm>
            <a:off x="2390443" y="1529753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2. Sulfuric acid (H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70C862-E745-E6A1-C830-C300CF620D41}"/>
              </a:ext>
            </a:extLst>
          </p:cNvPr>
          <p:cNvSpPr txBox="1"/>
          <p:nvPr/>
        </p:nvSpPr>
        <p:spPr>
          <a:xfrm>
            <a:off x="2390443" y="2059498"/>
            <a:ext cx="7411114" cy="1153424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4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Sulfuric acid </a:t>
            </a:r>
            <a:r>
              <a:rPr lang="en-US" dirty="0" err="1">
                <a:solidFill>
                  <a:schemeClr val="tx1"/>
                </a:solidFill>
              </a:rPr>
              <a:t>là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một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hoá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chất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quan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trọng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được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sử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dụng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nhiều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trong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công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nghiệp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C6496E-3E70-3878-13F8-11881D8AA7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237" y="3260612"/>
            <a:ext cx="8707525" cy="349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43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FEB541-89FA-F3AB-F959-3D0398391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338713-7981-B1B2-23EF-9EFC9BF797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266" y="1594438"/>
            <a:ext cx="6031467" cy="503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83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9D711C-3C9B-C37B-2F96-B271E7793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iấm ăn là gì? Nhận biết các loại giấm thông dụng, phổ biến trong gian bếp">
            <a:extLst>
              <a:ext uri="{FF2B5EF4-FFF2-40B4-BE49-F238E27FC236}">
                <a16:creationId xmlns:a16="http://schemas.microsoft.com/office/drawing/2014/main" id="{FF6ABCD2-6E15-B96D-1F1A-A5D9F4968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3352800"/>
            <a:ext cx="57150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B5664B04-E9FA-4098-A3F9-F1A0AC8CA7FF}"/>
              </a:ext>
            </a:extLst>
          </p:cNvPr>
          <p:cNvSpPr txBox="1"/>
          <p:nvPr/>
        </p:nvSpPr>
        <p:spPr>
          <a:xfrm>
            <a:off x="2390443" y="1529753"/>
            <a:ext cx="7411114" cy="482055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3. Acetic acid (CH</a:t>
            </a:r>
            <a:r>
              <a:rPr lang="vi-VN" sz="2400" b="1" baseline="-25000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vi-VN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COOH)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2B18BA-5160-87E7-69E3-CA2211ABB629}"/>
              </a:ext>
            </a:extLst>
          </p:cNvPr>
          <p:cNvSpPr txBox="1"/>
          <p:nvPr/>
        </p:nvSpPr>
        <p:spPr>
          <a:xfrm>
            <a:off x="2552167" y="2011808"/>
            <a:ext cx="7087665" cy="1153424"/>
          </a:xfrm>
          <a:prstGeom prst="rect">
            <a:avLst/>
          </a:prstGeom>
          <a:noFill/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>
            <a:defPPr>
              <a:defRPr lang="en-US"/>
            </a:defPPr>
            <a:lvl1pPr algn="just">
              <a:lnSpc>
                <a:spcPct val="150000"/>
              </a:lnSpc>
              <a:spcBef>
                <a:spcPts val="600"/>
              </a:spcBef>
              <a:defRPr sz="2400">
                <a:latin typeface="UTM Avo" panose="02040603050506020204" pitchFamily="18" charset="0"/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defRPr>
                <a:solidFill>
                  <a:schemeClr val="accent4"/>
                </a:solidFill>
              </a:defRPr>
            </a:lvl7pPr>
            <a:lvl8pPr>
              <a:defRPr>
                <a:solidFill>
                  <a:schemeClr val="accent4"/>
                </a:solidFill>
              </a:defRPr>
            </a:lvl8pPr>
            <a:lvl9pPr>
              <a:defRPr>
                <a:solidFill>
                  <a:schemeClr val="accent4"/>
                </a:solidFill>
              </a:defRPr>
            </a:lvl9pPr>
          </a:lstStyle>
          <a:p>
            <a:pPr algn="ctr"/>
            <a:r>
              <a:rPr lang="vi-VN" dirty="0">
                <a:solidFill>
                  <a:schemeClr val="tx1"/>
                </a:solidFill>
              </a:rPr>
              <a:t>Acetic acid là một acid hữu cơ có trong giấm ăn với nồng độ khoảng 4%.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7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3884-B7C2-C385-BADC-FD99E2BD9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39B245-FE7F-9AF6-B19F-0C226F98C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933" y="1602059"/>
            <a:ext cx="7056134" cy="51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75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D4C947-860B-B8CC-AF05-8B17817A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13588EFA-C5C4-D7FD-00DB-26D6622BDFD9}"/>
              </a:ext>
            </a:extLst>
          </p:cNvPr>
          <p:cNvSpPr/>
          <p:nvPr/>
        </p:nvSpPr>
        <p:spPr>
          <a:xfrm>
            <a:off x="637878" y="2215929"/>
            <a:ext cx="10916244" cy="3747648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tIns="432000" bIns="396000" rtlCol="0" anchor="ctr"/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Acid là những hợp chất trong phân tử có nguyên tử hydrogen liên kết với gốc acid. Khi tan trong nước, acid tạo ra ion H+.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Dung dịch acid có vị chua, làm quỳ tím chuyển sang màu đỏ, tác dụng với nhiều kim loại tạo ra khí hydrogen. </a:t>
            </a:r>
          </a:p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• Hydrochloric acid, sulfuric acid và acetic acid là những acid có nhiều ứng dụng trong đời sống và trong công nghiệp.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8DE1A-AB73-3A1E-F67A-8446AABC2F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6699" y="1486803"/>
            <a:ext cx="1258708" cy="118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1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6BFB9E4-A020-914B-0D7D-6FF31CDFBD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8181" y="1371600"/>
            <a:ext cx="6110703" cy="6019800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7113692" y="428500"/>
            <a:ext cx="4800600" cy="15240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" name="Funny Background Music No Copyright _ Cute Background Music">
            <a:hlinkClick r:id="" action="ppaction://media"/>
            <a:extLst>
              <a:ext uri="{FF2B5EF4-FFF2-40B4-BE49-F238E27FC236}">
                <a16:creationId xmlns:a16="http://schemas.microsoft.com/office/drawing/2014/main" id="{A6957A78-41D9-4D0C-44D6-E8AE0518F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340000" y="-258318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5C5988-FDCD-3479-EC18-E5635B12FCF0}"/>
              </a:ext>
            </a:extLst>
          </p:cNvPr>
          <p:cNvGrpSpPr/>
          <p:nvPr/>
        </p:nvGrpSpPr>
        <p:grpSpPr>
          <a:xfrm>
            <a:off x="800100" y="1191063"/>
            <a:ext cx="10591800" cy="5666937"/>
            <a:chOff x="1052483" y="1565005"/>
            <a:chExt cx="10591800" cy="5666937"/>
          </a:xfrm>
        </p:grpSpPr>
        <p:sp>
          <p:nvSpPr>
            <p:cNvPr id="8" name="Scroll: Horizontal 7">
              <a:extLst>
                <a:ext uri="{FF2B5EF4-FFF2-40B4-BE49-F238E27FC236}">
                  <a16:creationId xmlns:a16="http://schemas.microsoft.com/office/drawing/2014/main" id="{5EEEE119-B581-B8C1-26C2-BF7FCC9B1D60}"/>
                </a:ext>
              </a:extLst>
            </p:cNvPr>
            <p:cNvSpPr/>
            <p:nvPr/>
          </p:nvSpPr>
          <p:spPr>
            <a:xfrm>
              <a:off x="1052483" y="1565005"/>
              <a:ext cx="10591800" cy="5666937"/>
            </a:xfrm>
            <a:prstGeom prst="horizontalScroll">
              <a:avLst>
                <a:gd name="adj" fmla="val 824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199153-D962-3178-2D6A-F5ED3F5E6128}"/>
                </a:ext>
              </a:extLst>
            </p:cNvPr>
            <p:cNvSpPr txBox="1"/>
            <p:nvPr/>
          </p:nvSpPr>
          <p:spPr>
            <a:xfrm>
              <a:off x="2133600" y="2906171"/>
              <a:ext cx="8791633" cy="3720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GV 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từng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Click vào ô đáp án để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đáp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Sau khi chọn đáp án, GV click vào ngôi sao góc bên phải để quay về màn hình 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Quay về màn hình chính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đầu bếp tiếp theo để tiếp tục trò 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Kết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thúc trò chơi GV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mũi tên dưới góc màn hình để tiếp tục bài học.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3022A3-7297-BB49-EC59-228E2101928E}"/>
                </a:ext>
              </a:extLst>
            </p:cNvPr>
            <p:cNvSpPr txBox="1"/>
            <p:nvPr/>
          </p:nvSpPr>
          <p:spPr>
            <a:xfrm>
              <a:off x="4176683" y="2384521"/>
              <a:ext cx="4495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</p:grp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187B844-9C65-F271-E1A9-2F4C65D5F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1493DA-FA91-80BB-C7B7-F4843887E6F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17872" y="419100"/>
            <a:ext cx="3090621" cy="30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95400"/>
            <a:ext cx="6858000" cy="6858000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162500" y="770217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21189" y="770217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74386" y="770217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54092" y="770217"/>
            <a:ext cx="990600" cy="9906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69E6BFF-B04C-6570-9DAB-7CC5A8F0965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4" name="Oval 3">
            <a:hlinkClick r:id="rId13" action="ppaction://hlinksldjump"/>
            <a:extLst>
              <a:ext uri="{FF2B5EF4-FFF2-40B4-BE49-F238E27FC236}">
                <a16:creationId xmlns:a16="http://schemas.microsoft.com/office/drawing/2014/main" id="{17F5F00E-ECA5-782D-E4E7-0BE99DAD2B79}"/>
              </a:ext>
            </a:extLst>
          </p:cNvPr>
          <p:cNvSpPr/>
          <p:nvPr/>
        </p:nvSpPr>
        <p:spPr>
          <a:xfrm>
            <a:off x="4287884" y="100850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hlinkClick r:id="rId14" action="ppaction://hlinksldjump"/>
            <a:extLst>
              <a:ext uri="{FF2B5EF4-FFF2-40B4-BE49-F238E27FC236}">
                <a16:creationId xmlns:a16="http://schemas.microsoft.com/office/drawing/2014/main" id="{C8750F13-1F06-04CA-B053-3C3657B815A9}"/>
              </a:ext>
            </a:extLst>
          </p:cNvPr>
          <p:cNvSpPr/>
          <p:nvPr/>
        </p:nvSpPr>
        <p:spPr>
          <a:xfrm>
            <a:off x="5278484" y="100850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Oval 14">
            <a:hlinkClick r:id="rId15" action="ppaction://hlinksldjump"/>
            <a:extLst>
              <a:ext uri="{FF2B5EF4-FFF2-40B4-BE49-F238E27FC236}">
                <a16:creationId xmlns:a16="http://schemas.microsoft.com/office/drawing/2014/main" id="{51656455-D032-D456-A46D-EEEB4D691821}"/>
              </a:ext>
            </a:extLst>
          </p:cNvPr>
          <p:cNvSpPr/>
          <p:nvPr/>
        </p:nvSpPr>
        <p:spPr>
          <a:xfrm>
            <a:off x="6269084" y="100850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Oval 15">
            <a:hlinkClick r:id="rId16" action="ppaction://hlinksldjump"/>
            <a:extLst>
              <a:ext uri="{FF2B5EF4-FFF2-40B4-BE49-F238E27FC236}">
                <a16:creationId xmlns:a16="http://schemas.microsoft.com/office/drawing/2014/main" id="{C702FCFE-68D5-17CC-0624-0472773EAED6}"/>
              </a:ext>
            </a:extLst>
          </p:cNvPr>
          <p:cNvSpPr/>
          <p:nvPr/>
        </p:nvSpPr>
        <p:spPr>
          <a:xfrm>
            <a:off x="7253136" y="100850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21" name="Arrow: Right 20">
            <a:hlinkClick r:id="rId17" action="ppaction://hlinksldjump"/>
            <a:extLst>
              <a:ext uri="{FF2B5EF4-FFF2-40B4-BE49-F238E27FC236}">
                <a16:creationId xmlns:a16="http://schemas.microsoft.com/office/drawing/2014/main" id="{E651B932-529E-A80B-D4E1-A012CCB98737}"/>
              </a:ext>
            </a:extLst>
          </p:cNvPr>
          <p:cNvSpPr/>
          <p:nvPr/>
        </p:nvSpPr>
        <p:spPr>
          <a:xfrm>
            <a:off x="10820972" y="5867400"/>
            <a:ext cx="1143000" cy="885008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50DA9-703B-879B-8DDC-830B72DB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DCCDD1-F845-83D5-042D-F4D200DD20A4}"/>
              </a:ext>
            </a:extLst>
          </p:cNvPr>
          <p:cNvSpPr/>
          <p:nvPr/>
        </p:nvSpPr>
        <p:spPr>
          <a:xfrm>
            <a:off x="3505200" y="2611785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 OH</a:t>
            </a:r>
            <a:r>
              <a:rPr lang="en-US" sz="2400" baseline="30000" dirty="0">
                <a:solidFill>
                  <a:prstClr val="black"/>
                </a:solidFill>
                <a:latin typeface="UTM Avo" panose="02040603050506020204" pitchFamily="18"/>
                <a:cs typeface="Times New Roman" pitchFamily="18" charset="0"/>
              </a:rPr>
              <a:t>-</a:t>
            </a:r>
            <a:endParaRPr lang="vi-VN" sz="2400" baseline="30000" dirty="0">
              <a:solidFill>
                <a:prstClr val="black"/>
              </a:solidFill>
              <a:latin typeface="UTM Avo" panose="02040603050506020204" pitchFamily="18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5A6C6F-5E2A-97C4-B64C-87075CDF3B1D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1: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Acid là phân tử khi tan trong nước tạo ra ion: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BF5B1D-C462-6D87-D337-AC453139E08F}"/>
              </a:ext>
            </a:extLst>
          </p:cNvPr>
          <p:cNvSpPr>
            <a:spLocks/>
          </p:cNvSpPr>
          <p:nvPr/>
        </p:nvSpPr>
        <p:spPr>
          <a:xfrm>
            <a:off x="3505200" y="3641685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OH</a:t>
            </a:r>
            <a:r>
              <a:rPr lang="en-US" sz="2400" kern="0" baseline="300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+</a:t>
            </a:r>
            <a:endParaRPr lang="en-US" sz="2400" kern="0" baseline="300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2E6574C-6E52-743A-9D04-C39A0356C48C}"/>
              </a:ext>
            </a:extLst>
          </p:cNvPr>
          <p:cNvSpPr/>
          <p:nvPr/>
        </p:nvSpPr>
        <p:spPr>
          <a:xfrm>
            <a:off x="3479800" y="4671585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</a:t>
            </a:r>
            <a:r>
              <a:rPr lang="en-US" sz="2400" kern="0" baseline="300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+</a:t>
            </a:r>
            <a:endParaRPr lang="en-US" sz="2400" kern="0" baseline="30000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2B57890-9214-94C7-B09E-E483268CDB8B}"/>
              </a:ext>
            </a:extLst>
          </p:cNvPr>
          <p:cNvSpPr/>
          <p:nvPr/>
        </p:nvSpPr>
        <p:spPr>
          <a:xfrm>
            <a:off x="3505200" y="5742275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400" kern="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</a:t>
            </a:r>
            <a:r>
              <a:rPr lang="en-US" sz="2400" kern="0" baseline="30000" dirty="0">
                <a:solidFill>
                  <a:prstClr val="black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-</a:t>
            </a:r>
            <a:endParaRPr lang="vi-VN" sz="2400" kern="0" baseline="30000" dirty="0">
              <a:solidFill>
                <a:prstClr val="black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06EB5265-E4FD-0DDA-F058-52B6490E3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344A2DA-4ECF-ACEF-6984-C3B7919C9F1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08950" y="4626004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CBB84DA6-5838-C5E0-63B0-F1CB15A9C50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1500" y="3844894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9C58D8EE-ABE5-E492-F189-A1389FF2E69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1500" y="2771074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84BD712-36DD-DB57-C4A5-D3FFEBC09FD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1500" y="5945485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0C68B2ED-3532-4E54-E79B-46B22194F19A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72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A9CC3-EF59-FF8C-D52F-A9EC270B4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592D196-3473-3358-0031-292FDA95C3FF}"/>
              </a:ext>
            </a:extLst>
          </p:cNvPr>
          <p:cNvSpPr/>
          <p:nvPr/>
        </p:nvSpPr>
        <p:spPr>
          <a:xfrm>
            <a:off x="3429000" y="25806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dẻo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A3B91F-21A4-22FD-B778-5B4DDBC06BD6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2: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Đâu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phải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ứng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dụng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sulfuric acid?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C5639D-C7B1-D5CC-AB6E-7FD110634671}"/>
              </a:ext>
            </a:extLst>
          </p:cNvPr>
          <p:cNvSpPr>
            <a:spLocks/>
          </p:cNvSpPr>
          <p:nvPr/>
        </p:nvSpPr>
        <p:spPr>
          <a:xfrm>
            <a:off x="3429000" y="36105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Sản xuất dược phẩm.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CBC38A6-1826-A545-D5B4-0678D334FB9E}"/>
              </a:ext>
            </a:extLst>
          </p:cNvPr>
          <p:cNvSpPr/>
          <p:nvPr/>
        </p:nvSpPr>
        <p:spPr>
          <a:xfrm>
            <a:off x="3403600" y="46404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noProof="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bón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AD1AE5-3335-ED21-941B-26DEAB03B263}"/>
              </a:ext>
            </a:extLst>
          </p:cNvPr>
          <p:cNvSpPr/>
          <p:nvPr/>
        </p:nvSpPr>
        <p:spPr>
          <a:xfrm>
            <a:off x="3429000" y="57111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Sản xuất tơ sợi.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E9751F62-558E-AE90-4300-D0F591A95A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AFEAE5E-78DF-E39E-F4FB-7DE77380384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8150" y="36010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F540D09C-5E73-6727-8B03-AD1D8181AFF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274005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7D8D22F5-3126-F6A6-FC1D-548AE500BEE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4843630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D80DDCA-4EFF-7BFA-F5DD-D6CFB62553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5914320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019348C8-FF94-B806-5FA6-71303C438503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751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982BCE-26F7-D917-206A-608BB21A4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8D5A399-181A-BFF6-9E66-5AAE1A56525E}"/>
              </a:ext>
            </a:extLst>
          </p:cNvPr>
          <p:cNvSpPr/>
          <p:nvPr/>
        </p:nvSpPr>
        <p:spPr>
          <a:xfrm>
            <a:off x="3429000" y="25806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chất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dẻo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4672C0E-9240-FB53-CD3F-9073CC218B8E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2: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Đâu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phải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ứng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dụng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sulfuric acid?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400B975-2D1B-E823-6EDB-0E77BA6D9424}"/>
              </a:ext>
            </a:extLst>
          </p:cNvPr>
          <p:cNvSpPr>
            <a:spLocks/>
          </p:cNvSpPr>
          <p:nvPr/>
        </p:nvSpPr>
        <p:spPr>
          <a:xfrm>
            <a:off x="3429000" y="36105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Sản xuất dược phẩm.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0CBBC8E-91C7-484F-8232-FFDBF05231E4}"/>
              </a:ext>
            </a:extLst>
          </p:cNvPr>
          <p:cNvSpPr/>
          <p:nvPr/>
        </p:nvSpPr>
        <p:spPr>
          <a:xfrm>
            <a:off x="3403600" y="46404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noProof="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bón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Times New Roman" pitchFamily="18" charset="0"/>
              </a:rPr>
              <a:t>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7B2D399-02F6-CA0F-BEA1-F608E6C82488}"/>
              </a:ext>
            </a:extLst>
          </p:cNvPr>
          <p:cNvSpPr/>
          <p:nvPr/>
        </p:nvSpPr>
        <p:spPr>
          <a:xfrm>
            <a:off x="3429000" y="57111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Sản xuất tơ sợi.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9F26BCB5-300F-9E39-4634-C40E06D54B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5E4FBAAB-D46A-86FB-68D8-0854E1CDACE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8150" y="36010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435D0F66-0674-11CF-6BD6-952D4CF286F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274005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4BC79508-5401-C89A-35CC-B1560474682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4843630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61294B9-674B-2448-D7D8-62B53F46E12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5914320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E0A373A4-52E4-60DA-8189-49F9C0DA0F47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82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38C89B-220D-0F6D-C6E0-38E8FBC6C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A8FF536-C833-72DC-A3BA-8BB3E110AF7F}"/>
              </a:ext>
            </a:extLst>
          </p:cNvPr>
          <p:cNvSpPr/>
          <p:nvPr/>
        </p:nvSpPr>
        <p:spPr>
          <a:xfrm>
            <a:off x="3429000" y="25806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Arial"/>
              </a:rPr>
              <a:t>Oxygen.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F1582FB-A971-5917-41A2-75B59B619909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3: 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Khi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một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mảnh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iron (Fe)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hydrochloric acid, ta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thấy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sủi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bọt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6DD5CC-022D-6A72-E846-AECD37F6D16C}"/>
              </a:ext>
            </a:extLst>
          </p:cNvPr>
          <p:cNvSpPr>
            <a:spLocks/>
          </p:cNvSpPr>
          <p:nvPr/>
        </p:nvSpPr>
        <p:spPr>
          <a:xfrm>
            <a:off x="3429000" y="36105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Hydrogen.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3E0B023-42E4-6A32-A04D-D41A8A424FF6}"/>
              </a:ext>
            </a:extLst>
          </p:cNvPr>
          <p:cNvSpPr/>
          <p:nvPr/>
        </p:nvSpPr>
        <p:spPr>
          <a:xfrm>
            <a:off x="3403600" y="464042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noProof="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Times New Roman" panose="02020603050405020304" pitchFamily="18" charset="0"/>
                <a:sym typeface="Arial"/>
              </a:rPr>
              <a:t>Nitrogen.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13D0A91-0B90-5B87-DA30-9E92C4F51113}"/>
              </a:ext>
            </a:extLst>
          </p:cNvPr>
          <p:cNvSpPr/>
          <p:nvPr/>
        </p:nvSpPr>
        <p:spPr>
          <a:xfrm>
            <a:off x="3429000" y="5711110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Carbon dioxide.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6F1D25E1-BC09-BDE2-ADFE-5213D1A5DE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790EF948-0F2C-86B2-CDBA-C777AF9EF6B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58150" y="36010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B6A02574-8EC9-0247-A035-924AF56431B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274005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6D417D8F-7B49-EF9F-69E4-1CF08E214B0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4843630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2E73FA76-1122-B14E-3FA5-F743B02714B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15300" y="5914320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9C093699-1143-2A96-A07C-FB7A049A157F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5378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F812E-F485-A3C9-74C8-D01FB6AFD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AB26DEB-1709-18E7-8556-260FC76E9B11}"/>
              </a:ext>
            </a:extLst>
          </p:cNvPr>
          <p:cNvSpPr/>
          <p:nvPr/>
        </p:nvSpPr>
        <p:spPr>
          <a:xfrm>
            <a:off x="3505200" y="2596074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Xanh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E467F3B-C0AE-5AE2-32EF-101B9C288143}"/>
              </a:ext>
            </a:extLst>
          </p:cNvPr>
          <p:cNvSpPr/>
          <p:nvPr/>
        </p:nvSpPr>
        <p:spPr>
          <a:xfrm>
            <a:off x="1866900" y="228600"/>
            <a:ext cx="9029700" cy="213359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4: 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Dung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dịch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acid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màu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quỳ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tím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sang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màu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B0AFEE8-44E5-1D44-FC75-57BC4C871FC6}"/>
              </a:ext>
            </a:extLst>
          </p:cNvPr>
          <p:cNvSpPr>
            <a:spLocks/>
          </p:cNvSpPr>
          <p:nvPr/>
        </p:nvSpPr>
        <p:spPr>
          <a:xfrm>
            <a:off x="3505200" y="3625974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Trắng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D3AA6CD-11C4-4AB1-A76E-DA46EFDAF8F1}"/>
              </a:ext>
            </a:extLst>
          </p:cNvPr>
          <p:cNvSpPr/>
          <p:nvPr/>
        </p:nvSpPr>
        <p:spPr>
          <a:xfrm>
            <a:off x="3479800" y="4655874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itchFamily="18" charset="0"/>
              </a:rPr>
              <a:t>C.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Đen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CA21356-B4F5-3593-7739-2E460960E8B5}"/>
              </a:ext>
            </a:extLst>
          </p:cNvPr>
          <p:cNvSpPr/>
          <p:nvPr/>
        </p:nvSpPr>
        <p:spPr>
          <a:xfrm>
            <a:off x="3505200" y="5726564"/>
            <a:ext cx="4991100" cy="8483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Times New Roman" pitchFamily="18" charset="0"/>
              </a:rPr>
              <a:t>D.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Times New Roman" pitchFamily="18" charset="0"/>
              </a:rPr>
              <a:t>Đỏ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Times New Roman" pitchFamily="18" charset="0"/>
            </a:endParaRP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CCECB4AE-A1E5-CEE7-F916-0C4363BA6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D5B26246-622F-B5B5-D1BA-A47C2007ADA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91500" y="5679594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26B253CA-B172-C85C-DCF3-12CE232D987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1500" y="3829183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2C5DCAC7-FEE1-2805-D583-634D6434F0A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1500" y="4859084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6252F314-6B28-F041-C729-9ECA022F239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90230" y="2750283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9789A890-0567-DCAB-A9D4-4A95C5733122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05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41FE74D-8581-414A-04AF-52CAA5CA51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D9654B0F-2AB3-4415-9198-F38135229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523558">
            <a:off x="8960428" y="2523200"/>
            <a:ext cx="471273" cy="997404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3089E279-D08A-9809-0917-BCD0AC5991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27688" y="2523200"/>
            <a:ext cx="696936" cy="997404"/>
          </a:xfrm>
          <a:prstGeom prst="rect">
            <a:avLst/>
          </a:prstGeom>
        </p:spPr>
      </p:pic>
      <p:pic>
        <p:nvPicPr>
          <p:cNvPr id="4" name="Picture 9">
            <a:extLst>
              <a:ext uri="{FF2B5EF4-FFF2-40B4-BE49-F238E27FC236}">
                <a16:creationId xmlns:a16="http://schemas.microsoft.com/office/drawing/2014/main" id="{8DD7D973-90ED-4B30-B234-8B28C93959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599136" y="2523200"/>
            <a:ext cx="695690" cy="9974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FFDF7E-4CD2-9690-C5DD-FCC3956DF077}"/>
              </a:ext>
            </a:extLst>
          </p:cNvPr>
          <p:cNvSpPr txBox="1"/>
          <p:nvPr/>
        </p:nvSpPr>
        <p:spPr>
          <a:xfrm>
            <a:off x="1347865" y="1647825"/>
            <a:ext cx="9496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latin typeface="UTM Avo" panose="02040603050506020204" pitchFamily="18"/>
                <a:cs typeface="Arial" panose="020B0604020202020204" pitchFamily="34" charset="0"/>
              </a:rPr>
              <a:t>HƯỚNG DẪN VỀ NHÀ</a:t>
            </a:r>
            <a:endParaRPr lang="en-US" sz="30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Google Shape;1635;p64">
            <a:extLst>
              <a:ext uri="{FF2B5EF4-FFF2-40B4-BE49-F238E27FC236}">
                <a16:creationId xmlns:a16="http://schemas.microsoft.com/office/drawing/2014/main" id="{17B7D395-743C-B513-F30A-7AFB7F553CCC}"/>
              </a:ext>
            </a:extLst>
          </p:cNvPr>
          <p:cNvSpPr/>
          <p:nvPr/>
        </p:nvSpPr>
        <p:spPr>
          <a:xfrm>
            <a:off x="1183345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Ôn lại kiến thức </a:t>
            </a:r>
          </a:p>
          <a:p>
            <a:pPr lvl="0" algn="ctr">
              <a:lnSpc>
                <a:spcPct val="150000"/>
              </a:lnSpc>
            </a:pPr>
            <a:r>
              <a:rPr lang="fr-FR" sz="2400">
                <a:latin typeface="UTM Avo" panose="02040603050506020204" pitchFamily="18"/>
                <a:cs typeface="Arial" panose="020B0604020202020204" pitchFamily="34" charset="0"/>
              </a:rPr>
              <a:t>đã học</a:t>
            </a:r>
            <a:endParaRPr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Google Shape;1636;p64">
            <a:extLst>
              <a:ext uri="{FF2B5EF4-FFF2-40B4-BE49-F238E27FC236}">
                <a16:creationId xmlns:a16="http://schemas.microsoft.com/office/drawing/2014/main" id="{B3EBD757-C8F6-8E2D-36CB-24DFC246D3DB}"/>
              </a:ext>
            </a:extLst>
          </p:cNvPr>
          <p:cNvSpPr/>
          <p:nvPr/>
        </p:nvSpPr>
        <p:spPr>
          <a:xfrm>
            <a:off x="4482144" y="3841981"/>
            <a:ext cx="3038870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sách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endParaRPr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Google Shape;1637;p64">
            <a:extLst>
              <a:ext uri="{FF2B5EF4-FFF2-40B4-BE49-F238E27FC236}">
                <a16:creationId xmlns:a16="http://schemas.microsoft.com/office/drawing/2014/main" id="{D2CEEF97-558E-D5DC-42C8-4E88C6071BA4}"/>
              </a:ext>
            </a:extLst>
          </p:cNvPr>
          <p:cNvSpPr/>
          <p:nvPr/>
        </p:nvSpPr>
        <p:spPr>
          <a:xfrm>
            <a:off x="7603599" y="3841981"/>
            <a:ext cx="3240535" cy="1830415"/>
          </a:xfrm>
          <a:custGeom>
            <a:avLst/>
            <a:gdLst/>
            <a:ahLst/>
            <a:cxnLst/>
            <a:rect l="l" t="t" r="r" b="b"/>
            <a:pathLst>
              <a:path w="197411" h="63747" extrusionOk="0">
                <a:moveTo>
                  <a:pt x="172204" y="1"/>
                </a:moveTo>
                <a:cubicBezTo>
                  <a:pt x="165679" y="1"/>
                  <a:pt x="158736" y="881"/>
                  <a:pt x="153008" y="984"/>
                </a:cubicBezTo>
                <a:cubicBezTo>
                  <a:pt x="135283" y="1302"/>
                  <a:pt x="117610" y="1444"/>
                  <a:pt x="99947" y="1444"/>
                </a:cubicBezTo>
                <a:cubicBezTo>
                  <a:pt x="74106" y="1444"/>
                  <a:pt x="48287" y="1140"/>
                  <a:pt x="22361" y="635"/>
                </a:cubicBezTo>
                <a:cubicBezTo>
                  <a:pt x="22154" y="631"/>
                  <a:pt x="21950" y="629"/>
                  <a:pt x="21747" y="629"/>
                </a:cubicBezTo>
                <a:cubicBezTo>
                  <a:pt x="0" y="629"/>
                  <a:pt x="763" y="23672"/>
                  <a:pt x="1281" y="40389"/>
                </a:cubicBezTo>
                <a:cubicBezTo>
                  <a:pt x="1484" y="47006"/>
                  <a:pt x="877" y="56893"/>
                  <a:pt x="8110" y="60225"/>
                </a:cubicBezTo>
                <a:cubicBezTo>
                  <a:pt x="9992" y="61093"/>
                  <a:pt x="12091" y="61339"/>
                  <a:pt x="14151" y="61540"/>
                </a:cubicBezTo>
                <a:cubicBezTo>
                  <a:pt x="34552" y="63526"/>
                  <a:pt x="55319" y="63746"/>
                  <a:pt x="75945" y="63746"/>
                </a:cubicBezTo>
                <a:cubicBezTo>
                  <a:pt x="81811" y="63746"/>
                  <a:pt x="87665" y="63728"/>
                  <a:pt x="93495" y="63728"/>
                </a:cubicBezTo>
                <a:cubicBezTo>
                  <a:pt x="94374" y="63728"/>
                  <a:pt x="95252" y="63729"/>
                  <a:pt x="96129" y="63730"/>
                </a:cubicBezTo>
                <a:cubicBezTo>
                  <a:pt x="96812" y="63731"/>
                  <a:pt x="97495" y="63731"/>
                  <a:pt x="98178" y="63731"/>
                </a:cubicBezTo>
                <a:cubicBezTo>
                  <a:pt x="125539" y="63731"/>
                  <a:pt x="152903" y="63127"/>
                  <a:pt x="180237" y="61881"/>
                </a:cubicBezTo>
                <a:cubicBezTo>
                  <a:pt x="197411" y="61098"/>
                  <a:pt x="196639" y="41671"/>
                  <a:pt x="195103" y="27025"/>
                </a:cubicBezTo>
                <a:cubicBezTo>
                  <a:pt x="194743" y="23591"/>
                  <a:pt x="194341" y="20419"/>
                  <a:pt x="194117" y="17814"/>
                </a:cubicBezTo>
                <a:cubicBezTo>
                  <a:pt x="193518" y="10817"/>
                  <a:pt x="189745" y="3065"/>
                  <a:pt x="182409" y="1100"/>
                </a:cubicBezTo>
                <a:cubicBezTo>
                  <a:pt x="179323" y="272"/>
                  <a:pt x="175828" y="1"/>
                  <a:pt x="172204" y="1"/>
                </a:cubicBezTo>
                <a:close/>
              </a:path>
            </a:pathLst>
          </a:custGeom>
          <a:solidFill>
            <a:srgbClr val="FFF5D7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200025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9044" tIns="99044" rIns="99044" bIns="99044" anchor="ctr" anchorCtr="0">
            <a:noAutofit/>
          </a:bodyPr>
          <a:lstStyle/>
          <a:p>
            <a:pPr lvl="0"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dung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9. Base</a:t>
            </a:r>
            <a:endParaRPr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1063</Words>
  <Application>Microsoft Office PowerPoint</Application>
  <PresentationFormat>Widescreen</PresentationFormat>
  <Paragraphs>107</Paragraphs>
  <Slides>33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UTM Avo</vt:lpstr>
      <vt:lpstr>Aptos</vt:lpstr>
      <vt:lpstr>Calibri Light</vt:lpstr>
      <vt:lpstr>Office Theme</vt:lpstr>
      <vt:lpstr>1_Office Theme</vt:lpstr>
      <vt:lpstr>Theme1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Phuong Vin</cp:lastModifiedBy>
  <cp:revision>18</cp:revision>
  <dcterms:created xsi:type="dcterms:W3CDTF">2023-10-18T06:55:26Z</dcterms:created>
  <dcterms:modified xsi:type="dcterms:W3CDTF">2025-01-11T10:02:15Z</dcterms:modified>
</cp:coreProperties>
</file>