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18"/>
  </p:notesMasterIdLst>
  <p:sldIdLst>
    <p:sldId id="256" r:id="rId3"/>
    <p:sldId id="257" r:id="rId4"/>
    <p:sldId id="293" r:id="rId5"/>
    <p:sldId id="259" r:id="rId6"/>
    <p:sldId id="294" r:id="rId7"/>
    <p:sldId id="269" r:id="rId8"/>
    <p:sldId id="271" r:id="rId9"/>
    <p:sldId id="272" r:id="rId10"/>
    <p:sldId id="267" r:id="rId11"/>
    <p:sldId id="296" r:id="rId12"/>
    <p:sldId id="278" r:id="rId13"/>
    <p:sldId id="297" r:id="rId14"/>
    <p:sldId id="295" r:id="rId15"/>
    <p:sldId id="291" r:id="rId16"/>
    <p:sldId id="292" r:id="rId17"/>
  </p:sldIdLst>
  <p:sldSz cx="12192000" cy="6858000"/>
  <p:notesSz cx="6858000" cy="9144000"/>
  <p:embeddedFontLst>
    <p:embeddedFont>
      <p:font typeface="UTM Avo" panose="020406030505060202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hQZ3iuu9ryGD097J0mCjNU1Xtfz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15BD532-DA65-4A45-82F3-2E80E231EC57}">
  <a:tblStyle styleId="{F15BD532-DA65-4A45-82F3-2E80E231EC5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32" autoAdjust="0"/>
    <p:restoredTop sz="94660"/>
  </p:normalViewPr>
  <p:slideViewPr>
    <p:cSldViewPr snapToGrid="0">
      <p:cViewPr varScale="1">
        <p:scale>
          <a:sx n="103" d="100"/>
          <a:sy n="103" d="100"/>
        </p:scale>
        <p:origin x="125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4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6" name="Google Shape;55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a:t>https://www.youtube.com/@hoc1biet10</a:t>
            </a:r>
            <a:endParaRPr/>
          </a:p>
        </p:txBody>
      </p:sp>
      <p:sp>
        <p:nvSpPr>
          <p:cNvPr id="557" name="Google Shape;557;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2" name="Google Shape;5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3"/>
          <p:cNvSpPr>
            <a:spLocks noGrp="1"/>
          </p:cNvSpPr>
          <p:nvPr>
            <p:ph type="pic" idx="2"/>
          </p:nvPr>
        </p:nvSpPr>
        <p:spPr>
          <a:xfrm>
            <a:off x="5183188" y="987425"/>
            <a:ext cx="6172200" cy="4873625"/>
          </a:xfrm>
          <a:prstGeom prst="rect">
            <a:avLst/>
          </a:prstGeom>
          <a:noFill/>
          <a:ln>
            <a:noFill/>
          </a:ln>
        </p:spPr>
      </p:sp>
      <p:sp>
        <p:nvSpPr>
          <p:cNvPr id="65" name="Google Shape;65;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5110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1756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8342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1971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2728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7435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8101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4730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6669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7792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2561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CFCFCF"/>
                </a:solidFill>
                <a:latin typeface="Arial"/>
                <a:ea typeface="Arial"/>
                <a:cs typeface="Arial"/>
                <a:sym typeface="Arial"/>
              </a:rPr>
              <a:t>www.9slide.vn</a:t>
            </a:r>
            <a:endParaRPr sz="1400" b="0" i="0" u="none" strike="noStrike" cap="none">
              <a:solidFill>
                <a:srgbClr val="000000"/>
              </a:solidFill>
              <a:latin typeface="Arial"/>
              <a:ea typeface="Arial"/>
              <a:cs typeface="Arial"/>
              <a:sym typeface="Arial"/>
            </a:endParaRPr>
          </a:p>
        </p:txBody>
      </p:sp>
      <p:sp>
        <p:nvSpPr>
          <p:cNvPr id="7" name="Google Shape;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13/01/2025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27577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5/1/683/6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5/1/683/6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8.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
          <p:cNvSpPr txBox="1"/>
          <p:nvPr/>
        </p:nvSpPr>
        <p:spPr>
          <a:xfrm>
            <a:off x="9048750" y="195308"/>
            <a:ext cx="314325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UTM Avo" panose="02040603050506020204" pitchFamily="18" charset="0"/>
                <a:sym typeface="Arial"/>
              </a:rPr>
              <a:t>Khoa học 5</a:t>
            </a:r>
            <a:endParaRPr sz="1400" b="0" i="0" u="none" strike="noStrike" cap="none">
              <a:solidFill>
                <a:srgbClr val="000000"/>
              </a:solidFill>
              <a:latin typeface="UTM Avo" panose="02040603050506020204" pitchFamily="18" charset="0"/>
              <a:sym typeface="Arial"/>
            </a:endParaRPr>
          </a:p>
        </p:txBody>
      </p:sp>
      <p:sp>
        <p:nvSpPr>
          <p:cNvPr id="86" name="Google Shape;86;p1"/>
          <p:cNvSpPr txBox="1"/>
          <p:nvPr/>
        </p:nvSpPr>
        <p:spPr>
          <a:xfrm>
            <a:off x="732111" y="3144846"/>
            <a:ext cx="10880177" cy="1460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4400"/>
              <a:buFont typeface="Calibri"/>
              <a:buNone/>
            </a:pPr>
            <a:r>
              <a:rPr lang="en-US" sz="5200" b="1" i="0" u="none" strike="noStrike" cap="none" dirty="0" err="1">
                <a:solidFill>
                  <a:srgbClr val="FF0000"/>
                </a:solidFill>
                <a:latin typeface="UTM Avo" panose="02040603050506020204" pitchFamily="18" charset="0"/>
                <a:sym typeface="Arial"/>
              </a:rPr>
              <a:t>Ôn</a:t>
            </a:r>
            <a:r>
              <a:rPr lang="en-US" sz="5200" b="1" i="0" u="none" strike="noStrike" cap="none" dirty="0">
                <a:solidFill>
                  <a:srgbClr val="FF0000"/>
                </a:solidFill>
                <a:latin typeface="UTM Avo" panose="02040603050506020204" pitchFamily="18" charset="0"/>
                <a:sym typeface="Arial"/>
              </a:rPr>
              <a:t> </a:t>
            </a:r>
            <a:r>
              <a:rPr lang="en-US" sz="5200" b="1" i="0" u="none" strike="noStrike" cap="none" dirty="0" err="1">
                <a:solidFill>
                  <a:srgbClr val="FF0000"/>
                </a:solidFill>
                <a:latin typeface="UTM Avo" panose="02040603050506020204" pitchFamily="18" charset="0"/>
                <a:sym typeface="Arial"/>
              </a:rPr>
              <a:t>tập</a:t>
            </a:r>
            <a:r>
              <a:rPr lang="en-US" sz="5200" b="1" i="0" u="none" strike="noStrike" cap="none" dirty="0">
                <a:solidFill>
                  <a:srgbClr val="FF0000"/>
                </a:solidFill>
                <a:latin typeface="UTM Avo" panose="02040603050506020204" pitchFamily="18" charset="0"/>
                <a:sym typeface="Arial"/>
              </a:rPr>
              <a:t> </a:t>
            </a:r>
            <a:r>
              <a:rPr lang="en-US" sz="5200" b="1" i="0" u="none" strike="noStrike" cap="none" dirty="0" err="1">
                <a:solidFill>
                  <a:srgbClr val="FF0000"/>
                </a:solidFill>
                <a:latin typeface="UTM Avo" panose="02040603050506020204" pitchFamily="18" charset="0"/>
                <a:sym typeface="Arial"/>
              </a:rPr>
              <a:t>chủ</a:t>
            </a:r>
            <a:r>
              <a:rPr lang="en-US" sz="5200" b="1" i="0" u="none" strike="noStrike" cap="none" dirty="0">
                <a:solidFill>
                  <a:srgbClr val="FF0000"/>
                </a:solidFill>
                <a:latin typeface="UTM Avo" panose="02040603050506020204" pitchFamily="18" charset="0"/>
                <a:sym typeface="Arial"/>
              </a:rPr>
              <a:t> </a:t>
            </a:r>
            <a:r>
              <a:rPr lang="en-US" sz="5200" b="1" i="0" u="none" strike="noStrike" cap="none" dirty="0" err="1">
                <a:solidFill>
                  <a:srgbClr val="FF0000"/>
                </a:solidFill>
                <a:latin typeface="UTM Avo" panose="02040603050506020204" pitchFamily="18" charset="0"/>
                <a:sym typeface="Arial"/>
              </a:rPr>
              <a:t>đề</a:t>
            </a:r>
            <a:r>
              <a:rPr lang="en-US" sz="5200" b="1" i="0" u="none" strike="noStrike" cap="none" dirty="0">
                <a:solidFill>
                  <a:srgbClr val="FF0000"/>
                </a:solidFill>
                <a:latin typeface="UTM Avo" panose="02040603050506020204" pitchFamily="18" charset="0"/>
                <a:sym typeface="Arial"/>
              </a:rPr>
              <a:t> Vi </a:t>
            </a:r>
            <a:r>
              <a:rPr lang="en-US" sz="5200" b="1" i="0" u="none" strike="noStrike" cap="none" dirty="0" err="1">
                <a:solidFill>
                  <a:srgbClr val="FF0000"/>
                </a:solidFill>
                <a:latin typeface="UTM Avo" panose="02040603050506020204" pitchFamily="18" charset="0"/>
                <a:sym typeface="Arial"/>
              </a:rPr>
              <a:t>khuẩn</a:t>
            </a:r>
            <a:endParaRPr sz="5200" b="1" i="0" u="none" strike="noStrike" cap="none" dirty="0">
              <a:solidFill>
                <a:srgbClr val="FF0000"/>
              </a:solidFill>
              <a:latin typeface="UTM Avo" panose="02040603050506020204" pitchFamily="18" charset="0"/>
              <a:sym typeface="Arial"/>
            </a:endParaRPr>
          </a:p>
        </p:txBody>
      </p:sp>
      <p:sp>
        <p:nvSpPr>
          <p:cNvPr id="87" name="Google Shape;87;p1"/>
          <p:cNvSpPr txBox="1"/>
          <p:nvPr/>
        </p:nvSpPr>
        <p:spPr>
          <a:xfrm>
            <a:off x="-521850" y="1794781"/>
            <a:ext cx="13235700" cy="24672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sv-SE" sz="5200" b="1" i="0" u="none" strike="noStrike" cap="none" dirty="0">
                <a:solidFill>
                  <a:srgbClr val="002060"/>
                </a:solidFill>
                <a:latin typeface="UTM Avo" panose="02040603050506020204" pitchFamily="18" charset="0"/>
                <a:sym typeface="Arial"/>
              </a:rPr>
              <a:t>Chủ đề 4: Vi khuẩn</a:t>
            </a:r>
            <a:endParaRPr sz="1400" b="0" i="0" u="none" strike="noStrike" cap="none" dirty="0">
              <a:solidFill>
                <a:srgbClr val="000000"/>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pic>
        <p:nvPicPr>
          <p:cNvPr id="92" name="Google Shape;92;p2">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Freeform 7">
            <a:extLst>
              <a:ext uri="{FF2B5EF4-FFF2-40B4-BE49-F238E27FC236}">
                <a16:creationId xmlns:a16="http://schemas.microsoft.com/office/drawing/2014/main" id="{D4628649-CB67-D770-2886-98EF93E0B821}"/>
              </a:ext>
            </a:extLst>
          </p:cNvPr>
          <p:cNvSpPr/>
          <p:nvPr/>
        </p:nvSpPr>
        <p:spPr>
          <a:xfrm>
            <a:off x="152400" y="2447092"/>
            <a:ext cx="3149601" cy="4410908"/>
          </a:xfrm>
          <a:custGeom>
            <a:avLst/>
            <a:gdLst/>
            <a:ahLst/>
            <a:cxnLst/>
            <a:rect l="l" t="t" r="r" b="b"/>
            <a:pathLst>
              <a:path w="2413587" h="3086100">
                <a:moveTo>
                  <a:pt x="0" y="0"/>
                </a:moveTo>
                <a:lnTo>
                  <a:pt x="2413587" y="0"/>
                </a:lnTo>
                <a:lnTo>
                  <a:pt x="2413587" y="3086100"/>
                </a:lnTo>
                <a:lnTo>
                  <a:pt x="0" y="3086100"/>
                </a:lnTo>
                <a:lnTo>
                  <a:pt x="0" y="0"/>
                </a:lnTo>
                <a:close/>
              </a:path>
            </a:pathLst>
          </a:custGeom>
          <a:blipFill>
            <a:blip r:embed="rId3"/>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20" name="Speech Bubble: Rectangle with Corners Rounded 19">
            <a:extLst>
              <a:ext uri="{FF2B5EF4-FFF2-40B4-BE49-F238E27FC236}">
                <a16:creationId xmlns:a16="http://schemas.microsoft.com/office/drawing/2014/main" id="{3440D20B-9286-BEA1-8196-569220384DFF}"/>
              </a:ext>
            </a:extLst>
          </p:cNvPr>
          <p:cNvSpPr/>
          <p:nvPr/>
        </p:nvSpPr>
        <p:spPr>
          <a:xfrm>
            <a:off x="3069771" y="1640114"/>
            <a:ext cx="6807200" cy="1219200"/>
          </a:xfrm>
          <a:prstGeom prst="wedgeRoundRectCallout">
            <a:avLst>
              <a:gd name="adj1" fmla="val -52814"/>
              <a:gd name="adj2" fmla="val 82480"/>
              <a:gd name="adj3" fmla="val 16667"/>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r>
              <a:rPr lang="vi-VN" sz="2400" kern="1200" dirty="0">
                <a:solidFill>
                  <a:prstClr val="black"/>
                </a:solidFill>
                <a:cs typeface="+mn-ea"/>
                <a:sym typeface="+mn-lt"/>
              </a:rPr>
              <a:t>Em hãy</a:t>
            </a:r>
            <a:r>
              <a:rPr lang="nl-NL" sz="2400" kern="1200" dirty="0">
                <a:solidFill>
                  <a:prstClr val="black"/>
                </a:solidFill>
                <a:latin typeface="UTM Avo"/>
                <a:cs typeface="+mn-ea"/>
                <a:sym typeface="+mn-lt"/>
              </a:rPr>
              <a:t> chia sẻ kết quả trải nghiệm muối chua rau quả ở nhà</a:t>
            </a:r>
            <a:r>
              <a:rPr lang="vi-VN" sz="2400" kern="1200" dirty="0">
                <a:solidFill>
                  <a:prstClr val="black"/>
                </a:solidFill>
                <a:cs typeface="+mn-ea"/>
                <a:sym typeface="+mn-lt"/>
              </a:rPr>
              <a:t>?</a:t>
            </a:r>
            <a:endParaRPr lang="en-US" sz="2400" kern="1200" dirty="0">
              <a:solidFill>
                <a:prstClr val="black"/>
              </a:solidFill>
              <a:latin typeface="UTM Avo"/>
              <a:cs typeface="+mn-ea"/>
              <a:sym typeface="+mn-lt"/>
            </a:endParaRPr>
          </a:p>
        </p:txBody>
      </p:sp>
      <p:pic>
        <p:nvPicPr>
          <p:cNvPr id="1026" name="Picture 2" descr="Rau củ muối chua: Món ngon-vị thuốc ngày Tết">
            <a:extLst>
              <a:ext uri="{FF2B5EF4-FFF2-40B4-BE49-F238E27FC236}">
                <a16:creationId xmlns:a16="http://schemas.microsoft.com/office/drawing/2014/main" id="{0D61D6BE-8D22-EA89-30AC-B445BCE24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176859"/>
            <a:ext cx="5969000" cy="33052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pic>
        <p:nvPicPr>
          <p:cNvPr id="106" name="Google Shape;106;p4">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69D00A2C-93EA-2EB9-50B8-5400B346D826}"/>
              </a:ext>
            </a:extLst>
          </p:cNvPr>
          <p:cNvSpPr txBox="1"/>
          <p:nvPr/>
        </p:nvSpPr>
        <p:spPr>
          <a:xfrm>
            <a:off x="551545" y="3407408"/>
            <a:ext cx="3653692" cy="1683987"/>
          </a:xfrm>
          <a:prstGeom prst="rect">
            <a:avLst/>
          </a:prstGeom>
          <a:noFill/>
        </p:spPr>
        <p:txBody>
          <a:bodyPr wrap="square">
            <a:spAutoFit/>
          </a:bodyPr>
          <a:lstStyle/>
          <a:p>
            <a:pPr algn="just" defTabSz="609630">
              <a:lnSpc>
                <a:spcPct val="150000"/>
              </a:lnSpc>
              <a:buClrTx/>
            </a:pPr>
            <a:r>
              <a:rPr lang="nl-NL" sz="2400" kern="1200" dirty="0">
                <a:solidFill>
                  <a:prstClr val="black"/>
                </a:solidFill>
                <a:latin typeface="UTM Avo"/>
                <a:cs typeface="+mn-ea"/>
                <a:sym typeface="+mn-lt"/>
              </a:rPr>
              <a:t>Trình bày về chủ đề Vi khuẩn dựa vào gợi ý dưới đây</a:t>
            </a:r>
            <a:r>
              <a:rPr lang="vi-VN" sz="2400" kern="1200" dirty="0">
                <a:solidFill>
                  <a:prstClr val="black"/>
                </a:solidFill>
                <a:cs typeface="+mn-ea"/>
                <a:sym typeface="+mn-lt"/>
              </a:rPr>
              <a:t>:</a:t>
            </a:r>
            <a:endParaRPr lang="en-US" sz="2400" kern="1200" dirty="0">
              <a:solidFill>
                <a:prstClr val="black"/>
              </a:solidFill>
              <a:latin typeface="UTM Avo"/>
              <a:cs typeface="+mn-ea"/>
              <a:sym typeface="+mn-lt"/>
            </a:endParaRPr>
          </a:p>
        </p:txBody>
      </p:sp>
      <p:sp>
        <p:nvSpPr>
          <p:cNvPr id="28" name="Freeform 15">
            <a:extLst>
              <a:ext uri="{FF2B5EF4-FFF2-40B4-BE49-F238E27FC236}">
                <a16:creationId xmlns:a16="http://schemas.microsoft.com/office/drawing/2014/main" id="{9FEB67A4-9D26-7AC5-CB70-8D62DB1EF1C7}"/>
              </a:ext>
            </a:extLst>
          </p:cNvPr>
          <p:cNvSpPr/>
          <p:nvPr/>
        </p:nvSpPr>
        <p:spPr>
          <a:xfrm>
            <a:off x="1127153" y="2058547"/>
            <a:ext cx="2080505" cy="1348861"/>
          </a:xfrm>
          <a:custGeom>
            <a:avLst/>
            <a:gdLst/>
            <a:ahLst/>
            <a:cxnLst/>
            <a:rect l="l" t="t" r="r" b="b"/>
            <a:pathLst>
              <a:path w="3120758" h="2023291">
                <a:moveTo>
                  <a:pt x="0" y="0"/>
                </a:moveTo>
                <a:lnTo>
                  <a:pt x="3120758" y="0"/>
                </a:lnTo>
                <a:lnTo>
                  <a:pt x="3120758" y="2023291"/>
                </a:lnTo>
                <a:lnTo>
                  <a:pt x="0" y="2023291"/>
                </a:lnTo>
                <a:lnTo>
                  <a:pt x="0" y="0"/>
                </a:lnTo>
                <a:close/>
              </a:path>
            </a:pathLst>
          </a:custGeom>
          <a:blipFill>
            <a:blip r:embed="rId3"/>
            <a:stretch>
              <a:fillRect/>
            </a:stretch>
          </a:blipFill>
        </p:spPr>
        <p:txBody>
          <a:bodyPr/>
          <a:lstStyle/>
          <a:p>
            <a:pPr defTabSz="609630">
              <a:buClrTx/>
            </a:pPr>
            <a:endParaRPr lang="en-US" sz="1200" kern="1200">
              <a:solidFill>
                <a:prstClr val="black"/>
              </a:solidFill>
              <a:latin typeface="UTM Avo"/>
              <a:cs typeface="+mn-ea"/>
              <a:sym typeface="+mn-lt"/>
            </a:endParaRPr>
          </a:p>
        </p:txBody>
      </p:sp>
      <p:pic>
        <p:nvPicPr>
          <p:cNvPr id="3" name="Picture 2">
            <a:extLst>
              <a:ext uri="{FF2B5EF4-FFF2-40B4-BE49-F238E27FC236}">
                <a16:creationId xmlns:a16="http://schemas.microsoft.com/office/drawing/2014/main" id="{D93AE23E-9CA6-9E38-E8A2-62AFA790D561}"/>
              </a:ext>
            </a:extLst>
          </p:cNvPr>
          <p:cNvPicPr>
            <a:picLocks noChangeAspect="1"/>
          </p:cNvPicPr>
          <p:nvPr/>
        </p:nvPicPr>
        <p:blipFill>
          <a:blip r:embed="rId4"/>
          <a:stretch>
            <a:fillRect/>
          </a:stretch>
        </p:blipFill>
        <p:spPr>
          <a:xfrm>
            <a:off x="4603590" y="1701241"/>
            <a:ext cx="7080409" cy="47033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84DFE1-3F7B-C19F-AED7-5D77711CE6F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3F38E61-8E9B-505F-1476-4F799486B6F7}"/>
              </a:ext>
            </a:extLst>
          </p:cNvPr>
          <p:cNvSpPr/>
          <p:nvPr/>
        </p:nvSpPr>
        <p:spPr>
          <a:xfrm>
            <a:off x="277162" y="3523967"/>
            <a:ext cx="1473200" cy="1219201"/>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vi-VN" sz="2400" b="1" kern="1200" dirty="0">
                <a:solidFill>
                  <a:prstClr val="black"/>
                </a:solidFill>
                <a:cs typeface="+mn-ea"/>
                <a:sym typeface="+mn-lt"/>
              </a:rPr>
              <a:t>VI KHUẨN</a:t>
            </a:r>
            <a:endParaRPr lang="en-US" sz="2400" b="1" kern="1200" dirty="0">
              <a:solidFill>
                <a:prstClr val="black"/>
              </a:solidFill>
              <a:latin typeface="UTM Avo"/>
              <a:cs typeface="+mn-ea"/>
              <a:sym typeface="+mn-lt"/>
            </a:endParaRPr>
          </a:p>
        </p:txBody>
      </p:sp>
      <p:sp>
        <p:nvSpPr>
          <p:cNvPr id="4" name="Rectangle: Rounded Corners 3">
            <a:extLst>
              <a:ext uri="{FF2B5EF4-FFF2-40B4-BE49-F238E27FC236}">
                <a16:creationId xmlns:a16="http://schemas.microsoft.com/office/drawing/2014/main" id="{41AE4DD1-32A7-7433-049C-4D9365A1CE3E}"/>
              </a:ext>
            </a:extLst>
          </p:cNvPr>
          <p:cNvSpPr/>
          <p:nvPr/>
        </p:nvSpPr>
        <p:spPr>
          <a:xfrm>
            <a:off x="2536963" y="2261513"/>
            <a:ext cx="2133600" cy="60960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Kích thước</a:t>
            </a:r>
            <a:endParaRPr lang="en-US" sz="2400" kern="1200" dirty="0">
              <a:solidFill>
                <a:prstClr val="black"/>
              </a:solidFill>
              <a:latin typeface="UTM Avo"/>
              <a:cs typeface="+mn-ea"/>
              <a:sym typeface="+mn-lt"/>
            </a:endParaRPr>
          </a:p>
        </p:txBody>
      </p:sp>
      <p:sp>
        <p:nvSpPr>
          <p:cNvPr id="5" name="Rectangle: Rounded Corners 4">
            <a:extLst>
              <a:ext uri="{FF2B5EF4-FFF2-40B4-BE49-F238E27FC236}">
                <a16:creationId xmlns:a16="http://schemas.microsoft.com/office/drawing/2014/main" id="{D1FDB08F-CD0F-4788-67C0-C31637E6883D}"/>
              </a:ext>
            </a:extLst>
          </p:cNvPr>
          <p:cNvSpPr/>
          <p:nvPr/>
        </p:nvSpPr>
        <p:spPr>
          <a:xfrm>
            <a:off x="2536963" y="4355214"/>
            <a:ext cx="2133600" cy="609600"/>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Nơi sống</a:t>
            </a:r>
            <a:endParaRPr lang="en-US" sz="2400" kern="1200" dirty="0">
              <a:solidFill>
                <a:prstClr val="black"/>
              </a:solidFill>
              <a:latin typeface="UTM Avo"/>
              <a:cs typeface="+mn-ea"/>
              <a:sym typeface="+mn-lt"/>
            </a:endParaRPr>
          </a:p>
        </p:txBody>
      </p:sp>
      <p:sp>
        <p:nvSpPr>
          <p:cNvPr id="6" name="Rectangle 5">
            <a:extLst>
              <a:ext uri="{FF2B5EF4-FFF2-40B4-BE49-F238E27FC236}">
                <a16:creationId xmlns:a16="http://schemas.microsoft.com/office/drawing/2014/main" id="{8FBC15FE-8398-AFA1-4CC7-68CBE53ADC25}"/>
              </a:ext>
            </a:extLst>
          </p:cNvPr>
          <p:cNvSpPr/>
          <p:nvPr/>
        </p:nvSpPr>
        <p:spPr>
          <a:xfrm>
            <a:off x="5482772" y="1901538"/>
            <a:ext cx="6324393"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Nhỏ</a:t>
            </a:r>
            <a:endParaRPr lang="en-US" sz="2400" kern="1200" dirty="0">
              <a:solidFill>
                <a:prstClr val="black"/>
              </a:solidFill>
              <a:latin typeface="UTM Avo"/>
              <a:cs typeface="+mn-ea"/>
              <a:sym typeface="+mn-lt"/>
            </a:endParaRPr>
          </a:p>
        </p:txBody>
      </p:sp>
      <p:sp>
        <p:nvSpPr>
          <p:cNvPr id="7" name="Rectangle 6">
            <a:extLst>
              <a:ext uri="{FF2B5EF4-FFF2-40B4-BE49-F238E27FC236}">
                <a16:creationId xmlns:a16="http://schemas.microsoft.com/office/drawing/2014/main" id="{780D73B3-691A-A3FB-1A4F-D96BA6F8930D}"/>
              </a:ext>
            </a:extLst>
          </p:cNvPr>
          <p:cNvSpPr/>
          <p:nvPr/>
        </p:nvSpPr>
        <p:spPr>
          <a:xfrm>
            <a:off x="5482772" y="2712415"/>
            <a:ext cx="6350001"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Không thể nhìn thấy bằng mắt thường</a:t>
            </a:r>
            <a:endParaRPr lang="en-US" sz="2400" kern="1200" dirty="0">
              <a:solidFill>
                <a:prstClr val="black"/>
              </a:solidFill>
              <a:latin typeface="UTM Avo"/>
              <a:cs typeface="+mn-ea"/>
              <a:sym typeface="+mn-lt"/>
            </a:endParaRPr>
          </a:p>
        </p:txBody>
      </p:sp>
      <p:sp>
        <p:nvSpPr>
          <p:cNvPr id="8" name="Rectangle 7">
            <a:extLst>
              <a:ext uri="{FF2B5EF4-FFF2-40B4-BE49-F238E27FC236}">
                <a16:creationId xmlns:a16="http://schemas.microsoft.com/office/drawing/2014/main" id="{733A2A56-10E5-C804-FB85-2744DBAC272C}"/>
              </a:ext>
            </a:extLst>
          </p:cNvPr>
          <p:cNvSpPr/>
          <p:nvPr/>
        </p:nvSpPr>
        <p:spPr>
          <a:xfrm>
            <a:off x="5482772" y="3523967"/>
            <a:ext cx="6350001"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Đất</a:t>
            </a:r>
            <a:endParaRPr lang="en-US" sz="2400" kern="1200" dirty="0">
              <a:solidFill>
                <a:prstClr val="black"/>
              </a:solidFill>
              <a:latin typeface="UTM Avo"/>
              <a:cs typeface="+mn-ea"/>
              <a:sym typeface="+mn-lt"/>
            </a:endParaRPr>
          </a:p>
        </p:txBody>
      </p:sp>
      <p:sp>
        <p:nvSpPr>
          <p:cNvPr id="9" name="Rectangle 8">
            <a:extLst>
              <a:ext uri="{FF2B5EF4-FFF2-40B4-BE49-F238E27FC236}">
                <a16:creationId xmlns:a16="http://schemas.microsoft.com/office/drawing/2014/main" id="{8F8750B5-F1BD-561C-096E-10C73CC436BB}"/>
              </a:ext>
            </a:extLst>
          </p:cNvPr>
          <p:cNvSpPr/>
          <p:nvPr/>
        </p:nvSpPr>
        <p:spPr>
          <a:xfrm>
            <a:off x="5482772" y="4325779"/>
            <a:ext cx="6350001"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Nước</a:t>
            </a:r>
            <a:endParaRPr lang="en-US" sz="2400" kern="1200" dirty="0">
              <a:solidFill>
                <a:prstClr val="black"/>
              </a:solidFill>
              <a:latin typeface="UTM Avo"/>
              <a:cs typeface="+mn-ea"/>
              <a:sym typeface="+mn-lt"/>
            </a:endParaRPr>
          </a:p>
        </p:txBody>
      </p:sp>
      <p:sp>
        <p:nvSpPr>
          <p:cNvPr id="10" name="Rectangle 9">
            <a:extLst>
              <a:ext uri="{FF2B5EF4-FFF2-40B4-BE49-F238E27FC236}">
                <a16:creationId xmlns:a16="http://schemas.microsoft.com/office/drawing/2014/main" id="{FEFA9FF9-0B7E-37FE-0A7E-338C433C1DCB}"/>
              </a:ext>
            </a:extLst>
          </p:cNvPr>
          <p:cNvSpPr/>
          <p:nvPr/>
        </p:nvSpPr>
        <p:spPr>
          <a:xfrm>
            <a:off x="5482772" y="5087779"/>
            <a:ext cx="6350001"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Không khí</a:t>
            </a:r>
            <a:endParaRPr lang="en-US" sz="2400" kern="1200" dirty="0">
              <a:solidFill>
                <a:prstClr val="black"/>
              </a:solidFill>
              <a:latin typeface="UTM Avo"/>
              <a:cs typeface="+mn-ea"/>
              <a:sym typeface="+mn-lt"/>
            </a:endParaRPr>
          </a:p>
        </p:txBody>
      </p:sp>
      <p:sp>
        <p:nvSpPr>
          <p:cNvPr id="11" name="Rectangle 10">
            <a:extLst>
              <a:ext uri="{FF2B5EF4-FFF2-40B4-BE49-F238E27FC236}">
                <a16:creationId xmlns:a16="http://schemas.microsoft.com/office/drawing/2014/main" id="{6E563CCB-9227-AFDF-9160-4AC91AC45D34}"/>
              </a:ext>
            </a:extLst>
          </p:cNvPr>
          <p:cNvSpPr/>
          <p:nvPr/>
        </p:nvSpPr>
        <p:spPr>
          <a:xfrm>
            <a:off x="5482772" y="5922468"/>
            <a:ext cx="6350001" cy="609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buClrTx/>
            </a:pPr>
            <a:r>
              <a:rPr lang="vi-VN" sz="2400" kern="1200" dirty="0">
                <a:solidFill>
                  <a:prstClr val="black"/>
                </a:solidFill>
                <a:cs typeface="+mn-ea"/>
                <a:sym typeface="+mn-lt"/>
              </a:rPr>
              <a:t>Các sinh vật khác,...</a:t>
            </a:r>
            <a:endParaRPr lang="en-US" sz="2400" kern="1200" dirty="0">
              <a:solidFill>
                <a:prstClr val="black"/>
              </a:solidFill>
              <a:latin typeface="UTM Avo"/>
              <a:cs typeface="+mn-ea"/>
              <a:sym typeface="+mn-lt"/>
            </a:endParaRPr>
          </a:p>
        </p:txBody>
      </p:sp>
      <p:cxnSp>
        <p:nvCxnSpPr>
          <p:cNvPr id="15" name="Connector: Elbow 14">
            <a:extLst>
              <a:ext uri="{FF2B5EF4-FFF2-40B4-BE49-F238E27FC236}">
                <a16:creationId xmlns:a16="http://schemas.microsoft.com/office/drawing/2014/main" id="{9790A41F-01AE-865C-1264-5C5D429D5708}"/>
              </a:ext>
            </a:extLst>
          </p:cNvPr>
          <p:cNvCxnSpPr>
            <a:cxnSpLocks/>
            <a:stCxn id="3" idx="3"/>
            <a:endCxn id="5" idx="1"/>
          </p:cNvCxnSpPr>
          <p:nvPr/>
        </p:nvCxnSpPr>
        <p:spPr>
          <a:xfrm>
            <a:off x="1750362" y="4133568"/>
            <a:ext cx="786601" cy="526446"/>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or: Elbow 16">
            <a:extLst>
              <a:ext uri="{FF2B5EF4-FFF2-40B4-BE49-F238E27FC236}">
                <a16:creationId xmlns:a16="http://schemas.microsoft.com/office/drawing/2014/main" id="{F40A5EBA-40E5-7CF5-D907-D793E68349D7}"/>
              </a:ext>
            </a:extLst>
          </p:cNvPr>
          <p:cNvCxnSpPr>
            <a:cxnSpLocks/>
            <a:stCxn id="3" idx="3"/>
            <a:endCxn id="4" idx="1"/>
          </p:cNvCxnSpPr>
          <p:nvPr/>
        </p:nvCxnSpPr>
        <p:spPr>
          <a:xfrm flipV="1">
            <a:off x="1750362" y="2566313"/>
            <a:ext cx="786601" cy="1567255"/>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9C73E218-64CA-F2E8-77FB-FFE7452BFCD3}"/>
              </a:ext>
            </a:extLst>
          </p:cNvPr>
          <p:cNvCxnSpPr>
            <a:stCxn id="4" idx="3"/>
            <a:endCxn id="6" idx="1"/>
          </p:cNvCxnSpPr>
          <p:nvPr/>
        </p:nvCxnSpPr>
        <p:spPr>
          <a:xfrm flipV="1">
            <a:off x="4670563" y="2206338"/>
            <a:ext cx="812209" cy="35997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D95927A-C800-F770-F7E5-1085E56DFB89}"/>
              </a:ext>
            </a:extLst>
          </p:cNvPr>
          <p:cNvCxnSpPr>
            <a:stCxn id="4" idx="3"/>
            <a:endCxn id="7" idx="1"/>
          </p:cNvCxnSpPr>
          <p:nvPr/>
        </p:nvCxnSpPr>
        <p:spPr>
          <a:xfrm>
            <a:off x="4670563" y="2566313"/>
            <a:ext cx="812209" cy="450902"/>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nector: Elbow 24">
            <a:extLst>
              <a:ext uri="{FF2B5EF4-FFF2-40B4-BE49-F238E27FC236}">
                <a16:creationId xmlns:a16="http://schemas.microsoft.com/office/drawing/2014/main" id="{5730E43E-FEFE-AE02-513C-415690E10594}"/>
              </a:ext>
            </a:extLst>
          </p:cNvPr>
          <p:cNvCxnSpPr>
            <a:cxnSpLocks/>
            <a:stCxn id="5" idx="3"/>
            <a:endCxn id="8" idx="1"/>
          </p:cNvCxnSpPr>
          <p:nvPr/>
        </p:nvCxnSpPr>
        <p:spPr>
          <a:xfrm flipV="1">
            <a:off x="4670563" y="3828767"/>
            <a:ext cx="812209" cy="83124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27" name="Connector: Elbow 26">
            <a:extLst>
              <a:ext uri="{FF2B5EF4-FFF2-40B4-BE49-F238E27FC236}">
                <a16:creationId xmlns:a16="http://schemas.microsoft.com/office/drawing/2014/main" id="{A368EF95-2840-FA1B-7A0F-EA761E4BDC50}"/>
              </a:ext>
            </a:extLst>
          </p:cNvPr>
          <p:cNvCxnSpPr>
            <a:stCxn id="5" idx="3"/>
            <a:endCxn id="11" idx="1"/>
          </p:cNvCxnSpPr>
          <p:nvPr/>
        </p:nvCxnSpPr>
        <p:spPr>
          <a:xfrm>
            <a:off x="4670563" y="4660014"/>
            <a:ext cx="812209" cy="1567254"/>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E6BC74A1-9B2D-CF0F-11DA-28CA1E4EC3E9}"/>
              </a:ext>
            </a:extLst>
          </p:cNvPr>
          <p:cNvCxnSpPr>
            <a:stCxn id="5" idx="3"/>
            <a:endCxn id="9" idx="1"/>
          </p:cNvCxnSpPr>
          <p:nvPr/>
        </p:nvCxnSpPr>
        <p:spPr>
          <a:xfrm flipV="1">
            <a:off x="4670563" y="4630579"/>
            <a:ext cx="812209" cy="2943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F6092AB1-3FDB-67A4-21C1-02598D7C6FED}"/>
              </a:ext>
            </a:extLst>
          </p:cNvPr>
          <p:cNvCxnSpPr>
            <a:stCxn id="5" idx="3"/>
            <a:endCxn id="10" idx="1"/>
          </p:cNvCxnSpPr>
          <p:nvPr/>
        </p:nvCxnSpPr>
        <p:spPr>
          <a:xfrm>
            <a:off x="4670563" y="4660014"/>
            <a:ext cx="812209" cy="732565"/>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2B0434F6-BA4D-70BE-672F-5B81CEFD55CD}"/>
              </a:ext>
            </a:extLst>
          </p:cNvPr>
          <p:cNvSpPr txBox="1"/>
          <p:nvPr/>
        </p:nvSpPr>
        <p:spPr>
          <a:xfrm>
            <a:off x="277162" y="1551853"/>
            <a:ext cx="1473200" cy="461665"/>
          </a:xfrm>
          <a:prstGeom prst="rect">
            <a:avLst/>
          </a:prstGeom>
          <a:noFill/>
        </p:spPr>
        <p:txBody>
          <a:bodyPr wrap="square">
            <a:spAutoFit/>
          </a:bodyPr>
          <a:lstStyle/>
          <a:p>
            <a:pPr algn="ctr" defTabSz="609630">
              <a:buClrTx/>
            </a:pPr>
            <a:r>
              <a:rPr lang="en-US" sz="2400" b="1" kern="1200" dirty="0" err="1">
                <a:solidFill>
                  <a:prstClr val="black"/>
                </a:solidFill>
                <a:latin typeface="UTM Avo"/>
                <a:cs typeface="+mn-ea"/>
                <a:sym typeface="+mn-lt"/>
              </a:rPr>
              <a:t>Trả</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lời</a:t>
            </a:r>
            <a:r>
              <a:rPr lang="en-US" sz="2400" b="1" kern="1200" dirty="0">
                <a:solidFill>
                  <a:prstClr val="black"/>
                </a:solidFill>
                <a:latin typeface="UTM Avo"/>
                <a:cs typeface="+mn-ea"/>
                <a:sym typeface="+mn-lt"/>
              </a:rPr>
              <a:t>:</a:t>
            </a:r>
          </a:p>
        </p:txBody>
      </p:sp>
    </p:spTree>
    <p:extLst>
      <p:ext uri="{BB962C8B-B14F-4D97-AF65-F5344CB8AC3E}">
        <p14:creationId xmlns:p14="http://schemas.microsoft.com/office/powerpoint/2010/main" val="189215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1000"/>
                                        <p:tgtEl>
                                          <p:spTgt spid="2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par>
                                <p:cTn id="44" presetID="22" presetClass="entr" presetSubtype="8"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1000"/>
                                        <p:tgtEl>
                                          <p:spTgt spid="2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10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64D1C7-2253-8E8A-B525-CDC89416419A}"/>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607382F-3614-EBB2-DFA6-B8899CE75888}"/>
              </a:ext>
            </a:extLst>
          </p:cNvPr>
          <p:cNvSpPr/>
          <p:nvPr/>
        </p:nvSpPr>
        <p:spPr>
          <a:xfrm>
            <a:off x="203200" y="3283857"/>
            <a:ext cx="1473200" cy="121920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vi-VN" sz="2400" b="1" kern="1200" dirty="0">
                <a:solidFill>
                  <a:prstClr val="black"/>
                </a:solidFill>
                <a:cs typeface="+mn-ea"/>
                <a:sym typeface="+mn-lt"/>
              </a:rPr>
              <a:t>VI KHUẨN</a:t>
            </a:r>
            <a:endParaRPr lang="en-US" sz="2400" b="1" kern="1200" dirty="0">
              <a:solidFill>
                <a:prstClr val="black"/>
              </a:solidFill>
              <a:latin typeface="UTM Avo"/>
              <a:cs typeface="+mn-ea"/>
              <a:sym typeface="+mn-lt"/>
            </a:endParaRPr>
          </a:p>
        </p:txBody>
      </p:sp>
      <p:sp>
        <p:nvSpPr>
          <p:cNvPr id="4" name="Rectangle: Rounded Corners 3">
            <a:extLst>
              <a:ext uri="{FF2B5EF4-FFF2-40B4-BE49-F238E27FC236}">
                <a16:creationId xmlns:a16="http://schemas.microsoft.com/office/drawing/2014/main" id="{8068A611-3C64-E8B5-20A3-3B376CF13838}"/>
              </a:ext>
            </a:extLst>
          </p:cNvPr>
          <p:cNvSpPr/>
          <p:nvPr/>
        </p:nvSpPr>
        <p:spPr>
          <a:xfrm>
            <a:off x="2235812" y="2036861"/>
            <a:ext cx="2133600" cy="60960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Kích thước</a:t>
            </a:r>
            <a:endParaRPr lang="en-US" sz="2400" kern="1200" dirty="0">
              <a:solidFill>
                <a:prstClr val="black"/>
              </a:solidFill>
              <a:latin typeface="UTM Avo"/>
              <a:cs typeface="+mn-ea"/>
              <a:sym typeface="+mn-lt"/>
            </a:endParaRPr>
          </a:p>
        </p:txBody>
      </p:sp>
      <p:sp>
        <p:nvSpPr>
          <p:cNvPr id="5" name="Rectangle: Rounded Corners 4">
            <a:extLst>
              <a:ext uri="{FF2B5EF4-FFF2-40B4-BE49-F238E27FC236}">
                <a16:creationId xmlns:a16="http://schemas.microsoft.com/office/drawing/2014/main" id="{1116B64E-4EC2-561F-A0DD-52022C0D2E57}"/>
              </a:ext>
            </a:extLst>
          </p:cNvPr>
          <p:cNvSpPr/>
          <p:nvPr/>
        </p:nvSpPr>
        <p:spPr>
          <a:xfrm>
            <a:off x="2208480" y="3586090"/>
            <a:ext cx="2133600" cy="609600"/>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Nơi sống</a:t>
            </a:r>
            <a:endParaRPr lang="en-US" sz="2400" kern="1200" dirty="0">
              <a:solidFill>
                <a:prstClr val="black"/>
              </a:solidFill>
              <a:latin typeface="UTM Avo"/>
              <a:cs typeface="+mn-ea"/>
              <a:sym typeface="+mn-lt"/>
            </a:endParaRPr>
          </a:p>
        </p:txBody>
      </p:sp>
      <p:sp>
        <p:nvSpPr>
          <p:cNvPr id="12" name="Rectangle: Rounded Corners 11">
            <a:extLst>
              <a:ext uri="{FF2B5EF4-FFF2-40B4-BE49-F238E27FC236}">
                <a16:creationId xmlns:a16="http://schemas.microsoft.com/office/drawing/2014/main" id="{C2A65CE6-663A-CEBA-809B-0EEB8C000F34}"/>
              </a:ext>
            </a:extLst>
          </p:cNvPr>
          <p:cNvSpPr/>
          <p:nvPr/>
        </p:nvSpPr>
        <p:spPr>
          <a:xfrm>
            <a:off x="2177144" y="4935280"/>
            <a:ext cx="2522842" cy="1262844"/>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vi-VN" sz="2400" kern="1200" dirty="0">
                <a:solidFill>
                  <a:prstClr val="black"/>
                </a:solidFill>
                <a:cs typeface="+mn-ea"/>
                <a:sym typeface="+mn-lt"/>
              </a:rPr>
              <a:t>Gây bệnh cho con người</a:t>
            </a:r>
            <a:endParaRPr lang="en-US" sz="2400" kern="1200" dirty="0">
              <a:solidFill>
                <a:prstClr val="black"/>
              </a:solidFill>
              <a:latin typeface="UTM Avo"/>
              <a:cs typeface="+mn-ea"/>
              <a:sym typeface="+mn-lt"/>
            </a:endParaRPr>
          </a:p>
        </p:txBody>
      </p:sp>
      <p:sp>
        <p:nvSpPr>
          <p:cNvPr id="13" name="Rectangle 12">
            <a:extLst>
              <a:ext uri="{FF2B5EF4-FFF2-40B4-BE49-F238E27FC236}">
                <a16:creationId xmlns:a16="http://schemas.microsoft.com/office/drawing/2014/main" id="{08C26947-1120-7825-2984-8DC128C41B0A}"/>
              </a:ext>
            </a:extLst>
          </p:cNvPr>
          <p:cNvSpPr/>
          <p:nvPr/>
        </p:nvSpPr>
        <p:spPr>
          <a:xfrm>
            <a:off x="5057893" y="675501"/>
            <a:ext cx="6530727" cy="24768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r>
              <a:rPr lang="vi-VN" sz="2200" b="1" kern="1200" dirty="0">
                <a:solidFill>
                  <a:prstClr val="black"/>
                </a:solidFill>
                <a:cs typeface="+mn-ea"/>
                <a:sym typeface="+mn-lt"/>
              </a:rPr>
              <a:t>Bệnh sâu răng</a:t>
            </a:r>
          </a:p>
          <a:p>
            <a:pPr algn="just" defTabSz="609630">
              <a:lnSpc>
                <a:spcPct val="150000"/>
              </a:lnSpc>
              <a:buClrTx/>
            </a:pPr>
            <a:r>
              <a:rPr lang="vi-VN" sz="2200" i="1" kern="1200" dirty="0">
                <a:solidFill>
                  <a:prstClr val="black"/>
                </a:solidFill>
                <a:cs typeface="+mn-ea"/>
                <a:sym typeface="+mn-lt"/>
              </a:rPr>
              <a:t>Nguyên nhâ</a:t>
            </a:r>
            <a:r>
              <a:rPr lang="en-US" sz="2200" i="1" kern="1200" dirty="0">
                <a:solidFill>
                  <a:prstClr val="black"/>
                </a:solidFill>
                <a:latin typeface="UTM Avo"/>
                <a:cs typeface="+mn-ea"/>
                <a:sym typeface="+mn-lt"/>
              </a:rPr>
              <a:t>n</a:t>
            </a:r>
            <a:r>
              <a:rPr lang="vi-VN" sz="2200" i="1" kern="1200" dirty="0">
                <a:solidFill>
                  <a:prstClr val="black"/>
                </a:solidFill>
                <a:cs typeface="+mn-ea"/>
                <a:sym typeface="+mn-lt"/>
              </a:rPr>
              <a:t>:</a:t>
            </a:r>
            <a:r>
              <a:rPr lang="en-US" sz="2200" i="1"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Chải</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răng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chưa</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đúng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cách</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ăn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nhiều</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đồ</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ngọt</a:t>
            </a:r>
            <a:r>
              <a:rPr lang="en-US" sz="2200" kern="1200" dirty="0">
                <a:solidFill>
                  <a:prstClr val="black"/>
                </a:solidFill>
                <a:latin typeface="UTM Avo"/>
                <a:cs typeface="+mn-ea"/>
                <a:sym typeface="+mn-lt"/>
              </a:rPr>
              <a:t>,…</a:t>
            </a:r>
          </a:p>
          <a:p>
            <a:pPr algn="just" defTabSz="609630">
              <a:lnSpc>
                <a:spcPct val="150000"/>
              </a:lnSpc>
              <a:buClrTx/>
            </a:pPr>
            <a:r>
              <a:rPr lang="en-US" sz="2200" i="1" kern="1200" dirty="0" err="1">
                <a:solidFill>
                  <a:prstClr val="black"/>
                </a:solidFill>
                <a:latin typeface="UTM Avo"/>
                <a:cs typeface="+mn-ea"/>
                <a:sym typeface="+mn-lt"/>
              </a:rPr>
              <a:t>Cách</a:t>
            </a:r>
            <a:r>
              <a:rPr lang="en-US" sz="2200" i="1" kern="1200" dirty="0">
                <a:solidFill>
                  <a:prstClr val="black"/>
                </a:solidFill>
                <a:latin typeface="UTM Avo"/>
                <a:cs typeface="+mn-ea"/>
                <a:sym typeface="+mn-lt"/>
              </a:rPr>
              <a:t> </a:t>
            </a:r>
            <a:r>
              <a:rPr lang="en-US" sz="2200" i="1" kern="1200" dirty="0" err="1">
                <a:solidFill>
                  <a:prstClr val="black"/>
                </a:solidFill>
                <a:latin typeface="UTM Avo"/>
                <a:cs typeface="+mn-ea"/>
                <a:sym typeface="+mn-lt"/>
              </a:rPr>
              <a:t>phòng</a:t>
            </a:r>
            <a:r>
              <a:rPr lang="en-US" sz="2200" i="1" kern="1200" dirty="0">
                <a:solidFill>
                  <a:prstClr val="black"/>
                </a:solidFill>
                <a:latin typeface="UTM Avo"/>
                <a:cs typeface="+mn-ea"/>
                <a:sym typeface="+mn-lt"/>
              </a:rPr>
              <a:t> </a:t>
            </a:r>
            <a:r>
              <a:rPr lang="en-US" sz="2200" i="1" kern="1200" dirty="0" err="1">
                <a:solidFill>
                  <a:prstClr val="black"/>
                </a:solidFill>
                <a:latin typeface="UTM Avo"/>
                <a:cs typeface="+mn-ea"/>
                <a:sym typeface="+mn-lt"/>
              </a:rPr>
              <a:t>tránh</a:t>
            </a:r>
            <a:r>
              <a:rPr lang="en-US" sz="2200" i="1"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Chải</a:t>
            </a:r>
            <a:r>
              <a:rPr lang="en-US" sz="2200" kern="1200" dirty="0">
                <a:solidFill>
                  <a:prstClr val="black"/>
                </a:solidFill>
                <a:latin typeface="UTM Avo"/>
                <a:cs typeface="+mn-ea"/>
                <a:sym typeface="+mn-lt"/>
              </a:rPr>
              <a:t> rang </a:t>
            </a:r>
            <a:r>
              <a:rPr lang="en-US" sz="2200" kern="1200" dirty="0" err="1">
                <a:solidFill>
                  <a:prstClr val="black"/>
                </a:solidFill>
                <a:latin typeface="UTM Avo"/>
                <a:cs typeface="+mn-ea"/>
                <a:sym typeface="+mn-lt"/>
              </a:rPr>
              <a:t>đúng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cách</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sau</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khi</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ăn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hạn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chế</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đồ</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ngọt</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nước</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uống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có</a:t>
            </a:r>
            <a:r>
              <a:rPr lang="en-US" sz="2200" kern="1200" dirty="0">
                <a:solidFill>
                  <a:prstClr val="black"/>
                </a:solidFill>
                <a:latin typeface="UTM Avo"/>
                <a:cs typeface="+mn-ea"/>
                <a:sym typeface="+mn-lt"/>
              </a:rPr>
              <a:t> ga,…</a:t>
            </a:r>
          </a:p>
        </p:txBody>
      </p:sp>
      <p:sp>
        <p:nvSpPr>
          <p:cNvPr id="14" name="Rectangle 13">
            <a:extLst>
              <a:ext uri="{FF2B5EF4-FFF2-40B4-BE49-F238E27FC236}">
                <a16:creationId xmlns:a16="http://schemas.microsoft.com/office/drawing/2014/main" id="{73EBF453-7EDA-7F8B-EF0F-53577CA59371}"/>
              </a:ext>
            </a:extLst>
          </p:cNvPr>
          <p:cNvSpPr/>
          <p:nvPr/>
        </p:nvSpPr>
        <p:spPr>
          <a:xfrm>
            <a:off x="5057893" y="3283857"/>
            <a:ext cx="6306793" cy="34075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r>
              <a:rPr lang="vi-VN" sz="2200" b="1" kern="1200" dirty="0">
                <a:solidFill>
                  <a:prstClr val="black"/>
                </a:solidFill>
                <a:cs typeface="+mn-ea"/>
                <a:sym typeface="+mn-lt"/>
              </a:rPr>
              <a:t>Bệnh </a:t>
            </a:r>
            <a:r>
              <a:rPr lang="en-US" sz="2200" b="1" kern="1200" dirty="0" err="1">
                <a:solidFill>
                  <a:prstClr val="black"/>
                </a:solidFill>
                <a:latin typeface="UTM Avo"/>
                <a:cs typeface="+mn-ea"/>
                <a:sym typeface="+mn-lt"/>
              </a:rPr>
              <a:t>tả</a:t>
            </a:r>
            <a:endParaRPr lang="en-US" sz="2200" b="1" kern="1200" dirty="0">
              <a:solidFill>
                <a:prstClr val="black"/>
              </a:solidFill>
              <a:latin typeface="UTM Avo"/>
              <a:cs typeface="+mn-ea"/>
              <a:sym typeface="+mn-lt"/>
            </a:endParaRPr>
          </a:p>
          <a:p>
            <a:pPr algn="just" defTabSz="609630">
              <a:lnSpc>
                <a:spcPct val="150000"/>
              </a:lnSpc>
              <a:buClrTx/>
            </a:pPr>
            <a:r>
              <a:rPr lang="vi-VN" sz="2200" i="1" kern="1200" dirty="0">
                <a:solidFill>
                  <a:prstClr val="black"/>
                </a:solidFill>
                <a:cs typeface="+mn-ea"/>
                <a:sym typeface="+mn-lt"/>
              </a:rPr>
              <a:t>Nguyên nhâ</a:t>
            </a:r>
            <a:r>
              <a:rPr lang="en-US" sz="2200" i="1" kern="1200" dirty="0">
                <a:solidFill>
                  <a:prstClr val="black"/>
                </a:solidFill>
                <a:latin typeface="UTM Avo"/>
                <a:cs typeface="+mn-ea"/>
                <a:sym typeface="+mn-lt"/>
              </a:rPr>
              <a:t>n</a:t>
            </a:r>
            <a:r>
              <a:rPr lang="vi-VN" sz="2200" i="1" kern="1200" dirty="0">
                <a:solidFill>
                  <a:prstClr val="black"/>
                </a:solidFill>
                <a:cs typeface="+mn-ea"/>
                <a:sym typeface="+mn-lt"/>
              </a:rPr>
              <a:t>:</a:t>
            </a:r>
            <a:r>
              <a:rPr lang="en-US" sz="2200" i="1" kern="1200" dirty="0">
                <a:solidFill>
                  <a:prstClr val="black"/>
                </a:solidFill>
                <a:latin typeface="UTM Avo"/>
                <a:cs typeface="+mn-ea"/>
                <a:sym typeface="+mn-lt"/>
              </a:rPr>
              <a:t> </a:t>
            </a:r>
            <a:r>
              <a:rPr lang="en-US" sz="2200" kern="1200" dirty="0" err="1">
                <a:solidFill>
                  <a:prstClr val="black"/>
                </a:solidFill>
                <a:latin typeface="UTM Avo"/>
                <a:cs typeface="+mn-ea"/>
                <a:sym typeface="+mn-lt"/>
              </a:rPr>
              <a:t>Uống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nước</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bị</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nhiễm</a:t>
            </a:r>
            <a:r>
              <a:rPr lang="en-US" sz="2200" kern="1200" dirty="0">
                <a:solidFill>
                  <a:prstClr val="black"/>
                </a:solidFill>
                <a:latin typeface="UTM Avo"/>
                <a:cs typeface="+mn-ea"/>
                <a:sym typeface="+mn-lt"/>
              </a:rPr>
              <a:t> vi </a:t>
            </a:r>
            <a:r>
              <a:rPr lang="en-US" sz="2200" kern="1200" dirty="0" err="1">
                <a:solidFill>
                  <a:prstClr val="black"/>
                </a:solidFill>
                <a:latin typeface="UTM Avo"/>
                <a:cs typeface="+mn-ea"/>
                <a:sym typeface="+mn-lt"/>
              </a:rPr>
              <a:t>khuẩn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tả</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ăn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thức</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ăn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bị</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vật</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trung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gian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mang</a:t>
            </a:r>
            <a:r>
              <a:rPr lang="en-US" sz="2200" kern="1200" dirty="0">
                <a:solidFill>
                  <a:prstClr val="black"/>
                </a:solidFill>
                <a:latin typeface="UTM Avo"/>
                <a:cs typeface="+mn-ea"/>
                <a:sym typeface="+mn-lt"/>
              </a:rPr>
              <a:t> vi </a:t>
            </a:r>
            <a:r>
              <a:rPr lang="en-US" sz="2200" kern="1200" dirty="0" err="1">
                <a:solidFill>
                  <a:prstClr val="black"/>
                </a:solidFill>
                <a:latin typeface="UTM Avo"/>
                <a:cs typeface="+mn-ea"/>
                <a:sym typeface="+mn-lt"/>
              </a:rPr>
              <a:t>khuẩn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tả</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đậu</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vào</a:t>
            </a:r>
            <a:r>
              <a:rPr lang="en-US" sz="2200" kern="1200" dirty="0">
                <a:solidFill>
                  <a:prstClr val="black"/>
                </a:solidFill>
                <a:latin typeface="UTM Avo"/>
                <a:cs typeface="+mn-ea"/>
                <a:sym typeface="+mn-lt"/>
              </a:rPr>
              <a:t>,…</a:t>
            </a:r>
          </a:p>
          <a:p>
            <a:pPr algn="just" defTabSz="609630">
              <a:lnSpc>
                <a:spcPct val="150000"/>
              </a:lnSpc>
              <a:buClrTx/>
            </a:pPr>
            <a:r>
              <a:rPr lang="en-US" sz="2200" i="1" kern="1200" dirty="0" err="1">
                <a:solidFill>
                  <a:prstClr val="black"/>
                </a:solidFill>
                <a:latin typeface="UTM Avo"/>
                <a:cs typeface="+mn-ea"/>
                <a:sym typeface="+mn-lt"/>
              </a:rPr>
              <a:t>Cách</a:t>
            </a:r>
            <a:r>
              <a:rPr lang="en-US" sz="2200" i="1" kern="1200" dirty="0">
                <a:solidFill>
                  <a:prstClr val="black"/>
                </a:solidFill>
                <a:latin typeface="UTM Avo"/>
                <a:cs typeface="+mn-ea"/>
                <a:sym typeface="+mn-lt"/>
              </a:rPr>
              <a:t> </a:t>
            </a:r>
            <a:r>
              <a:rPr lang="en-US" sz="2200" i="1" kern="1200" dirty="0" err="1">
                <a:solidFill>
                  <a:prstClr val="black"/>
                </a:solidFill>
                <a:latin typeface="UTM Avo"/>
                <a:cs typeface="+mn-ea"/>
                <a:sym typeface="+mn-lt"/>
              </a:rPr>
              <a:t>phòng</a:t>
            </a:r>
            <a:r>
              <a:rPr lang="en-US" sz="2200" i="1" kern="1200" dirty="0">
                <a:solidFill>
                  <a:prstClr val="black"/>
                </a:solidFill>
                <a:latin typeface="UTM Avo"/>
                <a:cs typeface="+mn-ea"/>
                <a:sym typeface="+mn-lt"/>
              </a:rPr>
              <a:t> </a:t>
            </a:r>
            <a:r>
              <a:rPr lang="en-US" sz="2200" i="1" kern="1200" dirty="0" err="1">
                <a:solidFill>
                  <a:prstClr val="black"/>
                </a:solidFill>
                <a:latin typeface="UTM Avo"/>
                <a:cs typeface="+mn-ea"/>
                <a:sym typeface="+mn-lt"/>
              </a:rPr>
              <a:t>tránh</a:t>
            </a:r>
            <a:r>
              <a:rPr lang="en-US" sz="2200" i="1" kern="1200" dirty="0">
                <a:solidFill>
                  <a:prstClr val="black"/>
                </a:solidFill>
                <a:latin typeface="UTM Avo"/>
                <a:cs typeface="+mn-ea"/>
                <a:sym typeface="+mn-lt"/>
              </a:rPr>
              <a:t>: </a:t>
            </a:r>
            <a:r>
              <a:rPr lang="en-US" sz="2200" kern="1200" dirty="0" err="1">
                <a:solidFill>
                  <a:prstClr val="black"/>
                </a:solidFill>
                <a:latin typeface="UTM Avo"/>
                <a:cs typeface="+mn-ea"/>
                <a:sym typeface="+mn-lt"/>
              </a:rPr>
              <a:t>Giữ</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gìn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vệ</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sinh</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cá</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nhân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sử</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dụng</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thực</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phẩm</a:t>
            </a:r>
            <a:r>
              <a:rPr lang="en-US" sz="2200" kern="1200" dirty="0">
                <a:solidFill>
                  <a:prstClr val="black"/>
                </a:solidFill>
                <a:latin typeface="UTM Avo"/>
                <a:cs typeface="+mn-ea"/>
                <a:sym typeface="+mn-lt"/>
              </a:rPr>
              <a:t> an </a:t>
            </a:r>
            <a:r>
              <a:rPr lang="en-US" sz="2200" kern="1200" dirty="0" err="1">
                <a:solidFill>
                  <a:prstClr val="black"/>
                </a:solidFill>
                <a:latin typeface="UTM Avo"/>
                <a:cs typeface="+mn-ea"/>
                <a:sym typeface="+mn-lt"/>
              </a:rPr>
              <a:t>toàn</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và</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giữ</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vệ</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sinh</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môi</a:t>
            </a:r>
            <a:r>
              <a:rPr lang="en-US" sz="2200" kern="1200" dirty="0">
                <a:solidFill>
                  <a:prstClr val="black"/>
                </a:solidFill>
                <a:latin typeface="UTM Avo"/>
                <a:cs typeface="+mn-ea"/>
                <a:sym typeface="+mn-lt"/>
              </a:rPr>
              <a:t> </a:t>
            </a:r>
            <a:r>
              <a:rPr lang="en-US" sz="2200" kern="1200" dirty="0" err="1">
                <a:solidFill>
                  <a:prstClr val="black"/>
                </a:solidFill>
                <a:latin typeface="UTM Avo"/>
                <a:cs typeface="+mn-ea"/>
                <a:sym typeface="+mn-lt"/>
              </a:rPr>
              <a:t>trường</a:t>
            </a:r>
            <a:r>
              <a:rPr lang="en-US" sz="2200" kern="1200" dirty="0">
                <a:solidFill>
                  <a:prstClr val="black"/>
                </a:solidFill>
                <a:latin typeface="UTM Avo"/>
                <a:cs typeface="+mn-ea"/>
                <a:sym typeface="+mn-lt"/>
              </a:rPr>
              <a:t>,…</a:t>
            </a:r>
          </a:p>
        </p:txBody>
      </p:sp>
      <p:cxnSp>
        <p:nvCxnSpPr>
          <p:cNvPr id="28" name="Connector: Elbow 27">
            <a:extLst>
              <a:ext uri="{FF2B5EF4-FFF2-40B4-BE49-F238E27FC236}">
                <a16:creationId xmlns:a16="http://schemas.microsoft.com/office/drawing/2014/main" id="{B4720239-9D63-3A59-F954-ECBCDFD2002D}"/>
              </a:ext>
            </a:extLst>
          </p:cNvPr>
          <p:cNvCxnSpPr>
            <a:cxnSpLocks/>
          </p:cNvCxnSpPr>
          <p:nvPr/>
        </p:nvCxnSpPr>
        <p:spPr>
          <a:xfrm flipV="1">
            <a:off x="1676400" y="3894072"/>
            <a:ext cx="532080" cy="2567"/>
          </a:xfrm>
          <a:prstGeom prst="bentConnector3">
            <a:avLst>
              <a:gd name="adj1" fmla="val -422"/>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21E103EC-942B-01F0-D460-1299204CD7FC}"/>
              </a:ext>
            </a:extLst>
          </p:cNvPr>
          <p:cNvCxnSpPr>
            <a:cxnSpLocks/>
            <a:stCxn id="3" idx="3"/>
            <a:endCxn id="12" idx="1"/>
          </p:cNvCxnSpPr>
          <p:nvPr/>
        </p:nvCxnSpPr>
        <p:spPr>
          <a:xfrm>
            <a:off x="1676400" y="3893457"/>
            <a:ext cx="500744" cy="167324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04209709-4D4D-F347-2201-A6312654DD85}"/>
              </a:ext>
            </a:extLst>
          </p:cNvPr>
          <p:cNvCxnSpPr>
            <a:cxnSpLocks/>
            <a:stCxn id="12" idx="3"/>
            <a:endCxn id="13" idx="1"/>
          </p:cNvCxnSpPr>
          <p:nvPr/>
        </p:nvCxnSpPr>
        <p:spPr>
          <a:xfrm flipV="1">
            <a:off x="4699986" y="1913903"/>
            <a:ext cx="357907" cy="3652799"/>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4" name="Connector: Elbow 33">
            <a:extLst>
              <a:ext uri="{FF2B5EF4-FFF2-40B4-BE49-F238E27FC236}">
                <a16:creationId xmlns:a16="http://schemas.microsoft.com/office/drawing/2014/main" id="{20EB7FD8-397D-8D87-A79B-C2EFC994CBF8}"/>
              </a:ext>
            </a:extLst>
          </p:cNvPr>
          <p:cNvCxnSpPr>
            <a:cxnSpLocks/>
            <a:stCxn id="12" idx="3"/>
            <a:endCxn id="14" idx="1"/>
          </p:cNvCxnSpPr>
          <p:nvPr/>
        </p:nvCxnSpPr>
        <p:spPr>
          <a:xfrm flipV="1">
            <a:off x="4699986" y="4987641"/>
            <a:ext cx="357907" cy="579061"/>
          </a:xfrm>
          <a:prstGeom prst="bentConnector3">
            <a:avLst/>
          </a:prstGeom>
          <a:ln>
            <a:tailEnd type="triangle"/>
          </a:ln>
        </p:spPr>
        <p:style>
          <a:lnRef idx="1">
            <a:schemeClr val="dk1"/>
          </a:lnRef>
          <a:fillRef idx="0">
            <a:schemeClr val="dk1"/>
          </a:fillRef>
          <a:effectRef idx="0">
            <a:schemeClr val="dk1"/>
          </a:effectRef>
          <a:fontRef idx="minor">
            <a:schemeClr val="tx1"/>
          </a:fontRef>
        </p:style>
      </p:cxnSp>
      <p:grpSp>
        <p:nvGrpSpPr>
          <p:cNvPr id="43" name="Group 42">
            <a:extLst>
              <a:ext uri="{FF2B5EF4-FFF2-40B4-BE49-F238E27FC236}">
                <a16:creationId xmlns:a16="http://schemas.microsoft.com/office/drawing/2014/main" id="{370B9495-A96B-46FB-6E27-A3EE5FEC76FD}"/>
              </a:ext>
            </a:extLst>
          </p:cNvPr>
          <p:cNvGrpSpPr/>
          <p:nvPr/>
        </p:nvGrpSpPr>
        <p:grpSpPr>
          <a:xfrm>
            <a:off x="1676400" y="2341661"/>
            <a:ext cx="559413" cy="1553384"/>
            <a:chOff x="1676400" y="2341661"/>
            <a:chExt cx="559413" cy="1553384"/>
          </a:xfrm>
        </p:grpSpPr>
        <p:cxnSp>
          <p:nvCxnSpPr>
            <p:cNvPr id="24" name="Connector: Elbow 23">
              <a:extLst>
                <a:ext uri="{FF2B5EF4-FFF2-40B4-BE49-F238E27FC236}">
                  <a16:creationId xmlns:a16="http://schemas.microsoft.com/office/drawing/2014/main" id="{059A80F3-781C-818B-1248-5163F05E84CC}"/>
                </a:ext>
              </a:extLst>
            </p:cNvPr>
            <p:cNvCxnSpPr>
              <a:cxnSpLocks/>
              <a:endCxn id="4" idx="1"/>
            </p:cNvCxnSpPr>
            <p:nvPr/>
          </p:nvCxnSpPr>
          <p:spPr>
            <a:xfrm rot="5400000" flipH="1" flipV="1">
              <a:off x="1306678" y="2961756"/>
              <a:ext cx="1549229" cy="309040"/>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57730BCE-8C2F-E53B-8A17-9489355ECC72}"/>
                </a:ext>
              </a:extLst>
            </p:cNvPr>
            <p:cNvCxnSpPr>
              <a:cxnSpLocks/>
            </p:cNvCxnSpPr>
            <p:nvPr/>
          </p:nvCxnSpPr>
          <p:spPr>
            <a:xfrm flipV="1">
              <a:off x="1676400" y="3892478"/>
              <a:ext cx="250372" cy="2567"/>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9095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 presetClass="entr" presetSubtype="4"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1000"/>
                                        <p:tgtEl>
                                          <p:spTgt spid="3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10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6322E9-95F9-4681-8C3B-33B0C344242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95ECC2E-2440-A2A1-3F91-91DAC6EA1146}"/>
              </a:ext>
            </a:extLst>
          </p:cNvPr>
          <p:cNvSpPr/>
          <p:nvPr/>
        </p:nvSpPr>
        <p:spPr>
          <a:xfrm>
            <a:off x="5613988" y="1224238"/>
            <a:ext cx="6350001" cy="19569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được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chế</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biến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nhờ</a:t>
            </a:r>
            <a:r>
              <a:rPr lang="en-US" sz="2400" b="1" kern="1200" dirty="0">
                <a:solidFill>
                  <a:prstClr val="black"/>
                </a:solidFill>
                <a:latin typeface="UTM Avo"/>
                <a:cs typeface="+mn-ea"/>
                <a:sym typeface="+mn-lt"/>
              </a:rPr>
              <a:t> vi </a:t>
            </a:r>
            <a:r>
              <a:rPr lang="en-US" sz="2400" b="1" kern="1200" dirty="0" err="1">
                <a:solidFill>
                  <a:prstClr val="black"/>
                </a:solidFill>
                <a:latin typeface="UTM Avo"/>
                <a:cs typeface="+mn-ea"/>
                <a:sym typeface="+mn-lt"/>
              </a:rPr>
              <a:t>khuẩn</a:t>
            </a:r>
            <a:r>
              <a:rPr lang="en-US" sz="2400" b="1"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Sữa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phô</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mai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rau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muối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a:t>
            </a:r>
            <a:endParaRPr lang="vi-VN" sz="2400" kern="1200" dirty="0">
              <a:solidFill>
                <a:prstClr val="black"/>
              </a:solidFill>
              <a:cs typeface="+mn-ea"/>
              <a:sym typeface="+mn-lt"/>
            </a:endParaRPr>
          </a:p>
        </p:txBody>
      </p:sp>
      <p:sp>
        <p:nvSpPr>
          <p:cNvPr id="14" name="Rectangle 13">
            <a:extLst>
              <a:ext uri="{FF2B5EF4-FFF2-40B4-BE49-F238E27FC236}">
                <a16:creationId xmlns:a16="http://schemas.microsoft.com/office/drawing/2014/main" id="{1305D7D3-7AE7-5ACB-AF30-FF4FC8ED89DB}"/>
              </a:ext>
            </a:extLst>
          </p:cNvPr>
          <p:cNvSpPr/>
          <p:nvPr/>
        </p:nvSpPr>
        <p:spPr>
          <a:xfrm>
            <a:off x="5638800" y="3918689"/>
            <a:ext cx="6350001" cy="25907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r>
              <a:rPr lang="en-US" sz="2400" b="1" kern="1200" dirty="0" err="1">
                <a:solidFill>
                  <a:prstClr val="black"/>
                </a:solidFill>
                <a:latin typeface="UTM Avo"/>
                <a:cs typeface="+mn-ea"/>
                <a:sym typeface="+mn-lt"/>
              </a:rPr>
              <a:t>Đặc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điểm</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của</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đã</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được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chế</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biến</a:t>
            </a:r>
            <a:r>
              <a:rPr lang="en-US" sz="2400" b="1" kern="1200" dirty="0">
                <a:solidFill>
                  <a:prstClr val="black"/>
                </a:solidFill>
                <a:latin typeface="UTM Avo"/>
                <a:cs typeface="+mn-ea"/>
                <a:sym typeface="+mn-lt"/>
              </a:rPr>
              <a:t> so </a:t>
            </a:r>
            <a:r>
              <a:rPr lang="en-US" sz="2400" b="1" kern="1200" dirty="0" err="1">
                <a:solidFill>
                  <a:prstClr val="black"/>
                </a:solidFill>
                <a:latin typeface="UTM Avo"/>
                <a:cs typeface="+mn-ea"/>
                <a:sym typeface="+mn-lt"/>
              </a:rPr>
              <a:t>với</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ban </a:t>
            </a:r>
            <a:r>
              <a:rPr lang="en-US" sz="2400" b="1" kern="1200" dirty="0" err="1">
                <a:solidFill>
                  <a:prstClr val="black"/>
                </a:solidFill>
                <a:latin typeface="UTM Avo"/>
                <a:cs typeface="+mn-ea"/>
                <a:sym typeface="+mn-lt"/>
              </a:rPr>
              <a:t>đầu</a:t>
            </a:r>
            <a:r>
              <a:rPr lang="en-US" sz="2400" b="1"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vị</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cung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cấp</a:t>
            </a:r>
            <a:r>
              <a:rPr lang="en-US" sz="2400" kern="1200" dirty="0">
                <a:solidFill>
                  <a:prstClr val="black"/>
                </a:solidFill>
                <a:latin typeface="UTM Avo"/>
                <a:cs typeface="+mn-ea"/>
                <a:sym typeface="+mn-lt"/>
              </a:rPr>
              <a:t> vi </a:t>
            </a:r>
            <a:r>
              <a:rPr lang="en-US" sz="2400" kern="1200" dirty="0" err="1">
                <a:solidFill>
                  <a:prstClr val="black"/>
                </a:solidFill>
                <a:latin typeface="UTM Avo"/>
                <a:cs typeface="+mn-ea"/>
                <a:sym typeface="+mn-lt"/>
              </a:rPr>
              <a:t>khuẩn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lợi</a:t>
            </a:r>
            <a:r>
              <a:rPr lang="en-US" sz="2400" kern="1200" dirty="0">
                <a:solidFill>
                  <a:prstClr val="black"/>
                </a:solidFill>
                <a:latin typeface="UTM Avo"/>
                <a:cs typeface="+mn-ea"/>
                <a:sym typeface="+mn-lt"/>
              </a:rPr>
              <a:t>, vitamin </a:t>
            </a:r>
            <a:r>
              <a:rPr lang="en-US" sz="2400" kern="1200" dirty="0" err="1">
                <a:solidFill>
                  <a:prstClr val="black"/>
                </a:solidFill>
                <a:latin typeface="UTM Avo"/>
                <a:cs typeface="+mn-ea"/>
                <a:sym typeface="+mn-lt"/>
              </a:rPr>
              <a:t>cho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kích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thích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tiêu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hóa</a:t>
            </a:r>
            <a:r>
              <a:rPr lang="en-US" sz="2400" kern="1200" dirty="0">
                <a:solidFill>
                  <a:prstClr val="black"/>
                </a:solidFill>
                <a:latin typeface="UTM Avo"/>
                <a:cs typeface="+mn-ea"/>
                <a:sym typeface="+mn-lt"/>
              </a:rPr>
              <a:t>,…</a:t>
            </a:r>
          </a:p>
        </p:txBody>
      </p:sp>
      <p:sp>
        <p:nvSpPr>
          <p:cNvPr id="25" name="Rectangle: Rounded Corners 24">
            <a:extLst>
              <a:ext uri="{FF2B5EF4-FFF2-40B4-BE49-F238E27FC236}">
                <a16:creationId xmlns:a16="http://schemas.microsoft.com/office/drawing/2014/main" id="{033BF589-E009-2AD0-D25A-AA77C2D7AD09}"/>
              </a:ext>
            </a:extLst>
          </p:cNvPr>
          <p:cNvSpPr/>
          <p:nvPr/>
        </p:nvSpPr>
        <p:spPr>
          <a:xfrm>
            <a:off x="1995073" y="4789376"/>
            <a:ext cx="2564810" cy="181594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ích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biến</a:t>
            </a:r>
            <a:r>
              <a:rPr lang="en-US" sz="2400" kern="1200" dirty="0">
                <a:solidFill>
                  <a:prstClr val="black"/>
                </a:solidFill>
                <a:latin typeface="UTM Avo"/>
                <a:cs typeface="+mn-ea"/>
                <a:sym typeface="+mn-lt"/>
              </a:rPr>
              <a:t> </a:t>
            </a:r>
          </a:p>
          <a:p>
            <a:pPr algn="ctr" defTabSz="609630">
              <a:lnSpc>
                <a:spcPct val="150000"/>
              </a:lnSpc>
              <a:buClrTx/>
            </a:pP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endParaRPr lang="en-US" sz="2400" kern="1200" dirty="0">
              <a:solidFill>
                <a:prstClr val="black"/>
              </a:solidFill>
              <a:latin typeface="UTM Avo"/>
              <a:cs typeface="+mn-ea"/>
              <a:sym typeface="+mn-lt"/>
            </a:endParaRPr>
          </a:p>
        </p:txBody>
      </p:sp>
      <p:sp>
        <p:nvSpPr>
          <p:cNvPr id="29" name="Rectangle: Rounded Corners 28">
            <a:extLst>
              <a:ext uri="{FF2B5EF4-FFF2-40B4-BE49-F238E27FC236}">
                <a16:creationId xmlns:a16="http://schemas.microsoft.com/office/drawing/2014/main" id="{CBD7A216-2FD6-0CEC-E01E-774E0A299A23}"/>
              </a:ext>
            </a:extLst>
          </p:cNvPr>
          <p:cNvSpPr/>
          <p:nvPr/>
        </p:nvSpPr>
        <p:spPr>
          <a:xfrm>
            <a:off x="166273" y="3649465"/>
            <a:ext cx="1473200" cy="121920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vi-VN" sz="2400" b="1" kern="1200" dirty="0">
                <a:solidFill>
                  <a:prstClr val="black"/>
                </a:solidFill>
                <a:cs typeface="+mn-ea"/>
                <a:sym typeface="+mn-lt"/>
              </a:rPr>
              <a:t>VI KHUẨN</a:t>
            </a:r>
            <a:endParaRPr lang="en-US" sz="2400" b="1" kern="1200" dirty="0">
              <a:solidFill>
                <a:prstClr val="black"/>
              </a:solidFill>
              <a:latin typeface="UTM Avo"/>
              <a:cs typeface="+mn-ea"/>
              <a:sym typeface="+mn-lt"/>
            </a:endParaRPr>
          </a:p>
        </p:txBody>
      </p:sp>
      <p:sp>
        <p:nvSpPr>
          <p:cNvPr id="30" name="Rectangle: Rounded Corners 29">
            <a:extLst>
              <a:ext uri="{FF2B5EF4-FFF2-40B4-BE49-F238E27FC236}">
                <a16:creationId xmlns:a16="http://schemas.microsoft.com/office/drawing/2014/main" id="{EF8FC315-FA68-1228-8784-282829B3E16E}"/>
              </a:ext>
            </a:extLst>
          </p:cNvPr>
          <p:cNvSpPr/>
          <p:nvPr/>
        </p:nvSpPr>
        <p:spPr>
          <a:xfrm>
            <a:off x="2207081" y="1628840"/>
            <a:ext cx="2133600" cy="60960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Kích thước</a:t>
            </a:r>
            <a:endParaRPr lang="en-US" sz="2400" kern="1200" dirty="0">
              <a:solidFill>
                <a:prstClr val="black"/>
              </a:solidFill>
              <a:latin typeface="UTM Avo"/>
              <a:cs typeface="+mn-ea"/>
              <a:sym typeface="+mn-lt"/>
            </a:endParaRPr>
          </a:p>
        </p:txBody>
      </p:sp>
      <p:sp>
        <p:nvSpPr>
          <p:cNvPr id="31" name="Rectangle: Rounded Corners 30">
            <a:extLst>
              <a:ext uri="{FF2B5EF4-FFF2-40B4-BE49-F238E27FC236}">
                <a16:creationId xmlns:a16="http://schemas.microsoft.com/office/drawing/2014/main" id="{C86D1150-0C4F-A9BB-A217-13937F584DB4}"/>
              </a:ext>
            </a:extLst>
          </p:cNvPr>
          <p:cNvSpPr/>
          <p:nvPr/>
        </p:nvSpPr>
        <p:spPr>
          <a:xfrm>
            <a:off x="2249589" y="2425004"/>
            <a:ext cx="2133600" cy="609600"/>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buClrTx/>
            </a:pPr>
            <a:r>
              <a:rPr lang="vi-VN" sz="2400" kern="1200" dirty="0">
                <a:solidFill>
                  <a:prstClr val="black"/>
                </a:solidFill>
                <a:cs typeface="+mn-ea"/>
                <a:sym typeface="+mn-lt"/>
              </a:rPr>
              <a:t>Nơi sống</a:t>
            </a:r>
            <a:endParaRPr lang="en-US" sz="2400" kern="1200" dirty="0">
              <a:solidFill>
                <a:prstClr val="black"/>
              </a:solidFill>
              <a:latin typeface="UTM Avo"/>
              <a:cs typeface="+mn-ea"/>
              <a:sym typeface="+mn-lt"/>
            </a:endParaRPr>
          </a:p>
        </p:txBody>
      </p:sp>
      <p:sp>
        <p:nvSpPr>
          <p:cNvPr id="32" name="Rectangle: Rounded Corners 31">
            <a:extLst>
              <a:ext uri="{FF2B5EF4-FFF2-40B4-BE49-F238E27FC236}">
                <a16:creationId xmlns:a16="http://schemas.microsoft.com/office/drawing/2014/main" id="{E415C012-6E26-6550-A152-3F27C97A32BC}"/>
              </a:ext>
            </a:extLst>
          </p:cNvPr>
          <p:cNvSpPr/>
          <p:nvPr/>
        </p:nvSpPr>
        <p:spPr>
          <a:xfrm>
            <a:off x="1990648" y="3235701"/>
            <a:ext cx="2544423" cy="1262844"/>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09630">
              <a:lnSpc>
                <a:spcPct val="150000"/>
              </a:lnSpc>
              <a:buClrTx/>
            </a:pPr>
            <a:r>
              <a:rPr lang="vi-VN" sz="2400" kern="1200" dirty="0">
                <a:solidFill>
                  <a:prstClr val="black"/>
                </a:solidFill>
                <a:cs typeface="+mn-ea"/>
                <a:sym typeface="+mn-lt"/>
              </a:rPr>
              <a:t>Gây bệnh cho con người</a:t>
            </a:r>
            <a:endParaRPr lang="en-US" sz="2400" kern="1200" dirty="0">
              <a:solidFill>
                <a:prstClr val="black"/>
              </a:solidFill>
              <a:latin typeface="UTM Avo"/>
              <a:cs typeface="+mn-ea"/>
              <a:sym typeface="+mn-lt"/>
            </a:endParaRPr>
          </a:p>
        </p:txBody>
      </p:sp>
      <p:cxnSp>
        <p:nvCxnSpPr>
          <p:cNvPr id="34" name="Connector: Elbow 33">
            <a:extLst>
              <a:ext uri="{FF2B5EF4-FFF2-40B4-BE49-F238E27FC236}">
                <a16:creationId xmlns:a16="http://schemas.microsoft.com/office/drawing/2014/main" id="{0E9C72D5-9445-ABF5-4ACF-3AEEC23A1607}"/>
              </a:ext>
            </a:extLst>
          </p:cNvPr>
          <p:cNvCxnSpPr>
            <a:cxnSpLocks/>
            <a:endCxn id="30" idx="1"/>
          </p:cNvCxnSpPr>
          <p:nvPr/>
        </p:nvCxnSpPr>
        <p:spPr>
          <a:xfrm rot="5400000" flipH="1" flipV="1">
            <a:off x="849325" y="2901309"/>
            <a:ext cx="2325425" cy="390088"/>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5" name="Connector: Elbow 34">
            <a:extLst>
              <a:ext uri="{FF2B5EF4-FFF2-40B4-BE49-F238E27FC236}">
                <a16:creationId xmlns:a16="http://schemas.microsoft.com/office/drawing/2014/main" id="{179AE239-ADE0-2675-C33F-2E51E733F6B3}"/>
              </a:ext>
            </a:extLst>
          </p:cNvPr>
          <p:cNvCxnSpPr>
            <a:cxnSpLocks/>
            <a:endCxn id="31" idx="1"/>
          </p:cNvCxnSpPr>
          <p:nvPr/>
        </p:nvCxnSpPr>
        <p:spPr>
          <a:xfrm rot="5400000" flipH="1" flipV="1">
            <a:off x="1268661" y="3278137"/>
            <a:ext cx="1529261" cy="432596"/>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C1080B03-3D37-6A19-4EB1-F84EE204F19D}"/>
              </a:ext>
            </a:extLst>
          </p:cNvPr>
          <p:cNvCxnSpPr>
            <a:cxnSpLocks/>
            <a:stCxn id="29" idx="3"/>
            <a:endCxn id="32" idx="1"/>
          </p:cNvCxnSpPr>
          <p:nvPr/>
        </p:nvCxnSpPr>
        <p:spPr>
          <a:xfrm flipV="1">
            <a:off x="1639473" y="3867123"/>
            <a:ext cx="351175" cy="391942"/>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or: Elbow 37">
            <a:extLst>
              <a:ext uri="{FF2B5EF4-FFF2-40B4-BE49-F238E27FC236}">
                <a16:creationId xmlns:a16="http://schemas.microsoft.com/office/drawing/2014/main" id="{FA23461C-C9D5-E7FB-DFBB-E618C32C1170}"/>
              </a:ext>
            </a:extLst>
          </p:cNvPr>
          <p:cNvCxnSpPr>
            <a:cxnSpLocks/>
            <a:stCxn id="29" idx="3"/>
            <a:endCxn id="25" idx="1"/>
          </p:cNvCxnSpPr>
          <p:nvPr/>
        </p:nvCxnSpPr>
        <p:spPr>
          <a:xfrm>
            <a:off x="1639473" y="4259065"/>
            <a:ext cx="355600" cy="1438281"/>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FB178D53-C185-25B6-A97E-2BE266470054}"/>
              </a:ext>
            </a:extLst>
          </p:cNvPr>
          <p:cNvCxnSpPr>
            <a:cxnSpLocks/>
            <a:stCxn id="25" idx="3"/>
            <a:endCxn id="13" idx="1"/>
          </p:cNvCxnSpPr>
          <p:nvPr/>
        </p:nvCxnSpPr>
        <p:spPr>
          <a:xfrm flipV="1">
            <a:off x="4559883" y="2202729"/>
            <a:ext cx="1054105" cy="349461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nector: Elbow 41">
            <a:extLst>
              <a:ext uri="{FF2B5EF4-FFF2-40B4-BE49-F238E27FC236}">
                <a16:creationId xmlns:a16="http://schemas.microsoft.com/office/drawing/2014/main" id="{0ADE776E-C441-A6D3-A2C9-2CC2618E429E}"/>
              </a:ext>
            </a:extLst>
          </p:cNvPr>
          <p:cNvCxnSpPr>
            <a:cxnSpLocks/>
            <a:stCxn id="25" idx="3"/>
            <a:endCxn id="14" idx="1"/>
          </p:cNvCxnSpPr>
          <p:nvPr/>
        </p:nvCxnSpPr>
        <p:spPr>
          <a:xfrm flipV="1">
            <a:off x="4559883" y="5214089"/>
            <a:ext cx="1078917" cy="48325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198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par>
                                <p:cTn id="38" presetID="22" presetClass="entr" presetSubtype="8"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1000"/>
                                        <p:tgtEl>
                                          <p:spTgt spid="4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10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500"/>
                                        <p:tgtEl>
                                          <p:spTgt spid="4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5" grpId="0" animBg="1"/>
      <p:bldP spid="29" grpId="0" animBg="1"/>
      <p:bldP spid="30" grpId="0" animBg="1"/>
      <p:bldP spid="31"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CD0328-13CE-2694-B267-5A7ECFD0202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EDD404-D366-197A-257B-599340358C92}"/>
              </a:ext>
            </a:extLst>
          </p:cNvPr>
          <p:cNvSpPr txBox="1"/>
          <p:nvPr/>
        </p:nvSpPr>
        <p:spPr>
          <a:xfrm>
            <a:off x="3142343" y="1592943"/>
            <a:ext cx="6096000" cy="573234"/>
          </a:xfrm>
          <a:prstGeom prst="rect">
            <a:avLst/>
          </a:prstGeom>
          <a:noFill/>
        </p:spPr>
        <p:txBody>
          <a:bodyPr wrap="square">
            <a:spAutoFit/>
          </a:bodyPr>
          <a:lstStyle/>
          <a:p>
            <a:pPr algn="ctr" defTabSz="609630">
              <a:lnSpc>
                <a:spcPct val="150000"/>
              </a:lnSpc>
              <a:spcAft>
                <a:spcPts val="667"/>
              </a:spcAft>
              <a:buClrTx/>
            </a:pPr>
            <a:r>
              <a:rPr lang="nl-NL" sz="2400" b="1" kern="1200" dirty="0">
                <a:solidFill>
                  <a:srgbClr val="C00000"/>
                </a:solidFill>
                <a:latin typeface="UTM Avo"/>
                <a:cs typeface="+mn-ea"/>
                <a:sym typeface="+mn-lt"/>
              </a:rPr>
              <a:t>Xử lý tình huống</a:t>
            </a:r>
            <a:endParaRPr lang="en-US" sz="2400" kern="1200" dirty="0">
              <a:solidFill>
                <a:srgbClr val="C00000"/>
              </a:solidFill>
              <a:latin typeface="UTM Avo"/>
              <a:cs typeface="+mn-ea"/>
              <a:sym typeface="+mn-lt"/>
            </a:endParaRPr>
          </a:p>
        </p:txBody>
      </p:sp>
      <p:sp>
        <p:nvSpPr>
          <p:cNvPr id="5" name="TextBox 4">
            <a:extLst>
              <a:ext uri="{FF2B5EF4-FFF2-40B4-BE49-F238E27FC236}">
                <a16:creationId xmlns:a16="http://schemas.microsoft.com/office/drawing/2014/main" id="{652C3621-362D-5C00-CD1A-E7DECDA0A70B}"/>
              </a:ext>
            </a:extLst>
          </p:cNvPr>
          <p:cNvSpPr txBox="1"/>
          <p:nvPr/>
        </p:nvSpPr>
        <p:spPr>
          <a:xfrm>
            <a:off x="635000" y="2314079"/>
            <a:ext cx="10922000" cy="2229841"/>
          </a:xfrm>
          <a:prstGeom prst="rect">
            <a:avLst/>
          </a:prstGeom>
          <a:solidFill>
            <a:schemeClr val="accent6">
              <a:lumMod val="20000"/>
              <a:lumOff val="80000"/>
            </a:schemeClr>
          </a:solidFill>
        </p:spPr>
        <p:txBody>
          <a:bodyPr wrap="square">
            <a:spAutoFit/>
          </a:bodyPr>
          <a:lstStyle/>
          <a:p>
            <a:pPr algn="just" defTabSz="609630">
              <a:lnSpc>
                <a:spcPct val="150000"/>
              </a:lnSpc>
              <a:buClrTx/>
            </a:pPr>
            <a:r>
              <a:rPr lang="nl-NL" sz="2400" b="1" kern="1200" dirty="0">
                <a:solidFill>
                  <a:prstClr val="black"/>
                </a:solidFill>
                <a:latin typeface="UTM Avo"/>
                <a:cs typeface="+mn-ea"/>
                <a:sym typeface="+mn-lt"/>
              </a:rPr>
              <a:t>Tình huống 1: </a:t>
            </a:r>
            <a:r>
              <a:rPr lang="nl-NL" sz="2400" kern="1200" dirty="0">
                <a:solidFill>
                  <a:prstClr val="black"/>
                </a:solidFill>
                <a:latin typeface="UTM Avo"/>
                <a:cs typeface="+mn-ea"/>
                <a:sym typeface="+mn-lt"/>
              </a:rPr>
              <a:t>Hai anh em bạn An vừa trồng cây xong. Khi vào nhà, em của bạn An muốn ăn quả táo trên bàn. An nhắc em đi rửa tay trước khi ăn. Em nói rằng: “Em chỉ cầm dụng cụ giúp anh trồng cây, tay em không chạm vào đất thì không cần rửa tay”. </a:t>
            </a:r>
            <a:endParaRPr lang="en-US" sz="2400" kern="1200" dirty="0">
              <a:solidFill>
                <a:prstClr val="black"/>
              </a:solidFill>
              <a:latin typeface="UTM Avo"/>
              <a:cs typeface="+mn-ea"/>
              <a:sym typeface="+mn-lt"/>
            </a:endParaRPr>
          </a:p>
        </p:txBody>
      </p:sp>
    </p:spTree>
    <p:extLst>
      <p:ext uri="{BB962C8B-B14F-4D97-AF65-F5344CB8AC3E}">
        <p14:creationId xmlns:p14="http://schemas.microsoft.com/office/powerpoint/2010/main" val="256918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37A3AE-3B33-D221-00A3-4C9180A4DE42}"/>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6474C65-C53F-8982-79D6-5F5053153773}"/>
              </a:ext>
            </a:extLst>
          </p:cNvPr>
          <p:cNvSpPr/>
          <p:nvPr/>
        </p:nvSpPr>
        <p:spPr>
          <a:xfrm>
            <a:off x="1019629" y="2390446"/>
            <a:ext cx="10363200" cy="274398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defTabSz="609630">
              <a:lnSpc>
                <a:spcPct val="150000"/>
              </a:lnSpc>
              <a:buClrTx/>
            </a:pPr>
            <a:endParaRPr lang="en-US" sz="2400" kern="1200" dirty="0">
              <a:solidFill>
                <a:prstClr val="black"/>
              </a:solidFill>
              <a:latin typeface="UTM Avo"/>
              <a:cs typeface="+mn-ea"/>
              <a:sym typeface="+mn-lt"/>
            </a:endParaRPr>
          </a:p>
        </p:txBody>
      </p:sp>
      <p:sp>
        <p:nvSpPr>
          <p:cNvPr id="7" name="Rectangle: Rounded Corners 6">
            <a:extLst>
              <a:ext uri="{FF2B5EF4-FFF2-40B4-BE49-F238E27FC236}">
                <a16:creationId xmlns:a16="http://schemas.microsoft.com/office/drawing/2014/main" id="{775057B9-BE73-B740-C692-31A02CDE3874}"/>
              </a:ext>
            </a:extLst>
          </p:cNvPr>
          <p:cNvSpPr/>
          <p:nvPr/>
        </p:nvSpPr>
        <p:spPr>
          <a:xfrm>
            <a:off x="1095238" y="2565254"/>
            <a:ext cx="5867991" cy="239436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defTabSz="609630">
              <a:lnSpc>
                <a:spcPct val="150000"/>
              </a:lnSpc>
              <a:buClrTx/>
            </a:pPr>
            <a:r>
              <a:rPr lang="nl-NL" sz="2400" kern="1200" dirty="0">
                <a:solidFill>
                  <a:prstClr val="black"/>
                </a:solidFill>
                <a:latin typeface="UTM Avo"/>
                <a:cs typeface="+mn-ea"/>
                <a:sym typeface="+mn-lt"/>
              </a:rPr>
              <a:t>Nếu là An, em sẽ bảo em của mình đi rửa tay </a:t>
            </a:r>
            <a:r>
              <a:rPr lang="nl-NL" sz="2400" kern="1200" dirty="0">
                <a:solidFill>
                  <a:sysClr val="windowText" lastClr="000000"/>
                </a:solidFill>
                <a:latin typeface="UTM Avo"/>
                <a:cs typeface="+mn-ea"/>
                <a:sym typeface="+mn-lt"/>
              </a:rPr>
              <a:t>vì vi khuẩn không chỉ có ở đất mà nó có ở tất cả mọi nơi kể cả trong không khí.</a:t>
            </a:r>
            <a:endParaRPr lang="en-US" sz="2400" kern="1200" dirty="0">
              <a:solidFill>
                <a:sysClr val="windowText" lastClr="000000"/>
              </a:solidFill>
              <a:latin typeface="UTM Avo"/>
              <a:cs typeface="+mn-ea"/>
              <a:sym typeface="+mn-lt"/>
            </a:endParaRPr>
          </a:p>
        </p:txBody>
      </p:sp>
      <p:sp>
        <p:nvSpPr>
          <p:cNvPr id="8" name="TextBox 7">
            <a:extLst>
              <a:ext uri="{FF2B5EF4-FFF2-40B4-BE49-F238E27FC236}">
                <a16:creationId xmlns:a16="http://schemas.microsoft.com/office/drawing/2014/main" id="{3DCD0051-F3AF-C326-E11E-2C4C372F1657}"/>
              </a:ext>
            </a:extLst>
          </p:cNvPr>
          <p:cNvSpPr txBox="1"/>
          <p:nvPr/>
        </p:nvSpPr>
        <p:spPr>
          <a:xfrm>
            <a:off x="714829" y="2080414"/>
            <a:ext cx="1473200" cy="46166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buClrTx/>
            </a:pPr>
            <a:r>
              <a:rPr lang="en-US" sz="2400" b="1" kern="1200" dirty="0" err="1">
                <a:solidFill>
                  <a:prstClr val="black"/>
                </a:solidFill>
                <a:latin typeface="UTM Avo"/>
                <a:cs typeface="+mn-ea"/>
                <a:sym typeface="+mn-lt"/>
              </a:rPr>
              <a:t>Gợi</a:t>
            </a:r>
            <a:r>
              <a:rPr lang="en-US" sz="2400" b="1" kern="1200" dirty="0">
                <a:solidFill>
                  <a:prstClr val="black"/>
                </a:solidFill>
                <a:latin typeface="UTM Avo"/>
                <a:cs typeface="+mn-ea"/>
                <a:sym typeface="+mn-lt"/>
              </a:rPr>
              <a:t> ý:</a:t>
            </a:r>
            <a:endParaRPr lang="en-US" sz="2400" b="1" kern="1200" dirty="0">
              <a:solidFill>
                <a:prstClr val="white"/>
              </a:solidFill>
              <a:latin typeface="UTM Avo"/>
              <a:cs typeface="+mn-ea"/>
              <a:sym typeface="+mn-lt"/>
            </a:endParaRPr>
          </a:p>
        </p:txBody>
      </p:sp>
      <p:pic>
        <p:nvPicPr>
          <p:cNvPr id="2050" name="Picture 2" descr="Tầm quan trọng của vệ sinh tay – Bệnh viện Sản Nhi Ninh Bình">
            <a:extLst>
              <a:ext uri="{FF2B5EF4-FFF2-40B4-BE49-F238E27FC236}">
                <a16:creationId xmlns:a16="http://schemas.microsoft.com/office/drawing/2014/main" id="{B94A4A78-C476-5797-4574-C63C37818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829" y="2447089"/>
            <a:ext cx="3953231" cy="263069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4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ipe(left)">
                                      <p:cBhvr>
                                        <p:cTn id="1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3C1BFF-594A-0BD3-0965-CD13E0BBD7B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34B891B-AA3C-DC69-96C4-9C29A0168497}"/>
              </a:ext>
            </a:extLst>
          </p:cNvPr>
          <p:cNvSpPr txBox="1"/>
          <p:nvPr/>
        </p:nvSpPr>
        <p:spPr>
          <a:xfrm>
            <a:off x="1772202" y="1678106"/>
            <a:ext cx="8890000" cy="1121846"/>
          </a:xfrm>
          <a:prstGeom prst="rect">
            <a:avLst/>
          </a:prstGeom>
          <a:noFill/>
        </p:spPr>
        <p:txBody>
          <a:bodyPr wrap="square">
            <a:spAutoFit/>
          </a:bodyPr>
          <a:lstStyle/>
          <a:p>
            <a:pPr algn="just" defTabSz="609630">
              <a:lnSpc>
                <a:spcPct val="150000"/>
              </a:lnSpc>
              <a:buClrTx/>
            </a:pPr>
            <a:r>
              <a:rPr lang="nl-NL" sz="2400" b="1" kern="1200" dirty="0">
                <a:solidFill>
                  <a:prstClr val="black"/>
                </a:solidFill>
                <a:latin typeface="+mj-lt"/>
                <a:cs typeface="+mn-ea"/>
                <a:sym typeface="+mn-lt"/>
              </a:rPr>
              <a:t>Tình huống 2: </a:t>
            </a:r>
            <a:r>
              <a:rPr lang="vi-VN" sz="2400" kern="1200" dirty="0">
                <a:solidFill>
                  <a:prstClr val="black"/>
                </a:solidFill>
                <a:latin typeface="+mj-lt"/>
                <a:cs typeface="+mn-ea"/>
                <a:sym typeface="+mn-lt"/>
              </a:rPr>
              <a:t>Gặp tình huống như hình dưới đây, em sẽ nói gì với bạn? </a:t>
            </a:r>
            <a:endParaRPr lang="en-US" sz="2400" kern="1200" dirty="0">
              <a:solidFill>
                <a:prstClr val="black"/>
              </a:solidFill>
              <a:latin typeface="+mj-lt"/>
              <a:cs typeface="+mn-ea"/>
              <a:sym typeface="+mn-lt"/>
            </a:endParaRPr>
          </a:p>
        </p:txBody>
      </p:sp>
      <p:pic>
        <p:nvPicPr>
          <p:cNvPr id="2" name="Picture 1" descr="image (3)">
            <a:extLst>
              <a:ext uri="{FF2B5EF4-FFF2-40B4-BE49-F238E27FC236}">
                <a16:creationId xmlns:a16="http://schemas.microsoft.com/office/drawing/2014/main" id="{C4D266FD-CCCE-8051-AAE7-C135C8B28012}"/>
              </a:ext>
            </a:extLst>
          </p:cNvPr>
          <p:cNvPicPr>
            <a:picLocks noGrp="1" noChangeAspect="1"/>
          </p:cNvPicPr>
          <p:nvPr isPhoto="1"/>
        </p:nvPicPr>
        <p:blipFill>
          <a:blip r:embed="rId3">
            <a:lum/>
            <a:extLst>
              <a:ext uri="{28A0092B-C50C-407E-A947-70E740481C1C}">
                <a14:useLocalDpi xmlns:a14="http://schemas.microsoft.com/office/drawing/2010/main" val="0"/>
              </a:ext>
            </a:extLst>
          </a:blip>
          <a:srcRect l="40195" t="53143" r="8828" b="5267"/>
          <a:stretch/>
        </p:blipFill>
        <p:spPr>
          <a:xfrm>
            <a:off x="2857500" y="3158028"/>
            <a:ext cx="6477000" cy="2769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76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9BEB1F-A821-18FB-757A-3AC62ADE495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13B25E3-5514-0A5A-7608-35ED20FFC593}"/>
              </a:ext>
            </a:extLst>
          </p:cNvPr>
          <p:cNvSpPr txBox="1"/>
          <p:nvPr/>
        </p:nvSpPr>
        <p:spPr>
          <a:xfrm>
            <a:off x="565701" y="2051279"/>
            <a:ext cx="1473200" cy="46166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buClrTx/>
            </a:pPr>
            <a:r>
              <a:rPr lang="en-US" sz="2400" b="1" kern="1200" dirty="0" err="1">
                <a:solidFill>
                  <a:prstClr val="black"/>
                </a:solidFill>
                <a:latin typeface="UTM Avo"/>
                <a:cs typeface="+mn-ea"/>
                <a:sym typeface="+mn-lt"/>
              </a:rPr>
              <a:t>Gợi</a:t>
            </a:r>
            <a:r>
              <a:rPr lang="en-US" sz="2400" b="1" kern="1200" dirty="0">
                <a:solidFill>
                  <a:prstClr val="black"/>
                </a:solidFill>
                <a:latin typeface="UTM Avo"/>
                <a:cs typeface="+mn-ea"/>
                <a:sym typeface="+mn-lt"/>
              </a:rPr>
              <a:t> ý:</a:t>
            </a:r>
            <a:endParaRPr lang="en-US" sz="2400" b="1" kern="1200" dirty="0">
              <a:solidFill>
                <a:prstClr val="white"/>
              </a:solidFill>
              <a:latin typeface="UTM Avo"/>
              <a:cs typeface="+mn-ea"/>
              <a:sym typeface="+mn-lt"/>
            </a:endParaRPr>
          </a:p>
        </p:txBody>
      </p:sp>
      <p:sp>
        <p:nvSpPr>
          <p:cNvPr id="9" name="TextBox 8">
            <a:extLst>
              <a:ext uri="{FF2B5EF4-FFF2-40B4-BE49-F238E27FC236}">
                <a16:creationId xmlns:a16="http://schemas.microsoft.com/office/drawing/2014/main" id="{7BB320EE-F780-4075-A4FA-2BC30C873E0F}"/>
              </a:ext>
            </a:extLst>
          </p:cNvPr>
          <p:cNvSpPr txBox="1"/>
          <p:nvPr/>
        </p:nvSpPr>
        <p:spPr>
          <a:xfrm>
            <a:off x="7009621" y="2810721"/>
            <a:ext cx="4314457" cy="1121846"/>
          </a:xfrm>
          <a:prstGeom prst="rect">
            <a:avLst/>
          </a:prstGeom>
          <a:noFill/>
        </p:spPr>
        <p:txBody>
          <a:bodyPr wrap="square">
            <a:spAutoFit/>
          </a:bodyPr>
          <a:lstStyle/>
          <a:p>
            <a:pPr algn="just" defTabSz="609630">
              <a:lnSpc>
                <a:spcPct val="150000"/>
              </a:lnSpc>
              <a:spcAft>
                <a:spcPts val="667"/>
              </a:spcAft>
              <a:buClrTx/>
            </a:pPr>
            <a:r>
              <a:rPr lang="nl-NL" sz="2400" kern="1200" dirty="0">
                <a:solidFill>
                  <a:prstClr val="black"/>
                </a:solidFill>
                <a:latin typeface="UTM Avo"/>
                <a:cs typeface="+mn-ea"/>
                <a:sym typeface="+mn-lt"/>
              </a:rPr>
              <a:t>Em sẽ nói với bạn nên ăn sữa chua.</a:t>
            </a:r>
            <a:endParaRPr lang="en-US" sz="2400" kern="1200" dirty="0">
              <a:solidFill>
                <a:prstClr val="black"/>
              </a:solidFill>
              <a:latin typeface="UTM Avo"/>
              <a:cs typeface="+mn-ea"/>
              <a:sym typeface="+mn-lt"/>
            </a:endParaRPr>
          </a:p>
        </p:txBody>
      </p:sp>
      <p:pic>
        <p:nvPicPr>
          <p:cNvPr id="3074" name="Picture 2">
            <a:extLst>
              <a:ext uri="{FF2B5EF4-FFF2-40B4-BE49-F238E27FC236}">
                <a16:creationId xmlns:a16="http://schemas.microsoft.com/office/drawing/2014/main" id="{504D25AF-FEBE-8DEA-0049-4CF6FED980E5}"/>
              </a:ext>
            </a:extLst>
          </p:cNvPr>
          <p:cNvPicPr>
            <a:picLocks noChangeAspect="1" noChangeArrowheads="1"/>
          </p:cNvPicPr>
          <p:nvPr/>
        </p:nvPicPr>
        <p:blipFill>
          <a:blip r:embed="rId3"/>
          <a:srcRect/>
          <a:stretch/>
        </p:blipFill>
        <p:spPr bwMode="auto">
          <a:xfrm>
            <a:off x="767130" y="2758360"/>
            <a:ext cx="5030972" cy="2789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77AE526B-F69D-9E8F-1034-EA8BCA58E248}"/>
              </a:ext>
            </a:extLst>
          </p:cNvPr>
          <p:cNvSpPr txBox="1"/>
          <p:nvPr/>
        </p:nvSpPr>
        <p:spPr>
          <a:xfrm>
            <a:off x="7586144" y="4251578"/>
            <a:ext cx="3737934" cy="112184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defTabSz="609630">
              <a:lnSpc>
                <a:spcPct val="150000"/>
              </a:lnSpc>
              <a:buClrTx/>
            </a:pPr>
            <a:r>
              <a:rPr lang="nl-NL" sz="2400" kern="1200" dirty="0">
                <a:solidFill>
                  <a:prstClr val="black"/>
                </a:solidFill>
                <a:latin typeface="UTM Avo"/>
                <a:cs typeface="+mn-ea"/>
                <a:sym typeface="+mn-lt"/>
              </a:rPr>
              <a:t>Để bổ sung lợi khuẩn rất tốt cho sức khỏe. </a:t>
            </a:r>
            <a:endParaRPr lang="en-US" sz="2400" kern="1200" dirty="0">
              <a:solidFill>
                <a:prstClr val="black"/>
              </a:solidFill>
              <a:latin typeface="UTM Avo"/>
              <a:cs typeface="+mn-ea"/>
              <a:sym typeface="+mn-lt"/>
            </a:endParaRPr>
          </a:p>
        </p:txBody>
      </p:sp>
      <p:sp>
        <p:nvSpPr>
          <p:cNvPr id="12" name="Arrow: Right 11">
            <a:extLst>
              <a:ext uri="{FF2B5EF4-FFF2-40B4-BE49-F238E27FC236}">
                <a16:creationId xmlns:a16="http://schemas.microsoft.com/office/drawing/2014/main" id="{7ACDE600-3247-4919-0203-AF853229F9C7}"/>
              </a:ext>
            </a:extLst>
          </p:cNvPr>
          <p:cNvSpPr/>
          <p:nvPr/>
        </p:nvSpPr>
        <p:spPr>
          <a:xfrm>
            <a:off x="6257074" y="4574336"/>
            <a:ext cx="1121143" cy="362962"/>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609630">
              <a:buClrTx/>
            </a:pPr>
            <a:endParaRPr lang="en-US" sz="2400" kern="1200">
              <a:solidFill>
                <a:prstClr val="white"/>
              </a:solidFill>
              <a:latin typeface="UTM Avo"/>
              <a:cs typeface="+mn-ea"/>
              <a:sym typeface="+mn-lt"/>
            </a:endParaRPr>
          </a:p>
        </p:txBody>
      </p:sp>
    </p:spTree>
    <p:extLst>
      <p:ext uri="{BB962C8B-B14F-4D97-AF65-F5344CB8AC3E}">
        <p14:creationId xmlns:p14="http://schemas.microsoft.com/office/powerpoint/2010/main" val="272181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ipe(down)">
                                      <p:cBhvr>
                                        <p:cTn id="13" dur="500"/>
                                        <p:tgtEl>
                                          <p:spTgt spid="30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3"/>
          <p:cNvGrpSpPr/>
          <p:nvPr/>
        </p:nvGrpSpPr>
        <p:grpSpPr>
          <a:xfrm>
            <a:off x="685801" y="3415608"/>
            <a:ext cx="3438503" cy="2354701"/>
            <a:chOff x="0" y="0"/>
            <a:chExt cx="1358421" cy="930252"/>
          </a:xfrm>
        </p:grpSpPr>
        <p:sp>
          <p:nvSpPr>
            <p:cNvPr id="4" name="Freeform 4"/>
            <p:cNvSpPr/>
            <p:nvPr/>
          </p:nvSpPr>
          <p:spPr>
            <a:xfrm>
              <a:off x="0" y="0"/>
              <a:ext cx="1358421" cy="930252"/>
            </a:xfrm>
            <a:custGeom>
              <a:avLst/>
              <a:gdLst/>
              <a:ahLst/>
              <a:cxnLst/>
              <a:rect l="l" t="t" r="r" b="b"/>
              <a:pathLst>
                <a:path w="1358421" h="930252">
                  <a:moveTo>
                    <a:pt x="76552" y="0"/>
                  </a:moveTo>
                  <a:lnTo>
                    <a:pt x="1281869" y="0"/>
                  </a:lnTo>
                  <a:cubicBezTo>
                    <a:pt x="1324147" y="0"/>
                    <a:pt x="1358421" y="34274"/>
                    <a:pt x="1358421" y="76552"/>
                  </a:cubicBezTo>
                  <a:lnTo>
                    <a:pt x="1358421" y="853700"/>
                  </a:lnTo>
                  <a:cubicBezTo>
                    <a:pt x="1358421" y="895979"/>
                    <a:pt x="1324147" y="930252"/>
                    <a:pt x="1281869" y="930252"/>
                  </a:cubicBezTo>
                  <a:lnTo>
                    <a:pt x="76552" y="930252"/>
                  </a:lnTo>
                  <a:cubicBezTo>
                    <a:pt x="56249" y="930252"/>
                    <a:pt x="36778" y="922187"/>
                    <a:pt x="22422" y="907831"/>
                  </a:cubicBezTo>
                  <a:cubicBezTo>
                    <a:pt x="8065" y="893474"/>
                    <a:pt x="0" y="874003"/>
                    <a:pt x="0" y="853700"/>
                  </a:cubicBezTo>
                  <a:lnTo>
                    <a:pt x="0" y="76552"/>
                  </a:lnTo>
                  <a:cubicBezTo>
                    <a:pt x="0" y="34274"/>
                    <a:pt x="34274" y="0"/>
                    <a:pt x="76552" y="0"/>
                  </a:cubicBezTo>
                  <a:close/>
                </a:path>
              </a:pathLst>
            </a:custGeom>
            <a:solidFill>
              <a:schemeClr val="accent3">
                <a:lumMod val="20000"/>
                <a:lumOff val="80000"/>
              </a:schemeClr>
            </a:solidFill>
            <a:ln w="142875" cap="rnd">
              <a:solidFill>
                <a:srgbClr val="FFFFFF"/>
              </a:solidFill>
              <a:prstDash val="solid"/>
              <a:round/>
            </a:ln>
          </p:spPr>
          <p:txBody>
            <a:bodyPr/>
            <a:lstStyle/>
            <a:p>
              <a:pPr defTabSz="609630">
                <a:buClrTx/>
              </a:pPr>
              <a:endParaRPr lang="en-US" sz="1200" kern="1200" dirty="0">
                <a:solidFill>
                  <a:prstClr val="black"/>
                </a:solidFill>
                <a:latin typeface="+mj-lt"/>
                <a:cs typeface="+mn-ea"/>
                <a:sym typeface="+mn-lt"/>
              </a:endParaRPr>
            </a:p>
          </p:txBody>
        </p:sp>
        <p:sp>
          <p:nvSpPr>
            <p:cNvPr id="5" name="TextBox 5"/>
            <p:cNvSpPr txBox="1"/>
            <p:nvPr/>
          </p:nvSpPr>
          <p:spPr>
            <a:xfrm>
              <a:off x="0" y="-38100"/>
              <a:ext cx="1358421" cy="968352"/>
            </a:xfrm>
            <a:prstGeom prst="rect">
              <a:avLst/>
            </a:prstGeom>
          </p:spPr>
          <p:txBody>
            <a:bodyPr lIns="33867" tIns="33867" rIns="33867" bIns="33867" rtlCol="0" anchor="ctr"/>
            <a:lstStyle/>
            <a:p>
              <a:pPr algn="ctr" defTabSz="609630">
                <a:lnSpc>
                  <a:spcPts val="1773"/>
                </a:lnSpc>
                <a:spcBef>
                  <a:spcPct val="0"/>
                </a:spcBef>
                <a:buClrTx/>
              </a:pPr>
              <a:endParaRPr sz="1200" kern="1200">
                <a:solidFill>
                  <a:prstClr val="black"/>
                </a:solidFill>
                <a:latin typeface="+mj-lt"/>
                <a:cs typeface="+mn-ea"/>
                <a:sym typeface="+mn-lt"/>
              </a:endParaRPr>
            </a:p>
          </p:txBody>
        </p:sp>
      </p:grpSp>
      <p:grpSp>
        <p:nvGrpSpPr>
          <p:cNvPr id="6" name="Group 6"/>
          <p:cNvGrpSpPr/>
          <p:nvPr/>
        </p:nvGrpSpPr>
        <p:grpSpPr>
          <a:xfrm>
            <a:off x="685800" y="1087691"/>
            <a:ext cx="10820400" cy="1440215"/>
            <a:chOff x="0" y="0"/>
            <a:chExt cx="4274726" cy="568974"/>
          </a:xfrm>
        </p:grpSpPr>
        <p:sp>
          <p:nvSpPr>
            <p:cNvPr id="7" name="Freeform 7"/>
            <p:cNvSpPr/>
            <p:nvPr/>
          </p:nvSpPr>
          <p:spPr>
            <a:xfrm>
              <a:off x="0" y="0"/>
              <a:ext cx="4274726" cy="568974"/>
            </a:xfrm>
            <a:custGeom>
              <a:avLst/>
              <a:gdLst/>
              <a:ahLst/>
              <a:cxnLst/>
              <a:rect l="l" t="t" r="r" b="b"/>
              <a:pathLst>
                <a:path w="4274726" h="568974">
                  <a:moveTo>
                    <a:pt x="24327" y="0"/>
                  </a:moveTo>
                  <a:lnTo>
                    <a:pt x="4250399" y="0"/>
                  </a:lnTo>
                  <a:cubicBezTo>
                    <a:pt x="4263834" y="0"/>
                    <a:pt x="4274726" y="10891"/>
                    <a:pt x="4274726" y="24327"/>
                  </a:cubicBezTo>
                  <a:lnTo>
                    <a:pt x="4274726" y="544647"/>
                  </a:lnTo>
                  <a:cubicBezTo>
                    <a:pt x="4274726" y="558082"/>
                    <a:pt x="4263834" y="568974"/>
                    <a:pt x="4250399" y="568974"/>
                  </a:cubicBezTo>
                  <a:lnTo>
                    <a:pt x="24327" y="568974"/>
                  </a:lnTo>
                  <a:cubicBezTo>
                    <a:pt x="10891" y="568974"/>
                    <a:pt x="0" y="558082"/>
                    <a:pt x="0" y="544647"/>
                  </a:cubicBezTo>
                  <a:lnTo>
                    <a:pt x="0" y="24327"/>
                  </a:lnTo>
                  <a:cubicBezTo>
                    <a:pt x="0" y="10891"/>
                    <a:pt x="10891" y="0"/>
                    <a:pt x="24327" y="0"/>
                  </a:cubicBezTo>
                  <a:close/>
                </a:path>
              </a:pathLst>
            </a:custGeom>
            <a:solidFill>
              <a:srgbClr val="3C7152"/>
            </a:solidFill>
            <a:ln w="142875" cap="rnd">
              <a:solidFill>
                <a:srgbClr val="FFFFFF"/>
              </a:solidFill>
              <a:prstDash val="solid"/>
              <a:round/>
            </a:ln>
          </p:spPr>
          <p:txBody>
            <a:bodyPr/>
            <a:lstStyle/>
            <a:p>
              <a:pPr defTabSz="609630">
                <a:buClrTx/>
              </a:pPr>
              <a:endParaRPr lang="en-US" sz="1200" kern="1200">
                <a:solidFill>
                  <a:prstClr val="black"/>
                </a:solidFill>
                <a:latin typeface="+mj-lt"/>
                <a:cs typeface="+mn-ea"/>
                <a:sym typeface="+mn-lt"/>
              </a:endParaRPr>
            </a:p>
          </p:txBody>
        </p:sp>
        <p:sp>
          <p:nvSpPr>
            <p:cNvPr id="8" name="TextBox 8"/>
            <p:cNvSpPr txBox="1"/>
            <p:nvPr/>
          </p:nvSpPr>
          <p:spPr>
            <a:xfrm>
              <a:off x="0" y="-38100"/>
              <a:ext cx="4274726" cy="607074"/>
            </a:xfrm>
            <a:prstGeom prst="rect">
              <a:avLst/>
            </a:prstGeom>
          </p:spPr>
          <p:txBody>
            <a:bodyPr lIns="33867" tIns="33867" rIns="33867" bIns="33867" rtlCol="0" anchor="ctr"/>
            <a:lstStyle/>
            <a:p>
              <a:pPr algn="ctr" defTabSz="609630">
                <a:lnSpc>
                  <a:spcPts val="1773"/>
                </a:lnSpc>
                <a:buClrTx/>
              </a:pPr>
              <a:endParaRPr sz="1200" kern="1200">
                <a:solidFill>
                  <a:prstClr val="black"/>
                </a:solidFill>
                <a:latin typeface="+mj-lt"/>
                <a:cs typeface="+mn-ea"/>
                <a:sym typeface="+mn-lt"/>
              </a:endParaRPr>
            </a:p>
          </p:txBody>
        </p:sp>
      </p:grpSp>
      <p:grpSp>
        <p:nvGrpSpPr>
          <p:cNvPr id="9" name="Group 9"/>
          <p:cNvGrpSpPr/>
          <p:nvPr/>
        </p:nvGrpSpPr>
        <p:grpSpPr>
          <a:xfrm>
            <a:off x="4376749" y="3415608"/>
            <a:ext cx="3438503" cy="2354701"/>
            <a:chOff x="0" y="0"/>
            <a:chExt cx="1358421" cy="930252"/>
          </a:xfrm>
        </p:grpSpPr>
        <p:sp>
          <p:nvSpPr>
            <p:cNvPr id="10" name="Freeform 10"/>
            <p:cNvSpPr/>
            <p:nvPr/>
          </p:nvSpPr>
          <p:spPr>
            <a:xfrm>
              <a:off x="0" y="0"/>
              <a:ext cx="1358421" cy="930252"/>
            </a:xfrm>
            <a:custGeom>
              <a:avLst/>
              <a:gdLst/>
              <a:ahLst/>
              <a:cxnLst/>
              <a:rect l="l" t="t" r="r" b="b"/>
              <a:pathLst>
                <a:path w="1358421" h="930252">
                  <a:moveTo>
                    <a:pt x="76552" y="0"/>
                  </a:moveTo>
                  <a:lnTo>
                    <a:pt x="1281869" y="0"/>
                  </a:lnTo>
                  <a:cubicBezTo>
                    <a:pt x="1324147" y="0"/>
                    <a:pt x="1358421" y="34274"/>
                    <a:pt x="1358421" y="76552"/>
                  </a:cubicBezTo>
                  <a:lnTo>
                    <a:pt x="1358421" y="853700"/>
                  </a:lnTo>
                  <a:cubicBezTo>
                    <a:pt x="1358421" y="895979"/>
                    <a:pt x="1324147" y="930252"/>
                    <a:pt x="1281869" y="930252"/>
                  </a:cubicBezTo>
                  <a:lnTo>
                    <a:pt x="76552" y="930252"/>
                  </a:lnTo>
                  <a:cubicBezTo>
                    <a:pt x="56249" y="930252"/>
                    <a:pt x="36778" y="922187"/>
                    <a:pt x="22422" y="907831"/>
                  </a:cubicBezTo>
                  <a:cubicBezTo>
                    <a:pt x="8065" y="893474"/>
                    <a:pt x="0" y="874003"/>
                    <a:pt x="0" y="853700"/>
                  </a:cubicBezTo>
                  <a:lnTo>
                    <a:pt x="0" y="76552"/>
                  </a:lnTo>
                  <a:cubicBezTo>
                    <a:pt x="0" y="34274"/>
                    <a:pt x="34274" y="0"/>
                    <a:pt x="76552" y="0"/>
                  </a:cubicBezTo>
                  <a:close/>
                </a:path>
              </a:pathLst>
            </a:custGeom>
            <a:solidFill>
              <a:schemeClr val="accent3">
                <a:lumMod val="20000"/>
                <a:lumOff val="80000"/>
              </a:schemeClr>
            </a:solidFill>
            <a:ln w="142875" cap="rnd">
              <a:solidFill>
                <a:srgbClr val="FFFFFF"/>
              </a:solidFill>
              <a:prstDash val="solid"/>
              <a:round/>
            </a:ln>
          </p:spPr>
          <p:txBody>
            <a:bodyPr/>
            <a:lstStyle/>
            <a:p>
              <a:pPr defTabSz="609630">
                <a:buClrTx/>
              </a:pPr>
              <a:endParaRPr lang="en-US" sz="1200" kern="1200">
                <a:solidFill>
                  <a:prstClr val="black"/>
                </a:solidFill>
                <a:latin typeface="+mj-lt"/>
                <a:cs typeface="+mn-ea"/>
                <a:sym typeface="+mn-lt"/>
              </a:endParaRPr>
            </a:p>
          </p:txBody>
        </p:sp>
        <p:sp>
          <p:nvSpPr>
            <p:cNvPr id="11" name="TextBox 11"/>
            <p:cNvSpPr txBox="1"/>
            <p:nvPr/>
          </p:nvSpPr>
          <p:spPr>
            <a:xfrm>
              <a:off x="0" y="-38100"/>
              <a:ext cx="1358421" cy="968352"/>
            </a:xfrm>
            <a:prstGeom prst="rect">
              <a:avLst/>
            </a:prstGeom>
          </p:spPr>
          <p:txBody>
            <a:bodyPr lIns="33867" tIns="33867" rIns="33867" bIns="33867" rtlCol="0" anchor="ctr"/>
            <a:lstStyle/>
            <a:p>
              <a:pPr algn="ctr" defTabSz="609630">
                <a:lnSpc>
                  <a:spcPts val="1773"/>
                </a:lnSpc>
                <a:spcBef>
                  <a:spcPct val="0"/>
                </a:spcBef>
                <a:buClrTx/>
              </a:pPr>
              <a:endParaRPr sz="1200" kern="1200">
                <a:solidFill>
                  <a:prstClr val="black"/>
                </a:solidFill>
                <a:latin typeface="+mj-lt"/>
                <a:cs typeface="+mn-ea"/>
                <a:sym typeface="+mn-lt"/>
              </a:endParaRPr>
            </a:p>
          </p:txBody>
        </p:sp>
      </p:grpSp>
      <p:grpSp>
        <p:nvGrpSpPr>
          <p:cNvPr id="12" name="Group 12"/>
          <p:cNvGrpSpPr/>
          <p:nvPr/>
        </p:nvGrpSpPr>
        <p:grpSpPr>
          <a:xfrm>
            <a:off x="8069253" y="3415608"/>
            <a:ext cx="3438503" cy="2354701"/>
            <a:chOff x="0" y="0"/>
            <a:chExt cx="1358421" cy="930252"/>
          </a:xfrm>
        </p:grpSpPr>
        <p:sp>
          <p:nvSpPr>
            <p:cNvPr id="13" name="Freeform 13"/>
            <p:cNvSpPr/>
            <p:nvPr/>
          </p:nvSpPr>
          <p:spPr>
            <a:xfrm>
              <a:off x="0" y="0"/>
              <a:ext cx="1358421" cy="930252"/>
            </a:xfrm>
            <a:custGeom>
              <a:avLst/>
              <a:gdLst/>
              <a:ahLst/>
              <a:cxnLst/>
              <a:rect l="l" t="t" r="r" b="b"/>
              <a:pathLst>
                <a:path w="1358421" h="930252">
                  <a:moveTo>
                    <a:pt x="76552" y="0"/>
                  </a:moveTo>
                  <a:lnTo>
                    <a:pt x="1281869" y="0"/>
                  </a:lnTo>
                  <a:cubicBezTo>
                    <a:pt x="1324147" y="0"/>
                    <a:pt x="1358421" y="34274"/>
                    <a:pt x="1358421" y="76552"/>
                  </a:cubicBezTo>
                  <a:lnTo>
                    <a:pt x="1358421" y="853700"/>
                  </a:lnTo>
                  <a:cubicBezTo>
                    <a:pt x="1358421" y="895979"/>
                    <a:pt x="1324147" y="930252"/>
                    <a:pt x="1281869" y="930252"/>
                  </a:cubicBezTo>
                  <a:lnTo>
                    <a:pt x="76552" y="930252"/>
                  </a:lnTo>
                  <a:cubicBezTo>
                    <a:pt x="56249" y="930252"/>
                    <a:pt x="36778" y="922187"/>
                    <a:pt x="22422" y="907831"/>
                  </a:cubicBezTo>
                  <a:cubicBezTo>
                    <a:pt x="8065" y="893474"/>
                    <a:pt x="0" y="874003"/>
                    <a:pt x="0" y="853700"/>
                  </a:cubicBezTo>
                  <a:lnTo>
                    <a:pt x="0" y="76552"/>
                  </a:lnTo>
                  <a:cubicBezTo>
                    <a:pt x="0" y="34274"/>
                    <a:pt x="34274" y="0"/>
                    <a:pt x="76552" y="0"/>
                  </a:cubicBezTo>
                  <a:close/>
                </a:path>
              </a:pathLst>
            </a:custGeom>
            <a:solidFill>
              <a:schemeClr val="accent3">
                <a:lumMod val="20000"/>
                <a:lumOff val="80000"/>
              </a:schemeClr>
            </a:solidFill>
            <a:ln w="142875" cap="rnd">
              <a:solidFill>
                <a:srgbClr val="FFFFFF"/>
              </a:solidFill>
              <a:prstDash val="solid"/>
              <a:round/>
            </a:ln>
          </p:spPr>
          <p:txBody>
            <a:bodyPr/>
            <a:lstStyle/>
            <a:p>
              <a:pPr defTabSz="609630">
                <a:buClrTx/>
              </a:pPr>
              <a:endParaRPr lang="en-US" sz="1200" kern="1200" dirty="0">
                <a:solidFill>
                  <a:prstClr val="black"/>
                </a:solidFill>
                <a:latin typeface="+mj-lt"/>
                <a:cs typeface="+mn-ea"/>
                <a:sym typeface="+mn-lt"/>
              </a:endParaRPr>
            </a:p>
          </p:txBody>
        </p:sp>
        <p:sp>
          <p:nvSpPr>
            <p:cNvPr id="14" name="TextBox 14"/>
            <p:cNvSpPr txBox="1"/>
            <p:nvPr/>
          </p:nvSpPr>
          <p:spPr>
            <a:xfrm>
              <a:off x="0" y="-38100"/>
              <a:ext cx="1358421" cy="968352"/>
            </a:xfrm>
            <a:prstGeom prst="rect">
              <a:avLst/>
            </a:prstGeom>
          </p:spPr>
          <p:txBody>
            <a:bodyPr lIns="33867" tIns="33867" rIns="33867" bIns="33867" rtlCol="0" anchor="ctr"/>
            <a:lstStyle/>
            <a:p>
              <a:pPr algn="ctr" defTabSz="609630">
                <a:lnSpc>
                  <a:spcPts val="1773"/>
                </a:lnSpc>
                <a:spcBef>
                  <a:spcPct val="0"/>
                </a:spcBef>
                <a:buClrTx/>
              </a:pPr>
              <a:endParaRPr sz="1200" kern="1200">
                <a:solidFill>
                  <a:prstClr val="black"/>
                </a:solidFill>
                <a:latin typeface="+mj-lt"/>
                <a:cs typeface="+mn-ea"/>
                <a:sym typeface="+mn-lt"/>
              </a:endParaRPr>
            </a:p>
          </p:txBody>
        </p:sp>
      </p:grpSp>
      <p:sp>
        <p:nvSpPr>
          <p:cNvPr id="15" name="Freeform 15"/>
          <p:cNvSpPr/>
          <p:nvPr/>
        </p:nvSpPr>
        <p:spPr>
          <a:xfrm>
            <a:off x="1912704" y="2923259"/>
            <a:ext cx="984697" cy="984697"/>
          </a:xfrm>
          <a:custGeom>
            <a:avLst/>
            <a:gdLst/>
            <a:ahLst/>
            <a:cxnLst/>
            <a:rect l="l" t="t" r="r" b="b"/>
            <a:pathLst>
              <a:path w="1477046" h="1477046">
                <a:moveTo>
                  <a:pt x="0" y="0"/>
                </a:moveTo>
                <a:lnTo>
                  <a:pt x="1477046" y="0"/>
                </a:lnTo>
                <a:lnTo>
                  <a:pt x="1477046" y="1477046"/>
                </a:lnTo>
                <a:lnTo>
                  <a:pt x="0" y="14770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dirty="0">
              <a:solidFill>
                <a:prstClr val="black"/>
              </a:solidFill>
              <a:latin typeface="+mj-lt"/>
              <a:cs typeface="+mn-ea"/>
              <a:sym typeface="+mn-lt"/>
            </a:endParaRPr>
          </a:p>
        </p:txBody>
      </p:sp>
      <p:sp>
        <p:nvSpPr>
          <p:cNvPr id="16" name="Freeform 16"/>
          <p:cNvSpPr/>
          <p:nvPr/>
        </p:nvSpPr>
        <p:spPr>
          <a:xfrm>
            <a:off x="5630805" y="2923259"/>
            <a:ext cx="984697" cy="984697"/>
          </a:xfrm>
          <a:custGeom>
            <a:avLst/>
            <a:gdLst/>
            <a:ahLst/>
            <a:cxnLst/>
            <a:rect l="l" t="t" r="r" b="b"/>
            <a:pathLst>
              <a:path w="1477046" h="1477046">
                <a:moveTo>
                  <a:pt x="0" y="0"/>
                </a:moveTo>
                <a:lnTo>
                  <a:pt x="1477046" y="0"/>
                </a:lnTo>
                <a:lnTo>
                  <a:pt x="1477046" y="1477046"/>
                </a:lnTo>
                <a:lnTo>
                  <a:pt x="0" y="14770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en-US" sz="1200" kern="1200">
              <a:solidFill>
                <a:prstClr val="black"/>
              </a:solidFill>
              <a:latin typeface="+mj-lt"/>
              <a:cs typeface="+mn-ea"/>
              <a:sym typeface="+mn-lt"/>
            </a:endParaRPr>
          </a:p>
        </p:txBody>
      </p:sp>
      <p:sp>
        <p:nvSpPr>
          <p:cNvPr id="17" name="Freeform 17"/>
          <p:cNvSpPr/>
          <p:nvPr/>
        </p:nvSpPr>
        <p:spPr>
          <a:xfrm>
            <a:off x="9322531" y="2923259"/>
            <a:ext cx="984697" cy="984697"/>
          </a:xfrm>
          <a:custGeom>
            <a:avLst/>
            <a:gdLst/>
            <a:ahLst/>
            <a:cxnLst/>
            <a:rect l="l" t="t" r="r" b="b"/>
            <a:pathLst>
              <a:path w="1477046" h="1477046">
                <a:moveTo>
                  <a:pt x="0" y="0"/>
                </a:moveTo>
                <a:lnTo>
                  <a:pt x="1477046" y="0"/>
                </a:lnTo>
                <a:lnTo>
                  <a:pt x="1477046" y="1477046"/>
                </a:lnTo>
                <a:lnTo>
                  <a:pt x="0" y="147704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buClrTx/>
            </a:pPr>
            <a:endParaRPr lang="en-US" sz="1200" kern="1200">
              <a:solidFill>
                <a:prstClr val="black"/>
              </a:solidFill>
              <a:latin typeface="+mj-lt"/>
              <a:cs typeface="+mn-ea"/>
              <a:sym typeface="+mn-lt"/>
            </a:endParaRPr>
          </a:p>
        </p:txBody>
      </p:sp>
      <p:sp>
        <p:nvSpPr>
          <p:cNvPr id="22" name="TextBox 22"/>
          <p:cNvSpPr txBox="1"/>
          <p:nvPr/>
        </p:nvSpPr>
        <p:spPr>
          <a:xfrm>
            <a:off x="977890" y="1341317"/>
            <a:ext cx="10236222" cy="888961"/>
          </a:xfrm>
          <a:prstGeom prst="rect">
            <a:avLst/>
          </a:prstGeom>
        </p:spPr>
        <p:txBody>
          <a:bodyPr lIns="0" tIns="0" rIns="0" bIns="0" rtlCol="0" anchor="t">
            <a:spAutoFit/>
          </a:bodyPr>
          <a:lstStyle/>
          <a:p>
            <a:pPr algn="ctr" defTabSz="609630">
              <a:lnSpc>
                <a:spcPct val="150000"/>
              </a:lnSpc>
              <a:buClrTx/>
              <a:defRPr/>
            </a:pPr>
            <a:r>
              <a:rPr lang="vi-VN" sz="4400" b="1" kern="1200" dirty="0">
                <a:solidFill>
                  <a:prstClr val="white"/>
                </a:solidFill>
                <a:latin typeface="+mj-lt"/>
                <a:cs typeface="+mn-ea"/>
                <a:sym typeface="+mn-lt"/>
              </a:rPr>
              <a:t>HƯỚNG DẪN VỀ NHÀ</a:t>
            </a:r>
            <a:endParaRPr lang="en-US" sz="4400" b="1" kern="1200" dirty="0">
              <a:solidFill>
                <a:prstClr val="white"/>
              </a:solidFill>
              <a:latin typeface="+mj-lt"/>
              <a:cs typeface="+mn-ea"/>
              <a:sym typeface="+mn-lt"/>
            </a:endParaRPr>
          </a:p>
        </p:txBody>
      </p:sp>
      <p:sp>
        <p:nvSpPr>
          <p:cNvPr id="23" name="TextBox 23"/>
          <p:cNvSpPr txBox="1"/>
          <p:nvPr/>
        </p:nvSpPr>
        <p:spPr>
          <a:xfrm>
            <a:off x="8415648" y="3964657"/>
            <a:ext cx="2798463" cy="1590051"/>
          </a:xfrm>
          <a:prstGeom prst="rect">
            <a:avLst/>
          </a:prstGeom>
        </p:spPr>
        <p:txBody>
          <a:bodyPr lIns="0" tIns="0" rIns="0" bIns="0" rtlCol="0" anchor="t">
            <a:spAutoFit/>
          </a:bodyPr>
          <a:lstStyle/>
          <a:p>
            <a:pPr algn="ctr" defTabSz="609630">
              <a:lnSpc>
                <a:spcPct val="150000"/>
              </a:lnSpc>
              <a:buClrTx/>
              <a:defRPr/>
            </a:pPr>
            <a:r>
              <a:rPr lang="vi-VN" sz="2400" kern="1200" dirty="0">
                <a:solidFill>
                  <a:prstClr val="black"/>
                </a:solidFill>
                <a:latin typeface="+mj-lt"/>
                <a:cs typeface="+mn-ea"/>
                <a:sym typeface="+mn-lt"/>
              </a:rPr>
              <a:t>Chuẩn bị</a:t>
            </a:r>
          </a:p>
          <a:p>
            <a:pPr algn="ctr" defTabSz="609630">
              <a:lnSpc>
                <a:spcPct val="150000"/>
              </a:lnSpc>
              <a:buClrTx/>
            </a:pPr>
            <a:r>
              <a:rPr lang="pl-PL" sz="2400" b="1" i="1" kern="1200" dirty="0">
                <a:solidFill>
                  <a:prstClr val="black"/>
                </a:solidFill>
                <a:latin typeface="+mj-lt"/>
                <a:cs typeface="+mn-ea"/>
                <a:sym typeface="+mn-lt"/>
              </a:rPr>
              <a:t>Bài 14. Nam </a:t>
            </a:r>
            <a:endParaRPr lang="en-US" sz="2400" b="1" i="1" kern="1200" dirty="0">
              <a:solidFill>
                <a:prstClr val="black"/>
              </a:solidFill>
              <a:latin typeface="+mj-lt"/>
              <a:cs typeface="+mn-ea"/>
              <a:sym typeface="+mn-lt"/>
            </a:endParaRPr>
          </a:p>
          <a:p>
            <a:pPr algn="ctr" defTabSz="609630">
              <a:lnSpc>
                <a:spcPct val="150000"/>
              </a:lnSpc>
              <a:buClrTx/>
            </a:pPr>
            <a:r>
              <a:rPr lang="pl-PL" sz="2400" b="1" i="1" kern="1200" dirty="0">
                <a:solidFill>
                  <a:prstClr val="black"/>
                </a:solidFill>
                <a:latin typeface="+mj-lt"/>
                <a:cs typeface="+mn-ea"/>
                <a:sym typeface="+mn-lt"/>
              </a:rPr>
              <a:t>và nữ </a:t>
            </a:r>
            <a:endParaRPr lang="en-US" sz="2400" b="1" i="1" kern="1200" dirty="0">
              <a:solidFill>
                <a:prstClr val="black"/>
              </a:solidFill>
              <a:latin typeface="+mj-lt"/>
              <a:cs typeface="+mn-ea"/>
              <a:sym typeface="+mn-lt"/>
            </a:endParaRPr>
          </a:p>
        </p:txBody>
      </p:sp>
      <p:sp>
        <p:nvSpPr>
          <p:cNvPr id="24" name="TextBox 24"/>
          <p:cNvSpPr txBox="1"/>
          <p:nvPr/>
        </p:nvSpPr>
        <p:spPr>
          <a:xfrm>
            <a:off x="4619833" y="4154647"/>
            <a:ext cx="3052526" cy="1029513"/>
          </a:xfrm>
          <a:prstGeom prst="rect">
            <a:avLst/>
          </a:prstGeom>
        </p:spPr>
        <p:txBody>
          <a:bodyPr lIns="0" tIns="0" rIns="0" bIns="0" rtlCol="0" anchor="t">
            <a:spAutoFit/>
          </a:bodyPr>
          <a:lstStyle/>
          <a:p>
            <a:pPr algn="ctr" defTabSz="609630">
              <a:lnSpc>
                <a:spcPct val="150000"/>
              </a:lnSpc>
              <a:buClrTx/>
              <a:defRPr/>
            </a:pPr>
            <a:r>
              <a:rPr lang="vi-VN" sz="2400" kern="1200" dirty="0">
                <a:solidFill>
                  <a:prstClr val="black"/>
                </a:solidFill>
                <a:latin typeface="+mj-lt"/>
                <a:cs typeface="+mn-ea"/>
                <a:sym typeface="+mn-lt"/>
              </a:rPr>
              <a:t>Hoàn thành bài tập trong VBT</a:t>
            </a:r>
          </a:p>
        </p:txBody>
      </p:sp>
      <p:sp>
        <p:nvSpPr>
          <p:cNvPr id="25" name="TextBox 25"/>
          <p:cNvSpPr txBox="1"/>
          <p:nvPr/>
        </p:nvSpPr>
        <p:spPr>
          <a:xfrm>
            <a:off x="977890" y="4166532"/>
            <a:ext cx="2907077" cy="1029513"/>
          </a:xfrm>
          <a:prstGeom prst="rect">
            <a:avLst/>
          </a:prstGeom>
        </p:spPr>
        <p:txBody>
          <a:bodyPr lIns="0" tIns="0" rIns="0" bIns="0" rtlCol="0" anchor="t">
            <a:spAutoFit/>
          </a:bodyPr>
          <a:lstStyle/>
          <a:p>
            <a:pPr algn="ctr" defTabSz="609630">
              <a:lnSpc>
                <a:spcPct val="150000"/>
              </a:lnSpc>
              <a:buClrTx/>
              <a:defRPr/>
            </a:pPr>
            <a:r>
              <a:rPr lang="nl-NL" sz="2400" kern="1200" dirty="0">
                <a:solidFill>
                  <a:prstClr val="black"/>
                </a:solidFill>
                <a:latin typeface="+mj-lt"/>
                <a:cs typeface="+mn-ea"/>
                <a:sym typeface="+mn-lt"/>
              </a:rPr>
              <a:t>Ôn tập kiến thức đã</a:t>
            </a:r>
            <a:r>
              <a:rPr lang="vi-VN" sz="2400" kern="1200" dirty="0">
                <a:solidFill>
                  <a:prstClr val="black"/>
                </a:solidFill>
                <a:latin typeface="+mj-lt"/>
                <a:cs typeface="+mn-ea"/>
                <a:sym typeface="+mn-lt"/>
              </a:rPr>
              <a:t> </a:t>
            </a:r>
            <a:r>
              <a:rPr lang="nl-NL" sz="2400" kern="1200" dirty="0">
                <a:solidFill>
                  <a:prstClr val="black"/>
                </a:solidFill>
                <a:latin typeface="+mj-lt"/>
                <a:cs typeface="+mn-ea"/>
                <a:sym typeface="+mn-lt"/>
              </a:rPr>
              <a:t>học</a:t>
            </a:r>
            <a:r>
              <a:rPr lang="nl-NL" sz="2400" i="1" kern="1200" dirty="0">
                <a:solidFill>
                  <a:prstClr val="black"/>
                </a:solidFill>
                <a:latin typeface="+mj-lt"/>
                <a:cs typeface="+mn-ea"/>
                <a:sym typeface="+mn-lt"/>
              </a:rPr>
              <a:t>.</a:t>
            </a:r>
            <a:endParaRPr lang="en-US" sz="2400" kern="1200" dirty="0">
              <a:solidFill>
                <a:prstClr val="black"/>
              </a:solidFill>
              <a:latin typeface="+mj-lt"/>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13"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3"/>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9591ac0-1b09-40c2-9a66-fc8872ee8e2d">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434</Words>
  <Application>Microsoft Office PowerPoint</Application>
  <PresentationFormat>Widescreen</PresentationFormat>
  <Paragraphs>49</Paragraphs>
  <Slides>15</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Thuynt</cp:lastModifiedBy>
  <cp:revision>8</cp:revision>
  <dcterms:modified xsi:type="dcterms:W3CDTF">2025-01-13T08:52:56Z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