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94" r:id="rId2"/>
    <p:sldMasterId id="2147483718" r:id="rId3"/>
  </p:sldMasterIdLst>
  <p:notesMasterIdLst>
    <p:notesMasterId r:id="rId36"/>
  </p:notesMasterIdLst>
  <p:sldIdLst>
    <p:sldId id="256" r:id="rId4"/>
    <p:sldId id="271" r:id="rId5"/>
    <p:sldId id="273" r:id="rId6"/>
    <p:sldId id="527" r:id="rId7"/>
    <p:sldId id="528" r:id="rId8"/>
    <p:sldId id="529" r:id="rId9"/>
    <p:sldId id="530" r:id="rId10"/>
    <p:sldId id="274" r:id="rId11"/>
    <p:sldId id="276" r:id="rId12"/>
    <p:sldId id="490" r:id="rId13"/>
    <p:sldId id="472" r:id="rId14"/>
    <p:sldId id="531" r:id="rId15"/>
    <p:sldId id="290" r:id="rId16"/>
    <p:sldId id="296" r:id="rId17"/>
    <p:sldId id="519" r:id="rId18"/>
    <p:sldId id="508" r:id="rId19"/>
    <p:sldId id="444" r:id="rId20"/>
    <p:sldId id="532" r:id="rId21"/>
    <p:sldId id="280" r:id="rId22"/>
    <p:sldId id="266" r:id="rId23"/>
    <p:sldId id="533" r:id="rId24"/>
    <p:sldId id="536" r:id="rId25"/>
    <p:sldId id="275" r:id="rId26"/>
    <p:sldId id="537" r:id="rId27"/>
    <p:sldId id="534" r:id="rId28"/>
    <p:sldId id="535" r:id="rId29"/>
    <p:sldId id="282" r:id="rId30"/>
    <p:sldId id="277" r:id="rId31"/>
    <p:sldId id="279" r:id="rId32"/>
    <p:sldId id="538" r:id="rId33"/>
    <p:sldId id="257" r:id="rId34"/>
    <p:sldId id="269" r:id="rId35"/>
  </p:sldIdLst>
  <p:sldSz cx="12192000" cy="6858000"/>
  <p:notesSz cx="6858000" cy="9144000"/>
  <p:embeddedFontLst>
    <p:embeddedFont>
      <p:font typeface="UTM Avo" panose="02040603050506020204" pitchFamily="18"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931568"/>
    <a:srgbClr val="B36B00"/>
    <a:srgbClr val="307B97"/>
    <a:srgbClr val="694B00"/>
    <a:srgbClr val="F9D7EE"/>
    <a:srgbClr val="FFE7C2"/>
    <a:srgbClr val="FDEFED"/>
    <a:srgbClr val="FACBC6"/>
    <a:srgbClr val="FFF5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137" autoAdjust="0"/>
  </p:normalViewPr>
  <p:slideViewPr>
    <p:cSldViewPr snapToGrid="0" showGuides="1">
      <p:cViewPr varScale="1">
        <p:scale>
          <a:sx n="108" d="100"/>
          <a:sy n="108" d="100"/>
        </p:scale>
        <p:origin x="630" y="7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E5DE64-5E65-4ABB-AEC6-3A9DBD1F77E3}" type="datetimeFigureOut">
              <a:rPr lang="en-US" smtClean="0"/>
              <a:t>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C30AB-19DE-4B0C-A2F6-692FBBAAF8DB}" type="slidenum">
              <a:rPr lang="en-US" smtClean="0"/>
              <a:t>‹#›</a:t>
            </a:fld>
            <a:endParaRPr lang="en-US"/>
          </a:p>
        </p:txBody>
      </p:sp>
    </p:spTree>
    <p:extLst>
      <p:ext uri="{BB962C8B-B14F-4D97-AF65-F5344CB8AC3E}">
        <p14:creationId xmlns:p14="http://schemas.microsoft.com/office/powerpoint/2010/main" val="4237644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CC30AB-19DE-4B0C-A2F6-692FBBAAF8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714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AB968-29A6-133E-5DB9-460A9C4F42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D9001-F0DF-F760-6F66-3DF18B0912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05E591-2564-81D7-B9E2-A742A701E5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C5DE91-3B87-2589-11B1-CC735609B6A8}"/>
              </a:ext>
            </a:extLst>
          </p:cNvPr>
          <p:cNvSpPr>
            <a:spLocks noGrp="1"/>
          </p:cNvSpPr>
          <p:nvPr>
            <p:ph type="sldNum" sz="quarter" idx="5"/>
          </p:nvPr>
        </p:nvSpPr>
        <p:spPr/>
        <p:txBody>
          <a:bodyPr/>
          <a:lstStyle/>
          <a:p>
            <a:fld id="{B5CC30AB-19DE-4B0C-A2F6-692FBBAAF8DB}" type="slidenum">
              <a:rPr lang="en-US" smtClean="0"/>
              <a:t>11</a:t>
            </a:fld>
            <a:endParaRPr lang="en-US"/>
          </a:p>
        </p:txBody>
      </p:sp>
    </p:spTree>
    <p:extLst>
      <p:ext uri="{BB962C8B-B14F-4D97-AF65-F5344CB8AC3E}">
        <p14:creationId xmlns:p14="http://schemas.microsoft.com/office/powerpoint/2010/main" val="3307150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CC30AB-19DE-4B0C-A2F6-692FBBAAF8DB}" type="slidenum">
              <a:rPr lang="en-US" smtClean="0"/>
              <a:t>13</a:t>
            </a:fld>
            <a:endParaRPr lang="en-US"/>
          </a:p>
        </p:txBody>
      </p:sp>
    </p:spTree>
    <p:extLst>
      <p:ext uri="{BB962C8B-B14F-4D97-AF65-F5344CB8AC3E}">
        <p14:creationId xmlns:p14="http://schemas.microsoft.com/office/powerpoint/2010/main" val="2847965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CC30AB-19DE-4B0C-A2F6-692FBBAAF8DB}" type="slidenum">
              <a:rPr lang="en-US" smtClean="0"/>
              <a:t>14</a:t>
            </a:fld>
            <a:endParaRPr lang="en-US"/>
          </a:p>
        </p:txBody>
      </p:sp>
    </p:spTree>
    <p:extLst>
      <p:ext uri="{BB962C8B-B14F-4D97-AF65-F5344CB8AC3E}">
        <p14:creationId xmlns:p14="http://schemas.microsoft.com/office/powerpoint/2010/main" val="55714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CC30AB-19DE-4B0C-A2F6-692FBBAAF8DB}" type="slidenum">
              <a:rPr lang="en-US" smtClean="0"/>
              <a:t>15</a:t>
            </a:fld>
            <a:endParaRPr lang="en-US"/>
          </a:p>
        </p:txBody>
      </p:sp>
    </p:spTree>
    <p:extLst>
      <p:ext uri="{BB962C8B-B14F-4D97-AF65-F5344CB8AC3E}">
        <p14:creationId xmlns:p14="http://schemas.microsoft.com/office/powerpoint/2010/main" val="105870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D29A6-0CB8-5666-A48F-8C5B449ADB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9B6132-93A9-4F18-69D8-DCEE34A45F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A63EE7-6B85-BEA8-784C-DFD327A76A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799E73-90DF-4847-BC72-6A0B69C86C4F}"/>
              </a:ext>
            </a:extLst>
          </p:cNvPr>
          <p:cNvSpPr>
            <a:spLocks noGrp="1"/>
          </p:cNvSpPr>
          <p:nvPr>
            <p:ph type="sldNum" sz="quarter" idx="5"/>
          </p:nvPr>
        </p:nvSpPr>
        <p:spPr/>
        <p:txBody>
          <a:bodyPr/>
          <a:lstStyle/>
          <a:p>
            <a:fld id="{B5CC30AB-19DE-4B0C-A2F6-692FBBAAF8DB}" type="slidenum">
              <a:rPr lang="en-US" smtClean="0"/>
              <a:t>16</a:t>
            </a:fld>
            <a:endParaRPr lang="en-US"/>
          </a:p>
        </p:txBody>
      </p:sp>
    </p:spTree>
    <p:extLst>
      <p:ext uri="{BB962C8B-B14F-4D97-AF65-F5344CB8AC3E}">
        <p14:creationId xmlns:p14="http://schemas.microsoft.com/office/powerpoint/2010/main" val="1412513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D399E-7E2B-DE12-926B-A90EB6023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56A3F8-B9FF-8626-0EF2-92E1F70F90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B71177-2709-4373-E8AF-2864101921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A657C1-E603-9DCF-D34E-966A17D2F227}"/>
              </a:ext>
            </a:extLst>
          </p:cNvPr>
          <p:cNvSpPr>
            <a:spLocks noGrp="1"/>
          </p:cNvSpPr>
          <p:nvPr>
            <p:ph type="sldNum" sz="quarter" idx="5"/>
          </p:nvPr>
        </p:nvSpPr>
        <p:spPr/>
        <p:txBody>
          <a:bodyPr/>
          <a:lstStyle/>
          <a:p>
            <a:fld id="{B5CC30AB-19DE-4B0C-A2F6-692FBBAAF8DB}" type="slidenum">
              <a:rPr lang="en-US" smtClean="0"/>
              <a:t>17</a:t>
            </a:fld>
            <a:endParaRPr lang="en-US"/>
          </a:p>
        </p:txBody>
      </p:sp>
    </p:spTree>
    <p:extLst>
      <p:ext uri="{BB962C8B-B14F-4D97-AF65-F5344CB8AC3E}">
        <p14:creationId xmlns:p14="http://schemas.microsoft.com/office/powerpoint/2010/main" val="1389278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73F84-954F-50E0-405F-D128240A4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CA1F89-2747-EF07-A4C6-60A827668F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51388F-F8C7-F2BD-342D-5E9F40C51F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5A739A-B9CF-81BE-9FEE-D781E522B7F9}"/>
              </a:ext>
            </a:extLst>
          </p:cNvPr>
          <p:cNvSpPr>
            <a:spLocks noGrp="1"/>
          </p:cNvSpPr>
          <p:nvPr>
            <p:ph type="sldNum" sz="quarter" idx="5"/>
          </p:nvPr>
        </p:nvSpPr>
        <p:spPr/>
        <p:txBody>
          <a:bodyPr/>
          <a:lstStyle/>
          <a:p>
            <a:fld id="{B5CC30AB-19DE-4B0C-A2F6-692FBBAAF8DB}" type="slidenum">
              <a:rPr lang="en-US" smtClean="0"/>
              <a:t>18</a:t>
            </a:fld>
            <a:endParaRPr lang="en-US"/>
          </a:p>
        </p:txBody>
      </p:sp>
    </p:spTree>
    <p:extLst>
      <p:ext uri="{BB962C8B-B14F-4D97-AF65-F5344CB8AC3E}">
        <p14:creationId xmlns:p14="http://schemas.microsoft.com/office/powerpoint/2010/main" val="1338411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61096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4B497-1421-65E7-480E-9D5A9013AE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1F2F76-22AF-2108-4521-607FD2E55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757866-6F0C-BB52-657A-E0052B47DD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AF48D9-BBB9-8E68-CE6E-97D6DA1468DA}"/>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0878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43B45-B0B2-BCD1-44BE-487D26165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66B02-43E3-2357-4269-3B147EF79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FE6E5-7F95-40AC-5810-F570BDB73A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43BB78-6C66-930C-7CEF-BF534FF10A57}"/>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7670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69AEB-C5AE-2AA0-9171-47906C80C0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161E06-D913-C3C8-7B5B-52FF73BD08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6952F1-6884-078B-9D79-9DAC49C0F7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55AC37-CB39-5715-7F23-3AA2E3C3D4D5}"/>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19206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04457-3813-BC39-4519-14ECFE78B1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43412-497A-DD26-D5E8-D4619C10D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293DF9-AF32-4ABC-391C-704ED7FC2F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38511-B754-59A4-DE94-4E0E9971E668}"/>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93645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1AF3B-BB25-F63D-0776-F56D351034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40E81E-8331-D3F8-51FB-6D958424F6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4EA362-E539-28AA-2CC9-228FAD2EBA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5A5CE2-1473-A7A2-0F95-A9D3B3B7B39C}"/>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8503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25633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01884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113480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845501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287887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35070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4984101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554687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43817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666213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30868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CF2E77-4E87-4338-A6B2-93E833A84A3C}"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4357700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6111729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CF2E77-4E87-4338-A6B2-93E833A84A3C}"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5908904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CF2E77-4E87-4338-A6B2-93E833A84A3C}" type="datetimeFigureOut">
              <a:rPr lang="en-US" smtClean="0"/>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6989101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CF2E77-4E87-4338-A6B2-93E833A84A3C}" type="datetimeFigureOut">
              <a:rPr lang="en-US" smtClean="0"/>
              <a:t>1/17/2025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3889123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CF2E77-4E87-4338-A6B2-93E833A84A3C}" type="datetimeFigureOut">
              <a:rPr lang="en-US" smtClean="0"/>
              <a:t>1/17/2025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9437699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F2E77-4E87-4338-A6B2-93E833A84A3C}" type="datetimeFigureOut">
              <a:rPr lang="en-US" smtClean="0"/>
              <a:t>1/17/2025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1926063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1CF2E77-4E87-4338-A6B2-93E833A84A3C}" type="datetimeFigureOut">
              <a:rPr lang="en-US" smtClean="0"/>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1090354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1CF2E77-4E87-4338-A6B2-93E833A84A3C}" type="datetimeFigureOut">
              <a:rPr lang="en-US" smtClean="0"/>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3733860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5601124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430726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6430159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1CF2E77-4E87-4338-A6B2-93E833A84A3C}" type="datetimeFigureOut">
              <a:rPr lang="en-US" smtClean="0"/>
              <a:t>1/17/2025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796E19DA-92E0-4635-8627-DEB5FDE3EBA8}" type="slidenum">
              <a:rPr lang="en-US" smtClean="0"/>
              <a:t>‹#›</a:t>
            </a:fld>
            <a:endParaRPr lang="en-US"/>
          </a:p>
        </p:txBody>
      </p:sp>
    </p:spTree>
    <p:extLst>
      <p:ext uri="{BB962C8B-B14F-4D97-AF65-F5344CB8AC3E}">
        <p14:creationId xmlns:p14="http://schemas.microsoft.com/office/powerpoint/2010/main" val="4229209208"/>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hoat-dong-trai-nghiem,-huong-nghiep-9/1/712/55/"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hyperlink" Target="https://www.hoc10.vn/doc-sach/hoat-dong-trai-nghiem,-huong-nghiep-9/1/712/55/" TargetMode="External"/><Relationship Id="rId2" Type="http://schemas.openxmlformats.org/officeDocument/2006/relationships/image" Target="../media/image2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0.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hyperlink" Target="https://www.hoc10.vn/doc-sach/hoat-dong-trai-nghiem,-huong-nghiep-9/1/712/55/" TargetMode="External"/><Relationship Id="rId2" Type="http://schemas.openxmlformats.org/officeDocument/2006/relationships/image" Target="../media/image3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4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23.xml"/><Relationship Id="rId5" Type="http://schemas.openxmlformats.org/officeDocument/2006/relationships/image" Target="../media/image39.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43.png"/><Relationship Id="rId5" Type="http://schemas.openxmlformats.org/officeDocument/2006/relationships/image" Target="../media/image41.jpeg"/><Relationship Id="rId10" Type="http://schemas.openxmlformats.org/officeDocument/2006/relationships/image" Target="../media/image39.png"/><Relationship Id="rId4" Type="http://schemas.openxmlformats.org/officeDocument/2006/relationships/audio" Target="../media/audio2.wav"/><Relationship Id="rId9" Type="http://schemas.openxmlformats.org/officeDocument/2006/relationships/image" Target="../media/image46.png"/></Relationships>
</file>

<file path=ppt/slides/_rels/slide2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43.png"/><Relationship Id="rId5" Type="http://schemas.openxmlformats.org/officeDocument/2006/relationships/image" Target="../media/image41.jpeg"/><Relationship Id="rId10" Type="http://schemas.openxmlformats.org/officeDocument/2006/relationships/image" Target="../media/image39.png"/><Relationship Id="rId4" Type="http://schemas.openxmlformats.org/officeDocument/2006/relationships/audio" Target="../media/audio2.wav"/><Relationship Id="rId9"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image" Target="../media/image43.png"/><Relationship Id="rId5" Type="http://schemas.openxmlformats.org/officeDocument/2006/relationships/image" Target="../media/image41.jpeg"/><Relationship Id="rId10" Type="http://schemas.openxmlformats.org/officeDocument/2006/relationships/image" Target="../media/image39.png"/><Relationship Id="rId4" Type="http://schemas.openxmlformats.org/officeDocument/2006/relationships/audio" Target="../media/audio2.wav"/><Relationship Id="rId9" Type="http://schemas.openxmlformats.org/officeDocument/2006/relationships/image" Target="../media/image46.png"/></Relationships>
</file>

<file path=ppt/slides/_rels/slide2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image" Target="../media/image43.png"/><Relationship Id="rId5" Type="http://schemas.openxmlformats.org/officeDocument/2006/relationships/image" Target="../media/image41.jpeg"/><Relationship Id="rId10" Type="http://schemas.openxmlformats.org/officeDocument/2006/relationships/image" Target="../media/image39.png"/><Relationship Id="rId4" Type="http://schemas.openxmlformats.org/officeDocument/2006/relationships/audio" Target="../media/audio2.wav"/><Relationship Id="rId9" Type="http://schemas.openxmlformats.org/officeDocument/2006/relationships/image" Target="../media/image47.png"/></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image" Target="../media/image43.png"/><Relationship Id="rId5" Type="http://schemas.openxmlformats.org/officeDocument/2006/relationships/image" Target="../media/image41.jpeg"/><Relationship Id="rId10" Type="http://schemas.openxmlformats.org/officeDocument/2006/relationships/image" Target="../media/image39.png"/><Relationship Id="rId4" Type="http://schemas.openxmlformats.org/officeDocument/2006/relationships/audio" Target="../media/audio2.wav"/><Relationship Id="rId9"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hoc10.vn/doc-sach/hoat-dong-trai-nghiem,-huong-nghiep-9/1/712/56/" TargetMode="External"/><Relationship Id="rId2" Type="http://schemas.openxmlformats.org/officeDocument/2006/relationships/image" Target="../media/image5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hyperlink" Target="https://www.youtube.com/@hoc1biet10" TargetMode="Externa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6EAFF-1680-B965-945E-FC0E07A39133}"/>
              </a:ext>
            </a:extLst>
          </p:cNvPr>
          <p:cNvSpPr txBox="1">
            <a:spLocks/>
          </p:cNvSpPr>
          <p:nvPr/>
        </p:nvSpPr>
        <p:spPr>
          <a:xfrm>
            <a:off x="7692531" y="140676"/>
            <a:ext cx="4414225"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HN 9</a:t>
            </a:r>
          </a:p>
        </p:txBody>
      </p:sp>
      <p:sp>
        <p:nvSpPr>
          <p:cNvPr id="3" name="Title 1">
            <a:extLst>
              <a:ext uri="{FF2B5EF4-FFF2-40B4-BE49-F238E27FC236}">
                <a16:creationId xmlns:a16="http://schemas.microsoft.com/office/drawing/2014/main" id="{3AD3F5DD-766E-E213-F8A8-EDE6F9269785}"/>
              </a:ext>
            </a:extLst>
          </p:cNvPr>
          <p:cNvSpPr txBox="1">
            <a:spLocks/>
          </p:cNvSpPr>
          <p:nvPr/>
        </p:nvSpPr>
        <p:spPr>
          <a:xfrm>
            <a:off x="346461" y="1493276"/>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5400" b="1" dirty="0" err="1">
                <a:solidFill>
                  <a:srgbClr val="002060"/>
                </a:solidFill>
                <a:latin typeface="UTM Avo" panose="02040603050506020204" pitchFamily="18" charset="0"/>
              </a:rPr>
              <a:t>Chủ</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đề</a:t>
            </a:r>
            <a:r>
              <a:rPr lang="en-US" sz="5400" b="1" dirty="0">
                <a:solidFill>
                  <a:srgbClr val="002060"/>
                </a:solidFill>
                <a:latin typeface="UTM Avo" panose="02040603050506020204" pitchFamily="18" charset="0"/>
              </a:rPr>
              <a:t> 6</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pPr>
            <a:r>
              <a:rPr lang="vi-VN" sz="5400" b="1" dirty="0">
                <a:solidFill>
                  <a:srgbClr val="002060"/>
                </a:solidFill>
                <a:latin typeface="UTM Avo" panose="02040603050506020204" pitchFamily="18" charset="0"/>
              </a:rPr>
              <a:t>Gia đình yêu thương</a:t>
            </a:r>
            <a:endParaRPr lang="en-US" sz="54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E53D338A-84DE-D508-45B9-AC31176D28CE}"/>
              </a:ext>
            </a:extLst>
          </p:cNvPr>
          <p:cNvSpPr txBox="1">
            <a:spLocks/>
          </p:cNvSpPr>
          <p:nvPr/>
        </p:nvSpPr>
        <p:spPr>
          <a:xfrm>
            <a:off x="0" y="3598477"/>
            <a:ext cx="12192000" cy="15645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5400" b="1" dirty="0">
                <a:solidFill>
                  <a:srgbClr val="FF0000"/>
                </a:solidFill>
                <a:latin typeface="UTM Avo" panose="02040603050506020204" pitchFamily="18" charset="0"/>
              </a:rPr>
              <a:t>Công việc trong gia đình </a:t>
            </a:r>
            <a:endParaRPr lang="en-US" sz="54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1273A1-3AC7-209A-2D3E-30EF997F6470}"/>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99FB4E11-431F-DCDF-E320-A69C8960F1E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EE573FF4-EC0B-35A5-DD17-8F405B3E2097}"/>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28841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69CDB7-E758-7FA6-67F9-05751F469746}"/>
              </a:ext>
            </a:extLst>
          </p:cNvPr>
          <p:cNvGrpSpPr/>
          <p:nvPr/>
        </p:nvGrpSpPr>
        <p:grpSpPr>
          <a:xfrm>
            <a:off x="445231" y="1640717"/>
            <a:ext cx="8488562" cy="522656"/>
            <a:chOff x="761584" y="2596526"/>
            <a:chExt cx="6240835" cy="391992"/>
          </a:xfrm>
        </p:grpSpPr>
        <p:sp>
          <p:nvSpPr>
            <p:cNvPr id="3" name="Google Shape;3098;p32">
              <a:extLst>
                <a:ext uri="{FF2B5EF4-FFF2-40B4-BE49-F238E27FC236}">
                  <a16:creationId xmlns:a16="http://schemas.microsoft.com/office/drawing/2014/main" id="{2942AD1F-1BB6-87C9-B879-A86EBF484814}"/>
                </a:ext>
              </a:extLst>
            </p:cNvPr>
            <p:cNvSpPr/>
            <p:nvPr/>
          </p:nvSpPr>
          <p:spPr>
            <a:xfrm>
              <a:off x="761584" y="2596526"/>
              <a:ext cx="273241" cy="391992"/>
            </a:xfrm>
            <a:custGeom>
              <a:avLst/>
              <a:gdLst/>
              <a:ahLst/>
              <a:cxnLst/>
              <a:rect l="l" t="t" r="r" b="b"/>
              <a:pathLst>
                <a:path w="5046" h="7239" extrusionOk="0">
                  <a:moveTo>
                    <a:pt x="1283" y="0"/>
                  </a:moveTo>
                  <a:cubicBezTo>
                    <a:pt x="1012" y="0"/>
                    <a:pt x="743" y="88"/>
                    <a:pt x="526" y="274"/>
                  </a:cubicBezTo>
                  <a:cubicBezTo>
                    <a:pt x="24" y="730"/>
                    <a:pt x="1" y="1529"/>
                    <a:pt x="480" y="2009"/>
                  </a:cubicBezTo>
                  <a:lnTo>
                    <a:pt x="2078" y="3606"/>
                  </a:lnTo>
                  <a:lnTo>
                    <a:pt x="526" y="5159"/>
                  </a:lnTo>
                  <a:cubicBezTo>
                    <a:pt x="69" y="5615"/>
                    <a:pt x="1" y="6368"/>
                    <a:pt x="435" y="6848"/>
                  </a:cubicBezTo>
                  <a:cubicBezTo>
                    <a:pt x="671" y="7107"/>
                    <a:pt x="993" y="7239"/>
                    <a:pt x="1314" y="7239"/>
                  </a:cubicBezTo>
                  <a:cubicBezTo>
                    <a:pt x="1615" y="7239"/>
                    <a:pt x="1915" y="7125"/>
                    <a:pt x="2146" y="6893"/>
                  </a:cubicBezTo>
                  <a:lnTo>
                    <a:pt x="3767" y="5273"/>
                  </a:lnTo>
                  <a:lnTo>
                    <a:pt x="4566" y="4474"/>
                  </a:lnTo>
                  <a:cubicBezTo>
                    <a:pt x="5045" y="3994"/>
                    <a:pt x="5045" y="3218"/>
                    <a:pt x="4566" y="2739"/>
                  </a:cubicBezTo>
                  <a:lnTo>
                    <a:pt x="3767" y="1940"/>
                  </a:lnTo>
                  <a:lnTo>
                    <a:pt x="2192" y="365"/>
                  </a:lnTo>
                  <a:cubicBezTo>
                    <a:pt x="1942" y="128"/>
                    <a:pt x="1611" y="0"/>
                    <a:pt x="1283" y="0"/>
                  </a:cubicBezTo>
                  <a:close/>
                </a:path>
              </a:pathLst>
            </a:custGeom>
            <a:solidFill>
              <a:srgbClr val="C7D9FF">
                <a:lumMod val="90000"/>
              </a:srgbClr>
            </a:solidFill>
            <a:ln>
              <a:noFill/>
            </a:ln>
          </p:spPr>
          <p:txBody>
            <a:bodyPr spcFirstLastPara="1" wrap="square" lIns="121900" tIns="121900" rIns="121900" bIns="121900" anchor="ctr" anchorCtr="0">
              <a:noAutofit/>
            </a:bodyPr>
            <a:lstStyle/>
            <a:p>
              <a:pPr defTabSz="1219170">
                <a:buFont typeface="Arial"/>
                <a:buNone/>
                <a:defRPr/>
              </a:pPr>
              <a:endParaRPr sz="2400" kern="0" dirty="0">
                <a:solidFill>
                  <a:sysClr val="windowText" lastClr="000000"/>
                </a:solidFill>
                <a:latin typeface="UTM Avo" panose="02040603050506020204" pitchFamily="18" charset="0"/>
                <a:cs typeface="Arial"/>
                <a:sym typeface="Arial"/>
              </a:endParaRPr>
            </a:p>
          </p:txBody>
        </p:sp>
        <p:sp>
          <p:nvSpPr>
            <p:cNvPr id="4" name="TextBox 3">
              <a:extLst>
                <a:ext uri="{FF2B5EF4-FFF2-40B4-BE49-F238E27FC236}">
                  <a16:creationId xmlns:a16="http://schemas.microsoft.com/office/drawing/2014/main" id="{877697E6-D045-B489-9255-EE5290CA17C1}"/>
                </a:ext>
              </a:extLst>
            </p:cNvPr>
            <p:cNvSpPr txBox="1"/>
            <p:nvPr/>
          </p:nvSpPr>
          <p:spPr>
            <a:xfrm>
              <a:off x="1034826" y="2619398"/>
              <a:ext cx="5967593" cy="346249"/>
            </a:xfrm>
            <a:prstGeom prst="rect">
              <a:avLst/>
            </a:prstGeom>
            <a:noFill/>
          </p:spPr>
          <p:txBody>
            <a:bodyPr wrap="square">
              <a:spAutoFit/>
            </a:bodyPr>
            <a:lstStyle/>
            <a:p>
              <a:pPr algn="just" defTabSz="1219170">
                <a:buFont typeface="Arial"/>
                <a:buNone/>
                <a:defRPr/>
              </a:pPr>
              <a:r>
                <a:rPr lang="vi-VN" sz="2400" b="1" kern="0" dirty="0">
                  <a:latin typeface="UTM Avo" panose="02040603050506020204" pitchFamily="18" charset="0"/>
                  <a:cs typeface="Arial"/>
                  <a:sym typeface="Arial"/>
                </a:rPr>
                <a:t>Em hãy đọc các trường hợp sau và trả lời câu hỏi:</a:t>
              </a:r>
            </a:p>
          </p:txBody>
        </p:sp>
      </p:grpSp>
      <p:sp>
        <p:nvSpPr>
          <p:cNvPr id="7" name="Rectangle: Rounded Corners 6">
            <a:extLst>
              <a:ext uri="{FF2B5EF4-FFF2-40B4-BE49-F238E27FC236}">
                <a16:creationId xmlns:a16="http://schemas.microsoft.com/office/drawing/2014/main" id="{FC442A19-0A47-5E62-05D8-319114BF886D}"/>
              </a:ext>
            </a:extLst>
          </p:cNvPr>
          <p:cNvSpPr/>
          <p:nvPr/>
        </p:nvSpPr>
        <p:spPr>
          <a:xfrm>
            <a:off x="445232" y="2294987"/>
            <a:ext cx="11301536" cy="3174883"/>
          </a:xfrm>
          <a:prstGeom prst="roundRect">
            <a:avLst>
              <a:gd name="adj" fmla="val 5285"/>
            </a:avLst>
          </a:prstGeom>
          <a:solidFill>
            <a:sysClr val="window" lastClr="FFFFFF"/>
          </a:solidFill>
          <a:ln w="19050" cap="flat" cmpd="sng" algn="ctr">
            <a:solidFill>
              <a:srgbClr val="C00000"/>
            </a:solidFill>
            <a:prstDash val="sysDash"/>
          </a:ln>
          <a:effectLst/>
        </p:spPr>
        <p:txBody>
          <a:bodyPr rtlCol="0" anchor="ctr"/>
          <a:lstStyle/>
          <a:p>
            <a:pPr algn="just" defTabSz="1219170">
              <a:lnSpc>
                <a:spcPct val="150000"/>
              </a:lnSpc>
              <a:buFont typeface="Arial"/>
              <a:buNone/>
              <a:defRPr/>
            </a:pPr>
            <a:r>
              <a:rPr lang="vi-VN" sz="2400" kern="0" dirty="0">
                <a:latin typeface="UTM Avo" panose="02040603050506020204" pitchFamily="18" charset="0"/>
                <a:cs typeface="Arial"/>
                <a:sym typeface="Arial"/>
              </a:rPr>
              <a:t>Gia đình của bạn An gồm 4 người: bố, mẹ, An (học sinh lớp 8) và em trai của An (học sinh lớp 5). Bố mẹ đều đi làm cả ngày, An và em trai thì học tập và có các hoạt động ngoại khóa. Mọi người trong gia đình đều muốn giúp đỡ công việc nhà nhưng thường xuyên xảy ra tranh cãi vì không ai rõ trách nhiệm của mình và không biết cách phối hợp sao cho hợp lý.</a:t>
            </a:r>
          </a:p>
        </p:txBody>
      </p:sp>
      <p:grpSp>
        <p:nvGrpSpPr>
          <p:cNvPr id="9" name="Group 8">
            <a:extLst>
              <a:ext uri="{FF2B5EF4-FFF2-40B4-BE49-F238E27FC236}">
                <a16:creationId xmlns:a16="http://schemas.microsoft.com/office/drawing/2014/main" id="{75F8C39C-B66A-6692-60FA-AB66662237DA}"/>
              </a:ext>
            </a:extLst>
          </p:cNvPr>
          <p:cNvGrpSpPr/>
          <p:nvPr/>
        </p:nvGrpSpPr>
        <p:grpSpPr>
          <a:xfrm>
            <a:off x="445231" y="5601484"/>
            <a:ext cx="11275464" cy="1128386"/>
            <a:chOff x="129207" y="4162133"/>
            <a:chExt cx="8437436" cy="846290"/>
          </a:xfrm>
        </p:grpSpPr>
        <p:sp>
          <p:nvSpPr>
            <p:cNvPr id="10" name="Freeform 2">
              <a:extLst>
                <a:ext uri="{FF2B5EF4-FFF2-40B4-BE49-F238E27FC236}">
                  <a16:creationId xmlns:a16="http://schemas.microsoft.com/office/drawing/2014/main" id="{FA1A42DF-36E3-7B20-A691-D7FF9B8FFA1B}"/>
                </a:ext>
              </a:extLst>
            </p:cNvPr>
            <p:cNvSpPr/>
            <p:nvPr/>
          </p:nvSpPr>
          <p:spPr>
            <a:xfrm>
              <a:off x="129207" y="4162133"/>
              <a:ext cx="492614" cy="544052"/>
            </a:xfrm>
            <a:custGeom>
              <a:avLst/>
              <a:gdLst/>
              <a:ahLst/>
              <a:cxnLst/>
              <a:rect l="l" t="t" r="r" b="b"/>
              <a:pathLst>
                <a:path w="3725764" h="4114800">
                  <a:moveTo>
                    <a:pt x="0" y="0"/>
                  </a:moveTo>
                  <a:lnTo>
                    <a:pt x="3725764" y="0"/>
                  </a:lnTo>
                  <a:lnTo>
                    <a:pt x="372576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219170">
                <a:buFont typeface="Arial"/>
                <a:buNone/>
                <a:defRPr/>
              </a:pPr>
              <a:endParaRPr lang="en-US" sz="2400" kern="0" dirty="0">
                <a:solidFill>
                  <a:sysClr val="windowText" lastClr="000000"/>
                </a:solidFill>
                <a:latin typeface="UTM Avo" panose="02040603050506020204" pitchFamily="18" charset="0"/>
                <a:cs typeface="Arial"/>
                <a:sym typeface="Arial"/>
              </a:endParaRPr>
            </a:p>
          </p:txBody>
        </p:sp>
        <p:sp>
          <p:nvSpPr>
            <p:cNvPr id="11" name="TextBox 10">
              <a:extLst>
                <a:ext uri="{FF2B5EF4-FFF2-40B4-BE49-F238E27FC236}">
                  <a16:creationId xmlns:a16="http://schemas.microsoft.com/office/drawing/2014/main" id="{AE22AFD5-677D-1145-0326-92E43604B3DE}"/>
                </a:ext>
              </a:extLst>
            </p:cNvPr>
            <p:cNvSpPr txBox="1"/>
            <p:nvPr/>
          </p:nvSpPr>
          <p:spPr>
            <a:xfrm>
              <a:off x="621821" y="4162133"/>
              <a:ext cx="7944822" cy="846290"/>
            </a:xfrm>
            <a:prstGeom prst="rect">
              <a:avLst/>
            </a:prstGeom>
            <a:noFill/>
          </p:spPr>
          <p:txBody>
            <a:bodyPr wrap="square">
              <a:spAutoFit/>
            </a:bodyPr>
            <a:lstStyle/>
            <a:p>
              <a:pPr algn="just" defTabSz="1219170">
                <a:lnSpc>
                  <a:spcPct val="150000"/>
                </a:lnSpc>
                <a:buFont typeface="Arial"/>
                <a:buNone/>
                <a:defRPr/>
              </a:pPr>
              <a:r>
                <a:rPr lang="vi-VN" sz="2400" b="1" kern="0" dirty="0">
                  <a:latin typeface="UTM Avo" panose="02040603050506020204" pitchFamily="18" charset="0"/>
                  <a:ea typeface="UD Digi Kyokasho N-B" panose="02020700000000000000" pitchFamily="17" charset="-128"/>
                  <a:cs typeface="Arial"/>
                  <a:sym typeface="Arial"/>
                </a:rPr>
                <a:t>Nếu em là An, em sẽ phân công công việc nhà cho các thành viên trong gia đình như thế nào?</a:t>
              </a:r>
            </a:p>
          </p:txBody>
        </p:sp>
      </p:grpSp>
    </p:spTree>
    <p:extLst>
      <p:ext uri="{BB962C8B-B14F-4D97-AF65-F5344CB8AC3E}">
        <p14:creationId xmlns:p14="http://schemas.microsoft.com/office/powerpoint/2010/main" val="300331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04D99D-1A0A-094F-7457-B8BD9100D18A}"/>
            </a:ext>
          </a:extLst>
        </p:cNvPr>
        <p:cNvGrpSpPr/>
        <p:nvPr/>
      </p:nvGrpSpPr>
      <p:grpSpPr>
        <a:xfrm>
          <a:off x="0" y="0"/>
          <a:ext cx="0" cy="0"/>
          <a:chOff x="0" y="0"/>
          <a:chExt cx="0" cy="0"/>
        </a:xfrm>
      </p:grpSpPr>
      <p:sp>
        <p:nvSpPr>
          <p:cNvPr id="5" name="Line Callout 1 (Border and Accent Bar) 3">
            <a:extLst>
              <a:ext uri="{FF2B5EF4-FFF2-40B4-BE49-F238E27FC236}">
                <a16:creationId xmlns:a16="http://schemas.microsoft.com/office/drawing/2014/main" id="{8B214EED-103E-13C5-52FF-CD2EBB22CBAD}"/>
              </a:ext>
            </a:extLst>
          </p:cNvPr>
          <p:cNvSpPr/>
          <p:nvPr/>
        </p:nvSpPr>
        <p:spPr>
          <a:xfrm>
            <a:off x="268419" y="1773664"/>
            <a:ext cx="3357650" cy="759330"/>
          </a:xfrm>
          <a:prstGeom prst="roundRect">
            <a:avLst>
              <a:gd name="adj" fmla="val 50000"/>
            </a:avLst>
          </a:prstGeom>
          <a:solidFill>
            <a:schemeClr val="bg1"/>
          </a:solidFill>
          <a:ln w="38100" cap="flat" cmpd="sng" algn="ctr">
            <a:solidFill>
              <a:schemeClr val="accent2"/>
            </a:solidFill>
            <a:prstDash val="solid"/>
          </a:ln>
          <a:effectLst>
            <a:outerShdw blurRad="50800" dist="38100" dir="18900000" algn="bl" rotWithShape="0">
              <a:prstClr val="black">
                <a:alpha val="40000"/>
              </a:prstClr>
            </a:outerShdw>
          </a:effectLst>
        </p:spPr>
        <p:txBody>
          <a:bodyPr rtlCol="0" anchor="ctr"/>
          <a:lstStyle/>
          <a:p>
            <a:pPr algn="ctr" defTabSz="609585">
              <a:buFont typeface="Arial"/>
              <a:buNone/>
              <a:defRPr/>
            </a:pPr>
            <a:r>
              <a:rPr lang="en-US" sz="2400" b="1" dirty="0">
                <a:latin typeface="UTM Avo" panose="02040603050506020204" pitchFamily="18" charset="0"/>
                <a:cs typeface="Arial" panose="020B0604020202020204" pitchFamily="34" charset="0"/>
                <a:sym typeface="Arial"/>
              </a:rPr>
              <a:t>GỢI Ý TRẢ LỜI</a:t>
            </a:r>
            <a:endParaRPr lang="en-US" sz="2400" dirty="0">
              <a:latin typeface="UTM Avo" panose="02040603050506020204" pitchFamily="18" charset="0"/>
              <a:cs typeface="Arial" panose="020B0604020202020204" pitchFamily="34" charset="0"/>
              <a:sym typeface="Arial"/>
            </a:endParaRPr>
          </a:p>
        </p:txBody>
      </p:sp>
      <p:sp>
        <p:nvSpPr>
          <p:cNvPr id="6" name="Rectangle: Rounded Corners 5">
            <a:extLst>
              <a:ext uri="{FF2B5EF4-FFF2-40B4-BE49-F238E27FC236}">
                <a16:creationId xmlns:a16="http://schemas.microsoft.com/office/drawing/2014/main" id="{ECCF25B8-3DE1-7770-79F4-50BFE2147C31}"/>
              </a:ext>
            </a:extLst>
          </p:cNvPr>
          <p:cNvSpPr/>
          <p:nvPr/>
        </p:nvSpPr>
        <p:spPr>
          <a:xfrm>
            <a:off x="566807" y="3019777"/>
            <a:ext cx="2843996" cy="1305229"/>
          </a:xfrm>
          <a:prstGeom prst="roundRect">
            <a:avLst>
              <a:gd name="adj" fmla="val 8063"/>
            </a:avLst>
          </a:prstGeom>
          <a:solidFill>
            <a:srgbClr val="F17F93">
              <a:lumMod val="20000"/>
              <a:lumOff val="80000"/>
            </a:srgbClr>
          </a:solidFill>
          <a:ln w="12700" cap="flat" cmpd="sng" algn="ctr">
            <a:solidFill>
              <a:srgbClr val="F17F93">
                <a:lumMod val="50000"/>
              </a:srgbClr>
            </a:solidFill>
            <a:prstDash val="solid"/>
          </a:ln>
          <a:effectLst/>
        </p:spPr>
        <p:txBody>
          <a:bodyPr rtlCol="0" anchor="ctr"/>
          <a:lstStyle/>
          <a:p>
            <a:pPr algn="ctr">
              <a:defRPr/>
            </a:pPr>
            <a:r>
              <a:rPr lang="en-US" sz="2400" b="1" kern="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Arial"/>
              </a:rPr>
              <a:t>Bố</a:t>
            </a:r>
            <a:endParaRPr lang="en-US" sz="2800" kern="0" dirty="0">
              <a:solidFill>
                <a:sysClr val="windowText" lastClr="000000"/>
              </a:solidFill>
              <a:latin typeface="UTM Avo" panose="02040603050506020204" pitchFamily="18" charset="0"/>
              <a:cs typeface="Arial" panose="020B0604020202020204" pitchFamily="34" charset="0"/>
              <a:sym typeface="Arial"/>
            </a:endParaRPr>
          </a:p>
        </p:txBody>
      </p:sp>
      <p:sp>
        <p:nvSpPr>
          <p:cNvPr id="8" name="Rectangle: Rounded Corners 7">
            <a:extLst>
              <a:ext uri="{FF2B5EF4-FFF2-40B4-BE49-F238E27FC236}">
                <a16:creationId xmlns:a16="http://schemas.microsoft.com/office/drawing/2014/main" id="{BCB33D88-CF3D-87A6-D8D0-8067A2E8F7C1}"/>
              </a:ext>
            </a:extLst>
          </p:cNvPr>
          <p:cNvSpPr/>
          <p:nvPr/>
        </p:nvSpPr>
        <p:spPr>
          <a:xfrm>
            <a:off x="4280046" y="3019776"/>
            <a:ext cx="7405511" cy="1305231"/>
          </a:xfrm>
          <a:prstGeom prst="roundRect">
            <a:avLst>
              <a:gd name="adj" fmla="val 8614"/>
            </a:avLst>
          </a:prstGeom>
          <a:solidFill>
            <a:srgbClr val="FFFFFF"/>
          </a:solidFill>
          <a:ln w="12700" cap="flat" cmpd="sng" algn="ctr">
            <a:solidFill>
              <a:srgbClr val="F17F93">
                <a:lumMod val="50000"/>
              </a:srgbClr>
            </a:solidFill>
            <a:prstDash val="solid"/>
          </a:ln>
          <a:effectLst/>
        </p:spPr>
        <p:txBody>
          <a:bodyPr rtlCol="0" anchor="ctr"/>
          <a:lstStyle/>
          <a:p>
            <a:pPr algn="just">
              <a:lnSpc>
                <a:spcPct val="150000"/>
              </a:lnSpc>
              <a:buFont typeface="Arial"/>
              <a:buNone/>
            </a:pPr>
            <a:r>
              <a:rPr lang="vi-VN" sz="2400" kern="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Arial"/>
              </a:rPr>
              <a:t>Chịu trách nhiệm sửa chữa, bảo trì các thiết bị trong nhà, đi chợ vào cuối tuần.</a:t>
            </a:r>
            <a:endParaRPr lang="en-US" sz="2400" kern="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Arial"/>
            </a:endParaRPr>
          </a:p>
        </p:txBody>
      </p:sp>
      <p:cxnSp>
        <p:nvCxnSpPr>
          <p:cNvPr id="12" name="Straight Arrow Connector 11">
            <a:extLst>
              <a:ext uri="{FF2B5EF4-FFF2-40B4-BE49-F238E27FC236}">
                <a16:creationId xmlns:a16="http://schemas.microsoft.com/office/drawing/2014/main" id="{324F94D8-0E2A-DEA7-3FF7-3620AA3A48C5}"/>
              </a:ext>
            </a:extLst>
          </p:cNvPr>
          <p:cNvCxnSpPr>
            <a:cxnSpLocks/>
            <a:stCxn id="6" idx="3"/>
            <a:endCxn id="8" idx="1"/>
          </p:cNvCxnSpPr>
          <p:nvPr/>
        </p:nvCxnSpPr>
        <p:spPr>
          <a:xfrm>
            <a:off x="3410803" y="3672392"/>
            <a:ext cx="869243" cy="0"/>
          </a:xfrm>
          <a:prstGeom prst="straightConnector1">
            <a:avLst/>
          </a:prstGeom>
          <a:noFill/>
          <a:ln w="19050" cap="flat" cmpd="sng" algn="ctr">
            <a:solidFill>
              <a:srgbClr val="F17F93">
                <a:lumMod val="50000"/>
              </a:srgbClr>
            </a:solidFill>
            <a:prstDash val="solid"/>
            <a:tailEnd type="stealth"/>
          </a:ln>
          <a:effectLst/>
        </p:spPr>
      </p:cxnSp>
      <p:pic>
        <p:nvPicPr>
          <p:cNvPr id="13" name="Picture 12" descr="A person embling a chair&#10;&#10;Description automatically generated">
            <a:extLst>
              <a:ext uri="{FF2B5EF4-FFF2-40B4-BE49-F238E27FC236}">
                <a16:creationId xmlns:a16="http://schemas.microsoft.com/office/drawing/2014/main" id="{6F56D57B-9CB5-2641-17B1-5EE86568799D}"/>
              </a:ext>
            </a:extLst>
          </p:cNvPr>
          <p:cNvPicPr>
            <a:picLocks noChangeAspect="1"/>
          </p:cNvPicPr>
          <p:nvPr/>
        </p:nvPicPr>
        <p:blipFill>
          <a:blip r:embed="rId3"/>
          <a:srcRect r="4276"/>
          <a:stretch/>
        </p:blipFill>
        <p:spPr>
          <a:xfrm>
            <a:off x="859513" y="4698128"/>
            <a:ext cx="2822148" cy="1970382"/>
          </a:xfrm>
          <a:prstGeom prst="ellipse">
            <a:avLst/>
          </a:prstGeom>
        </p:spPr>
      </p:pic>
      <p:pic>
        <p:nvPicPr>
          <p:cNvPr id="14" name="Picture 2" descr="Những vật dụng cần thiết cho người đàn ông tháo vát trong gia đình - Báo  Phụ Nữ">
            <a:extLst>
              <a:ext uri="{FF2B5EF4-FFF2-40B4-BE49-F238E27FC236}">
                <a16:creationId xmlns:a16="http://schemas.microsoft.com/office/drawing/2014/main" id="{3CCC2EA6-3642-F33E-ED72-3375EBB605B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288" r="11075"/>
          <a:stretch/>
        </p:blipFill>
        <p:spPr bwMode="auto">
          <a:xfrm>
            <a:off x="4698449" y="4698125"/>
            <a:ext cx="2822149" cy="1970384"/>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4" descr="Đàn ông đi chợ - Báo Phụ Nữ">
            <a:extLst>
              <a:ext uri="{FF2B5EF4-FFF2-40B4-BE49-F238E27FC236}">
                <a16:creationId xmlns:a16="http://schemas.microsoft.com/office/drawing/2014/main" id="{BFF5141D-F806-EDC8-A48B-9593F53102C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915"/>
          <a:stretch/>
        </p:blipFill>
        <p:spPr bwMode="auto">
          <a:xfrm>
            <a:off x="8537386" y="4698125"/>
            <a:ext cx="2720527" cy="1970384"/>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685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136466B-A81C-1A53-9735-A0BD0A6D1336}"/>
            </a:ext>
          </a:extLst>
        </p:cNvPr>
        <p:cNvGrpSpPr/>
        <p:nvPr/>
      </p:nvGrpSpPr>
      <p:grpSpPr>
        <a:xfrm>
          <a:off x="0" y="0"/>
          <a:ext cx="0" cy="0"/>
          <a:chOff x="0" y="0"/>
          <a:chExt cx="0" cy="0"/>
        </a:xfrm>
      </p:grpSpPr>
      <p:pic>
        <p:nvPicPr>
          <p:cNvPr id="11" name="Picture 6" descr="Thay mẹ nấu cơm | Bài thơ Thay mẹ nấu cơm">
            <a:extLst>
              <a:ext uri="{FF2B5EF4-FFF2-40B4-BE49-F238E27FC236}">
                <a16:creationId xmlns:a16="http://schemas.microsoft.com/office/drawing/2014/main" id="{B8214232-F897-CE9B-1D77-C093DA1F2C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1803" y="4698129"/>
            <a:ext cx="2403270" cy="1967305"/>
          </a:xfrm>
          <a:prstGeom prst="ellipse">
            <a:avLst/>
          </a:prstGeom>
          <a:noFill/>
          <a:extLst>
            <a:ext uri="{909E8E84-426E-40DD-AFC4-6F175D3DCCD1}">
              <a14:hiddenFill xmlns:a14="http://schemas.microsoft.com/office/drawing/2010/main">
                <a:solidFill>
                  <a:srgbClr val="FFFFFF"/>
                </a:solidFill>
              </a14:hiddenFill>
            </a:ext>
          </a:extLst>
        </p:spPr>
      </p:pic>
      <p:pic>
        <p:nvPicPr>
          <p:cNvPr id="16" name="Picture 2" descr="Lập kế hoạch bữa ăn: Một việc nhỏ 6 lợi ích lớn">
            <a:extLst>
              <a:ext uri="{FF2B5EF4-FFF2-40B4-BE49-F238E27FC236}">
                <a16:creationId xmlns:a16="http://schemas.microsoft.com/office/drawing/2014/main" id="{EC2BCEA4-825A-9700-24A6-927F205168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9890" y="4698127"/>
            <a:ext cx="2950952" cy="1967301"/>
          </a:xfrm>
          <a:prstGeom prst="ellipse">
            <a:avLst/>
          </a:prstGeom>
          <a:noFill/>
          <a:extLst>
            <a:ext uri="{909E8E84-426E-40DD-AFC4-6F175D3DCCD1}">
              <a14:hiddenFill xmlns:a14="http://schemas.microsoft.com/office/drawing/2010/main">
                <a:solidFill>
                  <a:srgbClr val="FFFFFF"/>
                </a:solidFill>
              </a14:hiddenFill>
            </a:ext>
          </a:extLst>
        </p:spPr>
      </p:pic>
      <p:pic>
        <p:nvPicPr>
          <p:cNvPr id="17" name="Picture 4" descr="Cách quản lý chi tiêu hàng tháng trong gia đình | Prudential Việt Nam">
            <a:extLst>
              <a:ext uri="{FF2B5EF4-FFF2-40B4-BE49-F238E27FC236}">
                <a16:creationId xmlns:a16="http://schemas.microsoft.com/office/drawing/2014/main" id="{1B6D7613-DA47-526B-29ED-32BF1436FFE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365"/>
          <a:stretch/>
        </p:blipFill>
        <p:spPr bwMode="auto">
          <a:xfrm>
            <a:off x="8685959" y="4698124"/>
            <a:ext cx="2822149" cy="1967305"/>
          </a:xfrm>
          <a:prstGeom prst="ellipse">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6267E79B-EE33-56EA-C6B8-F5768D5DBB06}"/>
              </a:ext>
            </a:extLst>
          </p:cNvPr>
          <p:cNvSpPr/>
          <p:nvPr/>
        </p:nvSpPr>
        <p:spPr>
          <a:xfrm>
            <a:off x="566807" y="3019776"/>
            <a:ext cx="2843996" cy="1305229"/>
          </a:xfrm>
          <a:prstGeom prst="roundRect">
            <a:avLst>
              <a:gd name="adj" fmla="val 8063"/>
            </a:avLst>
          </a:prstGeom>
          <a:solidFill>
            <a:srgbClr val="A9C5C5">
              <a:lumMod val="20000"/>
              <a:lumOff val="80000"/>
            </a:srgbClr>
          </a:solidFill>
          <a:ln w="12700" cap="flat" cmpd="sng" algn="ctr">
            <a:solidFill>
              <a:srgbClr val="A9C5C5">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Mẹ</a:t>
            </a:r>
            <a:endParaRPr kumimoji="0" lang="en-US" sz="2800" b="0"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endParaRPr>
          </a:p>
        </p:txBody>
      </p:sp>
      <p:sp>
        <p:nvSpPr>
          <p:cNvPr id="9" name="Rectangle: Rounded Corners 8">
            <a:extLst>
              <a:ext uri="{FF2B5EF4-FFF2-40B4-BE49-F238E27FC236}">
                <a16:creationId xmlns:a16="http://schemas.microsoft.com/office/drawing/2014/main" id="{2AD3DE07-8B58-98F4-EA35-D761AC74B346}"/>
              </a:ext>
            </a:extLst>
          </p:cNvPr>
          <p:cNvSpPr/>
          <p:nvPr/>
        </p:nvSpPr>
        <p:spPr>
          <a:xfrm>
            <a:off x="4280046" y="3019775"/>
            <a:ext cx="7405511" cy="1305231"/>
          </a:xfrm>
          <a:prstGeom prst="roundRect">
            <a:avLst>
              <a:gd name="adj" fmla="val 8614"/>
            </a:avLst>
          </a:prstGeom>
          <a:solidFill>
            <a:srgbClr val="FFFFFF"/>
          </a:solidFill>
          <a:ln w="12700" cap="flat" cmpd="sng" algn="ctr">
            <a:solidFill>
              <a:srgbClr val="A9C5C5">
                <a:lumMod val="5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 typeface="Arial"/>
              <a:buNone/>
              <a:tabLst/>
              <a:defRPr/>
            </a:pPr>
            <a:r>
              <a:rPr lang="vi-VN" sz="2400" kern="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Arial"/>
              </a:rPr>
              <a:t>Phụ trách nấu ăn chính, lên kế hoạch bữa ăn trong tuần, quản lý ngân sách gia đình.</a:t>
            </a:r>
            <a:endParaRPr lang="en-US" sz="2400" kern="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Arial"/>
            </a:endParaRPr>
          </a:p>
        </p:txBody>
      </p:sp>
      <p:cxnSp>
        <p:nvCxnSpPr>
          <p:cNvPr id="10" name="Straight Arrow Connector 9">
            <a:extLst>
              <a:ext uri="{FF2B5EF4-FFF2-40B4-BE49-F238E27FC236}">
                <a16:creationId xmlns:a16="http://schemas.microsoft.com/office/drawing/2014/main" id="{7BF7DCBA-9169-D174-2F6C-3705171326D4}"/>
              </a:ext>
            </a:extLst>
          </p:cNvPr>
          <p:cNvCxnSpPr>
            <a:cxnSpLocks/>
            <a:stCxn id="7" idx="3"/>
            <a:endCxn id="9" idx="1"/>
          </p:cNvCxnSpPr>
          <p:nvPr/>
        </p:nvCxnSpPr>
        <p:spPr>
          <a:xfrm>
            <a:off x="3410803" y="3672391"/>
            <a:ext cx="869243" cy="0"/>
          </a:xfrm>
          <a:prstGeom prst="straightConnector1">
            <a:avLst/>
          </a:prstGeom>
          <a:noFill/>
          <a:ln w="19050" cap="flat" cmpd="sng" algn="ctr">
            <a:solidFill>
              <a:srgbClr val="A9C5C5">
                <a:lumMod val="50000"/>
              </a:srgbClr>
            </a:solidFill>
            <a:prstDash val="solid"/>
            <a:tailEnd type="stealth"/>
          </a:ln>
          <a:effectLst/>
        </p:spPr>
      </p:cxnSp>
      <p:sp>
        <p:nvSpPr>
          <p:cNvPr id="5" name="Line Callout 1 (Border and Accent Bar) 3">
            <a:extLst>
              <a:ext uri="{FF2B5EF4-FFF2-40B4-BE49-F238E27FC236}">
                <a16:creationId xmlns:a16="http://schemas.microsoft.com/office/drawing/2014/main" id="{32096F99-197A-5CA7-31FB-54F59EB849D8}"/>
              </a:ext>
            </a:extLst>
          </p:cNvPr>
          <p:cNvSpPr/>
          <p:nvPr/>
        </p:nvSpPr>
        <p:spPr>
          <a:xfrm>
            <a:off x="268419" y="1773664"/>
            <a:ext cx="3357650" cy="759330"/>
          </a:xfrm>
          <a:prstGeom prst="roundRect">
            <a:avLst>
              <a:gd name="adj" fmla="val 50000"/>
            </a:avLst>
          </a:prstGeom>
          <a:solidFill>
            <a:schemeClr val="bg1"/>
          </a:solidFill>
          <a:ln w="38100" cap="flat" cmpd="sng" algn="ctr">
            <a:solidFill>
              <a:schemeClr val="accent2"/>
            </a:solidFill>
            <a:prstDash val="solid"/>
          </a:ln>
          <a:effectLst>
            <a:outerShdw blurRad="50800" dist="38100" dir="18900000" algn="bl" rotWithShape="0">
              <a:prstClr val="black">
                <a:alpha val="40000"/>
              </a:prstClr>
            </a:outerShdw>
          </a:effectLst>
        </p:spPr>
        <p:txBody>
          <a:bodyPr rtlCol="0" anchor="ctr"/>
          <a:lstStyle/>
          <a:p>
            <a:pPr algn="ctr" defTabSz="609585">
              <a:buFont typeface="Arial"/>
              <a:buNone/>
              <a:defRPr/>
            </a:pPr>
            <a:r>
              <a:rPr lang="en-US" sz="2400" b="1" dirty="0">
                <a:latin typeface="UTM Avo" panose="02040603050506020204" pitchFamily="18" charset="0"/>
                <a:cs typeface="Arial" panose="020B0604020202020204" pitchFamily="34" charset="0"/>
                <a:sym typeface="Arial"/>
              </a:rPr>
              <a:t>GỢI Ý TRẢ LỜI</a:t>
            </a:r>
            <a:endParaRPr lang="en-US" sz="2400" dirty="0">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3177590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C0DE7-3BDA-6D94-91D3-467CF82A15F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57C6274-FD1E-FBEC-5EBB-0AFD6F3BE005}"/>
              </a:ext>
            </a:extLst>
          </p:cNvPr>
          <p:cNvSpPr/>
          <p:nvPr/>
        </p:nvSpPr>
        <p:spPr>
          <a:xfrm>
            <a:off x="566808" y="2774729"/>
            <a:ext cx="2843996" cy="1725347"/>
          </a:xfrm>
          <a:prstGeom prst="roundRect">
            <a:avLst>
              <a:gd name="adj" fmla="val 8063"/>
            </a:avLst>
          </a:prstGeom>
          <a:solidFill>
            <a:srgbClr val="E6F5D7"/>
          </a:solidFill>
          <a:ln w="12700" cap="flat" cmpd="sng" algn="ctr">
            <a:solidFill>
              <a:srgbClr val="92D050"/>
            </a:solidFill>
            <a:prstDash val="solid"/>
          </a:ln>
          <a:effectLst/>
        </p:spPr>
        <p:txBody>
          <a:bodyPr rtlCol="0" anchor="ctr"/>
          <a:lstStyle/>
          <a:p>
            <a:pPr algn="ctr">
              <a:defRPr/>
            </a:pPr>
            <a:r>
              <a:rPr lang="en-US" sz="2400" b="1" kern="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Arial"/>
              </a:rPr>
              <a:t>An</a:t>
            </a:r>
            <a:endParaRPr lang="en-US" sz="2800" kern="0" dirty="0">
              <a:solidFill>
                <a:sysClr val="windowText" lastClr="000000"/>
              </a:solidFill>
              <a:latin typeface="UTM Avo" panose="02040603050506020204" pitchFamily="18" charset="0"/>
              <a:cs typeface="Arial" panose="020B0604020202020204" pitchFamily="34" charset="0"/>
              <a:sym typeface="Arial"/>
            </a:endParaRPr>
          </a:p>
        </p:txBody>
      </p:sp>
      <p:sp>
        <p:nvSpPr>
          <p:cNvPr id="3" name="Rectangle: Rounded Corners 2">
            <a:extLst>
              <a:ext uri="{FF2B5EF4-FFF2-40B4-BE49-F238E27FC236}">
                <a16:creationId xmlns:a16="http://schemas.microsoft.com/office/drawing/2014/main" id="{7880E8ED-3C31-AC2A-C464-2977D00A136B}"/>
              </a:ext>
            </a:extLst>
          </p:cNvPr>
          <p:cNvSpPr/>
          <p:nvPr/>
        </p:nvSpPr>
        <p:spPr>
          <a:xfrm>
            <a:off x="4280046" y="2774730"/>
            <a:ext cx="7405511" cy="1725348"/>
          </a:xfrm>
          <a:prstGeom prst="roundRect">
            <a:avLst>
              <a:gd name="adj" fmla="val 8614"/>
            </a:avLst>
          </a:prstGeom>
          <a:solidFill>
            <a:srgbClr val="FFFFFF"/>
          </a:solidFill>
          <a:ln w="12700" cap="flat" cmpd="sng" algn="ctr">
            <a:solidFill>
              <a:srgbClr val="92D050"/>
            </a:solidFill>
            <a:prstDash val="solid"/>
          </a:ln>
          <a:effectLst/>
        </p:spPr>
        <p:txBody>
          <a:bodyPr rtlCol="0" anchor="ctr"/>
          <a:lstStyle/>
          <a:p>
            <a:pPr algn="just">
              <a:lnSpc>
                <a:spcPct val="150000"/>
              </a:lnSpc>
              <a:buFont typeface="Arial"/>
              <a:buNone/>
            </a:pPr>
            <a:r>
              <a:rPr lang="vi-VN" sz="2400" kern="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Arial"/>
              </a:rPr>
              <a:t>Rửa bát sau bữa tối, tưới cây vào buổi sáng, dọn dẹp phòng ngủ của mình và giúp đỡ mẹ nấu ăn vào cuối tuần.</a:t>
            </a:r>
            <a:endParaRPr lang="en-US" sz="2400" kern="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Arial"/>
            </a:endParaRPr>
          </a:p>
        </p:txBody>
      </p:sp>
      <p:cxnSp>
        <p:nvCxnSpPr>
          <p:cNvPr id="4" name="Straight Arrow Connector 3">
            <a:extLst>
              <a:ext uri="{FF2B5EF4-FFF2-40B4-BE49-F238E27FC236}">
                <a16:creationId xmlns:a16="http://schemas.microsoft.com/office/drawing/2014/main" id="{13AF95E1-9451-42EC-2752-A0104A9E01CA}"/>
              </a:ext>
            </a:extLst>
          </p:cNvPr>
          <p:cNvCxnSpPr>
            <a:cxnSpLocks/>
            <a:stCxn id="2" idx="3"/>
            <a:endCxn id="3" idx="1"/>
          </p:cNvCxnSpPr>
          <p:nvPr/>
        </p:nvCxnSpPr>
        <p:spPr>
          <a:xfrm>
            <a:off x="3410804" y="3637403"/>
            <a:ext cx="869242" cy="1"/>
          </a:xfrm>
          <a:prstGeom prst="straightConnector1">
            <a:avLst/>
          </a:prstGeom>
          <a:noFill/>
          <a:ln w="19050" cap="flat" cmpd="sng" algn="ctr">
            <a:solidFill>
              <a:srgbClr val="92D050"/>
            </a:solidFill>
            <a:prstDash val="solid"/>
            <a:tailEnd type="stealth"/>
          </a:ln>
          <a:effectLst/>
        </p:spPr>
      </p:cxnSp>
      <p:sp>
        <p:nvSpPr>
          <p:cNvPr id="5" name="Line Callout 1 (Border and Accent Bar) 3">
            <a:extLst>
              <a:ext uri="{FF2B5EF4-FFF2-40B4-BE49-F238E27FC236}">
                <a16:creationId xmlns:a16="http://schemas.microsoft.com/office/drawing/2014/main" id="{9CF9122F-BD40-23DA-F162-C66B751749A2}"/>
              </a:ext>
            </a:extLst>
          </p:cNvPr>
          <p:cNvSpPr/>
          <p:nvPr/>
        </p:nvSpPr>
        <p:spPr>
          <a:xfrm>
            <a:off x="268419" y="1773664"/>
            <a:ext cx="3357650" cy="759330"/>
          </a:xfrm>
          <a:prstGeom prst="roundRect">
            <a:avLst>
              <a:gd name="adj" fmla="val 50000"/>
            </a:avLst>
          </a:prstGeom>
          <a:solidFill>
            <a:schemeClr val="bg1"/>
          </a:solidFill>
          <a:ln w="38100" cap="flat" cmpd="sng" algn="ctr">
            <a:solidFill>
              <a:schemeClr val="accent2"/>
            </a:solidFill>
            <a:prstDash val="solid"/>
          </a:ln>
          <a:effectLst>
            <a:outerShdw blurRad="50800" dist="38100" dir="18900000" algn="bl" rotWithShape="0">
              <a:prstClr val="black">
                <a:alpha val="40000"/>
              </a:prstClr>
            </a:outerShdw>
          </a:effectLst>
        </p:spPr>
        <p:txBody>
          <a:bodyPr rtlCol="0" anchor="ctr"/>
          <a:lstStyle/>
          <a:p>
            <a:pPr algn="ctr" defTabSz="609585">
              <a:buFont typeface="Arial"/>
              <a:buNone/>
              <a:defRPr/>
            </a:pPr>
            <a:r>
              <a:rPr lang="en-US" sz="2400" b="1" dirty="0">
                <a:latin typeface="UTM Avo" panose="02040603050506020204" pitchFamily="18" charset="0"/>
                <a:cs typeface="Arial" panose="020B0604020202020204" pitchFamily="34" charset="0"/>
                <a:sym typeface="Arial"/>
              </a:rPr>
              <a:t>GỢI Ý TRẢ LỜI</a:t>
            </a:r>
            <a:endParaRPr lang="en-US" sz="2400" dirty="0">
              <a:latin typeface="UTM Avo" panose="02040603050506020204" pitchFamily="18" charset="0"/>
              <a:cs typeface="Arial" panose="020B0604020202020204" pitchFamily="34" charset="0"/>
              <a:sym typeface="Arial"/>
            </a:endParaRPr>
          </a:p>
        </p:txBody>
      </p:sp>
      <p:pic>
        <p:nvPicPr>
          <p:cNvPr id="8" name="Picture 4" descr="Rửa bát có thể giúp bạn hạnh phúc hơn">
            <a:extLst>
              <a:ext uri="{FF2B5EF4-FFF2-40B4-BE49-F238E27FC236}">
                <a16:creationId xmlns:a16="http://schemas.microsoft.com/office/drawing/2014/main" id="{AB334A8E-2F8C-42DD-DAA9-3FC9B35905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808" y="4867143"/>
            <a:ext cx="1875376" cy="1725348"/>
          </a:xfrm>
          <a:prstGeom prst="ellipse">
            <a:avLst/>
          </a:prstGeom>
          <a:noFill/>
          <a:extLst>
            <a:ext uri="{909E8E84-426E-40DD-AFC4-6F175D3DCCD1}">
              <a14:hiddenFill xmlns:a14="http://schemas.microsoft.com/office/drawing/2010/main">
                <a:solidFill>
                  <a:srgbClr val="FFFFFF"/>
                </a:solidFill>
              </a14:hiddenFill>
            </a:ext>
          </a:extLst>
        </p:spPr>
      </p:pic>
      <p:pic>
        <p:nvPicPr>
          <p:cNvPr id="12" name="Picture 6" descr="Con Gái Giúp Cha Mẹ Tưới Cây Từ Việc Tưới Nước Có Thể Trong Lĩnh Vực Nông  Trại Hình ảnh Sẵn có - Tải xuống Hình ảnh Ngay bây giờ - iStock">
            <a:extLst>
              <a:ext uri="{FF2B5EF4-FFF2-40B4-BE49-F238E27FC236}">
                <a16:creationId xmlns:a16="http://schemas.microsoft.com/office/drawing/2014/main" id="{D80EDDBC-9483-817C-3286-C8E2D2DCEBB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621" b="41565"/>
          <a:stretch/>
        </p:blipFill>
        <p:spPr bwMode="auto">
          <a:xfrm>
            <a:off x="3291514" y="4867135"/>
            <a:ext cx="2099363" cy="1725343"/>
          </a:xfrm>
          <a:prstGeom prst="ellipse">
            <a:avLst/>
          </a:prstGeom>
          <a:noFill/>
          <a:extLst>
            <a:ext uri="{909E8E84-426E-40DD-AFC4-6F175D3DCCD1}">
              <a14:hiddenFill xmlns:a14="http://schemas.microsoft.com/office/drawing/2010/main">
                <a:solidFill>
                  <a:srgbClr val="FFFFFF"/>
                </a:solidFill>
              </a14:hiddenFill>
            </a:ext>
          </a:extLst>
        </p:spPr>
      </p:pic>
      <p:pic>
        <p:nvPicPr>
          <p:cNvPr id="13" name="Picture 12" descr="A child putting a blanket on a bed&#10;&#10;Description automatically generated">
            <a:extLst>
              <a:ext uri="{FF2B5EF4-FFF2-40B4-BE49-F238E27FC236}">
                <a16:creationId xmlns:a16="http://schemas.microsoft.com/office/drawing/2014/main" id="{D205B82A-4014-7627-9649-234602F6A1DE}"/>
              </a:ext>
            </a:extLst>
          </p:cNvPr>
          <p:cNvPicPr>
            <a:picLocks noChangeAspect="1"/>
          </p:cNvPicPr>
          <p:nvPr/>
        </p:nvPicPr>
        <p:blipFill>
          <a:blip r:embed="rId5"/>
          <a:stretch>
            <a:fillRect/>
          </a:stretch>
        </p:blipFill>
        <p:spPr>
          <a:xfrm>
            <a:off x="6302590" y="4867129"/>
            <a:ext cx="2562397" cy="1725348"/>
          </a:xfrm>
          <a:prstGeom prst="ellipse">
            <a:avLst/>
          </a:prstGeom>
        </p:spPr>
      </p:pic>
      <p:pic>
        <p:nvPicPr>
          <p:cNvPr id="14" name="Picture 12" descr="Cách Vẽ mẹ nấu ăn đơn giản cho trẻ em">
            <a:extLst>
              <a:ext uri="{FF2B5EF4-FFF2-40B4-BE49-F238E27FC236}">
                <a16:creationId xmlns:a16="http://schemas.microsoft.com/office/drawing/2014/main" id="{FE8F6739-189D-4436-A376-7853BF3D61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39346" y="4867129"/>
            <a:ext cx="1725348" cy="1725348"/>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950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3476AD7-9354-162D-114E-A43450FD8416}"/>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5BAD631D-B531-4211-22F9-6D15F305BE9D}"/>
              </a:ext>
            </a:extLst>
          </p:cNvPr>
          <p:cNvSpPr/>
          <p:nvPr/>
        </p:nvSpPr>
        <p:spPr>
          <a:xfrm>
            <a:off x="566807" y="3019776"/>
            <a:ext cx="2843996" cy="1305229"/>
          </a:xfrm>
          <a:prstGeom prst="roundRect">
            <a:avLst>
              <a:gd name="adj" fmla="val 8063"/>
            </a:avLst>
          </a:prstGeom>
          <a:solidFill>
            <a:schemeClr val="accent4">
              <a:lumMod val="20000"/>
              <a:lumOff val="80000"/>
            </a:schemeClr>
          </a:solidFill>
          <a:ln w="12700" cap="flat" cmpd="sng" algn="ctr">
            <a:solidFill>
              <a:schemeClr val="accent4"/>
            </a:solidFill>
            <a:prstDash val="solid"/>
          </a:ln>
          <a:effectLst/>
        </p:spPr>
        <p:txBody>
          <a:bodyPr rtlCol="0" anchor="ctr"/>
          <a:lstStyle/>
          <a:p>
            <a:pPr lvl="0" algn="ctr">
              <a:defRPr/>
            </a:pPr>
            <a:r>
              <a:rPr lang="en-US" sz="2400" b="1" kern="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Arial"/>
              </a:rPr>
              <a:t>Em trai của An</a:t>
            </a:r>
            <a:endParaRPr lang="en-US" sz="2400" b="1" kern="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Arial"/>
            </a:endParaRPr>
          </a:p>
        </p:txBody>
      </p:sp>
      <p:sp>
        <p:nvSpPr>
          <p:cNvPr id="9" name="Rectangle: Rounded Corners 8">
            <a:extLst>
              <a:ext uri="{FF2B5EF4-FFF2-40B4-BE49-F238E27FC236}">
                <a16:creationId xmlns:a16="http://schemas.microsoft.com/office/drawing/2014/main" id="{F43EC311-11C5-2E71-EA0A-44F1D78E499C}"/>
              </a:ext>
            </a:extLst>
          </p:cNvPr>
          <p:cNvSpPr/>
          <p:nvPr/>
        </p:nvSpPr>
        <p:spPr>
          <a:xfrm>
            <a:off x="4280046" y="3019775"/>
            <a:ext cx="7405511" cy="1305231"/>
          </a:xfrm>
          <a:prstGeom prst="roundRect">
            <a:avLst>
              <a:gd name="adj" fmla="val 8614"/>
            </a:avLst>
          </a:prstGeom>
          <a:solidFill>
            <a:srgbClr val="FFFFFF"/>
          </a:solidFill>
          <a:ln w="12700" cap="flat" cmpd="sng" algn="ctr">
            <a:solidFill>
              <a:schemeClr val="accent4"/>
            </a:solidFill>
            <a:prstDash val="solid"/>
          </a:ln>
          <a:effectLst/>
        </p:spPr>
        <p:txBody>
          <a:bodyPr rtlCol="0" anchor="ctr"/>
          <a:lstStyle/>
          <a:p>
            <a:pPr lvl="0" algn="just">
              <a:lnSpc>
                <a:spcPct val="150000"/>
              </a:lnSpc>
              <a:defRPr/>
            </a:pPr>
            <a:r>
              <a:rPr lang="vi-VN" sz="2400" kern="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Arial"/>
              </a:rPr>
              <a:t>Dọn dẹp phòng khách, giúp An tưới cây và thu gom rác.</a:t>
            </a:r>
          </a:p>
        </p:txBody>
      </p:sp>
      <p:cxnSp>
        <p:nvCxnSpPr>
          <p:cNvPr id="10" name="Straight Arrow Connector 9">
            <a:extLst>
              <a:ext uri="{FF2B5EF4-FFF2-40B4-BE49-F238E27FC236}">
                <a16:creationId xmlns:a16="http://schemas.microsoft.com/office/drawing/2014/main" id="{D98D9728-FF91-9D6D-3AA6-9D00B31CBACC}"/>
              </a:ext>
            </a:extLst>
          </p:cNvPr>
          <p:cNvCxnSpPr>
            <a:cxnSpLocks/>
            <a:stCxn id="7" idx="3"/>
            <a:endCxn id="9" idx="1"/>
          </p:cNvCxnSpPr>
          <p:nvPr/>
        </p:nvCxnSpPr>
        <p:spPr>
          <a:xfrm>
            <a:off x="3410803" y="3672391"/>
            <a:ext cx="869243" cy="0"/>
          </a:xfrm>
          <a:prstGeom prst="straightConnector1">
            <a:avLst/>
          </a:prstGeom>
          <a:noFill/>
          <a:ln w="19050" cap="flat" cmpd="sng" algn="ctr">
            <a:solidFill>
              <a:schemeClr val="accent4"/>
            </a:solidFill>
            <a:prstDash val="solid"/>
            <a:tailEnd type="stealth"/>
          </a:ln>
          <a:effectLst/>
        </p:spPr>
      </p:cxnSp>
      <p:sp>
        <p:nvSpPr>
          <p:cNvPr id="5" name="Line Callout 1 (Border and Accent Bar) 3">
            <a:extLst>
              <a:ext uri="{FF2B5EF4-FFF2-40B4-BE49-F238E27FC236}">
                <a16:creationId xmlns:a16="http://schemas.microsoft.com/office/drawing/2014/main" id="{EFEB4792-8018-5E1B-5043-CC5526386B92}"/>
              </a:ext>
            </a:extLst>
          </p:cNvPr>
          <p:cNvSpPr/>
          <p:nvPr/>
        </p:nvSpPr>
        <p:spPr>
          <a:xfrm>
            <a:off x="268419" y="1773664"/>
            <a:ext cx="3357650" cy="759330"/>
          </a:xfrm>
          <a:prstGeom prst="roundRect">
            <a:avLst>
              <a:gd name="adj" fmla="val 50000"/>
            </a:avLst>
          </a:prstGeom>
          <a:solidFill>
            <a:schemeClr val="bg1"/>
          </a:solidFill>
          <a:ln w="38100" cap="flat" cmpd="sng" algn="ctr">
            <a:solidFill>
              <a:schemeClr val="accent2"/>
            </a:solidFill>
            <a:prstDash val="solid"/>
          </a:ln>
          <a:effectLst>
            <a:outerShdw blurRad="50800" dist="38100" dir="18900000" algn="bl" rotWithShape="0">
              <a:prstClr val="black">
                <a:alpha val="40000"/>
              </a:prstClr>
            </a:outerShdw>
          </a:effectLst>
        </p:spPr>
        <p:txBody>
          <a:bodyPr rtlCol="0" anchor="ctr"/>
          <a:lstStyle/>
          <a:p>
            <a:pPr algn="ctr" defTabSz="609585">
              <a:buFont typeface="Arial"/>
              <a:buNone/>
              <a:defRPr/>
            </a:pPr>
            <a:r>
              <a:rPr lang="en-US" sz="2400" b="1" dirty="0">
                <a:latin typeface="UTM Avo" panose="02040603050506020204" pitchFamily="18" charset="0"/>
                <a:cs typeface="Arial" panose="020B0604020202020204" pitchFamily="34" charset="0"/>
                <a:sym typeface="Arial"/>
              </a:rPr>
              <a:t>GỢI Ý TRẢ LỜI</a:t>
            </a:r>
            <a:endParaRPr lang="en-US" sz="2400" dirty="0">
              <a:latin typeface="UTM Avo" panose="02040603050506020204" pitchFamily="18" charset="0"/>
              <a:cs typeface="Arial" panose="020B0604020202020204" pitchFamily="34" charset="0"/>
              <a:sym typeface="Arial"/>
            </a:endParaRPr>
          </a:p>
        </p:txBody>
      </p:sp>
      <p:pic>
        <p:nvPicPr>
          <p:cNvPr id="2" name="Picture 2" descr="Premium Vector | Illustration of Kids Cleaning the Sofa with a Mop">
            <a:extLst>
              <a:ext uri="{FF2B5EF4-FFF2-40B4-BE49-F238E27FC236}">
                <a16:creationId xmlns:a16="http://schemas.microsoft.com/office/drawing/2014/main" id="{82D03A04-7B4A-8390-5E44-1DEE96E4E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2912" y="4727233"/>
            <a:ext cx="2254493" cy="1941169"/>
          </a:xfrm>
          <a:prstGeom prst="ellipse">
            <a:avLst/>
          </a:prstGeom>
          <a:noFill/>
          <a:extLst>
            <a:ext uri="{909E8E84-426E-40DD-AFC4-6F175D3DCCD1}">
              <a14:hiddenFill xmlns:a14="http://schemas.microsoft.com/office/drawing/2010/main">
                <a:solidFill>
                  <a:srgbClr val="FFFFFF"/>
                </a:solidFill>
              </a14:hiddenFill>
            </a:ext>
          </a:extLst>
        </p:spPr>
      </p:pic>
      <p:pic>
        <p:nvPicPr>
          <p:cNvPr id="3" name="Picture 4" descr="Danh sách công việc nhà cho bé 3 tuổi - Nutifood">
            <a:extLst>
              <a:ext uri="{FF2B5EF4-FFF2-40B4-BE49-F238E27FC236}">
                <a16:creationId xmlns:a16="http://schemas.microsoft.com/office/drawing/2014/main" id="{0AFD07D6-EE15-ADA8-8EEB-419831ECC48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762"/>
          <a:stretch/>
        </p:blipFill>
        <p:spPr bwMode="auto">
          <a:xfrm>
            <a:off x="4425903" y="4727820"/>
            <a:ext cx="3081277" cy="1943474"/>
          </a:xfrm>
          <a:prstGeom prst="ellipse">
            <a:avLst/>
          </a:prstGeom>
          <a:noFill/>
          <a:extLst>
            <a:ext uri="{909E8E84-426E-40DD-AFC4-6F175D3DCCD1}">
              <a14:hiddenFill xmlns:a14="http://schemas.microsoft.com/office/drawing/2010/main">
                <a:solidFill>
                  <a:srgbClr val="FFFFFF"/>
                </a:solidFill>
              </a14:hiddenFill>
            </a:ext>
          </a:extLst>
        </p:spPr>
      </p:pic>
      <p:pic>
        <p:nvPicPr>
          <p:cNvPr id="4" name="Picture 6" descr="Trẻ Em Thu Gom Rác Để Tái Chế Minh Họa Trẻ Em Phân Tách Rác Tái Chế Rác Cứu  Thế Giới Tái Chế Bé Trai Và Bé Gái Trẻ Em Tách Rác">
            <a:extLst>
              <a:ext uri="{FF2B5EF4-FFF2-40B4-BE49-F238E27FC236}">
                <a16:creationId xmlns:a16="http://schemas.microsoft.com/office/drawing/2014/main" id="{2105B2AF-6FEA-3129-3D81-9BE5326F682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5011" b="8066"/>
          <a:stretch/>
        </p:blipFill>
        <p:spPr bwMode="auto">
          <a:xfrm>
            <a:off x="8799617" y="4719144"/>
            <a:ext cx="2526515" cy="1943474"/>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278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C2F1A2A-F22A-D937-5B87-99EFAE19F06A}"/>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E9B31DB7-7A4A-B41D-F680-EF15820AA05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E7BD1C55-893A-7062-21CB-A8FBEF573BFA}"/>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669473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oogle Shape;656;p37">
            <a:extLst>
              <a:ext uri="{FF2B5EF4-FFF2-40B4-BE49-F238E27FC236}">
                <a16:creationId xmlns:a16="http://schemas.microsoft.com/office/drawing/2014/main" id="{F970372C-80F6-C2E2-2503-AEEDF0A693CF}"/>
              </a:ext>
            </a:extLst>
          </p:cNvPr>
          <p:cNvPicPr preferRelativeResize="0"/>
          <p:nvPr/>
        </p:nvPicPr>
        <p:blipFill>
          <a:blip r:embed="rId3">
            <a:alphaModFix/>
          </a:blip>
          <a:stretch>
            <a:fillRect/>
          </a:stretch>
        </p:blipFill>
        <p:spPr>
          <a:xfrm>
            <a:off x="7534593" y="1471997"/>
            <a:ext cx="4553433" cy="5386003"/>
          </a:xfrm>
          <a:prstGeom prst="rect">
            <a:avLst/>
          </a:prstGeom>
          <a:noFill/>
          <a:ln>
            <a:noFill/>
          </a:ln>
        </p:spPr>
      </p:pic>
      <p:sp>
        <p:nvSpPr>
          <p:cNvPr id="4" name="TextBox 3">
            <a:extLst>
              <a:ext uri="{FF2B5EF4-FFF2-40B4-BE49-F238E27FC236}">
                <a16:creationId xmlns:a16="http://schemas.microsoft.com/office/drawing/2014/main" id="{FAC50465-98B5-552A-5D27-B738E6C67D0B}"/>
              </a:ext>
            </a:extLst>
          </p:cNvPr>
          <p:cNvSpPr txBox="1"/>
          <p:nvPr/>
        </p:nvSpPr>
        <p:spPr>
          <a:xfrm>
            <a:off x="555880" y="2113129"/>
            <a:ext cx="6664728" cy="4027757"/>
          </a:xfrm>
          <a:prstGeom prst="rect">
            <a:avLst/>
          </a:prstGeom>
          <a:noFill/>
        </p:spPr>
        <p:txBody>
          <a:bodyPr wrap="square" lIns="96000" tIns="0" rIns="96000" bIns="96000">
            <a:spAutoFit/>
          </a:bodyPr>
          <a:lstStyle/>
          <a:p>
            <a:pPr algn="ctr">
              <a:lnSpc>
                <a:spcPct val="150000"/>
              </a:lnSpc>
              <a:buClr>
                <a:srgbClr val="000000"/>
              </a:buClr>
              <a:buFont typeface="Arial"/>
              <a:buNone/>
            </a:pP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Hoạt</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động</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1. </a:t>
            </a:r>
          </a:p>
          <a:p>
            <a:pPr algn="ctr">
              <a:lnSpc>
                <a:spcPct val="150000"/>
              </a:lnSpc>
              <a:buClr>
                <a:srgbClr val="000000"/>
              </a:buClr>
              <a:buFont typeface="Arial"/>
              <a:buNone/>
            </a:pPr>
            <a:r>
              <a:rPr lang="en-US" sz="4400" b="1" kern="0" dirty="0">
                <a:latin typeface="UTM Avo" panose="02040603050506020204" pitchFamily="18" charset="0"/>
                <a:ea typeface="Arial" panose="020B0604020202020204" pitchFamily="34" charset="0"/>
                <a:cs typeface="Arial" panose="020B0604020202020204" pitchFamily="34" charset="0"/>
                <a:sym typeface="Arial"/>
              </a:rPr>
              <a:t>Chia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sẻ</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cách</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tổ</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chức</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sắp</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xếp</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công</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việc</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trong</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gia</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đình</a:t>
            </a:r>
            <a:endParaRPr lang="en-US" sz="4400" b="1" kern="0" dirty="0">
              <a:latin typeface="UTM Avo" panose="02040603050506020204" pitchFamily="18" charset="0"/>
              <a:ea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190783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62C0F18-BA29-8BD9-C9B2-87A17AE32E14}"/>
              </a:ext>
            </a:extLst>
          </p:cNvPr>
          <p:cNvSpPr txBox="1"/>
          <p:nvPr/>
        </p:nvSpPr>
        <p:spPr>
          <a:xfrm>
            <a:off x="1131641" y="2016047"/>
            <a:ext cx="4138058" cy="461665"/>
          </a:xfrm>
          <a:prstGeom prst="rect">
            <a:avLst/>
          </a:prstGeom>
          <a:noFill/>
        </p:spPr>
        <p:txBody>
          <a:bodyPr wrap="square" rtlCol="0">
            <a:spAutoFit/>
          </a:bodyPr>
          <a:lstStyle/>
          <a:p>
            <a:pPr algn="ctr" defTabSz="1219170">
              <a:buFont typeface="Arial"/>
              <a:buNone/>
              <a:defRPr/>
            </a:pPr>
            <a:r>
              <a:rPr lang="en-US" sz="2400" b="1" kern="0" dirty="0">
                <a:latin typeface="UTM Avo" panose="02040603050506020204" pitchFamily="18" charset="0"/>
                <a:cs typeface="Arial"/>
                <a:sym typeface="Arial"/>
              </a:rPr>
              <a:t>THẢO LUẬN NHÓM</a:t>
            </a:r>
            <a:endParaRPr lang="vi-VN" sz="2400" b="1" i="1" kern="0" dirty="0">
              <a:cs typeface="Arial"/>
              <a:sym typeface="Arial"/>
            </a:endParaRPr>
          </a:p>
        </p:txBody>
      </p:sp>
      <p:grpSp>
        <p:nvGrpSpPr>
          <p:cNvPr id="8" name="Group 7">
            <a:extLst>
              <a:ext uri="{FF2B5EF4-FFF2-40B4-BE49-F238E27FC236}">
                <a16:creationId xmlns:a16="http://schemas.microsoft.com/office/drawing/2014/main" id="{9B624562-94B7-8330-9791-78DC4DAFB19D}"/>
              </a:ext>
            </a:extLst>
          </p:cNvPr>
          <p:cNvGrpSpPr/>
          <p:nvPr/>
        </p:nvGrpSpPr>
        <p:grpSpPr>
          <a:xfrm>
            <a:off x="267168" y="2316345"/>
            <a:ext cx="5571704" cy="3841411"/>
            <a:chOff x="331899" y="1088453"/>
            <a:chExt cx="4178778" cy="2881058"/>
          </a:xfrm>
        </p:grpSpPr>
        <p:grpSp>
          <p:nvGrpSpPr>
            <p:cNvPr id="16" name="Group 15">
              <a:extLst>
                <a:ext uri="{FF2B5EF4-FFF2-40B4-BE49-F238E27FC236}">
                  <a16:creationId xmlns:a16="http://schemas.microsoft.com/office/drawing/2014/main" id="{770F8E00-2865-9504-8375-D1FA2202CFE0}"/>
                </a:ext>
              </a:extLst>
            </p:cNvPr>
            <p:cNvGrpSpPr/>
            <p:nvPr/>
          </p:nvGrpSpPr>
          <p:grpSpPr>
            <a:xfrm>
              <a:off x="516734" y="1445174"/>
              <a:ext cx="3993943" cy="2524337"/>
              <a:chOff x="516734" y="1445174"/>
              <a:chExt cx="4098293" cy="2148759"/>
            </a:xfrm>
          </p:grpSpPr>
          <p:sp>
            <p:nvSpPr>
              <p:cNvPr id="18" name="Rectangle: Diagonal Corners Rounded 17">
                <a:extLst>
                  <a:ext uri="{FF2B5EF4-FFF2-40B4-BE49-F238E27FC236}">
                    <a16:creationId xmlns:a16="http://schemas.microsoft.com/office/drawing/2014/main" id="{FBC80D5B-FD5F-F336-9430-E8CD0E0A42A6}"/>
                  </a:ext>
                </a:extLst>
              </p:cNvPr>
              <p:cNvSpPr/>
              <p:nvPr/>
            </p:nvSpPr>
            <p:spPr>
              <a:xfrm>
                <a:off x="516734" y="1445174"/>
                <a:ext cx="3992374" cy="2042235"/>
              </a:xfrm>
              <a:prstGeom prst="round2DiagRect">
                <a:avLst/>
              </a:prstGeom>
              <a:noFill/>
              <a:ln w="25400" cap="flat" cmpd="sng" algn="ctr">
                <a:solidFill>
                  <a:srgbClr val="002060"/>
                </a:solidFill>
                <a:prstDash val="dash"/>
              </a:ln>
              <a:effectLst/>
            </p:spPr>
            <p:txBody>
              <a:bodyPr rtlCol="0" anchor="ctr"/>
              <a:lstStyle/>
              <a:p>
                <a:pPr algn="ctr" defTabSz="1219170">
                  <a:buFont typeface="Arial"/>
                  <a:buNone/>
                  <a:defRPr/>
                </a:pPr>
                <a:endParaRPr lang="en-US" sz="2400" kern="0" dirty="0">
                  <a:solidFill>
                    <a:srgbClr val="E9E1D4"/>
                  </a:solidFill>
                  <a:latin typeface="UTM Avo" panose="02040603050506020204" pitchFamily="18" charset="0"/>
                  <a:cs typeface="Arial"/>
                  <a:sym typeface="Arial"/>
                </a:endParaRPr>
              </a:p>
            </p:txBody>
          </p:sp>
          <p:sp>
            <p:nvSpPr>
              <p:cNvPr id="19" name="Rectangle: Diagonal Corners Rounded 18">
                <a:extLst>
                  <a:ext uri="{FF2B5EF4-FFF2-40B4-BE49-F238E27FC236}">
                    <a16:creationId xmlns:a16="http://schemas.microsoft.com/office/drawing/2014/main" id="{5CEAF1BC-BF7B-084B-D61A-26FCEADFC1A4}"/>
                  </a:ext>
                </a:extLst>
              </p:cNvPr>
              <p:cNvSpPr/>
              <p:nvPr/>
            </p:nvSpPr>
            <p:spPr>
              <a:xfrm>
                <a:off x="622653" y="1551698"/>
                <a:ext cx="3992374" cy="2042235"/>
              </a:xfrm>
              <a:prstGeom prst="round2DiagRect">
                <a:avLst/>
              </a:prstGeom>
              <a:solidFill>
                <a:srgbClr val="FFFFFF"/>
              </a:solidFill>
              <a:ln w="25400" cap="flat" cmpd="sng" algn="ctr">
                <a:noFill/>
                <a:prstDash val="solid"/>
              </a:ln>
              <a:effectLst/>
            </p:spPr>
            <p:txBody>
              <a:bodyPr rtlCol="0" anchor="ctr"/>
              <a:lstStyle/>
              <a:p>
                <a:pPr algn="just" defTabSz="1219170">
                  <a:lnSpc>
                    <a:spcPct val="150000"/>
                  </a:lnSpc>
                  <a:buFont typeface="Arial"/>
                  <a:buNone/>
                  <a:defRPr/>
                </a:pPr>
                <a:r>
                  <a:rPr lang="en-US" sz="2400" kern="0" dirty="0">
                    <a:latin typeface="UTM Avo" panose="02040603050506020204" pitchFamily="18" charset="0"/>
                    <a:cs typeface="Arial"/>
                    <a:sym typeface="Arial"/>
                  </a:rPr>
                  <a:t>Em </a:t>
                </a:r>
                <a:r>
                  <a:rPr lang="en-US" sz="2400" kern="0" dirty="0" err="1">
                    <a:latin typeface="UTM Avo" panose="02040603050506020204" pitchFamily="18" charset="0"/>
                    <a:cs typeface="Arial"/>
                    <a:sym typeface="Arial"/>
                  </a:rPr>
                  <a:t>hãy</a:t>
                </a:r>
                <a:r>
                  <a:rPr lang="en-US" sz="2400" kern="0" dirty="0">
                    <a:latin typeface="UTM Avo" panose="02040603050506020204" pitchFamily="18" charset="0"/>
                    <a:cs typeface="Arial"/>
                    <a:sym typeface="Arial"/>
                  </a:rPr>
                  <a:t> chia </a:t>
                </a:r>
                <a:r>
                  <a:rPr lang="en-US" sz="2400" kern="0" dirty="0" err="1">
                    <a:latin typeface="UTM Avo" panose="02040603050506020204" pitchFamily="18" charset="0"/>
                    <a:cs typeface="Arial"/>
                    <a:sym typeface="Arial"/>
                  </a:rPr>
                  <a:t>sẻ</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với</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các</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bạn</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trong</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nhóm</a:t>
                </a:r>
                <a:r>
                  <a:rPr lang="en-US" sz="2400" kern="0" dirty="0">
                    <a:latin typeface="UTM Avo" panose="02040603050506020204" pitchFamily="18" charset="0"/>
                    <a:cs typeface="Arial"/>
                    <a:sym typeface="Arial"/>
                  </a:rPr>
                  <a:t> (4 – 6 HS) </a:t>
                </a:r>
                <a:r>
                  <a:rPr lang="en-US" sz="2400" kern="0" dirty="0" err="1">
                    <a:latin typeface="UTM Avo" panose="02040603050506020204" pitchFamily="18" charset="0"/>
                    <a:cs typeface="Arial"/>
                    <a:sym typeface="Arial"/>
                  </a:rPr>
                  <a:t>về</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cách</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tổ</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chức</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sắp</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xếp</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các</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công</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việc</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trong</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gia</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đình</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mình</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theo</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các</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gợi</a:t>
                </a:r>
                <a:r>
                  <a:rPr lang="en-US" sz="2400" kern="0" dirty="0">
                    <a:latin typeface="UTM Avo" panose="02040603050506020204" pitchFamily="18" charset="0"/>
                    <a:cs typeface="Arial"/>
                    <a:sym typeface="Arial"/>
                  </a:rPr>
                  <a:t> ý </a:t>
                </a:r>
                <a:r>
                  <a:rPr lang="en-US" sz="2400" kern="0" dirty="0" err="1">
                    <a:latin typeface="UTM Avo" panose="02040603050506020204" pitchFamily="18" charset="0"/>
                    <a:cs typeface="Arial"/>
                    <a:sym typeface="Arial"/>
                  </a:rPr>
                  <a:t>sau</a:t>
                </a:r>
                <a:r>
                  <a:rPr lang="en-US" sz="2400" kern="0" dirty="0">
                    <a:latin typeface="UTM Avo" panose="02040603050506020204" pitchFamily="18" charset="0"/>
                    <a:cs typeface="Arial"/>
                    <a:sym typeface="Arial"/>
                  </a:rPr>
                  <a:t>:</a:t>
                </a:r>
              </a:p>
            </p:txBody>
          </p:sp>
        </p:grpSp>
        <p:sp>
          <p:nvSpPr>
            <p:cNvPr id="15" name="Freeform 9">
              <a:extLst>
                <a:ext uri="{FF2B5EF4-FFF2-40B4-BE49-F238E27FC236}">
                  <a16:creationId xmlns:a16="http://schemas.microsoft.com/office/drawing/2014/main" id="{57593DDE-79AC-9001-7441-3B9E625459E8}"/>
                </a:ext>
              </a:extLst>
            </p:cNvPr>
            <p:cNvSpPr/>
            <p:nvPr/>
          </p:nvSpPr>
          <p:spPr>
            <a:xfrm>
              <a:off x="331899" y="1088453"/>
              <a:ext cx="717771" cy="713441"/>
            </a:xfrm>
            <a:custGeom>
              <a:avLst/>
              <a:gdLst/>
              <a:ahLst/>
              <a:cxnLst/>
              <a:rect l="l" t="t" r="r" b="b"/>
              <a:pathLst>
                <a:path w="3934778" h="4114800">
                  <a:moveTo>
                    <a:pt x="0" y="0"/>
                  </a:moveTo>
                  <a:lnTo>
                    <a:pt x="3934777" y="0"/>
                  </a:lnTo>
                  <a:lnTo>
                    <a:pt x="393477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219170">
                <a:buFont typeface="Arial"/>
                <a:buNone/>
                <a:defRPr/>
              </a:pPr>
              <a:endParaRPr lang="en-US" sz="2400" kern="0" dirty="0">
                <a:solidFill>
                  <a:sysClr val="windowText" lastClr="000000"/>
                </a:solidFill>
                <a:latin typeface="UTM Avo" panose="02040603050506020204" pitchFamily="18" charset="0"/>
                <a:cs typeface="Arial"/>
                <a:sym typeface="Arial"/>
              </a:endParaRPr>
            </a:p>
          </p:txBody>
        </p:sp>
      </p:grpSp>
      <p:pic>
        <p:nvPicPr>
          <p:cNvPr id="21" name="Picture 20">
            <a:extLst>
              <a:ext uri="{FF2B5EF4-FFF2-40B4-BE49-F238E27FC236}">
                <a16:creationId xmlns:a16="http://schemas.microsoft.com/office/drawing/2014/main" id="{586C3BCB-14CB-D2DA-EAA0-5B7E5E918C6E}"/>
              </a:ext>
            </a:extLst>
          </p:cNvPr>
          <p:cNvPicPr>
            <a:picLocks noChangeAspect="1"/>
          </p:cNvPicPr>
          <p:nvPr/>
        </p:nvPicPr>
        <p:blipFill>
          <a:blip r:embed="rId6"/>
          <a:stretch>
            <a:fillRect/>
          </a:stretch>
        </p:blipFill>
        <p:spPr>
          <a:xfrm>
            <a:off x="6178560" y="812592"/>
            <a:ext cx="5654052" cy="5940564"/>
          </a:xfrm>
          <a:prstGeom prst="rect">
            <a:avLst/>
          </a:prstGeom>
        </p:spPr>
      </p:pic>
    </p:spTree>
    <p:extLst>
      <p:ext uri="{BB962C8B-B14F-4D97-AF65-F5344CB8AC3E}">
        <p14:creationId xmlns:p14="http://schemas.microsoft.com/office/powerpoint/2010/main" val="416223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DB16333-A24C-E2EB-B53C-A6461565352A}"/>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1B607F19-0CB2-019F-A3C8-9EC2303CA0E3}"/>
              </a:ext>
            </a:extLst>
          </p:cNvPr>
          <p:cNvGrpSpPr/>
          <p:nvPr/>
        </p:nvGrpSpPr>
        <p:grpSpPr>
          <a:xfrm>
            <a:off x="1245057" y="1525042"/>
            <a:ext cx="9701886" cy="4924795"/>
            <a:chOff x="1245057" y="1031056"/>
            <a:chExt cx="9701886" cy="4924795"/>
          </a:xfrm>
        </p:grpSpPr>
        <p:grpSp>
          <p:nvGrpSpPr>
            <p:cNvPr id="6" name="Group 5">
              <a:extLst>
                <a:ext uri="{FF2B5EF4-FFF2-40B4-BE49-F238E27FC236}">
                  <a16:creationId xmlns:a16="http://schemas.microsoft.com/office/drawing/2014/main" id="{955C9E05-5D23-F3E4-2B36-9984D0136FE1}"/>
                </a:ext>
              </a:extLst>
            </p:cNvPr>
            <p:cNvGrpSpPr/>
            <p:nvPr/>
          </p:nvGrpSpPr>
          <p:grpSpPr>
            <a:xfrm>
              <a:off x="1245057" y="1031056"/>
              <a:ext cx="9701886" cy="4924795"/>
              <a:chOff x="1245057" y="1031056"/>
              <a:chExt cx="9701886" cy="4924795"/>
            </a:xfrm>
          </p:grpSpPr>
          <p:grpSp>
            <p:nvGrpSpPr>
              <p:cNvPr id="2" name="Group 1">
                <a:extLst>
                  <a:ext uri="{FF2B5EF4-FFF2-40B4-BE49-F238E27FC236}">
                    <a16:creationId xmlns:a16="http://schemas.microsoft.com/office/drawing/2014/main" id="{55339C32-3737-3495-BD57-18BB9DA63C27}"/>
                  </a:ext>
                </a:extLst>
              </p:cNvPr>
              <p:cNvGrpSpPr/>
              <p:nvPr/>
            </p:nvGrpSpPr>
            <p:grpSpPr>
              <a:xfrm>
                <a:off x="1245057" y="1031056"/>
                <a:ext cx="9701886" cy="4924795"/>
                <a:chOff x="2211362" y="935758"/>
                <a:chExt cx="9701886" cy="4924795"/>
              </a:xfrm>
            </p:grpSpPr>
            <p:sp>
              <p:nvSpPr>
                <p:cNvPr id="3" name="Rounded Rectangle 34">
                  <a:extLst>
                    <a:ext uri="{FF2B5EF4-FFF2-40B4-BE49-F238E27FC236}">
                      <a16:creationId xmlns:a16="http://schemas.microsoft.com/office/drawing/2014/main" id="{434CC81A-CB92-FB41-250A-F282348FE1C3}"/>
                    </a:ext>
                  </a:extLst>
                </p:cNvPr>
                <p:cNvSpPr/>
                <p:nvPr/>
              </p:nvSpPr>
              <p:spPr>
                <a:xfrm>
                  <a:off x="5703999" y="935758"/>
                  <a:ext cx="2716613" cy="706242"/>
                </a:xfrm>
                <a:prstGeom prst="roundRect">
                  <a:avLst/>
                </a:prstGeom>
                <a:solidFill>
                  <a:schemeClr val="bg1"/>
                </a:solidFill>
                <a:ln w="38100" cap="flat" cmpd="sng" algn="ctr">
                  <a:solidFill>
                    <a:schemeClr val="accent6">
                      <a:lumMod val="60000"/>
                      <a:lumOff val="40000"/>
                    </a:schemeClr>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latin typeface="UTM Avo" panose="02040603050506020204" pitchFamily="18" charset="0"/>
                      <a:cs typeface="Arial" panose="020B0604020202020204" pitchFamily="34" charset="0"/>
                      <a:sym typeface="Arial"/>
                    </a:rPr>
                    <a:t>KẾT LUẬN</a:t>
                  </a:r>
                </a:p>
              </p:txBody>
            </p:sp>
            <p:sp>
              <p:nvSpPr>
                <p:cNvPr id="9" name="Rounded Rectangle 34">
                  <a:extLst>
                    <a:ext uri="{FF2B5EF4-FFF2-40B4-BE49-F238E27FC236}">
                      <a16:creationId xmlns:a16="http://schemas.microsoft.com/office/drawing/2014/main" id="{F9CCB6E8-8803-62F4-C5BC-C78D0E6F7014}"/>
                    </a:ext>
                  </a:extLst>
                </p:cNvPr>
                <p:cNvSpPr/>
                <p:nvPr/>
              </p:nvSpPr>
              <p:spPr>
                <a:xfrm>
                  <a:off x="2211362" y="1642000"/>
                  <a:ext cx="9701886" cy="4218553"/>
                </a:xfrm>
                <a:prstGeom prst="roundRect">
                  <a:avLst>
                    <a:gd name="adj" fmla="val 6050"/>
                  </a:avLst>
                </a:prstGeom>
                <a:solidFill>
                  <a:schemeClr val="accent6">
                    <a:lumMod val="20000"/>
                    <a:lumOff val="80000"/>
                  </a:schemeClr>
                </a:solidFill>
                <a:ln w="38100" cap="flat" cmpd="sng" algn="ctr">
                  <a:solidFill>
                    <a:schemeClr val="accent6">
                      <a:lumMod val="60000"/>
                      <a:lumOff val="40000"/>
                    </a:schemeClr>
                  </a:solidFill>
                  <a:prstDash val="solid"/>
                </a:ln>
                <a:effectLst>
                  <a:outerShdw blurRad="40000" dist="20000" dir="5400000" rotWithShape="0">
                    <a:srgbClr val="000000">
                      <a:alpha val="38000"/>
                    </a:srgbClr>
                  </a:outerShdw>
                </a:effectLst>
              </p:spPr>
              <p:txBody>
                <a:bodyPr rtlCol="0" anchor="ctr"/>
                <a:lstStyle/>
                <a:p>
                  <a:pPr algn="just">
                    <a:lnSpc>
                      <a:spcPct val="150000"/>
                    </a:lnSpc>
                    <a:buClr>
                      <a:srgbClr val="3F2220"/>
                    </a:buClr>
                  </a:pPr>
                  <a:endParaRPr lang="vi-VN" sz="2400" dirty="0">
                    <a:latin typeface="UTM Avo" panose="02040603050506020204" pitchFamily="18" charset="0"/>
                  </a:endParaRPr>
                </a:p>
              </p:txBody>
            </p:sp>
          </p:grpSp>
          <p:sp>
            <p:nvSpPr>
              <p:cNvPr id="14" name="TextBox 13">
                <a:extLst>
                  <a:ext uri="{FF2B5EF4-FFF2-40B4-BE49-F238E27FC236}">
                    <a16:creationId xmlns:a16="http://schemas.microsoft.com/office/drawing/2014/main" id="{9BEDE1C1-102E-6702-561B-F5AA33348324}"/>
                  </a:ext>
                </a:extLst>
              </p:cNvPr>
              <p:cNvSpPr txBox="1"/>
              <p:nvPr/>
            </p:nvSpPr>
            <p:spPr>
              <a:xfrm>
                <a:off x="1461322" y="1737298"/>
                <a:ext cx="9269356" cy="1675843"/>
              </a:xfrm>
              <a:prstGeom prst="rect">
                <a:avLst/>
              </a:prstGeom>
              <a:noFill/>
            </p:spPr>
            <p:txBody>
              <a:bodyPr wrap="square">
                <a:spAutoFit/>
              </a:bodyPr>
              <a:lstStyle/>
              <a:p>
                <a:pPr algn="just" defTabSz="1219170">
                  <a:lnSpc>
                    <a:spcPct val="150000"/>
                  </a:lnSpc>
                  <a:buClrTx/>
                  <a:defRPr/>
                </a:pPr>
                <a:r>
                  <a:rPr lang="vi-VN" sz="2400" dirty="0">
                    <a:latin typeface="UTM Avo" panose="02040603050506020204" pitchFamily="18" charset="0"/>
                  </a:rPr>
                  <a:t>Mỗi gia đình có cách tổ chức, sắp xếp công việc khác nhau và mỗi thành viên trong gia đình có trách nhiệm thực hiện tốt các công việc đó.</a:t>
                </a:r>
              </a:p>
            </p:txBody>
          </p:sp>
        </p:grpSp>
        <p:pic>
          <p:nvPicPr>
            <p:cNvPr id="7" name="Picture 6">
              <a:extLst>
                <a:ext uri="{FF2B5EF4-FFF2-40B4-BE49-F238E27FC236}">
                  <a16:creationId xmlns:a16="http://schemas.microsoft.com/office/drawing/2014/main" id="{1491A178-6938-3B14-E21C-F2046846B270}"/>
                </a:ext>
              </a:extLst>
            </p:cNvPr>
            <p:cNvPicPr>
              <a:picLocks noChangeAspect="1"/>
            </p:cNvPicPr>
            <p:nvPr/>
          </p:nvPicPr>
          <p:blipFill>
            <a:blip r:embed="rId4"/>
            <a:stretch>
              <a:fillRect/>
            </a:stretch>
          </p:blipFill>
          <p:spPr>
            <a:xfrm>
              <a:off x="4479136" y="3444860"/>
              <a:ext cx="3233727" cy="2510991"/>
            </a:xfrm>
            <a:prstGeom prst="rect">
              <a:avLst/>
            </a:prstGeom>
          </p:spPr>
        </p:pic>
      </p:grpSp>
    </p:spTree>
    <p:extLst>
      <p:ext uri="{BB962C8B-B14F-4D97-AF65-F5344CB8AC3E}">
        <p14:creationId xmlns:p14="http://schemas.microsoft.com/office/powerpoint/2010/main" val="254909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ED84D1A-CE0A-7318-1559-C13B9DAE565B}"/>
            </a:ext>
          </a:extLst>
        </p:cNvPr>
        <p:cNvGrpSpPr/>
        <p:nvPr/>
      </p:nvGrpSpPr>
      <p:grpSpPr>
        <a:xfrm>
          <a:off x="0" y="0"/>
          <a:ext cx="0" cy="0"/>
          <a:chOff x="0" y="0"/>
          <a:chExt cx="0" cy="0"/>
        </a:xfrm>
      </p:grpSpPr>
      <p:pic>
        <p:nvPicPr>
          <p:cNvPr id="2" name="Google Shape;656;p37">
            <a:extLst>
              <a:ext uri="{FF2B5EF4-FFF2-40B4-BE49-F238E27FC236}">
                <a16:creationId xmlns:a16="http://schemas.microsoft.com/office/drawing/2014/main" id="{0E627606-26CE-6A4F-4097-607F80D82E2F}"/>
              </a:ext>
            </a:extLst>
          </p:cNvPr>
          <p:cNvPicPr preferRelativeResize="0"/>
          <p:nvPr/>
        </p:nvPicPr>
        <p:blipFill>
          <a:blip r:embed="rId3">
            <a:alphaModFix/>
          </a:blip>
          <a:stretch>
            <a:fillRect/>
          </a:stretch>
        </p:blipFill>
        <p:spPr>
          <a:xfrm>
            <a:off x="7534593" y="1471997"/>
            <a:ext cx="4553433" cy="5386003"/>
          </a:xfrm>
          <a:prstGeom prst="rect">
            <a:avLst/>
          </a:prstGeom>
          <a:noFill/>
          <a:ln>
            <a:noFill/>
          </a:ln>
        </p:spPr>
      </p:pic>
      <p:sp>
        <p:nvSpPr>
          <p:cNvPr id="4" name="TextBox 3">
            <a:extLst>
              <a:ext uri="{FF2B5EF4-FFF2-40B4-BE49-F238E27FC236}">
                <a16:creationId xmlns:a16="http://schemas.microsoft.com/office/drawing/2014/main" id="{BCA431F9-ED42-73EE-A886-634FDD53E325}"/>
              </a:ext>
            </a:extLst>
          </p:cNvPr>
          <p:cNvSpPr txBox="1"/>
          <p:nvPr/>
        </p:nvSpPr>
        <p:spPr>
          <a:xfrm>
            <a:off x="555880" y="2113129"/>
            <a:ext cx="6664728" cy="4027757"/>
          </a:xfrm>
          <a:prstGeom prst="rect">
            <a:avLst/>
          </a:prstGeom>
          <a:noFill/>
        </p:spPr>
        <p:txBody>
          <a:bodyPr wrap="square" lIns="96000" tIns="0" rIns="96000" bIns="96000">
            <a:spAutoFit/>
          </a:bodyPr>
          <a:lstStyle/>
          <a:p>
            <a:pPr algn="ctr">
              <a:lnSpc>
                <a:spcPct val="150000"/>
              </a:lnSpc>
              <a:buClr>
                <a:srgbClr val="000000"/>
              </a:buClr>
              <a:buFont typeface="Arial"/>
              <a:buNone/>
            </a:pP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Hoạt</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động</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2. </a:t>
            </a:r>
          </a:p>
          <a:p>
            <a:pPr algn="ctr">
              <a:lnSpc>
                <a:spcPct val="150000"/>
              </a:lnSpc>
              <a:buClr>
                <a:srgbClr val="000000"/>
              </a:buClr>
              <a:buFont typeface="Arial"/>
              <a:buNone/>
            </a:pP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Tổ</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chức</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sắp</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xếp</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khoa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học</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các</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công</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việc</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trong</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gia</a:t>
            </a:r>
            <a:r>
              <a:rPr lang="en-US" sz="44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400" b="1" kern="0" dirty="0" err="1">
                <a:latin typeface="UTM Avo" panose="02040603050506020204" pitchFamily="18" charset="0"/>
                <a:ea typeface="Arial" panose="020B0604020202020204" pitchFamily="34" charset="0"/>
                <a:cs typeface="Arial" panose="020B0604020202020204" pitchFamily="34" charset="0"/>
                <a:sym typeface="Arial"/>
              </a:rPr>
              <a:t>đình</a:t>
            </a:r>
            <a:endParaRPr lang="en-US" sz="4400" b="1" kern="0" dirty="0">
              <a:latin typeface="UTM Avo" panose="02040603050506020204" pitchFamily="18" charset="0"/>
              <a:ea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276036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ounded Rectangle 207">
            <a:extLst>
              <a:ext uri="{FF2B5EF4-FFF2-40B4-BE49-F238E27FC236}">
                <a16:creationId xmlns:a16="http://schemas.microsoft.com/office/drawing/2014/main" id="{AA1FCACC-86FB-4AF8-F445-D5BC9EF07D54}"/>
              </a:ext>
            </a:extLst>
          </p:cNvPr>
          <p:cNvSpPr/>
          <p:nvPr/>
        </p:nvSpPr>
        <p:spPr>
          <a:xfrm>
            <a:off x="3686739" y="1401719"/>
            <a:ext cx="4818522" cy="815963"/>
          </a:xfrm>
          <a:prstGeom prst="roundRect">
            <a:avLst>
              <a:gd name="adj" fmla="val 50000"/>
            </a:avLst>
          </a:prstGeom>
          <a:solidFill>
            <a:srgbClr val="FDEFED"/>
          </a:solidFill>
          <a:ln w="12700" cap="flat" cmpd="sng" algn="ctr">
            <a:noFill/>
            <a:prstDash val="solid"/>
          </a:ln>
          <a:effectLst/>
        </p:spPr>
        <p:txBody>
          <a:bodyPr rtlCol="0" anchor="ctr"/>
          <a:lstStyle/>
          <a:p>
            <a:pPr algn="ctr" defTabSz="1219170">
              <a:buFont typeface="Arial"/>
              <a:buNone/>
              <a:defRPr/>
            </a:pPr>
            <a:r>
              <a:rPr lang="en-US" sz="2400" b="1" kern="0" dirty="0">
                <a:latin typeface="UTM Avo" panose="02040603050506020204" pitchFamily="18" charset="0"/>
                <a:ea typeface="UD Digi Kyokasho N-B" panose="02020700000000000000" pitchFamily="17" charset="-128"/>
                <a:cs typeface="Arial" panose="020B0604020202020204" pitchFamily="34" charset="0"/>
                <a:sym typeface="Arial"/>
              </a:rPr>
              <a:t>THẢO LUẬN THEO NHÓM</a:t>
            </a:r>
          </a:p>
        </p:txBody>
      </p:sp>
      <p:pic>
        <p:nvPicPr>
          <p:cNvPr id="2" name="Picture 4">
            <a:extLst>
              <a:ext uri="{FF2B5EF4-FFF2-40B4-BE49-F238E27FC236}">
                <a16:creationId xmlns:a16="http://schemas.microsoft.com/office/drawing/2014/main" id="{A0161D4B-06E5-9D6E-FC18-70ACAC4429A2}"/>
              </a:ext>
            </a:extLst>
          </p:cNvPr>
          <p:cNvPicPr>
            <a:picLocks noChangeAspect="1"/>
          </p:cNvPicPr>
          <p:nvPr/>
        </p:nvPicPr>
        <p:blipFill>
          <a:blip r:embed="rId4">
            <a:duotone>
              <a:srgbClr val="0B88B1">
                <a:shade val="45000"/>
                <a:satMod val="135000"/>
              </a:srgbClr>
              <a:prstClr val="white"/>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t="18701" b="26406"/>
          <a:stretch/>
        </p:blipFill>
        <p:spPr>
          <a:xfrm>
            <a:off x="2661828" y="2217682"/>
            <a:ext cx="6868343" cy="2745827"/>
          </a:xfrm>
          <a:prstGeom prst="rect">
            <a:avLst/>
          </a:prstGeom>
        </p:spPr>
      </p:pic>
      <p:sp>
        <p:nvSpPr>
          <p:cNvPr id="4" name="TextBox 3">
            <a:extLst>
              <a:ext uri="{FF2B5EF4-FFF2-40B4-BE49-F238E27FC236}">
                <a16:creationId xmlns:a16="http://schemas.microsoft.com/office/drawing/2014/main" id="{D3944F06-BD39-279A-727A-21B071E34590}"/>
              </a:ext>
            </a:extLst>
          </p:cNvPr>
          <p:cNvSpPr txBox="1"/>
          <p:nvPr/>
        </p:nvSpPr>
        <p:spPr>
          <a:xfrm>
            <a:off x="3330441" y="3176274"/>
            <a:ext cx="5531115" cy="1675843"/>
          </a:xfrm>
          <a:prstGeom prst="rect">
            <a:avLst/>
          </a:prstGeom>
          <a:noFill/>
        </p:spPr>
        <p:txBody>
          <a:bodyPr wrap="square">
            <a:spAutoFit/>
          </a:bodyPr>
          <a:lstStyle/>
          <a:p>
            <a:pPr algn="ctr" defTabSz="609585">
              <a:lnSpc>
                <a:spcPct val="150000"/>
              </a:lnSpc>
              <a:buFont typeface="Arial"/>
              <a:buNone/>
              <a:defRPr/>
            </a:pPr>
            <a:r>
              <a:rPr lang="vi-VN" sz="2400" kern="0" dirty="0">
                <a:latin typeface="UTM Avo" panose="02040603050506020204" pitchFamily="18" charset="0"/>
                <a:ea typeface="UD Digi Kyokasho N-B" panose="02020700000000000000" pitchFamily="17" charset="-128"/>
                <a:cs typeface="Arial" panose="020B0604020202020204" pitchFamily="34" charset="0"/>
                <a:sym typeface="Arial"/>
              </a:rPr>
              <a:t>Các </a:t>
            </a:r>
            <a:r>
              <a:rPr lang="en-US" sz="2400" kern="0" dirty="0" err="1">
                <a:latin typeface="UTM Avo" panose="02040603050506020204" pitchFamily="18" charset="0"/>
                <a:ea typeface="UD Digi Kyokasho N-B" panose="02020700000000000000" pitchFamily="17" charset="-128"/>
                <a:cs typeface="Arial" panose="020B0604020202020204" pitchFamily="34" charset="0"/>
                <a:sym typeface="Arial"/>
              </a:rPr>
              <a:t>nhóm</a:t>
            </a:r>
            <a:r>
              <a:rPr lang="en-US" sz="2400" kern="0" dirty="0">
                <a:latin typeface="UTM Avo" panose="02040603050506020204" pitchFamily="18" charset="0"/>
                <a:ea typeface="UD Digi Kyokasho N-B" panose="02020700000000000000" pitchFamily="17" charset="-128"/>
                <a:cs typeface="Arial" panose="020B0604020202020204" pitchFamily="34" charset="0"/>
                <a:sym typeface="Arial"/>
              </a:rPr>
              <a:t> </a:t>
            </a:r>
            <a:r>
              <a:rPr lang="en-US" sz="2400" kern="0" dirty="0" err="1">
                <a:latin typeface="UTM Avo" panose="02040603050506020204" pitchFamily="18" charset="0"/>
                <a:ea typeface="UD Digi Kyokasho N-B" panose="02020700000000000000" pitchFamily="17" charset="-128"/>
                <a:cs typeface="Arial" panose="020B0604020202020204" pitchFamily="34" charset="0"/>
                <a:sym typeface="Arial"/>
              </a:rPr>
              <a:t>trao</a:t>
            </a:r>
            <a:r>
              <a:rPr lang="en-US" sz="2400" kern="0" dirty="0">
                <a:latin typeface="UTM Avo" panose="02040603050506020204" pitchFamily="18" charset="0"/>
                <a:ea typeface="UD Digi Kyokasho N-B" panose="02020700000000000000" pitchFamily="17" charset="-128"/>
                <a:cs typeface="Arial" panose="020B0604020202020204" pitchFamily="34" charset="0"/>
                <a:sym typeface="Arial"/>
              </a:rPr>
              <a:t> </a:t>
            </a:r>
            <a:r>
              <a:rPr lang="en-US" sz="2400" kern="0" dirty="0" err="1">
                <a:latin typeface="UTM Avo" panose="02040603050506020204" pitchFamily="18" charset="0"/>
                <a:ea typeface="UD Digi Kyokasho N-B" panose="02020700000000000000" pitchFamily="17" charset="-128"/>
                <a:cs typeface="Arial" panose="020B0604020202020204" pitchFamily="34" charset="0"/>
                <a:sym typeface="Arial"/>
              </a:rPr>
              <a:t>đổi</a:t>
            </a:r>
            <a:r>
              <a:rPr lang="en-US" sz="2400" kern="0" dirty="0">
                <a:latin typeface="UTM Avo" panose="02040603050506020204" pitchFamily="18" charset="0"/>
                <a:ea typeface="UD Digi Kyokasho N-B" panose="02020700000000000000" pitchFamily="17" charset="-128"/>
                <a:cs typeface="Arial" panose="020B0604020202020204" pitchFamily="34" charset="0"/>
                <a:sym typeface="Arial"/>
              </a:rPr>
              <a:t> </a:t>
            </a:r>
            <a:r>
              <a:rPr lang="en-US" sz="2400" kern="0" dirty="0" err="1">
                <a:latin typeface="UTM Avo" panose="02040603050506020204" pitchFamily="18" charset="0"/>
                <a:ea typeface="UD Digi Kyokasho N-B" panose="02020700000000000000" pitchFamily="17" charset="-128"/>
                <a:cs typeface="Arial" panose="020B0604020202020204" pitchFamily="34" charset="0"/>
                <a:sym typeface="Arial"/>
              </a:rPr>
              <a:t>với</a:t>
            </a:r>
            <a:r>
              <a:rPr lang="en-US" sz="2400" kern="0" dirty="0">
                <a:latin typeface="UTM Avo" panose="02040603050506020204" pitchFamily="18" charset="0"/>
                <a:ea typeface="UD Digi Kyokasho N-B" panose="02020700000000000000" pitchFamily="17" charset="-128"/>
                <a:cs typeface="Arial" panose="020B0604020202020204" pitchFamily="34" charset="0"/>
                <a:sym typeface="Arial"/>
              </a:rPr>
              <a:t> </a:t>
            </a:r>
            <a:r>
              <a:rPr lang="en-US" sz="2400" kern="0" dirty="0" err="1">
                <a:latin typeface="UTM Avo" panose="02040603050506020204" pitchFamily="18" charset="0"/>
                <a:ea typeface="UD Digi Kyokasho N-B" panose="02020700000000000000" pitchFamily="17" charset="-128"/>
                <a:cs typeface="Arial" panose="020B0604020202020204" pitchFamily="34" charset="0"/>
                <a:sym typeface="Arial"/>
              </a:rPr>
              <a:t>nhau</a:t>
            </a:r>
            <a:r>
              <a:rPr lang="en-US" sz="2400" kern="0" dirty="0">
                <a:latin typeface="UTM Avo" panose="02040603050506020204" pitchFamily="18" charset="0"/>
                <a:ea typeface="UD Digi Kyokasho N-B" panose="02020700000000000000" pitchFamily="17" charset="-128"/>
                <a:cs typeface="Arial" panose="020B0604020202020204" pitchFamily="34" charset="0"/>
                <a:sym typeface="Arial"/>
              </a:rPr>
              <a:t> </a:t>
            </a:r>
            <a:r>
              <a:rPr lang="en-US" sz="2400" kern="0" dirty="0" err="1">
                <a:latin typeface="UTM Avo" panose="02040603050506020204" pitchFamily="18" charset="0"/>
                <a:ea typeface="UD Digi Kyokasho N-B" panose="02020700000000000000" pitchFamily="17" charset="-128"/>
                <a:cs typeface="Arial" panose="020B0604020202020204" pitchFamily="34" charset="0"/>
                <a:sym typeface="Arial"/>
              </a:rPr>
              <a:t>và</a:t>
            </a:r>
            <a:r>
              <a:rPr lang="en-US" sz="2400" kern="0" dirty="0">
                <a:latin typeface="UTM Avo" panose="02040603050506020204" pitchFamily="18" charset="0"/>
                <a:ea typeface="UD Digi Kyokasho N-B" panose="02020700000000000000" pitchFamily="17" charset="-128"/>
                <a:cs typeface="Arial" panose="020B0604020202020204" pitchFamily="34" charset="0"/>
                <a:sym typeface="Arial"/>
              </a:rPr>
              <a:t> </a:t>
            </a:r>
            <a:r>
              <a:rPr lang="en-US" sz="2400" kern="0" dirty="0" err="1">
                <a:latin typeface="UTM Avo" panose="02040603050506020204" pitchFamily="18" charset="0"/>
                <a:ea typeface="UD Digi Kyokasho N-B" panose="02020700000000000000" pitchFamily="17" charset="-128"/>
                <a:cs typeface="Arial" panose="020B0604020202020204" pitchFamily="34" charset="0"/>
                <a:sym typeface="Arial"/>
              </a:rPr>
              <a:t>nêu</a:t>
            </a:r>
            <a:r>
              <a:rPr lang="en-US" sz="2400" kern="0" dirty="0">
                <a:latin typeface="UTM Avo" panose="02040603050506020204" pitchFamily="18" charset="0"/>
                <a:ea typeface="UD Digi Kyokasho N-B" panose="02020700000000000000" pitchFamily="17" charset="-128"/>
                <a:cs typeface="Arial" panose="020B0604020202020204" pitchFamily="34" charset="0"/>
                <a:sym typeface="Arial"/>
              </a:rPr>
              <a:t> </a:t>
            </a:r>
            <a:r>
              <a:rPr lang="vi-VN" sz="2400" kern="0" dirty="0">
                <a:latin typeface="UTM Avo" panose="02040603050506020204" pitchFamily="18" charset="0"/>
                <a:ea typeface="UD Digi Kyokasho N-B" panose="02020700000000000000" pitchFamily="17" charset="-128"/>
                <a:cs typeface="Arial" panose="020B0604020202020204" pitchFamily="34" charset="0"/>
                <a:sym typeface="Arial"/>
              </a:rPr>
              <a:t>cách tổ chức, sắp xếp khoa học các công việc trong gia đình.</a:t>
            </a:r>
          </a:p>
        </p:txBody>
      </p:sp>
      <p:pic>
        <p:nvPicPr>
          <p:cNvPr id="6" name="Picture 10">
            <a:extLst>
              <a:ext uri="{FF2B5EF4-FFF2-40B4-BE49-F238E27FC236}">
                <a16:creationId xmlns:a16="http://schemas.microsoft.com/office/drawing/2014/main" id="{A13BC64A-12C2-3369-CC67-36DBD0A63A5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968343" y="4550810"/>
            <a:ext cx="3718087" cy="2307191"/>
          </a:xfrm>
          <a:prstGeom prst="rect">
            <a:avLst/>
          </a:prstGeom>
        </p:spPr>
      </p:pic>
    </p:spTree>
    <p:extLst>
      <p:ext uri="{BB962C8B-B14F-4D97-AF65-F5344CB8AC3E}">
        <p14:creationId xmlns:p14="http://schemas.microsoft.com/office/powerpoint/2010/main" val="165468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9B3D64D-6327-7BDC-C118-E0866D4BE0CF}"/>
              </a:ext>
            </a:extLst>
          </p:cNvPr>
          <p:cNvSpPr/>
          <p:nvPr/>
        </p:nvSpPr>
        <p:spPr>
          <a:xfrm>
            <a:off x="3929203" y="2968754"/>
            <a:ext cx="7836589" cy="934909"/>
          </a:xfrm>
          <a:prstGeom prst="roundRect">
            <a:avLst/>
          </a:prstGeom>
          <a:solidFill>
            <a:srgbClr val="FFFFFF"/>
          </a:solidFill>
          <a:ln w="25400" cap="flat" cmpd="sng" algn="ctr">
            <a:solidFill>
              <a:srgbClr val="BC1A1A"/>
            </a:solidFill>
            <a:prstDash val="solid"/>
          </a:ln>
          <a:effectLst/>
        </p:spPr>
        <p:txBody>
          <a:bodyPr rtlCol="0" anchor="ctr"/>
          <a:lstStyle/>
          <a:p>
            <a:pPr algn="just">
              <a:buFont typeface="Arial"/>
              <a:buNone/>
            </a:pPr>
            <a:r>
              <a:rPr lang="en-US" sz="2400" kern="0" dirty="0">
                <a:latin typeface="UTM Avo" panose="02040603050506020204" pitchFamily="18" charset="0"/>
                <a:cs typeface="Arial" panose="020B0604020202020204" pitchFamily="34" charset="0"/>
                <a:sym typeface="Arial"/>
              </a:rPr>
              <a:t> </a:t>
            </a:r>
            <a:r>
              <a:rPr lang="vi-VN" sz="2400" kern="0" dirty="0">
                <a:latin typeface="UTM Avo" panose="02040603050506020204" pitchFamily="18" charset="0"/>
                <a:cs typeface="Arial" panose="020B0604020202020204" pitchFamily="34" charset="0"/>
                <a:sym typeface="Arial"/>
              </a:rPr>
              <a:t>Lập danh sách các công việc gia đình</a:t>
            </a:r>
          </a:p>
        </p:txBody>
      </p:sp>
      <p:sp>
        <p:nvSpPr>
          <p:cNvPr id="7" name="Rectangle: Rounded Corners 6">
            <a:extLst>
              <a:ext uri="{FF2B5EF4-FFF2-40B4-BE49-F238E27FC236}">
                <a16:creationId xmlns:a16="http://schemas.microsoft.com/office/drawing/2014/main" id="{F62A0976-E01E-F99A-AF48-ED592A2837BB}"/>
              </a:ext>
            </a:extLst>
          </p:cNvPr>
          <p:cNvSpPr/>
          <p:nvPr/>
        </p:nvSpPr>
        <p:spPr>
          <a:xfrm>
            <a:off x="4431663" y="4215328"/>
            <a:ext cx="7334129" cy="934910"/>
          </a:xfrm>
          <a:prstGeom prst="roundRect">
            <a:avLst/>
          </a:prstGeom>
          <a:solidFill>
            <a:srgbClr val="FFFFFF"/>
          </a:solidFill>
          <a:ln w="25400" cap="flat" cmpd="sng" algn="ctr">
            <a:solidFill>
              <a:srgbClr val="6C2E9A"/>
            </a:solidFill>
            <a:prstDash val="solid"/>
          </a:ln>
          <a:effectLst/>
        </p:spPr>
        <p:txBody>
          <a:bodyPr rtlCol="0" anchor="ctr"/>
          <a:lstStyle/>
          <a:p>
            <a:pPr algn="just">
              <a:buFont typeface="Arial"/>
              <a:buNone/>
            </a:pPr>
            <a:r>
              <a:rPr lang="vi-VN" sz="2400" kern="0" dirty="0">
                <a:latin typeface="UTM Avo" panose="02040603050506020204" pitchFamily="18" charset="0"/>
                <a:cs typeface="Arial" panose="020B0604020202020204" pitchFamily="34" charset="0"/>
                <a:sym typeface="Arial"/>
              </a:rPr>
              <a:t>Xác định các công việc với mỗi thành viên.</a:t>
            </a:r>
          </a:p>
        </p:txBody>
      </p:sp>
      <p:sp>
        <p:nvSpPr>
          <p:cNvPr id="8" name="Rectangle: Rounded Corners 7">
            <a:extLst>
              <a:ext uri="{FF2B5EF4-FFF2-40B4-BE49-F238E27FC236}">
                <a16:creationId xmlns:a16="http://schemas.microsoft.com/office/drawing/2014/main" id="{CB640149-3EAF-3616-BC88-3BD0EBB12433}"/>
              </a:ext>
            </a:extLst>
          </p:cNvPr>
          <p:cNvSpPr/>
          <p:nvPr/>
        </p:nvSpPr>
        <p:spPr>
          <a:xfrm>
            <a:off x="3963530" y="5461904"/>
            <a:ext cx="7836589" cy="932688"/>
          </a:xfrm>
          <a:prstGeom prst="roundRect">
            <a:avLst/>
          </a:prstGeom>
          <a:solidFill>
            <a:srgbClr val="FFFFFF"/>
          </a:solidFill>
          <a:ln w="25400" cap="flat" cmpd="sng" algn="ctr">
            <a:solidFill>
              <a:srgbClr val="FFC000"/>
            </a:solidFill>
            <a:prstDash val="solid"/>
          </a:ln>
          <a:effectLst/>
        </p:spPr>
        <p:txBody>
          <a:bodyPr rtlCol="0" anchor="ctr"/>
          <a:lstStyle/>
          <a:p>
            <a:pPr algn="just">
              <a:lnSpc>
                <a:spcPct val="150000"/>
              </a:lnSpc>
              <a:buFont typeface="Arial"/>
              <a:buNone/>
            </a:pPr>
            <a:r>
              <a:rPr lang="en-US" sz="2400" kern="0" dirty="0">
                <a:latin typeface="UTM Avo" panose="02040603050506020204" pitchFamily="18" charset="0"/>
                <a:cs typeface="Arial" panose="020B0604020202020204" pitchFamily="34" charset="0"/>
                <a:sym typeface="Arial"/>
              </a:rPr>
              <a:t> </a:t>
            </a:r>
            <a:r>
              <a:rPr lang="vi-VN" sz="2400" kern="0" dirty="0">
                <a:latin typeface="UTM Avo" panose="02040603050506020204" pitchFamily="18" charset="0"/>
                <a:cs typeface="Arial" panose="020B0604020202020204" pitchFamily="34" charset="0"/>
                <a:sym typeface="Arial"/>
              </a:rPr>
              <a:t>Thống nhất cùng thực hiện và điều chỉnh khi cần.</a:t>
            </a:r>
          </a:p>
        </p:txBody>
      </p:sp>
      <p:grpSp>
        <p:nvGrpSpPr>
          <p:cNvPr id="9" name="Group 8">
            <a:extLst>
              <a:ext uri="{FF2B5EF4-FFF2-40B4-BE49-F238E27FC236}">
                <a16:creationId xmlns:a16="http://schemas.microsoft.com/office/drawing/2014/main" id="{0EB54E19-FBB3-ABD4-FF34-00211F152A8A}"/>
              </a:ext>
            </a:extLst>
          </p:cNvPr>
          <p:cNvGrpSpPr/>
          <p:nvPr/>
        </p:nvGrpSpPr>
        <p:grpSpPr>
          <a:xfrm>
            <a:off x="3417928" y="3166009"/>
            <a:ext cx="511278" cy="199369"/>
            <a:chOff x="2628761" y="2139057"/>
            <a:chExt cx="383459" cy="149527"/>
          </a:xfrm>
        </p:grpSpPr>
        <p:sp>
          <p:nvSpPr>
            <p:cNvPr id="10" name="Oval 9">
              <a:extLst>
                <a:ext uri="{FF2B5EF4-FFF2-40B4-BE49-F238E27FC236}">
                  <a16:creationId xmlns:a16="http://schemas.microsoft.com/office/drawing/2014/main" id="{5810AE21-3278-034B-B1BF-17E5C9531CA5}"/>
                </a:ext>
              </a:extLst>
            </p:cNvPr>
            <p:cNvSpPr/>
            <p:nvPr/>
          </p:nvSpPr>
          <p:spPr>
            <a:xfrm>
              <a:off x="2628761" y="2139058"/>
              <a:ext cx="149526" cy="149526"/>
            </a:xfrm>
            <a:prstGeom prst="ellipse">
              <a:avLst/>
            </a:prstGeom>
            <a:solidFill>
              <a:srgbClr val="BC1A1A"/>
            </a:solidFill>
            <a:ln w="25400" cap="flat" cmpd="sng" algn="ctr">
              <a:noFill/>
              <a:prstDash val="solid"/>
            </a:ln>
            <a:effectLst/>
          </p:spPr>
          <p:txBody>
            <a:bodyPr rtlCol="0" anchor="ctr"/>
            <a:lstStyle/>
            <a:p>
              <a:pPr algn="ctr" defTabSz="1219170">
                <a:buFont typeface="Arial"/>
                <a:buNone/>
                <a:defRPr/>
              </a:pPr>
              <a:endParaRPr lang="en-US" sz="2400" kern="0" dirty="0">
                <a:solidFill>
                  <a:srgbClr val="F3F3F3"/>
                </a:solidFill>
                <a:latin typeface="UTM Avo" panose="02040603050506020204" pitchFamily="18" charset="0"/>
                <a:cs typeface="Arial"/>
                <a:sym typeface="Arial"/>
              </a:endParaRPr>
            </a:p>
          </p:txBody>
        </p:sp>
        <p:cxnSp>
          <p:nvCxnSpPr>
            <p:cNvPr id="11" name="Connector: Elbow 10">
              <a:extLst>
                <a:ext uri="{FF2B5EF4-FFF2-40B4-BE49-F238E27FC236}">
                  <a16:creationId xmlns:a16="http://schemas.microsoft.com/office/drawing/2014/main" id="{2C2FF82F-B8B4-79D5-A9A6-9B3A68AFC2AC}"/>
                </a:ext>
              </a:extLst>
            </p:cNvPr>
            <p:cNvCxnSpPr>
              <a:cxnSpLocks/>
              <a:stCxn id="10" idx="0"/>
              <a:endCxn id="4" idx="1"/>
            </p:cNvCxnSpPr>
            <p:nvPr/>
          </p:nvCxnSpPr>
          <p:spPr>
            <a:xfrm rot="16200000" flipH="1">
              <a:off x="2813697" y="2028884"/>
              <a:ext cx="88349" cy="308696"/>
            </a:xfrm>
            <a:prstGeom prst="bentConnector4">
              <a:avLst>
                <a:gd name="adj1" fmla="val -194059"/>
                <a:gd name="adj2" fmla="val 62110"/>
              </a:avLst>
            </a:prstGeom>
            <a:noFill/>
            <a:ln w="19050" cap="flat" cmpd="sng" algn="ctr">
              <a:solidFill>
                <a:srgbClr val="BC1A1A"/>
              </a:solidFill>
              <a:prstDash val="solid"/>
            </a:ln>
            <a:effectLst/>
          </p:spPr>
        </p:cxnSp>
      </p:grpSp>
      <p:grpSp>
        <p:nvGrpSpPr>
          <p:cNvPr id="12" name="Group 11">
            <a:extLst>
              <a:ext uri="{FF2B5EF4-FFF2-40B4-BE49-F238E27FC236}">
                <a16:creationId xmlns:a16="http://schemas.microsoft.com/office/drawing/2014/main" id="{361AA660-D197-5B02-636F-B5B03A5CF5A8}"/>
              </a:ext>
            </a:extLst>
          </p:cNvPr>
          <p:cNvGrpSpPr/>
          <p:nvPr/>
        </p:nvGrpSpPr>
        <p:grpSpPr>
          <a:xfrm>
            <a:off x="3834272" y="4556707"/>
            <a:ext cx="597390" cy="228599"/>
            <a:chOff x="2830454" y="2676712"/>
            <a:chExt cx="398442" cy="134161"/>
          </a:xfrm>
        </p:grpSpPr>
        <p:sp>
          <p:nvSpPr>
            <p:cNvPr id="13" name="Oval 12">
              <a:extLst>
                <a:ext uri="{FF2B5EF4-FFF2-40B4-BE49-F238E27FC236}">
                  <a16:creationId xmlns:a16="http://schemas.microsoft.com/office/drawing/2014/main" id="{364912DE-C84D-9EF6-C46A-DA9BEBF917AB}"/>
                </a:ext>
              </a:extLst>
            </p:cNvPr>
            <p:cNvSpPr/>
            <p:nvPr/>
          </p:nvSpPr>
          <p:spPr>
            <a:xfrm>
              <a:off x="2830454" y="2676712"/>
              <a:ext cx="149526" cy="134161"/>
            </a:xfrm>
            <a:prstGeom prst="ellipse">
              <a:avLst/>
            </a:prstGeom>
            <a:solidFill>
              <a:srgbClr val="7030A0"/>
            </a:solidFill>
            <a:ln w="25400" cap="flat" cmpd="sng" algn="ctr">
              <a:noFill/>
              <a:prstDash val="solid"/>
            </a:ln>
            <a:effectLst/>
          </p:spPr>
          <p:txBody>
            <a:bodyPr rtlCol="0" anchor="ctr"/>
            <a:lstStyle/>
            <a:p>
              <a:pPr algn="just" defTabSz="1219170">
                <a:buFont typeface="Arial"/>
                <a:buNone/>
                <a:defRPr/>
              </a:pPr>
              <a:endParaRPr lang="en-US" sz="2400" kern="0" dirty="0">
                <a:solidFill>
                  <a:srgbClr val="F3F3F3"/>
                </a:solidFill>
                <a:latin typeface="UTM Avo" panose="02040603050506020204" pitchFamily="18" charset="0"/>
                <a:cs typeface="Arial"/>
                <a:sym typeface="Arial"/>
              </a:endParaRPr>
            </a:p>
          </p:txBody>
        </p:sp>
        <p:cxnSp>
          <p:nvCxnSpPr>
            <p:cNvPr id="14" name="Straight Connector 13">
              <a:extLst>
                <a:ext uri="{FF2B5EF4-FFF2-40B4-BE49-F238E27FC236}">
                  <a16:creationId xmlns:a16="http://schemas.microsoft.com/office/drawing/2014/main" id="{82E6C4AC-4E8C-074A-4594-336A346C7746}"/>
                </a:ext>
              </a:extLst>
            </p:cNvPr>
            <p:cNvCxnSpPr>
              <a:cxnSpLocks/>
              <a:stCxn id="13" idx="6"/>
              <a:endCxn id="7" idx="1"/>
            </p:cNvCxnSpPr>
            <p:nvPr/>
          </p:nvCxnSpPr>
          <p:spPr>
            <a:xfrm>
              <a:off x="2979980" y="2743793"/>
              <a:ext cx="248916" cy="6911"/>
            </a:xfrm>
            <a:prstGeom prst="line">
              <a:avLst/>
            </a:prstGeom>
            <a:noFill/>
            <a:ln w="19050" cap="flat" cmpd="sng" algn="ctr">
              <a:solidFill>
                <a:srgbClr val="7030A0"/>
              </a:solidFill>
              <a:prstDash val="solid"/>
            </a:ln>
            <a:effectLst/>
          </p:spPr>
        </p:cxnSp>
      </p:grpSp>
      <p:grpSp>
        <p:nvGrpSpPr>
          <p:cNvPr id="15" name="Group 14">
            <a:extLst>
              <a:ext uri="{FF2B5EF4-FFF2-40B4-BE49-F238E27FC236}">
                <a16:creationId xmlns:a16="http://schemas.microsoft.com/office/drawing/2014/main" id="{D3063F2B-425A-FC5F-4E9F-027DB9193ADC}"/>
              </a:ext>
            </a:extLst>
          </p:cNvPr>
          <p:cNvGrpSpPr/>
          <p:nvPr/>
        </p:nvGrpSpPr>
        <p:grpSpPr>
          <a:xfrm>
            <a:off x="3465293" y="5694087"/>
            <a:ext cx="498240" cy="199368"/>
            <a:chOff x="2632763" y="4034505"/>
            <a:chExt cx="373680" cy="149526"/>
          </a:xfrm>
        </p:grpSpPr>
        <p:sp>
          <p:nvSpPr>
            <p:cNvPr id="16" name="Oval 15">
              <a:extLst>
                <a:ext uri="{FF2B5EF4-FFF2-40B4-BE49-F238E27FC236}">
                  <a16:creationId xmlns:a16="http://schemas.microsoft.com/office/drawing/2014/main" id="{40E2ADC1-4729-8771-9FBD-AA6FD866CD76}"/>
                </a:ext>
              </a:extLst>
            </p:cNvPr>
            <p:cNvSpPr/>
            <p:nvPr/>
          </p:nvSpPr>
          <p:spPr>
            <a:xfrm>
              <a:off x="2632763" y="4034505"/>
              <a:ext cx="149526" cy="149526"/>
            </a:xfrm>
            <a:prstGeom prst="ellipse">
              <a:avLst/>
            </a:prstGeom>
            <a:solidFill>
              <a:srgbClr val="FFC000"/>
            </a:solidFill>
            <a:ln w="25400" cap="flat" cmpd="sng" algn="ctr">
              <a:noFill/>
              <a:prstDash val="solid"/>
            </a:ln>
            <a:effectLst/>
          </p:spPr>
          <p:txBody>
            <a:bodyPr rtlCol="0" anchor="ctr"/>
            <a:lstStyle/>
            <a:p>
              <a:pPr algn="ctr" defTabSz="1219170">
                <a:buFont typeface="Arial"/>
                <a:buNone/>
                <a:defRPr/>
              </a:pPr>
              <a:endParaRPr lang="en-US" sz="2400" kern="0" dirty="0">
                <a:solidFill>
                  <a:srgbClr val="F3F3F3"/>
                </a:solidFill>
                <a:latin typeface="UTM Avo" panose="02040603050506020204" pitchFamily="18" charset="0"/>
                <a:cs typeface="Arial"/>
                <a:sym typeface="Arial"/>
              </a:endParaRPr>
            </a:p>
          </p:txBody>
        </p:sp>
        <p:cxnSp>
          <p:nvCxnSpPr>
            <p:cNvPr id="17" name="Connector: Elbow 16">
              <a:extLst>
                <a:ext uri="{FF2B5EF4-FFF2-40B4-BE49-F238E27FC236}">
                  <a16:creationId xmlns:a16="http://schemas.microsoft.com/office/drawing/2014/main" id="{43F36A34-2488-D70F-1470-6257C162959E}"/>
                </a:ext>
              </a:extLst>
            </p:cNvPr>
            <p:cNvCxnSpPr>
              <a:cxnSpLocks/>
              <a:stCxn id="16" idx="6"/>
              <a:endCxn id="8" idx="1"/>
            </p:cNvCxnSpPr>
            <p:nvPr/>
          </p:nvCxnSpPr>
          <p:spPr>
            <a:xfrm flipV="1">
              <a:off x="2782289" y="4095826"/>
              <a:ext cx="224154" cy="13442"/>
            </a:xfrm>
            <a:prstGeom prst="bentConnector3">
              <a:avLst/>
            </a:prstGeom>
            <a:noFill/>
            <a:ln w="19050" cap="flat" cmpd="sng" algn="ctr">
              <a:solidFill>
                <a:srgbClr val="FFC000"/>
              </a:solidFill>
              <a:prstDash val="solid"/>
            </a:ln>
            <a:effectLst/>
          </p:spPr>
        </p:cxnSp>
      </p:grpSp>
      <p:sp>
        <p:nvSpPr>
          <p:cNvPr id="18" name="Rectangle 17">
            <a:extLst>
              <a:ext uri="{FF2B5EF4-FFF2-40B4-BE49-F238E27FC236}">
                <a16:creationId xmlns:a16="http://schemas.microsoft.com/office/drawing/2014/main" id="{0825AE4E-EE83-C047-6837-34DA7B435D34}"/>
              </a:ext>
            </a:extLst>
          </p:cNvPr>
          <p:cNvSpPr/>
          <p:nvPr/>
        </p:nvSpPr>
        <p:spPr>
          <a:xfrm>
            <a:off x="0" y="1707762"/>
            <a:ext cx="12192000" cy="690882"/>
          </a:xfrm>
          <a:prstGeom prst="rect">
            <a:avLst/>
          </a:prstGeom>
          <a:solidFill>
            <a:srgbClr val="A9C5C5">
              <a:lumMod val="20000"/>
              <a:lumOff val="8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 typeface="Arial"/>
              <a:buNone/>
              <a:tabLst/>
              <a:defRPr/>
            </a:pPr>
            <a:r>
              <a:rPr lang="en-US" sz="2400" b="1" kern="0" dirty="0" err="1">
                <a:latin typeface="UTM Avo" panose="02040603050506020204" pitchFamily="18" charset="0"/>
                <a:cs typeface="Arial" panose="020B0604020202020204" pitchFamily="34" charset="0"/>
                <a:sym typeface="Arial"/>
              </a:rPr>
              <a:t>Gợi</a:t>
            </a:r>
            <a:r>
              <a:rPr lang="en-US" sz="2400" b="1" kern="0" dirty="0">
                <a:latin typeface="UTM Avo" panose="02040603050506020204" pitchFamily="18" charset="0"/>
                <a:cs typeface="Arial" panose="020B0604020202020204" pitchFamily="34" charset="0"/>
                <a:sym typeface="Arial"/>
              </a:rPr>
              <a:t> ý c</a:t>
            </a:r>
            <a:r>
              <a:rPr lang="vi-VN" sz="2400" b="1" kern="0" dirty="0">
                <a:latin typeface="UTM Avo" panose="02040603050506020204" pitchFamily="18" charset="0"/>
                <a:cs typeface="Arial" panose="020B0604020202020204" pitchFamily="34" charset="0"/>
                <a:sym typeface="Arial"/>
              </a:rPr>
              <a:t>ách tổ chức, sắp xếp khoa học các công việc trong gia đình</a:t>
            </a:r>
          </a:p>
        </p:txBody>
      </p:sp>
      <p:grpSp>
        <p:nvGrpSpPr>
          <p:cNvPr id="19" name="Group 18">
            <a:extLst>
              <a:ext uri="{FF2B5EF4-FFF2-40B4-BE49-F238E27FC236}">
                <a16:creationId xmlns:a16="http://schemas.microsoft.com/office/drawing/2014/main" id="{AC8F0B7D-8ADE-8DD4-330C-B7A63A2AD6EF}"/>
              </a:ext>
            </a:extLst>
          </p:cNvPr>
          <p:cNvGrpSpPr/>
          <p:nvPr/>
        </p:nvGrpSpPr>
        <p:grpSpPr>
          <a:xfrm>
            <a:off x="321940" y="2510411"/>
            <a:ext cx="3607263" cy="4256556"/>
            <a:chOff x="241450" y="1647356"/>
            <a:chExt cx="2705447" cy="3192417"/>
          </a:xfrm>
        </p:grpSpPr>
        <p:sp>
          <p:nvSpPr>
            <p:cNvPr id="20" name="Google Shape;6758;p56">
              <a:extLst>
                <a:ext uri="{FF2B5EF4-FFF2-40B4-BE49-F238E27FC236}">
                  <a16:creationId xmlns:a16="http://schemas.microsoft.com/office/drawing/2014/main" id="{015F6570-B747-5A83-4F2B-3DBD059EA952}"/>
                </a:ext>
              </a:extLst>
            </p:cNvPr>
            <p:cNvSpPr/>
            <p:nvPr/>
          </p:nvSpPr>
          <p:spPr>
            <a:xfrm>
              <a:off x="1345618" y="1647356"/>
              <a:ext cx="1601279" cy="3192417"/>
            </a:xfrm>
            <a:custGeom>
              <a:avLst/>
              <a:gdLst/>
              <a:ahLst/>
              <a:cxnLst/>
              <a:rect l="l" t="t" r="r" b="b"/>
              <a:pathLst>
                <a:path w="79974" h="159342" fill="none" extrusionOk="0">
                  <a:moveTo>
                    <a:pt x="1" y="364"/>
                  </a:moveTo>
                  <a:cubicBezTo>
                    <a:pt x="44081" y="1"/>
                    <a:pt x="79973" y="35612"/>
                    <a:pt x="79973" y="79651"/>
                  </a:cubicBezTo>
                  <a:cubicBezTo>
                    <a:pt x="79973" y="123731"/>
                    <a:pt x="44081" y="159341"/>
                    <a:pt x="1" y="158978"/>
                  </a:cubicBezTo>
                </a:path>
              </a:pathLst>
            </a:custGeom>
            <a:noFill/>
            <a:ln w="19050" cap="flat" cmpd="sng">
              <a:solidFill>
                <a:srgbClr val="03515F"/>
              </a:solidFill>
              <a:prstDash val="sysDot"/>
              <a:miter lim="40329"/>
              <a:headEnd type="oval" w="med" len="med"/>
              <a:tailEnd type="oval" w="med" len="med"/>
            </a:ln>
          </p:spPr>
          <p:txBody>
            <a:bodyPr spcFirstLastPara="1" wrap="square" lIns="121900" tIns="121900" rIns="121900" bIns="121900" anchor="ctr" anchorCtr="0">
              <a:noAutofit/>
            </a:bodyPr>
            <a:lstStyle/>
            <a:p>
              <a:pPr defTabSz="1219170">
                <a:buFont typeface="Arial"/>
                <a:buNone/>
                <a:defRPr/>
              </a:pPr>
              <a:endParaRPr sz="2400" kern="0" dirty="0">
                <a:solidFill>
                  <a:sysClr val="windowText" lastClr="000000"/>
                </a:solidFill>
                <a:latin typeface="UTM Avo" panose="02040603050506020204" pitchFamily="18" charset="0"/>
                <a:cs typeface="Arial"/>
                <a:sym typeface="Arial"/>
              </a:endParaRPr>
            </a:p>
          </p:txBody>
        </p:sp>
        <p:pic>
          <p:nvPicPr>
            <p:cNvPr id="21" name="Picture 20" descr="A group of people doing housework&#10;&#10;Description automatically generated">
              <a:extLst>
                <a:ext uri="{FF2B5EF4-FFF2-40B4-BE49-F238E27FC236}">
                  <a16:creationId xmlns:a16="http://schemas.microsoft.com/office/drawing/2014/main" id="{84B1A7EE-6259-1404-0E2C-F2358C819848}"/>
                </a:ext>
              </a:extLst>
            </p:cNvPr>
            <p:cNvPicPr>
              <a:picLocks noChangeAspect="1"/>
            </p:cNvPicPr>
            <p:nvPr/>
          </p:nvPicPr>
          <p:blipFill>
            <a:blip r:embed="rId4"/>
            <a:stretch>
              <a:fillRect/>
            </a:stretch>
          </p:blipFill>
          <p:spPr>
            <a:xfrm>
              <a:off x="241450" y="2077914"/>
              <a:ext cx="2208334" cy="2208334"/>
            </a:xfrm>
            <a:prstGeom prst="rect">
              <a:avLst/>
            </a:prstGeom>
          </p:spPr>
        </p:pic>
      </p:grpSp>
    </p:spTree>
    <p:extLst>
      <p:ext uri="{BB962C8B-B14F-4D97-AF65-F5344CB8AC3E}">
        <p14:creationId xmlns:p14="http://schemas.microsoft.com/office/powerpoint/2010/main" val="187834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644353E-4F31-4239-79F8-D82F3090A60B}"/>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768552C-F194-F081-2342-05D6AFCDACB0}"/>
              </a:ext>
            </a:extLst>
          </p:cNvPr>
          <p:cNvSpPr/>
          <p:nvPr/>
        </p:nvSpPr>
        <p:spPr>
          <a:xfrm>
            <a:off x="1043819" y="2773229"/>
            <a:ext cx="10104362" cy="2795209"/>
          </a:xfrm>
          <a:prstGeom prst="roundRect">
            <a:avLst/>
          </a:prstGeom>
          <a:solidFill>
            <a:srgbClr val="F1A0CC">
              <a:lumMod val="20000"/>
              <a:lumOff val="80000"/>
            </a:srgbClr>
          </a:solidFill>
          <a:ln w="25400" cap="flat" cmpd="sng" algn="ctr">
            <a:solidFill>
              <a:srgbClr val="F1A0CC">
                <a:lumMod val="60000"/>
                <a:lumOff val="40000"/>
              </a:srgbClr>
            </a:solidFill>
            <a:prstDash val="solid"/>
          </a:ln>
          <a:effectLst/>
        </p:spPr>
        <p:txBody>
          <a:bodyPr rtlCol="0" anchor="ctr"/>
          <a:lstStyle/>
          <a:p>
            <a:pPr marL="380990" marR="0" lvl="0" indent="-38099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lang="vi-VN" sz="2800" kern="0" dirty="0">
                <a:solidFill>
                  <a:srgbClr val="F9DED1">
                    <a:lumMod val="10000"/>
                  </a:srgbClr>
                </a:solidFill>
                <a:latin typeface="UTM Avo" panose="02040603050506020204" pitchFamily="18" charset="0"/>
                <a:sym typeface="Arial"/>
              </a:rPr>
              <a:t>Không dồn công việc cho một số người.</a:t>
            </a:r>
          </a:p>
          <a:p>
            <a:pPr marL="380990" marR="0" lvl="0" indent="-38099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lang="vi-VN" sz="2800" kern="0" dirty="0">
                <a:solidFill>
                  <a:srgbClr val="F9DED1">
                    <a:lumMod val="10000"/>
                  </a:srgbClr>
                </a:solidFill>
                <a:latin typeface="UTM Avo" panose="02040603050506020204" pitchFamily="18" charset="0"/>
                <a:sym typeface="Arial"/>
              </a:rPr>
              <a:t>Phân công công việc phù hợp với độ tuổi, khả năng thực hiện và khung thời gian của từng thành viên.</a:t>
            </a:r>
          </a:p>
        </p:txBody>
      </p:sp>
      <p:sp>
        <p:nvSpPr>
          <p:cNvPr id="4" name="TextBox 3">
            <a:extLst>
              <a:ext uri="{FF2B5EF4-FFF2-40B4-BE49-F238E27FC236}">
                <a16:creationId xmlns:a16="http://schemas.microsoft.com/office/drawing/2014/main" id="{94DBEFE8-E3C5-9E53-F2B7-6EE52E8B6259}"/>
              </a:ext>
            </a:extLst>
          </p:cNvPr>
          <p:cNvSpPr txBox="1"/>
          <p:nvPr/>
        </p:nvSpPr>
        <p:spPr>
          <a:xfrm>
            <a:off x="1043819" y="1957909"/>
            <a:ext cx="3961569" cy="523220"/>
          </a:xfrm>
          <a:prstGeom prst="rect">
            <a:avLst/>
          </a:prstGeom>
          <a:noFill/>
        </p:spPr>
        <p:txBody>
          <a:bodyPr wrap="square">
            <a:spAutoFit/>
          </a:bodyPr>
          <a:lstStyle/>
          <a:p>
            <a:pPr>
              <a:buClr>
                <a:srgbClr val="000000"/>
              </a:buClr>
              <a:buFont typeface="Arial"/>
              <a:buNone/>
            </a:pPr>
            <a:r>
              <a:rPr lang="vi-VN" sz="2800" b="1" kern="0" dirty="0">
                <a:solidFill>
                  <a:srgbClr val="F9DED1">
                    <a:lumMod val="10000"/>
                  </a:srgbClr>
                </a:solidFill>
                <a:latin typeface="UTM Avo" panose="02040603050506020204" pitchFamily="18" charset="0"/>
                <a:sym typeface="Arial"/>
              </a:rPr>
              <a:t>Lưu ý khi thực hiện:</a:t>
            </a:r>
          </a:p>
        </p:txBody>
      </p:sp>
    </p:spTree>
    <p:extLst>
      <p:ext uri="{BB962C8B-B14F-4D97-AF65-F5344CB8AC3E}">
        <p14:creationId xmlns:p14="http://schemas.microsoft.com/office/powerpoint/2010/main" val="420437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A576C98-07CD-CC1E-629F-FA1576CA72B5}"/>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6AB3273-B2F5-B33F-48EB-66BBE6A3E963}"/>
              </a:ext>
            </a:extLst>
          </p:cNvPr>
          <p:cNvGrpSpPr/>
          <p:nvPr/>
        </p:nvGrpSpPr>
        <p:grpSpPr>
          <a:xfrm>
            <a:off x="4913976" y="1603180"/>
            <a:ext cx="5973296" cy="3980875"/>
            <a:chOff x="-71783" y="1227383"/>
            <a:chExt cx="4479972" cy="2985655"/>
          </a:xfrm>
        </p:grpSpPr>
        <p:sp>
          <p:nvSpPr>
            <p:cNvPr id="10" name="Rectangle: Rounded Corners 9">
              <a:extLst>
                <a:ext uri="{FF2B5EF4-FFF2-40B4-BE49-F238E27FC236}">
                  <a16:creationId xmlns:a16="http://schemas.microsoft.com/office/drawing/2014/main" id="{B5CE1BE5-BCAE-E87D-B343-B34E8756BD08}"/>
                </a:ext>
              </a:extLst>
            </p:cNvPr>
            <p:cNvSpPr/>
            <p:nvPr/>
          </p:nvSpPr>
          <p:spPr>
            <a:xfrm>
              <a:off x="-71783" y="1680029"/>
              <a:ext cx="4479972" cy="2533009"/>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just" defTabSz="1219170" eaLnBrk="1" fontAlgn="auto" latinLnBrk="0" hangingPunct="1">
                <a:lnSpc>
                  <a:spcPct val="150000"/>
                </a:lnSpc>
                <a:spcBef>
                  <a:spcPts val="0"/>
                </a:spcBef>
                <a:spcAft>
                  <a:spcPts val="0"/>
                </a:spcAft>
                <a:buClrTx/>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Các</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em</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tiến</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hành</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thực</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hiện</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tổ</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chức</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sắp</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xếp</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khoa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học</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công</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việc</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trong</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gia</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đình</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mình</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và</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chia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sẻ</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kết</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quả</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vào</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tiết</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học</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sau</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dựa</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theo</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gợi</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ý (SGK – tr.55).</a:t>
              </a:r>
            </a:p>
          </p:txBody>
        </p:sp>
        <p:pic>
          <p:nvPicPr>
            <p:cNvPr id="8" name="Picture 7">
              <a:extLst>
                <a:ext uri="{FF2B5EF4-FFF2-40B4-BE49-F238E27FC236}">
                  <a16:creationId xmlns:a16="http://schemas.microsoft.com/office/drawing/2014/main" id="{004DE4E5-96E6-6512-4FF0-4B356FF8F018}"/>
                </a:ext>
              </a:extLst>
            </p:cNvPr>
            <p:cNvPicPr>
              <a:picLocks noChangeAspect="1"/>
            </p:cNvPicPr>
            <p:nvPr/>
          </p:nvPicPr>
          <p:blipFill>
            <a:blip r:embed="rId4"/>
            <a:stretch>
              <a:fillRect/>
            </a:stretch>
          </p:blipFill>
          <p:spPr>
            <a:xfrm>
              <a:off x="1573388" y="1227383"/>
              <a:ext cx="1189628" cy="870931"/>
            </a:xfrm>
            <a:prstGeom prst="rect">
              <a:avLst/>
            </a:prstGeom>
          </p:spPr>
        </p:pic>
      </p:grpSp>
      <p:pic>
        <p:nvPicPr>
          <p:cNvPr id="12" name="Picture 11">
            <a:extLst>
              <a:ext uri="{FF2B5EF4-FFF2-40B4-BE49-F238E27FC236}">
                <a16:creationId xmlns:a16="http://schemas.microsoft.com/office/drawing/2014/main" id="{C03FBD6D-516D-E94C-36C0-3CD49F82A750}"/>
              </a:ext>
            </a:extLst>
          </p:cNvPr>
          <p:cNvPicPr>
            <a:picLocks noChangeAspect="1"/>
          </p:cNvPicPr>
          <p:nvPr/>
        </p:nvPicPr>
        <p:blipFill>
          <a:blip r:embed="rId5"/>
          <a:stretch>
            <a:fillRect/>
          </a:stretch>
        </p:blipFill>
        <p:spPr>
          <a:xfrm>
            <a:off x="1073908" y="3218216"/>
            <a:ext cx="3146607" cy="3639784"/>
          </a:xfrm>
          <a:prstGeom prst="rect">
            <a:avLst/>
          </a:prstGeom>
        </p:spPr>
      </p:pic>
    </p:spTree>
    <p:extLst>
      <p:ext uri="{BB962C8B-B14F-4D97-AF65-F5344CB8AC3E}">
        <p14:creationId xmlns:p14="http://schemas.microsoft.com/office/powerpoint/2010/main" val="347771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937FD80-C29A-D4F1-441E-0D28C9077C04}"/>
            </a:ext>
          </a:extLst>
        </p:cNvPr>
        <p:cNvGrpSpPr/>
        <p:nvPr/>
      </p:nvGrpSpPr>
      <p:grpSpPr>
        <a:xfrm>
          <a:off x="0" y="0"/>
          <a:ext cx="0" cy="0"/>
          <a:chOff x="0" y="0"/>
          <a:chExt cx="0" cy="0"/>
        </a:xfrm>
      </p:grpSpPr>
      <p:cxnSp>
        <p:nvCxnSpPr>
          <p:cNvPr id="3" name="Connector: Elbow 2">
            <a:extLst>
              <a:ext uri="{FF2B5EF4-FFF2-40B4-BE49-F238E27FC236}">
                <a16:creationId xmlns:a16="http://schemas.microsoft.com/office/drawing/2014/main" id="{485A4CB8-284A-BEE9-E27A-48CF1AC318F7}"/>
              </a:ext>
            </a:extLst>
          </p:cNvPr>
          <p:cNvCxnSpPr>
            <a:cxnSpLocks/>
            <a:endCxn id="6" idx="1"/>
          </p:cNvCxnSpPr>
          <p:nvPr/>
        </p:nvCxnSpPr>
        <p:spPr>
          <a:xfrm rot="16200000" flipH="1">
            <a:off x="1682442" y="2102480"/>
            <a:ext cx="871714" cy="755850"/>
          </a:xfrm>
          <a:prstGeom prst="bentConnector2">
            <a:avLst/>
          </a:prstGeom>
          <a:noFill/>
          <a:ln w="19050" cap="flat" cmpd="sng" algn="ctr">
            <a:solidFill>
              <a:srgbClr val="000000"/>
            </a:solidFill>
            <a:prstDash val="solid"/>
          </a:ln>
          <a:effectLst/>
        </p:spPr>
      </p:cxnSp>
      <p:cxnSp>
        <p:nvCxnSpPr>
          <p:cNvPr id="4" name="Connector: Elbow 3">
            <a:extLst>
              <a:ext uri="{FF2B5EF4-FFF2-40B4-BE49-F238E27FC236}">
                <a16:creationId xmlns:a16="http://schemas.microsoft.com/office/drawing/2014/main" id="{23944732-57A4-F694-FB79-EEB097C66ECE}"/>
              </a:ext>
            </a:extLst>
          </p:cNvPr>
          <p:cNvCxnSpPr>
            <a:cxnSpLocks/>
            <a:endCxn id="11" idx="1"/>
          </p:cNvCxnSpPr>
          <p:nvPr/>
        </p:nvCxnSpPr>
        <p:spPr>
          <a:xfrm rot="16200000" flipH="1">
            <a:off x="8541" y="3710566"/>
            <a:ext cx="4219541" cy="755873"/>
          </a:xfrm>
          <a:prstGeom prst="bentConnector2">
            <a:avLst/>
          </a:prstGeom>
          <a:noFill/>
          <a:ln w="19050" cap="flat" cmpd="sng" algn="ctr">
            <a:solidFill>
              <a:srgbClr val="000000"/>
            </a:solidFill>
            <a:prstDash val="solid"/>
          </a:ln>
          <a:effectLst/>
        </p:spPr>
      </p:cxnSp>
      <p:sp>
        <p:nvSpPr>
          <p:cNvPr id="5" name="Rectangle: Rounded Corners 4">
            <a:extLst>
              <a:ext uri="{FF2B5EF4-FFF2-40B4-BE49-F238E27FC236}">
                <a16:creationId xmlns:a16="http://schemas.microsoft.com/office/drawing/2014/main" id="{63AE4F4E-F4B7-E0A4-3EA5-D8534A79DBC6}"/>
              </a:ext>
            </a:extLst>
          </p:cNvPr>
          <p:cNvSpPr/>
          <p:nvPr/>
        </p:nvSpPr>
        <p:spPr>
          <a:xfrm>
            <a:off x="2496224" y="3458717"/>
            <a:ext cx="9347208" cy="662185"/>
          </a:xfrm>
          <a:prstGeom prst="roundRect">
            <a:avLst>
              <a:gd name="adj" fmla="val 12069"/>
            </a:avLst>
          </a:prstGeom>
          <a:solidFill>
            <a:srgbClr val="FFFFFF"/>
          </a:solidFill>
          <a:ln w="12700" cap="flat" cmpd="sng" algn="ctr">
            <a:solidFill>
              <a:srgbClr val="CC5E33">
                <a:shade val="15000"/>
              </a:srgbClr>
            </a:solidFill>
            <a:prstDash val="sysDash"/>
          </a:ln>
          <a:effectLst/>
        </p:spPr>
        <p:txBody>
          <a:bodyPr rtlCol="0" anchor="ctr"/>
          <a:lstStyle/>
          <a:p>
            <a:pPr algn="just">
              <a:buFont typeface="Arial"/>
              <a:buNone/>
              <a:defRPr/>
            </a:pPr>
            <a:r>
              <a:rPr lang="vi-VN" sz="2400" kern="0" dirty="0">
                <a:solidFill>
                  <a:srgbClr val="000000"/>
                </a:solidFill>
                <a:latin typeface="UTM Avo" panose="02040603050506020204" pitchFamily="18" charset="0"/>
                <a:cs typeface="Arial" panose="020B0604020202020204" pitchFamily="34" charset="0"/>
                <a:sym typeface="Arial"/>
              </a:rPr>
              <a:t>Cách em tổ chức, sắp xếp các công việc trong gia đình</a:t>
            </a:r>
            <a:r>
              <a:rPr lang="en-US" sz="2400" kern="0" dirty="0">
                <a:solidFill>
                  <a:srgbClr val="000000"/>
                </a:solidFill>
                <a:latin typeface="UTM Avo" panose="02040603050506020204" pitchFamily="18" charset="0"/>
                <a:cs typeface="Arial" panose="020B0604020202020204" pitchFamily="34" charset="0"/>
                <a:sym typeface="Arial"/>
              </a:rPr>
              <a:t>.</a:t>
            </a:r>
          </a:p>
        </p:txBody>
      </p:sp>
      <p:sp>
        <p:nvSpPr>
          <p:cNvPr id="6" name="Rectangle: Rounded Corners 5">
            <a:extLst>
              <a:ext uri="{FF2B5EF4-FFF2-40B4-BE49-F238E27FC236}">
                <a16:creationId xmlns:a16="http://schemas.microsoft.com/office/drawing/2014/main" id="{0BA2EE47-A019-1741-CBB5-36C64783C086}"/>
              </a:ext>
            </a:extLst>
          </p:cNvPr>
          <p:cNvSpPr/>
          <p:nvPr/>
        </p:nvSpPr>
        <p:spPr>
          <a:xfrm>
            <a:off x="2496224" y="2585169"/>
            <a:ext cx="9347208" cy="662185"/>
          </a:xfrm>
          <a:prstGeom prst="roundRect">
            <a:avLst>
              <a:gd name="adj" fmla="val 6592"/>
            </a:avLst>
          </a:prstGeom>
          <a:solidFill>
            <a:srgbClr val="FFFFFF"/>
          </a:solidFill>
          <a:ln w="12700" cap="flat" cmpd="sng" algn="ctr">
            <a:solidFill>
              <a:srgbClr val="CC5E33">
                <a:shade val="15000"/>
              </a:srgbClr>
            </a:solidFill>
            <a:prstDash val="sysDash"/>
          </a:ln>
          <a:effectLst/>
        </p:spPr>
        <p:txBody>
          <a:bodyPr rtlCol="0" anchor="ctr"/>
          <a:lstStyle/>
          <a:p>
            <a:pPr algn="just">
              <a:buFont typeface="Arial"/>
              <a:buNone/>
            </a:pPr>
            <a:r>
              <a:rPr lang="en-US" sz="2400" kern="0" dirty="0" err="1">
                <a:solidFill>
                  <a:srgbClr val="000000"/>
                </a:solidFill>
                <a:latin typeface="UTM Avo" panose="02040603050506020204" pitchFamily="18" charset="0"/>
                <a:cs typeface="Arial" panose="020B0604020202020204" pitchFamily="34" charset="0"/>
                <a:sym typeface="Arial"/>
              </a:rPr>
              <a:t>Những</a:t>
            </a:r>
            <a:r>
              <a:rPr lang="en-US" sz="2400" kern="0" dirty="0">
                <a:solidFill>
                  <a:srgbClr val="000000"/>
                </a:solidFill>
                <a:latin typeface="UTM Avo" panose="02040603050506020204" pitchFamily="18" charset="0"/>
                <a:cs typeface="Arial" panose="020B0604020202020204" pitchFamily="34" charset="0"/>
                <a:sym typeface="Arial"/>
              </a:rPr>
              <a:t> </a:t>
            </a:r>
            <a:r>
              <a:rPr lang="en-US" sz="2400" kern="0" dirty="0" err="1">
                <a:solidFill>
                  <a:srgbClr val="000000"/>
                </a:solidFill>
                <a:latin typeface="UTM Avo" panose="02040603050506020204" pitchFamily="18" charset="0"/>
                <a:cs typeface="Arial" panose="020B0604020202020204" pitchFamily="34" charset="0"/>
                <a:sym typeface="Arial"/>
              </a:rPr>
              <a:t>công</a:t>
            </a:r>
            <a:r>
              <a:rPr lang="en-US" sz="2400" kern="0" dirty="0">
                <a:solidFill>
                  <a:srgbClr val="000000"/>
                </a:solidFill>
                <a:latin typeface="UTM Avo" panose="02040603050506020204" pitchFamily="18" charset="0"/>
                <a:cs typeface="Arial" panose="020B0604020202020204" pitchFamily="34" charset="0"/>
                <a:sym typeface="Arial"/>
              </a:rPr>
              <a:t> </a:t>
            </a:r>
            <a:r>
              <a:rPr lang="en-US" sz="2400" kern="0" dirty="0" err="1">
                <a:solidFill>
                  <a:srgbClr val="000000"/>
                </a:solidFill>
                <a:latin typeface="UTM Avo" panose="02040603050506020204" pitchFamily="18" charset="0"/>
                <a:cs typeface="Arial" panose="020B0604020202020204" pitchFamily="34" charset="0"/>
                <a:sym typeface="Arial"/>
              </a:rPr>
              <a:t>việc</a:t>
            </a:r>
            <a:r>
              <a:rPr lang="en-US" sz="2400" kern="0" dirty="0">
                <a:solidFill>
                  <a:srgbClr val="000000"/>
                </a:solidFill>
                <a:latin typeface="UTM Avo" panose="02040603050506020204" pitchFamily="18" charset="0"/>
                <a:cs typeface="Arial" panose="020B0604020202020204" pitchFamily="34" charset="0"/>
                <a:sym typeface="Arial"/>
              </a:rPr>
              <a:t> </a:t>
            </a:r>
            <a:r>
              <a:rPr lang="en-US" sz="2400" kern="0" dirty="0" err="1">
                <a:solidFill>
                  <a:srgbClr val="000000"/>
                </a:solidFill>
                <a:latin typeface="UTM Avo" panose="02040603050506020204" pitchFamily="18" charset="0"/>
                <a:cs typeface="Arial" panose="020B0604020202020204" pitchFamily="34" charset="0"/>
                <a:sym typeface="Arial"/>
              </a:rPr>
              <a:t>trong</a:t>
            </a:r>
            <a:r>
              <a:rPr lang="en-US" sz="2400" kern="0" dirty="0">
                <a:solidFill>
                  <a:srgbClr val="000000"/>
                </a:solidFill>
                <a:latin typeface="UTM Avo" panose="02040603050506020204" pitchFamily="18" charset="0"/>
                <a:cs typeface="Arial" panose="020B0604020202020204" pitchFamily="34" charset="0"/>
                <a:sym typeface="Arial"/>
              </a:rPr>
              <a:t> </a:t>
            </a:r>
            <a:r>
              <a:rPr lang="en-US" sz="2400" kern="0" dirty="0" err="1">
                <a:solidFill>
                  <a:srgbClr val="000000"/>
                </a:solidFill>
                <a:latin typeface="UTM Avo" panose="02040603050506020204" pitchFamily="18" charset="0"/>
                <a:cs typeface="Arial" panose="020B0604020202020204" pitchFamily="34" charset="0"/>
                <a:sym typeface="Arial"/>
              </a:rPr>
              <a:t>gia</a:t>
            </a:r>
            <a:r>
              <a:rPr lang="en-US" sz="2400" kern="0" dirty="0">
                <a:solidFill>
                  <a:srgbClr val="000000"/>
                </a:solidFill>
                <a:latin typeface="UTM Avo" panose="02040603050506020204" pitchFamily="18" charset="0"/>
                <a:cs typeface="Arial" panose="020B0604020202020204" pitchFamily="34" charset="0"/>
                <a:sym typeface="Arial"/>
              </a:rPr>
              <a:t> </a:t>
            </a:r>
            <a:r>
              <a:rPr lang="en-US" sz="2400" kern="0" dirty="0" err="1">
                <a:solidFill>
                  <a:srgbClr val="000000"/>
                </a:solidFill>
                <a:latin typeface="UTM Avo" panose="02040603050506020204" pitchFamily="18" charset="0"/>
                <a:cs typeface="Arial" panose="020B0604020202020204" pitchFamily="34" charset="0"/>
                <a:sym typeface="Arial"/>
              </a:rPr>
              <a:t>đình</a:t>
            </a:r>
            <a:r>
              <a:rPr lang="en-US" sz="2400" kern="0" dirty="0">
                <a:solidFill>
                  <a:srgbClr val="000000"/>
                </a:solidFill>
                <a:latin typeface="UTM Avo" panose="02040603050506020204" pitchFamily="18" charset="0"/>
                <a:cs typeface="Arial" panose="020B0604020202020204" pitchFamily="34" charset="0"/>
                <a:sym typeface="Arial"/>
              </a:rPr>
              <a:t> </a:t>
            </a:r>
            <a:r>
              <a:rPr lang="en-US" sz="2400" kern="0" dirty="0" err="1">
                <a:solidFill>
                  <a:srgbClr val="000000"/>
                </a:solidFill>
                <a:latin typeface="UTM Avo" panose="02040603050506020204" pitchFamily="18" charset="0"/>
                <a:cs typeface="Arial" panose="020B0604020202020204" pitchFamily="34" charset="0"/>
                <a:sym typeface="Arial"/>
              </a:rPr>
              <a:t>em</a:t>
            </a:r>
            <a:r>
              <a:rPr lang="en-US" sz="2400" kern="0" dirty="0">
                <a:solidFill>
                  <a:srgbClr val="000000"/>
                </a:solidFill>
                <a:latin typeface="UTM Avo" panose="02040603050506020204" pitchFamily="18" charset="0"/>
                <a:cs typeface="Arial" panose="020B0604020202020204" pitchFamily="34" charset="0"/>
                <a:sym typeface="Arial"/>
              </a:rPr>
              <a:t>.</a:t>
            </a:r>
            <a:endParaRPr lang="vi-VN" sz="2400" kern="0" dirty="0" err="1">
              <a:solidFill>
                <a:srgbClr val="000000"/>
              </a:solidFill>
              <a:cs typeface="Arial" panose="020B0604020202020204" pitchFamily="34" charset="0"/>
              <a:sym typeface="Arial"/>
            </a:endParaRPr>
          </a:p>
        </p:txBody>
      </p:sp>
      <p:sp>
        <p:nvSpPr>
          <p:cNvPr id="8" name="Rectangle: Rounded Corners 7">
            <a:extLst>
              <a:ext uri="{FF2B5EF4-FFF2-40B4-BE49-F238E27FC236}">
                <a16:creationId xmlns:a16="http://schemas.microsoft.com/office/drawing/2014/main" id="{89ACFB77-48EA-E87F-C19C-D5AC33873D30}"/>
              </a:ext>
            </a:extLst>
          </p:cNvPr>
          <p:cNvSpPr/>
          <p:nvPr/>
        </p:nvSpPr>
        <p:spPr>
          <a:xfrm>
            <a:off x="2496231" y="4353753"/>
            <a:ext cx="9347201" cy="1120509"/>
          </a:xfrm>
          <a:prstGeom prst="roundRect">
            <a:avLst>
              <a:gd name="adj" fmla="val 6592"/>
            </a:avLst>
          </a:prstGeom>
          <a:solidFill>
            <a:srgbClr val="FFFFFF"/>
          </a:solidFill>
          <a:ln w="12700" cap="flat" cmpd="sng" algn="ctr">
            <a:solidFill>
              <a:srgbClr val="CC5E33">
                <a:shade val="15000"/>
              </a:srgbClr>
            </a:solidFill>
            <a:prstDash val="sysDash"/>
          </a:ln>
          <a:effectLst/>
        </p:spPr>
        <p:txBody>
          <a:bodyPr rtlCol="0" anchor="ctr"/>
          <a:lstStyle/>
          <a:p>
            <a:pPr algn="just">
              <a:lnSpc>
                <a:spcPct val="150000"/>
              </a:lnSpc>
              <a:defRPr/>
            </a:pPr>
            <a:r>
              <a:rPr lang="vi-VN" sz="2400" kern="0" dirty="0">
                <a:solidFill>
                  <a:srgbClr val="000000"/>
                </a:solidFill>
                <a:latin typeface="UTM Avo" panose="02040603050506020204" pitchFamily="18" charset="0"/>
                <a:cs typeface="Arial" panose="020B0604020202020204" pitchFamily="34" charset="0"/>
                <a:sym typeface="Arial"/>
              </a:rPr>
              <a:t>Những thuận lợi, khó khăn khi tổ chức, sắp xếp công việc trong gia đình.</a:t>
            </a:r>
            <a:endParaRPr lang="en-US" sz="2400" kern="0" dirty="0">
              <a:solidFill>
                <a:srgbClr val="000000"/>
              </a:solidFill>
              <a:latin typeface="UTM Avo" panose="02040603050506020204" pitchFamily="18" charset="0"/>
              <a:cs typeface="Arial" panose="020B0604020202020204" pitchFamily="34" charset="0"/>
              <a:sym typeface="Arial"/>
            </a:endParaRPr>
          </a:p>
        </p:txBody>
      </p:sp>
      <p:cxnSp>
        <p:nvCxnSpPr>
          <p:cNvPr id="9" name="Connector: Elbow 8">
            <a:extLst>
              <a:ext uri="{FF2B5EF4-FFF2-40B4-BE49-F238E27FC236}">
                <a16:creationId xmlns:a16="http://schemas.microsoft.com/office/drawing/2014/main" id="{05D367E5-D71A-7F9B-1CEC-F0AB8A9E70E8}"/>
              </a:ext>
            </a:extLst>
          </p:cNvPr>
          <p:cNvCxnSpPr>
            <a:cxnSpLocks/>
            <a:endCxn id="5" idx="1"/>
          </p:cNvCxnSpPr>
          <p:nvPr/>
        </p:nvCxnSpPr>
        <p:spPr>
          <a:xfrm rot="16200000" flipH="1">
            <a:off x="1137340" y="2430926"/>
            <a:ext cx="1961928" cy="755840"/>
          </a:xfrm>
          <a:prstGeom prst="bentConnector2">
            <a:avLst/>
          </a:prstGeom>
          <a:noFill/>
          <a:ln w="19050" cap="flat" cmpd="sng" algn="ctr">
            <a:solidFill>
              <a:srgbClr val="000000"/>
            </a:solidFill>
            <a:prstDash val="solid"/>
          </a:ln>
          <a:effectLst/>
        </p:spPr>
      </p:cxnSp>
      <p:cxnSp>
        <p:nvCxnSpPr>
          <p:cNvPr id="10" name="Connector: Elbow 9">
            <a:extLst>
              <a:ext uri="{FF2B5EF4-FFF2-40B4-BE49-F238E27FC236}">
                <a16:creationId xmlns:a16="http://schemas.microsoft.com/office/drawing/2014/main" id="{6507852C-5E82-23FF-683C-96FB00604EFB}"/>
              </a:ext>
            </a:extLst>
          </p:cNvPr>
          <p:cNvCxnSpPr>
            <a:cxnSpLocks/>
            <a:endCxn id="8" idx="1"/>
          </p:cNvCxnSpPr>
          <p:nvPr/>
        </p:nvCxnSpPr>
        <p:spPr>
          <a:xfrm rot="16200000" flipH="1">
            <a:off x="650652" y="3068428"/>
            <a:ext cx="2935277" cy="755881"/>
          </a:xfrm>
          <a:prstGeom prst="bentConnector2">
            <a:avLst/>
          </a:prstGeom>
          <a:noFill/>
          <a:ln w="19050" cap="flat" cmpd="sng" algn="ctr">
            <a:solidFill>
              <a:srgbClr val="000000"/>
            </a:solidFill>
            <a:prstDash val="solid"/>
          </a:ln>
          <a:effectLst/>
        </p:spPr>
      </p:cxnSp>
      <p:sp>
        <p:nvSpPr>
          <p:cNvPr id="11" name="Rectangle: Rounded Corners 10">
            <a:extLst>
              <a:ext uri="{FF2B5EF4-FFF2-40B4-BE49-F238E27FC236}">
                <a16:creationId xmlns:a16="http://schemas.microsoft.com/office/drawing/2014/main" id="{125C9E97-99B8-BCD2-0C72-36E67AC29C81}"/>
              </a:ext>
            </a:extLst>
          </p:cNvPr>
          <p:cNvSpPr/>
          <p:nvPr/>
        </p:nvSpPr>
        <p:spPr>
          <a:xfrm>
            <a:off x="2496248" y="5655820"/>
            <a:ext cx="9347201" cy="1084908"/>
          </a:xfrm>
          <a:prstGeom prst="roundRect">
            <a:avLst>
              <a:gd name="adj" fmla="val 6592"/>
            </a:avLst>
          </a:prstGeom>
          <a:solidFill>
            <a:srgbClr val="FFFFFF"/>
          </a:solidFill>
          <a:ln w="12700" cap="flat" cmpd="sng" algn="ctr">
            <a:solidFill>
              <a:srgbClr val="CC5E33">
                <a:shade val="15000"/>
              </a:srgbClr>
            </a:solidFill>
            <a:prstDash val="sysDash"/>
          </a:ln>
          <a:effectLst/>
        </p:spPr>
        <p:txBody>
          <a:bodyPr rtlCol="0" anchor="ctr"/>
          <a:lstStyle/>
          <a:p>
            <a:pPr algn="just">
              <a:lnSpc>
                <a:spcPct val="150000"/>
              </a:lnSpc>
              <a:buFont typeface="Arial"/>
              <a:buNone/>
              <a:defRPr/>
            </a:pPr>
            <a:r>
              <a:rPr lang="vi-VN" sz="2400" kern="0" dirty="0">
                <a:solidFill>
                  <a:srgbClr val="000000"/>
                </a:solidFill>
                <a:latin typeface="UTM Avo" panose="02040603050506020204" pitchFamily="18" charset="0"/>
                <a:cs typeface="Arial" panose="020B0604020202020204" pitchFamily="34" charset="0"/>
                <a:sym typeface="Arial"/>
              </a:rPr>
              <a:t>Cảm xúc của em khi tổ chức, sắp xếp được các công việc trong gia đình một cách khoa học, hợp lí.</a:t>
            </a:r>
            <a:endParaRPr lang="en-US" sz="2400" kern="0" dirty="0">
              <a:solidFill>
                <a:srgbClr val="000000"/>
              </a:solidFill>
              <a:latin typeface="UTM Avo" panose="02040603050506020204" pitchFamily="18" charset="0"/>
              <a:cs typeface="Arial" panose="020B0604020202020204" pitchFamily="34" charset="0"/>
              <a:sym typeface="Arial"/>
            </a:endParaRPr>
          </a:p>
        </p:txBody>
      </p:sp>
      <p:grpSp>
        <p:nvGrpSpPr>
          <p:cNvPr id="12" name="Group 11">
            <a:extLst>
              <a:ext uri="{FF2B5EF4-FFF2-40B4-BE49-F238E27FC236}">
                <a16:creationId xmlns:a16="http://schemas.microsoft.com/office/drawing/2014/main" id="{2A182740-9A0F-8DA5-061F-FE2338501B2A}"/>
              </a:ext>
            </a:extLst>
          </p:cNvPr>
          <p:cNvGrpSpPr/>
          <p:nvPr/>
        </p:nvGrpSpPr>
        <p:grpSpPr>
          <a:xfrm>
            <a:off x="215900" y="1544650"/>
            <a:ext cx="2717485" cy="904965"/>
            <a:chOff x="269151" y="203778"/>
            <a:chExt cx="2038114" cy="678724"/>
          </a:xfrm>
        </p:grpSpPr>
        <p:sp>
          <p:nvSpPr>
            <p:cNvPr id="13" name="Rectangle: Rounded Corners 12">
              <a:extLst>
                <a:ext uri="{FF2B5EF4-FFF2-40B4-BE49-F238E27FC236}">
                  <a16:creationId xmlns:a16="http://schemas.microsoft.com/office/drawing/2014/main" id="{0EEA3564-AE44-A4B7-BBED-ABAE0A2AF65F}"/>
                </a:ext>
              </a:extLst>
            </p:cNvPr>
            <p:cNvSpPr/>
            <p:nvPr/>
          </p:nvSpPr>
          <p:spPr>
            <a:xfrm>
              <a:off x="478466" y="318976"/>
              <a:ext cx="1828799" cy="563526"/>
            </a:xfrm>
            <a:prstGeom prst="roundRect">
              <a:avLst/>
            </a:prstGeom>
            <a:solidFill>
              <a:srgbClr val="A9C5C5">
                <a:lumMod val="40000"/>
                <a:lumOff val="60000"/>
              </a:srgbClr>
            </a:solidFill>
            <a:ln w="28575"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 typeface="Arial"/>
                <a:buNone/>
                <a:tabLst/>
                <a:defRPr/>
              </a:pPr>
              <a:r>
                <a:rPr kumimoji="0" lang="en-US" sz="2667" b="1" i="0" u="none" strike="noStrike" kern="0" cap="none" spc="0" normalizeH="0" baseline="0" noProof="0" dirty="0" err="1">
                  <a:ln>
                    <a:noFill/>
                  </a:ln>
                  <a:solidFill>
                    <a:sysClr val="windowText" lastClr="000000"/>
                  </a:solidFill>
                  <a:effectLst/>
                  <a:uLnTx/>
                  <a:uFillTx/>
                  <a:latin typeface="UTM Avo" panose="02040603050506020204" pitchFamily="18" charset="0"/>
                  <a:cs typeface="Arial" panose="020B0604020202020204" pitchFamily="34" charset="0"/>
                  <a:sym typeface="Arial"/>
                </a:rPr>
                <a:t>Gợi</a:t>
              </a:r>
              <a:r>
                <a:rPr kumimoji="0" lang="en-US" sz="2667" b="1"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 ý</a:t>
              </a:r>
            </a:p>
          </p:txBody>
        </p:sp>
        <p:pic>
          <p:nvPicPr>
            <p:cNvPr id="14" name="Picture 13">
              <a:extLst>
                <a:ext uri="{FF2B5EF4-FFF2-40B4-BE49-F238E27FC236}">
                  <a16:creationId xmlns:a16="http://schemas.microsoft.com/office/drawing/2014/main" id="{D86F5407-98F8-59AB-5E26-D7514D5B05A0}"/>
                </a:ext>
              </a:extLst>
            </p:cNvPr>
            <p:cNvPicPr>
              <a:picLocks noChangeAspect="1"/>
            </p:cNvPicPr>
            <p:nvPr/>
          </p:nvPicPr>
          <p:blipFill>
            <a:blip r:embed="rId4"/>
            <a:stretch>
              <a:fillRect/>
            </a:stretch>
          </p:blipFill>
          <p:spPr>
            <a:xfrm>
              <a:off x="269151" y="203778"/>
              <a:ext cx="418630" cy="476688"/>
            </a:xfrm>
            <a:prstGeom prst="rect">
              <a:avLst/>
            </a:prstGeom>
          </p:spPr>
        </p:pic>
      </p:grpSp>
    </p:spTree>
    <p:extLst>
      <p:ext uri="{BB962C8B-B14F-4D97-AF65-F5344CB8AC3E}">
        <p14:creationId xmlns:p14="http://schemas.microsoft.com/office/powerpoint/2010/main" val="3869051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AD17BB0-57B0-1E59-1F4A-844B83A5B3AB}"/>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7318C5E4-2DBA-D9E2-5235-587413B221EF}"/>
              </a:ext>
            </a:extLst>
          </p:cNvPr>
          <p:cNvGrpSpPr/>
          <p:nvPr/>
        </p:nvGrpSpPr>
        <p:grpSpPr>
          <a:xfrm>
            <a:off x="1245057" y="1525042"/>
            <a:ext cx="9701886" cy="4924795"/>
            <a:chOff x="1245057" y="1525042"/>
            <a:chExt cx="9701886" cy="4924795"/>
          </a:xfrm>
        </p:grpSpPr>
        <p:grpSp>
          <p:nvGrpSpPr>
            <p:cNvPr id="6" name="Group 5">
              <a:extLst>
                <a:ext uri="{FF2B5EF4-FFF2-40B4-BE49-F238E27FC236}">
                  <a16:creationId xmlns:a16="http://schemas.microsoft.com/office/drawing/2014/main" id="{4E7B0B2E-A30E-9D9D-DF2C-6471C4117597}"/>
                </a:ext>
              </a:extLst>
            </p:cNvPr>
            <p:cNvGrpSpPr/>
            <p:nvPr/>
          </p:nvGrpSpPr>
          <p:grpSpPr>
            <a:xfrm>
              <a:off x="1245057" y="1525042"/>
              <a:ext cx="9701886" cy="4924795"/>
              <a:chOff x="1245057" y="1031056"/>
              <a:chExt cx="9701886" cy="4924795"/>
            </a:xfrm>
          </p:grpSpPr>
          <p:grpSp>
            <p:nvGrpSpPr>
              <p:cNvPr id="2" name="Group 1">
                <a:extLst>
                  <a:ext uri="{FF2B5EF4-FFF2-40B4-BE49-F238E27FC236}">
                    <a16:creationId xmlns:a16="http://schemas.microsoft.com/office/drawing/2014/main" id="{0909CA10-A17C-CB98-408A-D8C9C8923F4C}"/>
                  </a:ext>
                </a:extLst>
              </p:cNvPr>
              <p:cNvGrpSpPr/>
              <p:nvPr/>
            </p:nvGrpSpPr>
            <p:grpSpPr>
              <a:xfrm>
                <a:off x="1245057" y="1031056"/>
                <a:ext cx="9701886" cy="4924795"/>
                <a:chOff x="2211362" y="935758"/>
                <a:chExt cx="9701886" cy="4924795"/>
              </a:xfrm>
            </p:grpSpPr>
            <p:sp>
              <p:nvSpPr>
                <p:cNvPr id="3" name="Rounded Rectangle 34">
                  <a:extLst>
                    <a:ext uri="{FF2B5EF4-FFF2-40B4-BE49-F238E27FC236}">
                      <a16:creationId xmlns:a16="http://schemas.microsoft.com/office/drawing/2014/main" id="{1A60B27E-F4F3-D0EC-C167-C8F3CA71D7AD}"/>
                    </a:ext>
                  </a:extLst>
                </p:cNvPr>
                <p:cNvSpPr/>
                <p:nvPr/>
              </p:nvSpPr>
              <p:spPr>
                <a:xfrm>
                  <a:off x="5703999" y="935758"/>
                  <a:ext cx="2716613" cy="706242"/>
                </a:xfrm>
                <a:prstGeom prst="roundRect">
                  <a:avLst/>
                </a:prstGeom>
                <a:solidFill>
                  <a:schemeClr val="bg1"/>
                </a:solidFill>
                <a:ln w="38100" cap="flat" cmpd="sng" algn="ctr">
                  <a:solidFill>
                    <a:schemeClr val="accent4">
                      <a:lumMod val="60000"/>
                      <a:lumOff val="40000"/>
                    </a:schemeClr>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latin typeface="UTM Avo" panose="02040603050506020204" pitchFamily="18" charset="0"/>
                      <a:cs typeface="Arial" panose="020B0604020202020204" pitchFamily="34" charset="0"/>
                      <a:sym typeface="Arial"/>
                    </a:rPr>
                    <a:t>KẾT LUẬN</a:t>
                  </a:r>
                </a:p>
              </p:txBody>
            </p:sp>
            <p:sp>
              <p:nvSpPr>
                <p:cNvPr id="9" name="Rounded Rectangle 34">
                  <a:extLst>
                    <a:ext uri="{FF2B5EF4-FFF2-40B4-BE49-F238E27FC236}">
                      <a16:creationId xmlns:a16="http://schemas.microsoft.com/office/drawing/2014/main" id="{4D88CFD6-4D5F-B9A1-390C-973F5D37F273}"/>
                    </a:ext>
                  </a:extLst>
                </p:cNvPr>
                <p:cNvSpPr/>
                <p:nvPr/>
              </p:nvSpPr>
              <p:spPr>
                <a:xfrm>
                  <a:off x="2211362" y="1642000"/>
                  <a:ext cx="9701886" cy="4218553"/>
                </a:xfrm>
                <a:prstGeom prst="roundRect">
                  <a:avLst>
                    <a:gd name="adj" fmla="val 6050"/>
                  </a:avLst>
                </a:prstGeom>
                <a:solidFill>
                  <a:schemeClr val="accent4">
                    <a:lumMod val="20000"/>
                    <a:lumOff val="80000"/>
                  </a:schemeClr>
                </a:solidFill>
                <a:ln w="38100" cap="flat" cmpd="sng" algn="ctr">
                  <a:solidFill>
                    <a:schemeClr val="accent4">
                      <a:lumMod val="60000"/>
                      <a:lumOff val="40000"/>
                    </a:schemeClr>
                  </a:solidFill>
                  <a:prstDash val="solid"/>
                </a:ln>
                <a:effectLst>
                  <a:outerShdw blurRad="40000" dist="20000" dir="5400000" rotWithShape="0">
                    <a:srgbClr val="000000">
                      <a:alpha val="38000"/>
                    </a:srgbClr>
                  </a:outerShdw>
                </a:effectLst>
              </p:spPr>
              <p:txBody>
                <a:bodyPr rtlCol="0" anchor="ctr"/>
                <a:lstStyle/>
                <a:p>
                  <a:pPr algn="just">
                    <a:lnSpc>
                      <a:spcPct val="150000"/>
                    </a:lnSpc>
                    <a:buClr>
                      <a:srgbClr val="3F2220"/>
                    </a:buClr>
                  </a:pPr>
                  <a:endParaRPr lang="vi-VN" sz="2400" dirty="0">
                    <a:latin typeface="UTM Avo" panose="02040603050506020204" pitchFamily="18" charset="0"/>
                  </a:endParaRPr>
                </a:p>
              </p:txBody>
            </p:sp>
          </p:grpSp>
          <p:sp>
            <p:nvSpPr>
              <p:cNvPr id="14" name="TextBox 13">
                <a:extLst>
                  <a:ext uri="{FF2B5EF4-FFF2-40B4-BE49-F238E27FC236}">
                    <a16:creationId xmlns:a16="http://schemas.microsoft.com/office/drawing/2014/main" id="{C6F61D49-1546-D2E4-5425-38F1659D45FE}"/>
                  </a:ext>
                </a:extLst>
              </p:cNvPr>
              <p:cNvSpPr txBox="1"/>
              <p:nvPr/>
            </p:nvSpPr>
            <p:spPr>
              <a:xfrm>
                <a:off x="1461322" y="1737298"/>
                <a:ext cx="9269356" cy="1675843"/>
              </a:xfrm>
              <a:prstGeom prst="rect">
                <a:avLst/>
              </a:prstGeom>
              <a:noFill/>
            </p:spPr>
            <p:txBody>
              <a:bodyPr wrap="square">
                <a:spAutoFit/>
              </a:bodyPr>
              <a:lstStyle/>
              <a:p>
                <a:pPr algn="just" defTabSz="1219170">
                  <a:lnSpc>
                    <a:spcPct val="150000"/>
                  </a:lnSpc>
                  <a:buClrTx/>
                  <a:defRPr/>
                </a:pPr>
                <a:r>
                  <a:rPr lang="vi-VN" sz="2400" dirty="0">
                    <a:latin typeface="UTM Avo" panose="02040603050506020204" pitchFamily="18" charset="0"/>
                  </a:rPr>
                  <a:t>Biết cách tổ chức, sắp xếp các công việc trong gia đình một cách khoa học, hợp lí là cách em thể hiện tình yêu thương và trách nhiệm với gia đình mình.</a:t>
                </a:r>
              </a:p>
            </p:txBody>
          </p:sp>
        </p:grpSp>
        <p:sp>
          <p:nvSpPr>
            <p:cNvPr id="4" name="Freeform 6">
              <a:extLst>
                <a:ext uri="{FF2B5EF4-FFF2-40B4-BE49-F238E27FC236}">
                  <a16:creationId xmlns:a16="http://schemas.microsoft.com/office/drawing/2014/main" id="{6E60EA6B-D292-3EAE-7BC8-7A3EE01236D6}"/>
                </a:ext>
              </a:extLst>
            </p:cNvPr>
            <p:cNvSpPr/>
            <p:nvPr/>
          </p:nvSpPr>
          <p:spPr>
            <a:xfrm>
              <a:off x="5232010" y="4020340"/>
              <a:ext cx="1727980" cy="2429497"/>
            </a:xfrm>
            <a:custGeom>
              <a:avLst/>
              <a:gdLst/>
              <a:ahLst/>
              <a:cxnLst/>
              <a:rect l="l" t="t" r="r" b="b"/>
              <a:pathLst>
                <a:path w="2169892" h="3050815">
                  <a:moveTo>
                    <a:pt x="0" y="0"/>
                  </a:moveTo>
                  <a:lnTo>
                    <a:pt x="2169892" y="0"/>
                  </a:lnTo>
                  <a:lnTo>
                    <a:pt x="2169892" y="3050814"/>
                  </a:lnTo>
                  <a:lnTo>
                    <a:pt x="0" y="3050814"/>
                  </a:lnTo>
                  <a:lnTo>
                    <a:pt x="0" y="0"/>
                  </a:lnTo>
                  <a:close/>
                </a:path>
              </a:pathLst>
            </a:custGeom>
            <a:blipFill>
              <a:blip r:embed="rId4"/>
              <a:stretch>
                <a:fillRect/>
              </a:stretch>
            </a:blipFill>
          </p:spPr>
          <p:txBody>
            <a:bodyPr/>
            <a:lstStyle/>
            <a:p>
              <a:pPr defTabSz="609585">
                <a:buClrTx/>
                <a:defRPr/>
              </a:pPr>
              <a:endParaRPr lang="en-US" sz="1200" kern="1200" dirty="0">
                <a:solidFill>
                  <a:prstClr val="black"/>
                </a:solidFill>
                <a:latin typeface="UTM Avo" panose="02040603050506020204" pitchFamily="18" charset="0"/>
                <a:ea typeface="+mn-ea"/>
              </a:endParaRPr>
            </a:p>
          </p:txBody>
        </p:sp>
      </p:grpSp>
    </p:spTree>
    <p:extLst>
      <p:ext uri="{BB962C8B-B14F-4D97-AF65-F5344CB8AC3E}">
        <p14:creationId xmlns:p14="http://schemas.microsoft.com/office/powerpoint/2010/main" val="239804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EF412B2-579A-D35D-52C1-3A4E583291A8}"/>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8C97E275-3B60-9D41-3240-DD705DCAFFB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DB655F91-627D-3D79-C664-847470F363C3}"/>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47735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4" name="Picture 3" descr="A wood sign with a nail attached to it&#10;&#10;Description automatically generated">
            <a:extLst>
              <a:ext uri="{FF2B5EF4-FFF2-40B4-BE49-F238E27FC236}">
                <a16:creationId xmlns:a16="http://schemas.microsoft.com/office/drawing/2014/main" id="{E5D113B0-8997-7679-0581-B6DCCB6397A9}"/>
              </a:ext>
            </a:extLst>
          </p:cNvPr>
          <p:cNvPicPr>
            <a:picLocks noChangeAspect="1"/>
          </p:cNvPicPr>
          <p:nvPr/>
        </p:nvPicPr>
        <p:blipFill>
          <a:blip r:embed="rId5"/>
          <a:stretch>
            <a:fillRect/>
          </a:stretch>
        </p:blipFill>
        <p:spPr>
          <a:xfrm>
            <a:off x="2444172" y="1"/>
            <a:ext cx="4120257" cy="2669671"/>
          </a:xfrm>
          <a:prstGeom prst="rect">
            <a:avLst/>
          </a:prstGeom>
        </p:spPr>
      </p:pic>
      <p:sp>
        <p:nvSpPr>
          <p:cNvPr id="5" name="TextBox 4">
            <a:extLst>
              <a:ext uri="{FF2B5EF4-FFF2-40B4-BE49-F238E27FC236}">
                <a16:creationId xmlns:a16="http://schemas.microsoft.com/office/drawing/2014/main" id="{315AD00A-538E-9385-A224-3B28DEE53D64}"/>
              </a:ext>
            </a:extLst>
          </p:cNvPr>
          <p:cNvSpPr txBox="1"/>
          <p:nvPr/>
        </p:nvSpPr>
        <p:spPr>
          <a:xfrm>
            <a:off x="2639375" y="937905"/>
            <a:ext cx="3657600" cy="1418209"/>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ctr" defTabSz="1219170" rtl="0" eaLnBrk="1" fontAlgn="auto" latinLnBrk="0" hangingPunct="1">
              <a:lnSpc>
                <a:spcPct val="150000"/>
              </a:lnSpc>
              <a:spcBef>
                <a:spcPts val="0"/>
              </a:spcBef>
              <a:spcAft>
                <a:spcPts val="0"/>
              </a:spcAft>
              <a:buClrTx/>
              <a:buSzTx/>
              <a:buFontTx/>
              <a:buNone/>
              <a:tabLst/>
              <a:defRPr/>
            </a:pPr>
            <a:r>
              <a:rPr kumimoji="0" lang="en-US" sz="3000" b="1" i="0" u="none" strike="noStrike" kern="1200" cap="none" spc="0" normalizeH="0" baseline="0" noProof="0" err="1">
                <a:ln>
                  <a:noFill/>
                </a:ln>
                <a:solidFill>
                  <a:prstClr val="black"/>
                </a:solidFill>
                <a:effectLst/>
                <a:uLnTx/>
                <a:uFillTx/>
                <a:latin typeface="UTM Avo"/>
                <a:ea typeface="Calibri"/>
                <a:cs typeface="Calibri"/>
              </a:rPr>
              <a:t>Công</a:t>
            </a:r>
            <a:r>
              <a:rPr kumimoji="0" lang="en-US" sz="3000" b="1" i="0" u="none" strike="noStrike" kern="1200" cap="none" spc="0" normalizeH="0" baseline="0" noProof="0">
                <a:ln>
                  <a:noFill/>
                </a:ln>
                <a:solidFill>
                  <a:prstClr val="black"/>
                </a:solidFill>
                <a:effectLst/>
                <a:uLnTx/>
                <a:uFillTx/>
                <a:latin typeface="UTM Avo"/>
                <a:ea typeface="Calibri"/>
                <a:cs typeface="Calibri"/>
              </a:rPr>
              <a:t> </a:t>
            </a:r>
            <a:r>
              <a:rPr kumimoji="0" lang="en-US" sz="3000" b="1" i="0" u="none" strike="noStrike" kern="1200" cap="none" spc="0" normalizeH="0" baseline="0" noProof="0" err="1">
                <a:ln>
                  <a:noFill/>
                </a:ln>
                <a:solidFill>
                  <a:prstClr val="black"/>
                </a:solidFill>
                <a:effectLst/>
                <a:uLnTx/>
                <a:uFillTx/>
                <a:latin typeface="UTM Avo"/>
                <a:ea typeface="Calibri"/>
                <a:cs typeface="Calibri"/>
              </a:rPr>
              <a:t>chúa</a:t>
            </a:r>
            <a:endParaRPr kumimoji="0" lang="en-US" sz="3000" b="1" i="0" u="none" strike="noStrike" kern="1200" cap="none" spc="0" normalizeH="0" baseline="0" noProof="0">
              <a:ln>
                <a:noFill/>
              </a:ln>
              <a:solidFill>
                <a:prstClr val="black"/>
              </a:solidFill>
              <a:effectLst/>
              <a:uLnTx/>
              <a:uFillTx/>
              <a:latin typeface="UTM Avo"/>
              <a:ea typeface="Calibri"/>
              <a:cs typeface="Calibri"/>
            </a:endParaRPr>
          </a:p>
          <a:p>
            <a:pPr marL="0" marR="0" lvl="0" indent="0" algn="ctr" defTabSz="1219170" rtl="0" eaLnBrk="1" fontAlgn="auto" latinLnBrk="0" hangingPunct="1">
              <a:lnSpc>
                <a:spcPct val="150000"/>
              </a:lnSpc>
              <a:spcBef>
                <a:spcPts val="0"/>
              </a:spcBef>
              <a:spcAft>
                <a:spcPts val="0"/>
              </a:spcAft>
              <a:buClrTx/>
              <a:buSzTx/>
              <a:buFontTx/>
              <a:buNone/>
              <a:tabLst/>
              <a:defRPr/>
            </a:pPr>
            <a:r>
              <a:rPr kumimoji="0" lang="en-US" sz="3000" b="1" i="0" u="none" strike="noStrike" kern="1200" cap="none" spc="0" normalizeH="0" baseline="0" noProof="0">
                <a:ln>
                  <a:noFill/>
                </a:ln>
                <a:solidFill>
                  <a:prstClr val="black"/>
                </a:solidFill>
                <a:effectLst/>
                <a:uLnTx/>
                <a:uFillTx/>
                <a:latin typeface="UTM Avo"/>
                <a:ea typeface="Calibri"/>
                <a:cs typeface="Calibri"/>
              </a:rPr>
              <a:t> </a:t>
            </a:r>
            <a:r>
              <a:rPr kumimoji="0" lang="en-US" sz="3000" b="1" i="0" u="none" strike="noStrike" kern="1200" cap="none" spc="0" normalizeH="0" baseline="0" noProof="0" err="1">
                <a:ln>
                  <a:noFill/>
                </a:ln>
                <a:solidFill>
                  <a:prstClr val="black"/>
                </a:solidFill>
                <a:effectLst/>
                <a:uLnTx/>
                <a:uFillTx/>
                <a:latin typeface="UTM Avo"/>
                <a:ea typeface="Calibri"/>
                <a:cs typeface="Calibri"/>
              </a:rPr>
              <a:t>trong</a:t>
            </a:r>
            <a:r>
              <a:rPr kumimoji="0" lang="en-US" sz="3000" b="1" i="0" u="none" strike="noStrike" kern="1200" cap="none" spc="0" normalizeH="0" baseline="0" noProof="0">
                <a:ln>
                  <a:noFill/>
                </a:ln>
                <a:solidFill>
                  <a:prstClr val="black"/>
                </a:solidFill>
                <a:effectLst/>
                <a:uLnTx/>
                <a:uFillTx/>
                <a:latin typeface="UTM Avo"/>
                <a:ea typeface="Calibri"/>
                <a:cs typeface="Calibri"/>
              </a:rPr>
              <a:t> </a:t>
            </a:r>
            <a:r>
              <a:rPr kumimoji="0" lang="en-US" sz="3000" b="1" i="0" u="none" strike="noStrike" kern="1200" cap="none" spc="0" normalizeH="0" baseline="0" noProof="0" err="1">
                <a:ln>
                  <a:noFill/>
                </a:ln>
                <a:solidFill>
                  <a:prstClr val="black"/>
                </a:solidFill>
                <a:effectLst/>
                <a:uLnTx/>
                <a:uFillTx/>
                <a:latin typeface="UTM Avo"/>
                <a:ea typeface="Calibri"/>
                <a:cs typeface="Calibri"/>
              </a:rPr>
              <a:t>rừng</a:t>
            </a:r>
            <a:endParaRPr kumimoji="0" lang="en-US" sz="3000" b="1" i="0" u="none" strike="noStrike" kern="1200" cap="none" spc="0" normalizeH="0" baseline="0" noProof="0">
              <a:ln>
                <a:noFill/>
              </a:ln>
              <a:solidFill>
                <a:prstClr val="black"/>
              </a:solidFill>
              <a:effectLst/>
              <a:uLnTx/>
              <a:uFillTx/>
              <a:latin typeface="UTM Avo"/>
              <a:ea typeface="Calibri"/>
              <a:cs typeface="Calibri"/>
            </a:endParaRPr>
          </a:p>
        </p:txBody>
      </p:sp>
      <p:pic>
        <p:nvPicPr>
          <p:cNvPr id="6" name="Picture 5">
            <a:extLst>
              <a:ext uri="{FF2B5EF4-FFF2-40B4-BE49-F238E27FC236}">
                <a16:creationId xmlns:a16="http://schemas.microsoft.com/office/drawing/2014/main" id="{58F96E05-DF85-ED1A-973A-D2C1B719C90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3" name="240924-enchanted-whimsical-fairy-tale-ancient-dreamlike-250405">
            <a:hlinkClick r:id="" action="ppaction://media"/>
            <a:extLst>
              <a:ext uri="{FF2B5EF4-FFF2-40B4-BE49-F238E27FC236}">
                <a16:creationId xmlns:a16="http://schemas.microsoft.com/office/drawing/2014/main" id="{7AF79776-E90D-8630-01D7-38B5D316276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8654829" y="-4856974"/>
            <a:ext cx="730250" cy="730250"/>
          </a:xfrm>
          <a:prstGeom prst="rect">
            <a:avLst/>
          </a:prstGeom>
        </p:spPr>
      </p:pic>
    </p:spTree>
    <p:extLst>
      <p:ext uri="{BB962C8B-B14F-4D97-AF65-F5344CB8AC3E}">
        <p14:creationId xmlns:p14="http://schemas.microsoft.com/office/powerpoint/2010/main" val="3938583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0"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par>
                                <p:cTn id="10" presetID="10"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3" repeatCount="indefinite" fill="hold" display="0">
                  <p:stCondLst>
                    <p:cond delay="indefinite"/>
                  </p:stCondLst>
                  <p:endCondLst>
                    <p:cond evt="onStopAudio" delay="0">
                      <p:tgtEl>
                        <p:sldTgt/>
                      </p:tgtEl>
                    </p:cond>
                  </p:endCondLst>
                </p:cTn>
                <p:tgtEl>
                  <p:spTgt spid="3"/>
                </p:tgtEl>
              </p:cMediaNode>
            </p:audio>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2365F042-B4BB-CE41-E77E-BB0E28ACEA4A}"/>
              </a:ext>
            </a:extLst>
          </p:cNvPr>
          <p:cNvSpPr/>
          <p:nvPr/>
        </p:nvSpPr>
        <p:spPr>
          <a:xfrm>
            <a:off x="1250061" y="390916"/>
            <a:ext cx="9684143" cy="4681860"/>
          </a:xfrm>
          <a:prstGeom prst="roundRect">
            <a:avLst/>
          </a:prstGeom>
          <a:ln>
            <a:noFill/>
          </a:ln>
        </p:spPr>
        <p:style>
          <a:lnRef idx="0">
            <a:scrgbClr r="0" g="0" b="0"/>
          </a:lnRef>
          <a:fillRef idx="1001">
            <a:schemeClr val="lt1"/>
          </a:fillRef>
          <a:effectRef idx="0">
            <a:scrgbClr r="0" g="0" b="0"/>
          </a:effectRef>
          <a:fontRef idx="minor">
            <a:schemeClr val="lt1"/>
          </a:fontRef>
        </p:style>
        <p:txBody>
          <a:bodyPr lIns="121920" tIns="60960" rIns="121920" bIns="60960" rtlCol="0" anchor="ctr"/>
          <a:lstStyle/>
          <a:p>
            <a:pPr marL="0" marR="0" lvl="0" indent="0" algn="ctr" defTabSz="1219170" rtl="0" eaLnBrk="1" fontAlgn="auto" latinLnBrk="0" hangingPunct="1">
              <a:lnSpc>
                <a:spcPct val="150000"/>
              </a:lnSpc>
              <a:spcBef>
                <a:spcPts val="0"/>
              </a:spcBef>
              <a:spcAft>
                <a:spcPts val="0"/>
              </a:spcAft>
              <a:buClrTx/>
              <a:buSzTx/>
              <a:buFontTx/>
              <a:buNone/>
              <a:tabLst/>
              <a:defRPr/>
            </a:pPr>
            <a:r>
              <a:rPr kumimoji="0" lang="en-US" sz="3200" b="1"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HƯỚNG DẪN</a:t>
            </a:r>
            <a:endParaRPr kumimoji="0" lang="en-US" sz="3200"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endParaRPr>
          </a:p>
          <a:p>
            <a:pPr marL="0" marR="0" lvl="0" indent="0" algn="l" defTabSz="1219170" rtl="0" eaLnBrk="1" fontAlgn="auto" latinLnBrk="0" hangingPunct="1">
              <a:lnSpc>
                <a:spcPct val="150000"/>
              </a:lnSpc>
              <a:spcBef>
                <a:spcPts val="0"/>
              </a:spcBef>
              <a:spcAft>
                <a:spcPts val="0"/>
              </a:spcAft>
              <a:buClrTx/>
              <a:buSzTx/>
              <a:buFontTx/>
              <a:buNone/>
              <a:tabLst/>
              <a:defRPr/>
            </a:pP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GV click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vào</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“PLAY”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để</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bắt</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đầu</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trò</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chơi</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a:t>
            </a:r>
          </a:p>
          <a:p>
            <a:pPr marL="0" marR="0" lvl="0" indent="0" algn="just" defTabSz="1219170" rtl="0" eaLnBrk="1" fontAlgn="auto" latinLnBrk="0" hangingPunct="1">
              <a:lnSpc>
                <a:spcPct val="150000"/>
              </a:lnSpc>
              <a:spcBef>
                <a:spcPts val="0"/>
              </a:spcBef>
              <a:spcAft>
                <a:spcPts val="0"/>
              </a:spcAft>
              <a:buClrTx/>
              <a:buSzTx/>
              <a:buFontTx/>
              <a:buNone/>
              <a:tabLst/>
              <a:defRPr/>
            </a:pP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Chọn</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đáp</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án</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bằng</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cách</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click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vào</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các</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ô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đáp</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án</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tương</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ứng</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p>
          <a:p>
            <a:pPr marL="0" marR="0" lvl="0" indent="0" algn="just" defTabSz="1219170" rtl="0" eaLnBrk="1" fontAlgn="auto" latinLnBrk="0" hangingPunct="1">
              <a:lnSpc>
                <a:spcPct val="150000"/>
              </a:lnSpc>
              <a:spcBef>
                <a:spcPts val="0"/>
              </a:spcBef>
              <a:spcAft>
                <a:spcPts val="0"/>
              </a:spcAft>
              <a:buClrTx/>
              <a:buSzTx/>
              <a:buFontTx/>
              <a:buNone/>
              <a:tabLst/>
              <a:defRPr/>
            </a:pP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Click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vào</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mũi</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tên</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trên</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góc</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phải</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màn</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hình</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để</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chuyển</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sang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câu</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hỏi</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tiếp</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theo</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hoặc</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mũi</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tên</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trên</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góc</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trái</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màn</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hình</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để</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chuyển</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về</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câu</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hỏi</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err="1">
                <a:ln>
                  <a:noFill/>
                </a:ln>
                <a:solidFill>
                  <a:prstClr val="black"/>
                </a:solidFill>
                <a:effectLst/>
                <a:uLnTx/>
                <a:uFillTx/>
                <a:latin typeface="UTM Avo"/>
                <a:ea typeface="Aptos" panose="020B0004020202020204" pitchFamily="34" charset="0"/>
                <a:cs typeface="Times New Roman"/>
              </a:rPr>
              <a:t>trước</a:t>
            </a:r>
            <a:r>
              <a:rPr kumimoji="0" lang="en-US" sz="2667" b="0" i="0" u="none" strike="noStrike" kern="100" cap="none" spc="0" normalizeH="0" baseline="0" noProof="0">
                <a:ln>
                  <a:noFill/>
                </a:ln>
                <a:solidFill>
                  <a:prstClr val="black"/>
                </a:solidFill>
                <a:effectLst/>
                <a:uLnTx/>
                <a:uFillTx/>
                <a:latin typeface="UTM Avo"/>
                <a:ea typeface="Aptos" panose="020B0004020202020204" pitchFamily="34" charset="0"/>
                <a:cs typeface="Times New Roman"/>
              </a:rPr>
              <a:t>.</a:t>
            </a:r>
          </a:p>
        </p:txBody>
      </p:sp>
      <p:pic>
        <p:nvPicPr>
          <p:cNvPr id="15" name="Picture 11" descr="C:\Users\ADMIN\Desktop\Tai nguyen thiet ke tro choi\Angry birds epic birds\1505573783630 (2).png">
            <a:hlinkClick r:id="" action="ppaction://hlinkshowjump?jump=nextslide"/>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0779" y="5336730"/>
            <a:ext cx="2285461" cy="12225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752031F-2818-459E-D671-069851B0FF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164853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6000" r="-6000"/>
          </a:stretch>
        </a:blipFill>
        <a:effectLst/>
      </p:bgPr>
    </p:bg>
    <p:spTree>
      <p:nvGrpSpPr>
        <p:cNvPr id="1" name="">
          <a:extLst>
            <a:ext uri="{FF2B5EF4-FFF2-40B4-BE49-F238E27FC236}">
              <a16:creationId xmlns:a16="http://schemas.microsoft.com/office/drawing/2014/main" id="{7E93F15C-4A4E-BE92-D224-B296ACED0DBF}"/>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4EBC6834-C316-6A7C-0C84-1540934C9710}"/>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800" b="1" dirty="0" err="1">
                <a:solidFill>
                  <a:srgbClr val="000000"/>
                </a:solidFill>
                <a:latin typeface="UTM Avo"/>
              </a:rPr>
              <a:t>Câu</a:t>
            </a:r>
            <a:r>
              <a:rPr lang="en-US" sz="2800" b="1" dirty="0">
                <a:solidFill>
                  <a:srgbClr val="000000"/>
                </a:solidFill>
                <a:latin typeface="UTM Avo"/>
              </a:rPr>
              <a:t> 1: </a:t>
            </a:r>
            <a:r>
              <a:rPr lang="en-US" sz="2800" dirty="0" err="1">
                <a:solidFill>
                  <a:srgbClr val="000000"/>
                </a:solidFill>
                <a:latin typeface="UTM Avo"/>
              </a:rPr>
              <a:t>Nguyên</a:t>
            </a:r>
            <a:r>
              <a:rPr lang="en-US" sz="2800" dirty="0">
                <a:solidFill>
                  <a:srgbClr val="000000"/>
                </a:solidFill>
                <a:latin typeface="UTM Avo"/>
              </a:rPr>
              <a:t> </a:t>
            </a:r>
            <a:r>
              <a:rPr lang="en-US" sz="2800" dirty="0" err="1">
                <a:solidFill>
                  <a:srgbClr val="000000"/>
                </a:solidFill>
                <a:latin typeface="UTM Avo"/>
              </a:rPr>
              <a:t>tắc</a:t>
            </a:r>
            <a:r>
              <a:rPr lang="en-US" sz="2800" dirty="0">
                <a:solidFill>
                  <a:srgbClr val="000000"/>
                </a:solidFill>
                <a:latin typeface="UTM Avo"/>
              </a:rPr>
              <a:t> </a:t>
            </a:r>
            <a:r>
              <a:rPr lang="en-US" sz="2800" dirty="0" err="1">
                <a:solidFill>
                  <a:srgbClr val="000000"/>
                </a:solidFill>
                <a:latin typeface="UTM Avo"/>
              </a:rPr>
              <a:t>nào</a:t>
            </a:r>
            <a:r>
              <a:rPr lang="en-US" sz="2800" dirty="0">
                <a:solidFill>
                  <a:srgbClr val="000000"/>
                </a:solidFill>
                <a:latin typeface="UTM Avo"/>
              </a:rPr>
              <a:t> </a:t>
            </a:r>
            <a:r>
              <a:rPr lang="en-US" sz="2800" dirty="0" err="1">
                <a:solidFill>
                  <a:srgbClr val="000000"/>
                </a:solidFill>
                <a:latin typeface="UTM Avo"/>
              </a:rPr>
              <a:t>là</a:t>
            </a:r>
            <a:r>
              <a:rPr lang="en-US" sz="2800" dirty="0">
                <a:solidFill>
                  <a:srgbClr val="000000"/>
                </a:solidFill>
                <a:latin typeface="UTM Avo"/>
              </a:rPr>
              <a:t> </a:t>
            </a:r>
            <a:r>
              <a:rPr lang="en-US" sz="2800" dirty="0" err="1">
                <a:solidFill>
                  <a:srgbClr val="000000"/>
                </a:solidFill>
                <a:latin typeface="UTM Avo"/>
              </a:rPr>
              <a:t>quan</a:t>
            </a:r>
            <a:r>
              <a:rPr lang="en-US" sz="2800" dirty="0">
                <a:solidFill>
                  <a:srgbClr val="000000"/>
                </a:solidFill>
                <a:latin typeface="UTM Avo"/>
              </a:rPr>
              <a:t> </a:t>
            </a:r>
            <a:r>
              <a:rPr lang="en-US" sz="2800" dirty="0" err="1">
                <a:solidFill>
                  <a:srgbClr val="000000"/>
                </a:solidFill>
                <a:latin typeface="UTM Avo"/>
              </a:rPr>
              <a:t>trọng</a:t>
            </a:r>
            <a:r>
              <a:rPr lang="en-US" sz="2800" dirty="0">
                <a:solidFill>
                  <a:srgbClr val="000000"/>
                </a:solidFill>
                <a:latin typeface="UTM Avo"/>
              </a:rPr>
              <a:t> </a:t>
            </a:r>
            <a:r>
              <a:rPr lang="en-US" sz="2800" dirty="0" err="1">
                <a:solidFill>
                  <a:srgbClr val="000000"/>
                </a:solidFill>
                <a:latin typeface="UTM Avo"/>
              </a:rPr>
              <a:t>nhất</a:t>
            </a:r>
            <a:r>
              <a:rPr lang="en-US" sz="2800" dirty="0">
                <a:solidFill>
                  <a:srgbClr val="000000"/>
                </a:solidFill>
                <a:latin typeface="UTM Avo"/>
              </a:rPr>
              <a:t> </a:t>
            </a:r>
            <a:r>
              <a:rPr lang="en-US" sz="2800" dirty="0" err="1">
                <a:solidFill>
                  <a:srgbClr val="000000"/>
                </a:solidFill>
                <a:latin typeface="UTM Avo"/>
              </a:rPr>
              <a:t>trong</a:t>
            </a:r>
            <a:r>
              <a:rPr lang="en-US" sz="2800" dirty="0">
                <a:solidFill>
                  <a:srgbClr val="000000"/>
                </a:solidFill>
                <a:latin typeface="UTM Avo"/>
              </a:rPr>
              <a:t> </a:t>
            </a:r>
            <a:r>
              <a:rPr lang="en-US" sz="2800" dirty="0" err="1">
                <a:solidFill>
                  <a:srgbClr val="000000"/>
                </a:solidFill>
                <a:latin typeface="UTM Avo"/>
              </a:rPr>
              <a:t>việc</a:t>
            </a:r>
            <a:r>
              <a:rPr lang="en-US" sz="2800" dirty="0">
                <a:solidFill>
                  <a:srgbClr val="000000"/>
                </a:solidFill>
                <a:latin typeface="UTM Avo"/>
              </a:rPr>
              <a:t> </a:t>
            </a:r>
            <a:r>
              <a:rPr lang="en-US" sz="2800" dirty="0" err="1">
                <a:solidFill>
                  <a:srgbClr val="000000"/>
                </a:solidFill>
                <a:latin typeface="UTM Avo"/>
              </a:rPr>
              <a:t>phân</a:t>
            </a:r>
            <a:r>
              <a:rPr lang="en-US" sz="2800" dirty="0">
                <a:solidFill>
                  <a:srgbClr val="000000"/>
                </a:solidFill>
                <a:latin typeface="UTM Avo"/>
              </a:rPr>
              <a:t> chia </a:t>
            </a:r>
            <a:r>
              <a:rPr lang="en-US" sz="2800" dirty="0" err="1">
                <a:solidFill>
                  <a:srgbClr val="000000"/>
                </a:solidFill>
                <a:latin typeface="UTM Avo"/>
              </a:rPr>
              <a:t>công</a:t>
            </a:r>
            <a:r>
              <a:rPr lang="en-US" sz="2800" dirty="0">
                <a:solidFill>
                  <a:srgbClr val="000000"/>
                </a:solidFill>
                <a:latin typeface="UTM Avo"/>
              </a:rPr>
              <a:t> </a:t>
            </a:r>
            <a:r>
              <a:rPr lang="en-US" sz="2800" dirty="0" err="1">
                <a:solidFill>
                  <a:srgbClr val="000000"/>
                </a:solidFill>
                <a:latin typeface="UTM Avo"/>
              </a:rPr>
              <a:t>việc</a:t>
            </a:r>
            <a:r>
              <a:rPr lang="en-US" sz="2800" dirty="0">
                <a:solidFill>
                  <a:srgbClr val="000000"/>
                </a:solidFill>
                <a:latin typeface="UTM Avo"/>
              </a:rPr>
              <a:t> </a:t>
            </a:r>
            <a:r>
              <a:rPr lang="en-US" sz="2800" dirty="0" err="1">
                <a:solidFill>
                  <a:srgbClr val="000000"/>
                </a:solidFill>
                <a:latin typeface="UTM Avo"/>
              </a:rPr>
              <a:t>gia</a:t>
            </a:r>
            <a:r>
              <a:rPr lang="en-US" sz="2800" dirty="0">
                <a:solidFill>
                  <a:srgbClr val="000000"/>
                </a:solidFill>
                <a:latin typeface="UTM Avo"/>
              </a:rPr>
              <a:t> </a:t>
            </a:r>
            <a:r>
              <a:rPr lang="en-US" sz="2800" dirty="0" err="1">
                <a:solidFill>
                  <a:srgbClr val="000000"/>
                </a:solidFill>
                <a:latin typeface="UTM Avo"/>
              </a:rPr>
              <a:t>đình</a:t>
            </a:r>
            <a:r>
              <a:rPr lang="en-US" sz="2800" dirty="0">
                <a:solidFill>
                  <a:srgbClr val="000000"/>
                </a:solidFill>
                <a:latin typeface="UTM Avo"/>
              </a:rPr>
              <a:t>?</a:t>
            </a:r>
          </a:p>
        </p:txBody>
      </p:sp>
      <p:sp>
        <p:nvSpPr>
          <p:cNvPr id="8" name="Rounded Rectangle 43">
            <a:extLst>
              <a:ext uri="{FF2B5EF4-FFF2-40B4-BE49-F238E27FC236}">
                <a16:creationId xmlns:a16="http://schemas.microsoft.com/office/drawing/2014/main" id="{4F894B6F-C503-98E4-31E5-D3AB18862D2D}"/>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400" dirty="0">
                <a:solidFill>
                  <a:srgbClr val="000000"/>
                </a:solidFill>
                <a:latin typeface="UTM Avo" panose="02040603050506020204" pitchFamily="18" charset="0"/>
              </a:rPr>
              <a:t>A. Ưu tiên các</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công việc gấp và</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quan trọng trước.</a:t>
            </a:r>
          </a:p>
        </p:txBody>
      </p:sp>
      <p:sp>
        <p:nvSpPr>
          <p:cNvPr id="10" name="Rounded Rectangle 44">
            <a:extLst>
              <a:ext uri="{FF2B5EF4-FFF2-40B4-BE49-F238E27FC236}">
                <a16:creationId xmlns:a16="http://schemas.microsoft.com/office/drawing/2014/main" id="{5620A999-265A-5C70-E264-8A499894BF7D}"/>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400">
                <a:solidFill>
                  <a:srgbClr val="000000"/>
                </a:solidFill>
                <a:latin typeface="UTM Avo" panose="02040603050506020204" pitchFamily="18" charset="0"/>
              </a:rPr>
              <a:t>B. Chia công việc theo sở thích của mỗi người.</a:t>
            </a:r>
          </a:p>
        </p:txBody>
      </p:sp>
      <p:sp>
        <p:nvSpPr>
          <p:cNvPr id="12" name="Rounded Rectangle 45">
            <a:extLst>
              <a:ext uri="{FF2B5EF4-FFF2-40B4-BE49-F238E27FC236}">
                <a16:creationId xmlns:a16="http://schemas.microsoft.com/office/drawing/2014/main" id="{ED5C3456-C743-4A73-3759-C555A084F001}"/>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400" dirty="0">
                <a:solidFill>
                  <a:srgbClr val="000000"/>
                </a:solidFill>
                <a:latin typeface="UTM Avo" panose="02040603050506020204" pitchFamily="18" charset="0"/>
              </a:rPr>
              <a:t>C. Chỉ người lớn mới cần làm việc nhà.</a:t>
            </a:r>
          </a:p>
        </p:txBody>
      </p:sp>
      <p:sp>
        <p:nvSpPr>
          <p:cNvPr id="14" name="Rounded Rectangle 46">
            <a:extLst>
              <a:ext uri="{FF2B5EF4-FFF2-40B4-BE49-F238E27FC236}">
                <a16:creationId xmlns:a16="http://schemas.microsoft.com/office/drawing/2014/main" id="{781089E6-7E5B-00D7-94D7-942BB1DA2485}"/>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a:solidFill>
                  <a:srgbClr val="000000"/>
                </a:solidFill>
                <a:latin typeface="UTM Avo" panose="02040603050506020204" pitchFamily="18" charset="0"/>
              </a:rPr>
              <a:t>D. Chia công việc đều và hợp lý giữa các thành viên.</a:t>
            </a:r>
          </a:p>
        </p:txBody>
      </p:sp>
      <p:grpSp>
        <p:nvGrpSpPr>
          <p:cNvPr id="9" name="Group 8">
            <a:extLst>
              <a:ext uri="{FF2B5EF4-FFF2-40B4-BE49-F238E27FC236}">
                <a16:creationId xmlns:a16="http://schemas.microsoft.com/office/drawing/2014/main" id="{D3A801B5-066A-02D4-6F32-4D6B81CFD4CE}"/>
              </a:ext>
            </a:extLst>
          </p:cNvPr>
          <p:cNvGrpSpPr/>
          <p:nvPr/>
        </p:nvGrpSpPr>
        <p:grpSpPr>
          <a:xfrm>
            <a:off x="4773511" y="2460952"/>
            <a:ext cx="1780058" cy="1643784"/>
            <a:chOff x="7500061" y="1627236"/>
            <a:chExt cx="1335044" cy="1232838"/>
          </a:xfrm>
        </p:grpSpPr>
        <p:pic>
          <p:nvPicPr>
            <p:cNvPr id="15" name="Picture 14">
              <a:extLst>
                <a:ext uri="{FF2B5EF4-FFF2-40B4-BE49-F238E27FC236}">
                  <a16:creationId xmlns:a16="http://schemas.microsoft.com/office/drawing/2014/main" id="{08CA56F4-72D3-3387-4E2A-C98C847BAB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500061" y="1994063"/>
              <a:ext cx="826770" cy="866011"/>
            </a:xfrm>
            <a:prstGeom prst="rect">
              <a:avLst/>
            </a:prstGeom>
          </p:spPr>
        </p:pic>
        <p:sp>
          <p:nvSpPr>
            <p:cNvPr id="7" name="Speech Bubble: Oval 6">
              <a:extLst>
                <a:ext uri="{FF2B5EF4-FFF2-40B4-BE49-F238E27FC236}">
                  <a16:creationId xmlns:a16="http://schemas.microsoft.com/office/drawing/2014/main" id="{026CA232-FAD5-DE00-8B78-D8EFA5EDA201}"/>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A21AB4C0-DB71-E4CD-B4DA-F6251BB728E1}"/>
              </a:ext>
            </a:extLst>
          </p:cNvPr>
          <p:cNvGrpSpPr/>
          <p:nvPr/>
        </p:nvGrpSpPr>
        <p:grpSpPr>
          <a:xfrm>
            <a:off x="4778477" y="4431593"/>
            <a:ext cx="1775092" cy="1643784"/>
            <a:chOff x="7500061" y="1627236"/>
            <a:chExt cx="1331319" cy="1232838"/>
          </a:xfrm>
        </p:grpSpPr>
        <p:pic>
          <p:nvPicPr>
            <p:cNvPr id="4" name="Picture 3">
              <a:extLst>
                <a:ext uri="{FF2B5EF4-FFF2-40B4-BE49-F238E27FC236}">
                  <a16:creationId xmlns:a16="http://schemas.microsoft.com/office/drawing/2014/main" id="{7A815C74-6FA7-85F2-5F75-1E6C7A4AF20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500061" y="1994063"/>
              <a:ext cx="826770" cy="866011"/>
            </a:xfrm>
            <a:prstGeom prst="rect">
              <a:avLst/>
            </a:prstGeom>
          </p:spPr>
        </p:pic>
        <p:sp>
          <p:nvSpPr>
            <p:cNvPr id="11" name="Speech Bubble: Oval 10">
              <a:extLst>
                <a:ext uri="{FF2B5EF4-FFF2-40B4-BE49-F238E27FC236}">
                  <a16:creationId xmlns:a16="http://schemas.microsoft.com/office/drawing/2014/main" id="{76EE116A-8FD8-52D7-AEAB-ACE2B78B4F73}"/>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ACA187C1-6EA9-19BE-D7C8-C446D4CF7A54}"/>
              </a:ext>
            </a:extLst>
          </p:cNvPr>
          <p:cNvGrpSpPr/>
          <p:nvPr/>
        </p:nvGrpSpPr>
        <p:grpSpPr>
          <a:xfrm>
            <a:off x="10403882" y="2503790"/>
            <a:ext cx="1780058" cy="1643784"/>
            <a:chOff x="7500061" y="1627236"/>
            <a:chExt cx="1335044" cy="1232838"/>
          </a:xfrm>
        </p:grpSpPr>
        <p:pic>
          <p:nvPicPr>
            <p:cNvPr id="16" name="Picture 15">
              <a:extLst>
                <a:ext uri="{FF2B5EF4-FFF2-40B4-BE49-F238E27FC236}">
                  <a16:creationId xmlns:a16="http://schemas.microsoft.com/office/drawing/2014/main" id="{C72FD564-8D8F-1C32-00D8-E90E84C1F0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500061" y="1994063"/>
              <a:ext cx="826770" cy="866011"/>
            </a:xfrm>
            <a:prstGeom prst="rect">
              <a:avLst/>
            </a:prstGeom>
          </p:spPr>
        </p:pic>
        <p:sp>
          <p:nvSpPr>
            <p:cNvPr id="18" name="Speech Bubble: Oval 17">
              <a:extLst>
                <a:ext uri="{FF2B5EF4-FFF2-40B4-BE49-F238E27FC236}">
                  <a16:creationId xmlns:a16="http://schemas.microsoft.com/office/drawing/2014/main" id="{A4B3547E-A99E-7F3F-BB5D-35F3E1B9F8D7}"/>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D552C056-0BCB-AD28-B806-F6645E87A5E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27889" y="6135232"/>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FF5618AE-8AF7-2A61-6EFC-7BB783EDDF5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5A4242CA-1F37-B931-8A17-ACF48F15C6F9}"/>
              </a:ext>
            </a:extLst>
          </p:cNvPr>
          <p:cNvGrpSpPr/>
          <p:nvPr/>
        </p:nvGrpSpPr>
        <p:grpSpPr>
          <a:xfrm>
            <a:off x="9430428" y="3995199"/>
            <a:ext cx="2626218" cy="2626218"/>
            <a:chOff x="5731980" y="3904429"/>
            <a:chExt cx="2626218" cy="2626218"/>
          </a:xfrm>
        </p:grpSpPr>
        <p:pic>
          <p:nvPicPr>
            <p:cNvPr id="17" name="Picture 2">
              <a:extLst>
                <a:ext uri="{FF2B5EF4-FFF2-40B4-BE49-F238E27FC236}">
                  <a16:creationId xmlns:a16="http://schemas.microsoft.com/office/drawing/2014/main" id="{747ABD4F-466E-810B-3DE1-2756A59515E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p:blipFill>
          <p:spPr bwMode="auto">
            <a:xfrm rot="2687853">
              <a:off x="5731980" y="3904429"/>
              <a:ext cx="2626218" cy="2626218"/>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07B946DA-E17D-8609-CB88-BA04AE88A67C}"/>
                </a:ext>
              </a:extLst>
            </p:cNvPr>
            <p:cNvSpPr/>
            <p:nvPr/>
          </p:nvSpPr>
          <p:spPr>
            <a:xfrm>
              <a:off x="6748488" y="4036269"/>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UTM Avo"/>
                  <a:ea typeface="+mn-ea"/>
                  <a:cs typeface="Calibri"/>
                </a:rPr>
                <a:t>Đúng rồi</a:t>
              </a:r>
              <a:endParaRPr kumimoji="0" lang="en-US" sz="1600" b="1" i="0" u="none" strike="noStrike" kern="1200" cap="none" spc="0" normalizeH="0" baseline="0" noProof="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738D38D5-91CE-B259-9B77-7267314012E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772370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chemeClr val="accent2"/>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nextCondLst>
                <p:cond evt="onClick" delay="0">
                  <p:tgtEl>
                    <p:spTgt spid="8"/>
                  </p:tgtEl>
                </p:cond>
              </p:nextCondLst>
            </p:seq>
            <p:seq concurrent="1" nextAc="seek">
              <p:cTn id="30" restart="whenNotActive" fill="hold" evtFilter="cancelBubble" nodeType="interactiveSeq">
                <p:stCondLst>
                  <p:cond evt="onClick" delay="0">
                    <p:tgtEl>
                      <p:spTgt spid="10"/>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0"/>
                                        </p:tgtEl>
                                        <p:attrNameLst>
                                          <p:attrName>fillcolor</p:attrName>
                                        </p:attrNameLst>
                                      </p:cBhvr>
                                      <p:to>
                                        <a:schemeClr val="accent2"/>
                                      </p:to>
                                    </p:animClr>
                                    <p:set>
                                      <p:cBhvr>
                                        <p:cTn id="35" dur="1000" fill="hold"/>
                                        <p:tgtEl>
                                          <p:spTgt spid="10"/>
                                        </p:tgtEl>
                                        <p:attrNameLst>
                                          <p:attrName>fill.type</p:attrName>
                                        </p:attrNameLst>
                                      </p:cBhvr>
                                      <p:to>
                                        <p:strVal val="solid"/>
                                      </p:to>
                                    </p:set>
                                    <p:set>
                                      <p:cBhvr>
                                        <p:cTn id="36" dur="1000" fill="hold"/>
                                        <p:tgtEl>
                                          <p:spTgt spid="10"/>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nextCondLst>
                <p:cond evt="onClick" delay="0">
                  <p:tgtEl>
                    <p:spTgt spid="10"/>
                  </p:tgtEl>
                </p:cond>
              </p:nextCondLst>
            </p:seq>
            <p:seq concurrent="1" nextAc="seek">
              <p:cTn id="40" restart="whenNotActive" fill="hold" evtFilter="cancelBubble" nodeType="interactiveSeq">
                <p:stCondLst>
                  <p:cond evt="onClick" delay="0">
                    <p:tgtEl>
                      <p:spTgt spid="14"/>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14"/>
                                        </p:tgtEl>
                                        <p:attrNameLst>
                                          <p:attrName>fillcolor</p:attrName>
                                        </p:attrNameLst>
                                      </p:cBhvr>
                                      <p:to>
                                        <a:srgbClr val="9BBB59"/>
                                      </p:to>
                                    </p:animClr>
                                    <p:set>
                                      <p:cBhvr>
                                        <p:cTn id="45" dur="1000" fill="hold"/>
                                        <p:tgtEl>
                                          <p:spTgt spid="14"/>
                                        </p:tgtEl>
                                        <p:attrNameLst>
                                          <p:attrName>fill.type</p:attrName>
                                        </p:attrNameLst>
                                      </p:cBhvr>
                                      <p:to>
                                        <p:strVal val="solid"/>
                                      </p:to>
                                    </p:set>
                                    <p:set>
                                      <p:cBhvr>
                                        <p:cTn id="46" dur="1000" fill="hold"/>
                                        <p:tgtEl>
                                          <p:spTgt spid="14"/>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14"/>
                  </p:tgtEl>
                </p:cond>
              </p:nextCondLst>
            </p:seq>
            <p:seq concurrent="1" nextAc="seek">
              <p:cTn id="50" restart="whenNotActive" fill="hold" evtFilter="cancelBubble" nodeType="interactiveSeq">
                <p:stCondLst>
                  <p:cond evt="onClick" delay="0">
                    <p:tgtEl>
                      <p:spTgt spid="12"/>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2"/>
                                        </p:tgtEl>
                                        <p:attrNameLst>
                                          <p:attrName>fillcolor</p:attrName>
                                        </p:attrNameLst>
                                      </p:cBhvr>
                                      <p:to>
                                        <a:schemeClr val="accent2"/>
                                      </p:to>
                                    </p:animClr>
                                    <p:set>
                                      <p:cBhvr>
                                        <p:cTn id="55" dur="1000" fill="hold"/>
                                        <p:tgtEl>
                                          <p:spTgt spid="12"/>
                                        </p:tgtEl>
                                        <p:attrNameLst>
                                          <p:attrName>fill.type</p:attrName>
                                        </p:attrNameLst>
                                      </p:cBhvr>
                                      <p:to>
                                        <p:strVal val="solid"/>
                                      </p:to>
                                    </p:set>
                                    <p:set>
                                      <p:cBhvr>
                                        <p:cTn id="56" dur="1000" fill="hold"/>
                                        <p:tgtEl>
                                          <p:spTgt spid="12"/>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500"/>
                                        <p:tgtEl>
                                          <p:spTgt spid="3"/>
                                        </p:tgtEl>
                                      </p:cBhvr>
                                    </p:animEffect>
                                  </p:childTnLst>
                                </p:cTn>
                              </p:par>
                            </p:childTnLst>
                          </p:cTn>
                        </p:par>
                      </p:childTnLst>
                    </p:cTn>
                  </p:par>
                </p:childTnLst>
              </p:cTn>
              <p:nextCondLst>
                <p:cond evt="onClick" delay="0">
                  <p:tgtEl>
                    <p:spTgt spid="12"/>
                  </p:tgtEl>
                </p:cond>
              </p:nextCondLst>
            </p:seq>
          </p:childTnLst>
        </p:cTn>
      </p:par>
    </p:tnLst>
    <p:bldLst>
      <p:bldP spid="6" grpId="0" animBg="1"/>
      <p:bldP spid="8" grpId="0" animBg="1"/>
      <p:bldP spid="10" grpId="0" animBg="1"/>
      <p:bldP spid="12"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6000" r="-6000"/>
          </a:stretch>
        </a:blipFill>
        <a:effectLst/>
      </p:bgPr>
    </p:bg>
    <p:spTree>
      <p:nvGrpSpPr>
        <p:cNvPr id="1" name="">
          <a:extLst>
            <a:ext uri="{FF2B5EF4-FFF2-40B4-BE49-F238E27FC236}">
              <a16:creationId xmlns:a16="http://schemas.microsoft.com/office/drawing/2014/main" id="{809A7FB7-3143-6191-F976-2C1047A92AEA}"/>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DDE817B-032A-4C8F-7988-CEEE7C516796}"/>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800" b="1" dirty="0">
                <a:solidFill>
                  <a:srgbClr val="000000"/>
                </a:solidFill>
                <a:latin typeface="UTM Avo"/>
              </a:rPr>
              <a:t>Câu 2: </a:t>
            </a:r>
            <a:r>
              <a:rPr lang="vi-VN" sz="2800" dirty="0">
                <a:solidFill>
                  <a:srgbClr val="000000"/>
                </a:solidFill>
                <a:latin typeface="UTM Avo"/>
              </a:rPr>
              <a:t>Yếu tố nào dưới đây </a:t>
            </a:r>
            <a:r>
              <a:rPr lang="vi-VN" sz="2800" b="1" dirty="0">
                <a:solidFill>
                  <a:srgbClr val="000000"/>
                </a:solidFill>
                <a:latin typeface="UTM Avo"/>
              </a:rPr>
              <a:t>không</a:t>
            </a:r>
            <a:r>
              <a:rPr lang="vi-VN" sz="2800" dirty="0">
                <a:solidFill>
                  <a:srgbClr val="000000"/>
                </a:solidFill>
                <a:latin typeface="UTM Avo"/>
              </a:rPr>
              <a:t> cần thiết khi lập kế hoạch công việc gia đình?</a:t>
            </a:r>
          </a:p>
        </p:txBody>
      </p:sp>
      <p:sp>
        <p:nvSpPr>
          <p:cNvPr id="8" name="Rounded Rectangle 43">
            <a:extLst>
              <a:ext uri="{FF2B5EF4-FFF2-40B4-BE49-F238E27FC236}">
                <a16:creationId xmlns:a16="http://schemas.microsoft.com/office/drawing/2014/main" id="{A1D4EEEC-BCB9-1250-1502-6BAC332F5059}"/>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a:solidFill>
                  <a:srgbClr val="000000"/>
                </a:solidFill>
                <a:latin typeface="UTM Avo" panose="02040603050506020204" pitchFamily="18" charset="0"/>
              </a:rPr>
              <a:t>A. Thời gian thực hiện công việc.</a:t>
            </a:r>
            <a:endParaRPr lang="en-US" sz="2400" err="1">
              <a:solidFill>
                <a:srgbClr val="000000"/>
              </a:solidFill>
              <a:latin typeface="UTM Avo" panose="02040603050506020204" pitchFamily="18" charset="0"/>
            </a:endParaRPr>
          </a:p>
        </p:txBody>
      </p:sp>
      <p:sp>
        <p:nvSpPr>
          <p:cNvPr id="10" name="Rounded Rectangle 44">
            <a:extLst>
              <a:ext uri="{FF2B5EF4-FFF2-40B4-BE49-F238E27FC236}">
                <a16:creationId xmlns:a16="http://schemas.microsoft.com/office/drawing/2014/main" id="{8DDCF3AF-98CC-5E9D-55D5-4473B4AADB09}"/>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400">
                <a:solidFill>
                  <a:srgbClr val="000000"/>
                </a:solidFill>
                <a:latin typeface="UTM Avo" panose="02040603050506020204" pitchFamily="18" charset="0"/>
              </a:rPr>
              <a:t>B. Số lượng công việc mỗi người phải làm.</a:t>
            </a:r>
          </a:p>
        </p:txBody>
      </p:sp>
      <p:sp>
        <p:nvSpPr>
          <p:cNvPr id="12" name="Rounded Rectangle 45">
            <a:extLst>
              <a:ext uri="{FF2B5EF4-FFF2-40B4-BE49-F238E27FC236}">
                <a16:creationId xmlns:a16="http://schemas.microsoft.com/office/drawing/2014/main" id="{AB1856B7-FA1C-094F-1BF1-CAC2650B9B2C}"/>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r>
              <a:rPr lang="en-US" sz="2400">
                <a:solidFill>
                  <a:srgbClr val="000000"/>
                </a:solidFill>
                <a:latin typeface="UTM Avo" panose="02040603050506020204" pitchFamily="18" charset="0"/>
              </a:rPr>
              <a:t>C. Tình hình thời tiết.</a:t>
            </a:r>
          </a:p>
        </p:txBody>
      </p:sp>
      <p:sp>
        <p:nvSpPr>
          <p:cNvPr id="14" name="Rounded Rectangle 46">
            <a:extLst>
              <a:ext uri="{FF2B5EF4-FFF2-40B4-BE49-F238E27FC236}">
                <a16:creationId xmlns:a16="http://schemas.microsoft.com/office/drawing/2014/main" id="{0D96FE0C-6D8E-5573-22B7-E2C3CE50F52B}"/>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a:solidFill>
                  <a:srgbClr val="000000"/>
                </a:solidFill>
                <a:latin typeface="UTM Avo" panose="02040603050506020204" pitchFamily="18" charset="0"/>
              </a:rPr>
              <a:t>D. Khả năng thực hiện của từng thành viên.</a:t>
            </a:r>
          </a:p>
        </p:txBody>
      </p:sp>
      <p:grpSp>
        <p:nvGrpSpPr>
          <p:cNvPr id="9" name="Group 8">
            <a:extLst>
              <a:ext uri="{FF2B5EF4-FFF2-40B4-BE49-F238E27FC236}">
                <a16:creationId xmlns:a16="http://schemas.microsoft.com/office/drawing/2014/main" id="{C24333A4-F247-E55F-9863-55926B3F31E4}"/>
              </a:ext>
            </a:extLst>
          </p:cNvPr>
          <p:cNvGrpSpPr/>
          <p:nvPr/>
        </p:nvGrpSpPr>
        <p:grpSpPr>
          <a:xfrm>
            <a:off x="4913705" y="2282175"/>
            <a:ext cx="2007755" cy="1892432"/>
            <a:chOff x="7329288" y="1627236"/>
            <a:chExt cx="1505817" cy="1419324"/>
          </a:xfrm>
        </p:grpSpPr>
        <p:pic>
          <p:nvPicPr>
            <p:cNvPr id="15" name="Picture 14">
              <a:extLst>
                <a:ext uri="{FF2B5EF4-FFF2-40B4-BE49-F238E27FC236}">
                  <a16:creationId xmlns:a16="http://schemas.microsoft.com/office/drawing/2014/main" id="{C6118F6F-A785-23B2-8F6C-8E3DBB6C695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329288" y="1941847"/>
              <a:ext cx="1054657" cy="1104713"/>
            </a:xfrm>
            <a:prstGeom prst="rect">
              <a:avLst/>
            </a:prstGeom>
          </p:spPr>
        </p:pic>
        <p:sp>
          <p:nvSpPr>
            <p:cNvPr id="7" name="Speech Bubble: Oval 6">
              <a:extLst>
                <a:ext uri="{FF2B5EF4-FFF2-40B4-BE49-F238E27FC236}">
                  <a16:creationId xmlns:a16="http://schemas.microsoft.com/office/drawing/2014/main" id="{38E16F50-5C12-062F-E388-9EB9ED77A47E}"/>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1967D631-B53B-B5AF-9B43-78C3693DB5FE}"/>
              </a:ext>
            </a:extLst>
          </p:cNvPr>
          <p:cNvGrpSpPr/>
          <p:nvPr/>
        </p:nvGrpSpPr>
        <p:grpSpPr>
          <a:xfrm>
            <a:off x="10277270" y="2202027"/>
            <a:ext cx="2011752" cy="2029348"/>
            <a:chOff x="7322566" y="1627236"/>
            <a:chExt cx="1508814" cy="1522011"/>
          </a:xfrm>
        </p:grpSpPr>
        <p:pic>
          <p:nvPicPr>
            <p:cNvPr id="4" name="Picture 3">
              <a:extLst>
                <a:ext uri="{FF2B5EF4-FFF2-40B4-BE49-F238E27FC236}">
                  <a16:creationId xmlns:a16="http://schemas.microsoft.com/office/drawing/2014/main" id="{116725B5-B53D-10B2-CBD4-F97BB760C1B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322566" y="1992817"/>
              <a:ext cx="1104029" cy="1156430"/>
            </a:xfrm>
            <a:prstGeom prst="rect">
              <a:avLst/>
            </a:prstGeom>
          </p:spPr>
        </p:pic>
        <p:sp>
          <p:nvSpPr>
            <p:cNvPr id="11" name="Speech Bubble: Oval 10">
              <a:extLst>
                <a:ext uri="{FF2B5EF4-FFF2-40B4-BE49-F238E27FC236}">
                  <a16:creationId xmlns:a16="http://schemas.microsoft.com/office/drawing/2014/main" id="{3D3F515D-4B20-63E6-DA75-14794087CAA1}"/>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28B7B1EA-BAC7-D6DE-679B-DE86FC530984}"/>
              </a:ext>
            </a:extLst>
          </p:cNvPr>
          <p:cNvGrpSpPr/>
          <p:nvPr/>
        </p:nvGrpSpPr>
        <p:grpSpPr>
          <a:xfrm>
            <a:off x="10078202" y="4152226"/>
            <a:ext cx="2113798" cy="2048153"/>
            <a:chOff x="7249756" y="1627236"/>
            <a:chExt cx="1585349" cy="1536115"/>
          </a:xfrm>
        </p:grpSpPr>
        <p:pic>
          <p:nvPicPr>
            <p:cNvPr id="16" name="Picture 15">
              <a:extLst>
                <a:ext uri="{FF2B5EF4-FFF2-40B4-BE49-F238E27FC236}">
                  <a16:creationId xmlns:a16="http://schemas.microsoft.com/office/drawing/2014/main" id="{10BD7EBD-B902-331A-0E80-53690068C7B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249756" y="1939746"/>
              <a:ext cx="1168161" cy="1223605"/>
            </a:xfrm>
            <a:prstGeom prst="rect">
              <a:avLst/>
            </a:prstGeom>
          </p:spPr>
        </p:pic>
        <p:sp>
          <p:nvSpPr>
            <p:cNvPr id="18" name="Speech Bubble: Oval 17">
              <a:extLst>
                <a:ext uri="{FF2B5EF4-FFF2-40B4-BE49-F238E27FC236}">
                  <a16:creationId xmlns:a16="http://schemas.microsoft.com/office/drawing/2014/main" id="{C8CFB28C-66C0-2ADD-9DD1-9E21B239B9FE}"/>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9575770A-C572-4045-10E6-7DFE8011FD4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13067" y="6051725"/>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5E0E6270-F7A9-11DC-6293-0B4F5ABFE00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783C6C03-0A1C-C147-D0BF-79AF902CF3E3}"/>
              </a:ext>
            </a:extLst>
          </p:cNvPr>
          <p:cNvGrpSpPr/>
          <p:nvPr/>
        </p:nvGrpSpPr>
        <p:grpSpPr>
          <a:xfrm>
            <a:off x="-98367" y="4014385"/>
            <a:ext cx="2956450" cy="2825995"/>
            <a:chOff x="5290915" y="3979750"/>
            <a:chExt cx="2956450" cy="2825995"/>
          </a:xfrm>
        </p:grpSpPr>
        <p:pic>
          <p:nvPicPr>
            <p:cNvPr id="17" name="Picture 2">
              <a:extLst>
                <a:ext uri="{FF2B5EF4-FFF2-40B4-BE49-F238E27FC236}">
                  <a16:creationId xmlns:a16="http://schemas.microsoft.com/office/drawing/2014/main" id="{9D9E8B88-EBE1-4265-6374-BDF6A390991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p:blipFill>
          <p:spPr bwMode="auto">
            <a:xfrm rot="1694894">
              <a:off x="5290915" y="3979750"/>
              <a:ext cx="2825995" cy="2825995"/>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9BACE4EE-E964-E744-10E1-9AC884E80046}"/>
                </a:ext>
              </a:extLst>
            </p:cNvPr>
            <p:cNvSpPr/>
            <p:nvPr/>
          </p:nvSpPr>
          <p:spPr>
            <a:xfrm>
              <a:off x="6697015" y="4117591"/>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err="1">
                  <a:ln>
                    <a:noFill/>
                  </a:ln>
                  <a:solidFill>
                    <a:srgbClr val="00B050"/>
                  </a:solidFill>
                  <a:effectLst/>
                  <a:uLnTx/>
                  <a:uFillTx/>
                  <a:latin typeface="UTM Avo"/>
                  <a:ea typeface="+mn-ea"/>
                  <a:cs typeface="Calibri"/>
                </a:rPr>
                <a:t>Đúng</a:t>
              </a:r>
              <a:r>
                <a:rPr kumimoji="0" lang="en-US" sz="1600" b="1" i="0" u="none" strike="noStrike" kern="1200" cap="none" spc="0" normalizeH="0" baseline="0" noProof="0">
                  <a:ln>
                    <a:noFill/>
                  </a:ln>
                  <a:solidFill>
                    <a:srgbClr val="00B050"/>
                  </a:solidFill>
                  <a:effectLst/>
                  <a:uLnTx/>
                  <a:uFillTx/>
                  <a:latin typeface="UTM Avo"/>
                  <a:ea typeface="+mn-ea"/>
                  <a:cs typeface="Calibri"/>
                </a:rPr>
                <a:t> </a:t>
              </a:r>
              <a:r>
                <a:rPr kumimoji="0" lang="en-US" sz="1600" b="1" i="0" u="none" strike="noStrike" kern="1200" cap="none" spc="0" normalizeH="0" baseline="0" noProof="0" err="1">
                  <a:ln>
                    <a:noFill/>
                  </a:ln>
                  <a:solidFill>
                    <a:srgbClr val="00B050"/>
                  </a:solidFill>
                  <a:effectLst/>
                  <a:uLnTx/>
                  <a:uFillTx/>
                  <a:latin typeface="UTM Avo"/>
                  <a:ea typeface="+mn-ea"/>
                  <a:cs typeface="Calibri"/>
                </a:rPr>
                <a:t>rồi</a:t>
              </a:r>
              <a:endParaRPr kumimoji="0" lang="en-US" sz="1600" b="1" i="0" u="none" strike="noStrike" kern="1200" cap="none" spc="0" normalizeH="0" baseline="0" noProof="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F3F156F2-E541-187E-FAD6-226770981DA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14327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chemeClr val="accent2"/>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nextCondLst>
                <p:cond evt="onClick" delay="0">
                  <p:tgtEl>
                    <p:spTgt spid="8"/>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4"/>
                                        </p:tgtEl>
                                        <p:attrNameLst>
                                          <p:attrName>fillcolor</p:attrName>
                                        </p:attrNameLst>
                                      </p:cBhvr>
                                      <p:to>
                                        <a:schemeClr val="accent2"/>
                                      </p:to>
                                    </p:animClr>
                                    <p:set>
                                      <p:cBhvr>
                                        <p:cTn id="35" dur="1000" fill="hold"/>
                                        <p:tgtEl>
                                          <p:spTgt spid="14"/>
                                        </p:tgtEl>
                                        <p:attrNameLst>
                                          <p:attrName>fill.type</p:attrName>
                                        </p:attrNameLst>
                                      </p:cBhvr>
                                      <p:to>
                                        <p:strVal val="solid"/>
                                      </p:to>
                                    </p:set>
                                    <p:set>
                                      <p:cBhvr>
                                        <p:cTn id="36" dur="1000" fill="hold"/>
                                        <p:tgtEl>
                                          <p:spTgt spid="14"/>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nextCondLst>
                <p:cond evt="onClick" delay="0">
                  <p:tgtEl>
                    <p:spTgt spid="14"/>
                  </p:tgtEl>
                </p:cond>
              </p:nextCondLst>
            </p:seq>
            <p:seq concurrent="1" nextAc="seek">
              <p:cTn id="40" restart="whenNotActive" fill="hold" evtFilter="cancelBubble" nodeType="interactiveSeq">
                <p:stCondLst>
                  <p:cond evt="onClick" delay="0">
                    <p:tgtEl>
                      <p:spTgt spid="12"/>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12"/>
                                        </p:tgtEl>
                                        <p:attrNameLst>
                                          <p:attrName>fillcolor</p:attrName>
                                        </p:attrNameLst>
                                      </p:cBhvr>
                                      <p:to>
                                        <a:srgbClr val="9BBB59"/>
                                      </p:to>
                                    </p:animClr>
                                    <p:set>
                                      <p:cBhvr>
                                        <p:cTn id="45" dur="1000" fill="hold"/>
                                        <p:tgtEl>
                                          <p:spTgt spid="12"/>
                                        </p:tgtEl>
                                        <p:attrNameLst>
                                          <p:attrName>fill.type</p:attrName>
                                        </p:attrNameLst>
                                      </p:cBhvr>
                                      <p:to>
                                        <p:strVal val="solid"/>
                                      </p:to>
                                    </p:set>
                                    <p:set>
                                      <p:cBhvr>
                                        <p:cTn id="46" dur="1000" fill="hold"/>
                                        <p:tgtEl>
                                          <p:spTgt spid="12"/>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12"/>
                  </p:tgtEl>
                </p:cond>
              </p:nextCondLst>
            </p:seq>
            <p:seq concurrent="1" nextAc="seek">
              <p:cTn id="50" restart="whenNotActive" fill="hold" evtFilter="cancelBubble" nodeType="interactiveSeq">
                <p:stCondLst>
                  <p:cond evt="onClick" delay="0">
                    <p:tgtEl>
                      <p:spTgt spid="10"/>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0"/>
                                        </p:tgtEl>
                                        <p:attrNameLst>
                                          <p:attrName>fillcolor</p:attrName>
                                        </p:attrNameLst>
                                      </p:cBhvr>
                                      <p:to>
                                        <a:schemeClr val="accent2"/>
                                      </p:to>
                                    </p:animClr>
                                    <p:set>
                                      <p:cBhvr>
                                        <p:cTn id="55" dur="1000" fill="hold"/>
                                        <p:tgtEl>
                                          <p:spTgt spid="10"/>
                                        </p:tgtEl>
                                        <p:attrNameLst>
                                          <p:attrName>fill.type</p:attrName>
                                        </p:attrNameLst>
                                      </p:cBhvr>
                                      <p:to>
                                        <p:strVal val="solid"/>
                                      </p:to>
                                    </p:set>
                                    <p:set>
                                      <p:cBhvr>
                                        <p:cTn id="56" dur="1000" fill="hold"/>
                                        <p:tgtEl>
                                          <p:spTgt spid="10"/>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500"/>
                                        <p:tgtEl>
                                          <p:spTgt spid="3"/>
                                        </p:tgtEl>
                                      </p:cBhvr>
                                    </p:animEffect>
                                  </p:childTnLst>
                                </p:cTn>
                              </p:par>
                            </p:childTnLst>
                          </p:cTn>
                        </p:par>
                      </p:childTnLst>
                    </p:cTn>
                  </p:par>
                </p:childTnLst>
              </p:cTn>
              <p:nextCondLst>
                <p:cond evt="onClick" delay="0">
                  <p:tgtEl>
                    <p:spTgt spid="10"/>
                  </p:tgtEl>
                </p:cond>
              </p:nextCondLst>
            </p:seq>
          </p:childTnLst>
        </p:cTn>
      </p:par>
    </p:tnLst>
    <p:bldLst>
      <p:bldP spid="6" grpId="0" animBg="1"/>
      <p:bldP spid="8" grpId="0" animBg="1"/>
      <p:bldP spid="10" grpId="0" animBg="1"/>
      <p:bldP spid="12"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6000" r="-6000"/>
          </a:stretch>
        </a:blipFill>
        <a:effectLst/>
      </p:bgPr>
    </p:bg>
    <p:spTree>
      <p:nvGrpSpPr>
        <p:cNvPr id="1" name="">
          <a:extLst>
            <a:ext uri="{FF2B5EF4-FFF2-40B4-BE49-F238E27FC236}">
              <a16:creationId xmlns:a16="http://schemas.microsoft.com/office/drawing/2014/main" id="{BF53AA69-A08F-1D7E-AC76-9BF53EDB2637}"/>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B6C54DF-51EE-35BC-DAF5-1C43AA5953EE}"/>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800" b="1" dirty="0" err="1">
                <a:solidFill>
                  <a:srgbClr val="000000"/>
                </a:solidFill>
                <a:latin typeface="UTM Avo"/>
              </a:rPr>
              <a:t>Câu</a:t>
            </a:r>
            <a:r>
              <a:rPr lang="en-US" sz="2800" b="1" dirty="0">
                <a:solidFill>
                  <a:srgbClr val="000000"/>
                </a:solidFill>
                <a:latin typeface="UTM Avo"/>
              </a:rPr>
              <a:t> 3: </a:t>
            </a:r>
            <a:r>
              <a:rPr lang="en-US" sz="2800" dirty="0" err="1">
                <a:solidFill>
                  <a:srgbClr val="000000"/>
                </a:solidFill>
                <a:latin typeface="UTM Avo"/>
              </a:rPr>
              <a:t>Điều</a:t>
            </a:r>
            <a:r>
              <a:rPr lang="en-US" sz="2800" dirty="0">
                <a:solidFill>
                  <a:srgbClr val="000000"/>
                </a:solidFill>
                <a:latin typeface="UTM Avo"/>
              </a:rPr>
              <a:t> </a:t>
            </a:r>
            <a:r>
              <a:rPr lang="en-US" sz="2800" dirty="0" err="1">
                <a:solidFill>
                  <a:srgbClr val="000000"/>
                </a:solidFill>
                <a:latin typeface="UTM Avo"/>
              </a:rPr>
              <a:t>nào</a:t>
            </a:r>
            <a:r>
              <a:rPr lang="en-US" sz="2800" dirty="0">
                <a:solidFill>
                  <a:srgbClr val="000000"/>
                </a:solidFill>
                <a:latin typeface="UTM Avo"/>
              </a:rPr>
              <a:t> </a:t>
            </a:r>
            <a:r>
              <a:rPr lang="en-US" sz="2800" dirty="0" err="1">
                <a:solidFill>
                  <a:srgbClr val="000000"/>
                </a:solidFill>
                <a:latin typeface="UTM Avo"/>
              </a:rPr>
              <a:t>sau</a:t>
            </a:r>
            <a:r>
              <a:rPr lang="en-US" sz="2800" dirty="0">
                <a:solidFill>
                  <a:srgbClr val="000000"/>
                </a:solidFill>
                <a:latin typeface="UTM Avo"/>
              </a:rPr>
              <a:t> </a:t>
            </a:r>
            <a:r>
              <a:rPr lang="en-US" sz="2800" dirty="0" err="1">
                <a:solidFill>
                  <a:srgbClr val="000000"/>
                </a:solidFill>
                <a:latin typeface="UTM Avo"/>
              </a:rPr>
              <a:t>đây</a:t>
            </a:r>
            <a:r>
              <a:rPr lang="en-US" sz="2800" dirty="0">
                <a:solidFill>
                  <a:srgbClr val="000000"/>
                </a:solidFill>
                <a:latin typeface="UTM Avo"/>
              </a:rPr>
              <a:t> </a:t>
            </a:r>
            <a:r>
              <a:rPr lang="en-US" sz="2800" dirty="0" err="1">
                <a:solidFill>
                  <a:srgbClr val="000000"/>
                </a:solidFill>
                <a:latin typeface="UTM Avo"/>
              </a:rPr>
              <a:t>không</a:t>
            </a:r>
            <a:r>
              <a:rPr lang="en-US" sz="2800" dirty="0">
                <a:solidFill>
                  <a:srgbClr val="000000"/>
                </a:solidFill>
                <a:latin typeface="UTM Avo"/>
              </a:rPr>
              <a:t> </a:t>
            </a:r>
            <a:r>
              <a:rPr lang="en-US" sz="2800" dirty="0" err="1">
                <a:solidFill>
                  <a:srgbClr val="000000"/>
                </a:solidFill>
                <a:latin typeface="UTM Avo"/>
              </a:rPr>
              <a:t>phải</a:t>
            </a:r>
            <a:r>
              <a:rPr lang="en-US" sz="2800" dirty="0">
                <a:solidFill>
                  <a:srgbClr val="000000"/>
                </a:solidFill>
                <a:latin typeface="UTM Avo"/>
              </a:rPr>
              <a:t> </a:t>
            </a:r>
            <a:r>
              <a:rPr lang="en-US" sz="2800" dirty="0" err="1">
                <a:solidFill>
                  <a:srgbClr val="000000"/>
                </a:solidFill>
                <a:latin typeface="UTM Avo"/>
              </a:rPr>
              <a:t>là</a:t>
            </a:r>
            <a:r>
              <a:rPr lang="en-US" sz="2800" dirty="0">
                <a:solidFill>
                  <a:srgbClr val="000000"/>
                </a:solidFill>
                <a:latin typeface="UTM Avo"/>
              </a:rPr>
              <a:t> </a:t>
            </a:r>
            <a:r>
              <a:rPr lang="en-US" sz="2800" dirty="0" err="1">
                <a:solidFill>
                  <a:srgbClr val="000000"/>
                </a:solidFill>
                <a:latin typeface="UTM Avo"/>
              </a:rPr>
              <a:t>lợi</a:t>
            </a:r>
            <a:r>
              <a:rPr lang="en-US" sz="2800" dirty="0">
                <a:solidFill>
                  <a:srgbClr val="000000"/>
                </a:solidFill>
                <a:latin typeface="UTM Avo"/>
              </a:rPr>
              <a:t> </a:t>
            </a:r>
            <a:r>
              <a:rPr lang="en-US" sz="2800" dirty="0" err="1">
                <a:solidFill>
                  <a:srgbClr val="000000"/>
                </a:solidFill>
                <a:latin typeface="UTM Avo"/>
              </a:rPr>
              <a:t>ích</a:t>
            </a:r>
            <a:r>
              <a:rPr lang="en-US" sz="2800" dirty="0">
                <a:solidFill>
                  <a:srgbClr val="000000"/>
                </a:solidFill>
                <a:latin typeface="UTM Avo"/>
              </a:rPr>
              <a:t> </a:t>
            </a:r>
            <a:r>
              <a:rPr lang="en-US" sz="2800" dirty="0" err="1">
                <a:solidFill>
                  <a:srgbClr val="000000"/>
                </a:solidFill>
                <a:latin typeface="UTM Avo"/>
              </a:rPr>
              <a:t>của</a:t>
            </a:r>
            <a:r>
              <a:rPr lang="en-US" sz="2800" dirty="0">
                <a:solidFill>
                  <a:srgbClr val="000000"/>
                </a:solidFill>
                <a:latin typeface="UTM Avo"/>
              </a:rPr>
              <a:t> </a:t>
            </a:r>
            <a:r>
              <a:rPr lang="en-US" sz="2800" dirty="0" err="1">
                <a:solidFill>
                  <a:srgbClr val="000000"/>
                </a:solidFill>
                <a:latin typeface="UTM Avo"/>
              </a:rPr>
              <a:t>việc</a:t>
            </a:r>
            <a:r>
              <a:rPr lang="en-US" sz="2800" dirty="0">
                <a:solidFill>
                  <a:srgbClr val="000000"/>
                </a:solidFill>
                <a:latin typeface="UTM Avo"/>
              </a:rPr>
              <a:t> </a:t>
            </a:r>
            <a:r>
              <a:rPr lang="en-US" sz="2800" dirty="0" err="1">
                <a:solidFill>
                  <a:srgbClr val="000000"/>
                </a:solidFill>
                <a:latin typeface="UTM Avo"/>
              </a:rPr>
              <a:t>tổ</a:t>
            </a:r>
            <a:r>
              <a:rPr lang="en-US" sz="2800" dirty="0">
                <a:solidFill>
                  <a:srgbClr val="000000"/>
                </a:solidFill>
                <a:latin typeface="UTM Avo"/>
              </a:rPr>
              <a:t> </a:t>
            </a:r>
            <a:r>
              <a:rPr lang="en-US" sz="2800" dirty="0" err="1">
                <a:solidFill>
                  <a:srgbClr val="000000"/>
                </a:solidFill>
                <a:latin typeface="UTM Avo"/>
              </a:rPr>
              <a:t>chức</a:t>
            </a:r>
            <a:r>
              <a:rPr lang="en-US" sz="2800" dirty="0">
                <a:solidFill>
                  <a:srgbClr val="000000"/>
                </a:solidFill>
                <a:latin typeface="UTM Avo"/>
              </a:rPr>
              <a:t> </a:t>
            </a:r>
            <a:r>
              <a:rPr lang="en-US" sz="2800" dirty="0" err="1">
                <a:solidFill>
                  <a:srgbClr val="000000"/>
                </a:solidFill>
                <a:latin typeface="UTM Avo"/>
              </a:rPr>
              <a:t>công</a:t>
            </a:r>
            <a:r>
              <a:rPr lang="en-US" sz="2800" dirty="0">
                <a:solidFill>
                  <a:srgbClr val="000000"/>
                </a:solidFill>
                <a:latin typeface="UTM Avo"/>
              </a:rPr>
              <a:t> </a:t>
            </a:r>
            <a:r>
              <a:rPr lang="en-US" sz="2800" dirty="0" err="1">
                <a:solidFill>
                  <a:srgbClr val="000000"/>
                </a:solidFill>
                <a:latin typeface="UTM Avo"/>
              </a:rPr>
              <a:t>việc</a:t>
            </a:r>
            <a:r>
              <a:rPr lang="en-US" sz="2800" dirty="0">
                <a:solidFill>
                  <a:srgbClr val="000000"/>
                </a:solidFill>
                <a:latin typeface="UTM Avo"/>
              </a:rPr>
              <a:t> </a:t>
            </a:r>
            <a:r>
              <a:rPr lang="en-US" sz="2800" dirty="0" err="1">
                <a:solidFill>
                  <a:srgbClr val="000000"/>
                </a:solidFill>
                <a:latin typeface="UTM Avo"/>
              </a:rPr>
              <a:t>gia</a:t>
            </a:r>
            <a:r>
              <a:rPr lang="en-US" sz="2800" dirty="0">
                <a:solidFill>
                  <a:srgbClr val="000000"/>
                </a:solidFill>
                <a:latin typeface="UTM Avo"/>
              </a:rPr>
              <a:t> </a:t>
            </a:r>
            <a:r>
              <a:rPr lang="en-US" sz="2800" dirty="0" err="1">
                <a:solidFill>
                  <a:srgbClr val="000000"/>
                </a:solidFill>
                <a:latin typeface="UTM Avo"/>
              </a:rPr>
              <a:t>đình</a:t>
            </a:r>
            <a:r>
              <a:rPr lang="en-US" sz="2800" dirty="0">
                <a:solidFill>
                  <a:srgbClr val="000000"/>
                </a:solidFill>
                <a:latin typeface="UTM Avo"/>
              </a:rPr>
              <a:t> khoa </a:t>
            </a:r>
            <a:r>
              <a:rPr lang="en-US" sz="2800" dirty="0" err="1">
                <a:solidFill>
                  <a:srgbClr val="000000"/>
                </a:solidFill>
                <a:latin typeface="UTM Avo"/>
              </a:rPr>
              <a:t>học</a:t>
            </a:r>
            <a:r>
              <a:rPr lang="en-US" sz="2800" dirty="0">
                <a:solidFill>
                  <a:srgbClr val="000000"/>
                </a:solidFill>
                <a:latin typeface="UTM Avo"/>
              </a:rPr>
              <a:t>?</a:t>
            </a:r>
          </a:p>
        </p:txBody>
      </p:sp>
      <p:sp>
        <p:nvSpPr>
          <p:cNvPr id="8" name="Rounded Rectangle 43">
            <a:extLst>
              <a:ext uri="{FF2B5EF4-FFF2-40B4-BE49-F238E27FC236}">
                <a16:creationId xmlns:a16="http://schemas.microsoft.com/office/drawing/2014/main" id="{848719F6-EC03-5A48-4882-66A29EAFD735}"/>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400" dirty="0">
                <a:solidFill>
                  <a:srgbClr val="000000"/>
                </a:solidFill>
                <a:latin typeface="UTM Avo" panose="02040603050506020204" pitchFamily="18" charset="0"/>
              </a:rPr>
              <a:t>A. Giúp tiết kiệm</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thời gian và</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giảm căng thẳng.</a:t>
            </a:r>
          </a:p>
        </p:txBody>
      </p:sp>
      <p:sp>
        <p:nvSpPr>
          <p:cNvPr id="10" name="Rounded Rectangle 44">
            <a:extLst>
              <a:ext uri="{FF2B5EF4-FFF2-40B4-BE49-F238E27FC236}">
                <a16:creationId xmlns:a16="http://schemas.microsoft.com/office/drawing/2014/main" id="{69B1AE57-2131-9EF8-A7C9-DD144FEF4AFE}"/>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400" dirty="0">
                <a:solidFill>
                  <a:srgbClr val="000000"/>
                </a:solidFill>
                <a:latin typeface="UTM Avo" panose="02040603050506020204" pitchFamily="18" charset="0"/>
              </a:rPr>
              <a:t>B. Tạo không khí</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gia đình hòa thuận</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và vui vẻ.</a:t>
            </a:r>
          </a:p>
        </p:txBody>
      </p:sp>
      <p:sp>
        <p:nvSpPr>
          <p:cNvPr id="12" name="Rounded Rectangle 45">
            <a:extLst>
              <a:ext uri="{FF2B5EF4-FFF2-40B4-BE49-F238E27FC236}">
                <a16:creationId xmlns:a16="http://schemas.microsoft.com/office/drawing/2014/main" id="{DA6BB228-21C4-6BFE-4BF4-E6D6E8013F20}"/>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400" dirty="0">
                <a:solidFill>
                  <a:srgbClr val="000000"/>
                </a:solidFill>
                <a:latin typeface="UTM Avo" panose="02040603050506020204" pitchFamily="18" charset="0"/>
              </a:rPr>
              <a:t>C. Tăng cường sức khỏe cho mỗi</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thành viên.</a:t>
            </a:r>
          </a:p>
        </p:txBody>
      </p:sp>
      <p:sp>
        <p:nvSpPr>
          <p:cNvPr id="14" name="Rounded Rectangle 46">
            <a:extLst>
              <a:ext uri="{FF2B5EF4-FFF2-40B4-BE49-F238E27FC236}">
                <a16:creationId xmlns:a16="http://schemas.microsoft.com/office/drawing/2014/main" id="{BB1EA85B-61CE-DEFE-DF55-1178C13705D0}"/>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dirty="0">
                <a:solidFill>
                  <a:srgbClr val="000000"/>
                </a:solidFill>
                <a:latin typeface="UTM Avo" panose="02040603050506020204" pitchFamily="18" charset="0"/>
              </a:rPr>
              <a:t>D. </a:t>
            </a:r>
            <a:r>
              <a:rPr lang="en-US" sz="2400" dirty="0" err="1">
                <a:solidFill>
                  <a:srgbClr val="000000"/>
                </a:solidFill>
                <a:latin typeface="UTM Avo" panose="02040603050506020204" pitchFamily="18" charset="0"/>
              </a:rPr>
              <a:t>Làm</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giảm</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hiệu</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quả</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làm</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việc</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của</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các</a:t>
            </a:r>
            <a:endParaRPr lang="en-US" sz="2400" dirty="0">
              <a:solidFill>
                <a:srgbClr val="000000"/>
              </a:solidFill>
              <a:latin typeface="UTM Avo" panose="02040603050506020204" pitchFamily="18" charset="0"/>
            </a:endParaRPr>
          </a:p>
          <a:p>
            <a:pPr lvl="0" algn="ctr" defTabSz="1219170">
              <a:lnSpc>
                <a:spcPct val="150000"/>
              </a:lnSpc>
            </a:pPr>
            <a:r>
              <a:rPr lang="en-US" sz="2400" dirty="0" err="1">
                <a:solidFill>
                  <a:srgbClr val="000000"/>
                </a:solidFill>
                <a:latin typeface="UTM Avo" panose="02040603050506020204" pitchFamily="18" charset="0"/>
              </a:rPr>
              <a:t>thành</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viên</a:t>
            </a:r>
            <a:r>
              <a:rPr lang="en-US" sz="2400" dirty="0">
                <a:solidFill>
                  <a:srgbClr val="000000"/>
                </a:solidFill>
                <a:latin typeface="UTM Avo" panose="02040603050506020204" pitchFamily="18" charset="0"/>
              </a:rPr>
              <a:t>.</a:t>
            </a:r>
          </a:p>
        </p:txBody>
      </p:sp>
      <p:grpSp>
        <p:nvGrpSpPr>
          <p:cNvPr id="9" name="Group 8">
            <a:extLst>
              <a:ext uri="{FF2B5EF4-FFF2-40B4-BE49-F238E27FC236}">
                <a16:creationId xmlns:a16="http://schemas.microsoft.com/office/drawing/2014/main" id="{F9D19AC1-9E63-4AAE-3DFB-D2FEA16EA02B}"/>
              </a:ext>
            </a:extLst>
          </p:cNvPr>
          <p:cNvGrpSpPr/>
          <p:nvPr/>
        </p:nvGrpSpPr>
        <p:grpSpPr>
          <a:xfrm>
            <a:off x="4770542" y="2460952"/>
            <a:ext cx="1780058" cy="1643784"/>
            <a:chOff x="7500061" y="1627236"/>
            <a:chExt cx="1335044" cy="1232838"/>
          </a:xfrm>
        </p:grpSpPr>
        <p:pic>
          <p:nvPicPr>
            <p:cNvPr id="15" name="Picture 14">
              <a:extLst>
                <a:ext uri="{FF2B5EF4-FFF2-40B4-BE49-F238E27FC236}">
                  <a16:creationId xmlns:a16="http://schemas.microsoft.com/office/drawing/2014/main" id="{FCB3DB33-B268-A9E8-8BA4-57BD63B0FFB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500061" y="1994063"/>
              <a:ext cx="826770" cy="866011"/>
            </a:xfrm>
            <a:prstGeom prst="rect">
              <a:avLst/>
            </a:prstGeom>
          </p:spPr>
        </p:pic>
        <p:sp>
          <p:nvSpPr>
            <p:cNvPr id="7" name="Speech Bubble: Oval 6">
              <a:extLst>
                <a:ext uri="{FF2B5EF4-FFF2-40B4-BE49-F238E27FC236}">
                  <a16:creationId xmlns:a16="http://schemas.microsoft.com/office/drawing/2014/main" id="{DCFD692F-2B15-2E76-2319-03D92582F9AD}"/>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2E35D3DA-F968-770D-1251-4B63A6905033}"/>
              </a:ext>
            </a:extLst>
          </p:cNvPr>
          <p:cNvGrpSpPr/>
          <p:nvPr/>
        </p:nvGrpSpPr>
        <p:grpSpPr>
          <a:xfrm>
            <a:off x="4560045" y="4491448"/>
            <a:ext cx="1775092" cy="1643784"/>
            <a:chOff x="7500061" y="1627236"/>
            <a:chExt cx="1331319" cy="1232838"/>
          </a:xfrm>
        </p:grpSpPr>
        <p:pic>
          <p:nvPicPr>
            <p:cNvPr id="4" name="Picture 3">
              <a:extLst>
                <a:ext uri="{FF2B5EF4-FFF2-40B4-BE49-F238E27FC236}">
                  <a16:creationId xmlns:a16="http://schemas.microsoft.com/office/drawing/2014/main" id="{9ED07D5A-B793-E143-E1FC-A8B20E16956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500061" y="1994063"/>
              <a:ext cx="826770" cy="866011"/>
            </a:xfrm>
            <a:prstGeom prst="rect">
              <a:avLst/>
            </a:prstGeom>
          </p:spPr>
        </p:pic>
        <p:sp>
          <p:nvSpPr>
            <p:cNvPr id="11" name="Speech Bubble: Oval 10">
              <a:extLst>
                <a:ext uri="{FF2B5EF4-FFF2-40B4-BE49-F238E27FC236}">
                  <a16:creationId xmlns:a16="http://schemas.microsoft.com/office/drawing/2014/main" id="{C80130F0-A5AD-ABC9-5668-DD20873279CC}"/>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43EAE92D-D0B3-E6F4-CF9B-87196CF8AE96}"/>
              </a:ext>
            </a:extLst>
          </p:cNvPr>
          <p:cNvGrpSpPr/>
          <p:nvPr/>
        </p:nvGrpSpPr>
        <p:grpSpPr>
          <a:xfrm>
            <a:off x="10165297" y="2446045"/>
            <a:ext cx="1780058" cy="1643784"/>
            <a:chOff x="7500061" y="1627236"/>
            <a:chExt cx="1335044" cy="1232838"/>
          </a:xfrm>
        </p:grpSpPr>
        <p:pic>
          <p:nvPicPr>
            <p:cNvPr id="16" name="Picture 15">
              <a:extLst>
                <a:ext uri="{FF2B5EF4-FFF2-40B4-BE49-F238E27FC236}">
                  <a16:creationId xmlns:a16="http://schemas.microsoft.com/office/drawing/2014/main" id="{C1344F07-AE5E-0E27-46E2-B3E6D4188C3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500061" y="1994063"/>
              <a:ext cx="826770" cy="866011"/>
            </a:xfrm>
            <a:prstGeom prst="rect">
              <a:avLst/>
            </a:prstGeom>
          </p:spPr>
        </p:pic>
        <p:sp>
          <p:nvSpPr>
            <p:cNvPr id="18" name="Speech Bubble: Oval 17">
              <a:extLst>
                <a:ext uri="{FF2B5EF4-FFF2-40B4-BE49-F238E27FC236}">
                  <a16:creationId xmlns:a16="http://schemas.microsoft.com/office/drawing/2014/main" id="{384C355E-A39C-C643-9D0B-880EF74EC826}"/>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65815F4D-9B2E-031D-C2E6-4A48411536C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27889" y="6135232"/>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1198A76E-B1DF-A9B6-0C91-FB8DF55A3BA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5C22253B-022A-F6B6-6FBC-E7E6FB7B2973}"/>
              </a:ext>
            </a:extLst>
          </p:cNvPr>
          <p:cNvGrpSpPr/>
          <p:nvPr/>
        </p:nvGrpSpPr>
        <p:grpSpPr>
          <a:xfrm>
            <a:off x="9430428" y="3995199"/>
            <a:ext cx="2626218" cy="2626218"/>
            <a:chOff x="5731980" y="3904429"/>
            <a:chExt cx="2626218" cy="2626218"/>
          </a:xfrm>
        </p:grpSpPr>
        <p:pic>
          <p:nvPicPr>
            <p:cNvPr id="17" name="Picture 2">
              <a:extLst>
                <a:ext uri="{FF2B5EF4-FFF2-40B4-BE49-F238E27FC236}">
                  <a16:creationId xmlns:a16="http://schemas.microsoft.com/office/drawing/2014/main" id="{2F236024-4DC9-CFD4-41C8-48486B3918B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p:blipFill>
          <p:spPr bwMode="auto">
            <a:xfrm rot="2687853">
              <a:off x="5731980" y="3904429"/>
              <a:ext cx="2626218" cy="2626218"/>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920CEC8F-90F9-687F-63A4-FC42953440A6}"/>
                </a:ext>
              </a:extLst>
            </p:cNvPr>
            <p:cNvSpPr/>
            <p:nvPr/>
          </p:nvSpPr>
          <p:spPr>
            <a:xfrm>
              <a:off x="6748488" y="4036269"/>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UTM Avo"/>
                  <a:ea typeface="+mn-ea"/>
                  <a:cs typeface="Calibri"/>
                </a:rPr>
                <a:t>Đúng rồi</a:t>
              </a:r>
              <a:endParaRPr kumimoji="0" lang="en-US" sz="1600" b="1" i="0" u="none" strike="noStrike" kern="1200" cap="none" spc="0" normalizeH="0" baseline="0" noProof="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49712EE7-612E-8BA1-50EA-D58522EB0AD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413092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chemeClr val="accent2"/>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nextCondLst>
                <p:cond evt="onClick" delay="0">
                  <p:tgtEl>
                    <p:spTgt spid="8"/>
                  </p:tgtEl>
                </p:cond>
              </p:nextCondLst>
            </p:seq>
            <p:seq concurrent="1" nextAc="seek">
              <p:cTn id="30" restart="whenNotActive" fill="hold" evtFilter="cancelBubble" nodeType="interactiveSeq">
                <p:stCondLst>
                  <p:cond evt="onClick" delay="0">
                    <p:tgtEl>
                      <p:spTgt spid="10"/>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0"/>
                                        </p:tgtEl>
                                        <p:attrNameLst>
                                          <p:attrName>fillcolor</p:attrName>
                                        </p:attrNameLst>
                                      </p:cBhvr>
                                      <p:to>
                                        <a:schemeClr val="accent2"/>
                                      </p:to>
                                    </p:animClr>
                                    <p:set>
                                      <p:cBhvr>
                                        <p:cTn id="35" dur="1000" fill="hold"/>
                                        <p:tgtEl>
                                          <p:spTgt spid="10"/>
                                        </p:tgtEl>
                                        <p:attrNameLst>
                                          <p:attrName>fill.type</p:attrName>
                                        </p:attrNameLst>
                                      </p:cBhvr>
                                      <p:to>
                                        <p:strVal val="solid"/>
                                      </p:to>
                                    </p:set>
                                    <p:set>
                                      <p:cBhvr>
                                        <p:cTn id="36" dur="1000" fill="hold"/>
                                        <p:tgtEl>
                                          <p:spTgt spid="10"/>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nextCondLst>
                <p:cond evt="onClick" delay="0">
                  <p:tgtEl>
                    <p:spTgt spid="10"/>
                  </p:tgtEl>
                </p:cond>
              </p:nextCondLst>
            </p:seq>
            <p:seq concurrent="1" nextAc="seek">
              <p:cTn id="40" restart="whenNotActive" fill="hold" evtFilter="cancelBubble" nodeType="interactiveSeq">
                <p:stCondLst>
                  <p:cond evt="onClick" delay="0">
                    <p:tgtEl>
                      <p:spTgt spid="14"/>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14"/>
                                        </p:tgtEl>
                                        <p:attrNameLst>
                                          <p:attrName>fillcolor</p:attrName>
                                        </p:attrNameLst>
                                      </p:cBhvr>
                                      <p:to>
                                        <a:srgbClr val="9BBB59"/>
                                      </p:to>
                                    </p:animClr>
                                    <p:set>
                                      <p:cBhvr>
                                        <p:cTn id="45" dur="1000" fill="hold"/>
                                        <p:tgtEl>
                                          <p:spTgt spid="14"/>
                                        </p:tgtEl>
                                        <p:attrNameLst>
                                          <p:attrName>fill.type</p:attrName>
                                        </p:attrNameLst>
                                      </p:cBhvr>
                                      <p:to>
                                        <p:strVal val="solid"/>
                                      </p:to>
                                    </p:set>
                                    <p:set>
                                      <p:cBhvr>
                                        <p:cTn id="46" dur="1000" fill="hold"/>
                                        <p:tgtEl>
                                          <p:spTgt spid="14"/>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14"/>
                  </p:tgtEl>
                </p:cond>
              </p:nextCondLst>
            </p:seq>
            <p:seq concurrent="1" nextAc="seek">
              <p:cTn id="50" restart="whenNotActive" fill="hold" evtFilter="cancelBubble" nodeType="interactiveSeq">
                <p:stCondLst>
                  <p:cond evt="onClick" delay="0">
                    <p:tgtEl>
                      <p:spTgt spid="12"/>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2"/>
                                        </p:tgtEl>
                                        <p:attrNameLst>
                                          <p:attrName>fillcolor</p:attrName>
                                        </p:attrNameLst>
                                      </p:cBhvr>
                                      <p:to>
                                        <a:schemeClr val="accent2"/>
                                      </p:to>
                                    </p:animClr>
                                    <p:set>
                                      <p:cBhvr>
                                        <p:cTn id="55" dur="1000" fill="hold"/>
                                        <p:tgtEl>
                                          <p:spTgt spid="12"/>
                                        </p:tgtEl>
                                        <p:attrNameLst>
                                          <p:attrName>fill.type</p:attrName>
                                        </p:attrNameLst>
                                      </p:cBhvr>
                                      <p:to>
                                        <p:strVal val="solid"/>
                                      </p:to>
                                    </p:set>
                                    <p:set>
                                      <p:cBhvr>
                                        <p:cTn id="56" dur="1000" fill="hold"/>
                                        <p:tgtEl>
                                          <p:spTgt spid="12"/>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500"/>
                                        <p:tgtEl>
                                          <p:spTgt spid="3"/>
                                        </p:tgtEl>
                                      </p:cBhvr>
                                    </p:animEffect>
                                  </p:childTnLst>
                                </p:cTn>
                              </p:par>
                            </p:childTnLst>
                          </p:cTn>
                        </p:par>
                      </p:childTnLst>
                    </p:cTn>
                  </p:par>
                </p:childTnLst>
              </p:cTn>
              <p:nextCondLst>
                <p:cond evt="onClick" delay="0">
                  <p:tgtEl>
                    <p:spTgt spid="12"/>
                  </p:tgtEl>
                </p:cond>
              </p:nextCondLst>
            </p:seq>
          </p:childTnLst>
        </p:cTn>
      </p:par>
    </p:tnLst>
    <p:bldLst>
      <p:bldP spid="6" grpId="0" animBg="1"/>
      <p:bldP spid="8" grpId="0" animBg="1"/>
      <p:bldP spid="10" grpId="0" animBg="1"/>
      <p:bldP spid="12"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6000" r="-6000"/>
          </a:stretch>
        </a:blipFill>
        <a:effectLst/>
      </p:bgPr>
    </p:bg>
    <p:spTree>
      <p:nvGrpSpPr>
        <p:cNvPr id="1" name="">
          <a:extLst>
            <a:ext uri="{FF2B5EF4-FFF2-40B4-BE49-F238E27FC236}">
              <a16:creationId xmlns:a16="http://schemas.microsoft.com/office/drawing/2014/main" id="{61A9D96D-BC7A-5D48-EBD1-BE33EB0710DB}"/>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44440DA5-9754-0C08-AD2B-95BE281D7BCD}"/>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800" b="1" dirty="0" err="1">
                <a:solidFill>
                  <a:srgbClr val="000000"/>
                </a:solidFill>
                <a:latin typeface="UTM Avo"/>
              </a:rPr>
              <a:t>Câu</a:t>
            </a:r>
            <a:r>
              <a:rPr lang="en-US" sz="2800" b="1" dirty="0">
                <a:solidFill>
                  <a:srgbClr val="000000"/>
                </a:solidFill>
                <a:latin typeface="UTM Avo"/>
              </a:rPr>
              <a:t> 4: </a:t>
            </a:r>
            <a:r>
              <a:rPr lang="en-US" sz="2800" dirty="0" err="1">
                <a:solidFill>
                  <a:srgbClr val="000000"/>
                </a:solidFill>
                <a:latin typeface="UTM Avo"/>
              </a:rPr>
              <a:t>Một</a:t>
            </a:r>
            <a:r>
              <a:rPr lang="en-US" sz="2800" dirty="0">
                <a:solidFill>
                  <a:srgbClr val="000000"/>
                </a:solidFill>
                <a:latin typeface="UTM Avo"/>
              </a:rPr>
              <a:t> </a:t>
            </a:r>
            <a:r>
              <a:rPr lang="en-US" sz="2800" dirty="0" err="1">
                <a:solidFill>
                  <a:srgbClr val="000000"/>
                </a:solidFill>
                <a:latin typeface="UTM Avo"/>
              </a:rPr>
              <a:t>trong</a:t>
            </a:r>
            <a:r>
              <a:rPr lang="en-US" sz="2800" dirty="0">
                <a:solidFill>
                  <a:srgbClr val="000000"/>
                </a:solidFill>
                <a:latin typeface="UTM Avo"/>
              </a:rPr>
              <a:t> </a:t>
            </a:r>
            <a:r>
              <a:rPr lang="en-US" sz="2800" dirty="0" err="1">
                <a:solidFill>
                  <a:srgbClr val="000000"/>
                </a:solidFill>
                <a:latin typeface="UTM Avo"/>
              </a:rPr>
              <a:t>những</a:t>
            </a:r>
            <a:r>
              <a:rPr lang="en-US" sz="2800" dirty="0">
                <a:solidFill>
                  <a:srgbClr val="000000"/>
                </a:solidFill>
                <a:latin typeface="UTM Avo"/>
              </a:rPr>
              <a:t> </a:t>
            </a:r>
            <a:r>
              <a:rPr lang="en-US" sz="2800" dirty="0" err="1">
                <a:solidFill>
                  <a:srgbClr val="000000"/>
                </a:solidFill>
                <a:latin typeface="UTM Avo"/>
              </a:rPr>
              <a:t>cách</a:t>
            </a:r>
            <a:r>
              <a:rPr lang="en-US" sz="2800" dirty="0">
                <a:solidFill>
                  <a:srgbClr val="000000"/>
                </a:solidFill>
                <a:latin typeface="UTM Avo"/>
              </a:rPr>
              <a:t> </a:t>
            </a:r>
            <a:r>
              <a:rPr lang="en-US" sz="2800" dirty="0" err="1">
                <a:solidFill>
                  <a:srgbClr val="000000"/>
                </a:solidFill>
                <a:latin typeface="UTM Avo"/>
              </a:rPr>
              <a:t>hiệu</a:t>
            </a:r>
            <a:r>
              <a:rPr lang="en-US" sz="2800" dirty="0">
                <a:solidFill>
                  <a:srgbClr val="000000"/>
                </a:solidFill>
                <a:latin typeface="UTM Avo"/>
              </a:rPr>
              <a:t> </a:t>
            </a:r>
            <a:r>
              <a:rPr lang="en-US" sz="2800" dirty="0" err="1">
                <a:solidFill>
                  <a:srgbClr val="000000"/>
                </a:solidFill>
                <a:latin typeface="UTM Avo"/>
              </a:rPr>
              <a:t>quả</a:t>
            </a:r>
            <a:r>
              <a:rPr lang="en-US" sz="2800" dirty="0">
                <a:solidFill>
                  <a:srgbClr val="000000"/>
                </a:solidFill>
                <a:latin typeface="UTM Avo"/>
              </a:rPr>
              <a:t> </a:t>
            </a:r>
            <a:r>
              <a:rPr lang="en-US" sz="2800" dirty="0" err="1">
                <a:solidFill>
                  <a:srgbClr val="000000"/>
                </a:solidFill>
                <a:latin typeface="UTM Avo"/>
              </a:rPr>
              <a:t>để</a:t>
            </a:r>
            <a:endParaRPr lang="en-US" sz="2800" dirty="0">
              <a:solidFill>
                <a:srgbClr val="000000"/>
              </a:solidFill>
              <a:latin typeface="UTM Avo"/>
            </a:endParaRPr>
          </a:p>
          <a:p>
            <a:pPr lvl="0" algn="ctr" defTabSz="1219170">
              <a:lnSpc>
                <a:spcPct val="150000"/>
              </a:lnSpc>
            </a:pPr>
            <a:r>
              <a:rPr lang="en-US" sz="2800" dirty="0" err="1">
                <a:solidFill>
                  <a:srgbClr val="000000"/>
                </a:solidFill>
                <a:latin typeface="UTM Avo"/>
              </a:rPr>
              <a:t>quản</a:t>
            </a:r>
            <a:r>
              <a:rPr lang="en-US" sz="2800" dirty="0">
                <a:solidFill>
                  <a:srgbClr val="000000"/>
                </a:solidFill>
                <a:latin typeface="UTM Avo"/>
              </a:rPr>
              <a:t> </a:t>
            </a:r>
            <a:r>
              <a:rPr lang="en-US" sz="2800" dirty="0" err="1">
                <a:solidFill>
                  <a:srgbClr val="000000"/>
                </a:solidFill>
                <a:latin typeface="UTM Avo"/>
              </a:rPr>
              <a:t>lý</a:t>
            </a:r>
            <a:r>
              <a:rPr lang="en-US" sz="2800" dirty="0">
                <a:solidFill>
                  <a:srgbClr val="000000"/>
                </a:solidFill>
                <a:latin typeface="UTM Avo"/>
              </a:rPr>
              <a:t> </a:t>
            </a:r>
            <a:r>
              <a:rPr lang="en-US" sz="2800" dirty="0" err="1">
                <a:solidFill>
                  <a:srgbClr val="000000"/>
                </a:solidFill>
                <a:latin typeface="UTM Avo"/>
              </a:rPr>
              <a:t>công</a:t>
            </a:r>
            <a:r>
              <a:rPr lang="en-US" sz="2800" dirty="0">
                <a:solidFill>
                  <a:srgbClr val="000000"/>
                </a:solidFill>
                <a:latin typeface="UTM Avo"/>
              </a:rPr>
              <a:t> </a:t>
            </a:r>
            <a:r>
              <a:rPr lang="en-US" sz="2800" dirty="0" err="1">
                <a:solidFill>
                  <a:srgbClr val="000000"/>
                </a:solidFill>
                <a:latin typeface="UTM Avo"/>
              </a:rPr>
              <a:t>việc</a:t>
            </a:r>
            <a:r>
              <a:rPr lang="en-US" sz="2800" dirty="0">
                <a:solidFill>
                  <a:srgbClr val="000000"/>
                </a:solidFill>
                <a:latin typeface="UTM Avo"/>
              </a:rPr>
              <a:t> </a:t>
            </a:r>
            <a:r>
              <a:rPr lang="en-US" sz="2800" dirty="0" err="1">
                <a:solidFill>
                  <a:srgbClr val="000000"/>
                </a:solidFill>
                <a:latin typeface="UTM Avo"/>
              </a:rPr>
              <a:t>gia</a:t>
            </a:r>
            <a:r>
              <a:rPr lang="en-US" sz="2800" dirty="0">
                <a:solidFill>
                  <a:srgbClr val="000000"/>
                </a:solidFill>
                <a:latin typeface="UTM Avo"/>
              </a:rPr>
              <a:t> </a:t>
            </a:r>
            <a:r>
              <a:rPr lang="en-US" sz="2800" dirty="0" err="1">
                <a:solidFill>
                  <a:srgbClr val="000000"/>
                </a:solidFill>
                <a:latin typeface="UTM Avo"/>
              </a:rPr>
              <a:t>đình</a:t>
            </a:r>
            <a:r>
              <a:rPr lang="en-US" sz="2800" dirty="0">
                <a:solidFill>
                  <a:srgbClr val="000000"/>
                </a:solidFill>
                <a:latin typeface="UTM Avo"/>
              </a:rPr>
              <a:t> </a:t>
            </a:r>
            <a:r>
              <a:rPr lang="en-US" sz="2800" dirty="0" err="1">
                <a:solidFill>
                  <a:srgbClr val="000000"/>
                </a:solidFill>
                <a:latin typeface="UTM Avo"/>
              </a:rPr>
              <a:t>là</a:t>
            </a:r>
            <a:r>
              <a:rPr lang="en-US" sz="2800" dirty="0">
                <a:solidFill>
                  <a:srgbClr val="000000"/>
                </a:solidFill>
                <a:latin typeface="UTM Avo"/>
              </a:rPr>
              <a:t> </a:t>
            </a:r>
            <a:r>
              <a:rPr lang="en-US" sz="2800" dirty="0" err="1">
                <a:solidFill>
                  <a:srgbClr val="000000"/>
                </a:solidFill>
                <a:latin typeface="UTM Avo"/>
              </a:rPr>
              <a:t>gì</a:t>
            </a:r>
            <a:r>
              <a:rPr lang="en-US" sz="2800" dirty="0">
                <a:solidFill>
                  <a:srgbClr val="000000"/>
                </a:solidFill>
                <a:latin typeface="UTM Avo"/>
              </a:rPr>
              <a:t>?</a:t>
            </a:r>
          </a:p>
        </p:txBody>
      </p:sp>
      <p:sp>
        <p:nvSpPr>
          <p:cNvPr id="8" name="Rounded Rectangle 43">
            <a:extLst>
              <a:ext uri="{FF2B5EF4-FFF2-40B4-BE49-F238E27FC236}">
                <a16:creationId xmlns:a16="http://schemas.microsoft.com/office/drawing/2014/main" id="{13AA5F47-1A9A-CD10-210A-BE0BE367F824}"/>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a:solidFill>
                  <a:srgbClr val="000000"/>
                </a:solidFill>
                <a:latin typeface="UTM Avo" panose="02040603050506020204" pitchFamily="18" charset="0"/>
              </a:rPr>
              <a:t>A. Lập danh sách công việc cần làm và phân chia rõ ràng.</a:t>
            </a:r>
            <a:endParaRPr lang="en-US" sz="2400" err="1">
              <a:solidFill>
                <a:srgbClr val="000000"/>
              </a:solidFill>
              <a:latin typeface="UTM Avo" panose="02040603050506020204" pitchFamily="18" charset="0"/>
            </a:endParaRPr>
          </a:p>
        </p:txBody>
      </p:sp>
      <p:sp>
        <p:nvSpPr>
          <p:cNvPr id="10" name="Rounded Rectangle 44">
            <a:extLst>
              <a:ext uri="{FF2B5EF4-FFF2-40B4-BE49-F238E27FC236}">
                <a16:creationId xmlns:a16="http://schemas.microsoft.com/office/drawing/2014/main" id="{614A9C41-DF59-B0F5-1141-EE7292D39209}"/>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dirty="0">
                <a:solidFill>
                  <a:srgbClr val="000000"/>
                </a:solidFill>
                <a:latin typeface="UTM Avo" panose="02040603050506020204" pitchFamily="18" charset="0"/>
              </a:rPr>
              <a:t>B. </a:t>
            </a:r>
            <a:r>
              <a:rPr lang="en-US" sz="2400" dirty="0" err="1">
                <a:solidFill>
                  <a:srgbClr val="000000"/>
                </a:solidFill>
                <a:latin typeface="UTM Avo" panose="02040603050506020204" pitchFamily="18" charset="0"/>
              </a:rPr>
              <a:t>Chỉ</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làm</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những</a:t>
            </a:r>
            <a:r>
              <a:rPr lang="en-US" sz="2400" dirty="0">
                <a:solidFill>
                  <a:srgbClr val="000000"/>
                </a:solidFill>
                <a:latin typeface="UTM Avo" panose="02040603050506020204" pitchFamily="18" charset="0"/>
              </a:rPr>
              <a:t> </a:t>
            </a:r>
          </a:p>
          <a:p>
            <a:pPr lvl="0" algn="ctr" defTabSz="1219170">
              <a:lnSpc>
                <a:spcPct val="150000"/>
              </a:lnSpc>
            </a:pPr>
            <a:r>
              <a:rPr lang="en-US" sz="2400" dirty="0" err="1">
                <a:solidFill>
                  <a:srgbClr val="000000"/>
                </a:solidFill>
                <a:latin typeface="UTM Avo" panose="02040603050506020204" pitchFamily="18" charset="0"/>
              </a:rPr>
              <a:t>công</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việc</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mình</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thích</a:t>
            </a:r>
            <a:r>
              <a:rPr lang="en-US" sz="2400" dirty="0">
                <a:solidFill>
                  <a:srgbClr val="000000"/>
                </a:solidFill>
                <a:latin typeface="UTM Avo" panose="02040603050506020204" pitchFamily="18" charset="0"/>
              </a:rPr>
              <a:t>.</a:t>
            </a:r>
          </a:p>
        </p:txBody>
      </p:sp>
      <p:sp>
        <p:nvSpPr>
          <p:cNvPr id="12" name="Rounded Rectangle 45">
            <a:extLst>
              <a:ext uri="{FF2B5EF4-FFF2-40B4-BE49-F238E27FC236}">
                <a16:creationId xmlns:a16="http://schemas.microsoft.com/office/drawing/2014/main" id="{56B88CAB-B1C5-8FEC-2B16-5CEBCAD5FEC6}"/>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a:solidFill>
                  <a:srgbClr val="000000"/>
                </a:solidFill>
                <a:latin typeface="UTM Avo" panose="02040603050506020204" pitchFamily="18" charset="0"/>
              </a:rPr>
              <a:t>C. Giao hết công việc cho một thành viên chịu trách nhiệm.</a:t>
            </a:r>
          </a:p>
        </p:txBody>
      </p:sp>
      <p:sp>
        <p:nvSpPr>
          <p:cNvPr id="14" name="Rounded Rectangle 46">
            <a:extLst>
              <a:ext uri="{FF2B5EF4-FFF2-40B4-BE49-F238E27FC236}">
                <a16:creationId xmlns:a16="http://schemas.microsoft.com/office/drawing/2014/main" id="{7A1A75DF-5119-D59C-94A0-66794BBF14AD}"/>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dirty="0">
                <a:solidFill>
                  <a:srgbClr val="000000"/>
                </a:solidFill>
                <a:latin typeface="UTM Avo" panose="02040603050506020204" pitchFamily="18" charset="0"/>
              </a:rPr>
              <a:t>D. </a:t>
            </a:r>
            <a:r>
              <a:rPr lang="en-US" sz="2400" dirty="0" err="1">
                <a:solidFill>
                  <a:srgbClr val="000000"/>
                </a:solidFill>
                <a:latin typeface="UTM Avo" panose="02040603050506020204" pitchFamily="18" charset="0"/>
              </a:rPr>
              <a:t>Không</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lập</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kế</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hoạch</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làm</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việc</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theo</a:t>
            </a:r>
            <a:endParaRPr lang="en-US" sz="2400" dirty="0">
              <a:solidFill>
                <a:srgbClr val="000000"/>
              </a:solidFill>
              <a:latin typeface="UTM Avo" panose="02040603050506020204" pitchFamily="18" charset="0"/>
            </a:endParaRPr>
          </a:p>
          <a:p>
            <a:pPr lvl="0" algn="ctr" defTabSz="1219170">
              <a:lnSpc>
                <a:spcPct val="150000"/>
              </a:lnSpc>
            </a:pPr>
            <a:r>
              <a:rPr lang="en-US" sz="2400" dirty="0" err="1">
                <a:solidFill>
                  <a:srgbClr val="000000"/>
                </a:solidFill>
                <a:latin typeface="UTM Avo" panose="02040603050506020204" pitchFamily="18" charset="0"/>
              </a:rPr>
              <a:t>cảm</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hứng</a:t>
            </a:r>
            <a:r>
              <a:rPr lang="en-US" sz="2400" dirty="0">
                <a:solidFill>
                  <a:srgbClr val="000000"/>
                </a:solidFill>
                <a:latin typeface="UTM Avo" panose="02040603050506020204" pitchFamily="18" charset="0"/>
              </a:rPr>
              <a:t>.</a:t>
            </a:r>
          </a:p>
        </p:txBody>
      </p:sp>
      <p:grpSp>
        <p:nvGrpSpPr>
          <p:cNvPr id="9" name="Group 8">
            <a:extLst>
              <a:ext uri="{FF2B5EF4-FFF2-40B4-BE49-F238E27FC236}">
                <a16:creationId xmlns:a16="http://schemas.microsoft.com/office/drawing/2014/main" id="{97273355-09F7-A819-60D7-86A96F284AEA}"/>
              </a:ext>
            </a:extLst>
          </p:cNvPr>
          <p:cNvGrpSpPr/>
          <p:nvPr/>
        </p:nvGrpSpPr>
        <p:grpSpPr>
          <a:xfrm>
            <a:off x="4843665" y="4104736"/>
            <a:ext cx="2132192" cy="2006515"/>
            <a:chOff x="7235960" y="1627236"/>
            <a:chExt cx="1599145" cy="1504886"/>
          </a:xfrm>
        </p:grpSpPr>
        <p:pic>
          <p:nvPicPr>
            <p:cNvPr id="15" name="Picture 14">
              <a:extLst>
                <a:ext uri="{FF2B5EF4-FFF2-40B4-BE49-F238E27FC236}">
                  <a16:creationId xmlns:a16="http://schemas.microsoft.com/office/drawing/2014/main" id="{5ECD6F93-17E5-2155-9FF0-64C28FBCB54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235960" y="1900873"/>
              <a:ext cx="1175459" cy="1231249"/>
            </a:xfrm>
            <a:prstGeom prst="rect">
              <a:avLst/>
            </a:prstGeom>
          </p:spPr>
        </p:pic>
        <p:sp>
          <p:nvSpPr>
            <p:cNvPr id="7" name="Speech Bubble: Oval 6">
              <a:extLst>
                <a:ext uri="{FF2B5EF4-FFF2-40B4-BE49-F238E27FC236}">
                  <a16:creationId xmlns:a16="http://schemas.microsoft.com/office/drawing/2014/main" id="{FDEB8568-85D8-29BF-E470-239AC70493BD}"/>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6D7651D2-B4BD-172C-FF05-D5CF500F98FE}"/>
              </a:ext>
            </a:extLst>
          </p:cNvPr>
          <p:cNvGrpSpPr/>
          <p:nvPr/>
        </p:nvGrpSpPr>
        <p:grpSpPr>
          <a:xfrm>
            <a:off x="10127770" y="2293427"/>
            <a:ext cx="2152283" cy="2029347"/>
            <a:chOff x="7217168" y="1627236"/>
            <a:chExt cx="1614212" cy="1522010"/>
          </a:xfrm>
        </p:grpSpPr>
        <p:pic>
          <p:nvPicPr>
            <p:cNvPr id="4" name="Picture 3">
              <a:extLst>
                <a:ext uri="{FF2B5EF4-FFF2-40B4-BE49-F238E27FC236}">
                  <a16:creationId xmlns:a16="http://schemas.microsoft.com/office/drawing/2014/main" id="{6036F1F2-8D8C-629F-7587-8131A95B7E9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217168" y="1885991"/>
              <a:ext cx="1206015" cy="1263255"/>
            </a:xfrm>
            <a:prstGeom prst="rect">
              <a:avLst/>
            </a:prstGeom>
          </p:spPr>
        </p:pic>
        <p:sp>
          <p:nvSpPr>
            <p:cNvPr id="11" name="Speech Bubble: Oval 10">
              <a:extLst>
                <a:ext uri="{FF2B5EF4-FFF2-40B4-BE49-F238E27FC236}">
                  <a16:creationId xmlns:a16="http://schemas.microsoft.com/office/drawing/2014/main" id="{ADEC865F-EE2A-48EA-1654-D6933FD2C0B4}"/>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CD2FDA9C-8E87-E762-E2C3-3240EE455BE6}"/>
              </a:ext>
            </a:extLst>
          </p:cNvPr>
          <p:cNvGrpSpPr/>
          <p:nvPr/>
        </p:nvGrpSpPr>
        <p:grpSpPr>
          <a:xfrm>
            <a:off x="10127770" y="4104736"/>
            <a:ext cx="2227830" cy="2054922"/>
            <a:chOff x="7164232" y="1627236"/>
            <a:chExt cx="1670873" cy="1541192"/>
          </a:xfrm>
        </p:grpSpPr>
        <p:pic>
          <p:nvPicPr>
            <p:cNvPr id="16" name="Picture 15">
              <a:extLst>
                <a:ext uri="{FF2B5EF4-FFF2-40B4-BE49-F238E27FC236}">
                  <a16:creationId xmlns:a16="http://schemas.microsoft.com/office/drawing/2014/main" id="{7E491889-8773-F950-D72D-C5822D85904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164232" y="1878672"/>
              <a:ext cx="1231314" cy="1289756"/>
            </a:xfrm>
            <a:prstGeom prst="rect">
              <a:avLst/>
            </a:prstGeom>
          </p:spPr>
        </p:pic>
        <p:sp>
          <p:nvSpPr>
            <p:cNvPr id="18" name="Speech Bubble: Oval 17">
              <a:extLst>
                <a:ext uri="{FF2B5EF4-FFF2-40B4-BE49-F238E27FC236}">
                  <a16:creationId xmlns:a16="http://schemas.microsoft.com/office/drawing/2014/main" id="{B1073679-3F8B-880A-E47D-1C8FED6262A9}"/>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00895A36-E6B2-1A79-D706-3F35F9F4E0D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13067" y="6187885"/>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08D80C96-76FB-B132-DBA7-AAAE657CED3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CF1B8608-895E-0FB5-CB34-93F3951421FB}"/>
              </a:ext>
            </a:extLst>
          </p:cNvPr>
          <p:cNvGrpSpPr/>
          <p:nvPr/>
        </p:nvGrpSpPr>
        <p:grpSpPr>
          <a:xfrm>
            <a:off x="315947" y="2074897"/>
            <a:ext cx="2222491" cy="2164606"/>
            <a:chOff x="6076347" y="4036269"/>
            <a:chExt cx="2222491" cy="2164606"/>
          </a:xfrm>
        </p:grpSpPr>
        <p:pic>
          <p:nvPicPr>
            <p:cNvPr id="17" name="Picture 2">
              <a:extLst>
                <a:ext uri="{FF2B5EF4-FFF2-40B4-BE49-F238E27FC236}">
                  <a16:creationId xmlns:a16="http://schemas.microsoft.com/office/drawing/2014/main" id="{7D2AD3CE-DDD7-9B82-3E2C-FFD66373A68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p:blipFill>
          <p:spPr bwMode="auto">
            <a:xfrm rot="20959776">
              <a:off x="6076347" y="4498785"/>
              <a:ext cx="1702090" cy="1702090"/>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1434ED4E-AA8A-14C2-08F4-0E96F980EDD3}"/>
                </a:ext>
              </a:extLst>
            </p:cNvPr>
            <p:cNvSpPr/>
            <p:nvPr/>
          </p:nvSpPr>
          <p:spPr>
            <a:xfrm>
              <a:off x="6748488" y="4036269"/>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err="1">
                  <a:ln>
                    <a:noFill/>
                  </a:ln>
                  <a:solidFill>
                    <a:srgbClr val="00B050"/>
                  </a:solidFill>
                  <a:effectLst/>
                  <a:uLnTx/>
                  <a:uFillTx/>
                  <a:latin typeface="UTM Avo"/>
                  <a:ea typeface="+mn-ea"/>
                  <a:cs typeface="Calibri"/>
                </a:rPr>
                <a:t>Đúng</a:t>
              </a:r>
              <a:r>
                <a:rPr kumimoji="0" lang="en-US" sz="1600" b="1" i="0" u="none" strike="noStrike" kern="1200" cap="none" spc="0" normalizeH="0" baseline="0" noProof="0">
                  <a:ln>
                    <a:noFill/>
                  </a:ln>
                  <a:solidFill>
                    <a:srgbClr val="00B050"/>
                  </a:solidFill>
                  <a:effectLst/>
                  <a:uLnTx/>
                  <a:uFillTx/>
                  <a:latin typeface="UTM Avo"/>
                  <a:ea typeface="+mn-ea"/>
                  <a:cs typeface="Calibri"/>
                </a:rPr>
                <a:t> </a:t>
              </a:r>
              <a:r>
                <a:rPr kumimoji="0" lang="en-US" sz="1600" b="1" i="0" u="none" strike="noStrike" kern="1200" cap="none" spc="0" normalizeH="0" baseline="0" noProof="0" err="1">
                  <a:ln>
                    <a:noFill/>
                  </a:ln>
                  <a:solidFill>
                    <a:srgbClr val="00B050"/>
                  </a:solidFill>
                  <a:effectLst/>
                  <a:uLnTx/>
                  <a:uFillTx/>
                  <a:latin typeface="UTM Avo"/>
                  <a:ea typeface="+mn-ea"/>
                  <a:cs typeface="Calibri"/>
                </a:rPr>
                <a:t>rồi</a:t>
              </a:r>
              <a:endParaRPr kumimoji="0" lang="en-US" sz="1600" b="1" i="0" u="none" strike="noStrike" kern="1200" cap="none" spc="0" normalizeH="0" baseline="0" noProof="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3939C55A-E570-EF0A-2F04-91FE9BBFF02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508229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14"/>
                                        </p:tgtEl>
                                        <p:attrNameLst>
                                          <p:attrName>fillcolor</p:attrName>
                                        </p:attrNameLst>
                                      </p:cBhvr>
                                      <p:to>
                                        <a:schemeClr val="accent2"/>
                                      </p:to>
                                    </p:animClr>
                                    <p:set>
                                      <p:cBhvr>
                                        <p:cTn id="25" dur="1000" fill="hold"/>
                                        <p:tgtEl>
                                          <p:spTgt spid="14"/>
                                        </p:tgtEl>
                                        <p:attrNameLst>
                                          <p:attrName>fill.type</p:attrName>
                                        </p:attrNameLst>
                                      </p:cBhvr>
                                      <p:to>
                                        <p:strVal val="solid"/>
                                      </p:to>
                                    </p:set>
                                    <p:set>
                                      <p:cBhvr>
                                        <p:cTn id="26" dur="1000" fill="hold"/>
                                        <p:tgtEl>
                                          <p:spTgt spid="14"/>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nextCondLst>
                <p:cond evt="onClick" delay="0">
                  <p:tgtEl>
                    <p:spTgt spid="14"/>
                  </p:tgtEl>
                </p:cond>
              </p:nextCondLst>
            </p:seq>
            <p:seq concurrent="1" nextAc="seek">
              <p:cTn id="30" restart="whenNotActive" fill="hold" evtFilter="cancelBubble" nodeType="interactiveSeq">
                <p:stCondLst>
                  <p:cond evt="onClick" delay="0">
                    <p:tgtEl>
                      <p:spTgt spid="10"/>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0"/>
                                        </p:tgtEl>
                                        <p:attrNameLst>
                                          <p:attrName>fillcolor</p:attrName>
                                        </p:attrNameLst>
                                      </p:cBhvr>
                                      <p:to>
                                        <a:schemeClr val="accent2"/>
                                      </p:to>
                                    </p:animClr>
                                    <p:set>
                                      <p:cBhvr>
                                        <p:cTn id="35" dur="1000" fill="hold"/>
                                        <p:tgtEl>
                                          <p:spTgt spid="10"/>
                                        </p:tgtEl>
                                        <p:attrNameLst>
                                          <p:attrName>fill.type</p:attrName>
                                        </p:attrNameLst>
                                      </p:cBhvr>
                                      <p:to>
                                        <p:strVal val="solid"/>
                                      </p:to>
                                    </p:set>
                                    <p:set>
                                      <p:cBhvr>
                                        <p:cTn id="36" dur="1000" fill="hold"/>
                                        <p:tgtEl>
                                          <p:spTgt spid="10"/>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childTnLst>
              </p:cTn>
              <p:nextCondLst>
                <p:cond evt="onClick" delay="0">
                  <p:tgtEl>
                    <p:spTgt spid="10"/>
                  </p:tgtEl>
                </p:cond>
              </p:nextCondLst>
            </p:seq>
            <p:seq concurrent="1" nextAc="seek">
              <p:cTn id="40" restart="whenNotActive" fill="hold" evtFilter="cancelBubble" nodeType="interactiveSeq">
                <p:stCondLst>
                  <p:cond evt="onClick" delay="0">
                    <p:tgtEl>
                      <p:spTgt spid="8"/>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8"/>
                                        </p:tgtEl>
                                        <p:attrNameLst>
                                          <p:attrName>fillcolor</p:attrName>
                                        </p:attrNameLst>
                                      </p:cBhvr>
                                      <p:to>
                                        <a:srgbClr val="9BBB59"/>
                                      </p:to>
                                    </p:animClr>
                                    <p:set>
                                      <p:cBhvr>
                                        <p:cTn id="45" dur="1000" fill="hold"/>
                                        <p:tgtEl>
                                          <p:spTgt spid="8"/>
                                        </p:tgtEl>
                                        <p:attrNameLst>
                                          <p:attrName>fill.type</p:attrName>
                                        </p:attrNameLst>
                                      </p:cBhvr>
                                      <p:to>
                                        <p:strVal val="solid"/>
                                      </p:to>
                                    </p:set>
                                    <p:set>
                                      <p:cBhvr>
                                        <p:cTn id="46" dur="1000" fill="hold"/>
                                        <p:tgtEl>
                                          <p:spTgt spid="8"/>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8"/>
                  </p:tgtEl>
                </p:cond>
              </p:nextCondLst>
            </p:seq>
            <p:seq concurrent="1" nextAc="seek">
              <p:cTn id="50" restart="whenNotActive" fill="hold" evtFilter="cancelBubble" nodeType="interactiveSeq">
                <p:stCondLst>
                  <p:cond evt="onClick" delay="0">
                    <p:tgtEl>
                      <p:spTgt spid="12"/>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2"/>
                                        </p:tgtEl>
                                        <p:attrNameLst>
                                          <p:attrName>fillcolor</p:attrName>
                                        </p:attrNameLst>
                                      </p:cBhvr>
                                      <p:to>
                                        <a:schemeClr val="accent2"/>
                                      </p:to>
                                    </p:animClr>
                                    <p:set>
                                      <p:cBhvr>
                                        <p:cTn id="55" dur="1000" fill="hold"/>
                                        <p:tgtEl>
                                          <p:spTgt spid="12"/>
                                        </p:tgtEl>
                                        <p:attrNameLst>
                                          <p:attrName>fill.type</p:attrName>
                                        </p:attrNameLst>
                                      </p:cBhvr>
                                      <p:to>
                                        <p:strVal val="solid"/>
                                      </p:to>
                                    </p:set>
                                    <p:set>
                                      <p:cBhvr>
                                        <p:cTn id="56" dur="1000" fill="hold"/>
                                        <p:tgtEl>
                                          <p:spTgt spid="12"/>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childTnLst>
                          </p:cTn>
                        </p:par>
                      </p:childTnLst>
                    </p:cTn>
                  </p:par>
                </p:childTnLst>
              </p:cTn>
              <p:nextCondLst>
                <p:cond evt="onClick" delay="0">
                  <p:tgtEl>
                    <p:spTgt spid="12"/>
                  </p:tgtEl>
                </p:cond>
              </p:nextCondLst>
            </p:seq>
          </p:childTnLst>
        </p:cTn>
      </p:par>
    </p:tnLst>
    <p:bldLst>
      <p:bldP spid="6" grpId="0" animBg="1"/>
      <p:bldP spid="8" grpId="0" animBg="1"/>
      <p:bldP spid="10" grpId="0" animBg="1"/>
      <p:bldP spid="12"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6000" r="-6000"/>
          </a:stretch>
        </a:blipFill>
        <a:effectLst/>
      </p:bgPr>
    </p:bg>
    <p:spTree>
      <p:nvGrpSpPr>
        <p:cNvPr id="1" name="">
          <a:extLst>
            <a:ext uri="{FF2B5EF4-FFF2-40B4-BE49-F238E27FC236}">
              <a16:creationId xmlns:a16="http://schemas.microsoft.com/office/drawing/2014/main" id="{0C8D273F-9361-5406-E98C-5607B2147646}"/>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F003CB1-B837-EFF6-89DE-4290DF60541C}"/>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800" b="1" dirty="0">
                <a:solidFill>
                  <a:srgbClr val="000000"/>
                </a:solidFill>
                <a:latin typeface="UTM Avo"/>
              </a:rPr>
              <a:t>Câu 5: </a:t>
            </a:r>
            <a:r>
              <a:rPr lang="vi-VN" sz="2800" dirty="0">
                <a:solidFill>
                  <a:srgbClr val="000000"/>
                </a:solidFill>
                <a:latin typeface="UTM Avo"/>
              </a:rPr>
              <a:t>Khi thực hiện tổ chức, sắp xếp khoa học công việc trong gia đình, cần lưu ý điều gì?</a:t>
            </a:r>
          </a:p>
        </p:txBody>
      </p:sp>
      <p:sp>
        <p:nvSpPr>
          <p:cNvPr id="8" name="Rounded Rectangle 43">
            <a:extLst>
              <a:ext uri="{FF2B5EF4-FFF2-40B4-BE49-F238E27FC236}">
                <a16:creationId xmlns:a16="http://schemas.microsoft.com/office/drawing/2014/main" id="{1692A1B6-4A40-3813-AAE2-43D3BB6B4E63}"/>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400" dirty="0">
                <a:solidFill>
                  <a:srgbClr val="000000"/>
                </a:solidFill>
                <a:latin typeface="UTM Avo" panose="02040603050506020204" pitchFamily="18" charset="0"/>
              </a:rPr>
              <a:t>A. Ước lượng thời gian hoàn thành từng</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công việc.</a:t>
            </a:r>
          </a:p>
        </p:txBody>
      </p:sp>
      <p:sp>
        <p:nvSpPr>
          <p:cNvPr id="10" name="Rounded Rectangle 44">
            <a:extLst>
              <a:ext uri="{FF2B5EF4-FFF2-40B4-BE49-F238E27FC236}">
                <a16:creationId xmlns:a16="http://schemas.microsoft.com/office/drawing/2014/main" id="{F4A4BD3F-D572-E34B-281F-0892852463E0}"/>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a:solidFill>
                  <a:srgbClr val="000000"/>
                </a:solidFill>
                <a:latin typeface="UTM Avo" panose="02040603050506020204" pitchFamily="18" charset="0"/>
              </a:rPr>
              <a:t>B. Phân công công việc phù hợp với độ tuổi, khả năng thực hiện.</a:t>
            </a:r>
          </a:p>
        </p:txBody>
      </p:sp>
      <p:sp>
        <p:nvSpPr>
          <p:cNvPr id="12" name="Rounded Rectangle 45">
            <a:extLst>
              <a:ext uri="{FF2B5EF4-FFF2-40B4-BE49-F238E27FC236}">
                <a16:creationId xmlns:a16="http://schemas.microsoft.com/office/drawing/2014/main" id="{177A6756-DD0D-3377-82A5-BBB50D50E99E}"/>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400" dirty="0">
                <a:solidFill>
                  <a:srgbClr val="000000"/>
                </a:solidFill>
                <a:latin typeface="UTM Avo" panose="02040603050506020204" pitchFamily="18" charset="0"/>
              </a:rPr>
              <a:t>C. Sắp xếp thứ tự</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ưu tiên thực hiện</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các công việc.</a:t>
            </a:r>
          </a:p>
        </p:txBody>
      </p:sp>
      <p:sp>
        <p:nvSpPr>
          <p:cNvPr id="14" name="Rounded Rectangle 46">
            <a:extLst>
              <a:ext uri="{FF2B5EF4-FFF2-40B4-BE49-F238E27FC236}">
                <a16:creationId xmlns:a16="http://schemas.microsoft.com/office/drawing/2014/main" id="{D715230B-3100-A45C-FFF9-18B0355F4DF6}"/>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a:solidFill>
                  <a:srgbClr val="000000"/>
                </a:solidFill>
                <a:latin typeface="UTM Avo" panose="02040603050506020204" pitchFamily="18" charset="0"/>
              </a:rPr>
              <a:t>D. Điều chỉnh trình tự thực hiện cho phù hợp (nếu cần). </a:t>
            </a:r>
          </a:p>
        </p:txBody>
      </p:sp>
      <p:grpSp>
        <p:nvGrpSpPr>
          <p:cNvPr id="9" name="Group 8">
            <a:extLst>
              <a:ext uri="{FF2B5EF4-FFF2-40B4-BE49-F238E27FC236}">
                <a16:creationId xmlns:a16="http://schemas.microsoft.com/office/drawing/2014/main" id="{A1E5C897-C5BA-A6AF-5AB1-137B19DD3A29}"/>
              </a:ext>
            </a:extLst>
          </p:cNvPr>
          <p:cNvGrpSpPr/>
          <p:nvPr/>
        </p:nvGrpSpPr>
        <p:grpSpPr>
          <a:xfrm>
            <a:off x="4601612" y="2377246"/>
            <a:ext cx="1995958" cy="1802194"/>
            <a:chOff x="7338136" y="1627236"/>
            <a:chExt cx="1496969" cy="1351645"/>
          </a:xfrm>
        </p:grpSpPr>
        <p:pic>
          <p:nvPicPr>
            <p:cNvPr id="15" name="Picture 14">
              <a:extLst>
                <a:ext uri="{FF2B5EF4-FFF2-40B4-BE49-F238E27FC236}">
                  <a16:creationId xmlns:a16="http://schemas.microsoft.com/office/drawing/2014/main" id="{A85415D2-8D70-FB22-38C6-5AEAB96D79A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338136" y="1930090"/>
              <a:ext cx="1001268" cy="1048791"/>
            </a:xfrm>
            <a:prstGeom prst="rect">
              <a:avLst/>
            </a:prstGeom>
          </p:spPr>
        </p:pic>
        <p:sp>
          <p:nvSpPr>
            <p:cNvPr id="7" name="Speech Bubble: Oval 6">
              <a:extLst>
                <a:ext uri="{FF2B5EF4-FFF2-40B4-BE49-F238E27FC236}">
                  <a16:creationId xmlns:a16="http://schemas.microsoft.com/office/drawing/2014/main" id="{4B26A3C8-E2D5-A5ED-E99C-EC5C3B299E7A}"/>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grpSp>
        <p:nvGrpSpPr>
          <p:cNvPr id="3" name="Group 2">
            <a:extLst>
              <a:ext uri="{FF2B5EF4-FFF2-40B4-BE49-F238E27FC236}">
                <a16:creationId xmlns:a16="http://schemas.microsoft.com/office/drawing/2014/main" id="{D8945705-76FC-252E-46A7-D9B5AA27DFAE}"/>
              </a:ext>
            </a:extLst>
          </p:cNvPr>
          <p:cNvGrpSpPr/>
          <p:nvPr/>
        </p:nvGrpSpPr>
        <p:grpSpPr>
          <a:xfrm>
            <a:off x="4685182" y="4113216"/>
            <a:ext cx="2077362" cy="1970120"/>
            <a:chOff x="7273359" y="1627236"/>
            <a:chExt cx="1558021" cy="1477590"/>
          </a:xfrm>
        </p:grpSpPr>
        <p:pic>
          <p:nvPicPr>
            <p:cNvPr id="4" name="Picture 3">
              <a:extLst>
                <a:ext uri="{FF2B5EF4-FFF2-40B4-BE49-F238E27FC236}">
                  <a16:creationId xmlns:a16="http://schemas.microsoft.com/office/drawing/2014/main" id="{111EA880-08BA-31C1-C5F1-F6BE4459D87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273359" y="1957010"/>
              <a:ext cx="1095806" cy="1147816"/>
            </a:xfrm>
            <a:prstGeom prst="rect">
              <a:avLst/>
            </a:prstGeom>
          </p:spPr>
        </p:pic>
        <p:sp>
          <p:nvSpPr>
            <p:cNvPr id="11" name="Speech Bubble: Oval 10">
              <a:extLst>
                <a:ext uri="{FF2B5EF4-FFF2-40B4-BE49-F238E27FC236}">
                  <a16:creationId xmlns:a16="http://schemas.microsoft.com/office/drawing/2014/main" id="{3B335D57-5DED-7829-EE21-CC8C7FA0AD35}"/>
                </a:ext>
              </a:extLst>
            </p:cNvPr>
            <p:cNvSpPr/>
            <p:nvPr/>
          </p:nvSpPr>
          <p:spPr>
            <a:xfrm>
              <a:off x="7833837" y="1627236"/>
              <a:ext cx="997543"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grpSp>
        <p:nvGrpSpPr>
          <p:cNvPr id="13" name="Group 12">
            <a:extLst>
              <a:ext uri="{FF2B5EF4-FFF2-40B4-BE49-F238E27FC236}">
                <a16:creationId xmlns:a16="http://schemas.microsoft.com/office/drawing/2014/main" id="{CF001843-77FC-A085-9907-A7C5D6110FA8}"/>
              </a:ext>
            </a:extLst>
          </p:cNvPr>
          <p:cNvGrpSpPr/>
          <p:nvPr/>
        </p:nvGrpSpPr>
        <p:grpSpPr>
          <a:xfrm>
            <a:off x="10126438" y="4056354"/>
            <a:ext cx="2065562" cy="1970121"/>
            <a:chOff x="7285933" y="1627236"/>
            <a:chExt cx="1549172" cy="1477591"/>
          </a:xfrm>
        </p:grpSpPr>
        <p:pic>
          <p:nvPicPr>
            <p:cNvPr id="16" name="Picture 15">
              <a:extLst>
                <a:ext uri="{FF2B5EF4-FFF2-40B4-BE49-F238E27FC236}">
                  <a16:creationId xmlns:a16="http://schemas.microsoft.com/office/drawing/2014/main" id="{03FE9F33-41D9-2336-F614-854672798D4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285933" y="1957010"/>
              <a:ext cx="1095807" cy="1147817"/>
            </a:xfrm>
            <a:prstGeom prst="rect">
              <a:avLst/>
            </a:prstGeom>
          </p:spPr>
        </p:pic>
        <p:sp>
          <p:nvSpPr>
            <p:cNvPr id="18" name="Speech Bubble: Oval 17">
              <a:extLst>
                <a:ext uri="{FF2B5EF4-FFF2-40B4-BE49-F238E27FC236}">
                  <a16:creationId xmlns:a16="http://schemas.microsoft.com/office/drawing/2014/main" id="{834037D9-E24C-AF99-ADE0-8965D08CF137}"/>
                </a:ext>
              </a:extLst>
            </p:cNvPr>
            <p:cNvSpPr/>
            <p:nvPr/>
          </p:nvSpPr>
          <p:spPr>
            <a:xfrm>
              <a:off x="7833837" y="1627236"/>
              <a:ext cx="1001268" cy="364639"/>
            </a:xfrm>
            <a:prstGeom prst="wedgeEllipse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UTM Avo"/>
                  <a:ea typeface="Calibri"/>
                  <a:cs typeface="Calibri"/>
                </a:rPr>
                <a:t>Sai </a:t>
              </a:r>
              <a:r>
                <a:rPr kumimoji="0" lang="en-US" sz="1600" b="1" i="0" u="none" strike="noStrike" kern="1200" cap="none" spc="0" normalizeH="0" baseline="0" noProof="0" err="1">
                  <a:ln>
                    <a:noFill/>
                  </a:ln>
                  <a:solidFill>
                    <a:srgbClr val="C00000"/>
                  </a:solidFill>
                  <a:effectLst/>
                  <a:uLnTx/>
                  <a:uFillTx/>
                  <a:latin typeface="UTM Avo"/>
                  <a:ea typeface="Calibri"/>
                  <a:cs typeface="Calibri"/>
                </a:rPr>
                <a:t>rồi</a:t>
              </a:r>
              <a:r>
                <a:rPr kumimoji="0" lang="en-US" sz="1600" b="1" i="0" u="none" strike="noStrike" kern="1200" cap="none" spc="0" normalizeH="0" baseline="0" noProof="0">
                  <a:ln>
                    <a:noFill/>
                  </a:ln>
                  <a:solidFill>
                    <a:srgbClr val="C00000"/>
                  </a:solidFill>
                  <a:effectLst/>
                  <a:uLnTx/>
                  <a:uFillTx/>
                  <a:latin typeface="UTM Avo"/>
                  <a:ea typeface="Calibri"/>
                  <a:cs typeface="Calibri"/>
                </a:rPr>
                <a:t>!</a:t>
              </a:r>
              <a:endParaRPr kumimoji="0" lang="en-US" sz="1600" b="1" i="0" u="none" strike="noStrike" kern="1200" cap="none" spc="0" normalizeH="0" baseline="0" noProof="0">
                <a:ln>
                  <a:noFill/>
                </a:ln>
                <a:solidFill>
                  <a:srgbClr val="C00000"/>
                </a:solidFill>
                <a:effectLst/>
                <a:uLnTx/>
                <a:uFillTx/>
                <a:latin typeface="UTM Avo"/>
                <a:ea typeface="+mn-ea"/>
                <a:cs typeface="+mn-cs"/>
              </a:endParaRPr>
            </a:p>
          </p:txBody>
        </p:sp>
      </p:gr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A75AB338-F817-7D1E-3B26-A1D0CA3A116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698245" y="6250054"/>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DCFA7A9D-3FBD-5327-911D-36EB8B7DAB5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CCE1A52B-201A-6D8D-4B3A-C4B3895A6FC8}"/>
              </a:ext>
            </a:extLst>
          </p:cNvPr>
          <p:cNvGrpSpPr/>
          <p:nvPr/>
        </p:nvGrpSpPr>
        <p:grpSpPr>
          <a:xfrm>
            <a:off x="9748245" y="2279678"/>
            <a:ext cx="2535599" cy="2401134"/>
            <a:chOff x="5763239" y="4036269"/>
            <a:chExt cx="2535599" cy="2401134"/>
          </a:xfrm>
        </p:grpSpPr>
        <p:pic>
          <p:nvPicPr>
            <p:cNvPr id="17" name="Picture 2">
              <a:extLst>
                <a:ext uri="{FF2B5EF4-FFF2-40B4-BE49-F238E27FC236}">
                  <a16:creationId xmlns:a16="http://schemas.microsoft.com/office/drawing/2014/main" id="{9248559C-B790-802C-28F5-40A45F9A67A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p:blipFill>
          <p:spPr bwMode="auto">
            <a:xfrm rot="903621">
              <a:off x="5763239" y="4087738"/>
              <a:ext cx="2343121" cy="2349665"/>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C15F1BF1-AF28-0EAD-AF4E-C849E94979DE}"/>
                </a:ext>
              </a:extLst>
            </p:cNvPr>
            <p:cNvSpPr/>
            <p:nvPr/>
          </p:nvSpPr>
          <p:spPr>
            <a:xfrm>
              <a:off x="6748488" y="4036269"/>
              <a:ext cx="1550350" cy="486185"/>
            </a:xfrm>
            <a:prstGeom prst="wedgeEllipseCallout">
              <a:avLst>
                <a:gd name="adj1" fmla="val -32013"/>
                <a:gd name="adj2" fmla="val 685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50"/>
                  </a:solidFill>
                  <a:effectLst/>
                  <a:uLnTx/>
                  <a:uFillTx/>
                  <a:latin typeface="UTM Avo"/>
                  <a:ea typeface="+mn-ea"/>
                  <a:cs typeface="Calibri"/>
                </a:rPr>
                <a:t>Đúng rồi</a:t>
              </a:r>
              <a:endParaRPr kumimoji="0" lang="en-US" sz="1600" b="1" i="0" u="none" strike="noStrike" kern="1200" cap="none" spc="0" normalizeH="0" baseline="0" noProof="0">
                <a:ln>
                  <a:noFill/>
                </a:ln>
                <a:solidFill>
                  <a:srgbClr val="00B050"/>
                </a:solidFill>
                <a:effectLst/>
                <a:uLnTx/>
                <a:uFillTx/>
                <a:latin typeface="UTM Avo"/>
                <a:ea typeface="+mn-ea"/>
                <a:cs typeface="+mn-cs"/>
              </a:endParaRPr>
            </a:p>
          </p:txBody>
        </p:sp>
      </p:grpSp>
      <p:pic>
        <p:nvPicPr>
          <p:cNvPr id="21" name="Picture 20">
            <a:extLst>
              <a:ext uri="{FF2B5EF4-FFF2-40B4-BE49-F238E27FC236}">
                <a16:creationId xmlns:a16="http://schemas.microsoft.com/office/drawing/2014/main" id="{745BFC3F-E325-AFAD-ED5F-4F9AD644209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073071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chemeClr val="accent2"/>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nextCondLst>
                <p:cond evt="onClick" delay="0">
                  <p:tgtEl>
                    <p:spTgt spid="8"/>
                  </p:tgtEl>
                </p:cond>
              </p:nextCondLst>
            </p:seq>
            <p:seq concurrent="1" nextAc="seek">
              <p:cTn id="30" restart="whenNotActive" fill="hold" evtFilter="cancelBubble" nodeType="interactiveSeq">
                <p:stCondLst>
                  <p:cond evt="onClick" delay="0">
                    <p:tgtEl>
                      <p:spTgt spid="12"/>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withEffect">
                                  <p:stCondLst>
                                    <p:cond delay="0"/>
                                  </p:stCondLst>
                                  <p:childTnLst>
                                    <p:animClr clrSpc="rgb" dir="cw">
                                      <p:cBhvr>
                                        <p:cTn id="34" dur="1000" fill="hold"/>
                                        <p:tgtEl>
                                          <p:spTgt spid="12"/>
                                        </p:tgtEl>
                                        <p:attrNameLst>
                                          <p:attrName>fillcolor</p:attrName>
                                        </p:attrNameLst>
                                      </p:cBhvr>
                                      <p:to>
                                        <a:schemeClr val="accent2"/>
                                      </p:to>
                                    </p:animClr>
                                    <p:set>
                                      <p:cBhvr>
                                        <p:cTn id="35" dur="1000" fill="hold"/>
                                        <p:tgtEl>
                                          <p:spTgt spid="12"/>
                                        </p:tgtEl>
                                        <p:attrNameLst>
                                          <p:attrName>fill.type</p:attrName>
                                        </p:attrNameLst>
                                      </p:cBhvr>
                                      <p:to>
                                        <p:strVal val="solid"/>
                                      </p:to>
                                    </p:set>
                                    <p:set>
                                      <p:cBhvr>
                                        <p:cTn id="36" dur="1000" fill="hold"/>
                                        <p:tgtEl>
                                          <p:spTgt spid="12"/>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3" name="Wrong Buzzer - Sound Effect.wav"/>
                                        </p:tgtEl>
                                      </p:cMediaNode>
                                    </p:audio>
                                  </p:subTnLst>
                                </p:cTn>
                              </p:par>
                              <p:par>
                                <p:cTn id="37" presetID="10"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childTnLst>
              </p:cTn>
              <p:nextCondLst>
                <p:cond evt="onClick" delay="0">
                  <p:tgtEl>
                    <p:spTgt spid="12"/>
                  </p:tgtEl>
                </p:cond>
              </p:nextCondLst>
            </p:seq>
            <p:seq concurrent="1" nextAc="seek">
              <p:cTn id="40" restart="whenNotActive" fill="hold" evtFilter="cancelBubble" nodeType="interactiveSeq">
                <p:stCondLst>
                  <p:cond evt="onClick" delay="0">
                    <p:tgtEl>
                      <p:spTgt spid="10"/>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1000" fill="hold"/>
                                        <p:tgtEl>
                                          <p:spTgt spid="10"/>
                                        </p:tgtEl>
                                        <p:attrNameLst>
                                          <p:attrName>fillcolor</p:attrName>
                                        </p:attrNameLst>
                                      </p:cBhvr>
                                      <p:to>
                                        <a:srgbClr val="9BBB59"/>
                                      </p:to>
                                    </p:animClr>
                                    <p:set>
                                      <p:cBhvr>
                                        <p:cTn id="45" dur="1000" fill="hold"/>
                                        <p:tgtEl>
                                          <p:spTgt spid="10"/>
                                        </p:tgtEl>
                                        <p:attrNameLst>
                                          <p:attrName>fill.type</p:attrName>
                                        </p:attrNameLst>
                                      </p:cBhvr>
                                      <p:to>
                                        <p:strVal val="solid"/>
                                      </p:to>
                                    </p:set>
                                    <p:set>
                                      <p:cBhvr>
                                        <p:cTn id="46" dur="1000" fill="hold"/>
                                        <p:tgtEl>
                                          <p:spTgt spid="10"/>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orrect Answer sound effect.wav"/>
                                        </p:tgtEl>
                                      </p:cMediaNode>
                                    </p:audio>
                                  </p:sub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nextCondLst>
                <p:cond evt="onClick" delay="0">
                  <p:tgtEl>
                    <p:spTgt spid="10"/>
                  </p:tgtEl>
                </p:cond>
              </p:nextCondLst>
            </p:seq>
            <p:seq concurrent="1" nextAc="seek">
              <p:cTn id="50" restart="whenNotActive" fill="hold" evtFilter="cancelBubble" nodeType="interactiveSeq">
                <p:stCondLst>
                  <p:cond evt="onClick" delay="0">
                    <p:tgtEl>
                      <p:spTgt spid="14"/>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withEffect">
                                  <p:stCondLst>
                                    <p:cond delay="0"/>
                                  </p:stCondLst>
                                  <p:childTnLst>
                                    <p:animClr clrSpc="rgb" dir="cw">
                                      <p:cBhvr>
                                        <p:cTn id="54" dur="1000" fill="hold"/>
                                        <p:tgtEl>
                                          <p:spTgt spid="14"/>
                                        </p:tgtEl>
                                        <p:attrNameLst>
                                          <p:attrName>fillcolor</p:attrName>
                                        </p:attrNameLst>
                                      </p:cBhvr>
                                      <p:to>
                                        <a:schemeClr val="accent2"/>
                                      </p:to>
                                    </p:animClr>
                                    <p:set>
                                      <p:cBhvr>
                                        <p:cTn id="55" dur="1000" fill="hold"/>
                                        <p:tgtEl>
                                          <p:spTgt spid="14"/>
                                        </p:tgtEl>
                                        <p:attrNameLst>
                                          <p:attrName>fill.type</p:attrName>
                                        </p:attrNameLst>
                                      </p:cBhvr>
                                      <p:to>
                                        <p:strVal val="solid"/>
                                      </p:to>
                                    </p:set>
                                    <p:set>
                                      <p:cBhvr>
                                        <p:cTn id="56" dur="1000" fill="hold"/>
                                        <p:tgtEl>
                                          <p:spTgt spid="14"/>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3" name="Wrong Buzzer - Sound Effect.wav"/>
                                        </p:tgtEl>
                                      </p:cMediaNode>
                                    </p:audio>
                                  </p:subTnLst>
                                </p:cTn>
                              </p:par>
                              <p:par>
                                <p:cTn id="57" presetID="10"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childTnLst>
                    </p:cTn>
                  </p:par>
                </p:childTnLst>
              </p:cTn>
              <p:nextCondLst>
                <p:cond evt="onClick" delay="0">
                  <p:tgtEl>
                    <p:spTgt spid="14"/>
                  </p:tgtEl>
                </p:cond>
              </p:nextCondLst>
            </p:seq>
          </p:childTnLst>
        </p:cTn>
      </p:par>
    </p:tnLst>
    <p:bldLst>
      <p:bldP spid="6" grpId="0" animBg="1"/>
      <p:bldP spid="8" grpId="0" animBg="1"/>
      <p:bldP spid="10" grpId="0" animBg="1"/>
      <p:bldP spid="12"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BACA2F0-F4FB-4AE2-5EF4-D90A15DA19DB}"/>
              </a:ext>
            </a:extLst>
          </p:cNvPr>
          <p:cNvSpPr/>
          <p:nvPr/>
        </p:nvSpPr>
        <p:spPr>
          <a:xfrm>
            <a:off x="776294" y="2717800"/>
            <a:ext cx="5418484" cy="3198988"/>
          </a:xfrm>
          <a:prstGeom prst="roundRect">
            <a:avLst>
              <a:gd name="adj" fmla="val 5738"/>
            </a:avLst>
          </a:prstGeom>
          <a:solidFill>
            <a:srgbClr val="E5F2FB"/>
          </a:solidFill>
          <a:ln w="19050" cap="flat" cmpd="sng" algn="ctr">
            <a:noFill/>
            <a:prstDash val="solid"/>
          </a:ln>
          <a:effectLst/>
        </p:spPr>
        <p:txBody>
          <a:bodyPr rtlCol="0" anchor="ctr"/>
          <a:lstStyle/>
          <a:p>
            <a:pPr algn="ctr" defTabSz="1219170">
              <a:lnSpc>
                <a:spcPct val="150000"/>
              </a:lnSpc>
              <a:buFont typeface="Arial"/>
              <a:buNone/>
              <a:defRPr/>
            </a:pPr>
            <a:r>
              <a:rPr lang="en-US" sz="2400" b="1" kern="0" dirty="0">
                <a:solidFill>
                  <a:sysClr val="windowText" lastClr="000000"/>
                </a:solidFill>
                <a:latin typeface="UTM Avo" panose="02040603050506020204" pitchFamily="18" charset="0"/>
                <a:cs typeface="Arial" panose="020B0604020202020204" pitchFamily="34" charset="0"/>
                <a:sym typeface="Arial"/>
              </a:rPr>
              <a:t>THỰC HIỆN NHIỆM VỤ</a:t>
            </a:r>
          </a:p>
          <a:p>
            <a:pPr algn="just">
              <a:lnSpc>
                <a:spcPct val="150000"/>
              </a:lnSpc>
              <a:buFont typeface="Arial"/>
              <a:buNone/>
              <a:defRPr/>
            </a:pPr>
            <a:r>
              <a:rPr lang="en-US" sz="2400" kern="0" dirty="0" err="1">
                <a:solidFill>
                  <a:sysClr val="windowText" lastClr="000000"/>
                </a:solidFill>
                <a:latin typeface="UTM Avo" panose="02040603050506020204" pitchFamily="18" charset="0"/>
                <a:cs typeface="Arial" panose="020B0604020202020204" pitchFamily="34" charset="0"/>
                <a:sym typeface="Arial"/>
              </a:rPr>
              <a:t>Các</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em</a:t>
            </a:r>
            <a:r>
              <a:rPr lang="vi-VN" sz="2400" kern="0" dirty="0">
                <a:solidFill>
                  <a:sysClr val="windowText" lastClr="000000"/>
                </a:solidFill>
                <a:latin typeface="UTM Avo" panose="02040603050506020204" pitchFamily="18" charset="0"/>
                <a:cs typeface="Arial" panose="020B0604020202020204" pitchFamily="34" charset="0"/>
                <a:sym typeface="Arial"/>
              </a:rPr>
              <a:t> hãy chia sẻ với người thân về những thuận lợi</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và</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vi-VN" sz="2400" kern="0" dirty="0">
                <a:solidFill>
                  <a:sysClr val="windowText" lastClr="000000"/>
                </a:solidFill>
                <a:latin typeface="UTM Avo" panose="02040603050506020204" pitchFamily="18" charset="0"/>
                <a:cs typeface="Arial" panose="020B0604020202020204" pitchFamily="34" charset="0"/>
                <a:sym typeface="Arial"/>
              </a:rPr>
              <a:t>khó khăn khi tổ chức, sắp xếp công việc trong gia đình.</a:t>
            </a:r>
          </a:p>
        </p:txBody>
      </p:sp>
      <p:pic>
        <p:nvPicPr>
          <p:cNvPr id="3" name="Picture 2">
            <a:extLst>
              <a:ext uri="{FF2B5EF4-FFF2-40B4-BE49-F238E27FC236}">
                <a16:creationId xmlns:a16="http://schemas.microsoft.com/office/drawing/2014/main" id="{13198798-FED3-DA0B-0797-ECD67CF18479}"/>
              </a:ext>
            </a:extLst>
          </p:cNvPr>
          <p:cNvPicPr>
            <a:picLocks noChangeAspect="1"/>
          </p:cNvPicPr>
          <p:nvPr/>
        </p:nvPicPr>
        <p:blipFill>
          <a:blip r:embed="rId3"/>
          <a:stretch>
            <a:fillRect/>
          </a:stretch>
        </p:blipFill>
        <p:spPr>
          <a:xfrm>
            <a:off x="6728178" y="2565824"/>
            <a:ext cx="4175647" cy="4292176"/>
          </a:xfrm>
          <a:prstGeom prst="rect">
            <a:avLst/>
          </a:prstGeom>
        </p:spPr>
      </p:pic>
    </p:spTree>
    <p:extLst>
      <p:ext uri="{BB962C8B-B14F-4D97-AF65-F5344CB8AC3E}">
        <p14:creationId xmlns:p14="http://schemas.microsoft.com/office/powerpoint/2010/main" val="387954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7CD201-0827-BDE1-4BEF-3C973D852D11}"/>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5CA31EB0-6E2E-EEF1-562C-305DD261FAA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D42848B1-F8F5-5B80-88D4-FEBF345A3B31}"/>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241920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617ADBA-C0ED-C501-3F53-C68A66525430}"/>
              </a:ext>
            </a:extLst>
          </p:cNvPr>
          <p:cNvGrpSpPr/>
          <p:nvPr/>
        </p:nvGrpSpPr>
        <p:grpSpPr>
          <a:xfrm>
            <a:off x="928936" y="1864473"/>
            <a:ext cx="7641749" cy="3565693"/>
            <a:chOff x="3962400" y="2893031"/>
            <a:chExt cx="16941703" cy="8493125"/>
          </a:xfrm>
        </p:grpSpPr>
        <p:sp>
          <p:nvSpPr>
            <p:cNvPr id="3" name="Freeform 8">
              <a:extLst>
                <a:ext uri="{FF2B5EF4-FFF2-40B4-BE49-F238E27FC236}">
                  <a16:creationId xmlns:a16="http://schemas.microsoft.com/office/drawing/2014/main" id="{CD39CC15-5F9D-1187-590E-2A2EF566B404}"/>
                </a:ext>
              </a:extLst>
            </p:cNvPr>
            <p:cNvSpPr/>
            <p:nvPr/>
          </p:nvSpPr>
          <p:spPr>
            <a:xfrm>
              <a:off x="3962400" y="2893031"/>
              <a:ext cx="16941703" cy="8493125"/>
            </a:xfrm>
            <a:custGeom>
              <a:avLst/>
              <a:gdLst/>
              <a:ahLst/>
              <a:cxnLst/>
              <a:rect l="l" t="t" r="r" b="b"/>
              <a:pathLst>
                <a:path w="7315200" h="3886200">
                  <a:moveTo>
                    <a:pt x="0" y="0"/>
                  </a:moveTo>
                  <a:lnTo>
                    <a:pt x="7315200" y="0"/>
                  </a:lnTo>
                  <a:lnTo>
                    <a:pt x="7315200" y="3886200"/>
                  </a:lnTo>
                  <a:lnTo>
                    <a:pt x="0" y="38862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4" name="Rectangle 3">
              <a:extLst>
                <a:ext uri="{FF2B5EF4-FFF2-40B4-BE49-F238E27FC236}">
                  <a16:creationId xmlns:a16="http://schemas.microsoft.com/office/drawing/2014/main" id="{446CD064-72F3-5D84-6193-BA4E82DC620C}"/>
                </a:ext>
              </a:extLst>
            </p:cNvPr>
            <p:cNvSpPr/>
            <p:nvPr/>
          </p:nvSpPr>
          <p:spPr>
            <a:xfrm>
              <a:off x="4895743" y="4087247"/>
              <a:ext cx="15075015" cy="5806096"/>
            </a:xfrm>
            <a:prstGeom prst="rect">
              <a:avLst/>
            </a:prstGeom>
          </p:spPr>
          <p:txBody>
            <a:bodyPr wrap="square">
              <a:spAutoFit/>
            </a:bodyPr>
            <a:lstStyle/>
            <a:p>
              <a:pPr marR="0" lvl="0" algn="just" defTabSz="609539" eaLnBrk="1" fontAlgn="auto" latinLnBrk="0" hangingPunct="1">
                <a:lnSpc>
                  <a:spcPct val="165000"/>
                </a:lnSpc>
                <a:spcBef>
                  <a:spcPts val="0"/>
                </a:spcBef>
                <a:spcAft>
                  <a:spcPts val="0"/>
                </a:spcAft>
                <a:buClrTx/>
                <a:buSzTx/>
                <a:tabLst/>
                <a:defRPr/>
              </a:pPr>
              <a:r>
                <a:rPr kumimoji="0" lang="vi-VN" sz="240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Tổ chức, sắp xếp các công việc trong gia đình một cách khoa học cũng là thể hiện sự chia sẻ giữa các thành viên và góp phần xây dựng gia đình hạnh phúc.</a:t>
              </a:r>
            </a:p>
          </p:txBody>
        </p:sp>
      </p:grpSp>
      <p:sp>
        <p:nvSpPr>
          <p:cNvPr id="5" name="Freeform 3">
            <a:extLst>
              <a:ext uri="{FF2B5EF4-FFF2-40B4-BE49-F238E27FC236}">
                <a16:creationId xmlns:a16="http://schemas.microsoft.com/office/drawing/2014/main" id="{54A130CD-589A-BFD8-494E-991B8E156282}"/>
              </a:ext>
            </a:extLst>
          </p:cNvPr>
          <p:cNvSpPr/>
          <p:nvPr/>
        </p:nvSpPr>
        <p:spPr>
          <a:xfrm>
            <a:off x="7442190" y="3647320"/>
            <a:ext cx="4107375" cy="3210680"/>
          </a:xfrm>
          <a:custGeom>
            <a:avLst/>
            <a:gdLst/>
            <a:ahLst/>
            <a:cxnLst/>
            <a:rect l="l" t="t" r="r" b="b"/>
            <a:pathLst>
              <a:path w="4494486" h="3247266">
                <a:moveTo>
                  <a:pt x="0" y="0"/>
                </a:moveTo>
                <a:lnTo>
                  <a:pt x="4494486" y="0"/>
                </a:lnTo>
                <a:lnTo>
                  <a:pt x="4494486" y="3247266"/>
                </a:lnTo>
                <a:lnTo>
                  <a:pt x="0" y="324726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585">
              <a:buClrTx/>
            </a:pPr>
            <a:endParaRPr lang="en-US" sz="1200" kern="1200" dirty="0">
              <a:solidFill>
                <a:prstClr val="black"/>
              </a:solidFill>
              <a:latin typeface="Calibri"/>
              <a:ea typeface="+mn-ea"/>
            </a:endParaRPr>
          </a:p>
        </p:txBody>
      </p:sp>
    </p:spTree>
    <p:extLst>
      <p:ext uri="{BB962C8B-B14F-4D97-AF65-F5344CB8AC3E}">
        <p14:creationId xmlns:p14="http://schemas.microsoft.com/office/powerpoint/2010/main" val="2899813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ounded Rectangle 4">
            <a:extLst>
              <a:ext uri="{FF2B5EF4-FFF2-40B4-BE49-F238E27FC236}">
                <a16:creationId xmlns:a16="http://schemas.microsoft.com/office/drawing/2014/main" id="{68E1AE2F-3FC3-1143-C8EB-0D7186975E3D}"/>
              </a:ext>
            </a:extLst>
          </p:cNvPr>
          <p:cNvSpPr/>
          <p:nvPr/>
        </p:nvSpPr>
        <p:spPr>
          <a:xfrm>
            <a:off x="3082308" y="1796322"/>
            <a:ext cx="6027382" cy="1241191"/>
          </a:xfrm>
          <a:prstGeom prst="roundRect">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
                <a:srgbClr val="000000"/>
              </a:buClr>
              <a:defRPr/>
            </a:pPr>
            <a:r>
              <a:rPr lang="vi-VN" sz="2400" kern="0" dirty="0">
                <a:solidFill>
                  <a:srgbClr val="000000"/>
                </a:solidFill>
                <a:latin typeface="UTM Avo" panose="02040603050506020204" pitchFamily="18" charset="0"/>
                <a:cs typeface="Arial" pitchFamily="34" charset="0"/>
                <a:sym typeface="Arial"/>
              </a:rPr>
              <a:t>Ôn lại kiến thức đã học:</a:t>
            </a:r>
            <a:endParaRPr lang="en-US" sz="2400" kern="0" dirty="0">
              <a:solidFill>
                <a:srgbClr val="000000"/>
              </a:solidFill>
              <a:latin typeface="UTM Avo" panose="02040603050506020204" pitchFamily="18" charset="0"/>
              <a:cs typeface="Arial" pitchFamily="34" charset="0"/>
              <a:sym typeface="Arial"/>
            </a:endParaRPr>
          </a:p>
          <a:p>
            <a:pPr lvl="0" algn="ctr">
              <a:lnSpc>
                <a:spcPct val="150000"/>
              </a:lnSpc>
              <a:buClr>
                <a:srgbClr val="000000"/>
              </a:buClr>
              <a:defRPr/>
            </a:pPr>
            <a:r>
              <a:rPr lang="vi-VN" sz="2400" kern="0" dirty="0">
                <a:solidFill>
                  <a:srgbClr val="000000"/>
                </a:solidFill>
                <a:latin typeface="UTM Avo" panose="02040603050506020204" pitchFamily="18" charset="0"/>
                <a:cs typeface="Arial" pitchFamily="34" charset="0"/>
                <a:sym typeface="Arial"/>
              </a:rPr>
              <a:t>Công việc trong gia đình.</a:t>
            </a:r>
          </a:p>
        </p:txBody>
      </p:sp>
      <p:sp>
        <p:nvSpPr>
          <p:cNvPr id="13" name="Rounded Rectangle 8">
            <a:extLst>
              <a:ext uri="{FF2B5EF4-FFF2-40B4-BE49-F238E27FC236}">
                <a16:creationId xmlns:a16="http://schemas.microsoft.com/office/drawing/2014/main" id="{A2207F80-9392-8480-ED1A-5189E89AC036}"/>
              </a:ext>
            </a:extLst>
          </p:cNvPr>
          <p:cNvSpPr/>
          <p:nvPr/>
        </p:nvSpPr>
        <p:spPr>
          <a:xfrm>
            <a:off x="3082308" y="3248876"/>
            <a:ext cx="6027382" cy="1241191"/>
          </a:xfrm>
          <a:prstGeom prst="roundRect">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
                <a:srgbClr val="000000"/>
              </a:buClr>
            </a:pPr>
            <a:r>
              <a:rPr lang="vi-VN" sz="2400" kern="0">
                <a:solidFill>
                  <a:srgbClr val="000000"/>
                </a:solidFill>
                <a:latin typeface="UTM Avo" panose="02040603050506020204" pitchFamily="18" charset="0"/>
                <a:cs typeface="Arial" pitchFamily="34" charset="0"/>
                <a:sym typeface="Arial"/>
              </a:rPr>
              <a:t>Hoàn thành nhiệm vụ được giao ở phần Vận dụng.</a:t>
            </a:r>
            <a:endParaRPr lang="vi-VN" sz="2400" kern="0" dirty="0">
              <a:solidFill>
                <a:srgbClr val="000000"/>
              </a:solidFill>
              <a:latin typeface="UTM Avo" panose="02040603050506020204" pitchFamily="18" charset="0"/>
              <a:cs typeface="Arial" pitchFamily="34" charset="0"/>
              <a:sym typeface="Arial"/>
            </a:endParaRPr>
          </a:p>
        </p:txBody>
      </p:sp>
      <p:sp>
        <p:nvSpPr>
          <p:cNvPr id="14" name="Rectangle: Rounded Corners 13">
            <a:extLst>
              <a:ext uri="{FF2B5EF4-FFF2-40B4-BE49-F238E27FC236}">
                <a16:creationId xmlns:a16="http://schemas.microsoft.com/office/drawing/2014/main" id="{B7D5CB05-C48F-1E8A-51B4-7226DE7C13A0}"/>
              </a:ext>
            </a:extLst>
          </p:cNvPr>
          <p:cNvSpPr/>
          <p:nvPr/>
        </p:nvSpPr>
        <p:spPr>
          <a:xfrm>
            <a:off x="3617276" y="924560"/>
            <a:ext cx="4957445" cy="660400"/>
          </a:xfrm>
          <a:prstGeom prst="roundRect">
            <a:avLst>
              <a:gd name="adj" fmla="val 50000"/>
            </a:avLst>
          </a:prstGeom>
          <a:solidFill>
            <a:srgbClr val="ED7D31"/>
          </a:solidFill>
          <a:ln w="38100" cap="flat" cmpd="sng" algn="ctr">
            <a:solidFill>
              <a:schemeClr val="bg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15" name="Rounded Rectangle 8">
            <a:extLst>
              <a:ext uri="{FF2B5EF4-FFF2-40B4-BE49-F238E27FC236}">
                <a16:creationId xmlns:a16="http://schemas.microsoft.com/office/drawing/2014/main" id="{895D330F-158D-8105-E69C-AE4B4175C97C}"/>
              </a:ext>
            </a:extLst>
          </p:cNvPr>
          <p:cNvSpPr/>
          <p:nvPr/>
        </p:nvSpPr>
        <p:spPr>
          <a:xfrm>
            <a:off x="3082307" y="4701430"/>
            <a:ext cx="6027382" cy="1854125"/>
          </a:xfrm>
          <a:prstGeom prst="roundRect">
            <a:avLst>
              <a:gd name="adj" fmla="val 13833"/>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Đọc và tìm hiểu trước nội dung:</a:t>
            </a:r>
            <a:endParaRPr lang="en-US" sz="2400" kern="0" dirty="0">
              <a:solidFill>
                <a:srgbClr val="000000"/>
              </a:solidFill>
              <a:latin typeface="UTM Avo" panose="02040603050506020204" pitchFamily="18" charset="0"/>
              <a:cs typeface="Arial" pitchFamily="34" charset="0"/>
              <a:sym typeface="Arial"/>
            </a:endParaRPr>
          </a:p>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Hoạt động giáo dục theo chủ đề 6 – Phát triển kinh tế gia đình.</a:t>
            </a:r>
          </a:p>
        </p:txBody>
      </p:sp>
      <p:pic>
        <p:nvPicPr>
          <p:cNvPr id="16" name="Picture 15">
            <a:extLst>
              <a:ext uri="{FF2B5EF4-FFF2-40B4-BE49-F238E27FC236}">
                <a16:creationId xmlns:a16="http://schemas.microsoft.com/office/drawing/2014/main" id="{1FBA925A-ACD3-6A07-A4D2-2C2A43C4E56B}"/>
              </a:ext>
            </a:extLst>
          </p:cNvPr>
          <p:cNvPicPr>
            <a:picLocks noChangeAspect="1"/>
          </p:cNvPicPr>
          <p:nvPr/>
        </p:nvPicPr>
        <p:blipFill>
          <a:blip r:embed="rId3"/>
          <a:stretch>
            <a:fillRect/>
          </a:stretch>
        </p:blipFill>
        <p:spPr>
          <a:xfrm>
            <a:off x="301008" y="4460741"/>
            <a:ext cx="2632692" cy="2632692"/>
          </a:xfrm>
          <a:prstGeom prst="rect">
            <a:avLst/>
          </a:prstGeom>
        </p:spPr>
      </p:pic>
    </p:spTree>
    <p:extLst>
      <p:ext uri="{BB962C8B-B14F-4D97-AF65-F5344CB8AC3E}">
        <p14:creationId xmlns:p14="http://schemas.microsoft.com/office/powerpoint/2010/main" val="1546438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2"/>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6_Xây dựng gia đình hạnh phúc_Tiết 2</Template>
  <TotalTime>39</TotalTime>
  <Words>1242</Words>
  <Application>Microsoft Office PowerPoint</Application>
  <PresentationFormat>Widescreen</PresentationFormat>
  <Paragraphs>136</Paragraphs>
  <Slides>32</Slides>
  <Notes>14</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32</vt:i4>
      </vt:variant>
    </vt:vector>
  </HeadingPairs>
  <TitlesOfParts>
    <vt:vector size="40" baseType="lpstr">
      <vt:lpstr>Aptos</vt:lpstr>
      <vt:lpstr>Arial</vt:lpstr>
      <vt:lpstr>Calibri</vt:lpstr>
      <vt:lpstr>Calibri Light</vt:lpstr>
      <vt:lpstr>UTM Avo</vt:lpstr>
      <vt:lpstr>Office Theme</vt:lpstr>
      <vt:lpstr>Theme1</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31</cp:revision>
  <dcterms:created xsi:type="dcterms:W3CDTF">2025-01-14T15:19:30Z</dcterms:created>
  <dcterms:modified xsi:type="dcterms:W3CDTF">2025-01-17T09:24:42Z</dcterms:modified>
</cp:coreProperties>
</file>