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94" r:id="rId2"/>
    <p:sldMasterId id="2147483730" r:id="rId3"/>
  </p:sldMasterIdLst>
  <p:notesMasterIdLst>
    <p:notesMasterId r:id="rId50"/>
  </p:notesMasterIdLst>
  <p:sldIdLst>
    <p:sldId id="256" r:id="rId4"/>
    <p:sldId id="271" r:id="rId5"/>
    <p:sldId id="273" r:id="rId6"/>
    <p:sldId id="527" r:id="rId7"/>
    <p:sldId id="274" r:id="rId8"/>
    <p:sldId id="276" r:id="rId9"/>
    <p:sldId id="490" r:id="rId10"/>
    <p:sldId id="531" r:id="rId11"/>
    <p:sldId id="290" r:id="rId12"/>
    <p:sldId id="539" r:id="rId13"/>
    <p:sldId id="540" r:id="rId14"/>
    <p:sldId id="296" r:id="rId15"/>
    <p:sldId id="541" r:id="rId16"/>
    <p:sldId id="542" r:id="rId17"/>
    <p:sldId id="543" r:id="rId18"/>
    <p:sldId id="544" r:id="rId19"/>
    <p:sldId id="519" r:id="rId20"/>
    <p:sldId id="508" r:id="rId21"/>
    <p:sldId id="444" r:id="rId22"/>
    <p:sldId id="545" r:id="rId23"/>
    <p:sldId id="546" r:id="rId24"/>
    <p:sldId id="472" r:id="rId25"/>
    <p:sldId id="547" r:id="rId26"/>
    <p:sldId id="548" r:id="rId27"/>
    <p:sldId id="549" r:id="rId28"/>
    <p:sldId id="532" r:id="rId29"/>
    <p:sldId id="280" r:id="rId30"/>
    <p:sldId id="333" r:id="rId31"/>
    <p:sldId id="328" r:id="rId32"/>
    <p:sldId id="259" r:id="rId33"/>
    <p:sldId id="550" r:id="rId34"/>
    <p:sldId id="551" r:id="rId35"/>
    <p:sldId id="552" r:id="rId36"/>
    <p:sldId id="553" r:id="rId37"/>
    <p:sldId id="282" r:id="rId38"/>
    <p:sldId id="277" r:id="rId39"/>
    <p:sldId id="279" r:id="rId40"/>
    <p:sldId id="283" r:id="rId41"/>
    <p:sldId id="285" r:id="rId42"/>
    <p:sldId id="554" r:id="rId43"/>
    <p:sldId id="555" r:id="rId44"/>
    <p:sldId id="556" r:id="rId45"/>
    <p:sldId id="557" r:id="rId46"/>
    <p:sldId id="538" r:id="rId47"/>
    <p:sldId id="257" r:id="rId48"/>
    <p:sldId id="269" r:id="rId49"/>
  </p:sldIdLst>
  <p:sldSz cx="12192000" cy="6858000"/>
  <p:notesSz cx="6858000" cy="9144000"/>
  <p:embeddedFontLst>
    <p:embeddedFont>
      <p:font typeface="UTM Avo" panose="02040603050506020204" pitchFamily="18" charset="0"/>
      <p:regular r:id="rId51"/>
      <p:bold r:id="rId52"/>
      <p:italic r:id="rId53"/>
      <p:boldItalic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E5E3"/>
    <a:srgbClr val="FACBC6"/>
    <a:srgbClr val="F59187"/>
    <a:srgbClr val="FFFAF7"/>
    <a:srgbClr val="931568"/>
    <a:srgbClr val="B36B00"/>
    <a:srgbClr val="307B97"/>
    <a:srgbClr val="694B00"/>
    <a:srgbClr val="F9D7EE"/>
    <a:srgbClr val="FFE7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137" autoAdjust="0"/>
  </p:normalViewPr>
  <p:slideViewPr>
    <p:cSldViewPr snapToGrid="0" showGuides="1">
      <p:cViewPr varScale="1">
        <p:scale>
          <a:sx n="108" d="100"/>
          <a:sy n="108" d="100"/>
        </p:scale>
        <p:origin x="630" y="102"/>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55"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3.fntdata"/><Relationship Id="rId58"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font" Target="fonts/font1.fntdata"/><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E5DE64-5E65-4ABB-AEC6-3A9DBD1F77E3}" type="datetimeFigureOut">
              <a:rPr lang="en-US" smtClean="0"/>
              <a:t>1/17/2025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CC30AB-19DE-4B0C-A2F6-692FBBAAF8DB}" type="slidenum">
              <a:rPr lang="en-US" smtClean="0"/>
              <a:t>‹#›</a:t>
            </a:fld>
            <a:endParaRPr lang="en-US"/>
          </a:p>
        </p:txBody>
      </p:sp>
    </p:spTree>
    <p:extLst>
      <p:ext uri="{BB962C8B-B14F-4D97-AF65-F5344CB8AC3E}">
        <p14:creationId xmlns:p14="http://schemas.microsoft.com/office/powerpoint/2010/main" val="42376440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5CC30AB-19DE-4B0C-A2F6-692FBBAAF8D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7147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9</a:t>
            </a:fld>
            <a:endParaRPr lang="en-US"/>
          </a:p>
        </p:txBody>
      </p:sp>
    </p:spTree>
    <p:extLst>
      <p:ext uri="{BB962C8B-B14F-4D97-AF65-F5344CB8AC3E}">
        <p14:creationId xmlns:p14="http://schemas.microsoft.com/office/powerpoint/2010/main" val="2847965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E96029-A776-3BC8-2A51-B7563E3CD8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C27769-5A29-8E8C-ABBD-5CAA9D475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0D34D-B618-829D-BB9D-1181C4E313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EE7906-1E79-CE98-B9E6-092C392D4BF5}"/>
              </a:ext>
            </a:extLst>
          </p:cNvPr>
          <p:cNvSpPr>
            <a:spLocks noGrp="1"/>
          </p:cNvSpPr>
          <p:nvPr>
            <p:ph type="sldNum" sz="quarter" idx="5"/>
          </p:nvPr>
        </p:nvSpPr>
        <p:spPr/>
        <p:txBody>
          <a:bodyPr/>
          <a:lstStyle/>
          <a:p>
            <a:fld id="{B5CC30AB-19DE-4B0C-A2F6-692FBBAAF8DB}" type="slidenum">
              <a:rPr lang="en-US" smtClean="0"/>
              <a:t>10</a:t>
            </a:fld>
            <a:endParaRPr lang="en-US"/>
          </a:p>
        </p:txBody>
      </p:sp>
    </p:spTree>
    <p:extLst>
      <p:ext uri="{BB962C8B-B14F-4D97-AF65-F5344CB8AC3E}">
        <p14:creationId xmlns:p14="http://schemas.microsoft.com/office/powerpoint/2010/main" val="913814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9F888-109B-EAA2-5A73-023D8BDFD2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DA9FF-3D01-8C32-104C-9BCF25B974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D444A1-7C30-7054-A342-64FF5758AC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ED16E6-37B5-9776-CCFF-8CDBD4F04E4F}"/>
              </a:ext>
            </a:extLst>
          </p:cNvPr>
          <p:cNvSpPr>
            <a:spLocks noGrp="1"/>
          </p:cNvSpPr>
          <p:nvPr>
            <p:ph type="sldNum" sz="quarter" idx="5"/>
          </p:nvPr>
        </p:nvSpPr>
        <p:spPr/>
        <p:txBody>
          <a:bodyPr/>
          <a:lstStyle/>
          <a:p>
            <a:fld id="{B5CC30AB-19DE-4B0C-A2F6-692FBBAAF8DB}" type="slidenum">
              <a:rPr lang="en-US" smtClean="0"/>
              <a:t>11</a:t>
            </a:fld>
            <a:endParaRPr lang="en-US"/>
          </a:p>
        </p:txBody>
      </p:sp>
    </p:spTree>
    <p:extLst>
      <p:ext uri="{BB962C8B-B14F-4D97-AF65-F5344CB8AC3E}">
        <p14:creationId xmlns:p14="http://schemas.microsoft.com/office/powerpoint/2010/main" val="5681394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12</a:t>
            </a:fld>
            <a:endParaRPr lang="en-US"/>
          </a:p>
        </p:txBody>
      </p:sp>
    </p:spTree>
    <p:extLst>
      <p:ext uri="{BB962C8B-B14F-4D97-AF65-F5344CB8AC3E}">
        <p14:creationId xmlns:p14="http://schemas.microsoft.com/office/powerpoint/2010/main" val="55714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84EDD-6466-379B-B098-3D26F822C3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B81D6-3A52-0B48-486E-80799F2D2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EB99D-FD4E-A1FA-2E9F-3B32D0835FD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084E967-493D-E911-9127-C75D461AC188}"/>
              </a:ext>
            </a:extLst>
          </p:cNvPr>
          <p:cNvSpPr>
            <a:spLocks noGrp="1"/>
          </p:cNvSpPr>
          <p:nvPr>
            <p:ph type="sldNum" sz="quarter" idx="5"/>
          </p:nvPr>
        </p:nvSpPr>
        <p:spPr/>
        <p:txBody>
          <a:bodyPr/>
          <a:lstStyle/>
          <a:p>
            <a:fld id="{B5CC30AB-19DE-4B0C-A2F6-692FBBAAF8DB}" type="slidenum">
              <a:rPr lang="en-US" smtClean="0"/>
              <a:t>13</a:t>
            </a:fld>
            <a:endParaRPr lang="en-US"/>
          </a:p>
        </p:txBody>
      </p:sp>
    </p:spTree>
    <p:extLst>
      <p:ext uri="{BB962C8B-B14F-4D97-AF65-F5344CB8AC3E}">
        <p14:creationId xmlns:p14="http://schemas.microsoft.com/office/powerpoint/2010/main" val="365073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00B47-9919-38B0-75A7-E4C39FA6FE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A20138-C262-F740-3134-2DA2587B32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AE1D97-0745-B0F7-629F-96CD698332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E9E757-2314-6A95-9B6C-03CABD4C03D1}"/>
              </a:ext>
            </a:extLst>
          </p:cNvPr>
          <p:cNvSpPr>
            <a:spLocks noGrp="1"/>
          </p:cNvSpPr>
          <p:nvPr>
            <p:ph type="sldNum" sz="quarter" idx="5"/>
          </p:nvPr>
        </p:nvSpPr>
        <p:spPr/>
        <p:txBody>
          <a:bodyPr/>
          <a:lstStyle/>
          <a:p>
            <a:fld id="{B5CC30AB-19DE-4B0C-A2F6-692FBBAAF8DB}" type="slidenum">
              <a:rPr lang="en-US" smtClean="0"/>
              <a:t>14</a:t>
            </a:fld>
            <a:endParaRPr lang="en-US"/>
          </a:p>
        </p:txBody>
      </p:sp>
    </p:spTree>
    <p:extLst>
      <p:ext uri="{BB962C8B-B14F-4D97-AF65-F5344CB8AC3E}">
        <p14:creationId xmlns:p14="http://schemas.microsoft.com/office/powerpoint/2010/main" val="1191312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3E0C2-B654-DF7C-0441-4E418BB29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45F80B-881D-C7D2-C0B6-B4B0A23F47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ABB694-522F-7899-F20B-E3823DB4F7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C4515D7-8E22-B6C7-8A2E-3703B03D1403}"/>
              </a:ext>
            </a:extLst>
          </p:cNvPr>
          <p:cNvSpPr>
            <a:spLocks noGrp="1"/>
          </p:cNvSpPr>
          <p:nvPr>
            <p:ph type="sldNum" sz="quarter" idx="5"/>
          </p:nvPr>
        </p:nvSpPr>
        <p:spPr/>
        <p:txBody>
          <a:bodyPr/>
          <a:lstStyle/>
          <a:p>
            <a:fld id="{B5CC30AB-19DE-4B0C-A2F6-692FBBAAF8DB}" type="slidenum">
              <a:rPr lang="en-US" smtClean="0"/>
              <a:t>15</a:t>
            </a:fld>
            <a:endParaRPr lang="en-US"/>
          </a:p>
        </p:txBody>
      </p:sp>
    </p:spTree>
    <p:extLst>
      <p:ext uri="{BB962C8B-B14F-4D97-AF65-F5344CB8AC3E}">
        <p14:creationId xmlns:p14="http://schemas.microsoft.com/office/powerpoint/2010/main" val="1519524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65BCD-5083-BE1A-ED57-6602AB2F31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297A0-E460-B7A0-5E0C-52DD9D472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B35A0-7172-83CC-F4E5-FE14230F644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DAFEF5-6D29-F9E7-9FA2-358757845C2D}"/>
              </a:ext>
            </a:extLst>
          </p:cNvPr>
          <p:cNvSpPr>
            <a:spLocks noGrp="1"/>
          </p:cNvSpPr>
          <p:nvPr>
            <p:ph type="sldNum" sz="quarter" idx="5"/>
          </p:nvPr>
        </p:nvSpPr>
        <p:spPr/>
        <p:txBody>
          <a:bodyPr/>
          <a:lstStyle/>
          <a:p>
            <a:fld id="{B5CC30AB-19DE-4B0C-A2F6-692FBBAAF8DB}" type="slidenum">
              <a:rPr lang="en-US" smtClean="0"/>
              <a:t>16</a:t>
            </a:fld>
            <a:endParaRPr lang="en-US"/>
          </a:p>
        </p:txBody>
      </p:sp>
    </p:spTree>
    <p:extLst>
      <p:ext uri="{BB962C8B-B14F-4D97-AF65-F5344CB8AC3E}">
        <p14:creationId xmlns:p14="http://schemas.microsoft.com/office/powerpoint/2010/main" val="890914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5CC30AB-19DE-4B0C-A2F6-692FBBAAF8DB}" type="slidenum">
              <a:rPr lang="en-US" smtClean="0"/>
              <a:t>17</a:t>
            </a:fld>
            <a:endParaRPr lang="en-US"/>
          </a:p>
        </p:txBody>
      </p:sp>
    </p:spTree>
    <p:extLst>
      <p:ext uri="{BB962C8B-B14F-4D97-AF65-F5344CB8AC3E}">
        <p14:creationId xmlns:p14="http://schemas.microsoft.com/office/powerpoint/2010/main" val="105870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D29A6-0CB8-5666-A48F-8C5B449ADB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9B6132-93A9-4F18-69D8-DCEE34A45F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A63EE7-6B85-BEA8-784C-DFD327A76A5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799E73-90DF-4847-BC72-6A0B69C86C4F}"/>
              </a:ext>
            </a:extLst>
          </p:cNvPr>
          <p:cNvSpPr>
            <a:spLocks noGrp="1"/>
          </p:cNvSpPr>
          <p:nvPr>
            <p:ph type="sldNum" sz="quarter" idx="5"/>
          </p:nvPr>
        </p:nvSpPr>
        <p:spPr/>
        <p:txBody>
          <a:bodyPr/>
          <a:lstStyle/>
          <a:p>
            <a:fld id="{B5CC30AB-19DE-4B0C-A2F6-692FBBAAF8DB}" type="slidenum">
              <a:rPr lang="en-US" smtClean="0"/>
              <a:t>18</a:t>
            </a:fld>
            <a:endParaRPr lang="en-US"/>
          </a:p>
        </p:txBody>
      </p:sp>
    </p:spTree>
    <p:extLst>
      <p:ext uri="{BB962C8B-B14F-4D97-AF65-F5344CB8AC3E}">
        <p14:creationId xmlns:p14="http://schemas.microsoft.com/office/powerpoint/2010/main" val="1412513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D399E-7E2B-DE12-926B-A90EB6023F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6A3F8-B9FF-8626-0EF2-92E1F70F90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B71177-2709-4373-E8AF-2864101921C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8A657C1-E603-9DCF-D34E-966A17D2F227}"/>
              </a:ext>
            </a:extLst>
          </p:cNvPr>
          <p:cNvSpPr>
            <a:spLocks noGrp="1"/>
          </p:cNvSpPr>
          <p:nvPr>
            <p:ph type="sldNum" sz="quarter" idx="5"/>
          </p:nvPr>
        </p:nvSpPr>
        <p:spPr/>
        <p:txBody>
          <a:bodyPr/>
          <a:lstStyle/>
          <a:p>
            <a:fld id="{B5CC30AB-19DE-4B0C-A2F6-692FBBAAF8DB}" type="slidenum">
              <a:rPr lang="en-US" smtClean="0"/>
              <a:t>19</a:t>
            </a:fld>
            <a:endParaRPr lang="en-US"/>
          </a:p>
        </p:txBody>
      </p:sp>
    </p:spTree>
    <p:extLst>
      <p:ext uri="{BB962C8B-B14F-4D97-AF65-F5344CB8AC3E}">
        <p14:creationId xmlns:p14="http://schemas.microsoft.com/office/powerpoint/2010/main" val="1389278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BADB2-84E4-017E-0355-EE3F771860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250A9-D36E-BEC0-BE4C-78C9BE76F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8AFE40-74C3-9C76-64B6-386EBFD4BC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E1D221-D4D3-2DDC-DED4-3F7FC0E92902}"/>
              </a:ext>
            </a:extLst>
          </p:cNvPr>
          <p:cNvSpPr>
            <a:spLocks noGrp="1"/>
          </p:cNvSpPr>
          <p:nvPr>
            <p:ph type="sldNum" sz="quarter" idx="5"/>
          </p:nvPr>
        </p:nvSpPr>
        <p:spPr/>
        <p:txBody>
          <a:bodyPr/>
          <a:lstStyle/>
          <a:p>
            <a:fld id="{B5CC30AB-19DE-4B0C-A2F6-692FBBAAF8DB}" type="slidenum">
              <a:rPr lang="en-US" smtClean="0"/>
              <a:t>20</a:t>
            </a:fld>
            <a:endParaRPr lang="en-US"/>
          </a:p>
        </p:txBody>
      </p:sp>
    </p:spTree>
    <p:extLst>
      <p:ext uri="{BB962C8B-B14F-4D97-AF65-F5344CB8AC3E}">
        <p14:creationId xmlns:p14="http://schemas.microsoft.com/office/powerpoint/2010/main" val="3594650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D5221-1C26-1B53-9880-A8845C090D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8C4595-19E2-BE30-9B0F-30EB9550F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96413E-C29D-254C-B9BD-1F13D15E87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83AE82-1CA2-8628-5A9F-EF7179FB22BA}"/>
              </a:ext>
            </a:extLst>
          </p:cNvPr>
          <p:cNvSpPr>
            <a:spLocks noGrp="1"/>
          </p:cNvSpPr>
          <p:nvPr>
            <p:ph type="sldNum" sz="quarter" idx="5"/>
          </p:nvPr>
        </p:nvSpPr>
        <p:spPr/>
        <p:txBody>
          <a:bodyPr/>
          <a:lstStyle/>
          <a:p>
            <a:fld id="{B5CC30AB-19DE-4B0C-A2F6-692FBBAAF8DB}" type="slidenum">
              <a:rPr lang="en-US" smtClean="0"/>
              <a:t>21</a:t>
            </a:fld>
            <a:endParaRPr lang="en-US"/>
          </a:p>
        </p:txBody>
      </p:sp>
    </p:spTree>
    <p:extLst>
      <p:ext uri="{BB962C8B-B14F-4D97-AF65-F5344CB8AC3E}">
        <p14:creationId xmlns:p14="http://schemas.microsoft.com/office/powerpoint/2010/main" val="36060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AB968-29A6-133E-5DB9-460A9C4F42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D9001-F0DF-F760-6F66-3DF18B091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05E591-2564-81D7-B9E2-A742A701E56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CC5DE91-3B87-2589-11B1-CC735609B6A8}"/>
              </a:ext>
            </a:extLst>
          </p:cNvPr>
          <p:cNvSpPr>
            <a:spLocks noGrp="1"/>
          </p:cNvSpPr>
          <p:nvPr>
            <p:ph type="sldNum" sz="quarter" idx="5"/>
          </p:nvPr>
        </p:nvSpPr>
        <p:spPr/>
        <p:txBody>
          <a:bodyPr/>
          <a:lstStyle/>
          <a:p>
            <a:fld id="{B5CC30AB-19DE-4B0C-A2F6-692FBBAAF8DB}" type="slidenum">
              <a:rPr lang="en-US" smtClean="0"/>
              <a:t>22</a:t>
            </a:fld>
            <a:endParaRPr lang="en-US"/>
          </a:p>
        </p:txBody>
      </p:sp>
    </p:spTree>
    <p:extLst>
      <p:ext uri="{BB962C8B-B14F-4D97-AF65-F5344CB8AC3E}">
        <p14:creationId xmlns:p14="http://schemas.microsoft.com/office/powerpoint/2010/main" val="3307150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73F84-954F-50E0-405F-D128240A4C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CA1F89-2747-EF07-A4C6-60A827668F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51388F-F8C7-F2BD-342D-5E9F40C51F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5A739A-B9CF-81BE-9FEE-D781E522B7F9}"/>
              </a:ext>
            </a:extLst>
          </p:cNvPr>
          <p:cNvSpPr>
            <a:spLocks noGrp="1"/>
          </p:cNvSpPr>
          <p:nvPr>
            <p:ph type="sldNum" sz="quarter" idx="5"/>
          </p:nvPr>
        </p:nvSpPr>
        <p:spPr/>
        <p:txBody>
          <a:bodyPr/>
          <a:lstStyle/>
          <a:p>
            <a:fld id="{B5CC30AB-19DE-4B0C-A2F6-692FBBAAF8DB}" type="slidenum">
              <a:rPr lang="en-US" smtClean="0"/>
              <a:t>26</a:t>
            </a:fld>
            <a:endParaRPr lang="en-US"/>
          </a:p>
        </p:txBody>
      </p:sp>
    </p:spTree>
    <p:extLst>
      <p:ext uri="{BB962C8B-B14F-4D97-AF65-F5344CB8AC3E}">
        <p14:creationId xmlns:p14="http://schemas.microsoft.com/office/powerpoint/2010/main" val="1338411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33D04-5173-415E-A591-1DAAB0736C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9958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256337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01884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13480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84550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287887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350701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4984101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554687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438179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9666213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30868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0618795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7219305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3146838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8176798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1/17/2025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40082417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1/17/2025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8837842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1/17/2025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2070811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304713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1/17/2025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207455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118232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1/17/2025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128811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1/17/2025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6430159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1/17/2025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173002970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hoat-dong-trai-nghiem,-huong-nghiep-9/1/712/57/"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dDcNuvrM2BY"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hyperlink" Target="https://www.hoc10.vn/doc-sach/hoat-dong-trai-nghiem,-huong-nghiep-9/1/712/57/" TargetMode="External"/><Relationship Id="rId2" Type="http://schemas.openxmlformats.org/officeDocument/2006/relationships/image" Target="../media/image9.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8.sv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40.jpeg"/><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jpe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hoc10.vn/doc-sach/hoat-dong-trai-nghiem,-huong-nghiep-9/1/712/57/" TargetMode="External"/><Relationship Id="rId2" Type="http://schemas.openxmlformats.org/officeDocument/2006/relationships/image" Target="../media/image4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slideLayout" Target="../slideLayouts/slideLayout24.xml"/><Relationship Id="rId7" Type="http://schemas.openxmlformats.org/officeDocument/2006/relationships/image" Target="../media/image49.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2.wdp"/><Relationship Id="rId5" Type="http://schemas.openxmlformats.org/officeDocument/2006/relationships/image" Target="../media/image48.png"/><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slideLayout" Target="../slideLayouts/slideLayout23.xml"/><Relationship Id="rId7" Type="http://schemas.microsoft.com/office/2007/relationships/hdphoto" Target="../media/hdphoto3.wdp"/><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52.png"/><Relationship Id="rId11" Type="http://schemas.openxmlformats.org/officeDocument/2006/relationships/image" Target="../media/image49.png"/><Relationship Id="rId5" Type="http://schemas.openxmlformats.org/officeDocument/2006/relationships/image" Target="../media/image51.png"/><Relationship Id="rId10" Type="http://schemas.openxmlformats.org/officeDocument/2006/relationships/image" Target="../media/image50.png"/><Relationship Id="rId4" Type="http://schemas.openxmlformats.org/officeDocument/2006/relationships/notesSlide" Target="../notesSlides/notesSlide17.xml"/><Relationship Id="rId9" Type="http://schemas.microsoft.com/office/2007/relationships/hdphoto" Target="../media/hdphoto2.wdp"/></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3.xml"/><Relationship Id="rId6" Type="http://schemas.openxmlformats.org/officeDocument/2006/relationships/image" Target="../media/image56.png"/><Relationship Id="rId5" Type="http://schemas.openxmlformats.org/officeDocument/2006/relationships/image" Target="../media/image50.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svg"/></Relationships>
</file>

<file path=ppt/slides/_rels/slide36.xml.rels><?xml version="1.0" encoding="UTF-8" standalone="yes"?>
<Relationships xmlns="http://schemas.openxmlformats.org/package/2006/relationships"><Relationship Id="rId3" Type="http://schemas.openxmlformats.org/officeDocument/2006/relationships/hyperlink" Target="https://www.hoc10.vn/doc-sach/hoat-dong-trai-nghiem,-huong-nghiep-9/1/712/58/" TargetMode="External"/><Relationship Id="rId2" Type="http://schemas.openxmlformats.org/officeDocument/2006/relationships/image" Target="../media/image6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svg"/></Relationships>
</file>

<file path=ppt/slides/_rels/slide38.xml.rels><?xml version="1.0" encoding="UTF-8" standalone="yes"?>
<Relationships xmlns="http://schemas.openxmlformats.org/package/2006/relationships"><Relationship Id="rId3" Type="http://schemas.openxmlformats.org/officeDocument/2006/relationships/hyperlink" Target="https://www.hoc10.vn/doc-sach/hoat-dong-trai-nghiem,-huong-nghiep-9/1/712/59/" TargetMode="External"/><Relationship Id="rId2" Type="http://schemas.openxmlformats.org/officeDocument/2006/relationships/image" Target="../media/image6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hyperlink" Target="https://www.youtube.com/@hoc1biet10" TargetMode="External"/><Relationship Id="rId1" Type="http://schemas.openxmlformats.org/officeDocument/2006/relationships/slideLayout" Target="../slideLayouts/slideLayout18.xml"/></Relationships>
</file>

<file path=ppt/slides/_rels/slide46.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1AEE4-6E90-5536-C160-CD61DE054B01}"/>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9</a:t>
            </a:r>
          </a:p>
        </p:txBody>
      </p:sp>
      <p:sp>
        <p:nvSpPr>
          <p:cNvPr id="3" name="Title 1">
            <a:extLst>
              <a:ext uri="{FF2B5EF4-FFF2-40B4-BE49-F238E27FC236}">
                <a16:creationId xmlns:a16="http://schemas.microsoft.com/office/drawing/2014/main" id="{A4B13C59-9CF2-D8BC-CF2E-3583FBB67821}"/>
              </a:ext>
            </a:extLst>
          </p:cNvPr>
          <p:cNvSpPr txBox="1">
            <a:spLocks/>
          </p:cNvSpPr>
          <p:nvPr/>
        </p:nvSpPr>
        <p:spPr>
          <a:xfrm>
            <a:off x="346461" y="1493276"/>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6</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pPr>
            <a:r>
              <a:rPr lang="vi-VN" sz="5400" b="1" dirty="0">
                <a:solidFill>
                  <a:srgbClr val="002060"/>
                </a:solidFill>
                <a:latin typeface="UTM Avo" panose="02040603050506020204" pitchFamily="18" charset="0"/>
              </a:rPr>
              <a:t>Gia đình yêu thương</a:t>
            </a:r>
            <a:endParaRPr lang="en-US" sz="54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058FB83D-6083-59FA-B046-1A21D54E34CA}"/>
              </a:ext>
            </a:extLst>
          </p:cNvPr>
          <p:cNvSpPr txBox="1">
            <a:spLocks/>
          </p:cNvSpPr>
          <p:nvPr/>
        </p:nvSpPr>
        <p:spPr>
          <a:xfrm>
            <a:off x="0" y="3598477"/>
            <a:ext cx="12192000" cy="156453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5400" b="1" dirty="0">
                <a:solidFill>
                  <a:srgbClr val="FF0000"/>
                </a:solidFill>
                <a:latin typeface="UTM Avo" panose="02040603050506020204" pitchFamily="18" charset="0"/>
              </a:rPr>
              <a:t>Phát triển kinh tế gia đình </a:t>
            </a:r>
            <a:endParaRPr lang="en-US" sz="54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9A181A4-56F7-6299-4528-20D75E6E39EB}"/>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CC84C4B5-5ED4-529F-26D4-AE3ADCFC408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36325682-25FB-510F-F32B-DF19E1EFF060}"/>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8841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3FF421E7-B311-B5DC-B116-02E6850AFC37}"/>
              </a:ext>
            </a:extLst>
          </p:cNvPr>
          <p:cNvPicPr>
            <a:picLocks noChangeAspect="1"/>
          </p:cNvPicPr>
          <p:nvPr/>
        </p:nvPicPr>
        <p:blipFill>
          <a:blip r:embed="rId4"/>
          <a:stretch>
            <a:fillRect/>
          </a:stretch>
        </p:blipFill>
        <p:spPr>
          <a:xfrm>
            <a:off x="2280350" y="1786065"/>
            <a:ext cx="7631299" cy="4829599"/>
          </a:xfrm>
          <a:prstGeom prst="rect">
            <a:avLst/>
          </a:prstGeom>
        </p:spPr>
      </p:pic>
    </p:spTree>
    <p:extLst>
      <p:ext uri="{BB962C8B-B14F-4D97-AF65-F5344CB8AC3E}">
        <p14:creationId xmlns:p14="http://schemas.microsoft.com/office/powerpoint/2010/main" val="300331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504D99D-1A0A-094F-7457-B8BD9100D18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EE47C43-9041-A88B-E01A-13B44A51A90B}"/>
              </a:ext>
            </a:extLst>
          </p:cNvPr>
          <p:cNvGrpSpPr/>
          <p:nvPr/>
        </p:nvGrpSpPr>
        <p:grpSpPr>
          <a:xfrm>
            <a:off x="1530790" y="1572589"/>
            <a:ext cx="9130420" cy="1099745"/>
            <a:chOff x="853889" y="845188"/>
            <a:chExt cx="7547078" cy="909034"/>
          </a:xfrm>
        </p:grpSpPr>
        <p:sp>
          <p:nvSpPr>
            <p:cNvPr id="3" name="Rounded Rectangle 2">
              <a:extLst>
                <a:ext uri="{FF2B5EF4-FFF2-40B4-BE49-F238E27FC236}">
                  <a16:creationId xmlns:a16="http://schemas.microsoft.com/office/drawing/2014/main" id="{DB5A9E20-1649-6E52-C763-70BCFCE4C857}"/>
                </a:ext>
              </a:extLst>
            </p:cNvPr>
            <p:cNvSpPr/>
            <p:nvPr/>
          </p:nvSpPr>
          <p:spPr>
            <a:xfrm>
              <a:off x="853889" y="1027600"/>
              <a:ext cx="7486650" cy="726622"/>
            </a:xfrm>
            <a:prstGeom prst="roundRect">
              <a:avLst/>
            </a:prstGeom>
            <a:solidFill>
              <a:srgbClr val="69BA8F">
                <a:lumMod val="75000"/>
              </a:srgbClr>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solidFill>
                    <a:srgbClr val="FFFFFF"/>
                  </a:solidFill>
                  <a:latin typeface="UTM Avo" panose="02040603050506020204" pitchFamily="18" charset="0"/>
                  <a:cs typeface="Arial" panose="020B0604020202020204" pitchFamily="34" charset="0"/>
                  <a:sym typeface="Arial"/>
                </a:rPr>
                <a:t>Sau </a:t>
              </a:r>
              <a:r>
                <a:rPr lang="en-US" sz="2400" b="1" kern="0" dirty="0" err="1">
                  <a:solidFill>
                    <a:srgbClr val="FFFFFF"/>
                  </a:solidFill>
                  <a:latin typeface="UTM Avo" panose="02040603050506020204" pitchFamily="18" charset="0"/>
                  <a:cs typeface="Arial" panose="020B0604020202020204" pitchFamily="34" charset="0"/>
                  <a:sym typeface="Arial"/>
                </a:rPr>
                <a:t>khi</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xem</a:t>
              </a:r>
              <a:r>
                <a:rPr lang="en-US" sz="2400" b="1" kern="0" dirty="0">
                  <a:solidFill>
                    <a:srgbClr val="FFFFFF"/>
                  </a:solidFill>
                  <a:latin typeface="UTM Avo" panose="02040603050506020204" pitchFamily="18" charset="0"/>
                  <a:cs typeface="Arial" panose="020B0604020202020204" pitchFamily="34" charset="0"/>
                  <a:sym typeface="Arial"/>
                </a:rPr>
                <a:t> video, </a:t>
              </a:r>
              <a:r>
                <a:rPr lang="en-US" sz="2400" b="1" kern="0" dirty="0" err="1">
                  <a:solidFill>
                    <a:srgbClr val="FFFFFF"/>
                  </a:solidFill>
                  <a:latin typeface="UTM Avo" panose="02040603050506020204" pitchFamily="18" charset="0"/>
                  <a:cs typeface="Arial" panose="020B0604020202020204" pitchFamily="34" charset="0"/>
                  <a:sym typeface="Arial"/>
                </a:rPr>
                <a:t>các</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em</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trả</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lời</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những</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câu</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hỏi</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sau</a:t>
              </a:r>
              <a:r>
                <a:rPr lang="en-US" sz="2400" b="1" kern="0" dirty="0">
                  <a:solidFill>
                    <a:srgbClr val="FFFFFF"/>
                  </a:solidFill>
                  <a:latin typeface="UTM Avo" panose="02040603050506020204" pitchFamily="18" charset="0"/>
                  <a:cs typeface="Arial" panose="020B0604020202020204" pitchFamily="34" charset="0"/>
                  <a:sym typeface="Arial"/>
                </a:rPr>
                <a:t>:</a:t>
              </a:r>
            </a:p>
          </p:txBody>
        </p:sp>
        <p:pic>
          <p:nvPicPr>
            <p:cNvPr id="4" name="Picture 9">
              <a:extLst>
                <a:ext uri="{FF2B5EF4-FFF2-40B4-BE49-F238E27FC236}">
                  <a16:creationId xmlns:a16="http://schemas.microsoft.com/office/drawing/2014/main" id="{7003207E-4751-58E3-7794-5126C0ADB8D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133627" y="845188"/>
              <a:ext cx="267340" cy="364823"/>
            </a:xfrm>
            <a:prstGeom prst="rect">
              <a:avLst/>
            </a:prstGeom>
          </p:spPr>
        </p:pic>
      </p:grpSp>
      <p:sp>
        <p:nvSpPr>
          <p:cNvPr id="7" name="Rounded Rectangle 207">
            <a:extLst>
              <a:ext uri="{FF2B5EF4-FFF2-40B4-BE49-F238E27FC236}">
                <a16:creationId xmlns:a16="http://schemas.microsoft.com/office/drawing/2014/main" id="{0FE350F2-E087-B930-C853-5C6207672364}"/>
              </a:ext>
            </a:extLst>
          </p:cNvPr>
          <p:cNvSpPr/>
          <p:nvPr/>
        </p:nvSpPr>
        <p:spPr>
          <a:xfrm>
            <a:off x="5035339" y="3222206"/>
            <a:ext cx="6659535" cy="1346017"/>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buFont typeface="Arial"/>
              <a:buNone/>
            </a:pPr>
            <a:r>
              <a:rPr lang="vi-VN" sz="2400" kern="0" dirty="0">
                <a:solidFill>
                  <a:sysClr val="windowText" lastClr="000000"/>
                </a:solidFill>
                <a:latin typeface="UTM Avo" panose="02040603050506020204" pitchFamily="18" charset="0"/>
                <a:cs typeface="Arial" panose="020B0604020202020204" pitchFamily="34" charset="0"/>
                <a:sym typeface="Arial"/>
              </a:rPr>
              <a:t>Biện pháp góp phần phát triển kinh tế gia đình được đề cập đến trong video là gì?</a:t>
            </a:r>
          </a:p>
        </p:txBody>
      </p:sp>
      <p:cxnSp>
        <p:nvCxnSpPr>
          <p:cNvPr id="9" name="Elbow Connector 209">
            <a:extLst>
              <a:ext uri="{FF2B5EF4-FFF2-40B4-BE49-F238E27FC236}">
                <a16:creationId xmlns:a16="http://schemas.microsoft.com/office/drawing/2014/main" id="{11E52BB2-29EA-184C-943C-AFE47071B7C8}"/>
              </a:ext>
            </a:extLst>
          </p:cNvPr>
          <p:cNvCxnSpPr>
            <a:cxnSpLocks/>
            <a:stCxn id="16" idx="3"/>
            <a:endCxn id="7" idx="1"/>
          </p:cNvCxnSpPr>
          <p:nvPr/>
        </p:nvCxnSpPr>
        <p:spPr>
          <a:xfrm flipV="1">
            <a:off x="3483647" y="3895215"/>
            <a:ext cx="1551692" cy="794106"/>
          </a:xfrm>
          <a:prstGeom prst="bentConnector3">
            <a:avLst>
              <a:gd name="adj1" fmla="val 50000"/>
            </a:avLst>
          </a:prstGeom>
          <a:noFill/>
          <a:ln w="19050" cap="flat" cmpd="sng" algn="ctr">
            <a:solidFill>
              <a:srgbClr val="000000"/>
            </a:solidFill>
            <a:prstDash val="solid"/>
            <a:tailEnd type="triangle"/>
          </a:ln>
          <a:effectLst/>
        </p:spPr>
      </p:cxnSp>
      <p:sp>
        <p:nvSpPr>
          <p:cNvPr id="10" name="Rounded Rectangle 212">
            <a:extLst>
              <a:ext uri="{FF2B5EF4-FFF2-40B4-BE49-F238E27FC236}">
                <a16:creationId xmlns:a16="http://schemas.microsoft.com/office/drawing/2014/main" id="{0F9A2461-817F-632B-ECE9-BEC01CEE234C}"/>
              </a:ext>
            </a:extLst>
          </p:cNvPr>
          <p:cNvSpPr/>
          <p:nvPr/>
        </p:nvSpPr>
        <p:spPr>
          <a:xfrm>
            <a:off x="5035339" y="4810417"/>
            <a:ext cx="6659533" cy="1346017"/>
          </a:xfrm>
          <a:prstGeom prst="roundRect">
            <a:avLst>
              <a:gd name="adj" fmla="val 10658"/>
            </a:avLst>
          </a:prstGeom>
          <a:solidFill>
            <a:srgbClr val="FFFFFF"/>
          </a:solidFill>
          <a:ln w="12700" cap="flat" cmpd="sng" algn="ctr">
            <a:solidFill>
              <a:srgbClr val="000000"/>
            </a:solidFill>
            <a:prstDash val="solid"/>
          </a:ln>
          <a:effectLst/>
        </p:spPr>
        <p:txBody>
          <a:bodyPr rtlCol="0" anchor="ctr"/>
          <a:lstStyle/>
          <a:p>
            <a:pPr algn="just">
              <a:lnSpc>
                <a:spcPct val="150000"/>
              </a:lnSpc>
              <a:buFont typeface="Arial"/>
              <a:buNone/>
              <a:defRPr/>
            </a:pPr>
            <a:r>
              <a:rPr lang="vi-VN" sz="2400" kern="0" dirty="0">
                <a:solidFill>
                  <a:sysClr val="windowText" lastClr="000000"/>
                </a:solidFill>
                <a:latin typeface="UTM Avo" panose="02040603050506020204" pitchFamily="18" charset="0"/>
                <a:cs typeface="Arial" panose="020B0604020202020204" pitchFamily="34" charset="0"/>
                <a:sym typeface="Arial"/>
              </a:rPr>
              <a:t>Nêu lợi ích khi áp dụng biện pháp đó trong phát triển kinh tế gia đình.</a:t>
            </a:r>
          </a:p>
        </p:txBody>
      </p:sp>
      <p:cxnSp>
        <p:nvCxnSpPr>
          <p:cNvPr id="11" name="Elbow Connector 213">
            <a:extLst>
              <a:ext uri="{FF2B5EF4-FFF2-40B4-BE49-F238E27FC236}">
                <a16:creationId xmlns:a16="http://schemas.microsoft.com/office/drawing/2014/main" id="{D72756D1-4887-D0F6-A483-DAF6268B2DC7}"/>
              </a:ext>
            </a:extLst>
          </p:cNvPr>
          <p:cNvCxnSpPr>
            <a:cxnSpLocks/>
            <a:stCxn id="16" idx="3"/>
            <a:endCxn id="10" idx="1"/>
          </p:cNvCxnSpPr>
          <p:nvPr/>
        </p:nvCxnSpPr>
        <p:spPr>
          <a:xfrm>
            <a:off x="3483647" y="4689321"/>
            <a:ext cx="1551692" cy="794105"/>
          </a:xfrm>
          <a:prstGeom prst="bentConnector3">
            <a:avLst>
              <a:gd name="adj1" fmla="val 50000"/>
            </a:avLst>
          </a:prstGeom>
          <a:noFill/>
          <a:ln w="19050" cap="flat" cmpd="sng" algn="ctr">
            <a:solidFill>
              <a:srgbClr val="000000"/>
            </a:solidFill>
            <a:prstDash val="solid"/>
            <a:tailEnd type="triangle"/>
          </a:ln>
          <a:effectLst/>
        </p:spPr>
      </p:cxnSp>
      <p:pic>
        <p:nvPicPr>
          <p:cNvPr id="16" name="Picture 15">
            <a:extLst>
              <a:ext uri="{FF2B5EF4-FFF2-40B4-BE49-F238E27FC236}">
                <a16:creationId xmlns:a16="http://schemas.microsoft.com/office/drawing/2014/main" id="{8645987B-D820-60CF-D960-B7A64F90C99F}"/>
              </a:ext>
            </a:extLst>
          </p:cNvPr>
          <p:cNvPicPr>
            <a:picLocks noChangeAspect="1"/>
          </p:cNvPicPr>
          <p:nvPr/>
        </p:nvPicPr>
        <p:blipFill>
          <a:blip r:embed="rId5"/>
          <a:stretch>
            <a:fillRect/>
          </a:stretch>
        </p:blipFill>
        <p:spPr>
          <a:xfrm>
            <a:off x="497127" y="3222207"/>
            <a:ext cx="2986520" cy="2934227"/>
          </a:xfrm>
          <a:prstGeom prst="rect">
            <a:avLst/>
          </a:prstGeom>
        </p:spPr>
      </p:pic>
    </p:spTree>
    <p:extLst>
      <p:ext uri="{BB962C8B-B14F-4D97-AF65-F5344CB8AC3E}">
        <p14:creationId xmlns:p14="http://schemas.microsoft.com/office/powerpoint/2010/main" val="3107685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A7FBC48-088F-6783-3832-2E6166088467}"/>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B8973AB8-6BC7-AD1E-F3B2-D7F43741FE3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90B2F5A4-1DF4-B417-54BA-2E8B9F3A90F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69473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45039B-64B6-B29B-666C-4AB922825EEB}"/>
              </a:ext>
            </a:extLst>
          </p:cNvPr>
          <p:cNvPicPr>
            <a:picLocks noChangeAspect="1"/>
          </p:cNvPicPr>
          <p:nvPr/>
        </p:nvPicPr>
        <p:blipFill>
          <a:blip r:embed="rId3"/>
          <a:stretch>
            <a:fillRect/>
          </a:stretch>
        </p:blipFill>
        <p:spPr>
          <a:xfrm>
            <a:off x="7445827" y="2085133"/>
            <a:ext cx="4999111" cy="5027800"/>
          </a:xfrm>
          <a:prstGeom prst="rect">
            <a:avLst/>
          </a:prstGeom>
        </p:spPr>
      </p:pic>
      <p:sp>
        <p:nvSpPr>
          <p:cNvPr id="5" name="TextBox 4">
            <a:extLst>
              <a:ext uri="{FF2B5EF4-FFF2-40B4-BE49-F238E27FC236}">
                <a16:creationId xmlns:a16="http://schemas.microsoft.com/office/drawing/2014/main" id="{C0C86684-4DFF-81A0-583E-0B71BBABDFB1}"/>
              </a:ext>
            </a:extLst>
          </p:cNvPr>
          <p:cNvSpPr txBox="1"/>
          <p:nvPr/>
        </p:nvSpPr>
        <p:spPr>
          <a:xfrm>
            <a:off x="511627" y="2319289"/>
            <a:ext cx="6934200" cy="2747022"/>
          </a:xfrm>
          <a:prstGeom prst="rect">
            <a:avLst/>
          </a:prstGeom>
          <a:noFill/>
        </p:spPr>
        <p:txBody>
          <a:bodyPr wrap="square" lIns="96000" tIns="0" rIns="96000" bIns="96000">
            <a:spAutoFit/>
          </a:bodyPr>
          <a:lstStyle/>
          <a:p>
            <a:pPr algn="ctr">
              <a:lnSpc>
                <a:spcPct val="150000"/>
              </a:lnSpc>
              <a:buClr>
                <a:srgbClr val="000000"/>
              </a:buClr>
              <a:buFont typeface="Arial"/>
              <a:buNone/>
            </a:pP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Hoạt</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động</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1:</a:t>
            </a:r>
          </a:p>
          <a:p>
            <a:pPr algn="ctr">
              <a:lnSpc>
                <a:spcPct val="150000"/>
              </a:lnSpc>
              <a:buClr>
                <a:srgbClr val="000000"/>
              </a:buClr>
              <a:buFont typeface="Arial"/>
              <a:buNone/>
            </a:pP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Tìm</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hiểu</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biện</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pháp</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phát</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triển</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kinh</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tế</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gia</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đình</a:t>
            </a:r>
            <a:endParaRPr lang="en-US" sz="4000" b="1" kern="0" dirty="0">
              <a:latin typeface="UTM Avo" panose="02040603050506020204" pitchFamily="18" charset="0"/>
              <a:ea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1907834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650BED2-DED5-8DA2-DBED-EDA6BE6E7ABA}"/>
              </a:ext>
            </a:extLst>
          </p:cNvPr>
          <p:cNvPicPr>
            <a:picLocks noChangeAspect="1"/>
          </p:cNvPicPr>
          <p:nvPr/>
        </p:nvPicPr>
        <p:blipFill rotWithShape="1">
          <a:blip r:embed="rId4">
            <a:clrChange>
              <a:clrFrom>
                <a:srgbClr val="FFFFFF"/>
              </a:clrFrom>
              <a:clrTo>
                <a:srgbClr val="FFFFFF">
                  <a:alpha val="0"/>
                </a:srgbClr>
              </a:clrTo>
            </a:clrChange>
            <a:duotone>
              <a:srgbClr val="6CA38C">
                <a:shade val="45000"/>
                <a:satMod val="135000"/>
              </a:srgbClr>
              <a:prstClr val="white"/>
            </a:duotone>
            <a:extLst>
              <a:ext uri="{28A0092B-C50C-407E-A947-70E740481C1C}">
                <a14:useLocalDpi xmlns:a14="http://schemas.microsoft.com/office/drawing/2010/main" val="0"/>
              </a:ext>
            </a:extLst>
          </a:blip>
          <a:srcRect l="16430" r="3746"/>
          <a:stretch/>
        </p:blipFill>
        <p:spPr>
          <a:xfrm>
            <a:off x="526796" y="1545818"/>
            <a:ext cx="6382368" cy="4350485"/>
          </a:xfrm>
          <a:prstGeom prst="rect">
            <a:avLst/>
          </a:prstGeom>
        </p:spPr>
      </p:pic>
      <p:sp>
        <p:nvSpPr>
          <p:cNvPr id="3" name="Rectangle 2">
            <a:extLst>
              <a:ext uri="{FF2B5EF4-FFF2-40B4-BE49-F238E27FC236}">
                <a16:creationId xmlns:a16="http://schemas.microsoft.com/office/drawing/2014/main" id="{2BC0A1A1-FDFB-0AB9-9C82-4CCD1F7AA936}"/>
              </a:ext>
            </a:extLst>
          </p:cNvPr>
          <p:cNvSpPr/>
          <p:nvPr/>
        </p:nvSpPr>
        <p:spPr>
          <a:xfrm>
            <a:off x="1223667" y="3440928"/>
            <a:ext cx="4872333" cy="1675843"/>
          </a:xfrm>
          <a:prstGeom prst="rect">
            <a:avLst/>
          </a:prstGeom>
        </p:spPr>
        <p:txBody>
          <a:bodyPr wrap="square">
            <a:spAutoFit/>
          </a:bodyPr>
          <a:lstStyle/>
          <a:p>
            <a:pPr algn="just" defTabSz="609585">
              <a:lnSpc>
                <a:spcPct val="150000"/>
              </a:lnSpc>
              <a:buFont typeface="Arial"/>
              <a:buNone/>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Mỗi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nhóm</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trao</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đổi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với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nhau</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về</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các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biện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pháp</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phát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triển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kinh</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tế</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gia</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đình</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theo</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gợi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ý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dưới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đây</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sym typeface="Arial"/>
              </a:rPr>
              <a:t>:</a:t>
            </a:r>
          </a:p>
        </p:txBody>
      </p:sp>
      <p:pic>
        <p:nvPicPr>
          <p:cNvPr id="4" name="Picture 3">
            <a:extLst>
              <a:ext uri="{FF2B5EF4-FFF2-40B4-BE49-F238E27FC236}">
                <a16:creationId xmlns:a16="http://schemas.microsoft.com/office/drawing/2014/main" id="{896E6C1F-20D0-788B-5463-114E396AF356}"/>
              </a:ext>
            </a:extLst>
          </p:cNvPr>
          <p:cNvPicPr>
            <a:picLocks noChangeAspect="1"/>
          </p:cNvPicPr>
          <p:nvPr/>
        </p:nvPicPr>
        <p:blipFill>
          <a:blip r:embed="rId5"/>
          <a:stretch>
            <a:fillRect/>
          </a:stretch>
        </p:blipFill>
        <p:spPr>
          <a:xfrm>
            <a:off x="6934201" y="3375541"/>
            <a:ext cx="4925564" cy="3482460"/>
          </a:xfrm>
          <a:prstGeom prst="rect">
            <a:avLst/>
          </a:prstGeom>
        </p:spPr>
      </p:pic>
    </p:spTree>
    <p:extLst>
      <p:ext uri="{BB962C8B-B14F-4D97-AF65-F5344CB8AC3E}">
        <p14:creationId xmlns:p14="http://schemas.microsoft.com/office/powerpoint/2010/main" val="4162236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ED84D1A-CE0A-7318-1559-C13B9DAE565B}"/>
            </a:ext>
          </a:extLst>
        </p:cNvPr>
        <p:cNvGrpSpPr/>
        <p:nvPr/>
      </p:nvGrpSpPr>
      <p:grpSpPr>
        <a:xfrm>
          <a:off x="0" y="0"/>
          <a:ext cx="0" cy="0"/>
          <a:chOff x="0" y="0"/>
          <a:chExt cx="0" cy="0"/>
        </a:xfrm>
      </p:grpSpPr>
      <p:sp>
        <p:nvSpPr>
          <p:cNvPr id="3" name="Arrow: Pentagon 2">
            <a:extLst>
              <a:ext uri="{FF2B5EF4-FFF2-40B4-BE49-F238E27FC236}">
                <a16:creationId xmlns:a16="http://schemas.microsoft.com/office/drawing/2014/main" id="{129FC9B2-7328-0391-9DDB-C971EBE30366}"/>
              </a:ext>
            </a:extLst>
          </p:cNvPr>
          <p:cNvSpPr/>
          <p:nvPr/>
        </p:nvSpPr>
        <p:spPr>
          <a:xfrm>
            <a:off x="-14759" y="1693345"/>
            <a:ext cx="3792118" cy="763160"/>
          </a:xfrm>
          <a:prstGeom prst="homePlate">
            <a:avLst>
              <a:gd name="adj" fmla="val 59570"/>
            </a:avLst>
          </a:prstGeom>
          <a:solidFill>
            <a:schemeClr val="accent2">
              <a:lumMod val="20000"/>
              <a:lumOff val="80000"/>
            </a:schemeClr>
          </a:solidFill>
          <a:ln w="25400" cap="flat" cmpd="sng" algn="ctr">
            <a:noFill/>
            <a:prstDash val="solid"/>
          </a:ln>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GỢI Ý THỰC HIỆN</a:t>
            </a:r>
          </a:p>
        </p:txBody>
      </p:sp>
      <p:sp>
        <p:nvSpPr>
          <p:cNvPr id="5" name="Rectangle: Rounded Corners 4">
            <a:extLst>
              <a:ext uri="{FF2B5EF4-FFF2-40B4-BE49-F238E27FC236}">
                <a16:creationId xmlns:a16="http://schemas.microsoft.com/office/drawing/2014/main" id="{A3C3C828-B1D8-26AB-F1AF-BCF9D514124F}"/>
              </a:ext>
            </a:extLst>
          </p:cNvPr>
          <p:cNvSpPr/>
          <p:nvPr/>
        </p:nvSpPr>
        <p:spPr>
          <a:xfrm>
            <a:off x="4639824" y="2842910"/>
            <a:ext cx="6955351" cy="1075396"/>
          </a:xfrm>
          <a:prstGeom prst="roundRect">
            <a:avLst/>
          </a:prstGeom>
          <a:solidFill>
            <a:srgbClr val="F5F7E9"/>
          </a:solidFill>
          <a:ln w="25400" cap="flat" cmpd="sng" algn="ctr">
            <a:solidFill>
              <a:srgbClr val="B8C662"/>
            </a:solidFill>
            <a:prstDash val="solid"/>
          </a:ln>
          <a:effectLst/>
        </p:spPr>
        <p:txBody>
          <a:bodyPr rtlCol="0" anchor="ctr"/>
          <a:lstStyle/>
          <a:p>
            <a:pPr>
              <a:lnSpc>
                <a:spcPct val="150000"/>
              </a:lnSpc>
              <a:buFont typeface="Arial"/>
              <a:buNone/>
            </a:pPr>
            <a:r>
              <a:rPr lang="vi-VN" sz="2400" kern="0" dirty="0">
                <a:latin typeface="UTM Avo" panose="02040603050506020204" pitchFamily="18" charset="0"/>
                <a:cs typeface="Arial" panose="020B0604020202020204" pitchFamily="34" charset="0"/>
                <a:sym typeface="Arial"/>
              </a:rPr>
              <a:t>Liệt kê các công việc có thể góp phần phát triển kinh tế gia đình.</a:t>
            </a:r>
          </a:p>
        </p:txBody>
      </p:sp>
      <p:sp>
        <p:nvSpPr>
          <p:cNvPr id="6" name="Rectangle: Rounded Corners 5">
            <a:extLst>
              <a:ext uri="{FF2B5EF4-FFF2-40B4-BE49-F238E27FC236}">
                <a16:creationId xmlns:a16="http://schemas.microsoft.com/office/drawing/2014/main" id="{8C540452-82E8-DCFB-6C66-98DEFC743C03}"/>
              </a:ext>
            </a:extLst>
          </p:cNvPr>
          <p:cNvSpPr/>
          <p:nvPr/>
        </p:nvSpPr>
        <p:spPr>
          <a:xfrm>
            <a:off x="4639825" y="4129490"/>
            <a:ext cx="6955349" cy="1075396"/>
          </a:xfrm>
          <a:prstGeom prst="roundRect">
            <a:avLst/>
          </a:prstGeom>
          <a:solidFill>
            <a:srgbClr val="DBE8ED"/>
          </a:solidFill>
          <a:ln w="25400" cap="flat" cmpd="sng" algn="ctr">
            <a:solidFill>
              <a:srgbClr val="518AA1"/>
            </a:solidFill>
            <a:prstDash val="solid"/>
          </a:ln>
          <a:effectLst/>
        </p:spPr>
        <p:txBody>
          <a:bodyPr rtlCol="0" anchor="ctr"/>
          <a:lstStyle/>
          <a:p>
            <a:pPr algn="just">
              <a:lnSpc>
                <a:spcPct val="150000"/>
              </a:lnSpc>
              <a:buFont typeface="Arial"/>
              <a:buNone/>
            </a:pPr>
            <a:r>
              <a:rPr lang="en-US" sz="2400" kern="0" dirty="0" err="1">
                <a:latin typeface="UTM Avo" panose="02040603050506020204" pitchFamily="18" charset="0"/>
                <a:cs typeface="Arial" panose="020B0604020202020204" pitchFamily="34" charset="0"/>
                <a:sym typeface="Arial"/>
              </a:rPr>
              <a:t>Mức</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độ</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góp</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phần</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phát</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triển</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kinh</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tế</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gia</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đình</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của</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các</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công</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việc</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đó</a:t>
            </a:r>
            <a:r>
              <a:rPr lang="en-US" sz="2400" kern="0" dirty="0">
                <a:latin typeface="UTM Avo" panose="02040603050506020204" pitchFamily="18" charset="0"/>
                <a:cs typeface="Arial" panose="020B0604020202020204" pitchFamily="34" charset="0"/>
                <a:sym typeface="Arial"/>
              </a:rPr>
              <a:t>.</a:t>
            </a:r>
          </a:p>
        </p:txBody>
      </p:sp>
      <p:sp>
        <p:nvSpPr>
          <p:cNvPr id="7" name="Rectangle: Rounded Corners 6">
            <a:extLst>
              <a:ext uri="{FF2B5EF4-FFF2-40B4-BE49-F238E27FC236}">
                <a16:creationId xmlns:a16="http://schemas.microsoft.com/office/drawing/2014/main" id="{BAE445C1-1409-9F7E-B380-A4A90751BA21}"/>
              </a:ext>
            </a:extLst>
          </p:cNvPr>
          <p:cNvSpPr/>
          <p:nvPr/>
        </p:nvSpPr>
        <p:spPr>
          <a:xfrm>
            <a:off x="4639824" y="5414797"/>
            <a:ext cx="6955348" cy="1075396"/>
          </a:xfrm>
          <a:prstGeom prst="roundRect">
            <a:avLst/>
          </a:prstGeom>
          <a:solidFill>
            <a:srgbClr val="F3E9E9"/>
          </a:solidFill>
          <a:ln w="25400" cap="flat" cmpd="sng" algn="ctr">
            <a:solidFill>
              <a:srgbClr val="904E4E"/>
            </a:solidFill>
            <a:prstDash val="solid"/>
          </a:ln>
          <a:effectLst/>
        </p:spPr>
        <p:txBody>
          <a:bodyPr rtlCol="0" anchor="ctr"/>
          <a:lstStyle/>
          <a:p>
            <a:pPr algn="just">
              <a:lnSpc>
                <a:spcPct val="150000"/>
              </a:lnSpc>
              <a:buFont typeface="Arial"/>
              <a:buNone/>
            </a:pPr>
            <a:r>
              <a:rPr lang="en-US" sz="2400" kern="0" dirty="0" err="1">
                <a:latin typeface="UTM Avo" panose="02040603050506020204" pitchFamily="18" charset="0"/>
                <a:cs typeface="Arial" panose="020B0604020202020204" pitchFamily="34" charset="0"/>
                <a:sym typeface="Arial"/>
              </a:rPr>
              <a:t>Cách</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thức</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có</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thể</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gia</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tăng</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mức</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độ</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phát</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triển</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kinh</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tế</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gia</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đình</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từ</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các</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công</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việc</a:t>
            </a:r>
            <a:r>
              <a:rPr lang="en-US" sz="2400" kern="0" dirty="0">
                <a:latin typeface="UTM Avo" panose="02040603050506020204" pitchFamily="18" charset="0"/>
                <a:cs typeface="Arial" panose="020B0604020202020204" pitchFamily="34" charset="0"/>
                <a:sym typeface="Arial"/>
              </a:rPr>
              <a:t> </a:t>
            </a:r>
            <a:r>
              <a:rPr lang="en-US" sz="2400" kern="0" dirty="0" err="1">
                <a:latin typeface="UTM Avo" panose="02040603050506020204" pitchFamily="18" charset="0"/>
                <a:cs typeface="Arial" panose="020B0604020202020204" pitchFamily="34" charset="0"/>
                <a:sym typeface="Arial"/>
              </a:rPr>
              <a:t>này</a:t>
            </a:r>
            <a:r>
              <a:rPr lang="en-US" sz="2400" kern="0" dirty="0">
                <a:latin typeface="UTM Avo" panose="02040603050506020204" pitchFamily="18" charset="0"/>
                <a:cs typeface="Arial" panose="020B0604020202020204" pitchFamily="34" charset="0"/>
                <a:sym typeface="Arial"/>
              </a:rPr>
              <a:t>.</a:t>
            </a:r>
          </a:p>
        </p:txBody>
      </p:sp>
      <p:grpSp>
        <p:nvGrpSpPr>
          <p:cNvPr id="8" name="Group 7">
            <a:extLst>
              <a:ext uri="{FF2B5EF4-FFF2-40B4-BE49-F238E27FC236}">
                <a16:creationId xmlns:a16="http://schemas.microsoft.com/office/drawing/2014/main" id="{EA418AC9-4597-4F66-A058-D915D6F75529}"/>
              </a:ext>
            </a:extLst>
          </p:cNvPr>
          <p:cNvGrpSpPr/>
          <p:nvPr/>
        </p:nvGrpSpPr>
        <p:grpSpPr>
          <a:xfrm>
            <a:off x="3216158" y="3245084"/>
            <a:ext cx="1423664" cy="199368"/>
            <a:chOff x="2649248" y="2077915"/>
            <a:chExt cx="1067749" cy="149526"/>
          </a:xfrm>
        </p:grpSpPr>
        <p:sp>
          <p:nvSpPr>
            <p:cNvPr id="9" name="Oval 8">
              <a:extLst>
                <a:ext uri="{FF2B5EF4-FFF2-40B4-BE49-F238E27FC236}">
                  <a16:creationId xmlns:a16="http://schemas.microsoft.com/office/drawing/2014/main" id="{0F1C0B75-3363-8073-7FB9-03CAF8893C6E}"/>
                </a:ext>
              </a:extLst>
            </p:cNvPr>
            <p:cNvSpPr/>
            <p:nvPr/>
          </p:nvSpPr>
          <p:spPr>
            <a:xfrm>
              <a:off x="2649248" y="2077915"/>
              <a:ext cx="149526" cy="149526"/>
            </a:xfrm>
            <a:prstGeom prst="ellipse">
              <a:avLst/>
            </a:prstGeom>
            <a:solidFill>
              <a:srgbClr val="00B050"/>
            </a:solidFill>
            <a:ln w="25400" cap="flat" cmpd="sng" algn="ctr">
              <a:solidFill>
                <a:srgbClr val="00B050"/>
              </a:solidFill>
              <a:prstDash val="solid"/>
            </a:ln>
            <a:effectLst/>
          </p:spPr>
          <p:txBody>
            <a:bodyPr rtlCol="0" anchor="ctr"/>
            <a:lstStyle/>
            <a:p>
              <a:pPr algn="ctr" defTabSz="1219170">
                <a:buFont typeface="Arial"/>
                <a:buNone/>
                <a:defRPr/>
              </a:pPr>
              <a:endParaRPr lang="en-US" sz="2400" kern="0" dirty="0">
                <a:solidFill>
                  <a:srgbClr val="F3F3F3"/>
                </a:solidFill>
                <a:latin typeface="UTM Avo" panose="02040603050506020204" pitchFamily="18" charset="0"/>
                <a:cs typeface="Arial"/>
                <a:sym typeface="Arial"/>
              </a:endParaRPr>
            </a:p>
          </p:txBody>
        </p:sp>
        <p:cxnSp>
          <p:nvCxnSpPr>
            <p:cNvPr id="10" name="Connector: Elbow 9">
              <a:extLst>
                <a:ext uri="{FF2B5EF4-FFF2-40B4-BE49-F238E27FC236}">
                  <a16:creationId xmlns:a16="http://schemas.microsoft.com/office/drawing/2014/main" id="{058D8F48-9910-0075-053B-D8856BFC88CF}"/>
                </a:ext>
              </a:extLst>
            </p:cNvPr>
            <p:cNvCxnSpPr>
              <a:cxnSpLocks/>
              <a:stCxn id="9" idx="0"/>
              <a:endCxn id="5" idx="1"/>
            </p:cNvCxnSpPr>
            <p:nvPr/>
          </p:nvCxnSpPr>
          <p:spPr>
            <a:xfrm rot="16200000" flipH="1">
              <a:off x="3169682" y="1632244"/>
              <a:ext cx="101644" cy="992986"/>
            </a:xfrm>
            <a:prstGeom prst="bentConnector4">
              <a:avLst>
                <a:gd name="adj1" fmla="val -168677"/>
                <a:gd name="adj2" fmla="val 53765"/>
              </a:avLst>
            </a:prstGeom>
            <a:noFill/>
            <a:ln w="19050" cap="flat" cmpd="sng" algn="ctr">
              <a:solidFill>
                <a:srgbClr val="00B050"/>
              </a:solidFill>
              <a:prstDash val="solid"/>
            </a:ln>
            <a:effectLst/>
          </p:spPr>
        </p:cxnSp>
      </p:grpSp>
      <p:grpSp>
        <p:nvGrpSpPr>
          <p:cNvPr id="11" name="Group 10">
            <a:extLst>
              <a:ext uri="{FF2B5EF4-FFF2-40B4-BE49-F238E27FC236}">
                <a16:creationId xmlns:a16="http://schemas.microsoft.com/office/drawing/2014/main" id="{97C0EFBE-73C6-3DDA-7288-1477159A7FE1}"/>
              </a:ext>
            </a:extLst>
          </p:cNvPr>
          <p:cNvGrpSpPr/>
          <p:nvPr/>
        </p:nvGrpSpPr>
        <p:grpSpPr>
          <a:xfrm>
            <a:off x="3792119" y="4567504"/>
            <a:ext cx="847709" cy="199368"/>
            <a:chOff x="2918146" y="2794279"/>
            <a:chExt cx="635781" cy="149526"/>
          </a:xfrm>
        </p:grpSpPr>
        <p:sp>
          <p:nvSpPr>
            <p:cNvPr id="12" name="Oval 11">
              <a:extLst>
                <a:ext uri="{FF2B5EF4-FFF2-40B4-BE49-F238E27FC236}">
                  <a16:creationId xmlns:a16="http://schemas.microsoft.com/office/drawing/2014/main" id="{657A88FB-5171-F156-8466-2547B5BDEA6D}"/>
                </a:ext>
              </a:extLst>
            </p:cNvPr>
            <p:cNvSpPr/>
            <p:nvPr/>
          </p:nvSpPr>
          <p:spPr>
            <a:xfrm>
              <a:off x="2918146" y="2794279"/>
              <a:ext cx="149526" cy="149526"/>
            </a:xfrm>
            <a:prstGeom prst="ellipse">
              <a:avLst/>
            </a:prstGeom>
            <a:solidFill>
              <a:srgbClr val="03515F">
                <a:lumMod val="75000"/>
                <a:lumOff val="25000"/>
              </a:srgbClr>
            </a:solidFill>
            <a:ln w="25400" cap="flat" cmpd="sng" algn="ctr">
              <a:solidFill>
                <a:srgbClr val="03515F">
                  <a:lumMod val="75000"/>
                  <a:lumOff val="25000"/>
                </a:srgbClr>
              </a:solidFill>
              <a:prstDash val="solid"/>
            </a:ln>
            <a:effectLst/>
          </p:spPr>
          <p:txBody>
            <a:bodyPr rtlCol="0" anchor="ctr"/>
            <a:lstStyle/>
            <a:p>
              <a:pPr algn="ctr" defTabSz="1219170">
                <a:buFont typeface="Arial"/>
                <a:buNone/>
                <a:defRPr/>
              </a:pPr>
              <a:endParaRPr lang="en-US" sz="2400" kern="0" dirty="0">
                <a:solidFill>
                  <a:srgbClr val="F3F3F3"/>
                </a:solidFill>
                <a:latin typeface="UTM Avo" panose="02040603050506020204" pitchFamily="18" charset="0"/>
                <a:cs typeface="Arial"/>
                <a:sym typeface="Arial"/>
              </a:endParaRPr>
            </a:p>
          </p:txBody>
        </p:sp>
        <p:cxnSp>
          <p:nvCxnSpPr>
            <p:cNvPr id="13" name="Straight Connector 12">
              <a:extLst>
                <a:ext uri="{FF2B5EF4-FFF2-40B4-BE49-F238E27FC236}">
                  <a16:creationId xmlns:a16="http://schemas.microsoft.com/office/drawing/2014/main" id="{CCD877B9-B16B-9F7B-A85B-B6268A8FBE84}"/>
                </a:ext>
              </a:extLst>
            </p:cNvPr>
            <p:cNvCxnSpPr>
              <a:cxnSpLocks/>
              <a:stCxn id="12" idx="6"/>
              <a:endCxn id="6" idx="1"/>
            </p:cNvCxnSpPr>
            <p:nvPr/>
          </p:nvCxnSpPr>
          <p:spPr>
            <a:xfrm>
              <a:off x="3067672" y="2869042"/>
              <a:ext cx="486255" cy="0"/>
            </a:xfrm>
            <a:prstGeom prst="line">
              <a:avLst/>
            </a:prstGeom>
            <a:noFill/>
            <a:ln w="19050" cap="flat" cmpd="sng" algn="ctr">
              <a:solidFill>
                <a:srgbClr val="03515F">
                  <a:lumMod val="75000"/>
                  <a:lumOff val="25000"/>
                </a:srgbClr>
              </a:solidFill>
              <a:prstDash val="solid"/>
            </a:ln>
            <a:effectLst/>
          </p:spPr>
        </p:cxnSp>
      </p:grpSp>
      <p:grpSp>
        <p:nvGrpSpPr>
          <p:cNvPr id="14" name="Group 13">
            <a:extLst>
              <a:ext uri="{FF2B5EF4-FFF2-40B4-BE49-F238E27FC236}">
                <a16:creationId xmlns:a16="http://schemas.microsoft.com/office/drawing/2014/main" id="{B91C5219-C4B9-5A28-CE8D-3F9B91624110}"/>
              </a:ext>
            </a:extLst>
          </p:cNvPr>
          <p:cNvGrpSpPr/>
          <p:nvPr/>
        </p:nvGrpSpPr>
        <p:grpSpPr>
          <a:xfrm>
            <a:off x="3233266" y="5952489"/>
            <a:ext cx="1406556" cy="277680"/>
            <a:chOff x="2653568" y="3996081"/>
            <a:chExt cx="1054918" cy="208260"/>
          </a:xfrm>
        </p:grpSpPr>
        <p:sp>
          <p:nvSpPr>
            <p:cNvPr id="15" name="Oval 14">
              <a:extLst>
                <a:ext uri="{FF2B5EF4-FFF2-40B4-BE49-F238E27FC236}">
                  <a16:creationId xmlns:a16="http://schemas.microsoft.com/office/drawing/2014/main" id="{121D5BFB-5F28-ADEA-FCF8-5F957CE90243}"/>
                </a:ext>
              </a:extLst>
            </p:cNvPr>
            <p:cNvSpPr/>
            <p:nvPr/>
          </p:nvSpPr>
          <p:spPr>
            <a:xfrm>
              <a:off x="2653568" y="4054815"/>
              <a:ext cx="149526" cy="149526"/>
            </a:xfrm>
            <a:prstGeom prst="ellipse">
              <a:avLst/>
            </a:prstGeom>
            <a:solidFill>
              <a:srgbClr val="995656"/>
            </a:solidFill>
            <a:ln w="25400" cap="flat" cmpd="sng" algn="ctr">
              <a:solidFill>
                <a:srgbClr val="995656"/>
              </a:solidFill>
              <a:prstDash val="solid"/>
            </a:ln>
            <a:effectLst/>
          </p:spPr>
          <p:txBody>
            <a:bodyPr rtlCol="0" anchor="ctr"/>
            <a:lstStyle/>
            <a:p>
              <a:pPr algn="ctr" defTabSz="1219170">
                <a:buFont typeface="Arial"/>
                <a:buNone/>
                <a:defRPr/>
              </a:pPr>
              <a:endParaRPr lang="en-US" sz="2400" kern="0" dirty="0">
                <a:solidFill>
                  <a:srgbClr val="F3F3F3"/>
                </a:solidFill>
                <a:latin typeface="UTM Avo" panose="02040603050506020204" pitchFamily="18" charset="0"/>
                <a:cs typeface="Arial"/>
                <a:sym typeface="Arial"/>
              </a:endParaRPr>
            </a:p>
          </p:txBody>
        </p:sp>
        <p:cxnSp>
          <p:nvCxnSpPr>
            <p:cNvPr id="16" name="Connector: Elbow 15">
              <a:extLst>
                <a:ext uri="{FF2B5EF4-FFF2-40B4-BE49-F238E27FC236}">
                  <a16:creationId xmlns:a16="http://schemas.microsoft.com/office/drawing/2014/main" id="{82CF700C-A089-2A7A-6EC7-7E8A1A6084A2}"/>
                </a:ext>
              </a:extLst>
            </p:cNvPr>
            <p:cNvCxnSpPr>
              <a:cxnSpLocks/>
              <a:stCxn id="15" idx="6"/>
              <a:endCxn id="7" idx="1"/>
            </p:cNvCxnSpPr>
            <p:nvPr/>
          </p:nvCxnSpPr>
          <p:spPr>
            <a:xfrm flipV="1">
              <a:off x="2803094" y="3996081"/>
              <a:ext cx="905392" cy="133498"/>
            </a:xfrm>
            <a:prstGeom prst="bentConnector3">
              <a:avLst>
                <a:gd name="adj1" fmla="val 50000"/>
              </a:avLst>
            </a:prstGeom>
            <a:noFill/>
            <a:ln w="19050" cap="flat" cmpd="sng" algn="ctr">
              <a:solidFill>
                <a:srgbClr val="995656">
                  <a:lumMod val="75000"/>
                </a:srgbClr>
              </a:solidFill>
              <a:prstDash val="solid"/>
            </a:ln>
            <a:effectLst/>
          </p:spPr>
        </p:cxnSp>
      </p:grpSp>
      <p:grpSp>
        <p:nvGrpSpPr>
          <p:cNvPr id="17" name="Group 16">
            <a:extLst>
              <a:ext uri="{FF2B5EF4-FFF2-40B4-BE49-F238E27FC236}">
                <a16:creationId xmlns:a16="http://schemas.microsoft.com/office/drawing/2014/main" id="{6C177708-4419-E8E8-2156-45E9DB632451}"/>
              </a:ext>
            </a:extLst>
          </p:cNvPr>
          <p:cNvGrpSpPr/>
          <p:nvPr/>
        </p:nvGrpSpPr>
        <p:grpSpPr>
          <a:xfrm>
            <a:off x="357428" y="2886600"/>
            <a:ext cx="3523863" cy="3760544"/>
            <a:chOff x="187488" y="1554522"/>
            <a:chExt cx="2991493" cy="3192417"/>
          </a:xfrm>
        </p:grpSpPr>
        <p:sp>
          <p:nvSpPr>
            <p:cNvPr id="18" name="Google Shape;6758;p56">
              <a:extLst>
                <a:ext uri="{FF2B5EF4-FFF2-40B4-BE49-F238E27FC236}">
                  <a16:creationId xmlns:a16="http://schemas.microsoft.com/office/drawing/2014/main" id="{A727C782-85F5-44C3-0C0C-81ED9EF10A9C}"/>
                </a:ext>
              </a:extLst>
            </p:cNvPr>
            <p:cNvSpPr/>
            <p:nvPr/>
          </p:nvSpPr>
          <p:spPr>
            <a:xfrm>
              <a:off x="1577702" y="1554522"/>
              <a:ext cx="1601279" cy="3192417"/>
            </a:xfrm>
            <a:custGeom>
              <a:avLst/>
              <a:gdLst/>
              <a:ahLst/>
              <a:cxnLst/>
              <a:rect l="l" t="t" r="r" b="b"/>
              <a:pathLst>
                <a:path w="79974" h="159342" fill="none" extrusionOk="0">
                  <a:moveTo>
                    <a:pt x="1" y="364"/>
                  </a:moveTo>
                  <a:cubicBezTo>
                    <a:pt x="44081" y="1"/>
                    <a:pt x="79973" y="35612"/>
                    <a:pt x="79973" y="79651"/>
                  </a:cubicBezTo>
                  <a:cubicBezTo>
                    <a:pt x="79973" y="123731"/>
                    <a:pt x="44081" y="159341"/>
                    <a:pt x="1" y="158978"/>
                  </a:cubicBezTo>
                </a:path>
              </a:pathLst>
            </a:custGeom>
            <a:noFill/>
            <a:ln w="19050" cap="flat" cmpd="sng">
              <a:solidFill>
                <a:srgbClr val="03515F"/>
              </a:solidFill>
              <a:prstDash val="sysDot"/>
              <a:miter lim="40329"/>
              <a:headEnd type="oval" w="med" len="med"/>
              <a:tailEnd type="oval" w="med" len="med"/>
            </a:ln>
          </p:spPr>
          <p:txBody>
            <a:bodyPr spcFirstLastPara="1" wrap="square" lIns="121900" tIns="121900" rIns="121900" bIns="121900" anchor="ctr" anchorCtr="0">
              <a:noAutofit/>
            </a:bodyPr>
            <a:lstStyle/>
            <a:p>
              <a:pPr defTabSz="1219170">
                <a:buFont typeface="Arial"/>
                <a:buNone/>
                <a:defRPr/>
              </a:pPr>
              <a:endParaRPr sz="2400" kern="0" dirty="0">
                <a:solidFill>
                  <a:sysClr val="windowText" lastClr="000000"/>
                </a:solidFill>
                <a:latin typeface="UTM Avo" panose="02040603050506020204" pitchFamily="18" charset="0"/>
                <a:cs typeface="Arial"/>
                <a:sym typeface="Arial"/>
              </a:endParaRPr>
            </a:p>
          </p:txBody>
        </p:sp>
        <p:pic>
          <p:nvPicPr>
            <p:cNvPr id="19" name="Picture 18" descr="A group of people standing on a gold circle with coins&#10;&#10;Description automatically generated">
              <a:extLst>
                <a:ext uri="{FF2B5EF4-FFF2-40B4-BE49-F238E27FC236}">
                  <a16:creationId xmlns:a16="http://schemas.microsoft.com/office/drawing/2014/main" id="{BD42462C-3175-66FC-D480-705B7216525B}"/>
                </a:ext>
              </a:extLst>
            </p:cNvPr>
            <p:cNvPicPr>
              <a:picLocks noChangeAspect="1"/>
            </p:cNvPicPr>
            <p:nvPr/>
          </p:nvPicPr>
          <p:blipFill>
            <a:blip r:embed="rId3"/>
            <a:srcRect t="13461" b="10039"/>
            <a:stretch/>
          </p:blipFill>
          <p:spPr>
            <a:xfrm>
              <a:off x="187488" y="2005064"/>
              <a:ext cx="2709052" cy="2072431"/>
            </a:xfrm>
            <a:prstGeom prst="rect">
              <a:avLst/>
            </a:prstGeom>
          </p:spPr>
        </p:pic>
      </p:grpSp>
    </p:spTree>
    <p:extLst>
      <p:ext uri="{BB962C8B-B14F-4D97-AF65-F5344CB8AC3E}">
        <p14:creationId xmlns:p14="http://schemas.microsoft.com/office/powerpoint/2010/main" val="276036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Line Callout 1 (Border and Accent Bar) 3">
            <a:extLst>
              <a:ext uri="{FF2B5EF4-FFF2-40B4-BE49-F238E27FC236}">
                <a16:creationId xmlns:a16="http://schemas.microsoft.com/office/drawing/2014/main" id="{A47A0284-91B1-06A0-2802-9FFF1A8996F7}"/>
              </a:ext>
            </a:extLst>
          </p:cNvPr>
          <p:cNvSpPr/>
          <p:nvPr/>
        </p:nvSpPr>
        <p:spPr>
          <a:xfrm>
            <a:off x="-527928" y="1694231"/>
            <a:ext cx="3350576" cy="681106"/>
          </a:xfrm>
          <a:prstGeom prst="roundRect">
            <a:avLst>
              <a:gd name="adj" fmla="val 50000"/>
            </a:avLst>
          </a:prstGeom>
          <a:solidFill>
            <a:srgbClr val="FCD6D6">
              <a:lumMod val="25000"/>
            </a:srgbClr>
          </a:solidFill>
          <a:ln w="25400" cap="flat" cmpd="sng" algn="ctr">
            <a:solidFill>
              <a:srgbClr val="FCD6D6">
                <a:lumMod val="25000"/>
              </a:srgbClr>
            </a:solidFill>
            <a:prstDash val="solid"/>
          </a:ln>
          <a:effectLst>
            <a:outerShdw blurRad="50800" dist="38100" dir="18900000" algn="bl" rotWithShape="0">
              <a:prstClr val="black">
                <a:alpha val="40000"/>
              </a:prstClr>
            </a:outerShdw>
          </a:effectLst>
        </p:spPr>
        <p:txBody>
          <a:bodyPr rtlCol="0" anchor="ctr"/>
          <a:lstStyle/>
          <a:p>
            <a:pPr algn="ctr" defTabSz="609585">
              <a:buFont typeface="Arial"/>
              <a:buNone/>
              <a:defRPr/>
            </a:pPr>
            <a:r>
              <a:rPr lang="en-US" sz="2400" b="1" dirty="0">
                <a:solidFill>
                  <a:schemeClr val="bg1"/>
                </a:solidFill>
                <a:latin typeface="UTM Avo" panose="02040603050506020204" pitchFamily="18" charset="0"/>
                <a:cs typeface="Arial" panose="020B0604020202020204" pitchFamily="34" charset="0"/>
                <a:sym typeface="Arial"/>
              </a:rPr>
              <a:t>   THAM KHẢO</a:t>
            </a:r>
            <a:endParaRPr lang="en-US" sz="2400" dirty="0">
              <a:solidFill>
                <a:schemeClr val="bg1"/>
              </a:solidFill>
              <a:latin typeface="UTM Avo" panose="02040603050506020204" pitchFamily="18" charset="0"/>
              <a:cs typeface="Arial" panose="020B0604020202020204" pitchFamily="34" charset="0"/>
              <a:sym typeface="Arial"/>
            </a:endParaRPr>
          </a:p>
        </p:txBody>
      </p:sp>
      <p:pic>
        <p:nvPicPr>
          <p:cNvPr id="7" name="Picture 6">
            <a:extLst>
              <a:ext uri="{FF2B5EF4-FFF2-40B4-BE49-F238E27FC236}">
                <a16:creationId xmlns:a16="http://schemas.microsoft.com/office/drawing/2014/main" id="{4FA22389-7E4D-EFB8-1500-B722D1A0C13A}"/>
              </a:ext>
            </a:extLst>
          </p:cNvPr>
          <p:cNvPicPr>
            <a:picLocks noChangeAspect="1"/>
          </p:cNvPicPr>
          <p:nvPr/>
        </p:nvPicPr>
        <p:blipFill>
          <a:blip r:embed="rId4"/>
          <a:stretch>
            <a:fillRect/>
          </a:stretch>
        </p:blipFill>
        <p:spPr>
          <a:xfrm>
            <a:off x="1821227" y="2530627"/>
            <a:ext cx="8549546" cy="4100078"/>
          </a:xfrm>
          <a:prstGeom prst="rect">
            <a:avLst/>
          </a:prstGeom>
        </p:spPr>
      </p:pic>
    </p:spTree>
    <p:extLst>
      <p:ext uri="{BB962C8B-B14F-4D97-AF65-F5344CB8AC3E}">
        <p14:creationId xmlns:p14="http://schemas.microsoft.com/office/powerpoint/2010/main" val="1654683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518F6795-F524-BD8C-E10C-298CEC745B7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EFD9D000-49EB-7451-1E9F-3FDF8D739D2B}"/>
              </a:ext>
            </a:extLst>
          </p:cNvPr>
          <p:cNvPicPr>
            <a:picLocks noChangeAspect="1"/>
          </p:cNvPicPr>
          <p:nvPr/>
        </p:nvPicPr>
        <p:blipFill>
          <a:blip r:embed="rId4"/>
          <a:stretch>
            <a:fillRect/>
          </a:stretch>
        </p:blipFill>
        <p:spPr>
          <a:xfrm>
            <a:off x="1941332" y="2410110"/>
            <a:ext cx="8309336" cy="4447890"/>
          </a:xfrm>
          <a:prstGeom prst="rect">
            <a:avLst/>
          </a:prstGeom>
        </p:spPr>
      </p:pic>
      <p:sp>
        <p:nvSpPr>
          <p:cNvPr id="3" name="Line Callout 1 (Border and Accent Bar) 3">
            <a:extLst>
              <a:ext uri="{FF2B5EF4-FFF2-40B4-BE49-F238E27FC236}">
                <a16:creationId xmlns:a16="http://schemas.microsoft.com/office/drawing/2014/main" id="{7DDBD944-707C-8C7C-9364-D2F35F91E303}"/>
              </a:ext>
            </a:extLst>
          </p:cNvPr>
          <p:cNvSpPr/>
          <p:nvPr/>
        </p:nvSpPr>
        <p:spPr>
          <a:xfrm>
            <a:off x="-527928" y="1694231"/>
            <a:ext cx="3350576" cy="681106"/>
          </a:xfrm>
          <a:prstGeom prst="roundRect">
            <a:avLst>
              <a:gd name="adj" fmla="val 50000"/>
            </a:avLst>
          </a:prstGeom>
          <a:solidFill>
            <a:srgbClr val="FCD6D6">
              <a:lumMod val="25000"/>
            </a:srgbClr>
          </a:solidFill>
          <a:ln w="25400" cap="flat" cmpd="sng" algn="ctr">
            <a:solidFill>
              <a:srgbClr val="FCD6D6">
                <a:lumMod val="25000"/>
              </a:srgbClr>
            </a:solidFill>
            <a:prstDash val="solid"/>
          </a:ln>
          <a:effectLst>
            <a:outerShdw blurRad="50800" dist="38100" dir="18900000" algn="bl" rotWithShape="0">
              <a:prstClr val="black">
                <a:alpha val="40000"/>
              </a:prstClr>
            </a:outerShdw>
          </a:effectLst>
        </p:spPr>
        <p:txBody>
          <a:bodyPr rtlCol="0" anchor="ctr"/>
          <a:lstStyle/>
          <a:p>
            <a:pPr algn="ctr" defTabSz="609585">
              <a:buFont typeface="Arial"/>
              <a:buNone/>
              <a:defRPr/>
            </a:pPr>
            <a:r>
              <a:rPr lang="en-US" sz="2400" b="1" dirty="0">
                <a:solidFill>
                  <a:schemeClr val="bg1"/>
                </a:solidFill>
                <a:latin typeface="UTM Avo" panose="02040603050506020204" pitchFamily="18" charset="0"/>
                <a:cs typeface="Arial" panose="020B0604020202020204" pitchFamily="34" charset="0"/>
                <a:sym typeface="Arial"/>
              </a:rPr>
              <a:t>   THAM KHẢO</a:t>
            </a:r>
            <a:endParaRPr lang="en-US" sz="2400" dirty="0">
              <a:solidFill>
                <a:schemeClr val="bg1"/>
              </a:solidFill>
              <a:latin typeface="UTM Avo" panose="02040603050506020204" pitchFamily="18" charset="0"/>
              <a:cs typeface="Arial" panose="020B0604020202020204" pitchFamily="34" charset="0"/>
              <a:sym typeface="Arial"/>
            </a:endParaRPr>
          </a:p>
        </p:txBody>
      </p:sp>
    </p:spTree>
    <p:extLst>
      <p:ext uri="{BB962C8B-B14F-4D97-AF65-F5344CB8AC3E}">
        <p14:creationId xmlns:p14="http://schemas.microsoft.com/office/powerpoint/2010/main" val="1862391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115251A-ECD7-2163-377E-A8E9C987747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7CC771C-8314-4C62-D894-BD524BA864F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237530" y="3218103"/>
            <a:ext cx="2755705" cy="3639897"/>
          </a:xfrm>
          <a:prstGeom prst="rect">
            <a:avLst/>
          </a:prstGeom>
        </p:spPr>
      </p:pic>
      <p:sp>
        <p:nvSpPr>
          <p:cNvPr id="5" name="Rectangle: Rounded Corners 4">
            <a:extLst>
              <a:ext uri="{FF2B5EF4-FFF2-40B4-BE49-F238E27FC236}">
                <a16:creationId xmlns:a16="http://schemas.microsoft.com/office/drawing/2014/main" id="{62BEA98D-425C-B3DD-52EE-EBA78ABAB96F}"/>
              </a:ext>
            </a:extLst>
          </p:cNvPr>
          <p:cNvSpPr/>
          <p:nvPr/>
        </p:nvSpPr>
        <p:spPr>
          <a:xfrm>
            <a:off x="1029313" y="2084368"/>
            <a:ext cx="6286468" cy="2666308"/>
          </a:xfrm>
          <a:prstGeom prst="roundRect">
            <a:avLst/>
          </a:prstGeom>
          <a:solidFill>
            <a:srgbClr val="FF8E77">
              <a:lumMod val="20000"/>
              <a:lumOff val="80000"/>
            </a:srgbClr>
          </a:solidFill>
          <a:ln w="25400" cap="flat" cmpd="sng" algn="ctr">
            <a:solidFill>
              <a:srgbClr val="FFA79B">
                <a:shade val="15000"/>
              </a:srgbClr>
            </a:solidFill>
            <a:prstDash val="solid"/>
          </a:ln>
          <a:effectLst/>
        </p:spPr>
        <p:txBody>
          <a:bodyPr rtlCol="0" anchor="ctr"/>
          <a:lstStyle/>
          <a:p>
            <a:pPr marL="0" marR="0" lvl="0" indent="0" algn="just" defTabSz="609585" eaLnBrk="1" fontAlgn="auto" latinLnBrk="0" hangingPunct="1">
              <a:lnSpc>
                <a:spcPct val="150000"/>
              </a:lnSpc>
              <a:spcBef>
                <a:spcPts val="0"/>
              </a:spcBef>
              <a:spcAft>
                <a:spcPts val="0"/>
              </a:spcAft>
              <a:buClrTx/>
              <a:buSzTx/>
              <a:buFont typeface="Arial"/>
              <a:buNone/>
              <a:tabLst/>
              <a:defRPr/>
            </a:pP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cá</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nhân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sau</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đó</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chia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sẻ</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với</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bạn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ở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bên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cạnh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về</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những</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việc</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làm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cụ</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thể</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mà</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bản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thân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có</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thể</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tham</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gia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để</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phát</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triển</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kinh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tế</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gia</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 </a:t>
            </a:r>
            <a:r>
              <a:rPr kumimoji="0" lang="en-US" sz="2400" b="0" i="0" u="none" strike="noStrike" kern="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sym typeface="Arial"/>
              </a:rPr>
              <a:t>đình</a:t>
            </a:r>
            <a:r>
              <a:rPr kumimoji="0" lang="en-US" sz="2400" b="0" i="0" u="none" strike="noStrike" kern="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sym typeface="Arial"/>
              </a:rPr>
              <a:t>.</a:t>
            </a:r>
          </a:p>
        </p:txBody>
      </p:sp>
    </p:spTree>
    <p:extLst>
      <p:ext uri="{BB962C8B-B14F-4D97-AF65-F5344CB8AC3E}">
        <p14:creationId xmlns:p14="http://schemas.microsoft.com/office/powerpoint/2010/main" val="4005653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061C9DE-9ECF-5A80-26E8-D43CFD08971C}"/>
              </a:ext>
            </a:extLst>
          </p:cNvPr>
          <p:cNvSpPr/>
          <p:nvPr/>
        </p:nvSpPr>
        <p:spPr>
          <a:xfrm>
            <a:off x="503341" y="2825720"/>
            <a:ext cx="3361089" cy="1206555"/>
          </a:xfrm>
          <a:prstGeom prst="roundRect">
            <a:avLst>
              <a:gd name="adj" fmla="val 8063"/>
            </a:avLst>
          </a:prstGeom>
          <a:solidFill>
            <a:schemeClr val="accent5">
              <a:lumMod val="20000"/>
              <a:lumOff val="80000"/>
            </a:schemeClr>
          </a:solidFill>
          <a:ln w="19050" cap="flat" cmpd="sng" algn="ctr">
            <a:solidFill>
              <a:schemeClr val="accent1"/>
            </a:solidFill>
            <a:prstDash val="solid"/>
          </a:ln>
          <a:effectLst/>
        </p:spPr>
        <p:txBody>
          <a:bodyPr rtlCol="0" anchor="ctr"/>
          <a:lstStyle/>
          <a:p>
            <a:pPr algn="ctr">
              <a:defRPr/>
            </a:pP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Trồng</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trọt</a:t>
            </a:r>
            <a:endParaRPr lang="en-US" sz="2800" kern="0" dirty="0">
              <a:latin typeface="UTM Avo" panose="02040603050506020204" pitchFamily="18" charset="0"/>
              <a:cs typeface="Arial" panose="020B0604020202020204" pitchFamily="34" charset="0"/>
              <a:sym typeface="Arial"/>
            </a:endParaRPr>
          </a:p>
        </p:txBody>
      </p:sp>
      <p:sp>
        <p:nvSpPr>
          <p:cNvPr id="3" name="Rectangle: Rounded Corners 2">
            <a:extLst>
              <a:ext uri="{FF2B5EF4-FFF2-40B4-BE49-F238E27FC236}">
                <a16:creationId xmlns:a16="http://schemas.microsoft.com/office/drawing/2014/main" id="{6E5E7EAF-7E5B-72C6-89E1-A9D2A09C118A}"/>
              </a:ext>
            </a:extLst>
          </p:cNvPr>
          <p:cNvSpPr/>
          <p:nvPr/>
        </p:nvSpPr>
        <p:spPr>
          <a:xfrm>
            <a:off x="4778830" y="2825721"/>
            <a:ext cx="6909832" cy="1206558"/>
          </a:xfrm>
          <a:prstGeom prst="roundRect">
            <a:avLst>
              <a:gd name="adj" fmla="val 8614"/>
            </a:avLst>
          </a:prstGeom>
          <a:solidFill>
            <a:srgbClr val="FFFFFF"/>
          </a:solidFill>
          <a:ln w="19050" cap="flat" cmpd="sng" algn="ctr">
            <a:solidFill>
              <a:schemeClr val="accent1"/>
            </a:solidFill>
            <a:prstDash val="solid"/>
          </a:ln>
          <a:effectLst/>
        </p:spPr>
        <p:txBody>
          <a:bodyPr rtlCol="0" anchor="ctr"/>
          <a:lstStyle/>
          <a:p>
            <a:pPr algn="just">
              <a:lnSpc>
                <a:spcPct val="150000"/>
              </a:lnSpc>
              <a:buFont typeface="Arial"/>
              <a:buNone/>
            </a:pPr>
            <a:r>
              <a:rPr lang="vi-VN" sz="2400" kern="0" dirty="0">
                <a:latin typeface="UTM Avo" panose="02040603050506020204" pitchFamily="18" charset="0"/>
                <a:ea typeface="Calibri" panose="020F0502020204030204" pitchFamily="34" charset="0"/>
                <a:cs typeface="Arial" panose="020B0604020202020204" pitchFamily="34" charset="0"/>
                <a:sym typeface="Arial"/>
              </a:rPr>
              <a:t>Gieo hạt/ trồng cây con, tưới nước, làm cỏ, thu hoạch,...</a:t>
            </a:r>
            <a:endParaRPr lang="en-US" sz="2400" kern="0" dirty="0">
              <a:latin typeface="UTM Avo" panose="02040603050506020204" pitchFamily="18" charset="0"/>
              <a:ea typeface="Calibri" panose="020F0502020204030204" pitchFamily="34" charset="0"/>
              <a:cs typeface="Arial" panose="020B0604020202020204" pitchFamily="34" charset="0"/>
              <a:sym typeface="Arial"/>
            </a:endParaRPr>
          </a:p>
        </p:txBody>
      </p:sp>
      <p:cxnSp>
        <p:nvCxnSpPr>
          <p:cNvPr id="5" name="Straight Arrow Connector 4">
            <a:extLst>
              <a:ext uri="{FF2B5EF4-FFF2-40B4-BE49-F238E27FC236}">
                <a16:creationId xmlns:a16="http://schemas.microsoft.com/office/drawing/2014/main" id="{57C0851F-73B2-6854-361E-905D80D86E8B}"/>
              </a:ext>
            </a:extLst>
          </p:cNvPr>
          <p:cNvCxnSpPr>
            <a:cxnSpLocks/>
            <a:stCxn id="2" idx="3"/>
            <a:endCxn id="3" idx="1"/>
          </p:cNvCxnSpPr>
          <p:nvPr/>
        </p:nvCxnSpPr>
        <p:spPr>
          <a:xfrm>
            <a:off x="3864430" y="3428998"/>
            <a:ext cx="914400" cy="2"/>
          </a:xfrm>
          <a:prstGeom prst="straightConnector1">
            <a:avLst/>
          </a:prstGeom>
          <a:noFill/>
          <a:ln w="19050" cap="flat" cmpd="sng" algn="ctr">
            <a:solidFill>
              <a:schemeClr val="accent1"/>
            </a:solidFill>
            <a:prstDash val="solid"/>
            <a:tailEnd type="stealth"/>
          </a:ln>
          <a:effectLst/>
        </p:spPr>
      </p:cxnSp>
      <p:grpSp>
        <p:nvGrpSpPr>
          <p:cNvPr id="6" name="Group 5">
            <a:extLst>
              <a:ext uri="{FF2B5EF4-FFF2-40B4-BE49-F238E27FC236}">
                <a16:creationId xmlns:a16="http://schemas.microsoft.com/office/drawing/2014/main" id="{577434DD-0310-223D-4BA3-30BF73775B90}"/>
              </a:ext>
            </a:extLst>
          </p:cNvPr>
          <p:cNvGrpSpPr/>
          <p:nvPr/>
        </p:nvGrpSpPr>
        <p:grpSpPr>
          <a:xfrm>
            <a:off x="0" y="1725563"/>
            <a:ext cx="11688662" cy="631093"/>
            <a:chOff x="579435" y="872519"/>
            <a:chExt cx="8924977" cy="566948"/>
          </a:xfrm>
        </p:grpSpPr>
        <p:sp>
          <p:nvSpPr>
            <p:cNvPr id="22" name="Arrow: Pentagon 21">
              <a:extLst>
                <a:ext uri="{FF2B5EF4-FFF2-40B4-BE49-F238E27FC236}">
                  <a16:creationId xmlns:a16="http://schemas.microsoft.com/office/drawing/2014/main" id="{1FABBDFB-E684-6FF6-25E9-77649D8D7DD6}"/>
                </a:ext>
              </a:extLst>
            </p:cNvPr>
            <p:cNvSpPr/>
            <p:nvPr/>
          </p:nvSpPr>
          <p:spPr>
            <a:xfrm>
              <a:off x="579435" y="872519"/>
              <a:ext cx="2647600" cy="566948"/>
            </a:xfrm>
            <a:prstGeom prst="homePlate">
              <a:avLst>
                <a:gd name="adj" fmla="val 32962"/>
              </a:avLst>
            </a:prstGeom>
            <a:solidFill>
              <a:srgbClr val="6CA38C">
                <a:lumMod val="75000"/>
              </a:srgbClr>
            </a:solidFill>
            <a:ln w="25400" cap="flat" cmpd="sng" algn="ctr">
              <a:noFill/>
              <a:prstDash val="solid"/>
            </a:ln>
            <a:effectLst/>
          </p:spPr>
          <p:txBody>
            <a:bodyPr rtlCol="0" anchor="ctr"/>
            <a:lstStyle/>
            <a:p>
              <a:pPr algn="ctr" defTabSz="1219170">
                <a:buFont typeface="Arial"/>
                <a:buNone/>
                <a:defRPr/>
              </a:pPr>
              <a:r>
                <a:rPr lang="en-US" sz="2400" b="1" kern="0" dirty="0" err="1">
                  <a:solidFill>
                    <a:srgbClr val="FFFFFF"/>
                  </a:solidFill>
                  <a:latin typeface="UTM Avo" panose="02040603050506020204" pitchFamily="18" charset="0"/>
                  <a:cs typeface="Arial" panose="020B0604020202020204" pitchFamily="34" charset="0"/>
                  <a:sym typeface="Arial"/>
                </a:rPr>
                <a:t>Gợi</a:t>
              </a:r>
              <a:r>
                <a:rPr lang="en-US" sz="2400" b="1" kern="0" dirty="0">
                  <a:solidFill>
                    <a:srgbClr val="FFFFFF"/>
                  </a:solidFill>
                  <a:latin typeface="UTM Avo" panose="02040603050506020204" pitchFamily="18" charset="0"/>
                  <a:cs typeface="Arial" panose="020B0604020202020204" pitchFamily="34" charset="0"/>
                  <a:sym typeface="Arial"/>
                </a:rPr>
                <a:t> ý </a:t>
              </a:r>
              <a:r>
                <a:rPr lang="en-US" sz="2400" b="1" kern="0" dirty="0" err="1">
                  <a:solidFill>
                    <a:srgbClr val="FFFFFF"/>
                  </a:solidFill>
                  <a:latin typeface="UTM Avo" panose="02040603050506020204" pitchFamily="18" charset="0"/>
                  <a:cs typeface="Arial" panose="020B0604020202020204" pitchFamily="34" charset="0"/>
                  <a:sym typeface="Arial"/>
                </a:rPr>
                <a:t>tham</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khảo</a:t>
              </a:r>
              <a:endParaRPr lang="en-US" sz="2400" b="1" kern="0" dirty="0">
                <a:solidFill>
                  <a:srgbClr val="FFFFFF"/>
                </a:solidFill>
                <a:latin typeface="UTM Avo" panose="02040603050506020204" pitchFamily="18" charset="0"/>
                <a:cs typeface="Arial" panose="020B0604020202020204" pitchFamily="34" charset="0"/>
                <a:sym typeface="Arial"/>
              </a:endParaRPr>
            </a:p>
          </p:txBody>
        </p:sp>
        <p:cxnSp>
          <p:nvCxnSpPr>
            <p:cNvPr id="23" name="Straight Connector 22">
              <a:extLst>
                <a:ext uri="{FF2B5EF4-FFF2-40B4-BE49-F238E27FC236}">
                  <a16:creationId xmlns:a16="http://schemas.microsoft.com/office/drawing/2014/main" id="{4872C13D-F557-5C1F-6528-77E466DAB030}"/>
                </a:ext>
              </a:extLst>
            </p:cNvPr>
            <p:cNvCxnSpPr>
              <a:cxnSpLocks/>
            </p:cNvCxnSpPr>
            <p:nvPr/>
          </p:nvCxnSpPr>
          <p:spPr>
            <a:xfrm>
              <a:off x="579437" y="1439439"/>
              <a:ext cx="8924975" cy="0"/>
            </a:xfrm>
            <a:prstGeom prst="line">
              <a:avLst/>
            </a:prstGeom>
            <a:noFill/>
            <a:ln w="38100" cap="flat" cmpd="sng" algn="ctr">
              <a:solidFill>
                <a:srgbClr val="6CA38C">
                  <a:lumMod val="75000"/>
                </a:srgbClr>
              </a:solidFill>
              <a:prstDash val="solid"/>
            </a:ln>
            <a:effectLst/>
          </p:spPr>
        </p:cxnSp>
        <p:sp>
          <p:nvSpPr>
            <p:cNvPr id="24" name="Rectangle 23">
              <a:extLst>
                <a:ext uri="{FF2B5EF4-FFF2-40B4-BE49-F238E27FC236}">
                  <a16:creationId xmlns:a16="http://schemas.microsoft.com/office/drawing/2014/main" id="{8DE23D88-42E9-C7C1-CDD3-1FCC40789C45}"/>
                </a:ext>
              </a:extLst>
            </p:cNvPr>
            <p:cNvSpPr/>
            <p:nvPr/>
          </p:nvSpPr>
          <p:spPr>
            <a:xfrm>
              <a:off x="3227035" y="982868"/>
              <a:ext cx="6180189" cy="414741"/>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Các</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việc</a:t>
              </a:r>
              <a:r>
                <a:rPr lang="en-US" sz="2400" b="1" kern="0" dirty="0">
                  <a:latin typeface="UTM Avo" panose="02040603050506020204" pitchFamily="18" charset="0"/>
                </a:rPr>
                <a:t> </a:t>
              </a:r>
              <a:r>
                <a:rPr lang="en-US" sz="2400" b="1" kern="0" dirty="0" err="1">
                  <a:latin typeface="UTM Avo" panose="02040603050506020204" pitchFamily="18" charset="0"/>
                </a:rPr>
                <a:t>liên</a:t>
              </a:r>
              <a:r>
                <a:rPr lang="en-US" sz="2400" b="1" kern="0" dirty="0">
                  <a:latin typeface="UTM Avo" panose="02040603050506020204" pitchFamily="18" charset="0"/>
                </a:rPr>
                <a:t> </a:t>
              </a:r>
              <a:r>
                <a:rPr lang="en-US" sz="2400" b="1" kern="0" dirty="0" err="1">
                  <a:latin typeface="UTM Avo" panose="02040603050506020204" pitchFamily="18" charset="0"/>
                </a:rPr>
                <a:t>quan</a:t>
              </a:r>
              <a:r>
                <a:rPr lang="en-US" sz="2400" b="1" kern="0" dirty="0">
                  <a:latin typeface="UTM Avo" panose="02040603050506020204" pitchFamily="18" charset="0"/>
                </a:rPr>
                <a:t> </a:t>
              </a:r>
              <a:r>
                <a:rPr lang="en-US" sz="2400" b="1" kern="0" dirty="0" err="1">
                  <a:latin typeface="UTM Avo" panose="02040603050506020204" pitchFamily="18" charset="0"/>
                </a:rPr>
                <a:t>đến</a:t>
              </a:r>
              <a:r>
                <a:rPr lang="en-US" sz="2400" b="1" kern="0" dirty="0">
                  <a:latin typeface="UTM Avo" panose="02040603050506020204" pitchFamily="18" charset="0"/>
                </a:rPr>
                <a:t> </a:t>
              </a:r>
              <a:r>
                <a:rPr lang="en-US" sz="2400" b="1" kern="0" dirty="0" err="1">
                  <a:latin typeface="UTM Avo" panose="02040603050506020204" pitchFamily="18" charset="0"/>
                </a:rPr>
                <a:t>một</a:t>
              </a:r>
              <a:r>
                <a:rPr lang="en-US" sz="2400" b="1" kern="0" dirty="0">
                  <a:latin typeface="UTM Avo" panose="02040603050506020204" pitchFamily="18" charset="0"/>
                </a:rPr>
                <a:t> </a:t>
              </a:r>
              <a:r>
                <a:rPr lang="en-US" sz="2400" b="1" kern="0" dirty="0" err="1">
                  <a:latin typeface="UTM Avo" panose="02040603050506020204" pitchFamily="18" charset="0"/>
                </a:rPr>
                <a:t>số</a:t>
              </a:r>
              <a:r>
                <a:rPr lang="en-US" sz="2400" b="1" kern="0" dirty="0">
                  <a:latin typeface="UTM Avo" panose="02040603050506020204" pitchFamily="18" charset="0"/>
                </a:rPr>
                <a:t> </a:t>
              </a:r>
              <a:r>
                <a:rPr lang="en-US" sz="2400" b="1" kern="0" dirty="0" err="1">
                  <a:latin typeface="UTM Avo" panose="02040603050506020204" pitchFamily="18" charset="0"/>
                </a:rPr>
                <a:t>lĩnh</a:t>
              </a:r>
              <a:r>
                <a:rPr lang="en-US" sz="2400" b="1" kern="0" dirty="0">
                  <a:latin typeface="UTM Avo" panose="02040603050506020204" pitchFamily="18" charset="0"/>
                </a:rPr>
                <a:t> </a:t>
              </a:r>
              <a:r>
                <a:rPr lang="en-US" sz="2400" b="1" kern="0" dirty="0" err="1">
                  <a:latin typeface="UTM Avo" panose="02040603050506020204" pitchFamily="18" charset="0"/>
                </a:rPr>
                <a:t>vực</a:t>
              </a:r>
              <a:r>
                <a:rPr lang="en-US" sz="2400" b="1" kern="0" dirty="0">
                  <a:latin typeface="UTM Avo" panose="02040603050506020204" pitchFamily="18" charset="0"/>
                </a:rPr>
                <a:t> </a:t>
              </a:r>
              <a:r>
                <a:rPr lang="en-US" sz="2400" b="1" kern="0" dirty="0" err="1">
                  <a:latin typeface="UTM Avo" panose="02040603050506020204" pitchFamily="18" charset="0"/>
                </a:rPr>
                <a:t>như</a:t>
              </a:r>
              <a:endParaRPr lang="en-US" sz="2400" kern="0" dirty="0">
                <a:latin typeface="UTM Avo" panose="02040603050506020204" pitchFamily="18" charset="0"/>
              </a:endParaRPr>
            </a:p>
          </p:txBody>
        </p:sp>
      </p:grpSp>
      <p:pic>
        <p:nvPicPr>
          <p:cNvPr id="25" name="Picture 2" descr="Cách trồng cây trong chậu chỉ trong 5 bước đơn giản">
            <a:extLst>
              <a:ext uri="{FF2B5EF4-FFF2-40B4-BE49-F238E27FC236}">
                <a16:creationId xmlns:a16="http://schemas.microsoft.com/office/drawing/2014/main" id="{C030FCA5-B981-C3B6-F727-4B6EA833863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1618" r="12179"/>
          <a:stretch/>
        </p:blipFill>
        <p:spPr bwMode="auto">
          <a:xfrm>
            <a:off x="753309" y="4375729"/>
            <a:ext cx="2719508" cy="2217073"/>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pic>
        <p:nvPicPr>
          <p:cNvPr id="26" name="Picture 4">
            <a:extLst>
              <a:ext uri="{FF2B5EF4-FFF2-40B4-BE49-F238E27FC236}">
                <a16:creationId xmlns:a16="http://schemas.microsoft.com/office/drawing/2014/main" id="{B6B74F84-1B8E-29D3-556A-4C2D18E7751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3527"/>
          <a:stretch/>
        </p:blipFill>
        <p:spPr bwMode="auto">
          <a:xfrm>
            <a:off x="4781485" y="4375729"/>
            <a:ext cx="2629030" cy="2217071"/>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pic>
        <p:nvPicPr>
          <p:cNvPr id="27" name="Picture 6">
            <a:extLst>
              <a:ext uri="{FF2B5EF4-FFF2-40B4-BE49-F238E27FC236}">
                <a16:creationId xmlns:a16="http://schemas.microsoft.com/office/drawing/2014/main" id="{09DABC81-90F8-18AF-734A-229E371D927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805" r="15354"/>
          <a:stretch/>
        </p:blipFill>
        <p:spPr bwMode="auto">
          <a:xfrm>
            <a:off x="8719183" y="4375729"/>
            <a:ext cx="2685119" cy="2217071"/>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8342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500"/>
                                        <p:tgtEl>
                                          <p:spTgt spid="25"/>
                                        </p:tgtEl>
                                      </p:cBhvr>
                                    </p:animEffect>
                                  </p:childTnLst>
                                </p:cTn>
                              </p:par>
                              <p:par>
                                <p:cTn id="25" presetID="10" presetClass="entr" presetSubtype="0" fill="hold" nodeType="with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par>
                                <p:cTn id="28" presetID="10" presetClass="entr" presetSubtype="0" fill="hold" nodeType="with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1D5F5BE-AF0E-F024-B3F5-068692CFC9F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E9F2350-4BCD-DC31-293C-4D85F60D310C}"/>
              </a:ext>
            </a:extLst>
          </p:cNvPr>
          <p:cNvSpPr/>
          <p:nvPr/>
        </p:nvSpPr>
        <p:spPr>
          <a:xfrm>
            <a:off x="503341" y="2825720"/>
            <a:ext cx="3361089" cy="1206555"/>
          </a:xfrm>
          <a:prstGeom prst="roundRect">
            <a:avLst>
              <a:gd name="adj" fmla="val 8063"/>
            </a:avLst>
          </a:prstGeom>
          <a:solidFill>
            <a:schemeClr val="accent4">
              <a:lumMod val="20000"/>
              <a:lumOff val="80000"/>
            </a:schemeClr>
          </a:solidFill>
          <a:ln w="19050" cap="flat" cmpd="sng" algn="ctr">
            <a:solidFill>
              <a:schemeClr val="accent4"/>
            </a:solidFill>
            <a:prstDash val="solid"/>
          </a:ln>
          <a:effectLst/>
        </p:spPr>
        <p:txBody>
          <a:bodyPr rtlCol="0" anchor="ctr"/>
          <a:lstStyle/>
          <a:p>
            <a:pPr algn="ctr">
              <a:defRPr/>
            </a:pPr>
            <a:r>
              <a:rPr lang="en-US" sz="2400" b="1" kern="0">
                <a:latin typeface="UTM Avo" panose="02040603050506020204" pitchFamily="18" charset="0"/>
                <a:ea typeface="Calibri" panose="020F0502020204030204" pitchFamily="34" charset="0"/>
                <a:cs typeface="Arial" panose="020B0604020202020204" pitchFamily="34" charset="0"/>
                <a:sym typeface="Arial"/>
              </a:rPr>
              <a:t>Chăn nuôi</a:t>
            </a:r>
            <a:endParaRPr lang="en-US" sz="2400" b="1" kern="0" dirty="0" err="1">
              <a:latin typeface="UTM Avo" panose="02040603050506020204" pitchFamily="18" charset="0"/>
              <a:ea typeface="Calibri" panose="020F0502020204030204" pitchFamily="34" charset="0"/>
              <a:cs typeface="Arial" panose="020B0604020202020204" pitchFamily="34" charset="0"/>
              <a:sym typeface="Arial"/>
            </a:endParaRPr>
          </a:p>
        </p:txBody>
      </p:sp>
      <p:sp>
        <p:nvSpPr>
          <p:cNvPr id="3" name="Rectangle: Rounded Corners 2">
            <a:extLst>
              <a:ext uri="{FF2B5EF4-FFF2-40B4-BE49-F238E27FC236}">
                <a16:creationId xmlns:a16="http://schemas.microsoft.com/office/drawing/2014/main" id="{8881F63F-4D44-7D9F-878E-67528EB569F7}"/>
              </a:ext>
            </a:extLst>
          </p:cNvPr>
          <p:cNvSpPr/>
          <p:nvPr/>
        </p:nvSpPr>
        <p:spPr>
          <a:xfrm>
            <a:off x="4778830" y="2825721"/>
            <a:ext cx="6909832" cy="1206558"/>
          </a:xfrm>
          <a:prstGeom prst="roundRect">
            <a:avLst>
              <a:gd name="adj" fmla="val 8614"/>
            </a:avLst>
          </a:prstGeom>
          <a:solidFill>
            <a:srgbClr val="FFFFFF"/>
          </a:solidFill>
          <a:ln w="19050" cap="flat" cmpd="sng" algn="ctr">
            <a:solidFill>
              <a:schemeClr val="accent4"/>
            </a:solidFill>
            <a:prstDash val="solid"/>
          </a:ln>
          <a:effectLst/>
        </p:spPr>
        <p:txBody>
          <a:bodyPr rtlCol="0" anchor="ctr"/>
          <a:lstStyle/>
          <a:p>
            <a:pPr algn="just">
              <a:lnSpc>
                <a:spcPct val="150000"/>
              </a:lnSpc>
              <a:buFont typeface="Arial"/>
              <a:buNone/>
            </a:pPr>
            <a:r>
              <a:rPr lang="vi-VN" sz="2400" kern="0" dirty="0">
                <a:latin typeface="UTM Avo" panose="02040603050506020204" pitchFamily="18" charset="0"/>
                <a:ea typeface="Calibri" panose="020F0502020204030204" pitchFamily="34" charset="0"/>
                <a:cs typeface="Arial" panose="020B0604020202020204" pitchFamily="34" charset="0"/>
                <a:sym typeface="Arial"/>
              </a:rPr>
              <a:t>Chuẩn bị thức ăn, cho vật nuôi ăn, làm vệ sinh khu vực chăn nuôi,...</a:t>
            </a:r>
          </a:p>
        </p:txBody>
      </p:sp>
      <p:cxnSp>
        <p:nvCxnSpPr>
          <p:cNvPr id="5" name="Straight Arrow Connector 4">
            <a:extLst>
              <a:ext uri="{FF2B5EF4-FFF2-40B4-BE49-F238E27FC236}">
                <a16:creationId xmlns:a16="http://schemas.microsoft.com/office/drawing/2014/main" id="{A51E7647-6E48-D582-AD7F-A136031E9AAB}"/>
              </a:ext>
            </a:extLst>
          </p:cNvPr>
          <p:cNvCxnSpPr>
            <a:cxnSpLocks/>
            <a:stCxn id="2" idx="3"/>
            <a:endCxn id="3" idx="1"/>
          </p:cNvCxnSpPr>
          <p:nvPr/>
        </p:nvCxnSpPr>
        <p:spPr>
          <a:xfrm>
            <a:off x="3864430" y="3428998"/>
            <a:ext cx="914400" cy="2"/>
          </a:xfrm>
          <a:prstGeom prst="straightConnector1">
            <a:avLst/>
          </a:prstGeom>
          <a:noFill/>
          <a:ln w="19050" cap="flat" cmpd="sng" algn="ctr">
            <a:solidFill>
              <a:schemeClr val="accent4"/>
            </a:solidFill>
            <a:prstDash val="solid"/>
            <a:tailEnd type="stealth"/>
          </a:ln>
          <a:effectLst/>
        </p:spPr>
      </p:cxnSp>
      <p:grpSp>
        <p:nvGrpSpPr>
          <p:cNvPr id="6" name="Group 5">
            <a:extLst>
              <a:ext uri="{FF2B5EF4-FFF2-40B4-BE49-F238E27FC236}">
                <a16:creationId xmlns:a16="http://schemas.microsoft.com/office/drawing/2014/main" id="{2FD05564-4414-1C88-0EEA-90AB00A99183}"/>
              </a:ext>
            </a:extLst>
          </p:cNvPr>
          <p:cNvGrpSpPr/>
          <p:nvPr/>
        </p:nvGrpSpPr>
        <p:grpSpPr>
          <a:xfrm>
            <a:off x="0" y="1725563"/>
            <a:ext cx="11688662" cy="631093"/>
            <a:chOff x="579435" y="872519"/>
            <a:chExt cx="8924977" cy="566948"/>
          </a:xfrm>
        </p:grpSpPr>
        <p:sp>
          <p:nvSpPr>
            <p:cNvPr id="22" name="Arrow: Pentagon 21">
              <a:extLst>
                <a:ext uri="{FF2B5EF4-FFF2-40B4-BE49-F238E27FC236}">
                  <a16:creationId xmlns:a16="http://schemas.microsoft.com/office/drawing/2014/main" id="{03B8FD09-E9AB-1E10-9F3B-608CC004B1B1}"/>
                </a:ext>
              </a:extLst>
            </p:cNvPr>
            <p:cNvSpPr/>
            <p:nvPr/>
          </p:nvSpPr>
          <p:spPr>
            <a:xfrm>
              <a:off x="579435" y="872519"/>
              <a:ext cx="2647600" cy="566948"/>
            </a:xfrm>
            <a:prstGeom prst="homePlate">
              <a:avLst>
                <a:gd name="adj" fmla="val 32962"/>
              </a:avLst>
            </a:prstGeom>
            <a:solidFill>
              <a:srgbClr val="6CA38C">
                <a:lumMod val="75000"/>
              </a:srgbClr>
            </a:solidFill>
            <a:ln w="25400" cap="flat" cmpd="sng" algn="ctr">
              <a:noFill/>
              <a:prstDash val="solid"/>
            </a:ln>
            <a:effectLst/>
          </p:spPr>
          <p:txBody>
            <a:bodyPr rtlCol="0" anchor="ctr"/>
            <a:lstStyle/>
            <a:p>
              <a:pPr algn="ctr" defTabSz="1219170">
                <a:buFont typeface="Arial"/>
                <a:buNone/>
                <a:defRPr/>
              </a:pPr>
              <a:r>
                <a:rPr lang="en-US" sz="2400" b="1" kern="0" dirty="0" err="1">
                  <a:solidFill>
                    <a:srgbClr val="FFFFFF"/>
                  </a:solidFill>
                  <a:latin typeface="UTM Avo" panose="02040603050506020204" pitchFamily="18" charset="0"/>
                  <a:cs typeface="Arial" panose="020B0604020202020204" pitchFamily="34" charset="0"/>
                  <a:sym typeface="Arial"/>
                </a:rPr>
                <a:t>Gợi</a:t>
              </a:r>
              <a:r>
                <a:rPr lang="en-US" sz="2400" b="1" kern="0" dirty="0">
                  <a:solidFill>
                    <a:srgbClr val="FFFFFF"/>
                  </a:solidFill>
                  <a:latin typeface="UTM Avo" panose="02040603050506020204" pitchFamily="18" charset="0"/>
                  <a:cs typeface="Arial" panose="020B0604020202020204" pitchFamily="34" charset="0"/>
                  <a:sym typeface="Arial"/>
                </a:rPr>
                <a:t> ý </a:t>
              </a:r>
              <a:r>
                <a:rPr lang="en-US" sz="2400" b="1" kern="0" dirty="0" err="1">
                  <a:solidFill>
                    <a:srgbClr val="FFFFFF"/>
                  </a:solidFill>
                  <a:latin typeface="UTM Avo" panose="02040603050506020204" pitchFamily="18" charset="0"/>
                  <a:cs typeface="Arial" panose="020B0604020202020204" pitchFamily="34" charset="0"/>
                  <a:sym typeface="Arial"/>
                </a:rPr>
                <a:t>tham</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khảo</a:t>
              </a:r>
              <a:endParaRPr lang="en-US" sz="2400" b="1" kern="0" dirty="0">
                <a:solidFill>
                  <a:srgbClr val="FFFFFF"/>
                </a:solidFill>
                <a:latin typeface="UTM Avo" panose="02040603050506020204" pitchFamily="18" charset="0"/>
                <a:cs typeface="Arial" panose="020B0604020202020204" pitchFamily="34" charset="0"/>
                <a:sym typeface="Arial"/>
              </a:endParaRPr>
            </a:p>
          </p:txBody>
        </p:sp>
        <p:cxnSp>
          <p:nvCxnSpPr>
            <p:cNvPr id="23" name="Straight Connector 22">
              <a:extLst>
                <a:ext uri="{FF2B5EF4-FFF2-40B4-BE49-F238E27FC236}">
                  <a16:creationId xmlns:a16="http://schemas.microsoft.com/office/drawing/2014/main" id="{3F952DAA-563D-2AED-DC40-0008365F4D07}"/>
                </a:ext>
              </a:extLst>
            </p:cNvPr>
            <p:cNvCxnSpPr>
              <a:cxnSpLocks/>
            </p:cNvCxnSpPr>
            <p:nvPr/>
          </p:nvCxnSpPr>
          <p:spPr>
            <a:xfrm>
              <a:off x="579437" y="1439439"/>
              <a:ext cx="8924975" cy="0"/>
            </a:xfrm>
            <a:prstGeom prst="line">
              <a:avLst/>
            </a:prstGeom>
            <a:noFill/>
            <a:ln w="38100" cap="flat" cmpd="sng" algn="ctr">
              <a:solidFill>
                <a:srgbClr val="6CA38C">
                  <a:lumMod val="75000"/>
                </a:srgbClr>
              </a:solidFill>
              <a:prstDash val="solid"/>
            </a:ln>
            <a:effectLst/>
          </p:spPr>
        </p:cxnSp>
        <p:sp>
          <p:nvSpPr>
            <p:cNvPr id="24" name="Rectangle 23">
              <a:extLst>
                <a:ext uri="{FF2B5EF4-FFF2-40B4-BE49-F238E27FC236}">
                  <a16:creationId xmlns:a16="http://schemas.microsoft.com/office/drawing/2014/main" id="{8635FEEB-0C6C-4B06-B7D6-9C738E4FE6C9}"/>
                </a:ext>
              </a:extLst>
            </p:cNvPr>
            <p:cNvSpPr/>
            <p:nvPr/>
          </p:nvSpPr>
          <p:spPr>
            <a:xfrm>
              <a:off x="3227035" y="982868"/>
              <a:ext cx="6180189" cy="414741"/>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Các</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việc</a:t>
              </a:r>
              <a:r>
                <a:rPr lang="en-US" sz="2400" b="1" kern="0" dirty="0">
                  <a:latin typeface="UTM Avo" panose="02040603050506020204" pitchFamily="18" charset="0"/>
                </a:rPr>
                <a:t> </a:t>
              </a:r>
              <a:r>
                <a:rPr lang="en-US" sz="2400" b="1" kern="0" dirty="0" err="1">
                  <a:latin typeface="UTM Avo" panose="02040603050506020204" pitchFamily="18" charset="0"/>
                </a:rPr>
                <a:t>liên</a:t>
              </a:r>
              <a:r>
                <a:rPr lang="en-US" sz="2400" b="1" kern="0" dirty="0">
                  <a:latin typeface="UTM Avo" panose="02040603050506020204" pitchFamily="18" charset="0"/>
                </a:rPr>
                <a:t> </a:t>
              </a:r>
              <a:r>
                <a:rPr lang="en-US" sz="2400" b="1" kern="0" dirty="0" err="1">
                  <a:latin typeface="UTM Avo" panose="02040603050506020204" pitchFamily="18" charset="0"/>
                </a:rPr>
                <a:t>quan</a:t>
              </a:r>
              <a:r>
                <a:rPr lang="en-US" sz="2400" b="1" kern="0" dirty="0">
                  <a:latin typeface="UTM Avo" panose="02040603050506020204" pitchFamily="18" charset="0"/>
                </a:rPr>
                <a:t> </a:t>
              </a:r>
              <a:r>
                <a:rPr lang="en-US" sz="2400" b="1" kern="0" dirty="0" err="1">
                  <a:latin typeface="UTM Avo" panose="02040603050506020204" pitchFamily="18" charset="0"/>
                </a:rPr>
                <a:t>đến</a:t>
              </a:r>
              <a:r>
                <a:rPr lang="en-US" sz="2400" b="1" kern="0" dirty="0">
                  <a:latin typeface="UTM Avo" panose="02040603050506020204" pitchFamily="18" charset="0"/>
                </a:rPr>
                <a:t> </a:t>
              </a:r>
              <a:r>
                <a:rPr lang="en-US" sz="2400" b="1" kern="0" dirty="0" err="1">
                  <a:latin typeface="UTM Avo" panose="02040603050506020204" pitchFamily="18" charset="0"/>
                </a:rPr>
                <a:t>một</a:t>
              </a:r>
              <a:r>
                <a:rPr lang="en-US" sz="2400" b="1" kern="0" dirty="0">
                  <a:latin typeface="UTM Avo" panose="02040603050506020204" pitchFamily="18" charset="0"/>
                </a:rPr>
                <a:t> </a:t>
              </a:r>
              <a:r>
                <a:rPr lang="en-US" sz="2400" b="1" kern="0" dirty="0" err="1">
                  <a:latin typeface="UTM Avo" panose="02040603050506020204" pitchFamily="18" charset="0"/>
                </a:rPr>
                <a:t>số</a:t>
              </a:r>
              <a:r>
                <a:rPr lang="en-US" sz="2400" b="1" kern="0" dirty="0">
                  <a:latin typeface="UTM Avo" panose="02040603050506020204" pitchFamily="18" charset="0"/>
                </a:rPr>
                <a:t> </a:t>
              </a:r>
              <a:r>
                <a:rPr lang="en-US" sz="2400" b="1" kern="0" dirty="0" err="1">
                  <a:latin typeface="UTM Avo" panose="02040603050506020204" pitchFamily="18" charset="0"/>
                </a:rPr>
                <a:t>lĩnh</a:t>
              </a:r>
              <a:r>
                <a:rPr lang="en-US" sz="2400" b="1" kern="0" dirty="0">
                  <a:latin typeface="UTM Avo" panose="02040603050506020204" pitchFamily="18" charset="0"/>
                </a:rPr>
                <a:t> </a:t>
              </a:r>
              <a:r>
                <a:rPr lang="en-US" sz="2400" b="1" kern="0" dirty="0" err="1">
                  <a:latin typeface="UTM Avo" panose="02040603050506020204" pitchFamily="18" charset="0"/>
                </a:rPr>
                <a:t>vực</a:t>
              </a:r>
              <a:r>
                <a:rPr lang="en-US" sz="2400" b="1" kern="0" dirty="0">
                  <a:latin typeface="UTM Avo" panose="02040603050506020204" pitchFamily="18" charset="0"/>
                </a:rPr>
                <a:t> </a:t>
              </a:r>
              <a:r>
                <a:rPr lang="en-US" sz="2400" b="1" kern="0" dirty="0" err="1">
                  <a:latin typeface="UTM Avo" panose="02040603050506020204" pitchFamily="18" charset="0"/>
                </a:rPr>
                <a:t>như</a:t>
              </a:r>
              <a:endParaRPr lang="en-US" sz="2400" kern="0" dirty="0">
                <a:latin typeface="UTM Avo" panose="02040603050506020204" pitchFamily="18" charset="0"/>
              </a:endParaRPr>
            </a:p>
          </p:txBody>
        </p:sp>
      </p:grpSp>
      <p:pic>
        <p:nvPicPr>
          <p:cNvPr id="9" name="Picture 4" descr="Chăn nuôi gia cầm: Những lợi ích và thách thức của ngành nông nghiệp Việt  Nam">
            <a:extLst>
              <a:ext uri="{FF2B5EF4-FFF2-40B4-BE49-F238E27FC236}">
                <a16:creationId xmlns:a16="http://schemas.microsoft.com/office/drawing/2014/main" id="{25289032-897D-C591-422A-ADC1AD4737D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219" r="8706"/>
          <a:stretch/>
        </p:blipFill>
        <p:spPr bwMode="auto">
          <a:xfrm>
            <a:off x="4778641" y="4501372"/>
            <a:ext cx="2634718" cy="2115197"/>
          </a:xfrm>
          <a:prstGeom prst="ellipse">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4" descr="Hướng dẫn ủ chua dự trữ thức ăn xanh">
            <a:extLst>
              <a:ext uri="{FF2B5EF4-FFF2-40B4-BE49-F238E27FC236}">
                <a16:creationId xmlns:a16="http://schemas.microsoft.com/office/drawing/2014/main" id="{ACC5BFDC-1EF2-AB36-48D4-E41946BE422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993"/>
          <a:stretch/>
        </p:blipFill>
        <p:spPr bwMode="auto">
          <a:xfrm>
            <a:off x="832731" y="4501372"/>
            <a:ext cx="2634718" cy="2115193"/>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pic>
        <p:nvPicPr>
          <p:cNvPr id="11" name="Picture 6" descr="Vệ sinh, khử trùng, tiêu độc môi trường chăn nuôi">
            <a:extLst>
              <a:ext uri="{FF2B5EF4-FFF2-40B4-BE49-F238E27FC236}">
                <a16:creationId xmlns:a16="http://schemas.microsoft.com/office/drawing/2014/main" id="{97B31B7C-2C79-093B-891B-B79C38452A6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2835"/>
          <a:stretch/>
        </p:blipFill>
        <p:spPr bwMode="auto">
          <a:xfrm>
            <a:off x="8568050" y="4501372"/>
            <a:ext cx="2593937" cy="2115193"/>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8548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par>
                                <p:cTn id="23" presetID="10"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C212CDA-D08D-2CFF-2B78-03E66DF06ED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C235F91-84BC-9D3C-06C0-219FA469D5BA}"/>
              </a:ext>
            </a:extLst>
          </p:cNvPr>
          <p:cNvSpPr/>
          <p:nvPr/>
        </p:nvSpPr>
        <p:spPr>
          <a:xfrm>
            <a:off x="503341" y="2825720"/>
            <a:ext cx="3361089" cy="1206555"/>
          </a:xfrm>
          <a:prstGeom prst="roundRect">
            <a:avLst>
              <a:gd name="adj" fmla="val 8063"/>
            </a:avLst>
          </a:prstGeom>
          <a:solidFill>
            <a:schemeClr val="accent2">
              <a:lumMod val="20000"/>
              <a:lumOff val="80000"/>
            </a:schemeClr>
          </a:solidFill>
          <a:ln w="19050" cap="flat" cmpd="sng" algn="ctr">
            <a:solidFill>
              <a:schemeClr val="accent2"/>
            </a:solidFill>
            <a:prstDash val="solid"/>
          </a:ln>
          <a:effectLst/>
        </p:spPr>
        <p:txBody>
          <a:bodyPr rtlCol="0" anchor="ctr"/>
          <a:lstStyle/>
          <a:p>
            <a:pPr algn="ctr">
              <a:defRPr/>
            </a:pPr>
            <a:r>
              <a:rPr lang="en-US" sz="2400" b="1" kern="0">
                <a:latin typeface="UTM Avo" panose="02040603050506020204" pitchFamily="18" charset="0"/>
                <a:ea typeface="Calibri" panose="020F0502020204030204" pitchFamily="34" charset="0"/>
                <a:cs typeface="Arial" panose="020B0604020202020204" pitchFamily="34" charset="0"/>
                <a:sym typeface="Arial"/>
              </a:rPr>
              <a:t>Làm đồ thủ công</a:t>
            </a:r>
          </a:p>
        </p:txBody>
      </p:sp>
      <p:sp>
        <p:nvSpPr>
          <p:cNvPr id="3" name="Rectangle: Rounded Corners 2">
            <a:extLst>
              <a:ext uri="{FF2B5EF4-FFF2-40B4-BE49-F238E27FC236}">
                <a16:creationId xmlns:a16="http://schemas.microsoft.com/office/drawing/2014/main" id="{531B1836-40BE-9C7D-ADF3-3E8949A1B1D6}"/>
              </a:ext>
            </a:extLst>
          </p:cNvPr>
          <p:cNvSpPr/>
          <p:nvPr/>
        </p:nvSpPr>
        <p:spPr>
          <a:xfrm>
            <a:off x="4778830" y="2825721"/>
            <a:ext cx="6909832" cy="1206558"/>
          </a:xfrm>
          <a:prstGeom prst="roundRect">
            <a:avLst>
              <a:gd name="adj" fmla="val 8614"/>
            </a:avLst>
          </a:prstGeom>
          <a:solidFill>
            <a:srgbClr val="FFFFFF"/>
          </a:solidFill>
          <a:ln w="19050" cap="flat" cmpd="sng" algn="ctr">
            <a:solidFill>
              <a:schemeClr val="accent2"/>
            </a:solidFill>
            <a:prstDash val="solid"/>
          </a:ln>
          <a:effectLst/>
        </p:spPr>
        <p:txBody>
          <a:bodyPr rtlCol="0" anchor="ctr"/>
          <a:lstStyle/>
          <a:p>
            <a:pPr algn="just">
              <a:lnSpc>
                <a:spcPct val="150000"/>
              </a:lnSpc>
              <a:buFont typeface="Arial"/>
              <a:buNone/>
            </a:pPr>
            <a:r>
              <a:rPr lang="vi-VN" sz="2400" kern="0" dirty="0">
                <a:latin typeface="UTM Avo" panose="02040603050506020204" pitchFamily="18" charset="0"/>
                <a:ea typeface="Calibri" panose="020F0502020204030204" pitchFamily="34" charset="0"/>
                <a:cs typeface="Arial" panose="020B0604020202020204" pitchFamily="34" charset="0"/>
                <a:sym typeface="Arial"/>
              </a:rPr>
              <a:t>Làm các sản phẩm theo mẫu yêu cầu, đóng gói, giao sản phẩm,...</a:t>
            </a:r>
          </a:p>
        </p:txBody>
      </p:sp>
      <p:cxnSp>
        <p:nvCxnSpPr>
          <p:cNvPr id="5" name="Straight Arrow Connector 4">
            <a:extLst>
              <a:ext uri="{FF2B5EF4-FFF2-40B4-BE49-F238E27FC236}">
                <a16:creationId xmlns:a16="http://schemas.microsoft.com/office/drawing/2014/main" id="{D19DA687-B92D-4D47-CEAF-53A40F3BADED}"/>
              </a:ext>
            </a:extLst>
          </p:cNvPr>
          <p:cNvCxnSpPr>
            <a:cxnSpLocks/>
            <a:stCxn id="2" idx="3"/>
            <a:endCxn id="3" idx="1"/>
          </p:cNvCxnSpPr>
          <p:nvPr/>
        </p:nvCxnSpPr>
        <p:spPr>
          <a:xfrm>
            <a:off x="3864430" y="3428998"/>
            <a:ext cx="914400" cy="2"/>
          </a:xfrm>
          <a:prstGeom prst="straightConnector1">
            <a:avLst/>
          </a:prstGeom>
          <a:noFill/>
          <a:ln w="19050" cap="flat" cmpd="sng" algn="ctr">
            <a:solidFill>
              <a:schemeClr val="accent2"/>
            </a:solidFill>
            <a:prstDash val="solid"/>
            <a:tailEnd type="stealth"/>
          </a:ln>
          <a:effectLst/>
        </p:spPr>
      </p:cxnSp>
      <p:grpSp>
        <p:nvGrpSpPr>
          <p:cNvPr id="6" name="Group 5">
            <a:extLst>
              <a:ext uri="{FF2B5EF4-FFF2-40B4-BE49-F238E27FC236}">
                <a16:creationId xmlns:a16="http://schemas.microsoft.com/office/drawing/2014/main" id="{3CFBC08B-109E-F022-4E58-014DFEA2571B}"/>
              </a:ext>
            </a:extLst>
          </p:cNvPr>
          <p:cNvGrpSpPr/>
          <p:nvPr/>
        </p:nvGrpSpPr>
        <p:grpSpPr>
          <a:xfrm>
            <a:off x="0" y="1725563"/>
            <a:ext cx="11688662" cy="631093"/>
            <a:chOff x="579435" y="872519"/>
            <a:chExt cx="8924977" cy="566948"/>
          </a:xfrm>
        </p:grpSpPr>
        <p:sp>
          <p:nvSpPr>
            <p:cNvPr id="22" name="Arrow: Pentagon 21">
              <a:extLst>
                <a:ext uri="{FF2B5EF4-FFF2-40B4-BE49-F238E27FC236}">
                  <a16:creationId xmlns:a16="http://schemas.microsoft.com/office/drawing/2014/main" id="{EE68B164-C6D5-8A87-E23A-B7991F51E82A}"/>
                </a:ext>
              </a:extLst>
            </p:cNvPr>
            <p:cNvSpPr/>
            <p:nvPr/>
          </p:nvSpPr>
          <p:spPr>
            <a:xfrm>
              <a:off x="579435" y="872519"/>
              <a:ext cx="2647600" cy="566948"/>
            </a:xfrm>
            <a:prstGeom prst="homePlate">
              <a:avLst>
                <a:gd name="adj" fmla="val 32962"/>
              </a:avLst>
            </a:prstGeom>
            <a:solidFill>
              <a:srgbClr val="6CA38C">
                <a:lumMod val="75000"/>
              </a:srgbClr>
            </a:solidFill>
            <a:ln w="25400" cap="flat" cmpd="sng" algn="ctr">
              <a:noFill/>
              <a:prstDash val="solid"/>
            </a:ln>
            <a:effectLst/>
          </p:spPr>
          <p:txBody>
            <a:bodyPr rtlCol="0" anchor="ctr"/>
            <a:lstStyle/>
            <a:p>
              <a:pPr algn="ctr" defTabSz="1219170">
                <a:buFont typeface="Arial"/>
                <a:buNone/>
                <a:defRPr/>
              </a:pPr>
              <a:r>
                <a:rPr lang="en-US" sz="2400" b="1" kern="0" dirty="0" err="1">
                  <a:solidFill>
                    <a:srgbClr val="FFFFFF"/>
                  </a:solidFill>
                  <a:latin typeface="UTM Avo" panose="02040603050506020204" pitchFamily="18" charset="0"/>
                  <a:cs typeface="Arial" panose="020B0604020202020204" pitchFamily="34" charset="0"/>
                  <a:sym typeface="Arial"/>
                </a:rPr>
                <a:t>Gợi</a:t>
              </a:r>
              <a:r>
                <a:rPr lang="en-US" sz="2400" b="1" kern="0" dirty="0">
                  <a:solidFill>
                    <a:srgbClr val="FFFFFF"/>
                  </a:solidFill>
                  <a:latin typeface="UTM Avo" panose="02040603050506020204" pitchFamily="18" charset="0"/>
                  <a:cs typeface="Arial" panose="020B0604020202020204" pitchFamily="34" charset="0"/>
                  <a:sym typeface="Arial"/>
                </a:rPr>
                <a:t> ý </a:t>
              </a:r>
              <a:r>
                <a:rPr lang="en-US" sz="2400" b="1" kern="0" dirty="0" err="1">
                  <a:solidFill>
                    <a:srgbClr val="FFFFFF"/>
                  </a:solidFill>
                  <a:latin typeface="UTM Avo" panose="02040603050506020204" pitchFamily="18" charset="0"/>
                  <a:cs typeface="Arial" panose="020B0604020202020204" pitchFamily="34" charset="0"/>
                  <a:sym typeface="Arial"/>
                </a:rPr>
                <a:t>tham</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khảo</a:t>
              </a:r>
              <a:endParaRPr lang="en-US" sz="2400" b="1" kern="0" dirty="0">
                <a:solidFill>
                  <a:srgbClr val="FFFFFF"/>
                </a:solidFill>
                <a:latin typeface="UTM Avo" panose="02040603050506020204" pitchFamily="18" charset="0"/>
                <a:cs typeface="Arial" panose="020B0604020202020204" pitchFamily="34" charset="0"/>
                <a:sym typeface="Arial"/>
              </a:endParaRPr>
            </a:p>
          </p:txBody>
        </p:sp>
        <p:cxnSp>
          <p:nvCxnSpPr>
            <p:cNvPr id="23" name="Straight Connector 22">
              <a:extLst>
                <a:ext uri="{FF2B5EF4-FFF2-40B4-BE49-F238E27FC236}">
                  <a16:creationId xmlns:a16="http://schemas.microsoft.com/office/drawing/2014/main" id="{0CE0B68D-F371-EC39-02D9-375540F5B613}"/>
                </a:ext>
              </a:extLst>
            </p:cNvPr>
            <p:cNvCxnSpPr>
              <a:cxnSpLocks/>
            </p:cNvCxnSpPr>
            <p:nvPr/>
          </p:nvCxnSpPr>
          <p:spPr>
            <a:xfrm>
              <a:off x="579437" y="1439439"/>
              <a:ext cx="8924975" cy="0"/>
            </a:xfrm>
            <a:prstGeom prst="line">
              <a:avLst/>
            </a:prstGeom>
            <a:noFill/>
            <a:ln w="38100" cap="flat" cmpd="sng" algn="ctr">
              <a:solidFill>
                <a:srgbClr val="6CA38C">
                  <a:lumMod val="75000"/>
                </a:srgbClr>
              </a:solidFill>
              <a:prstDash val="solid"/>
            </a:ln>
            <a:effectLst/>
          </p:spPr>
        </p:cxnSp>
        <p:sp>
          <p:nvSpPr>
            <p:cNvPr id="24" name="Rectangle 23">
              <a:extLst>
                <a:ext uri="{FF2B5EF4-FFF2-40B4-BE49-F238E27FC236}">
                  <a16:creationId xmlns:a16="http://schemas.microsoft.com/office/drawing/2014/main" id="{E61431CB-B8E7-AE3B-7A6B-6F64443E416C}"/>
                </a:ext>
              </a:extLst>
            </p:cNvPr>
            <p:cNvSpPr/>
            <p:nvPr/>
          </p:nvSpPr>
          <p:spPr>
            <a:xfrm>
              <a:off x="3227035" y="982868"/>
              <a:ext cx="6180189" cy="414741"/>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Các</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việc</a:t>
              </a:r>
              <a:r>
                <a:rPr lang="en-US" sz="2400" b="1" kern="0" dirty="0">
                  <a:latin typeface="UTM Avo" panose="02040603050506020204" pitchFamily="18" charset="0"/>
                </a:rPr>
                <a:t> </a:t>
              </a:r>
              <a:r>
                <a:rPr lang="en-US" sz="2400" b="1" kern="0" dirty="0" err="1">
                  <a:latin typeface="UTM Avo" panose="02040603050506020204" pitchFamily="18" charset="0"/>
                </a:rPr>
                <a:t>liên</a:t>
              </a:r>
              <a:r>
                <a:rPr lang="en-US" sz="2400" b="1" kern="0" dirty="0">
                  <a:latin typeface="UTM Avo" panose="02040603050506020204" pitchFamily="18" charset="0"/>
                </a:rPr>
                <a:t> </a:t>
              </a:r>
              <a:r>
                <a:rPr lang="en-US" sz="2400" b="1" kern="0" dirty="0" err="1">
                  <a:latin typeface="UTM Avo" panose="02040603050506020204" pitchFamily="18" charset="0"/>
                </a:rPr>
                <a:t>quan</a:t>
              </a:r>
              <a:r>
                <a:rPr lang="en-US" sz="2400" b="1" kern="0" dirty="0">
                  <a:latin typeface="UTM Avo" panose="02040603050506020204" pitchFamily="18" charset="0"/>
                </a:rPr>
                <a:t> </a:t>
              </a:r>
              <a:r>
                <a:rPr lang="en-US" sz="2400" b="1" kern="0" dirty="0" err="1">
                  <a:latin typeface="UTM Avo" panose="02040603050506020204" pitchFamily="18" charset="0"/>
                </a:rPr>
                <a:t>đến</a:t>
              </a:r>
              <a:r>
                <a:rPr lang="en-US" sz="2400" b="1" kern="0" dirty="0">
                  <a:latin typeface="UTM Avo" panose="02040603050506020204" pitchFamily="18" charset="0"/>
                </a:rPr>
                <a:t> </a:t>
              </a:r>
              <a:r>
                <a:rPr lang="en-US" sz="2400" b="1" kern="0" dirty="0" err="1">
                  <a:latin typeface="UTM Avo" panose="02040603050506020204" pitchFamily="18" charset="0"/>
                </a:rPr>
                <a:t>một</a:t>
              </a:r>
              <a:r>
                <a:rPr lang="en-US" sz="2400" b="1" kern="0" dirty="0">
                  <a:latin typeface="UTM Avo" panose="02040603050506020204" pitchFamily="18" charset="0"/>
                </a:rPr>
                <a:t> </a:t>
              </a:r>
              <a:r>
                <a:rPr lang="en-US" sz="2400" b="1" kern="0" dirty="0" err="1">
                  <a:latin typeface="UTM Avo" panose="02040603050506020204" pitchFamily="18" charset="0"/>
                </a:rPr>
                <a:t>số</a:t>
              </a:r>
              <a:r>
                <a:rPr lang="en-US" sz="2400" b="1" kern="0" dirty="0">
                  <a:latin typeface="UTM Avo" panose="02040603050506020204" pitchFamily="18" charset="0"/>
                </a:rPr>
                <a:t> </a:t>
              </a:r>
              <a:r>
                <a:rPr lang="en-US" sz="2400" b="1" kern="0" dirty="0" err="1">
                  <a:latin typeface="UTM Avo" panose="02040603050506020204" pitchFamily="18" charset="0"/>
                </a:rPr>
                <a:t>lĩnh</a:t>
              </a:r>
              <a:r>
                <a:rPr lang="en-US" sz="2400" b="1" kern="0" dirty="0">
                  <a:latin typeface="UTM Avo" panose="02040603050506020204" pitchFamily="18" charset="0"/>
                </a:rPr>
                <a:t> </a:t>
              </a:r>
              <a:r>
                <a:rPr lang="en-US" sz="2400" b="1" kern="0" dirty="0" err="1">
                  <a:latin typeface="UTM Avo" panose="02040603050506020204" pitchFamily="18" charset="0"/>
                </a:rPr>
                <a:t>vực</a:t>
              </a:r>
              <a:r>
                <a:rPr lang="en-US" sz="2400" b="1" kern="0" dirty="0">
                  <a:latin typeface="UTM Avo" panose="02040603050506020204" pitchFamily="18" charset="0"/>
                </a:rPr>
                <a:t> </a:t>
              </a:r>
              <a:r>
                <a:rPr lang="en-US" sz="2400" b="1" kern="0" dirty="0" err="1">
                  <a:latin typeface="UTM Avo" panose="02040603050506020204" pitchFamily="18" charset="0"/>
                </a:rPr>
                <a:t>như</a:t>
              </a:r>
              <a:endParaRPr lang="en-US" sz="2400" kern="0" dirty="0">
                <a:latin typeface="UTM Avo" panose="02040603050506020204" pitchFamily="18" charset="0"/>
              </a:endParaRPr>
            </a:p>
          </p:txBody>
        </p:sp>
      </p:grpSp>
      <p:pic>
        <p:nvPicPr>
          <p:cNvPr id="4" name="Picture 8" descr="Hướng Dẫn Cách Tự Làm Đồ Handmade Để Bán Đơn Giản - Droppii">
            <a:extLst>
              <a:ext uri="{FF2B5EF4-FFF2-40B4-BE49-F238E27FC236}">
                <a16:creationId xmlns:a16="http://schemas.microsoft.com/office/drawing/2014/main" id="{5C36FC80-5DE0-156B-A2A2-15E2AA2CB0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143" r="11952"/>
          <a:stretch/>
        </p:blipFill>
        <p:spPr bwMode="auto">
          <a:xfrm>
            <a:off x="882387" y="4382763"/>
            <a:ext cx="2820619" cy="2186770"/>
          </a:xfrm>
          <a:prstGeom prst="ellipse">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2" descr="Quy chuẩn đóng gói sản phẩm, hàng hóa khi vận chuyển – GHN.VN Giao Hàng  Nhanh">
            <a:extLst>
              <a:ext uri="{FF2B5EF4-FFF2-40B4-BE49-F238E27FC236}">
                <a16:creationId xmlns:a16="http://schemas.microsoft.com/office/drawing/2014/main" id="{538C0FFA-26C9-65D1-75E5-CD9CC1BBEF0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606" r="7856"/>
          <a:stretch/>
        </p:blipFill>
        <p:spPr bwMode="auto">
          <a:xfrm>
            <a:off x="4738934" y="4382769"/>
            <a:ext cx="2714132" cy="2186764"/>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pic>
        <p:nvPicPr>
          <p:cNvPr id="8" name="Picture 4" descr="Quy trình gửi hàng, đóng gói và những lưu ý trước khi sử dụng dịch vụ gưi  hàng">
            <a:extLst>
              <a:ext uri="{FF2B5EF4-FFF2-40B4-BE49-F238E27FC236}">
                <a16:creationId xmlns:a16="http://schemas.microsoft.com/office/drawing/2014/main" id="{2907F297-8A13-2813-EFE5-68DFF3AC0D1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9755" r="7399"/>
          <a:stretch/>
        </p:blipFill>
        <p:spPr bwMode="auto">
          <a:xfrm>
            <a:off x="8522059" y="4382762"/>
            <a:ext cx="2808092" cy="2186771"/>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777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C7AFB2E-8D67-6E36-6AF7-A2CB4855A1C7}"/>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904FD1D-D00A-0D78-516C-2265BD2BCE56}"/>
              </a:ext>
            </a:extLst>
          </p:cNvPr>
          <p:cNvSpPr/>
          <p:nvPr/>
        </p:nvSpPr>
        <p:spPr>
          <a:xfrm>
            <a:off x="503341" y="2825720"/>
            <a:ext cx="3361089" cy="1206555"/>
          </a:xfrm>
          <a:prstGeom prst="roundRect">
            <a:avLst>
              <a:gd name="adj" fmla="val 8063"/>
            </a:avLst>
          </a:prstGeom>
          <a:solidFill>
            <a:schemeClr val="accent6">
              <a:lumMod val="20000"/>
              <a:lumOff val="80000"/>
            </a:schemeClr>
          </a:solidFill>
          <a:ln w="19050" cap="flat" cmpd="sng" algn="ctr">
            <a:solidFill>
              <a:schemeClr val="accent6"/>
            </a:solidFill>
            <a:prstDash val="solid"/>
          </a:ln>
          <a:effectLst/>
        </p:spPr>
        <p:txBody>
          <a:bodyPr rtlCol="0" anchor="ctr"/>
          <a:lstStyle/>
          <a:p>
            <a:pPr algn="ctr">
              <a:lnSpc>
                <a:spcPct val="150000"/>
              </a:lnSpc>
              <a:defRPr/>
            </a:pP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Kinh</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doanh</a:t>
            </a:r>
            <a:endParaRPr lang="en-US" sz="2400" b="1" kern="0" dirty="0">
              <a:latin typeface="UTM Avo" panose="02040603050506020204" pitchFamily="18" charset="0"/>
              <a:ea typeface="Calibri" panose="020F0502020204030204" pitchFamily="34" charset="0"/>
              <a:cs typeface="Arial" panose="020B0604020202020204" pitchFamily="34" charset="0"/>
              <a:sym typeface="Arial"/>
            </a:endParaRPr>
          </a:p>
          <a:p>
            <a:pPr algn="ctr">
              <a:lnSpc>
                <a:spcPct val="150000"/>
              </a:lnSpc>
              <a:defRPr/>
            </a:pP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ăn</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uống</a:t>
            </a:r>
            <a:endParaRPr lang="en-US" sz="2400" b="1" kern="0" dirty="0">
              <a:latin typeface="UTM Avo" panose="02040603050506020204" pitchFamily="18" charset="0"/>
              <a:ea typeface="Calibri" panose="020F0502020204030204" pitchFamily="34" charset="0"/>
              <a:cs typeface="Arial" panose="020B0604020202020204" pitchFamily="34" charset="0"/>
              <a:sym typeface="Arial"/>
            </a:endParaRPr>
          </a:p>
        </p:txBody>
      </p:sp>
      <p:sp>
        <p:nvSpPr>
          <p:cNvPr id="3" name="Rectangle: Rounded Corners 2">
            <a:extLst>
              <a:ext uri="{FF2B5EF4-FFF2-40B4-BE49-F238E27FC236}">
                <a16:creationId xmlns:a16="http://schemas.microsoft.com/office/drawing/2014/main" id="{38312B17-8479-91DC-FD25-5D184800C893}"/>
              </a:ext>
            </a:extLst>
          </p:cNvPr>
          <p:cNvSpPr/>
          <p:nvPr/>
        </p:nvSpPr>
        <p:spPr>
          <a:xfrm>
            <a:off x="4778830" y="2825721"/>
            <a:ext cx="6909832" cy="1206558"/>
          </a:xfrm>
          <a:prstGeom prst="roundRect">
            <a:avLst>
              <a:gd name="adj" fmla="val 8614"/>
            </a:avLst>
          </a:prstGeom>
          <a:solidFill>
            <a:srgbClr val="FFFFFF"/>
          </a:solidFill>
          <a:ln w="19050" cap="flat" cmpd="sng" algn="ctr">
            <a:solidFill>
              <a:schemeClr val="accent6"/>
            </a:solidFill>
            <a:prstDash val="solid"/>
          </a:ln>
          <a:effectLst/>
        </p:spPr>
        <p:txBody>
          <a:bodyPr rtlCol="0" anchor="ctr"/>
          <a:lstStyle/>
          <a:p>
            <a:pPr algn="just">
              <a:lnSpc>
                <a:spcPct val="150000"/>
              </a:lnSpc>
              <a:buFont typeface="Arial"/>
              <a:buNone/>
            </a:pPr>
            <a:r>
              <a:rPr lang="vi-VN" sz="2400" kern="0" dirty="0">
                <a:latin typeface="UTM Avo" panose="02040603050506020204" pitchFamily="18" charset="0"/>
                <a:ea typeface="Calibri" panose="020F0502020204030204" pitchFamily="34" charset="0"/>
                <a:cs typeface="Arial" panose="020B0604020202020204" pitchFamily="34" charset="0"/>
                <a:sym typeface="Arial"/>
              </a:rPr>
              <a:t> Thu ngân, phục vụ bàn,...</a:t>
            </a:r>
          </a:p>
        </p:txBody>
      </p:sp>
      <p:cxnSp>
        <p:nvCxnSpPr>
          <p:cNvPr id="5" name="Straight Arrow Connector 4">
            <a:extLst>
              <a:ext uri="{FF2B5EF4-FFF2-40B4-BE49-F238E27FC236}">
                <a16:creationId xmlns:a16="http://schemas.microsoft.com/office/drawing/2014/main" id="{ABC84E32-E015-2D73-80AE-6299BDE1D39D}"/>
              </a:ext>
            </a:extLst>
          </p:cNvPr>
          <p:cNvCxnSpPr>
            <a:cxnSpLocks/>
            <a:stCxn id="2" idx="3"/>
            <a:endCxn id="3" idx="1"/>
          </p:cNvCxnSpPr>
          <p:nvPr/>
        </p:nvCxnSpPr>
        <p:spPr>
          <a:xfrm>
            <a:off x="3864430" y="3428998"/>
            <a:ext cx="914400" cy="2"/>
          </a:xfrm>
          <a:prstGeom prst="straightConnector1">
            <a:avLst/>
          </a:prstGeom>
          <a:noFill/>
          <a:ln w="19050" cap="flat" cmpd="sng" algn="ctr">
            <a:solidFill>
              <a:schemeClr val="accent6"/>
            </a:solidFill>
            <a:prstDash val="solid"/>
            <a:tailEnd type="stealth"/>
          </a:ln>
          <a:effectLst/>
        </p:spPr>
      </p:cxnSp>
      <p:grpSp>
        <p:nvGrpSpPr>
          <p:cNvPr id="6" name="Group 5">
            <a:extLst>
              <a:ext uri="{FF2B5EF4-FFF2-40B4-BE49-F238E27FC236}">
                <a16:creationId xmlns:a16="http://schemas.microsoft.com/office/drawing/2014/main" id="{CF0335B4-B15C-8669-0772-85E481FF0B07}"/>
              </a:ext>
            </a:extLst>
          </p:cNvPr>
          <p:cNvGrpSpPr/>
          <p:nvPr/>
        </p:nvGrpSpPr>
        <p:grpSpPr>
          <a:xfrm>
            <a:off x="0" y="1725563"/>
            <a:ext cx="11688662" cy="631093"/>
            <a:chOff x="579435" y="872519"/>
            <a:chExt cx="8924977" cy="566948"/>
          </a:xfrm>
        </p:grpSpPr>
        <p:sp>
          <p:nvSpPr>
            <p:cNvPr id="22" name="Arrow: Pentagon 21">
              <a:extLst>
                <a:ext uri="{FF2B5EF4-FFF2-40B4-BE49-F238E27FC236}">
                  <a16:creationId xmlns:a16="http://schemas.microsoft.com/office/drawing/2014/main" id="{0E79B0FE-4644-D933-9E3E-F5DCDEBE1D6D}"/>
                </a:ext>
              </a:extLst>
            </p:cNvPr>
            <p:cNvSpPr/>
            <p:nvPr/>
          </p:nvSpPr>
          <p:spPr>
            <a:xfrm>
              <a:off x="579435" y="872519"/>
              <a:ext cx="2647600" cy="566948"/>
            </a:xfrm>
            <a:prstGeom prst="homePlate">
              <a:avLst>
                <a:gd name="adj" fmla="val 32962"/>
              </a:avLst>
            </a:prstGeom>
            <a:solidFill>
              <a:srgbClr val="6CA38C">
                <a:lumMod val="75000"/>
              </a:srgbClr>
            </a:solidFill>
            <a:ln w="25400" cap="flat" cmpd="sng" algn="ctr">
              <a:noFill/>
              <a:prstDash val="solid"/>
            </a:ln>
            <a:effectLst/>
          </p:spPr>
          <p:txBody>
            <a:bodyPr rtlCol="0" anchor="ctr"/>
            <a:lstStyle/>
            <a:p>
              <a:pPr algn="ctr" defTabSz="1219170">
                <a:buFont typeface="Arial"/>
                <a:buNone/>
                <a:defRPr/>
              </a:pPr>
              <a:r>
                <a:rPr lang="en-US" sz="2400" b="1" kern="0" dirty="0" err="1">
                  <a:solidFill>
                    <a:srgbClr val="FFFFFF"/>
                  </a:solidFill>
                  <a:latin typeface="UTM Avo" panose="02040603050506020204" pitchFamily="18" charset="0"/>
                  <a:cs typeface="Arial" panose="020B0604020202020204" pitchFamily="34" charset="0"/>
                  <a:sym typeface="Arial"/>
                </a:rPr>
                <a:t>Gợi</a:t>
              </a:r>
              <a:r>
                <a:rPr lang="en-US" sz="2400" b="1" kern="0" dirty="0">
                  <a:solidFill>
                    <a:srgbClr val="FFFFFF"/>
                  </a:solidFill>
                  <a:latin typeface="UTM Avo" panose="02040603050506020204" pitchFamily="18" charset="0"/>
                  <a:cs typeface="Arial" panose="020B0604020202020204" pitchFamily="34" charset="0"/>
                  <a:sym typeface="Arial"/>
                </a:rPr>
                <a:t> ý </a:t>
              </a:r>
              <a:r>
                <a:rPr lang="en-US" sz="2400" b="1" kern="0" dirty="0" err="1">
                  <a:solidFill>
                    <a:srgbClr val="FFFFFF"/>
                  </a:solidFill>
                  <a:latin typeface="UTM Avo" panose="02040603050506020204" pitchFamily="18" charset="0"/>
                  <a:cs typeface="Arial" panose="020B0604020202020204" pitchFamily="34" charset="0"/>
                  <a:sym typeface="Arial"/>
                </a:rPr>
                <a:t>tham</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khảo</a:t>
              </a:r>
              <a:endParaRPr lang="en-US" sz="2400" b="1" kern="0" dirty="0">
                <a:solidFill>
                  <a:srgbClr val="FFFFFF"/>
                </a:solidFill>
                <a:latin typeface="UTM Avo" panose="02040603050506020204" pitchFamily="18" charset="0"/>
                <a:cs typeface="Arial" panose="020B0604020202020204" pitchFamily="34" charset="0"/>
                <a:sym typeface="Arial"/>
              </a:endParaRPr>
            </a:p>
          </p:txBody>
        </p:sp>
        <p:cxnSp>
          <p:nvCxnSpPr>
            <p:cNvPr id="23" name="Straight Connector 22">
              <a:extLst>
                <a:ext uri="{FF2B5EF4-FFF2-40B4-BE49-F238E27FC236}">
                  <a16:creationId xmlns:a16="http://schemas.microsoft.com/office/drawing/2014/main" id="{649FFCD7-276B-0859-CE96-6DDED3120476}"/>
                </a:ext>
              </a:extLst>
            </p:cNvPr>
            <p:cNvCxnSpPr>
              <a:cxnSpLocks/>
            </p:cNvCxnSpPr>
            <p:nvPr/>
          </p:nvCxnSpPr>
          <p:spPr>
            <a:xfrm>
              <a:off x="579437" y="1439439"/>
              <a:ext cx="8924975" cy="0"/>
            </a:xfrm>
            <a:prstGeom prst="line">
              <a:avLst/>
            </a:prstGeom>
            <a:noFill/>
            <a:ln w="38100" cap="flat" cmpd="sng" algn="ctr">
              <a:solidFill>
                <a:srgbClr val="6CA38C">
                  <a:lumMod val="75000"/>
                </a:srgbClr>
              </a:solidFill>
              <a:prstDash val="solid"/>
            </a:ln>
            <a:effectLst/>
          </p:spPr>
        </p:cxnSp>
        <p:sp>
          <p:nvSpPr>
            <p:cNvPr id="24" name="Rectangle 23">
              <a:extLst>
                <a:ext uri="{FF2B5EF4-FFF2-40B4-BE49-F238E27FC236}">
                  <a16:creationId xmlns:a16="http://schemas.microsoft.com/office/drawing/2014/main" id="{535FC44A-89FD-8F6F-3961-F7A900534B44}"/>
                </a:ext>
              </a:extLst>
            </p:cNvPr>
            <p:cNvSpPr/>
            <p:nvPr/>
          </p:nvSpPr>
          <p:spPr>
            <a:xfrm>
              <a:off x="3227035" y="982868"/>
              <a:ext cx="6180189" cy="414741"/>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Các</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việc</a:t>
              </a:r>
              <a:r>
                <a:rPr lang="en-US" sz="2400" b="1" kern="0" dirty="0">
                  <a:latin typeface="UTM Avo" panose="02040603050506020204" pitchFamily="18" charset="0"/>
                </a:rPr>
                <a:t> </a:t>
              </a:r>
              <a:r>
                <a:rPr lang="en-US" sz="2400" b="1" kern="0" dirty="0" err="1">
                  <a:latin typeface="UTM Avo" panose="02040603050506020204" pitchFamily="18" charset="0"/>
                </a:rPr>
                <a:t>liên</a:t>
              </a:r>
              <a:r>
                <a:rPr lang="en-US" sz="2400" b="1" kern="0" dirty="0">
                  <a:latin typeface="UTM Avo" panose="02040603050506020204" pitchFamily="18" charset="0"/>
                </a:rPr>
                <a:t> </a:t>
              </a:r>
              <a:r>
                <a:rPr lang="en-US" sz="2400" b="1" kern="0" dirty="0" err="1">
                  <a:latin typeface="UTM Avo" panose="02040603050506020204" pitchFamily="18" charset="0"/>
                </a:rPr>
                <a:t>quan</a:t>
              </a:r>
              <a:r>
                <a:rPr lang="en-US" sz="2400" b="1" kern="0" dirty="0">
                  <a:latin typeface="UTM Avo" panose="02040603050506020204" pitchFamily="18" charset="0"/>
                </a:rPr>
                <a:t> </a:t>
              </a:r>
              <a:r>
                <a:rPr lang="en-US" sz="2400" b="1" kern="0" dirty="0" err="1">
                  <a:latin typeface="UTM Avo" panose="02040603050506020204" pitchFamily="18" charset="0"/>
                </a:rPr>
                <a:t>đến</a:t>
              </a:r>
              <a:r>
                <a:rPr lang="en-US" sz="2400" b="1" kern="0" dirty="0">
                  <a:latin typeface="UTM Avo" panose="02040603050506020204" pitchFamily="18" charset="0"/>
                </a:rPr>
                <a:t> </a:t>
              </a:r>
              <a:r>
                <a:rPr lang="en-US" sz="2400" b="1" kern="0" dirty="0" err="1">
                  <a:latin typeface="UTM Avo" panose="02040603050506020204" pitchFamily="18" charset="0"/>
                </a:rPr>
                <a:t>một</a:t>
              </a:r>
              <a:r>
                <a:rPr lang="en-US" sz="2400" b="1" kern="0" dirty="0">
                  <a:latin typeface="UTM Avo" panose="02040603050506020204" pitchFamily="18" charset="0"/>
                </a:rPr>
                <a:t> </a:t>
              </a:r>
              <a:r>
                <a:rPr lang="en-US" sz="2400" b="1" kern="0" dirty="0" err="1">
                  <a:latin typeface="UTM Avo" panose="02040603050506020204" pitchFamily="18" charset="0"/>
                </a:rPr>
                <a:t>số</a:t>
              </a:r>
              <a:r>
                <a:rPr lang="en-US" sz="2400" b="1" kern="0" dirty="0">
                  <a:latin typeface="UTM Avo" panose="02040603050506020204" pitchFamily="18" charset="0"/>
                </a:rPr>
                <a:t> </a:t>
              </a:r>
              <a:r>
                <a:rPr lang="en-US" sz="2400" b="1" kern="0" dirty="0" err="1">
                  <a:latin typeface="UTM Avo" panose="02040603050506020204" pitchFamily="18" charset="0"/>
                </a:rPr>
                <a:t>lĩnh</a:t>
              </a:r>
              <a:r>
                <a:rPr lang="en-US" sz="2400" b="1" kern="0" dirty="0">
                  <a:latin typeface="UTM Avo" panose="02040603050506020204" pitchFamily="18" charset="0"/>
                </a:rPr>
                <a:t> </a:t>
              </a:r>
              <a:r>
                <a:rPr lang="en-US" sz="2400" b="1" kern="0" dirty="0" err="1">
                  <a:latin typeface="UTM Avo" panose="02040603050506020204" pitchFamily="18" charset="0"/>
                </a:rPr>
                <a:t>vực</a:t>
              </a:r>
              <a:r>
                <a:rPr lang="en-US" sz="2400" b="1" kern="0" dirty="0">
                  <a:latin typeface="UTM Avo" panose="02040603050506020204" pitchFamily="18" charset="0"/>
                </a:rPr>
                <a:t> </a:t>
              </a:r>
              <a:r>
                <a:rPr lang="en-US" sz="2400" b="1" kern="0" dirty="0" err="1">
                  <a:latin typeface="UTM Avo" panose="02040603050506020204" pitchFamily="18" charset="0"/>
                </a:rPr>
                <a:t>như</a:t>
              </a:r>
              <a:endParaRPr lang="en-US" sz="2400" kern="0" dirty="0">
                <a:latin typeface="UTM Avo" panose="02040603050506020204" pitchFamily="18" charset="0"/>
              </a:endParaRPr>
            </a:p>
          </p:txBody>
        </p:sp>
      </p:grpSp>
      <p:pic>
        <p:nvPicPr>
          <p:cNvPr id="9" name="Picture 2" descr="Nhân viên thu ngân và 5 kỹ năng quan trọng cần có khi theo nghề - Tuổi Trẻ  Online">
            <a:extLst>
              <a:ext uri="{FF2B5EF4-FFF2-40B4-BE49-F238E27FC236}">
                <a16:creationId xmlns:a16="http://schemas.microsoft.com/office/drawing/2014/main" id="{242F53B9-4294-20D4-F6D8-CA86AB85928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7145" y="4252986"/>
            <a:ext cx="3504508" cy="2336338"/>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pic>
        <p:nvPicPr>
          <p:cNvPr id="10" name="Picture 6" descr="Quy Trình Phục Vụ Nhà Hàng Và Những Điều Cần Nắm Rõ">
            <a:extLst>
              <a:ext uri="{FF2B5EF4-FFF2-40B4-BE49-F238E27FC236}">
                <a16:creationId xmlns:a16="http://schemas.microsoft.com/office/drawing/2014/main" id="{2D4DD1C8-B2BC-838D-26A7-89E984F529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16652" y="4252986"/>
            <a:ext cx="3504508" cy="2336339"/>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072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B2A4A16-51E8-DB2F-6FA9-A3471EB5EF63}"/>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B0313D8-663C-7788-40F2-E5F40DE3CEA2}"/>
              </a:ext>
            </a:extLst>
          </p:cNvPr>
          <p:cNvSpPr/>
          <p:nvPr/>
        </p:nvSpPr>
        <p:spPr>
          <a:xfrm>
            <a:off x="391453" y="2825720"/>
            <a:ext cx="3504508" cy="1206555"/>
          </a:xfrm>
          <a:prstGeom prst="roundRect">
            <a:avLst>
              <a:gd name="adj" fmla="val 8063"/>
            </a:avLst>
          </a:prstGeom>
          <a:solidFill>
            <a:srgbClr val="FDE5E3"/>
          </a:solidFill>
          <a:ln w="19050" cap="flat" cmpd="sng" algn="ctr">
            <a:solidFill>
              <a:srgbClr val="F59187"/>
            </a:solidFill>
            <a:prstDash val="solid"/>
          </a:ln>
          <a:effectLst/>
        </p:spPr>
        <p:txBody>
          <a:bodyPr rtlCol="0" anchor="ctr"/>
          <a:lstStyle/>
          <a:p>
            <a:pPr algn="ctr">
              <a:lnSpc>
                <a:spcPct val="150000"/>
              </a:lnSpc>
              <a:defRPr/>
            </a:pP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Kinh</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doanh</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các</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mặt</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hàng</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nhu</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yếu</a:t>
            </a:r>
            <a:r>
              <a:rPr lang="en-US" sz="2400" b="1" kern="0" dirty="0">
                <a:latin typeface="UTM Avo" panose="02040603050506020204" pitchFamily="18" charset="0"/>
                <a:ea typeface="Calibri" panose="020F0502020204030204" pitchFamily="34" charset="0"/>
                <a:cs typeface="Arial" panose="020B0604020202020204" pitchFamily="34" charset="0"/>
                <a:sym typeface="Arial"/>
              </a:rPr>
              <a:t> </a:t>
            </a:r>
            <a:r>
              <a:rPr lang="en-US" sz="2400" b="1" kern="0" dirty="0" err="1">
                <a:latin typeface="UTM Avo" panose="02040603050506020204" pitchFamily="18" charset="0"/>
                <a:ea typeface="Calibri" panose="020F0502020204030204" pitchFamily="34" charset="0"/>
                <a:cs typeface="Arial" panose="020B0604020202020204" pitchFamily="34" charset="0"/>
                <a:sym typeface="Arial"/>
              </a:rPr>
              <a:t>phẩm</a:t>
            </a:r>
            <a:endParaRPr lang="en-US" sz="2400" b="1" kern="0" dirty="0">
              <a:latin typeface="UTM Avo" panose="02040603050506020204" pitchFamily="18" charset="0"/>
              <a:ea typeface="Calibri" panose="020F0502020204030204" pitchFamily="34" charset="0"/>
              <a:cs typeface="Arial" panose="020B0604020202020204" pitchFamily="34" charset="0"/>
              <a:sym typeface="Arial"/>
            </a:endParaRPr>
          </a:p>
        </p:txBody>
      </p:sp>
      <p:sp>
        <p:nvSpPr>
          <p:cNvPr id="3" name="Rectangle: Rounded Corners 2">
            <a:extLst>
              <a:ext uri="{FF2B5EF4-FFF2-40B4-BE49-F238E27FC236}">
                <a16:creationId xmlns:a16="http://schemas.microsoft.com/office/drawing/2014/main" id="{B849A126-0BC2-CE29-86B4-EA034504BB62}"/>
              </a:ext>
            </a:extLst>
          </p:cNvPr>
          <p:cNvSpPr/>
          <p:nvPr/>
        </p:nvSpPr>
        <p:spPr>
          <a:xfrm>
            <a:off x="4810360" y="2825721"/>
            <a:ext cx="6909832" cy="1206558"/>
          </a:xfrm>
          <a:prstGeom prst="roundRect">
            <a:avLst>
              <a:gd name="adj" fmla="val 8614"/>
            </a:avLst>
          </a:prstGeom>
          <a:solidFill>
            <a:srgbClr val="FFFFFF"/>
          </a:solidFill>
          <a:ln w="19050" cap="flat" cmpd="sng" algn="ctr">
            <a:solidFill>
              <a:srgbClr val="F59187"/>
            </a:solidFill>
            <a:prstDash val="solid"/>
          </a:ln>
          <a:effectLst/>
        </p:spPr>
        <p:txBody>
          <a:bodyPr rtlCol="0" anchor="ctr"/>
          <a:lstStyle/>
          <a:p>
            <a:pPr algn="just">
              <a:lnSpc>
                <a:spcPct val="150000"/>
              </a:lnSpc>
              <a:buFont typeface="Arial"/>
              <a:buNone/>
            </a:pPr>
            <a:r>
              <a:rPr lang="vi-VN" sz="2400" kern="0" dirty="0">
                <a:latin typeface="UTM Avo" panose="02040603050506020204" pitchFamily="18" charset="0"/>
                <a:ea typeface="Calibri" panose="020F0502020204030204" pitchFamily="34" charset="0"/>
                <a:cs typeface="Arial" panose="020B0604020202020204" pitchFamily="34" charset="0"/>
                <a:sym typeface="Arial"/>
              </a:rPr>
              <a:t> Kiểm hàng, bán hàng, giao hàng,...</a:t>
            </a:r>
          </a:p>
        </p:txBody>
      </p:sp>
      <p:cxnSp>
        <p:nvCxnSpPr>
          <p:cNvPr id="5" name="Straight Arrow Connector 4">
            <a:extLst>
              <a:ext uri="{FF2B5EF4-FFF2-40B4-BE49-F238E27FC236}">
                <a16:creationId xmlns:a16="http://schemas.microsoft.com/office/drawing/2014/main" id="{A5F58659-A535-F968-168D-098457CFC6B6}"/>
              </a:ext>
            </a:extLst>
          </p:cNvPr>
          <p:cNvCxnSpPr>
            <a:cxnSpLocks/>
            <a:stCxn id="2" idx="3"/>
            <a:endCxn id="3" idx="1"/>
          </p:cNvCxnSpPr>
          <p:nvPr/>
        </p:nvCxnSpPr>
        <p:spPr>
          <a:xfrm>
            <a:off x="3895961" y="3428998"/>
            <a:ext cx="914399" cy="2"/>
          </a:xfrm>
          <a:prstGeom prst="straightConnector1">
            <a:avLst/>
          </a:prstGeom>
          <a:noFill/>
          <a:ln w="19050" cap="flat" cmpd="sng" algn="ctr">
            <a:solidFill>
              <a:srgbClr val="F59187"/>
            </a:solidFill>
            <a:prstDash val="solid"/>
            <a:tailEnd type="stealth"/>
          </a:ln>
          <a:effectLst/>
        </p:spPr>
      </p:cxnSp>
      <p:grpSp>
        <p:nvGrpSpPr>
          <p:cNvPr id="6" name="Group 5">
            <a:extLst>
              <a:ext uri="{FF2B5EF4-FFF2-40B4-BE49-F238E27FC236}">
                <a16:creationId xmlns:a16="http://schemas.microsoft.com/office/drawing/2014/main" id="{C4AD3ECC-40A5-44EA-A762-B72D569718DD}"/>
              </a:ext>
            </a:extLst>
          </p:cNvPr>
          <p:cNvGrpSpPr/>
          <p:nvPr/>
        </p:nvGrpSpPr>
        <p:grpSpPr>
          <a:xfrm>
            <a:off x="0" y="1725563"/>
            <a:ext cx="11688662" cy="631093"/>
            <a:chOff x="579435" y="872519"/>
            <a:chExt cx="8924977" cy="566948"/>
          </a:xfrm>
        </p:grpSpPr>
        <p:sp>
          <p:nvSpPr>
            <p:cNvPr id="22" name="Arrow: Pentagon 21">
              <a:extLst>
                <a:ext uri="{FF2B5EF4-FFF2-40B4-BE49-F238E27FC236}">
                  <a16:creationId xmlns:a16="http://schemas.microsoft.com/office/drawing/2014/main" id="{CFF86C0D-3721-5915-99FE-F560A745B22A}"/>
                </a:ext>
              </a:extLst>
            </p:cNvPr>
            <p:cNvSpPr/>
            <p:nvPr/>
          </p:nvSpPr>
          <p:spPr>
            <a:xfrm>
              <a:off x="579435" y="872519"/>
              <a:ext cx="2647600" cy="566948"/>
            </a:xfrm>
            <a:prstGeom prst="homePlate">
              <a:avLst>
                <a:gd name="adj" fmla="val 32962"/>
              </a:avLst>
            </a:prstGeom>
            <a:solidFill>
              <a:srgbClr val="6CA38C">
                <a:lumMod val="75000"/>
              </a:srgbClr>
            </a:solidFill>
            <a:ln w="25400" cap="flat" cmpd="sng" algn="ctr">
              <a:noFill/>
              <a:prstDash val="solid"/>
            </a:ln>
            <a:effectLst/>
          </p:spPr>
          <p:txBody>
            <a:bodyPr rtlCol="0" anchor="ctr"/>
            <a:lstStyle/>
            <a:p>
              <a:pPr algn="ctr" defTabSz="1219170">
                <a:buFont typeface="Arial"/>
                <a:buNone/>
                <a:defRPr/>
              </a:pPr>
              <a:r>
                <a:rPr lang="en-US" sz="2400" b="1" kern="0" dirty="0" err="1">
                  <a:solidFill>
                    <a:srgbClr val="FFFFFF"/>
                  </a:solidFill>
                  <a:latin typeface="UTM Avo" panose="02040603050506020204" pitchFamily="18" charset="0"/>
                  <a:cs typeface="Arial" panose="020B0604020202020204" pitchFamily="34" charset="0"/>
                  <a:sym typeface="Arial"/>
                </a:rPr>
                <a:t>Gợi</a:t>
              </a:r>
              <a:r>
                <a:rPr lang="en-US" sz="2400" b="1" kern="0" dirty="0">
                  <a:solidFill>
                    <a:srgbClr val="FFFFFF"/>
                  </a:solidFill>
                  <a:latin typeface="UTM Avo" panose="02040603050506020204" pitchFamily="18" charset="0"/>
                  <a:cs typeface="Arial" panose="020B0604020202020204" pitchFamily="34" charset="0"/>
                  <a:sym typeface="Arial"/>
                </a:rPr>
                <a:t> ý </a:t>
              </a:r>
              <a:r>
                <a:rPr lang="en-US" sz="2400" b="1" kern="0" dirty="0" err="1">
                  <a:solidFill>
                    <a:srgbClr val="FFFFFF"/>
                  </a:solidFill>
                  <a:latin typeface="UTM Avo" panose="02040603050506020204" pitchFamily="18" charset="0"/>
                  <a:cs typeface="Arial" panose="020B0604020202020204" pitchFamily="34" charset="0"/>
                  <a:sym typeface="Arial"/>
                </a:rPr>
                <a:t>tham</a:t>
              </a:r>
              <a:r>
                <a:rPr lang="en-US" sz="2400" b="1" kern="0" dirty="0">
                  <a:solidFill>
                    <a:srgbClr val="FFFFFF"/>
                  </a:solidFill>
                  <a:latin typeface="UTM Avo" panose="02040603050506020204" pitchFamily="18" charset="0"/>
                  <a:cs typeface="Arial" panose="020B0604020202020204" pitchFamily="34" charset="0"/>
                  <a:sym typeface="Arial"/>
                </a:rPr>
                <a:t> </a:t>
              </a:r>
              <a:r>
                <a:rPr lang="en-US" sz="2400" b="1" kern="0" dirty="0" err="1">
                  <a:solidFill>
                    <a:srgbClr val="FFFFFF"/>
                  </a:solidFill>
                  <a:latin typeface="UTM Avo" panose="02040603050506020204" pitchFamily="18" charset="0"/>
                  <a:cs typeface="Arial" panose="020B0604020202020204" pitchFamily="34" charset="0"/>
                  <a:sym typeface="Arial"/>
                </a:rPr>
                <a:t>khảo</a:t>
              </a:r>
              <a:endParaRPr lang="en-US" sz="2400" b="1" kern="0" dirty="0">
                <a:solidFill>
                  <a:srgbClr val="FFFFFF"/>
                </a:solidFill>
                <a:latin typeface="UTM Avo" panose="02040603050506020204" pitchFamily="18" charset="0"/>
                <a:cs typeface="Arial" panose="020B0604020202020204" pitchFamily="34" charset="0"/>
                <a:sym typeface="Arial"/>
              </a:endParaRPr>
            </a:p>
          </p:txBody>
        </p:sp>
        <p:cxnSp>
          <p:nvCxnSpPr>
            <p:cNvPr id="23" name="Straight Connector 22">
              <a:extLst>
                <a:ext uri="{FF2B5EF4-FFF2-40B4-BE49-F238E27FC236}">
                  <a16:creationId xmlns:a16="http://schemas.microsoft.com/office/drawing/2014/main" id="{0B74C7A0-1343-32E2-AB22-F5EE327BC2AF}"/>
                </a:ext>
              </a:extLst>
            </p:cNvPr>
            <p:cNvCxnSpPr>
              <a:cxnSpLocks/>
            </p:cNvCxnSpPr>
            <p:nvPr/>
          </p:nvCxnSpPr>
          <p:spPr>
            <a:xfrm>
              <a:off x="579437" y="1439439"/>
              <a:ext cx="8924975" cy="0"/>
            </a:xfrm>
            <a:prstGeom prst="line">
              <a:avLst/>
            </a:prstGeom>
            <a:noFill/>
            <a:ln w="38100" cap="flat" cmpd="sng" algn="ctr">
              <a:solidFill>
                <a:srgbClr val="6CA38C">
                  <a:lumMod val="75000"/>
                </a:srgbClr>
              </a:solidFill>
              <a:prstDash val="solid"/>
            </a:ln>
            <a:effectLst/>
          </p:spPr>
        </p:cxnSp>
        <p:sp>
          <p:nvSpPr>
            <p:cNvPr id="24" name="Rectangle 23">
              <a:extLst>
                <a:ext uri="{FF2B5EF4-FFF2-40B4-BE49-F238E27FC236}">
                  <a16:creationId xmlns:a16="http://schemas.microsoft.com/office/drawing/2014/main" id="{FF6F1987-24B0-7B8D-0483-94A5853E41EF}"/>
                </a:ext>
              </a:extLst>
            </p:cNvPr>
            <p:cNvSpPr/>
            <p:nvPr/>
          </p:nvSpPr>
          <p:spPr>
            <a:xfrm>
              <a:off x="3227035" y="982868"/>
              <a:ext cx="6180189" cy="414741"/>
            </a:xfrm>
            <a:prstGeom prst="rect">
              <a:avLst/>
            </a:prstGeom>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defTabSz="1219170">
                <a:defRPr/>
              </a:pPr>
              <a:r>
                <a:rPr lang="en-US" sz="2400" b="1" kern="0" dirty="0" err="1">
                  <a:latin typeface="UTM Avo" panose="02040603050506020204" pitchFamily="18" charset="0"/>
                </a:rPr>
                <a:t>Các</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việc</a:t>
              </a:r>
              <a:r>
                <a:rPr lang="en-US" sz="2400" b="1" kern="0" dirty="0">
                  <a:latin typeface="UTM Avo" panose="02040603050506020204" pitchFamily="18" charset="0"/>
                </a:rPr>
                <a:t> </a:t>
              </a:r>
              <a:r>
                <a:rPr lang="en-US" sz="2400" b="1" kern="0" dirty="0" err="1">
                  <a:latin typeface="UTM Avo" panose="02040603050506020204" pitchFamily="18" charset="0"/>
                </a:rPr>
                <a:t>liên</a:t>
              </a:r>
              <a:r>
                <a:rPr lang="en-US" sz="2400" b="1" kern="0" dirty="0">
                  <a:latin typeface="UTM Avo" panose="02040603050506020204" pitchFamily="18" charset="0"/>
                </a:rPr>
                <a:t> </a:t>
              </a:r>
              <a:r>
                <a:rPr lang="en-US" sz="2400" b="1" kern="0" dirty="0" err="1">
                  <a:latin typeface="UTM Avo" panose="02040603050506020204" pitchFamily="18" charset="0"/>
                </a:rPr>
                <a:t>quan</a:t>
              </a:r>
              <a:r>
                <a:rPr lang="en-US" sz="2400" b="1" kern="0" dirty="0">
                  <a:latin typeface="UTM Avo" panose="02040603050506020204" pitchFamily="18" charset="0"/>
                </a:rPr>
                <a:t> </a:t>
              </a:r>
              <a:r>
                <a:rPr lang="en-US" sz="2400" b="1" kern="0" dirty="0" err="1">
                  <a:latin typeface="UTM Avo" panose="02040603050506020204" pitchFamily="18" charset="0"/>
                </a:rPr>
                <a:t>đến</a:t>
              </a:r>
              <a:r>
                <a:rPr lang="en-US" sz="2400" b="1" kern="0" dirty="0">
                  <a:latin typeface="UTM Avo" panose="02040603050506020204" pitchFamily="18" charset="0"/>
                </a:rPr>
                <a:t> </a:t>
              </a:r>
              <a:r>
                <a:rPr lang="en-US" sz="2400" b="1" kern="0" dirty="0" err="1">
                  <a:latin typeface="UTM Avo" panose="02040603050506020204" pitchFamily="18" charset="0"/>
                </a:rPr>
                <a:t>một</a:t>
              </a:r>
              <a:r>
                <a:rPr lang="en-US" sz="2400" b="1" kern="0" dirty="0">
                  <a:latin typeface="UTM Avo" panose="02040603050506020204" pitchFamily="18" charset="0"/>
                </a:rPr>
                <a:t> </a:t>
              </a:r>
              <a:r>
                <a:rPr lang="en-US" sz="2400" b="1" kern="0" dirty="0" err="1">
                  <a:latin typeface="UTM Avo" panose="02040603050506020204" pitchFamily="18" charset="0"/>
                </a:rPr>
                <a:t>số</a:t>
              </a:r>
              <a:r>
                <a:rPr lang="en-US" sz="2400" b="1" kern="0" dirty="0">
                  <a:latin typeface="UTM Avo" panose="02040603050506020204" pitchFamily="18" charset="0"/>
                </a:rPr>
                <a:t> </a:t>
              </a:r>
              <a:r>
                <a:rPr lang="en-US" sz="2400" b="1" kern="0" dirty="0" err="1">
                  <a:latin typeface="UTM Avo" panose="02040603050506020204" pitchFamily="18" charset="0"/>
                </a:rPr>
                <a:t>lĩnh</a:t>
              </a:r>
              <a:r>
                <a:rPr lang="en-US" sz="2400" b="1" kern="0" dirty="0">
                  <a:latin typeface="UTM Avo" panose="02040603050506020204" pitchFamily="18" charset="0"/>
                </a:rPr>
                <a:t> </a:t>
              </a:r>
              <a:r>
                <a:rPr lang="en-US" sz="2400" b="1" kern="0" dirty="0" err="1">
                  <a:latin typeface="UTM Avo" panose="02040603050506020204" pitchFamily="18" charset="0"/>
                </a:rPr>
                <a:t>vực</a:t>
              </a:r>
              <a:r>
                <a:rPr lang="en-US" sz="2400" b="1" kern="0" dirty="0">
                  <a:latin typeface="UTM Avo" panose="02040603050506020204" pitchFamily="18" charset="0"/>
                </a:rPr>
                <a:t> </a:t>
              </a:r>
              <a:r>
                <a:rPr lang="en-US" sz="2400" b="1" kern="0" dirty="0" err="1">
                  <a:latin typeface="UTM Avo" panose="02040603050506020204" pitchFamily="18" charset="0"/>
                </a:rPr>
                <a:t>như</a:t>
              </a:r>
              <a:endParaRPr lang="en-US" sz="2400" kern="0" dirty="0">
                <a:latin typeface="UTM Avo" panose="02040603050506020204" pitchFamily="18" charset="0"/>
              </a:endParaRPr>
            </a:p>
          </p:txBody>
        </p:sp>
      </p:grpSp>
      <p:pic>
        <p:nvPicPr>
          <p:cNvPr id="7" name="Picture 2" descr="Chi tiết) Hướng dẫn quy trình kiểm kê hàng tồn kho chính xác nhất">
            <a:extLst>
              <a:ext uri="{FF2B5EF4-FFF2-40B4-BE49-F238E27FC236}">
                <a16:creationId xmlns:a16="http://schemas.microsoft.com/office/drawing/2014/main" id="{12CADE74-07E9-BB4D-ED2A-E2F589468E1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505" r="12087"/>
          <a:stretch/>
        </p:blipFill>
        <p:spPr bwMode="auto">
          <a:xfrm>
            <a:off x="1112596" y="4366751"/>
            <a:ext cx="2634884" cy="2240316"/>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pic>
        <p:nvPicPr>
          <p:cNvPr id="8" name="Picture 4" descr="Nhu yếu phẩm là gì và những thông tin quan trọng cần nắm rõ?">
            <a:extLst>
              <a:ext uri="{FF2B5EF4-FFF2-40B4-BE49-F238E27FC236}">
                <a16:creationId xmlns:a16="http://schemas.microsoft.com/office/drawing/2014/main" id="{893056F6-2796-062B-D56A-B5ECB8A23C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7918" y="4366756"/>
            <a:ext cx="2996164" cy="2247123"/>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pic>
        <p:nvPicPr>
          <p:cNvPr id="11" name="Picture 6" descr="Người dân Đà Nẵng gom hàng tấn nhu yếu phẩm gửi bà con vùng lũ - Tuổi Trẻ  Online">
            <a:extLst>
              <a:ext uri="{FF2B5EF4-FFF2-40B4-BE49-F238E27FC236}">
                <a16:creationId xmlns:a16="http://schemas.microsoft.com/office/drawing/2014/main" id="{1D979734-3DA3-A884-5F06-CE5B2A1150B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21793"/>
          <a:stretch/>
        </p:blipFill>
        <p:spPr bwMode="auto">
          <a:xfrm>
            <a:off x="8444520" y="4366756"/>
            <a:ext cx="2864612" cy="2240311"/>
          </a:xfrm>
          <a:prstGeom prst="ellipse">
            <a:avLst/>
          </a:prstGeom>
          <a:noFill/>
          <a:ln w="28575">
            <a:solidFill>
              <a:srgbClr val="FFFFFF"/>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9473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2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down)">
                                      <p:cBhvr>
                                        <p:cTn id="19" dur="500"/>
                                        <p:tgtEl>
                                          <p:spTgt spid="7"/>
                                        </p:tgtEl>
                                      </p:cBhvr>
                                    </p:animEffect>
                                  </p:childTnLst>
                                </p:cTn>
                              </p:par>
                              <p:par>
                                <p:cTn id="20" presetID="22" presetClass="entr" presetSubtype="4"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par>
                                <p:cTn id="23" presetID="22" presetClass="entr" presetSubtype="4"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644353E-4F31-4239-79F8-D82F3090A60B}"/>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01D94DF-BF17-2347-F8E8-58E073381BE5}"/>
              </a:ext>
            </a:extLst>
          </p:cNvPr>
          <p:cNvGrpSpPr/>
          <p:nvPr/>
        </p:nvGrpSpPr>
        <p:grpSpPr>
          <a:xfrm>
            <a:off x="310277" y="1637032"/>
            <a:ext cx="4128092" cy="830997"/>
            <a:chOff x="388963" y="428431"/>
            <a:chExt cx="3096069" cy="623248"/>
          </a:xfrm>
        </p:grpSpPr>
        <p:sp>
          <p:nvSpPr>
            <p:cNvPr id="5" name="TextBox 4">
              <a:extLst>
                <a:ext uri="{FF2B5EF4-FFF2-40B4-BE49-F238E27FC236}">
                  <a16:creationId xmlns:a16="http://schemas.microsoft.com/office/drawing/2014/main" id="{B2DF6BD3-DEC3-48B4-FDF0-29043756B383}"/>
                </a:ext>
              </a:extLst>
            </p:cNvPr>
            <p:cNvSpPr txBox="1"/>
            <p:nvPr/>
          </p:nvSpPr>
          <p:spPr>
            <a:xfrm>
              <a:off x="960373" y="623634"/>
              <a:ext cx="2524659" cy="346249"/>
            </a:xfrm>
            <a:prstGeom prst="rect">
              <a:avLst/>
            </a:prstGeom>
            <a:noFill/>
          </p:spPr>
          <p:txBody>
            <a:bodyPr wrap="square">
              <a:spAutoFit/>
            </a:bodyPr>
            <a:lstStyle/>
            <a:p>
              <a:pPr defTabSz="1219170">
                <a:buFont typeface="Arial"/>
                <a:buNone/>
                <a:defRPr/>
              </a:pPr>
              <a:r>
                <a:rPr lang="en-US" sz="2400" b="1" kern="0" dirty="0">
                  <a:latin typeface="UTM Avo" panose="02040603050506020204" pitchFamily="18" charset="0"/>
                  <a:cs typeface="Arial"/>
                  <a:sym typeface="Arial"/>
                </a:rPr>
                <a:t>CÂU HỎI MỞ RỘNG</a:t>
              </a:r>
              <a:endParaRPr lang="en-US" sz="2400" kern="0" dirty="0">
                <a:latin typeface="UTM Avo" panose="02040603050506020204" pitchFamily="18" charset="0"/>
                <a:cs typeface="Arial"/>
                <a:sym typeface="Arial"/>
              </a:endParaRPr>
            </a:p>
          </p:txBody>
        </p:sp>
        <p:pic>
          <p:nvPicPr>
            <p:cNvPr id="6" name="Picture 5">
              <a:extLst>
                <a:ext uri="{FF2B5EF4-FFF2-40B4-BE49-F238E27FC236}">
                  <a16:creationId xmlns:a16="http://schemas.microsoft.com/office/drawing/2014/main" id="{C20285AD-C6A2-5789-47A5-7EA8FCCAD2FC}"/>
                </a:ext>
              </a:extLst>
            </p:cNvPr>
            <p:cNvPicPr>
              <a:picLocks noChangeAspect="1"/>
            </p:cNvPicPr>
            <p:nvPr/>
          </p:nvPicPr>
          <p:blipFill>
            <a:blip r:embed="rId4"/>
            <a:stretch>
              <a:fillRect/>
            </a:stretch>
          </p:blipFill>
          <p:spPr>
            <a:xfrm>
              <a:off x="388963" y="428431"/>
              <a:ext cx="642585" cy="623248"/>
            </a:xfrm>
            <a:prstGeom prst="rect">
              <a:avLst/>
            </a:prstGeom>
          </p:spPr>
        </p:pic>
      </p:grpSp>
      <p:sp>
        <p:nvSpPr>
          <p:cNvPr id="7" name="TextBox 6">
            <a:extLst>
              <a:ext uri="{FF2B5EF4-FFF2-40B4-BE49-F238E27FC236}">
                <a16:creationId xmlns:a16="http://schemas.microsoft.com/office/drawing/2014/main" id="{517E3850-5745-4B14-6678-C24E78EE714C}"/>
              </a:ext>
            </a:extLst>
          </p:cNvPr>
          <p:cNvSpPr txBox="1"/>
          <p:nvPr/>
        </p:nvSpPr>
        <p:spPr>
          <a:xfrm>
            <a:off x="4438369" y="2395714"/>
            <a:ext cx="7271657" cy="1129989"/>
          </a:xfrm>
          <a:prstGeom prst="rect">
            <a:avLst/>
          </a:prstGeom>
          <a:noFill/>
        </p:spPr>
        <p:txBody>
          <a:bodyPr wrap="square">
            <a:spAutoFit/>
          </a:bodyPr>
          <a:lstStyle/>
          <a:p>
            <a:pPr algn="just">
              <a:lnSpc>
                <a:spcPct val="150000"/>
              </a:lnSpc>
              <a:buFont typeface="Arial"/>
              <a:buNone/>
            </a:pPr>
            <a:r>
              <a:rPr lang="vi-VN" sz="2400" kern="0" dirty="0">
                <a:latin typeface="UTM Avo" panose="02040603050506020204" pitchFamily="18" charset="0"/>
                <a:cs typeface="Arial"/>
                <a:sym typeface="Arial"/>
              </a:rPr>
              <a:t>Tại sao những công việc đó có thể góp phần phát triển kinh tế gia đình em?</a:t>
            </a:r>
            <a:endParaRPr lang="en-US" sz="2400" kern="0" dirty="0">
              <a:latin typeface="UTM Avo" panose="02040603050506020204" pitchFamily="18" charset="0"/>
              <a:cs typeface="Arial"/>
              <a:sym typeface="Arial"/>
            </a:endParaRPr>
          </a:p>
        </p:txBody>
      </p:sp>
      <p:sp>
        <p:nvSpPr>
          <p:cNvPr id="8" name="TextBox 7">
            <a:extLst>
              <a:ext uri="{FF2B5EF4-FFF2-40B4-BE49-F238E27FC236}">
                <a16:creationId xmlns:a16="http://schemas.microsoft.com/office/drawing/2014/main" id="{E2D813D0-6042-BA4F-33E6-13EAF68DA3F3}"/>
              </a:ext>
            </a:extLst>
          </p:cNvPr>
          <p:cNvSpPr txBox="1"/>
          <p:nvPr/>
        </p:nvSpPr>
        <p:spPr>
          <a:xfrm>
            <a:off x="4354284" y="3725022"/>
            <a:ext cx="7271659" cy="1675843"/>
          </a:xfrm>
          <a:prstGeom prst="rect">
            <a:avLst/>
          </a:prstGeom>
          <a:noFill/>
        </p:spPr>
        <p:txBody>
          <a:bodyPr wrap="square">
            <a:spAutoFit/>
          </a:bodyPr>
          <a:lstStyle/>
          <a:p>
            <a:pPr algn="just">
              <a:lnSpc>
                <a:spcPct val="150000"/>
              </a:lnSpc>
              <a:spcBef>
                <a:spcPts val="133"/>
              </a:spcBef>
              <a:spcAft>
                <a:spcPts val="133"/>
              </a:spcAft>
              <a:buClr>
                <a:srgbClr val="000000"/>
              </a:buClr>
            </a:pPr>
            <a:r>
              <a:rPr lang="vi-VN" sz="2400" kern="0" dirty="0">
                <a:latin typeface="UTM Avo" panose="02040603050506020204" pitchFamily="18" charset="0"/>
                <a:cs typeface="Arial"/>
                <a:sym typeface="Arial"/>
              </a:rPr>
              <a:t>Em sẽ thuyết phục bố mẹ như thế nào nếu như bố mẹ không đồng ý cho em làm những công việc đó?</a:t>
            </a:r>
            <a:endParaRPr lang="en-US" sz="2400" kern="0" dirty="0">
              <a:latin typeface="UTM Avo" panose="02040603050506020204" pitchFamily="18" charset="0"/>
              <a:cs typeface="Arial"/>
              <a:sym typeface="Arial"/>
            </a:endParaRPr>
          </a:p>
        </p:txBody>
      </p:sp>
      <p:cxnSp>
        <p:nvCxnSpPr>
          <p:cNvPr id="9" name="Connector: Elbow 8">
            <a:extLst>
              <a:ext uri="{FF2B5EF4-FFF2-40B4-BE49-F238E27FC236}">
                <a16:creationId xmlns:a16="http://schemas.microsoft.com/office/drawing/2014/main" id="{8CAB12C2-1BCA-FAD8-0E8A-C06740942DE2}"/>
              </a:ext>
            </a:extLst>
          </p:cNvPr>
          <p:cNvCxnSpPr>
            <a:cxnSpLocks/>
            <a:stCxn id="13" idx="0"/>
            <a:endCxn id="7" idx="1"/>
          </p:cNvCxnSpPr>
          <p:nvPr/>
        </p:nvCxnSpPr>
        <p:spPr>
          <a:xfrm rot="16200000" flipH="1">
            <a:off x="2924918" y="1447259"/>
            <a:ext cx="110521" cy="2916379"/>
          </a:xfrm>
          <a:prstGeom prst="bentConnector4">
            <a:avLst>
              <a:gd name="adj1" fmla="val -206839"/>
              <a:gd name="adj2" fmla="val 69476"/>
            </a:avLst>
          </a:prstGeom>
          <a:noFill/>
          <a:ln w="19050" cap="flat" cmpd="sng" algn="ctr">
            <a:solidFill>
              <a:srgbClr val="000000"/>
            </a:solidFill>
            <a:prstDash val="solid"/>
            <a:tailEnd type="oval"/>
          </a:ln>
          <a:effectLst/>
        </p:spPr>
      </p:cxnSp>
      <p:cxnSp>
        <p:nvCxnSpPr>
          <p:cNvPr id="10" name="Connector: Elbow 9">
            <a:extLst>
              <a:ext uri="{FF2B5EF4-FFF2-40B4-BE49-F238E27FC236}">
                <a16:creationId xmlns:a16="http://schemas.microsoft.com/office/drawing/2014/main" id="{23BD7248-2456-46A0-F6A6-FDE95291EB65}"/>
              </a:ext>
            </a:extLst>
          </p:cNvPr>
          <p:cNvCxnSpPr>
            <a:cxnSpLocks/>
            <a:stCxn id="13" idx="3"/>
            <a:endCxn id="8" idx="1"/>
          </p:cNvCxnSpPr>
          <p:nvPr/>
        </p:nvCxnSpPr>
        <p:spPr>
          <a:xfrm flipV="1">
            <a:off x="2657956" y="4562944"/>
            <a:ext cx="1696328" cy="162896"/>
          </a:xfrm>
          <a:prstGeom prst="bentConnector3">
            <a:avLst>
              <a:gd name="adj1" fmla="val 50000"/>
            </a:avLst>
          </a:prstGeom>
          <a:noFill/>
          <a:ln w="19050" cap="flat" cmpd="sng" algn="ctr">
            <a:solidFill>
              <a:srgbClr val="000000"/>
            </a:solidFill>
            <a:prstDash val="solid"/>
            <a:tailEnd type="oval"/>
          </a:ln>
          <a:effectLst/>
        </p:spPr>
      </p:cxnSp>
      <p:sp>
        <p:nvSpPr>
          <p:cNvPr id="11" name="TextBox 10">
            <a:extLst>
              <a:ext uri="{FF2B5EF4-FFF2-40B4-BE49-F238E27FC236}">
                <a16:creationId xmlns:a16="http://schemas.microsoft.com/office/drawing/2014/main" id="{CCAD7D2C-2A47-5DD4-E700-892A20F50646}"/>
              </a:ext>
            </a:extLst>
          </p:cNvPr>
          <p:cNvSpPr txBox="1"/>
          <p:nvPr/>
        </p:nvSpPr>
        <p:spPr>
          <a:xfrm>
            <a:off x="4354284" y="5600185"/>
            <a:ext cx="7271659" cy="1129989"/>
          </a:xfrm>
          <a:prstGeom prst="rect">
            <a:avLst/>
          </a:prstGeom>
          <a:noFill/>
        </p:spPr>
        <p:txBody>
          <a:bodyPr wrap="square">
            <a:spAutoFit/>
          </a:bodyPr>
          <a:lstStyle/>
          <a:p>
            <a:pPr algn="just">
              <a:lnSpc>
                <a:spcPct val="150000"/>
              </a:lnSpc>
              <a:spcBef>
                <a:spcPts val="133"/>
              </a:spcBef>
              <a:spcAft>
                <a:spcPts val="133"/>
              </a:spcAft>
              <a:buClr>
                <a:srgbClr val="000000"/>
              </a:buClr>
              <a:buFont typeface="Arial"/>
              <a:buNone/>
            </a:pPr>
            <a:r>
              <a:rPr lang="vi-VN" sz="2400" kern="0" dirty="0">
                <a:latin typeface="UTM Avo" panose="02040603050506020204" pitchFamily="18" charset="0"/>
                <a:cs typeface="Arial"/>
                <a:sym typeface="Arial"/>
              </a:rPr>
              <a:t>Em có thể gặp những khó khăn gì khi làm những công việc đó?</a:t>
            </a:r>
            <a:endParaRPr lang="en-US" sz="2400" kern="0" dirty="0">
              <a:latin typeface="UTM Avo" panose="02040603050506020204" pitchFamily="18" charset="0"/>
              <a:cs typeface="Arial"/>
              <a:sym typeface="Arial"/>
            </a:endParaRPr>
          </a:p>
        </p:txBody>
      </p:sp>
      <p:cxnSp>
        <p:nvCxnSpPr>
          <p:cNvPr id="12" name="Straight Connector 11">
            <a:extLst>
              <a:ext uri="{FF2B5EF4-FFF2-40B4-BE49-F238E27FC236}">
                <a16:creationId xmlns:a16="http://schemas.microsoft.com/office/drawing/2014/main" id="{4857B94E-C39A-5EC9-8B97-1D64D6F5B9D9}"/>
              </a:ext>
            </a:extLst>
          </p:cNvPr>
          <p:cNvCxnSpPr>
            <a:cxnSpLocks/>
            <a:endCxn id="11" idx="1"/>
          </p:cNvCxnSpPr>
          <p:nvPr/>
        </p:nvCxnSpPr>
        <p:spPr>
          <a:xfrm>
            <a:off x="1860331" y="6165180"/>
            <a:ext cx="2493953" cy="0"/>
          </a:xfrm>
          <a:prstGeom prst="line">
            <a:avLst/>
          </a:prstGeom>
          <a:noFill/>
          <a:ln w="19050" cap="flat" cmpd="sng" algn="ctr">
            <a:solidFill>
              <a:srgbClr val="000000"/>
            </a:solidFill>
            <a:prstDash val="solid"/>
            <a:tailEnd type="oval"/>
          </a:ln>
          <a:effectLst/>
        </p:spPr>
      </p:cxnSp>
      <p:pic>
        <p:nvPicPr>
          <p:cNvPr id="13" name="Picture 12" descr="A cartoon of a child with a light bulb&#10;&#10;Description automatically generated">
            <a:extLst>
              <a:ext uri="{FF2B5EF4-FFF2-40B4-BE49-F238E27FC236}">
                <a16:creationId xmlns:a16="http://schemas.microsoft.com/office/drawing/2014/main" id="{203B272E-6882-F322-C0A6-BCFE9B378EEA}"/>
              </a:ext>
            </a:extLst>
          </p:cNvPr>
          <p:cNvPicPr>
            <a:picLocks noChangeAspect="1"/>
          </p:cNvPicPr>
          <p:nvPr/>
        </p:nvPicPr>
        <p:blipFill>
          <a:blip r:embed="rId5"/>
          <a:srcRect l="24286" t="3030" r="18404" b="2343"/>
          <a:stretch/>
        </p:blipFill>
        <p:spPr>
          <a:xfrm>
            <a:off x="386024" y="2850188"/>
            <a:ext cx="2271932" cy="3751303"/>
          </a:xfrm>
          <a:prstGeom prst="rect">
            <a:avLst/>
          </a:prstGeom>
        </p:spPr>
      </p:pic>
    </p:spTree>
    <p:extLst>
      <p:ext uri="{BB962C8B-B14F-4D97-AF65-F5344CB8AC3E}">
        <p14:creationId xmlns:p14="http://schemas.microsoft.com/office/powerpoint/2010/main" val="420437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10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6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4A576C98-07CD-CC1E-629F-FA1576CA72B5}"/>
            </a:ext>
          </a:extLst>
        </p:cNvPr>
        <p:cNvGrpSpPr/>
        <p:nvPr/>
      </p:nvGrpSpPr>
      <p:grpSpPr>
        <a:xfrm>
          <a:off x="0" y="0"/>
          <a:ext cx="0" cy="0"/>
          <a:chOff x="0" y="0"/>
          <a:chExt cx="0" cy="0"/>
        </a:xfrm>
      </p:grpSpPr>
      <p:sp>
        <p:nvSpPr>
          <p:cNvPr id="2" name="Line Callout 1 (Border and Accent Bar) 3">
            <a:extLst>
              <a:ext uri="{FF2B5EF4-FFF2-40B4-BE49-F238E27FC236}">
                <a16:creationId xmlns:a16="http://schemas.microsoft.com/office/drawing/2014/main" id="{C02BE8DB-FF1E-69F4-46A8-AC533A194556}"/>
              </a:ext>
            </a:extLst>
          </p:cNvPr>
          <p:cNvSpPr/>
          <p:nvPr/>
        </p:nvSpPr>
        <p:spPr>
          <a:xfrm>
            <a:off x="141515" y="1718787"/>
            <a:ext cx="2517685" cy="647044"/>
          </a:xfrm>
          <a:prstGeom prst="roundRect">
            <a:avLst>
              <a:gd name="adj" fmla="val 50000"/>
            </a:avLst>
          </a:prstGeom>
          <a:solidFill>
            <a:schemeClr val="accent1">
              <a:lumMod val="20000"/>
              <a:lumOff val="80000"/>
            </a:schemeClr>
          </a:solidFill>
          <a:ln w="25400" cap="flat" cmpd="sng" algn="ctr">
            <a:solidFill>
              <a:schemeClr val="accent1"/>
            </a:solidFill>
            <a:prstDash val="solid"/>
          </a:ln>
          <a:effectLst>
            <a:outerShdw blurRad="50800" dist="38100" dir="18900000" algn="bl" rotWithShape="0">
              <a:prstClr val="black">
                <a:alpha val="40000"/>
              </a:prstClr>
            </a:outerShdw>
          </a:effectLst>
        </p:spPr>
        <p:txBody>
          <a:bodyPr rtlCol="0" anchor="ctr"/>
          <a:lstStyle/>
          <a:p>
            <a:pPr algn="ctr" defTabSz="609585">
              <a:buFont typeface="Arial"/>
              <a:buNone/>
              <a:defRPr/>
            </a:pPr>
            <a:r>
              <a:rPr lang="en-US" sz="2400" b="1" dirty="0">
                <a:latin typeface="UTM Avo" panose="02040603050506020204" pitchFamily="18" charset="0"/>
                <a:cs typeface="Arial" panose="020B0604020202020204" pitchFamily="34" charset="0"/>
                <a:sym typeface="Arial"/>
              </a:rPr>
              <a:t>THAM KHẢO</a:t>
            </a:r>
            <a:endParaRPr lang="en-US" sz="2400" dirty="0">
              <a:latin typeface="UTM Avo" panose="02040603050506020204" pitchFamily="18" charset="0"/>
              <a:cs typeface="Arial" panose="020B0604020202020204" pitchFamily="34" charset="0"/>
              <a:sym typeface="Arial"/>
            </a:endParaRPr>
          </a:p>
        </p:txBody>
      </p:sp>
      <p:sp>
        <p:nvSpPr>
          <p:cNvPr id="3" name="TextBox 2">
            <a:extLst>
              <a:ext uri="{FF2B5EF4-FFF2-40B4-BE49-F238E27FC236}">
                <a16:creationId xmlns:a16="http://schemas.microsoft.com/office/drawing/2014/main" id="{08209054-DAFB-31D0-1523-2A26E24A1696}"/>
              </a:ext>
            </a:extLst>
          </p:cNvPr>
          <p:cNvSpPr txBox="1"/>
          <p:nvPr/>
        </p:nvSpPr>
        <p:spPr>
          <a:xfrm>
            <a:off x="2795834" y="1481386"/>
            <a:ext cx="8975752" cy="1121846"/>
          </a:xfrm>
          <a:prstGeom prst="rect">
            <a:avLst/>
          </a:prstGeom>
          <a:noFill/>
        </p:spPr>
        <p:txBody>
          <a:bodyPr wrap="square">
            <a:spAutoFit/>
          </a:bodyPr>
          <a:lstStyle/>
          <a:p>
            <a:pPr algn="just" defTabSz="1219170">
              <a:lnSpc>
                <a:spcPct val="150000"/>
              </a:lnSpc>
              <a:buFont typeface="Arial"/>
              <a:buNone/>
              <a:defRPr/>
            </a:pPr>
            <a:r>
              <a:rPr lang="vi-VN" sz="2400" dirty="0">
                <a:latin typeface="UTM Avo" panose="02040603050506020204" pitchFamily="18" charset="0"/>
                <a:cs typeface="Arial" panose="020B0604020202020204" pitchFamily="34" charset="0"/>
                <a:sym typeface="Arial"/>
              </a:rPr>
              <a:t>Quan sát thêm một số hình ảnh khác về các biện pháp góp phần phát triển kinh tế gia đình </a:t>
            </a:r>
          </a:p>
        </p:txBody>
      </p:sp>
      <p:grpSp>
        <p:nvGrpSpPr>
          <p:cNvPr id="5" name="Group 4">
            <a:extLst>
              <a:ext uri="{FF2B5EF4-FFF2-40B4-BE49-F238E27FC236}">
                <a16:creationId xmlns:a16="http://schemas.microsoft.com/office/drawing/2014/main" id="{4AC11A8E-6350-8891-E0D2-4C602B900295}"/>
              </a:ext>
            </a:extLst>
          </p:cNvPr>
          <p:cNvGrpSpPr/>
          <p:nvPr/>
        </p:nvGrpSpPr>
        <p:grpSpPr>
          <a:xfrm>
            <a:off x="1097777" y="2851808"/>
            <a:ext cx="9996446" cy="3825926"/>
            <a:chOff x="273736" y="1607499"/>
            <a:chExt cx="8596528" cy="3290137"/>
          </a:xfrm>
        </p:grpSpPr>
        <p:sp>
          <p:nvSpPr>
            <p:cNvPr id="6" name="TextBox 5">
              <a:extLst>
                <a:ext uri="{FF2B5EF4-FFF2-40B4-BE49-F238E27FC236}">
                  <a16:creationId xmlns:a16="http://schemas.microsoft.com/office/drawing/2014/main" id="{8AAD9546-58C2-2A0C-7CF8-324E1FBD04DE}"/>
                </a:ext>
              </a:extLst>
            </p:cNvPr>
            <p:cNvSpPr txBox="1"/>
            <p:nvPr/>
          </p:nvSpPr>
          <p:spPr>
            <a:xfrm>
              <a:off x="1246167" y="4553558"/>
              <a:ext cx="6651666" cy="344078"/>
            </a:xfrm>
            <a:prstGeom prst="rect">
              <a:avLst/>
            </a:prstGeom>
            <a:noFill/>
          </p:spPr>
          <p:txBody>
            <a:bodyPr wrap="square">
              <a:spAutoFit/>
            </a:bodyPr>
            <a:lstStyle/>
            <a:p>
              <a:pPr algn="ctr" defTabSz="609585">
                <a:buFont typeface="Arial"/>
                <a:buNone/>
                <a:defRPr/>
              </a:pPr>
              <a:r>
                <a:rPr lang="en-US" sz="2000" dirty="0" err="1">
                  <a:solidFill>
                    <a:prstClr val="black"/>
                  </a:solidFill>
                  <a:latin typeface="UTM Avo" panose="02040603050506020204" pitchFamily="18" charset="0"/>
                  <a:cs typeface="Arial" panose="020B0604020202020204" pitchFamily="34" charset="0"/>
                  <a:sym typeface="Arial"/>
                </a:rPr>
                <a:t>Biện</a:t>
              </a:r>
              <a:r>
                <a:rPr lang="en-US" sz="2000" dirty="0">
                  <a:solidFill>
                    <a:prstClr val="black"/>
                  </a:solidFill>
                  <a:latin typeface="UTM Avo" panose="02040603050506020204" pitchFamily="18" charset="0"/>
                  <a:cs typeface="Arial" panose="020B0604020202020204" pitchFamily="34" charset="0"/>
                  <a:sym typeface="Arial"/>
                </a:rPr>
                <a:t> </a:t>
              </a:r>
              <a:r>
                <a:rPr lang="en-US" sz="2000" dirty="0" err="1">
                  <a:solidFill>
                    <a:prstClr val="black"/>
                  </a:solidFill>
                  <a:latin typeface="UTM Avo" panose="02040603050506020204" pitchFamily="18" charset="0"/>
                  <a:cs typeface="Arial" panose="020B0604020202020204" pitchFamily="34" charset="0"/>
                  <a:sym typeface="Arial"/>
                </a:rPr>
                <a:t>pháp</a:t>
              </a:r>
              <a:r>
                <a:rPr lang="en-US" sz="2000" dirty="0">
                  <a:solidFill>
                    <a:prstClr val="black"/>
                  </a:solidFill>
                  <a:latin typeface="UTM Avo" panose="02040603050506020204" pitchFamily="18" charset="0"/>
                  <a:cs typeface="Arial" panose="020B0604020202020204" pitchFamily="34" charset="0"/>
                  <a:sym typeface="Arial"/>
                </a:rPr>
                <a:t> </a:t>
              </a:r>
              <a:r>
                <a:rPr lang="en-US" sz="2000" dirty="0" err="1">
                  <a:solidFill>
                    <a:prstClr val="black"/>
                  </a:solidFill>
                  <a:latin typeface="UTM Avo" panose="02040603050506020204" pitchFamily="18" charset="0"/>
                  <a:cs typeface="Arial" panose="020B0604020202020204" pitchFamily="34" charset="0"/>
                  <a:sym typeface="Arial"/>
                </a:rPr>
                <a:t>sản</a:t>
              </a:r>
              <a:r>
                <a:rPr lang="en-US" sz="2000" dirty="0">
                  <a:solidFill>
                    <a:prstClr val="black"/>
                  </a:solidFill>
                  <a:latin typeface="UTM Avo" panose="02040603050506020204" pitchFamily="18" charset="0"/>
                  <a:cs typeface="Arial" panose="020B0604020202020204" pitchFamily="34" charset="0"/>
                  <a:sym typeface="Arial"/>
                </a:rPr>
                <a:t> </a:t>
              </a:r>
              <a:r>
                <a:rPr lang="en-US" sz="2000" dirty="0" err="1">
                  <a:solidFill>
                    <a:prstClr val="black"/>
                  </a:solidFill>
                  <a:latin typeface="UTM Avo" panose="02040603050506020204" pitchFamily="18" charset="0"/>
                  <a:cs typeface="Arial" panose="020B0604020202020204" pitchFamily="34" charset="0"/>
                  <a:sym typeface="Arial"/>
                </a:rPr>
                <a:t>xuất</a:t>
              </a:r>
              <a:endParaRPr lang="en-US" sz="2000" dirty="0">
                <a:solidFill>
                  <a:prstClr val="black"/>
                </a:solidFill>
                <a:latin typeface="UTM Avo" panose="02040603050506020204" pitchFamily="18" charset="0"/>
                <a:cs typeface="Arial" panose="020B0604020202020204" pitchFamily="34" charset="0"/>
                <a:sym typeface="Arial"/>
              </a:endParaRPr>
            </a:p>
          </p:txBody>
        </p:sp>
        <p:pic>
          <p:nvPicPr>
            <p:cNvPr id="7" name="Picture 2" descr="Nữ sinh ở trường Phổ thông dân tộc bán trú THCS Trung Lý thu hoạch luống rau xanh mướt. Ảnh: Lê Hoàng.">
              <a:extLst>
                <a:ext uri="{FF2B5EF4-FFF2-40B4-BE49-F238E27FC236}">
                  <a16:creationId xmlns:a16="http://schemas.microsoft.com/office/drawing/2014/main" id="{6B8B52AF-BEA2-6541-721B-E116204D6A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736" y="1607499"/>
              <a:ext cx="4550367" cy="2777062"/>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img">
              <a:extLst>
                <a:ext uri="{FF2B5EF4-FFF2-40B4-BE49-F238E27FC236}">
                  <a16:creationId xmlns:a16="http://schemas.microsoft.com/office/drawing/2014/main" id="{F8284D03-B07F-18A0-64EF-2D67B60188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67515" y="1607499"/>
              <a:ext cx="3702749" cy="2777062"/>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47771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6937FD80-C29A-D4F1-441E-0D28C9077C0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55E0F64-9E4B-30CD-9A06-BE4B1AB4CDFC}"/>
              </a:ext>
            </a:extLst>
          </p:cNvPr>
          <p:cNvGrpSpPr/>
          <p:nvPr/>
        </p:nvGrpSpPr>
        <p:grpSpPr>
          <a:xfrm>
            <a:off x="257220" y="2143329"/>
            <a:ext cx="11677560" cy="4301126"/>
            <a:chOff x="192915" y="1607497"/>
            <a:chExt cx="8758170" cy="3225844"/>
          </a:xfrm>
        </p:grpSpPr>
        <p:sp>
          <p:nvSpPr>
            <p:cNvPr id="7" name="TextBox 6">
              <a:extLst>
                <a:ext uri="{FF2B5EF4-FFF2-40B4-BE49-F238E27FC236}">
                  <a16:creationId xmlns:a16="http://schemas.microsoft.com/office/drawing/2014/main" id="{D3470DA6-58FC-BF09-E74A-C231200214B3}"/>
                </a:ext>
              </a:extLst>
            </p:cNvPr>
            <p:cNvSpPr txBox="1"/>
            <p:nvPr/>
          </p:nvSpPr>
          <p:spPr>
            <a:xfrm>
              <a:off x="1246167" y="4533259"/>
              <a:ext cx="6651666" cy="300082"/>
            </a:xfrm>
            <a:prstGeom prst="rect">
              <a:avLst/>
            </a:prstGeom>
            <a:noFill/>
          </p:spPr>
          <p:txBody>
            <a:bodyPr wrap="square">
              <a:spAutoFit/>
            </a:bodyPr>
            <a:lstStyle/>
            <a:p>
              <a:pPr algn="ctr" defTabSz="609585">
                <a:buFont typeface="Arial"/>
                <a:buNone/>
                <a:defRPr/>
              </a:pPr>
              <a:r>
                <a:rPr lang="en-US" sz="2000" dirty="0" err="1">
                  <a:solidFill>
                    <a:prstClr val="black"/>
                  </a:solidFill>
                  <a:latin typeface="UTM Avo" panose="02040603050506020204" pitchFamily="18" charset="0"/>
                  <a:cs typeface="Arial" panose="020B0604020202020204" pitchFamily="34" charset="0"/>
                  <a:sym typeface="Arial"/>
                </a:rPr>
                <a:t>Biện</a:t>
              </a:r>
              <a:r>
                <a:rPr lang="en-US" sz="2000" dirty="0">
                  <a:solidFill>
                    <a:prstClr val="black"/>
                  </a:solidFill>
                  <a:latin typeface="UTM Avo" panose="02040603050506020204" pitchFamily="18" charset="0"/>
                  <a:cs typeface="Arial" panose="020B0604020202020204" pitchFamily="34" charset="0"/>
                  <a:sym typeface="Arial"/>
                </a:rPr>
                <a:t> </a:t>
              </a:r>
              <a:r>
                <a:rPr lang="en-US" sz="2000" dirty="0" err="1">
                  <a:solidFill>
                    <a:prstClr val="black"/>
                  </a:solidFill>
                  <a:latin typeface="UTM Avo" panose="02040603050506020204" pitchFamily="18" charset="0"/>
                  <a:cs typeface="Arial" panose="020B0604020202020204" pitchFamily="34" charset="0"/>
                  <a:sym typeface="Arial"/>
                </a:rPr>
                <a:t>pháp</a:t>
              </a:r>
              <a:r>
                <a:rPr lang="en-US" sz="2000" dirty="0">
                  <a:solidFill>
                    <a:prstClr val="black"/>
                  </a:solidFill>
                  <a:latin typeface="UTM Avo" panose="02040603050506020204" pitchFamily="18" charset="0"/>
                  <a:cs typeface="Arial" panose="020B0604020202020204" pitchFamily="34" charset="0"/>
                  <a:sym typeface="Arial"/>
                </a:rPr>
                <a:t> </a:t>
              </a:r>
              <a:r>
                <a:rPr lang="en-US" sz="2000" dirty="0" err="1">
                  <a:solidFill>
                    <a:prstClr val="black"/>
                  </a:solidFill>
                  <a:latin typeface="UTM Avo" panose="02040603050506020204" pitchFamily="18" charset="0"/>
                  <a:cs typeface="Arial" panose="020B0604020202020204" pitchFamily="34" charset="0"/>
                  <a:sym typeface="Arial"/>
                </a:rPr>
                <a:t>kinh</a:t>
              </a:r>
              <a:r>
                <a:rPr lang="en-US" sz="2000" dirty="0">
                  <a:solidFill>
                    <a:prstClr val="black"/>
                  </a:solidFill>
                  <a:latin typeface="UTM Avo" panose="02040603050506020204" pitchFamily="18" charset="0"/>
                  <a:cs typeface="Arial" panose="020B0604020202020204" pitchFamily="34" charset="0"/>
                  <a:sym typeface="Arial"/>
                </a:rPr>
                <a:t> </a:t>
              </a:r>
              <a:r>
                <a:rPr lang="en-US" sz="2000" dirty="0" err="1">
                  <a:solidFill>
                    <a:prstClr val="black"/>
                  </a:solidFill>
                  <a:latin typeface="UTM Avo" panose="02040603050506020204" pitchFamily="18" charset="0"/>
                  <a:cs typeface="Arial" panose="020B0604020202020204" pitchFamily="34" charset="0"/>
                  <a:sym typeface="Arial"/>
                </a:rPr>
                <a:t>doanh</a:t>
              </a:r>
              <a:endParaRPr lang="en-US" sz="2000" dirty="0">
                <a:solidFill>
                  <a:prstClr val="black"/>
                </a:solidFill>
                <a:latin typeface="UTM Avo" panose="02040603050506020204" pitchFamily="18" charset="0"/>
                <a:cs typeface="Arial" panose="020B0604020202020204" pitchFamily="34" charset="0"/>
                <a:sym typeface="Arial"/>
              </a:endParaRPr>
            </a:p>
          </p:txBody>
        </p:sp>
        <p:pic>
          <p:nvPicPr>
            <p:cNvPr id="15" name="Picture 2">
              <a:extLst>
                <a:ext uri="{FF2B5EF4-FFF2-40B4-BE49-F238E27FC236}">
                  <a16:creationId xmlns:a16="http://schemas.microsoft.com/office/drawing/2014/main" id="{E75F8D9E-6EA3-D435-D87B-6C5560E3F80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760"/>
            <a:stretch/>
          </p:blipFill>
          <p:spPr bwMode="auto">
            <a:xfrm>
              <a:off x="192915" y="1607497"/>
              <a:ext cx="4173009" cy="2777061"/>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Picture 4">
              <a:extLst>
                <a:ext uri="{FF2B5EF4-FFF2-40B4-BE49-F238E27FC236}">
                  <a16:creationId xmlns:a16="http://schemas.microsoft.com/office/drawing/2014/main" id="{8AC1B295-C0F1-FD33-F65E-4FA4F48CAD9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416" r="6638"/>
            <a:stretch/>
          </p:blipFill>
          <p:spPr bwMode="auto">
            <a:xfrm>
              <a:off x="4550535" y="1607497"/>
              <a:ext cx="4400550" cy="2777060"/>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869051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D27EE1D-6C46-17A8-2AA8-4C4081BCE933}"/>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6D7862B-78B0-0D20-EE80-A557DC8ACA59}"/>
              </a:ext>
            </a:extLst>
          </p:cNvPr>
          <p:cNvGrpSpPr/>
          <p:nvPr/>
        </p:nvGrpSpPr>
        <p:grpSpPr>
          <a:xfrm>
            <a:off x="368601" y="2143329"/>
            <a:ext cx="11454797" cy="4301126"/>
            <a:chOff x="276451" y="1607497"/>
            <a:chExt cx="8591098" cy="3225844"/>
          </a:xfrm>
        </p:grpSpPr>
        <p:sp>
          <p:nvSpPr>
            <p:cNvPr id="4" name="TextBox 3">
              <a:extLst>
                <a:ext uri="{FF2B5EF4-FFF2-40B4-BE49-F238E27FC236}">
                  <a16:creationId xmlns:a16="http://schemas.microsoft.com/office/drawing/2014/main" id="{7D56D515-63DE-679A-402A-40368791BFED}"/>
                </a:ext>
              </a:extLst>
            </p:cNvPr>
            <p:cNvSpPr txBox="1"/>
            <p:nvPr/>
          </p:nvSpPr>
          <p:spPr>
            <a:xfrm>
              <a:off x="1246167" y="4533259"/>
              <a:ext cx="6651666" cy="300082"/>
            </a:xfrm>
            <a:prstGeom prst="rect">
              <a:avLst/>
            </a:prstGeom>
            <a:noFill/>
          </p:spPr>
          <p:txBody>
            <a:bodyPr wrap="square">
              <a:spAutoFit/>
            </a:bodyPr>
            <a:lstStyle/>
            <a:p>
              <a:pPr algn="ctr" defTabSz="609585">
                <a:buClrTx/>
                <a:defRPr/>
              </a:pPr>
              <a:r>
                <a:rPr lang="en-US" sz="2000" kern="1200" dirty="0" err="1">
                  <a:solidFill>
                    <a:prstClr val="black"/>
                  </a:solidFill>
                  <a:latin typeface="UTM Avo" panose="02040603050506020204" pitchFamily="18" charset="0"/>
                  <a:cs typeface="Arial" panose="020B0604020202020204" pitchFamily="34" charset="0"/>
                </a:rPr>
                <a:t>Biện</a:t>
              </a:r>
              <a:r>
                <a:rPr lang="en-US" sz="2000" kern="1200" dirty="0">
                  <a:solidFill>
                    <a:prstClr val="black"/>
                  </a:solidFill>
                  <a:latin typeface="UTM Avo" panose="02040603050506020204" pitchFamily="18" charset="0"/>
                  <a:cs typeface="Arial" panose="020B0604020202020204" pitchFamily="34" charset="0"/>
                </a:rPr>
                <a:t> </a:t>
              </a:r>
              <a:r>
                <a:rPr lang="en-US" sz="2000" kern="1200" dirty="0" err="1">
                  <a:solidFill>
                    <a:prstClr val="black"/>
                  </a:solidFill>
                  <a:latin typeface="UTM Avo" panose="02040603050506020204" pitchFamily="18" charset="0"/>
                  <a:cs typeface="Arial" panose="020B0604020202020204" pitchFamily="34" charset="0"/>
                </a:rPr>
                <a:t>pháp</a:t>
              </a:r>
              <a:r>
                <a:rPr lang="en-US" sz="2000" kern="1200" dirty="0">
                  <a:solidFill>
                    <a:prstClr val="black"/>
                  </a:solidFill>
                  <a:latin typeface="UTM Avo" panose="02040603050506020204" pitchFamily="18" charset="0"/>
                  <a:cs typeface="Arial" panose="020B0604020202020204" pitchFamily="34" charset="0"/>
                </a:rPr>
                <a:t> </a:t>
              </a:r>
              <a:r>
                <a:rPr lang="en-US" sz="2000" kern="1200" dirty="0" err="1">
                  <a:solidFill>
                    <a:prstClr val="black"/>
                  </a:solidFill>
                  <a:latin typeface="UTM Avo" panose="02040603050506020204" pitchFamily="18" charset="0"/>
                  <a:cs typeface="Arial" panose="020B0604020202020204" pitchFamily="34" charset="0"/>
                </a:rPr>
                <a:t>kinh</a:t>
              </a:r>
              <a:r>
                <a:rPr lang="en-US" sz="2000" kern="1200" dirty="0">
                  <a:solidFill>
                    <a:prstClr val="black"/>
                  </a:solidFill>
                  <a:latin typeface="UTM Avo" panose="02040603050506020204" pitchFamily="18" charset="0"/>
                  <a:cs typeface="Arial" panose="020B0604020202020204" pitchFamily="34" charset="0"/>
                </a:rPr>
                <a:t> </a:t>
              </a:r>
              <a:r>
                <a:rPr lang="en-US" sz="2000" kern="1200" dirty="0" err="1">
                  <a:solidFill>
                    <a:prstClr val="black"/>
                  </a:solidFill>
                  <a:latin typeface="UTM Avo" panose="02040603050506020204" pitchFamily="18" charset="0"/>
                  <a:cs typeface="Arial" panose="020B0604020202020204" pitchFamily="34" charset="0"/>
                </a:rPr>
                <a:t>doanh</a:t>
              </a:r>
              <a:endParaRPr lang="en-US" sz="2000" kern="1200" dirty="0">
                <a:solidFill>
                  <a:prstClr val="black"/>
                </a:solidFill>
                <a:latin typeface="UTM Avo" panose="02040603050506020204" pitchFamily="18" charset="0"/>
                <a:cs typeface="Arial" panose="020B0604020202020204" pitchFamily="34" charset="0"/>
              </a:endParaRPr>
            </a:p>
          </p:txBody>
        </p:sp>
        <p:pic>
          <p:nvPicPr>
            <p:cNvPr id="5" name="Picture 2">
              <a:extLst>
                <a:ext uri="{FF2B5EF4-FFF2-40B4-BE49-F238E27FC236}">
                  <a16:creationId xmlns:a16="http://schemas.microsoft.com/office/drawing/2014/main" id="{7756A247-1D2D-2186-4AAA-6A46DBDF1C6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4362" r="10964"/>
            <a:stretch/>
          </p:blipFill>
          <p:spPr bwMode="auto">
            <a:xfrm>
              <a:off x="276451" y="1607497"/>
              <a:ext cx="4267432" cy="2777060"/>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4" descr="lập kế hoạch kinh doanh quán ăn nhỏ - TrustSales">
              <a:extLst>
                <a:ext uri="{FF2B5EF4-FFF2-40B4-BE49-F238E27FC236}">
                  <a16:creationId xmlns:a16="http://schemas.microsoft.com/office/drawing/2014/main" id="{F5E1562F-7F47-8E05-4C96-0108CAD6856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83655" y="1607497"/>
              <a:ext cx="4183894" cy="2777060"/>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905466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18BA7E3-9F23-B71C-3E89-6CB88AA541C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A19C1C2-7748-C9B7-548C-4FF33D0E3439}"/>
              </a:ext>
            </a:extLst>
          </p:cNvPr>
          <p:cNvGrpSpPr/>
          <p:nvPr/>
        </p:nvGrpSpPr>
        <p:grpSpPr>
          <a:xfrm>
            <a:off x="368602" y="2143329"/>
            <a:ext cx="11454797" cy="4301126"/>
            <a:chOff x="276451" y="1607497"/>
            <a:chExt cx="8591098" cy="3225844"/>
          </a:xfrm>
        </p:grpSpPr>
        <p:sp>
          <p:nvSpPr>
            <p:cNvPr id="7" name="TextBox 6">
              <a:extLst>
                <a:ext uri="{FF2B5EF4-FFF2-40B4-BE49-F238E27FC236}">
                  <a16:creationId xmlns:a16="http://schemas.microsoft.com/office/drawing/2014/main" id="{D4B8712B-FE7C-C490-EE60-66205144035C}"/>
                </a:ext>
              </a:extLst>
            </p:cNvPr>
            <p:cNvSpPr txBox="1"/>
            <p:nvPr/>
          </p:nvSpPr>
          <p:spPr>
            <a:xfrm>
              <a:off x="1246167" y="4533259"/>
              <a:ext cx="6651666" cy="300082"/>
            </a:xfrm>
            <a:prstGeom prst="rect">
              <a:avLst/>
            </a:prstGeom>
            <a:noFill/>
          </p:spPr>
          <p:txBody>
            <a:bodyPr wrap="square">
              <a:spAutoFit/>
            </a:bodyPr>
            <a:lstStyle/>
            <a:p>
              <a:pPr algn="ctr" defTabSz="609585">
                <a:buClrTx/>
                <a:defRPr/>
              </a:pPr>
              <a:r>
                <a:rPr lang="en-US" sz="2000" kern="1200" dirty="0" err="1">
                  <a:solidFill>
                    <a:prstClr val="black"/>
                  </a:solidFill>
                  <a:latin typeface="UTM Avo" panose="02040603050506020204" pitchFamily="18" charset="0"/>
                  <a:cs typeface="Arial" panose="020B0604020202020204" pitchFamily="34" charset="0"/>
                </a:rPr>
                <a:t>Biện</a:t>
              </a:r>
              <a:r>
                <a:rPr lang="en-US" sz="2000" kern="1200" dirty="0">
                  <a:solidFill>
                    <a:prstClr val="black"/>
                  </a:solidFill>
                  <a:latin typeface="UTM Avo" panose="02040603050506020204" pitchFamily="18" charset="0"/>
                  <a:cs typeface="Arial" panose="020B0604020202020204" pitchFamily="34" charset="0"/>
                </a:rPr>
                <a:t> </a:t>
              </a:r>
              <a:r>
                <a:rPr lang="en-US" sz="2000" kern="1200" dirty="0" err="1">
                  <a:solidFill>
                    <a:prstClr val="black"/>
                  </a:solidFill>
                  <a:latin typeface="UTM Avo" panose="02040603050506020204" pitchFamily="18" charset="0"/>
                  <a:cs typeface="Arial" panose="020B0604020202020204" pitchFamily="34" charset="0"/>
                </a:rPr>
                <a:t>pháp</a:t>
              </a:r>
              <a:r>
                <a:rPr lang="en-US" sz="2000" kern="1200" dirty="0">
                  <a:solidFill>
                    <a:prstClr val="black"/>
                  </a:solidFill>
                  <a:latin typeface="UTM Avo" panose="02040603050506020204" pitchFamily="18" charset="0"/>
                  <a:cs typeface="Arial" panose="020B0604020202020204" pitchFamily="34" charset="0"/>
                </a:rPr>
                <a:t> </a:t>
              </a:r>
              <a:r>
                <a:rPr lang="en-US" sz="2000" kern="1200" dirty="0" err="1">
                  <a:solidFill>
                    <a:prstClr val="black"/>
                  </a:solidFill>
                  <a:latin typeface="UTM Avo" panose="02040603050506020204" pitchFamily="18" charset="0"/>
                  <a:cs typeface="Arial" panose="020B0604020202020204" pitchFamily="34" charset="0"/>
                </a:rPr>
                <a:t>dịch</a:t>
              </a:r>
              <a:r>
                <a:rPr lang="en-US" sz="2000" kern="1200" dirty="0">
                  <a:solidFill>
                    <a:prstClr val="black"/>
                  </a:solidFill>
                  <a:latin typeface="UTM Avo" panose="02040603050506020204" pitchFamily="18" charset="0"/>
                  <a:cs typeface="Arial" panose="020B0604020202020204" pitchFamily="34" charset="0"/>
                </a:rPr>
                <a:t> </a:t>
              </a:r>
              <a:r>
                <a:rPr lang="en-US" sz="2000" kern="1200" dirty="0" err="1">
                  <a:solidFill>
                    <a:prstClr val="black"/>
                  </a:solidFill>
                  <a:latin typeface="UTM Avo" panose="02040603050506020204" pitchFamily="18" charset="0"/>
                  <a:cs typeface="Arial" panose="020B0604020202020204" pitchFamily="34" charset="0"/>
                </a:rPr>
                <a:t>vụ</a:t>
              </a:r>
              <a:endParaRPr lang="en-US" sz="2000" kern="1200" dirty="0">
                <a:solidFill>
                  <a:prstClr val="black"/>
                </a:solidFill>
                <a:latin typeface="UTM Avo" panose="02040603050506020204" pitchFamily="18" charset="0"/>
                <a:cs typeface="Arial" panose="020B0604020202020204" pitchFamily="34" charset="0"/>
              </a:endParaRPr>
            </a:p>
          </p:txBody>
        </p:sp>
        <p:pic>
          <p:nvPicPr>
            <p:cNvPr id="8" name="Picture 2" descr="8X, 9X đời đầu hẳn còn nhớ: Có một cửa tiệm cho thuê truyện tranh và băng đĩa cũ, tồn tại gần 25 năm tại Hà Nội - Ảnh 11.">
              <a:extLst>
                <a:ext uri="{FF2B5EF4-FFF2-40B4-BE49-F238E27FC236}">
                  <a16:creationId xmlns:a16="http://schemas.microsoft.com/office/drawing/2014/main" id="{6491A0CE-6B16-CA58-18F8-5E3F0C54E3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6451" y="1607497"/>
              <a:ext cx="4165589" cy="2777060"/>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Picture 4" descr="Giá thuê đồ học sinh Hàn">
              <a:extLst>
                <a:ext uri="{FF2B5EF4-FFF2-40B4-BE49-F238E27FC236}">
                  <a16:creationId xmlns:a16="http://schemas.microsoft.com/office/drawing/2014/main" id="{F70C9273-11E7-C10C-1833-FB30E91DFF0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691674" y="1607497"/>
              <a:ext cx="4175875" cy="2777060"/>
            </a:xfrm>
            <a:prstGeom prst="hexagon">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119497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B16333-A24C-E2EB-B53C-A6461565352A}"/>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447FC81-58C5-1D12-73EE-012673771C5F}"/>
              </a:ext>
            </a:extLst>
          </p:cNvPr>
          <p:cNvGrpSpPr/>
          <p:nvPr/>
        </p:nvGrpSpPr>
        <p:grpSpPr>
          <a:xfrm>
            <a:off x="1245057" y="1525042"/>
            <a:ext cx="9701886" cy="4676061"/>
            <a:chOff x="1245057" y="1525042"/>
            <a:chExt cx="9701886" cy="4676061"/>
          </a:xfrm>
        </p:grpSpPr>
        <p:grpSp>
          <p:nvGrpSpPr>
            <p:cNvPr id="6" name="Group 5">
              <a:extLst>
                <a:ext uri="{FF2B5EF4-FFF2-40B4-BE49-F238E27FC236}">
                  <a16:creationId xmlns:a16="http://schemas.microsoft.com/office/drawing/2014/main" id="{955C9E05-5D23-F3E4-2B36-9984D0136FE1}"/>
                </a:ext>
              </a:extLst>
            </p:cNvPr>
            <p:cNvGrpSpPr/>
            <p:nvPr/>
          </p:nvGrpSpPr>
          <p:grpSpPr>
            <a:xfrm>
              <a:off x="1245057" y="1525042"/>
              <a:ext cx="9701886" cy="4676061"/>
              <a:chOff x="1245057" y="1031056"/>
              <a:chExt cx="9701886" cy="4676061"/>
            </a:xfrm>
          </p:grpSpPr>
          <p:grpSp>
            <p:nvGrpSpPr>
              <p:cNvPr id="2" name="Group 1">
                <a:extLst>
                  <a:ext uri="{FF2B5EF4-FFF2-40B4-BE49-F238E27FC236}">
                    <a16:creationId xmlns:a16="http://schemas.microsoft.com/office/drawing/2014/main" id="{55339C32-3737-3495-BD57-18BB9DA63C27}"/>
                  </a:ext>
                </a:extLst>
              </p:cNvPr>
              <p:cNvGrpSpPr/>
              <p:nvPr/>
            </p:nvGrpSpPr>
            <p:grpSpPr>
              <a:xfrm>
                <a:off x="1245057" y="1031056"/>
                <a:ext cx="9701886" cy="4676061"/>
                <a:chOff x="2211362" y="935758"/>
                <a:chExt cx="9701886" cy="4676061"/>
              </a:xfrm>
            </p:grpSpPr>
            <p:sp>
              <p:nvSpPr>
                <p:cNvPr id="3" name="Rounded Rectangle 34">
                  <a:extLst>
                    <a:ext uri="{FF2B5EF4-FFF2-40B4-BE49-F238E27FC236}">
                      <a16:creationId xmlns:a16="http://schemas.microsoft.com/office/drawing/2014/main" id="{434CC81A-CB92-FB41-250A-F282348FE1C3}"/>
                    </a:ext>
                  </a:extLst>
                </p:cNvPr>
                <p:cNvSpPr/>
                <p:nvPr/>
              </p:nvSpPr>
              <p:spPr>
                <a:xfrm>
                  <a:off x="5703999" y="935758"/>
                  <a:ext cx="2716613" cy="706242"/>
                </a:xfrm>
                <a:prstGeom prst="roundRect">
                  <a:avLst/>
                </a:prstGeom>
                <a:solidFill>
                  <a:schemeClr val="bg1"/>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F9CCB6E8-8803-62F4-C5BC-C78D0E6F7014}"/>
                    </a:ext>
                  </a:extLst>
                </p:cNvPr>
                <p:cNvSpPr/>
                <p:nvPr/>
              </p:nvSpPr>
              <p:spPr>
                <a:xfrm>
                  <a:off x="2211362" y="1642000"/>
                  <a:ext cx="9701886" cy="3969819"/>
                </a:xfrm>
                <a:prstGeom prst="roundRect">
                  <a:avLst>
                    <a:gd name="adj" fmla="val 6050"/>
                  </a:avLst>
                </a:prstGeom>
                <a:solidFill>
                  <a:schemeClr val="accent6">
                    <a:lumMod val="20000"/>
                    <a:lumOff val="80000"/>
                  </a:schemeClr>
                </a:solidFill>
                <a:ln w="38100" cap="flat" cmpd="sng" algn="ctr">
                  <a:solidFill>
                    <a:schemeClr val="accent6">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9BEDE1C1-102E-6702-561B-F5AA33348324}"/>
                  </a:ext>
                </a:extLst>
              </p:cNvPr>
              <p:cNvSpPr txBox="1"/>
              <p:nvPr/>
            </p:nvSpPr>
            <p:spPr>
              <a:xfrm>
                <a:off x="1545404" y="2052609"/>
                <a:ext cx="5412444" cy="3337837"/>
              </a:xfrm>
              <a:prstGeom prst="rect">
                <a:avLst/>
              </a:prstGeom>
              <a:noFill/>
            </p:spPr>
            <p:txBody>
              <a:bodyPr wrap="square">
                <a:spAutoFit/>
              </a:bodyPr>
              <a:lstStyle/>
              <a:p>
                <a:pPr algn="just" defTabSz="1219170">
                  <a:lnSpc>
                    <a:spcPct val="150000"/>
                  </a:lnSpc>
                  <a:buClrTx/>
                  <a:defRPr/>
                </a:pPr>
                <a:r>
                  <a:rPr lang="vi-VN" sz="2400" dirty="0">
                    <a:latin typeface="UTM Avo" panose="02040603050506020204" pitchFamily="18" charset="0"/>
                  </a:rPr>
                  <a:t>Tìm hiểu về biện pháp phát triển kinh tế gia đình và xác định dực những việc bản thân có thể tham gia để góp phần phát triển kinh tế gia đình chính là thể hiện trách nhiệm của em với gia đình mình.</a:t>
                </a:r>
              </a:p>
            </p:txBody>
          </p:sp>
        </p:grpSp>
        <p:pic>
          <p:nvPicPr>
            <p:cNvPr id="4" name="Picture 3">
              <a:extLst>
                <a:ext uri="{FF2B5EF4-FFF2-40B4-BE49-F238E27FC236}">
                  <a16:creationId xmlns:a16="http://schemas.microsoft.com/office/drawing/2014/main" id="{C0C2AEE0-0D1A-2AA8-B433-44399D4B6A25}"/>
                </a:ext>
              </a:extLst>
            </p:cNvPr>
            <p:cNvPicPr>
              <a:picLocks noChangeAspect="1"/>
            </p:cNvPicPr>
            <p:nvPr/>
          </p:nvPicPr>
          <p:blipFill>
            <a:blip r:embed="rId4"/>
            <a:stretch>
              <a:fillRect/>
            </a:stretch>
          </p:blipFill>
          <p:spPr>
            <a:xfrm>
              <a:off x="7258195" y="2442762"/>
              <a:ext cx="2776057" cy="3546863"/>
            </a:xfrm>
            <a:prstGeom prst="rect">
              <a:avLst/>
            </a:prstGeom>
          </p:spPr>
        </p:pic>
      </p:grpSp>
    </p:spTree>
    <p:extLst>
      <p:ext uri="{BB962C8B-B14F-4D97-AF65-F5344CB8AC3E}">
        <p14:creationId xmlns:p14="http://schemas.microsoft.com/office/powerpoint/2010/main" val="254909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1805325-82F2-22FE-A680-C248E50BCCC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97D7519-CA92-98CF-FA6C-2577EA2F732E}"/>
              </a:ext>
            </a:extLst>
          </p:cNvPr>
          <p:cNvPicPr>
            <a:picLocks noChangeAspect="1"/>
          </p:cNvPicPr>
          <p:nvPr/>
        </p:nvPicPr>
        <p:blipFill>
          <a:blip r:embed="rId3"/>
          <a:stretch>
            <a:fillRect/>
          </a:stretch>
        </p:blipFill>
        <p:spPr>
          <a:xfrm>
            <a:off x="7445827" y="2085133"/>
            <a:ext cx="4999111" cy="5027800"/>
          </a:xfrm>
          <a:prstGeom prst="rect">
            <a:avLst/>
          </a:prstGeom>
        </p:spPr>
      </p:pic>
      <p:sp>
        <p:nvSpPr>
          <p:cNvPr id="5" name="TextBox 4">
            <a:extLst>
              <a:ext uri="{FF2B5EF4-FFF2-40B4-BE49-F238E27FC236}">
                <a16:creationId xmlns:a16="http://schemas.microsoft.com/office/drawing/2014/main" id="{B7E3EE0B-BE3C-D09E-88B9-094385BB1106}"/>
              </a:ext>
            </a:extLst>
          </p:cNvPr>
          <p:cNvSpPr txBox="1"/>
          <p:nvPr/>
        </p:nvSpPr>
        <p:spPr>
          <a:xfrm>
            <a:off x="511627" y="2319289"/>
            <a:ext cx="6934200" cy="2747022"/>
          </a:xfrm>
          <a:prstGeom prst="rect">
            <a:avLst/>
          </a:prstGeom>
          <a:noFill/>
        </p:spPr>
        <p:txBody>
          <a:bodyPr wrap="square" lIns="96000" tIns="0" rIns="96000" bIns="96000">
            <a:spAutoFit/>
          </a:bodyPr>
          <a:lstStyle/>
          <a:p>
            <a:pPr algn="ctr">
              <a:lnSpc>
                <a:spcPct val="150000"/>
              </a:lnSpc>
              <a:buClr>
                <a:srgbClr val="000000"/>
              </a:buClr>
              <a:buFont typeface="Arial"/>
              <a:buNone/>
            </a:pP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Hoạt</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động</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2:</a:t>
            </a:r>
          </a:p>
          <a:p>
            <a:pPr algn="ctr">
              <a:lnSpc>
                <a:spcPct val="150000"/>
              </a:lnSpc>
              <a:buClr>
                <a:srgbClr val="000000"/>
              </a:buClr>
              <a:buFont typeface="Arial"/>
              <a:buNone/>
            </a:pP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Đề</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xuất</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biện</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pháp</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phát</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triển</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kinh</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tế</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gia</a:t>
            </a:r>
            <a:r>
              <a:rPr lang="en-US" sz="4000" b="1" kern="0" dirty="0">
                <a:latin typeface="UTM Avo" panose="02040603050506020204" pitchFamily="18" charset="0"/>
                <a:ea typeface="Arial" panose="020B0604020202020204" pitchFamily="34" charset="0"/>
                <a:cs typeface="Arial" panose="020B0604020202020204" pitchFamily="34" charset="0"/>
                <a:sym typeface="Arial"/>
              </a:rPr>
              <a:t> </a:t>
            </a:r>
            <a:r>
              <a:rPr lang="en-US" sz="4000" b="1" kern="0" dirty="0" err="1">
                <a:latin typeface="UTM Avo" panose="02040603050506020204" pitchFamily="18" charset="0"/>
                <a:ea typeface="Arial" panose="020B0604020202020204" pitchFamily="34" charset="0"/>
                <a:cs typeface="Arial" panose="020B0604020202020204" pitchFamily="34" charset="0"/>
                <a:sym typeface="Arial"/>
              </a:rPr>
              <a:t>đình</a:t>
            </a:r>
            <a:endParaRPr lang="en-US" sz="4000" b="1" kern="0" dirty="0">
              <a:latin typeface="UTM Avo" panose="02040603050506020204" pitchFamily="18" charset="0"/>
              <a:ea typeface="Arial" panose="020B0604020202020204" pitchFamily="34" charset="0"/>
              <a:cs typeface="Arial" panose="020B0604020202020204" pitchFamily="34" charset="0"/>
              <a:sym typeface="Arial"/>
            </a:endParaRPr>
          </a:p>
        </p:txBody>
      </p:sp>
    </p:spTree>
    <p:extLst>
      <p:ext uri="{BB962C8B-B14F-4D97-AF65-F5344CB8AC3E}">
        <p14:creationId xmlns:p14="http://schemas.microsoft.com/office/powerpoint/2010/main" val="190655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8ECE1D-0C92-78F0-52A4-A604C519F5CD}"/>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25AAE57-DF3D-F1BB-0DAC-8250ED05D074}"/>
              </a:ext>
            </a:extLst>
          </p:cNvPr>
          <p:cNvSpPr/>
          <p:nvPr/>
        </p:nvSpPr>
        <p:spPr>
          <a:xfrm>
            <a:off x="-441476" y="1631952"/>
            <a:ext cx="4573877" cy="803866"/>
          </a:xfrm>
          <a:prstGeom prst="roundRect">
            <a:avLst>
              <a:gd name="adj" fmla="val 50000"/>
            </a:avLst>
          </a:prstGeom>
          <a:solidFill>
            <a:schemeClr val="accent2"/>
          </a:solidFill>
          <a:ln w="25400" cap="flat" cmpd="sng" algn="ctr">
            <a:noFill/>
            <a:prstDash val="solid"/>
          </a:ln>
          <a:effectLst/>
        </p:spPr>
        <p:txBody>
          <a:bodyPr rtlCol="0" anchor="ctr"/>
          <a:lstStyle/>
          <a:p>
            <a:pPr algn="ctr">
              <a:buFont typeface="Arial"/>
              <a:buNone/>
              <a:defRPr/>
            </a:pPr>
            <a:r>
              <a:rPr lang="en-US" sz="2400" b="1" kern="0" dirty="0">
                <a:solidFill>
                  <a:srgbClr val="FFFFFF"/>
                </a:solidFill>
                <a:latin typeface="UTM Avo" panose="02040603050506020204" pitchFamily="18" charset="0"/>
                <a:cs typeface="Arial" panose="020B0604020202020204" pitchFamily="34" charset="0"/>
                <a:sym typeface="Arial"/>
              </a:rPr>
              <a:t>      LÀM VIỆC CÁ NHÂN</a:t>
            </a:r>
          </a:p>
        </p:txBody>
      </p:sp>
      <p:grpSp>
        <p:nvGrpSpPr>
          <p:cNvPr id="4" name="Group 3">
            <a:extLst>
              <a:ext uri="{FF2B5EF4-FFF2-40B4-BE49-F238E27FC236}">
                <a16:creationId xmlns:a16="http://schemas.microsoft.com/office/drawing/2014/main" id="{BB99A7D3-8BBF-98DA-7188-F4A98AD6B012}"/>
              </a:ext>
            </a:extLst>
          </p:cNvPr>
          <p:cNvGrpSpPr/>
          <p:nvPr/>
        </p:nvGrpSpPr>
        <p:grpSpPr>
          <a:xfrm>
            <a:off x="599295" y="4699992"/>
            <a:ext cx="10993410" cy="1895892"/>
            <a:chOff x="252556" y="3310964"/>
            <a:chExt cx="9136800" cy="1575707"/>
          </a:xfrm>
        </p:grpSpPr>
        <p:grpSp>
          <p:nvGrpSpPr>
            <p:cNvPr id="6" name="Group 5">
              <a:extLst>
                <a:ext uri="{FF2B5EF4-FFF2-40B4-BE49-F238E27FC236}">
                  <a16:creationId xmlns:a16="http://schemas.microsoft.com/office/drawing/2014/main" id="{4F6F2BEC-9235-F670-76C1-748DABB9A8F7}"/>
                </a:ext>
              </a:extLst>
            </p:cNvPr>
            <p:cNvGrpSpPr/>
            <p:nvPr/>
          </p:nvGrpSpPr>
          <p:grpSpPr>
            <a:xfrm>
              <a:off x="252556" y="3310964"/>
              <a:ext cx="9136800" cy="1575707"/>
              <a:chOff x="470265" y="659614"/>
              <a:chExt cx="9136800" cy="1575707"/>
            </a:xfrm>
          </p:grpSpPr>
          <p:sp>
            <p:nvSpPr>
              <p:cNvPr id="8" name="Rectangle: Rounded Corners 7">
                <a:extLst>
                  <a:ext uri="{FF2B5EF4-FFF2-40B4-BE49-F238E27FC236}">
                    <a16:creationId xmlns:a16="http://schemas.microsoft.com/office/drawing/2014/main" id="{741BB19C-5C9D-FB77-014A-994AD07E3FB6}"/>
                  </a:ext>
                </a:extLst>
              </p:cNvPr>
              <p:cNvSpPr/>
              <p:nvPr/>
            </p:nvSpPr>
            <p:spPr>
              <a:xfrm>
                <a:off x="845819" y="780834"/>
                <a:ext cx="8761246" cy="1305040"/>
              </a:xfrm>
              <a:prstGeom prst="roundRect">
                <a:avLst>
                  <a:gd name="adj" fmla="val 10174"/>
                </a:avLst>
              </a:prstGeom>
              <a:solidFill>
                <a:srgbClr val="FFFFFF"/>
              </a:solidFill>
              <a:ln w="12700" cap="flat" cmpd="sng" algn="ctr">
                <a:solidFill>
                  <a:srgbClr val="000000"/>
                </a:solidFill>
                <a:prstDash val="sysDash"/>
              </a:ln>
              <a:effectLst/>
            </p:spPr>
            <p:txBody>
              <a:bodyPr rtlCol="0" anchor="ctr"/>
              <a:lstStyle/>
              <a:p>
                <a:pPr marL="966788" algn="just" defTabSz="1219170">
                  <a:lnSpc>
                    <a:spcPct val="150000"/>
                  </a:lnSpc>
                  <a:buFont typeface="Arial"/>
                  <a:buNone/>
                  <a:defRPr/>
                </a:pPr>
                <a:r>
                  <a:rPr lang="vi-VN" sz="2400" kern="0" dirty="0">
                    <a:latin typeface="UTM Avo" panose="02040603050506020204" pitchFamily="18" charset="0"/>
                    <a:cs typeface="Arial"/>
                    <a:sym typeface="Arial"/>
                  </a:rPr>
                  <a:t>Sau đó, chia sẻ những biện pháp mà em đã đề xuất với bố mẹ, người thân và ghi lại kết quả.</a:t>
                </a:r>
              </a:p>
            </p:txBody>
          </p:sp>
          <p:sp>
            <p:nvSpPr>
              <p:cNvPr id="9" name="Rectangle: Rounded Corners 8">
                <a:extLst>
                  <a:ext uri="{FF2B5EF4-FFF2-40B4-BE49-F238E27FC236}">
                    <a16:creationId xmlns:a16="http://schemas.microsoft.com/office/drawing/2014/main" id="{F9BC8C5A-32FE-A218-1179-74C7C463DC78}"/>
                  </a:ext>
                </a:extLst>
              </p:cNvPr>
              <p:cNvSpPr/>
              <p:nvPr/>
            </p:nvSpPr>
            <p:spPr>
              <a:xfrm>
                <a:off x="470265" y="659614"/>
                <a:ext cx="1035710" cy="1575707"/>
              </a:xfrm>
              <a:prstGeom prst="roundRect">
                <a:avLst>
                  <a:gd name="adj" fmla="val 11848"/>
                </a:avLst>
              </a:prstGeom>
              <a:solidFill>
                <a:schemeClr val="accent2">
                  <a:lumMod val="20000"/>
                  <a:lumOff val="80000"/>
                </a:schemeClr>
              </a:solidFill>
              <a:ln w="12700" cap="flat" cmpd="sng" algn="ctr">
                <a:solidFill>
                  <a:srgbClr val="000000"/>
                </a:solidFill>
                <a:prstDash val="solid"/>
              </a:ln>
              <a:effectLst/>
            </p:spPr>
            <p:txBody>
              <a:bodyPr rtlCol="0" anchor="ctr"/>
              <a:lstStyle/>
              <a:p>
                <a:pPr algn="ctr" defTabSz="1219170">
                  <a:buFont typeface="Arial"/>
                  <a:buNone/>
                  <a:defRPr/>
                </a:pPr>
                <a:endParaRPr lang="en-US" sz="2400" b="1" kern="0" dirty="0">
                  <a:solidFill>
                    <a:sysClr val="windowText" lastClr="000000"/>
                  </a:solidFill>
                  <a:latin typeface="UTM Avo" panose="02040603050506020204" pitchFamily="18" charset="0"/>
                  <a:cs typeface="Arial" panose="020B0604020202020204" pitchFamily="34" charset="0"/>
                  <a:sym typeface="Arial"/>
                </a:endParaRPr>
              </a:p>
            </p:txBody>
          </p:sp>
        </p:grpSp>
        <p:pic>
          <p:nvPicPr>
            <p:cNvPr id="7" name="Picture 6">
              <a:extLst>
                <a:ext uri="{FF2B5EF4-FFF2-40B4-BE49-F238E27FC236}">
                  <a16:creationId xmlns:a16="http://schemas.microsoft.com/office/drawing/2014/main" id="{E3EDC6E2-9882-2CA6-D92C-2A034D992EDE}"/>
                </a:ext>
              </a:extLst>
            </p:cNvPr>
            <p:cNvPicPr>
              <a:picLocks noChangeAspect="1"/>
            </p:cNvPicPr>
            <p:nvPr/>
          </p:nvPicPr>
          <p:blipFill>
            <a:blip r:embed="rId3"/>
            <a:stretch>
              <a:fillRect/>
            </a:stretch>
          </p:blipFill>
          <p:spPr>
            <a:xfrm>
              <a:off x="509664" y="3593825"/>
              <a:ext cx="521494" cy="1009983"/>
            </a:xfrm>
            <a:prstGeom prst="rect">
              <a:avLst/>
            </a:prstGeom>
          </p:spPr>
        </p:pic>
      </p:grpSp>
      <p:grpSp>
        <p:nvGrpSpPr>
          <p:cNvPr id="11" name="Group 10">
            <a:extLst>
              <a:ext uri="{FF2B5EF4-FFF2-40B4-BE49-F238E27FC236}">
                <a16:creationId xmlns:a16="http://schemas.microsoft.com/office/drawing/2014/main" id="{2CD5A2BC-2F05-040E-BFE9-BE0362D5E290}"/>
              </a:ext>
            </a:extLst>
          </p:cNvPr>
          <p:cNvGrpSpPr/>
          <p:nvPr/>
        </p:nvGrpSpPr>
        <p:grpSpPr>
          <a:xfrm>
            <a:off x="599295" y="2581826"/>
            <a:ext cx="10993410" cy="1895892"/>
            <a:chOff x="252556" y="1420585"/>
            <a:chExt cx="9136800" cy="1575707"/>
          </a:xfrm>
        </p:grpSpPr>
        <p:grpSp>
          <p:nvGrpSpPr>
            <p:cNvPr id="12" name="Group 11">
              <a:extLst>
                <a:ext uri="{FF2B5EF4-FFF2-40B4-BE49-F238E27FC236}">
                  <a16:creationId xmlns:a16="http://schemas.microsoft.com/office/drawing/2014/main" id="{199D58FB-0CA6-582A-A3BC-B7087CA43026}"/>
                </a:ext>
              </a:extLst>
            </p:cNvPr>
            <p:cNvGrpSpPr/>
            <p:nvPr/>
          </p:nvGrpSpPr>
          <p:grpSpPr>
            <a:xfrm>
              <a:off x="252556" y="1420585"/>
              <a:ext cx="9136800" cy="1575707"/>
              <a:chOff x="470265" y="659614"/>
              <a:chExt cx="9136800" cy="1575707"/>
            </a:xfrm>
          </p:grpSpPr>
          <p:sp>
            <p:nvSpPr>
              <p:cNvPr id="14" name="Rectangle: Rounded Corners 13">
                <a:extLst>
                  <a:ext uri="{FF2B5EF4-FFF2-40B4-BE49-F238E27FC236}">
                    <a16:creationId xmlns:a16="http://schemas.microsoft.com/office/drawing/2014/main" id="{CCEF3864-A988-370F-75F3-47D98FE6CF88}"/>
                  </a:ext>
                </a:extLst>
              </p:cNvPr>
              <p:cNvSpPr/>
              <p:nvPr/>
            </p:nvSpPr>
            <p:spPr>
              <a:xfrm>
                <a:off x="845819" y="780834"/>
                <a:ext cx="8761246" cy="1305040"/>
              </a:xfrm>
              <a:prstGeom prst="roundRect">
                <a:avLst>
                  <a:gd name="adj" fmla="val 10174"/>
                </a:avLst>
              </a:prstGeom>
              <a:solidFill>
                <a:srgbClr val="FFFFFF"/>
              </a:solidFill>
              <a:ln w="12700" cap="flat" cmpd="sng" algn="ctr">
                <a:solidFill>
                  <a:srgbClr val="000000"/>
                </a:solidFill>
                <a:prstDash val="sysDash"/>
              </a:ln>
              <a:effectLst/>
            </p:spPr>
            <p:txBody>
              <a:bodyPr rtlCol="0" anchor="ctr"/>
              <a:lstStyle/>
              <a:p>
                <a:pPr marL="966788" defTabSz="1219170">
                  <a:lnSpc>
                    <a:spcPct val="150000"/>
                  </a:lnSpc>
                  <a:buFont typeface="Arial"/>
                  <a:buNone/>
                  <a:defRPr/>
                </a:pPr>
                <a:r>
                  <a:rPr lang="vi-VN" sz="2400" kern="0" dirty="0">
                    <a:latin typeface="UTM Avo" panose="02040603050506020204" pitchFamily="18" charset="0"/>
                    <a:cs typeface="Arial"/>
                    <a:sym typeface="Arial"/>
                  </a:rPr>
                  <a:t>Mỗi cá nhân hãy đưa ra các biện pháp phát triển kinh tế phù hợp với điều kiện của gia đình mình theo gợi ý cho sẵn.</a:t>
                </a:r>
              </a:p>
            </p:txBody>
          </p:sp>
          <p:sp>
            <p:nvSpPr>
              <p:cNvPr id="15" name="Rectangle: Rounded Corners 14">
                <a:extLst>
                  <a:ext uri="{FF2B5EF4-FFF2-40B4-BE49-F238E27FC236}">
                    <a16:creationId xmlns:a16="http://schemas.microsoft.com/office/drawing/2014/main" id="{BAB3256A-626E-DCB6-12ED-1164BCAEFEF8}"/>
                  </a:ext>
                </a:extLst>
              </p:cNvPr>
              <p:cNvSpPr/>
              <p:nvPr/>
            </p:nvSpPr>
            <p:spPr>
              <a:xfrm>
                <a:off x="470265" y="659614"/>
                <a:ext cx="1035710" cy="1575707"/>
              </a:xfrm>
              <a:prstGeom prst="roundRect">
                <a:avLst>
                  <a:gd name="adj" fmla="val 11848"/>
                </a:avLst>
              </a:prstGeom>
              <a:solidFill>
                <a:schemeClr val="accent2">
                  <a:lumMod val="20000"/>
                  <a:lumOff val="80000"/>
                </a:schemeClr>
              </a:solidFill>
              <a:ln w="12700" cap="flat" cmpd="sng" algn="ctr">
                <a:solidFill>
                  <a:srgbClr val="000000"/>
                </a:solidFill>
                <a:prstDash val="solid"/>
              </a:ln>
              <a:effectLst/>
            </p:spPr>
            <p:txBody>
              <a:bodyPr rtlCol="0" anchor="ctr"/>
              <a:lstStyle/>
              <a:p>
                <a:pPr algn="ctr" defTabSz="1219170">
                  <a:buFont typeface="Arial"/>
                  <a:buNone/>
                  <a:defRPr/>
                </a:pPr>
                <a:endParaRPr lang="en-US" sz="2400" b="1" kern="0" dirty="0">
                  <a:solidFill>
                    <a:sysClr val="windowText" lastClr="000000"/>
                  </a:solidFill>
                  <a:latin typeface="UTM Avo" panose="02040603050506020204" pitchFamily="18" charset="0"/>
                  <a:cs typeface="Arial" panose="020B0604020202020204" pitchFamily="34" charset="0"/>
                  <a:sym typeface="Arial"/>
                </a:endParaRPr>
              </a:p>
            </p:txBody>
          </p:sp>
        </p:grpSp>
        <p:pic>
          <p:nvPicPr>
            <p:cNvPr id="13" name="Picture 12">
              <a:extLst>
                <a:ext uri="{FF2B5EF4-FFF2-40B4-BE49-F238E27FC236}">
                  <a16:creationId xmlns:a16="http://schemas.microsoft.com/office/drawing/2014/main" id="{752935FE-25F8-8129-60F5-8C86E8292098}"/>
                </a:ext>
              </a:extLst>
            </p:cNvPr>
            <p:cNvPicPr>
              <a:picLocks noChangeAspect="1"/>
            </p:cNvPicPr>
            <p:nvPr/>
          </p:nvPicPr>
          <p:blipFill>
            <a:blip r:embed="rId4"/>
            <a:stretch>
              <a:fillRect/>
            </a:stretch>
          </p:blipFill>
          <p:spPr>
            <a:xfrm>
              <a:off x="355996" y="1782066"/>
              <a:ext cx="828830" cy="778121"/>
            </a:xfrm>
            <a:prstGeom prst="rect">
              <a:avLst/>
            </a:prstGeom>
          </p:spPr>
        </p:pic>
      </p:grpSp>
    </p:spTree>
    <p:extLst>
      <p:ext uri="{BB962C8B-B14F-4D97-AF65-F5344CB8AC3E}">
        <p14:creationId xmlns:p14="http://schemas.microsoft.com/office/powerpoint/2010/main" val="476379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DEF2C52-AA38-E89B-4688-AB42B8248CA5}"/>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589A49B-C379-027A-83B4-9C1D50883260}"/>
              </a:ext>
            </a:extLst>
          </p:cNvPr>
          <p:cNvSpPr/>
          <p:nvPr/>
        </p:nvSpPr>
        <p:spPr>
          <a:xfrm>
            <a:off x="-441476" y="1631952"/>
            <a:ext cx="4573877" cy="803866"/>
          </a:xfrm>
          <a:prstGeom prst="roundRect">
            <a:avLst>
              <a:gd name="adj" fmla="val 50000"/>
            </a:avLst>
          </a:prstGeom>
          <a:solidFill>
            <a:schemeClr val="accent6"/>
          </a:solidFill>
          <a:ln w="25400" cap="flat" cmpd="sng" algn="ctr">
            <a:noFill/>
            <a:prstDash val="solid"/>
          </a:ln>
          <a:effectLst/>
        </p:spPr>
        <p:txBody>
          <a:bodyPr rtlCol="0" anchor="ctr"/>
          <a:lstStyle/>
          <a:p>
            <a:pPr algn="ctr">
              <a:buFont typeface="Arial"/>
              <a:buNone/>
              <a:defRPr/>
            </a:pPr>
            <a:r>
              <a:rPr lang="en-US" sz="2400" b="1" kern="0" dirty="0">
                <a:solidFill>
                  <a:srgbClr val="FFFFFF"/>
                </a:solidFill>
                <a:latin typeface="UTM Avo" panose="02040603050506020204" pitchFamily="18" charset="0"/>
                <a:cs typeface="Arial" panose="020B0604020202020204" pitchFamily="34" charset="0"/>
                <a:sym typeface="Arial"/>
              </a:rPr>
              <a:t>      GỢI Ý THỰC HIỆN</a:t>
            </a:r>
          </a:p>
        </p:txBody>
      </p:sp>
      <p:sp>
        <p:nvSpPr>
          <p:cNvPr id="3" name="Đáp án đúng">
            <a:extLst>
              <a:ext uri="{FF2B5EF4-FFF2-40B4-BE49-F238E27FC236}">
                <a16:creationId xmlns:a16="http://schemas.microsoft.com/office/drawing/2014/main" id="{88EEA011-578C-7008-3FEA-53F7B179CB74}"/>
              </a:ext>
            </a:extLst>
          </p:cNvPr>
          <p:cNvSpPr/>
          <p:nvPr/>
        </p:nvSpPr>
        <p:spPr>
          <a:xfrm>
            <a:off x="462455" y="2634527"/>
            <a:ext cx="3955643" cy="1674516"/>
          </a:xfrm>
          <a:prstGeom prst="roundRect">
            <a:avLst>
              <a:gd name="adj" fmla="val 12662"/>
            </a:avLst>
          </a:prstGeom>
          <a:solidFill>
            <a:schemeClr val="accent6">
              <a:lumMod val="20000"/>
              <a:lumOff val="80000"/>
            </a:schemeClr>
          </a:solidFill>
          <a:ln w="12700" cap="flat" cmpd="sng" algn="ctr">
            <a:solidFill>
              <a:srgbClr val="000000"/>
            </a:solidFill>
            <a:prstDash val="solid"/>
          </a:ln>
          <a:effectLst/>
        </p:spPr>
        <p:txBody>
          <a:bodyPr rtlCol="0" anchor="ctr"/>
          <a:lstStyle/>
          <a:p>
            <a:pPr algn="ctr" defTabSz="914377">
              <a:lnSpc>
                <a:spcPct val="150000"/>
              </a:lnSpc>
              <a:buFont typeface="Arial"/>
              <a:buNone/>
              <a:defRPr/>
            </a:pPr>
            <a:r>
              <a:rPr lang="vi-VN" sz="2400" kern="0" noProof="1">
                <a:latin typeface="UTM Avo" panose="02040603050506020204" pitchFamily="18" charset="0"/>
                <a:cs typeface="Arial" panose="020B0604020202020204" pitchFamily="34" charset="0"/>
                <a:sym typeface="Arial"/>
              </a:rPr>
              <a:t>Xác định điều kiện của gia đình em.</a:t>
            </a:r>
          </a:p>
        </p:txBody>
      </p:sp>
      <p:sp>
        <p:nvSpPr>
          <p:cNvPr id="5" name="Đáp án đúng">
            <a:extLst>
              <a:ext uri="{FF2B5EF4-FFF2-40B4-BE49-F238E27FC236}">
                <a16:creationId xmlns:a16="http://schemas.microsoft.com/office/drawing/2014/main" id="{C98767B8-E82E-D4D8-1922-3DCE6FFC2E12}"/>
              </a:ext>
            </a:extLst>
          </p:cNvPr>
          <p:cNvSpPr/>
          <p:nvPr/>
        </p:nvSpPr>
        <p:spPr>
          <a:xfrm>
            <a:off x="4929728" y="2634527"/>
            <a:ext cx="6397187" cy="1674516"/>
          </a:xfrm>
          <a:prstGeom prst="roundRect">
            <a:avLst>
              <a:gd name="adj" fmla="val 11861"/>
            </a:avLst>
          </a:prstGeom>
          <a:solidFill>
            <a:schemeClr val="accent6">
              <a:lumMod val="20000"/>
              <a:lumOff val="80000"/>
            </a:schemeClr>
          </a:solidFill>
          <a:ln w="12700" cap="flat" cmpd="sng" algn="ctr">
            <a:solidFill>
              <a:srgbClr val="000000"/>
            </a:solidFill>
            <a:prstDash val="solid"/>
          </a:ln>
          <a:effectLst/>
        </p:spPr>
        <p:txBody>
          <a:bodyPr rtlCol="0" anchor="ctr"/>
          <a:lstStyle/>
          <a:p>
            <a:pPr algn="ctr" defTabSz="914377">
              <a:lnSpc>
                <a:spcPct val="150000"/>
              </a:lnSpc>
              <a:buFont typeface="Arial"/>
              <a:buNone/>
              <a:defRPr/>
            </a:pPr>
            <a:r>
              <a:rPr lang="vi-VN" sz="2400" kern="0" noProof="1">
                <a:latin typeface="UTM Avo" panose="02040603050506020204" pitchFamily="18" charset="0"/>
                <a:cs typeface="Arial" panose="020B0604020202020204" pitchFamily="34" charset="0"/>
                <a:sym typeface="Arial"/>
              </a:rPr>
              <a:t>Công việc của các thành viên trong </a:t>
            </a:r>
            <a:endParaRPr lang="en-US" sz="2400" kern="0" noProof="1">
              <a:latin typeface="UTM Avo" panose="02040603050506020204" pitchFamily="18" charset="0"/>
              <a:cs typeface="Arial" panose="020B0604020202020204" pitchFamily="34" charset="0"/>
              <a:sym typeface="Arial"/>
            </a:endParaRPr>
          </a:p>
          <a:p>
            <a:pPr algn="ctr" defTabSz="914377">
              <a:lnSpc>
                <a:spcPct val="150000"/>
              </a:lnSpc>
              <a:buFont typeface="Arial"/>
              <a:buNone/>
              <a:defRPr/>
            </a:pPr>
            <a:r>
              <a:rPr lang="vi-VN" sz="2400" kern="0" noProof="1">
                <a:latin typeface="UTM Avo" panose="02040603050506020204" pitchFamily="18" charset="0"/>
                <a:cs typeface="Arial" panose="020B0604020202020204" pitchFamily="34" charset="0"/>
                <a:sym typeface="Arial"/>
              </a:rPr>
              <a:t>gia đình và thời gian rảnh của họ.</a:t>
            </a:r>
          </a:p>
        </p:txBody>
      </p:sp>
      <p:sp>
        <p:nvSpPr>
          <p:cNvPr id="10" name="Đáp án đúng">
            <a:extLst>
              <a:ext uri="{FF2B5EF4-FFF2-40B4-BE49-F238E27FC236}">
                <a16:creationId xmlns:a16="http://schemas.microsoft.com/office/drawing/2014/main" id="{E607CE5A-E381-DE49-513B-3FC71A882BA4}"/>
              </a:ext>
            </a:extLst>
          </p:cNvPr>
          <p:cNvSpPr/>
          <p:nvPr/>
        </p:nvSpPr>
        <p:spPr>
          <a:xfrm>
            <a:off x="462455" y="4552097"/>
            <a:ext cx="3955643" cy="1674516"/>
          </a:xfrm>
          <a:prstGeom prst="roundRect">
            <a:avLst>
              <a:gd name="adj" fmla="val 14448"/>
            </a:avLst>
          </a:prstGeom>
          <a:solidFill>
            <a:schemeClr val="accent6">
              <a:lumMod val="20000"/>
              <a:lumOff val="80000"/>
            </a:schemeClr>
          </a:solidFill>
          <a:ln w="12700" cap="flat" cmpd="sng" algn="ctr">
            <a:solidFill>
              <a:srgbClr val="000000"/>
            </a:solidFill>
            <a:prstDash val="solid"/>
          </a:ln>
          <a:effectLst/>
        </p:spPr>
        <p:txBody>
          <a:bodyPr rtlCol="0" anchor="ctr"/>
          <a:lstStyle/>
          <a:p>
            <a:pPr algn="ctr" defTabSz="914377">
              <a:lnSpc>
                <a:spcPct val="150000"/>
              </a:lnSpc>
              <a:defRPr/>
            </a:pPr>
            <a:r>
              <a:rPr lang="vi-VN" sz="2400" kern="0" noProof="1">
                <a:latin typeface="UTM Avo" panose="02040603050506020204" pitchFamily="18" charset="0"/>
                <a:cs typeface="Arial" panose="020B0604020202020204" pitchFamily="34" charset="0"/>
                <a:sym typeface="Arial"/>
              </a:rPr>
              <a:t>Đề xuất các biện pháp.</a:t>
            </a:r>
          </a:p>
        </p:txBody>
      </p:sp>
      <p:sp>
        <p:nvSpPr>
          <p:cNvPr id="16" name="Đáp án đúng">
            <a:extLst>
              <a:ext uri="{FF2B5EF4-FFF2-40B4-BE49-F238E27FC236}">
                <a16:creationId xmlns:a16="http://schemas.microsoft.com/office/drawing/2014/main" id="{8E834DC2-D3EF-4E67-9EE6-D2994F9655B4}"/>
              </a:ext>
            </a:extLst>
          </p:cNvPr>
          <p:cNvSpPr/>
          <p:nvPr/>
        </p:nvSpPr>
        <p:spPr>
          <a:xfrm>
            <a:off x="4929729" y="4552097"/>
            <a:ext cx="6397187" cy="1674516"/>
          </a:xfrm>
          <a:prstGeom prst="roundRect">
            <a:avLst/>
          </a:prstGeom>
          <a:solidFill>
            <a:schemeClr val="accent6">
              <a:lumMod val="20000"/>
              <a:lumOff val="80000"/>
            </a:schemeClr>
          </a:solidFill>
          <a:ln w="12700" cap="flat" cmpd="sng" algn="ctr">
            <a:solidFill>
              <a:srgbClr val="000000"/>
            </a:solidFill>
            <a:prstDash val="solid"/>
          </a:ln>
          <a:effectLst/>
        </p:spPr>
        <p:txBody>
          <a:bodyPr rtlCol="0" anchor="ctr"/>
          <a:lstStyle/>
          <a:p>
            <a:pPr algn="ctr" defTabSz="914377">
              <a:lnSpc>
                <a:spcPct val="150000"/>
              </a:lnSpc>
              <a:buFont typeface="Arial"/>
              <a:buNone/>
              <a:defRPr/>
            </a:pPr>
            <a:r>
              <a:rPr lang="vi-VN" sz="2400" kern="0" noProof="1">
                <a:latin typeface="UTM Avo" panose="02040603050506020204" pitchFamily="18" charset="0"/>
                <a:cs typeface="Arial" panose="020B0604020202020204" pitchFamily="34" charset="0"/>
                <a:sym typeface="Arial"/>
              </a:rPr>
              <a:t>Xác định những công việc phù hợp với điều kiện thực tế của mỗi thành viên.</a:t>
            </a:r>
          </a:p>
        </p:txBody>
      </p:sp>
      <p:cxnSp>
        <p:nvCxnSpPr>
          <p:cNvPr id="17" name="Straight Connector 16">
            <a:extLst>
              <a:ext uri="{FF2B5EF4-FFF2-40B4-BE49-F238E27FC236}">
                <a16:creationId xmlns:a16="http://schemas.microsoft.com/office/drawing/2014/main" id="{45A6E80E-EB05-421F-FA19-0892CE5D082B}"/>
              </a:ext>
            </a:extLst>
          </p:cNvPr>
          <p:cNvCxnSpPr>
            <a:cxnSpLocks/>
            <a:stCxn id="3" idx="3"/>
            <a:endCxn id="5" idx="1"/>
          </p:cNvCxnSpPr>
          <p:nvPr/>
        </p:nvCxnSpPr>
        <p:spPr>
          <a:xfrm>
            <a:off x="4418098" y="3471785"/>
            <a:ext cx="511630" cy="0"/>
          </a:xfrm>
          <a:prstGeom prst="line">
            <a:avLst/>
          </a:prstGeom>
          <a:noFill/>
          <a:ln w="12700" cap="flat" cmpd="sng" algn="ctr">
            <a:solidFill>
              <a:srgbClr val="000000"/>
            </a:solidFill>
            <a:prstDash val="solid"/>
          </a:ln>
          <a:effectLst/>
        </p:spPr>
      </p:cxnSp>
      <p:cxnSp>
        <p:nvCxnSpPr>
          <p:cNvPr id="18" name="Straight Connector 17">
            <a:extLst>
              <a:ext uri="{FF2B5EF4-FFF2-40B4-BE49-F238E27FC236}">
                <a16:creationId xmlns:a16="http://schemas.microsoft.com/office/drawing/2014/main" id="{1701FC1B-9DB0-87AC-EE61-F226C444ECD9}"/>
              </a:ext>
            </a:extLst>
          </p:cNvPr>
          <p:cNvCxnSpPr>
            <a:cxnSpLocks/>
            <a:stCxn id="10" idx="3"/>
            <a:endCxn id="16" idx="1"/>
          </p:cNvCxnSpPr>
          <p:nvPr/>
        </p:nvCxnSpPr>
        <p:spPr>
          <a:xfrm>
            <a:off x="4418098" y="5389355"/>
            <a:ext cx="511631" cy="0"/>
          </a:xfrm>
          <a:prstGeom prst="line">
            <a:avLst/>
          </a:prstGeom>
          <a:noFill/>
          <a:ln w="12700" cap="flat" cmpd="sng" algn="ctr">
            <a:solidFill>
              <a:srgbClr val="000000"/>
            </a:solidFill>
            <a:prstDash val="solid"/>
          </a:ln>
          <a:effectLst/>
        </p:spPr>
      </p:cxnSp>
      <p:cxnSp>
        <p:nvCxnSpPr>
          <p:cNvPr id="19" name="Elbow Connector 15">
            <a:extLst>
              <a:ext uri="{FF2B5EF4-FFF2-40B4-BE49-F238E27FC236}">
                <a16:creationId xmlns:a16="http://schemas.microsoft.com/office/drawing/2014/main" id="{EC40EF78-0BB5-9CCA-98AC-CC88D56A6CDD}"/>
              </a:ext>
            </a:extLst>
          </p:cNvPr>
          <p:cNvCxnSpPr>
            <a:cxnSpLocks/>
            <a:stCxn id="5" idx="3"/>
            <a:endCxn id="16" idx="3"/>
          </p:cNvCxnSpPr>
          <p:nvPr/>
        </p:nvCxnSpPr>
        <p:spPr>
          <a:xfrm>
            <a:off x="11326915" y="3471785"/>
            <a:ext cx="1" cy="1917570"/>
          </a:xfrm>
          <a:prstGeom prst="bentConnector3">
            <a:avLst>
              <a:gd name="adj1" fmla="val 22860100000"/>
            </a:avLst>
          </a:prstGeom>
          <a:noFill/>
          <a:ln w="12700" cap="flat" cmpd="sng" algn="ctr">
            <a:solidFill>
              <a:srgbClr val="000000"/>
            </a:solidFill>
            <a:prstDash val="solid"/>
          </a:ln>
          <a:effectLst/>
        </p:spPr>
      </p:cxnSp>
    </p:spTree>
    <p:extLst>
      <p:ext uri="{BB962C8B-B14F-4D97-AF65-F5344CB8AC3E}">
        <p14:creationId xmlns:p14="http://schemas.microsoft.com/office/powerpoint/2010/main" val="2242190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10" grpId="0" animBg="1"/>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D17BB0-57B0-1E59-1F4A-844B83A5B3AB}"/>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4E7B0B2E-A30E-9D9D-DF2C-6471C4117597}"/>
              </a:ext>
            </a:extLst>
          </p:cNvPr>
          <p:cNvGrpSpPr/>
          <p:nvPr/>
        </p:nvGrpSpPr>
        <p:grpSpPr>
          <a:xfrm>
            <a:off x="1245057" y="2145152"/>
            <a:ext cx="9701886" cy="3101675"/>
            <a:chOff x="1245057" y="1031056"/>
            <a:chExt cx="9701886" cy="3101675"/>
          </a:xfrm>
        </p:grpSpPr>
        <p:grpSp>
          <p:nvGrpSpPr>
            <p:cNvPr id="2" name="Group 1">
              <a:extLst>
                <a:ext uri="{FF2B5EF4-FFF2-40B4-BE49-F238E27FC236}">
                  <a16:creationId xmlns:a16="http://schemas.microsoft.com/office/drawing/2014/main" id="{0909CA10-A17C-CB98-408A-D8C9C8923F4C}"/>
                </a:ext>
              </a:extLst>
            </p:cNvPr>
            <p:cNvGrpSpPr/>
            <p:nvPr/>
          </p:nvGrpSpPr>
          <p:grpSpPr>
            <a:xfrm>
              <a:off x="1245057" y="1031056"/>
              <a:ext cx="9701886" cy="3101675"/>
              <a:chOff x="2211362" y="935758"/>
              <a:chExt cx="9701886" cy="3101675"/>
            </a:xfrm>
          </p:grpSpPr>
          <p:sp>
            <p:nvSpPr>
              <p:cNvPr id="3" name="Rounded Rectangle 34">
                <a:extLst>
                  <a:ext uri="{FF2B5EF4-FFF2-40B4-BE49-F238E27FC236}">
                    <a16:creationId xmlns:a16="http://schemas.microsoft.com/office/drawing/2014/main" id="{1A60B27E-F4F3-D0EC-C167-C8F3CA71D7AD}"/>
                  </a:ext>
                </a:extLst>
              </p:cNvPr>
              <p:cNvSpPr/>
              <p:nvPr/>
            </p:nvSpPr>
            <p:spPr>
              <a:xfrm>
                <a:off x="5703999" y="935758"/>
                <a:ext cx="2716613" cy="706242"/>
              </a:xfrm>
              <a:prstGeom prst="roundRect">
                <a:avLst/>
              </a:prstGeom>
              <a:solidFill>
                <a:schemeClr val="bg1"/>
              </a:solidFill>
              <a:ln w="38100" cap="flat" cmpd="sng" algn="ctr">
                <a:solidFill>
                  <a:schemeClr val="accent4">
                    <a:lumMod val="60000"/>
                    <a:lumOff val="40000"/>
                  </a:schemeClr>
                </a:solidFill>
                <a:prstDash val="solid"/>
              </a:ln>
              <a:effectLst>
                <a:outerShdw blurRad="40000" dist="20000" dir="5400000" rotWithShape="0">
                  <a:srgbClr val="000000">
                    <a:alpha val="38000"/>
                  </a:srgb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panose="020B0604020202020204" pitchFamily="34" charset="0"/>
                    <a:sym typeface="Arial"/>
                  </a:rPr>
                  <a:t>KẾT LUẬN</a:t>
                </a:r>
              </a:p>
            </p:txBody>
          </p:sp>
          <p:sp>
            <p:nvSpPr>
              <p:cNvPr id="9" name="Rounded Rectangle 34">
                <a:extLst>
                  <a:ext uri="{FF2B5EF4-FFF2-40B4-BE49-F238E27FC236}">
                    <a16:creationId xmlns:a16="http://schemas.microsoft.com/office/drawing/2014/main" id="{4D88CFD6-4D5F-B9A1-390C-973F5D37F273}"/>
                  </a:ext>
                </a:extLst>
              </p:cNvPr>
              <p:cNvSpPr/>
              <p:nvPr/>
            </p:nvSpPr>
            <p:spPr>
              <a:xfrm>
                <a:off x="2211362" y="1642000"/>
                <a:ext cx="9701886" cy="2395433"/>
              </a:xfrm>
              <a:prstGeom prst="roundRect">
                <a:avLst>
                  <a:gd name="adj" fmla="val 6050"/>
                </a:avLst>
              </a:prstGeom>
              <a:solidFill>
                <a:schemeClr val="accent4">
                  <a:lumMod val="20000"/>
                  <a:lumOff val="80000"/>
                </a:schemeClr>
              </a:solidFill>
              <a:ln w="38100" cap="flat" cmpd="sng" algn="ctr">
                <a:solidFill>
                  <a:schemeClr val="accent4">
                    <a:lumMod val="60000"/>
                    <a:lumOff val="40000"/>
                  </a:schemeClr>
                </a:solidFill>
                <a:prstDash val="solid"/>
              </a:ln>
              <a:effectLst>
                <a:outerShdw blurRad="40000" dist="20000" dir="5400000" rotWithShape="0">
                  <a:srgbClr val="000000">
                    <a:alpha val="38000"/>
                  </a:srgbClr>
                </a:outerShdw>
              </a:effectLst>
            </p:spPr>
            <p:txBody>
              <a:bodyPr rtlCol="0" anchor="ctr"/>
              <a:lstStyle/>
              <a:p>
                <a:pPr algn="just">
                  <a:lnSpc>
                    <a:spcPct val="150000"/>
                  </a:lnSpc>
                  <a:buClr>
                    <a:srgbClr val="3F2220"/>
                  </a:buClr>
                </a:pPr>
                <a:endParaRPr lang="vi-VN" sz="2400" dirty="0">
                  <a:latin typeface="UTM Avo" panose="02040603050506020204" pitchFamily="18" charset="0"/>
                </a:endParaRPr>
              </a:p>
            </p:txBody>
          </p:sp>
        </p:grpSp>
        <p:sp>
          <p:nvSpPr>
            <p:cNvPr id="14" name="TextBox 13">
              <a:extLst>
                <a:ext uri="{FF2B5EF4-FFF2-40B4-BE49-F238E27FC236}">
                  <a16:creationId xmlns:a16="http://schemas.microsoft.com/office/drawing/2014/main" id="{C6F61D49-1546-D2E4-5425-38F1659D45FE}"/>
                </a:ext>
              </a:extLst>
            </p:cNvPr>
            <p:cNvSpPr txBox="1"/>
            <p:nvPr/>
          </p:nvSpPr>
          <p:spPr>
            <a:xfrm>
              <a:off x="1461322" y="1820093"/>
              <a:ext cx="9269356" cy="2229841"/>
            </a:xfrm>
            <a:prstGeom prst="rect">
              <a:avLst/>
            </a:prstGeom>
            <a:noFill/>
          </p:spPr>
          <p:txBody>
            <a:bodyPr wrap="square">
              <a:spAutoFit/>
            </a:bodyPr>
            <a:lstStyle/>
            <a:p>
              <a:pPr algn="just" defTabSz="1219170">
                <a:lnSpc>
                  <a:spcPct val="150000"/>
                </a:lnSpc>
                <a:buClrTx/>
                <a:defRPr/>
              </a:pPr>
              <a:r>
                <a:rPr lang="vi-VN" sz="2400" dirty="0">
                  <a:latin typeface="UTM Avo" panose="02040603050506020204" pitchFamily="18" charset="0"/>
                </a:rPr>
                <a:t>Có rất nhiều biện pháp để phát triển kinh tế gia đình. Trong đó, việc em chủ động giúp đỡ bố mẹ làm việc nhà, thực hành lối sống tiết kiệm cũng là một cách phát triển kinh tế gia đình.</a:t>
              </a:r>
            </a:p>
          </p:txBody>
        </p:sp>
      </p:grpSp>
    </p:spTree>
    <p:extLst>
      <p:ext uri="{BB962C8B-B14F-4D97-AF65-F5344CB8AC3E}">
        <p14:creationId xmlns:p14="http://schemas.microsoft.com/office/powerpoint/2010/main" val="2398040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EF412B2-579A-D35D-52C1-3A4E583291A8}"/>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8C97E275-3B60-9D41-3240-DD705DCAFFB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DB655F91-627D-3D79-C664-847470F363C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477356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1000" b="-11000"/>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412E77EA-590E-61B5-B057-461E9F9ACDC3}"/>
              </a:ext>
            </a:extLst>
          </p:cNvPr>
          <p:cNvGrpSpPr/>
          <p:nvPr/>
        </p:nvGrpSpPr>
        <p:grpSpPr>
          <a:xfrm>
            <a:off x="5686385" y="2204871"/>
            <a:ext cx="3177740" cy="3852271"/>
            <a:chOff x="1178975" y="-251796"/>
            <a:chExt cx="2894526" cy="2743765"/>
          </a:xfrm>
        </p:grpSpPr>
        <p:pic>
          <p:nvPicPr>
            <p:cNvPr id="10" name="Picture 7" descr="C:\Users\ADMIN\Desktop\Tai nguyen thiet ke tro choi\Bảng gỗ\canstock6432558.jpg">
              <a:extLst>
                <a:ext uri="{FF2B5EF4-FFF2-40B4-BE49-F238E27FC236}">
                  <a16:creationId xmlns:a16="http://schemas.microsoft.com/office/drawing/2014/main" id="{BB31DC7F-5E39-F19E-8A65-ED8B7D13A37C}"/>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178976" y="-251796"/>
              <a:ext cx="2894525" cy="274376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81A9DF3C-C08B-7CE6-DA4F-F94AED104113}"/>
                </a:ext>
              </a:extLst>
            </p:cNvPr>
            <p:cNvSpPr txBox="1"/>
            <p:nvPr/>
          </p:nvSpPr>
          <p:spPr>
            <a:xfrm>
              <a:off x="1178975" y="293778"/>
              <a:ext cx="2894525" cy="1144838"/>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500" b="1" i="0" u="none" strike="noStrike" kern="1200" cap="none" spc="0" normalizeH="0" baseline="0" noProof="0" err="1">
                  <a:ln>
                    <a:noFill/>
                  </a:ln>
                  <a:solidFill>
                    <a:prstClr val="black"/>
                  </a:solidFill>
                  <a:effectLst/>
                  <a:uLnTx/>
                  <a:uFillTx/>
                  <a:latin typeface="UTM Avo"/>
                  <a:ea typeface="+mn-ea"/>
                  <a:cs typeface="Aharoni"/>
                </a:rPr>
                <a:t>Trồng</a:t>
              </a:r>
              <a:r>
                <a:rPr kumimoji="0" lang="en-US" sz="3500" b="1" i="0" u="none" strike="noStrike" kern="1200" cap="none" spc="0" normalizeH="0" baseline="0" noProof="0">
                  <a:ln>
                    <a:noFill/>
                  </a:ln>
                  <a:solidFill>
                    <a:prstClr val="black"/>
                  </a:solidFill>
                  <a:effectLst/>
                  <a:uLnTx/>
                  <a:uFillTx/>
                  <a:latin typeface="UTM Avo"/>
                  <a:ea typeface="+mn-ea"/>
                  <a:cs typeface="Aharoni"/>
                </a:rPr>
                <a:t> </a:t>
              </a:r>
              <a:r>
                <a:rPr kumimoji="0" lang="en-US" sz="3500" b="1" i="0" u="none" strike="noStrike" kern="1200" cap="none" spc="0" normalizeH="0" baseline="0" noProof="0" err="1">
                  <a:ln>
                    <a:noFill/>
                  </a:ln>
                  <a:solidFill>
                    <a:prstClr val="black"/>
                  </a:solidFill>
                  <a:effectLst/>
                  <a:uLnTx/>
                  <a:uFillTx/>
                  <a:latin typeface="UTM Avo"/>
                  <a:ea typeface="+mn-ea"/>
                  <a:cs typeface="Aharoni"/>
                </a:rPr>
                <a:t>cây</a:t>
              </a:r>
              <a:endParaRPr kumimoji="0" lang="en-US" sz="3500" b="1" i="0" u="none" strike="noStrike" kern="1200" cap="none" spc="0" normalizeH="0" baseline="0" noProof="0">
                <a:ln>
                  <a:noFill/>
                </a:ln>
                <a:solidFill>
                  <a:prstClr val="black"/>
                </a:solidFill>
                <a:effectLst/>
                <a:uLnTx/>
                <a:uFillTx/>
                <a:latin typeface="UTM Avo"/>
                <a:ea typeface="+mn-ea"/>
                <a:cs typeface="Aharoni"/>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3500" b="1" i="0" u="none" strike="noStrike" kern="1200" cap="none" spc="0" normalizeH="0" baseline="0" noProof="0" err="1">
                  <a:ln>
                    <a:noFill/>
                  </a:ln>
                  <a:solidFill>
                    <a:prstClr val="black"/>
                  </a:solidFill>
                  <a:effectLst/>
                  <a:uLnTx/>
                  <a:uFillTx/>
                  <a:latin typeface="UTM Avo"/>
                  <a:ea typeface="+mn-ea"/>
                  <a:cs typeface="Aharoni"/>
                </a:rPr>
                <a:t>gây</a:t>
              </a:r>
              <a:r>
                <a:rPr kumimoji="0" lang="en-US" sz="3500" b="1" i="0" u="none" strike="noStrike" kern="1200" cap="none" spc="0" normalizeH="0" baseline="0" noProof="0">
                  <a:ln>
                    <a:noFill/>
                  </a:ln>
                  <a:solidFill>
                    <a:prstClr val="black"/>
                  </a:solidFill>
                  <a:effectLst/>
                  <a:uLnTx/>
                  <a:uFillTx/>
                  <a:latin typeface="UTM Avo"/>
                  <a:ea typeface="+mn-ea"/>
                  <a:cs typeface="Aharoni"/>
                </a:rPr>
                <a:t> </a:t>
              </a:r>
              <a:r>
                <a:rPr kumimoji="0" lang="en-US" sz="3500" b="1" i="0" u="none" strike="noStrike" kern="1200" cap="none" spc="0" normalizeH="0" baseline="0" noProof="0" err="1">
                  <a:ln>
                    <a:noFill/>
                  </a:ln>
                  <a:solidFill>
                    <a:prstClr val="black"/>
                  </a:solidFill>
                  <a:effectLst/>
                  <a:uLnTx/>
                  <a:uFillTx/>
                  <a:latin typeface="UTM Avo"/>
                  <a:ea typeface="+mn-ea"/>
                  <a:cs typeface="Aharoni"/>
                </a:rPr>
                <a:t>rừng</a:t>
              </a:r>
              <a:endParaRPr kumimoji="0" lang="vi-VN" sz="3500" b="0" i="0" u="none" strike="noStrike" kern="1200" cap="none" spc="0" normalizeH="0" baseline="0" noProof="0" err="1">
                <a:ln>
                  <a:noFill/>
                </a:ln>
                <a:solidFill>
                  <a:prstClr val="black"/>
                </a:solidFill>
                <a:effectLst/>
                <a:uLnTx/>
                <a:uFillTx/>
                <a:latin typeface="Arial"/>
                <a:ea typeface="+mn-ea"/>
                <a:cs typeface="Arial"/>
              </a:endParaRPr>
            </a:p>
          </p:txBody>
        </p:sp>
      </p:grpSp>
      <p:pic>
        <p:nvPicPr>
          <p:cNvPr id="2" name="puppy-love-waltz-214978">
            <a:hlinkClick r:id="" action="ppaction://media"/>
            <a:extLst>
              <a:ext uri="{FF2B5EF4-FFF2-40B4-BE49-F238E27FC236}">
                <a16:creationId xmlns:a16="http://schemas.microsoft.com/office/drawing/2014/main" id="{1964C05C-7554-342B-769E-BA3DD765285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154233" y="-4583647"/>
            <a:ext cx="609600" cy="609600"/>
          </a:xfrm>
          <a:prstGeom prst="rect">
            <a:avLst/>
          </a:prstGeom>
        </p:spPr>
      </p:pic>
      <p:pic>
        <p:nvPicPr>
          <p:cNvPr id="3" name="Picture 2">
            <a:extLst>
              <a:ext uri="{FF2B5EF4-FFF2-40B4-BE49-F238E27FC236}">
                <a16:creationId xmlns:a16="http://schemas.microsoft.com/office/drawing/2014/main" id="{2655FA28-EEB4-7F6A-02C2-9640A664F0D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spTree>
    <p:extLst>
      <p:ext uri="{BB962C8B-B14F-4D97-AF65-F5344CB8AC3E}">
        <p14:creationId xmlns:p14="http://schemas.microsoft.com/office/powerpoint/2010/main" val="61742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10"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000" r="-1000"/>
          </a:stretch>
        </a:blipFill>
        <a:effectLst/>
      </p:bgPr>
    </p:bg>
    <p:spTree>
      <p:nvGrpSpPr>
        <p:cNvPr id="1" name=""/>
        <p:cNvGrpSpPr/>
        <p:nvPr/>
      </p:nvGrpSpPr>
      <p:grpSpPr>
        <a:xfrm>
          <a:off x="0" y="0"/>
          <a:ext cx="0" cy="0"/>
          <a:chOff x="0" y="0"/>
          <a:chExt cx="0" cy="0"/>
        </a:xfrm>
      </p:grpSpPr>
      <p:pic>
        <p:nvPicPr>
          <p:cNvPr id="63" name="Picture 15" descr="C:\Users\ADMIN\Desktop\Nong trai\bauernhof-gegenstände-43016029 (2).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5673512" y="2880024"/>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5" descr="C:\Users\ADMIN\Desktop\Nong trai\bauernhof-gegenstände-43016029 (2).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01248" y="2901605"/>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5" descr="C:\Users\ADMIN\Desktop\Nong trai\bauernhof-gegenstände-43016029 (2).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4023617" y="2875773"/>
            <a:ext cx="1965109" cy="69938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Group 13">
            <a:extLst>
              <a:ext uri="{FF2B5EF4-FFF2-40B4-BE49-F238E27FC236}">
                <a16:creationId xmlns:a16="http://schemas.microsoft.com/office/drawing/2014/main" id="{6A54AD61-C00E-B9CF-BF8D-6B06680D1796}"/>
              </a:ext>
            </a:extLst>
          </p:cNvPr>
          <p:cNvGrpSpPr/>
          <p:nvPr/>
        </p:nvGrpSpPr>
        <p:grpSpPr>
          <a:xfrm>
            <a:off x="948872" y="959644"/>
            <a:ext cx="2894525" cy="2036417"/>
            <a:chOff x="1468932" y="900043"/>
            <a:chExt cx="2894525" cy="2036417"/>
          </a:xfrm>
        </p:grpSpPr>
        <p:pic>
          <p:nvPicPr>
            <p:cNvPr id="3" name="Picture 7" descr="C:\Users\ADMIN\Desktop\Tai nguyen thiet ke tro choi\Bảng gỗ\canstock6432558.jpg">
              <a:extLst>
                <a:ext uri="{FF2B5EF4-FFF2-40B4-BE49-F238E27FC236}">
                  <a16:creationId xmlns:a16="http://schemas.microsoft.com/office/drawing/2014/main" id="{4F8DE760-2E6E-A90B-793B-6FE6F3F3F2D0}"/>
                </a:ext>
              </a:extLst>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842040" y="900043"/>
              <a:ext cx="2148311" cy="20364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56D6A1C-4DC6-C7F5-1B87-2BC10BBA7177}"/>
                </a:ext>
              </a:extLst>
            </p:cNvPr>
            <p:cNvSpPr txBox="1"/>
            <p:nvPr/>
          </p:nvSpPr>
          <p:spPr>
            <a:xfrm>
              <a:off x="1468932" y="1160790"/>
              <a:ext cx="2894525" cy="11312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UTM Avo"/>
                  <a:ea typeface="+mn-ea"/>
                  <a:cs typeface="Aharoni"/>
                </a:rPr>
                <a:t>Trồng</a:t>
              </a:r>
              <a:r>
                <a:rPr kumimoji="0" lang="en-US" sz="2400" b="1" i="0" u="none" strike="noStrike" kern="1200" cap="none" spc="0" normalizeH="0" baseline="0" noProof="0">
                  <a:ln>
                    <a:noFill/>
                  </a:ln>
                  <a:solidFill>
                    <a:prstClr val="black"/>
                  </a:solidFill>
                  <a:effectLst/>
                  <a:uLnTx/>
                  <a:uFillTx/>
                  <a:latin typeface="UTM Avo"/>
                  <a:ea typeface="+mn-ea"/>
                  <a:cs typeface="Aharoni"/>
                </a:rPr>
                <a:t> </a:t>
              </a:r>
              <a:r>
                <a:rPr kumimoji="0" lang="en-US" sz="2400" b="1" i="0" u="none" strike="noStrike" kern="1200" cap="none" spc="0" normalizeH="0" baseline="0" noProof="0" err="1">
                  <a:ln>
                    <a:noFill/>
                  </a:ln>
                  <a:solidFill>
                    <a:prstClr val="black"/>
                  </a:solidFill>
                  <a:effectLst/>
                  <a:uLnTx/>
                  <a:uFillTx/>
                  <a:latin typeface="UTM Avo"/>
                  <a:ea typeface="+mn-ea"/>
                  <a:cs typeface="Aharoni"/>
                </a:rPr>
                <a:t>cây</a:t>
              </a:r>
              <a:endParaRPr kumimoji="0" lang="en-US" sz="2400" b="1" i="0" u="none" strike="noStrike" kern="1200" cap="none" spc="0" normalizeH="0" baseline="0" noProof="0">
                <a:ln>
                  <a:noFill/>
                </a:ln>
                <a:solidFill>
                  <a:prstClr val="black"/>
                </a:solidFill>
                <a:effectLst/>
                <a:uLnTx/>
                <a:uFillTx/>
                <a:latin typeface="UTM Avo"/>
                <a:ea typeface="+mn-ea"/>
                <a:cs typeface="Aharoni"/>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UTM Avo"/>
                  <a:ea typeface="+mn-ea"/>
                  <a:cs typeface="Aharoni"/>
                </a:rPr>
                <a:t>gây</a:t>
              </a:r>
              <a:r>
                <a:rPr kumimoji="0" lang="en-US" sz="2400" b="1" i="0" u="none" strike="noStrike" kern="1200" cap="none" spc="0" normalizeH="0" baseline="0" noProof="0">
                  <a:ln>
                    <a:noFill/>
                  </a:ln>
                  <a:solidFill>
                    <a:prstClr val="black"/>
                  </a:solidFill>
                  <a:effectLst/>
                  <a:uLnTx/>
                  <a:uFillTx/>
                  <a:latin typeface="UTM Avo"/>
                  <a:ea typeface="+mn-ea"/>
                  <a:cs typeface="Aharoni"/>
                </a:rPr>
                <a:t> </a:t>
              </a:r>
              <a:r>
                <a:rPr kumimoji="0" lang="en-US" sz="2400" b="1" i="0" u="none" strike="noStrike" kern="1200" cap="none" spc="0" normalizeH="0" baseline="0" noProof="0" err="1">
                  <a:ln>
                    <a:noFill/>
                  </a:ln>
                  <a:solidFill>
                    <a:prstClr val="black"/>
                  </a:solidFill>
                  <a:effectLst/>
                  <a:uLnTx/>
                  <a:uFillTx/>
                  <a:latin typeface="UTM Avo"/>
                  <a:ea typeface="+mn-ea"/>
                  <a:cs typeface="Aharoni"/>
                </a:rPr>
                <a:t>rừng</a:t>
              </a:r>
              <a:endParaRPr kumimoji="0" lang="vi-VN" sz="2400" b="0" i="0" u="none" strike="noStrike" kern="1200" cap="none" spc="0" normalizeH="0" baseline="0" noProof="0" err="1">
                <a:ln>
                  <a:noFill/>
                </a:ln>
                <a:solidFill>
                  <a:prstClr val="black"/>
                </a:solidFill>
                <a:effectLst/>
                <a:uLnTx/>
                <a:uFillTx/>
                <a:latin typeface="Arial"/>
                <a:ea typeface="+mn-ea"/>
                <a:cs typeface="Arial"/>
              </a:endParaRPr>
            </a:p>
          </p:txBody>
        </p:sp>
      </p:grpSp>
      <p:grpSp>
        <p:nvGrpSpPr>
          <p:cNvPr id="13" name="Group 12">
            <a:extLst>
              <a:ext uri="{FF2B5EF4-FFF2-40B4-BE49-F238E27FC236}">
                <a16:creationId xmlns:a16="http://schemas.microsoft.com/office/drawing/2014/main" id="{A84B4A5C-8F21-02BC-75F9-B44CD1E1E95F}"/>
              </a:ext>
            </a:extLst>
          </p:cNvPr>
          <p:cNvGrpSpPr/>
          <p:nvPr/>
        </p:nvGrpSpPr>
        <p:grpSpPr>
          <a:xfrm>
            <a:off x="1576305" y="2401075"/>
            <a:ext cx="9039389" cy="2940945"/>
            <a:chOff x="939498" y="2028219"/>
            <a:chExt cx="8277856" cy="5247831"/>
          </a:xfrm>
        </p:grpSpPr>
        <p:sp>
          <p:nvSpPr>
            <p:cNvPr id="10" name="Scroll: Horizontal 9">
              <a:extLst>
                <a:ext uri="{FF2B5EF4-FFF2-40B4-BE49-F238E27FC236}">
                  <a16:creationId xmlns:a16="http://schemas.microsoft.com/office/drawing/2014/main" id="{07EF4D81-A550-3E29-CE33-828E940B1568}"/>
                </a:ext>
              </a:extLst>
            </p:cNvPr>
            <p:cNvSpPr/>
            <p:nvPr/>
          </p:nvSpPr>
          <p:spPr>
            <a:xfrm>
              <a:off x="939498" y="2028219"/>
              <a:ext cx="8277856" cy="5247831"/>
            </a:xfrm>
            <a:prstGeom prst="horizontalScroll">
              <a:avLst>
                <a:gd name="adj" fmla="val 10204"/>
              </a:avLst>
            </a:prstGeom>
            <a:solidFill>
              <a:schemeClr val="accent6">
                <a:lumMod val="40000"/>
                <a:lumOff val="60000"/>
              </a:schemeClr>
            </a:solidFill>
            <a:ln w="381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itle 1">
              <a:extLst>
                <a:ext uri="{FF2B5EF4-FFF2-40B4-BE49-F238E27FC236}">
                  <a16:creationId xmlns:a16="http://schemas.microsoft.com/office/drawing/2014/main" id="{30273B8E-114E-79CA-B1D2-0A0DF91FE5FE}"/>
                </a:ext>
              </a:extLst>
            </p:cNvPr>
            <p:cNvSpPr txBox="1">
              <a:spLocks/>
            </p:cNvSpPr>
            <p:nvPr/>
          </p:nvSpPr>
          <p:spPr>
            <a:xfrm>
              <a:off x="3941261" y="2500287"/>
              <a:ext cx="2960248" cy="501340"/>
            </a:xfrm>
            <a:prstGeom prst="rect">
              <a:avLst/>
            </a:prstGeom>
          </p:spPr>
          <p:txBody>
            <a:bodyPr vert="horz" lIns="74295" tIns="37148" rIns="74295" bIns="37148"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UTM Avo" panose="02040603050506020204" pitchFamily="18"/>
                  <a:ea typeface="+mj-ea"/>
                  <a:cs typeface="Arial" panose="020B0604020202020204" pitchFamily="34" charset="0"/>
                </a:rPr>
                <a:t>Hướng</a:t>
              </a:r>
              <a:r>
                <a:rPr kumimoji="0" lang="en-US" sz="2400" b="1" i="0" u="none" strike="noStrike" kern="1200" cap="none" spc="0" normalizeH="0" baseline="0" noProof="0">
                  <a:ln>
                    <a:noFill/>
                  </a:ln>
                  <a:solidFill>
                    <a:prstClr val="black"/>
                  </a:solidFill>
                  <a:effectLst/>
                  <a:uLnTx/>
                  <a:uFillTx/>
                  <a:latin typeface="UTM Avo" panose="02040603050506020204" pitchFamily="18"/>
                  <a:ea typeface="+mj-ea"/>
                  <a:cs typeface="Arial" panose="020B0604020202020204" pitchFamily="34" charset="0"/>
                </a:rPr>
                <a:t> </a:t>
              </a:r>
              <a:r>
                <a:rPr kumimoji="0" lang="en-US" sz="2400" b="1" i="0" u="none" strike="noStrike" kern="1200" cap="none" spc="0" normalizeH="0" baseline="0" noProof="0" err="1">
                  <a:ln>
                    <a:noFill/>
                  </a:ln>
                  <a:solidFill>
                    <a:prstClr val="black"/>
                  </a:solidFill>
                  <a:effectLst/>
                  <a:uLnTx/>
                  <a:uFillTx/>
                  <a:latin typeface="UTM Avo" panose="02040603050506020204" pitchFamily="18"/>
                  <a:ea typeface="+mj-ea"/>
                  <a:cs typeface="Arial" panose="020B0604020202020204" pitchFamily="34" charset="0"/>
                </a:rPr>
                <a:t>dẫn</a:t>
              </a:r>
              <a:endParaRPr kumimoji="0" lang="en-US" sz="2400" b="1" i="0" u="none" strike="noStrike" kern="1200" cap="none" spc="0" normalizeH="0" baseline="0" noProof="0">
                <a:ln>
                  <a:noFill/>
                </a:ln>
                <a:solidFill>
                  <a:prstClr val="black"/>
                </a:solidFill>
                <a:effectLst/>
                <a:uLnTx/>
                <a:uFillTx/>
                <a:latin typeface="UTM Avo" panose="02040603050506020204" pitchFamily="18"/>
                <a:ea typeface="+mj-ea"/>
                <a:cs typeface="Arial" panose="020B0604020202020204" pitchFamily="34" charset="0"/>
              </a:endParaRPr>
            </a:p>
          </p:txBody>
        </p:sp>
        <p:sp>
          <p:nvSpPr>
            <p:cNvPr id="12" name="TextBox 11">
              <a:extLst>
                <a:ext uri="{FF2B5EF4-FFF2-40B4-BE49-F238E27FC236}">
                  <a16:creationId xmlns:a16="http://schemas.microsoft.com/office/drawing/2014/main" id="{EF1A859F-93F1-7950-9F53-422BE63F0BC9}"/>
                </a:ext>
              </a:extLst>
            </p:cNvPr>
            <p:cNvSpPr txBox="1"/>
            <p:nvPr/>
          </p:nvSpPr>
          <p:spPr>
            <a:xfrm>
              <a:off x="1427433" y="3178201"/>
              <a:ext cx="7147361" cy="3343354"/>
            </a:xfrm>
            <a:prstGeom prst="rect">
              <a:avLst/>
            </a:prstGeom>
            <a:noFill/>
          </p:spPr>
          <p:txBody>
            <a:bodyPr wrap="square" lIns="91440" tIns="45720" rIns="91440" bIns="45720" rtlCol="0" anchor="t">
              <a:spAutoFit/>
            </a:bodyPr>
            <a:lstStyle/>
            <a:p>
              <a:pPr marL="0" marR="0" lvl="0" indent="0" algn="just" defTabSz="536387" rtl="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 GV click vào màn hình để xuất hiện câu hỏi. </a:t>
              </a:r>
            </a:p>
            <a:p>
              <a:pPr marL="0" marR="0" lvl="0" indent="0" algn="just" defTabSz="536387" rtl="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 Click vào ô đáp án để chọn đáp án đúng. </a:t>
              </a:r>
            </a:p>
            <a:p>
              <a:pPr marL="0" marR="0" lvl="0" indent="0" algn="just" defTabSz="536387" rtl="0" eaLnBrk="1" fontAlgn="auto" latinLnBrk="0" hangingPunct="1">
                <a:lnSpc>
                  <a:spcPct val="150000"/>
                </a:lnSpc>
                <a:spcBef>
                  <a:spcPts val="0"/>
                </a:spcBef>
                <a:spcAft>
                  <a:spcPts val="0"/>
                </a:spcAft>
                <a:buClrTx/>
                <a:buSzTx/>
                <a:buFontTx/>
                <a:buNone/>
                <a:tabLst/>
                <a:defRPr/>
              </a:pPr>
              <a:r>
                <a:rPr kumimoji="0" lang="vi-VN" sz="2000" b="0" i="0" u="none" strike="noStrike" kern="1200" cap="none" spc="0" normalizeH="0" baseline="0" noProof="0">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 GV click vào </a:t>
              </a:r>
              <a:r>
                <a:rPr kumimoji="0" lang="en-US" sz="2000" b="0" i="0" u="none" strike="noStrike" kern="1200" cap="none" spc="0" normalizeH="0" baseline="0" noProof="0" err="1">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cây</a:t>
              </a:r>
              <a:r>
                <a:rPr kumimoji="0" lang="en-US" sz="2000" b="0" i="0" u="none" strike="noStrike" kern="1200" cap="none" spc="0" normalizeH="0" baseline="0" noProof="0">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en-US" sz="2000" b="0" i="0" u="none" strike="noStrike" kern="1200" cap="none" spc="0" normalizeH="0" baseline="0" noProof="0" err="1">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nấm</a:t>
              </a:r>
              <a:r>
                <a:rPr kumimoji="0" lang="en-US" sz="2000" b="0" i="0" u="none" strike="noStrike" kern="1200" cap="none" spc="0" normalizeH="0" baseline="0" noProof="0">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 </a:t>
              </a:r>
              <a:r>
                <a:rPr kumimoji="0" lang="vi-VN" sz="2000" b="0" i="0" u="none" strike="noStrike" kern="1200" cap="none" spc="0" normalizeH="0" baseline="0" noProof="0">
                  <a:ln>
                    <a:noFill/>
                  </a:ln>
                  <a:solidFill>
                    <a:srgbClr val="002060"/>
                  </a:solidFill>
                  <a:effectLst/>
                  <a:uLnTx/>
                  <a:uFillTx/>
                  <a:latin typeface="UTM Avo" panose="02040603050506020204" pitchFamily="18"/>
                  <a:ea typeface="Times New Roman" panose="02020603050405020304" pitchFamily="18" charset="0"/>
                  <a:cs typeface="Arial" panose="020B0604020202020204" pitchFamily="34" charset="0"/>
                </a:rPr>
                <a:t>ở dưới màn hình để chuyển sang câu hỏi tiếp theo.</a:t>
              </a:r>
            </a:p>
          </p:txBody>
        </p:sp>
      </p:grpSp>
      <p:pic>
        <p:nvPicPr>
          <p:cNvPr id="15" name="Picture 14">
            <a:extLst>
              <a:ext uri="{FF2B5EF4-FFF2-40B4-BE49-F238E27FC236}">
                <a16:creationId xmlns:a16="http://schemas.microsoft.com/office/drawing/2014/main" id="{FAE6B384-84FA-60B5-88CC-5BB02C5DD28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1" name="Bed_(No_Drums)-2024-05-21_-_A_Slight_Mix-up_-_www.FesliyanStudios.com">
            <a:hlinkClick r:id="" action="ppaction://media"/>
            <a:extLst>
              <a:ext uri="{FF2B5EF4-FFF2-40B4-BE49-F238E27FC236}">
                <a16:creationId xmlns:a16="http://schemas.microsoft.com/office/drawing/2014/main" id="{3504CA3A-3952-C924-3E58-25CD21EF8354}"/>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17098645" y="-6401435"/>
            <a:ext cx="487363" cy="487363"/>
          </a:xfrm>
          <a:prstGeom prst="rect">
            <a:avLst/>
          </a:prstGeom>
        </p:spPr>
      </p:pic>
    </p:spTree>
    <p:extLst>
      <p:ext uri="{BB962C8B-B14F-4D97-AF65-F5344CB8AC3E}">
        <p14:creationId xmlns:p14="http://schemas.microsoft.com/office/powerpoint/2010/main" val="2733598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1"/>
                                        </p:tgtEl>
                                      </p:cBhvr>
                                    </p:cmd>
                                  </p:childTnLst>
                                </p:cTn>
                              </p:par>
                              <p:par>
                                <p:cTn id="7" presetID="10"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 repeatCount="indefinite" fill="hold" display="0">
                  <p:stCondLst>
                    <p:cond delay="indefinite"/>
                  </p:stCondLst>
                  <p:endCondLst>
                    <p:cond evt="onStopAudio" delay="0">
                      <p:tgtEl>
                        <p:sldTgt/>
                      </p:tgtEl>
                    </p:cond>
                  </p:endCondLst>
                </p:cTn>
                <p:tgtEl>
                  <p:spTgt spid="31"/>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B3769DE6-625E-A53E-7AB2-3E9F61C150FB}"/>
              </a:ext>
            </a:extLst>
          </p:cNvPr>
          <p:cNvSpPr/>
          <p:nvPr/>
        </p:nvSpPr>
        <p:spPr>
          <a:xfrm>
            <a:off x="1102086" y="2669349"/>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A. Dùng thoải mái nước, điện sinh hoạt trong nhà.</a:t>
            </a:r>
          </a:p>
        </p:txBody>
      </p:sp>
      <p:sp>
        <p:nvSpPr>
          <p:cNvPr id="7" name="Rectangle: Rounded Corners 14">
            <a:extLst>
              <a:ext uri="{FF2B5EF4-FFF2-40B4-BE49-F238E27FC236}">
                <a16:creationId xmlns:a16="http://schemas.microsoft.com/office/drawing/2014/main" id="{D49064A2-8145-E9F1-8537-10C3A611D5E3}"/>
              </a:ext>
            </a:extLst>
          </p:cNvPr>
          <p:cNvSpPr/>
          <p:nvPr/>
        </p:nvSpPr>
        <p:spPr>
          <a:xfrm>
            <a:off x="1123949" y="4487917"/>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Giúp</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đỡ</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bố</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mẹ</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nhà</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8" name="Rectangle: Rounded Corners 15">
            <a:extLst>
              <a:ext uri="{FF2B5EF4-FFF2-40B4-BE49-F238E27FC236}">
                <a16:creationId xmlns:a16="http://schemas.microsoft.com/office/drawing/2014/main" id="{88DFC108-59C2-FE6B-A80A-2A6CE26AC63C}"/>
              </a:ext>
            </a:extLst>
          </p:cNvPr>
          <p:cNvSpPr/>
          <p:nvPr/>
        </p:nvSpPr>
        <p:spPr>
          <a:xfrm>
            <a:off x="6800195" y="2669349"/>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Chi tiêu tiết kiệm, hợp lí.</a:t>
            </a:r>
          </a:p>
        </p:txBody>
      </p:sp>
      <p:sp>
        <p:nvSpPr>
          <p:cNvPr id="9" name="Rectangle: Rounded Corners 16">
            <a:extLst>
              <a:ext uri="{FF2B5EF4-FFF2-40B4-BE49-F238E27FC236}">
                <a16:creationId xmlns:a16="http://schemas.microsoft.com/office/drawing/2014/main" id="{E23E995B-1B90-92B7-97D0-61684686344C}"/>
              </a:ext>
            </a:extLst>
          </p:cNvPr>
          <p:cNvSpPr/>
          <p:nvPr/>
        </p:nvSpPr>
        <p:spPr>
          <a:xfrm>
            <a:off x="6800195" y="4487916"/>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Dạy em học bài</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để</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bố mẹ không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thuê gia sư.</a:t>
            </a:r>
          </a:p>
        </p:txBody>
      </p:sp>
      <p:pic>
        <p:nvPicPr>
          <p:cNvPr id="10" name="Picture 18">
            <a:extLst>
              <a:ext uri="{FF2B5EF4-FFF2-40B4-BE49-F238E27FC236}">
                <a16:creationId xmlns:a16="http://schemas.microsoft.com/office/drawing/2014/main" id="{BE4F5138-794C-2873-7AA5-E4BA9DF5053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7998" y="3791757"/>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8B5D5495-74E9-C9A6-8402-9D288EDD1F4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96985" y="5514611"/>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4D44D0F9-D31D-25E4-0950-A2EF6B5435E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423834" y="3754034"/>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7C87297E-6DFE-3769-6B98-8A59BB7B5F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780547" y="5493464"/>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6CC4913D-05CD-A96B-3C82-BE9188D6927A}"/>
              </a:ext>
            </a:extLst>
          </p:cNvPr>
          <p:cNvSpPr/>
          <p:nvPr/>
        </p:nvSpPr>
        <p:spPr>
          <a:xfrm>
            <a:off x="1096542" y="554551"/>
            <a:ext cx="9998916" cy="1950802"/>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1: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nào</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sau</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đây</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endPar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góp</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phần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phát</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triển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kinh</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tế</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9" name="Picture 18">
            <a:extLst>
              <a:ext uri="{FF2B5EF4-FFF2-40B4-BE49-F238E27FC236}">
                <a16:creationId xmlns:a16="http://schemas.microsoft.com/office/drawing/2014/main" id="{722A2F76-CCEE-8EE6-7CD2-4ACB751C922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Picture 2">
            <a:hlinkClick r:id="" action="ppaction://hlinkshowjump?jump=nextslide"/>
            <a:extLst>
              <a:ext uri="{FF2B5EF4-FFF2-40B4-BE49-F238E27FC236}">
                <a16:creationId xmlns:a16="http://schemas.microsoft.com/office/drawing/2014/main" id="{1D450709-2474-E5E1-7B6E-4689368A9CC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089916" y="5340134"/>
            <a:ext cx="1317972" cy="1517865"/>
          </a:xfrm>
          <a:prstGeom prst="rect">
            <a:avLst/>
          </a:prstGeom>
        </p:spPr>
      </p:pic>
    </p:spTree>
    <p:extLst>
      <p:ext uri="{BB962C8B-B14F-4D97-AF65-F5344CB8AC3E}">
        <p14:creationId xmlns:p14="http://schemas.microsoft.com/office/powerpoint/2010/main" val="3467634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a:extLst>
            <a:ext uri="{FF2B5EF4-FFF2-40B4-BE49-F238E27FC236}">
              <a16:creationId xmlns:a16="http://schemas.microsoft.com/office/drawing/2014/main" id="{7D9D1031-7879-9109-3A71-D468E8E5DF05}"/>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FB2B1B05-92A1-F57E-4676-2DEB8B404A6F}"/>
              </a:ext>
            </a:extLst>
          </p:cNvPr>
          <p:cNvSpPr/>
          <p:nvPr/>
        </p:nvSpPr>
        <p:spPr>
          <a:xfrm>
            <a:off x="1102086" y="2669349"/>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 Làm đồ thủ công.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7" name="Rectangle: Rounded Corners 14">
            <a:extLst>
              <a:ext uri="{FF2B5EF4-FFF2-40B4-BE49-F238E27FC236}">
                <a16:creationId xmlns:a16="http://schemas.microsoft.com/office/drawing/2014/main" id="{00671F9B-4D90-C5EA-9C78-26B1C4273738}"/>
              </a:ext>
            </a:extLst>
          </p:cNvPr>
          <p:cNvSpPr/>
          <p:nvPr/>
        </p:nvSpPr>
        <p:spPr>
          <a:xfrm>
            <a:off x="1123949" y="4487917"/>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Phục vụ bàn. </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sp>
        <p:nvSpPr>
          <p:cNvPr id="8" name="Rectangle: Rounded Corners 15">
            <a:extLst>
              <a:ext uri="{FF2B5EF4-FFF2-40B4-BE49-F238E27FC236}">
                <a16:creationId xmlns:a16="http://schemas.microsoft.com/office/drawing/2014/main" id="{7F02BAA1-AB99-FE04-156B-055E93FF2AA3}"/>
              </a:ext>
            </a:extLst>
          </p:cNvPr>
          <p:cNvSpPr/>
          <p:nvPr/>
        </p:nvSpPr>
        <p:spPr>
          <a:xfrm>
            <a:off x="6800195" y="2669349"/>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Trồng trọt. </a:t>
            </a:r>
          </a:p>
        </p:txBody>
      </p:sp>
      <p:sp>
        <p:nvSpPr>
          <p:cNvPr id="9" name="Rectangle: Rounded Corners 16">
            <a:extLst>
              <a:ext uri="{FF2B5EF4-FFF2-40B4-BE49-F238E27FC236}">
                <a16:creationId xmlns:a16="http://schemas.microsoft.com/office/drawing/2014/main" id="{0F8B57C9-6FC7-B745-D45B-4E087A750EB3}"/>
              </a:ext>
            </a:extLst>
          </p:cNvPr>
          <p:cNvSpPr/>
          <p:nvPr/>
        </p:nvSpPr>
        <p:spPr>
          <a:xfrm>
            <a:off x="6800195" y="4487916"/>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D. Bán hàng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toàn thời gian. </a:t>
            </a:r>
          </a:p>
        </p:txBody>
      </p:sp>
      <p:pic>
        <p:nvPicPr>
          <p:cNvPr id="10" name="Picture 18">
            <a:extLst>
              <a:ext uri="{FF2B5EF4-FFF2-40B4-BE49-F238E27FC236}">
                <a16:creationId xmlns:a16="http://schemas.microsoft.com/office/drawing/2014/main" id="{0431586A-A691-FE5B-DD85-4E2D65AD7C1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6295" y="5475724"/>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B89B9688-F92C-1682-ADE5-B718859AFF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269" y="3684463"/>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76024390-3B79-B281-B59C-2E2B5058125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65360" y="3673133"/>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FD1B349-44CE-B9F1-B45D-46086587AEC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2217" y="5475724"/>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002DEBA6-CA6C-5EF0-8E8A-8C9FB99FCCCA}"/>
              </a:ext>
            </a:extLst>
          </p:cNvPr>
          <p:cNvSpPr/>
          <p:nvPr/>
        </p:nvSpPr>
        <p:spPr>
          <a:xfrm>
            <a:off x="1096542" y="554551"/>
            <a:ext cx="9998916" cy="1950802"/>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2: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Đâu</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phải</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biện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góp</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phần</a:t>
            </a:r>
            <a:endPar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phát</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triển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kinh</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tế</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phù</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hợp</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với</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học</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sinh</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9" name="Picture 18">
            <a:extLst>
              <a:ext uri="{FF2B5EF4-FFF2-40B4-BE49-F238E27FC236}">
                <a16:creationId xmlns:a16="http://schemas.microsoft.com/office/drawing/2014/main" id="{8BA659A2-35BD-746D-4049-4A765E109A2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Picture 2">
            <a:hlinkClick r:id="" action="ppaction://hlinkshowjump?jump=nextslide"/>
            <a:extLst>
              <a:ext uri="{FF2B5EF4-FFF2-40B4-BE49-F238E27FC236}">
                <a16:creationId xmlns:a16="http://schemas.microsoft.com/office/drawing/2014/main" id="{59C5AE63-63E9-71E3-ABBC-9BAD13F842D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089916" y="5340134"/>
            <a:ext cx="1317972" cy="1517865"/>
          </a:xfrm>
          <a:prstGeom prst="rect">
            <a:avLst/>
          </a:prstGeom>
        </p:spPr>
      </p:pic>
    </p:spTree>
    <p:extLst>
      <p:ext uri="{BB962C8B-B14F-4D97-AF65-F5344CB8AC3E}">
        <p14:creationId xmlns:p14="http://schemas.microsoft.com/office/powerpoint/2010/main" val="1101071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a:extLst>
            <a:ext uri="{FF2B5EF4-FFF2-40B4-BE49-F238E27FC236}">
              <a16:creationId xmlns:a16="http://schemas.microsoft.com/office/drawing/2014/main" id="{ADFBC32B-5C4E-AED6-B49E-196CE0533DFD}"/>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BF31F700-77DC-A323-C90E-7CDD9B43397C}"/>
              </a:ext>
            </a:extLst>
          </p:cNvPr>
          <p:cNvSpPr/>
          <p:nvPr/>
        </p:nvSpPr>
        <p:spPr>
          <a:xfrm>
            <a:off x="1102086" y="3426370"/>
            <a:ext cx="4289721" cy="1288191"/>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 hoàn cảnh.</a:t>
            </a:r>
          </a:p>
        </p:txBody>
      </p:sp>
      <p:sp>
        <p:nvSpPr>
          <p:cNvPr id="7" name="Rectangle: Rounded Corners 14">
            <a:extLst>
              <a:ext uri="{FF2B5EF4-FFF2-40B4-BE49-F238E27FC236}">
                <a16:creationId xmlns:a16="http://schemas.microsoft.com/office/drawing/2014/main" id="{116CCDB8-C408-C397-827D-1FF6CE0B41C6}"/>
              </a:ext>
            </a:extLst>
          </p:cNvPr>
          <p:cNvSpPr/>
          <p:nvPr/>
        </p:nvSpPr>
        <p:spPr>
          <a:xfrm>
            <a:off x="1123949" y="4887589"/>
            <a:ext cx="4289721" cy="1288191"/>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kinh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nghiệm</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kinh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doanh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8" name="Rectangle: Rounded Corners 15">
            <a:extLst>
              <a:ext uri="{FF2B5EF4-FFF2-40B4-BE49-F238E27FC236}">
                <a16:creationId xmlns:a16="http://schemas.microsoft.com/office/drawing/2014/main" id="{BA96E4AA-5E94-37F7-14E6-27C7A191C3D6}"/>
              </a:ext>
            </a:extLst>
          </p:cNvPr>
          <p:cNvSpPr/>
          <p:nvPr/>
        </p:nvSpPr>
        <p:spPr>
          <a:xfrm>
            <a:off x="6800195" y="3426370"/>
            <a:ext cx="4289721" cy="1288191"/>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khả</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năng</a:t>
            </a:r>
            <a:endPar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quản</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lí</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tài</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400" dirty="0" err="1">
                <a:solidFill>
                  <a:srgbClr val="000000"/>
                </a:solidFill>
                <a:latin typeface="UTM Avo" panose="02040603050506020204" pitchFamily="18"/>
                <a:ea typeface="Times New Roman" panose="02020603050405020304" pitchFamily="18" charset="0"/>
                <a:cs typeface="Arial" panose="020B0604020202020204" pitchFamily="34" charset="0"/>
              </a:rPr>
              <a:t>chính</a:t>
            </a:r>
            <a:r>
              <a:rPr lang="en-US" sz="24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9" name="Rectangle: Rounded Corners 16">
            <a:extLst>
              <a:ext uri="{FF2B5EF4-FFF2-40B4-BE49-F238E27FC236}">
                <a16:creationId xmlns:a16="http://schemas.microsoft.com/office/drawing/2014/main" id="{4180E2A1-B6CA-9C67-7937-7054FD33CAAC}"/>
              </a:ext>
            </a:extLst>
          </p:cNvPr>
          <p:cNvSpPr/>
          <p:nvPr/>
        </p:nvSpPr>
        <p:spPr>
          <a:xfrm>
            <a:off x="6800195" y="4887588"/>
            <a:ext cx="4289721" cy="1288191"/>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D. điều kiện thực tế.</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3440F2A6-2108-D4E7-C631-77346D7D849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76295" y="5475724"/>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708CD067-21AB-0784-F05E-3AD2255D778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269" y="4041812"/>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512BF9BF-BF48-DB98-D29B-9C44B9080A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65360" y="4030482"/>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ACB0BD11-0E44-1545-2414-155793715E0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52217" y="5475724"/>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20605314-B17C-AAF0-6609-98DF0AE1F3BB}"/>
              </a:ext>
            </a:extLst>
          </p:cNvPr>
          <p:cNvSpPr/>
          <p:nvPr/>
        </p:nvSpPr>
        <p:spPr>
          <a:xfrm>
            <a:off x="1096542" y="554550"/>
            <a:ext cx="9998916" cy="2694227"/>
          </a:xfrm>
          <a:prstGeom prst="roundRect">
            <a:avLst>
              <a:gd name="adj" fmla="val 12376"/>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vi-VN" sz="2800" b="1" dirty="0">
                <a:solidFill>
                  <a:schemeClr val="tx1"/>
                </a:solidFill>
                <a:latin typeface="UTM Avo" panose="02040603050506020204" pitchFamily="18"/>
                <a:ea typeface="Times New Roman" panose="02020603050405020304" pitchFamily="18" charset="0"/>
                <a:cs typeface="Arial" panose="020B0604020202020204" pitchFamily="34" charset="0"/>
              </a:rPr>
              <a:t>Câu 3: </a:t>
            </a:r>
            <a:r>
              <a:rPr lang="vi-VN" sz="2800" dirty="0">
                <a:solidFill>
                  <a:schemeClr val="tx1"/>
                </a:solidFill>
                <a:latin typeface="UTM Avo" panose="02040603050506020204" pitchFamily="18"/>
                <a:ea typeface="Times New Roman" panose="02020603050405020304" pitchFamily="18" charset="0"/>
                <a:cs typeface="Arial" panose="020B0604020202020204" pitchFamily="34" charset="0"/>
              </a:rPr>
              <a:t>Điền cụm từ phù hợp nhất vào chỗ trống trong đoạn thông tin sau: “Mỗi gia đình có những biện pháp phát triển kinh tế khác nhau, phù hợp với ……… của gia đình và địa phương”.</a:t>
            </a:r>
          </a:p>
        </p:txBody>
      </p:sp>
      <p:pic>
        <p:nvPicPr>
          <p:cNvPr id="19" name="Picture 18">
            <a:extLst>
              <a:ext uri="{FF2B5EF4-FFF2-40B4-BE49-F238E27FC236}">
                <a16:creationId xmlns:a16="http://schemas.microsoft.com/office/drawing/2014/main" id="{86F94AFB-096E-DFBD-6043-426E90A824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Picture 2">
            <a:hlinkClick r:id="" action="ppaction://hlinkshowjump?jump=nextslide"/>
            <a:extLst>
              <a:ext uri="{FF2B5EF4-FFF2-40B4-BE49-F238E27FC236}">
                <a16:creationId xmlns:a16="http://schemas.microsoft.com/office/drawing/2014/main" id="{8ED44670-8AFE-B2D0-03A3-B015BED0625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089916" y="5340134"/>
            <a:ext cx="1317972" cy="1517865"/>
          </a:xfrm>
          <a:prstGeom prst="rect">
            <a:avLst/>
          </a:prstGeom>
        </p:spPr>
      </p:pic>
    </p:spTree>
    <p:extLst>
      <p:ext uri="{BB962C8B-B14F-4D97-AF65-F5344CB8AC3E}">
        <p14:creationId xmlns:p14="http://schemas.microsoft.com/office/powerpoint/2010/main" val="2533892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a:extLst>
            <a:ext uri="{FF2B5EF4-FFF2-40B4-BE49-F238E27FC236}">
              <a16:creationId xmlns:a16="http://schemas.microsoft.com/office/drawing/2014/main" id="{9D4D8EB5-227B-3873-EEB1-D8C665F5D330}"/>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4AAA89ED-68F4-0005-22BA-444A1CD6808F}"/>
              </a:ext>
            </a:extLst>
          </p:cNvPr>
          <p:cNvSpPr/>
          <p:nvPr/>
        </p:nvSpPr>
        <p:spPr>
          <a:xfrm>
            <a:off x="1102086" y="2669349"/>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A. Trồng trọt. </a:t>
            </a:r>
          </a:p>
        </p:txBody>
      </p:sp>
      <p:sp>
        <p:nvSpPr>
          <p:cNvPr id="7" name="Rectangle: Rounded Corners 14">
            <a:extLst>
              <a:ext uri="{FF2B5EF4-FFF2-40B4-BE49-F238E27FC236}">
                <a16:creationId xmlns:a16="http://schemas.microsoft.com/office/drawing/2014/main" id="{A7898BAE-37AE-755A-F6A6-7A4DD07A51AD}"/>
              </a:ext>
            </a:extLst>
          </p:cNvPr>
          <p:cNvSpPr/>
          <p:nvPr/>
        </p:nvSpPr>
        <p:spPr>
          <a:xfrm>
            <a:off x="1123949" y="4487917"/>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C. Làm đồ thủ công. </a:t>
            </a:r>
          </a:p>
        </p:txBody>
      </p:sp>
      <p:sp>
        <p:nvSpPr>
          <p:cNvPr id="8" name="Rectangle: Rounded Corners 15">
            <a:extLst>
              <a:ext uri="{FF2B5EF4-FFF2-40B4-BE49-F238E27FC236}">
                <a16:creationId xmlns:a16="http://schemas.microsoft.com/office/drawing/2014/main" id="{41DD411B-1F3F-0CD0-3E96-ECAE148DAA13}"/>
              </a:ext>
            </a:extLst>
          </p:cNvPr>
          <p:cNvSpPr/>
          <p:nvPr/>
        </p:nvSpPr>
        <p:spPr>
          <a:xfrm>
            <a:off x="6800195" y="2669349"/>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400">
                <a:solidFill>
                  <a:srgbClr val="000000"/>
                </a:solidFill>
                <a:latin typeface="UTM Avo" panose="02040603050506020204" pitchFamily="18"/>
                <a:ea typeface="Times New Roman" panose="02020603050405020304" pitchFamily="18" charset="0"/>
                <a:cs typeface="Arial" panose="020B0604020202020204" pitchFamily="34" charset="0"/>
              </a:rPr>
              <a:t>B. Kinh doanh các mặt hàng nhu yếu phẩm.</a:t>
            </a:r>
          </a:p>
        </p:txBody>
      </p:sp>
      <p:sp>
        <p:nvSpPr>
          <p:cNvPr id="9" name="Rectangle: Rounded Corners 16">
            <a:extLst>
              <a:ext uri="{FF2B5EF4-FFF2-40B4-BE49-F238E27FC236}">
                <a16:creationId xmlns:a16="http://schemas.microsoft.com/office/drawing/2014/main" id="{C849319F-3DDB-DE6F-1538-BBFE64D70D71}"/>
              </a:ext>
            </a:extLst>
          </p:cNvPr>
          <p:cNvSpPr/>
          <p:nvPr/>
        </p:nvSpPr>
        <p:spPr>
          <a:xfrm>
            <a:off x="6800195" y="4487916"/>
            <a:ext cx="4289721" cy="1687863"/>
          </a:xfrm>
          <a:prstGeom prst="roundRect">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vi-VN" sz="2400">
                <a:solidFill>
                  <a:srgbClr val="000000"/>
                </a:solidFill>
                <a:latin typeface="UTM Avo" panose="02040603050506020204" pitchFamily="18"/>
                <a:ea typeface="Times New Roman" panose="02020603050405020304" pitchFamily="18" charset="0"/>
                <a:cs typeface="Arial" panose="020B0604020202020204" pitchFamily="34" charset="0"/>
              </a:rPr>
              <a:t>D. Kinh doanh ăn uống. </a:t>
            </a:r>
            <a:endPar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endParaRPr>
          </a:p>
        </p:txBody>
      </p:sp>
      <p:pic>
        <p:nvPicPr>
          <p:cNvPr id="10" name="Picture 18">
            <a:extLst>
              <a:ext uri="{FF2B5EF4-FFF2-40B4-BE49-F238E27FC236}">
                <a16:creationId xmlns:a16="http://schemas.microsoft.com/office/drawing/2014/main" id="{796EC194-ECA2-8719-7578-09686CA7AF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0170" y="5531758"/>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D692B29B-3294-C8E5-469E-34F50C3CF95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43269" y="3684463"/>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BC204686-67F5-0A62-6457-D9CFA52087F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65360" y="3673133"/>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836F1BDA-0ABB-B2AA-255D-A43CFCD67A4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365360" y="5482891"/>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3D654274-7A58-373D-0799-7670F7BCE399}"/>
              </a:ext>
            </a:extLst>
          </p:cNvPr>
          <p:cNvSpPr/>
          <p:nvPr/>
        </p:nvSpPr>
        <p:spPr>
          <a:xfrm>
            <a:off x="1096542" y="554551"/>
            <a:ext cx="9998916" cy="1950802"/>
          </a:xfrm>
          <a:prstGeom prst="roundRect">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ctr" defTabSz="495330">
              <a:lnSpc>
                <a:spcPct val="150000"/>
              </a:lnSpc>
              <a:defRPr/>
            </a:pPr>
            <a:r>
              <a:rPr lang="en-US" sz="2800" b="1" dirty="0" err="1">
                <a:solidFill>
                  <a:srgbClr val="000000"/>
                </a:solidFill>
                <a:latin typeface="UTM Avo" panose="02040603050506020204" pitchFamily="18"/>
                <a:ea typeface="Times New Roman" panose="02020603050405020304" pitchFamily="18" charset="0"/>
                <a:cs typeface="Arial" panose="020B0604020202020204" pitchFamily="34" charset="0"/>
              </a:rPr>
              <a:t>Câu</a:t>
            </a:r>
            <a:r>
              <a:rPr lang="en-US" sz="2800" b="1" dirty="0">
                <a:solidFill>
                  <a:srgbClr val="000000"/>
                </a:solidFill>
                <a:latin typeface="UTM Avo" panose="02040603050506020204" pitchFamily="18"/>
                <a:ea typeface="Times New Roman" panose="02020603050405020304" pitchFamily="18" charset="0"/>
                <a:cs typeface="Arial" panose="020B0604020202020204" pitchFamily="34" charset="0"/>
              </a:rPr>
              <a:t> 4: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Làm</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các</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theo</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mẫu</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yêu</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cầu</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a:t>
            </a:r>
          </a:p>
          <a:p>
            <a:pPr lvl="0" algn="ctr" defTabSz="495330">
              <a:lnSpc>
                <a:spcPct val="150000"/>
              </a:lnSpc>
              <a:defRPr/>
            </a:pP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đóng</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gói</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giao</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sản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phẩm</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biện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pháp</a:t>
            </a:r>
            <a:endPar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endParaRPr>
          </a:p>
          <a:p>
            <a:pPr lvl="0" algn="ctr" defTabSz="495330">
              <a:lnSpc>
                <a:spcPct val="150000"/>
              </a:lnSpc>
              <a:defRPr/>
            </a:pP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phát</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triển</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kinh</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tế</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800" dirty="0" err="1">
                <a:solidFill>
                  <a:srgbClr val="000000"/>
                </a:solidFill>
                <a:latin typeface="UTM Avo" panose="02040603050506020204" pitchFamily="18"/>
                <a:ea typeface="Times New Roman" panose="02020603050405020304" pitchFamily="18" charset="0"/>
                <a:cs typeface="Arial" panose="020B0604020202020204" pitchFamily="34" charset="0"/>
              </a:rPr>
              <a:t>nào</a:t>
            </a:r>
            <a:r>
              <a:rPr lang="en-US" sz="28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pic>
        <p:nvPicPr>
          <p:cNvPr id="19" name="Picture 18">
            <a:extLst>
              <a:ext uri="{FF2B5EF4-FFF2-40B4-BE49-F238E27FC236}">
                <a16:creationId xmlns:a16="http://schemas.microsoft.com/office/drawing/2014/main" id="{62C44256-EB0E-6F7C-66D2-9B24192443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Picture 2">
            <a:hlinkClick r:id="" action="ppaction://hlinkshowjump?jump=nextslide"/>
            <a:extLst>
              <a:ext uri="{FF2B5EF4-FFF2-40B4-BE49-F238E27FC236}">
                <a16:creationId xmlns:a16="http://schemas.microsoft.com/office/drawing/2014/main" id="{D8184A6F-1E00-8516-5E05-E9774C3E55D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089916" y="5340134"/>
            <a:ext cx="1317972" cy="1517865"/>
          </a:xfrm>
          <a:prstGeom prst="rect">
            <a:avLst/>
          </a:prstGeom>
        </p:spPr>
      </p:pic>
    </p:spTree>
    <p:extLst>
      <p:ext uri="{BB962C8B-B14F-4D97-AF65-F5344CB8AC3E}">
        <p14:creationId xmlns:p14="http://schemas.microsoft.com/office/powerpoint/2010/main" val="2166802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a:extLst>
            <a:ext uri="{FF2B5EF4-FFF2-40B4-BE49-F238E27FC236}">
              <a16:creationId xmlns:a16="http://schemas.microsoft.com/office/drawing/2014/main" id="{A04E6C23-3247-2148-E219-E38DBD1A9A18}"/>
            </a:ext>
          </a:extLst>
        </p:cNvPr>
        <p:cNvGrpSpPr/>
        <p:nvPr/>
      </p:nvGrpSpPr>
      <p:grpSpPr>
        <a:xfrm>
          <a:off x="0" y="0"/>
          <a:ext cx="0" cy="0"/>
          <a:chOff x="0" y="0"/>
          <a:chExt cx="0" cy="0"/>
        </a:xfrm>
      </p:grpSpPr>
      <p:sp>
        <p:nvSpPr>
          <p:cNvPr id="6" name="Rectangle: Rounded Corners 13">
            <a:extLst>
              <a:ext uri="{FF2B5EF4-FFF2-40B4-BE49-F238E27FC236}">
                <a16:creationId xmlns:a16="http://schemas.microsoft.com/office/drawing/2014/main" id="{FAF6D175-BD61-5D6D-7C28-5B0AD2136773}"/>
              </a:ext>
            </a:extLst>
          </p:cNvPr>
          <p:cNvSpPr/>
          <p:nvPr/>
        </p:nvSpPr>
        <p:spPr>
          <a:xfrm>
            <a:off x="464104" y="2744819"/>
            <a:ext cx="5329403" cy="1950802"/>
          </a:xfrm>
          <a:prstGeom prst="roundRect">
            <a:avLst>
              <a:gd name="adj" fmla="val 8585"/>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A. Nếu là Vi, em sẽ chăm chỉ làm việc nhà và phụ giúp gia đình những việc bản thân có thể làm được trong lúc bố mẹ bán hàng.</a:t>
            </a:r>
          </a:p>
        </p:txBody>
      </p:sp>
      <p:sp>
        <p:nvSpPr>
          <p:cNvPr id="7" name="Rectangle: Rounded Corners 14">
            <a:extLst>
              <a:ext uri="{FF2B5EF4-FFF2-40B4-BE49-F238E27FC236}">
                <a16:creationId xmlns:a16="http://schemas.microsoft.com/office/drawing/2014/main" id="{20265A03-120F-9EA1-3B8F-A3C97538CA07}"/>
              </a:ext>
            </a:extLst>
          </p:cNvPr>
          <p:cNvSpPr/>
          <p:nvPr/>
        </p:nvSpPr>
        <p:spPr>
          <a:xfrm>
            <a:off x="460384" y="4808959"/>
            <a:ext cx="5329403" cy="1950802"/>
          </a:xfrm>
          <a:prstGeom prst="roundRect">
            <a:avLst>
              <a:gd name="adj" fmla="val 9124"/>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C.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Vi,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sẽ</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không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tham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vào</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kinh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doanh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gia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đình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bố</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mẹ</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sẽ</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tự</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quyết</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định</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8" name="Rectangle: Rounded Corners 15">
            <a:extLst>
              <a:ext uri="{FF2B5EF4-FFF2-40B4-BE49-F238E27FC236}">
                <a16:creationId xmlns:a16="http://schemas.microsoft.com/office/drawing/2014/main" id="{F24D02CE-E3DC-F915-98E6-957FD2534865}"/>
              </a:ext>
            </a:extLst>
          </p:cNvPr>
          <p:cNvSpPr/>
          <p:nvPr/>
        </p:nvSpPr>
        <p:spPr>
          <a:xfrm>
            <a:off x="6398493" y="2744819"/>
            <a:ext cx="5329403" cy="1950802"/>
          </a:xfrm>
          <a:prstGeom prst="roundRect">
            <a:avLst>
              <a:gd name="adj" fmla="val 9124"/>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B.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Nếu</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Vi,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em</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sẽ</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chỉ</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tập</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trung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vào</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học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còn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bán</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hàng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là</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công</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việc</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của</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bố</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 </a:t>
            </a:r>
            <a:r>
              <a:rPr lang="en-US" sz="2200" dirty="0" err="1">
                <a:solidFill>
                  <a:srgbClr val="000000"/>
                </a:solidFill>
                <a:latin typeface="UTM Avo" panose="02040603050506020204" pitchFamily="18"/>
                <a:ea typeface="Times New Roman" panose="02020603050405020304" pitchFamily="18" charset="0"/>
                <a:cs typeface="Arial" panose="020B0604020202020204" pitchFamily="34" charset="0"/>
              </a:rPr>
              <a:t>mẹ</a:t>
            </a:r>
            <a:r>
              <a:rPr lang="en-US" sz="2200" dirty="0">
                <a:solidFill>
                  <a:srgbClr val="000000"/>
                </a:solidFill>
                <a:latin typeface="UTM Avo" panose="02040603050506020204" pitchFamily="18"/>
                <a:ea typeface="Times New Roman" panose="02020603050405020304" pitchFamily="18" charset="0"/>
                <a:cs typeface="Arial" panose="020B0604020202020204" pitchFamily="34" charset="0"/>
              </a:rPr>
              <a:t>.</a:t>
            </a:r>
          </a:p>
        </p:txBody>
      </p:sp>
      <p:sp>
        <p:nvSpPr>
          <p:cNvPr id="9" name="Rectangle: Rounded Corners 16">
            <a:extLst>
              <a:ext uri="{FF2B5EF4-FFF2-40B4-BE49-F238E27FC236}">
                <a16:creationId xmlns:a16="http://schemas.microsoft.com/office/drawing/2014/main" id="{B5DB5ED9-7ACC-566E-C425-686AC1C731DF}"/>
              </a:ext>
            </a:extLst>
          </p:cNvPr>
          <p:cNvSpPr/>
          <p:nvPr/>
        </p:nvSpPr>
        <p:spPr>
          <a:xfrm>
            <a:off x="6402213" y="4808959"/>
            <a:ext cx="5329403" cy="1950802"/>
          </a:xfrm>
          <a:prstGeom prst="roundRect">
            <a:avLst>
              <a:gd name="adj" fmla="val 6430"/>
            </a:avLst>
          </a:prstGeom>
          <a:ln>
            <a:noFill/>
          </a:ln>
          <a:effectLst>
            <a:glow rad="139700">
              <a:schemeClr val="accent2">
                <a:satMod val="175000"/>
                <a:alpha val="40000"/>
              </a:schemeClr>
            </a:glow>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vi-VN" sz="2200" dirty="0">
                <a:solidFill>
                  <a:srgbClr val="000000"/>
                </a:solidFill>
                <a:latin typeface="UTM Avo" panose="02040603050506020204" pitchFamily="18"/>
                <a:ea typeface="Times New Roman" panose="02020603050405020304" pitchFamily="18" charset="0"/>
                <a:cs typeface="Arial" panose="020B0604020202020204" pitchFamily="34" charset="0"/>
              </a:rPr>
              <a:t>D. Nếu là Vi, em sẽ đòi bán cùng bố mẹ để có thêm thu nhập, khoản thu riêng cho bản thân.</a:t>
            </a:r>
          </a:p>
        </p:txBody>
      </p:sp>
      <p:pic>
        <p:nvPicPr>
          <p:cNvPr id="10" name="Picture 18">
            <a:extLst>
              <a:ext uri="{FF2B5EF4-FFF2-40B4-BE49-F238E27FC236}">
                <a16:creationId xmlns:a16="http://schemas.microsoft.com/office/drawing/2014/main" id="{433C528F-C0B4-F5E9-B7DF-D39621DE74A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39266" y="4120636"/>
            <a:ext cx="724554" cy="63080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1" name="Picture 20">
            <a:extLst>
              <a:ext uri="{FF2B5EF4-FFF2-40B4-BE49-F238E27FC236}">
                <a16:creationId xmlns:a16="http://schemas.microsoft.com/office/drawing/2014/main" id="{6D4B0D3E-55E7-2D2D-942D-B6A6E53BD1A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89407" y="6101504"/>
            <a:ext cx="748688" cy="66818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2" name="Picture 20">
            <a:extLst>
              <a:ext uri="{FF2B5EF4-FFF2-40B4-BE49-F238E27FC236}">
                <a16:creationId xmlns:a16="http://schemas.microsoft.com/office/drawing/2014/main" id="{788C21B0-DAAA-8686-8CB4-0C76D45E8C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01474" y="4048977"/>
            <a:ext cx="724554" cy="64664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97D1BC06-6919-342C-890F-A98C141EFE7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60941" y="6080357"/>
            <a:ext cx="772386" cy="689332"/>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Rectangle: Rounded Corners 13">
            <a:extLst>
              <a:ext uri="{FF2B5EF4-FFF2-40B4-BE49-F238E27FC236}">
                <a16:creationId xmlns:a16="http://schemas.microsoft.com/office/drawing/2014/main" id="{DA18387C-0A3B-96C9-99AF-44AE68B1E91E}"/>
              </a:ext>
            </a:extLst>
          </p:cNvPr>
          <p:cNvSpPr/>
          <p:nvPr/>
        </p:nvSpPr>
        <p:spPr>
          <a:xfrm>
            <a:off x="823301" y="347393"/>
            <a:ext cx="10545398" cy="2295468"/>
          </a:xfrm>
          <a:prstGeom prst="roundRect">
            <a:avLst>
              <a:gd name="adj" fmla="val 9341"/>
            </a:avLst>
          </a:prstGeom>
          <a:ln w="38100">
            <a:solidFill>
              <a:schemeClr val="tx1"/>
            </a:solidFill>
          </a:ln>
          <a:effectLst/>
        </p:spPr>
        <p:style>
          <a:lnRef idx="2">
            <a:schemeClr val="accent1"/>
          </a:lnRef>
          <a:fillRef idx="1">
            <a:schemeClr val="lt1"/>
          </a:fillRef>
          <a:effectRef idx="0">
            <a:schemeClr val="accent1"/>
          </a:effectRef>
          <a:fontRef idx="minor">
            <a:schemeClr val="dk1"/>
          </a:fontRef>
        </p:style>
        <p:txBody>
          <a:bodyPr rtlCol="0" anchor="ctr"/>
          <a:lstStyle/>
          <a:p>
            <a:pPr lvl="0" algn="just" defTabSz="495330">
              <a:lnSpc>
                <a:spcPct val="150000"/>
              </a:lnSpc>
              <a:defRPr/>
            </a:pPr>
            <a:r>
              <a:rPr lang="vi-VN" sz="2400" b="1" dirty="0">
                <a:solidFill>
                  <a:srgbClr val="000000"/>
                </a:solidFill>
                <a:latin typeface="UTM Avo" panose="02040603050506020204" pitchFamily="18"/>
                <a:ea typeface="Times New Roman" panose="02020603050405020304" pitchFamily="18" charset="0"/>
                <a:cs typeface="Arial" panose="020B0604020202020204" pitchFamily="34" charset="0"/>
              </a:rPr>
              <a:t>Câu 5: </a:t>
            </a:r>
            <a:r>
              <a:rPr lang="vi-VN" sz="2400" dirty="0">
                <a:solidFill>
                  <a:srgbClr val="000000"/>
                </a:solidFill>
                <a:latin typeface="UTM Avo" panose="02040603050506020204" pitchFamily="18"/>
                <a:ea typeface="Times New Roman" panose="02020603050405020304" pitchFamily="18" charset="0"/>
                <a:cs typeface="Arial" panose="020B0604020202020204" pitchFamily="34" charset="0"/>
              </a:rPr>
              <a:t>Để phát triển kinh tế, gia đình Vi mở một cửa hàng tạp hoá nhỏ và phân công mọi người giúp nhau bán hàng vào thời gian rảnh. Vi không thích bán hàng trực tiếp như vậy, nhưng cũng muốn tham gia phát triển kinh tế gia đình. Nếu là Vi, em sẽ làm gì?</a:t>
            </a:r>
          </a:p>
        </p:txBody>
      </p:sp>
      <p:pic>
        <p:nvPicPr>
          <p:cNvPr id="19" name="Picture 18">
            <a:extLst>
              <a:ext uri="{FF2B5EF4-FFF2-40B4-BE49-F238E27FC236}">
                <a16:creationId xmlns:a16="http://schemas.microsoft.com/office/drawing/2014/main" id="{B325EAEE-AFC8-1AD8-21D4-80C0BBB04E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704105" cy="785131"/>
          </a:xfrm>
          <a:prstGeom prst="rect">
            <a:avLst/>
          </a:prstGeom>
          <a:solidFill>
            <a:sysClr val="window" lastClr="FFFFFF"/>
          </a:solidFill>
        </p:spPr>
      </p:pic>
      <p:pic>
        <p:nvPicPr>
          <p:cNvPr id="3" name="Picture 2">
            <a:hlinkClick r:id="" action="ppaction://hlinkshowjump?jump=nextslide"/>
            <a:extLst>
              <a:ext uri="{FF2B5EF4-FFF2-40B4-BE49-F238E27FC236}">
                <a16:creationId xmlns:a16="http://schemas.microsoft.com/office/drawing/2014/main" id="{5CF01032-DBD1-0160-0BEC-4FD1FD1AC85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1519200" y="5834527"/>
            <a:ext cx="888687" cy="1023472"/>
          </a:xfrm>
          <a:prstGeom prst="rect">
            <a:avLst/>
          </a:prstGeom>
        </p:spPr>
      </p:pic>
    </p:spTree>
    <p:extLst>
      <p:ext uri="{BB962C8B-B14F-4D97-AF65-F5344CB8AC3E}">
        <p14:creationId xmlns:p14="http://schemas.microsoft.com/office/powerpoint/2010/main" val="3530230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9"/>
                    </p:tgtEl>
                  </p:cond>
                </p:stCondLst>
                <p:endSync evt="end" delay="0">
                  <p:rtn val="all"/>
                </p:endSync>
                <p:childTnLst>
                  <p:par>
                    <p:cTn id="21" fill="hold">
                      <p:stCondLst>
                        <p:cond delay="0"/>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childTnLst>
              </p:cTn>
              <p:nextCondLst>
                <p:cond evt="onClick" delay="0">
                  <p:tgtEl>
                    <p:spTgt spid="9"/>
                  </p:tgtEl>
                </p:cond>
              </p:nextCondLst>
            </p:seq>
            <p:seq concurrent="1" nextAc="seek">
              <p:cTn id="26" restart="whenNotActive" fill="hold" evtFilter="cancelBubble" nodeType="interactiveSeq">
                <p:stCondLst>
                  <p:cond evt="onClick" delay="0">
                    <p:tgtEl>
                      <p:spTgt spid="7"/>
                    </p:tgtEl>
                  </p:cond>
                </p:stCondLst>
                <p:endSync evt="end" delay="0">
                  <p:rtn val="all"/>
                </p:endSync>
                <p:childTnLst>
                  <p:par>
                    <p:cTn id="27" fill="hold">
                      <p:stCondLst>
                        <p:cond delay="0"/>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nextCondLst>
                <p:cond evt="onClick" delay="0">
                  <p:tgtEl>
                    <p:spTgt spid="7"/>
                  </p:tgtEl>
                </p:cond>
              </p:nextCondLst>
            </p:seq>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nextCondLst>
                <p:cond evt="onClick" delay="0">
                  <p:tgtEl>
                    <p:spTgt spid="6"/>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childTnLst>
                    </p:cTn>
                  </p:par>
                </p:childTnLst>
              </p:cTn>
              <p:nextCondLst>
                <p:cond evt="onClick" delay="0">
                  <p:tgtEl>
                    <p:spTgt spid="8"/>
                  </p:tgtEl>
                </p:cond>
              </p:nextCondLst>
            </p:seq>
          </p:childTnLst>
        </p:cTn>
      </p:par>
    </p:tnLst>
    <p:bldLst>
      <p:bldP spid="6" grpId="0" animBg="1"/>
      <p:bldP spid="7" grpId="0" animBg="1"/>
      <p:bldP spid="8" grpId="0" animBg="1"/>
      <p:bldP spid="9" grpId="0" animBg="1"/>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BACA2F0-F4FB-4AE2-5EF4-D90A15DA19DB}"/>
              </a:ext>
            </a:extLst>
          </p:cNvPr>
          <p:cNvSpPr/>
          <p:nvPr/>
        </p:nvSpPr>
        <p:spPr>
          <a:xfrm>
            <a:off x="713231" y="2911901"/>
            <a:ext cx="5613996" cy="2487788"/>
          </a:xfrm>
          <a:prstGeom prst="roundRect">
            <a:avLst>
              <a:gd name="adj" fmla="val 5738"/>
            </a:avLst>
          </a:prstGeom>
          <a:solidFill>
            <a:schemeClr val="accent4">
              <a:lumMod val="20000"/>
              <a:lumOff val="80000"/>
            </a:schemeClr>
          </a:solidFill>
          <a:ln w="19050" cap="flat" cmpd="sng" algn="ctr">
            <a:noFill/>
            <a:prstDash val="solid"/>
          </a:ln>
          <a:effectLst/>
        </p:spPr>
        <p:txBody>
          <a:bodyPr rtlCol="0" anchor="ctr"/>
          <a:lstStyle/>
          <a:p>
            <a:pPr algn="just" defTabSz="1219170">
              <a:lnSpc>
                <a:spcPct val="150000"/>
              </a:lnSpc>
              <a:buFont typeface="Arial"/>
              <a:buNone/>
              <a:defRPr/>
            </a:pPr>
            <a:r>
              <a:rPr lang="en-US" sz="2400" kern="0" dirty="0" err="1">
                <a:solidFill>
                  <a:sysClr val="windowText" lastClr="000000"/>
                </a:solidFill>
                <a:latin typeface="UTM Avo" panose="02040603050506020204" pitchFamily="18" charset="0"/>
                <a:cs typeface="Arial" panose="020B0604020202020204" pitchFamily="34" charset="0"/>
                <a:sym typeface="Arial"/>
              </a:rPr>
              <a:t>Chuẩn</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bị</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tranh</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ảnh</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với</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chủ</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đề</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Khoảnh</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khắc</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gia</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đình</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hạnh</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phúc</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Các</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thành</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viên</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cùng</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tham</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gia</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phát</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triển</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kinh</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tế</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gia</a:t>
            </a:r>
            <a:r>
              <a:rPr lang="en-US" sz="2400" kern="0" dirty="0">
                <a:solidFill>
                  <a:sysClr val="windowText" lastClr="000000"/>
                </a:solidFill>
                <a:latin typeface="UTM Avo" panose="02040603050506020204" pitchFamily="18" charset="0"/>
                <a:cs typeface="Arial" panose="020B0604020202020204" pitchFamily="34" charset="0"/>
                <a:sym typeface="Arial"/>
              </a:rPr>
              <a:t> </a:t>
            </a:r>
            <a:r>
              <a:rPr lang="en-US" sz="2400" kern="0" dirty="0" err="1">
                <a:solidFill>
                  <a:sysClr val="windowText" lastClr="000000"/>
                </a:solidFill>
                <a:latin typeface="UTM Avo" panose="02040603050506020204" pitchFamily="18" charset="0"/>
                <a:cs typeface="Arial" panose="020B0604020202020204" pitchFamily="34" charset="0"/>
                <a:sym typeface="Arial"/>
              </a:rPr>
              <a:t>đình</a:t>
            </a:r>
            <a:r>
              <a:rPr lang="en-US" sz="2400" kern="0" dirty="0">
                <a:solidFill>
                  <a:sysClr val="windowText" lastClr="000000"/>
                </a:solidFill>
                <a:latin typeface="UTM Avo" panose="02040603050506020204" pitchFamily="18" charset="0"/>
                <a:cs typeface="Arial" panose="020B0604020202020204" pitchFamily="34" charset="0"/>
                <a:sym typeface="Arial"/>
              </a:rPr>
              <a:t>).</a:t>
            </a:r>
          </a:p>
        </p:txBody>
      </p:sp>
      <p:pic>
        <p:nvPicPr>
          <p:cNvPr id="4" name="Picture 10">
            <a:extLst>
              <a:ext uri="{FF2B5EF4-FFF2-40B4-BE49-F238E27FC236}">
                <a16:creationId xmlns:a16="http://schemas.microsoft.com/office/drawing/2014/main" id="{93F2D427-476F-86AB-AEEF-0D9A45D0B24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255776" y="3309184"/>
            <a:ext cx="5613995" cy="3483663"/>
          </a:xfrm>
          <a:prstGeom prst="rect">
            <a:avLst/>
          </a:prstGeom>
        </p:spPr>
      </p:pic>
    </p:spTree>
    <p:extLst>
      <p:ext uri="{BB962C8B-B14F-4D97-AF65-F5344CB8AC3E}">
        <p14:creationId xmlns:p14="http://schemas.microsoft.com/office/powerpoint/2010/main" val="3879544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07CD201-0827-BDE1-4BEF-3C973D852D11}"/>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5CA31EB0-6E2E-EEF1-562C-305DD261FA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D42848B1-F8F5-5B80-88D4-FEBF345A3B3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41920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617ADBA-C0ED-C501-3F53-C68A66525430}"/>
              </a:ext>
            </a:extLst>
          </p:cNvPr>
          <p:cNvGrpSpPr/>
          <p:nvPr/>
        </p:nvGrpSpPr>
        <p:grpSpPr>
          <a:xfrm>
            <a:off x="1066088" y="1675286"/>
            <a:ext cx="10059823" cy="4693983"/>
            <a:chOff x="3962398" y="2893029"/>
            <a:chExt cx="21203921" cy="10629838"/>
          </a:xfrm>
        </p:grpSpPr>
        <p:sp>
          <p:nvSpPr>
            <p:cNvPr id="3" name="Freeform 8">
              <a:extLst>
                <a:ext uri="{FF2B5EF4-FFF2-40B4-BE49-F238E27FC236}">
                  <a16:creationId xmlns:a16="http://schemas.microsoft.com/office/drawing/2014/main" id="{CD39CC15-5F9D-1187-590E-2A2EF566B404}"/>
                </a:ext>
              </a:extLst>
            </p:cNvPr>
            <p:cNvSpPr/>
            <p:nvPr/>
          </p:nvSpPr>
          <p:spPr>
            <a:xfrm>
              <a:off x="3962398" y="2893029"/>
              <a:ext cx="21203921" cy="10629838"/>
            </a:xfrm>
            <a:custGeom>
              <a:avLst/>
              <a:gdLst/>
              <a:ahLst/>
              <a:cxnLst/>
              <a:rect l="l" t="t" r="r" b="b"/>
              <a:pathLst>
                <a:path w="7315200" h="3886200">
                  <a:moveTo>
                    <a:pt x="0" y="0"/>
                  </a:moveTo>
                  <a:lnTo>
                    <a:pt x="7315200" y="0"/>
                  </a:lnTo>
                  <a:lnTo>
                    <a:pt x="7315200" y="3886200"/>
                  </a:lnTo>
                  <a:lnTo>
                    <a:pt x="0" y="38862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0" cap="none" spc="0" normalizeH="0" baseline="0" noProof="0" dirty="0">
                <a:ln>
                  <a:noFill/>
                </a:ln>
                <a:solidFill>
                  <a:prstClr val="black"/>
                </a:solidFill>
                <a:effectLst/>
                <a:uLnTx/>
                <a:uFillTx/>
              </a:endParaRPr>
            </a:p>
          </p:txBody>
        </p:sp>
        <p:sp>
          <p:nvSpPr>
            <p:cNvPr id="4" name="Rectangle 3">
              <a:extLst>
                <a:ext uri="{FF2B5EF4-FFF2-40B4-BE49-F238E27FC236}">
                  <a16:creationId xmlns:a16="http://schemas.microsoft.com/office/drawing/2014/main" id="{446CD064-72F3-5D84-6193-BA4E82DC620C}"/>
                </a:ext>
              </a:extLst>
            </p:cNvPr>
            <p:cNvSpPr/>
            <p:nvPr/>
          </p:nvSpPr>
          <p:spPr>
            <a:xfrm>
              <a:off x="5492840" y="4067882"/>
              <a:ext cx="18143033" cy="8280130"/>
            </a:xfrm>
            <a:prstGeom prst="rect">
              <a:avLst/>
            </a:prstGeom>
          </p:spPr>
          <p:txBody>
            <a:bodyPr wrap="square">
              <a:spAutoFit/>
            </a:bodyPr>
            <a:lstStyle/>
            <a:p>
              <a:pPr marR="0" lvl="0" algn="just" defTabSz="609539" eaLnBrk="1" fontAlgn="auto" latinLnBrk="0" hangingPunct="1">
                <a:lnSpc>
                  <a:spcPct val="165000"/>
                </a:lnSpc>
                <a:spcBef>
                  <a:spcPts val="0"/>
                </a:spcBef>
                <a:spcAft>
                  <a:spcPts val="0"/>
                </a:spcAft>
                <a:buClrTx/>
                <a:buSzTx/>
                <a:tabLst/>
                <a:defRPr/>
              </a:pPr>
              <a:r>
                <a:rPr kumimoji="0" lang="vi-VN" sz="2400" u="none" strike="noStrike" kern="0" cap="none" spc="0" normalizeH="0" baseline="0" noProof="0" dirty="0">
                  <a:ln>
                    <a:noFill/>
                  </a:ln>
                  <a:solidFill>
                    <a:srgbClr val="000000"/>
                  </a:solidFill>
                  <a:effectLst/>
                  <a:uLnTx/>
                  <a:uFillTx/>
                  <a:latin typeface="UTM Avo" panose="02040603050506020204" pitchFamily="18" charset="0"/>
                  <a:ea typeface="Times New Roman" panose="02020603050405020304" pitchFamily="18" charset="0"/>
                  <a:cs typeface="Arial" panose="020B0604020202020204" pitchFamily="34" charset="0"/>
                </a:rPr>
                <a:t>Phát triển kinh tế gia đình góp phần phát triển kinh tế của xã hội. Mỗi gia đình có những biện pháp phát triển kinh tế khác nhau, phù hợp với điều kiện thực tế của gia đình và địa phương. Các thành viên trong gia đình có thể thực hiện những hoạt động phù hợp để phát triển kinh tế cho gia đình mình.</a:t>
              </a:r>
            </a:p>
          </p:txBody>
        </p:sp>
      </p:grpSp>
    </p:spTree>
    <p:extLst>
      <p:ext uri="{BB962C8B-B14F-4D97-AF65-F5344CB8AC3E}">
        <p14:creationId xmlns:p14="http://schemas.microsoft.com/office/powerpoint/2010/main" val="2899813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C6F0B1C-599E-F46F-D054-E595E9D175C3}"/>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AA3055EE-0409-8437-5C82-B420434B8F8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4C5A2945-B009-3424-5BCE-49AC273E8296}"/>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7773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FBA592F-4164-6DC0-2C8C-654B6A21BFDA}"/>
              </a:ext>
            </a:extLst>
          </p:cNvPr>
          <p:cNvSpPr/>
          <p:nvPr/>
        </p:nvSpPr>
        <p:spPr>
          <a:xfrm>
            <a:off x="-682045" y="1660599"/>
            <a:ext cx="8974708" cy="767291"/>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algn="ctr">
              <a:buFont typeface="Arial"/>
              <a:buNone/>
            </a:pP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Bảng</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đánh</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giá</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mức</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độ</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tham</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gia</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các</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hoạt</a:t>
            </a:r>
            <a:r>
              <a:rPr lang="en-US" sz="2400" b="1" kern="0" dirty="0">
                <a:latin typeface="UTM Avo" panose="02040603050506020204" pitchFamily="18" charset="0"/>
                <a:cs typeface="Arial" panose="020B0604020202020204" pitchFamily="34" charset="0"/>
                <a:sym typeface="Arial"/>
              </a:rPr>
              <a:t> </a:t>
            </a:r>
            <a:r>
              <a:rPr lang="en-US" sz="2400" b="1" kern="0" dirty="0" err="1">
                <a:latin typeface="UTM Avo" panose="02040603050506020204" pitchFamily="18" charset="0"/>
                <a:cs typeface="Arial" panose="020B0604020202020204" pitchFamily="34" charset="0"/>
                <a:sym typeface="Arial"/>
              </a:rPr>
              <a:t>động</a:t>
            </a:r>
            <a:endParaRPr lang="en-US" sz="2400" b="1" kern="0" dirty="0">
              <a:latin typeface="UTM Avo" panose="02040603050506020204" pitchFamily="18" charset="0"/>
              <a:cs typeface="Arial" panose="020B0604020202020204" pitchFamily="34" charset="0"/>
              <a:sym typeface="Arial"/>
            </a:endParaRPr>
          </a:p>
        </p:txBody>
      </p:sp>
      <p:graphicFrame>
        <p:nvGraphicFramePr>
          <p:cNvPr id="3" name="Table 2">
            <a:extLst>
              <a:ext uri="{FF2B5EF4-FFF2-40B4-BE49-F238E27FC236}">
                <a16:creationId xmlns:a16="http://schemas.microsoft.com/office/drawing/2014/main" id="{9CAA0E36-F516-E84B-238A-E0CAAE207CE4}"/>
              </a:ext>
            </a:extLst>
          </p:cNvPr>
          <p:cNvGraphicFramePr>
            <a:graphicFrameLocks noGrp="1"/>
          </p:cNvGraphicFramePr>
          <p:nvPr>
            <p:extLst>
              <p:ext uri="{D42A27DB-BD31-4B8C-83A1-F6EECF244321}">
                <p14:modId xmlns:p14="http://schemas.microsoft.com/office/powerpoint/2010/main" val="3724822976"/>
              </p:ext>
            </p:extLst>
          </p:nvPr>
        </p:nvGraphicFramePr>
        <p:xfrm>
          <a:off x="326571" y="2606562"/>
          <a:ext cx="11538857" cy="3883612"/>
        </p:xfrm>
        <a:graphic>
          <a:graphicData uri="http://schemas.openxmlformats.org/drawingml/2006/table">
            <a:tbl>
              <a:tblPr bandRow="1"/>
              <a:tblGrid>
                <a:gridCol w="1042673">
                  <a:extLst>
                    <a:ext uri="{9D8B030D-6E8A-4147-A177-3AD203B41FA5}">
                      <a16:colId xmlns:a16="http://schemas.microsoft.com/office/drawing/2014/main" val="1254215877"/>
                    </a:ext>
                  </a:extLst>
                </a:gridCol>
                <a:gridCol w="4834555">
                  <a:extLst>
                    <a:ext uri="{9D8B030D-6E8A-4147-A177-3AD203B41FA5}">
                      <a16:colId xmlns:a16="http://schemas.microsoft.com/office/drawing/2014/main" val="3238354126"/>
                    </a:ext>
                  </a:extLst>
                </a:gridCol>
                <a:gridCol w="2935569">
                  <a:extLst>
                    <a:ext uri="{9D8B030D-6E8A-4147-A177-3AD203B41FA5}">
                      <a16:colId xmlns:a16="http://schemas.microsoft.com/office/drawing/2014/main" val="4066171432"/>
                    </a:ext>
                  </a:extLst>
                </a:gridCol>
                <a:gridCol w="2726060">
                  <a:extLst>
                    <a:ext uri="{9D8B030D-6E8A-4147-A177-3AD203B41FA5}">
                      <a16:colId xmlns:a16="http://schemas.microsoft.com/office/drawing/2014/main" val="1299071340"/>
                    </a:ext>
                  </a:extLst>
                </a:gridCol>
              </a:tblGrid>
              <a:tr h="97090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600"/>
                        </a:spcBef>
                      </a:pP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STT</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600"/>
                        </a:spcBef>
                      </a:pP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Họ</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và</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tên</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thành</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viên</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600"/>
                        </a:spcBef>
                      </a:pP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Mức</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độ</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tham</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gia</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600"/>
                        </a:spcBef>
                      </a:pP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Kết</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quả</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làm</a:t>
                      </a:r>
                      <a:r>
                        <a:rPr lang="fr-FR" sz="2000" b="1"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2000" b="1"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việc</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12587837"/>
                  </a:ext>
                </a:extLst>
              </a:tr>
              <a:tr h="97090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28439427"/>
                  </a:ext>
                </a:extLst>
              </a:tr>
              <a:tr h="97090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7400403"/>
                  </a:ext>
                </a:extLst>
              </a:tr>
              <a:tr h="97090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00000"/>
                        </a:lnSpc>
                        <a:spcBef>
                          <a:spcPts val="100"/>
                        </a:spcBef>
                        <a:spcAft>
                          <a:spcPts val="100"/>
                        </a:spcAft>
                      </a:pPr>
                      <a:r>
                        <a:rPr lang="fr-FR" sz="20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20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59415693"/>
                  </a:ext>
                </a:extLst>
              </a:tr>
            </a:tbl>
          </a:graphicData>
        </a:graphic>
      </p:graphicFrame>
    </p:spTree>
    <p:extLst>
      <p:ext uri="{BB962C8B-B14F-4D97-AF65-F5344CB8AC3E}">
        <p14:creationId xmlns:p14="http://schemas.microsoft.com/office/powerpoint/2010/main" val="758075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2532249-0E19-502F-D7F3-6704795A15A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AFF40E1-C740-90AC-EEB1-1CFF9F4853F4}"/>
              </a:ext>
            </a:extLst>
          </p:cNvPr>
          <p:cNvSpPr txBox="1"/>
          <p:nvPr/>
        </p:nvSpPr>
        <p:spPr>
          <a:xfrm>
            <a:off x="514350" y="1601420"/>
            <a:ext cx="1834056" cy="461665"/>
          </a:xfrm>
          <a:prstGeom prst="rect">
            <a:avLst/>
          </a:prstGeom>
          <a:noFill/>
        </p:spPr>
        <p:txBody>
          <a:bodyPr wrap="square" rtlCol="0">
            <a:spAutoFit/>
          </a:bodyPr>
          <a:lstStyle/>
          <a:p>
            <a:pPr defTabSz="1219170">
              <a:buFont typeface="Arial"/>
              <a:buNone/>
              <a:defRPr/>
            </a:pPr>
            <a:r>
              <a:rPr lang="en-US" sz="2400" b="1" kern="0" dirty="0">
                <a:latin typeface="UTM Avo" panose="02040603050506020204" pitchFamily="18" charset="0"/>
                <a:cs typeface="Arial"/>
                <a:sym typeface="Arial"/>
              </a:rPr>
              <a:t>GHI CHÚ</a:t>
            </a:r>
            <a:endParaRPr lang="vi-VN" sz="2400" b="1" i="1" kern="0" dirty="0">
              <a:cs typeface="Arial"/>
              <a:sym typeface="Arial"/>
            </a:endParaRPr>
          </a:p>
        </p:txBody>
      </p:sp>
      <p:graphicFrame>
        <p:nvGraphicFramePr>
          <p:cNvPr id="5" name="Table 4">
            <a:extLst>
              <a:ext uri="{FF2B5EF4-FFF2-40B4-BE49-F238E27FC236}">
                <a16:creationId xmlns:a16="http://schemas.microsoft.com/office/drawing/2014/main" id="{4D9397D0-AA39-9E7C-FBC8-6549216A2A14}"/>
              </a:ext>
            </a:extLst>
          </p:cNvPr>
          <p:cNvGraphicFramePr>
            <a:graphicFrameLocks noGrp="1"/>
          </p:cNvGraphicFramePr>
          <p:nvPr>
            <p:extLst>
              <p:ext uri="{D42A27DB-BD31-4B8C-83A1-F6EECF244321}">
                <p14:modId xmlns:p14="http://schemas.microsoft.com/office/powerpoint/2010/main" val="242132526"/>
              </p:ext>
            </p:extLst>
          </p:nvPr>
        </p:nvGraphicFramePr>
        <p:xfrm>
          <a:off x="514350" y="2144111"/>
          <a:ext cx="11163299" cy="4496284"/>
        </p:xfrm>
        <a:graphic>
          <a:graphicData uri="http://schemas.openxmlformats.org/drawingml/2006/table">
            <a:tbl>
              <a:tblPr bandRow="1"/>
              <a:tblGrid>
                <a:gridCol w="5910943">
                  <a:extLst>
                    <a:ext uri="{9D8B030D-6E8A-4147-A177-3AD203B41FA5}">
                      <a16:colId xmlns:a16="http://schemas.microsoft.com/office/drawing/2014/main" val="780181394"/>
                    </a:ext>
                  </a:extLst>
                </a:gridCol>
                <a:gridCol w="5252356">
                  <a:extLst>
                    <a:ext uri="{9D8B030D-6E8A-4147-A177-3AD203B41FA5}">
                      <a16:colId xmlns:a16="http://schemas.microsoft.com/office/drawing/2014/main" val="4292289683"/>
                    </a:ext>
                  </a:extLst>
                </a:gridCol>
              </a:tblGrid>
              <a:tr h="413903">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ctr">
                        <a:lnSpc>
                          <a:spcPct val="100000"/>
                        </a:lnSpc>
                        <a:spcBef>
                          <a:spcPts val="100"/>
                        </a:spcBef>
                        <a:spcAft>
                          <a:spcPts val="100"/>
                        </a:spcAft>
                      </a:pPr>
                      <a:r>
                        <a:rPr lang="fr-FR" sz="2000" b="1" dirty="0" err="1">
                          <a:solidFill>
                            <a:srgbClr val="000000"/>
                          </a:solidFill>
                          <a:effectLst/>
                          <a:latin typeface="UTM Avo" panose="02040603050506020204" pitchFamily="18" charset="0"/>
                          <a:ea typeface="Calibri" panose="020F0502020204030204" pitchFamily="34" charset="0"/>
                        </a:rPr>
                        <a:t>Mức</a:t>
                      </a:r>
                      <a:r>
                        <a:rPr lang="fr-FR" sz="2000" b="1" dirty="0">
                          <a:solidFill>
                            <a:srgbClr val="000000"/>
                          </a:solidFill>
                          <a:effectLst/>
                          <a:latin typeface="UTM Avo" panose="02040603050506020204" pitchFamily="18" charset="0"/>
                          <a:ea typeface="Calibri" panose="020F0502020204030204" pitchFamily="34" charset="0"/>
                        </a:rPr>
                        <a:t> </a:t>
                      </a:r>
                      <a:r>
                        <a:rPr lang="fr-FR" sz="2000" b="1" dirty="0" err="1">
                          <a:solidFill>
                            <a:srgbClr val="000000"/>
                          </a:solidFill>
                          <a:effectLst/>
                          <a:latin typeface="UTM Avo" panose="02040603050506020204" pitchFamily="18" charset="0"/>
                          <a:ea typeface="Calibri" panose="020F0502020204030204" pitchFamily="34" charset="0"/>
                        </a:rPr>
                        <a:t>độ</a:t>
                      </a:r>
                      <a:r>
                        <a:rPr lang="fr-FR" sz="2000" b="1" dirty="0">
                          <a:solidFill>
                            <a:srgbClr val="000000"/>
                          </a:solidFill>
                          <a:effectLst/>
                          <a:latin typeface="UTM Avo" panose="02040603050506020204" pitchFamily="18" charset="0"/>
                          <a:ea typeface="Calibri" panose="020F0502020204030204" pitchFamily="34" charset="0"/>
                        </a:rPr>
                        <a:t> </a:t>
                      </a:r>
                      <a:r>
                        <a:rPr lang="fr-FR" sz="2000" b="1" dirty="0" err="1">
                          <a:solidFill>
                            <a:srgbClr val="000000"/>
                          </a:solidFill>
                          <a:effectLst/>
                          <a:latin typeface="UTM Avo" panose="02040603050506020204" pitchFamily="18" charset="0"/>
                          <a:ea typeface="Calibri" panose="020F0502020204030204" pitchFamily="34" charset="0"/>
                        </a:rPr>
                        <a:t>tham</a:t>
                      </a:r>
                      <a:r>
                        <a:rPr lang="fr-FR" sz="2000" b="1" dirty="0">
                          <a:solidFill>
                            <a:srgbClr val="000000"/>
                          </a:solidFill>
                          <a:effectLst/>
                          <a:latin typeface="UTM Avo" panose="02040603050506020204" pitchFamily="18" charset="0"/>
                          <a:ea typeface="Calibri" panose="020F0502020204030204" pitchFamily="34" charset="0"/>
                        </a:rPr>
                        <a:t> </a:t>
                      </a:r>
                      <a:r>
                        <a:rPr lang="fr-FR" sz="2000" b="1" dirty="0" err="1">
                          <a:solidFill>
                            <a:srgbClr val="000000"/>
                          </a:solidFill>
                          <a:effectLst/>
                          <a:latin typeface="UTM Avo" panose="02040603050506020204" pitchFamily="18" charset="0"/>
                          <a:ea typeface="Calibri" panose="020F0502020204030204" pitchFamily="34" charset="0"/>
                        </a:rPr>
                        <a:t>gia</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AA669">
                        <a:lumMod val="20000"/>
                        <a:lumOff val="80000"/>
                      </a:srgbClr>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ctr">
                        <a:lnSpc>
                          <a:spcPct val="100000"/>
                        </a:lnSpc>
                        <a:spcBef>
                          <a:spcPts val="100"/>
                        </a:spcBef>
                        <a:spcAft>
                          <a:spcPts val="100"/>
                        </a:spcAft>
                      </a:pPr>
                      <a:r>
                        <a:rPr lang="fr-FR" sz="2000" b="1" dirty="0" err="1">
                          <a:solidFill>
                            <a:srgbClr val="000000"/>
                          </a:solidFill>
                          <a:effectLst/>
                          <a:latin typeface="UTM Avo" panose="02040603050506020204" pitchFamily="18" charset="0"/>
                          <a:ea typeface="Calibri" panose="020F0502020204030204" pitchFamily="34" charset="0"/>
                        </a:rPr>
                        <a:t>Kết</a:t>
                      </a:r>
                      <a:r>
                        <a:rPr lang="fr-FR" sz="2000" b="1" dirty="0">
                          <a:solidFill>
                            <a:srgbClr val="000000"/>
                          </a:solidFill>
                          <a:effectLst/>
                          <a:latin typeface="UTM Avo" panose="02040603050506020204" pitchFamily="18" charset="0"/>
                          <a:ea typeface="Calibri" panose="020F0502020204030204" pitchFamily="34" charset="0"/>
                        </a:rPr>
                        <a:t> </a:t>
                      </a:r>
                      <a:r>
                        <a:rPr lang="fr-FR" sz="2000" b="1" dirty="0" err="1">
                          <a:solidFill>
                            <a:srgbClr val="000000"/>
                          </a:solidFill>
                          <a:effectLst/>
                          <a:latin typeface="UTM Avo" panose="02040603050506020204" pitchFamily="18" charset="0"/>
                          <a:ea typeface="Calibri" panose="020F0502020204030204" pitchFamily="34" charset="0"/>
                        </a:rPr>
                        <a:t>quả</a:t>
                      </a:r>
                      <a:r>
                        <a:rPr lang="fr-FR" sz="2000" b="1" dirty="0">
                          <a:solidFill>
                            <a:srgbClr val="000000"/>
                          </a:solidFill>
                          <a:effectLst/>
                          <a:latin typeface="UTM Avo" panose="02040603050506020204" pitchFamily="18" charset="0"/>
                          <a:ea typeface="Calibri" panose="020F0502020204030204" pitchFamily="34" charset="0"/>
                        </a:rPr>
                        <a:t> </a:t>
                      </a:r>
                      <a:r>
                        <a:rPr lang="fr-FR" sz="2000" b="1" dirty="0" err="1">
                          <a:solidFill>
                            <a:srgbClr val="000000"/>
                          </a:solidFill>
                          <a:effectLst/>
                          <a:latin typeface="UTM Avo" panose="02040603050506020204" pitchFamily="18" charset="0"/>
                          <a:ea typeface="Calibri" panose="020F0502020204030204" pitchFamily="34" charset="0"/>
                        </a:rPr>
                        <a:t>làm</a:t>
                      </a:r>
                      <a:r>
                        <a:rPr lang="fr-FR" sz="2000" b="1" dirty="0">
                          <a:solidFill>
                            <a:srgbClr val="000000"/>
                          </a:solidFill>
                          <a:effectLst/>
                          <a:latin typeface="UTM Avo" panose="02040603050506020204" pitchFamily="18" charset="0"/>
                          <a:ea typeface="Calibri" panose="020F0502020204030204" pitchFamily="34" charset="0"/>
                        </a:rPr>
                        <a:t> </a:t>
                      </a:r>
                      <a:r>
                        <a:rPr lang="fr-FR" sz="2000" b="1" dirty="0" err="1">
                          <a:solidFill>
                            <a:srgbClr val="000000"/>
                          </a:solidFill>
                          <a:effectLst/>
                          <a:latin typeface="UTM Avo" panose="02040603050506020204" pitchFamily="18" charset="0"/>
                          <a:ea typeface="Calibri" panose="020F0502020204030204" pitchFamily="34" charset="0"/>
                        </a:rPr>
                        <a:t>việc</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AA669">
                        <a:lumMod val="20000"/>
                        <a:lumOff val="80000"/>
                      </a:srgbClr>
                    </a:solidFill>
                  </a:tcPr>
                </a:tc>
                <a:extLst>
                  <a:ext uri="{0D108BD9-81ED-4DB2-BD59-A6C34878D82A}">
                    <a16:rowId xmlns:a16="http://schemas.microsoft.com/office/drawing/2014/main" val="1443464642"/>
                  </a:ext>
                </a:extLst>
              </a:tr>
              <a:tr h="1774697">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just">
                        <a:lnSpc>
                          <a:spcPct val="150000"/>
                        </a:lnSpc>
                        <a:spcBef>
                          <a:spcPts val="100"/>
                        </a:spcBef>
                        <a:spcAft>
                          <a:spcPts val="100"/>
                        </a:spcAft>
                      </a:pPr>
                      <a:r>
                        <a:rPr lang="fr-FR" sz="2000" dirty="0">
                          <a:solidFill>
                            <a:srgbClr val="000000"/>
                          </a:solidFill>
                          <a:effectLst/>
                          <a:latin typeface="UTM Avo" panose="02040603050506020204" pitchFamily="18" charset="0"/>
                          <a:ea typeface="Calibri" panose="020F0502020204030204" pitchFamily="34" charset="0"/>
                        </a:rPr>
                        <a:t>1. </a:t>
                      </a:r>
                      <a:r>
                        <a:rPr lang="fr-FR" sz="2000" dirty="0" err="1">
                          <a:solidFill>
                            <a:srgbClr val="000000"/>
                          </a:solidFill>
                          <a:effectLst/>
                          <a:latin typeface="UTM Avo" panose="02040603050506020204" pitchFamily="18" charset="0"/>
                          <a:ea typeface="Calibri" panose="020F0502020204030204" pitchFamily="34" charset="0"/>
                        </a:rPr>
                        <a:t>Rất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tích</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cực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Chủ</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động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tự</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giác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tham</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gia</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vào</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hoạt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động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một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cách</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hứng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thú</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say</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mê</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nhiệt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tình</a:t>
                      </a:r>
                      <a:r>
                        <a:rPr lang="fr-FR" sz="2000" dirty="0">
                          <a:solidFill>
                            <a:srgbClr val="000000"/>
                          </a:solidFill>
                          <a:effectLst/>
                          <a:latin typeface="UTM Avo" panose="02040603050506020204" pitchFamily="18" charset="0"/>
                          <a:ea typeface="Calibri" panose="020F0502020204030204" pitchFamily="34" charset="0"/>
                        </a:rPr>
                        <a:t>.</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just">
                        <a:lnSpc>
                          <a:spcPct val="150000"/>
                        </a:lnSpc>
                        <a:spcBef>
                          <a:spcPts val="100"/>
                        </a:spcBef>
                        <a:spcAft>
                          <a:spcPts val="100"/>
                        </a:spcAft>
                      </a:pPr>
                      <a:r>
                        <a:rPr lang="fr-FR" sz="2000" dirty="0">
                          <a:solidFill>
                            <a:srgbClr val="000000"/>
                          </a:solidFill>
                          <a:effectLst/>
                          <a:latin typeface="UTM Avo" panose="02040603050506020204" pitchFamily="18" charset="0"/>
                          <a:ea typeface="Calibri" panose="020F0502020204030204" pitchFamily="34" charset="0"/>
                        </a:rPr>
                        <a:t>1. </a:t>
                      </a:r>
                      <a:r>
                        <a:rPr lang="fr-FR" sz="2000" dirty="0" err="1">
                          <a:solidFill>
                            <a:srgbClr val="000000"/>
                          </a:solidFill>
                          <a:effectLst/>
                          <a:latin typeface="UTM Avo" panose="02040603050506020204" pitchFamily="18" charset="0"/>
                          <a:ea typeface="Calibri" panose="020F0502020204030204" pitchFamily="34" charset="0"/>
                        </a:rPr>
                        <a:t>Tốt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Thực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hiện</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việc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được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giao</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có</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kết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quả</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tốt</a:t>
                      </a:r>
                      <a:r>
                        <a:rPr lang="fr-FR" sz="2000" dirty="0">
                          <a:solidFill>
                            <a:srgbClr val="000000"/>
                          </a:solidFill>
                          <a:effectLst/>
                          <a:latin typeface="UTM Avo" panose="02040603050506020204" pitchFamily="18" charset="0"/>
                          <a:ea typeface="Calibri" panose="020F0502020204030204" pitchFamily="34" charset="0"/>
                        </a:rPr>
                        <a:t>.</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274252323"/>
                  </a:ext>
                </a:extLst>
              </a:tr>
              <a:tr h="1153842">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just">
                        <a:lnSpc>
                          <a:spcPct val="150000"/>
                        </a:lnSpc>
                        <a:spcBef>
                          <a:spcPts val="100"/>
                        </a:spcBef>
                        <a:spcAft>
                          <a:spcPts val="100"/>
                        </a:spcAft>
                      </a:pPr>
                      <a:r>
                        <a:rPr lang="fr-FR" sz="2000" dirty="0">
                          <a:solidFill>
                            <a:srgbClr val="000000"/>
                          </a:solidFill>
                          <a:effectLst/>
                          <a:latin typeface="UTM Avo" panose="02040603050506020204" pitchFamily="18" charset="0"/>
                          <a:ea typeface="Calibri" panose="020F0502020204030204" pitchFamily="34" charset="0"/>
                        </a:rPr>
                        <a:t>2. </a:t>
                      </a:r>
                      <a:r>
                        <a:rPr lang="fr-FR" sz="2000" dirty="0" err="1">
                          <a:solidFill>
                            <a:srgbClr val="000000"/>
                          </a:solidFill>
                          <a:effectLst/>
                          <a:latin typeface="UTM Avo" panose="02040603050506020204" pitchFamily="18" charset="0"/>
                          <a:ea typeface="Calibri" panose="020F0502020204030204" pitchFamily="34" charset="0"/>
                        </a:rPr>
                        <a:t>Tích</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cực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Chủ</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động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tự</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giác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tham</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gia</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vào</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hoạt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động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theo</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khả</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năng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của</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bản</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thân</a:t>
                      </a:r>
                      <a:r>
                        <a:rPr lang="fr-FR" sz="2000" dirty="0">
                          <a:solidFill>
                            <a:srgbClr val="000000"/>
                          </a:solidFill>
                          <a:effectLst/>
                          <a:latin typeface="UTM Avo" panose="02040603050506020204" pitchFamily="18" charset="0"/>
                          <a:ea typeface="Calibri" panose="020F0502020204030204" pitchFamily="34" charset="0"/>
                        </a:rPr>
                        <a:t>.</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just">
                        <a:lnSpc>
                          <a:spcPct val="100000"/>
                        </a:lnSpc>
                        <a:spcBef>
                          <a:spcPts val="100"/>
                        </a:spcBef>
                        <a:spcAft>
                          <a:spcPts val="100"/>
                        </a:spcAft>
                      </a:pPr>
                      <a:r>
                        <a:rPr lang="fr-FR" sz="2000" dirty="0">
                          <a:solidFill>
                            <a:srgbClr val="000000"/>
                          </a:solidFill>
                          <a:effectLst/>
                          <a:latin typeface="UTM Avo" panose="02040603050506020204" pitchFamily="18" charset="0"/>
                          <a:ea typeface="Calibri" panose="020F0502020204030204" pitchFamily="34" charset="0"/>
                        </a:rPr>
                        <a:t>2. </a:t>
                      </a:r>
                      <a:r>
                        <a:rPr lang="fr-FR" sz="2000" dirty="0" err="1">
                          <a:solidFill>
                            <a:srgbClr val="000000"/>
                          </a:solidFill>
                          <a:effectLst/>
                          <a:latin typeface="UTM Avo" panose="02040603050506020204" pitchFamily="18" charset="0"/>
                          <a:ea typeface="Calibri" panose="020F0502020204030204" pitchFamily="34" charset="0"/>
                        </a:rPr>
                        <a:t>Bình</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thường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Kết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quả</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đạt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yêu</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cầu</a:t>
                      </a:r>
                      <a:r>
                        <a:rPr lang="fr-FR" sz="2000" dirty="0">
                          <a:solidFill>
                            <a:srgbClr val="000000"/>
                          </a:solidFill>
                          <a:effectLst/>
                          <a:latin typeface="UTM Avo" panose="02040603050506020204" pitchFamily="18" charset="0"/>
                          <a:ea typeface="Calibri" panose="020F0502020204030204" pitchFamily="34" charset="0"/>
                        </a:rPr>
                        <a:t>.</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1854910560"/>
                  </a:ext>
                </a:extLst>
              </a:tr>
              <a:tr h="1153842">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just">
                        <a:lnSpc>
                          <a:spcPct val="150000"/>
                        </a:lnSpc>
                        <a:spcBef>
                          <a:spcPts val="100"/>
                        </a:spcBef>
                        <a:spcAft>
                          <a:spcPts val="100"/>
                        </a:spcAft>
                      </a:pPr>
                      <a:r>
                        <a:rPr lang="fr-FR" sz="2000" dirty="0">
                          <a:solidFill>
                            <a:srgbClr val="000000"/>
                          </a:solidFill>
                          <a:effectLst/>
                          <a:latin typeface="UTM Avo" panose="02040603050506020204" pitchFamily="18" charset="0"/>
                          <a:ea typeface="Calibri" panose="020F0502020204030204" pitchFamily="34" charset="0"/>
                        </a:rPr>
                        <a:t>3. </a:t>
                      </a:r>
                      <a:r>
                        <a:rPr lang="fr-FR" sz="2000" dirty="0" err="1">
                          <a:solidFill>
                            <a:srgbClr val="000000"/>
                          </a:solidFill>
                          <a:effectLst/>
                          <a:latin typeface="UTM Avo" panose="02040603050506020204" pitchFamily="18" charset="0"/>
                          <a:ea typeface="Calibri" panose="020F0502020204030204" pitchFamily="34" charset="0"/>
                        </a:rPr>
                        <a:t>Không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tích</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cực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Ít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hoặc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không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tham</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gia</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vào</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hoạt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động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nào</a:t>
                      </a:r>
                      <a:r>
                        <a:rPr lang="fr-FR" sz="2000" dirty="0">
                          <a:solidFill>
                            <a:srgbClr val="000000"/>
                          </a:solidFill>
                          <a:effectLst/>
                          <a:latin typeface="UTM Avo" panose="02040603050506020204" pitchFamily="18" charset="0"/>
                          <a:ea typeface="Calibri" panose="020F0502020204030204" pitchFamily="34" charset="0"/>
                        </a:rPr>
                        <a:t>.</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tc>
                  <a:txBody>
                    <a:bodyPr/>
                    <a:lstStyle>
                      <a:lvl1pPr marL="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1pPr>
                      <a:lvl2pPr marL="457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2pPr>
                      <a:lvl3pPr marL="914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3pPr>
                      <a:lvl4pPr marL="1371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4pPr>
                      <a:lvl5pPr marL="18288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5pPr>
                      <a:lvl6pPr marL="22860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6pPr>
                      <a:lvl7pPr marL="27432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7pPr>
                      <a:lvl8pPr marL="32004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8pPr>
                      <a:lvl9pPr marL="3657600" marR="0" algn="l" defTabSz="914400" rtl="0" eaLnBrk="1" latinLnBrk="0" hangingPunct="1">
                        <a:lnSpc>
                          <a:spcPct val="100000"/>
                        </a:lnSpc>
                        <a:spcBef>
                          <a:spcPts val="0"/>
                        </a:spcBef>
                        <a:spcAft>
                          <a:spcPts val="0"/>
                        </a:spcAft>
                        <a:buClr>
                          <a:srgbClr val="000000"/>
                        </a:buClr>
                        <a:buFont typeface="Arial"/>
                        <a:defRPr sz="1400" b="0" i="0" u="none" strike="noStrike" kern="1200" cap="none">
                          <a:solidFill>
                            <a:schemeClr val="tx1"/>
                          </a:solidFill>
                          <a:latin typeface="Arial"/>
                          <a:sym typeface="Arial"/>
                        </a:defRPr>
                      </a:lvl9pPr>
                    </a:lstStyle>
                    <a:p>
                      <a:pPr marL="0" marR="0" algn="just">
                        <a:lnSpc>
                          <a:spcPct val="150000"/>
                        </a:lnSpc>
                        <a:spcBef>
                          <a:spcPts val="100"/>
                        </a:spcBef>
                        <a:spcAft>
                          <a:spcPts val="100"/>
                        </a:spcAft>
                      </a:pPr>
                      <a:r>
                        <a:rPr lang="fr-FR" sz="2000" dirty="0">
                          <a:solidFill>
                            <a:srgbClr val="000000"/>
                          </a:solidFill>
                          <a:effectLst/>
                          <a:latin typeface="UTM Avo" panose="02040603050506020204" pitchFamily="18" charset="0"/>
                          <a:ea typeface="Calibri" panose="020F0502020204030204" pitchFamily="34" charset="0"/>
                        </a:rPr>
                        <a:t>3. </a:t>
                      </a:r>
                      <a:r>
                        <a:rPr lang="fr-FR" sz="2000" dirty="0" err="1">
                          <a:solidFill>
                            <a:srgbClr val="000000"/>
                          </a:solidFill>
                          <a:effectLst/>
                          <a:latin typeface="UTM Avo" panose="02040603050506020204" pitchFamily="18" charset="0"/>
                          <a:ea typeface="Calibri" panose="020F0502020204030204" pitchFamily="34" charset="0"/>
                        </a:rPr>
                        <a:t>Chưa</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tốt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Không</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đạt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được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kết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quả</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nào</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hoặc</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kết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quả</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chưa</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đạt</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yêu</a:t>
                      </a:r>
                      <a:r>
                        <a:rPr lang="fr-FR" sz="2000" dirty="0">
                          <a:solidFill>
                            <a:srgbClr val="000000"/>
                          </a:solidFill>
                          <a:effectLst/>
                          <a:latin typeface="UTM Avo" panose="02040603050506020204" pitchFamily="18" charset="0"/>
                          <a:ea typeface="Calibri" panose="020F0502020204030204" pitchFamily="34" charset="0"/>
                        </a:rPr>
                        <a:t> </a:t>
                      </a:r>
                      <a:r>
                        <a:rPr lang="fr-FR" sz="2000" dirty="0" err="1">
                          <a:solidFill>
                            <a:srgbClr val="000000"/>
                          </a:solidFill>
                          <a:effectLst/>
                          <a:latin typeface="UTM Avo" panose="02040603050506020204" pitchFamily="18" charset="0"/>
                          <a:ea typeface="Calibri" panose="020F0502020204030204" pitchFamily="34" charset="0"/>
                        </a:rPr>
                        <a:t>cầu</a:t>
                      </a:r>
                      <a:r>
                        <a:rPr lang="fr-FR" sz="2000" dirty="0">
                          <a:solidFill>
                            <a:srgbClr val="000000"/>
                          </a:solidFill>
                          <a:effectLst/>
                          <a:latin typeface="UTM Avo" panose="02040603050506020204" pitchFamily="18" charset="0"/>
                          <a:ea typeface="Calibri" panose="020F0502020204030204" pitchFamily="34" charset="0"/>
                        </a:rPr>
                        <a:t>.</a:t>
                      </a:r>
                      <a:endParaRPr lang="en-US" sz="2000" dirty="0">
                        <a:solidFill>
                          <a:srgbClr val="000000"/>
                        </a:solidFill>
                        <a:effectLst/>
                        <a:latin typeface="UTM Avo" panose="02040603050506020204" pitchFamily="18" charset="0"/>
                        <a:ea typeface="Calibri" panose="020F0502020204030204" pitchFamily="34" charset="0"/>
                      </a:endParaRPr>
                    </a:p>
                  </a:txBody>
                  <a:tcPr marL="87467" marR="8746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230437230"/>
                  </a:ext>
                </a:extLst>
              </a:tr>
            </a:tbl>
          </a:graphicData>
        </a:graphic>
      </p:graphicFrame>
    </p:spTree>
    <p:extLst>
      <p:ext uri="{BB962C8B-B14F-4D97-AF65-F5344CB8AC3E}">
        <p14:creationId xmlns:p14="http://schemas.microsoft.com/office/powerpoint/2010/main" val="1883611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145F8A2-6355-F88C-DF20-4BB08EEA3F6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5586D3E-034A-CC6E-CE3C-202ADEF414BC}"/>
              </a:ext>
            </a:extLst>
          </p:cNvPr>
          <p:cNvSpPr/>
          <p:nvPr/>
        </p:nvSpPr>
        <p:spPr>
          <a:xfrm>
            <a:off x="0" y="1658759"/>
            <a:ext cx="12192000" cy="453822"/>
          </a:xfrm>
          <a:prstGeom prst="rect">
            <a:avLst/>
          </a:prstGeom>
          <a:solidFill>
            <a:srgbClr val="E9EBFD"/>
          </a:solidFill>
          <a:ln w="25400" cap="flat" cmpd="sng" algn="ctr">
            <a:noFill/>
            <a:prstDash val="solid"/>
          </a:ln>
          <a:effectLst/>
        </p:spPr>
        <p:txBody>
          <a:bodyPr rtlCol="0" anchor="ctr"/>
          <a:lstStyle/>
          <a:p>
            <a:pPr algn="ctr">
              <a:buFont typeface="Arial"/>
              <a:buNone/>
              <a:defRPr/>
            </a:pPr>
            <a:r>
              <a:rPr lang="vi-VN" b="1" kern="0" dirty="0">
                <a:solidFill>
                  <a:srgbClr val="813E3B">
                    <a:lumMod val="10000"/>
                  </a:srgbClr>
                </a:solidFill>
                <a:latin typeface="UTM Avo" panose="02040603050506020204" pitchFamily="18" charset="0"/>
                <a:cs typeface="Arial" panose="020B0604020202020204" pitchFamily="34" charset="0"/>
                <a:sym typeface="Arial"/>
              </a:rPr>
              <a:t>Dựa vào các tiêu chí </a:t>
            </a:r>
            <a:r>
              <a:rPr lang="en-US" b="1" kern="0" dirty="0" err="1">
                <a:solidFill>
                  <a:srgbClr val="813E3B">
                    <a:lumMod val="10000"/>
                  </a:srgbClr>
                </a:solidFill>
                <a:latin typeface="UTM Avo" panose="02040603050506020204" pitchFamily="18" charset="0"/>
                <a:cs typeface="Arial" panose="020B0604020202020204" pitchFamily="34" charset="0"/>
                <a:sym typeface="Arial"/>
              </a:rPr>
              <a:t>sau</a:t>
            </a:r>
            <a:r>
              <a:rPr lang="en-US" b="1" kern="0" dirty="0">
                <a:solidFill>
                  <a:srgbClr val="813E3B">
                    <a:lumMod val="10000"/>
                  </a:srgbClr>
                </a:solidFill>
                <a:latin typeface="UTM Avo" panose="02040603050506020204" pitchFamily="18" charset="0"/>
                <a:cs typeface="Arial" panose="020B0604020202020204" pitchFamily="34" charset="0"/>
                <a:sym typeface="Arial"/>
              </a:rPr>
              <a:t> </a:t>
            </a:r>
            <a:r>
              <a:rPr lang="en-US" b="1" kern="0" dirty="0" err="1">
                <a:solidFill>
                  <a:srgbClr val="813E3B">
                    <a:lumMod val="10000"/>
                  </a:srgbClr>
                </a:solidFill>
                <a:latin typeface="UTM Avo" panose="02040603050506020204" pitchFamily="18" charset="0"/>
                <a:cs typeface="Arial" panose="020B0604020202020204" pitchFamily="34" charset="0"/>
                <a:sym typeface="Arial"/>
              </a:rPr>
              <a:t>và</a:t>
            </a:r>
            <a:r>
              <a:rPr lang="vi-VN" b="1" kern="0" dirty="0">
                <a:solidFill>
                  <a:srgbClr val="813E3B">
                    <a:lumMod val="10000"/>
                  </a:srgbClr>
                </a:solidFill>
                <a:latin typeface="UTM Avo" panose="02040603050506020204" pitchFamily="18" charset="0"/>
                <a:cs typeface="Arial" panose="020B0604020202020204" pitchFamily="34" charset="0"/>
                <a:sym typeface="Arial"/>
              </a:rPr>
              <a:t> đánh dấu X vào mức độ đạt được của em</a:t>
            </a:r>
          </a:p>
        </p:txBody>
      </p:sp>
      <p:graphicFrame>
        <p:nvGraphicFramePr>
          <p:cNvPr id="3" name="Table 2">
            <a:extLst>
              <a:ext uri="{FF2B5EF4-FFF2-40B4-BE49-F238E27FC236}">
                <a16:creationId xmlns:a16="http://schemas.microsoft.com/office/drawing/2014/main" id="{B2A19FE1-A8C5-637D-7FA3-6604B8ED06C6}"/>
              </a:ext>
            </a:extLst>
          </p:cNvPr>
          <p:cNvGraphicFramePr>
            <a:graphicFrameLocks noGrp="1"/>
          </p:cNvGraphicFramePr>
          <p:nvPr>
            <p:extLst>
              <p:ext uri="{D42A27DB-BD31-4B8C-83A1-F6EECF244321}">
                <p14:modId xmlns:p14="http://schemas.microsoft.com/office/powerpoint/2010/main" val="3192141637"/>
              </p:ext>
            </p:extLst>
          </p:nvPr>
        </p:nvGraphicFramePr>
        <p:xfrm>
          <a:off x="277586" y="2144111"/>
          <a:ext cx="11636830" cy="4616067"/>
        </p:xfrm>
        <a:graphic>
          <a:graphicData uri="http://schemas.openxmlformats.org/drawingml/2006/table">
            <a:tbl>
              <a:tblPr bandRow="1"/>
              <a:tblGrid>
                <a:gridCol w="827315">
                  <a:extLst>
                    <a:ext uri="{9D8B030D-6E8A-4147-A177-3AD203B41FA5}">
                      <a16:colId xmlns:a16="http://schemas.microsoft.com/office/drawing/2014/main" val="189644235"/>
                    </a:ext>
                  </a:extLst>
                </a:gridCol>
                <a:gridCol w="6551309">
                  <a:extLst>
                    <a:ext uri="{9D8B030D-6E8A-4147-A177-3AD203B41FA5}">
                      <a16:colId xmlns:a16="http://schemas.microsoft.com/office/drawing/2014/main" val="459277110"/>
                    </a:ext>
                  </a:extLst>
                </a:gridCol>
                <a:gridCol w="1524495">
                  <a:extLst>
                    <a:ext uri="{9D8B030D-6E8A-4147-A177-3AD203B41FA5}">
                      <a16:colId xmlns:a16="http://schemas.microsoft.com/office/drawing/2014/main" val="657601733"/>
                    </a:ext>
                  </a:extLst>
                </a:gridCol>
                <a:gridCol w="1354840">
                  <a:extLst>
                    <a:ext uri="{9D8B030D-6E8A-4147-A177-3AD203B41FA5}">
                      <a16:colId xmlns:a16="http://schemas.microsoft.com/office/drawing/2014/main" val="4137013074"/>
                    </a:ext>
                  </a:extLst>
                </a:gridCol>
                <a:gridCol w="1378871">
                  <a:extLst>
                    <a:ext uri="{9D8B030D-6E8A-4147-A177-3AD203B41FA5}">
                      <a16:colId xmlns:a16="http://schemas.microsoft.com/office/drawing/2014/main" val="2983744165"/>
                    </a:ext>
                  </a:extLst>
                </a:gridCol>
              </a:tblGrid>
              <a:tr h="837084">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STT</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Các</a:t>
                      </a: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tiêu</a:t>
                      </a: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chí</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Hoàn</a:t>
                      </a: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thành</a:t>
                      </a: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tốt</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Hoàn</a:t>
                      </a: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thành</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Cần</a:t>
                      </a: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cố</a:t>
                      </a:r>
                      <a:r>
                        <a:rPr lang="fr-FR" sz="1800" b="1"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r>
                        <a:rPr lang="fr-FR" sz="1800" b="1" i="0" dirty="0" err="1">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gắng</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2304001154"/>
                  </a:ext>
                </a:extLst>
              </a:tr>
              <a:tr h="83272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1</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vi-VN"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Em tạo được bầu không khí vui vẻ, yêu thương trong gia đình; cùng các thành viên xây dựng gia đình hạnh phúc.</a:t>
                      </a: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kern="12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09584170"/>
                  </a:ext>
                </a:extLst>
              </a:tr>
              <a:tr h="1280796">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2</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Em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có</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thể</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giải</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quyết</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bất</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đồng</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trong</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quan</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hệ</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giữa</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bản</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thân</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với</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các</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thành</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viên</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trong</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gia</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đình</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hoặc</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giữa</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các</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thành</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 </a:t>
                      </a:r>
                      <a:r>
                        <a:rPr lang="en-US" sz="1800" i="0" kern="1200" dirty="0" err="1">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viên</a:t>
                      </a:r>
                      <a:r>
                        <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a:t>
                      </a: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kern="12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41605830"/>
                  </a:ext>
                </a:extLst>
              </a:tr>
              <a:tr h="83272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3</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vi-VN"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Em tổ chức, sắp xếp được các công việc trong gia đình một cách khoa học.</a:t>
                      </a: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kern="12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14604622"/>
                  </a:ext>
                </a:extLst>
              </a:tr>
              <a:tr h="832729">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4</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vi-VN"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rPr>
                        <a:t>Em đề xuất được một số biện pháp phát triển kinh tế gia đình.</a:t>
                      </a: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kern="120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kern="120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just">
                        <a:lnSpc>
                          <a:spcPct val="150000"/>
                        </a:lnSpc>
                        <a:spcBef>
                          <a:spcPts val="100"/>
                        </a:spcBef>
                        <a:spcAft>
                          <a:spcPts val="100"/>
                        </a:spcAft>
                      </a:pPr>
                      <a:r>
                        <a:rPr lang="fr-FR" sz="1800" i="0" dirty="0">
                          <a:solidFill>
                            <a:schemeClr val="bg2">
                              <a:lumMod val="10000"/>
                            </a:schemeClr>
                          </a:solidFill>
                          <a:effectLst/>
                          <a:latin typeface="UTM Avo" panose="02040603050506020204" pitchFamily="18" charset="0"/>
                          <a:ea typeface="Times New Roman" panose="02020603050405020304" pitchFamily="18" charset="0"/>
                          <a:cs typeface="Times New Roman" panose="02020603050405020304" pitchFamily="18" charset="0"/>
                        </a:rPr>
                        <a:t> </a:t>
                      </a:r>
                      <a:endParaRPr lang="en-US" sz="1800" i="0" dirty="0">
                        <a:solidFill>
                          <a:schemeClr val="bg2">
                            <a:lumMod val="10000"/>
                          </a:schemeClr>
                        </a:solidFill>
                        <a:effectLst/>
                        <a:latin typeface="UTM Avo" panose="02040603050506020204" pitchFamily="18" charset="0"/>
                        <a:ea typeface="Calibri" panose="020F0502020204030204" pitchFamily="34" charset="0"/>
                        <a:cs typeface="Times New Roman" panose="02020603050405020304" pitchFamily="18" charset="0"/>
                      </a:endParaRPr>
                    </a:p>
                  </a:txBody>
                  <a:tcPr marL="61475" marR="6147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700026432"/>
                  </a:ext>
                </a:extLst>
              </a:tr>
            </a:tbl>
          </a:graphicData>
        </a:graphic>
      </p:graphicFrame>
    </p:spTree>
    <p:extLst>
      <p:ext uri="{BB962C8B-B14F-4D97-AF65-F5344CB8AC3E}">
        <p14:creationId xmlns:p14="http://schemas.microsoft.com/office/powerpoint/2010/main" val="3129088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0211855-21BF-2A55-5DD8-E1FA9A5E7E46}"/>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D2DFB4DD-731D-B566-A005-5F1703641D00}"/>
              </a:ext>
            </a:extLst>
          </p:cNvPr>
          <p:cNvSpPr/>
          <p:nvPr/>
        </p:nvSpPr>
        <p:spPr>
          <a:xfrm>
            <a:off x="-472966" y="1646176"/>
            <a:ext cx="5559973" cy="694465"/>
          </a:xfrm>
          <a:prstGeom prst="roundRect">
            <a:avLst>
              <a:gd name="adj" fmla="val 50000"/>
            </a:avLst>
          </a:prstGeom>
          <a:solidFill>
            <a:schemeClr val="accent1">
              <a:lumMod val="20000"/>
              <a:lumOff val="80000"/>
            </a:schemeClr>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219170">
              <a:buFont typeface="Arial"/>
              <a:buNone/>
              <a:defRPr/>
            </a:pP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Các</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em</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hãy</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phát</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biểu</a:t>
            </a:r>
            <a:r>
              <a:rPr lang="en-US" sz="2400" b="1" kern="0" dirty="0">
                <a:latin typeface="UTM Avo" panose="02040603050506020204" pitchFamily="18" charset="0"/>
                <a:cs typeface="Arial"/>
                <a:sym typeface="Arial"/>
              </a:rPr>
              <a:t> </a:t>
            </a:r>
            <a:r>
              <a:rPr lang="en-US" sz="2400" b="1" kern="0" dirty="0" err="1">
                <a:latin typeface="UTM Avo" panose="02040603050506020204" pitchFamily="18" charset="0"/>
                <a:cs typeface="Arial"/>
                <a:sym typeface="Arial"/>
              </a:rPr>
              <a:t>về</a:t>
            </a:r>
            <a:endParaRPr lang="en-US" sz="2400" b="1" kern="0" dirty="0">
              <a:latin typeface="UTM Avo" panose="02040603050506020204" pitchFamily="18" charset="0"/>
              <a:cs typeface="Arial"/>
              <a:sym typeface="Arial"/>
            </a:endParaRPr>
          </a:p>
        </p:txBody>
      </p:sp>
      <p:grpSp>
        <p:nvGrpSpPr>
          <p:cNvPr id="5" name="Group 4">
            <a:extLst>
              <a:ext uri="{FF2B5EF4-FFF2-40B4-BE49-F238E27FC236}">
                <a16:creationId xmlns:a16="http://schemas.microsoft.com/office/drawing/2014/main" id="{1D4659E2-921E-2F68-8AA3-4EF1A147CCFC}"/>
              </a:ext>
            </a:extLst>
          </p:cNvPr>
          <p:cNvGrpSpPr/>
          <p:nvPr/>
        </p:nvGrpSpPr>
        <p:grpSpPr>
          <a:xfrm>
            <a:off x="1061450" y="2436882"/>
            <a:ext cx="9732672" cy="1121846"/>
            <a:chOff x="362538" y="850443"/>
            <a:chExt cx="7299504" cy="841385"/>
          </a:xfrm>
        </p:grpSpPr>
        <p:grpSp>
          <p:nvGrpSpPr>
            <p:cNvPr id="6" name="Group 5">
              <a:extLst>
                <a:ext uri="{FF2B5EF4-FFF2-40B4-BE49-F238E27FC236}">
                  <a16:creationId xmlns:a16="http://schemas.microsoft.com/office/drawing/2014/main" id="{4558E4CD-6763-D7FE-FB26-D16FC9D96F2A}"/>
                </a:ext>
              </a:extLst>
            </p:cNvPr>
            <p:cNvGrpSpPr/>
            <p:nvPr/>
          </p:nvGrpSpPr>
          <p:grpSpPr>
            <a:xfrm>
              <a:off x="362538" y="850443"/>
              <a:ext cx="7299504" cy="841385"/>
              <a:chOff x="338046" y="1264359"/>
              <a:chExt cx="7299504" cy="841385"/>
            </a:xfrm>
          </p:grpSpPr>
          <p:sp>
            <p:nvSpPr>
              <p:cNvPr id="8" name="TextBox 7">
                <a:extLst>
                  <a:ext uri="{FF2B5EF4-FFF2-40B4-BE49-F238E27FC236}">
                    <a16:creationId xmlns:a16="http://schemas.microsoft.com/office/drawing/2014/main" id="{2E6C33A9-7F37-F8E6-6665-BB6EA2C6F52E}"/>
                  </a:ext>
                </a:extLst>
              </p:cNvPr>
              <p:cNvSpPr txBox="1"/>
              <p:nvPr/>
            </p:nvSpPr>
            <p:spPr>
              <a:xfrm>
                <a:off x="1055724" y="1264359"/>
                <a:ext cx="6581826" cy="841385"/>
              </a:xfrm>
              <a:prstGeom prst="rect">
                <a:avLst/>
              </a:prstGeom>
              <a:noFill/>
            </p:spPr>
            <p:txBody>
              <a:bodyPr wrap="square" rtlCol="0">
                <a:spAutoFit/>
              </a:bodyPr>
              <a:lstStyle/>
              <a:p>
                <a:pPr marL="0" marR="0" lvl="0" indent="0" algn="just" defTabSz="1219170" eaLnBrk="1" fontAlgn="auto" latinLnBrk="0" hangingPunct="1">
                  <a:lnSpc>
                    <a:spcPct val="150000"/>
                  </a:lnSpc>
                  <a:spcBef>
                    <a:spcPts val="0"/>
                  </a:spcBef>
                  <a:spcAft>
                    <a:spcPts val="0"/>
                  </a:spcAft>
                  <a:buClrTx/>
                  <a:buSzTx/>
                  <a:buFont typeface="Arial"/>
                  <a:buNone/>
                  <a:tabLst/>
                  <a:defRPr/>
                </a:pPr>
                <a:r>
                  <a:rPr lang="vi-VN" sz="2400" kern="0" dirty="0">
                    <a:latin typeface="UTM Avo" panose="02040603050506020204" pitchFamily="18" charset="0"/>
                    <a:cs typeface="Arial"/>
                    <a:sym typeface="Arial"/>
                  </a:rPr>
                  <a:t>Những điều em kì vọng trước khi tham gia các hoạt động trong chủ đề.</a:t>
                </a:r>
              </a:p>
            </p:txBody>
          </p:sp>
          <p:sp>
            <p:nvSpPr>
              <p:cNvPr id="9" name="Google Shape;311;p20">
                <a:extLst>
                  <a:ext uri="{FF2B5EF4-FFF2-40B4-BE49-F238E27FC236}">
                    <a16:creationId xmlns:a16="http://schemas.microsoft.com/office/drawing/2014/main" id="{CD1F49D1-F561-1FF0-7431-120FDEBF0C76}"/>
                  </a:ext>
                </a:extLst>
              </p:cNvPr>
              <p:cNvSpPr/>
              <p:nvPr/>
            </p:nvSpPr>
            <p:spPr>
              <a:xfrm>
                <a:off x="338046" y="1372499"/>
                <a:ext cx="599710" cy="625105"/>
              </a:xfrm>
              <a:custGeom>
                <a:avLst/>
                <a:gdLst/>
                <a:ahLst/>
                <a:cxnLst/>
                <a:rect l="l" t="t" r="r" b="b"/>
                <a:pathLst>
                  <a:path w="10244" h="10275" extrusionOk="0">
                    <a:moveTo>
                      <a:pt x="5107" y="1"/>
                    </a:moveTo>
                    <a:cubicBezTo>
                      <a:pt x="2280" y="1"/>
                      <a:pt x="0" y="2311"/>
                      <a:pt x="0" y="5138"/>
                    </a:cubicBezTo>
                    <a:cubicBezTo>
                      <a:pt x="0" y="7965"/>
                      <a:pt x="2280" y="10275"/>
                      <a:pt x="5107" y="10275"/>
                    </a:cubicBezTo>
                    <a:cubicBezTo>
                      <a:pt x="7934" y="10275"/>
                      <a:pt x="10244" y="7965"/>
                      <a:pt x="10244" y="5138"/>
                    </a:cubicBezTo>
                    <a:cubicBezTo>
                      <a:pt x="10244" y="2311"/>
                      <a:pt x="7934" y="1"/>
                      <a:pt x="5107" y="1"/>
                    </a:cubicBezTo>
                    <a:close/>
                  </a:path>
                </a:pathLst>
              </a:custGeom>
              <a:solidFill>
                <a:schemeClr val="bg1"/>
              </a:solidFill>
              <a:ln w="38100">
                <a:solidFill>
                  <a:schemeClr val="accent1"/>
                </a:solid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grpSp>
        <p:pic>
          <p:nvPicPr>
            <p:cNvPr id="7" name="Picture 6">
              <a:extLst>
                <a:ext uri="{FF2B5EF4-FFF2-40B4-BE49-F238E27FC236}">
                  <a16:creationId xmlns:a16="http://schemas.microsoft.com/office/drawing/2014/main" id="{2311176D-E9A0-14E4-9D65-6F8756A45527}"/>
                </a:ext>
              </a:extLst>
            </p:cNvPr>
            <p:cNvPicPr>
              <a:picLocks noChangeAspect="1"/>
            </p:cNvPicPr>
            <p:nvPr/>
          </p:nvPicPr>
          <p:blipFill>
            <a:blip r:embed="rId3"/>
            <a:stretch>
              <a:fillRect/>
            </a:stretch>
          </p:blipFill>
          <p:spPr>
            <a:xfrm>
              <a:off x="532050" y="1071081"/>
              <a:ext cx="254450" cy="399850"/>
            </a:xfrm>
            <a:prstGeom prst="rect">
              <a:avLst/>
            </a:prstGeom>
          </p:spPr>
        </p:pic>
      </p:grpSp>
      <p:grpSp>
        <p:nvGrpSpPr>
          <p:cNvPr id="10" name="Group 9">
            <a:extLst>
              <a:ext uri="{FF2B5EF4-FFF2-40B4-BE49-F238E27FC236}">
                <a16:creationId xmlns:a16="http://schemas.microsoft.com/office/drawing/2014/main" id="{516F703F-B4BE-BA6F-E719-F18066418F2B}"/>
              </a:ext>
            </a:extLst>
          </p:cNvPr>
          <p:cNvGrpSpPr/>
          <p:nvPr/>
        </p:nvGrpSpPr>
        <p:grpSpPr>
          <a:xfrm>
            <a:off x="1061453" y="3596297"/>
            <a:ext cx="9732669" cy="833473"/>
            <a:chOff x="362538" y="1799860"/>
            <a:chExt cx="7299502" cy="625105"/>
          </a:xfrm>
        </p:grpSpPr>
        <p:grpSp>
          <p:nvGrpSpPr>
            <p:cNvPr id="11" name="Group 10">
              <a:extLst>
                <a:ext uri="{FF2B5EF4-FFF2-40B4-BE49-F238E27FC236}">
                  <a16:creationId xmlns:a16="http://schemas.microsoft.com/office/drawing/2014/main" id="{BC0DFEE1-C0E7-34F9-A660-5508F52EFF88}"/>
                </a:ext>
              </a:extLst>
            </p:cNvPr>
            <p:cNvGrpSpPr/>
            <p:nvPr/>
          </p:nvGrpSpPr>
          <p:grpSpPr>
            <a:xfrm>
              <a:off x="362538" y="1799860"/>
              <a:ext cx="7299502" cy="625105"/>
              <a:chOff x="338046" y="1372499"/>
              <a:chExt cx="7299502" cy="625105"/>
            </a:xfrm>
          </p:grpSpPr>
          <p:sp>
            <p:nvSpPr>
              <p:cNvPr id="13" name="TextBox 12">
                <a:extLst>
                  <a:ext uri="{FF2B5EF4-FFF2-40B4-BE49-F238E27FC236}">
                    <a16:creationId xmlns:a16="http://schemas.microsoft.com/office/drawing/2014/main" id="{938D9DB4-0C9F-67C5-4F49-6A096F2CD0C6}"/>
                  </a:ext>
                </a:extLst>
              </p:cNvPr>
              <p:cNvSpPr txBox="1"/>
              <p:nvPr/>
            </p:nvSpPr>
            <p:spPr>
              <a:xfrm>
                <a:off x="1055723" y="1484997"/>
                <a:ext cx="6581825" cy="346249"/>
              </a:xfrm>
              <a:prstGeom prst="rect">
                <a:avLst/>
              </a:prstGeom>
              <a:noFill/>
            </p:spPr>
            <p:txBody>
              <a:bodyPr wrap="square" rtlCol="0">
                <a:spAutoFit/>
              </a:bodyPr>
              <a:lstStyle/>
              <a:p>
                <a:pPr marL="0" marR="0" lvl="0" indent="0" algn="just" defTabSz="1219170" eaLnBrk="1" fontAlgn="auto" latinLnBrk="0" hangingPunct="1">
                  <a:lnSpc>
                    <a:spcPct val="100000"/>
                  </a:lnSpc>
                  <a:spcBef>
                    <a:spcPts val="0"/>
                  </a:spcBef>
                  <a:spcAft>
                    <a:spcPts val="0"/>
                  </a:spcAft>
                  <a:buClrTx/>
                  <a:buSzTx/>
                  <a:buFont typeface="Arial"/>
                  <a:buNone/>
                  <a:tabLst/>
                  <a:defRPr/>
                </a:pPr>
                <a:r>
                  <a:rPr kumimoji="0" lang="vi-VN"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Những điều em đã học được từ chủ đề.</a:t>
                </a:r>
              </a:p>
            </p:txBody>
          </p:sp>
          <p:sp>
            <p:nvSpPr>
              <p:cNvPr id="14" name="Google Shape;311;p20">
                <a:extLst>
                  <a:ext uri="{FF2B5EF4-FFF2-40B4-BE49-F238E27FC236}">
                    <a16:creationId xmlns:a16="http://schemas.microsoft.com/office/drawing/2014/main" id="{05A2FA24-7A2F-E9E3-6129-3552260E125B}"/>
                  </a:ext>
                </a:extLst>
              </p:cNvPr>
              <p:cNvSpPr/>
              <p:nvPr/>
            </p:nvSpPr>
            <p:spPr>
              <a:xfrm>
                <a:off x="338046" y="1372499"/>
                <a:ext cx="599710" cy="625105"/>
              </a:xfrm>
              <a:custGeom>
                <a:avLst/>
                <a:gdLst/>
                <a:ahLst/>
                <a:cxnLst/>
                <a:rect l="l" t="t" r="r" b="b"/>
                <a:pathLst>
                  <a:path w="10244" h="10275" extrusionOk="0">
                    <a:moveTo>
                      <a:pt x="5107" y="1"/>
                    </a:moveTo>
                    <a:cubicBezTo>
                      <a:pt x="2280" y="1"/>
                      <a:pt x="0" y="2311"/>
                      <a:pt x="0" y="5138"/>
                    </a:cubicBezTo>
                    <a:cubicBezTo>
                      <a:pt x="0" y="7965"/>
                      <a:pt x="2280" y="10275"/>
                      <a:pt x="5107" y="10275"/>
                    </a:cubicBezTo>
                    <a:cubicBezTo>
                      <a:pt x="7934" y="10275"/>
                      <a:pt x="10244" y="7965"/>
                      <a:pt x="10244" y="5138"/>
                    </a:cubicBezTo>
                    <a:cubicBezTo>
                      <a:pt x="10244" y="2311"/>
                      <a:pt x="7934" y="1"/>
                      <a:pt x="5107" y="1"/>
                    </a:cubicBezTo>
                    <a:close/>
                  </a:path>
                </a:pathLst>
              </a:custGeom>
              <a:solidFill>
                <a:schemeClr val="bg1"/>
              </a:solidFill>
              <a:ln w="38100">
                <a:solidFill>
                  <a:schemeClr val="accent1"/>
                </a:solid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grpSp>
        <p:pic>
          <p:nvPicPr>
            <p:cNvPr id="12" name="Picture 11">
              <a:extLst>
                <a:ext uri="{FF2B5EF4-FFF2-40B4-BE49-F238E27FC236}">
                  <a16:creationId xmlns:a16="http://schemas.microsoft.com/office/drawing/2014/main" id="{A2535123-8084-91D0-F1DA-D1668F244BA7}"/>
                </a:ext>
              </a:extLst>
            </p:cNvPr>
            <p:cNvPicPr>
              <a:picLocks noChangeAspect="1"/>
            </p:cNvPicPr>
            <p:nvPr/>
          </p:nvPicPr>
          <p:blipFill>
            <a:blip r:embed="rId3"/>
            <a:stretch>
              <a:fillRect/>
            </a:stretch>
          </p:blipFill>
          <p:spPr>
            <a:xfrm>
              <a:off x="532050" y="1915586"/>
              <a:ext cx="254450" cy="399850"/>
            </a:xfrm>
            <a:prstGeom prst="rect">
              <a:avLst/>
            </a:prstGeom>
          </p:spPr>
        </p:pic>
      </p:grpSp>
      <p:grpSp>
        <p:nvGrpSpPr>
          <p:cNvPr id="15" name="Group 14">
            <a:extLst>
              <a:ext uri="{FF2B5EF4-FFF2-40B4-BE49-F238E27FC236}">
                <a16:creationId xmlns:a16="http://schemas.microsoft.com/office/drawing/2014/main" id="{3E1636AF-047D-851A-4190-42647D923785}"/>
              </a:ext>
            </a:extLst>
          </p:cNvPr>
          <p:cNvGrpSpPr/>
          <p:nvPr/>
        </p:nvGrpSpPr>
        <p:grpSpPr>
          <a:xfrm>
            <a:off x="1061453" y="4645622"/>
            <a:ext cx="9732672" cy="833473"/>
            <a:chOff x="362538" y="2641137"/>
            <a:chExt cx="7299504" cy="625105"/>
          </a:xfrm>
        </p:grpSpPr>
        <p:grpSp>
          <p:nvGrpSpPr>
            <p:cNvPr id="16" name="Group 15">
              <a:extLst>
                <a:ext uri="{FF2B5EF4-FFF2-40B4-BE49-F238E27FC236}">
                  <a16:creationId xmlns:a16="http://schemas.microsoft.com/office/drawing/2014/main" id="{E6935D66-BF9B-D00E-5C8A-5078DFC94EB6}"/>
                </a:ext>
              </a:extLst>
            </p:cNvPr>
            <p:cNvGrpSpPr/>
            <p:nvPr/>
          </p:nvGrpSpPr>
          <p:grpSpPr>
            <a:xfrm>
              <a:off x="362538" y="2641137"/>
              <a:ext cx="7299504" cy="625105"/>
              <a:chOff x="338046" y="1372499"/>
              <a:chExt cx="7299504" cy="625105"/>
            </a:xfrm>
          </p:grpSpPr>
          <p:sp>
            <p:nvSpPr>
              <p:cNvPr id="18" name="TextBox 17">
                <a:extLst>
                  <a:ext uri="{FF2B5EF4-FFF2-40B4-BE49-F238E27FC236}">
                    <a16:creationId xmlns:a16="http://schemas.microsoft.com/office/drawing/2014/main" id="{0656ED56-3314-4605-6302-D02FCFD079CF}"/>
                  </a:ext>
                </a:extLst>
              </p:cNvPr>
              <p:cNvSpPr txBox="1"/>
              <p:nvPr/>
            </p:nvSpPr>
            <p:spPr>
              <a:xfrm>
                <a:off x="1055724" y="1484997"/>
                <a:ext cx="6581826" cy="346249"/>
              </a:xfrm>
              <a:prstGeom prst="rect">
                <a:avLst/>
              </a:prstGeom>
              <a:noFill/>
            </p:spPr>
            <p:txBody>
              <a:bodyPr wrap="square" rtlCol="0">
                <a:spAutoFit/>
              </a:bodyPr>
              <a:lstStyle/>
              <a:p>
                <a:pPr marL="0" marR="0" lvl="0" indent="0" algn="just" defTabSz="1219170" eaLnBrk="1" fontAlgn="auto" latinLnBrk="0" hangingPunct="1">
                  <a:lnSpc>
                    <a:spcPct val="100000"/>
                  </a:lnSpc>
                  <a:spcBef>
                    <a:spcPts val="0"/>
                  </a:spcBef>
                  <a:spcAft>
                    <a:spcPts val="0"/>
                  </a:spcAft>
                  <a:buClrTx/>
                  <a:buSzTx/>
                  <a:buFont typeface="Arial"/>
                  <a:buNone/>
                  <a:tabLst/>
                  <a:defRPr/>
                </a:pP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Những</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điều</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em</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muốn</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tìm</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hiểu</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thêm</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về</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chủ</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 </a:t>
                </a:r>
                <a:r>
                  <a:rPr kumimoji="0" lang="en-US" sz="2400" i="0" u="none" strike="noStrike" kern="0" cap="none" spc="0" normalizeH="0" baseline="0" noProof="0" dirty="0" err="1">
                    <a:ln>
                      <a:noFill/>
                    </a:ln>
                    <a:solidFill>
                      <a:sysClr val="windowText" lastClr="000000"/>
                    </a:solidFill>
                    <a:effectLst/>
                    <a:uLnTx/>
                    <a:uFillTx/>
                    <a:latin typeface="UTM Avo" panose="02040603050506020204" pitchFamily="18" charset="0"/>
                    <a:cs typeface="Arial" panose="020B0604020202020204" pitchFamily="34" charset="0"/>
                    <a:sym typeface="Arial"/>
                  </a:rPr>
                  <a:t>đề</a:t>
                </a:r>
                <a:r>
                  <a:rPr kumimoji="0" lang="en-US"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a:t>
                </a:r>
              </a:p>
            </p:txBody>
          </p:sp>
          <p:sp>
            <p:nvSpPr>
              <p:cNvPr id="19" name="Google Shape;311;p20">
                <a:extLst>
                  <a:ext uri="{FF2B5EF4-FFF2-40B4-BE49-F238E27FC236}">
                    <a16:creationId xmlns:a16="http://schemas.microsoft.com/office/drawing/2014/main" id="{17CD2F96-7047-A8D6-D1AA-9D6938CE530F}"/>
                  </a:ext>
                </a:extLst>
              </p:cNvPr>
              <p:cNvSpPr/>
              <p:nvPr/>
            </p:nvSpPr>
            <p:spPr>
              <a:xfrm>
                <a:off x="338046" y="1372499"/>
                <a:ext cx="599710" cy="625105"/>
              </a:xfrm>
              <a:custGeom>
                <a:avLst/>
                <a:gdLst/>
                <a:ahLst/>
                <a:cxnLst/>
                <a:rect l="l" t="t" r="r" b="b"/>
                <a:pathLst>
                  <a:path w="10244" h="10275" extrusionOk="0">
                    <a:moveTo>
                      <a:pt x="5107" y="1"/>
                    </a:moveTo>
                    <a:cubicBezTo>
                      <a:pt x="2280" y="1"/>
                      <a:pt x="0" y="2311"/>
                      <a:pt x="0" y="5138"/>
                    </a:cubicBezTo>
                    <a:cubicBezTo>
                      <a:pt x="0" y="7965"/>
                      <a:pt x="2280" y="10275"/>
                      <a:pt x="5107" y="10275"/>
                    </a:cubicBezTo>
                    <a:cubicBezTo>
                      <a:pt x="7934" y="10275"/>
                      <a:pt x="10244" y="7965"/>
                      <a:pt x="10244" y="5138"/>
                    </a:cubicBezTo>
                    <a:cubicBezTo>
                      <a:pt x="10244" y="2311"/>
                      <a:pt x="7934" y="1"/>
                      <a:pt x="5107" y="1"/>
                    </a:cubicBezTo>
                    <a:close/>
                  </a:path>
                </a:pathLst>
              </a:custGeom>
              <a:solidFill>
                <a:schemeClr val="bg1"/>
              </a:solidFill>
              <a:ln w="38100">
                <a:solidFill>
                  <a:schemeClr val="accent1"/>
                </a:solidFill>
              </a:ln>
            </p:spPr>
            <p:txBody>
              <a:bodyPr spcFirstLastPara="1" wrap="square" lIns="121900" tIns="121900" rIns="121900" bIns="121900" anchor="ctr" anchorCtr="0">
                <a:noAutofit/>
              </a:bodyPr>
              <a:lstStyle/>
              <a:p>
                <a:pPr marL="0" marR="0" lvl="0" indent="0" defTabSz="1219170" eaLnBrk="1" fontAlgn="auto" latinLnBrk="0" hangingPunct="1">
                  <a:lnSpc>
                    <a:spcPct val="100000"/>
                  </a:lnSpc>
                  <a:spcBef>
                    <a:spcPts val="0"/>
                  </a:spcBef>
                  <a:spcAft>
                    <a:spcPts val="0"/>
                  </a:spcAft>
                  <a:buClrTx/>
                  <a:buSzTx/>
                  <a:buFont typeface="Arial"/>
                  <a:buNone/>
                  <a:tabLst/>
                  <a:defRPr/>
                </a:pPr>
                <a:endParaRPr kumimoji="0"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grpSp>
        <p:pic>
          <p:nvPicPr>
            <p:cNvPr id="17" name="Picture 16">
              <a:extLst>
                <a:ext uri="{FF2B5EF4-FFF2-40B4-BE49-F238E27FC236}">
                  <a16:creationId xmlns:a16="http://schemas.microsoft.com/office/drawing/2014/main" id="{E61F0F24-7EBC-E179-CD33-405C17DD0E8E}"/>
                </a:ext>
              </a:extLst>
            </p:cNvPr>
            <p:cNvPicPr>
              <a:picLocks noChangeAspect="1"/>
            </p:cNvPicPr>
            <p:nvPr/>
          </p:nvPicPr>
          <p:blipFill>
            <a:blip r:embed="rId3"/>
            <a:stretch>
              <a:fillRect/>
            </a:stretch>
          </p:blipFill>
          <p:spPr>
            <a:xfrm>
              <a:off x="532050" y="2753635"/>
              <a:ext cx="254450" cy="399850"/>
            </a:xfrm>
            <a:prstGeom prst="rect">
              <a:avLst/>
            </a:prstGeom>
          </p:spPr>
        </p:pic>
      </p:grpSp>
      <p:grpSp>
        <p:nvGrpSpPr>
          <p:cNvPr id="20" name="Group 19">
            <a:extLst>
              <a:ext uri="{FF2B5EF4-FFF2-40B4-BE49-F238E27FC236}">
                <a16:creationId xmlns:a16="http://schemas.microsoft.com/office/drawing/2014/main" id="{5006F354-3F47-DE1A-C898-F0C45755F18D}"/>
              </a:ext>
            </a:extLst>
          </p:cNvPr>
          <p:cNvGrpSpPr/>
          <p:nvPr/>
        </p:nvGrpSpPr>
        <p:grpSpPr>
          <a:xfrm>
            <a:off x="1061453" y="5623133"/>
            <a:ext cx="9732672" cy="1121846"/>
            <a:chOff x="362538" y="3374274"/>
            <a:chExt cx="7299504" cy="841385"/>
          </a:xfrm>
        </p:grpSpPr>
        <p:grpSp>
          <p:nvGrpSpPr>
            <p:cNvPr id="21" name="Group 20">
              <a:extLst>
                <a:ext uri="{FF2B5EF4-FFF2-40B4-BE49-F238E27FC236}">
                  <a16:creationId xmlns:a16="http://schemas.microsoft.com/office/drawing/2014/main" id="{EB255D63-EF7B-466E-021A-37ECED57B4D0}"/>
                </a:ext>
              </a:extLst>
            </p:cNvPr>
            <p:cNvGrpSpPr/>
            <p:nvPr/>
          </p:nvGrpSpPr>
          <p:grpSpPr>
            <a:xfrm>
              <a:off x="362538" y="3374274"/>
              <a:ext cx="7299504" cy="841385"/>
              <a:chOff x="338046" y="1264359"/>
              <a:chExt cx="7299504" cy="841385"/>
            </a:xfrm>
          </p:grpSpPr>
          <p:sp>
            <p:nvSpPr>
              <p:cNvPr id="23" name="TextBox 22">
                <a:extLst>
                  <a:ext uri="{FF2B5EF4-FFF2-40B4-BE49-F238E27FC236}">
                    <a16:creationId xmlns:a16="http://schemas.microsoft.com/office/drawing/2014/main" id="{324B4922-583D-13E6-6385-A6297846CCEC}"/>
                  </a:ext>
                </a:extLst>
              </p:cNvPr>
              <p:cNvSpPr txBox="1"/>
              <p:nvPr/>
            </p:nvSpPr>
            <p:spPr>
              <a:xfrm>
                <a:off x="1055724" y="1264359"/>
                <a:ext cx="6581826" cy="841385"/>
              </a:xfrm>
              <a:prstGeom prst="rect">
                <a:avLst/>
              </a:prstGeom>
              <a:noFill/>
            </p:spPr>
            <p:txBody>
              <a:bodyPr wrap="square" rtlCol="0">
                <a:spAutoFit/>
              </a:bodyPr>
              <a:lstStyle/>
              <a:p>
                <a:pPr marL="0" marR="0" lvl="0" indent="0" algn="just" defTabSz="1219170" eaLnBrk="1" fontAlgn="auto" latinLnBrk="0" hangingPunct="1">
                  <a:lnSpc>
                    <a:spcPct val="150000"/>
                  </a:lnSpc>
                  <a:spcBef>
                    <a:spcPts val="0"/>
                  </a:spcBef>
                  <a:spcAft>
                    <a:spcPts val="0"/>
                  </a:spcAft>
                  <a:buClrTx/>
                  <a:buSzTx/>
                  <a:buFont typeface="Arial"/>
                  <a:buNone/>
                  <a:tabLst/>
                  <a:defRPr/>
                </a:pPr>
                <a:r>
                  <a:rPr kumimoji="0" lang="vi-VN"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panose="020B0604020202020204" pitchFamily="34" charset="0"/>
                    <a:sym typeface="Arial"/>
                  </a:rPr>
                  <a:t>Qua những điều học được từ chủ đề này, em có thể vận dụng gì vào thực tiễn và vận dụng như thế nào?</a:t>
                </a:r>
              </a:p>
            </p:txBody>
          </p:sp>
          <p:sp>
            <p:nvSpPr>
              <p:cNvPr id="24" name="Google Shape;311;p20">
                <a:extLst>
                  <a:ext uri="{FF2B5EF4-FFF2-40B4-BE49-F238E27FC236}">
                    <a16:creationId xmlns:a16="http://schemas.microsoft.com/office/drawing/2014/main" id="{31C5C674-1A50-C98B-236C-1C16F493B635}"/>
                  </a:ext>
                </a:extLst>
              </p:cNvPr>
              <p:cNvSpPr/>
              <p:nvPr/>
            </p:nvSpPr>
            <p:spPr>
              <a:xfrm>
                <a:off x="338046" y="1372499"/>
                <a:ext cx="599710" cy="625105"/>
              </a:xfrm>
              <a:custGeom>
                <a:avLst/>
                <a:gdLst/>
                <a:ahLst/>
                <a:cxnLst/>
                <a:rect l="l" t="t" r="r" b="b"/>
                <a:pathLst>
                  <a:path w="10244" h="10275" extrusionOk="0">
                    <a:moveTo>
                      <a:pt x="5107" y="1"/>
                    </a:moveTo>
                    <a:cubicBezTo>
                      <a:pt x="2280" y="1"/>
                      <a:pt x="0" y="2311"/>
                      <a:pt x="0" y="5138"/>
                    </a:cubicBezTo>
                    <a:cubicBezTo>
                      <a:pt x="0" y="7965"/>
                      <a:pt x="2280" y="10275"/>
                      <a:pt x="5107" y="10275"/>
                    </a:cubicBezTo>
                    <a:cubicBezTo>
                      <a:pt x="7934" y="10275"/>
                      <a:pt x="10244" y="7965"/>
                      <a:pt x="10244" y="5138"/>
                    </a:cubicBezTo>
                    <a:cubicBezTo>
                      <a:pt x="10244" y="2311"/>
                      <a:pt x="7934" y="1"/>
                      <a:pt x="5107" y="1"/>
                    </a:cubicBezTo>
                    <a:close/>
                  </a:path>
                </a:pathLst>
              </a:custGeom>
              <a:solidFill>
                <a:schemeClr val="bg1"/>
              </a:solidFill>
              <a:ln w="38100">
                <a:solidFill>
                  <a:schemeClr val="accent1"/>
                </a:solidFill>
              </a:ln>
            </p:spPr>
            <p:txBody>
              <a:bodyPr spcFirstLastPara="1" wrap="square" lIns="121900" tIns="121900" rIns="121900" bIns="121900" anchor="ctr" anchorCtr="0">
                <a:noAutofit/>
              </a:bodyPr>
              <a:lstStyle/>
              <a:p>
                <a:pPr marL="0" marR="0" lvl="0" indent="0" defTabSz="1219170" eaLnBrk="1" fontAlgn="auto" latinLnBrk="0" hangingPunct="1">
                  <a:lnSpc>
                    <a:spcPct val="150000"/>
                  </a:lnSpc>
                  <a:spcBef>
                    <a:spcPts val="0"/>
                  </a:spcBef>
                  <a:spcAft>
                    <a:spcPts val="0"/>
                  </a:spcAft>
                  <a:buClrTx/>
                  <a:buSzTx/>
                  <a:buFont typeface="Arial"/>
                  <a:buNone/>
                  <a:tabLst/>
                  <a:defRPr/>
                </a:pPr>
                <a:endParaRPr kumimoji="0" sz="2400" i="0" u="none" strike="noStrike" kern="0" cap="none" spc="0" normalizeH="0" baseline="0" noProof="0" dirty="0">
                  <a:ln>
                    <a:noFill/>
                  </a:ln>
                  <a:solidFill>
                    <a:sysClr val="windowText" lastClr="000000"/>
                  </a:solidFill>
                  <a:effectLst/>
                  <a:uLnTx/>
                  <a:uFillTx/>
                  <a:latin typeface="UTM Avo" panose="02040603050506020204" pitchFamily="18" charset="0"/>
                  <a:cs typeface="Arial"/>
                  <a:sym typeface="Arial"/>
                </a:endParaRPr>
              </a:p>
            </p:txBody>
          </p:sp>
        </p:grpSp>
        <p:pic>
          <p:nvPicPr>
            <p:cNvPr id="22" name="Picture 21">
              <a:extLst>
                <a:ext uri="{FF2B5EF4-FFF2-40B4-BE49-F238E27FC236}">
                  <a16:creationId xmlns:a16="http://schemas.microsoft.com/office/drawing/2014/main" id="{870D5DE7-0E34-71A2-4003-9B1835E0FE39}"/>
                </a:ext>
              </a:extLst>
            </p:cNvPr>
            <p:cNvPicPr>
              <a:picLocks noChangeAspect="1"/>
            </p:cNvPicPr>
            <p:nvPr/>
          </p:nvPicPr>
          <p:blipFill>
            <a:blip r:embed="rId3"/>
            <a:stretch>
              <a:fillRect/>
            </a:stretch>
          </p:blipFill>
          <p:spPr>
            <a:xfrm>
              <a:off x="532050" y="3595172"/>
              <a:ext cx="254450" cy="399850"/>
            </a:xfrm>
            <a:prstGeom prst="rect">
              <a:avLst/>
            </a:prstGeom>
          </p:spPr>
        </p:pic>
      </p:grpSp>
    </p:spTree>
    <p:extLst>
      <p:ext uri="{BB962C8B-B14F-4D97-AF65-F5344CB8AC3E}">
        <p14:creationId xmlns:p14="http://schemas.microsoft.com/office/powerpoint/2010/main" val="249768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904FABF-F8BB-F2AA-0998-E7BC98EC211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69C20AD-C07B-FEB0-DD6D-310CD5F67CD7}"/>
              </a:ext>
            </a:extLst>
          </p:cNvPr>
          <p:cNvSpPr/>
          <p:nvPr/>
        </p:nvSpPr>
        <p:spPr>
          <a:xfrm>
            <a:off x="333829" y="1738035"/>
            <a:ext cx="11524343" cy="4842380"/>
          </a:xfrm>
          <a:prstGeom prst="rect">
            <a:avLst/>
          </a:prstGeom>
          <a:solidFill>
            <a:schemeClr val="bg1"/>
          </a:solidFill>
          <a:ln w="19050" cap="flat" cmpd="sng" algn="ctr">
            <a:solidFill>
              <a:srgbClr val="213864">
                <a:lumMod val="50000"/>
              </a:srgbClr>
            </a:solidFill>
            <a:prstDash val="solid"/>
          </a:ln>
          <a:effectLst>
            <a:outerShdw blurRad="50800" dist="38100" dir="8100000" algn="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 typeface="Arial"/>
              <a:buNone/>
              <a:tabLst/>
              <a:defRPr/>
            </a:pPr>
            <a:endParaRPr kumimoji="0" lang="en-US" sz="2400" b="0" i="0" u="none" strike="noStrike" kern="0" cap="none" spc="0" normalizeH="0" baseline="0" noProof="0" dirty="0">
              <a:ln>
                <a:noFill/>
              </a:ln>
              <a:solidFill>
                <a:srgbClr val="0070C0"/>
              </a:solidFill>
              <a:effectLst/>
              <a:uLnTx/>
              <a:uFillTx/>
              <a:latin typeface="UTM Avo" panose="02040603050506020204" pitchFamily="18" charset="0"/>
              <a:cs typeface="Arial"/>
              <a:sym typeface="Arial"/>
            </a:endParaRPr>
          </a:p>
        </p:txBody>
      </p:sp>
      <p:sp>
        <p:nvSpPr>
          <p:cNvPr id="3" name="TextBox 2">
            <a:extLst>
              <a:ext uri="{FF2B5EF4-FFF2-40B4-BE49-F238E27FC236}">
                <a16:creationId xmlns:a16="http://schemas.microsoft.com/office/drawing/2014/main" id="{AB4AF47C-3A02-826E-3E22-0143589AAEA0}"/>
              </a:ext>
            </a:extLst>
          </p:cNvPr>
          <p:cNvSpPr txBox="1"/>
          <p:nvPr/>
        </p:nvSpPr>
        <p:spPr>
          <a:xfrm>
            <a:off x="627968" y="1738035"/>
            <a:ext cx="10936061" cy="2802434"/>
          </a:xfrm>
          <a:prstGeom prst="rect">
            <a:avLst/>
          </a:prstGeom>
          <a:noFill/>
        </p:spPr>
        <p:txBody>
          <a:bodyPr wrap="square">
            <a:spAutoFit/>
          </a:bodyPr>
          <a:lstStyle/>
          <a:p>
            <a:pPr algn="ctr">
              <a:lnSpc>
                <a:spcPct val="150000"/>
              </a:lnSpc>
              <a:buFont typeface="Arial"/>
              <a:buNone/>
              <a:defRPr/>
            </a:pPr>
            <a:r>
              <a:rPr lang="en-US" sz="2000" b="1" dirty="0">
                <a:solidFill>
                  <a:srgbClr val="000000"/>
                </a:solidFill>
                <a:latin typeface="UTM Avo" panose="02040603050506020204" pitchFamily="18" charset="0"/>
                <a:cs typeface="Calibri" panose="020F0502020204030204" pitchFamily="34" charset="0"/>
                <a:sym typeface="Arial"/>
              </a:rPr>
              <a:t>PHIẾU ĐÁNH GIÁ ĐỒNG ĐẲNG</a:t>
            </a:r>
          </a:p>
          <a:p>
            <a:pPr algn="just">
              <a:lnSpc>
                <a:spcPct val="150000"/>
              </a:lnSpc>
              <a:buFont typeface="Arial"/>
              <a:buNone/>
              <a:defRPr/>
            </a:pPr>
            <a:r>
              <a:rPr lang="en-US" sz="2000" dirty="0" err="1">
                <a:solidFill>
                  <a:srgbClr val="000000"/>
                </a:solidFill>
                <a:latin typeface="UTM Avo" panose="02040603050506020204" pitchFamily="18" charset="0"/>
                <a:cs typeface="Calibri" panose="020F0502020204030204" pitchFamily="34" charset="0"/>
                <a:sym typeface="Arial"/>
              </a:rPr>
              <a:t>Tên</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chủ</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đề</a:t>
            </a:r>
            <a:r>
              <a:rPr lang="en-US" sz="2000" dirty="0">
                <a:solidFill>
                  <a:srgbClr val="000000"/>
                </a:solidFill>
                <a:latin typeface="UTM Avo" panose="02040603050506020204" pitchFamily="18" charset="0"/>
                <a:cs typeface="Calibri" panose="020F0502020204030204" pitchFamily="34" charset="0"/>
                <a:sym typeface="Arial"/>
              </a:rPr>
              <a:t>: ............................................................................................</a:t>
            </a:r>
          </a:p>
          <a:p>
            <a:pPr algn="just">
              <a:lnSpc>
                <a:spcPct val="150000"/>
              </a:lnSpc>
              <a:buFont typeface="Arial"/>
              <a:buNone/>
              <a:defRPr/>
            </a:pPr>
            <a:r>
              <a:rPr lang="en-US" sz="2000" dirty="0" err="1">
                <a:solidFill>
                  <a:srgbClr val="000000"/>
                </a:solidFill>
                <a:latin typeface="UTM Avo" panose="02040603050506020204" pitchFamily="18" charset="0"/>
                <a:cs typeface="Calibri" panose="020F0502020204030204" pitchFamily="34" charset="0"/>
                <a:sym typeface="Arial"/>
              </a:rPr>
              <a:t>Tên</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nhóm</a:t>
            </a:r>
            <a:r>
              <a:rPr lang="en-US" sz="2000" dirty="0">
                <a:solidFill>
                  <a:srgbClr val="000000"/>
                </a:solidFill>
                <a:latin typeface="UTM Avo" panose="02040603050506020204" pitchFamily="18" charset="0"/>
                <a:cs typeface="Calibri" panose="020F0502020204030204" pitchFamily="34" charset="0"/>
                <a:sym typeface="Arial"/>
              </a:rPr>
              <a:t>: ..............................................................................................</a:t>
            </a:r>
          </a:p>
          <a:p>
            <a:pPr algn="just">
              <a:lnSpc>
                <a:spcPct val="150000"/>
              </a:lnSpc>
              <a:buFont typeface="Arial"/>
              <a:buNone/>
              <a:defRPr/>
            </a:pPr>
            <a:r>
              <a:rPr lang="en-US" sz="2000" dirty="0">
                <a:solidFill>
                  <a:srgbClr val="000000"/>
                </a:solidFill>
                <a:latin typeface="UTM Avo" panose="02040603050506020204" pitchFamily="18" charset="0"/>
                <a:cs typeface="Calibri" panose="020F0502020204030204" pitchFamily="34" charset="0"/>
                <a:sym typeface="Arial"/>
              </a:rPr>
              <a:t>Em </a:t>
            </a:r>
            <a:r>
              <a:rPr lang="en-US" sz="2000" dirty="0" err="1">
                <a:solidFill>
                  <a:srgbClr val="000000"/>
                </a:solidFill>
                <a:latin typeface="UTM Avo" panose="02040603050506020204" pitchFamily="18" charset="0"/>
                <a:cs typeface="Calibri" panose="020F0502020204030204" pitchFamily="34" charset="0"/>
                <a:sym typeface="Arial"/>
              </a:rPr>
              <a:t>hãy</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đánh</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giá</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sự</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tích</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cực</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tham</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gia</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hoạt</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động</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và</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kết</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quả</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làm</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việc</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của</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các</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bạn</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trong</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nhóm</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khi</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thực</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hiện</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các</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nhiệm</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vụ</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của</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chủ</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đề</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bằng</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cách</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đánh</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dấu</a:t>
            </a:r>
            <a:r>
              <a:rPr lang="en-US" sz="2000" dirty="0">
                <a:solidFill>
                  <a:srgbClr val="000000"/>
                </a:solidFill>
                <a:latin typeface="UTM Avo" panose="02040603050506020204" pitchFamily="18" charset="0"/>
                <a:cs typeface="Calibri" panose="020F0502020204030204" pitchFamily="34" charset="0"/>
                <a:sym typeface="Arial"/>
              </a:rPr>
              <a:t> x </a:t>
            </a:r>
            <a:r>
              <a:rPr lang="en-US" sz="2000" dirty="0" err="1">
                <a:solidFill>
                  <a:srgbClr val="000000"/>
                </a:solidFill>
                <a:latin typeface="UTM Avo" panose="02040603050506020204" pitchFamily="18" charset="0"/>
                <a:cs typeface="Calibri" panose="020F0502020204030204" pitchFamily="34" charset="0"/>
                <a:sym typeface="Arial"/>
              </a:rPr>
              <a:t>vào</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những</a:t>
            </a:r>
            <a:r>
              <a:rPr lang="en-US" sz="2000" dirty="0">
                <a:solidFill>
                  <a:srgbClr val="000000"/>
                </a:solidFill>
                <a:latin typeface="UTM Avo" panose="02040603050506020204" pitchFamily="18" charset="0"/>
                <a:cs typeface="Calibri" panose="020F0502020204030204" pitchFamily="34" charset="0"/>
                <a:sym typeface="Arial"/>
              </a:rPr>
              <a:t> ô </a:t>
            </a:r>
            <a:r>
              <a:rPr lang="en-US" sz="2000" dirty="0" err="1">
                <a:solidFill>
                  <a:srgbClr val="000000"/>
                </a:solidFill>
                <a:latin typeface="UTM Avo" panose="02040603050506020204" pitchFamily="18" charset="0"/>
                <a:cs typeface="Calibri" panose="020F0502020204030204" pitchFamily="34" charset="0"/>
                <a:sym typeface="Arial"/>
              </a:rPr>
              <a:t>phù</a:t>
            </a:r>
            <a:r>
              <a:rPr lang="en-US" sz="2000" dirty="0">
                <a:solidFill>
                  <a:srgbClr val="000000"/>
                </a:solidFill>
                <a:latin typeface="UTM Avo" panose="02040603050506020204" pitchFamily="18" charset="0"/>
                <a:cs typeface="Calibri" panose="020F0502020204030204" pitchFamily="34" charset="0"/>
                <a:sym typeface="Arial"/>
              </a:rPr>
              <a:t> </a:t>
            </a:r>
            <a:r>
              <a:rPr lang="en-US" sz="2000" dirty="0" err="1">
                <a:solidFill>
                  <a:srgbClr val="000000"/>
                </a:solidFill>
                <a:latin typeface="UTM Avo" panose="02040603050506020204" pitchFamily="18" charset="0"/>
                <a:cs typeface="Calibri" panose="020F0502020204030204" pitchFamily="34" charset="0"/>
                <a:sym typeface="Arial"/>
              </a:rPr>
              <a:t>hợp</a:t>
            </a:r>
            <a:r>
              <a:rPr lang="en-US" sz="2000" dirty="0">
                <a:solidFill>
                  <a:srgbClr val="000000"/>
                </a:solidFill>
                <a:latin typeface="UTM Avo" panose="02040603050506020204" pitchFamily="18" charset="0"/>
                <a:cs typeface="Calibri" panose="020F0502020204030204" pitchFamily="34" charset="0"/>
                <a:sym typeface="Arial"/>
              </a:rPr>
              <a:t>.</a:t>
            </a:r>
          </a:p>
        </p:txBody>
      </p:sp>
      <p:graphicFrame>
        <p:nvGraphicFramePr>
          <p:cNvPr id="25" name="Table 24">
            <a:extLst>
              <a:ext uri="{FF2B5EF4-FFF2-40B4-BE49-F238E27FC236}">
                <a16:creationId xmlns:a16="http://schemas.microsoft.com/office/drawing/2014/main" id="{EF19E1E5-E2D5-42A8-4387-734091F97699}"/>
              </a:ext>
            </a:extLst>
          </p:cNvPr>
          <p:cNvGraphicFramePr>
            <a:graphicFrameLocks noGrp="1"/>
          </p:cNvGraphicFramePr>
          <p:nvPr>
            <p:extLst>
              <p:ext uri="{D42A27DB-BD31-4B8C-83A1-F6EECF244321}">
                <p14:modId xmlns:p14="http://schemas.microsoft.com/office/powerpoint/2010/main" val="3279271097"/>
              </p:ext>
            </p:extLst>
          </p:nvPr>
        </p:nvGraphicFramePr>
        <p:xfrm>
          <a:off x="627967" y="4540469"/>
          <a:ext cx="10936062" cy="1949614"/>
        </p:xfrm>
        <a:graphic>
          <a:graphicData uri="http://schemas.openxmlformats.org/drawingml/2006/table">
            <a:tbl>
              <a:tblPr bandRow="1"/>
              <a:tblGrid>
                <a:gridCol w="787176">
                  <a:extLst>
                    <a:ext uri="{9D8B030D-6E8A-4147-A177-3AD203B41FA5}">
                      <a16:colId xmlns:a16="http://schemas.microsoft.com/office/drawing/2014/main" val="3467463156"/>
                    </a:ext>
                  </a:extLst>
                </a:gridCol>
                <a:gridCol w="1186543">
                  <a:extLst>
                    <a:ext uri="{9D8B030D-6E8A-4147-A177-3AD203B41FA5}">
                      <a16:colId xmlns:a16="http://schemas.microsoft.com/office/drawing/2014/main" val="3762261001"/>
                    </a:ext>
                  </a:extLst>
                </a:gridCol>
                <a:gridCol w="1807029">
                  <a:extLst>
                    <a:ext uri="{9D8B030D-6E8A-4147-A177-3AD203B41FA5}">
                      <a16:colId xmlns:a16="http://schemas.microsoft.com/office/drawing/2014/main" val="3224629553"/>
                    </a:ext>
                  </a:extLst>
                </a:gridCol>
                <a:gridCol w="1186543">
                  <a:extLst>
                    <a:ext uri="{9D8B030D-6E8A-4147-A177-3AD203B41FA5}">
                      <a16:colId xmlns:a16="http://schemas.microsoft.com/office/drawing/2014/main" val="901930344"/>
                    </a:ext>
                  </a:extLst>
                </a:gridCol>
                <a:gridCol w="1839685">
                  <a:extLst>
                    <a:ext uri="{9D8B030D-6E8A-4147-A177-3AD203B41FA5}">
                      <a16:colId xmlns:a16="http://schemas.microsoft.com/office/drawing/2014/main" val="1645950826"/>
                    </a:ext>
                  </a:extLst>
                </a:gridCol>
                <a:gridCol w="881743">
                  <a:extLst>
                    <a:ext uri="{9D8B030D-6E8A-4147-A177-3AD203B41FA5}">
                      <a16:colId xmlns:a16="http://schemas.microsoft.com/office/drawing/2014/main" val="403329635"/>
                    </a:ext>
                  </a:extLst>
                </a:gridCol>
                <a:gridCol w="1880044">
                  <a:extLst>
                    <a:ext uri="{9D8B030D-6E8A-4147-A177-3AD203B41FA5}">
                      <a16:colId xmlns:a16="http://schemas.microsoft.com/office/drawing/2014/main" val="866770022"/>
                    </a:ext>
                  </a:extLst>
                </a:gridCol>
                <a:gridCol w="1367299">
                  <a:extLst>
                    <a:ext uri="{9D8B030D-6E8A-4147-A177-3AD203B41FA5}">
                      <a16:colId xmlns:a16="http://schemas.microsoft.com/office/drawing/2014/main" val="237486541"/>
                    </a:ext>
                  </a:extLst>
                </a:gridCol>
              </a:tblGrid>
              <a:tr h="399273">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STT</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Họ</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và</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tên</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Mức</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độ</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tích</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cực</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gridSpan="3">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Kết</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quả</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làm</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việc</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51527923"/>
                  </a:ext>
                </a:extLst>
              </a:tr>
              <a:tr h="429112">
                <a:tc vMerge="1">
                  <a:txBody>
                    <a:bodyPr/>
                    <a:lstStyle/>
                    <a:p>
                      <a:endParaRPr lang="en-US"/>
                    </a:p>
                  </a:txBody>
                  <a:tcPr/>
                </a:tc>
                <a:tc vMerge="1">
                  <a:txBody>
                    <a:bodyPr/>
                    <a:lstStyle/>
                    <a:p>
                      <a:endParaRPr lang="en-US"/>
                    </a:p>
                  </a:txBody>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Rất</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tích</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cực</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Tích</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cực</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Chưa</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tích</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cực</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Tốt</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Bình</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thường</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00000"/>
                        </a:lnSpc>
                        <a:spcBef>
                          <a:spcPts val="100"/>
                        </a:spcBef>
                        <a:spcAft>
                          <a:spcPts val="100"/>
                        </a:spcAft>
                      </a:pP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Chưa</a:t>
                      </a:r>
                      <a:r>
                        <a:rPr lang="fr-FR" sz="1600" b="1"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r>
                        <a:rPr lang="fr-FR" sz="1600" b="1" i="0" dirty="0" err="1">
                          <a:solidFill>
                            <a:srgbClr val="000000"/>
                          </a:solidFill>
                          <a:effectLst/>
                          <a:latin typeface="UTM Avo" panose="02040603050506020204" pitchFamily="18" charset="0"/>
                          <a:ea typeface="Calibri" panose="020F0502020204030204" pitchFamily="34" charset="0"/>
                          <a:cs typeface="Calibri" panose="020F0502020204030204" pitchFamily="34" charset="0"/>
                        </a:rPr>
                        <a:t>tốt</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037174"/>
                  </a:ext>
                </a:extLst>
              </a:tr>
              <a:tr h="37374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1</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44848961"/>
                  </a:ext>
                </a:extLst>
              </a:tr>
              <a:tr h="37374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2</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5989849"/>
                  </a:ext>
                </a:extLst>
              </a:tr>
              <a:tr h="373743">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Arial"/>
                        </a:defRPr>
                      </a:lvl1pPr>
                      <a:lvl2pPr marL="457200" algn="l" defTabSz="914400" rtl="0" eaLnBrk="1" latinLnBrk="0" hangingPunct="1">
                        <a:defRPr sz="1800" kern="1200">
                          <a:solidFill>
                            <a:schemeClr val="tx1"/>
                          </a:solidFill>
                          <a:latin typeface="Arial"/>
                        </a:defRPr>
                      </a:lvl2pPr>
                      <a:lvl3pPr marL="914400" algn="l" defTabSz="914400" rtl="0" eaLnBrk="1" latinLnBrk="0" hangingPunct="1">
                        <a:defRPr sz="1800" kern="1200">
                          <a:solidFill>
                            <a:schemeClr val="tx1"/>
                          </a:solidFill>
                          <a:latin typeface="Arial"/>
                        </a:defRPr>
                      </a:lvl3pPr>
                      <a:lvl4pPr marL="1371600" algn="l" defTabSz="914400" rtl="0" eaLnBrk="1" latinLnBrk="0" hangingPunct="1">
                        <a:defRPr sz="1800" kern="1200">
                          <a:solidFill>
                            <a:schemeClr val="tx1"/>
                          </a:solidFill>
                          <a:latin typeface="Arial"/>
                        </a:defRPr>
                      </a:lvl4pPr>
                      <a:lvl5pPr marL="1828800" algn="l" defTabSz="914400" rtl="0" eaLnBrk="1" latinLnBrk="0" hangingPunct="1">
                        <a:defRPr sz="1800" kern="1200">
                          <a:solidFill>
                            <a:schemeClr val="tx1"/>
                          </a:solidFill>
                          <a:latin typeface="Arial"/>
                        </a:defRPr>
                      </a:lvl5pPr>
                      <a:lvl6pPr marL="2286000" algn="l" defTabSz="914400" rtl="0" eaLnBrk="1" latinLnBrk="0" hangingPunct="1">
                        <a:defRPr sz="1800" kern="1200">
                          <a:solidFill>
                            <a:schemeClr val="tx1"/>
                          </a:solidFill>
                          <a:latin typeface="Arial"/>
                        </a:defRPr>
                      </a:lvl6pPr>
                      <a:lvl7pPr marL="2743200" algn="l" defTabSz="914400" rtl="0" eaLnBrk="1" latinLnBrk="0" hangingPunct="1">
                        <a:defRPr sz="1800" kern="1200">
                          <a:solidFill>
                            <a:schemeClr val="tx1"/>
                          </a:solidFill>
                          <a:latin typeface="Arial"/>
                        </a:defRPr>
                      </a:lvl7pPr>
                      <a:lvl8pPr marL="3200400" algn="l" defTabSz="914400" rtl="0" eaLnBrk="1" latinLnBrk="0" hangingPunct="1">
                        <a:defRPr sz="1800" kern="1200">
                          <a:solidFill>
                            <a:schemeClr val="tx1"/>
                          </a:solidFill>
                          <a:latin typeface="Arial"/>
                        </a:defRPr>
                      </a:lvl8pPr>
                      <a:lvl9pPr marL="3657600" algn="l" defTabSz="914400" rtl="0" eaLnBrk="1" latinLnBrk="0" hangingPunct="1">
                        <a:defRPr sz="1800" kern="1200">
                          <a:solidFill>
                            <a:schemeClr val="tx1"/>
                          </a:solidFill>
                          <a:latin typeface="Arial"/>
                        </a:defRPr>
                      </a:lvl9pPr>
                    </a:lstStyle>
                    <a:p>
                      <a:pPr marL="0" marR="0" algn="ctr">
                        <a:lnSpc>
                          <a:spcPct val="150000"/>
                        </a:lnSpc>
                        <a:spcBef>
                          <a:spcPts val="100"/>
                        </a:spcBef>
                        <a:spcAft>
                          <a:spcPts val="100"/>
                        </a:spcAft>
                      </a:pPr>
                      <a:r>
                        <a:rPr lang="fr-FR" sz="1600" i="0" dirty="0">
                          <a:solidFill>
                            <a:srgbClr val="000000"/>
                          </a:solidFill>
                          <a:effectLst/>
                          <a:latin typeface="UTM Avo" panose="02040603050506020204" pitchFamily="18" charset="0"/>
                          <a:ea typeface="Calibri" panose="020F0502020204030204" pitchFamily="34" charset="0"/>
                          <a:cs typeface="Calibri" panose="020F0502020204030204" pitchFamily="34" charset="0"/>
                        </a:rPr>
                        <a:t> </a:t>
                      </a:r>
                      <a:endParaRPr lang="en-US" sz="1600" i="0" dirty="0">
                        <a:effectLst/>
                        <a:latin typeface="UTM Avo" panose="02040603050506020204" pitchFamily="18" charset="0"/>
                        <a:ea typeface="Calibri" panose="020F0502020204030204" pitchFamily="34" charset="0"/>
                        <a:cs typeface="Calibri" panose="020F0502020204030204" pitchFamily="34" charset="0"/>
                      </a:endParaRPr>
                    </a:p>
                  </a:txBody>
                  <a:tcPr marT="0" marB="0" anchor="ctr">
                    <a:lnL w="12700" cap="flat" cmpd="sng" algn="ctr">
                      <a:solidFill>
                        <a:srgbClr val="FAECE3">
                          <a:lumMod val="50000"/>
                        </a:srgbClr>
                      </a:solidFill>
                      <a:prstDash val="solid"/>
                      <a:round/>
                      <a:headEnd type="none" w="med" len="med"/>
                      <a:tailEnd type="none" w="med" len="med"/>
                    </a:lnL>
                    <a:lnR w="12700" cap="flat" cmpd="sng" algn="ctr">
                      <a:solidFill>
                        <a:srgbClr val="FAECE3">
                          <a:lumMod val="50000"/>
                        </a:srgbClr>
                      </a:solidFill>
                      <a:prstDash val="solid"/>
                      <a:round/>
                      <a:headEnd type="none" w="med" len="med"/>
                      <a:tailEnd type="none" w="med" len="med"/>
                    </a:lnR>
                    <a:lnT w="12700" cap="flat" cmpd="sng" algn="ctr">
                      <a:solidFill>
                        <a:srgbClr val="FAECE3">
                          <a:lumMod val="50000"/>
                        </a:srgbClr>
                      </a:solidFill>
                      <a:prstDash val="solid"/>
                      <a:round/>
                      <a:headEnd type="none" w="med" len="med"/>
                      <a:tailEnd type="none" w="med" len="med"/>
                    </a:lnT>
                    <a:lnB w="12700" cap="flat" cmpd="sng" algn="ctr">
                      <a:solidFill>
                        <a:srgbClr val="FAECE3">
                          <a:lumMod val="50000"/>
                        </a:srgb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5009138"/>
                  </a:ext>
                </a:extLst>
              </a:tr>
            </a:tbl>
          </a:graphicData>
        </a:graphic>
      </p:graphicFrame>
    </p:spTree>
    <p:extLst>
      <p:ext uri="{BB962C8B-B14F-4D97-AF65-F5344CB8AC3E}">
        <p14:creationId xmlns:p14="http://schemas.microsoft.com/office/powerpoint/2010/main" val="1751631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ounded Rectangle 4">
            <a:extLst>
              <a:ext uri="{FF2B5EF4-FFF2-40B4-BE49-F238E27FC236}">
                <a16:creationId xmlns:a16="http://schemas.microsoft.com/office/drawing/2014/main" id="{68E1AE2F-3FC3-1143-C8EB-0D7186975E3D}"/>
              </a:ext>
            </a:extLst>
          </p:cNvPr>
          <p:cNvSpPr/>
          <p:nvPr/>
        </p:nvSpPr>
        <p:spPr>
          <a:xfrm>
            <a:off x="3082308" y="1796322"/>
            <a:ext cx="6027382" cy="1241191"/>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Ôn lại kiến thức đã học:</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defRPr/>
            </a:pPr>
            <a:r>
              <a:rPr lang="vi-VN" sz="2400" kern="0" dirty="0">
                <a:solidFill>
                  <a:srgbClr val="000000"/>
                </a:solidFill>
                <a:latin typeface="UTM Avo" panose="02040603050506020204" pitchFamily="18" charset="0"/>
                <a:cs typeface="Arial" pitchFamily="34" charset="0"/>
                <a:sym typeface="Arial"/>
              </a:rPr>
              <a:t>Phát triển kinh tế gia đình.</a:t>
            </a:r>
          </a:p>
        </p:txBody>
      </p:sp>
      <p:sp>
        <p:nvSpPr>
          <p:cNvPr id="13" name="Rounded Rectangle 8">
            <a:extLst>
              <a:ext uri="{FF2B5EF4-FFF2-40B4-BE49-F238E27FC236}">
                <a16:creationId xmlns:a16="http://schemas.microsoft.com/office/drawing/2014/main" id="{A2207F80-9392-8480-ED1A-5189E89AC036}"/>
              </a:ext>
            </a:extLst>
          </p:cNvPr>
          <p:cNvSpPr/>
          <p:nvPr/>
        </p:nvSpPr>
        <p:spPr>
          <a:xfrm>
            <a:off x="3082308" y="3248876"/>
            <a:ext cx="6027382" cy="1241191"/>
          </a:xfrm>
          <a:prstGeom prst="roundRect">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a:solidFill>
                  <a:srgbClr val="000000"/>
                </a:solidFill>
                <a:latin typeface="UTM Avo" panose="02040603050506020204" pitchFamily="18" charset="0"/>
                <a:cs typeface="Arial" pitchFamily="34" charset="0"/>
                <a:sym typeface="Arial"/>
              </a:rPr>
              <a:t>Hoàn thành nhiệm vụ được giao ở phần Vận dụng.</a:t>
            </a:r>
            <a:endParaRPr lang="vi-VN" sz="2400" kern="0" dirty="0">
              <a:solidFill>
                <a:srgbClr val="000000"/>
              </a:solidFill>
              <a:latin typeface="UTM Avo" panose="02040603050506020204" pitchFamily="18" charset="0"/>
              <a:cs typeface="Arial" pitchFamily="34" charset="0"/>
              <a:sym typeface="Arial"/>
            </a:endParaRPr>
          </a:p>
        </p:txBody>
      </p:sp>
      <p:sp>
        <p:nvSpPr>
          <p:cNvPr id="14" name="Rectangle: Rounded Corners 13">
            <a:extLst>
              <a:ext uri="{FF2B5EF4-FFF2-40B4-BE49-F238E27FC236}">
                <a16:creationId xmlns:a16="http://schemas.microsoft.com/office/drawing/2014/main" id="{B7D5CB05-C48F-1E8A-51B4-7226DE7C13A0}"/>
              </a:ext>
            </a:extLst>
          </p:cNvPr>
          <p:cNvSpPr/>
          <p:nvPr/>
        </p:nvSpPr>
        <p:spPr>
          <a:xfrm>
            <a:off x="3617276" y="924560"/>
            <a:ext cx="4957445" cy="660400"/>
          </a:xfrm>
          <a:prstGeom prst="roundRect">
            <a:avLst>
              <a:gd name="adj" fmla="val 50000"/>
            </a:avLst>
          </a:prstGeom>
          <a:solidFill>
            <a:srgbClr val="ED7D31"/>
          </a:solidFill>
          <a:ln w="38100" cap="flat" cmpd="sng" algn="ctr">
            <a:solidFill>
              <a:schemeClr val="bg1"/>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2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15" name="Rounded Rectangle 8">
            <a:extLst>
              <a:ext uri="{FF2B5EF4-FFF2-40B4-BE49-F238E27FC236}">
                <a16:creationId xmlns:a16="http://schemas.microsoft.com/office/drawing/2014/main" id="{895D330F-158D-8105-E69C-AE4B4175C97C}"/>
              </a:ext>
            </a:extLst>
          </p:cNvPr>
          <p:cNvSpPr/>
          <p:nvPr/>
        </p:nvSpPr>
        <p:spPr>
          <a:xfrm>
            <a:off x="3082307" y="4701430"/>
            <a:ext cx="6027382" cy="1854125"/>
          </a:xfrm>
          <a:prstGeom prst="roundRect">
            <a:avLst>
              <a:gd name="adj" fmla="val 13833"/>
            </a:avLst>
          </a:prstGeom>
          <a:solidFill>
            <a:srgbClr val="ED7D31">
              <a:lumMod val="20000"/>
              <a:lumOff val="80000"/>
            </a:srgbClr>
          </a:solidFill>
          <a:ln w="28575">
            <a:solidFill>
              <a:srgbClr val="ED7D31"/>
            </a:solidFill>
          </a:ln>
        </p:spPr>
        <p:txBody>
          <a:bodyPr wrap="square" rtlCol="0">
            <a:spAutoFit/>
          </a:bodyPr>
          <a:lstStyle/>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Đọc và tìm hiểu trước nội dung:</a:t>
            </a:r>
            <a:endParaRPr lang="en-US" sz="2400" kern="0" dirty="0">
              <a:solidFill>
                <a:srgbClr val="000000"/>
              </a:solidFill>
              <a:latin typeface="UTM Avo" panose="02040603050506020204" pitchFamily="18" charset="0"/>
              <a:cs typeface="Arial" pitchFamily="34" charset="0"/>
              <a:sym typeface="Arial"/>
            </a:endParaRPr>
          </a:p>
          <a:p>
            <a:pPr lvl="0" algn="ctr">
              <a:lnSpc>
                <a:spcPct val="150000"/>
              </a:lnSpc>
              <a:buClr>
                <a:srgbClr val="000000"/>
              </a:buClr>
            </a:pPr>
            <a:r>
              <a:rPr lang="vi-VN" sz="2400" kern="0" dirty="0">
                <a:solidFill>
                  <a:srgbClr val="000000"/>
                </a:solidFill>
                <a:latin typeface="UTM Avo" panose="02040603050506020204" pitchFamily="18" charset="0"/>
                <a:cs typeface="Arial" pitchFamily="34" charset="0"/>
                <a:sym typeface="Arial"/>
              </a:rPr>
              <a:t>Hoạt động giáo dục theo chủ đề 7 – Quảng bá vẻ đẹp quê hương.</a:t>
            </a:r>
          </a:p>
        </p:txBody>
      </p:sp>
      <p:pic>
        <p:nvPicPr>
          <p:cNvPr id="16" name="Picture 15">
            <a:extLst>
              <a:ext uri="{FF2B5EF4-FFF2-40B4-BE49-F238E27FC236}">
                <a16:creationId xmlns:a16="http://schemas.microsoft.com/office/drawing/2014/main" id="{1FBA925A-ACD3-6A07-A4D2-2C2A43C4E56B}"/>
              </a:ext>
            </a:extLst>
          </p:cNvPr>
          <p:cNvPicPr>
            <a:picLocks noChangeAspect="1"/>
          </p:cNvPicPr>
          <p:nvPr/>
        </p:nvPicPr>
        <p:blipFill>
          <a:blip r:embed="rId3"/>
          <a:stretch>
            <a:fillRect/>
          </a:stretch>
        </p:blipFill>
        <p:spPr>
          <a:xfrm>
            <a:off x="301008" y="4460741"/>
            <a:ext cx="2632692" cy="2632692"/>
          </a:xfrm>
          <a:prstGeom prst="rect">
            <a:avLst/>
          </a:prstGeom>
        </p:spPr>
      </p:pic>
    </p:spTree>
    <p:extLst>
      <p:ext uri="{BB962C8B-B14F-4D97-AF65-F5344CB8AC3E}">
        <p14:creationId xmlns:p14="http://schemas.microsoft.com/office/powerpoint/2010/main" val="1546438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arn(inVertical)">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6_Công việc trong gia đình</Template>
  <TotalTime>45</TotalTime>
  <Words>1811</Words>
  <Application>Microsoft Office PowerPoint</Application>
  <PresentationFormat>Widescreen</PresentationFormat>
  <Paragraphs>231</Paragraphs>
  <Slides>46</Slides>
  <Notes>17</Notes>
  <HiddenSlides>0</HiddenSlides>
  <MMClips>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46</vt:i4>
      </vt:variant>
    </vt:vector>
  </HeadingPairs>
  <TitlesOfParts>
    <vt:vector size="53" baseType="lpstr">
      <vt:lpstr>UTM Avo</vt:lpstr>
      <vt:lpstr>Arial</vt:lpstr>
      <vt:lpstr>Calibri</vt:lpstr>
      <vt:lpstr>Calibri Light</vt:lpstr>
      <vt:lpstr>Office Theme</vt:lpstr>
      <vt:lpstr>Theme1</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47</cp:revision>
  <dcterms:created xsi:type="dcterms:W3CDTF">2025-01-14T15:59:22Z</dcterms:created>
  <dcterms:modified xsi:type="dcterms:W3CDTF">2025-01-17T09:30:40Z</dcterms:modified>
</cp:coreProperties>
</file>