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41"/>
  </p:notesMasterIdLst>
  <p:sldIdLst>
    <p:sldId id="256" r:id="rId5"/>
    <p:sldId id="257" r:id="rId6"/>
    <p:sldId id="258" r:id="rId7"/>
    <p:sldId id="259" r:id="rId8"/>
    <p:sldId id="260" r:id="rId9"/>
    <p:sldId id="308" r:id="rId10"/>
    <p:sldId id="307" r:id="rId11"/>
    <p:sldId id="306" r:id="rId12"/>
    <p:sldId id="305" r:id="rId13"/>
    <p:sldId id="304" r:id="rId14"/>
    <p:sldId id="303" r:id="rId15"/>
    <p:sldId id="302" r:id="rId16"/>
    <p:sldId id="301" r:id="rId17"/>
    <p:sldId id="300" r:id="rId18"/>
    <p:sldId id="299" r:id="rId19"/>
    <p:sldId id="298" r:id="rId20"/>
    <p:sldId id="297" r:id="rId21"/>
    <p:sldId id="296" r:id="rId22"/>
    <p:sldId id="295" r:id="rId23"/>
    <p:sldId id="322" r:id="rId24"/>
    <p:sldId id="325" r:id="rId25"/>
    <p:sldId id="324" r:id="rId26"/>
    <p:sldId id="323" r:id="rId27"/>
    <p:sldId id="261" r:id="rId28"/>
    <p:sldId id="316" r:id="rId29"/>
    <p:sldId id="326" r:id="rId30"/>
    <p:sldId id="317" r:id="rId31"/>
    <p:sldId id="320" r:id="rId32"/>
    <p:sldId id="321" r:id="rId33"/>
    <p:sldId id="319" r:id="rId34"/>
    <p:sldId id="327" r:id="rId35"/>
    <p:sldId id="328" r:id="rId36"/>
    <p:sldId id="262" r:id="rId37"/>
    <p:sldId id="264" r:id="rId38"/>
    <p:sldId id="309" r:id="rId39"/>
    <p:sldId id="267" r:id="rId40"/>
  </p:sldIdLst>
  <p:sldSz cx="12192000" cy="6858000"/>
  <p:notesSz cx="6858000" cy="9144000"/>
  <p:embeddedFontLst>
    <p:embeddedFont>
      <p:font typeface="Anton" pitchFamily="2" charset="0"/>
      <p:regular r:id="rId42"/>
    </p:embeddedFont>
    <p:embeddedFont>
      <p:font typeface="Open Sans" panose="020B0606030504020204" pitchFamily="34" charset="0"/>
      <p:regular r:id="rId43"/>
      <p:bold r:id="rId44"/>
      <p:italic r:id="rId45"/>
      <p:boldItalic r:id="rId46"/>
    </p:embeddedFont>
    <p:embeddedFont>
      <p:font typeface="Roboto" panose="02000000000000000000" pitchFamily="2" charset="0"/>
      <p:regular r:id="rId47"/>
      <p:bold r:id="rId48"/>
      <p:italic r:id="rId49"/>
      <p:boldItalic r:id="rId50"/>
    </p:embeddedFont>
    <p:embeddedFont>
      <p:font typeface="Sora" panose="020B0604020202020204" charset="0"/>
      <p:regular r:id="rId51"/>
      <p:bold r:id="rId52"/>
      <p:italic r:id="rId53"/>
      <p:boldItalic r:id="rId54"/>
    </p:embeddedFont>
    <p:embeddedFont>
      <p:font typeface="UTM Avo" panose="02040603050506020204" pitchFamily="18" charset="0"/>
      <p:regular r:id="rId55"/>
      <p:bold r:id="rId56"/>
      <p:italic r:id="rId57"/>
      <p:boldItalic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251" autoAdjust="0"/>
    <p:restoredTop sz="94668"/>
  </p:normalViewPr>
  <p:slideViewPr>
    <p:cSldViewPr snapToGrid="0" showGuides="1">
      <p:cViewPr varScale="1">
        <p:scale>
          <a:sx n="101" d="100"/>
          <a:sy n="101" d="100"/>
        </p:scale>
        <p:origin x="192" y="10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8" Type="http://schemas.openxmlformats.org/officeDocument/2006/relationships/slide" Target="slides/slide4.xml"/><Relationship Id="rId51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5.fntdata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8A2F6-CC47-4545-9ED9-D90CDAE9208D}" type="datetimeFigureOut">
              <a:rPr lang="en-VN" smtClean="0"/>
              <a:t>01/15/2025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E4EB9-1082-3647-87C6-7DC92BC0021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38383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3437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8" name="Google Shape;2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1776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1794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042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9982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29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81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4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02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6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91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6523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410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61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29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276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85873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9917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09914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48463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918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5039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69530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20300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3160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81293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54426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82500" y="784933"/>
            <a:ext cx="5877600" cy="48512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>
            <a:off x="589167" y="990600"/>
            <a:ext cx="5877600" cy="48512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60000" y="1752217"/>
            <a:ext cx="5136000" cy="27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7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517433" y="58984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6466767" y="211733"/>
            <a:ext cx="573200" cy="5732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260233" y="5388000"/>
            <a:ext cx="746000" cy="7500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/>
          <p:nvPr/>
        </p:nvSpPr>
        <p:spPr>
          <a:xfrm>
            <a:off x="312767" y="61792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2"/>
          <p:cNvSpPr/>
          <p:nvPr/>
        </p:nvSpPr>
        <p:spPr>
          <a:xfrm>
            <a:off x="11164633" y="2590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2"/>
          <p:cNvSpPr txBox="1">
            <a:spLocks noGrp="1"/>
          </p:cNvSpPr>
          <p:nvPr>
            <p:ph type="title" idx="2"/>
          </p:nvPr>
        </p:nvSpPr>
        <p:spPr>
          <a:xfrm>
            <a:off x="960000" y="4706233"/>
            <a:ext cx="5136000" cy="6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58460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4"/>
          <p:cNvGrpSpPr/>
          <p:nvPr/>
        </p:nvGrpSpPr>
        <p:grpSpPr>
          <a:xfrm>
            <a:off x="10145952" y="-1124635"/>
            <a:ext cx="3032899" cy="3042256"/>
            <a:chOff x="7609464" y="-843476"/>
            <a:chExt cx="2274674" cy="2281692"/>
          </a:xfrm>
        </p:grpSpPr>
        <p:sp>
          <p:nvSpPr>
            <p:cNvPr id="34" name="Google Shape;34;p4"/>
            <p:cNvSpPr/>
            <p:nvPr/>
          </p:nvSpPr>
          <p:spPr>
            <a:xfrm rot="5400000">
              <a:off x="7609464" y="-766784"/>
              <a:ext cx="2205000" cy="22050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4"/>
            <p:cNvSpPr/>
            <p:nvPr/>
          </p:nvSpPr>
          <p:spPr>
            <a:xfrm rot="5400000">
              <a:off x="7679138" y="-843476"/>
              <a:ext cx="2205000" cy="220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395100" y="62712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4"/>
          <p:cNvSpPr/>
          <p:nvPr/>
        </p:nvSpPr>
        <p:spPr>
          <a:xfrm>
            <a:off x="10995400" y="35828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4"/>
          <p:cNvSpPr/>
          <p:nvPr/>
        </p:nvSpPr>
        <p:spPr>
          <a:xfrm>
            <a:off x="1656167" y="2852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4"/>
          <p:cNvSpPr/>
          <p:nvPr/>
        </p:nvSpPr>
        <p:spPr>
          <a:xfrm>
            <a:off x="11296600" y="5518633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4"/>
          <p:cNvSpPr/>
          <p:nvPr/>
        </p:nvSpPr>
        <p:spPr>
          <a:xfrm>
            <a:off x="9414367" y="13572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4"/>
          <p:cNvSpPr/>
          <p:nvPr/>
        </p:nvSpPr>
        <p:spPr>
          <a:xfrm>
            <a:off x="216833" y="56570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461831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 column 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/>
          <p:nvPr/>
        </p:nvSpPr>
        <p:spPr>
          <a:xfrm>
            <a:off x="5983100" y="51000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" name="Google Shape;79;p7"/>
          <p:cNvSpPr/>
          <p:nvPr/>
        </p:nvSpPr>
        <p:spPr>
          <a:xfrm>
            <a:off x="6435600" y="1489767"/>
            <a:ext cx="4335600" cy="43356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7"/>
          <p:cNvSpPr txBox="1">
            <a:spLocks noGrp="1"/>
          </p:cNvSpPr>
          <p:nvPr>
            <p:ph type="title"/>
          </p:nvPr>
        </p:nvSpPr>
        <p:spPr>
          <a:xfrm>
            <a:off x="960000" y="2436000"/>
            <a:ext cx="3894800" cy="76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body" idx="1"/>
          </p:nvPr>
        </p:nvSpPr>
        <p:spPr>
          <a:xfrm>
            <a:off x="960000" y="3347167"/>
            <a:ext cx="38948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82" name="Google Shape;82;p7"/>
          <p:cNvSpPr/>
          <p:nvPr/>
        </p:nvSpPr>
        <p:spPr>
          <a:xfrm>
            <a:off x="6556792" y="1636135"/>
            <a:ext cx="4335600" cy="433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7"/>
          <p:cNvSpPr/>
          <p:nvPr/>
        </p:nvSpPr>
        <p:spPr>
          <a:xfrm>
            <a:off x="11296600" y="2260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7"/>
          <p:cNvSpPr/>
          <p:nvPr/>
        </p:nvSpPr>
        <p:spPr>
          <a:xfrm>
            <a:off x="1656167" y="2852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" name="Google Shape;85;p7"/>
          <p:cNvSpPr/>
          <p:nvPr/>
        </p:nvSpPr>
        <p:spPr>
          <a:xfrm>
            <a:off x="1810267" y="60047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" name="Google Shape;86;p7"/>
          <p:cNvSpPr/>
          <p:nvPr/>
        </p:nvSpPr>
        <p:spPr>
          <a:xfrm>
            <a:off x="1896067" y="791533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7"/>
          <p:cNvSpPr/>
          <p:nvPr/>
        </p:nvSpPr>
        <p:spPr>
          <a:xfrm>
            <a:off x="11316800" y="6073967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88" name="Google Shape;88;p7"/>
          <p:cNvCxnSpPr/>
          <p:nvPr/>
        </p:nvCxnSpPr>
        <p:spPr>
          <a:xfrm>
            <a:off x="1101267" y="-1250633"/>
            <a:ext cx="0" cy="3508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9" name="Google Shape;89;p7"/>
          <p:cNvCxnSpPr/>
          <p:nvPr/>
        </p:nvCxnSpPr>
        <p:spPr>
          <a:xfrm>
            <a:off x="1101267" y="4523600"/>
            <a:ext cx="0" cy="3508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404930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 title and descriptio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9"/>
          <p:cNvGrpSpPr/>
          <p:nvPr/>
        </p:nvGrpSpPr>
        <p:grpSpPr>
          <a:xfrm>
            <a:off x="5728139" y="1202453"/>
            <a:ext cx="5161568" cy="4859825"/>
            <a:chOff x="717450" y="1493475"/>
            <a:chExt cx="1854900" cy="2767975"/>
          </a:xfrm>
        </p:grpSpPr>
        <p:sp>
          <p:nvSpPr>
            <p:cNvPr id="103" name="Google Shape;103;p9"/>
            <p:cNvSpPr/>
            <p:nvPr/>
          </p:nvSpPr>
          <p:spPr>
            <a:xfrm>
              <a:off x="717450" y="1493475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793650" y="1637950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5" name="Google Shape;105;p9"/>
          <p:cNvSpPr txBox="1">
            <a:spLocks noGrp="1"/>
          </p:cNvSpPr>
          <p:nvPr>
            <p:ph type="title"/>
          </p:nvPr>
        </p:nvSpPr>
        <p:spPr>
          <a:xfrm>
            <a:off x="960000" y="2173517"/>
            <a:ext cx="4376800" cy="111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06" name="Google Shape;106;p9"/>
          <p:cNvSpPr txBox="1">
            <a:spLocks noGrp="1"/>
          </p:cNvSpPr>
          <p:nvPr>
            <p:ph type="subTitle" idx="1"/>
          </p:nvPr>
        </p:nvSpPr>
        <p:spPr>
          <a:xfrm>
            <a:off x="960000" y="3928685"/>
            <a:ext cx="4376800" cy="6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07" name="Google Shape;107;p9"/>
          <p:cNvSpPr txBox="1">
            <a:spLocks noGrp="1"/>
          </p:cNvSpPr>
          <p:nvPr>
            <p:ph type="body" idx="2"/>
          </p:nvPr>
        </p:nvSpPr>
        <p:spPr>
          <a:xfrm>
            <a:off x="6220033" y="1925284"/>
            <a:ext cx="4394000" cy="385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9"/>
          <p:cNvSpPr txBox="1">
            <a:spLocks noGrp="1"/>
          </p:cNvSpPr>
          <p:nvPr>
            <p:ph type="title" idx="3" hasCustomPrompt="1"/>
          </p:nvPr>
        </p:nvSpPr>
        <p:spPr>
          <a:xfrm>
            <a:off x="960000" y="3347479"/>
            <a:ext cx="4394000" cy="5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109" name="Google Shape;109;p9"/>
          <p:cNvGrpSpPr/>
          <p:nvPr/>
        </p:nvGrpSpPr>
        <p:grpSpPr>
          <a:xfrm flipH="1">
            <a:off x="-1682182" y="-1685068"/>
            <a:ext cx="3032899" cy="3042256"/>
            <a:chOff x="7609464" y="-843476"/>
            <a:chExt cx="2274674" cy="2281692"/>
          </a:xfrm>
        </p:grpSpPr>
        <p:sp>
          <p:nvSpPr>
            <p:cNvPr id="110" name="Google Shape;110;p9"/>
            <p:cNvSpPr/>
            <p:nvPr/>
          </p:nvSpPr>
          <p:spPr>
            <a:xfrm rot="5400000">
              <a:off x="7609464" y="-766784"/>
              <a:ext cx="2205000" cy="22050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9"/>
            <p:cNvSpPr/>
            <p:nvPr/>
          </p:nvSpPr>
          <p:spPr>
            <a:xfrm rot="5400000">
              <a:off x="7679138" y="-843476"/>
              <a:ext cx="2205000" cy="220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2" name="Google Shape;112;p9"/>
          <p:cNvSpPr/>
          <p:nvPr/>
        </p:nvSpPr>
        <p:spPr>
          <a:xfrm>
            <a:off x="-517967" y="56933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" name="Google Shape;113;p9"/>
          <p:cNvSpPr/>
          <p:nvPr/>
        </p:nvSpPr>
        <p:spPr>
          <a:xfrm>
            <a:off x="10995400" y="5933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4" name="Google Shape;114;p9"/>
          <p:cNvSpPr/>
          <p:nvPr/>
        </p:nvSpPr>
        <p:spPr>
          <a:xfrm>
            <a:off x="11446000" y="22235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9"/>
          <p:cNvSpPr/>
          <p:nvPr/>
        </p:nvSpPr>
        <p:spPr>
          <a:xfrm>
            <a:off x="4419300" y="61640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" name="Google Shape;116;p9"/>
          <p:cNvSpPr/>
          <p:nvPr/>
        </p:nvSpPr>
        <p:spPr>
          <a:xfrm>
            <a:off x="11446000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" name="Google Shape;117;p9"/>
          <p:cNvSpPr/>
          <p:nvPr/>
        </p:nvSpPr>
        <p:spPr>
          <a:xfrm>
            <a:off x="216833" y="39920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118" name="Google Shape;118;p9"/>
          <p:cNvCxnSpPr/>
          <p:nvPr/>
        </p:nvCxnSpPr>
        <p:spPr>
          <a:xfrm>
            <a:off x="1095400" y="-172267"/>
            <a:ext cx="0" cy="2186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9" name="Google Shape;119;p9"/>
          <p:cNvCxnSpPr/>
          <p:nvPr/>
        </p:nvCxnSpPr>
        <p:spPr>
          <a:xfrm>
            <a:off x="1095400" y="4683500"/>
            <a:ext cx="0" cy="269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808994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"/>
          <p:cNvSpPr txBox="1">
            <a:spLocks noGrp="1"/>
          </p:cNvSpPr>
          <p:nvPr>
            <p:ph type="body" idx="1"/>
          </p:nvPr>
        </p:nvSpPr>
        <p:spPr>
          <a:xfrm>
            <a:off x="8064500" y="5065900"/>
            <a:ext cx="3127200" cy="13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/>
            </a:lvl1pPr>
          </a:lstStyle>
          <a:p>
            <a:endParaRPr/>
          </a:p>
        </p:txBody>
      </p:sp>
      <p:sp>
        <p:nvSpPr>
          <p:cNvPr id="122" name="Google Shape;122;p10"/>
          <p:cNvSpPr/>
          <p:nvPr/>
        </p:nvSpPr>
        <p:spPr>
          <a:xfrm>
            <a:off x="-586033" y="3943159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10"/>
          <p:cNvSpPr/>
          <p:nvPr/>
        </p:nvSpPr>
        <p:spPr>
          <a:xfrm>
            <a:off x="334800" y="1376033"/>
            <a:ext cx="936800" cy="892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10"/>
          <p:cNvSpPr/>
          <p:nvPr/>
        </p:nvSpPr>
        <p:spPr>
          <a:xfrm>
            <a:off x="11208600" y="146800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10"/>
          <p:cNvSpPr/>
          <p:nvPr/>
        </p:nvSpPr>
        <p:spPr>
          <a:xfrm>
            <a:off x="10280367" y="11934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10"/>
          <p:cNvSpPr/>
          <p:nvPr/>
        </p:nvSpPr>
        <p:spPr>
          <a:xfrm>
            <a:off x="334800" y="60687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10"/>
          <p:cNvSpPr/>
          <p:nvPr/>
        </p:nvSpPr>
        <p:spPr>
          <a:xfrm>
            <a:off x="1545600" y="3265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10"/>
          <p:cNvSpPr/>
          <p:nvPr/>
        </p:nvSpPr>
        <p:spPr>
          <a:xfrm>
            <a:off x="11296333" y="5277533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742237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>
  <p:cSld name="Big number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/>
          <p:nvPr/>
        </p:nvSpPr>
        <p:spPr>
          <a:xfrm>
            <a:off x="2899367" y="1987000"/>
            <a:ext cx="1775600" cy="1535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11"/>
          <p:cNvSpPr/>
          <p:nvPr/>
        </p:nvSpPr>
        <p:spPr>
          <a:xfrm>
            <a:off x="-781767" y="1322800"/>
            <a:ext cx="4249200" cy="42492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11"/>
          <p:cNvSpPr/>
          <p:nvPr/>
        </p:nvSpPr>
        <p:spPr>
          <a:xfrm>
            <a:off x="-634343" y="1433903"/>
            <a:ext cx="4249200" cy="424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11"/>
          <p:cNvSpPr txBox="1">
            <a:spLocks noGrp="1"/>
          </p:cNvSpPr>
          <p:nvPr>
            <p:ph type="title" hasCustomPrompt="1"/>
          </p:nvPr>
        </p:nvSpPr>
        <p:spPr>
          <a:xfrm>
            <a:off x="4300533" y="2525600"/>
            <a:ext cx="6931600" cy="18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8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9pPr>
          </a:lstStyle>
          <a:p>
            <a:r>
              <a:t>xx%</a:t>
            </a:r>
          </a:p>
        </p:txBody>
      </p:sp>
      <p:sp>
        <p:nvSpPr>
          <p:cNvPr id="134" name="Google Shape;134;p11"/>
          <p:cNvSpPr txBox="1">
            <a:spLocks noGrp="1"/>
          </p:cNvSpPr>
          <p:nvPr>
            <p:ph type="body" idx="1"/>
          </p:nvPr>
        </p:nvSpPr>
        <p:spPr>
          <a:xfrm>
            <a:off x="4300400" y="4130200"/>
            <a:ext cx="6931600" cy="7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r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135" name="Google Shape;135;p11"/>
          <p:cNvCxnSpPr/>
          <p:nvPr/>
        </p:nvCxnSpPr>
        <p:spPr>
          <a:xfrm>
            <a:off x="11065067" y="-172267"/>
            <a:ext cx="0" cy="283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1"/>
          <p:cNvCxnSpPr/>
          <p:nvPr/>
        </p:nvCxnSpPr>
        <p:spPr>
          <a:xfrm>
            <a:off x="11065067" y="4927467"/>
            <a:ext cx="0" cy="269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7" name="Google Shape;137;p11"/>
          <p:cNvSpPr/>
          <p:nvPr/>
        </p:nvSpPr>
        <p:spPr>
          <a:xfrm>
            <a:off x="395100" y="62712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11"/>
          <p:cNvSpPr/>
          <p:nvPr/>
        </p:nvSpPr>
        <p:spPr>
          <a:xfrm>
            <a:off x="4229200" y="57583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11"/>
          <p:cNvSpPr/>
          <p:nvPr/>
        </p:nvSpPr>
        <p:spPr>
          <a:xfrm>
            <a:off x="1548067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11"/>
          <p:cNvSpPr/>
          <p:nvPr/>
        </p:nvSpPr>
        <p:spPr>
          <a:xfrm>
            <a:off x="10235733" y="16777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11"/>
          <p:cNvSpPr/>
          <p:nvPr/>
        </p:nvSpPr>
        <p:spPr>
          <a:xfrm>
            <a:off x="2732600" y="5449159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11"/>
          <p:cNvSpPr/>
          <p:nvPr/>
        </p:nvSpPr>
        <p:spPr>
          <a:xfrm>
            <a:off x="10439867" y="-172267"/>
            <a:ext cx="1250400" cy="14564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11"/>
          <p:cNvSpPr/>
          <p:nvPr/>
        </p:nvSpPr>
        <p:spPr>
          <a:xfrm>
            <a:off x="-722600" y="-618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111800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7688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2">
  <p:cSld name="Title Only 2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14"/>
          <p:cNvCxnSpPr/>
          <p:nvPr/>
        </p:nvCxnSpPr>
        <p:spPr>
          <a:xfrm rot="10800000">
            <a:off x="3086067" y="-151067"/>
            <a:ext cx="0" cy="1774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0" name="Google Shape;170;p1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71" name="Google Shape;171;p14"/>
          <p:cNvSpPr/>
          <p:nvPr/>
        </p:nvSpPr>
        <p:spPr>
          <a:xfrm>
            <a:off x="1088433" y="1836467"/>
            <a:ext cx="3736000" cy="37360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" name="Google Shape;172;p14"/>
          <p:cNvSpPr/>
          <p:nvPr/>
        </p:nvSpPr>
        <p:spPr>
          <a:xfrm>
            <a:off x="1218055" y="1934153"/>
            <a:ext cx="3736000" cy="3736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" name="Google Shape;173;p14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" name="Google Shape;174;p14"/>
          <p:cNvSpPr/>
          <p:nvPr/>
        </p:nvSpPr>
        <p:spPr>
          <a:xfrm>
            <a:off x="115852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" name="Google Shape;175;p14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" name="Google Shape;176;p14"/>
          <p:cNvSpPr/>
          <p:nvPr/>
        </p:nvSpPr>
        <p:spPr>
          <a:xfrm>
            <a:off x="4282267" y="557246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14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" name="Google Shape;178;p14"/>
          <p:cNvSpPr/>
          <p:nvPr/>
        </p:nvSpPr>
        <p:spPr>
          <a:xfrm>
            <a:off x="241467" y="15958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" name="Google Shape;179;p14"/>
          <p:cNvSpPr/>
          <p:nvPr/>
        </p:nvSpPr>
        <p:spPr>
          <a:xfrm>
            <a:off x="11585233" y="6104473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180" name="Google Shape;180;p14"/>
          <p:cNvCxnSpPr/>
          <p:nvPr/>
        </p:nvCxnSpPr>
        <p:spPr>
          <a:xfrm rot="10800000">
            <a:off x="3086067" y="5899833"/>
            <a:ext cx="0" cy="1334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0464188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4">
  <p:cSld name="Title Only 4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/>
          <p:nvPr/>
        </p:nvSpPr>
        <p:spPr>
          <a:xfrm>
            <a:off x="13139094" y="5997201"/>
            <a:ext cx="79" cy="4299"/>
          </a:xfrm>
          <a:custGeom>
            <a:avLst/>
            <a:gdLst/>
            <a:ahLst/>
            <a:cxnLst/>
            <a:rect l="l" t="t" r="r" b="b"/>
            <a:pathLst>
              <a:path w="1" h="103" extrusionOk="0">
                <a:moveTo>
                  <a:pt x="0" y="102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16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16"/>
          <p:cNvSpPr/>
          <p:nvPr/>
        </p:nvSpPr>
        <p:spPr>
          <a:xfrm>
            <a:off x="115852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" name="Google Shape;197;p16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8" name="Google Shape;198;p16"/>
          <p:cNvSpPr/>
          <p:nvPr/>
        </p:nvSpPr>
        <p:spPr>
          <a:xfrm>
            <a:off x="3830700" y="57947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16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0" name="Google Shape;200;p16"/>
          <p:cNvSpPr/>
          <p:nvPr/>
        </p:nvSpPr>
        <p:spPr>
          <a:xfrm>
            <a:off x="9646467" y="146784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1" name="Google Shape;201;p16"/>
          <p:cNvSpPr/>
          <p:nvPr/>
        </p:nvSpPr>
        <p:spPr>
          <a:xfrm>
            <a:off x="7066367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240311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5">
  <p:cSld name="Title Only 5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7"/>
          <p:cNvSpPr/>
          <p:nvPr/>
        </p:nvSpPr>
        <p:spPr>
          <a:xfrm>
            <a:off x="11513100" y="1841841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17"/>
          <p:cNvSpPr/>
          <p:nvPr/>
        </p:nvSpPr>
        <p:spPr>
          <a:xfrm>
            <a:off x="-6117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" name="Google Shape;206;p17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" name="Google Shape;207;p17"/>
          <p:cNvSpPr/>
          <p:nvPr/>
        </p:nvSpPr>
        <p:spPr>
          <a:xfrm>
            <a:off x="290067" y="52609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17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9" name="Google Shape;209;p17"/>
          <p:cNvSpPr/>
          <p:nvPr/>
        </p:nvSpPr>
        <p:spPr>
          <a:xfrm>
            <a:off x="1542767" y="-16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0" name="Google Shape;210;p17"/>
          <p:cNvSpPr/>
          <p:nvPr/>
        </p:nvSpPr>
        <p:spPr>
          <a:xfrm>
            <a:off x="11513100" y="35181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1" name="Google Shape;211;p17"/>
          <p:cNvSpPr/>
          <p:nvPr/>
        </p:nvSpPr>
        <p:spPr>
          <a:xfrm>
            <a:off x="814667" y="4478400"/>
            <a:ext cx="573200" cy="5732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2" name="Google Shape;212;p17"/>
          <p:cNvSpPr/>
          <p:nvPr/>
        </p:nvSpPr>
        <p:spPr>
          <a:xfrm>
            <a:off x="9110733" y="5897167"/>
            <a:ext cx="746000" cy="7500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738169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" userDrawn="1">
  <p:cSld name="Title and Four Columns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"/>
          <p:cNvSpPr/>
          <p:nvPr/>
        </p:nvSpPr>
        <p:spPr>
          <a:xfrm>
            <a:off x="6879967" y="1693100"/>
            <a:ext cx="1016000" cy="10160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1" name="Google Shape;261;p20"/>
          <p:cNvSpPr/>
          <p:nvPr/>
        </p:nvSpPr>
        <p:spPr>
          <a:xfrm>
            <a:off x="7228567" y="-801700"/>
            <a:ext cx="3188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262" name="Google Shape;262;p20"/>
          <p:cNvCxnSpPr/>
          <p:nvPr/>
        </p:nvCxnSpPr>
        <p:spPr>
          <a:xfrm>
            <a:off x="11065067" y="-172267"/>
            <a:ext cx="0" cy="1952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63" name="Google Shape;263;p20"/>
          <p:cNvCxnSpPr/>
          <p:nvPr/>
        </p:nvCxnSpPr>
        <p:spPr>
          <a:xfrm>
            <a:off x="11064900" y="5799767"/>
            <a:ext cx="0" cy="182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4" name="Google Shape;264;p20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0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0" name="Google Shape;270;p20"/>
          <p:cNvSpPr/>
          <p:nvPr/>
        </p:nvSpPr>
        <p:spPr>
          <a:xfrm>
            <a:off x="341467" y="1693100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1" name="Google Shape;271;p20"/>
          <p:cNvSpPr/>
          <p:nvPr/>
        </p:nvSpPr>
        <p:spPr>
          <a:xfrm>
            <a:off x="192400" y="5438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2" name="Google Shape;272;p20"/>
          <p:cNvSpPr/>
          <p:nvPr/>
        </p:nvSpPr>
        <p:spPr>
          <a:xfrm>
            <a:off x="11458033" y="1948633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3" name="Google Shape;273;p20"/>
          <p:cNvSpPr/>
          <p:nvPr/>
        </p:nvSpPr>
        <p:spPr>
          <a:xfrm>
            <a:off x="11458033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4" name="Google Shape;274;p20"/>
          <p:cNvSpPr/>
          <p:nvPr/>
        </p:nvSpPr>
        <p:spPr>
          <a:xfrm>
            <a:off x="7707467" y="-3570333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987534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Subtitle 2">
  <p:cSld name="Title and Subtitle 2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5"/>
          <p:cNvSpPr/>
          <p:nvPr/>
        </p:nvSpPr>
        <p:spPr>
          <a:xfrm rot="-5400000" flipH="1">
            <a:off x="10428867" y="5238787"/>
            <a:ext cx="3872800" cy="38728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7" name="Google Shape;367;p25"/>
          <p:cNvSpPr/>
          <p:nvPr/>
        </p:nvSpPr>
        <p:spPr>
          <a:xfrm rot="-5400000" flipH="1">
            <a:off x="10530119" y="5373143"/>
            <a:ext cx="3872800" cy="3872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8" name="Google Shape;368;p25"/>
          <p:cNvSpPr txBox="1">
            <a:spLocks noGrp="1"/>
          </p:cNvSpPr>
          <p:nvPr>
            <p:ph type="title"/>
          </p:nvPr>
        </p:nvSpPr>
        <p:spPr>
          <a:xfrm>
            <a:off x="1513067" y="2849200"/>
            <a:ext cx="3499600" cy="104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69" name="Google Shape;369;p25"/>
          <p:cNvSpPr txBox="1">
            <a:spLocks noGrp="1"/>
          </p:cNvSpPr>
          <p:nvPr>
            <p:ph type="subTitle" idx="1"/>
          </p:nvPr>
        </p:nvSpPr>
        <p:spPr>
          <a:xfrm>
            <a:off x="1513067" y="3702484"/>
            <a:ext cx="3499600" cy="8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/>
            </a:lvl1pPr>
            <a:lvl2pPr lvl="1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2pPr>
            <a:lvl3pPr lvl="2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3pPr>
            <a:lvl4pPr lvl="3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4pPr>
            <a:lvl5pPr lvl="4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5pPr>
            <a:lvl6pPr lvl="5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6pPr>
            <a:lvl7pPr lvl="6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7pPr>
            <a:lvl8pPr lvl="7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8pPr>
            <a:lvl9pPr lvl="8" algn="ctr" rtl="0">
              <a:spcBef>
                <a:spcPts val="2133"/>
              </a:spcBef>
              <a:spcAft>
                <a:spcPts val="2133"/>
              </a:spcAft>
              <a:buNone/>
              <a:defRPr sz="1867"/>
            </a:lvl9pPr>
          </a:lstStyle>
          <a:p>
            <a:endParaRPr/>
          </a:p>
        </p:txBody>
      </p:sp>
      <p:sp>
        <p:nvSpPr>
          <p:cNvPr id="370" name="Google Shape;370;p25"/>
          <p:cNvSpPr/>
          <p:nvPr/>
        </p:nvSpPr>
        <p:spPr>
          <a:xfrm>
            <a:off x="-394867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1" name="Google Shape;371;p25"/>
          <p:cNvSpPr/>
          <p:nvPr/>
        </p:nvSpPr>
        <p:spPr>
          <a:xfrm>
            <a:off x="8664000" y="-557700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2" name="Google Shape;372;p25"/>
          <p:cNvSpPr/>
          <p:nvPr/>
        </p:nvSpPr>
        <p:spPr>
          <a:xfrm>
            <a:off x="-1020167" y="13138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3" name="Google Shape;373;p25"/>
          <p:cNvSpPr/>
          <p:nvPr/>
        </p:nvSpPr>
        <p:spPr>
          <a:xfrm>
            <a:off x="10370300" y="515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4" name="Google Shape;374;p25"/>
          <p:cNvSpPr/>
          <p:nvPr/>
        </p:nvSpPr>
        <p:spPr>
          <a:xfrm>
            <a:off x="309033" y="36467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5" name="Google Shape;375;p25"/>
          <p:cNvSpPr/>
          <p:nvPr/>
        </p:nvSpPr>
        <p:spPr>
          <a:xfrm>
            <a:off x="3868600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6" name="Google Shape;376;p25"/>
          <p:cNvSpPr/>
          <p:nvPr/>
        </p:nvSpPr>
        <p:spPr>
          <a:xfrm>
            <a:off x="5111600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159724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Background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4768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Background 1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8"/>
          <p:cNvSpPr/>
          <p:nvPr/>
        </p:nvSpPr>
        <p:spPr>
          <a:xfrm rot="10800000" flipH="1">
            <a:off x="9974848" y="-1452376"/>
            <a:ext cx="3872800" cy="38728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5" name="Google Shape;395;p28"/>
          <p:cNvSpPr/>
          <p:nvPr/>
        </p:nvSpPr>
        <p:spPr>
          <a:xfrm rot="10800000" flipH="1">
            <a:off x="10109204" y="-1553628"/>
            <a:ext cx="3872800" cy="3872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6" name="Google Shape;396;p28"/>
          <p:cNvSpPr/>
          <p:nvPr/>
        </p:nvSpPr>
        <p:spPr>
          <a:xfrm>
            <a:off x="564700" y="52387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7" name="Google Shape;397;p28"/>
          <p:cNvSpPr/>
          <p:nvPr/>
        </p:nvSpPr>
        <p:spPr>
          <a:xfrm>
            <a:off x="11585000" y="4946400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8" name="Google Shape;398;p28"/>
          <p:cNvSpPr/>
          <p:nvPr/>
        </p:nvSpPr>
        <p:spPr>
          <a:xfrm>
            <a:off x="-1020167" y="13138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9" name="Google Shape;399;p28"/>
          <p:cNvSpPr/>
          <p:nvPr/>
        </p:nvSpPr>
        <p:spPr>
          <a:xfrm>
            <a:off x="9128533" y="2794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0" name="Google Shape;400;p28"/>
          <p:cNvSpPr/>
          <p:nvPr/>
        </p:nvSpPr>
        <p:spPr>
          <a:xfrm>
            <a:off x="309033" y="36467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2" name="Google Shape;402;p28"/>
          <p:cNvSpPr/>
          <p:nvPr/>
        </p:nvSpPr>
        <p:spPr>
          <a:xfrm>
            <a:off x="11624648" y="593194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557447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9"/>
          <p:cNvSpPr/>
          <p:nvPr/>
        </p:nvSpPr>
        <p:spPr>
          <a:xfrm>
            <a:off x="-394867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5" name="Google Shape;405;p29"/>
          <p:cNvSpPr/>
          <p:nvPr/>
        </p:nvSpPr>
        <p:spPr>
          <a:xfrm>
            <a:off x="11318467" y="-360133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" name="Google Shape;406;p29"/>
          <p:cNvSpPr/>
          <p:nvPr/>
        </p:nvSpPr>
        <p:spPr>
          <a:xfrm>
            <a:off x="10186833" y="515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" name="Google Shape;407;p29"/>
          <p:cNvSpPr/>
          <p:nvPr/>
        </p:nvSpPr>
        <p:spPr>
          <a:xfrm>
            <a:off x="282333" y="9246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" name="Google Shape;408;p29"/>
          <p:cNvSpPr/>
          <p:nvPr/>
        </p:nvSpPr>
        <p:spPr>
          <a:xfrm>
            <a:off x="11218467" y="1497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" name="Google Shape;409;p29"/>
          <p:cNvSpPr/>
          <p:nvPr/>
        </p:nvSpPr>
        <p:spPr>
          <a:xfrm>
            <a:off x="1231033" y="1468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" name="Google Shape;410;p29"/>
          <p:cNvSpPr/>
          <p:nvPr/>
        </p:nvSpPr>
        <p:spPr>
          <a:xfrm>
            <a:off x="11318467" y="5687192"/>
            <a:ext cx="473200" cy="4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" name="Google Shape;411;p29"/>
          <p:cNvSpPr/>
          <p:nvPr/>
        </p:nvSpPr>
        <p:spPr>
          <a:xfrm>
            <a:off x="9204800" y="5884000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798883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3">
  <p:cSld name="Background 3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30"/>
          <p:cNvGrpSpPr/>
          <p:nvPr/>
        </p:nvGrpSpPr>
        <p:grpSpPr>
          <a:xfrm rot="10800000">
            <a:off x="-2414718" y="1441973"/>
            <a:ext cx="4007156" cy="3974052"/>
            <a:chOff x="7481136" y="-1165221"/>
            <a:chExt cx="3005367" cy="2980539"/>
          </a:xfrm>
        </p:grpSpPr>
        <p:sp>
          <p:nvSpPr>
            <p:cNvPr id="414" name="Google Shape;414;p30"/>
            <p:cNvSpPr/>
            <p:nvPr/>
          </p:nvSpPr>
          <p:spPr>
            <a:xfrm rot="10800000" flipH="1">
              <a:off x="7481136" y="-1089282"/>
              <a:ext cx="2904600" cy="29046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30"/>
            <p:cNvSpPr/>
            <p:nvPr/>
          </p:nvSpPr>
          <p:spPr>
            <a:xfrm rot="10800000" flipH="1">
              <a:off x="7581903" y="-1165221"/>
              <a:ext cx="2904600" cy="2904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16" name="Google Shape;416;p30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7" name="Google Shape;417;p30"/>
          <p:cNvSpPr/>
          <p:nvPr/>
        </p:nvSpPr>
        <p:spPr>
          <a:xfrm>
            <a:off x="10123400" y="58514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8" name="Google Shape;418;p30"/>
          <p:cNvSpPr/>
          <p:nvPr/>
        </p:nvSpPr>
        <p:spPr>
          <a:xfrm>
            <a:off x="757333" y="6137995"/>
            <a:ext cx="492800" cy="469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9" name="Google Shape;419;p30"/>
          <p:cNvSpPr/>
          <p:nvPr/>
        </p:nvSpPr>
        <p:spPr>
          <a:xfrm>
            <a:off x="479867" y="7588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0" name="Google Shape;420;p30"/>
          <p:cNvSpPr/>
          <p:nvPr/>
        </p:nvSpPr>
        <p:spPr>
          <a:xfrm>
            <a:off x="11248700" y="40627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1" name="Google Shape;421;p30"/>
          <p:cNvSpPr/>
          <p:nvPr/>
        </p:nvSpPr>
        <p:spPr>
          <a:xfrm>
            <a:off x="11298700" y="4330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4983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3008942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36529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nton"/>
              <a:buNone/>
              <a:defRPr sz="24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44361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4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41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41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audio" Target="../media/media1.mp3"/><Relationship Id="rId16" Type="http://schemas.openxmlformats.org/officeDocument/2006/relationships/image" Target="../media/image58.jpg"/><Relationship Id="rId1" Type="http://schemas.microsoft.com/office/2007/relationships/media" Target="../media/media1.mp3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7.png"/><Relationship Id="rId7" Type="http://schemas.openxmlformats.org/officeDocument/2006/relationships/image" Target="../media/image52.png"/><Relationship Id="rId12" Type="http://schemas.openxmlformats.org/officeDocument/2006/relationships/image" Target="../media/image5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0.png"/><Relationship Id="rId11" Type="http://schemas.openxmlformats.org/officeDocument/2006/relationships/image" Target="../media/image57.png"/><Relationship Id="rId5" Type="http://schemas.openxmlformats.org/officeDocument/2006/relationships/image" Target="../media/image49.png"/><Relationship Id="rId10" Type="http://schemas.openxmlformats.org/officeDocument/2006/relationships/image" Target="../media/image55.png"/><Relationship Id="rId4" Type="http://schemas.openxmlformats.org/officeDocument/2006/relationships/image" Target="../media/image48.png"/><Relationship Id="rId9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slide" Target="slide28.xml"/><Relationship Id="rId18" Type="http://schemas.openxmlformats.org/officeDocument/2006/relationships/image" Target="../media/image69.png"/><Relationship Id="rId3" Type="http://schemas.openxmlformats.org/officeDocument/2006/relationships/image" Target="../media/image47.png"/><Relationship Id="rId21" Type="http://schemas.openxmlformats.org/officeDocument/2006/relationships/slide" Target="slide32.xml"/><Relationship Id="rId7" Type="http://schemas.openxmlformats.org/officeDocument/2006/relationships/image" Target="../media/image62.png"/><Relationship Id="rId12" Type="http://schemas.openxmlformats.org/officeDocument/2006/relationships/image" Target="../media/image66.png"/><Relationship Id="rId17" Type="http://schemas.openxmlformats.org/officeDocument/2006/relationships/slide" Target="slide30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8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5.png"/><Relationship Id="rId11" Type="http://schemas.openxmlformats.org/officeDocument/2006/relationships/slide" Target="slide33.xml"/><Relationship Id="rId5" Type="http://schemas.openxmlformats.org/officeDocument/2006/relationships/image" Target="../media/image61.png"/><Relationship Id="rId15" Type="http://schemas.openxmlformats.org/officeDocument/2006/relationships/slide" Target="slide29.xml"/><Relationship Id="rId23" Type="http://schemas.openxmlformats.org/officeDocument/2006/relationships/image" Target="../media/image58.jpg"/><Relationship Id="rId10" Type="http://schemas.openxmlformats.org/officeDocument/2006/relationships/image" Target="../media/image65.png"/><Relationship Id="rId19" Type="http://schemas.openxmlformats.org/officeDocument/2006/relationships/slide" Target="slide31.xml"/><Relationship Id="rId4" Type="http://schemas.openxmlformats.org/officeDocument/2006/relationships/image" Target="../media/image60.png"/><Relationship Id="rId9" Type="http://schemas.openxmlformats.org/officeDocument/2006/relationships/image" Target="../media/image64.png"/><Relationship Id="rId14" Type="http://schemas.openxmlformats.org/officeDocument/2006/relationships/image" Target="../media/image67.png"/><Relationship Id="rId22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7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58.jpg"/><Relationship Id="rId4" Type="http://schemas.openxmlformats.org/officeDocument/2006/relationships/slide" Target="slide27.xml"/><Relationship Id="rId9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47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5.png"/><Relationship Id="rId4" Type="http://schemas.openxmlformats.org/officeDocument/2006/relationships/slide" Target="slide27.xml"/><Relationship Id="rId9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7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58.jpg"/><Relationship Id="rId4" Type="http://schemas.openxmlformats.org/officeDocument/2006/relationships/slide" Target="slide27.xml"/><Relationship Id="rId9" Type="http://schemas.openxmlformats.org/officeDocument/2006/relationships/image" Target="../media/image7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7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58.jpg"/><Relationship Id="rId4" Type="http://schemas.openxmlformats.org/officeDocument/2006/relationships/slide" Target="slide27.xml"/><Relationship Id="rId9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47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5.png"/><Relationship Id="rId4" Type="http://schemas.openxmlformats.org/officeDocument/2006/relationships/slide" Target="slide27.xml"/><Relationship Id="rId9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42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8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8227-3890-5E36-84E7-B99C09ED76C6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9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7EBAB89-3F7D-F9A8-6ED2-938013ADBABB}"/>
              </a:ext>
            </a:extLst>
          </p:cNvPr>
          <p:cNvSpPr txBox="1">
            <a:spLocks/>
          </p:cNvSpPr>
          <p:nvPr/>
        </p:nvSpPr>
        <p:spPr>
          <a:xfrm>
            <a:off x="173227" y="1825436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9: Lipid – Carbohydrate </a:t>
            </a:r>
            <a:b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</a:b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– Protein – Polymer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EEB44F8-8A63-0A54-BA92-5903BA67098D}"/>
              </a:ext>
            </a:extLst>
          </p:cNvPr>
          <p:cNvSpPr txBox="1">
            <a:spLocks/>
          </p:cNvSpPr>
          <p:nvPr/>
        </p:nvSpPr>
        <p:spPr>
          <a:xfrm>
            <a:off x="965706" y="3936954"/>
            <a:ext cx="1026057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29. Polymer (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1)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F699A78-D3A4-74FE-3E32-E318DDFCA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095E6CA-525F-D638-2684-16580E4E991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6"/>
          <a:stretch>
            <a:fillRect/>
          </a:stretch>
        </p:blipFill>
        <p:spPr>
          <a:xfrm>
            <a:off x="141553" y="1795581"/>
            <a:ext cx="3947077" cy="18153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2784F88-38C5-9AD8-86C1-B15D49B91A7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00"/>
          <a:stretch>
            <a:fillRect/>
          </a:stretch>
        </p:blipFill>
        <p:spPr>
          <a:xfrm>
            <a:off x="317272" y="4252907"/>
            <a:ext cx="3567097" cy="18662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C5E633-F2B5-AC51-939F-763901D21FA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25" b="2884"/>
          <a:stretch>
            <a:fillRect/>
          </a:stretch>
        </p:blipFill>
        <p:spPr>
          <a:xfrm>
            <a:off x="4368136" y="1795581"/>
            <a:ext cx="2301316" cy="18659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72D3A68-44FA-A604-56B6-005B465B23E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1"/>
          <a:stretch>
            <a:fillRect/>
          </a:stretch>
        </p:blipFill>
        <p:spPr>
          <a:xfrm>
            <a:off x="4351862" y="4391879"/>
            <a:ext cx="2005641" cy="172889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9EE2EBC-8929-2104-03E5-8DCD6119DD05}"/>
              </a:ext>
            </a:extLst>
          </p:cNvPr>
          <p:cNvSpPr/>
          <p:nvPr/>
        </p:nvSpPr>
        <p:spPr>
          <a:xfrm>
            <a:off x="1355949" y="3587178"/>
            <a:ext cx="18694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vi-VN" sz="2000" b="1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Polyethylene</a:t>
            </a:r>
            <a:endParaRPr lang="en-US" sz="1200" kern="0" dirty="0"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7D2D26-7449-F7A3-6D31-7164D18A7063}"/>
              </a:ext>
            </a:extLst>
          </p:cNvPr>
          <p:cNvSpPr/>
          <p:nvPr/>
        </p:nvSpPr>
        <p:spPr>
          <a:xfrm>
            <a:off x="1355949" y="6249608"/>
            <a:ext cx="1239442" cy="4135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vi-VN" sz="2000" b="1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Tinh bột</a:t>
            </a:r>
            <a:endParaRPr lang="en-US" sz="1200" kern="0" dirty="0"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8FBC89-2649-DBC2-4C6D-D1FF4FCFF518}"/>
              </a:ext>
            </a:extLst>
          </p:cNvPr>
          <p:cNvSpPr/>
          <p:nvPr/>
        </p:nvSpPr>
        <p:spPr>
          <a:xfrm>
            <a:off x="5003072" y="3839396"/>
            <a:ext cx="1106393" cy="4135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vi-VN" sz="2000" b="1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Protein</a:t>
            </a:r>
            <a:endParaRPr lang="en-US" sz="1200" kern="0" dirty="0"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467A6-2953-B0F1-005F-C65C2564F4AE}"/>
              </a:ext>
            </a:extLst>
          </p:cNvPr>
          <p:cNvSpPr/>
          <p:nvPr/>
        </p:nvSpPr>
        <p:spPr>
          <a:xfrm>
            <a:off x="4599953" y="6363301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vi-VN" b="1" kern="0" dirty="0">
                <a:latin typeface="UTM Avo" panose="02040603050506020204" pitchFamily="18"/>
                <a:cs typeface="Arial"/>
                <a:sym typeface="Arial"/>
              </a:rPr>
              <a:t>Cellulose</a:t>
            </a:r>
            <a:endParaRPr lang="en-US" kern="0" dirty="0"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89F2EF8-A4E3-7978-99E4-9275DCE9597E}"/>
              </a:ext>
            </a:extLst>
          </p:cNvPr>
          <p:cNvSpPr/>
          <p:nvPr/>
        </p:nvSpPr>
        <p:spPr>
          <a:xfrm>
            <a:off x="6595716" y="1795581"/>
            <a:ext cx="5454731" cy="4937053"/>
          </a:xfrm>
          <a:prstGeom prst="rect">
            <a:avLst/>
          </a:prstGeom>
          <a:solidFill>
            <a:srgbClr val="304858">
              <a:lumMod val="20000"/>
              <a:lumOff val="80000"/>
            </a:srgbClr>
          </a:solidFill>
          <a:ln w="25400" cap="flat" cmpd="sng" algn="ctr">
            <a:solidFill>
              <a:srgbClr val="30485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6F8EA73-6723-3910-F9EA-D14F4E08FE1A}"/>
              </a:ext>
            </a:extLst>
          </p:cNvPr>
          <p:cNvSpPr/>
          <p:nvPr/>
        </p:nvSpPr>
        <p:spPr>
          <a:xfrm>
            <a:off x="7225697" y="2256455"/>
            <a:ext cx="4593244" cy="1543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2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Em hãy nêu đặc điểm chung của các phân tử polyethylene, </a:t>
            </a:r>
            <a:br>
              <a:rPr lang="vi-VN" sz="22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</a:br>
            <a:r>
              <a:rPr lang="vi-VN" sz="22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tinh bột, cellulose và protein.</a:t>
            </a:r>
            <a:endParaRPr lang="en-US" sz="2200" kern="0" dirty="0"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id="{45A2FF86-B2C8-A45C-4649-C9F7EF4816DD}"/>
              </a:ext>
            </a:extLst>
          </p:cNvPr>
          <p:cNvSpPr/>
          <p:nvPr/>
        </p:nvSpPr>
        <p:spPr>
          <a:xfrm>
            <a:off x="10679603" y="1164842"/>
            <a:ext cx="1398528" cy="1002861"/>
          </a:xfrm>
          <a:custGeom>
            <a:avLst/>
            <a:gdLst/>
            <a:ahLst/>
            <a:cxnLst/>
            <a:rect l="l" t="t" r="r" b="b"/>
            <a:pathLst>
              <a:path w="3512810" h="2518978">
                <a:moveTo>
                  <a:pt x="0" y="0"/>
                </a:moveTo>
                <a:lnTo>
                  <a:pt x="3512810" y="0"/>
                </a:lnTo>
                <a:lnTo>
                  <a:pt x="3512810" y="2518978"/>
                </a:lnTo>
                <a:lnTo>
                  <a:pt x="0" y="25189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en-US" sz="1200" kern="0"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593E515A-FB5E-E0CB-46AB-622AE2954157}"/>
              </a:ext>
            </a:extLst>
          </p:cNvPr>
          <p:cNvSpPr/>
          <p:nvPr/>
        </p:nvSpPr>
        <p:spPr>
          <a:xfrm>
            <a:off x="9044849" y="3917677"/>
            <a:ext cx="576113" cy="512164"/>
          </a:xfrm>
          <a:prstGeom prst="downArrow">
            <a:avLst/>
          </a:prstGeom>
          <a:solidFill>
            <a:srgbClr val="FFFFFF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8EC4D00-2F8C-7E97-A8CB-8DC159F70355}"/>
              </a:ext>
            </a:extLst>
          </p:cNvPr>
          <p:cNvSpPr/>
          <p:nvPr/>
        </p:nvSpPr>
        <p:spPr>
          <a:xfrm>
            <a:off x="7008206" y="4519078"/>
            <a:ext cx="4784063" cy="1543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2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Chúng đều là những chất có </a:t>
            </a:r>
            <a:br>
              <a:rPr lang="vi-VN" sz="22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</a:br>
            <a:r>
              <a:rPr lang="vi-VN" sz="22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khối lượng phân tử lớn gồm nhiều mắt xích liên kết lại với nhau.</a:t>
            </a:r>
            <a:endParaRPr lang="en-US" sz="2200" kern="0" dirty="0"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 animBg="1"/>
      <p:bldP spid="24" grpId="0"/>
      <p:bldP spid="25" grpId="0" animBg="1"/>
      <p:bldP spid="26" grpId="0" animBg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733042A-A20F-37E7-D5AA-073BC436C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300;p35">
            <a:extLst>
              <a:ext uri="{FF2B5EF4-FFF2-40B4-BE49-F238E27FC236}">
                <a16:creationId xmlns:a16="http://schemas.microsoft.com/office/drawing/2014/main" id="{B858AEB9-9C85-1762-B0CC-5F4FAE1A7F1D}"/>
              </a:ext>
            </a:extLst>
          </p:cNvPr>
          <p:cNvSpPr txBox="1">
            <a:spLocks/>
          </p:cNvSpPr>
          <p:nvPr/>
        </p:nvSpPr>
        <p:spPr>
          <a:xfrm>
            <a:off x="5508261" y="2151113"/>
            <a:ext cx="1175478" cy="676174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19250" tIns="119250" rIns="119250" bIns="1192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13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4858"/>
              </a:buClr>
              <a:buSzPts val="3000"/>
              <a:buFont typeface="Sora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Sora"/>
              </a:rPr>
              <a:t>I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Sora"/>
            </a:endParaRPr>
          </a:p>
        </p:txBody>
      </p:sp>
      <p:sp>
        <p:nvSpPr>
          <p:cNvPr id="14" name="Google Shape;302;p35">
            <a:extLst>
              <a:ext uri="{FF2B5EF4-FFF2-40B4-BE49-F238E27FC236}">
                <a16:creationId xmlns:a16="http://schemas.microsoft.com/office/drawing/2014/main" id="{11E2D875-C6FB-A3BC-169D-6250F28B414C}"/>
              </a:ext>
            </a:extLst>
          </p:cNvPr>
          <p:cNvSpPr txBox="1">
            <a:spLocks/>
          </p:cNvSpPr>
          <p:nvPr/>
        </p:nvSpPr>
        <p:spPr>
          <a:xfrm>
            <a:off x="5491695" y="4238260"/>
            <a:ext cx="1175478" cy="676174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19250" tIns="119250" rIns="119250" bIns="1192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13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4858"/>
              </a:buClr>
              <a:buSzPts val="3000"/>
              <a:buFont typeface="Sora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Sora"/>
              </a:rPr>
              <a:t>IV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Sora"/>
            </a:endParaRPr>
          </a:p>
        </p:txBody>
      </p:sp>
      <p:sp>
        <p:nvSpPr>
          <p:cNvPr id="15" name="Google Shape;303;p35">
            <a:extLst>
              <a:ext uri="{FF2B5EF4-FFF2-40B4-BE49-F238E27FC236}">
                <a16:creationId xmlns:a16="http://schemas.microsoft.com/office/drawing/2014/main" id="{C8175BFA-DC8F-3E56-9083-D3D622B3A629}"/>
              </a:ext>
            </a:extLst>
          </p:cNvPr>
          <p:cNvSpPr txBox="1">
            <a:spLocks/>
          </p:cNvSpPr>
          <p:nvPr/>
        </p:nvSpPr>
        <p:spPr>
          <a:xfrm>
            <a:off x="5508261" y="2856599"/>
            <a:ext cx="1175478" cy="676174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19250" tIns="119250" rIns="119250" bIns="1192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13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4858"/>
              </a:buClr>
              <a:buSzPts val="3000"/>
              <a:buFont typeface="Sora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Sora"/>
              </a:rPr>
              <a:t>II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Sora"/>
            </a:endParaRPr>
          </a:p>
        </p:txBody>
      </p:sp>
      <p:sp>
        <p:nvSpPr>
          <p:cNvPr id="16" name="Google Shape;307;p35">
            <a:extLst>
              <a:ext uri="{FF2B5EF4-FFF2-40B4-BE49-F238E27FC236}">
                <a16:creationId xmlns:a16="http://schemas.microsoft.com/office/drawing/2014/main" id="{5E5458B5-278B-CA2B-7E2B-7277E17B8459}"/>
              </a:ext>
            </a:extLst>
          </p:cNvPr>
          <p:cNvSpPr txBox="1">
            <a:spLocks/>
          </p:cNvSpPr>
          <p:nvPr/>
        </p:nvSpPr>
        <p:spPr>
          <a:xfrm>
            <a:off x="5508261" y="3562086"/>
            <a:ext cx="1175478" cy="676174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19250" tIns="119250" rIns="119250" bIns="1192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13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4858"/>
              </a:buClr>
              <a:buSzPts val="3000"/>
              <a:buFont typeface="Sora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Sora"/>
              </a:rPr>
              <a:t>III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Sora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57EB88-4B7B-0767-D6E9-1788DF66ABDA}"/>
              </a:ext>
            </a:extLst>
          </p:cNvPr>
          <p:cNvSpPr/>
          <p:nvPr/>
        </p:nvSpPr>
        <p:spPr>
          <a:xfrm>
            <a:off x="6683738" y="2151113"/>
            <a:ext cx="4729696" cy="6761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30485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rPr>
              <a:t>Khái niệm và phân loại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B6FF5C-488E-B7C6-F907-13F2E39A2337}"/>
              </a:ext>
            </a:extLst>
          </p:cNvPr>
          <p:cNvSpPr/>
          <p:nvPr/>
        </p:nvSpPr>
        <p:spPr>
          <a:xfrm>
            <a:off x="778565" y="2850064"/>
            <a:ext cx="4729696" cy="6761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30485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rPr>
              <a:t>Cấu tạo và tính chất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B8AC5A-1543-6449-D947-CC40BB64BDB8}"/>
              </a:ext>
            </a:extLst>
          </p:cNvPr>
          <p:cNvSpPr/>
          <p:nvPr/>
        </p:nvSpPr>
        <p:spPr>
          <a:xfrm>
            <a:off x="6683738" y="3562086"/>
            <a:ext cx="4729696" cy="6761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30485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6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rPr>
              <a:t>Điều chế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5275F9-9714-C85E-E1D2-71B4CE1C7C69}"/>
              </a:ext>
            </a:extLst>
          </p:cNvPr>
          <p:cNvSpPr/>
          <p:nvPr/>
        </p:nvSpPr>
        <p:spPr>
          <a:xfrm>
            <a:off x="761999" y="4231724"/>
            <a:ext cx="4729696" cy="6761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30485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rPr>
              <a:t>Một số vật liệu là từ Polimer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22" name="Google Shape;302;p35">
            <a:extLst>
              <a:ext uri="{FF2B5EF4-FFF2-40B4-BE49-F238E27FC236}">
                <a16:creationId xmlns:a16="http://schemas.microsoft.com/office/drawing/2014/main" id="{B8736941-96A6-6E5A-9122-1B3C78C48C64}"/>
              </a:ext>
            </a:extLst>
          </p:cNvPr>
          <p:cNvSpPr txBox="1">
            <a:spLocks/>
          </p:cNvSpPr>
          <p:nvPr/>
        </p:nvSpPr>
        <p:spPr>
          <a:xfrm>
            <a:off x="5491695" y="4950282"/>
            <a:ext cx="1175478" cy="676174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19250" tIns="119250" rIns="119250" bIns="1192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13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"/>
              <a:buNone/>
              <a:defRPr sz="3913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4858"/>
              </a:buClr>
              <a:buSzPts val="3000"/>
              <a:buFont typeface="Sora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Sora"/>
              </a:rPr>
              <a:t>V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Sora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189CB0-8F2D-14DD-6ACA-A0F83A6ED2BA}"/>
              </a:ext>
            </a:extLst>
          </p:cNvPr>
          <p:cNvSpPr/>
          <p:nvPr/>
        </p:nvSpPr>
        <p:spPr>
          <a:xfrm>
            <a:off x="6667173" y="4953178"/>
            <a:ext cx="4729696" cy="6761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30485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rPr>
              <a:t>Ứng dụng Polyethylene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18;p36">
            <a:extLst>
              <a:ext uri="{FF2B5EF4-FFF2-40B4-BE49-F238E27FC236}">
                <a16:creationId xmlns:a16="http://schemas.microsoft.com/office/drawing/2014/main" id="{1B757A48-4BBC-BAD1-95F2-92919B0A7ECB}"/>
              </a:ext>
            </a:extLst>
          </p:cNvPr>
          <p:cNvSpPr txBox="1">
            <a:spLocks/>
          </p:cNvSpPr>
          <p:nvPr/>
        </p:nvSpPr>
        <p:spPr>
          <a:xfrm>
            <a:off x="5998818" y="3088728"/>
            <a:ext cx="7341050" cy="10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9250" tIns="119250" rIns="119250" bIns="1192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6522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>
              <a:lnSpc>
                <a:spcPct val="150000"/>
              </a:lnSpc>
            </a:pPr>
            <a:r>
              <a:rPr lang="vi-VN" sz="6000" kern="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KHÁI NIỆM VÀ PHÂN LOẠI</a:t>
            </a:r>
          </a:p>
        </p:txBody>
      </p:sp>
      <p:sp>
        <p:nvSpPr>
          <p:cNvPr id="10" name="Google Shape;320;p36">
            <a:extLst>
              <a:ext uri="{FF2B5EF4-FFF2-40B4-BE49-F238E27FC236}">
                <a16:creationId xmlns:a16="http://schemas.microsoft.com/office/drawing/2014/main" id="{BF5F2AF3-0B51-1166-AB5D-A485BC725410}"/>
              </a:ext>
            </a:extLst>
          </p:cNvPr>
          <p:cNvSpPr txBox="1">
            <a:spLocks/>
          </p:cNvSpPr>
          <p:nvPr/>
        </p:nvSpPr>
        <p:spPr>
          <a:xfrm>
            <a:off x="6214166" y="1890235"/>
            <a:ext cx="1898609" cy="1098000"/>
          </a:xfrm>
          <a:prstGeom prst="rect">
            <a:avLst/>
          </a:prstGeom>
          <a:solidFill>
            <a:srgbClr val="B6D7A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19250" tIns="119250" rIns="119250" bIns="1192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626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4858"/>
              </a:buClr>
              <a:buSzPts val="6000"/>
              <a:buFont typeface="Sora"/>
              <a:buNone/>
              <a:tabLst/>
              <a:defRPr/>
            </a:pPr>
            <a:r>
              <a:rPr kumimoji="0" lang="vi-VN" sz="6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Sora"/>
              </a:rPr>
              <a:t>I</a:t>
            </a:r>
            <a:endParaRPr kumimoji="0" lang="vi-VN" sz="6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Sora"/>
            </a:endParaRPr>
          </a:p>
        </p:txBody>
      </p:sp>
      <p:grpSp>
        <p:nvGrpSpPr>
          <p:cNvPr id="11" name="Google Shape;321;p36">
            <a:extLst>
              <a:ext uri="{FF2B5EF4-FFF2-40B4-BE49-F238E27FC236}">
                <a16:creationId xmlns:a16="http://schemas.microsoft.com/office/drawing/2014/main" id="{99C0BAE9-C8D9-7834-4C22-5E365C544F70}"/>
              </a:ext>
            </a:extLst>
          </p:cNvPr>
          <p:cNvGrpSpPr/>
          <p:nvPr/>
        </p:nvGrpSpPr>
        <p:grpSpPr>
          <a:xfrm flipH="1">
            <a:off x="-531322" y="2439235"/>
            <a:ext cx="6530140" cy="4863502"/>
            <a:chOff x="3503485" y="539503"/>
            <a:chExt cx="5006441" cy="3728685"/>
          </a:xfrm>
        </p:grpSpPr>
        <p:pic>
          <p:nvPicPr>
            <p:cNvPr id="12" name="Google Shape;322;p36">
              <a:extLst>
                <a:ext uri="{FF2B5EF4-FFF2-40B4-BE49-F238E27FC236}">
                  <a16:creationId xmlns:a16="http://schemas.microsoft.com/office/drawing/2014/main" id="{FCBC0D0B-C9ED-7C82-65DE-FC978D69922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34800" y="539503"/>
              <a:ext cx="2375126" cy="326477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3" name="Google Shape;323;p36">
              <a:extLst>
                <a:ext uri="{FF2B5EF4-FFF2-40B4-BE49-F238E27FC236}">
                  <a16:creationId xmlns:a16="http://schemas.microsoft.com/office/drawing/2014/main" id="{8485358B-B765-9987-15A8-C25775271AC4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5400000">
              <a:off x="4950051" y="1732574"/>
              <a:ext cx="2179900" cy="10922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4" name="Google Shape;324;p36">
              <a:extLst>
                <a:ext uri="{FF2B5EF4-FFF2-40B4-BE49-F238E27FC236}">
                  <a16:creationId xmlns:a16="http://schemas.microsoft.com/office/drawing/2014/main" id="{ABE529DA-AA10-1E74-D2EC-6FA9A038C643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386000" y="2115350"/>
              <a:ext cx="3579448" cy="204140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5" name="Google Shape;325;p36">
              <a:extLst>
                <a:ext uri="{FF2B5EF4-FFF2-40B4-BE49-F238E27FC236}">
                  <a16:creationId xmlns:a16="http://schemas.microsoft.com/office/drawing/2014/main" id="{26AC5FFC-AEF3-F3AA-F4B0-00BF0B32FA9E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503485" y="2553786"/>
              <a:ext cx="1763600" cy="171440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4127893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3EFC9DC-ADA1-7065-0067-4500EE5EDC4C}"/>
              </a:ext>
            </a:extLst>
          </p:cNvPr>
          <p:cNvSpPr/>
          <p:nvPr/>
        </p:nvSpPr>
        <p:spPr>
          <a:xfrm>
            <a:off x="1068456" y="1679607"/>
            <a:ext cx="10055087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Đọc nội dung </a:t>
            </a:r>
            <a:r>
              <a:rPr lang="en-US" sz="2400" b="1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SGK – Tr.139</a:t>
            </a:r>
            <a:r>
              <a:rPr lang="vi-VN" sz="2400" b="1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và trả lời các câu hỏi sau:</a:t>
            </a:r>
            <a:endParaRPr lang="en-US" sz="2400" b="1" kern="0" dirty="0"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7CA75D21-C8C5-CDB3-AC93-7BC3A760F46A}"/>
              </a:ext>
            </a:extLst>
          </p:cNvPr>
          <p:cNvSpPr/>
          <p:nvPr/>
        </p:nvSpPr>
        <p:spPr>
          <a:xfrm flipH="1">
            <a:off x="7946341" y="2642110"/>
            <a:ext cx="2859139" cy="4215890"/>
          </a:xfrm>
          <a:custGeom>
            <a:avLst/>
            <a:gdLst/>
            <a:ahLst/>
            <a:cxnLst/>
            <a:rect l="l" t="t" r="r" b="b"/>
            <a:pathLst>
              <a:path w="1713706" h="2526913">
                <a:moveTo>
                  <a:pt x="1713706" y="0"/>
                </a:moveTo>
                <a:lnTo>
                  <a:pt x="0" y="0"/>
                </a:lnTo>
                <a:lnTo>
                  <a:pt x="0" y="2526913"/>
                </a:lnTo>
                <a:lnTo>
                  <a:pt x="1713706" y="2526913"/>
                </a:lnTo>
                <a:lnTo>
                  <a:pt x="171370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en-US" sz="1200" kern="0"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49F46CAF-23EE-8F77-619A-A7B058870BC8}"/>
              </a:ext>
            </a:extLst>
          </p:cNvPr>
          <p:cNvSpPr/>
          <p:nvPr/>
        </p:nvSpPr>
        <p:spPr>
          <a:xfrm>
            <a:off x="920192" y="3035089"/>
            <a:ext cx="6650935" cy="1565455"/>
          </a:xfrm>
          <a:prstGeom prst="wedgeRoundRectCallout">
            <a:avLst>
              <a:gd name="adj1" fmla="val 66013"/>
              <a:gd name="adj2" fmla="val -7244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Khái niệm polymer, monomer,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mắt xích là gì?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294667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353;p38">
            <a:extLst>
              <a:ext uri="{FF2B5EF4-FFF2-40B4-BE49-F238E27FC236}">
                <a16:creationId xmlns:a16="http://schemas.microsoft.com/office/drawing/2014/main" id="{DA35CF01-5554-D42F-2F3F-26322E5D8714}"/>
              </a:ext>
            </a:extLst>
          </p:cNvPr>
          <p:cNvGrpSpPr/>
          <p:nvPr/>
        </p:nvGrpSpPr>
        <p:grpSpPr>
          <a:xfrm>
            <a:off x="9724368" y="4147658"/>
            <a:ext cx="2054774" cy="2710342"/>
            <a:chOff x="-1223001" y="-601199"/>
            <a:chExt cx="4161429" cy="5592299"/>
          </a:xfrm>
        </p:grpSpPr>
        <p:pic>
          <p:nvPicPr>
            <p:cNvPr id="14" name="Google Shape;354;p38">
              <a:extLst>
                <a:ext uri="{FF2B5EF4-FFF2-40B4-BE49-F238E27FC236}">
                  <a16:creationId xmlns:a16="http://schemas.microsoft.com/office/drawing/2014/main" id="{63FD1747-F6AA-18A4-ACAD-1033F0082B0B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004171" y="-601199"/>
              <a:ext cx="3942600" cy="39426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5" name="Google Shape;355;p38">
              <a:extLst>
                <a:ext uri="{FF2B5EF4-FFF2-40B4-BE49-F238E27FC236}">
                  <a16:creationId xmlns:a16="http://schemas.microsoft.com/office/drawing/2014/main" id="{CFA47CA3-09C9-C62E-ED33-0EBF90D08576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116">
              <a:off x="-1223001" y="2078926"/>
              <a:ext cx="1828674" cy="2036868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6" name="Google Shape;356;p38">
              <a:extLst>
                <a:ext uri="{FF2B5EF4-FFF2-40B4-BE49-F238E27FC236}">
                  <a16:creationId xmlns:a16="http://schemas.microsoft.com/office/drawing/2014/main" id="{A2D0C283-FFCF-977C-DAF0-58A95D413897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05941" y="539500"/>
              <a:ext cx="2069308" cy="4451599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A669CE2-3C08-8D31-B7CF-09E35B4EE0F8}"/>
              </a:ext>
            </a:extLst>
          </p:cNvPr>
          <p:cNvSpPr/>
          <p:nvPr/>
        </p:nvSpPr>
        <p:spPr>
          <a:xfrm>
            <a:off x="411895" y="2089534"/>
            <a:ext cx="2054087" cy="555120"/>
          </a:xfrm>
          <a:prstGeom prst="roundRect">
            <a:avLst>
              <a:gd name="adj" fmla="val 12591"/>
            </a:avLst>
          </a:prstGeom>
          <a:solidFill>
            <a:srgbClr val="B6D7A8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Polymer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1D4CBFD-366D-5E6A-E328-97369684DAA5}"/>
              </a:ext>
            </a:extLst>
          </p:cNvPr>
          <p:cNvSpPr/>
          <p:nvPr/>
        </p:nvSpPr>
        <p:spPr>
          <a:xfrm>
            <a:off x="411894" y="2070193"/>
            <a:ext cx="8220495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                         là những chất có khối lượng phân tử rất lớn gồm nhiều mắt xích liên kết với nhau.</a:t>
            </a:r>
            <a:endParaRPr lang="en-US" sz="2400" kern="0" dirty="0"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F102229-4B7F-B79B-9958-4573AB0A4033}"/>
              </a:ext>
            </a:extLst>
          </p:cNvPr>
          <p:cNvSpPr/>
          <p:nvPr/>
        </p:nvSpPr>
        <p:spPr>
          <a:xfrm>
            <a:off x="411891" y="3675028"/>
            <a:ext cx="2054087" cy="549783"/>
          </a:xfrm>
          <a:prstGeom prst="roundRect">
            <a:avLst>
              <a:gd name="adj" fmla="val 12591"/>
            </a:avLst>
          </a:prstGeom>
          <a:solidFill>
            <a:srgbClr val="B6D7A8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Monomer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4F872C-C3F7-CA6C-20AD-FD323D83B6E5}"/>
              </a:ext>
            </a:extLst>
          </p:cNvPr>
          <p:cNvSpPr/>
          <p:nvPr/>
        </p:nvSpPr>
        <p:spPr>
          <a:xfrm>
            <a:off x="411893" y="3658887"/>
            <a:ext cx="8220495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                         là những phân tử nhỏ tác dụng với nhau tạo ra phân tử polymer.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00C651B-68E9-3904-9C16-9E3FA23964DA}"/>
              </a:ext>
            </a:extLst>
          </p:cNvPr>
          <p:cNvSpPr/>
          <p:nvPr/>
        </p:nvSpPr>
        <p:spPr>
          <a:xfrm>
            <a:off x="415718" y="5301264"/>
            <a:ext cx="2054087" cy="588689"/>
          </a:xfrm>
          <a:prstGeom prst="roundRect">
            <a:avLst>
              <a:gd name="adj" fmla="val 12591"/>
            </a:avLst>
          </a:prstGeom>
          <a:solidFill>
            <a:srgbClr val="B6D7A8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Mắt xích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CF5BEC-BBC8-4D91-D179-7590F527A4FB}"/>
              </a:ext>
            </a:extLst>
          </p:cNvPr>
          <p:cNvSpPr/>
          <p:nvPr/>
        </p:nvSpPr>
        <p:spPr>
          <a:xfrm>
            <a:off x="411891" y="5263722"/>
            <a:ext cx="8220497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                         là nhóm nguyên tử được tạo thành từ các monomer khi liên kết với nhau để tạo ra polymer.</a:t>
            </a:r>
          </a:p>
        </p:txBody>
      </p:sp>
      <p:pic>
        <p:nvPicPr>
          <p:cNvPr id="23" name="Picture 2" descr="What is a Monomer?">
            <a:extLst>
              <a:ext uri="{FF2B5EF4-FFF2-40B4-BE49-F238E27FC236}">
                <a16:creationId xmlns:a16="http://schemas.microsoft.com/office/drawing/2014/main" id="{5ABBF452-3457-33AD-127B-B9A677320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3756" y="1602161"/>
            <a:ext cx="3180797" cy="238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0738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0" grpId="0"/>
      <p:bldP spid="21" grpId="0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DC3DACE-6EAE-414E-D100-C4CE3B5BA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17115"/>
              </p:ext>
            </p:extLst>
          </p:nvPr>
        </p:nvGraphicFramePr>
        <p:xfrm>
          <a:off x="1474304" y="1712211"/>
          <a:ext cx="9243391" cy="5012783"/>
        </p:xfrm>
        <a:graphic>
          <a:graphicData uri="http://schemas.openxmlformats.org/drawingml/2006/table">
            <a:tbl>
              <a:tblPr firstRow="1" firstCol="1" bandRow="1"/>
              <a:tblGrid>
                <a:gridCol w="3079883">
                  <a:extLst>
                    <a:ext uri="{9D8B030D-6E8A-4147-A177-3AD203B41FA5}">
                      <a16:colId xmlns:a16="http://schemas.microsoft.com/office/drawing/2014/main" val="1116054837"/>
                    </a:ext>
                  </a:extLst>
                </a:gridCol>
                <a:gridCol w="3081754">
                  <a:extLst>
                    <a:ext uri="{9D8B030D-6E8A-4147-A177-3AD203B41FA5}">
                      <a16:colId xmlns:a16="http://schemas.microsoft.com/office/drawing/2014/main" val="2945409241"/>
                    </a:ext>
                  </a:extLst>
                </a:gridCol>
                <a:gridCol w="3081754">
                  <a:extLst>
                    <a:ext uri="{9D8B030D-6E8A-4147-A177-3AD203B41FA5}">
                      <a16:colId xmlns:a16="http://schemas.microsoft.com/office/drawing/2014/main" val="1384723901"/>
                    </a:ext>
                  </a:extLst>
                </a:gridCol>
              </a:tblGrid>
              <a:tr h="7756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Polymer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 anchor="ctr">
                    <a:lnL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Mắt xích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 anchor="ctr">
                    <a:lnL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Monomer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 anchor="ctr">
                    <a:lnL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931885"/>
                  </a:ext>
                </a:extLst>
              </a:tr>
              <a:tr h="14123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PE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vi-VN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vi-VN" sz="26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023721"/>
                  </a:ext>
                </a:extLst>
              </a:tr>
              <a:tr h="14123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6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PP</a:t>
                      </a:r>
                      <a:endParaRPr lang="en-US" sz="26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vi-VN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vi-VN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477490"/>
                  </a:ext>
                </a:extLst>
              </a:tr>
              <a:tr h="14123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6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PVC</a:t>
                      </a:r>
                      <a:endParaRPr lang="en-US" sz="26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vi-VN" sz="26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vi-VN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48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3024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8DA65DE9-12C2-A9CA-054B-7EAF2A733FD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870267" y="3108431"/>
            <a:ext cx="2232105" cy="5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22BC68-FB03-2F6E-E1D7-D61477567BC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278867" y="4411742"/>
            <a:ext cx="1414906" cy="784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927252-170B-31DC-FD68-49854330AAE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399497" y="5922121"/>
            <a:ext cx="1173646" cy="65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A2E0F2-27D6-33D2-1FE8-ABC693D3A087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791628" y="2817673"/>
            <a:ext cx="2718618" cy="721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5E25302-EB18-C402-DA93-A19EBB5ED867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4986687" y="3992395"/>
            <a:ext cx="2218623" cy="1204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7851DB1-54C1-FD23-ED5E-2D30FA1A8BB5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5082000" y="5422359"/>
            <a:ext cx="2137874" cy="1157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BC6EACC-D2EE-5F4E-0AAF-88B079DE4D40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7845590" y="2740325"/>
            <a:ext cx="2790683" cy="87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A3127EC-A089-8B48-FB24-EAF4B2835B34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8049872" y="4040899"/>
            <a:ext cx="2382120" cy="1206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059BD53-6924-5663-2C50-06AF0B2458E9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>
          <a:xfrm>
            <a:off x="8049872" y="5337382"/>
            <a:ext cx="2382120" cy="13693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382464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254185-3546-7519-341F-64361655986A}"/>
              </a:ext>
            </a:extLst>
          </p:cNvPr>
          <p:cNvSpPr/>
          <p:nvPr/>
        </p:nvSpPr>
        <p:spPr>
          <a:xfrm>
            <a:off x="1068456" y="1679607"/>
            <a:ext cx="10055087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Đọc nội dung </a:t>
            </a:r>
            <a:r>
              <a:rPr lang="en-US" sz="2400" b="1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SGK – Tr.140</a:t>
            </a:r>
            <a:r>
              <a:rPr lang="vi-VN" sz="2400" b="1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và trả lời các câu hỏi sau:</a:t>
            </a:r>
            <a:endParaRPr lang="en-US" sz="2400" b="1" kern="0" dirty="0"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A2CC1D54-F97B-CC11-2A93-C6C44C3223E7}"/>
              </a:ext>
            </a:extLst>
          </p:cNvPr>
          <p:cNvSpPr/>
          <p:nvPr/>
        </p:nvSpPr>
        <p:spPr>
          <a:xfrm flipH="1">
            <a:off x="7946341" y="2642110"/>
            <a:ext cx="2859139" cy="4215890"/>
          </a:xfrm>
          <a:custGeom>
            <a:avLst/>
            <a:gdLst/>
            <a:ahLst/>
            <a:cxnLst/>
            <a:rect l="l" t="t" r="r" b="b"/>
            <a:pathLst>
              <a:path w="1713706" h="2526913">
                <a:moveTo>
                  <a:pt x="1713706" y="0"/>
                </a:moveTo>
                <a:lnTo>
                  <a:pt x="0" y="0"/>
                </a:lnTo>
                <a:lnTo>
                  <a:pt x="0" y="2526913"/>
                </a:lnTo>
                <a:lnTo>
                  <a:pt x="1713706" y="2526913"/>
                </a:lnTo>
                <a:lnTo>
                  <a:pt x="171370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en-US" sz="1200" kern="0"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4752FB4C-02D2-F1BD-B57F-24469DD095AB}"/>
              </a:ext>
            </a:extLst>
          </p:cNvPr>
          <p:cNvSpPr/>
          <p:nvPr/>
        </p:nvSpPr>
        <p:spPr>
          <a:xfrm>
            <a:off x="920192" y="3035089"/>
            <a:ext cx="6650935" cy="1565455"/>
          </a:xfrm>
          <a:prstGeom prst="wedgeRoundRectCallout">
            <a:avLst>
              <a:gd name="adj1" fmla="val 66013"/>
              <a:gd name="adj2" fmla="val -7244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Phân loại polymer theo nguồn gốc </a:t>
            </a:r>
            <a:b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tạo thành như thế nào?</a:t>
            </a:r>
          </a:p>
        </p:txBody>
      </p:sp>
    </p:spTree>
    <p:extLst>
      <p:ext uri="{BB962C8B-B14F-4D97-AF65-F5344CB8AC3E}">
        <p14:creationId xmlns:p14="http://schemas.microsoft.com/office/powerpoint/2010/main" val="119389940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72EF4A4-ABD2-AEE9-37EC-45B87E636746}"/>
              </a:ext>
            </a:extLst>
          </p:cNvPr>
          <p:cNvSpPr/>
          <p:nvPr/>
        </p:nvSpPr>
        <p:spPr>
          <a:xfrm>
            <a:off x="3149368" y="1957772"/>
            <a:ext cx="5632174" cy="811696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30485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Phân loại theo nguồn gốc tạo thành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19C376-03D4-2327-6B05-7B735020C7EF}"/>
              </a:ext>
            </a:extLst>
          </p:cNvPr>
          <p:cNvSpPr/>
          <p:nvPr/>
        </p:nvSpPr>
        <p:spPr>
          <a:xfrm>
            <a:off x="581760" y="3779947"/>
            <a:ext cx="5135217" cy="2468217"/>
          </a:xfrm>
          <a:prstGeom prst="rect">
            <a:avLst/>
          </a:prstGeom>
          <a:solidFill>
            <a:srgbClr val="304858">
              <a:lumMod val="20000"/>
              <a:lumOff val="80000"/>
            </a:srgbClr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>
                <a:tab pos="173942" algn="l"/>
              </a:tabLst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Polymer thiên nhiên: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>
                <a:tab pos="173942" algn="l"/>
              </a:tabLst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có sẵn trong thiên nhiên như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tinh bột, cellulose. protein,…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F56ED4-1556-6A1E-AC75-00E1245F76F4}"/>
              </a:ext>
            </a:extLst>
          </p:cNvPr>
          <p:cNvSpPr/>
          <p:nvPr/>
        </p:nvSpPr>
        <p:spPr>
          <a:xfrm>
            <a:off x="6478977" y="3779947"/>
            <a:ext cx="5002696" cy="2468217"/>
          </a:xfrm>
          <a:prstGeom prst="rect">
            <a:avLst/>
          </a:prstGeom>
          <a:solidFill>
            <a:srgbClr val="304858">
              <a:lumMod val="20000"/>
              <a:lumOff val="80000"/>
            </a:srgbClr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>
                <a:tab pos="173942" algn="l"/>
              </a:tabLst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Polymer tổng hợp: 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>
                <a:tab pos="173942" algn="l"/>
              </a:tabLst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được tổng hợp bằng phương pháp hoá học như nhựa PE, PP, PVC,…</a:t>
            </a:r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273367C3-A07A-3640-D4AA-1BD56BEC0818}"/>
              </a:ext>
            </a:extLst>
          </p:cNvPr>
          <p:cNvCxnSpPr>
            <a:stCxn id="7" idx="2"/>
            <a:endCxn id="8" idx="0"/>
          </p:cNvCxnSpPr>
          <p:nvPr/>
        </p:nvCxnSpPr>
        <p:spPr>
          <a:xfrm rot="5400000">
            <a:off x="4052173" y="1866664"/>
            <a:ext cx="1010478" cy="2816087"/>
          </a:xfrm>
          <a:prstGeom prst="bentConnector3">
            <a:avLst/>
          </a:prstGeom>
          <a:noFill/>
          <a:ln w="9525" cap="flat" cmpd="sng" algn="ctr">
            <a:solidFill>
              <a:srgbClr val="304858"/>
            </a:solidFill>
            <a:prstDash val="solid"/>
            <a:tailEnd type="triangle"/>
          </a:ln>
          <a:effectLst/>
        </p:spPr>
      </p:cxn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1ECCB96B-C2A8-7005-AF2E-2F4C17CBC061}"/>
              </a:ext>
            </a:extLst>
          </p:cNvPr>
          <p:cNvCxnSpPr>
            <a:stCxn id="7" idx="2"/>
            <a:endCxn id="9" idx="0"/>
          </p:cNvCxnSpPr>
          <p:nvPr/>
        </p:nvCxnSpPr>
        <p:spPr>
          <a:xfrm rot="16200000" flipH="1">
            <a:off x="6967651" y="1767272"/>
            <a:ext cx="1010478" cy="3014870"/>
          </a:xfrm>
          <a:prstGeom prst="bentConnector3">
            <a:avLst/>
          </a:prstGeom>
          <a:noFill/>
          <a:ln w="9525" cap="flat" cmpd="sng" algn="ctr">
            <a:solidFill>
              <a:srgbClr val="304858"/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4688218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3685A9D-B40F-7127-66C1-93D1678F8169}"/>
              </a:ext>
            </a:extLst>
          </p:cNvPr>
          <p:cNvSpPr/>
          <p:nvPr/>
        </p:nvSpPr>
        <p:spPr>
          <a:xfrm>
            <a:off x="734604" y="1755067"/>
            <a:ext cx="10722792" cy="4890666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1160C1-A085-76BE-D886-1D48F3625149}"/>
              </a:ext>
            </a:extLst>
          </p:cNvPr>
          <p:cNvSpPr/>
          <p:nvPr/>
        </p:nvSpPr>
        <p:spPr>
          <a:xfrm>
            <a:off x="1168640" y="2014648"/>
            <a:ext cx="9922565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Câu 1. </a:t>
            </a:r>
            <a:r>
              <a:rPr lang="vi-VN" sz="2400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Nêu đặc điểm chung về khối lượng phân tử của polymer</a:t>
            </a:r>
            <a:endParaRPr lang="en-US" sz="2400" kern="0" dirty="0"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4D9B58-8218-D8A6-9E5F-6268C0610752}"/>
              </a:ext>
            </a:extLst>
          </p:cNvPr>
          <p:cNvSpPr/>
          <p:nvPr/>
        </p:nvSpPr>
        <p:spPr>
          <a:xfrm>
            <a:off x="1189287" y="3487871"/>
            <a:ext cx="5219941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Đặc điểm ch</a:t>
            </a:r>
            <a:r>
              <a:rPr lang="en-US" sz="24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u</a:t>
            </a:r>
            <a:r>
              <a:rPr lang="vi-VN" sz="24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ng về khối lượng phân tử của polymer là rất lớn.</a:t>
            </a:r>
            <a:endParaRPr lang="en-US" sz="2400" kern="0" dirty="0"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017C70A-A8B6-2B27-95E9-CD8555927BA1}"/>
              </a:ext>
            </a:extLst>
          </p:cNvPr>
          <p:cNvSpPr/>
          <p:nvPr/>
        </p:nvSpPr>
        <p:spPr>
          <a:xfrm>
            <a:off x="1168641" y="2711463"/>
            <a:ext cx="2054087" cy="657443"/>
          </a:xfrm>
          <a:prstGeom prst="roundRect">
            <a:avLst>
              <a:gd name="adj" fmla="val 12591"/>
            </a:avLst>
          </a:prstGeom>
          <a:solidFill>
            <a:srgbClr val="B6D7A8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Trả lời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pic>
        <p:nvPicPr>
          <p:cNvPr id="18" name="Picture 2" descr="HÓA HỌC NGÀY NAY – Polime và những ứng dụng của polime">
            <a:extLst>
              <a:ext uri="{FF2B5EF4-FFF2-40B4-BE49-F238E27FC236}">
                <a16:creationId xmlns:a16="http://schemas.microsoft.com/office/drawing/2014/main" id="{897D3F84-00B1-28F8-2C87-5654C2186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80955">
            <a:off x="7057687" y="2403523"/>
            <a:ext cx="3145909" cy="314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181DB5C-74DE-A234-C3A7-9DC806975B9E}"/>
              </a:ext>
            </a:extLst>
          </p:cNvPr>
          <p:cNvSpPr/>
          <p:nvPr/>
        </p:nvSpPr>
        <p:spPr>
          <a:xfrm>
            <a:off x="1189287" y="5185008"/>
            <a:ext cx="9922565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Câu 2. </a:t>
            </a:r>
            <a:r>
              <a:rPr lang="vi-VN" sz="2400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Chỉ ra các mắt xích trong các phân tử và momomer tương ứng của các polymer sau:</a:t>
            </a:r>
            <a:endParaRPr lang="en-US" sz="2400" kern="0" dirty="0"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07454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 animBg="1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A2DF27-8A44-0DAF-7D9A-AD834F2BFCB3}"/>
              </a:ext>
            </a:extLst>
          </p:cNvPr>
          <p:cNvSpPr/>
          <p:nvPr/>
        </p:nvSpPr>
        <p:spPr>
          <a:xfrm>
            <a:off x="734604" y="1755067"/>
            <a:ext cx="10722792" cy="4890666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E49A8F-530C-6795-396F-0614C10AF308}"/>
              </a:ext>
            </a:extLst>
          </p:cNvPr>
          <p:cNvSpPr/>
          <p:nvPr/>
        </p:nvSpPr>
        <p:spPr>
          <a:xfrm>
            <a:off x="1407542" y="1878821"/>
            <a:ext cx="3756478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4552" indent="-484552">
              <a:lnSpc>
                <a:spcPct val="150000"/>
              </a:lnSpc>
              <a:buClr>
                <a:srgbClr val="000000"/>
              </a:buClr>
              <a:buFont typeface="Arial"/>
              <a:buAutoNum type="alphaLcParenR"/>
            </a:pPr>
            <a:r>
              <a:rPr lang="en-US" sz="2400" kern="0" dirty="0" err="1">
                <a:latin typeface="UTM Avo" panose="02040603050506020204" pitchFamily="18"/>
                <a:cs typeface="Arial"/>
                <a:sym typeface="Arial"/>
              </a:rPr>
              <a:t>Polytetrafloroethylen</a:t>
            </a:r>
            <a:endParaRPr lang="vi-VN" sz="2400" kern="0" dirty="0">
              <a:latin typeface="UTM Avo" panose="02040603050506020204" pitchFamily="18"/>
              <a:cs typeface="Arial"/>
              <a:sym typeface="Arial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7D9846A-634B-04FB-0E40-858F249AE590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7D9">
                  <a:alpha val="100000"/>
                </a:srgbClr>
              </a:clrFrom>
              <a:clrTo>
                <a:srgbClr val="FFF7D9">
                  <a:alpha val="100000"/>
                  <a:alpha val="0"/>
                </a:srgbClr>
              </a:clrTo>
            </a:clrChange>
          </a:blip>
          <a:srcRect t="11067" b="21934"/>
          <a:stretch>
            <a:fillRect/>
          </a:stretch>
        </p:blipFill>
        <p:spPr>
          <a:xfrm>
            <a:off x="1866900" y="2686876"/>
            <a:ext cx="2901305" cy="74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0C1F26D-4C3E-737F-BFF2-94D725845B53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7D9">
                  <a:alpha val="100000"/>
                </a:srgbClr>
              </a:clrFrom>
              <a:clrTo>
                <a:srgbClr val="FFF7D9">
                  <a:alpha val="100000"/>
                  <a:alpha val="0"/>
                </a:srgbClr>
              </a:clrTo>
            </a:clrChange>
          </a:blip>
          <a:srcRect b="8173"/>
          <a:stretch>
            <a:fillRect/>
          </a:stretch>
        </p:blipFill>
        <p:spPr>
          <a:xfrm>
            <a:off x="7743315" y="2570423"/>
            <a:ext cx="2901305" cy="150685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B38F6D3-03D0-1221-0AE7-4381ABFE9306}"/>
              </a:ext>
            </a:extLst>
          </p:cNvPr>
          <p:cNvSpPr/>
          <p:nvPr/>
        </p:nvSpPr>
        <p:spPr>
          <a:xfrm>
            <a:off x="7615920" y="1878821"/>
            <a:ext cx="2807179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cs typeface="Arial"/>
                <a:sym typeface="Arial"/>
              </a:rPr>
              <a:t>b)  </a:t>
            </a:r>
            <a:r>
              <a:rPr lang="en-US" sz="2400" kern="0" dirty="0" err="1">
                <a:latin typeface="UTM Avo" panose="02040603050506020204" pitchFamily="18"/>
                <a:cs typeface="Arial"/>
                <a:sym typeface="Arial"/>
              </a:rPr>
              <a:t>Polystyren</a:t>
            </a:r>
            <a:r>
              <a:rPr lang="en-US" sz="2400" kern="0" dirty="0">
                <a:latin typeface="UTM Avo" panose="02040603050506020204" pitchFamily="18"/>
                <a:cs typeface="Arial"/>
                <a:sym typeface="Arial"/>
              </a:rPr>
              <a:t> (PS)</a:t>
            </a:r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6FC8918D-66F8-3A64-18C5-F32C0AF6D764}"/>
              </a:ext>
            </a:extLst>
          </p:cNvPr>
          <p:cNvSpPr/>
          <p:nvPr/>
        </p:nvSpPr>
        <p:spPr>
          <a:xfrm>
            <a:off x="2928269" y="3669207"/>
            <a:ext cx="778565" cy="658411"/>
          </a:xfrm>
          <a:prstGeom prst="downArrow">
            <a:avLst/>
          </a:prstGeom>
          <a:solidFill>
            <a:srgbClr val="304858"/>
          </a:solidFill>
          <a:ln w="25400" cap="flat" cmpd="sng" algn="ctr">
            <a:solidFill>
              <a:srgbClr val="30485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430DA3-7D27-0863-8419-CC0D1B3AF8A1}"/>
              </a:ext>
            </a:extLst>
          </p:cNvPr>
          <p:cNvSpPr/>
          <p:nvPr/>
        </p:nvSpPr>
        <p:spPr>
          <a:xfrm>
            <a:off x="1407542" y="4567825"/>
            <a:ext cx="4007847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Mắt xích là – CF</a:t>
            </a:r>
            <a:r>
              <a:rPr lang="vi-VN" sz="2400" kern="0" baseline="-25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2</a:t>
            </a:r>
            <a:r>
              <a:rPr lang="vi-VN" sz="24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 – CF</a:t>
            </a:r>
            <a:r>
              <a:rPr lang="vi-VN" sz="2400" kern="0" baseline="-25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2</a:t>
            </a:r>
            <a:r>
              <a:rPr lang="vi-VN" sz="24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 –</a:t>
            </a:r>
            <a:endParaRPr lang="en-US" sz="2400" kern="0" dirty="0"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Monomer là CF</a:t>
            </a:r>
            <a:r>
              <a:rPr lang="vi-VN" sz="2400" kern="0" baseline="-25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2</a:t>
            </a:r>
            <a:r>
              <a:rPr lang="vi-VN" sz="2400" kern="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 = CF</a:t>
            </a:r>
            <a:r>
              <a:rPr lang="vi-VN" sz="2400" kern="0" baseline="-25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2</a:t>
            </a:r>
            <a:endParaRPr lang="en-US" sz="2400" kern="0" dirty="0"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590F48E6-A270-03E1-DEC4-FBD109F475EA}"/>
              </a:ext>
            </a:extLst>
          </p:cNvPr>
          <p:cNvSpPr/>
          <p:nvPr/>
        </p:nvSpPr>
        <p:spPr>
          <a:xfrm>
            <a:off x="8798539" y="4234219"/>
            <a:ext cx="778565" cy="658411"/>
          </a:xfrm>
          <a:prstGeom prst="downArrow">
            <a:avLst/>
          </a:prstGeom>
          <a:solidFill>
            <a:srgbClr val="304858"/>
          </a:solidFill>
          <a:ln w="25400" cap="flat" cmpd="sng" algn="ctr">
            <a:solidFill>
              <a:srgbClr val="30485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30" name="Rectangle 5">
            <a:extLst>
              <a:ext uri="{FF2B5EF4-FFF2-40B4-BE49-F238E27FC236}">
                <a16:creationId xmlns:a16="http://schemas.microsoft.com/office/drawing/2014/main" id="{43F2DBDD-4FD9-4B2B-ED24-D1A802EAE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4100" y="5062091"/>
            <a:ext cx="1752292" cy="59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59635" tIns="29817" rIns="59635" bIns="29817" numCol="1" anchor="ctr" anchorCtr="0" compatLnSpc="1">
            <a:prstTxWarp prst="textNoShape">
              <a:avLst/>
            </a:prstTxWarp>
            <a:spAutoFit/>
          </a:bodyPr>
          <a:lstStyle/>
          <a:p>
            <a:pPr defTabSz="596372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None/>
            </a:pPr>
            <a:r>
              <a:rPr lang="vi-VN" altLang="en-US" sz="2400" kern="0" dirty="0">
                <a:latin typeface="UTM Avo" panose="02040603050506020204" pitchFamily="18"/>
                <a:ea typeface="Times New Roman" panose="02020603050405020304" pitchFamily="18" charset="0"/>
                <a:cs typeface="Aptos"/>
                <a:sym typeface="Arial"/>
              </a:rPr>
              <a:t>Mắt xích là</a:t>
            </a:r>
            <a:endParaRPr lang="en-US" altLang="en-US" sz="2400" kern="0" dirty="0">
              <a:latin typeface="UTM Avo" panose="02040603050506020204" pitchFamily="18"/>
              <a:cs typeface="Arial"/>
              <a:sym typeface="Arial"/>
            </a:endParaRPr>
          </a:p>
          <a:p>
            <a:pPr defTabSz="596372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None/>
            </a:pPr>
            <a:endParaRPr lang="en-US" altLang="en-US" sz="1100" kern="0" dirty="0">
              <a:latin typeface="UTM Avo" panose="02040603050506020204" pitchFamily="18"/>
              <a:cs typeface="Arial"/>
              <a:sym typeface="Arial"/>
            </a:endParaRPr>
          </a:p>
        </p:txBody>
      </p:sp>
      <p:pic>
        <p:nvPicPr>
          <p:cNvPr id="31" name="Picture 11" descr="IMG_256">
            <a:extLst>
              <a:ext uri="{FF2B5EF4-FFF2-40B4-BE49-F238E27FC236}">
                <a16:creationId xmlns:a16="http://schemas.microsoft.com/office/drawing/2014/main" id="{1D7058AF-E138-00AD-B772-D41D5C7AF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449" y="5038323"/>
            <a:ext cx="2075307" cy="124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6">
            <a:extLst>
              <a:ext uri="{FF2B5EF4-FFF2-40B4-BE49-F238E27FC236}">
                <a16:creationId xmlns:a16="http://schemas.microsoft.com/office/drawing/2014/main" id="{9C7AB664-0AE8-FC74-0657-4A1966145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125" y="6844044"/>
            <a:ext cx="3924361" cy="429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59635" tIns="29817" rIns="59635" bIns="29817" numCol="1" anchor="ctr" anchorCtr="0" compatLnSpc="1">
            <a:prstTxWarp prst="textNoShape">
              <a:avLst/>
            </a:prstTxWarp>
            <a:spAutoFit/>
          </a:bodyPr>
          <a:lstStyle/>
          <a:p>
            <a:pPr defTabSz="596372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None/>
            </a:pPr>
            <a:r>
              <a:rPr lang="vi-VN" altLang="en-US" sz="2400" kern="0" dirty="0">
                <a:latin typeface="UTM Avo" panose="02040603050506020204" pitchFamily="18"/>
                <a:ea typeface="Times New Roman" panose="02020603050405020304" pitchFamily="18" charset="0"/>
                <a:cs typeface="Aptos"/>
                <a:sym typeface="Arial"/>
              </a:rPr>
              <a:t>Monomer là C</a:t>
            </a:r>
            <a:r>
              <a:rPr lang="vi-VN" altLang="en-US" sz="2400" kern="0" baseline="-30000" dirty="0">
                <a:latin typeface="UTM Avo" panose="02040603050506020204" pitchFamily="18"/>
                <a:ea typeface="Times New Roman" panose="02020603050405020304" pitchFamily="18" charset="0"/>
                <a:cs typeface="Aptos"/>
                <a:sym typeface="Arial"/>
              </a:rPr>
              <a:t>6</a:t>
            </a:r>
            <a:r>
              <a:rPr lang="vi-VN" altLang="en-US" sz="2400" kern="0" dirty="0">
                <a:latin typeface="UTM Avo" panose="02040603050506020204" pitchFamily="18"/>
                <a:ea typeface="Times New Roman" panose="02020603050405020304" pitchFamily="18" charset="0"/>
                <a:cs typeface="Aptos"/>
                <a:sym typeface="Arial"/>
              </a:rPr>
              <a:t>H</a:t>
            </a:r>
            <a:r>
              <a:rPr lang="vi-VN" altLang="en-US" sz="2400" kern="0" baseline="-30000" dirty="0">
                <a:latin typeface="UTM Avo" panose="02040603050506020204" pitchFamily="18"/>
                <a:ea typeface="Times New Roman" panose="02020603050405020304" pitchFamily="18" charset="0"/>
                <a:cs typeface="Aptos"/>
                <a:sym typeface="Arial"/>
              </a:rPr>
              <a:t>5</a:t>
            </a:r>
            <a:r>
              <a:rPr lang="vi-VN" altLang="en-US" sz="2400" kern="0" dirty="0">
                <a:latin typeface="UTM Avo" panose="02040603050506020204" pitchFamily="18"/>
                <a:ea typeface="Times New Roman" panose="02020603050405020304" pitchFamily="18" charset="0"/>
                <a:cs typeface="Aptos"/>
                <a:sym typeface="Arial"/>
              </a:rPr>
              <a:t>CH=CH</a:t>
            </a:r>
            <a:r>
              <a:rPr lang="vi-VN" altLang="en-US" sz="2400" kern="0" baseline="-30000" dirty="0">
                <a:latin typeface="UTM Avo" panose="02040603050506020204" pitchFamily="18"/>
                <a:ea typeface="Times New Roman" panose="02020603050405020304" pitchFamily="18" charset="0"/>
                <a:cs typeface="Aptos"/>
                <a:sym typeface="Arial"/>
              </a:rPr>
              <a:t>2</a:t>
            </a:r>
            <a:endParaRPr lang="vi-VN" altLang="en-US" sz="2400" kern="0" dirty="0">
              <a:latin typeface="UTM Avo" panose="02040603050506020204" pitchFamily="1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4806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7" grpId="0" animBg="1"/>
      <p:bldP spid="28" grpId="0"/>
      <p:bldP spid="29" grpId="0" animBg="1"/>
      <p:bldP spid="30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65054E-F3F3-635E-457A-2F7020311884}"/>
              </a:ext>
            </a:extLst>
          </p:cNvPr>
          <p:cNvSpPr/>
          <p:nvPr/>
        </p:nvSpPr>
        <p:spPr>
          <a:xfrm>
            <a:off x="734604" y="1755067"/>
            <a:ext cx="10722792" cy="4890666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444905-893B-A8B6-4BE1-647326A8E8D2}"/>
              </a:ext>
            </a:extLst>
          </p:cNvPr>
          <p:cNvSpPr/>
          <p:nvPr/>
        </p:nvSpPr>
        <p:spPr>
          <a:xfrm>
            <a:off x="1490187" y="1771396"/>
            <a:ext cx="9211626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Luyện tập 1. </a:t>
            </a:r>
            <a:r>
              <a:rPr lang="vi-VN" sz="2400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Polymer thiên nhiên và polymer tổng hợp có đặc điểm gì giống và khác nhau?</a:t>
            </a:r>
            <a:endParaRPr lang="en-US" sz="2400" kern="0" dirty="0"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5B7E5F4-8C5B-CCE0-2AEA-BDC699F39A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924806"/>
              </p:ext>
            </p:extLst>
          </p:nvPr>
        </p:nvGraphicFramePr>
        <p:xfrm>
          <a:off x="1165978" y="3407062"/>
          <a:ext cx="9860044" cy="3162756"/>
        </p:xfrm>
        <a:graphic>
          <a:graphicData uri="http://schemas.openxmlformats.org/drawingml/2006/table">
            <a:tbl>
              <a:tblPr firstRow="1" firstCol="1" bandRow="1"/>
              <a:tblGrid>
                <a:gridCol w="1674289">
                  <a:extLst>
                    <a:ext uri="{9D8B030D-6E8A-4147-A177-3AD203B41FA5}">
                      <a16:colId xmlns:a16="http://schemas.microsoft.com/office/drawing/2014/main" val="1200568747"/>
                    </a:ext>
                  </a:extLst>
                </a:gridCol>
                <a:gridCol w="3259405">
                  <a:extLst>
                    <a:ext uri="{9D8B030D-6E8A-4147-A177-3AD203B41FA5}">
                      <a16:colId xmlns:a16="http://schemas.microsoft.com/office/drawing/2014/main" val="4189853414"/>
                    </a:ext>
                  </a:extLst>
                </a:gridCol>
                <a:gridCol w="4926350">
                  <a:extLst>
                    <a:ext uri="{9D8B030D-6E8A-4147-A177-3AD203B41FA5}">
                      <a16:colId xmlns:a16="http://schemas.microsoft.com/office/drawing/2014/main" val="3645558914"/>
                    </a:ext>
                  </a:extLst>
                </a:gridCol>
              </a:tblGrid>
              <a:tr h="4181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000" dirty="0">
                          <a:effectLst/>
                          <a:latin typeface="UTM Avo" panose="02040603050506020204" pitchFamily="18"/>
                          <a:ea typeface="Aptos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000" b="1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Polymer thiên nhiên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000" b="1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Polymer tổng hợp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1718983"/>
                  </a:ext>
                </a:extLst>
              </a:tr>
              <a:tr h="13723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Giống nhau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7A8">
                        <a:lumMod val="20000"/>
                        <a:lumOff val="8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</a:pPr>
                      <a:r>
                        <a:rPr lang="vi-VN" sz="2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- Đều có khối lượng phân tử rất lớn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</a:pPr>
                      <a:r>
                        <a:rPr lang="vi-VN" sz="2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- Được cấu tạo từ những nhóm nguyên tử liên kết với nhau và </a:t>
                      </a:r>
                      <a:br>
                        <a:rPr lang="vi-VN" sz="2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vi-VN" sz="2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lặp đi lặp lại nhiều lần trong phân tử.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7A8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590951"/>
                  </a:ext>
                </a:extLst>
              </a:tr>
              <a:tr h="13723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Khác nhau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Aptos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</a:pPr>
                      <a:r>
                        <a:rPr lang="vi-VN" sz="2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Có sẵn trong thiên nhiên.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</a:pPr>
                      <a:r>
                        <a:rPr lang="vi-VN" sz="2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Ví dụ: tinh bột, cellulose, protein, tơ tằm, …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</a:pPr>
                      <a:r>
                        <a:rPr lang="vi-VN" sz="2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Được tổng hợp bằng phương pháp hóa học.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</a:pPr>
                      <a:r>
                        <a:rPr lang="vi-VN" sz="2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Ví dụ: nhựa PE, nhựa PVC, nhựa PP, …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44726" marR="44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6517975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54B54E96-6390-A23C-0772-D5C6CA970913}"/>
              </a:ext>
            </a:extLst>
          </p:cNvPr>
          <p:cNvSpPr/>
          <p:nvPr/>
        </p:nvSpPr>
        <p:spPr>
          <a:xfrm>
            <a:off x="1490187" y="2806900"/>
            <a:ext cx="9211626" cy="573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Trả lời</a:t>
            </a:r>
            <a:endParaRPr lang="en-US" sz="2400" kern="0" dirty="0"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20653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380;p40">
            <a:extLst>
              <a:ext uri="{FF2B5EF4-FFF2-40B4-BE49-F238E27FC236}">
                <a16:creationId xmlns:a16="http://schemas.microsoft.com/office/drawing/2014/main" id="{B0DC0029-CE6C-58D4-0AA4-4C9F87795E06}"/>
              </a:ext>
            </a:extLst>
          </p:cNvPr>
          <p:cNvGrpSpPr/>
          <p:nvPr/>
        </p:nvGrpSpPr>
        <p:grpSpPr>
          <a:xfrm>
            <a:off x="8562975" y="1977376"/>
            <a:ext cx="3282909" cy="4880624"/>
            <a:chOff x="5715003" y="1633775"/>
            <a:chExt cx="3076459" cy="4313951"/>
          </a:xfrm>
        </p:grpSpPr>
        <p:pic>
          <p:nvPicPr>
            <p:cNvPr id="9" name="Google Shape;381;p40">
              <a:extLst>
                <a:ext uri="{FF2B5EF4-FFF2-40B4-BE49-F238E27FC236}">
                  <a16:creationId xmlns:a16="http://schemas.microsoft.com/office/drawing/2014/main" id="{6F8EA482-92C6-DE8C-B968-620957BC905B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908050" y="1633775"/>
              <a:ext cx="2776526" cy="3816523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" name="Google Shape;382;p40">
              <a:extLst>
                <a:ext uri="{FF2B5EF4-FFF2-40B4-BE49-F238E27FC236}">
                  <a16:creationId xmlns:a16="http://schemas.microsoft.com/office/drawing/2014/main" id="{A062449B-8A3F-A05B-48A3-068D2E7DC9DF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653287" y="1957200"/>
              <a:ext cx="1138174" cy="389852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1" name="Google Shape;383;p40">
              <a:extLst>
                <a:ext uri="{FF2B5EF4-FFF2-40B4-BE49-F238E27FC236}">
                  <a16:creationId xmlns:a16="http://schemas.microsoft.com/office/drawing/2014/main" id="{D0463457-215F-2D8C-EB76-00C42FE29F3A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4">
              <a:off x="5715003" y="3699008"/>
              <a:ext cx="1504599" cy="224871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CAD48070-3551-1A17-B807-25A04D7F76F2}"/>
              </a:ext>
            </a:extLst>
          </p:cNvPr>
          <p:cNvSpPr/>
          <p:nvPr/>
        </p:nvSpPr>
        <p:spPr>
          <a:xfrm>
            <a:off x="1058920" y="2743819"/>
            <a:ext cx="6425992" cy="3551412"/>
          </a:xfrm>
          <a:prstGeom prst="rect">
            <a:avLst/>
          </a:prstGeom>
          <a:solidFill>
            <a:srgbClr val="B6D7A8">
              <a:lumMod val="40000"/>
              <a:lumOff val="60000"/>
            </a:srgbClr>
          </a:solidFill>
          <a:ln w="25400" cap="flat" cmpd="sng" algn="ctr">
            <a:solidFill>
              <a:srgbClr val="304858"/>
            </a:solidFill>
            <a:prstDash val="solid"/>
          </a:ln>
          <a:effectLst/>
        </p:spPr>
        <p:txBody>
          <a:bodyPr rtlCol="0" anchor="ctr"/>
          <a:lstStyle/>
          <a:p>
            <a:pPr marL="372732" marR="0" lvl="0" indent="-372732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173942" algn="l"/>
              </a:tabLst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Polymer là những chất có khối lượng phân tử rất lớn gồm nhiều mắt xích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liên kết với nhau.</a:t>
            </a:r>
          </a:p>
          <a:p>
            <a:pPr marL="372732" marR="0" lvl="0" indent="-372732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173942" algn="l"/>
              </a:tabLst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Polymer gồm hai loại chính là polymer thiên nhiên và polymer tổng hợp.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5B717F-B753-3692-5BA2-B7CCDA5755B7}"/>
              </a:ext>
            </a:extLst>
          </p:cNvPr>
          <p:cNvSpPr txBox="1"/>
          <p:nvPr/>
        </p:nvSpPr>
        <p:spPr>
          <a:xfrm>
            <a:off x="2523952" y="1919528"/>
            <a:ext cx="26196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vi-VN" sz="4000" b="1" kern="0" dirty="0">
                <a:latin typeface="UTM Avo" panose="02040603050506020204" pitchFamily="18"/>
                <a:cs typeface="Arial"/>
                <a:sym typeface="Arial"/>
              </a:rPr>
              <a:t>KẾT LUẬN</a:t>
            </a:r>
            <a:endParaRPr lang="en-US" sz="4000" b="1" kern="0" dirty="0">
              <a:latin typeface="UTM Avo" panose="02040603050506020204" pitchFamily="1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14643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18;p36">
            <a:extLst>
              <a:ext uri="{FF2B5EF4-FFF2-40B4-BE49-F238E27FC236}">
                <a16:creationId xmlns:a16="http://schemas.microsoft.com/office/drawing/2014/main" id="{F3878642-FF9A-6653-B128-05896D62CC56}"/>
              </a:ext>
            </a:extLst>
          </p:cNvPr>
          <p:cNvSpPr txBox="1">
            <a:spLocks/>
          </p:cNvSpPr>
          <p:nvPr/>
        </p:nvSpPr>
        <p:spPr>
          <a:xfrm>
            <a:off x="5998818" y="3088728"/>
            <a:ext cx="7341050" cy="10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9250" tIns="119250" rIns="119250" bIns="1192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6522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>
              <a:lnSpc>
                <a:spcPct val="150000"/>
              </a:lnSpc>
            </a:pPr>
            <a:r>
              <a:rPr lang="vi-VN" sz="6000" kern="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CẤU TẠO VÀ </a:t>
            </a:r>
            <a:br>
              <a:rPr lang="vi-VN" sz="6000" kern="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6000" kern="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TÍNH CHẤT</a:t>
            </a:r>
          </a:p>
        </p:txBody>
      </p:sp>
      <p:sp>
        <p:nvSpPr>
          <p:cNvPr id="3" name="Google Shape;320;p36">
            <a:extLst>
              <a:ext uri="{FF2B5EF4-FFF2-40B4-BE49-F238E27FC236}">
                <a16:creationId xmlns:a16="http://schemas.microsoft.com/office/drawing/2014/main" id="{59E336A0-635D-E784-CA2A-5E2DAA5D0BF2}"/>
              </a:ext>
            </a:extLst>
          </p:cNvPr>
          <p:cNvSpPr txBox="1">
            <a:spLocks/>
          </p:cNvSpPr>
          <p:nvPr/>
        </p:nvSpPr>
        <p:spPr>
          <a:xfrm>
            <a:off x="6214166" y="1890235"/>
            <a:ext cx="1898609" cy="1098000"/>
          </a:xfrm>
          <a:prstGeom prst="rect">
            <a:avLst/>
          </a:prstGeom>
          <a:solidFill>
            <a:srgbClr val="B6D7A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19250" tIns="119250" rIns="119250" bIns="1192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626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4858"/>
              </a:buClr>
              <a:buSzPts val="6000"/>
              <a:buFont typeface="Sora"/>
              <a:buNone/>
              <a:tabLst/>
              <a:defRPr/>
            </a:pPr>
            <a:r>
              <a:rPr kumimoji="0" lang="vi-VN" sz="6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Sora"/>
              </a:rPr>
              <a:t>II</a:t>
            </a:r>
          </a:p>
        </p:txBody>
      </p:sp>
      <p:grpSp>
        <p:nvGrpSpPr>
          <p:cNvPr id="4" name="Google Shape;321;p36">
            <a:extLst>
              <a:ext uri="{FF2B5EF4-FFF2-40B4-BE49-F238E27FC236}">
                <a16:creationId xmlns:a16="http://schemas.microsoft.com/office/drawing/2014/main" id="{37144987-C6DB-492D-03A9-6640624163DC}"/>
              </a:ext>
            </a:extLst>
          </p:cNvPr>
          <p:cNvGrpSpPr/>
          <p:nvPr/>
        </p:nvGrpSpPr>
        <p:grpSpPr>
          <a:xfrm flipH="1">
            <a:off x="-531322" y="2439235"/>
            <a:ext cx="6530140" cy="4863502"/>
            <a:chOff x="3503485" y="539503"/>
            <a:chExt cx="5006441" cy="3728685"/>
          </a:xfrm>
        </p:grpSpPr>
        <p:pic>
          <p:nvPicPr>
            <p:cNvPr id="5" name="Google Shape;322;p36">
              <a:extLst>
                <a:ext uri="{FF2B5EF4-FFF2-40B4-BE49-F238E27FC236}">
                  <a16:creationId xmlns:a16="http://schemas.microsoft.com/office/drawing/2014/main" id="{9A2C6716-1DED-34B0-B9E6-7459C5E2A4B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34800" y="539503"/>
              <a:ext cx="2375126" cy="326477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6" name="Google Shape;323;p36">
              <a:extLst>
                <a:ext uri="{FF2B5EF4-FFF2-40B4-BE49-F238E27FC236}">
                  <a16:creationId xmlns:a16="http://schemas.microsoft.com/office/drawing/2014/main" id="{0D0B0B85-2EB7-BF34-29F6-49981D9C207C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5400000">
              <a:off x="4950051" y="1732574"/>
              <a:ext cx="2179900" cy="10922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7" name="Google Shape;324;p36">
              <a:extLst>
                <a:ext uri="{FF2B5EF4-FFF2-40B4-BE49-F238E27FC236}">
                  <a16:creationId xmlns:a16="http://schemas.microsoft.com/office/drawing/2014/main" id="{D937F8AB-D1FE-89C0-D776-9FF9425E8709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386000" y="2115350"/>
              <a:ext cx="3579448" cy="204140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8" name="Google Shape;325;p36">
              <a:extLst>
                <a:ext uri="{FF2B5EF4-FFF2-40B4-BE49-F238E27FC236}">
                  <a16:creationId xmlns:a16="http://schemas.microsoft.com/office/drawing/2014/main" id="{FF967D28-0670-4F91-778F-318C74283712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503485" y="2553786"/>
              <a:ext cx="1763600" cy="171440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295687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Process 4">
            <a:extLst>
              <a:ext uri="{FF2B5EF4-FFF2-40B4-BE49-F238E27FC236}">
                <a16:creationId xmlns:a16="http://schemas.microsoft.com/office/drawing/2014/main" id="{610D9A44-A5E9-9272-01E6-8F39FF97BA39}"/>
              </a:ext>
            </a:extLst>
          </p:cNvPr>
          <p:cNvSpPr/>
          <p:nvPr/>
        </p:nvSpPr>
        <p:spPr>
          <a:xfrm>
            <a:off x="132521" y="1634649"/>
            <a:ext cx="11926957" cy="745435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30485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rPr>
              <a:t>1. Cấu tạo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D8CA5F-13CF-D18F-3999-8BE760AD45D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35192" y="2503526"/>
            <a:ext cx="4501354" cy="1504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6370AF-10AC-0B92-D634-A895A2676440}"/>
              </a:ext>
            </a:extLst>
          </p:cNvPr>
          <p:cNvPicPr/>
          <p:nvPr/>
        </p:nvPicPr>
        <p:blipFill>
          <a:blip r:embed="rId4"/>
          <a:srcRect l="298" t="12178" b="5456"/>
          <a:stretch>
            <a:fillRect/>
          </a:stretch>
        </p:blipFill>
        <p:spPr>
          <a:xfrm>
            <a:off x="7360662" y="2565071"/>
            <a:ext cx="3579481" cy="1442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9249AE-98F5-36B6-68B0-932BC5885CB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096000" y="4915022"/>
            <a:ext cx="4125686" cy="175933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2296FF-041F-B5AE-DE64-BA42ACFBD2BB}"/>
              </a:ext>
            </a:extLst>
          </p:cNvPr>
          <p:cNvSpPr/>
          <p:nvPr/>
        </p:nvSpPr>
        <p:spPr>
          <a:xfrm>
            <a:off x="810599" y="4123741"/>
            <a:ext cx="4642609" cy="712233"/>
          </a:xfrm>
          <a:prstGeom prst="rect">
            <a:avLst/>
          </a:prstGeom>
          <a:solidFill>
            <a:srgbClr val="B6D7A8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223639" marR="0" lvl="0" indent="-223639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lphaLcParenR"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 Mạch không phân nhánh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9BE594-C88C-5873-82AA-504FA02E4A36}"/>
              </a:ext>
            </a:extLst>
          </p:cNvPr>
          <p:cNvSpPr/>
          <p:nvPr/>
        </p:nvSpPr>
        <p:spPr>
          <a:xfrm>
            <a:off x="6952448" y="4123740"/>
            <a:ext cx="4384692" cy="712233"/>
          </a:xfrm>
          <a:prstGeom prst="rect">
            <a:avLst/>
          </a:prstGeom>
          <a:solidFill>
            <a:srgbClr val="B6D7A8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b) Mạch phân nhánh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6A4DC1-235E-8D48-1C05-032BD5F5D988}"/>
              </a:ext>
            </a:extLst>
          </p:cNvPr>
          <p:cNvSpPr/>
          <p:nvPr/>
        </p:nvSpPr>
        <p:spPr>
          <a:xfrm>
            <a:off x="810599" y="5438571"/>
            <a:ext cx="4384692" cy="712233"/>
          </a:xfrm>
          <a:prstGeom prst="rect">
            <a:avLst/>
          </a:prstGeom>
          <a:solidFill>
            <a:srgbClr val="B6D7A8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c) Mạng không gian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07535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4">
            <a:extLst>
              <a:ext uri="{FF2B5EF4-FFF2-40B4-BE49-F238E27FC236}">
                <a16:creationId xmlns:a16="http://schemas.microsoft.com/office/drawing/2014/main" id="{7C9ECB0A-532D-06EA-5A8B-B781B199D5E0}"/>
              </a:ext>
            </a:extLst>
          </p:cNvPr>
          <p:cNvSpPr/>
          <p:nvPr/>
        </p:nvSpPr>
        <p:spPr>
          <a:xfrm>
            <a:off x="132521" y="1634649"/>
            <a:ext cx="11926957" cy="745435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30485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latin typeface="UTM Avo" panose="02040603050506020204" pitchFamily="18"/>
                <a:cs typeface="Arial" panose="020B0604020202020204" pitchFamily="34" charset="0"/>
                <a:sym typeface="Arial"/>
              </a:rPr>
              <a:t>2. Tính chất vật lý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pic>
        <p:nvPicPr>
          <p:cNvPr id="6" name="Picture 2" descr="Cao su tự nhiên là gì? Đặc tính, ưu điểm và ứng dụng của nó">
            <a:extLst>
              <a:ext uri="{FF2B5EF4-FFF2-40B4-BE49-F238E27FC236}">
                <a16:creationId xmlns:a16="http://schemas.microsoft.com/office/drawing/2014/main" id="{6659C06E-EF96-D0CF-732A-E3E7253A5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35" y="2869380"/>
            <a:ext cx="6144014" cy="346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FA436FC-36E1-503E-36F8-10BC25EBA2C4}"/>
              </a:ext>
            </a:extLst>
          </p:cNvPr>
          <p:cNvSpPr/>
          <p:nvPr/>
        </p:nvSpPr>
        <p:spPr>
          <a:xfrm>
            <a:off x="6863055" y="2627859"/>
            <a:ext cx="5016810" cy="2164081"/>
          </a:xfrm>
          <a:prstGeom prst="roundRect">
            <a:avLst/>
          </a:prstGeom>
          <a:solidFill>
            <a:srgbClr val="FFFFFF">
              <a:lumMod val="95000"/>
            </a:srgbClr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Hầu hết là chất rắn, không bay hơi, không tan trong nước hoặc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các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 dung môi thường.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4F453C1-E0C1-71BA-EFEC-3C7E23773B8F}"/>
              </a:ext>
            </a:extLst>
          </p:cNvPr>
          <p:cNvSpPr/>
          <p:nvPr/>
        </p:nvSpPr>
        <p:spPr>
          <a:xfrm>
            <a:off x="6863055" y="5039716"/>
            <a:ext cx="5016810" cy="152934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Một số polymer tan trong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dung môi hữu cơ.</a:t>
            </a:r>
          </a:p>
        </p:txBody>
      </p:sp>
    </p:spTree>
    <p:extLst>
      <p:ext uri="{BB962C8B-B14F-4D97-AF65-F5344CB8AC3E}">
        <p14:creationId xmlns:p14="http://schemas.microsoft.com/office/powerpoint/2010/main" val="32889037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EEA1FB-1440-5A95-D9E7-B9B3D2EBB58F}"/>
              </a:ext>
            </a:extLst>
          </p:cNvPr>
          <p:cNvSpPr/>
          <p:nvPr/>
        </p:nvSpPr>
        <p:spPr>
          <a:xfrm>
            <a:off x="734604" y="1755067"/>
            <a:ext cx="10722792" cy="4890666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48EC10-CB76-0ABA-1F98-9C8516414887}"/>
              </a:ext>
            </a:extLst>
          </p:cNvPr>
          <p:cNvSpPr/>
          <p:nvPr/>
        </p:nvSpPr>
        <p:spPr>
          <a:xfrm>
            <a:off x="878249" y="2163740"/>
            <a:ext cx="5950254" cy="3901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Luyện tập 2. </a:t>
            </a:r>
            <a:r>
              <a:rPr lang="vi-VN" sz="2400" i="1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Nêu ví dụ về: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a) Polymer không tan trong nước.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b) Polymer không tan trong nước lạnh nhưng tan trong nước nóng tạo ra dung dịch keo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c) Polymer tan trong nước ở nhiệt độ thường tạo dung dịch keo.</a:t>
            </a:r>
          </a:p>
        </p:txBody>
      </p:sp>
      <p:sp>
        <p:nvSpPr>
          <p:cNvPr id="8" name="Line Callout 1 7">
            <a:extLst>
              <a:ext uri="{FF2B5EF4-FFF2-40B4-BE49-F238E27FC236}">
                <a16:creationId xmlns:a16="http://schemas.microsoft.com/office/drawing/2014/main" id="{3D2EA40B-9B77-CEF1-7B28-EC2C9B52268E}"/>
              </a:ext>
            </a:extLst>
          </p:cNvPr>
          <p:cNvSpPr/>
          <p:nvPr/>
        </p:nvSpPr>
        <p:spPr>
          <a:xfrm>
            <a:off x="7243991" y="2163740"/>
            <a:ext cx="4058478" cy="1507435"/>
          </a:xfrm>
          <a:prstGeom prst="borderCallout1">
            <a:avLst>
              <a:gd name="adj1" fmla="val 50819"/>
              <a:gd name="adj2" fmla="val 54"/>
              <a:gd name="adj3" fmla="val 59781"/>
              <a:gd name="adj4" fmla="val -28661"/>
            </a:avLst>
          </a:prstGeom>
          <a:solidFill>
            <a:srgbClr val="B6D7A8">
              <a:lumMod val="20000"/>
              <a:lumOff val="80000"/>
            </a:srgbClr>
          </a:solidFill>
          <a:ln w="28575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400" kern="0" dirty="0">
                <a:latin typeface="UTM Avo" panose="02040603050506020204" pitchFamily="18"/>
                <a:cs typeface="Arial" panose="020B0604020202020204" pitchFamily="34" charset="0"/>
                <a:sym typeface="Arial"/>
              </a:rPr>
              <a:t>C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rPr>
              <a:t>ellulose, nhựa PP,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rPr>
              <a:t>nhựa PE, …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Line Callout 1 8">
            <a:extLst>
              <a:ext uri="{FF2B5EF4-FFF2-40B4-BE49-F238E27FC236}">
                <a16:creationId xmlns:a16="http://schemas.microsoft.com/office/drawing/2014/main" id="{FA184655-EE51-C352-D3AA-3D94CEFBAA0A}"/>
              </a:ext>
            </a:extLst>
          </p:cNvPr>
          <p:cNvSpPr/>
          <p:nvPr/>
        </p:nvSpPr>
        <p:spPr>
          <a:xfrm>
            <a:off x="7243991" y="4311860"/>
            <a:ext cx="4058478" cy="721147"/>
          </a:xfrm>
          <a:prstGeom prst="borderCallout1">
            <a:avLst>
              <a:gd name="adj1" fmla="val 49441"/>
              <a:gd name="adj2" fmla="val -415"/>
              <a:gd name="adj3" fmla="val 15538"/>
              <a:gd name="adj4" fmla="val -18877"/>
            </a:avLst>
          </a:prstGeom>
          <a:solidFill>
            <a:srgbClr val="2B3A67">
              <a:lumMod val="20000"/>
              <a:lumOff val="80000"/>
            </a:srgbClr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rPr>
              <a:t>T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rPr>
              <a:t>inh bột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Line Callout 1 9">
            <a:extLst>
              <a:ext uri="{FF2B5EF4-FFF2-40B4-BE49-F238E27FC236}">
                <a16:creationId xmlns:a16="http://schemas.microsoft.com/office/drawing/2014/main" id="{33A0D311-740D-3DCE-C73E-2E759C2BCB14}"/>
              </a:ext>
            </a:extLst>
          </p:cNvPr>
          <p:cNvSpPr/>
          <p:nvPr/>
        </p:nvSpPr>
        <p:spPr>
          <a:xfrm>
            <a:off x="7243991" y="5673692"/>
            <a:ext cx="4058478" cy="721147"/>
          </a:xfrm>
          <a:prstGeom prst="borderCallout1">
            <a:avLst>
              <a:gd name="adj1" fmla="val 52083"/>
              <a:gd name="adj2" fmla="val -181"/>
              <a:gd name="adj3" fmla="val -20123"/>
              <a:gd name="adj4" fmla="val -23336"/>
            </a:avLst>
          </a:prstGeom>
          <a:solidFill>
            <a:srgbClr val="304858">
              <a:lumMod val="20000"/>
              <a:lumOff val="80000"/>
            </a:srgbClr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rPr>
              <a:t>G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rPr>
              <a:t>elatin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04158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80;p40">
            <a:extLst>
              <a:ext uri="{FF2B5EF4-FFF2-40B4-BE49-F238E27FC236}">
                <a16:creationId xmlns:a16="http://schemas.microsoft.com/office/drawing/2014/main" id="{371EE46E-A8D5-4B29-5AAA-EF2037C76446}"/>
              </a:ext>
            </a:extLst>
          </p:cNvPr>
          <p:cNvGrpSpPr/>
          <p:nvPr/>
        </p:nvGrpSpPr>
        <p:grpSpPr>
          <a:xfrm>
            <a:off x="7587668" y="2205555"/>
            <a:ext cx="4012773" cy="5626893"/>
            <a:chOff x="5715003" y="1633775"/>
            <a:chExt cx="3076459" cy="4313951"/>
          </a:xfrm>
        </p:grpSpPr>
        <p:pic>
          <p:nvPicPr>
            <p:cNvPr id="3" name="Google Shape;381;p40">
              <a:extLst>
                <a:ext uri="{FF2B5EF4-FFF2-40B4-BE49-F238E27FC236}">
                  <a16:creationId xmlns:a16="http://schemas.microsoft.com/office/drawing/2014/main" id="{FB9AFA12-2CE5-772B-3946-AE6E248C02A7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908050" y="1633775"/>
              <a:ext cx="2776526" cy="3816523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4" name="Google Shape;382;p40">
              <a:extLst>
                <a:ext uri="{FF2B5EF4-FFF2-40B4-BE49-F238E27FC236}">
                  <a16:creationId xmlns:a16="http://schemas.microsoft.com/office/drawing/2014/main" id="{47EE7F28-0CF8-3A55-20A6-32162F15F1FF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653287" y="1957200"/>
              <a:ext cx="1138174" cy="389852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5" name="Google Shape;383;p40">
              <a:extLst>
                <a:ext uri="{FF2B5EF4-FFF2-40B4-BE49-F238E27FC236}">
                  <a16:creationId xmlns:a16="http://schemas.microsoft.com/office/drawing/2014/main" id="{79365EE6-F1F0-96EE-E7EC-944BC334A337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4">
              <a:off x="5715003" y="3699008"/>
              <a:ext cx="1504599" cy="224871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F1B2F40-AE34-7D00-9417-349488F096CF}"/>
              </a:ext>
            </a:extLst>
          </p:cNvPr>
          <p:cNvSpPr/>
          <p:nvPr/>
        </p:nvSpPr>
        <p:spPr>
          <a:xfrm>
            <a:off x="620770" y="2918886"/>
            <a:ext cx="6425992" cy="3551412"/>
          </a:xfrm>
          <a:prstGeom prst="rect">
            <a:avLst/>
          </a:prstGeom>
          <a:solidFill>
            <a:srgbClr val="B6D7A8">
              <a:lumMod val="40000"/>
              <a:lumOff val="60000"/>
            </a:srgbClr>
          </a:solidFill>
          <a:ln w="25400" cap="flat" cmpd="sng" algn="ctr">
            <a:solidFill>
              <a:srgbClr val="304858"/>
            </a:solidFill>
            <a:prstDash val="solid"/>
          </a:ln>
          <a:effectLst/>
        </p:spPr>
        <p:txBody>
          <a:bodyPr rtlCol="0" anchor="ctr"/>
          <a:lstStyle/>
          <a:p>
            <a:pPr marL="372732" indent="-372732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tabLst>
                <a:tab pos="173942" algn="l"/>
              </a:tabLst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Hầu hết các polymer là chất rắn, không tan trong nước.</a:t>
            </a:r>
          </a:p>
          <a:p>
            <a:pPr marL="372732" indent="-372732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tabLst>
                <a:tab pos="173942" algn="l"/>
              </a:tabLst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Aptos"/>
                <a:cs typeface="Arial" panose="020B0604020202020204" pitchFamily="34" charset="0"/>
              </a:rPr>
              <a:t>Một số polymer tan trong dung môi </a:t>
            </a:r>
            <a:b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Aptos"/>
                <a:cs typeface="Arial" panose="020B0604020202020204" pitchFamily="34" charset="0"/>
              </a:rPr>
            </a:b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Aptos"/>
                <a:cs typeface="Arial" panose="020B0604020202020204" pitchFamily="34" charset="0"/>
              </a:rPr>
              <a:t>hữu cơ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Aptos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F9F30E-AFC1-BC42-233D-E8758491904B}"/>
              </a:ext>
            </a:extLst>
          </p:cNvPr>
          <p:cNvSpPr txBox="1"/>
          <p:nvPr/>
        </p:nvSpPr>
        <p:spPr>
          <a:xfrm>
            <a:off x="2523952" y="1919528"/>
            <a:ext cx="26196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vi-VN" sz="4000" b="1" kern="0" dirty="0">
                <a:latin typeface="UTM Avo" panose="02040603050506020204" pitchFamily="18"/>
                <a:cs typeface="Arial"/>
                <a:sym typeface="Arial"/>
              </a:rPr>
              <a:t>KẾT LUẬN</a:t>
            </a:r>
            <a:endParaRPr lang="en-US" sz="4000" b="1" kern="0" dirty="0">
              <a:latin typeface="UTM Avo" panose="02040603050506020204" pitchFamily="1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15649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18;p36">
            <a:extLst>
              <a:ext uri="{FF2B5EF4-FFF2-40B4-BE49-F238E27FC236}">
                <a16:creationId xmlns:a16="http://schemas.microsoft.com/office/drawing/2014/main" id="{81F384BB-EC03-877B-18E6-CCCB08DF2E20}"/>
              </a:ext>
            </a:extLst>
          </p:cNvPr>
          <p:cNvSpPr txBox="1">
            <a:spLocks/>
          </p:cNvSpPr>
          <p:nvPr/>
        </p:nvSpPr>
        <p:spPr>
          <a:xfrm>
            <a:off x="5998818" y="3088728"/>
            <a:ext cx="7341050" cy="10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9250" tIns="119250" rIns="119250" bIns="1192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6522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ora"/>
              <a:buNone/>
              <a:defRPr sz="469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>
              <a:lnSpc>
                <a:spcPct val="150000"/>
              </a:lnSpc>
            </a:pPr>
            <a:r>
              <a:rPr lang="vi-VN" sz="6000" kern="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ĐIỀU CHẾ</a:t>
            </a:r>
          </a:p>
        </p:txBody>
      </p:sp>
      <p:sp>
        <p:nvSpPr>
          <p:cNvPr id="3" name="Google Shape;320;p36">
            <a:extLst>
              <a:ext uri="{FF2B5EF4-FFF2-40B4-BE49-F238E27FC236}">
                <a16:creationId xmlns:a16="http://schemas.microsoft.com/office/drawing/2014/main" id="{55EC5D5E-5F83-F420-5D11-412AD529D825}"/>
              </a:ext>
            </a:extLst>
          </p:cNvPr>
          <p:cNvSpPr txBox="1">
            <a:spLocks/>
          </p:cNvSpPr>
          <p:nvPr/>
        </p:nvSpPr>
        <p:spPr>
          <a:xfrm>
            <a:off x="6214166" y="1890235"/>
            <a:ext cx="1898609" cy="1098000"/>
          </a:xfrm>
          <a:prstGeom prst="rect">
            <a:avLst/>
          </a:prstGeom>
          <a:solidFill>
            <a:srgbClr val="B6D7A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19250" tIns="119250" rIns="119250" bIns="1192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626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Sora"/>
              <a:buNone/>
              <a:defRPr sz="7826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4858"/>
              </a:buClr>
              <a:buSzPts val="6000"/>
              <a:buFont typeface="Sora"/>
              <a:buNone/>
              <a:tabLst/>
              <a:defRPr/>
            </a:pPr>
            <a:r>
              <a:rPr kumimoji="0" lang="vi-VN" sz="6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Sora"/>
              </a:rPr>
              <a:t>III</a:t>
            </a:r>
          </a:p>
        </p:txBody>
      </p:sp>
      <p:grpSp>
        <p:nvGrpSpPr>
          <p:cNvPr id="4" name="Google Shape;321;p36">
            <a:extLst>
              <a:ext uri="{FF2B5EF4-FFF2-40B4-BE49-F238E27FC236}">
                <a16:creationId xmlns:a16="http://schemas.microsoft.com/office/drawing/2014/main" id="{BFA30453-D72D-1ADC-B9C9-44D644C7B89A}"/>
              </a:ext>
            </a:extLst>
          </p:cNvPr>
          <p:cNvGrpSpPr/>
          <p:nvPr/>
        </p:nvGrpSpPr>
        <p:grpSpPr>
          <a:xfrm flipH="1">
            <a:off x="-531322" y="2439235"/>
            <a:ext cx="6530140" cy="4863502"/>
            <a:chOff x="3503485" y="539503"/>
            <a:chExt cx="5006441" cy="3728685"/>
          </a:xfrm>
        </p:grpSpPr>
        <p:pic>
          <p:nvPicPr>
            <p:cNvPr id="5" name="Google Shape;322;p36">
              <a:extLst>
                <a:ext uri="{FF2B5EF4-FFF2-40B4-BE49-F238E27FC236}">
                  <a16:creationId xmlns:a16="http://schemas.microsoft.com/office/drawing/2014/main" id="{CE662255-7E3D-FE5B-CC73-4C4BA99DCA0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34800" y="539503"/>
              <a:ext cx="2375126" cy="326477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6" name="Google Shape;323;p36">
              <a:extLst>
                <a:ext uri="{FF2B5EF4-FFF2-40B4-BE49-F238E27FC236}">
                  <a16:creationId xmlns:a16="http://schemas.microsoft.com/office/drawing/2014/main" id="{645F922F-D408-78FD-B03A-ABB170E0CC87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5400000">
              <a:off x="4950051" y="1732574"/>
              <a:ext cx="2179900" cy="10922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7" name="Google Shape;324;p36">
              <a:extLst>
                <a:ext uri="{FF2B5EF4-FFF2-40B4-BE49-F238E27FC236}">
                  <a16:creationId xmlns:a16="http://schemas.microsoft.com/office/drawing/2014/main" id="{23B33137-81E6-2005-4711-D725C74FF29E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386000" y="2115350"/>
              <a:ext cx="3579448" cy="204140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8" name="Google Shape;325;p36">
              <a:extLst>
                <a:ext uri="{FF2B5EF4-FFF2-40B4-BE49-F238E27FC236}">
                  <a16:creationId xmlns:a16="http://schemas.microsoft.com/office/drawing/2014/main" id="{34B27BCA-EA88-1BBC-4D39-C8E1F2B84A92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503485" y="2553786"/>
              <a:ext cx="1763600" cy="171440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1278682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ntroduction to Biological Molecules Revision notes | A-Level Biology AQA |  Cognito">
            <a:extLst>
              <a:ext uri="{FF2B5EF4-FFF2-40B4-BE49-F238E27FC236}">
                <a16:creationId xmlns:a16="http://schemas.microsoft.com/office/drawing/2014/main" id="{1A2634AD-BED7-087B-30EB-36B7B89DA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94" y="1780705"/>
            <a:ext cx="5847522" cy="329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4910E1-13E4-7F4A-4424-18EF2D88EB3D}"/>
              </a:ext>
            </a:extLst>
          </p:cNvPr>
          <p:cNvSpPr/>
          <p:nvPr/>
        </p:nvSpPr>
        <p:spPr>
          <a:xfrm>
            <a:off x="522694" y="5389043"/>
            <a:ext cx="5847522" cy="1292087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Các polymer được điều chế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từ các monomer.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A58D33-4067-07FA-0A6E-FB7B336402B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403171" y="2787894"/>
            <a:ext cx="5424048" cy="1282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1B04DC-90AF-7E64-7CED-C80FEE99E837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403171" y="4577376"/>
            <a:ext cx="5156283" cy="16233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59066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C7134B-BF60-5680-ED30-F4137C04537B}"/>
              </a:ext>
            </a:extLst>
          </p:cNvPr>
          <p:cNvSpPr/>
          <p:nvPr/>
        </p:nvSpPr>
        <p:spPr>
          <a:xfrm>
            <a:off x="734604" y="1755067"/>
            <a:ext cx="10722792" cy="4890666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C4591D-0E65-B6C6-4C4F-BFC472D5B1D3}"/>
              </a:ext>
            </a:extLst>
          </p:cNvPr>
          <p:cNvSpPr/>
          <p:nvPr/>
        </p:nvSpPr>
        <p:spPr>
          <a:xfrm>
            <a:off x="1124764" y="2006608"/>
            <a:ext cx="9942472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Luyện tập 3. </a:t>
            </a:r>
            <a:r>
              <a:rPr lang="vi-VN" sz="2400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Viết phương trình hoá học của phản ứng trùng hợp polymer từ monomer</a:t>
            </a:r>
            <a:r>
              <a:rPr lang="en-US" sz="2400" kern="0" dirty="0"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.</a:t>
            </a:r>
            <a:endParaRPr lang="vi-VN" sz="2400" kern="0" dirty="0">
              <a:latin typeface="UTM Avo" panose="02040603050506020204" pitchFamily="18"/>
              <a:ea typeface="Aptos"/>
              <a:cs typeface="Arial" panose="020B0604020202020204" pitchFamily="34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BB0F68-C3EC-A815-F53D-83688C31DB85}"/>
              </a:ext>
            </a:extLst>
          </p:cNvPr>
          <p:cNvPicPr/>
          <p:nvPr/>
        </p:nvPicPr>
        <p:blipFill>
          <a:blip r:embed="rId3">
            <a:clrChange>
              <a:clrFrom>
                <a:srgbClr val="F6F5E2">
                  <a:alpha val="100000"/>
                </a:srgbClr>
              </a:clrFrom>
              <a:clrTo>
                <a:srgbClr val="F6F5E2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03200" y="2587919"/>
            <a:ext cx="2122574" cy="141896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D433089-1611-53DC-5907-B80EE5123F02}"/>
              </a:ext>
            </a:extLst>
          </p:cNvPr>
          <p:cNvSpPr/>
          <p:nvPr/>
        </p:nvSpPr>
        <p:spPr>
          <a:xfrm>
            <a:off x="1124763" y="3580549"/>
            <a:ext cx="2054087" cy="657443"/>
          </a:xfrm>
          <a:prstGeom prst="roundRect">
            <a:avLst>
              <a:gd name="adj" fmla="val 12591"/>
            </a:avLst>
          </a:prstGeom>
          <a:solidFill>
            <a:srgbClr val="B6D7A8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/>
                <a:cs typeface="Arial" panose="020B0604020202020204" pitchFamily="34" charset="0"/>
                <a:sym typeface="Arial"/>
              </a:rPr>
              <a:t>Trả lời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Picture 9" descr="IMG_256">
            <a:extLst>
              <a:ext uri="{FF2B5EF4-FFF2-40B4-BE49-F238E27FC236}">
                <a16:creationId xmlns:a16="http://schemas.microsoft.com/office/drawing/2014/main" id="{BD95C2A7-918A-28C9-A9B5-B6FFDE72275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876550" y="4587847"/>
            <a:ext cx="6012888" cy="124580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2897266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80C5514-0A8B-C6D8-F6D5-3FEA740F1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"/>
          <p:cNvPicPr preferRelativeResize="0"/>
          <p:nvPr/>
        </p:nvPicPr>
        <p:blipFill rotWithShape="1">
          <a:blip r:embed="rId5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5" name="Google Shape;235;p1"/>
          <p:cNvGrpSpPr/>
          <p:nvPr/>
        </p:nvGrpSpPr>
        <p:grpSpPr>
          <a:xfrm>
            <a:off x="5681143" y="1007096"/>
            <a:ext cx="6009343" cy="5395472"/>
            <a:chOff x="0" y="-38100"/>
            <a:chExt cx="2374061" cy="2131544"/>
          </a:xfrm>
        </p:grpSpPr>
        <p:sp>
          <p:nvSpPr>
            <p:cNvPr id="236" name="Google Shape;236;p1"/>
            <p:cNvSpPr/>
            <p:nvPr/>
          </p:nvSpPr>
          <p:spPr>
            <a:xfrm>
              <a:off x="0" y="0"/>
              <a:ext cx="2374061" cy="2093444"/>
            </a:xfrm>
            <a:custGeom>
              <a:avLst/>
              <a:gdLst/>
              <a:ahLst/>
              <a:cxnLst/>
              <a:rect l="l" t="t" r="r" b="b"/>
              <a:pathLst>
                <a:path w="2374061" h="2093444" extrusionOk="0">
                  <a:moveTo>
                    <a:pt x="43803" y="0"/>
                  </a:moveTo>
                  <a:lnTo>
                    <a:pt x="2330258" y="0"/>
                  </a:lnTo>
                  <a:cubicBezTo>
                    <a:pt x="2354450" y="0"/>
                    <a:pt x="2374061" y="19611"/>
                    <a:pt x="2374061" y="43803"/>
                  </a:cubicBezTo>
                  <a:lnTo>
                    <a:pt x="2374061" y="2049642"/>
                  </a:lnTo>
                  <a:cubicBezTo>
                    <a:pt x="2374061" y="2061259"/>
                    <a:pt x="2369446" y="2072400"/>
                    <a:pt x="2361231" y="2080615"/>
                  </a:cubicBezTo>
                  <a:cubicBezTo>
                    <a:pt x="2353017" y="2088829"/>
                    <a:pt x="2341875" y="2093444"/>
                    <a:pt x="2330258" y="2093444"/>
                  </a:cubicBezTo>
                  <a:lnTo>
                    <a:pt x="43803" y="2093444"/>
                  </a:lnTo>
                  <a:cubicBezTo>
                    <a:pt x="32185" y="2093444"/>
                    <a:pt x="21044" y="2088829"/>
                    <a:pt x="12830" y="2080615"/>
                  </a:cubicBezTo>
                  <a:cubicBezTo>
                    <a:pt x="4615" y="2072400"/>
                    <a:pt x="0" y="2061259"/>
                    <a:pt x="0" y="2049642"/>
                  </a:cubicBezTo>
                  <a:lnTo>
                    <a:pt x="0" y="43803"/>
                  </a:lnTo>
                  <a:cubicBezTo>
                    <a:pt x="0" y="32185"/>
                    <a:pt x="4615" y="21044"/>
                    <a:pt x="12830" y="12830"/>
                  </a:cubicBezTo>
                  <a:cubicBezTo>
                    <a:pt x="21044" y="4615"/>
                    <a:pt x="32185" y="0"/>
                    <a:pt x="43803" y="0"/>
                  </a:cubicBezTo>
                  <a:close/>
                </a:path>
              </a:pathLst>
            </a:custGeom>
            <a:solidFill>
              <a:srgbClr val="FFD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237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8" name="Google Shape;238;p1"/>
          <p:cNvGrpSpPr/>
          <p:nvPr/>
        </p:nvGrpSpPr>
        <p:grpSpPr>
          <a:xfrm>
            <a:off x="5459321" y="900072"/>
            <a:ext cx="6046881" cy="5373728"/>
            <a:chOff x="0" y="-38100"/>
            <a:chExt cx="2388891" cy="2122954"/>
          </a:xfrm>
        </p:grpSpPr>
        <p:sp>
          <p:nvSpPr>
            <p:cNvPr id="239" name="Google Shape;239;p1"/>
            <p:cNvSpPr/>
            <p:nvPr/>
          </p:nvSpPr>
          <p:spPr>
            <a:xfrm>
              <a:off x="0" y="0"/>
              <a:ext cx="2388891" cy="2084854"/>
            </a:xfrm>
            <a:custGeom>
              <a:avLst/>
              <a:gdLst/>
              <a:ahLst/>
              <a:cxnLst/>
              <a:rect l="l" t="t" r="r" b="b"/>
              <a:pathLst>
                <a:path w="2388891" h="2084854" extrusionOk="0">
                  <a:moveTo>
                    <a:pt x="43531" y="0"/>
                  </a:moveTo>
                  <a:lnTo>
                    <a:pt x="2345361" y="0"/>
                  </a:lnTo>
                  <a:cubicBezTo>
                    <a:pt x="2369402" y="0"/>
                    <a:pt x="2388891" y="19489"/>
                    <a:pt x="2388891" y="43531"/>
                  </a:cubicBezTo>
                  <a:lnTo>
                    <a:pt x="2388891" y="2041324"/>
                  </a:lnTo>
                  <a:cubicBezTo>
                    <a:pt x="2388891" y="2065365"/>
                    <a:pt x="2369402" y="2084854"/>
                    <a:pt x="2345361" y="2084854"/>
                  </a:cubicBezTo>
                  <a:lnTo>
                    <a:pt x="43531" y="2084854"/>
                  </a:lnTo>
                  <a:cubicBezTo>
                    <a:pt x="19489" y="2084854"/>
                    <a:pt x="0" y="2065365"/>
                    <a:pt x="0" y="2041324"/>
                  </a:cubicBezTo>
                  <a:lnTo>
                    <a:pt x="0" y="43531"/>
                  </a:lnTo>
                  <a:cubicBezTo>
                    <a:pt x="0" y="19489"/>
                    <a:pt x="19489" y="0"/>
                    <a:pt x="43531" y="0"/>
                  </a:cubicBezTo>
                  <a:close/>
                </a:path>
              </a:pathLst>
            </a:custGeom>
            <a:solidFill>
              <a:srgbClr val="FEED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240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1" name="Google Shape;241;p1"/>
          <p:cNvPicPr preferRelativeResize="0"/>
          <p:nvPr/>
        </p:nvPicPr>
        <p:blipFill rotWithShape="1">
          <a:blip r:embed="rId6">
            <a:alphaModFix/>
          </a:blip>
          <a:srcRect l="17884"/>
          <a:stretch/>
        </p:blipFill>
        <p:spPr>
          <a:xfrm>
            <a:off x="1398786" y="3659368"/>
            <a:ext cx="3273511" cy="276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2185" y="5026726"/>
            <a:ext cx="2154199" cy="153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00055" y="272611"/>
            <a:ext cx="1381677" cy="949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049638" y="1317232"/>
            <a:ext cx="981119" cy="605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546513" y="2100873"/>
            <a:ext cx="2852049" cy="3116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35550" y="5397441"/>
            <a:ext cx="1616673" cy="1175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179863" y="5397441"/>
            <a:ext cx="1699891" cy="123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12649" y="5054319"/>
            <a:ext cx="1836987" cy="150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035541" y="5054319"/>
            <a:ext cx="2220153" cy="1579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10276833">
            <a:off x="7160765" y="666015"/>
            <a:ext cx="2643987" cy="66099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"/>
          <p:cNvSpPr txBox="1"/>
          <p:nvPr/>
        </p:nvSpPr>
        <p:spPr>
          <a:xfrm>
            <a:off x="5496859" y="2745825"/>
            <a:ext cx="6009343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5C5C82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TƯỚI HOA TRONG CHẬU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grpSp>
        <p:nvGrpSpPr>
          <p:cNvPr id="252" name="Google Shape;252;p1"/>
          <p:cNvGrpSpPr/>
          <p:nvPr/>
        </p:nvGrpSpPr>
        <p:grpSpPr>
          <a:xfrm>
            <a:off x="6709843" y="1844128"/>
            <a:ext cx="3444976" cy="819668"/>
            <a:chOff x="4287584" y="2806482"/>
            <a:chExt cx="5167464" cy="1229503"/>
          </a:xfrm>
        </p:grpSpPr>
        <p:sp>
          <p:nvSpPr>
            <p:cNvPr id="253" name="Google Shape;253;p1"/>
            <p:cNvSpPr/>
            <p:nvPr/>
          </p:nvSpPr>
          <p:spPr>
            <a:xfrm rot="-254175">
              <a:off x="4287584" y="2806482"/>
              <a:ext cx="5167464" cy="1229503"/>
            </a:xfrm>
            <a:custGeom>
              <a:avLst/>
              <a:gdLst/>
              <a:ahLst/>
              <a:cxnLst/>
              <a:rect l="l" t="t" r="r" b="b"/>
              <a:pathLst>
                <a:path w="6284414" h="1610114" extrusionOk="0">
                  <a:moveTo>
                    <a:pt x="5345514" y="1598927"/>
                  </a:moveTo>
                  <a:cubicBezTo>
                    <a:pt x="5345514" y="1598927"/>
                    <a:pt x="4925761" y="1610114"/>
                    <a:pt x="4463177" y="1607493"/>
                  </a:cubicBezTo>
                  <a:cubicBezTo>
                    <a:pt x="2350089" y="1605330"/>
                    <a:pt x="1057073" y="1597506"/>
                    <a:pt x="1057073" y="1597506"/>
                  </a:cubicBezTo>
                  <a:cubicBezTo>
                    <a:pt x="812931" y="1588672"/>
                    <a:pt x="565145" y="1571691"/>
                    <a:pt x="398404" y="1513513"/>
                  </a:cubicBezTo>
                  <a:cubicBezTo>
                    <a:pt x="120505" y="1416551"/>
                    <a:pt x="0" y="1239023"/>
                    <a:pt x="0" y="709996"/>
                  </a:cubicBezTo>
                  <a:lnTo>
                    <a:pt x="0" y="709991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3801476" y="7673"/>
                  </a:cubicBezTo>
                  <a:cubicBezTo>
                    <a:pt x="4706835" y="0"/>
                    <a:pt x="5170762" y="7673"/>
                    <a:pt x="5170762" y="7673"/>
                  </a:cubicBezTo>
                  <a:cubicBezTo>
                    <a:pt x="5539070" y="15152"/>
                    <a:pt x="5902383" y="84484"/>
                    <a:pt x="6100123" y="207066"/>
                  </a:cubicBezTo>
                  <a:cubicBezTo>
                    <a:pt x="6251140" y="300683"/>
                    <a:pt x="6284414" y="425358"/>
                    <a:pt x="6275274" y="709996"/>
                  </a:cubicBezTo>
                  <a:lnTo>
                    <a:pt x="6275274" y="710001"/>
                  </a:lnTo>
                  <a:cubicBezTo>
                    <a:pt x="6275274" y="1356988"/>
                    <a:pt x="5992277" y="1571086"/>
                    <a:pt x="5345514" y="1598927"/>
                  </a:cubicBezTo>
                  <a:close/>
                </a:path>
              </a:pathLst>
            </a:custGeom>
            <a:solidFill>
              <a:srgbClr val="98C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4" name="Google Shape;254;p1"/>
            <p:cNvSpPr txBox="1"/>
            <p:nvPr/>
          </p:nvSpPr>
          <p:spPr>
            <a:xfrm rot="21319842">
              <a:off x="4554204" y="3005736"/>
              <a:ext cx="4700052" cy="830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AFAF7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/>
                  <a:sym typeface="Arial"/>
                </a:rPr>
                <a:t>TRÒ CHƠI</a:t>
              </a:r>
              <a:endPara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FAFAF7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55" name="Google Shape;255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32688" y="917483"/>
            <a:ext cx="1515395" cy="1445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81D05DA-58D4-416E-F780-335D8CA123F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pic>
        <p:nvPicPr>
          <p:cNvPr id="5" name="Сute funny background music _ no copyright">
            <a:hlinkClick r:id="" action="ppaction://media"/>
            <a:extLst>
              <a:ext uri="{FF2B5EF4-FFF2-40B4-BE49-F238E27FC236}">
                <a16:creationId xmlns:a16="http://schemas.microsoft.com/office/drawing/2014/main" id="{F2621FF1-896A-5DB9-4B21-9FFD009BF4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8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60D56CE-6A6B-6E8F-FFFC-48B7D3E2BA62}"/>
              </a:ext>
            </a:extLst>
          </p:cNvPr>
          <p:cNvSpPr/>
          <p:nvPr/>
        </p:nvSpPr>
        <p:spPr>
          <a:xfrm>
            <a:off x="2847876" y="1510166"/>
            <a:ext cx="8839200" cy="4896054"/>
          </a:xfrm>
          <a:prstGeom prst="roundRect">
            <a:avLst>
              <a:gd name="adj" fmla="val 6085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Hướng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dẫn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chơi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game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Mỗi chậu hoa tương ứng với 1 câu hỏi.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GV click vào chậu hoa để hiển thị câu hỏi tương ứng.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ô đáp án để chọn đáp án đúng.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Sau khi chọn đáp án đúng, GV click vào mũi tên "Quay về" để về màn hình chọn chậu hoa.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màn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chậu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chậu hoa tiếp theo để tiếp tục trò chơi.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Google Shape;251;p1">
            <a:extLst>
              <a:ext uri="{FF2B5EF4-FFF2-40B4-BE49-F238E27FC236}">
                <a16:creationId xmlns:a16="http://schemas.microsoft.com/office/drawing/2014/main" id="{69AD57FB-3A75-ED4A-2CAD-3D77A5E3A212}"/>
              </a:ext>
            </a:extLst>
          </p:cNvPr>
          <p:cNvSpPr txBox="1"/>
          <p:nvPr/>
        </p:nvSpPr>
        <p:spPr>
          <a:xfrm>
            <a:off x="113525" y="313413"/>
            <a:ext cx="1161443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5C5C82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TƯỚI HOA TRONG CHẬU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4A5A344-25EF-5B32-F4D6-F9394A0E4980}"/>
              </a:ext>
            </a:extLst>
          </p:cNvPr>
          <p:cNvGrpSpPr/>
          <p:nvPr/>
        </p:nvGrpSpPr>
        <p:grpSpPr>
          <a:xfrm>
            <a:off x="0" y="3132899"/>
            <a:ext cx="3303142" cy="3546744"/>
            <a:chOff x="232688" y="272611"/>
            <a:chExt cx="5023006" cy="6360793"/>
          </a:xfrm>
        </p:grpSpPr>
        <p:pic>
          <p:nvPicPr>
            <p:cNvPr id="241" name="Google Shape;241;p1"/>
            <p:cNvPicPr preferRelativeResize="0"/>
            <p:nvPr/>
          </p:nvPicPr>
          <p:blipFill rotWithShape="1">
            <a:blip r:embed="rId4">
              <a:alphaModFix/>
            </a:blip>
            <a:srcRect l="17884"/>
            <a:stretch/>
          </p:blipFill>
          <p:spPr>
            <a:xfrm>
              <a:off x="1398786" y="3659368"/>
              <a:ext cx="3273511" cy="2762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2" name="Google Shape;242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22185" y="5026726"/>
              <a:ext cx="2154199" cy="1532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00055" y="272611"/>
              <a:ext cx="1381677" cy="9499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546513" y="2100873"/>
              <a:ext cx="2852049" cy="31169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135550" y="5397441"/>
              <a:ext cx="1616673" cy="11754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" name="Google Shape;247;p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179863" y="5397441"/>
              <a:ext cx="1699891" cy="12359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212649" y="5054319"/>
              <a:ext cx="1836987" cy="15045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" name="Google Shape;249;p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035541" y="5054319"/>
              <a:ext cx="2220153" cy="15790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32688" y="917483"/>
              <a:ext cx="1515395" cy="14453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7D388B0-284E-3399-09F4-26B9B67078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67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80942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88149" y="6164342"/>
            <a:ext cx="1334281" cy="6888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" name="Google Shape;262;p2"/>
          <p:cNvGrpSpPr/>
          <p:nvPr/>
        </p:nvGrpSpPr>
        <p:grpSpPr>
          <a:xfrm>
            <a:off x="-33848" y="5410626"/>
            <a:ext cx="1621971" cy="1447375"/>
            <a:chOff x="12922445" y="7368188"/>
            <a:chExt cx="2432955" cy="2171063"/>
          </a:xfrm>
        </p:grpSpPr>
        <p:pic>
          <p:nvPicPr>
            <p:cNvPr id="263" name="Google Shape;263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922445" y="7368188"/>
              <a:ext cx="1432244" cy="15699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353978" y="8498764"/>
              <a:ext cx="2001422" cy="10332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2"/>
            <p:cNvPicPr preferRelativeResize="0"/>
            <p:nvPr/>
          </p:nvPicPr>
          <p:blipFill rotWithShape="1">
            <a:blip r:embed="rId6">
              <a:alphaModFix/>
            </a:blip>
            <a:srcRect l="218" r="219"/>
            <a:stretch/>
          </p:blipFill>
          <p:spPr>
            <a:xfrm>
              <a:off x="14367560" y="8833553"/>
              <a:ext cx="987839" cy="70569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6" name="Google Shape;266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1511033">
            <a:off x="3438846" y="154814"/>
            <a:ext cx="886927" cy="895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40573" y="279239"/>
            <a:ext cx="1024069" cy="805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26391" y="186169"/>
            <a:ext cx="696352" cy="49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241856" y="599193"/>
            <a:ext cx="407605" cy="309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">
            <a:hlinkClick r:id="rId11" action="ppaction://hlinksldjump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452429" y="6164342"/>
            <a:ext cx="642256" cy="579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">
            <a:hlinkClick r:id="rId13" action="ppaction://hlinksldjump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83225" y="1492132"/>
            <a:ext cx="1987468" cy="279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">
            <a:hlinkClick r:id="rId15" action="ppaction://hlinksldjump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161334" y="1354871"/>
            <a:ext cx="2206943" cy="2901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">
            <a:hlinkClick r:id="rId17" action="ppaction://hlinksldjump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241857" y="1205507"/>
            <a:ext cx="1298561" cy="3200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">
            <a:hlinkClick r:id="rId19" action="ppaction://hlinksldjump"/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2726243" y="3528263"/>
            <a:ext cx="1987468" cy="2859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">
            <a:hlinkClick r:id="rId21" action="ppaction://hlinksldjump"/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870994" y="3739108"/>
            <a:ext cx="1987468" cy="2883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1D82CF-F4CD-AE4D-3AC5-6B9D6D4E6A7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B5E402EB-D3D3-C6DF-D1B1-744D87234173}"/>
              </a:ext>
            </a:extLst>
          </p:cNvPr>
          <p:cNvSpPr/>
          <p:nvPr/>
        </p:nvSpPr>
        <p:spPr>
          <a:xfrm>
            <a:off x="841149" y="2854173"/>
            <a:ext cx="4477569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Có phân tử khối lớn.</a:t>
            </a: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6B224303-3A6A-45AB-C46A-FB97BF0C3B0B}"/>
              </a:ext>
            </a:extLst>
          </p:cNvPr>
          <p:cNvSpPr/>
          <p:nvPr/>
        </p:nvSpPr>
        <p:spPr>
          <a:xfrm>
            <a:off x="841149" y="4499994"/>
            <a:ext cx="4477569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Có nhiệt độ nóng chảy và nhiệt độ sôi xác định.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30C8F2-B2AA-F7C5-E796-A31056DDD7B3}"/>
              </a:ext>
            </a:extLst>
          </p:cNvPr>
          <p:cNvSpPr/>
          <p:nvPr/>
        </p:nvSpPr>
        <p:spPr>
          <a:xfrm>
            <a:off x="5965349" y="2852151"/>
            <a:ext cx="4688418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Phân tử do nhiều mắt xích tạo nên.</a:t>
            </a: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A16BF445-9684-BFFF-FE04-5F0E09D551AE}"/>
              </a:ext>
            </a:extLst>
          </p:cNvPr>
          <p:cNvSpPr/>
          <p:nvPr/>
        </p:nvSpPr>
        <p:spPr>
          <a:xfrm>
            <a:off x="6005184" y="4468678"/>
            <a:ext cx="4807426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Không tan trong nước và các dung môi thông thường.</a:t>
            </a: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FFC4E719-E814-7E0D-325F-F332C88FC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974" y="5235181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C8B8A6-9A83-D966-0CBC-688DACE24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2506" y="5121649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53DD36-8B52-D367-4292-E023F6BCB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277" y="354027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F99F77-E10B-D90E-2FBD-A0549F17F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520" y="352394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F0E9FB9-EE10-46F9-A26E-64E3322E1C6F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r>
              <a:rPr lang="vi-VN" sz="25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Câu </a:t>
            </a:r>
            <a:r>
              <a:rPr lang="en-US" sz="25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1</a:t>
            </a:r>
            <a:r>
              <a:rPr lang="vi-VN" sz="25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phát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biểu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sai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5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BC42514-C03B-6D14-E622-9F89FBCD6A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8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E189C9A-0B13-EAFF-FE0B-1BE8B8D290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sp>
        <p:nvSpPr>
          <p:cNvPr id="17" name="Rectangle: Rounded Corners 13">
            <a:extLst>
              <a:ext uri="{FF2B5EF4-FFF2-40B4-BE49-F238E27FC236}">
                <a16:creationId xmlns:a16="http://schemas.microsoft.com/office/drawing/2014/main" id="{B5AC2AD6-D2FF-B79C-7C51-2A02CF1AC043}"/>
              </a:ext>
            </a:extLst>
          </p:cNvPr>
          <p:cNvSpPr/>
          <p:nvPr/>
        </p:nvSpPr>
        <p:spPr>
          <a:xfrm>
            <a:off x="841150" y="1762631"/>
            <a:ext cx="4621176" cy="2008231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  <a:t>có khối lượng phân tử </a:t>
            </a:r>
            <a:b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</a:b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  <a:t>rất lớn do nhiều nguyên tử </a:t>
            </a:r>
            <a:b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</a:b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  <a:t>liên kết với nhau tạo nên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Rectangle: Rounded Corners 14">
            <a:extLst>
              <a:ext uri="{FF2B5EF4-FFF2-40B4-BE49-F238E27FC236}">
                <a16:creationId xmlns:a16="http://schemas.microsoft.com/office/drawing/2014/main" id="{E3551C21-CA98-A365-7CCD-EBDABEF2F262}"/>
              </a:ext>
            </a:extLst>
          </p:cNvPr>
          <p:cNvSpPr/>
          <p:nvPr/>
        </p:nvSpPr>
        <p:spPr>
          <a:xfrm>
            <a:off x="841150" y="3928001"/>
            <a:ext cx="4621176" cy="2008231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  <a:t>có số lượng nguyên tử </a:t>
            </a:r>
            <a:b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</a:b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  <a:t>rất lớn liên kết với nhau </a:t>
            </a:r>
            <a:b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</a:b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  <a:t>tạo nên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9" name="Rectangle: Rounded Corners 15">
            <a:extLst>
              <a:ext uri="{FF2B5EF4-FFF2-40B4-BE49-F238E27FC236}">
                <a16:creationId xmlns:a16="http://schemas.microsoft.com/office/drawing/2014/main" id="{82BF35C2-02CC-1C28-B1CF-5628124BA518}"/>
              </a:ext>
            </a:extLst>
          </p:cNvPr>
          <p:cNvSpPr/>
          <p:nvPr/>
        </p:nvSpPr>
        <p:spPr>
          <a:xfrm>
            <a:off x="5916706" y="1752857"/>
            <a:ext cx="4621176" cy="2008231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  <a:t>có khối lượng phân tử rất lớn do nhiều nguyên tử khác nhau liên kết với nhau tạo nên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Rectangle: Rounded Corners 16">
            <a:extLst>
              <a:ext uri="{FF2B5EF4-FFF2-40B4-BE49-F238E27FC236}">
                <a16:creationId xmlns:a16="http://schemas.microsoft.com/office/drawing/2014/main" id="{91C8FD3A-B71E-5917-C7B6-BF1B3D8A3ACB}"/>
              </a:ext>
            </a:extLst>
          </p:cNvPr>
          <p:cNvSpPr/>
          <p:nvPr/>
        </p:nvSpPr>
        <p:spPr>
          <a:xfrm>
            <a:off x="5916706" y="3918227"/>
            <a:ext cx="4621176" cy="2008231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  <a:t>có khối lượng phân tử </a:t>
            </a:r>
            <a:b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</a:b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</a:rPr>
              <a:t>rất lớn, gồm nhiều mắt xích liên kết với nhau tạo nên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</a:rPr>
              <a:t>.</a:t>
            </a:r>
            <a:endParaRPr lang="vi-VN" sz="22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1" name="Picture 18">
            <a:extLst>
              <a:ext uri="{FF2B5EF4-FFF2-40B4-BE49-F238E27FC236}">
                <a16:creationId xmlns:a16="http://schemas.microsoft.com/office/drawing/2014/main" id="{F0B23505-DD1C-4440-BB97-804274702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4821" y="521782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>
            <a:extLst>
              <a:ext uri="{FF2B5EF4-FFF2-40B4-BE49-F238E27FC236}">
                <a16:creationId xmlns:a16="http://schemas.microsoft.com/office/drawing/2014/main" id="{F2712831-B841-D96F-F38E-DA3A5BC9C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490" y="3038626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A8F60E8-DD71-5DF8-F44B-E75DB549F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877" y="3052457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952CCCD-CB6E-4636-2DE2-EF85F8938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384" y="515032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EFC5AA5-5C4A-8875-830E-4F64B237417D}"/>
              </a:ext>
            </a:extLst>
          </p:cNvPr>
          <p:cNvSpPr/>
          <p:nvPr/>
        </p:nvSpPr>
        <p:spPr>
          <a:xfrm>
            <a:off x="841150" y="376088"/>
            <a:ext cx="9725593" cy="1219630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5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Câu </a:t>
            </a:r>
            <a:r>
              <a:rPr lang="en-US" sz="25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vi-VN" sz="25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</a:rPr>
              <a:t>Polymer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</a:rPr>
              <a:t>là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</a:rPr>
              <a:t>những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</a:rPr>
              <a:t>chất</a:t>
            </a:r>
            <a:endParaRPr lang="en-US" sz="2500" dirty="0">
              <a:solidFill>
                <a:srgbClr val="000000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59277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6293FA16-D3D3-71C5-0555-3B9781A6FA4F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endParaRPr kumimoji="0" lang="vi-VN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1AB6E874-B93D-A5B8-98EB-615838CF692B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3 </a:t>
            </a:r>
            <a:endParaRPr kumimoji="0" lang="vi-VN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5">
            <a:extLst>
              <a:ext uri="{FF2B5EF4-FFF2-40B4-BE49-F238E27FC236}">
                <a16:creationId xmlns:a16="http://schemas.microsoft.com/office/drawing/2014/main" id="{13913C37-6C36-DC1F-4847-2FB473FEECD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2 </a:t>
            </a:r>
            <a:endParaRPr kumimoji="0" lang="vi-VN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6FB9357E-F6E4-51B5-6992-59BF5536D680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4</a:t>
            </a:r>
            <a:endParaRPr kumimoji="0" lang="vi-VN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357B5A71-CA82-8B0A-717E-939B310B2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3537622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88583979-0BA0-6B1B-7729-B78B68B10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A8FAB94-A8C4-C2A9-FE6B-4678214E4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2565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A0CF2E-56D8-3FD5-A6DC-B8A120752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483FA0-53E6-FD8D-BAA7-00A48A5B7BB4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00" b="1" dirty="0" err="1">
                <a:solidFill>
                  <a:srgbClr val="000000"/>
                </a:solidFill>
                <a:latin typeface="UTM Avo" panose="02040603050506020204" pitchFamily="18"/>
              </a:rPr>
              <a:t>Câu</a:t>
            </a:r>
            <a:r>
              <a:rPr lang="en-US" sz="2500" b="1" dirty="0">
                <a:solidFill>
                  <a:srgbClr val="000000"/>
                </a:solidFill>
                <a:latin typeface="UTM Avo" panose="02040603050506020204" pitchFamily="18"/>
              </a:rPr>
              <a:t> 3: </a:t>
            </a: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</a:rPr>
              <a:t>Trong các chất sau: chất béo, tinh bột, cellulose, protein, saccharose, số lượng chất polymer là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23942EF-6FF3-ACF2-9AEF-2809B06DC7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9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AB26B904-3EA9-C8A8-306E-B83B4CE9D5C8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</a:rPr>
              <a:t> Phản ứng trùng hợp</a:t>
            </a: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B2F647A6-3CA0-9EDF-B798-72045256F261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</a:rPr>
              <a:t>Phản ứng cộng</a:t>
            </a: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ectangle: Rounded Corners 15">
            <a:extLst>
              <a:ext uri="{FF2B5EF4-FFF2-40B4-BE49-F238E27FC236}">
                <a16:creationId xmlns:a16="http://schemas.microsoft.com/office/drawing/2014/main" id="{45D54F7E-26B1-5FD4-E507-38365AFE7E6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</a:rPr>
              <a:t>Phản ứng thế</a:t>
            </a: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F19414B7-8C2F-D00B-F288-3C3303E69F2C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</a:rPr>
              <a:t>Phản ứng thủy phân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</a:rPr>
              <a:t>.</a:t>
            </a:r>
            <a:endParaRPr lang="vi-VN" sz="25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9142B1CE-482C-B27E-DD02-5014FE036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58936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C3DAE85D-7D11-6712-066C-8B13F272C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597" y="5429839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79D45E-A71E-46B7-FBD2-1944DD641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DAE025-6B2A-1602-C7A4-45DDAF586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AD16CED-EF33-C080-F97B-AA4450C099CB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00" b="1" dirty="0" err="1">
                <a:solidFill>
                  <a:srgbClr val="000000"/>
                </a:solidFill>
                <a:latin typeface="UTM Avo" panose="02040603050506020204" pitchFamily="18"/>
              </a:rPr>
              <a:t>Câu</a:t>
            </a:r>
            <a:r>
              <a:rPr lang="en-US" sz="2500" b="1" dirty="0">
                <a:solidFill>
                  <a:srgbClr val="000000"/>
                </a:solidFill>
                <a:latin typeface="UTM Avo" panose="02040603050506020204" pitchFamily="18"/>
              </a:rPr>
              <a:t> 4: </a:t>
            </a: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</a:rPr>
              <a:t>Các polymer thường được tổng hợp từ các monomer bằng phản ứng nào?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77DFB99-EAC1-A96B-018C-FC209501BB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E189C9A-0B13-EAFF-FE0B-1BE8B8D290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sp>
        <p:nvSpPr>
          <p:cNvPr id="17" name="Rectangle: Rounded Corners 13">
            <a:extLst>
              <a:ext uri="{FF2B5EF4-FFF2-40B4-BE49-F238E27FC236}">
                <a16:creationId xmlns:a16="http://schemas.microsoft.com/office/drawing/2014/main" id="{B5AC2AD6-D2FF-B79C-7C51-2A02CF1AC043}"/>
              </a:ext>
            </a:extLst>
          </p:cNvPr>
          <p:cNvSpPr/>
          <p:nvPr/>
        </p:nvSpPr>
        <p:spPr>
          <a:xfrm>
            <a:off x="841150" y="1762631"/>
            <a:ext cx="4621176" cy="2008231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olymer là chất </a:t>
            </a:r>
            <a:b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dễ bay hơi.</a:t>
            </a:r>
          </a:p>
        </p:txBody>
      </p:sp>
      <p:sp>
        <p:nvSpPr>
          <p:cNvPr id="18" name="Rectangle: Rounded Corners 14">
            <a:extLst>
              <a:ext uri="{FF2B5EF4-FFF2-40B4-BE49-F238E27FC236}">
                <a16:creationId xmlns:a16="http://schemas.microsoft.com/office/drawing/2014/main" id="{E3551C21-CA98-A365-7CCD-EBDABEF2F262}"/>
              </a:ext>
            </a:extLst>
          </p:cNvPr>
          <p:cNvSpPr/>
          <p:nvPr/>
        </p:nvSpPr>
        <p:spPr>
          <a:xfrm>
            <a:off x="841150" y="3928001"/>
            <a:ext cx="4621176" cy="2008231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olymer chỉ được tạo ra bởi con người và không có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 tự nhiên.</a:t>
            </a:r>
          </a:p>
        </p:txBody>
      </p:sp>
      <p:sp>
        <p:nvSpPr>
          <p:cNvPr id="19" name="Rectangle: Rounded Corners 15">
            <a:extLst>
              <a:ext uri="{FF2B5EF4-FFF2-40B4-BE49-F238E27FC236}">
                <a16:creationId xmlns:a16="http://schemas.microsoft.com/office/drawing/2014/main" id="{82BF35C2-02CC-1C28-B1CF-5628124BA518}"/>
              </a:ext>
            </a:extLst>
          </p:cNvPr>
          <p:cNvSpPr/>
          <p:nvPr/>
        </p:nvSpPr>
        <p:spPr>
          <a:xfrm>
            <a:off x="5916706" y="1752857"/>
            <a:ext cx="4621176" cy="2008231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olymer là những chất </a:t>
            </a:r>
            <a:b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dễ tan trong nước.</a:t>
            </a:r>
          </a:p>
        </p:txBody>
      </p:sp>
      <p:sp>
        <p:nvSpPr>
          <p:cNvPr id="20" name="Rectangle: Rounded Corners 16">
            <a:extLst>
              <a:ext uri="{FF2B5EF4-FFF2-40B4-BE49-F238E27FC236}">
                <a16:creationId xmlns:a16="http://schemas.microsoft.com/office/drawing/2014/main" id="{91C8FD3A-B71E-5917-C7B6-BF1B3D8A3ACB}"/>
              </a:ext>
            </a:extLst>
          </p:cNvPr>
          <p:cNvSpPr/>
          <p:nvPr/>
        </p:nvSpPr>
        <p:spPr>
          <a:xfrm>
            <a:off x="5916706" y="3918227"/>
            <a:ext cx="4621176" cy="2008231"/>
          </a:xfrm>
          <a:prstGeom prst="roundRect">
            <a:avLst/>
          </a:prstGeom>
          <a:ln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olymer là những chất rắn, không bay hơi, thường không tan trong nước.</a:t>
            </a:r>
          </a:p>
        </p:txBody>
      </p:sp>
      <p:pic>
        <p:nvPicPr>
          <p:cNvPr id="21" name="Picture 18">
            <a:extLst>
              <a:ext uri="{FF2B5EF4-FFF2-40B4-BE49-F238E27FC236}">
                <a16:creationId xmlns:a16="http://schemas.microsoft.com/office/drawing/2014/main" id="{F0B23505-DD1C-4440-BB97-804274702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4821" y="521782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>
            <a:extLst>
              <a:ext uri="{FF2B5EF4-FFF2-40B4-BE49-F238E27FC236}">
                <a16:creationId xmlns:a16="http://schemas.microsoft.com/office/drawing/2014/main" id="{F2712831-B841-D96F-F38E-DA3A5BC9C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490" y="3038626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A8F60E8-DD71-5DF8-F44B-E75DB549F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877" y="3052457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952CCCD-CB6E-4636-2DE2-EF85F8938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384" y="515032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EFC5AA5-5C4A-8875-830E-4F64B237417D}"/>
              </a:ext>
            </a:extLst>
          </p:cNvPr>
          <p:cNvSpPr/>
          <p:nvPr/>
        </p:nvSpPr>
        <p:spPr>
          <a:xfrm>
            <a:off x="841150" y="376088"/>
            <a:ext cx="9725593" cy="1219630"/>
          </a:xfrm>
          <a:prstGeom prst="roundRect">
            <a:avLst/>
          </a:prstGeom>
          <a:ln w="38100">
            <a:solidFill>
              <a:schemeClr val="accent6">
                <a:lumMod val="10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Câu 5: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Trong các phát biểu dưới đây, phát biểu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04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166B8F-E304-7FAE-5665-E3F23A3F7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453;p45">
            <a:extLst>
              <a:ext uri="{FF2B5EF4-FFF2-40B4-BE49-F238E27FC236}">
                <a16:creationId xmlns:a16="http://schemas.microsoft.com/office/drawing/2014/main" id="{F2002DB0-6A6C-226F-A141-6DEEF0131CDE}"/>
              </a:ext>
            </a:extLst>
          </p:cNvPr>
          <p:cNvSpPr txBox="1">
            <a:spLocks/>
          </p:cNvSpPr>
          <p:nvPr/>
        </p:nvSpPr>
        <p:spPr>
          <a:xfrm>
            <a:off x="1797223" y="2003158"/>
            <a:ext cx="1075696" cy="671478"/>
          </a:xfrm>
          <a:prstGeom prst="rect">
            <a:avLst/>
          </a:prstGeom>
          <a:solidFill>
            <a:srgbClr val="B6D7A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19250" tIns="119250" rIns="119250" bIns="1192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13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4858"/>
              </a:buClr>
              <a:buSzPts val="2600"/>
              <a:buFont typeface="Sora"/>
              <a:buNone/>
              <a:tabLst/>
              <a:defRPr/>
            </a:pPr>
            <a:r>
              <a:rPr kumimoji="0" lang="en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Sora"/>
              </a:rPr>
              <a:t>1</a:t>
            </a:r>
          </a:p>
        </p:txBody>
      </p:sp>
      <p:sp>
        <p:nvSpPr>
          <p:cNvPr id="15" name="Google Shape;454;p45">
            <a:extLst>
              <a:ext uri="{FF2B5EF4-FFF2-40B4-BE49-F238E27FC236}">
                <a16:creationId xmlns:a16="http://schemas.microsoft.com/office/drawing/2014/main" id="{4DCB4312-3630-F6E6-0B37-C459EBAEC96C}"/>
              </a:ext>
            </a:extLst>
          </p:cNvPr>
          <p:cNvSpPr txBox="1">
            <a:spLocks/>
          </p:cNvSpPr>
          <p:nvPr/>
        </p:nvSpPr>
        <p:spPr>
          <a:xfrm>
            <a:off x="1797223" y="3601945"/>
            <a:ext cx="1075696" cy="671478"/>
          </a:xfrm>
          <a:prstGeom prst="rect">
            <a:avLst/>
          </a:prstGeom>
          <a:solidFill>
            <a:srgbClr val="B6D7A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19250" tIns="119250" rIns="119250" bIns="1192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13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4858"/>
              </a:buClr>
              <a:buSzPts val="2600"/>
              <a:buFont typeface="Sora"/>
              <a:buNone/>
              <a:tabLst/>
              <a:defRPr/>
            </a:pPr>
            <a:r>
              <a:rPr kumimoji="0" lang="en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Sora"/>
              </a:rPr>
              <a:t>2</a:t>
            </a:r>
          </a:p>
        </p:txBody>
      </p:sp>
      <p:sp>
        <p:nvSpPr>
          <p:cNvPr id="16" name="Google Shape;455;p45">
            <a:extLst>
              <a:ext uri="{FF2B5EF4-FFF2-40B4-BE49-F238E27FC236}">
                <a16:creationId xmlns:a16="http://schemas.microsoft.com/office/drawing/2014/main" id="{F7DFFBF4-3F0D-58DE-7C1E-F453A58737FF}"/>
              </a:ext>
            </a:extLst>
          </p:cNvPr>
          <p:cNvSpPr txBox="1">
            <a:spLocks/>
          </p:cNvSpPr>
          <p:nvPr/>
        </p:nvSpPr>
        <p:spPr>
          <a:xfrm>
            <a:off x="1797223" y="5209115"/>
            <a:ext cx="1075696" cy="671478"/>
          </a:xfrm>
          <a:prstGeom prst="rect">
            <a:avLst/>
          </a:prstGeom>
          <a:solidFill>
            <a:srgbClr val="B6D7A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19250" tIns="119250" rIns="119250" bIns="1192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13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Sora"/>
              <a:buNone/>
              <a:defRPr sz="3391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4858"/>
              </a:buClr>
              <a:buSzPts val="2600"/>
              <a:buFont typeface="Sora"/>
              <a:buNone/>
              <a:tabLst/>
              <a:defRPr/>
            </a:pPr>
            <a:r>
              <a:rPr kumimoji="0" lang="en" sz="2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Sora"/>
              </a:rPr>
              <a:t>3</a:t>
            </a:r>
          </a:p>
        </p:txBody>
      </p:sp>
      <p:cxnSp>
        <p:nvCxnSpPr>
          <p:cNvPr id="17" name="Google Shape;456;p45">
            <a:extLst>
              <a:ext uri="{FF2B5EF4-FFF2-40B4-BE49-F238E27FC236}">
                <a16:creationId xmlns:a16="http://schemas.microsoft.com/office/drawing/2014/main" id="{184FD325-9230-55D8-B0E1-F12D7925E7E2}"/>
              </a:ext>
            </a:extLst>
          </p:cNvPr>
          <p:cNvCxnSpPr>
            <a:stCxn id="14" idx="3"/>
          </p:cNvCxnSpPr>
          <p:nvPr/>
        </p:nvCxnSpPr>
        <p:spPr>
          <a:xfrm>
            <a:off x="2872919" y="2338897"/>
            <a:ext cx="1376609" cy="0"/>
          </a:xfrm>
          <a:prstGeom prst="straightConnector1">
            <a:avLst/>
          </a:prstGeom>
          <a:noFill/>
          <a:ln w="9525" cap="flat" cmpd="sng">
            <a:solidFill>
              <a:srgbClr val="2B3A67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8" name="Google Shape;457;p45">
            <a:extLst>
              <a:ext uri="{FF2B5EF4-FFF2-40B4-BE49-F238E27FC236}">
                <a16:creationId xmlns:a16="http://schemas.microsoft.com/office/drawing/2014/main" id="{7B4797FF-555A-CB30-AC50-09047D85DA4D}"/>
              </a:ext>
            </a:extLst>
          </p:cNvPr>
          <p:cNvCxnSpPr>
            <a:stCxn id="14" idx="2"/>
            <a:endCxn id="15" idx="0"/>
          </p:cNvCxnSpPr>
          <p:nvPr/>
        </p:nvCxnSpPr>
        <p:spPr>
          <a:xfrm>
            <a:off x="2335071" y="2674636"/>
            <a:ext cx="0" cy="927391"/>
          </a:xfrm>
          <a:prstGeom prst="straightConnector1">
            <a:avLst/>
          </a:prstGeom>
          <a:noFill/>
          <a:ln w="9525" cap="flat" cmpd="sng">
            <a:solidFill>
              <a:srgbClr val="2B3A67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9" name="Google Shape;458;p45">
            <a:extLst>
              <a:ext uri="{FF2B5EF4-FFF2-40B4-BE49-F238E27FC236}">
                <a16:creationId xmlns:a16="http://schemas.microsoft.com/office/drawing/2014/main" id="{5CDA5CCC-C790-0CD5-B813-067CB0B24D40}"/>
              </a:ext>
            </a:extLst>
          </p:cNvPr>
          <p:cNvCxnSpPr>
            <a:stCxn id="15" idx="2"/>
            <a:endCxn id="16" idx="0"/>
          </p:cNvCxnSpPr>
          <p:nvPr/>
        </p:nvCxnSpPr>
        <p:spPr>
          <a:xfrm>
            <a:off x="2335071" y="4273423"/>
            <a:ext cx="0" cy="935609"/>
          </a:xfrm>
          <a:prstGeom prst="straightConnector1">
            <a:avLst/>
          </a:prstGeom>
          <a:noFill/>
          <a:ln w="9525" cap="flat" cmpd="sng">
            <a:solidFill>
              <a:srgbClr val="2B3A67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0" name="Google Shape;459;p45">
            <a:extLst>
              <a:ext uri="{FF2B5EF4-FFF2-40B4-BE49-F238E27FC236}">
                <a16:creationId xmlns:a16="http://schemas.microsoft.com/office/drawing/2014/main" id="{C8D3924B-9E5B-298B-7C3A-30BBE2D58899}"/>
              </a:ext>
            </a:extLst>
          </p:cNvPr>
          <p:cNvCxnSpPr>
            <a:stCxn id="15" idx="3"/>
          </p:cNvCxnSpPr>
          <p:nvPr/>
        </p:nvCxnSpPr>
        <p:spPr>
          <a:xfrm>
            <a:off x="2872919" y="3937684"/>
            <a:ext cx="1376609" cy="0"/>
          </a:xfrm>
          <a:prstGeom prst="straightConnector1">
            <a:avLst/>
          </a:prstGeom>
          <a:noFill/>
          <a:ln w="9525" cap="flat" cmpd="sng">
            <a:solidFill>
              <a:srgbClr val="2B3A67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1" name="Google Shape;460;p45">
            <a:extLst>
              <a:ext uri="{FF2B5EF4-FFF2-40B4-BE49-F238E27FC236}">
                <a16:creationId xmlns:a16="http://schemas.microsoft.com/office/drawing/2014/main" id="{C1D1555C-2264-9787-25C2-9AEB6B55D262}"/>
              </a:ext>
            </a:extLst>
          </p:cNvPr>
          <p:cNvCxnSpPr>
            <a:stCxn id="16" idx="3"/>
          </p:cNvCxnSpPr>
          <p:nvPr/>
        </p:nvCxnSpPr>
        <p:spPr>
          <a:xfrm rot="10800000" flipH="1">
            <a:off x="2872919" y="5536636"/>
            <a:ext cx="1376609" cy="8217"/>
          </a:xfrm>
          <a:prstGeom prst="straightConnector1">
            <a:avLst/>
          </a:prstGeom>
          <a:noFill/>
          <a:ln w="9525" cap="flat" cmpd="sng">
            <a:solidFill>
              <a:srgbClr val="2B3A67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2FF3FCA-B9D4-0A25-812D-0CF41389EBC8}"/>
              </a:ext>
            </a:extLst>
          </p:cNvPr>
          <p:cNvSpPr txBox="1"/>
          <p:nvPr/>
        </p:nvSpPr>
        <p:spPr>
          <a:xfrm>
            <a:off x="4689695" y="2108065"/>
            <a:ext cx="5417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cs typeface="Arial"/>
                <a:sym typeface="Arial"/>
              </a:rPr>
              <a:t>Ghi nhớ kiến thức đã học</a:t>
            </a:r>
            <a:endParaRPr lang="en-US" sz="2400" kern="0" dirty="0"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A048A8-4199-6314-10F1-F1D86F923442}"/>
              </a:ext>
            </a:extLst>
          </p:cNvPr>
          <p:cNvSpPr/>
          <p:nvPr/>
        </p:nvSpPr>
        <p:spPr>
          <a:xfrm>
            <a:off x="4689695" y="3501551"/>
            <a:ext cx="4971053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latin typeface="UTM Avo" panose="02040603050506020204" pitchFamily="18"/>
                <a:cs typeface="Arial"/>
                <a:sym typeface="Arial"/>
              </a:rPr>
              <a:t>Hoàn</a:t>
            </a:r>
            <a:r>
              <a:rPr lang="en-US" sz="24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/>
                <a:cs typeface="Arial"/>
                <a:sym typeface="Arial"/>
              </a:rPr>
              <a:t>thành</a:t>
            </a:r>
            <a:r>
              <a:rPr lang="en-US" sz="24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vi-VN" sz="2400" kern="0" dirty="0">
                <a:latin typeface="UTM Avo" panose="02040603050506020204" pitchFamily="18"/>
                <a:cs typeface="Arial"/>
                <a:sym typeface="Arial"/>
              </a:rPr>
              <a:t>bài tập trong SBT</a:t>
            </a:r>
            <a:endParaRPr lang="en-US" sz="2400" kern="0" dirty="0"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3AE28D-D229-4D38-653B-0FDDED6A125F}"/>
              </a:ext>
            </a:extLst>
          </p:cNvPr>
          <p:cNvSpPr/>
          <p:nvPr/>
        </p:nvSpPr>
        <p:spPr>
          <a:xfrm>
            <a:off x="4689694" y="5205442"/>
            <a:ext cx="7099162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cs typeface="Arial"/>
                <a:sym typeface="Arial"/>
              </a:rPr>
              <a:t>Chuẩn bị </a:t>
            </a:r>
            <a:r>
              <a:rPr lang="en-US" sz="2400" b="1" kern="0" dirty="0" err="1">
                <a:latin typeface="UTM Avo" panose="02040603050506020204" pitchFamily="18"/>
                <a:cs typeface="Arial"/>
                <a:sym typeface="Arial"/>
              </a:rPr>
              <a:t>Phần</a:t>
            </a:r>
            <a:r>
              <a:rPr lang="en-US" sz="2400" b="1" kern="0" dirty="0">
                <a:latin typeface="UTM Avo" panose="02040603050506020204" pitchFamily="18"/>
                <a:cs typeface="Arial"/>
                <a:sym typeface="Arial"/>
              </a:rPr>
              <a:t> IV, V  - </a:t>
            </a:r>
            <a:r>
              <a:rPr lang="en-US" sz="2400" b="1" kern="0" dirty="0" err="1">
                <a:latin typeface="UTM Avo" panose="02040603050506020204" pitchFamily="18"/>
                <a:cs typeface="Arial"/>
                <a:sym typeface="Arial"/>
              </a:rPr>
              <a:t>Bài</a:t>
            </a:r>
            <a:r>
              <a:rPr lang="en-US" sz="2400" b="1" kern="0" dirty="0">
                <a:latin typeface="UTM Avo" panose="02040603050506020204" pitchFamily="18"/>
                <a:cs typeface="Arial"/>
                <a:sym typeface="Arial"/>
              </a:rPr>
              <a:t> 9. Polymer</a:t>
            </a:r>
            <a:endParaRPr lang="en-US" sz="2400" kern="0" dirty="0">
              <a:latin typeface="UTM Avo" panose="02040603050506020204" pitchFamily="1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animBg="1"/>
      <p:bldP spid="15" grpId="0" uiExpand="1" build="p" animBg="1"/>
      <p:bldP spid="16" grpId="0" uiExpand="1" build="p" animBg="1"/>
      <p:bldP spid="23" grpId="0"/>
      <p:bldP spid="24" grpId="0"/>
      <p:bldP spid="2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ol Professor CV by Slidesgo">
  <a:themeElements>
    <a:clrScheme name="Simple Light">
      <a:dk1>
        <a:srgbClr val="FFF0E2"/>
      </a:dk1>
      <a:lt1>
        <a:srgbClr val="FFFFFF"/>
      </a:lt1>
      <a:dk2>
        <a:srgbClr val="CD6363"/>
      </a:dk2>
      <a:lt2>
        <a:srgbClr val="B45F06"/>
      </a:lt2>
      <a:accent1>
        <a:srgbClr val="613609"/>
      </a:accent1>
      <a:accent2>
        <a:srgbClr val="7C93C3"/>
      </a:accent2>
      <a:accent3>
        <a:srgbClr val="EC8585"/>
      </a:accent3>
      <a:accent4>
        <a:srgbClr val="EDC1B1"/>
      </a:accent4>
      <a:accent5>
        <a:srgbClr val="F8B677"/>
      </a:accent5>
      <a:accent6>
        <a:srgbClr val="FFF0E2"/>
      </a:accent6>
      <a:hlink>
        <a:srgbClr val="61360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1116</Words>
  <Application>Microsoft Office PowerPoint</Application>
  <PresentationFormat>Widescreen</PresentationFormat>
  <Paragraphs>139</Paragraphs>
  <Slides>36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Calibri</vt:lpstr>
      <vt:lpstr>Aptos</vt:lpstr>
      <vt:lpstr>Anton</vt:lpstr>
      <vt:lpstr>UTM Avo</vt:lpstr>
      <vt:lpstr>Calibri Light</vt:lpstr>
      <vt:lpstr>Arial</vt:lpstr>
      <vt:lpstr>Sora</vt:lpstr>
      <vt:lpstr>Roboto</vt:lpstr>
      <vt:lpstr>Open Sans</vt:lpstr>
      <vt:lpstr>Office Theme</vt:lpstr>
      <vt:lpstr>Theme1</vt:lpstr>
      <vt:lpstr>1_Office Theme</vt:lpstr>
      <vt:lpstr>Cool Professor CV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Loan Nguyễn</cp:lastModifiedBy>
  <cp:revision>41</cp:revision>
  <dcterms:created xsi:type="dcterms:W3CDTF">2023-10-18T06:55:26Z</dcterms:created>
  <dcterms:modified xsi:type="dcterms:W3CDTF">2025-01-15T02:41:03Z</dcterms:modified>
</cp:coreProperties>
</file>