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35"/>
  </p:notesMasterIdLst>
  <p:sldIdLst>
    <p:sldId id="256" r:id="rId2"/>
    <p:sldId id="281" r:id="rId3"/>
    <p:sldId id="353" r:id="rId4"/>
    <p:sldId id="278" r:id="rId5"/>
    <p:sldId id="351" r:id="rId6"/>
    <p:sldId id="356" r:id="rId7"/>
    <p:sldId id="357" r:id="rId8"/>
    <p:sldId id="358" r:id="rId9"/>
    <p:sldId id="359" r:id="rId10"/>
    <p:sldId id="367" r:id="rId11"/>
    <p:sldId id="368" r:id="rId12"/>
    <p:sldId id="369" r:id="rId13"/>
    <p:sldId id="370" r:id="rId14"/>
    <p:sldId id="371" r:id="rId15"/>
    <p:sldId id="372" r:id="rId16"/>
    <p:sldId id="373" r:id="rId17"/>
    <p:sldId id="374" r:id="rId18"/>
    <p:sldId id="375" r:id="rId19"/>
    <p:sldId id="376" r:id="rId20"/>
    <p:sldId id="377" r:id="rId21"/>
    <p:sldId id="360" r:id="rId22"/>
    <p:sldId id="344" r:id="rId23"/>
    <p:sldId id="382" r:id="rId24"/>
    <p:sldId id="384" r:id="rId25"/>
    <p:sldId id="387" r:id="rId26"/>
    <p:sldId id="383" r:id="rId27"/>
    <p:sldId id="385" r:id="rId28"/>
    <p:sldId id="386" r:id="rId29"/>
    <p:sldId id="389" r:id="rId30"/>
    <p:sldId id="348" r:id="rId31"/>
    <p:sldId id="352" r:id="rId32"/>
    <p:sldId id="276" r:id="rId33"/>
    <p:sldId id="275" r:id="rId34"/>
  </p:sldIdLst>
  <p:sldSz cx="12192000" cy="6858000"/>
  <p:notesSz cx="6858000" cy="9144000"/>
  <p:embeddedFontLst>
    <p:embeddedFont>
      <p:font typeface="UTM Avo" panose="02040603050506020204" pitchFamily="18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4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BEA"/>
    <a:srgbClr val="75B7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29"/>
    <p:restoredTop sz="94625"/>
  </p:normalViewPr>
  <p:slideViewPr>
    <p:cSldViewPr snapToGrid="0">
      <p:cViewPr varScale="1">
        <p:scale>
          <a:sx n="105" d="100"/>
          <a:sy n="105" d="100"/>
        </p:scale>
        <p:origin x="26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43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43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43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0.gif"/><Relationship Id="rId5" Type="http://schemas.openxmlformats.org/officeDocument/2006/relationships/image" Target="../media/image19.gif"/><Relationship Id="rId4" Type="http://schemas.openxmlformats.org/officeDocument/2006/relationships/image" Target="../media/image1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19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7" Type="http://schemas.openxmlformats.org/officeDocument/2006/relationships/image" Target="../media/image21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gif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7" Type="http://schemas.openxmlformats.org/officeDocument/2006/relationships/image" Target="../media/image21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gif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7" Type="http://schemas.openxmlformats.org/officeDocument/2006/relationships/image" Target="../media/image21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gif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7" Type="http://schemas.openxmlformats.org/officeDocument/2006/relationships/image" Target="../media/image21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gif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7" Type="http://schemas.openxmlformats.org/officeDocument/2006/relationships/image" Target="../media/image21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gif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43/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jpg"/><Relationship Id="rId4" Type="http://schemas.openxmlformats.org/officeDocument/2006/relationships/hyperlink" Target="https://www.youtube.com/@hoc1biet10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35;p1">
            <a:extLst>
              <a:ext uri="{FF2B5EF4-FFF2-40B4-BE49-F238E27FC236}">
                <a16:creationId xmlns:a16="http://schemas.microsoft.com/office/drawing/2014/main" id="{04997C8A-9E83-13FD-80B9-F2ED615C8F0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138428" y="2131554"/>
            <a:ext cx="9915144" cy="2055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lnSpc>
                <a:spcPct val="150000"/>
              </a:lnSpc>
              <a:buSzPts val="5200"/>
            </a:pP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Tuần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24</a:t>
            </a:r>
            <a:b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</a:b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Bài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đọc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3: Hoa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trạng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nguyên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endParaRPr sz="4800" b="1" dirty="0">
              <a:solidFill>
                <a:srgbClr val="002060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6E605A-D04E-8DAC-543C-D3386EC51CA5}"/>
              </a:ext>
            </a:extLst>
          </p:cNvPr>
          <p:cNvSpPr txBox="1"/>
          <p:nvPr/>
        </p:nvSpPr>
        <p:spPr>
          <a:xfrm>
            <a:off x="8423255" y="265463"/>
            <a:ext cx="3490452" cy="1005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77">
              <a:lnSpc>
                <a:spcPts val="3840"/>
              </a:lnSpc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</a:rPr>
              <a:t>TIẾNG VIỆT 5</a:t>
            </a:r>
          </a:p>
          <a:p>
            <a:pPr algn="r" defTabSz="914377">
              <a:lnSpc>
                <a:spcPts val="3840"/>
              </a:lnSpc>
              <a:defRPr/>
            </a:pPr>
            <a:r>
              <a:rPr lang="en-US" sz="2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 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CC235432-3923-A218-D229-6C73B339BF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2BC1943-39AA-069F-F785-00DADB4E10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617" y="2001460"/>
            <a:ext cx="3032181" cy="36954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B3D6E80-8625-E6F8-8C06-3C5D8E0166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93"/>
          <a:stretch/>
        </p:blipFill>
        <p:spPr>
          <a:xfrm>
            <a:off x="7492629" y="1959841"/>
            <a:ext cx="2646246" cy="37370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FCCE052-21E8-6AB2-B7F4-894F44B0C05C}"/>
              </a:ext>
            </a:extLst>
          </p:cNvPr>
          <p:cNvSpPr txBox="1"/>
          <p:nvPr/>
        </p:nvSpPr>
        <p:spPr>
          <a:xfrm>
            <a:off x="793162" y="5631673"/>
            <a:ext cx="5568150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latin typeface="+mn-lt"/>
                <a:cs typeface="Arial" panose="020B0604020202020204" pitchFamily="34" charset="0"/>
              </a:rPr>
              <a:t>T</a:t>
            </a:r>
            <a:r>
              <a:rPr lang="en-VN" sz="2400" dirty="0">
                <a:latin typeface="+mn-lt"/>
                <a:cs typeface="Arial" panose="020B0604020202020204" pitchFamily="34" charset="0"/>
              </a:rPr>
              <a:t>rạng nguyên </a:t>
            </a:r>
            <a:endParaRPr lang="en-US" sz="2400" dirty="0">
              <a:latin typeface="+mn-lt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VN" sz="2400" dirty="0">
                <a:latin typeface="+mn-lt"/>
                <a:cs typeface="Arial" panose="020B0604020202020204" pitchFamily="34" charset="0"/>
              </a:rPr>
              <a:t>Nguyễn Bỉnh Khiêm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D0A258-436E-1E55-D9D1-CFDA6F5FE065}"/>
              </a:ext>
            </a:extLst>
          </p:cNvPr>
          <p:cNvSpPr txBox="1"/>
          <p:nvPr/>
        </p:nvSpPr>
        <p:spPr>
          <a:xfrm>
            <a:off x="6367686" y="5631673"/>
            <a:ext cx="4896132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latin typeface="+mn-lt"/>
                <a:cs typeface="Arial" panose="020B0604020202020204" pitchFamily="34" charset="0"/>
              </a:rPr>
              <a:t>T</a:t>
            </a:r>
            <a:r>
              <a:rPr lang="en-VN" sz="2400" dirty="0">
                <a:latin typeface="+mn-lt"/>
                <a:cs typeface="Arial" panose="020B0604020202020204" pitchFamily="34" charset="0"/>
              </a:rPr>
              <a:t>rạng nguyên </a:t>
            </a:r>
            <a:endParaRPr lang="en-US" sz="2400" dirty="0">
              <a:latin typeface="+mn-lt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VN" sz="2400" dirty="0">
                <a:latin typeface="+mn-lt"/>
                <a:cs typeface="Arial" panose="020B0604020202020204" pitchFamily="34" charset="0"/>
              </a:rPr>
              <a:t>Lương Thế Vinh</a:t>
            </a:r>
          </a:p>
        </p:txBody>
      </p:sp>
      <p:sp>
        <p:nvSpPr>
          <p:cNvPr id="10" name="Rounded Rectangle 32">
            <a:extLst>
              <a:ext uri="{FF2B5EF4-FFF2-40B4-BE49-F238E27FC236}">
                <a16:creationId xmlns:a16="http://schemas.microsoft.com/office/drawing/2014/main" id="{26D08894-DDCC-C2BF-4AD5-A2409A2CFB32}"/>
              </a:ext>
            </a:extLst>
          </p:cNvPr>
          <p:cNvSpPr/>
          <p:nvPr/>
        </p:nvSpPr>
        <p:spPr>
          <a:xfrm>
            <a:off x="3988301" y="1052190"/>
            <a:ext cx="4053352" cy="71763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cs typeface="Arial" panose="020B0604020202020204" pitchFamily="34" charset="0"/>
              </a:rPr>
              <a:t>Nhìn</a:t>
            </a:r>
            <a:r>
              <a:rPr lang="en-US" sz="2400" b="1" dirty="0">
                <a:cs typeface="Arial" panose="020B0604020202020204" pitchFamily="34" charset="0"/>
              </a:rPr>
              <a:t> </a:t>
            </a:r>
            <a:r>
              <a:rPr lang="en-US" sz="2400" b="1" dirty="0" err="1">
                <a:cs typeface="Arial" panose="020B0604020202020204" pitchFamily="34" charset="0"/>
              </a:rPr>
              <a:t>hình</a:t>
            </a:r>
            <a:r>
              <a:rPr lang="en-US" sz="2400" b="1" dirty="0">
                <a:cs typeface="Arial" panose="020B0604020202020204" pitchFamily="34" charset="0"/>
              </a:rPr>
              <a:t> </a:t>
            </a:r>
            <a:r>
              <a:rPr lang="en-US" sz="2400" b="1" dirty="0" err="1">
                <a:cs typeface="Arial" panose="020B0604020202020204" pitchFamily="34" charset="0"/>
              </a:rPr>
              <a:t>đoán</a:t>
            </a:r>
            <a:r>
              <a:rPr lang="en-US" sz="2400" b="1" dirty="0">
                <a:cs typeface="Arial" panose="020B0604020202020204" pitchFamily="34" charset="0"/>
              </a:rPr>
              <a:t> </a:t>
            </a:r>
            <a:r>
              <a:rPr lang="en-US" sz="2400" b="1" dirty="0" err="1">
                <a:cs typeface="Arial" panose="020B0604020202020204" pitchFamily="34" charset="0"/>
              </a:rPr>
              <a:t>tên</a:t>
            </a:r>
            <a:endParaRPr lang="en-VN" sz="24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15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E12D00E2-BC65-E397-EC40-468CE4F9CB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89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71A26BCF-722D-F8CA-1636-58F3EE556ADB}"/>
              </a:ext>
            </a:extLst>
          </p:cNvPr>
          <p:cNvSpPr txBox="1"/>
          <p:nvPr/>
        </p:nvSpPr>
        <p:spPr>
          <a:xfrm>
            <a:off x="6493594" y="2637388"/>
            <a:ext cx="4818192" cy="19098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409" b="1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Hoạt</a:t>
            </a:r>
            <a:r>
              <a:rPr lang="en-US" sz="4409" b="1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 </a:t>
            </a:r>
            <a:r>
              <a:rPr lang="en-US" sz="4409" b="1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động</a:t>
            </a:r>
            <a:r>
              <a:rPr lang="en-US" sz="4409" b="1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 1</a:t>
            </a:r>
          </a:p>
          <a:p>
            <a:pPr algn="ctr">
              <a:lnSpc>
                <a:spcPct val="150000"/>
              </a:lnSpc>
            </a:pPr>
            <a:r>
              <a:rPr lang="en-US" sz="4409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Đọc</a:t>
            </a:r>
            <a:r>
              <a:rPr lang="en-US" sz="4409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 </a:t>
            </a:r>
            <a:r>
              <a:rPr lang="en-US" sz="4409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thành</a:t>
            </a:r>
            <a:r>
              <a:rPr lang="en-US" sz="4409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 </a:t>
            </a:r>
            <a:r>
              <a:rPr lang="en-US" sz="4409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tiếng</a:t>
            </a:r>
            <a:endParaRPr lang="en-US" sz="4409" dirty="0">
              <a:solidFill>
                <a:schemeClr val="tx1"/>
              </a:solidFill>
              <a:latin typeface="+mn-lt"/>
              <a:ea typeface="Faustina"/>
              <a:cs typeface="Arial" panose="020B0604020202020204" pitchFamily="34" charset="0"/>
              <a:sym typeface="Faustina"/>
            </a:endParaRP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E73694BA-C634-6F72-4E39-B3F329E9EBA6}"/>
              </a:ext>
            </a:extLst>
          </p:cNvPr>
          <p:cNvSpPr/>
          <p:nvPr/>
        </p:nvSpPr>
        <p:spPr>
          <a:xfrm>
            <a:off x="880214" y="2049422"/>
            <a:ext cx="5359222" cy="3691165"/>
          </a:xfrm>
          <a:custGeom>
            <a:avLst/>
            <a:gdLst/>
            <a:ahLst/>
            <a:cxnLst/>
            <a:rect l="l" t="t" r="r" b="b"/>
            <a:pathLst>
              <a:path w="6285267" h="4328978">
                <a:moveTo>
                  <a:pt x="0" y="0"/>
                </a:moveTo>
                <a:lnTo>
                  <a:pt x="6285267" y="0"/>
                </a:lnTo>
                <a:lnTo>
                  <a:pt x="6285267" y="4328978"/>
                </a:lnTo>
                <a:lnTo>
                  <a:pt x="0" y="43289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729"/>
          </a:p>
        </p:txBody>
      </p:sp>
    </p:spTree>
    <p:extLst>
      <p:ext uri="{BB962C8B-B14F-4D97-AF65-F5344CB8AC3E}">
        <p14:creationId xmlns:p14="http://schemas.microsoft.com/office/powerpoint/2010/main" val="181394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9E5E54-ED90-703D-82E3-3C28706AB8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>
            <a:extLst>
              <a:ext uri="{FF2B5EF4-FFF2-40B4-BE49-F238E27FC236}">
                <a16:creationId xmlns:a16="http://schemas.microsoft.com/office/drawing/2014/main" id="{4CA3EFA6-B624-B323-ADD0-E9237BF0088C}"/>
              </a:ext>
            </a:extLst>
          </p:cNvPr>
          <p:cNvSpPr txBox="1"/>
          <p:nvPr/>
        </p:nvSpPr>
        <p:spPr>
          <a:xfrm>
            <a:off x="2065856" y="1702664"/>
            <a:ext cx="7724399" cy="553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38"/>
              </a:lnSpc>
            </a:pPr>
            <a:r>
              <a:rPr lang="en-US" sz="2800" b="1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Luyện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đọc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một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số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từ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khó</a:t>
            </a:r>
            <a:endParaRPr lang="en-US" sz="2800" b="1" dirty="0">
              <a:solidFill>
                <a:schemeClr val="tx1"/>
              </a:solidFill>
              <a:latin typeface="+mn-lt"/>
              <a:ea typeface="Faustina"/>
              <a:cs typeface="Arial" panose="020B0604020202020204" pitchFamily="34" charset="0"/>
              <a:sym typeface="Faustina"/>
            </a:endParaRPr>
          </a:p>
        </p:txBody>
      </p:sp>
      <p:sp>
        <p:nvSpPr>
          <p:cNvPr id="15" name="Cloud 14">
            <a:extLst>
              <a:ext uri="{FF2B5EF4-FFF2-40B4-BE49-F238E27FC236}">
                <a16:creationId xmlns:a16="http://schemas.microsoft.com/office/drawing/2014/main" id="{CFA7EB49-1058-CD9B-04C3-2B97CE7BB542}"/>
              </a:ext>
            </a:extLst>
          </p:cNvPr>
          <p:cNvSpPr/>
          <p:nvPr/>
        </p:nvSpPr>
        <p:spPr>
          <a:xfrm>
            <a:off x="941131" y="2556511"/>
            <a:ext cx="3072083" cy="1814427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i="1" dirty="0">
                <a:solidFill>
                  <a:schemeClr val="tx1"/>
                </a:solidFill>
                <a:cs typeface="Arial" panose="020B0604020202020204" pitchFamily="34" charset="0"/>
              </a:rPr>
              <a:t>n</a:t>
            </a:r>
            <a:r>
              <a:rPr lang="en-VN" sz="2800" i="1" dirty="0">
                <a:solidFill>
                  <a:schemeClr val="tx1"/>
                </a:solidFill>
                <a:cs typeface="Arial" panose="020B0604020202020204" pitchFamily="34" charset="0"/>
              </a:rPr>
              <a:t>iềm nở</a:t>
            </a:r>
          </a:p>
        </p:txBody>
      </p:sp>
      <p:sp>
        <p:nvSpPr>
          <p:cNvPr id="16" name="Cloud 15">
            <a:extLst>
              <a:ext uri="{FF2B5EF4-FFF2-40B4-BE49-F238E27FC236}">
                <a16:creationId xmlns:a16="http://schemas.microsoft.com/office/drawing/2014/main" id="{D32233ED-C1D4-E3E9-E724-55702059DDCE}"/>
              </a:ext>
            </a:extLst>
          </p:cNvPr>
          <p:cNvSpPr/>
          <p:nvPr/>
        </p:nvSpPr>
        <p:spPr>
          <a:xfrm>
            <a:off x="5872874" y="4521221"/>
            <a:ext cx="3974492" cy="1941804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i="1" dirty="0">
                <a:solidFill>
                  <a:schemeClr val="tx1"/>
                </a:solidFill>
                <a:cs typeface="Arial" panose="020B0604020202020204" pitchFamily="34" charset="0"/>
              </a:rPr>
              <a:t>p</a:t>
            </a:r>
            <a:r>
              <a:rPr lang="en-VN" sz="2800" i="1" dirty="0">
                <a:solidFill>
                  <a:schemeClr val="tx1"/>
                </a:solidFill>
                <a:cs typeface="Arial" panose="020B0604020202020204" pitchFamily="34" charset="0"/>
              </a:rPr>
              <a:t>hát sạch cỏ</a:t>
            </a:r>
          </a:p>
        </p:txBody>
      </p:sp>
      <p:sp>
        <p:nvSpPr>
          <p:cNvPr id="17" name="Cloud 16">
            <a:extLst>
              <a:ext uri="{FF2B5EF4-FFF2-40B4-BE49-F238E27FC236}">
                <a16:creationId xmlns:a16="http://schemas.microsoft.com/office/drawing/2014/main" id="{BB266F1A-3919-0DC9-559F-0AD2EC62C25B}"/>
              </a:ext>
            </a:extLst>
          </p:cNvPr>
          <p:cNvSpPr/>
          <p:nvPr/>
        </p:nvSpPr>
        <p:spPr>
          <a:xfrm>
            <a:off x="8471904" y="2556511"/>
            <a:ext cx="2750925" cy="1814428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i="1" dirty="0">
                <a:solidFill>
                  <a:schemeClr val="tx1"/>
                </a:solidFill>
                <a:cs typeface="Arial" panose="020B0604020202020204" pitchFamily="34" charset="0"/>
              </a:rPr>
              <a:t>r</a:t>
            </a:r>
            <a:r>
              <a:rPr lang="en-VN" sz="2800" i="1" dirty="0">
                <a:solidFill>
                  <a:schemeClr val="tx1"/>
                </a:solidFill>
                <a:cs typeface="Arial" panose="020B0604020202020204" pitchFamily="34" charset="0"/>
              </a:rPr>
              <a:t>ạch đất</a:t>
            </a:r>
          </a:p>
        </p:txBody>
      </p:sp>
      <p:sp>
        <p:nvSpPr>
          <p:cNvPr id="18" name="Cloud 17">
            <a:extLst>
              <a:ext uri="{FF2B5EF4-FFF2-40B4-BE49-F238E27FC236}">
                <a16:creationId xmlns:a16="http://schemas.microsoft.com/office/drawing/2014/main" id="{9579043A-B6D2-0C57-D962-BD0A29024149}"/>
              </a:ext>
            </a:extLst>
          </p:cNvPr>
          <p:cNvSpPr/>
          <p:nvPr/>
        </p:nvSpPr>
        <p:spPr>
          <a:xfrm>
            <a:off x="2194175" y="4648598"/>
            <a:ext cx="3338523" cy="1814427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i="1" dirty="0">
                <a:solidFill>
                  <a:schemeClr val="tx1"/>
                </a:solidFill>
                <a:cs typeface="Arial" panose="020B0604020202020204" pitchFamily="34" charset="0"/>
              </a:rPr>
              <a:t>t</a:t>
            </a:r>
            <a:r>
              <a:rPr lang="en-VN" sz="2800" i="1" dirty="0">
                <a:solidFill>
                  <a:schemeClr val="tx1"/>
                </a:solidFill>
                <a:cs typeface="Arial" panose="020B0604020202020204" pitchFamily="34" charset="0"/>
              </a:rPr>
              <a:t>ham quan</a:t>
            </a:r>
          </a:p>
        </p:txBody>
      </p:sp>
      <p:sp>
        <p:nvSpPr>
          <p:cNvPr id="19" name="Cloud 18">
            <a:extLst>
              <a:ext uri="{FF2B5EF4-FFF2-40B4-BE49-F238E27FC236}">
                <a16:creationId xmlns:a16="http://schemas.microsoft.com/office/drawing/2014/main" id="{9D808A3B-2561-DAB0-0466-6ECC1BEF02DC}"/>
              </a:ext>
            </a:extLst>
          </p:cNvPr>
          <p:cNvSpPr/>
          <p:nvPr/>
        </p:nvSpPr>
        <p:spPr>
          <a:xfrm>
            <a:off x="4700925" y="2581172"/>
            <a:ext cx="2894101" cy="1789766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i="1" dirty="0">
                <a:solidFill>
                  <a:schemeClr val="tx1"/>
                </a:solidFill>
                <a:cs typeface="Arial" panose="020B0604020202020204" pitchFamily="34" charset="0"/>
              </a:rPr>
              <a:t>r</a:t>
            </a:r>
            <a:r>
              <a:rPr lang="en-VN" sz="2800" i="1" dirty="0">
                <a:solidFill>
                  <a:schemeClr val="tx1"/>
                </a:solidFill>
                <a:cs typeface="Arial" panose="020B0604020202020204" pitchFamily="34" charset="0"/>
              </a:rPr>
              <a:t>ực rỡ</a:t>
            </a:r>
          </a:p>
        </p:txBody>
      </p:sp>
    </p:spTree>
    <p:extLst>
      <p:ext uri="{BB962C8B-B14F-4D97-AF65-F5344CB8AC3E}">
        <p14:creationId xmlns:p14="http://schemas.microsoft.com/office/powerpoint/2010/main" val="1156829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6CC3B5-15AA-6A30-200A-912A54216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A85B0A48-8C99-5BD4-497C-7B0DD0AF6CD6}"/>
              </a:ext>
            </a:extLst>
          </p:cNvPr>
          <p:cNvSpPr txBox="1"/>
          <p:nvPr/>
        </p:nvSpPr>
        <p:spPr>
          <a:xfrm>
            <a:off x="3221556" y="1778225"/>
            <a:ext cx="5436147" cy="6162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643"/>
              </a:lnSpc>
            </a:pPr>
            <a:r>
              <a:rPr lang="en-US" sz="2800" b="1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Luyện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đọc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câu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dài</a:t>
            </a:r>
            <a:endParaRPr lang="en-US" sz="2800" b="1" dirty="0">
              <a:solidFill>
                <a:schemeClr val="tx1"/>
              </a:solidFill>
              <a:latin typeface="+mn-lt"/>
              <a:ea typeface="Faustina"/>
              <a:cs typeface="Arial" panose="020B0604020202020204" pitchFamily="34" charset="0"/>
              <a:sym typeface="Faustin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FCDA34-D87F-EB29-AE45-0D360120467C}"/>
              </a:ext>
            </a:extLst>
          </p:cNvPr>
          <p:cNvSpPr txBox="1"/>
          <p:nvPr/>
        </p:nvSpPr>
        <p:spPr>
          <a:xfrm>
            <a:off x="1853377" y="2532255"/>
            <a:ext cx="8172503" cy="25861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Phát</a:t>
            </a:r>
            <a:r>
              <a:rPr lang="en-US" sz="28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sạch</a:t>
            </a:r>
            <a:r>
              <a:rPr lang="en-US" sz="28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cỏ</a:t>
            </a:r>
            <a:r>
              <a:rPr lang="en-US" sz="28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xong</a:t>
            </a:r>
            <a:r>
              <a:rPr lang="en-US" sz="28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US" sz="2800" kern="1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28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mấy</a:t>
            </a:r>
            <a:r>
              <a:rPr lang="en-US" sz="28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ông</a:t>
            </a:r>
            <a:r>
              <a:rPr lang="en-US" sz="28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cháu</a:t>
            </a:r>
            <a:r>
              <a:rPr lang="en-US" sz="2800" kern="1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28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rạch</a:t>
            </a:r>
            <a:r>
              <a:rPr lang="en-US" sz="28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đất</a:t>
            </a:r>
            <a:r>
              <a:rPr lang="en-US" sz="28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hai</a:t>
            </a:r>
            <a:r>
              <a:rPr lang="en-US" sz="28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bên</a:t>
            </a:r>
            <a:r>
              <a:rPr lang="en-US" sz="28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đường</a:t>
            </a:r>
            <a:r>
              <a:rPr lang="en-US" sz="28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thành</a:t>
            </a:r>
            <a:r>
              <a:rPr lang="en-US" sz="28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rãnh</a:t>
            </a:r>
            <a:r>
              <a:rPr lang="en-US" sz="28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nhỏ</a:t>
            </a:r>
            <a:r>
              <a:rPr lang="en-US" sz="2800" kern="1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28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8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trồng</a:t>
            </a:r>
            <a:r>
              <a:rPr lang="en-US" sz="28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hai</a:t>
            </a:r>
            <a:r>
              <a:rPr lang="en-US" sz="28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dây</a:t>
            </a:r>
            <a:r>
              <a:rPr lang="en-US" sz="28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tóc</a:t>
            </a:r>
            <a:r>
              <a:rPr lang="en-US" sz="28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tiên</a:t>
            </a:r>
            <a:r>
              <a:rPr lang="en-US" sz="28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US" sz="2800" kern="1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28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rồi</a:t>
            </a:r>
            <a:r>
              <a:rPr lang="en-US" sz="28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đào</a:t>
            </a:r>
            <a:r>
              <a:rPr lang="en-US" sz="28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hai</a:t>
            </a:r>
            <a:r>
              <a:rPr lang="en-US" sz="28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hố</a:t>
            </a:r>
            <a:r>
              <a:rPr lang="en-US" sz="28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nhỏ</a:t>
            </a:r>
            <a:r>
              <a:rPr lang="en-US" sz="28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ở </a:t>
            </a:r>
            <a:r>
              <a:rPr lang="en-US" sz="28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đầu</a:t>
            </a:r>
            <a:r>
              <a:rPr lang="en-US" sz="28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mỗi</a:t>
            </a:r>
            <a:r>
              <a:rPr lang="en-US" sz="28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dãy</a:t>
            </a:r>
            <a:r>
              <a:rPr lang="en-US" sz="28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US" sz="2800" kern="1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28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trồng</a:t>
            </a:r>
            <a:r>
              <a:rPr lang="en-US" sz="28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hai</a:t>
            </a:r>
            <a:r>
              <a:rPr lang="en-US" sz="28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cây</a:t>
            </a:r>
            <a:r>
              <a:rPr lang="en-US" sz="28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trạng</a:t>
            </a:r>
            <a:r>
              <a:rPr lang="en-US" sz="28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nguyên</a:t>
            </a:r>
            <a:r>
              <a:rPr lang="en-US" sz="28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en-US" sz="2800" kern="1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//</a:t>
            </a:r>
            <a:endParaRPr lang="en-VN" sz="2800" kern="100" dirty="0">
              <a:solidFill>
                <a:srgbClr val="C00000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726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A3F382-4C1B-9159-34AE-C009D579F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D9BF2D63-7239-8D2C-E0B5-B381761F9C52}"/>
              </a:ext>
            </a:extLst>
          </p:cNvPr>
          <p:cNvSpPr txBox="1"/>
          <p:nvPr/>
        </p:nvSpPr>
        <p:spPr>
          <a:xfrm>
            <a:off x="1701609" y="1649597"/>
            <a:ext cx="8788782" cy="4855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Luyện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đọc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một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số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câu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thể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hiện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cảm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xúc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nhân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vật</a:t>
            </a:r>
            <a:endParaRPr lang="en-US" sz="2400" b="1" dirty="0">
              <a:solidFill>
                <a:schemeClr val="tx1"/>
              </a:solidFill>
              <a:latin typeface="+mn-lt"/>
              <a:ea typeface="Faustina"/>
              <a:cs typeface="Arial" panose="020B0604020202020204" pitchFamily="34" charset="0"/>
              <a:sym typeface="Faustin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F68A25-D88D-1B68-574A-C673E0A859A0}"/>
              </a:ext>
            </a:extLst>
          </p:cNvPr>
          <p:cNvSpPr txBox="1"/>
          <p:nvPr/>
        </p:nvSpPr>
        <p:spPr>
          <a:xfrm>
            <a:off x="952811" y="2388111"/>
            <a:ext cx="7639063" cy="577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30"/>
              </a:spcAft>
            </a:pPr>
            <a:r>
              <a:rPr lang="en-US" sz="2400" b="1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Giọng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điệu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niềm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nở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vui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vẻ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en-VN" sz="2400" b="1" dirty="0">
              <a:solidFill>
                <a:schemeClr val="tx1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66F83C-3588-52C2-E6A6-5E5D7CB3D4DB}"/>
              </a:ext>
            </a:extLst>
          </p:cNvPr>
          <p:cNvSpPr txBox="1"/>
          <p:nvPr/>
        </p:nvSpPr>
        <p:spPr>
          <a:xfrm>
            <a:off x="949457" y="2885861"/>
            <a:ext cx="10039128" cy="1685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30"/>
              </a:spcAft>
            </a:pPr>
            <a:r>
              <a:rPr lang="en-US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Cháu</a:t>
            </a:r>
            <a:r>
              <a:rPr lang="en-US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nói</a:t>
            </a:r>
            <a:r>
              <a:rPr lang="en-US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đúng</a:t>
            </a:r>
            <a:r>
              <a:rPr lang="en-US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đấy</a:t>
            </a:r>
            <a:r>
              <a:rPr lang="en-US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! </a:t>
            </a:r>
            <a:r>
              <a:rPr lang="en-US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Ông</a:t>
            </a:r>
            <a:r>
              <a:rPr lang="en-US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cũng</a:t>
            </a:r>
            <a:r>
              <a:rPr lang="en-US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đang</a:t>
            </a:r>
            <a:r>
              <a:rPr lang="en-US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định</a:t>
            </a:r>
            <a:r>
              <a:rPr lang="en-US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phát</a:t>
            </a:r>
            <a:r>
              <a:rPr lang="en-US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sạch</a:t>
            </a:r>
            <a:r>
              <a:rPr lang="en-US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cỏ</a:t>
            </a:r>
            <a:r>
              <a:rPr lang="en-US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rồi</a:t>
            </a:r>
            <a:r>
              <a:rPr lang="en-US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trồng</a:t>
            </a:r>
            <a:r>
              <a:rPr lang="en-US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hai</a:t>
            </a:r>
            <a:r>
              <a:rPr lang="en-US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dây</a:t>
            </a:r>
            <a:r>
              <a:rPr lang="en-US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tóc</a:t>
            </a:r>
            <a:r>
              <a:rPr lang="en-US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tiên</a:t>
            </a:r>
            <a:r>
              <a:rPr lang="en-US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đẹp</a:t>
            </a:r>
            <a:r>
              <a:rPr lang="en-US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chuẩn</a:t>
            </a:r>
            <a:r>
              <a:rPr lang="en-US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bị</a:t>
            </a:r>
            <a:r>
              <a:rPr lang="en-US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đón</a:t>
            </a:r>
            <a:r>
              <a:rPr lang="en-US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hội</a:t>
            </a:r>
            <a:r>
              <a:rPr lang="en-US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làng</a:t>
            </a:r>
            <a:r>
              <a:rPr lang="en-US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đây</a:t>
            </a:r>
            <a:r>
              <a:rPr lang="en-US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chứ</a:t>
            </a:r>
            <a:r>
              <a:rPr lang="en-US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! </a:t>
            </a:r>
            <a:r>
              <a:rPr lang="en-US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cháu</a:t>
            </a:r>
            <a:r>
              <a:rPr lang="en-US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ngoan</a:t>
            </a:r>
            <a:r>
              <a:rPr lang="en-US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lắm</a:t>
            </a:r>
            <a:r>
              <a:rPr lang="en-US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!</a:t>
            </a:r>
            <a:endParaRPr lang="en-VN" sz="2400" i="1" dirty="0"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94514A2C-21F2-B113-C43F-907618EDA623}"/>
              </a:ext>
            </a:extLst>
          </p:cNvPr>
          <p:cNvSpPr txBox="1"/>
          <p:nvPr/>
        </p:nvSpPr>
        <p:spPr>
          <a:xfrm>
            <a:off x="1044249" y="4826698"/>
            <a:ext cx="9849543" cy="4855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Aft>
                <a:spcPts val="630"/>
              </a:spcAft>
            </a:pPr>
            <a:r>
              <a:rPr lang="en-US" sz="2400" b="1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Giọng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điệu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nhẹ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nhàng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ôn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tồn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63A01A07-50CD-054F-A6ED-4B29ABE82E56}"/>
              </a:ext>
            </a:extLst>
          </p:cNvPr>
          <p:cNvSpPr txBox="1"/>
          <p:nvPr/>
        </p:nvSpPr>
        <p:spPr>
          <a:xfrm>
            <a:off x="1044248" y="5356183"/>
            <a:ext cx="9849543" cy="4855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Aft>
                <a:spcPts val="630"/>
              </a:spcAft>
            </a:pPr>
            <a:r>
              <a:rPr lang="en-US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Cả</a:t>
            </a:r>
            <a:r>
              <a:rPr lang="en-US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bốn</a:t>
            </a:r>
            <a:r>
              <a:rPr lang="en-US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ông</a:t>
            </a:r>
            <a:r>
              <a:rPr lang="en-US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cháu</a:t>
            </a:r>
            <a:r>
              <a:rPr lang="en-US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mình</a:t>
            </a:r>
            <a:r>
              <a:rPr lang="en-US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cùng</a:t>
            </a:r>
            <a:r>
              <a:rPr lang="en-US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dân</a:t>
            </a:r>
            <a:r>
              <a:rPr lang="en-US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làng</a:t>
            </a:r>
            <a:r>
              <a:rPr lang="en-US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chưa</a:t>
            </a:r>
            <a:r>
              <a:rPr lang="en-US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en-US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VN" sz="2400" i="1" dirty="0"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861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6FDD90-AF17-16E8-21C5-0FC35A901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5318AFA2-CA71-D68C-A3A3-8667186C6B49}"/>
              </a:ext>
            </a:extLst>
          </p:cNvPr>
          <p:cNvGrpSpPr/>
          <p:nvPr/>
        </p:nvGrpSpPr>
        <p:grpSpPr>
          <a:xfrm>
            <a:off x="1857023" y="1577478"/>
            <a:ext cx="9572977" cy="4872189"/>
            <a:chOff x="1857023" y="1577478"/>
            <a:chExt cx="9572977" cy="4872189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656B2C5-F43F-C763-6713-A8C29CC85C66}"/>
                </a:ext>
              </a:extLst>
            </p:cNvPr>
            <p:cNvGrpSpPr/>
            <p:nvPr/>
          </p:nvGrpSpPr>
          <p:grpSpPr>
            <a:xfrm>
              <a:off x="1857023" y="1577478"/>
              <a:ext cx="8378254" cy="4661738"/>
              <a:chOff x="2125964" y="865893"/>
              <a:chExt cx="13807118" cy="7682409"/>
            </a:xfrm>
          </p:grpSpPr>
          <p:sp>
            <p:nvSpPr>
              <p:cNvPr id="5" name="Freeform 5">
                <a:extLst>
                  <a:ext uri="{FF2B5EF4-FFF2-40B4-BE49-F238E27FC236}">
                    <a16:creationId xmlns:a16="http://schemas.microsoft.com/office/drawing/2014/main" id="{140CEE02-2663-FCEA-D713-049CB7ECC003}"/>
                  </a:ext>
                </a:extLst>
              </p:cNvPr>
              <p:cNvSpPr/>
              <p:nvPr/>
            </p:nvSpPr>
            <p:spPr>
              <a:xfrm>
                <a:off x="2125964" y="1332865"/>
                <a:ext cx="13807118" cy="7215437"/>
              </a:xfrm>
              <a:custGeom>
                <a:avLst/>
                <a:gdLst/>
                <a:ahLst/>
                <a:cxnLst/>
                <a:rect l="l" t="t" r="r" b="b"/>
                <a:pathLst>
                  <a:path w="13807118" h="7215437">
                    <a:moveTo>
                      <a:pt x="0" y="0"/>
                    </a:moveTo>
                    <a:lnTo>
                      <a:pt x="13807118" y="0"/>
                    </a:lnTo>
                    <a:lnTo>
                      <a:pt x="13807118" y="7215437"/>
                    </a:lnTo>
                    <a:lnTo>
                      <a:pt x="0" y="72154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-16398" t="-59924" r="-8011" b="-78438"/>
                </a:stretch>
              </a:blipFill>
              <a:ln w="38100" cap="sq">
                <a:solidFill>
                  <a:srgbClr val="4E4845"/>
                </a:solidFill>
                <a:prstDash val="solid"/>
                <a:miter/>
              </a:ln>
            </p:spPr>
          </p:sp>
          <p:sp>
            <p:nvSpPr>
              <p:cNvPr id="7" name="Freeform 11">
                <a:extLst>
                  <a:ext uri="{FF2B5EF4-FFF2-40B4-BE49-F238E27FC236}">
                    <a16:creationId xmlns:a16="http://schemas.microsoft.com/office/drawing/2014/main" id="{846CD632-EA76-BBBE-A7DE-48B8FEF721B0}"/>
                  </a:ext>
                </a:extLst>
              </p:cNvPr>
              <p:cNvSpPr/>
              <p:nvPr/>
            </p:nvSpPr>
            <p:spPr>
              <a:xfrm rot="-287761">
                <a:off x="7794997" y="865893"/>
                <a:ext cx="2698005" cy="776801"/>
              </a:xfrm>
              <a:custGeom>
                <a:avLst/>
                <a:gdLst/>
                <a:ahLst/>
                <a:cxnLst/>
                <a:rect l="l" t="t" r="r" b="b"/>
                <a:pathLst>
                  <a:path w="2698005" h="776801">
                    <a:moveTo>
                      <a:pt x="0" y="0"/>
                    </a:moveTo>
                    <a:lnTo>
                      <a:pt x="2698006" y="0"/>
                    </a:lnTo>
                    <a:lnTo>
                      <a:pt x="2698006" y="776801"/>
                    </a:lnTo>
                    <a:lnTo>
                      <a:pt x="0" y="77680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</p:spPr>
          </p:sp>
        </p:grpSp>
        <p:sp>
          <p:nvSpPr>
            <p:cNvPr id="11" name="Freeform 40">
              <a:extLst>
                <a:ext uri="{FF2B5EF4-FFF2-40B4-BE49-F238E27FC236}">
                  <a16:creationId xmlns:a16="http://schemas.microsoft.com/office/drawing/2014/main" id="{77A73F4A-7C69-5BAA-52CF-DCA7F283992C}"/>
                </a:ext>
              </a:extLst>
            </p:cNvPr>
            <p:cNvSpPr/>
            <p:nvPr/>
          </p:nvSpPr>
          <p:spPr>
            <a:xfrm>
              <a:off x="8010646" y="4424082"/>
              <a:ext cx="3419354" cy="2025585"/>
            </a:xfrm>
            <a:custGeom>
              <a:avLst/>
              <a:gdLst/>
              <a:ahLst/>
              <a:cxnLst/>
              <a:rect l="l" t="t" r="r" b="b"/>
              <a:pathLst>
                <a:path w="3484993" h="2092448">
                  <a:moveTo>
                    <a:pt x="0" y="0"/>
                  </a:moveTo>
                  <a:lnTo>
                    <a:pt x="3484992" y="0"/>
                  </a:lnTo>
                  <a:lnTo>
                    <a:pt x="3484992" y="2092448"/>
                  </a:lnTo>
                  <a:lnTo>
                    <a:pt x="0" y="2092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8" name="TextBox 12">
            <a:extLst>
              <a:ext uri="{FF2B5EF4-FFF2-40B4-BE49-F238E27FC236}">
                <a16:creationId xmlns:a16="http://schemas.microsoft.com/office/drawing/2014/main" id="{68AFFA33-9929-F7E9-2383-CF2AF8ED1C1B}"/>
              </a:ext>
            </a:extLst>
          </p:cNvPr>
          <p:cNvSpPr txBox="1"/>
          <p:nvPr/>
        </p:nvSpPr>
        <p:spPr>
          <a:xfrm>
            <a:off x="2923766" y="2417008"/>
            <a:ext cx="6344468" cy="482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+mn-lt"/>
                <a:ea typeface="Muli"/>
                <a:cs typeface="Arial" panose="020B0604020202020204" pitchFamily="34" charset="0"/>
                <a:sym typeface="Muli"/>
              </a:rPr>
              <a:t>Bài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Muli"/>
                <a:cs typeface="Arial" panose="020B0604020202020204" pitchFamily="34" charset="0"/>
                <a:sym typeface="Muli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Muli"/>
                <a:cs typeface="Arial" panose="020B0604020202020204" pitchFamily="34" charset="0"/>
                <a:sym typeface="Muli"/>
              </a:rPr>
              <a:t>thơ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Muli"/>
                <a:cs typeface="Arial" panose="020B0604020202020204" pitchFamily="34" charset="0"/>
                <a:sym typeface="Muli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Muli"/>
                <a:cs typeface="Arial" panose="020B0604020202020204" pitchFamily="34" charset="0"/>
                <a:sym typeface="Muli"/>
              </a:rPr>
              <a:t>có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Muli"/>
                <a:cs typeface="Arial" panose="020B0604020202020204" pitchFamily="34" charset="0"/>
                <a:sym typeface="Muli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Muli"/>
                <a:cs typeface="Arial" panose="020B0604020202020204" pitchFamily="34" charset="0"/>
                <a:sym typeface="Muli"/>
              </a:rPr>
              <a:t>thể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Muli"/>
                <a:cs typeface="Arial" panose="020B0604020202020204" pitchFamily="34" charset="0"/>
                <a:sym typeface="Muli"/>
              </a:rPr>
              <a:t> chia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Muli"/>
                <a:cs typeface="Arial" panose="020B0604020202020204" pitchFamily="34" charset="0"/>
                <a:sym typeface="Muli"/>
              </a:rPr>
              <a:t>thành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Muli"/>
                <a:cs typeface="Arial" panose="020B0604020202020204" pitchFamily="34" charset="0"/>
                <a:sym typeface="Muli"/>
              </a:rPr>
              <a:t> 3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Muli"/>
                <a:cs typeface="Arial" panose="020B0604020202020204" pitchFamily="34" charset="0"/>
                <a:sym typeface="Muli"/>
              </a:rPr>
              <a:t>đoạn</a:t>
            </a:r>
            <a:endParaRPr lang="en-US" sz="2400" b="1" dirty="0">
              <a:solidFill>
                <a:schemeClr val="tx1"/>
              </a:solidFill>
              <a:latin typeface="+mn-lt"/>
              <a:ea typeface="Muli"/>
              <a:cs typeface="Arial" panose="020B0604020202020204" pitchFamily="34" charset="0"/>
              <a:sym typeface="Muli"/>
            </a:endParaRPr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9876C9D2-8EE7-9F50-9F62-6D0F3BD62F30}"/>
              </a:ext>
            </a:extLst>
          </p:cNvPr>
          <p:cNvSpPr txBox="1"/>
          <p:nvPr/>
        </p:nvSpPr>
        <p:spPr>
          <a:xfrm>
            <a:off x="2739373" y="3129191"/>
            <a:ext cx="6713254" cy="15888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31985" indent="-431985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b="1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Đoạn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 1: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Từ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đầu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đến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được</a:t>
            </a:r>
            <a:r>
              <a:rPr lang="en-US" sz="2400" i="1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chưa</a:t>
            </a:r>
            <a:r>
              <a:rPr lang="en-US" sz="2400" i="1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nào</a:t>
            </a:r>
            <a:r>
              <a:rPr lang="en-US" sz="2400" i="1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?</a:t>
            </a:r>
          </a:p>
          <a:p>
            <a:pPr marL="431985" indent="-431985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b="1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Đoạn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 2: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Tiếp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theo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đến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vừa</a:t>
            </a:r>
            <a:r>
              <a:rPr lang="en-US" sz="2400" i="1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mới</a:t>
            </a:r>
            <a:r>
              <a:rPr lang="en-US" sz="2400" i="1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trồng</a:t>
            </a:r>
            <a:r>
              <a:rPr lang="en-US" sz="2400" i="1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.</a:t>
            </a:r>
          </a:p>
          <a:p>
            <a:pPr marL="431985" indent="-431985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b="1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Đoạn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 3: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Còn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lại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70622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E0CD63-9DD6-F699-DF63-EA5B9323F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8">
            <a:extLst>
              <a:ext uri="{FF2B5EF4-FFF2-40B4-BE49-F238E27FC236}">
                <a16:creationId xmlns:a16="http://schemas.microsoft.com/office/drawing/2014/main" id="{5452ACB1-2BAA-D5D7-2622-6EDA20475C9D}"/>
              </a:ext>
            </a:extLst>
          </p:cNvPr>
          <p:cNvSpPr txBox="1"/>
          <p:nvPr/>
        </p:nvSpPr>
        <p:spPr>
          <a:xfrm>
            <a:off x="6247945" y="2270766"/>
            <a:ext cx="4579932" cy="23164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400" b="1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Hoạt</a:t>
            </a:r>
            <a:r>
              <a:rPr lang="en-US" sz="5400" b="1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động</a:t>
            </a:r>
            <a:r>
              <a:rPr lang="en-US" sz="5400" b="1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 2</a:t>
            </a:r>
          </a:p>
          <a:p>
            <a:pPr algn="ctr">
              <a:lnSpc>
                <a:spcPct val="150000"/>
              </a:lnSpc>
            </a:pPr>
            <a:r>
              <a:rPr lang="en-US" sz="5400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Đọc</a:t>
            </a:r>
            <a:r>
              <a:rPr lang="en-US" sz="5400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hiểu</a:t>
            </a:r>
            <a:endParaRPr lang="en-US" sz="5400" dirty="0">
              <a:solidFill>
                <a:schemeClr val="tx1"/>
              </a:solidFill>
              <a:latin typeface="+mn-lt"/>
              <a:ea typeface="Faustina"/>
              <a:cs typeface="Arial" panose="020B0604020202020204" pitchFamily="34" charset="0"/>
              <a:sym typeface="Faustina"/>
            </a:endParaRPr>
          </a:p>
        </p:txBody>
      </p:sp>
      <p:sp>
        <p:nvSpPr>
          <p:cNvPr id="2" name="Freeform 5">
            <a:extLst>
              <a:ext uri="{FF2B5EF4-FFF2-40B4-BE49-F238E27FC236}">
                <a16:creationId xmlns:a16="http://schemas.microsoft.com/office/drawing/2014/main" id="{737C7392-01B2-C229-2BC8-4B1984DF8E78}"/>
              </a:ext>
            </a:extLst>
          </p:cNvPr>
          <p:cNvSpPr/>
          <p:nvPr/>
        </p:nvSpPr>
        <p:spPr>
          <a:xfrm>
            <a:off x="874059" y="2060261"/>
            <a:ext cx="5069998" cy="3491962"/>
          </a:xfrm>
          <a:custGeom>
            <a:avLst/>
            <a:gdLst/>
            <a:ahLst/>
            <a:cxnLst/>
            <a:rect l="l" t="t" r="r" b="b"/>
            <a:pathLst>
              <a:path w="6285267" h="4328978">
                <a:moveTo>
                  <a:pt x="0" y="0"/>
                </a:moveTo>
                <a:lnTo>
                  <a:pt x="6285267" y="0"/>
                </a:lnTo>
                <a:lnTo>
                  <a:pt x="6285267" y="4328978"/>
                </a:lnTo>
                <a:lnTo>
                  <a:pt x="0" y="43289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729"/>
          </a:p>
        </p:txBody>
      </p:sp>
    </p:spTree>
    <p:extLst>
      <p:ext uri="{BB962C8B-B14F-4D97-AF65-F5344CB8AC3E}">
        <p14:creationId xmlns:p14="http://schemas.microsoft.com/office/powerpoint/2010/main" val="949133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05F0C5-F308-AEE8-5FFD-6F76F7823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C644B87-29D2-ACB1-6412-80EDAAEA5842}"/>
              </a:ext>
            </a:extLst>
          </p:cNvPr>
          <p:cNvSpPr/>
          <p:nvPr/>
        </p:nvSpPr>
        <p:spPr>
          <a:xfrm>
            <a:off x="5939631" y="2700298"/>
            <a:ext cx="5625652" cy="112210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i="1" dirty="0">
                <a:solidFill>
                  <a:schemeClr val="tx1"/>
                </a:solidFill>
                <a:cs typeface="Arial" panose="020B0604020202020204" pitchFamily="34" charset="0"/>
              </a:rPr>
              <a:t>V</a:t>
            </a:r>
            <a:r>
              <a:rPr lang="en-VN" sz="2400" i="1" dirty="0">
                <a:solidFill>
                  <a:schemeClr val="tx1"/>
                </a:solidFill>
                <a:cs typeface="Arial" panose="020B0604020202020204" pitchFamily="34" charset="0"/>
              </a:rPr>
              <a:t>ăn Chỉ</a:t>
            </a:r>
            <a:r>
              <a:rPr lang="en-VN" sz="2400" dirty="0">
                <a:solidFill>
                  <a:schemeClr val="tx1"/>
                </a:solidFill>
                <a:cs typeface="Arial" panose="020B0604020202020204" pitchFamily="34" charset="0"/>
              </a:rPr>
              <a:t>: </a:t>
            </a:r>
            <a:r>
              <a:rPr lang="en-VN" sz="2400" dirty="0">
                <a:cs typeface="Arial" panose="020B0604020202020204" pitchFamily="34" charset="0"/>
              </a:rPr>
              <a:t>nơi thờ </a:t>
            </a:r>
            <a:r>
              <a:rPr lang="vi-VN" sz="2400" dirty="0">
                <a:cs typeface="Arial" panose="020B0604020202020204" pitchFamily="34" charset="0"/>
              </a:rPr>
              <a:t>thờ các vị có công với giáo dục ở làng xã thời xưa.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B1765D0-ADE0-3A75-63FD-0487FB44EDF3}"/>
              </a:ext>
            </a:extLst>
          </p:cNvPr>
          <p:cNvSpPr/>
          <p:nvPr/>
        </p:nvSpPr>
        <p:spPr>
          <a:xfrm>
            <a:off x="626717" y="2700297"/>
            <a:ext cx="5114078" cy="112210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i="1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Thủ</a:t>
            </a:r>
            <a:r>
              <a:rPr lang="en-US" sz="2400" i="1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từ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trông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coi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giữ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thờ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cúng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ở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đền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đình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vi-VN" sz="2400" dirty="0">
              <a:cs typeface="Arial" panose="020B0604020202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07CD8A3-B585-CB40-6463-DE51255C55B9}"/>
              </a:ext>
            </a:extLst>
          </p:cNvPr>
          <p:cNvSpPr/>
          <p:nvPr/>
        </p:nvSpPr>
        <p:spPr>
          <a:xfrm>
            <a:off x="2773665" y="1696451"/>
            <a:ext cx="6644669" cy="84849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i="1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Phong</a:t>
            </a:r>
            <a:r>
              <a:rPr lang="en-US" sz="2400" i="1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quang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quang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đãng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sáng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sủa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vi-VN" sz="2400" dirty="0"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4B41913-A684-34B4-B8A8-63DB1B5941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335" y="3977750"/>
            <a:ext cx="2906841" cy="26570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68709D6-EE9E-1208-4A59-B69240DCBF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591" y="3977750"/>
            <a:ext cx="3971732" cy="259093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C51D83D7-840A-AD23-69A0-B18806ACC1E5}"/>
              </a:ext>
            </a:extLst>
          </p:cNvPr>
          <p:cNvSpPr txBox="1"/>
          <p:nvPr/>
        </p:nvSpPr>
        <p:spPr>
          <a:xfrm>
            <a:off x="4499673" y="1055582"/>
            <a:ext cx="4361523" cy="4855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Giải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nghĩa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một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số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từ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khó</a:t>
            </a:r>
            <a:endParaRPr lang="en-US" sz="2400" b="1" dirty="0">
              <a:solidFill>
                <a:schemeClr val="tx1"/>
              </a:solidFill>
              <a:latin typeface="+mn-lt"/>
              <a:ea typeface="Faustina"/>
              <a:cs typeface="Arial" panose="020B0604020202020204" pitchFamily="34" charset="0"/>
              <a:sym typeface="Faustina"/>
            </a:endParaRPr>
          </a:p>
        </p:txBody>
      </p:sp>
    </p:spTree>
    <p:extLst>
      <p:ext uri="{BB962C8B-B14F-4D97-AF65-F5344CB8AC3E}">
        <p14:creationId xmlns:p14="http://schemas.microsoft.com/office/powerpoint/2010/main" val="3921040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DDB55D-4669-9119-0698-08B09D3500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629F4CA9-D5FC-05A5-EEC5-3E03A1E2C628}"/>
              </a:ext>
            </a:extLst>
          </p:cNvPr>
          <p:cNvSpPr txBox="1"/>
          <p:nvPr/>
        </p:nvSpPr>
        <p:spPr>
          <a:xfrm>
            <a:off x="3474737" y="1058930"/>
            <a:ext cx="5242525" cy="6182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732"/>
              </a:lnSpc>
            </a:pPr>
            <a:r>
              <a:rPr lang="en-US" sz="2400" b="1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THẢO LUẬN NHÓM</a:t>
            </a: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6AB17355-8239-18F5-2E66-4EE344D8CD57}"/>
              </a:ext>
            </a:extLst>
          </p:cNvPr>
          <p:cNvSpPr txBox="1"/>
          <p:nvPr/>
        </p:nvSpPr>
        <p:spPr>
          <a:xfrm>
            <a:off x="1232621" y="1725304"/>
            <a:ext cx="9726756" cy="49175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b="1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Câu 1.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Vào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dịp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chuẩn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bị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hội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làng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ba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anh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nhỏ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biết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thêm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điều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vi-VN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VN" sz="2400" kern="100" dirty="0">
              <a:solidFill>
                <a:schemeClr val="tx1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400" b="1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2.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nói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thấy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ba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anh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rất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ý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thức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đẹp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Văn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Chỉ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làng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? </a:t>
            </a:r>
            <a:endParaRPr lang="en-VN" sz="2400" kern="100" dirty="0">
              <a:solidFill>
                <a:schemeClr val="tx1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400" b="1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3.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Ý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thức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đẹp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Văn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Chỉ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qua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hành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động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ba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anh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?  </a:t>
            </a:r>
            <a:endParaRPr lang="en-VN" sz="2400" kern="100" dirty="0">
              <a:solidFill>
                <a:schemeClr val="tx1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400" b="1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4.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suy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nghĩ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ảnh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“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bông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hoa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”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trạng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nguyên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ở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cuối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?  </a:t>
            </a:r>
            <a:endParaRPr lang="en-VN" sz="2400" kern="100" dirty="0">
              <a:solidFill>
                <a:schemeClr val="tx1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400" b="1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5.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điều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từ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nhỏ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chuyện</a:t>
            </a:r>
            <a:r>
              <a:rPr lang="en-US" sz="24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VN" sz="2400" kern="100" dirty="0">
              <a:solidFill>
                <a:schemeClr val="tx1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388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6D019F-6DE1-EC25-4687-567ADEB2E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4">
            <a:extLst>
              <a:ext uri="{FF2B5EF4-FFF2-40B4-BE49-F238E27FC236}">
                <a16:creationId xmlns:a16="http://schemas.microsoft.com/office/drawing/2014/main" id="{A4A2CD99-54F4-F2A2-24AF-94976AE3A7ED}"/>
              </a:ext>
            </a:extLst>
          </p:cNvPr>
          <p:cNvSpPr txBox="1"/>
          <p:nvPr/>
        </p:nvSpPr>
        <p:spPr>
          <a:xfrm>
            <a:off x="1679440" y="3141059"/>
            <a:ext cx="8298320" cy="27015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31985" indent="-43198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Vào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dịp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chuẩn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bị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hội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làng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ba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anh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biết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di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tích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lịch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sử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quê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hương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Văn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Chỉ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marL="431985" indent="-43198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nơi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thờ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mười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vị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tiến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sĩ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quê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hương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marL="431985" indent="-43198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Theo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ông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nội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di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tích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này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xây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dựng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từ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cả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trăm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năm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trước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US" sz="2400" dirty="0">
              <a:solidFill>
                <a:srgbClr val="30442B"/>
              </a:solidFill>
              <a:latin typeface="+mn-lt"/>
              <a:ea typeface="Faustina"/>
              <a:cs typeface="Arial" panose="020B0604020202020204" pitchFamily="34" charset="0"/>
              <a:sym typeface="Faustina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79F9918-4132-8DC1-1EB0-6D3336406F36}"/>
              </a:ext>
            </a:extLst>
          </p:cNvPr>
          <p:cNvGrpSpPr/>
          <p:nvPr/>
        </p:nvGrpSpPr>
        <p:grpSpPr>
          <a:xfrm>
            <a:off x="1854408" y="1539446"/>
            <a:ext cx="8483184" cy="1425021"/>
            <a:chOff x="2328251" y="1501059"/>
            <a:chExt cx="8483184" cy="1425021"/>
          </a:xfrm>
        </p:grpSpPr>
        <p:sp>
          <p:nvSpPr>
            <p:cNvPr id="3" name="Rounded Rectangle 2">
              <a:extLst>
                <a:ext uri="{FF2B5EF4-FFF2-40B4-BE49-F238E27FC236}">
                  <a16:creationId xmlns:a16="http://schemas.microsoft.com/office/drawing/2014/main" id="{DE18D7AE-B943-8C87-D368-6FD4B5602EE5}"/>
                </a:ext>
              </a:extLst>
            </p:cNvPr>
            <p:cNvSpPr/>
            <p:nvPr/>
          </p:nvSpPr>
          <p:spPr>
            <a:xfrm>
              <a:off x="2328251" y="1665088"/>
              <a:ext cx="8483184" cy="1260992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</a:pPr>
              <a:r>
                <a:rPr lang="vi-VN" sz="2400" b="1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Câu 1.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Vào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dịp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chuẩn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bị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hội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làng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ba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anh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em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bạn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nhỏ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được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biết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thêm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điều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gì</a:t>
              </a:r>
              <a:r>
                <a:rPr lang="vi-VN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?</a:t>
              </a:r>
              <a:endParaRPr lang="en-VN" sz="2400" kern="1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Freeform 11">
              <a:extLst>
                <a:ext uri="{FF2B5EF4-FFF2-40B4-BE49-F238E27FC236}">
                  <a16:creationId xmlns:a16="http://schemas.microsoft.com/office/drawing/2014/main" id="{A2C7A821-85A3-5E4D-C479-94B1B214C64E}"/>
                </a:ext>
              </a:extLst>
            </p:cNvPr>
            <p:cNvSpPr/>
            <p:nvPr/>
          </p:nvSpPr>
          <p:spPr>
            <a:xfrm rot="21166488">
              <a:off x="5999304" y="1501059"/>
              <a:ext cx="1141079" cy="328060"/>
            </a:xfrm>
            <a:custGeom>
              <a:avLst/>
              <a:gdLst/>
              <a:ahLst/>
              <a:cxnLst/>
              <a:rect l="l" t="t" r="r" b="b"/>
              <a:pathLst>
                <a:path w="2791571" h="802577">
                  <a:moveTo>
                    <a:pt x="0" y="0"/>
                  </a:moveTo>
                  <a:lnTo>
                    <a:pt x="2791572" y="0"/>
                  </a:lnTo>
                  <a:lnTo>
                    <a:pt x="2791572" y="802577"/>
                  </a:lnTo>
                  <a:lnTo>
                    <a:pt x="0" y="8025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4265875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2EC369-F7BF-C0B4-9B35-899E521B52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DD3A4706-8031-C47D-005F-142E273773DB}"/>
              </a:ext>
            </a:extLst>
          </p:cNvPr>
          <p:cNvSpPr txBox="1"/>
          <p:nvPr/>
        </p:nvSpPr>
        <p:spPr>
          <a:xfrm>
            <a:off x="697060" y="3052536"/>
            <a:ext cx="10797879" cy="3337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9988" indent="-35998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Ông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ơi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sao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ven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đường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cỏ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mọc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tốt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thế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này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ạ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? 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vật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Nguyên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en-VN" sz="2400" kern="100" dirty="0"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59988" indent="-35998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Chúng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cháu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muốn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trồng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cây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trạng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nguyên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ông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? 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vật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Nguyên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endParaRPr lang="en-VN" sz="2400" kern="100" dirty="0"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59988" indent="-35998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Cây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trạng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nguyên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màu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lá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đỏ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sẽ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rất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đẹp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vật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“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tôi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”) </a:t>
            </a:r>
            <a:endParaRPr lang="en-VN" sz="2400" kern="100" dirty="0"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59988" indent="-35998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Hai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anh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trồng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cây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vậy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cháu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tưới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cây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ông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? 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vật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bé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Thư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endParaRPr lang="en-VN" sz="2400" kern="100" dirty="0"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513A81F-69D3-8F59-1779-40CB73A8F0C1}"/>
              </a:ext>
            </a:extLst>
          </p:cNvPr>
          <p:cNvGrpSpPr/>
          <p:nvPr/>
        </p:nvGrpSpPr>
        <p:grpSpPr>
          <a:xfrm>
            <a:off x="1854408" y="1539446"/>
            <a:ext cx="8483184" cy="1425021"/>
            <a:chOff x="2328251" y="1501059"/>
            <a:chExt cx="8483184" cy="1425021"/>
          </a:xfrm>
        </p:grpSpPr>
        <p:sp>
          <p:nvSpPr>
            <p:cNvPr id="3" name="Rounded Rectangle 2">
              <a:extLst>
                <a:ext uri="{FF2B5EF4-FFF2-40B4-BE49-F238E27FC236}">
                  <a16:creationId xmlns:a16="http://schemas.microsoft.com/office/drawing/2014/main" id="{E4180111-90A8-B969-2880-B87A9D97F5CD}"/>
                </a:ext>
              </a:extLst>
            </p:cNvPr>
            <p:cNvSpPr/>
            <p:nvPr/>
          </p:nvSpPr>
          <p:spPr>
            <a:xfrm>
              <a:off x="2328251" y="1665088"/>
              <a:ext cx="8483184" cy="1260992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</a:pPr>
              <a:r>
                <a:rPr lang="en-US" sz="2400" b="1" dirty="0" err="1">
                  <a:latin typeface="+mn-lt"/>
                  <a:cs typeface="Arial" panose="020B0604020202020204" pitchFamily="34" charset="0"/>
                </a:rPr>
                <a:t>Câu</a:t>
              </a:r>
              <a:r>
                <a:rPr lang="en-US" sz="2400" b="1" dirty="0">
                  <a:latin typeface="+mn-lt"/>
                  <a:cs typeface="Arial" panose="020B0604020202020204" pitchFamily="34" charset="0"/>
                </a:rPr>
                <a:t> 2. </a:t>
              </a:r>
              <a:r>
                <a:rPr lang="en-US" sz="2400" dirty="0" err="1">
                  <a:latin typeface="+mn-lt"/>
                  <a:cs typeface="Arial" panose="020B0604020202020204" pitchFamily="34" charset="0"/>
                </a:rPr>
                <a:t>Những</a:t>
              </a:r>
              <a:r>
                <a:rPr lang="en-US" sz="2400" dirty="0">
                  <a:latin typeface="+mn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n-lt"/>
                  <a:cs typeface="Arial" panose="020B0604020202020204" pitchFamily="34" charset="0"/>
                </a:rPr>
                <a:t>câu</a:t>
              </a:r>
              <a:r>
                <a:rPr lang="en-US" sz="2400" dirty="0">
                  <a:latin typeface="+mn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n-lt"/>
                  <a:cs typeface="Arial" panose="020B0604020202020204" pitchFamily="34" charset="0"/>
                </a:rPr>
                <a:t>nói</a:t>
              </a:r>
              <a:r>
                <a:rPr lang="en-US" sz="2400" dirty="0">
                  <a:latin typeface="+mn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n-lt"/>
                  <a:cs typeface="Arial" panose="020B0604020202020204" pitchFamily="34" charset="0"/>
                </a:rPr>
                <a:t>nào</a:t>
              </a:r>
              <a:r>
                <a:rPr lang="en-US" sz="2400" dirty="0">
                  <a:latin typeface="+mn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n-lt"/>
                  <a:cs typeface="Arial" panose="020B0604020202020204" pitchFamily="34" charset="0"/>
                </a:rPr>
                <a:t>cho</a:t>
              </a:r>
              <a:r>
                <a:rPr lang="en-US" sz="2400" dirty="0">
                  <a:latin typeface="+mn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n-lt"/>
                  <a:cs typeface="Arial" panose="020B0604020202020204" pitchFamily="34" charset="0"/>
                </a:rPr>
                <a:t>thấy</a:t>
              </a:r>
              <a:r>
                <a:rPr lang="en-US" sz="2400" dirty="0">
                  <a:latin typeface="+mn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n-lt"/>
                  <a:cs typeface="Arial" panose="020B0604020202020204" pitchFamily="34" charset="0"/>
                </a:rPr>
                <a:t>ba</a:t>
              </a:r>
              <a:r>
                <a:rPr lang="en-US" sz="2400" dirty="0">
                  <a:latin typeface="+mn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n-lt"/>
                  <a:cs typeface="Arial" panose="020B0604020202020204" pitchFamily="34" charset="0"/>
                </a:rPr>
                <a:t>anh</a:t>
              </a:r>
              <a:r>
                <a:rPr lang="en-US" sz="2400" dirty="0">
                  <a:latin typeface="+mn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n-lt"/>
                  <a:cs typeface="Arial" panose="020B0604020202020204" pitchFamily="34" charset="0"/>
                </a:rPr>
                <a:t>em</a:t>
              </a:r>
              <a:r>
                <a:rPr lang="en-US" sz="2400" dirty="0">
                  <a:latin typeface="+mn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n-lt"/>
                  <a:cs typeface="Arial" panose="020B0604020202020204" pitchFamily="34" charset="0"/>
                </a:rPr>
                <a:t>rất</a:t>
              </a:r>
              <a:r>
                <a:rPr lang="en-US" sz="2400" dirty="0">
                  <a:latin typeface="+mn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n-lt"/>
                  <a:cs typeface="Arial" panose="020B0604020202020204" pitchFamily="34" charset="0"/>
                </a:rPr>
                <a:t>có</a:t>
              </a:r>
              <a:r>
                <a:rPr lang="en-US" sz="2400" dirty="0">
                  <a:latin typeface="+mn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n-lt"/>
                  <a:cs typeface="Arial" panose="020B0604020202020204" pitchFamily="34" charset="0"/>
                </a:rPr>
                <a:t>ý</a:t>
              </a:r>
              <a:r>
                <a:rPr lang="en-US" sz="2400" dirty="0">
                  <a:latin typeface="+mn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n-lt"/>
                  <a:cs typeface="Arial" panose="020B0604020202020204" pitchFamily="34" charset="0"/>
                </a:rPr>
                <a:t>thức</a:t>
              </a:r>
              <a:r>
                <a:rPr lang="en-US" sz="2400" dirty="0">
                  <a:latin typeface="+mn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n-lt"/>
                  <a:cs typeface="Arial" panose="020B0604020202020204" pitchFamily="34" charset="0"/>
                </a:rPr>
                <a:t>làm</a:t>
              </a:r>
              <a:r>
                <a:rPr lang="en-US" sz="2400" dirty="0">
                  <a:latin typeface="+mn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n-lt"/>
                  <a:cs typeface="Arial" panose="020B0604020202020204" pitchFamily="34" charset="0"/>
                </a:rPr>
                <a:t>đẹp</a:t>
              </a:r>
              <a:r>
                <a:rPr lang="en-US" sz="2400" dirty="0">
                  <a:latin typeface="+mn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n-lt"/>
                  <a:cs typeface="Arial" panose="020B0604020202020204" pitchFamily="34" charset="0"/>
                </a:rPr>
                <a:t>cho</a:t>
              </a:r>
              <a:r>
                <a:rPr lang="en-US" sz="2400" dirty="0">
                  <a:latin typeface="+mn-lt"/>
                  <a:cs typeface="Arial" panose="020B0604020202020204" pitchFamily="34" charset="0"/>
                </a:rPr>
                <a:t> Văn </a:t>
              </a:r>
              <a:r>
                <a:rPr lang="en-US" sz="2400" dirty="0" err="1">
                  <a:latin typeface="+mn-lt"/>
                  <a:cs typeface="Arial" panose="020B0604020202020204" pitchFamily="34" charset="0"/>
                </a:rPr>
                <a:t>Chỉ</a:t>
              </a:r>
              <a:r>
                <a:rPr lang="en-US" sz="2400" dirty="0">
                  <a:latin typeface="+mn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n-lt"/>
                  <a:cs typeface="Arial" panose="020B0604020202020204" pitchFamily="34" charset="0"/>
                </a:rPr>
                <a:t>của</a:t>
              </a:r>
              <a:r>
                <a:rPr lang="en-US" sz="2400" dirty="0">
                  <a:latin typeface="+mn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n-lt"/>
                  <a:cs typeface="Arial" panose="020B0604020202020204" pitchFamily="34" charset="0"/>
                </a:rPr>
                <a:t>làng</a:t>
              </a:r>
              <a:r>
                <a:rPr lang="en-US" sz="2400" dirty="0">
                  <a:latin typeface="+mn-lt"/>
                  <a:cs typeface="Arial" panose="020B0604020202020204" pitchFamily="34" charset="0"/>
                </a:rPr>
                <a:t>? </a:t>
              </a:r>
            </a:p>
          </p:txBody>
        </p:sp>
        <p:sp>
          <p:nvSpPr>
            <p:cNvPr id="4" name="Freeform 11">
              <a:extLst>
                <a:ext uri="{FF2B5EF4-FFF2-40B4-BE49-F238E27FC236}">
                  <a16:creationId xmlns:a16="http://schemas.microsoft.com/office/drawing/2014/main" id="{90069896-9203-BB9D-9222-AB36232286FE}"/>
                </a:ext>
              </a:extLst>
            </p:cNvPr>
            <p:cNvSpPr/>
            <p:nvPr/>
          </p:nvSpPr>
          <p:spPr>
            <a:xfrm rot="21166488">
              <a:off x="5999304" y="1501059"/>
              <a:ext cx="1141079" cy="328060"/>
            </a:xfrm>
            <a:custGeom>
              <a:avLst/>
              <a:gdLst/>
              <a:ahLst/>
              <a:cxnLst/>
              <a:rect l="l" t="t" r="r" b="b"/>
              <a:pathLst>
                <a:path w="2791571" h="802577">
                  <a:moveTo>
                    <a:pt x="0" y="0"/>
                  </a:moveTo>
                  <a:lnTo>
                    <a:pt x="2791572" y="0"/>
                  </a:lnTo>
                  <a:lnTo>
                    <a:pt x="2791572" y="802577"/>
                  </a:lnTo>
                  <a:lnTo>
                    <a:pt x="0" y="8025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3091878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33696E-F2D6-C69C-D61E-8DC165CB6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7">
            <a:extLst>
              <a:ext uri="{FF2B5EF4-FFF2-40B4-BE49-F238E27FC236}">
                <a16:creationId xmlns:a16="http://schemas.microsoft.com/office/drawing/2014/main" id="{5BC1EF0D-479F-485F-BE50-69C5188AC79A}"/>
              </a:ext>
            </a:extLst>
          </p:cNvPr>
          <p:cNvSpPr/>
          <p:nvPr/>
        </p:nvSpPr>
        <p:spPr>
          <a:xfrm>
            <a:off x="1871885" y="1655282"/>
            <a:ext cx="8448228" cy="134341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VN" sz="2400" b="1" dirty="0">
                <a:cs typeface="Arial" panose="020B0604020202020204" pitchFamily="34" charset="0"/>
              </a:rPr>
              <a:t>Rút ra ý đoạn 1: </a:t>
            </a:r>
            <a:r>
              <a:rPr lang="en-US" sz="2400" dirty="0">
                <a:cs typeface="Arial" panose="020B0604020202020204" pitchFamily="34" charset="0"/>
              </a:rPr>
              <a:t>Ba </a:t>
            </a:r>
            <a:r>
              <a:rPr lang="en-US" sz="2400" dirty="0" err="1">
                <a:cs typeface="Arial" panose="020B0604020202020204" pitchFamily="34" charset="0"/>
              </a:rPr>
              <a:t>bạn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nhỏ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đã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có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ý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thức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và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có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những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hành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động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làm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đẹp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Văn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Chỉ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của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làng</a:t>
            </a:r>
            <a:r>
              <a:rPr lang="en-US" sz="2400" dirty="0"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4D592AD-FC5B-C1D2-DE5D-84FEB5A5CB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924" y="3088112"/>
            <a:ext cx="5574151" cy="371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662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7E0632-1516-7CB3-E5AF-D340C7DF0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0E11331-D92F-E5C1-3DDE-246E10EFB1C4}"/>
              </a:ext>
            </a:extLst>
          </p:cNvPr>
          <p:cNvSpPr txBox="1"/>
          <p:nvPr/>
        </p:nvSpPr>
        <p:spPr>
          <a:xfrm>
            <a:off x="558544" y="2998883"/>
            <a:ext cx="11074911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9988" indent="-35998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Cùng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mọi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phát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sạch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cỏ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rạch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đất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hai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bên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đường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thành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rãnh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nhỏ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trồng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dãy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tóc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tiên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; </a:t>
            </a:r>
          </a:p>
          <a:p>
            <a:pPr marL="359988" indent="-35998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Đào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hai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hố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nhỏ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ở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đầu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mỗi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dãy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tóc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tiên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trồng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hai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cây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trạng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nguyên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; </a:t>
            </a:r>
          </a:p>
          <a:p>
            <a:pPr marL="359988" indent="-35998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Múc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nước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tưới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mấy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gốc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cây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mới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trồng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VN" sz="24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5883A876-AC59-8216-B3A9-7FA162B6B6C7}"/>
              </a:ext>
            </a:extLst>
          </p:cNvPr>
          <p:cNvSpPr/>
          <p:nvPr/>
        </p:nvSpPr>
        <p:spPr>
          <a:xfrm>
            <a:off x="1040888" y="5787553"/>
            <a:ext cx="641387" cy="480013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 sz="240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53CEE042-EE53-6C3D-525E-C2072E793559}"/>
              </a:ext>
            </a:extLst>
          </p:cNvPr>
          <p:cNvSpPr/>
          <p:nvPr/>
        </p:nvSpPr>
        <p:spPr>
          <a:xfrm>
            <a:off x="1854408" y="5389009"/>
            <a:ext cx="8483184" cy="127710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b="1" dirty="0">
                <a:cs typeface="Arial" panose="020B0604020202020204" pitchFamily="34" charset="0"/>
              </a:rPr>
              <a:t>R</a:t>
            </a:r>
            <a:r>
              <a:rPr lang="en-VN" sz="2400" b="1" dirty="0">
                <a:cs typeface="Arial" panose="020B0604020202020204" pitchFamily="34" charset="0"/>
              </a:rPr>
              <a:t>út ra ý đoạn 2: 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Hai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bên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đường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Văn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Chỉ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trùng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tu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trở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nên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đẹp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đẽ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sáng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sủa</a:t>
            </a:r>
            <a:r>
              <a:rPr lang="vi-VN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VN" sz="2400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6A77D8C-A419-62D6-FC64-69DE16D30C33}"/>
              </a:ext>
            </a:extLst>
          </p:cNvPr>
          <p:cNvGrpSpPr/>
          <p:nvPr/>
        </p:nvGrpSpPr>
        <p:grpSpPr>
          <a:xfrm>
            <a:off x="1854408" y="1539446"/>
            <a:ext cx="8483184" cy="1425021"/>
            <a:chOff x="2328251" y="1501059"/>
            <a:chExt cx="8483184" cy="1425021"/>
          </a:xfrm>
        </p:grpSpPr>
        <p:sp>
          <p:nvSpPr>
            <p:cNvPr id="3" name="Rounded Rectangle 2">
              <a:extLst>
                <a:ext uri="{FF2B5EF4-FFF2-40B4-BE49-F238E27FC236}">
                  <a16:creationId xmlns:a16="http://schemas.microsoft.com/office/drawing/2014/main" id="{226E070F-BD39-D7E6-F8F0-B48CEEF0E20B}"/>
                </a:ext>
              </a:extLst>
            </p:cNvPr>
            <p:cNvSpPr/>
            <p:nvPr/>
          </p:nvSpPr>
          <p:spPr>
            <a:xfrm>
              <a:off x="2328251" y="1665088"/>
              <a:ext cx="8483184" cy="1260992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</a:pPr>
              <a:r>
                <a:rPr lang="en-US" sz="2400" b="1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Câu</a:t>
              </a:r>
              <a:r>
                <a:rPr lang="en-US" sz="2400" b="1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3.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Ý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thức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làm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đẹp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cho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Văn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Chỉ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được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thể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hiện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qua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những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hành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động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nào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của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ba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anh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em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?  </a:t>
              </a:r>
              <a:endParaRPr lang="en-VN" sz="2400" kern="1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Freeform 11">
              <a:extLst>
                <a:ext uri="{FF2B5EF4-FFF2-40B4-BE49-F238E27FC236}">
                  <a16:creationId xmlns:a16="http://schemas.microsoft.com/office/drawing/2014/main" id="{0C084291-D24F-0A84-8994-45603630B00C}"/>
                </a:ext>
              </a:extLst>
            </p:cNvPr>
            <p:cNvSpPr/>
            <p:nvPr/>
          </p:nvSpPr>
          <p:spPr>
            <a:xfrm rot="21166488">
              <a:off x="5999304" y="1501059"/>
              <a:ext cx="1141079" cy="328060"/>
            </a:xfrm>
            <a:custGeom>
              <a:avLst/>
              <a:gdLst/>
              <a:ahLst/>
              <a:cxnLst/>
              <a:rect l="l" t="t" r="r" b="b"/>
              <a:pathLst>
                <a:path w="2791571" h="802577">
                  <a:moveTo>
                    <a:pt x="0" y="0"/>
                  </a:moveTo>
                  <a:lnTo>
                    <a:pt x="2791572" y="0"/>
                  </a:lnTo>
                  <a:lnTo>
                    <a:pt x="2791572" y="802577"/>
                  </a:lnTo>
                  <a:lnTo>
                    <a:pt x="0" y="8025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2408655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E8D458-C199-0E83-0DBD-E69DD85EE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B4E43A84-A18E-A8FF-FB14-4A70AC22D03D}"/>
              </a:ext>
            </a:extLst>
          </p:cNvPr>
          <p:cNvSpPr/>
          <p:nvPr/>
        </p:nvSpPr>
        <p:spPr>
          <a:xfrm>
            <a:off x="943572" y="3058006"/>
            <a:ext cx="3610878" cy="82802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ảnh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đẹp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cây</a:t>
            </a:r>
            <a:r>
              <a:rPr lang="en-VN" sz="2400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2883FA44-C26D-36E6-0F22-62F785F341DD}"/>
              </a:ext>
            </a:extLst>
          </p:cNvPr>
          <p:cNvSpPr/>
          <p:nvPr/>
        </p:nvSpPr>
        <p:spPr>
          <a:xfrm>
            <a:off x="943572" y="4013854"/>
            <a:ext cx="3589082" cy="139203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Tên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“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trạng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nguyên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”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màu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đỏ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lá</a:t>
            </a:r>
            <a:r>
              <a:rPr lang="en-VN" sz="2400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EBBB3AC-62DD-B350-5D2B-8FEF3F0696D5}"/>
              </a:ext>
            </a:extLst>
          </p:cNvPr>
          <p:cNvSpPr/>
          <p:nvPr/>
        </p:nvSpPr>
        <p:spPr>
          <a:xfrm>
            <a:off x="5699624" y="3058006"/>
            <a:ext cx="5878293" cy="234788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Truyền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thống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hiếu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niềm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tự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hào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ý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thức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hướng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nguồn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cội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nhỏ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chuyện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VN" sz="2400" dirty="0">
              <a:cs typeface="Arial" panose="020B0604020202020204" pitchFamily="34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69637E3-5BC0-1C73-354D-C05C096280B2}"/>
              </a:ext>
            </a:extLst>
          </p:cNvPr>
          <p:cNvCxnSpPr>
            <a:cxnSpLocks/>
            <a:stCxn id="4" idx="3"/>
            <a:endCxn id="6" idx="1"/>
          </p:cNvCxnSpPr>
          <p:nvPr/>
        </p:nvCxnSpPr>
        <p:spPr>
          <a:xfrm>
            <a:off x="4554450" y="3472017"/>
            <a:ext cx="1145174" cy="75993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B1ADC3F-EDBD-DC71-39E2-AE614B2683CB}"/>
              </a:ext>
            </a:extLst>
          </p:cNvPr>
          <p:cNvCxnSpPr>
            <a:cxnSpLocks/>
            <a:stCxn id="5" idx="3"/>
            <a:endCxn id="6" idx="1"/>
          </p:cNvCxnSpPr>
          <p:nvPr/>
        </p:nvCxnSpPr>
        <p:spPr>
          <a:xfrm flipV="1">
            <a:off x="4532654" y="4231949"/>
            <a:ext cx="1166970" cy="47792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sp>
        <p:nvSpPr>
          <p:cNvPr id="9" name="Right Arrow 8">
            <a:extLst>
              <a:ext uri="{FF2B5EF4-FFF2-40B4-BE49-F238E27FC236}">
                <a16:creationId xmlns:a16="http://schemas.microsoft.com/office/drawing/2014/main" id="{262BA178-65E4-1A77-505D-C441A0FC93AE}"/>
              </a:ext>
            </a:extLst>
          </p:cNvPr>
          <p:cNvSpPr/>
          <p:nvPr/>
        </p:nvSpPr>
        <p:spPr>
          <a:xfrm>
            <a:off x="943572" y="5847652"/>
            <a:ext cx="695385" cy="624017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VN" sz="2400" dirty="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BE8EC2E-2B1D-384E-6B9E-75CAC8407D51}"/>
              </a:ext>
            </a:extLst>
          </p:cNvPr>
          <p:cNvSpPr/>
          <p:nvPr/>
        </p:nvSpPr>
        <p:spPr>
          <a:xfrm>
            <a:off x="1963271" y="5583646"/>
            <a:ext cx="9614646" cy="1152031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Rút</a:t>
            </a:r>
            <a:r>
              <a:rPr lang="en-US" sz="24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ra </a:t>
            </a:r>
            <a:r>
              <a:rPr lang="en-US" sz="2400" b="1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ý</a:t>
            </a:r>
            <a:r>
              <a:rPr lang="en-US" sz="24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đoạn</a:t>
            </a:r>
            <a:r>
              <a:rPr lang="en-US" sz="24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3: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Ý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nghĩa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nhỏ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VN" sz="2400" dirty="0">
              <a:cs typeface="Arial" panose="020B060402020202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D0F5860-E73A-A99F-5A78-6890D7E35E89}"/>
              </a:ext>
            </a:extLst>
          </p:cNvPr>
          <p:cNvGrpSpPr/>
          <p:nvPr/>
        </p:nvGrpSpPr>
        <p:grpSpPr>
          <a:xfrm>
            <a:off x="2328251" y="1496355"/>
            <a:ext cx="7535498" cy="1425022"/>
            <a:chOff x="2328251" y="1501058"/>
            <a:chExt cx="7535498" cy="1425022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45D8F10D-59BC-0869-64D1-088605D6F905}"/>
                </a:ext>
              </a:extLst>
            </p:cNvPr>
            <p:cNvSpPr/>
            <p:nvPr/>
          </p:nvSpPr>
          <p:spPr>
            <a:xfrm>
              <a:off x="2328251" y="1665088"/>
              <a:ext cx="7535498" cy="1260992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</a:pPr>
              <a:r>
                <a:rPr lang="en-US" sz="2400" b="1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Câu</a:t>
              </a:r>
              <a:r>
                <a:rPr lang="en-US" sz="2400" b="1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4. 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Em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có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suy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nghĩ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gì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về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hình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ảnh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những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“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bông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hoa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”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trạng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nguyên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ở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cuối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bài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?  </a:t>
              </a:r>
              <a:endParaRPr lang="en-VN" sz="2400" kern="1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5064065E-5700-957A-606D-79B68E79894F}"/>
                </a:ext>
              </a:extLst>
            </p:cNvPr>
            <p:cNvSpPr/>
            <p:nvPr/>
          </p:nvSpPr>
          <p:spPr>
            <a:xfrm rot="-433512">
              <a:off x="5525460" y="1501058"/>
              <a:ext cx="1141079" cy="328060"/>
            </a:xfrm>
            <a:custGeom>
              <a:avLst/>
              <a:gdLst/>
              <a:ahLst/>
              <a:cxnLst/>
              <a:rect l="l" t="t" r="r" b="b"/>
              <a:pathLst>
                <a:path w="2791571" h="802577">
                  <a:moveTo>
                    <a:pt x="0" y="0"/>
                  </a:moveTo>
                  <a:lnTo>
                    <a:pt x="2791572" y="0"/>
                  </a:lnTo>
                  <a:lnTo>
                    <a:pt x="2791572" y="802577"/>
                  </a:lnTo>
                  <a:lnTo>
                    <a:pt x="0" y="8025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137143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9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C37FB4-87E3-0787-C571-148AED5F0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93433E5E-0603-A9F5-3BEB-68CC45A9AAA7}"/>
              </a:ext>
            </a:extLst>
          </p:cNvPr>
          <p:cNvSpPr txBox="1"/>
          <p:nvPr/>
        </p:nvSpPr>
        <p:spPr>
          <a:xfrm>
            <a:off x="2328251" y="3207079"/>
            <a:ext cx="7527383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nhỏ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chuyện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thiếu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yêu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quê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hương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chăm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chỉ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trách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nhiệm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ý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thức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bảo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vệ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di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tích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lịch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sử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quê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hương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VN" sz="2400" dirty="0">
              <a:latin typeface="+mn-lt"/>
              <a:cs typeface="Arial" panose="020B0604020202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41FE42D-ABBE-8EB4-65CD-E75E4810C24D}"/>
              </a:ext>
            </a:extLst>
          </p:cNvPr>
          <p:cNvGrpSpPr/>
          <p:nvPr/>
        </p:nvGrpSpPr>
        <p:grpSpPr>
          <a:xfrm>
            <a:off x="2328251" y="1669873"/>
            <a:ext cx="7535498" cy="1425022"/>
            <a:chOff x="2328251" y="1501058"/>
            <a:chExt cx="7535498" cy="1425022"/>
          </a:xfrm>
        </p:grpSpPr>
        <p:sp>
          <p:nvSpPr>
            <p:cNvPr id="2" name="Rounded Rectangle 1">
              <a:extLst>
                <a:ext uri="{FF2B5EF4-FFF2-40B4-BE49-F238E27FC236}">
                  <a16:creationId xmlns:a16="http://schemas.microsoft.com/office/drawing/2014/main" id="{1340668E-C343-8F2C-9192-98B77F8B4526}"/>
                </a:ext>
              </a:extLst>
            </p:cNvPr>
            <p:cNvSpPr/>
            <p:nvPr/>
          </p:nvSpPr>
          <p:spPr>
            <a:xfrm>
              <a:off x="2328251" y="1665088"/>
              <a:ext cx="7535498" cy="1260992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400" b="1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Câu</a:t>
              </a:r>
              <a:r>
                <a:rPr lang="en-US" sz="2400" b="1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5. 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Em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học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được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điều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gì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từ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các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bạn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nhỏ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trong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câu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chuyện</a:t>
              </a:r>
              <a:r>
                <a:rPr lang="en-US" sz="24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?</a:t>
              </a:r>
              <a:endParaRPr lang="en-VN" sz="2400" kern="1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" name="Freeform 11">
              <a:extLst>
                <a:ext uri="{FF2B5EF4-FFF2-40B4-BE49-F238E27FC236}">
                  <a16:creationId xmlns:a16="http://schemas.microsoft.com/office/drawing/2014/main" id="{EEE799CC-0FEB-E07A-EB4B-0F057150E0BC}"/>
                </a:ext>
              </a:extLst>
            </p:cNvPr>
            <p:cNvSpPr/>
            <p:nvPr/>
          </p:nvSpPr>
          <p:spPr>
            <a:xfrm rot="-433512">
              <a:off x="5525460" y="1501058"/>
              <a:ext cx="1141079" cy="328060"/>
            </a:xfrm>
            <a:custGeom>
              <a:avLst/>
              <a:gdLst/>
              <a:ahLst/>
              <a:cxnLst/>
              <a:rect l="l" t="t" r="r" b="b"/>
              <a:pathLst>
                <a:path w="2791571" h="802577">
                  <a:moveTo>
                    <a:pt x="0" y="0"/>
                  </a:moveTo>
                  <a:lnTo>
                    <a:pt x="2791572" y="0"/>
                  </a:lnTo>
                  <a:lnTo>
                    <a:pt x="2791572" y="802577"/>
                  </a:lnTo>
                  <a:lnTo>
                    <a:pt x="0" y="8025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367641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0FC4F2-FD8A-F443-D351-222CA533A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3">
            <a:extLst>
              <a:ext uri="{FF2B5EF4-FFF2-40B4-BE49-F238E27FC236}">
                <a16:creationId xmlns:a16="http://schemas.microsoft.com/office/drawing/2014/main" id="{6B269E1E-76B7-B9B2-0156-A26861BB2705}"/>
              </a:ext>
            </a:extLst>
          </p:cNvPr>
          <p:cNvSpPr txBox="1"/>
          <p:nvPr/>
        </p:nvSpPr>
        <p:spPr>
          <a:xfrm>
            <a:off x="6414704" y="2474091"/>
            <a:ext cx="5112138" cy="19098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409" b="1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Hoạt</a:t>
            </a:r>
            <a:r>
              <a:rPr lang="en-US" sz="4409" b="1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 </a:t>
            </a:r>
            <a:r>
              <a:rPr lang="en-US" sz="4409" b="1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động</a:t>
            </a:r>
            <a:r>
              <a:rPr lang="en-US" sz="4409" b="1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 3</a:t>
            </a:r>
          </a:p>
          <a:p>
            <a:pPr algn="ctr">
              <a:lnSpc>
                <a:spcPct val="150000"/>
              </a:lnSpc>
            </a:pPr>
            <a:r>
              <a:rPr lang="en-US" sz="4409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Đọc</a:t>
            </a:r>
            <a:r>
              <a:rPr lang="en-US" sz="4409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 </a:t>
            </a:r>
            <a:r>
              <a:rPr lang="en-US" sz="4409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nâng</a:t>
            </a:r>
            <a:r>
              <a:rPr lang="en-US" sz="4409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 </a:t>
            </a:r>
            <a:r>
              <a:rPr lang="en-US" sz="4409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cao</a:t>
            </a:r>
            <a:endParaRPr lang="en-US" sz="4409" dirty="0">
              <a:solidFill>
                <a:schemeClr val="tx1"/>
              </a:solidFill>
              <a:latin typeface="+mn-lt"/>
              <a:ea typeface="Faustina"/>
              <a:cs typeface="Arial" panose="020B0604020202020204" pitchFamily="34" charset="0"/>
              <a:sym typeface="Faustina"/>
            </a:endParaRPr>
          </a:p>
        </p:txBody>
      </p:sp>
      <p:sp>
        <p:nvSpPr>
          <p:cNvPr id="2" name="Freeform 5">
            <a:extLst>
              <a:ext uri="{FF2B5EF4-FFF2-40B4-BE49-F238E27FC236}">
                <a16:creationId xmlns:a16="http://schemas.microsoft.com/office/drawing/2014/main" id="{0980AB45-138C-B50B-1468-0F74BBFB32E9}"/>
              </a:ext>
            </a:extLst>
          </p:cNvPr>
          <p:cNvSpPr/>
          <p:nvPr/>
        </p:nvSpPr>
        <p:spPr>
          <a:xfrm>
            <a:off x="1344706" y="2114050"/>
            <a:ext cx="5069998" cy="3491962"/>
          </a:xfrm>
          <a:custGeom>
            <a:avLst/>
            <a:gdLst/>
            <a:ahLst/>
            <a:cxnLst/>
            <a:rect l="l" t="t" r="r" b="b"/>
            <a:pathLst>
              <a:path w="6285267" h="4328978">
                <a:moveTo>
                  <a:pt x="0" y="0"/>
                </a:moveTo>
                <a:lnTo>
                  <a:pt x="6285267" y="0"/>
                </a:lnTo>
                <a:lnTo>
                  <a:pt x="6285267" y="4328978"/>
                </a:lnTo>
                <a:lnTo>
                  <a:pt x="0" y="43289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729"/>
          </a:p>
        </p:txBody>
      </p:sp>
    </p:spTree>
    <p:extLst>
      <p:ext uri="{BB962C8B-B14F-4D97-AF65-F5344CB8AC3E}">
        <p14:creationId xmlns:p14="http://schemas.microsoft.com/office/powerpoint/2010/main" val="1793379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328B95-4526-88C5-DFA7-59D8408D3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8">
            <a:extLst>
              <a:ext uri="{FF2B5EF4-FFF2-40B4-BE49-F238E27FC236}">
                <a16:creationId xmlns:a16="http://schemas.microsoft.com/office/drawing/2014/main" id="{127E30E5-18FA-3AF6-57AE-6EC02D6EC7F9}"/>
              </a:ext>
            </a:extLst>
          </p:cNvPr>
          <p:cNvSpPr txBox="1"/>
          <p:nvPr/>
        </p:nvSpPr>
        <p:spPr>
          <a:xfrm>
            <a:off x="3831222" y="1511813"/>
            <a:ext cx="4529555" cy="4855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Giọng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đọc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đoạn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Faustina"/>
                <a:cs typeface="Arial" panose="020B0604020202020204" pitchFamily="34" charset="0"/>
                <a:sym typeface="Faustina"/>
              </a:rPr>
              <a:t> 3</a:t>
            </a:r>
            <a:endParaRPr lang="en-US" sz="2400" dirty="0">
              <a:solidFill>
                <a:schemeClr val="tx1"/>
              </a:solidFill>
              <a:latin typeface="+mn-lt"/>
              <a:ea typeface="Faustina"/>
              <a:cs typeface="Arial" panose="020B0604020202020204" pitchFamily="34" charset="0"/>
              <a:sym typeface="Faustina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3C74F1F-3698-E82B-23D9-944D791F6BD0}"/>
              </a:ext>
            </a:extLst>
          </p:cNvPr>
          <p:cNvSpPr txBox="1"/>
          <p:nvPr/>
        </p:nvSpPr>
        <p:spPr>
          <a:xfrm>
            <a:off x="997701" y="2067389"/>
            <a:ext cx="10196595" cy="1131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Giọng</a:t>
            </a:r>
            <a:r>
              <a:rPr lang="en-US" sz="2400" b="1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đọc</a:t>
            </a:r>
            <a:r>
              <a:rPr lang="en-US" sz="2400" b="1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diễn</a:t>
            </a:r>
            <a:r>
              <a:rPr lang="en-US" sz="2400" b="1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cảm</a:t>
            </a:r>
            <a:r>
              <a:rPr lang="en-US" sz="2400" b="1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b="1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linh</a:t>
            </a:r>
            <a:r>
              <a:rPr lang="en-US" sz="2400" b="1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hoạt</a:t>
            </a:r>
            <a:r>
              <a:rPr lang="en-US" sz="2400" b="1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b="1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400" b="1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400" b="1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en-US" sz="2400" b="1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hồn</a:t>
            </a:r>
            <a:r>
              <a:rPr lang="en-US" sz="2400" b="1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nhiên</a:t>
            </a:r>
            <a:r>
              <a:rPr lang="en-US" sz="2400" b="1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b="1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ngây</a:t>
            </a:r>
            <a:r>
              <a:rPr lang="en-US" sz="2400" b="1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thơ</a:t>
            </a:r>
            <a:r>
              <a:rPr lang="en-US" sz="2400" b="1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b="1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niềm</a:t>
            </a:r>
            <a:r>
              <a:rPr lang="en-US" sz="2400" b="1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tự</a:t>
            </a:r>
            <a:r>
              <a:rPr lang="en-US" sz="2400" b="1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hào</a:t>
            </a:r>
            <a:r>
              <a:rPr lang="en-US" sz="2400" b="1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400" b="1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quê</a:t>
            </a:r>
            <a:r>
              <a:rPr lang="en-US" sz="2400" b="1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hương</a:t>
            </a:r>
            <a:r>
              <a:rPr lang="en-US" sz="2400" b="1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VN" sz="2400" b="1" kern="100" dirty="0">
              <a:solidFill>
                <a:schemeClr val="tx1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CD3088-101E-3BD7-04B8-AC3F2EA04F11}"/>
              </a:ext>
            </a:extLst>
          </p:cNvPr>
          <p:cNvSpPr txBox="1"/>
          <p:nvPr/>
        </p:nvSpPr>
        <p:spPr>
          <a:xfrm>
            <a:off x="1178542" y="3269295"/>
            <a:ext cx="9522177" cy="33432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Bây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giờ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US" sz="2400" kern="1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đường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vào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Văn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Chỉ</a:t>
            </a:r>
            <a:r>
              <a:rPr lang="en-US" sz="2400" kern="1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phong</a:t>
            </a:r>
            <a:r>
              <a:rPr lang="en-US" sz="2400" b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quang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hơn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hẳn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en-US" sz="2400" kern="1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//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Hai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bên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đường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US" sz="2400" kern="1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hàng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hoa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tóc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tiên</a:t>
            </a:r>
            <a:r>
              <a:rPr lang="en-US" sz="2400" kern="1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rực</a:t>
            </a:r>
            <a:r>
              <a:rPr lang="en-US" sz="2400" b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rỡ</a:t>
            </a:r>
            <a:r>
              <a:rPr lang="en-US" sz="2400" b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khoe</a:t>
            </a:r>
            <a:r>
              <a:rPr lang="en-US" sz="2400" b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sắc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đón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bước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chân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khách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tham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quan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en-US" sz="2400" kern="1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//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Hai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cây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trạng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nguyên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trước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cổng</a:t>
            </a:r>
            <a:r>
              <a:rPr lang="en-US" sz="2400" kern="1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cũng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xoè</a:t>
            </a:r>
            <a:r>
              <a:rPr lang="en-US" sz="2400" b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400" b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tán</a:t>
            </a:r>
            <a:r>
              <a:rPr lang="en-US" sz="2400" b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lá</a:t>
            </a:r>
            <a:r>
              <a:rPr lang="en-US" sz="2400" b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đỏ</a:t>
            </a:r>
            <a:r>
              <a:rPr lang="en-US" sz="2400" kern="1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như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400" b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cánh</a:t>
            </a:r>
            <a:r>
              <a:rPr lang="en-US" sz="2400" b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hoa</a:t>
            </a:r>
            <a:r>
              <a:rPr lang="en-US" sz="2400" b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tươi</a:t>
            </a:r>
            <a:r>
              <a:rPr lang="en-US" sz="2400" b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thắm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en-US" sz="2400" kern="1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//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Màu</a:t>
            </a:r>
            <a:r>
              <a:rPr lang="en-US" sz="2400" b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đỏ</a:t>
            </a:r>
            <a:r>
              <a:rPr lang="en-US" sz="2400" b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rực</a:t>
            </a:r>
            <a:r>
              <a:rPr lang="en-US" sz="2400" b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rỡ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“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bông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hoa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"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ấy</a:t>
            </a:r>
            <a:r>
              <a:rPr lang="en-US" sz="2400" kern="1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như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nhắc</a:t>
            </a:r>
            <a:r>
              <a:rPr lang="en-US" sz="2400" b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nhở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chúng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tôi</a:t>
            </a:r>
            <a:r>
              <a:rPr lang="en-US" sz="2400" kern="100" dirty="0">
                <a:solidFill>
                  <a:srgbClr val="C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truyền</a:t>
            </a:r>
            <a:r>
              <a:rPr lang="en-US" sz="2400" b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thống</a:t>
            </a:r>
            <a:r>
              <a:rPr lang="en-US" sz="2400" b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vẻ</a:t>
            </a:r>
            <a:r>
              <a:rPr lang="en-US" sz="2400" b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vang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quê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nhà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en-US" sz="2400" kern="1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//</a:t>
            </a:r>
            <a:endParaRPr lang="en-VN" sz="2400" kern="100" dirty="0">
              <a:solidFill>
                <a:srgbClr val="C00000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6969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8DB9EF-EC49-23A3-DC54-C0142B0EBE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3">
            <a:extLst>
              <a:ext uri="{FF2B5EF4-FFF2-40B4-BE49-F238E27FC236}">
                <a16:creationId xmlns:a16="http://schemas.microsoft.com/office/drawing/2014/main" id="{A9B7A655-F681-4FCA-58F1-2F51E0F480E8}"/>
              </a:ext>
            </a:extLst>
          </p:cNvPr>
          <p:cNvSpPr txBox="1"/>
          <p:nvPr/>
        </p:nvSpPr>
        <p:spPr>
          <a:xfrm>
            <a:off x="1547062" y="2499417"/>
            <a:ext cx="3641814" cy="18591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 err="1">
                <a:solidFill>
                  <a:schemeClr val="tx1"/>
                </a:solidFill>
                <a:latin typeface="+mn-lt"/>
                <a:ea typeface="Muli"/>
                <a:cs typeface="Arial" panose="020B0604020202020204" pitchFamily="34" charset="0"/>
                <a:sym typeface="Muli"/>
              </a:rPr>
              <a:t>Các</a:t>
            </a:r>
            <a:r>
              <a:rPr lang="en-US" sz="2800" dirty="0">
                <a:solidFill>
                  <a:schemeClr val="tx1"/>
                </a:solidFill>
                <a:latin typeface="+mn-lt"/>
                <a:ea typeface="Muli"/>
                <a:cs typeface="Arial" panose="020B0604020202020204" pitchFamily="34" charset="0"/>
                <a:sym typeface="Muli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+mn-lt"/>
                <a:ea typeface="Muli"/>
                <a:cs typeface="Arial" panose="020B0604020202020204" pitchFamily="34" charset="0"/>
                <a:sym typeface="Muli"/>
              </a:rPr>
              <a:t>em</a:t>
            </a:r>
            <a:r>
              <a:rPr lang="en-US" sz="2800" dirty="0">
                <a:solidFill>
                  <a:schemeClr val="tx1"/>
                </a:solidFill>
                <a:latin typeface="+mn-lt"/>
                <a:ea typeface="Muli"/>
                <a:cs typeface="Arial" panose="020B0604020202020204" pitchFamily="34" charset="0"/>
                <a:sym typeface="Muli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+mn-lt"/>
                <a:ea typeface="Muli"/>
                <a:cs typeface="Arial" panose="020B0604020202020204" pitchFamily="34" charset="0"/>
                <a:sym typeface="Muli"/>
              </a:rPr>
              <a:t>luyện</a:t>
            </a:r>
            <a:r>
              <a:rPr lang="en-US" sz="2800" dirty="0">
                <a:solidFill>
                  <a:schemeClr val="tx1"/>
                </a:solidFill>
                <a:latin typeface="+mn-lt"/>
                <a:ea typeface="Muli"/>
                <a:cs typeface="Arial" panose="020B0604020202020204" pitchFamily="34" charset="0"/>
                <a:sym typeface="Muli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+mn-lt"/>
                <a:ea typeface="Muli"/>
                <a:cs typeface="Arial" panose="020B0604020202020204" pitchFamily="34" charset="0"/>
                <a:sym typeface="Muli"/>
              </a:rPr>
              <a:t>đọc</a:t>
            </a:r>
            <a:r>
              <a:rPr lang="en-US" sz="2800" dirty="0">
                <a:solidFill>
                  <a:schemeClr val="tx1"/>
                </a:solidFill>
                <a:latin typeface="+mn-lt"/>
                <a:ea typeface="Muli"/>
                <a:cs typeface="Arial" panose="020B0604020202020204" pitchFamily="34" charset="0"/>
                <a:sym typeface="Muli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+mn-lt"/>
                <a:ea typeface="Muli"/>
                <a:cs typeface="Arial" panose="020B0604020202020204" pitchFamily="34" charset="0"/>
                <a:sym typeface="Muli"/>
              </a:rPr>
              <a:t>trong</a:t>
            </a:r>
            <a:r>
              <a:rPr lang="en-US" sz="2800" dirty="0">
                <a:solidFill>
                  <a:schemeClr val="tx1"/>
                </a:solidFill>
                <a:latin typeface="+mn-lt"/>
                <a:ea typeface="Muli"/>
                <a:cs typeface="Arial" panose="020B0604020202020204" pitchFamily="34" charset="0"/>
                <a:sym typeface="Muli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+mn-lt"/>
                <a:ea typeface="Muli"/>
                <a:cs typeface="Arial" panose="020B0604020202020204" pitchFamily="34" charset="0"/>
                <a:sym typeface="Muli"/>
              </a:rPr>
              <a:t>nhóm</a:t>
            </a:r>
            <a:r>
              <a:rPr lang="en-US" sz="2800" dirty="0">
                <a:solidFill>
                  <a:schemeClr val="tx1"/>
                </a:solidFill>
                <a:latin typeface="+mn-lt"/>
                <a:ea typeface="Muli"/>
                <a:cs typeface="Arial" panose="020B0604020202020204" pitchFamily="34" charset="0"/>
                <a:sym typeface="Muli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+mn-lt"/>
                <a:ea typeface="Muli"/>
                <a:cs typeface="Arial" panose="020B0604020202020204" pitchFamily="34" charset="0"/>
                <a:sym typeface="Muli"/>
              </a:rPr>
              <a:t>và</a:t>
            </a:r>
            <a:r>
              <a:rPr lang="en-US" sz="2800" dirty="0">
                <a:solidFill>
                  <a:schemeClr val="tx1"/>
                </a:solidFill>
                <a:latin typeface="+mn-lt"/>
                <a:ea typeface="Muli"/>
                <a:cs typeface="Arial" panose="020B0604020202020204" pitchFamily="34" charset="0"/>
                <a:sym typeface="Muli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+mn-lt"/>
                <a:ea typeface="Muli"/>
                <a:cs typeface="Arial" panose="020B0604020202020204" pitchFamily="34" charset="0"/>
                <a:sym typeface="Muli"/>
              </a:rPr>
              <a:t>trước</a:t>
            </a:r>
            <a:r>
              <a:rPr lang="en-US" sz="2800" dirty="0">
                <a:solidFill>
                  <a:schemeClr val="tx1"/>
                </a:solidFill>
                <a:latin typeface="+mn-lt"/>
                <a:ea typeface="Muli"/>
                <a:cs typeface="Arial" panose="020B0604020202020204" pitchFamily="34" charset="0"/>
                <a:sym typeface="Muli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+mn-lt"/>
                <a:ea typeface="Muli"/>
                <a:cs typeface="Arial" panose="020B0604020202020204" pitchFamily="34" charset="0"/>
                <a:sym typeface="Muli"/>
              </a:rPr>
              <a:t>lớp</a:t>
            </a:r>
            <a:r>
              <a:rPr lang="en-US" sz="2800" dirty="0">
                <a:solidFill>
                  <a:schemeClr val="tx1"/>
                </a:solidFill>
                <a:latin typeface="+mn-lt"/>
                <a:ea typeface="Muli"/>
                <a:cs typeface="Arial" panose="020B0604020202020204" pitchFamily="34" charset="0"/>
                <a:sym typeface="Muli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+mn-lt"/>
                <a:ea typeface="Muli"/>
                <a:cs typeface="Arial" panose="020B0604020202020204" pitchFamily="34" charset="0"/>
                <a:sym typeface="Muli"/>
              </a:rPr>
              <a:t>đoạn</a:t>
            </a:r>
            <a:r>
              <a:rPr lang="en-US" sz="2800" dirty="0">
                <a:solidFill>
                  <a:schemeClr val="tx1"/>
                </a:solidFill>
                <a:latin typeface="+mn-lt"/>
                <a:ea typeface="Muli"/>
                <a:cs typeface="Arial" panose="020B0604020202020204" pitchFamily="34" charset="0"/>
                <a:sym typeface="Muli"/>
              </a:rPr>
              <a:t> 3.</a:t>
            </a:r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281CB1A1-043C-6C81-32BE-FDB80481551C}"/>
              </a:ext>
            </a:extLst>
          </p:cNvPr>
          <p:cNvSpPr/>
          <p:nvPr/>
        </p:nvSpPr>
        <p:spPr>
          <a:xfrm>
            <a:off x="5782316" y="1754419"/>
            <a:ext cx="5543293" cy="3349161"/>
          </a:xfrm>
          <a:custGeom>
            <a:avLst/>
            <a:gdLst/>
            <a:ahLst/>
            <a:cxnLst/>
            <a:rect l="l" t="t" r="r" b="b"/>
            <a:pathLst>
              <a:path w="1920305" h="1152983">
                <a:moveTo>
                  <a:pt x="0" y="0"/>
                </a:moveTo>
                <a:lnTo>
                  <a:pt x="1920305" y="0"/>
                </a:lnTo>
                <a:lnTo>
                  <a:pt x="1920305" y="1152983"/>
                </a:lnTo>
                <a:lnTo>
                  <a:pt x="0" y="11529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280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54137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22FEE7AA-9E93-4830-9E19-6AE3E3EB42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7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6CC326-B7CE-78A0-FF86-CDD154C75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BCC687F-97BE-88B8-68AA-1A59EB9116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2729" y="883919"/>
            <a:ext cx="2857500" cy="2857500"/>
          </a:xfrm>
          <a:prstGeom prst="rect">
            <a:avLst/>
          </a:prstGeom>
        </p:spPr>
      </p:pic>
      <p:sp>
        <p:nvSpPr>
          <p:cNvPr id="3" name="Hexagon 2">
            <a:extLst>
              <a:ext uri="{FF2B5EF4-FFF2-40B4-BE49-F238E27FC236}">
                <a16:creationId xmlns:a16="http://schemas.microsoft.com/office/drawing/2014/main" id="{5A2CFC47-D9C2-27B2-3B6C-75B58D6A713F}"/>
              </a:ext>
            </a:extLst>
          </p:cNvPr>
          <p:cNvSpPr/>
          <p:nvPr/>
        </p:nvSpPr>
        <p:spPr>
          <a:xfrm>
            <a:off x="315850" y="13792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TM Avo" panose="02040603050506020204" pitchFamily="18" charset="0"/>
                <a:ea typeface="UD Digi Kyokasho N-B" panose="02020700000000000000" pitchFamily="18" charset="-128"/>
              </a:rPr>
              <a:t>Ong</a:t>
            </a:r>
            <a:endParaRPr lang="en-US" sz="6000">
              <a:latin typeface="UTM Avo" panose="02040603050506020204" pitchFamily="18" charset="0"/>
              <a:ea typeface="UD Digi Kyokasho N-B" panose="02020700000000000000" pitchFamily="18" charset="-128"/>
            </a:endParaRPr>
          </a:p>
        </p:txBody>
      </p:sp>
      <p:sp>
        <p:nvSpPr>
          <p:cNvPr id="4" name="Hexagon 3">
            <a:extLst>
              <a:ext uri="{FF2B5EF4-FFF2-40B4-BE49-F238E27FC236}">
                <a16:creationId xmlns:a16="http://schemas.microsoft.com/office/drawing/2014/main" id="{BC02AEF5-67F6-43BF-A6DF-0C79FBBFD5CF}"/>
              </a:ext>
            </a:extLst>
          </p:cNvPr>
          <p:cNvSpPr/>
          <p:nvPr/>
        </p:nvSpPr>
        <p:spPr>
          <a:xfrm>
            <a:off x="2471927" y="1981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TM Avo" panose="02040603050506020204" pitchFamily="18" charset="0"/>
                <a:ea typeface="UD Digi Kyokasho N-B" panose="02020700000000000000" pitchFamily="18" charset="-128"/>
              </a:rPr>
              <a:t>non</a:t>
            </a:r>
            <a:endParaRPr lang="en-US" sz="6000">
              <a:latin typeface="UTM Avo" panose="02040603050506020204" pitchFamily="18" charset="0"/>
              <a:ea typeface="UD Digi Kyokasho N-B" panose="02020700000000000000" pitchFamily="18" charset="-128"/>
            </a:endParaRPr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29D7B49A-D24F-9EAD-5463-D6844D4C9FE2}"/>
              </a:ext>
            </a:extLst>
          </p:cNvPr>
          <p:cNvSpPr/>
          <p:nvPr/>
        </p:nvSpPr>
        <p:spPr>
          <a:xfrm>
            <a:off x="6784081" y="25603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TM Avo" panose="02040603050506020204" pitchFamily="18" charset="0"/>
                <a:ea typeface="UD Digi Kyokasho N-B" panose="02020700000000000000" pitchFamily="18" charset="-128"/>
              </a:rPr>
              <a:t>việc</a:t>
            </a:r>
          </a:p>
        </p:txBody>
      </p:sp>
      <p:sp>
        <p:nvSpPr>
          <p:cNvPr id="6" name="Hexagon 5">
            <a:extLst>
              <a:ext uri="{FF2B5EF4-FFF2-40B4-BE49-F238E27FC236}">
                <a16:creationId xmlns:a16="http://schemas.microsoft.com/office/drawing/2014/main" id="{A547F888-D297-20C1-9085-34F8B6EA4D53}"/>
              </a:ext>
            </a:extLst>
          </p:cNvPr>
          <p:cNvSpPr/>
          <p:nvPr/>
        </p:nvSpPr>
        <p:spPr>
          <a:xfrm>
            <a:off x="4628004" y="13792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TM Avo" panose="02040603050506020204" pitchFamily="18" charset="0"/>
                <a:ea typeface="UD Digi Kyokasho N-B" panose="02020700000000000000" pitchFamily="18" charset="-128"/>
              </a:rPr>
              <a:t>học</a:t>
            </a:r>
            <a:endParaRPr lang="en-US" sz="6000">
              <a:latin typeface="UTM Avo" panose="02040603050506020204" pitchFamily="18" charset="0"/>
              <a:ea typeface="UD Digi Kyokasho N-B" panose="02020700000000000000" pitchFamily="18" charset="-12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243484-301D-02EA-4C96-B6ACD3FFBC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952" y="3436622"/>
            <a:ext cx="2650039" cy="26618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B2D81E6-3074-F848-13BC-DD2DFA5C3AD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9" name="Cartoon Background Music Funny Animation Free">
            <a:hlinkClick r:id="" action="ppaction://media"/>
            <a:extLst>
              <a:ext uri="{FF2B5EF4-FFF2-40B4-BE49-F238E27FC236}">
                <a16:creationId xmlns:a16="http://schemas.microsoft.com/office/drawing/2014/main" id="{1F024C5B-6A18-9335-9C25-E0EC145CC3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5026005" y="78513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800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1"/>
                            </p:stCondLst>
                            <p:childTnLst>
                              <p:par>
                                <p:cTn id="13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1"/>
                            </p:stCondLst>
                            <p:childTnLst>
                              <p:par>
                                <p:cTn id="18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1"/>
                            </p:stCondLst>
                            <p:childTnLst>
                              <p:par>
                                <p:cTn id="23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3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EA0BBC-2C7E-88C6-4D6B-99F0D855C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5CB4384-CF7C-3DDA-C18B-764B38BEA4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9" y="4196183"/>
            <a:ext cx="2650039" cy="2661817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6A00A7C-A651-E1B0-2DB2-553585E91F2E}"/>
              </a:ext>
            </a:extLst>
          </p:cNvPr>
          <p:cNvSpPr/>
          <p:nvPr/>
        </p:nvSpPr>
        <p:spPr>
          <a:xfrm>
            <a:off x="319460" y="1365813"/>
            <a:ext cx="9211291" cy="2963119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en-US" sz="2800" b="1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HƯỚNG DẪN</a:t>
            </a:r>
            <a:endParaRPr lang="en-US" sz="2800" kern="100" dirty="0">
              <a:solidFill>
                <a:schemeClr val="tx1"/>
              </a:solidFill>
              <a:effectLst/>
              <a:latin typeface="UTM Avo" panose="02040603050506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 GV click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vào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màn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hình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xuất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hiện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câu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hỏi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- Click vào ô đáp án để chọn đáp án đúng. </a:t>
            </a:r>
            <a:endParaRPr lang="en-US" sz="24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2400" kern="100" dirty="0">
                <a:solidFill>
                  <a:schemeClr val="tx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GV click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vào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màn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hình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chuyển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sang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câu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hỏi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tiếp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theo.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n-US" sz="24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0F0716-77D9-488E-D363-DEB2B8DCAA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5040" y="1092264"/>
            <a:ext cx="2857500" cy="2857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4CB6B02-78D8-F43C-82D6-1B5E532DA4A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3970654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CED4BA-F3B3-F39E-8DF8-EFEB022933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4202A3F-A9B3-5C7D-214E-C4A434DD61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9" y="5821654"/>
            <a:ext cx="985885" cy="990267"/>
          </a:xfrm>
          <a:prstGeom prst="rect">
            <a:avLst/>
          </a:prstGeom>
        </p:spPr>
      </p:pic>
      <p:sp>
        <p:nvSpPr>
          <p:cNvPr id="3" name="Rectangle: Rounded Corners 13">
            <a:extLst>
              <a:ext uri="{FF2B5EF4-FFF2-40B4-BE49-F238E27FC236}">
                <a16:creationId xmlns:a16="http://schemas.microsoft.com/office/drawing/2014/main" id="{62578143-3AEF-FFFC-DF7B-5FC11D91AF40}"/>
              </a:ext>
            </a:extLst>
          </p:cNvPr>
          <p:cNvSpPr/>
          <p:nvPr/>
        </p:nvSpPr>
        <p:spPr>
          <a:xfrm>
            <a:off x="841150" y="2665915"/>
            <a:ext cx="51150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A. Văn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Chỉ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nơi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tập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sinh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làng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VN" sz="2400" kern="100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: Rounded Corners 14">
            <a:extLst>
              <a:ext uri="{FF2B5EF4-FFF2-40B4-BE49-F238E27FC236}">
                <a16:creationId xmlns:a16="http://schemas.microsoft.com/office/drawing/2014/main" id="{8F7B8E76-9FD5-C88E-0748-8D7CBCD1B01E}"/>
              </a:ext>
            </a:extLst>
          </p:cNvPr>
          <p:cNvSpPr/>
          <p:nvPr/>
        </p:nvSpPr>
        <p:spPr>
          <a:xfrm>
            <a:off x="841150" y="4311736"/>
            <a:ext cx="51150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C. Văn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Chỉ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nơi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tổ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chức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lễ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hội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làng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VN" sz="2400" kern="100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: Rounded Corners 15">
            <a:extLst>
              <a:ext uri="{FF2B5EF4-FFF2-40B4-BE49-F238E27FC236}">
                <a16:creationId xmlns:a16="http://schemas.microsoft.com/office/drawing/2014/main" id="{68DC3293-F1A5-5760-121A-503647F6BD63}"/>
              </a:ext>
            </a:extLst>
          </p:cNvPr>
          <p:cNvSpPr/>
          <p:nvPr/>
        </p:nvSpPr>
        <p:spPr>
          <a:xfrm>
            <a:off x="6395650" y="2665915"/>
            <a:ext cx="51150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B. Văn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Chỉ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thờ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vị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thần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linh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làng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VN" sz="2400" kern="100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: Rounded Corners 16">
            <a:extLst>
              <a:ext uri="{FF2B5EF4-FFF2-40B4-BE49-F238E27FC236}">
                <a16:creationId xmlns:a16="http://schemas.microsoft.com/office/drawing/2014/main" id="{348E0D4D-46E8-66F6-D0C2-D8ED8B67B83A}"/>
              </a:ext>
            </a:extLst>
          </p:cNvPr>
          <p:cNvSpPr/>
          <p:nvPr/>
        </p:nvSpPr>
        <p:spPr>
          <a:xfrm>
            <a:off x="6395650" y="4311736"/>
            <a:ext cx="51150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D. Văn Chỉ thờ mười vị tiến sĩ thời xưa, đã xây cả trăm năm.</a:t>
            </a:r>
          </a:p>
        </p:txBody>
      </p:sp>
      <p:pic>
        <p:nvPicPr>
          <p:cNvPr id="7" name="Picture 18">
            <a:extLst>
              <a:ext uri="{FF2B5EF4-FFF2-40B4-BE49-F238E27FC236}">
                <a16:creationId xmlns:a16="http://schemas.microsoft.com/office/drawing/2014/main" id="{6E657CDC-0C9C-BA66-4364-C0E3D8A79F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45" y="5132180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0">
            <a:extLst>
              <a:ext uri="{FF2B5EF4-FFF2-40B4-BE49-F238E27FC236}">
                <a16:creationId xmlns:a16="http://schemas.microsoft.com/office/drawing/2014/main" id="{BBF1D347-0303-1385-1FB7-3DC6680D91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6123" y="5111701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0">
            <a:extLst>
              <a:ext uri="{FF2B5EF4-FFF2-40B4-BE49-F238E27FC236}">
                <a16:creationId xmlns:a16="http://schemas.microsoft.com/office/drawing/2014/main" id="{1E9EF9DF-61A9-DF8C-F812-9CFFDCB8A6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907" y="3472164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A608E88-438E-303D-C346-1AF92FE3E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3990" y="3388490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: Rounded Corners 13">
            <a:extLst>
              <a:ext uri="{FF2B5EF4-FFF2-40B4-BE49-F238E27FC236}">
                <a16:creationId xmlns:a16="http://schemas.microsoft.com/office/drawing/2014/main" id="{91F84C2B-9426-4208-056C-03621C7FBA1D}"/>
              </a:ext>
            </a:extLst>
          </p:cNvPr>
          <p:cNvSpPr/>
          <p:nvPr/>
        </p:nvSpPr>
        <p:spPr>
          <a:xfrm>
            <a:off x="841150" y="962640"/>
            <a:ext cx="10669532" cy="1426465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400" b="1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1: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Vào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dịp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chuẩn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bị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hội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làng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ba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anh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nhỏ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biết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thêm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điều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VN" sz="2400" kern="100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77F4F80-F20E-E6AA-C697-A29EA93592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0132" y="785131"/>
            <a:ext cx="2071868" cy="20718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9579CB9-A14A-6B97-0562-CA8A1ABF1F1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3577862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C84D0A-93B3-A9B1-A960-99080AB5E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97D6C90-7DBA-9743-88B9-26560D8029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9" y="5821654"/>
            <a:ext cx="985885" cy="990267"/>
          </a:xfrm>
          <a:prstGeom prst="rect">
            <a:avLst/>
          </a:prstGeom>
        </p:spPr>
      </p:pic>
      <p:sp>
        <p:nvSpPr>
          <p:cNvPr id="7" name="Rectangle: Rounded Corners 13">
            <a:extLst>
              <a:ext uri="{FF2B5EF4-FFF2-40B4-BE49-F238E27FC236}">
                <a16:creationId xmlns:a16="http://schemas.microsoft.com/office/drawing/2014/main" id="{AD62E3C0-18B4-BC96-424F-EC843C998CFC}"/>
              </a:ext>
            </a:extLst>
          </p:cNvPr>
          <p:cNvSpPr/>
          <p:nvPr/>
        </p:nvSpPr>
        <p:spPr>
          <a:xfrm>
            <a:off x="841149" y="2692809"/>
            <a:ext cx="4580835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 algn="ctr">
              <a:lnSpc>
                <a:spcPct val="150000"/>
              </a:lnSpc>
              <a:buAutoNum type="alphaUcPeriod"/>
            </a:pP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Phát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sạch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cỏ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trồng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hai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dây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tóc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tiên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VN" sz="2400" kern="100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: Rounded Corners 14">
            <a:extLst>
              <a:ext uri="{FF2B5EF4-FFF2-40B4-BE49-F238E27FC236}">
                <a16:creationId xmlns:a16="http://schemas.microsoft.com/office/drawing/2014/main" id="{358723DC-3DA6-14A8-2E05-50A0F6028648}"/>
              </a:ext>
            </a:extLst>
          </p:cNvPr>
          <p:cNvSpPr/>
          <p:nvPr/>
        </p:nvSpPr>
        <p:spPr>
          <a:xfrm>
            <a:off x="841149" y="4338630"/>
            <a:ext cx="4580835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C.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Tổ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chức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trò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chơi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dân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gian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VN" sz="2400" kern="100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: Rounded Corners 15">
            <a:extLst>
              <a:ext uri="{FF2B5EF4-FFF2-40B4-BE49-F238E27FC236}">
                <a16:creationId xmlns:a16="http://schemas.microsoft.com/office/drawing/2014/main" id="{DB5DB6DA-A2CA-3061-80A4-2D8D966DA085}"/>
              </a:ext>
            </a:extLst>
          </p:cNvPr>
          <p:cNvSpPr/>
          <p:nvPr/>
        </p:nvSpPr>
        <p:spPr>
          <a:xfrm>
            <a:off x="5957047" y="2692809"/>
            <a:ext cx="4580835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B.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Xây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lại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Văn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Chỉ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VN" sz="2400" kern="100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: Rounded Corners 16">
            <a:extLst>
              <a:ext uri="{FF2B5EF4-FFF2-40B4-BE49-F238E27FC236}">
                <a16:creationId xmlns:a16="http://schemas.microsoft.com/office/drawing/2014/main" id="{E44C1268-B673-2575-59BC-26BEED1AADFA}"/>
              </a:ext>
            </a:extLst>
          </p:cNvPr>
          <p:cNvSpPr/>
          <p:nvPr/>
        </p:nvSpPr>
        <p:spPr>
          <a:xfrm>
            <a:off x="5957047" y="4338630"/>
            <a:ext cx="4580835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D.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Mời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vị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tiến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sĩ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dự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lễ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VN" sz="2400" kern="100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8">
            <a:extLst>
              <a:ext uri="{FF2B5EF4-FFF2-40B4-BE49-F238E27FC236}">
                <a16:creationId xmlns:a16="http://schemas.microsoft.com/office/drawing/2014/main" id="{F2485A9B-79DE-5433-BC81-4B47E4477E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967" y="3580760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7A94BB0E-8C1C-E2BD-215E-11D9B6D641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7654" y="5252215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0">
            <a:extLst>
              <a:ext uri="{FF2B5EF4-FFF2-40B4-BE49-F238E27FC236}">
                <a16:creationId xmlns:a16="http://schemas.microsoft.com/office/drawing/2014/main" id="{BA66E927-E9B7-F091-FE37-9B9D0C3BF0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7654" y="3596388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54A9C92-CB9E-0BAB-9561-63133D718E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8771" y="5240627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: Rounded Corners 13">
            <a:extLst>
              <a:ext uri="{FF2B5EF4-FFF2-40B4-BE49-F238E27FC236}">
                <a16:creationId xmlns:a16="http://schemas.microsoft.com/office/drawing/2014/main" id="{4FE42C28-1EF1-8209-2710-CDB25A9CAC8C}"/>
              </a:ext>
            </a:extLst>
          </p:cNvPr>
          <p:cNvSpPr/>
          <p:nvPr/>
        </p:nvSpPr>
        <p:spPr>
          <a:xfrm>
            <a:off x="841150" y="989536"/>
            <a:ext cx="9725593" cy="1426464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4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2: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Ông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thủ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từ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chuẩn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bị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đón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hội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làng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r>
              <a:rPr lang="en-VN" sz="2400" dirty="0">
                <a:cs typeface="Arial" panose="020B0604020202020204" pitchFamily="34" charset="0"/>
              </a:rPr>
              <a:t> </a:t>
            </a:r>
            <a:endParaRPr lang="en-VN" sz="2400" kern="100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526A3F4-D299-15F6-2C0F-D3C0D323F7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3568" y="391578"/>
            <a:ext cx="2071868" cy="207186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9854ADD-4110-7C89-B998-8E36B1AFF7A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1484927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69ADD7-6763-1F30-ED9E-22B711D8C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9446C70-7BC7-623D-EE9B-BF3334E4FB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9" y="5821654"/>
            <a:ext cx="985885" cy="990267"/>
          </a:xfrm>
          <a:prstGeom prst="rect">
            <a:avLst/>
          </a:prstGeom>
        </p:spPr>
      </p:pic>
      <p:sp>
        <p:nvSpPr>
          <p:cNvPr id="3" name="Rectangle: Rounded Corners 13">
            <a:extLst>
              <a:ext uri="{FF2B5EF4-FFF2-40B4-BE49-F238E27FC236}">
                <a16:creationId xmlns:a16="http://schemas.microsoft.com/office/drawing/2014/main" id="{A64F84A2-4415-A7CD-3ED4-9938148742E4}"/>
              </a:ext>
            </a:extLst>
          </p:cNvPr>
          <p:cNvSpPr/>
          <p:nvPr/>
        </p:nvSpPr>
        <p:spPr>
          <a:xfrm>
            <a:off x="841150" y="2665915"/>
            <a:ext cx="4756830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 algn="ctr">
              <a:lnSpc>
                <a:spcPct val="150000"/>
              </a:lnSpc>
              <a:buAutoNum type="alphaUcPeriod"/>
            </a:pP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ba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anh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tham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gia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lễ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hội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VN" sz="2400" kern="100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: Rounded Corners 14">
            <a:extLst>
              <a:ext uri="{FF2B5EF4-FFF2-40B4-BE49-F238E27FC236}">
                <a16:creationId xmlns:a16="http://schemas.microsoft.com/office/drawing/2014/main" id="{97512392-DE5A-1376-0EAC-BB42C1A592E6}"/>
              </a:ext>
            </a:extLst>
          </p:cNvPr>
          <p:cNvSpPr/>
          <p:nvPr/>
        </p:nvSpPr>
        <p:spPr>
          <a:xfrm>
            <a:off x="841150" y="4311736"/>
            <a:ext cx="4756830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C.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ba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anh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biết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thêm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truyền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thống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làng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VN" sz="2400" kern="100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: Rounded Corners 15">
            <a:extLst>
              <a:ext uri="{FF2B5EF4-FFF2-40B4-BE49-F238E27FC236}">
                <a16:creationId xmlns:a16="http://schemas.microsoft.com/office/drawing/2014/main" id="{3BDDC02F-CD83-83C7-EFD8-818DD2A38F2C}"/>
              </a:ext>
            </a:extLst>
          </p:cNvPr>
          <p:cNvSpPr/>
          <p:nvPr/>
        </p:nvSpPr>
        <p:spPr>
          <a:xfrm>
            <a:off x="6594022" y="2665915"/>
            <a:ext cx="485992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B.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ba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anh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gặp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vị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tiến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sĩ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VN" sz="2400" kern="100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: Rounded Corners 16">
            <a:extLst>
              <a:ext uri="{FF2B5EF4-FFF2-40B4-BE49-F238E27FC236}">
                <a16:creationId xmlns:a16="http://schemas.microsoft.com/office/drawing/2014/main" id="{460E43BF-D226-50B5-3BC1-6BA24959CB24}"/>
              </a:ext>
            </a:extLst>
          </p:cNvPr>
          <p:cNvSpPr/>
          <p:nvPr/>
        </p:nvSpPr>
        <p:spPr>
          <a:xfrm>
            <a:off x="6594022" y="4311736"/>
            <a:ext cx="485992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D.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ba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anh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tập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VN" sz="2400" kern="100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18">
            <a:extLst>
              <a:ext uri="{FF2B5EF4-FFF2-40B4-BE49-F238E27FC236}">
                <a16:creationId xmlns:a16="http://schemas.microsoft.com/office/drawing/2014/main" id="{C407675C-962D-91B2-AE42-98DE97FA2C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2497" y="3449937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0">
            <a:extLst>
              <a:ext uri="{FF2B5EF4-FFF2-40B4-BE49-F238E27FC236}">
                <a16:creationId xmlns:a16="http://schemas.microsoft.com/office/drawing/2014/main" id="{6B5D9692-88E0-81AC-683F-03137156C8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0622" y="5105764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0">
            <a:extLst>
              <a:ext uri="{FF2B5EF4-FFF2-40B4-BE49-F238E27FC236}">
                <a16:creationId xmlns:a16="http://schemas.microsoft.com/office/drawing/2014/main" id="{047AC9CA-F7A4-221E-D9CC-F171DAC80C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0325" y="3496478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3D382D3-7B1B-6DD6-3081-4ECC268967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0325" y="5107152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: Rounded Corners 13">
            <a:extLst>
              <a:ext uri="{FF2B5EF4-FFF2-40B4-BE49-F238E27FC236}">
                <a16:creationId xmlns:a16="http://schemas.microsoft.com/office/drawing/2014/main" id="{2244CE54-89AD-6289-B107-2F657CA150B7}"/>
              </a:ext>
            </a:extLst>
          </p:cNvPr>
          <p:cNvSpPr/>
          <p:nvPr/>
        </p:nvSpPr>
        <p:spPr>
          <a:xfrm>
            <a:off x="841150" y="962640"/>
            <a:ext cx="10612794" cy="1426465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4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3: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Vì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sao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ông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nội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lại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dẫn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ba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anh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ra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Văn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Chỉ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r>
              <a:rPr lang="en-VN" sz="2400" dirty="0">
                <a:cs typeface="Arial" panose="020B0604020202020204" pitchFamily="34" charset="0"/>
              </a:rPr>
              <a:t> </a:t>
            </a:r>
            <a:endParaRPr lang="en-VN" sz="2400" kern="100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3792296-4C92-0550-575A-AC2E21817E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3568" y="364684"/>
            <a:ext cx="2071868" cy="20718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8C14DC2-AE0A-7CF0-F718-45860B0551C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3602863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8DCA47-74AB-357F-5D8A-51732F58E7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735A172-ED75-9CB4-3ABA-13A3D5D206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9" y="5821654"/>
            <a:ext cx="985885" cy="990267"/>
          </a:xfrm>
          <a:prstGeom prst="rect">
            <a:avLst/>
          </a:prstGeom>
        </p:spPr>
      </p:pic>
      <p:sp>
        <p:nvSpPr>
          <p:cNvPr id="3" name="Rectangle: Rounded Corners 13">
            <a:extLst>
              <a:ext uri="{FF2B5EF4-FFF2-40B4-BE49-F238E27FC236}">
                <a16:creationId xmlns:a16="http://schemas.microsoft.com/office/drawing/2014/main" id="{1C489B1B-D0A0-2129-099F-B69CB52CBBB6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A.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Hào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hứng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vì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trồng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cây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VN" sz="2400" kern="100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: Rounded Corners 14">
            <a:extLst>
              <a:ext uri="{FF2B5EF4-FFF2-40B4-BE49-F238E27FC236}">
                <a16:creationId xmlns:a16="http://schemas.microsoft.com/office/drawing/2014/main" id="{FD46ED69-3937-A234-4758-B46CD3082163}"/>
              </a:ext>
            </a:extLst>
          </p:cNvPr>
          <p:cNvSpPr/>
          <p:nvPr/>
        </p:nvSpPr>
        <p:spPr>
          <a:xfrm>
            <a:off x="8411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C.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Tự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hào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truyền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thống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quê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nhà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VN" sz="2400" kern="100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: Rounded Corners 15">
            <a:extLst>
              <a:ext uri="{FF2B5EF4-FFF2-40B4-BE49-F238E27FC236}">
                <a16:creationId xmlns:a16="http://schemas.microsoft.com/office/drawing/2014/main" id="{3CD89B2C-838F-B9EE-9483-1EE573572E12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B.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Vui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mừng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vì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tham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gia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lễ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hội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VN" sz="2400" kern="100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: Rounded Corners 16">
            <a:extLst>
              <a:ext uri="{FF2B5EF4-FFF2-40B4-BE49-F238E27FC236}">
                <a16:creationId xmlns:a16="http://schemas.microsoft.com/office/drawing/2014/main" id="{E3DD15A7-2645-FF52-5C9B-73A2D6F97491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D. Thích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thú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vì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màu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sắc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đẹp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VN" sz="2400" kern="100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18">
            <a:extLst>
              <a:ext uri="{FF2B5EF4-FFF2-40B4-BE49-F238E27FC236}">
                <a16:creationId xmlns:a16="http://schemas.microsoft.com/office/drawing/2014/main" id="{E79420B5-98D0-188B-6FE3-AD1E51713A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5278335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0">
            <a:extLst>
              <a:ext uri="{FF2B5EF4-FFF2-40B4-BE49-F238E27FC236}">
                <a16:creationId xmlns:a16="http://schemas.microsoft.com/office/drawing/2014/main" id="{7A8EDBB6-7D91-FCE5-1859-E0E8A86A0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374" y="5353893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0">
            <a:extLst>
              <a:ext uri="{FF2B5EF4-FFF2-40B4-BE49-F238E27FC236}">
                <a16:creationId xmlns:a16="http://schemas.microsoft.com/office/drawing/2014/main" id="{CA26964B-73DA-1319-3C3C-F7A4CADBD7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3646830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5796AED-A5FD-386F-0834-8ADFA3B3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9389" y="3564629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: Rounded Corners 13">
            <a:extLst>
              <a:ext uri="{FF2B5EF4-FFF2-40B4-BE49-F238E27FC236}">
                <a16:creationId xmlns:a16="http://schemas.microsoft.com/office/drawing/2014/main" id="{D56A5AF8-182D-0F1D-B5E5-89952F46DE95}"/>
              </a:ext>
            </a:extLst>
          </p:cNvPr>
          <p:cNvSpPr/>
          <p:nvPr/>
        </p:nvSpPr>
        <p:spPr>
          <a:xfrm>
            <a:off x="841150" y="1150898"/>
            <a:ext cx="9725593" cy="1426465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4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4: 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Ba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anh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cảm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thấy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thế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khi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nhìn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thấy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màu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đỏ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rực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rỡ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hoa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trạng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nguyên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r>
              <a:rPr lang="en-VN" sz="2400" dirty="0">
                <a:cs typeface="Arial" panose="020B0604020202020204" pitchFamily="34" charset="0"/>
              </a:rPr>
              <a:t> </a:t>
            </a:r>
            <a:endParaRPr lang="en-VN" sz="2400" kern="100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0391D0F-C1AE-4C04-8BC6-F4C582E6D5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3568" y="552942"/>
            <a:ext cx="2071868" cy="20718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F53275E-4673-865A-2CA3-EC6417C2EA6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4213500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C3C093-95DB-4675-D28E-97C205C15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E9E8B23-C90B-DF53-563D-B70213D673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9" y="5821654"/>
            <a:ext cx="985885" cy="990267"/>
          </a:xfrm>
          <a:prstGeom prst="rect">
            <a:avLst/>
          </a:prstGeom>
        </p:spPr>
      </p:pic>
      <p:sp>
        <p:nvSpPr>
          <p:cNvPr id="7" name="Rectangle: Rounded Corners 13">
            <a:extLst>
              <a:ext uri="{FF2B5EF4-FFF2-40B4-BE49-F238E27FC236}">
                <a16:creationId xmlns:a16="http://schemas.microsoft.com/office/drawing/2014/main" id="{AED41EAD-973E-EC18-4F99-F21964F25B80}"/>
              </a:ext>
            </a:extLst>
          </p:cNvPr>
          <p:cNvSpPr/>
          <p:nvPr/>
        </p:nvSpPr>
        <p:spPr>
          <a:xfrm>
            <a:off x="841149" y="2612127"/>
            <a:ext cx="5089003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A.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Tượng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trưng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thành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đạt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truyền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thống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hiếu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VN" sz="2400" kern="100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: Rounded Corners 14">
            <a:extLst>
              <a:ext uri="{FF2B5EF4-FFF2-40B4-BE49-F238E27FC236}">
                <a16:creationId xmlns:a16="http://schemas.microsoft.com/office/drawing/2014/main" id="{3DD08138-E539-54D2-1236-DA2FEA5DDA37}"/>
              </a:ext>
            </a:extLst>
          </p:cNvPr>
          <p:cNvSpPr/>
          <p:nvPr/>
        </p:nvSpPr>
        <p:spPr>
          <a:xfrm>
            <a:off x="841149" y="4257948"/>
            <a:ext cx="5089003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C.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Tượng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trưng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phát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triển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làng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VN" sz="2400" kern="100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: Rounded Corners 15">
            <a:extLst>
              <a:ext uri="{FF2B5EF4-FFF2-40B4-BE49-F238E27FC236}">
                <a16:creationId xmlns:a16="http://schemas.microsoft.com/office/drawing/2014/main" id="{CD08C721-7A8B-038D-75D0-E161ECCFCF0D}"/>
              </a:ext>
            </a:extLst>
          </p:cNvPr>
          <p:cNvSpPr/>
          <p:nvPr/>
        </p:nvSpPr>
        <p:spPr>
          <a:xfrm>
            <a:off x="6395649" y="2612127"/>
            <a:ext cx="4955201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B.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Tượng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trưng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đoàn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kết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dân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làng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VN" sz="2400" kern="100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: Rounded Corners 16">
            <a:extLst>
              <a:ext uri="{FF2B5EF4-FFF2-40B4-BE49-F238E27FC236}">
                <a16:creationId xmlns:a16="http://schemas.microsoft.com/office/drawing/2014/main" id="{9DC60E01-3251-1561-0EE2-CDDA0FF0EB38}"/>
              </a:ext>
            </a:extLst>
          </p:cNvPr>
          <p:cNvSpPr/>
          <p:nvPr/>
        </p:nvSpPr>
        <p:spPr>
          <a:xfrm>
            <a:off x="6395649" y="4257948"/>
            <a:ext cx="4955201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D.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Tượng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trưng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chăm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chỉ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tập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VN" sz="2400" kern="100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8">
            <a:extLst>
              <a:ext uri="{FF2B5EF4-FFF2-40B4-BE49-F238E27FC236}">
                <a16:creationId xmlns:a16="http://schemas.microsoft.com/office/drawing/2014/main" id="{3BC56A83-9B44-ACF1-BD0A-FF5192BE8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8205" y="3429000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216FB7B1-059C-79AF-6575-1E944167A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5838" y="5055948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0">
            <a:extLst>
              <a:ext uri="{FF2B5EF4-FFF2-40B4-BE49-F238E27FC236}">
                <a16:creationId xmlns:a16="http://schemas.microsoft.com/office/drawing/2014/main" id="{DFDDEECB-7528-ADCF-516F-854841D817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6708" y="3381846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C4EA25E-1D73-080A-EDB0-95FB7871F7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8205" y="5044361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: Rounded Corners 13">
            <a:extLst>
              <a:ext uri="{FF2B5EF4-FFF2-40B4-BE49-F238E27FC236}">
                <a16:creationId xmlns:a16="http://schemas.microsoft.com/office/drawing/2014/main" id="{98A1CF9E-2D46-5042-18DD-630BACED3FD7}"/>
              </a:ext>
            </a:extLst>
          </p:cNvPr>
          <p:cNvSpPr/>
          <p:nvPr/>
        </p:nvSpPr>
        <p:spPr>
          <a:xfrm>
            <a:off x="841150" y="908852"/>
            <a:ext cx="10509700" cy="1426465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4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5: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Cây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trạng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nguyên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ý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nghĩa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đọc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r>
              <a:rPr lang="en-VN" sz="2400" dirty="0">
                <a:cs typeface="Arial" panose="020B0604020202020204" pitchFamily="34" charset="0"/>
              </a:rPr>
              <a:t> </a:t>
            </a:r>
            <a:endParaRPr lang="en-VN" sz="2400" kern="100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96F8FE2-5C12-7D50-B0EB-83625C46BD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0132" y="380588"/>
            <a:ext cx="2071868" cy="207186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0F2D930-5A4F-3864-533A-36BA911C185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1968013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1EA14F25-EA07-9CF7-44B5-455F77BCC3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9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F7BFFE2-320B-649F-2596-61D488ABE22A}"/>
              </a:ext>
            </a:extLst>
          </p:cNvPr>
          <p:cNvSpPr txBox="1"/>
          <p:nvPr/>
        </p:nvSpPr>
        <p:spPr>
          <a:xfrm>
            <a:off x="5481065" y="2505534"/>
            <a:ext cx="5387564" cy="25861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9988" indent="-359988" algn="just">
              <a:lnSpc>
                <a:spcPct val="150000"/>
              </a:lnSpc>
              <a:buSzPct val="80000"/>
              <a:buFont typeface="Wingdings" pitchFamily="2" charset="2"/>
              <a:buChar char="q"/>
            </a:pPr>
            <a:r>
              <a:rPr lang="vi-VN" sz="2800" kern="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Rút ra ý nghĩa của bài đọc.</a:t>
            </a:r>
            <a:endParaRPr lang="en-VN" sz="2800" kern="1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59988" indent="-359988" algn="just">
              <a:lnSpc>
                <a:spcPct val="150000"/>
              </a:lnSpc>
              <a:buSzPct val="80000"/>
              <a:buFont typeface="Wingdings" pitchFamily="2" charset="2"/>
              <a:buChar char="q"/>
            </a:pPr>
            <a:r>
              <a:rPr lang="vi-VN" sz="28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Chuẩn bị cho</a:t>
            </a:r>
            <a:r>
              <a:rPr lang="en-US" sz="28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800" i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viết</a:t>
            </a:r>
            <a:r>
              <a:rPr lang="en-US" sz="2800" i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3: </a:t>
            </a:r>
            <a:r>
              <a:rPr lang="en-US" sz="2800" i="1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Kể</a:t>
            </a:r>
            <a:r>
              <a:rPr lang="en-US" sz="2800" i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chuyện</a:t>
            </a:r>
            <a:r>
              <a:rPr lang="en-US" sz="2800" i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sáng</a:t>
            </a:r>
            <a:r>
              <a:rPr lang="en-US" sz="2800" i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tạo</a:t>
            </a:r>
            <a:r>
              <a:rPr lang="en-US" sz="2800" i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sz="2800" i="1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Thay</a:t>
            </a:r>
            <a:r>
              <a:rPr lang="en-US" sz="2800" i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đổi</a:t>
            </a:r>
            <a:r>
              <a:rPr lang="en-US" sz="2800" i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vai</a:t>
            </a:r>
            <a:r>
              <a:rPr lang="en-US" sz="2800" i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kể</a:t>
            </a:r>
            <a:r>
              <a:rPr lang="en-US" sz="2800" i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800" i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lang="en-US" sz="2800" i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kể</a:t>
            </a:r>
            <a:r>
              <a:rPr lang="en-US" sz="2800" i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r>
              <a:rPr lang="en-US" sz="28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VN" sz="2800" i="1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Freeform 26">
            <a:extLst>
              <a:ext uri="{FF2B5EF4-FFF2-40B4-BE49-F238E27FC236}">
                <a16:creationId xmlns:a16="http://schemas.microsoft.com/office/drawing/2014/main" id="{7340D685-CBBC-BA24-41AC-72A1B74A6865}"/>
              </a:ext>
            </a:extLst>
          </p:cNvPr>
          <p:cNvSpPr/>
          <p:nvPr/>
        </p:nvSpPr>
        <p:spPr>
          <a:xfrm>
            <a:off x="816764" y="2109886"/>
            <a:ext cx="4333970" cy="3377454"/>
          </a:xfrm>
          <a:custGeom>
            <a:avLst/>
            <a:gdLst/>
            <a:ahLst/>
            <a:cxnLst/>
            <a:rect l="l" t="t" r="r" b="b"/>
            <a:pathLst>
              <a:path w="2445782" h="1914844">
                <a:moveTo>
                  <a:pt x="0" y="0"/>
                </a:moveTo>
                <a:lnTo>
                  <a:pt x="2445782" y="0"/>
                </a:lnTo>
                <a:lnTo>
                  <a:pt x="2445782" y="1914843"/>
                </a:lnTo>
                <a:lnTo>
                  <a:pt x="0" y="19148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265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qr cod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0C2D6A12-42FC-6EEB-211F-6EFE707163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</TotalTime>
  <Words>1323</Words>
  <Application>Microsoft Office PowerPoint</Application>
  <PresentationFormat>Widescreen</PresentationFormat>
  <Paragraphs>113</Paragraphs>
  <Slides>33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Wingdings</vt:lpstr>
      <vt:lpstr>Arial</vt:lpstr>
      <vt:lpstr>Calibri</vt:lpstr>
      <vt:lpstr>Aptos</vt:lpstr>
      <vt:lpstr>UTM Avo</vt:lpstr>
      <vt:lpstr>2_Office Theme</vt:lpstr>
      <vt:lpstr>Tuần 24 Bài đọc 3: Hoa trạng nguyên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Monkey</cp:lastModifiedBy>
  <cp:revision>144</cp:revision>
  <dcterms:created xsi:type="dcterms:W3CDTF">2023-10-19T01:39:18Z</dcterms:created>
  <dcterms:modified xsi:type="dcterms:W3CDTF">2025-01-17T09:22:35Z</dcterms:modified>
</cp:coreProperties>
</file>