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81" r:id="rId3"/>
    <p:sldId id="353" r:id="rId4"/>
    <p:sldId id="341" r:id="rId5"/>
    <p:sldId id="375" r:id="rId6"/>
    <p:sldId id="376" r:id="rId7"/>
    <p:sldId id="394" r:id="rId8"/>
    <p:sldId id="378" r:id="rId9"/>
    <p:sldId id="396" r:id="rId10"/>
    <p:sldId id="381" r:id="rId11"/>
    <p:sldId id="385" r:id="rId12"/>
    <p:sldId id="348" r:id="rId13"/>
    <p:sldId id="363" r:id="rId14"/>
    <p:sldId id="276" r:id="rId15"/>
    <p:sldId id="275" r:id="rId16"/>
  </p:sldIdLst>
  <p:sldSz cx="12192000" cy="6858000"/>
  <p:notesSz cx="6858000" cy="9144000"/>
  <p:embeddedFontLst>
    <p:embeddedFont>
      <p:font typeface="UTM Avo" panose="02040603050506020204" pitchFamily="18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B7A1"/>
    <a:srgbClr val="D9E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27" autoAdjust="0"/>
    <p:restoredTop sz="94595"/>
  </p:normalViewPr>
  <p:slideViewPr>
    <p:cSldViewPr snapToGrid="0">
      <p:cViewPr varScale="1">
        <p:scale>
          <a:sx n="105" d="100"/>
          <a:sy n="105" d="100"/>
        </p:scale>
        <p:origin x="2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4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45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45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hyperlink" Target="https://www.youtube.com/@hoc1biet10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40295" y="2268638"/>
            <a:ext cx="10111409" cy="212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24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Em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sách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báo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BDD01E6-00F8-BBA8-3AFA-F8BE956FF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y2mate.com - Johny Johny Dạ Ba Ơi Phiên Bản Về Ba Mẹ  Hoạt Hình Thiếu Nhi  Little Angel Tiếng Việt_720pFH.mp4" descr="y2mate.com - Johny Johny Dạ Ba Ơi Phiên Bản Về Ba Mẹ  Hoạt Hình Thiếu Nhi  Little Angel Tiếng Việt_720pFH.mp4">
            <a:hlinkClick r:id="" action="ppaction://media"/>
            <a:extLst>
              <a:ext uri="{FF2B5EF4-FFF2-40B4-BE49-F238E27FC236}">
                <a16:creationId xmlns:a16="http://schemas.microsoft.com/office/drawing/2014/main" id="{1310B474-F704-4D20-6B00-07520DD199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17052" y="2227652"/>
            <a:ext cx="7957896" cy="44763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F53E6A-308B-0AEC-A744-08694E7745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6814" y="2231412"/>
            <a:ext cx="5147187" cy="4472555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D691A511-3634-B1F9-13EA-7042D685BD7D}"/>
              </a:ext>
            </a:extLst>
          </p:cNvPr>
          <p:cNvSpPr txBox="1"/>
          <p:nvPr/>
        </p:nvSpPr>
        <p:spPr>
          <a:xfrm>
            <a:off x="1963990" y="1448204"/>
            <a:ext cx="8569898" cy="561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Cả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lớp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cùng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xem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video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dưới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đây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:</a:t>
            </a:r>
            <a:endParaRPr lang="en-US" sz="2800" dirty="0">
              <a:solidFill>
                <a:schemeClr val="tx1"/>
              </a:solidFill>
              <a:latin typeface="+mn-lt"/>
              <a:ea typeface="Comica"/>
              <a:cs typeface="Arial" panose="020B0604020202020204" pitchFamily="34" charset="0"/>
              <a:sym typeface="Comica"/>
            </a:endParaRPr>
          </a:p>
        </p:txBody>
      </p:sp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1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27C2ED1-4361-C2A4-1C28-6BFF1D4FA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7AFA1F-F46D-88E6-B289-58F223CA6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DED129C4-D3AB-FC30-3948-86C331A07529}"/>
              </a:ext>
            </a:extLst>
          </p:cNvPr>
          <p:cNvGrpSpPr/>
          <p:nvPr/>
        </p:nvGrpSpPr>
        <p:grpSpPr>
          <a:xfrm>
            <a:off x="1024886" y="2013397"/>
            <a:ext cx="9989691" cy="3892873"/>
            <a:chOff x="1024886" y="2013397"/>
            <a:chExt cx="9989691" cy="3892873"/>
          </a:xfrm>
        </p:grpSpPr>
        <p:grpSp>
          <p:nvGrpSpPr>
            <p:cNvPr id="2" name="Group 2">
              <a:extLst>
                <a:ext uri="{FF2B5EF4-FFF2-40B4-BE49-F238E27FC236}">
                  <a16:creationId xmlns:a16="http://schemas.microsoft.com/office/drawing/2014/main" id="{EB4B0EE6-A65A-43A9-9C93-DF2BB2CE0A81}"/>
                </a:ext>
              </a:extLst>
            </p:cNvPr>
            <p:cNvGrpSpPr/>
            <p:nvPr/>
          </p:nvGrpSpPr>
          <p:grpSpPr>
            <a:xfrm>
              <a:off x="1597932" y="2013397"/>
              <a:ext cx="8996135" cy="3892873"/>
              <a:chOff x="0" y="0"/>
              <a:chExt cx="19041306" cy="8239692"/>
            </a:xfrm>
          </p:grpSpPr>
          <p:grpSp>
            <p:nvGrpSpPr>
              <p:cNvPr id="3" name="Group 3">
                <a:extLst>
                  <a:ext uri="{FF2B5EF4-FFF2-40B4-BE49-F238E27FC236}">
                    <a16:creationId xmlns:a16="http://schemas.microsoft.com/office/drawing/2014/main" id="{BE42C0F2-AD88-8242-E2F1-B2E932E6FB2F}"/>
                  </a:ext>
                </a:extLst>
              </p:cNvPr>
              <p:cNvGrpSpPr/>
              <p:nvPr/>
            </p:nvGrpSpPr>
            <p:grpSpPr>
              <a:xfrm>
                <a:off x="148027" y="2347862"/>
                <a:ext cx="18760682" cy="5652794"/>
                <a:chOff x="0" y="0"/>
                <a:chExt cx="1844847" cy="555872"/>
              </a:xfrm>
            </p:grpSpPr>
            <p:sp>
              <p:nvSpPr>
                <p:cNvPr id="5" name="Freeform 4">
                  <a:extLst>
                    <a:ext uri="{FF2B5EF4-FFF2-40B4-BE49-F238E27FC236}">
                      <a16:creationId xmlns:a16="http://schemas.microsoft.com/office/drawing/2014/main" id="{22968121-954D-83DE-70F1-99BD314270B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844847" cy="555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4847" h="555872">
                      <a:moveTo>
                        <a:pt x="0" y="0"/>
                      </a:moveTo>
                      <a:lnTo>
                        <a:pt x="1844847" y="0"/>
                      </a:lnTo>
                      <a:lnTo>
                        <a:pt x="1844847" y="555872"/>
                      </a:lnTo>
                      <a:lnTo>
                        <a:pt x="0" y="5558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 sz="729"/>
                </a:p>
              </p:txBody>
            </p:sp>
          </p:grpSp>
          <p:sp>
            <p:nvSpPr>
              <p:cNvPr id="4" name="Freeform 5">
                <a:extLst>
                  <a:ext uri="{FF2B5EF4-FFF2-40B4-BE49-F238E27FC236}">
                    <a16:creationId xmlns:a16="http://schemas.microsoft.com/office/drawing/2014/main" id="{249A7A42-4A54-8CDA-D0D6-61BAD972413C}"/>
                  </a:ext>
                </a:extLst>
              </p:cNvPr>
              <p:cNvSpPr/>
              <p:nvPr/>
            </p:nvSpPr>
            <p:spPr>
              <a:xfrm>
                <a:off x="0" y="0"/>
                <a:ext cx="19041306" cy="8239692"/>
              </a:xfrm>
              <a:custGeom>
                <a:avLst/>
                <a:gdLst/>
                <a:ahLst/>
                <a:cxnLst/>
                <a:rect l="l" t="t" r="r" b="b"/>
                <a:pathLst>
                  <a:path w="19041306" h="8239692">
                    <a:moveTo>
                      <a:pt x="0" y="0"/>
                    </a:moveTo>
                    <a:lnTo>
                      <a:pt x="19041306" y="0"/>
                    </a:lnTo>
                    <a:lnTo>
                      <a:pt x="19041306" y="8239692"/>
                    </a:lnTo>
                    <a:lnTo>
                      <a:pt x="0" y="823969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sz="729"/>
              </a:p>
            </p:txBody>
          </p:sp>
        </p:grp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3BAB95E-A6B7-CBAA-31CC-B553EFEA064C}"/>
                </a:ext>
              </a:extLst>
            </p:cNvPr>
            <p:cNvSpPr/>
            <p:nvPr/>
          </p:nvSpPr>
          <p:spPr>
            <a:xfrm rot="900993">
              <a:off x="10071882" y="3397408"/>
              <a:ext cx="942695" cy="1618361"/>
            </a:xfrm>
            <a:custGeom>
              <a:avLst/>
              <a:gdLst/>
              <a:ahLst/>
              <a:cxnLst/>
              <a:rect l="l" t="t" r="r" b="b"/>
              <a:pathLst>
                <a:path w="1496488" h="2569078">
                  <a:moveTo>
                    <a:pt x="0" y="0"/>
                  </a:moveTo>
                  <a:lnTo>
                    <a:pt x="1496488" y="0"/>
                  </a:lnTo>
                  <a:lnTo>
                    <a:pt x="1496488" y="2569078"/>
                  </a:lnTo>
                  <a:lnTo>
                    <a:pt x="0" y="2569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729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D7EA782E-9C21-E2E0-6025-4663AB61F75E}"/>
                </a:ext>
              </a:extLst>
            </p:cNvPr>
            <p:cNvSpPr/>
            <p:nvPr/>
          </p:nvSpPr>
          <p:spPr>
            <a:xfrm>
              <a:off x="1024886" y="4586954"/>
              <a:ext cx="1146092" cy="898119"/>
            </a:xfrm>
            <a:custGeom>
              <a:avLst/>
              <a:gdLst/>
              <a:ahLst/>
              <a:cxnLst/>
              <a:rect l="l" t="t" r="r" b="b"/>
              <a:pathLst>
                <a:path w="1819372" h="1425726">
                  <a:moveTo>
                    <a:pt x="0" y="0"/>
                  </a:moveTo>
                  <a:lnTo>
                    <a:pt x="1819372" y="0"/>
                  </a:lnTo>
                  <a:lnTo>
                    <a:pt x="1819372" y="1425727"/>
                  </a:lnTo>
                  <a:lnTo>
                    <a:pt x="0" y="1425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729"/>
            </a:p>
          </p:txBody>
        </p:sp>
      </p:grpSp>
      <p:sp>
        <p:nvSpPr>
          <p:cNvPr id="6" name="TextBox 3">
            <a:extLst>
              <a:ext uri="{FF2B5EF4-FFF2-40B4-BE49-F238E27FC236}">
                <a16:creationId xmlns:a16="http://schemas.microsoft.com/office/drawing/2014/main" id="{4F3D41D3-19FC-1E86-34BA-190C8214AA07}"/>
              </a:ext>
            </a:extLst>
          </p:cNvPr>
          <p:cNvSpPr txBox="1"/>
          <p:nvPr/>
        </p:nvSpPr>
        <p:spPr>
          <a:xfrm>
            <a:off x="2585782" y="3429000"/>
            <a:ext cx="7020433" cy="1909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9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Hoạt</a:t>
            </a:r>
            <a:r>
              <a:rPr lang="en-US" sz="4409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4409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động</a:t>
            </a:r>
            <a:r>
              <a:rPr lang="en-US" sz="4409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1</a:t>
            </a:r>
          </a:p>
          <a:p>
            <a:pPr algn="ctr">
              <a:lnSpc>
                <a:spcPct val="150000"/>
              </a:lnSpc>
            </a:pPr>
            <a:r>
              <a:rPr lang="en-US" sz="4409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Chuẩn</a:t>
            </a:r>
            <a:r>
              <a:rPr lang="en-US" sz="4409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4409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bị</a:t>
            </a:r>
            <a:endParaRPr lang="en-US" sz="4409" dirty="0">
              <a:solidFill>
                <a:schemeClr val="tx1"/>
              </a:solidFill>
              <a:latin typeface="+mn-lt"/>
              <a:ea typeface="Comica"/>
              <a:cs typeface="Arial" panose="020B0604020202020204" pitchFamily="34" charset="0"/>
              <a:sym typeface="Comica"/>
            </a:endParaRPr>
          </a:p>
        </p:txBody>
      </p:sp>
    </p:spTree>
    <p:extLst>
      <p:ext uri="{BB962C8B-B14F-4D97-AF65-F5344CB8AC3E}">
        <p14:creationId xmlns:p14="http://schemas.microsoft.com/office/powerpoint/2010/main" val="61398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00FDA7-35D8-10B8-F924-2F2F58EFF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B5796DE6-E211-7175-2B59-2D358F324725}"/>
              </a:ext>
            </a:extLst>
          </p:cNvPr>
          <p:cNvGrpSpPr/>
          <p:nvPr/>
        </p:nvGrpSpPr>
        <p:grpSpPr>
          <a:xfrm>
            <a:off x="1795700" y="1632031"/>
            <a:ext cx="8894150" cy="5109408"/>
            <a:chOff x="0" y="0"/>
            <a:chExt cx="18229267" cy="11965028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7F79186B-C534-5100-8695-4B64A2F016A1}"/>
                </a:ext>
              </a:extLst>
            </p:cNvPr>
            <p:cNvGrpSpPr/>
            <p:nvPr/>
          </p:nvGrpSpPr>
          <p:grpSpPr>
            <a:xfrm>
              <a:off x="237334" y="1710065"/>
              <a:ext cx="17818100" cy="9969500"/>
              <a:chOff x="0" y="0"/>
              <a:chExt cx="3420621" cy="1913890"/>
            </a:xfrm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FE546CA8-0C28-B3DB-BD76-F7C4780C461B}"/>
                  </a:ext>
                </a:extLst>
              </p:cNvPr>
              <p:cNvSpPr/>
              <p:nvPr/>
            </p:nvSpPr>
            <p:spPr>
              <a:xfrm>
                <a:off x="0" y="0"/>
                <a:ext cx="342062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20621" h="1913890">
                    <a:moveTo>
                      <a:pt x="0" y="0"/>
                    </a:moveTo>
                    <a:lnTo>
                      <a:pt x="3420621" y="0"/>
                    </a:lnTo>
                    <a:lnTo>
                      <a:pt x="342062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2400">
                  <a:solidFill>
                    <a:schemeClr val="tx1"/>
                  </a:solidFill>
                  <a:latin typeface="+mj-lt"/>
                </a:endParaRPr>
              </a:p>
            </p:txBody>
          </p:sp>
        </p:grp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4A22A44C-BBEA-B241-A1A7-A810EC8753C0}"/>
                </a:ext>
              </a:extLst>
            </p:cNvPr>
            <p:cNvSpPr/>
            <p:nvPr/>
          </p:nvSpPr>
          <p:spPr>
            <a:xfrm>
              <a:off x="0" y="0"/>
              <a:ext cx="18229267" cy="11965028"/>
            </a:xfrm>
            <a:custGeom>
              <a:avLst/>
              <a:gdLst/>
              <a:ahLst/>
              <a:cxnLst/>
              <a:rect l="l" t="t" r="r" b="b"/>
              <a:pathLst>
                <a:path w="18229267" h="11965028">
                  <a:moveTo>
                    <a:pt x="0" y="0"/>
                  </a:moveTo>
                  <a:lnTo>
                    <a:pt x="18229267" y="0"/>
                  </a:lnTo>
                  <a:lnTo>
                    <a:pt x="18229267" y="11965028"/>
                  </a:lnTo>
                  <a:lnTo>
                    <a:pt x="0" y="119650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2400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10" name="AutoShape 16">
            <a:extLst>
              <a:ext uri="{FF2B5EF4-FFF2-40B4-BE49-F238E27FC236}">
                <a16:creationId xmlns:a16="http://schemas.microsoft.com/office/drawing/2014/main" id="{96A444D4-6E19-23F6-21DF-A34D2889E9B7}"/>
              </a:ext>
            </a:extLst>
          </p:cNvPr>
          <p:cNvSpPr/>
          <p:nvPr/>
        </p:nvSpPr>
        <p:spPr>
          <a:xfrm rot="-5400000">
            <a:off x="4672113" y="4486288"/>
            <a:ext cx="3141325" cy="0"/>
          </a:xfrm>
          <a:prstGeom prst="line">
            <a:avLst/>
          </a:prstGeom>
          <a:ln w="47625" cap="rnd">
            <a:solidFill>
              <a:srgbClr val="E5645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2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Rounded Rectangular Callout 7">
            <a:extLst>
              <a:ext uri="{FF2B5EF4-FFF2-40B4-BE49-F238E27FC236}">
                <a16:creationId xmlns:a16="http://schemas.microsoft.com/office/drawing/2014/main" id="{369288F0-BA64-ADEA-78CC-CB43EE7FB339}"/>
              </a:ext>
            </a:extLst>
          </p:cNvPr>
          <p:cNvSpPr/>
          <p:nvPr/>
        </p:nvSpPr>
        <p:spPr>
          <a:xfrm>
            <a:off x="2131062" y="2915625"/>
            <a:ext cx="3818165" cy="1929567"/>
          </a:xfrm>
          <a:prstGeom prst="wedgeRoundRectCallout">
            <a:avLst>
              <a:gd name="adj1" fmla="val -21599"/>
              <a:gd name="adj2" fmla="val 41909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cs typeface="Arial" panose="020B0604020202020204" pitchFamily="34" charset="0"/>
              </a:rPr>
              <a:t>C</a:t>
            </a:r>
            <a:r>
              <a:rPr lang="en-VN" sz="2400" dirty="0">
                <a:cs typeface="Arial" panose="020B0604020202020204" pitchFamily="34" charset="0"/>
              </a:rPr>
              <a:t>ác em sẽ giới thiệu về tác phẩm (c</a:t>
            </a:r>
            <a:r>
              <a:rPr lang="vi-VN" altLang="zh-CN" sz="2400" dirty="0">
                <a:cs typeface="Arial" panose="020B0604020202020204" pitchFamily="34" charset="0"/>
              </a:rPr>
              <a:t>â</a:t>
            </a:r>
            <a:r>
              <a:rPr lang="en-VN" sz="2400" dirty="0">
                <a:cs typeface="Arial" panose="020B0604020202020204" pitchFamily="34" charset="0"/>
              </a:rPr>
              <a:t>u chuyện, thơ, bài văn, bài báo, vở kịch) nào?</a:t>
            </a:r>
          </a:p>
        </p:txBody>
      </p:sp>
      <p:sp>
        <p:nvSpPr>
          <p:cNvPr id="7" name="Rounded Rectangular Callout 8">
            <a:extLst>
              <a:ext uri="{FF2B5EF4-FFF2-40B4-BE49-F238E27FC236}">
                <a16:creationId xmlns:a16="http://schemas.microsoft.com/office/drawing/2014/main" id="{49D698C9-6651-EB3B-F366-2545CBD6E5E0}"/>
              </a:ext>
            </a:extLst>
          </p:cNvPr>
          <p:cNvSpPr/>
          <p:nvPr/>
        </p:nvSpPr>
        <p:spPr>
          <a:xfrm>
            <a:off x="6554693" y="3210453"/>
            <a:ext cx="3693761" cy="2323706"/>
          </a:xfrm>
          <a:prstGeom prst="wedgeRoundRectCallout">
            <a:avLst>
              <a:gd name="adj1" fmla="val 23346"/>
              <a:gd name="adj2" fmla="val 47812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cs typeface="Arial" panose="020B0604020202020204" pitchFamily="34" charset="0"/>
              </a:rPr>
              <a:t>Chuyện (bài) đó nói về điều (nói về những thiếu nhi chăm học, chăm làm, tích cực đóng góp cho trường lớp và cộng đồng)? </a:t>
            </a:r>
            <a:endParaRPr lang="en-VN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99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410BB7-CA4E-202B-ED1D-B7D0AE672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51FAED38-5FB4-0CA6-3F3C-38A55209AFAF}"/>
              </a:ext>
            </a:extLst>
          </p:cNvPr>
          <p:cNvGrpSpPr/>
          <p:nvPr/>
        </p:nvGrpSpPr>
        <p:grpSpPr>
          <a:xfrm>
            <a:off x="1024886" y="2013397"/>
            <a:ext cx="9989691" cy="3892873"/>
            <a:chOff x="1024886" y="2013397"/>
            <a:chExt cx="9989691" cy="3892873"/>
          </a:xfrm>
        </p:grpSpPr>
        <p:grpSp>
          <p:nvGrpSpPr>
            <p:cNvPr id="2" name="Group 2">
              <a:extLst>
                <a:ext uri="{FF2B5EF4-FFF2-40B4-BE49-F238E27FC236}">
                  <a16:creationId xmlns:a16="http://schemas.microsoft.com/office/drawing/2014/main" id="{C2016BDB-E812-6A37-073F-6BEA3E767667}"/>
                </a:ext>
              </a:extLst>
            </p:cNvPr>
            <p:cNvGrpSpPr/>
            <p:nvPr/>
          </p:nvGrpSpPr>
          <p:grpSpPr>
            <a:xfrm>
              <a:off x="1597932" y="2013397"/>
              <a:ext cx="8996135" cy="3892873"/>
              <a:chOff x="0" y="0"/>
              <a:chExt cx="19041306" cy="8239692"/>
            </a:xfrm>
          </p:grpSpPr>
          <p:grpSp>
            <p:nvGrpSpPr>
              <p:cNvPr id="3" name="Group 3">
                <a:extLst>
                  <a:ext uri="{FF2B5EF4-FFF2-40B4-BE49-F238E27FC236}">
                    <a16:creationId xmlns:a16="http://schemas.microsoft.com/office/drawing/2014/main" id="{2E83ED52-CA88-6110-BFDD-10E2F740FEDB}"/>
                  </a:ext>
                </a:extLst>
              </p:cNvPr>
              <p:cNvGrpSpPr/>
              <p:nvPr/>
            </p:nvGrpSpPr>
            <p:grpSpPr>
              <a:xfrm>
                <a:off x="148027" y="2347862"/>
                <a:ext cx="18760682" cy="5652794"/>
                <a:chOff x="0" y="0"/>
                <a:chExt cx="1844847" cy="555872"/>
              </a:xfrm>
            </p:grpSpPr>
            <p:sp>
              <p:nvSpPr>
                <p:cNvPr id="5" name="Freeform 4">
                  <a:extLst>
                    <a:ext uri="{FF2B5EF4-FFF2-40B4-BE49-F238E27FC236}">
                      <a16:creationId xmlns:a16="http://schemas.microsoft.com/office/drawing/2014/main" id="{C5001BF8-1D21-8E3E-28AC-C79EBAA09C4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844847" cy="555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4847" h="555872">
                      <a:moveTo>
                        <a:pt x="0" y="0"/>
                      </a:moveTo>
                      <a:lnTo>
                        <a:pt x="1844847" y="0"/>
                      </a:lnTo>
                      <a:lnTo>
                        <a:pt x="1844847" y="555872"/>
                      </a:lnTo>
                      <a:lnTo>
                        <a:pt x="0" y="5558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 sz="729"/>
                </a:p>
              </p:txBody>
            </p:sp>
          </p:grpSp>
          <p:sp>
            <p:nvSpPr>
              <p:cNvPr id="4" name="Freeform 5">
                <a:extLst>
                  <a:ext uri="{FF2B5EF4-FFF2-40B4-BE49-F238E27FC236}">
                    <a16:creationId xmlns:a16="http://schemas.microsoft.com/office/drawing/2014/main" id="{6E685DA6-ACC3-BDB5-63C5-718174CF9241}"/>
                  </a:ext>
                </a:extLst>
              </p:cNvPr>
              <p:cNvSpPr/>
              <p:nvPr/>
            </p:nvSpPr>
            <p:spPr>
              <a:xfrm>
                <a:off x="0" y="0"/>
                <a:ext cx="19041306" cy="8239692"/>
              </a:xfrm>
              <a:custGeom>
                <a:avLst/>
                <a:gdLst/>
                <a:ahLst/>
                <a:cxnLst/>
                <a:rect l="l" t="t" r="r" b="b"/>
                <a:pathLst>
                  <a:path w="19041306" h="8239692">
                    <a:moveTo>
                      <a:pt x="0" y="0"/>
                    </a:moveTo>
                    <a:lnTo>
                      <a:pt x="19041306" y="0"/>
                    </a:lnTo>
                    <a:lnTo>
                      <a:pt x="19041306" y="8239692"/>
                    </a:lnTo>
                    <a:lnTo>
                      <a:pt x="0" y="823969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sz="729"/>
              </a:p>
            </p:txBody>
          </p:sp>
        </p:grp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3B5965D-2EE3-45B7-E2EF-461F6E9629B5}"/>
                </a:ext>
              </a:extLst>
            </p:cNvPr>
            <p:cNvSpPr/>
            <p:nvPr/>
          </p:nvSpPr>
          <p:spPr>
            <a:xfrm rot="900993">
              <a:off x="10071882" y="3397408"/>
              <a:ext cx="942695" cy="1618361"/>
            </a:xfrm>
            <a:custGeom>
              <a:avLst/>
              <a:gdLst/>
              <a:ahLst/>
              <a:cxnLst/>
              <a:rect l="l" t="t" r="r" b="b"/>
              <a:pathLst>
                <a:path w="1496488" h="2569078">
                  <a:moveTo>
                    <a:pt x="0" y="0"/>
                  </a:moveTo>
                  <a:lnTo>
                    <a:pt x="1496488" y="0"/>
                  </a:lnTo>
                  <a:lnTo>
                    <a:pt x="1496488" y="2569078"/>
                  </a:lnTo>
                  <a:lnTo>
                    <a:pt x="0" y="2569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729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A6DB9113-EC9E-0CBF-5AFD-D0ADD090D175}"/>
                </a:ext>
              </a:extLst>
            </p:cNvPr>
            <p:cNvSpPr/>
            <p:nvPr/>
          </p:nvSpPr>
          <p:spPr>
            <a:xfrm>
              <a:off x="1024886" y="4586954"/>
              <a:ext cx="1146092" cy="898119"/>
            </a:xfrm>
            <a:custGeom>
              <a:avLst/>
              <a:gdLst/>
              <a:ahLst/>
              <a:cxnLst/>
              <a:rect l="l" t="t" r="r" b="b"/>
              <a:pathLst>
                <a:path w="1819372" h="1425726">
                  <a:moveTo>
                    <a:pt x="0" y="0"/>
                  </a:moveTo>
                  <a:lnTo>
                    <a:pt x="1819372" y="0"/>
                  </a:lnTo>
                  <a:lnTo>
                    <a:pt x="1819372" y="1425727"/>
                  </a:lnTo>
                  <a:lnTo>
                    <a:pt x="0" y="1425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729"/>
            </a:p>
          </p:txBody>
        </p:sp>
      </p:grpSp>
      <p:sp>
        <p:nvSpPr>
          <p:cNvPr id="6" name="TextBox 3">
            <a:extLst>
              <a:ext uri="{FF2B5EF4-FFF2-40B4-BE49-F238E27FC236}">
                <a16:creationId xmlns:a16="http://schemas.microsoft.com/office/drawing/2014/main" id="{EDCC9F5C-77D5-0FCF-EBE8-6E62364187FB}"/>
              </a:ext>
            </a:extLst>
          </p:cNvPr>
          <p:cNvSpPr txBox="1"/>
          <p:nvPr/>
        </p:nvSpPr>
        <p:spPr>
          <a:xfrm>
            <a:off x="2585782" y="3429000"/>
            <a:ext cx="7020433" cy="1909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9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Hoạt</a:t>
            </a:r>
            <a:r>
              <a:rPr lang="en-US" sz="4409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4409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động</a:t>
            </a:r>
            <a:r>
              <a:rPr lang="en-US" sz="4409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2</a:t>
            </a:r>
          </a:p>
          <a:p>
            <a:pPr algn="ctr">
              <a:lnSpc>
                <a:spcPct val="150000"/>
              </a:lnSpc>
            </a:pPr>
            <a:r>
              <a:rPr lang="en-US" sz="4409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Giới</a:t>
            </a:r>
            <a:r>
              <a:rPr lang="en-US" sz="4409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4409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thiệu</a:t>
            </a:r>
            <a:r>
              <a:rPr lang="en-US" sz="4409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4409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và</a:t>
            </a:r>
            <a:r>
              <a:rPr lang="en-US" sz="4409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4409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trao</a:t>
            </a:r>
            <a:r>
              <a:rPr lang="en-US" sz="4409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4409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đổi</a:t>
            </a:r>
            <a:endParaRPr lang="en-US" sz="4409" dirty="0">
              <a:solidFill>
                <a:schemeClr val="tx1"/>
              </a:solidFill>
              <a:latin typeface="+mn-lt"/>
              <a:ea typeface="Comica"/>
              <a:cs typeface="Arial" panose="020B0604020202020204" pitchFamily="34" charset="0"/>
              <a:sym typeface="Comica"/>
            </a:endParaRPr>
          </a:p>
        </p:txBody>
      </p:sp>
    </p:spTree>
    <p:extLst>
      <p:ext uri="{BB962C8B-B14F-4D97-AF65-F5344CB8AC3E}">
        <p14:creationId xmlns:p14="http://schemas.microsoft.com/office/powerpoint/2010/main" val="13842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9209FD-1653-58A8-3EF1-B950BA0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A282215-C79D-B4FF-F6EC-BC793B8652A2}"/>
              </a:ext>
            </a:extLst>
          </p:cNvPr>
          <p:cNvSpPr txBox="1"/>
          <p:nvPr/>
        </p:nvSpPr>
        <p:spPr>
          <a:xfrm>
            <a:off x="270864" y="1822359"/>
            <a:ext cx="11650271" cy="701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41"/>
              </a:lnSpc>
            </a:pPr>
            <a:r>
              <a:rPr lang="en-US" sz="378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Nhiệm</a:t>
            </a:r>
            <a:r>
              <a:rPr lang="en-US" sz="3780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378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vụ</a:t>
            </a:r>
            <a:r>
              <a:rPr lang="en-US" sz="3780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1: </a:t>
            </a:r>
            <a:r>
              <a:rPr lang="en-US" sz="378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Giới</a:t>
            </a:r>
            <a:r>
              <a:rPr lang="en-US" sz="3780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378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thiệu</a:t>
            </a:r>
            <a:r>
              <a:rPr lang="en-US" sz="3780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378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và</a:t>
            </a:r>
            <a:r>
              <a:rPr lang="en-US" sz="3780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378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trao</a:t>
            </a:r>
            <a:r>
              <a:rPr lang="en-US" sz="3780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378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đổi</a:t>
            </a:r>
            <a:r>
              <a:rPr lang="en-US" sz="3780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378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trong</a:t>
            </a:r>
            <a:r>
              <a:rPr lang="en-US" sz="3780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3780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nhóm</a:t>
            </a:r>
            <a:endParaRPr lang="en-US" sz="3780" b="1" dirty="0">
              <a:solidFill>
                <a:schemeClr val="tx1"/>
              </a:solidFill>
              <a:latin typeface="+mn-lt"/>
              <a:ea typeface="Comica"/>
              <a:cs typeface="Arial" panose="020B0604020202020204" pitchFamily="34" charset="0"/>
              <a:sym typeface="Comica"/>
            </a:endParaRPr>
          </a:p>
        </p:txBody>
      </p:sp>
      <p:pic>
        <p:nvPicPr>
          <p:cNvPr id="3" name="Picture 12">
            <a:extLst>
              <a:ext uri="{FF2B5EF4-FFF2-40B4-BE49-F238E27FC236}">
                <a16:creationId xmlns:a16="http://schemas.microsoft.com/office/drawing/2014/main" id="{1F7D6C48-7DC3-9B45-BEC3-14B168063A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180132" y="2644572"/>
            <a:ext cx="5831736" cy="421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7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098296-8D53-6E66-A52B-7C893DA7C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9A96CD96-1F21-EADD-29F6-6BFD45662181}"/>
              </a:ext>
            </a:extLst>
          </p:cNvPr>
          <p:cNvSpPr txBox="1"/>
          <p:nvPr/>
        </p:nvSpPr>
        <p:spPr>
          <a:xfrm>
            <a:off x="668175" y="1663564"/>
            <a:ext cx="10855650" cy="701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41"/>
              </a:lnSpc>
            </a:pPr>
            <a:r>
              <a:rPr lang="en-US" sz="3779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Nhiệm</a:t>
            </a:r>
            <a:r>
              <a:rPr lang="en-US" sz="3779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3779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vụ</a:t>
            </a:r>
            <a:r>
              <a:rPr lang="en-US" sz="3779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2: </a:t>
            </a:r>
            <a:r>
              <a:rPr lang="en-US" sz="3779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Giới</a:t>
            </a:r>
            <a:r>
              <a:rPr lang="en-US" sz="3779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3779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thiệu</a:t>
            </a:r>
            <a:r>
              <a:rPr lang="en-US" sz="3779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3779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và</a:t>
            </a:r>
            <a:r>
              <a:rPr lang="en-US" sz="3779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3779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trao</a:t>
            </a:r>
            <a:r>
              <a:rPr lang="en-US" sz="3779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3779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đổi</a:t>
            </a:r>
            <a:r>
              <a:rPr lang="en-US" sz="3779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3779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trước</a:t>
            </a:r>
            <a:r>
              <a:rPr lang="en-US" sz="3779" b="1" dirty="0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 </a:t>
            </a:r>
            <a:r>
              <a:rPr lang="en-US" sz="3779" b="1" dirty="0" err="1">
                <a:solidFill>
                  <a:schemeClr val="tx1"/>
                </a:solidFill>
                <a:latin typeface="+mn-lt"/>
                <a:ea typeface="Comica"/>
                <a:cs typeface="Arial" panose="020B0604020202020204" pitchFamily="34" charset="0"/>
                <a:sym typeface="Comica"/>
              </a:rPr>
              <a:t>lớp</a:t>
            </a:r>
            <a:endParaRPr lang="en-US" sz="3779" b="1" dirty="0">
              <a:solidFill>
                <a:schemeClr val="tx1"/>
              </a:solidFill>
              <a:latin typeface="+mn-lt"/>
              <a:ea typeface="Comica"/>
              <a:cs typeface="Arial" panose="020B0604020202020204" pitchFamily="34" charset="0"/>
              <a:sym typeface="Comica"/>
            </a:endParaRPr>
          </a:p>
        </p:txBody>
      </p:sp>
      <p:pic>
        <p:nvPicPr>
          <p:cNvPr id="3" name="Picture 14">
            <a:extLst>
              <a:ext uri="{FF2B5EF4-FFF2-40B4-BE49-F238E27FC236}">
                <a16:creationId xmlns:a16="http://schemas.microsoft.com/office/drawing/2014/main" id="{17EA04CF-1188-F729-B0BF-3AEF46F43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166327" y="2654753"/>
            <a:ext cx="3859346" cy="420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69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89D65E-AE20-E491-9913-3B1A20D88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C99ABD95-EE1D-ED78-42A6-AB25E07C285B}"/>
              </a:ext>
            </a:extLst>
          </p:cNvPr>
          <p:cNvGrpSpPr/>
          <p:nvPr/>
        </p:nvGrpSpPr>
        <p:grpSpPr>
          <a:xfrm>
            <a:off x="2224947" y="1670871"/>
            <a:ext cx="7742105" cy="5081636"/>
            <a:chOff x="2224947" y="1670871"/>
            <a:chExt cx="7742105" cy="5081636"/>
          </a:xfrm>
        </p:grpSpPr>
        <p:grpSp>
          <p:nvGrpSpPr>
            <p:cNvPr id="12" name="Group 3">
              <a:extLst>
                <a:ext uri="{FF2B5EF4-FFF2-40B4-BE49-F238E27FC236}">
                  <a16:creationId xmlns:a16="http://schemas.microsoft.com/office/drawing/2014/main" id="{733AD387-D7CC-F33B-F382-707A9F259173}"/>
                </a:ext>
              </a:extLst>
            </p:cNvPr>
            <p:cNvGrpSpPr/>
            <p:nvPr/>
          </p:nvGrpSpPr>
          <p:grpSpPr>
            <a:xfrm>
              <a:off x="2224947" y="1670871"/>
              <a:ext cx="7742105" cy="5081636"/>
              <a:chOff x="0" y="0"/>
              <a:chExt cx="18229267" cy="11965028"/>
            </a:xfrm>
          </p:grpSpPr>
          <p:grpSp>
            <p:nvGrpSpPr>
              <p:cNvPr id="13" name="Group 4">
                <a:extLst>
                  <a:ext uri="{FF2B5EF4-FFF2-40B4-BE49-F238E27FC236}">
                    <a16:creationId xmlns:a16="http://schemas.microsoft.com/office/drawing/2014/main" id="{64B900E2-8725-B972-B3AD-DF3DD9B6074A}"/>
                  </a:ext>
                </a:extLst>
              </p:cNvPr>
              <p:cNvGrpSpPr/>
              <p:nvPr/>
            </p:nvGrpSpPr>
            <p:grpSpPr>
              <a:xfrm>
                <a:off x="237334" y="1710065"/>
                <a:ext cx="17818100" cy="9969500"/>
                <a:chOff x="0" y="0"/>
                <a:chExt cx="3420621" cy="1913890"/>
              </a:xfrm>
            </p:grpSpPr>
            <p:sp>
              <p:nvSpPr>
                <p:cNvPr id="15" name="Freeform 5">
                  <a:extLst>
                    <a:ext uri="{FF2B5EF4-FFF2-40B4-BE49-F238E27FC236}">
                      <a16:creationId xmlns:a16="http://schemas.microsoft.com/office/drawing/2014/main" id="{64748772-967A-AB7A-4110-2E6C9EE45BC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420621" cy="1913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0621" h="1913890">
                      <a:moveTo>
                        <a:pt x="0" y="0"/>
                      </a:moveTo>
                      <a:lnTo>
                        <a:pt x="3420621" y="0"/>
                      </a:lnTo>
                      <a:lnTo>
                        <a:pt x="3420621" y="1913890"/>
                      </a:lnTo>
                      <a:lnTo>
                        <a:pt x="0" y="191389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sp>
            <p:nvSpPr>
              <p:cNvPr id="14" name="Freeform 6">
                <a:extLst>
                  <a:ext uri="{FF2B5EF4-FFF2-40B4-BE49-F238E27FC236}">
                    <a16:creationId xmlns:a16="http://schemas.microsoft.com/office/drawing/2014/main" id="{D35A32ED-5ED2-87E6-ED18-578AA78F36BB}"/>
                  </a:ext>
                </a:extLst>
              </p:cNvPr>
              <p:cNvSpPr/>
              <p:nvPr/>
            </p:nvSpPr>
            <p:spPr>
              <a:xfrm>
                <a:off x="0" y="0"/>
                <a:ext cx="18229267" cy="11965028"/>
              </a:xfrm>
              <a:custGeom>
                <a:avLst/>
                <a:gdLst/>
                <a:ahLst/>
                <a:cxnLst/>
                <a:rect l="l" t="t" r="r" b="b"/>
                <a:pathLst>
                  <a:path w="18229267" h="11965028">
                    <a:moveTo>
                      <a:pt x="0" y="0"/>
                    </a:moveTo>
                    <a:lnTo>
                      <a:pt x="18229267" y="0"/>
                    </a:lnTo>
                    <a:lnTo>
                      <a:pt x="18229267" y="11965028"/>
                    </a:lnTo>
                    <a:lnTo>
                      <a:pt x="0" y="119650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</p:grp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116976F7-3ACA-F391-FAE6-94B05DA6F61E}"/>
                </a:ext>
              </a:extLst>
            </p:cNvPr>
            <p:cNvSpPr txBox="1"/>
            <p:nvPr/>
          </p:nvSpPr>
          <p:spPr>
            <a:xfrm>
              <a:off x="5583474" y="5157446"/>
              <a:ext cx="3665936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05"/>
                </a:lnSpc>
              </a:pPr>
              <a:endParaRPr lang="en-US" sz="2400" b="1" dirty="0">
                <a:solidFill>
                  <a:schemeClr val="tx1"/>
                </a:solidFill>
                <a:latin typeface="+mn-lt"/>
                <a:ea typeface="Asap Medium"/>
                <a:cs typeface="Asap Medium"/>
                <a:sym typeface="Asap Medium"/>
              </a:endParaRPr>
            </a:p>
          </p:txBody>
        </p:sp>
      </p:grpSp>
      <p:sp>
        <p:nvSpPr>
          <p:cNvPr id="2" name="TextBox 4">
            <a:extLst>
              <a:ext uri="{FF2B5EF4-FFF2-40B4-BE49-F238E27FC236}">
                <a16:creationId xmlns:a16="http://schemas.microsoft.com/office/drawing/2014/main" id="{3B94883E-C20F-E276-5A27-4F167B404B7F}"/>
              </a:ext>
            </a:extLst>
          </p:cNvPr>
          <p:cNvSpPr txBox="1"/>
          <p:nvPr/>
        </p:nvSpPr>
        <p:spPr>
          <a:xfrm>
            <a:off x="3016122" y="3302067"/>
            <a:ext cx="4848558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a) Em thích nhân vật (hoặc chi tiết, hình ảnh) nào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giới</a:t>
            </a:r>
            <a:r>
              <a:rPr lang="en-US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thiệu</a:t>
            </a:r>
            <a:r>
              <a:rPr lang="vi-VN" sz="24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 Vì sao?</a:t>
            </a:r>
            <a:endParaRPr lang="en-VN" sz="2400" kern="1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b)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lên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rgbClr val="296310"/>
              </a:solidFill>
              <a:latin typeface="+mn-lt"/>
              <a:ea typeface="Poppins"/>
              <a:cs typeface="Arial" panose="020B0604020202020204" pitchFamily="34" charset="0"/>
              <a:sym typeface="Poppin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6F0A3A3-896D-4C75-3D13-9734E023A788}"/>
              </a:ext>
            </a:extLst>
          </p:cNvPr>
          <p:cNvGrpSpPr/>
          <p:nvPr/>
        </p:nvGrpSpPr>
        <p:grpSpPr>
          <a:xfrm>
            <a:off x="8152336" y="2618946"/>
            <a:ext cx="3427837" cy="3503750"/>
            <a:chOff x="7495379" y="1993780"/>
            <a:chExt cx="3427837" cy="3503750"/>
          </a:xfrm>
        </p:grpSpPr>
        <p:pic>
          <p:nvPicPr>
            <p:cNvPr id="3" name="Picture 18">
              <a:extLst>
                <a:ext uri="{FF2B5EF4-FFF2-40B4-BE49-F238E27FC236}">
                  <a16:creationId xmlns:a16="http://schemas.microsoft.com/office/drawing/2014/main" id="{6EA7A96C-F4EC-8FE3-97C3-C0923E337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7797543" y="1993780"/>
              <a:ext cx="2903733" cy="350375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D3C2830-6191-A885-7F97-7230082B34C8}"/>
                </a:ext>
              </a:extLst>
            </p:cNvPr>
            <p:cNvSpPr txBox="1"/>
            <p:nvPr/>
          </p:nvSpPr>
          <p:spPr>
            <a:xfrm>
              <a:off x="7495379" y="2586093"/>
              <a:ext cx="3427837" cy="7552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6241"/>
                </a:lnSpc>
              </a:pPr>
              <a:r>
                <a:rPr lang="en-US" sz="2000" b="1" dirty="0">
                  <a:solidFill>
                    <a:schemeClr val="tx1"/>
                  </a:solidFill>
                  <a:latin typeface="+mn-lt"/>
                  <a:ea typeface="Comica"/>
                  <a:cs typeface="Arial" panose="020B0604020202020204" pitchFamily="34" charset="0"/>
                  <a:sym typeface="Comica"/>
                </a:rPr>
                <a:t>HOẠT ĐỘNG NHÓM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4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4F7545-F334-D83D-917E-844A2A6E3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33A051C-113B-A9A3-8701-3FF43973C4C9}"/>
              </a:ext>
            </a:extLst>
          </p:cNvPr>
          <p:cNvGrpSpPr/>
          <p:nvPr/>
        </p:nvGrpSpPr>
        <p:grpSpPr>
          <a:xfrm>
            <a:off x="983862" y="1925914"/>
            <a:ext cx="10224276" cy="4392730"/>
            <a:chOff x="862217" y="1787017"/>
            <a:chExt cx="10224276" cy="4392730"/>
          </a:xfrm>
        </p:grpSpPr>
        <p:sp>
          <p:nvSpPr>
            <p:cNvPr id="5" name="Freeform 12">
              <a:extLst>
                <a:ext uri="{FF2B5EF4-FFF2-40B4-BE49-F238E27FC236}">
                  <a16:creationId xmlns:a16="http://schemas.microsoft.com/office/drawing/2014/main" id="{DB083C7E-B779-1641-A44E-7BC316E15F95}"/>
                </a:ext>
              </a:extLst>
            </p:cNvPr>
            <p:cNvSpPr/>
            <p:nvPr/>
          </p:nvSpPr>
          <p:spPr>
            <a:xfrm>
              <a:off x="862217" y="1787017"/>
              <a:ext cx="10224276" cy="4392730"/>
            </a:xfrm>
            <a:custGeom>
              <a:avLst/>
              <a:gdLst/>
              <a:ahLst/>
              <a:cxnLst/>
              <a:rect l="l" t="t" r="r" b="b"/>
              <a:pathLst>
                <a:path w="8932339" h="3572936">
                  <a:moveTo>
                    <a:pt x="0" y="0"/>
                  </a:moveTo>
                  <a:lnTo>
                    <a:pt x="8932339" y="0"/>
                  </a:lnTo>
                  <a:lnTo>
                    <a:pt x="8932339" y="3572935"/>
                  </a:lnTo>
                  <a:lnTo>
                    <a:pt x="0" y="3572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 sz="756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B4DC0E67-7A07-E964-C602-C6A2CD28D6C8}"/>
                </a:ext>
              </a:extLst>
            </p:cNvPr>
            <p:cNvSpPr txBox="1"/>
            <p:nvPr/>
          </p:nvSpPr>
          <p:spPr>
            <a:xfrm>
              <a:off x="3395927" y="2714958"/>
              <a:ext cx="5400146" cy="25368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31985" indent="-431985" algn="just"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vi-VN" sz="2800" kern="1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Các em hãy trình bày câu chuyện của mình.</a:t>
              </a:r>
            </a:p>
            <a:p>
              <a:pPr marL="431985" indent="-431985" algn="just">
                <a:lnSpc>
                  <a:spcPct val="150000"/>
                </a:lnSpc>
                <a:buFont typeface="Wingdings" pitchFamily="2" charset="2"/>
                <a:buChar char="v"/>
              </a:pPr>
              <a:r>
                <a:rPr lang="vi-VN" sz="2800" kern="100" dirty="0">
                  <a:solidFill>
                    <a:srgbClr val="000000"/>
                  </a:solidFill>
                  <a:latin typeface="+mn-lt"/>
                  <a:ea typeface="Poppins"/>
                  <a:cs typeface="Arial" panose="020B0604020202020204" pitchFamily="34" charset="0"/>
                  <a:sym typeface="Poppins"/>
                </a:rPr>
                <a:t>Bình chọn tác phẩm được yêu thích nhất.</a:t>
              </a:r>
              <a:endParaRPr lang="en-US" sz="2800" dirty="0">
                <a:solidFill>
                  <a:srgbClr val="296310"/>
                </a:solidFill>
                <a:latin typeface="+mn-lt"/>
                <a:ea typeface="Poppins"/>
                <a:cs typeface="Arial" panose="020B0604020202020204" pitchFamily="34" charset="0"/>
                <a:sym typeface="Poppi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332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0C5CD9D-F1CD-4BA2-5CDD-C4BE9150A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923D8F-51A4-FAC0-D2C9-44E6049D3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44D15C33-7C7A-9F34-3C1F-5A6014FF206C}"/>
              </a:ext>
            </a:extLst>
          </p:cNvPr>
          <p:cNvGrpSpPr/>
          <p:nvPr/>
        </p:nvGrpSpPr>
        <p:grpSpPr>
          <a:xfrm>
            <a:off x="650613" y="1677698"/>
            <a:ext cx="9252472" cy="5244977"/>
            <a:chOff x="650613" y="1677698"/>
            <a:chExt cx="9252472" cy="5244977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94C21C71-8010-E38B-725D-654BD55A0FA4}"/>
                </a:ext>
              </a:extLst>
            </p:cNvPr>
            <p:cNvGrpSpPr/>
            <p:nvPr/>
          </p:nvGrpSpPr>
          <p:grpSpPr>
            <a:xfrm>
              <a:off x="2283994" y="1677698"/>
              <a:ext cx="7619091" cy="5000894"/>
              <a:chOff x="0" y="0"/>
              <a:chExt cx="18229267" cy="11965028"/>
            </a:xfrm>
          </p:grpSpPr>
          <p:grpSp>
            <p:nvGrpSpPr>
              <p:cNvPr id="4" name="Group 4">
                <a:extLst>
                  <a:ext uri="{FF2B5EF4-FFF2-40B4-BE49-F238E27FC236}">
                    <a16:creationId xmlns:a16="http://schemas.microsoft.com/office/drawing/2014/main" id="{9E375911-9362-B6E5-31BB-8360353EB326}"/>
                  </a:ext>
                </a:extLst>
              </p:cNvPr>
              <p:cNvGrpSpPr/>
              <p:nvPr/>
            </p:nvGrpSpPr>
            <p:grpSpPr>
              <a:xfrm>
                <a:off x="237334" y="1710065"/>
                <a:ext cx="17818100" cy="9969500"/>
                <a:chOff x="0" y="0"/>
                <a:chExt cx="3420621" cy="1913890"/>
              </a:xfrm>
            </p:grpSpPr>
            <p:sp>
              <p:nvSpPr>
                <p:cNvPr id="6" name="Freeform 5">
                  <a:extLst>
                    <a:ext uri="{FF2B5EF4-FFF2-40B4-BE49-F238E27FC236}">
                      <a16:creationId xmlns:a16="http://schemas.microsoft.com/office/drawing/2014/main" id="{BEAD259C-6365-0790-3441-9049BAECC7B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420621" cy="1913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0621" h="1913890">
                      <a:moveTo>
                        <a:pt x="0" y="0"/>
                      </a:moveTo>
                      <a:lnTo>
                        <a:pt x="3420621" y="0"/>
                      </a:lnTo>
                      <a:lnTo>
                        <a:pt x="3420621" y="1913890"/>
                      </a:lnTo>
                      <a:lnTo>
                        <a:pt x="0" y="191389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sp>
            <p:nvSpPr>
              <p:cNvPr id="5" name="Freeform 6">
                <a:extLst>
                  <a:ext uri="{FF2B5EF4-FFF2-40B4-BE49-F238E27FC236}">
                    <a16:creationId xmlns:a16="http://schemas.microsoft.com/office/drawing/2014/main" id="{449DB2FB-4312-9FE4-5052-F696E3936207}"/>
                  </a:ext>
                </a:extLst>
              </p:cNvPr>
              <p:cNvSpPr/>
              <p:nvPr/>
            </p:nvSpPr>
            <p:spPr>
              <a:xfrm>
                <a:off x="0" y="0"/>
                <a:ext cx="18229267" cy="11965028"/>
              </a:xfrm>
              <a:custGeom>
                <a:avLst/>
                <a:gdLst/>
                <a:ahLst/>
                <a:cxnLst/>
                <a:rect l="l" t="t" r="r" b="b"/>
                <a:pathLst>
                  <a:path w="18229267" h="11965028">
                    <a:moveTo>
                      <a:pt x="0" y="0"/>
                    </a:moveTo>
                    <a:lnTo>
                      <a:pt x="18229267" y="0"/>
                    </a:lnTo>
                    <a:lnTo>
                      <a:pt x="18229267" y="11965028"/>
                    </a:lnTo>
                    <a:lnTo>
                      <a:pt x="0" y="119650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</p:grp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20B2E943-D82E-4D82-E3C6-AD79226FC6CF}"/>
                </a:ext>
              </a:extLst>
            </p:cNvPr>
            <p:cNvSpPr/>
            <p:nvPr/>
          </p:nvSpPr>
          <p:spPr>
            <a:xfrm>
              <a:off x="650613" y="2920548"/>
              <a:ext cx="1951037" cy="4002127"/>
            </a:xfrm>
            <a:custGeom>
              <a:avLst/>
              <a:gdLst/>
              <a:ahLst/>
              <a:cxnLst/>
              <a:rect l="l" t="t" r="r" b="b"/>
              <a:pathLst>
                <a:path w="2607427" h="5348568">
                  <a:moveTo>
                    <a:pt x="0" y="0"/>
                  </a:moveTo>
                  <a:lnTo>
                    <a:pt x="2607427" y="0"/>
                  </a:lnTo>
                  <a:lnTo>
                    <a:pt x="2607427" y="5348568"/>
                  </a:lnTo>
                  <a:lnTo>
                    <a:pt x="0" y="5348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E9879FA7-B31E-7306-CF45-581973F79A39}"/>
              </a:ext>
            </a:extLst>
          </p:cNvPr>
          <p:cNvSpPr txBox="1"/>
          <p:nvPr/>
        </p:nvSpPr>
        <p:spPr>
          <a:xfrm>
            <a:off x="2651248" y="3412674"/>
            <a:ext cx="6677948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988" indent="-359988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Tìm đọc thêm những câu chuyện, bài văn, bài thơ, bài báo về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thiếu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nhi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chăm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chăm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cực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góp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trường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cộng</a:t>
            </a: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VN" sz="2400" dirty="0">
                <a:latin typeface="+mn-lt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rgbClr val="296310"/>
              </a:solidFill>
              <a:latin typeface="+mn-lt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8FE6775D-C276-0487-B7BF-56F6D72E11F5}"/>
              </a:ext>
            </a:extLst>
          </p:cNvPr>
          <p:cNvSpPr txBox="1"/>
          <p:nvPr/>
        </p:nvSpPr>
        <p:spPr>
          <a:xfrm>
            <a:off x="2651248" y="2757395"/>
            <a:ext cx="7003724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988" indent="-359988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vi-VN" altLang="zh-C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Chuẩn bị </a:t>
            </a:r>
            <a:r>
              <a:rPr lang="en-US" altLang="zh-CN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altLang="zh-CN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altLang="zh-CN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4: </a:t>
            </a:r>
            <a:r>
              <a:rPr lang="en-US" altLang="zh-CN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Ngôi</a:t>
            </a:r>
            <a:r>
              <a:rPr lang="en-US" altLang="zh-CN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altLang="zh-CN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thiên</a:t>
            </a:r>
            <a:r>
              <a:rPr lang="en-US" altLang="zh-CN" sz="2400" i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i="1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nhiên</a:t>
            </a:r>
            <a:r>
              <a:rPr lang="en-US" altLang="zh-CN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zh-CN" altLang="zh-CN" sz="2400" dirty="0">
                <a:latin typeface="+mn-lt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rgbClr val="296310"/>
              </a:solidFill>
              <a:latin typeface="+mn-lt"/>
              <a:ea typeface="Poppins"/>
              <a:cs typeface="Arial" panose="020B0604020202020204" pitchFamily="34" charset="0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89367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221</Words>
  <Application>Microsoft Office PowerPoint</Application>
  <PresentationFormat>Widescreen</PresentationFormat>
  <Paragraphs>19</Paragraphs>
  <Slides>15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Wingdings</vt:lpstr>
      <vt:lpstr>UTM Avo</vt:lpstr>
      <vt:lpstr>Arial</vt:lpstr>
      <vt:lpstr>Calibri</vt:lpstr>
      <vt:lpstr>2_Office Theme</vt:lpstr>
      <vt:lpstr>Tuần 24 Trao đổi: Em đọc sách báo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204</cp:revision>
  <dcterms:created xsi:type="dcterms:W3CDTF">2023-10-19T01:39:18Z</dcterms:created>
  <dcterms:modified xsi:type="dcterms:W3CDTF">2025-01-17T10:04:18Z</dcterms:modified>
</cp:coreProperties>
</file>