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78" r:id="rId5"/>
    <p:sldId id="259" r:id="rId6"/>
    <p:sldId id="260" r:id="rId7"/>
    <p:sldId id="261" r:id="rId8"/>
    <p:sldId id="262" r:id="rId9"/>
    <p:sldId id="279" r:id="rId10"/>
    <p:sldId id="263" r:id="rId11"/>
    <p:sldId id="264" r:id="rId12"/>
    <p:sldId id="266" r:id="rId13"/>
    <p:sldId id="267" r:id="rId14"/>
    <p:sldId id="281" r:id="rId15"/>
    <p:sldId id="280" r:id="rId16"/>
    <p:sldId id="277" r:id="rId17"/>
    <p:sldId id="268" r:id="rId18"/>
    <p:sldId id="269" r:id="rId19"/>
    <p:sldId id="271" r:id="rId20"/>
    <p:sldId id="272" r:id="rId21"/>
    <p:sldId id="276" r:id="rId22"/>
    <p:sldId id="273" r:id="rId23"/>
    <p:sldId id="274" r:id="rId24"/>
    <p:sldId id="275" r:id="rId25"/>
  </p:sldIdLst>
  <p:sldSz cx="12192000" cy="6858000"/>
  <p:notesSz cx="6858000" cy="9144000"/>
  <p:embeddedFontLst>
    <p:embeddedFont>
      <p:font typeface="UTM Avo" panose="02040603050506020204" pitchFamily="18" charset="0"/>
      <p:regular r:id="rId27"/>
      <p:bold r:id="rId28"/>
      <p:italic r:id="rId29"/>
      <p:boldItalic r:id="rId30"/>
    </p:embeddedFont>
    <p:embeddedFont>
      <p:font typeface="UTM Avo" panose="02040603050506020204" pitchFamily="18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gEEwnG+klO2n6Ho6IdiikPKvCS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31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1" name="Google Shape;10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>
          <a:extLst>
            <a:ext uri="{FF2B5EF4-FFF2-40B4-BE49-F238E27FC236}">
              <a16:creationId xmlns:a16="http://schemas.microsoft.com/office/drawing/2014/main" id="{7228AC99-A270-0B02-E272-EFFC1265F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>
            <a:extLst>
              <a:ext uri="{FF2B5EF4-FFF2-40B4-BE49-F238E27FC236}">
                <a16:creationId xmlns:a16="http://schemas.microsoft.com/office/drawing/2014/main" id="{F52AEFA5-EED8-8B76-5A93-46E9BD961E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1" name="Google Shape;101;p3:notes">
            <a:extLst>
              <a:ext uri="{FF2B5EF4-FFF2-40B4-BE49-F238E27FC236}">
                <a16:creationId xmlns:a16="http://schemas.microsoft.com/office/drawing/2014/main" id="{06139C41-C263-A9E9-D6D5-84B6C22FB9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4381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FB174704-C44C-4E13-2906-490A968F7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>
            <a:extLst>
              <a:ext uri="{FF2B5EF4-FFF2-40B4-BE49-F238E27FC236}">
                <a16:creationId xmlns:a16="http://schemas.microsoft.com/office/drawing/2014/main" id="{9AA6B678-5556-3BDC-CFDF-DC56047248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>
            <a:extLst>
              <a:ext uri="{FF2B5EF4-FFF2-40B4-BE49-F238E27FC236}">
                <a16:creationId xmlns:a16="http://schemas.microsoft.com/office/drawing/2014/main" id="{20154757-1E55-07EC-64FB-F9B3D37D7F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10019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2282f178eb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8" name="Google Shape;128;g32282f178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282f178eb_0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2" name="Google Shape;132;g32282f178eb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2282f178eb_0_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1" name="Google Shape;141;g32282f178eb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2282f178eb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5" name="Google Shape;145;g32282f178eb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>
          <a:extLst>
            <a:ext uri="{FF2B5EF4-FFF2-40B4-BE49-F238E27FC236}">
              <a16:creationId xmlns:a16="http://schemas.microsoft.com/office/drawing/2014/main" id="{4736B748-F1D7-7981-99D0-0DBF7C2C7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2282f178eb_0_12:notes">
            <a:extLst>
              <a:ext uri="{FF2B5EF4-FFF2-40B4-BE49-F238E27FC236}">
                <a16:creationId xmlns:a16="http://schemas.microsoft.com/office/drawing/2014/main" id="{BC24ABF6-AF37-9B0E-C86E-1BDB033E96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5" name="Google Shape;145;g32282f178eb_0_12:notes">
            <a:extLst>
              <a:ext uri="{FF2B5EF4-FFF2-40B4-BE49-F238E27FC236}">
                <a16:creationId xmlns:a16="http://schemas.microsoft.com/office/drawing/2014/main" id="{57E46C3F-3604-3AF7-8759-C043A392F4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04403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>
          <a:extLst>
            <a:ext uri="{FF2B5EF4-FFF2-40B4-BE49-F238E27FC236}">
              <a16:creationId xmlns:a16="http://schemas.microsoft.com/office/drawing/2014/main" id="{364D753D-14E0-D44A-2825-7BEFDAB109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2282f178eb_0_12:notes">
            <a:extLst>
              <a:ext uri="{FF2B5EF4-FFF2-40B4-BE49-F238E27FC236}">
                <a16:creationId xmlns:a16="http://schemas.microsoft.com/office/drawing/2014/main" id="{11146E9C-8E22-88A6-B154-12AA8B5EB9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5" name="Google Shape;145;g32282f178eb_0_12:notes">
            <a:extLst>
              <a:ext uri="{FF2B5EF4-FFF2-40B4-BE49-F238E27FC236}">
                <a16:creationId xmlns:a16="http://schemas.microsoft.com/office/drawing/2014/main" id="{55516610-506D-B526-8E0F-E6591108B0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11395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>
          <a:extLst>
            <a:ext uri="{FF2B5EF4-FFF2-40B4-BE49-F238E27FC236}">
              <a16:creationId xmlns:a16="http://schemas.microsoft.com/office/drawing/2014/main" id="{B6B738AE-A368-3845-4D72-C8BEE1EEF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282f178eb_0_3:notes">
            <a:extLst>
              <a:ext uri="{FF2B5EF4-FFF2-40B4-BE49-F238E27FC236}">
                <a16:creationId xmlns:a16="http://schemas.microsoft.com/office/drawing/2014/main" id="{4F6B379B-CADF-08BE-0354-6C83AEEF7C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2" name="Google Shape;132;g32282f178eb_0_3:notes">
            <a:extLst>
              <a:ext uri="{FF2B5EF4-FFF2-40B4-BE49-F238E27FC236}">
                <a16:creationId xmlns:a16="http://schemas.microsoft.com/office/drawing/2014/main" id="{76B9D770-7ED5-B0D1-D990-7FCD71BA666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36526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2282f178eb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49" name="Google Shape;149;g32282f178eb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2282f178eb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54" name="Google Shape;154;g32282f178eb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3D37686C-46EE-C3A3-8F69-CD0576DF6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>
            <a:extLst>
              <a:ext uri="{FF2B5EF4-FFF2-40B4-BE49-F238E27FC236}">
                <a16:creationId xmlns:a16="http://schemas.microsoft.com/office/drawing/2014/main" id="{201F46FF-4005-825D-B403-A0AE7738F7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>
            <a:extLst>
              <a:ext uri="{FF2B5EF4-FFF2-40B4-BE49-F238E27FC236}">
                <a16:creationId xmlns:a16="http://schemas.microsoft.com/office/drawing/2014/main" id="{7B6E0C55-AE96-64CD-525A-9C0AD95086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772523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282f178eb_0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3" name="Google Shape;173;g32282f178eb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94" name="Google Shape;194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UTM Avo" panose="02040603050506020204" pitchFamily="18" charset="0"/>
              </a:rPr>
              <a:t>23</a:t>
            </a:fld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9" name="Google Shape;1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1" name="Google Shape;2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9" name="Google Shape;2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5" name="Google Shape;3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7" name="Google Shape;3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0" name="Google Shape;50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8" name="Google Shape;58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2" name="Google Shape;62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3" name="Google Shape;6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" name="Google Shape;68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70" name="Google Shape;70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1" name="Google Shape;71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6" name="Google Shape;76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7" name="Google Shape;77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2" name="Google Shape;8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3" name="Google Shape;8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4" name="Google Shape;8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/>
          <p:nvPr/>
        </p:nvSpPr>
        <p:spPr>
          <a:xfrm>
            <a:off x="0" y="-16046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1" name="Google Shape;11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Google Shape;12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4" name="Google Shape;14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5" name="Google Shape;15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12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hyperlink" Target="https://youtu.be/B7ai7nrGm-Q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12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12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1.jp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30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14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HĐTN </a:t>
            </a:r>
            <a:r>
              <a:rPr lang="en-US" sz="3600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019550" y="1957760"/>
            <a:ext cx="10152900" cy="20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1: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Trường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mến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yêu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524000" y="4201550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4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F53BDE97-F5FA-B59E-3335-6E724D729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34354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64D815AF-68EA-AD33-F804-1580801734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08786" y="3093828"/>
            <a:ext cx="6974428" cy="3328704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12857A5-7051-E187-3FE0-1B3133592629}"/>
              </a:ext>
            </a:extLst>
          </p:cNvPr>
          <p:cNvSpPr/>
          <p:nvPr/>
        </p:nvSpPr>
        <p:spPr>
          <a:xfrm>
            <a:off x="2400693" y="1677970"/>
            <a:ext cx="7390614" cy="114064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bạn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cùng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nghe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theo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Trung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rước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đèn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chơi</a:t>
            </a:r>
            <a:endParaRPr lang="vi-VN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>
          <a:extLst>
            <a:ext uri="{FF2B5EF4-FFF2-40B4-BE49-F238E27FC236}">
              <a16:creationId xmlns:a16="http://schemas.microsoft.com/office/drawing/2014/main" id="{E4F49A1E-1548-DA57-AF56-684682715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uple of cartoon characters&#10;&#10;Description automatically generated">
            <a:extLst>
              <a:ext uri="{FF2B5EF4-FFF2-40B4-BE49-F238E27FC236}">
                <a16:creationId xmlns:a16="http://schemas.microsoft.com/office/drawing/2014/main" id="{F7433D68-D4A8-B7FD-3770-E204B9C98A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432" y="3582186"/>
            <a:ext cx="5756625" cy="3421930"/>
          </a:xfrm>
          <a:prstGeom prst="rect">
            <a:avLst/>
          </a:prstGeom>
        </p:spPr>
      </p:pic>
      <p:sp>
        <p:nvSpPr>
          <p:cNvPr id="6" name="Speech Bubble: Oval 5">
            <a:extLst>
              <a:ext uri="{FF2B5EF4-FFF2-40B4-BE49-F238E27FC236}">
                <a16:creationId xmlns:a16="http://schemas.microsoft.com/office/drawing/2014/main" id="{BB7EC590-D745-7DCC-6C51-9731EFEA0C76}"/>
              </a:ext>
            </a:extLst>
          </p:cNvPr>
          <p:cNvSpPr/>
          <p:nvPr/>
        </p:nvSpPr>
        <p:spPr>
          <a:xfrm>
            <a:off x="4317477" y="1800520"/>
            <a:ext cx="6014300" cy="2205872"/>
          </a:xfrm>
          <a:prstGeom prst="wedgeEllipseCallout">
            <a:avLst>
              <a:gd name="adj1" fmla="val -37191"/>
              <a:gd name="adj2" fmla="val 55235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Trung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thường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hoạt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?</a:t>
            </a:r>
            <a:endParaRPr lang="vi-VN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699857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6092B7E-6EF6-C545-1A42-DFF9D14B7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1969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8DC5FF-4CB7-853F-5C93-C10783A22BD7}"/>
              </a:ext>
            </a:extLst>
          </p:cNvPr>
          <p:cNvSpPr/>
          <p:nvPr/>
        </p:nvSpPr>
        <p:spPr>
          <a:xfrm>
            <a:off x="2293618" y="1645920"/>
            <a:ext cx="7604760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Tham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gia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vui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tết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Trung Thu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7E03BE-5421-F3FF-EB8E-07F393F81EAB}"/>
              </a:ext>
            </a:extLst>
          </p:cNvPr>
          <p:cNvSpPr txBox="1"/>
          <p:nvPr/>
        </p:nvSpPr>
        <p:spPr>
          <a:xfrm>
            <a:off x="782684" y="2376532"/>
            <a:ext cx="9870010" cy="16758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/>
              </a:rPr>
              <a:t>Lắng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nghe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vi-VN" sz="2400" dirty="0">
                <a:latin typeface="UTM Avo" panose="02040603050506020204" pitchFamily="18"/>
              </a:rPr>
              <a:t>những câu chuyện hay và ý nghĩa về tết Trung thu.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/>
              </a:rPr>
              <a:t>Các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em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cùng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tham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gia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vi-VN" sz="2400" dirty="0">
                <a:latin typeface="UTM Avo" panose="02040603050506020204" pitchFamily="18"/>
              </a:rPr>
              <a:t>múa hát, rước đèn Trung thu.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/>
              </a:rPr>
              <a:t>Thi bày mâm cỗ Trung thu.</a:t>
            </a:r>
            <a:endParaRPr lang="en-VN" sz="2400" dirty="0">
              <a:latin typeface="UTM Avo" panose="02040603050506020204" pitchFamily="1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7FF2679-5930-D268-43C1-1B794724A6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8607" y="3626820"/>
            <a:ext cx="5221524" cy="310093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B0B6E35E-D2A8-D54D-090E-7892FC370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7684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/>
        </p:nvSpPr>
        <p:spPr>
          <a:xfrm>
            <a:off x="1063743" y="1492000"/>
            <a:ext cx="10064513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1: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Cùng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vui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chơi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290E81-A96C-8216-6AD2-06B6AC74F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6908" y="2283675"/>
            <a:ext cx="6178181" cy="4279049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3AE59B30-16BD-26ED-A249-F1DFC7DBF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>
            <a:extLst>
              <a:ext uri="{FF2B5EF4-FFF2-40B4-BE49-F238E27FC236}">
                <a16:creationId xmlns:a16="http://schemas.microsoft.com/office/drawing/2014/main" id="{0D5C5C53-F028-0741-C30C-C78CC4FB799B}"/>
              </a:ext>
            </a:extLst>
          </p:cNvPr>
          <p:cNvSpPr txBox="1"/>
          <p:nvPr/>
        </p:nvSpPr>
        <p:spPr>
          <a:xfrm>
            <a:off x="1063743" y="891925"/>
            <a:ext cx="10064513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1: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Cùng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vui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chơi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09B72F-198A-7E76-8072-DE89F0AEB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8697" y="3301686"/>
            <a:ext cx="3698978" cy="256193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15498019-757E-9414-48F0-07DEF39EAA56}"/>
              </a:ext>
            </a:extLst>
          </p:cNvPr>
          <p:cNvGrpSpPr/>
          <p:nvPr/>
        </p:nvGrpSpPr>
        <p:grpSpPr>
          <a:xfrm>
            <a:off x="218197" y="1945574"/>
            <a:ext cx="3844261" cy="491309"/>
            <a:chOff x="409124" y="435865"/>
            <a:chExt cx="6144253" cy="856767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BB309271-C09D-CFBD-F2E1-A00B236AE83B}"/>
                </a:ext>
              </a:extLst>
            </p:cNvPr>
            <p:cNvGrpSpPr/>
            <p:nvPr/>
          </p:nvGrpSpPr>
          <p:grpSpPr>
            <a:xfrm rot="36615">
              <a:off x="409124" y="435865"/>
              <a:ext cx="6144253" cy="856767"/>
              <a:chOff x="-5561" y="522313"/>
              <a:chExt cx="5693741" cy="656308"/>
            </a:xfrm>
          </p:grpSpPr>
          <p:sp>
            <p:nvSpPr>
              <p:cNvPr id="7" name="Freeform 9">
                <a:extLst>
                  <a:ext uri="{FF2B5EF4-FFF2-40B4-BE49-F238E27FC236}">
                    <a16:creationId xmlns:a16="http://schemas.microsoft.com/office/drawing/2014/main" id="{405C436F-E6F0-CAC3-CF26-49B3B64F3EDA}"/>
                  </a:ext>
                </a:extLst>
              </p:cNvPr>
              <p:cNvSpPr/>
              <p:nvPr/>
            </p:nvSpPr>
            <p:spPr>
              <a:xfrm>
                <a:off x="-5561" y="522313"/>
                <a:ext cx="5693741" cy="656308"/>
              </a:xfrm>
              <a:custGeom>
                <a:avLst/>
                <a:gdLst/>
                <a:ahLst/>
                <a:cxnLst/>
                <a:rect l="l" t="t" r="r" b="b"/>
                <a:pathLst>
                  <a:path w="5491572" h="848774">
                    <a:moveTo>
                      <a:pt x="5367112" y="848774"/>
                    </a:moveTo>
                    <a:lnTo>
                      <a:pt x="124460" y="848774"/>
                    </a:lnTo>
                    <a:cubicBezTo>
                      <a:pt x="55880" y="848774"/>
                      <a:pt x="0" y="792894"/>
                      <a:pt x="0" y="72431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367112" y="0"/>
                    </a:lnTo>
                    <a:cubicBezTo>
                      <a:pt x="5435692" y="0"/>
                      <a:pt x="5491572" y="55880"/>
                      <a:pt x="5491572" y="124460"/>
                    </a:cubicBezTo>
                    <a:lnTo>
                      <a:pt x="5491572" y="724314"/>
                    </a:lnTo>
                    <a:cubicBezTo>
                      <a:pt x="5491572" y="792894"/>
                      <a:pt x="5435692" y="848774"/>
                      <a:pt x="5367112" y="848774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rgbClr val="4BACC6">
                    <a:lumMod val="50000"/>
                  </a:srgbClr>
                </a:solidFill>
              </a:ln>
            </p:spPr>
            <p:txBody>
              <a:bodyPr/>
              <a:lstStyle/>
              <a:p>
                <a:pPr marL="0" marR="0" lvl="0" indent="0" defTabSz="60963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6F4C7A4-FBE5-81EE-CEE2-6A6246746406}"/>
                </a:ext>
              </a:extLst>
            </p:cNvPr>
            <p:cNvSpPr txBox="1"/>
            <p:nvPr/>
          </p:nvSpPr>
          <p:spPr>
            <a:xfrm flipH="1">
              <a:off x="682585" y="465605"/>
              <a:ext cx="5597325" cy="7972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Hoạt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động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nhóm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D9D7AB0-11D6-9D44-B136-E20596F6B5FC}"/>
              </a:ext>
            </a:extLst>
          </p:cNvPr>
          <p:cNvSpPr txBox="1"/>
          <p:nvPr/>
        </p:nvSpPr>
        <p:spPr>
          <a:xfrm>
            <a:off x="0" y="2636738"/>
            <a:ext cx="7661485" cy="38918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 defTabSz="609630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en-US" sz="2400" kern="1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lang="en-US" sz="2400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lớp</a:t>
            </a:r>
            <a:r>
              <a:rPr lang="en-US" sz="2400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chia</a:t>
            </a:r>
            <a:r>
              <a:rPr lang="vi-VN" sz="2400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thành các nhóm, mỗi nhóm từ 4 đến 6 </a:t>
            </a:r>
            <a:r>
              <a:rPr lang="en-US" sz="2400" kern="1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vi-VN" sz="2400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381019" indent="-381019" algn="just" defTabSz="609630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vi-VN" sz="2400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Mỗi nhóm tự chọn một trò chơi để cùng nhau tham gia: trò chơi chuyền bóng, trò chơi bịt mắt bắt dê, trò chơi thả đỉa ba ba.</a:t>
            </a:r>
          </a:p>
          <a:p>
            <a:pPr marL="381019" indent="-381019" algn="just" defTabSz="609630">
              <a:lnSpc>
                <a:spcPct val="150000"/>
              </a:lnSpc>
              <a:buClrTx/>
              <a:buFont typeface="Courier New" panose="02070309020205020404" pitchFamily="49" charset="0"/>
              <a:buChar char="o"/>
            </a:pPr>
            <a:r>
              <a:rPr lang="en-US" sz="2400" kern="1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vi-VN" sz="2400" kern="12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tham gia trò chơi và chia sẻ về cảm xúc của bản thân sau khi tham gia trò chơi.</a:t>
            </a:r>
          </a:p>
        </p:txBody>
      </p:sp>
    </p:spTree>
    <p:extLst>
      <p:ext uri="{BB962C8B-B14F-4D97-AF65-F5344CB8AC3E}">
        <p14:creationId xmlns:p14="http://schemas.microsoft.com/office/powerpoint/2010/main" val="4146553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21">
            <a:extLst>
              <a:ext uri="{FF2B5EF4-FFF2-40B4-BE49-F238E27FC236}">
                <a16:creationId xmlns:a16="http://schemas.microsoft.com/office/drawing/2014/main" id="{E1804E51-C1D5-5B57-D1CA-6BDAC72554F8}"/>
              </a:ext>
            </a:extLst>
          </p:cNvPr>
          <p:cNvSpPr/>
          <p:nvPr/>
        </p:nvSpPr>
        <p:spPr>
          <a:xfrm>
            <a:off x="541840" y="3045928"/>
            <a:ext cx="2365952" cy="1349411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57150" cap="flat" cmpd="sng" algn="ctr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09539">
              <a:lnSpc>
                <a:spcPct val="150000"/>
              </a:lnSpc>
              <a:buClrTx/>
              <a:buFontTx/>
              <a:buNone/>
              <a:defRPr/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đôi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3" name="Picture 9">
            <a:extLst>
              <a:ext uri="{FF2B5EF4-FFF2-40B4-BE49-F238E27FC236}">
                <a16:creationId xmlns:a16="http://schemas.microsoft.com/office/drawing/2014/main" id="{3BC36792-0B1E-A82A-D1EA-6F8DA56FB4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05234" y="4590288"/>
            <a:ext cx="2039163" cy="2039163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4E2E208-CF60-8F1E-C703-9B4B00970D39}"/>
              </a:ext>
            </a:extLst>
          </p:cNvPr>
          <p:cNvSpPr/>
          <p:nvPr/>
        </p:nvSpPr>
        <p:spPr>
          <a:xfrm>
            <a:off x="3127248" y="2842908"/>
            <a:ext cx="8742368" cy="3786543"/>
          </a:xfrm>
          <a:prstGeom prst="roundRect">
            <a:avLst/>
          </a:prstGeom>
          <a:solidFill>
            <a:srgbClr val="F1EF8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 vừa tham gia trò chơi nào?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Khi tham gia trò chơi,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 cảm thấy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như thế nào?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Theo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, nên làm gì và không nên </a:t>
            </a:r>
            <a:br>
              <a:rPr lang="en-US" sz="2200" dirty="0">
                <a:solidFill>
                  <a:schemeClr val="tx1"/>
                </a:solidFill>
                <a:latin typeface="UTM Avo" panose="02040603050506020204" pitchFamily="18" charset="0"/>
              </a:rPr>
            </a:b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làm gì để đảm bảo an toàn khi tham gia trò chơi đó?</a:t>
            </a:r>
            <a:endParaRPr lang="en-US" sz="2200" dirty="0">
              <a:solidFill>
                <a:schemeClr val="tx1"/>
              </a:solidFill>
              <a:latin typeface="UTM Avo" panose="02040603050506020204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Ngoài những trò chơi vừa được tham gia, các em còn tham gia các trò chơi nào khác?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 charset="0"/>
              </a:rPr>
              <a:t>Những trò chơi nào chúng ta nên chơi ở trường? Vì sao? </a:t>
            </a:r>
            <a:endParaRPr lang="en-US" sz="2200" b="0" i="0" u="none" strike="noStrike" baseline="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17" name="Picture 6">
            <a:extLst>
              <a:ext uri="{FF2B5EF4-FFF2-40B4-BE49-F238E27FC236}">
                <a16:creationId xmlns:a16="http://schemas.microsoft.com/office/drawing/2014/main" id="{84D1F7C2-73A1-4DB0-E0AE-5CBF4B381A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829308">
            <a:off x="11001231" y="2249279"/>
            <a:ext cx="528848" cy="106936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3944C9B-F783-768D-D386-A743AB4C0B81}"/>
              </a:ext>
            </a:extLst>
          </p:cNvPr>
          <p:cNvSpPr txBox="1"/>
          <p:nvPr/>
        </p:nvSpPr>
        <p:spPr>
          <a:xfrm>
            <a:off x="2132454" y="1570430"/>
            <a:ext cx="7927092" cy="11283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defTabSz="609539">
              <a:lnSpc>
                <a:spcPct val="150000"/>
              </a:lnSpc>
            </a:pP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b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chia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trước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F49E2D9-F74C-B9A1-BADB-CE09EA553E87}"/>
              </a:ext>
            </a:extLst>
          </p:cNvPr>
          <p:cNvSpPr txBox="1"/>
          <p:nvPr/>
        </p:nvSpPr>
        <p:spPr>
          <a:xfrm>
            <a:off x="2472397" y="2459694"/>
            <a:ext cx="7247204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vi-VN" sz="2400" kern="1200" dirty="0">
                <a:solidFill>
                  <a:prstClr val="black"/>
                </a:solidFill>
                <a:latin typeface="utm avo"/>
                <a:ea typeface="Times New Roman" panose="02020603050405020304" pitchFamily="18" charset="0"/>
                <a:cs typeface="Arial" panose="020B0604020202020204" pitchFamily="34" charset="0"/>
              </a:rPr>
              <a:t>Có rất nhiều trò chơi khác nhau, vui chơi giúp </a:t>
            </a:r>
            <a:br>
              <a:rPr lang="en-US" sz="2400" kern="1200" dirty="0">
                <a:solidFill>
                  <a:prstClr val="black"/>
                </a:solidFill>
                <a:latin typeface="utm avo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vi-VN" sz="2400" kern="1200" dirty="0">
                <a:solidFill>
                  <a:prstClr val="black"/>
                </a:solidFill>
                <a:latin typeface="utm avo"/>
                <a:ea typeface="Times New Roman" panose="02020603050405020304" pitchFamily="18" charset="0"/>
                <a:cs typeface="Arial" panose="020B0604020202020204" pitchFamily="34" charset="0"/>
              </a:rPr>
              <a:t>chúng ta giải toả căng thẳng, mệt mỏi. Tuỳ từng thời gian và địa điểm mà em nên chọn những trò chơi phù hợp để đảm bảo an toàn.</a:t>
            </a:r>
            <a:endParaRPr lang="en-US" sz="2400" kern="1200" dirty="0">
              <a:solidFill>
                <a:prstClr val="black"/>
              </a:solidFill>
              <a:latin typeface="utm avo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21">
            <a:extLst>
              <a:ext uri="{FF2B5EF4-FFF2-40B4-BE49-F238E27FC236}">
                <a16:creationId xmlns:a16="http://schemas.microsoft.com/office/drawing/2014/main" id="{D4239CD7-9A8F-006E-D37D-A6A935B0A9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19601" y="4062005"/>
            <a:ext cx="908268" cy="627530"/>
          </a:xfrm>
          <a:prstGeom prst="rect">
            <a:avLst/>
          </a:prstGeom>
        </p:spPr>
      </p:pic>
      <p:pic>
        <p:nvPicPr>
          <p:cNvPr id="8" name="Picture 21">
            <a:extLst>
              <a:ext uri="{FF2B5EF4-FFF2-40B4-BE49-F238E27FC236}">
                <a16:creationId xmlns:a16="http://schemas.microsoft.com/office/drawing/2014/main" id="{3D4FFFF5-A7FA-AF2E-2505-908AB4E43A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1647274" y="2356919"/>
            <a:ext cx="908267" cy="627530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1F740880-6A09-8319-7221-3CAF63B5F1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983477" y="4972573"/>
            <a:ext cx="4225046" cy="1885427"/>
          </a:xfrm>
          <a:prstGeom prst="rect">
            <a:avLst/>
          </a:prstGeom>
        </p:spPr>
      </p:pic>
      <p:sp>
        <p:nvSpPr>
          <p:cNvPr id="10" name="TextBox 24">
            <a:extLst>
              <a:ext uri="{FF2B5EF4-FFF2-40B4-BE49-F238E27FC236}">
                <a16:creationId xmlns:a16="http://schemas.microsoft.com/office/drawing/2014/main" id="{8F95D322-1EAD-D490-7288-770CF4731C5A}"/>
              </a:ext>
            </a:extLst>
          </p:cNvPr>
          <p:cNvSpPr txBox="1"/>
          <p:nvPr/>
        </p:nvSpPr>
        <p:spPr>
          <a:xfrm>
            <a:off x="2722279" y="1684213"/>
            <a:ext cx="6747441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/>
            <a:r>
              <a:rPr lang="en-US" sz="3200" b="1" dirty="0">
                <a:solidFill>
                  <a:schemeClr val="bg1">
                    <a:lumMod val="10000"/>
                  </a:schemeClr>
                </a:solidFill>
                <a:latin typeface="UTM Avo"/>
                <a:cs typeface="+mn-ea"/>
                <a:sym typeface="+mn-lt"/>
              </a:rPr>
              <a:t>KẾT LUẬN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096C19C-58DD-23A0-D9FA-454C77D4C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0605" y="4164049"/>
            <a:ext cx="3136331" cy="25535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D25410-494B-33B5-3E70-1FE2DA08B0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7443" y="4164049"/>
            <a:ext cx="3183946" cy="255354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47AD98-3674-4499-6A94-9C3B912625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0605" y="1475464"/>
            <a:ext cx="3136331" cy="25612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585A51-0720-0D0D-5CB5-F12C223CA0A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7443" y="1475465"/>
            <a:ext cx="3183946" cy="256120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D24D8649-5CA6-8BDF-15F8-6C431433008C}"/>
              </a:ext>
            </a:extLst>
          </p:cNvPr>
          <p:cNvGrpSpPr/>
          <p:nvPr/>
        </p:nvGrpSpPr>
        <p:grpSpPr>
          <a:xfrm>
            <a:off x="203182" y="2553468"/>
            <a:ext cx="5154463" cy="3221163"/>
            <a:chOff x="203182" y="2553468"/>
            <a:chExt cx="5154463" cy="3221163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64BE18C-1C75-56AA-4B3A-C69598D90501}"/>
                </a:ext>
              </a:extLst>
            </p:cNvPr>
            <p:cNvGrpSpPr/>
            <p:nvPr/>
          </p:nvGrpSpPr>
          <p:grpSpPr>
            <a:xfrm>
              <a:off x="203182" y="2553468"/>
              <a:ext cx="5154463" cy="3221163"/>
              <a:chOff x="203182" y="2553468"/>
              <a:chExt cx="5154463" cy="3221163"/>
            </a:xfrm>
          </p:grpSpPr>
          <p:pic>
            <p:nvPicPr>
              <p:cNvPr id="6" name="Picture 3">
                <a:extLst>
                  <a:ext uri="{FF2B5EF4-FFF2-40B4-BE49-F238E27FC236}">
                    <a16:creationId xmlns:a16="http://schemas.microsoft.com/office/drawing/2014/main" id="{A1C63448-2D9C-2AFC-76CB-DFD129AFBD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/>
              <a:stretch>
                <a:fillRect/>
              </a:stretch>
            </p:blipFill>
            <p:spPr>
              <a:xfrm rot="292895">
                <a:off x="203182" y="2553468"/>
                <a:ext cx="5154463" cy="3221163"/>
              </a:xfrm>
              <a:prstGeom prst="rect">
                <a:avLst/>
              </a:prstGeom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6ADC32B-1EB9-B4DE-BD55-29D5A6495A9A}"/>
                  </a:ext>
                </a:extLst>
              </p:cNvPr>
              <p:cNvSpPr txBox="1"/>
              <p:nvPr/>
            </p:nvSpPr>
            <p:spPr>
              <a:xfrm>
                <a:off x="1182633" y="3326127"/>
                <a:ext cx="2951218" cy="16758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20233" algn="just" defTabSz="609630">
                  <a:lnSpc>
                    <a:spcPct val="150000"/>
                  </a:lnSpc>
                  <a:buClrTx/>
                  <a:buFontTx/>
                  <a:buNone/>
                  <a:tabLst>
                    <a:tab pos="60116" algn="l"/>
                    <a:tab pos="120233" algn="l"/>
                  </a:tabLst>
                </a:pPr>
                <a:r>
                  <a:rPr lang="en-US" sz="2400" kern="1200" dirty="0"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Các </a:t>
                </a:r>
                <a:r>
                  <a:rPr lang="en-US" sz="2400" kern="1200" dirty="0" err="1"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em</a:t>
                </a:r>
                <a:r>
                  <a:rPr lang="en-US" sz="2400" kern="1200" dirty="0"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kern="1200" dirty="0" err="1"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quan</a:t>
                </a:r>
                <a:r>
                  <a:rPr lang="en-US" sz="2400" kern="1200" dirty="0"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kern="1200" dirty="0" err="1"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sát</a:t>
                </a:r>
                <a:r>
                  <a:rPr lang="en-US" sz="2400" kern="1200" dirty="0"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kern="1200" dirty="0" err="1"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tranh</a:t>
                </a:r>
                <a:r>
                  <a:rPr lang="en-US" sz="2400" kern="1200" dirty="0"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kern="1200" dirty="0" err="1"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và</a:t>
                </a:r>
                <a:r>
                  <a:rPr lang="en-US" sz="2400" kern="1200" dirty="0"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</a:t>
                </a:r>
                <a:r>
                  <a:rPr lang="en-US" sz="2400" kern="1200" dirty="0" err="1"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chọn</a:t>
                </a:r>
                <a:r>
                  <a:rPr lang="en-US" sz="2400" i="1" kern="1200" dirty="0">
                    <a:solidFill>
                      <a:prstClr val="black"/>
                    </a:solidFill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          </a:t>
                </a:r>
                <a:br>
                  <a:rPr lang="en-US" sz="2400" i="1" kern="1200" dirty="0">
                    <a:solidFill>
                      <a:prstClr val="black"/>
                    </a:solidFill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</a:br>
                <a:r>
                  <a:rPr lang="en-US" sz="2400" i="1" kern="1200" dirty="0">
                    <a:solidFill>
                      <a:prstClr val="black"/>
                    </a:solidFill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            </a:t>
                </a:r>
                <a:r>
                  <a:rPr lang="en-US" sz="2400" kern="1200" dirty="0" err="1">
                    <a:solidFill>
                      <a:prstClr val="black"/>
                    </a:solidFill>
                    <a:latin typeface="UTM Avo" panose="02040603050506020204" pitchFamily="18"/>
                    <a:ea typeface="Times New Roman" panose="02020603050405020304" pitchFamily="18" charset="0"/>
                    <a:cs typeface="Arial" panose="020B0604020202020204" pitchFamily="34" charset="0"/>
                  </a:rPr>
                  <a:t>hoặc</a:t>
                </a:r>
                <a:endParaRPr lang="en-US" sz="2400" kern="1200" dirty="0">
                  <a:latin typeface="UTM Avo" panose="02040603050506020204" pitchFamily="18"/>
                  <a:ea typeface="Times New Roman" panose="02020603050405020304" pitchFamily="18" charset="0"/>
                  <a:cs typeface="Arial" panose="020B0604020202020204" pitchFamily="34" charset="0"/>
                </a:endParaRP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E756243-CE5E-F14B-1374-3E9E293F65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684254" y="4567457"/>
              <a:ext cx="428571" cy="40952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BD6D2AC-2415-838B-7AA1-A431F48363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3427622" y="4585745"/>
              <a:ext cx="409524" cy="400000"/>
            </a:xfrm>
            <a:prstGeom prst="rect">
              <a:avLst/>
            </a:prstGeom>
          </p:spPr>
        </p:pic>
      </p:grpSp>
      <p:sp>
        <p:nvSpPr>
          <p:cNvPr id="14" name="Google Shape;125;p7">
            <a:extLst>
              <a:ext uri="{FF2B5EF4-FFF2-40B4-BE49-F238E27FC236}">
                <a16:creationId xmlns:a16="http://schemas.microsoft.com/office/drawing/2014/main" id="{2F9FDB0F-01DD-BBE6-A3DA-EEEF679B8A28}"/>
              </a:ext>
            </a:extLst>
          </p:cNvPr>
          <p:cNvSpPr txBox="1"/>
          <p:nvPr/>
        </p:nvSpPr>
        <p:spPr>
          <a:xfrm>
            <a:off x="536981" y="1803232"/>
            <a:ext cx="4486862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>
                <a:latin typeface="UTM Avo" panose="02040603050506020204" pitchFamily="18" charset="0"/>
              </a:rPr>
              <a:t>2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1">
            <a:extLst>
              <a:ext uri="{FF2B5EF4-FFF2-40B4-BE49-F238E27FC236}">
                <a16:creationId xmlns:a16="http://schemas.microsoft.com/office/drawing/2014/main" id="{FD8803CB-C96C-AB64-5BBC-3B8918DD2F88}"/>
              </a:ext>
            </a:extLst>
          </p:cNvPr>
          <p:cNvSpPr/>
          <p:nvPr/>
        </p:nvSpPr>
        <p:spPr>
          <a:xfrm>
            <a:off x="4223004" y="1102829"/>
            <a:ext cx="3745992" cy="668822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57150" cap="flat" cmpd="sng" algn="ctr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09539">
              <a:lnSpc>
                <a:spcPct val="150000"/>
              </a:lnSpc>
              <a:buClrTx/>
              <a:buFontTx/>
              <a:buNone/>
              <a:defRPr/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cặp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đôi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9CE07201-EADE-243A-8741-316378BBBAB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829308">
            <a:off x="11001232" y="2735054"/>
            <a:ext cx="528848" cy="10693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4BCED4-0B7D-07A8-2144-433E1A5F3919}"/>
              </a:ext>
            </a:extLst>
          </p:cNvPr>
          <p:cNvSpPr txBox="1"/>
          <p:nvPr/>
        </p:nvSpPr>
        <p:spPr>
          <a:xfrm>
            <a:off x="1724816" y="1937149"/>
            <a:ext cx="8742368" cy="11283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defTabSz="609539">
              <a:lnSpc>
                <a:spcPct val="150000"/>
              </a:lnSpc>
            </a:pP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SGK – tr13, </a:t>
            </a:r>
            <a:b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trước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4B3323-7557-1AE4-B4A4-8B4381AA86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348" y="3170311"/>
            <a:ext cx="4346790" cy="35497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0C9CB6-C240-2F4D-26CC-8D0A4821CE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5967" y="3170310"/>
            <a:ext cx="4412782" cy="354970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>
          <a:extLst>
            <a:ext uri="{FF2B5EF4-FFF2-40B4-BE49-F238E27FC236}">
              <a16:creationId xmlns:a16="http://schemas.microsoft.com/office/drawing/2014/main" id="{0D7F616F-A045-90B3-4B25-C812507CB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2684FA2-9E87-92A8-CC78-519892ABBF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829308">
            <a:off x="11001232" y="2735054"/>
            <a:ext cx="528848" cy="10693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5D0C99B-B1E3-7BF7-D669-2561526FB7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78514" y="3170310"/>
            <a:ext cx="4407209" cy="358826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EBB4C1-7A61-4B44-58D6-AC85557E81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5723" y="3170311"/>
            <a:ext cx="4474118" cy="3588265"/>
          </a:xfrm>
          <a:prstGeom prst="rect">
            <a:avLst/>
          </a:prstGeom>
        </p:spPr>
      </p:pic>
      <p:sp>
        <p:nvSpPr>
          <p:cNvPr id="3" name="Rounded Rectangle 21">
            <a:extLst>
              <a:ext uri="{FF2B5EF4-FFF2-40B4-BE49-F238E27FC236}">
                <a16:creationId xmlns:a16="http://schemas.microsoft.com/office/drawing/2014/main" id="{594060D7-665A-D751-0B95-7496D86FA238}"/>
              </a:ext>
            </a:extLst>
          </p:cNvPr>
          <p:cNvSpPr/>
          <p:nvPr/>
        </p:nvSpPr>
        <p:spPr>
          <a:xfrm>
            <a:off x="4223004" y="1102829"/>
            <a:ext cx="3745992" cy="668822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57150" cap="flat" cmpd="sng" algn="ctr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09539">
              <a:lnSpc>
                <a:spcPct val="150000"/>
              </a:lnSpc>
              <a:buClrTx/>
              <a:buFontTx/>
              <a:buNone/>
              <a:defRPr/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cặp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đôi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4182B1-7637-AC1A-F1F0-FBB964972A4B}"/>
              </a:ext>
            </a:extLst>
          </p:cNvPr>
          <p:cNvSpPr txBox="1"/>
          <p:nvPr/>
        </p:nvSpPr>
        <p:spPr>
          <a:xfrm>
            <a:off x="1724816" y="1937149"/>
            <a:ext cx="8742368" cy="11283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defTabSz="609539">
              <a:lnSpc>
                <a:spcPct val="150000"/>
              </a:lnSpc>
            </a:pP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tranh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SGK – tr13, </a:t>
            </a:r>
            <a:b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</a:b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thảo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luận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chia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sẻ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trước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lớp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286670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>
          <a:extLst>
            <a:ext uri="{FF2B5EF4-FFF2-40B4-BE49-F238E27FC236}">
              <a16:creationId xmlns:a16="http://schemas.microsoft.com/office/drawing/2014/main" id="{531F5CD0-2C0B-88E1-9C48-E18555AE6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3F3A528-79DB-9F22-454F-FB95DB3F7B2B}"/>
              </a:ext>
            </a:extLst>
          </p:cNvPr>
          <p:cNvSpPr/>
          <p:nvPr/>
        </p:nvSpPr>
        <p:spPr>
          <a:xfrm>
            <a:off x="762000" y="1928508"/>
            <a:ext cx="11117141" cy="4662792"/>
          </a:xfrm>
          <a:prstGeom prst="roundRect">
            <a:avLst/>
          </a:prstGeom>
          <a:solidFill>
            <a:srgbClr val="F1EF8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Các bạn trong mỗi tranh đang tham gia trò chơi gì?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Em có đồng tình với các bạn trong tranh không? Vì sao?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Chọn mặt cười dưới trò chơi em đồng tình và chọn mặt mếu dưới trò chơi em không đồng tình.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Chúng ta nên làm gì và không nên làm gì để đảm bảo an toàn khi vui chơi?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Em đã từng tham gia trò chơi giống bạn chưa? Nếu em có mặt ở đó, em sẽ nói với các bạn điều gì?? </a:t>
            </a:r>
            <a:endParaRPr lang="en-US" sz="2400" b="0" i="0" u="none" strike="noStrike" baseline="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9D0AB708-3594-A4B9-6017-4372C5C012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829308">
            <a:off x="10867881" y="1239629"/>
            <a:ext cx="528848" cy="106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1150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3">
          <a:extLst>
            <a:ext uri="{FF2B5EF4-FFF2-40B4-BE49-F238E27FC236}">
              <a16:creationId xmlns:a16="http://schemas.microsoft.com/office/drawing/2014/main" id="{9C2EEA7D-4D25-B01A-51BA-90068D3B8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4421343-EB03-5D60-E982-928B1195DD7C}"/>
              </a:ext>
            </a:extLst>
          </p:cNvPr>
          <p:cNvSpPr txBox="1"/>
          <p:nvPr/>
        </p:nvSpPr>
        <p:spPr>
          <a:xfrm>
            <a:off x="1754128" y="2506051"/>
            <a:ext cx="8689876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vi-VN" sz="2400" kern="1200" dirty="0">
                <a:solidFill>
                  <a:prstClr val="black"/>
                </a:solidFill>
                <a:latin typeface="utm avo"/>
                <a:ea typeface="Times New Roman" panose="02020603050405020304" pitchFamily="18" charset="0"/>
                <a:cs typeface="Arial" panose="020B0604020202020204" pitchFamily="34" charset="0"/>
              </a:rPr>
              <a:t>Khi ở trường hoặc những nơi công cộng, đông người, em không nên chơi những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vi-VN" sz="2400" kern="1200" dirty="0">
                <a:solidFill>
                  <a:prstClr val="black"/>
                </a:solidFill>
                <a:latin typeface="utm avo"/>
                <a:ea typeface="Times New Roman" panose="02020603050405020304" pitchFamily="18" charset="0"/>
                <a:cs typeface="Arial" panose="020B0604020202020204" pitchFamily="34" charset="0"/>
              </a:rPr>
              <a:t>trò chơi đuổi bắt. Khi tham gia </a:t>
            </a:r>
            <a:br>
              <a:rPr lang="en-US" sz="2400" kern="1200" dirty="0">
                <a:solidFill>
                  <a:prstClr val="black"/>
                </a:solidFill>
                <a:latin typeface="utm avo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vi-VN" sz="2400" kern="1200" dirty="0">
                <a:solidFill>
                  <a:prstClr val="black"/>
                </a:solidFill>
                <a:latin typeface="utm avo"/>
                <a:ea typeface="Times New Roman" panose="02020603050405020304" pitchFamily="18" charset="0"/>
                <a:cs typeface="Arial" panose="020B0604020202020204" pitchFamily="34" charset="0"/>
              </a:rPr>
              <a:t>trò chơi, em nên lưu ý: chọn chỗ chơi an toàn, không chơi ở vỉa hè, lòng đường; tránh chạy nhảy quá nhanh có thể gây ngã, bị thương; không nên chơi dưới </a:t>
            </a:r>
            <a:br>
              <a:rPr lang="en-US" sz="2400" kern="1200" dirty="0">
                <a:solidFill>
                  <a:prstClr val="black"/>
                </a:solidFill>
                <a:latin typeface="utm avo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vi-VN" sz="2400" kern="1200" dirty="0">
                <a:solidFill>
                  <a:prstClr val="black"/>
                </a:solidFill>
                <a:latin typeface="utm avo"/>
                <a:ea typeface="Times New Roman" panose="02020603050405020304" pitchFamily="18" charset="0"/>
                <a:cs typeface="Arial" panose="020B0604020202020204" pitchFamily="34" charset="0"/>
              </a:rPr>
              <a:t>trời nắng to hoặc trời mưa vì có thể bị ốm.</a:t>
            </a:r>
            <a:endParaRPr lang="en-US" sz="2400" kern="1200" dirty="0">
              <a:solidFill>
                <a:prstClr val="black"/>
              </a:solidFill>
              <a:latin typeface="utm avo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21">
            <a:extLst>
              <a:ext uri="{FF2B5EF4-FFF2-40B4-BE49-F238E27FC236}">
                <a16:creationId xmlns:a16="http://schemas.microsoft.com/office/drawing/2014/main" id="{ACE763CA-C1B8-957C-B44A-576908609D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608597" y="5216358"/>
            <a:ext cx="908268" cy="627530"/>
          </a:xfrm>
          <a:prstGeom prst="rect">
            <a:avLst/>
          </a:prstGeom>
        </p:spPr>
      </p:pic>
      <p:pic>
        <p:nvPicPr>
          <p:cNvPr id="8" name="Picture 21">
            <a:extLst>
              <a:ext uri="{FF2B5EF4-FFF2-40B4-BE49-F238E27FC236}">
                <a16:creationId xmlns:a16="http://schemas.microsoft.com/office/drawing/2014/main" id="{E650C5EE-7DC3-FFA3-AFA3-82F4C2F568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681268" y="2506051"/>
            <a:ext cx="908267" cy="627530"/>
          </a:xfrm>
          <a:prstGeom prst="rect">
            <a:avLst/>
          </a:prstGeom>
        </p:spPr>
      </p:pic>
      <p:sp>
        <p:nvSpPr>
          <p:cNvPr id="10" name="TextBox 24">
            <a:extLst>
              <a:ext uri="{FF2B5EF4-FFF2-40B4-BE49-F238E27FC236}">
                <a16:creationId xmlns:a16="http://schemas.microsoft.com/office/drawing/2014/main" id="{305C1BCC-C005-B0DA-811A-B74BA7BFBFA4}"/>
              </a:ext>
            </a:extLst>
          </p:cNvPr>
          <p:cNvSpPr txBox="1"/>
          <p:nvPr/>
        </p:nvSpPr>
        <p:spPr>
          <a:xfrm>
            <a:off x="2722279" y="1684213"/>
            <a:ext cx="6747441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/>
            <a:r>
              <a:rPr lang="en-US" sz="3200" b="1" dirty="0">
                <a:solidFill>
                  <a:schemeClr val="bg1">
                    <a:lumMod val="10000"/>
                  </a:schemeClr>
                </a:solidFill>
                <a:latin typeface="UTM Avo"/>
                <a:cs typeface="+mn-ea"/>
                <a:sym typeface="+mn-lt"/>
              </a:rPr>
              <a:t>KẾT LUẬN</a:t>
            </a:r>
          </a:p>
        </p:txBody>
      </p:sp>
    </p:spTree>
    <p:extLst>
      <p:ext uri="{BB962C8B-B14F-4D97-AF65-F5344CB8AC3E}">
        <p14:creationId xmlns:p14="http://schemas.microsoft.com/office/powerpoint/2010/main" val="14021208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2282f178eb_0_15"/>
          <p:cNvSpPr txBox="1"/>
          <p:nvPr/>
        </p:nvSpPr>
        <p:spPr>
          <a:xfrm>
            <a:off x="477670" y="1615687"/>
            <a:ext cx="11236659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>
                <a:latin typeface="UTM Avo" panose="02040603050506020204" pitchFamily="18" charset="0"/>
              </a:rPr>
              <a:t>3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: </a:t>
            </a:r>
            <a:r>
              <a:rPr lang="en-US" sz="2800" b="1" dirty="0" err="1">
                <a:latin typeface="UTM Avo" panose="02040603050506020204" pitchFamily="18" charset="0"/>
              </a:rPr>
              <a:t>Thực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hành</a:t>
            </a:r>
            <a:r>
              <a:rPr lang="en-US" sz="2800" b="1" dirty="0">
                <a:latin typeface="UTM Avo" panose="02040603050506020204" pitchFamily="18" charset="0"/>
              </a:rPr>
              <a:t> cam </a:t>
            </a:r>
            <a:r>
              <a:rPr lang="en-US" sz="2800" b="1" dirty="0" err="1">
                <a:latin typeface="UTM Avo" panose="02040603050506020204" pitchFamily="18" charset="0"/>
              </a:rPr>
              <a:t>kết</a:t>
            </a:r>
            <a:r>
              <a:rPr lang="en-US" sz="2800" b="1" dirty="0">
                <a:latin typeface="UTM Avo" panose="02040603050506020204" pitchFamily="18" charset="0"/>
              </a:rPr>
              <a:t> “</a:t>
            </a:r>
            <a:r>
              <a:rPr lang="en-US" sz="2800" b="1" dirty="0" err="1">
                <a:latin typeface="UTM Avo" panose="02040603050506020204" pitchFamily="18" charset="0"/>
              </a:rPr>
              <a:t>Vui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chơi</a:t>
            </a:r>
            <a:r>
              <a:rPr lang="en-US" sz="2800" b="1" dirty="0">
                <a:latin typeface="UTM Avo" panose="02040603050506020204" pitchFamily="18" charset="0"/>
              </a:rPr>
              <a:t> an </a:t>
            </a:r>
            <a:r>
              <a:rPr lang="en-US" sz="2800" b="1" dirty="0" err="1">
                <a:latin typeface="UTM Avo" panose="02040603050506020204" pitchFamily="18" charset="0"/>
              </a:rPr>
              <a:t>toàn</a:t>
            </a:r>
            <a:r>
              <a:rPr lang="en-US" sz="2800" b="1" dirty="0">
                <a:latin typeface="UTM Avo" panose="02040603050506020204" pitchFamily="18" charset="0"/>
              </a:rPr>
              <a:t>”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BB0B6E-30F0-68E1-E399-B8A1CA032D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1" y="2637623"/>
            <a:ext cx="5726488" cy="400431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F29AD7F-2F59-97E5-D2EB-B0DA1AC7F2A9}"/>
              </a:ext>
            </a:extLst>
          </p:cNvPr>
          <p:cNvGrpSpPr/>
          <p:nvPr/>
        </p:nvGrpSpPr>
        <p:grpSpPr>
          <a:xfrm>
            <a:off x="477670" y="2495174"/>
            <a:ext cx="3844261" cy="491309"/>
            <a:chOff x="409124" y="435865"/>
            <a:chExt cx="6144253" cy="856767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7AC7B3B2-3ED7-04E4-13F6-ADFC0D4A93AE}"/>
                </a:ext>
              </a:extLst>
            </p:cNvPr>
            <p:cNvGrpSpPr/>
            <p:nvPr/>
          </p:nvGrpSpPr>
          <p:grpSpPr>
            <a:xfrm rot="36615">
              <a:off x="409124" y="435865"/>
              <a:ext cx="6144253" cy="856767"/>
              <a:chOff x="-5561" y="522313"/>
              <a:chExt cx="5693741" cy="656308"/>
            </a:xfrm>
          </p:grpSpPr>
          <p:sp>
            <p:nvSpPr>
              <p:cNvPr id="7" name="Freeform 9">
                <a:extLst>
                  <a:ext uri="{FF2B5EF4-FFF2-40B4-BE49-F238E27FC236}">
                    <a16:creationId xmlns:a16="http://schemas.microsoft.com/office/drawing/2014/main" id="{4A753ECA-9597-C53F-7E00-1885D009C035}"/>
                  </a:ext>
                </a:extLst>
              </p:cNvPr>
              <p:cNvSpPr/>
              <p:nvPr/>
            </p:nvSpPr>
            <p:spPr>
              <a:xfrm>
                <a:off x="-5561" y="522313"/>
                <a:ext cx="5693741" cy="656308"/>
              </a:xfrm>
              <a:custGeom>
                <a:avLst/>
                <a:gdLst/>
                <a:ahLst/>
                <a:cxnLst/>
                <a:rect l="l" t="t" r="r" b="b"/>
                <a:pathLst>
                  <a:path w="5491572" h="848774">
                    <a:moveTo>
                      <a:pt x="5367112" y="848774"/>
                    </a:moveTo>
                    <a:lnTo>
                      <a:pt x="124460" y="848774"/>
                    </a:lnTo>
                    <a:cubicBezTo>
                      <a:pt x="55880" y="848774"/>
                      <a:pt x="0" y="792894"/>
                      <a:pt x="0" y="724314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5367112" y="0"/>
                    </a:lnTo>
                    <a:cubicBezTo>
                      <a:pt x="5435692" y="0"/>
                      <a:pt x="5491572" y="55880"/>
                      <a:pt x="5491572" y="124460"/>
                    </a:cubicBezTo>
                    <a:lnTo>
                      <a:pt x="5491572" y="724314"/>
                    </a:lnTo>
                    <a:cubicBezTo>
                      <a:pt x="5491572" y="792894"/>
                      <a:pt x="5435692" y="848774"/>
                      <a:pt x="5367112" y="848774"/>
                    </a:cubicBez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rgbClr val="4BACC6">
                    <a:lumMod val="50000"/>
                  </a:srgbClr>
                </a:solidFill>
              </a:ln>
            </p:spPr>
            <p:txBody>
              <a:bodyPr/>
              <a:lstStyle/>
              <a:p>
                <a:pPr marL="0" marR="0" lvl="0" indent="0" defTabSz="60963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3F2250A-2024-0086-BCA5-96D179048799}"/>
                </a:ext>
              </a:extLst>
            </p:cNvPr>
            <p:cNvSpPr txBox="1"/>
            <p:nvPr/>
          </p:nvSpPr>
          <p:spPr>
            <a:xfrm flipH="1">
              <a:off x="682585" y="465605"/>
              <a:ext cx="5597325" cy="7972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096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Làm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việc</a:t>
              </a: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1200" cap="none" spc="0" normalizeH="0" baseline="0" noProof="0" dirty="0" err="1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nhóm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617421E-0210-200E-2648-673C5EEDDEF3}"/>
              </a:ext>
            </a:extLst>
          </p:cNvPr>
          <p:cNvSpPr txBox="1"/>
          <p:nvPr/>
        </p:nvSpPr>
        <p:spPr>
          <a:xfrm>
            <a:off x="475162" y="3106091"/>
            <a:ext cx="5285558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Cả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lớp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cùng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làm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bảng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b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</a:b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“Cam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kết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vui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chơi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an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toàn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”.</a:t>
            </a:r>
          </a:p>
          <a:p>
            <a:pPr marL="381019" indent="-381019" algn="just">
              <a:lnSpc>
                <a:spcPct val="150000"/>
              </a:lnSpc>
              <a:buClrTx/>
              <a:buFont typeface="Wingdings" panose="05000000000000000000" pitchFamily="2" charset="2"/>
              <a:buChar char="§"/>
            </a:pP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Từng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bạn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dán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những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bông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hoa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vui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chơi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an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toàn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mà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bản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thân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sẽ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thực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hiện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sau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bài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học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dán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lên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bảng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 cam </a:t>
            </a:r>
            <a:r>
              <a:rPr lang="en-US" sz="2400" kern="1200" dirty="0" err="1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kết</a:t>
            </a:r>
            <a:r>
              <a:rPr lang="en-US" sz="2400" kern="1200" dirty="0">
                <a:solidFill>
                  <a:prstClr val="black"/>
                </a:solidFill>
                <a:latin typeface="utm avo"/>
                <a:ea typeface="+mn-ea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9A978324-0DFA-AFE5-B6FF-B01667F93C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92895">
            <a:off x="1908621" y="1623876"/>
            <a:ext cx="10086299" cy="5061848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F533C7DE-1922-21A5-64AA-7AEF34E50D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310896" y="2581432"/>
            <a:ext cx="3545663" cy="85531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1682C47-E98F-ADBD-55A1-2638ABD723CE}"/>
              </a:ext>
            </a:extLst>
          </p:cNvPr>
          <p:cNvSpPr txBox="1"/>
          <p:nvPr/>
        </p:nvSpPr>
        <p:spPr>
          <a:xfrm>
            <a:off x="3234767" y="2983036"/>
            <a:ext cx="6814225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63133" indent="-342900" algn="just" defTabSz="609630">
              <a:lnSpc>
                <a:spcPct val="150000"/>
              </a:lnSpc>
              <a:buClrTx/>
              <a:buFont typeface="Arial" panose="020B0604020202020204" pitchFamily="34" charset="0"/>
              <a:buChar char="•"/>
              <a:tabLst>
                <a:tab pos="60116" algn="l"/>
                <a:tab pos="120233" algn="l"/>
              </a:tabLst>
            </a:pPr>
            <a:r>
              <a:rPr lang="vi-VN" sz="2400" kern="1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Thuyết trình về bông hoa vui chơi </a:t>
            </a:r>
            <a:br>
              <a:rPr lang="en-US" sz="2400" kern="1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vi-VN" sz="2400" kern="1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an toàn mà mình đã chọn.</a:t>
            </a:r>
          </a:p>
          <a:p>
            <a:pPr marL="463133" indent="-342900" algn="just" defTabSz="609630">
              <a:lnSpc>
                <a:spcPct val="150000"/>
              </a:lnSpc>
              <a:buClrTx/>
              <a:buFont typeface="Arial" panose="020B0604020202020204" pitchFamily="34" charset="0"/>
              <a:buChar char="•"/>
              <a:tabLst>
                <a:tab pos="60116" algn="l"/>
                <a:tab pos="120233" algn="l"/>
              </a:tabLst>
            </a:pPr>
            <a:r>
              <a:rPr lang="vi-VN" sz="2400" kern="1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Trưng bày bảng “Cam kết vui chơi </a:t>
            </a:r>
            <a:br>
              <a:rPr lang="en-US" sz="2400" kern="1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vi-VN" sz="2400" kern="1200" dirty="0"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an toàn” ở cuối lớp hoặc treo ở tường hoặc bên ngoài hành lang của lớp học.</a:t>
            </a:r>
            <a:endParaRPr lang="en-US" sz="2400" i="1" kern="1200" dirty="0">
              <a:solidFill>
                <a:prstClr val="black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105EE095-C4CD-41C6-5203-3837303C7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1969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A50E40-A45A-344C-53A7-A1B308EC72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210" y="3545644"/>
            <a:ext cx="3753927" cy="31825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A0F9C1-0DE6-3C8C-D882-6ECC3DAD62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2668" y="3685032"/>
            <a:ext cx="3753927" cy="304316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9ECC6E-6E76-6666-D079-D7736F0FC6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7107" y="3672209"/>
            <a:ext cx="3451683" cy="3043165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C4913B1-9D7A-A00F-89BB-9C6CB9D7AC85}"/>
              </a:ext>
            </a:extLst>
          </p:cNvPr>
          <p:cNvSpPr/>
          <p:nvPr/>
        </p:nvSpPr>
        <p:spPr>
          <a:xfrm>
            <a:off x="1615820" y="1664208"/>
            <a:ext cx="8960359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Chia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sẻ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điều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học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được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từ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chủ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đề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“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Trường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tiểu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học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CF4539-1179-8273-3658-2EBA418CEF3D}"/>
              </a:ext>
            </a:extLst>
          </p:cNvPr>
          <p:cNvSpPr txBox="1"/>
          <p:nvPr/>
        </p:nvSpPr>
        <p:spPr>
          <a:xfrm>
            <a:off x="772341" y="2371663"/>
            <a:ext cx="10647315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</a:rPr>
              <a:t>Các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em</a:t>
            </a:r>
            <a:r>
              <a:rPr lang="en-US" sz="2400" dirty="0">
                <a:latin typeface="UTM Avo" panose="02040603050506020204" pitchFamily="18"/>
              </a:rPr>
              <a:t> t</a:t>
            </a:r>
            <a:r>
              <a:rPr lang="vi-VN" sz="2400" dirty="0">
                <a:latin typeface="UTM Avo" panose="02040603050506020204" pitchFamily="18"/>
              </a:rPr>
              <a:t>ự đánh giá những điều đã đạt được sau khi tham gia các hoạt động của chủ đề “Trường tiểu học”.</a:t>
            </a:r>
            <a:endParaRPr lang="en-VN" sz="2400" dirty="0">
              <a:latin typeface="UTM Avo" panose="02040603050506020204" pitchFamily="1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16D42987-390D-FB0E-F227-E98824E26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21">
            <a:extLst>
              <a:ext uri="{FF2B5EF4-FFF2-40B4-BE49-F238E27FC236}">
                <a16:creationId xmlns:a16="http://schemas.microsoft.com/office/drawing/2014/main" id="{D17D5BEB-5097-A54B-47F3-8EE408414CD3}"/>
              </a:ext>
            </a:extLst>
          </p:cNvPr>
          <p:cNvSpPr/>
          <p:nvPr/>
        </p:nvSpPr>
        <p:spPr>
          <a:xfrm>
            <a:off x="377248" y="2021800"/>
            <a:ext cx="2365952" cy="1349411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57150" cap="flat" cmpd="sng" algn="ctr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09539">
              <a:lnSpc>
                <a:spcPct val="150000"/>
              </a:lnSpc>
              <a:buClrTx/>
              <a:buFontTx/>
              <a:buNone/>
              <a:defRPr/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Gợi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ý </a:t>
            </a:r>
            <a:b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</a:b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hỏi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638891D-317A-FEDF-574A-714851F5BFCA}"/>
              </a:ext>
            </a:extLst>
          </p:cNvPr>
          <p:cNvSpPr/>
          <p:nvPr/>
        </p:nvSpPr>
        <p:spPr>
          <a:xfrm>
            <a:off x="2944368" y="2696505"/>
            <a:ext cx="8742368" cy="3786543"/>
          </a:xfrm>
          <a:prstGeom prst="roundRect">
            <a:avLst/>
          </a:prstGeom>
          <a:solidFill>
            <a:srgbClr val="F1EF8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Em thích hoạt động nào nhất trong chủ đề này?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Tại sao?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Sau chủ đề này, em đã làm được điều gì?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Em thích những nơi nào trong trường học?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Em đã làm gì để giữ gìn trường, lớp sạch, đẹp?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</a:rPr>
              <a:t>Em đã làm gì để vui chơi an toàn?</a:t>
            </a:r>
            <a:endParaRPr lang="en-US" sz="2400" b="0" i="0" u="none" strike="noStrike" baseline="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BC5374FA-B94A-0D04-48C9-51BC349F2F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829308">
            <a:off x="11037808" y="2161824"/>
            <a:ext cx="528848" cy="106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45663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2282f178eb_0_115"/>
          <p:cNvSpPr/>
          <p:nvPr/>
        </p:nvSpPr>
        <p:spPr>
          <a:xfrm>
            <a:off x="3544711" y="1043963"/>
            <a:ext cx="5089800" cy="8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 sz="3600" b="1" dirty="0">
              <a:solidFill>
                <a:schemeClr val="tx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79" name="Google Shape;179;g32282f178eb_0_115"/>
          <p:cNvSpPr/>
          <p:nvPr/>
        </p:nvSpPr>
        <p:spPr>
          <a:xfrm>
            <a:off x="1174431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Ôn tập lại kiến thức đã học trong chủ đề này.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g32282f178eb_0_115"/>
          <p:cNvSpPr/>
          <p:nvPr/>
        </p:nvSpPr>
        <p:spPr>
          <a:xfrm>
            <a:off x="6345838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Chuẩn bị nội dung bài học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Tuần 5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.</a:t>
            </a:r>
          </a:p>
        </p:txBody>
      </p:sp>
      <p:pic>
        <p:nvPicPr>
          <p:cNvPr id="3" name="Picture 2" descr="A group of children walking in front of buildings&#10;&#10;Description automatically generated">
            <a:extLst>
              <a:ext uri="{FF2B5EF4-FFF2-40B4-BE49-F238E27FC236}">
                <a16:creationId xmlns:a16="http://schemas.microsoft.com/office/drawing/2014/main" id="{A0AB5DE2-A143-75B1-A215-BC06AA440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3130" y="3721465"/>
            <a:ext cx="4018139" cy="3189472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9" descr="A screenshot of a qr code&#10;&#10;Description automatically generated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802</Words>
  <Application>Microsoft Office PowerPoint</Application>
  <PresentationFormat>Widescreen</PresentationFormat>
  <Paragraphs>57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Courier New</vt:lpstr>
      <vt:lpstr>UTM Avo</vt:lpstr>
      <vt:lpstr>UTM Avo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lamqu</dc:creator>
  <cp:lastModifiedBy>Vân Anh Vũ</cp:lastModifiedBy>
  <cp:revision>12</cp:revision>
  <dcterms:created xsi:type="dcterms:W3CDTF">2023-05-08T02:27:45Z</dcterms:created>
  <dcterms:modified xsi:type="dcterms:W3CDTF">2025-01-22T02:27:26Z</dcterms:modified>
</cp:coreProperties>
</file>