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20"/>
  </p:notesMasterIdLst>
  <p:sldIdLst>
    <p:sldId id="256" r:id="rId2"/>
    <p:sldId id="257" r:id="rId3"/>
    <p:sldId id="258" r:id="rId4"/>
    <p:sldId id="276" r:id="rId5"/>
    <p:sldId id="259" r:id="rId6"/>
    <p:sldId id="260" r:id="rId7"/>
    <p:sldId id="261" r:id="rId8"/>
    <p:sldId id="262" r:id="rId9"/>
    <p:sldId id="266" r:id="rId10"/>
    <p:sldId id="265" r:id="rId11"/>
    <p:sldId id="263" r:id="rId12"/>
    <p:sldId id="267" r:id="rId13"/>
    <p:sldId id="268" r:id="rId14"/>
    <p:sldId id="271" r:id="rId15"/>
    <p:sldId id="272" r:id="rId16"/>
    <p:sldId id="273" r:id="rId17"/>
    <p:sldId id="274" r:id="rId18"/>
    <p:sldId id="275" r:id="rId19"/>
  </p:sldIdLst>
  <p:sldSz cx="12192000" cy="6858000"/>
  <p:notesSz cx="6858000" cy="9144000"/>
  <p:embeddedFontLst>
    <p:embeddedFont>
      <p:font typeface="UTM Avo" panose="02040603050506020204" pitchFamily="18"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7" roundtripDataSignature="AMtx7mgEEwnG+klO2n6Ho6IdiikPKvCSE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2" d="100"/>
          <a:sy n="102" d="100"/>
        </p:scale>
        <p:origin x="834"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customschemas.google.com/relationships/presentationmetadata" Target="meta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UTM Avo" panose="02040603050506020204" pitchFamily="18" charset="0"/>
              </a:defRPr>
            </a:lvl1pPr>
          </a:lstStyle>
          <a:p>
            <a:pPr algn="r"/>
            <a:fld id="{00000000-1234-1234-1234-123412341234}" type="slidenum">
              <a:rPr lang="en-US" sz="1200" smtClean="0">
                <a:solidFill>
                  <a:schemeClr val="dk1"/>
                </a:solidFill>
                <a:ea typeface="Calibri"/>
                <a:cs typeface="Calibri"/>
                <a:sym typeface="Calibri"/>
              </a:rPr>
              <a:pPr algn="r"/>
              <a:t>‹#›</a:t>
            </a:fld>
            <a:endParaRPr lang="en-US" sz="1200" dirty="0">
              <a:solidFill>
                <a:schemeClr val="dk1"/>
              </a:solidFill>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87" name="Google Shape;8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94" name="Google Shape;9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01" name="Google Shape;10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a:extLst>
            <a:ext uri="{FF2B5EF4-FFF2-40B4-BE49-F238E27FC236}">
              <a16:creationId xmlns:a16="http://schemas.microsoft.com/office/drawing/2014/main" id="{E3445FB5-F9EB-A53E-6289-6DBAAD86B841}"/>
            </a:ext>
          </a:extLst>
        </p:cNvPr>
        <p:cNvGrpSpPr/>
        <p:nvPr/>
      </p:nvGrpSpPr>
      <p:grpSpPr>
        <a:xfrm>
          <a:off x="0" y="0"/>
          <a:ext cx="0" cy="0"/>
          <a:chOff x="0" y="0"/>
          <a:chExt cx="0" cy="0"/>
        </a:xfrm>
      </p:grpSpPr>
      <p:sp>
        <p:nvSpPr>
          <p:cNvPr id="100" name="Google Shape;100;p3:notes">
            <a:extLst>
              <a:ext uri="{FF2B5EF4-FFF2-40B4-BE49-F238E27FC236}">
                <a16:creationId xmlns:a16="http://schemas.microsoft.com/office/drawing/2014/main" id="{DFAC9A81-1F71-4013-BBC2-7D7484104FC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01" name="Google Shape;101;p3:notes">
            <a:extLst>
              <a:ext uri="{FF2B5EF4-FFF2-40B4-BE49-F238E27FC236}">
                <a16:creationId xmlns:a16="http://schemas.microsoft.com/office/drawing/2014/main" id="{6D72D155-C8E6-344D-CD47-7E4190A10D7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284344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05" name="Google Shape;10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12" name="Google Shape;112;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16" name="Google Shape;11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23" name="Google Shape;12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32282f178eb_0_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41" name="Google Shape;141;g32282f178eb_0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2282f178eb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36" name="Google Shape;136;g32282f178eb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2282f178eb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28" name="Google Shape;128;g32282f178eb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32282f178eb_0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45" name="Google Shape;145;g32282f178eb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32282f178eb_0_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49" name="Google Shape;149;g32282f178eb_0_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2" name="Google Shape;162;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9" name="Google Shape;169;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2282f178eb_0_1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73" name="Google Shape;173;g32282f178eb_0_1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UTM Avo" panose="02040603050506020204" pitchFamily="18" charset="0"/>
              </a:rPr>
              <a:t>https://www.youtube.com/@hoc1biet10</a:t>
            </a:r>
            <a:endParaRPr dirty="0">
              <a:latin typeface="UTM Avo" panose="02040603050506020204" pitchFamily="18" charset="0"/>
            </a:endParaRPr>
          </a:p>
        </p:txBody>
      </p:sp>
      <p:sp>
        <p:nvSpPr>
          <p:cNvPr id="194" name="Google Shape;194;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atin typeface="UTM Avo" panose="02040603050506020204" pitchFamily="18" charset="0"/>
              </a:rPr>
              <a:t>17</a:t>
            </a:fld>
            <a:endParaRPr dirty="0">
              <a:latin typeface="UTM Avo" panose="02040603050506020204"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9" name="Google Shape;199;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
        <p:cNvGrpSpPr/>
        <p:nvPr/>
      </p:nvGrpSpPr>
      <p:grpSpPr>
        <a:xfrm>
          <a:off x="0" y="0"/>
          <a:ext cx="0" cy="0"/>
          <a:chOff x="0" y="0"/>
          <a:chExt cx="0" cy="0"/>
        </a:xfrm>
      </p:grpSpPr>
      <p:sp>
        <p:nvSpPr>
          <p:cNvPr id="17" name="Google Shape;17;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8" name="Google Shape;18;p3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9" name="Google Shape;19;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0" name="Google Shape;20;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1" name="Google Shape;21;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2"/>
        <p:cNvGrpSpPr/>
        <p:nvPr/>
      </p:nvGrpSpPr>
      <p:grpSpPr>
        <a:xfrm>
          <a:off x="0" y="0"/>
          <a:ext cx="0" cy="0"/>
          <a:chOff x="0" y="0"/>
          <a:chExt cx="0" cy="0"/>
        </a:xfrm>
      </p:grpSpPr>
      <p:sp>
        <p:nvSpPr>
          <p:cNvPr id="23" name="Google Shape;23;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4" name="Google Shape;24;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5" name="Google Shape;25;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6"/>
        <p:cNvGrpSpPr/>
        <p:nvPr/>
      </p:nvGrpSpPr>
      <p:grpSpPr>
        <a:xfrm>
          <a:off x="0" y="0"/>
          <a:ext cx="0" cy="0"/>
          <a:chOff x="0" y="0"/>
          <a:chExt cx="0" cy="0"/>
        </a:xfrm>
      </p:grpSpPr>
      <p:sp>
        <p:nvSpPr>
          <p:cNvPr id="27" name="Google Shape;27;p3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8" name="Google Shape;28;p3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29" name="Google Shape;29;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0" name="Google Shape;30;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1" name="Google Shape;31;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sp>
        <p:nvSpPr>
          <p:cNvPr id="33" name="Google Shape;33;p3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4" name="Google Shape;34;p3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35" name="Google Shape;35;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6" name="Google Shape;36;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7" name="Google Shape;37;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0" name="Google Shape;40;p3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1" name="Google Shape;41;p3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2" name="Google Shape;42;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3" name="Google Shape;43;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4" name="Google Shape;44;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3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7" name="Google Shape;47;p3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8" name="Google Shape;48;p3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9" name="Google Shape;49;p3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50" name="Google Shape;50;p3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51" name="Google Shape;51;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2" name="Google Shape;52;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3" name="Google Shape;53;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4"/>
        <p:cNvGrpSpPr/>
        <p:nvPr/>
      </p:nvGrpSpPr>
      <p:grpSpPr>
        <a:xfrm>
          <a:off x="0" y="0"/>
          <a:ext cx="0" cy="0"/>
          <a:chOff x="0" y="0"/>
          <a:chExt cx="0" cy="0"/>
        </a:xfrm>
      </p:grpSpPr>
      <p:sp>
        <p:nvSpPr>
          <p:cNvPr id="55" name="Google Shape;55;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6" name="Google Shape;56;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7" name="Google Shape;57;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8" name="Google Shape;58;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9"/>
        <p:cNvGrpSpPr/>
        <p:nvPr/>
      </p:nvGrpSpPr>
      <p:grpSpPr>
        <a:xfrm>
          <a:off x="0" y="0"/>
          <a:ext cx="0" cy="0"/>
          <a:chOff x="0" y="0"/>
          <a:chExt cx="0" cy="0"/>
        </a:xfrm>
      </p:grpSpPr>
      <p:sp>
        <p:nvSpPr>
          <p:cNvPr id="60" name="Google Shape;60;p3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1" name="Google Shape;61;p3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62" name="Google Shape;62;p3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3" name="Google Shape;63;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4" name="Google Shape;64;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5" name="Google Shape;65;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6"/>
        <p:cNvGrpSpPr/>
        <p:nvPr/>
      </p:nvGrpSpPr>
      <p:grpSpPr>
        <a:xfrm>
          <a:off x="0" y="0"/>
          <a:ext cx="0" cy="0"/>
          <a:chOff x="0" y="0"/>
          <a:chExt cx="0" cy="0"/>
        </a:xfrm>
      </p:grpSpPr>
      <p:sp>
        <p:nvSpPr>
          <p:cNvPr id="67" name="Google Shape;67;p4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8" name="Google Shape;68;p40"/>
          <p:cNvSpPr>
            <a:spLocks noGrp="1"/>
          </p:cNvSpPr>
          <p:nvPr>
            <p:ph type="pic" idx="2"/>
          </p:nvPr>
        </p:nvSpPr>
        <p:spPr>
          <a:xfrm>
            <a:off x="5183188" y="987425"/>
            <a:ext cx="6172200" cy="4873625"/>
          </a:xfrm>
          <a:prstGeom prst="rect">
            <a:avLst/>
          </a:prstGeom>
          <a:noFill/>
          <a:ln>
            <a:noFill/>
          </a:ln>
        </p:spPr>
      </p:sp>
      <p:sp>
        <p:nvSpPr>
          <p:cNvPr id="69" name="Google Shape;69;p4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70" name="Google Shape;70;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1" name="Google Shape;71;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2" name="Google Shape;72;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3"/>
        <p:cNvGrpSpPr/>
        <p:nvPr/>
      </p:nvGrpSpPr>
      <p:grpSpPr>
        <a:xfrm>
          <a:off x="0" y="0"/>
          <a:ext cx="0" cy="0"/>
          <a:chOff x="0" y="0"/>
          <a:chExt cx="0" cy="0"/>
        </a:xfrm>
      </p:grpSpPr>
      <p:sp>
        <p:nvSpPr>
          <p:cNvPr id="74" name="Google Shape;74;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5" name="Google Shape;75;p4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6" name="Google Shape;76;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7" name="Google Shape;77;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8" name="Google Shape;78;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9"/>
        <p:cNvGrpSpPr/>
        <p:nvPr/>
      </p:nvGrpSpPr>
      <p:grpSpPr>
        <a:xfrm>
          <a:off x="0" y="0"/>
          <a:ext cx="0" cy="0"/>
          <a:chOff x="0" y="0"/>
          <a:chExt cx="0" cy="0"/>
        </a:xfrm>
      </p:grpSpPr>
      <p:sp>
        <p:nvSpPr>
          <p:cNvPr id="80" name="Google Shape;80;p4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1" name="Google Shape;81;p4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82" name="Google Shape;82;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3" name="Google Shape;83;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4" name="Google Shape;84;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1"/>
          <p:cNvSpPr txBox="1"/>
          <p:nvPr/>
        </p:nvSpPr>
        <p:spPr>
          <a:xfrm>
            <a:off x="0" y="-1604665"/>
            <a:ext cx="12192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0" i="0" u="none" strike="noStrike" cap="none" dirty="0">
                <a:solidFill>
                  <a:srgbClr val="CFCFCF"/>
                </a:solidFill>
                <a:latin typeface="UTM Avo" panose="02040603050506020204" pitchFamily="18" charset="0"/>
                <a:ea typeface="Arial"/>
                <a:cs typeface="Arial"/>
                <a:sym typeface="Arial"/>
              </a:rPr>
              <a:t>www.9slide.vn</a:t>
            </a:r>
            <a:endParaRPr dirty="0">
              <a:latin typeface="UTM Avo" panose="02040603050506020204" pitchFamily="18" charset="0"/>
            </a:endParaRPr>
          </a:p>
        </p:txBody>
      </p:sp>
      <p:sp>
        <p:nvSpPr>
          <p:cNvPr id="11" name="Google Shape;11;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12" name="Google Shape;12;p3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dirty="0"/>
          </a:p>
        </p:txBody>
      </p:sp>
      <p:sp>
        <p:nvSpPr>
          <p:cNvPr id="13" name="Google Shape;13;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14" name="Google Shape;14;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15" name="Google Shape;15;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hoc10.vn/doc-sach/hoat-dong-trai-nghiem-1/1/10/26/"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hyperlink" Target="https://youtu.be/D_YQPIQw8iY"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hoat-dong-trai-nghiem-1/1/10/26/"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hoc10.vn/doc-sach/hoat-dong-trai-nghiem-1/1/10/26/"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1.jpg"/><Relationship Id="rId7" Type="http://schemas.openxmlformats.org/officeDocument/2006/relationships/image" Target="../media/image20.sv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sv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svg"/></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hoc10.vn/doc-sach/hoat-dong-trai-nghiem-1/1/10/26/"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1.jpg"/></Relationships>
</file>

<file path=ppt/slides/_rels/slide1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8"/>
        <p:cNvGrpSpPr/>
        <p:nvPr/>
      </p:nvGrpSpPr>
      <p:grpSpPr>
        <a:xfrm>
          <a:off x="0" y="0"/>
          <a:ext cx="0" cy="0"/>
          <a:chOff x="0" y="0"/>
          <a:chExt cx="0" cy="0"/>
        </a:xfrm>
      </p:grpSpPr>
      <p:sp>
        <p:nvSpPr>
          <p:cNvPr id="89" name="Google Shape;89;p1"/>
          <p:cNvSpPr txBox="1"/>
          <p:nvPr/>
        </p:nvSpPr>
        <p:spPr>
          <a:xfrm>
            <a:off x="9063429" y="214969"/>
            <a:ext cx="2782110" cy="716851"/>
          </a:xfrm>
          <a:prstGeom prst="rect">
            <a:avLst/>
          </a:prstGeom>
          <a:noFill/>
          <a:ln>
            <a:noFill/>
          </a:ln>
        </p:spPr>
        <p:txBody>
          <a:bodyPr spcFirstLastPara="1" wrap="square" lIns="91425" tIns="45700" rIns="91425" bIns="45700" anchor="b" anchorCtr="0">
            <a:noAutofit/>
          </a:bodyPr>
          <a:lstStyle/>
          <a:p>
            <a:pPr marL="0" marR="0" lvl="0" indent="0" algn="r" rtl="0">
              <a:lnSpc>
                <a:spcPct val="120000"/>
              </a:lnSpc>
              <a:spcBef>
                <a:spcPts val="0"/>
              </a:spcBef>
              <a:spcAft>
                <a:spcPts val="0"/>
              </a:spcAft>
              <a:buClr>
                <a:schemeClr val="lt1"/>
              </a:buClr>
              <a:buSzPts val="3600"/>
              <a:buFont typeface="Arial"/>
              <a:buNone/>
            </a:pPr>
            <a:r>
              <a:rPr lang="en-US" sz="3600" b="0" i="0" u="none" strike="noStrike" cap="none" dirty="0">
                <a:solidFill>
                  <a:schemeClr val="lt1"/>
                </a:solidFill>
                <a:latin typeface="UTM Avo" panose="02040603050506020204" pitchFamily="18" charset="0"/>
                <a:sym typeface="Arial"/>
              </a:rPr>
              <a:t>HĐTN </a:t>
            </a:r>
            <a:r>
              <a:rPr lang="en-US" sz="3600" dirty="0">
                <a:solidFill>
                  <a:schemeClr val="lt1"/>
                </a:solidFill>
                <a:latin typeface="UTM Avo" panose="02040603050506020204" pitchFamily="18" charset="0"/>
              </a:rPr>
              <a:t>1</a:t>
            </a:r>
            <a:endParaRPr dirty="0">
              <a:latin typeface="UTM Avo" panose="02040603050506020204" pitchFamily="18" charset="0"/>
            </a:endParaRPr>
          </a:p>
        </p:txBody>
      </p:sp>
      <p:sp>
        <p:nvSpPr>
          <p:cNvPr id="90" name="Google Shape;90;p1"/>
          <p:cNvSpPr txBox="1"/>
          <p:nvPr/>
        </p:nvSpPr>
        <p:spPr>
          <a:xfrm>
            <a:off x="1019550" y="1957760"/>
            <a:ext cx="10152900" cy="2045700"/>
          </a:xfrm>
          <a:prstGeom prst="rect">
            <a:avLst/>
          </a:prstGeom>
          <a:noFill/>
          <a:ln>
            <a:noFill/>
          </a:ln>
        </p:spPr>
        <p:txBody>
          <a:bodyPr spcFirstLastPara="1" wrap="square" lIns="91425" tIns="45700" rIns="91425" bIns="45700" anchor="b" anchorCtr="0">
            <a:noAutofit/>
          </a:bodyPr>
          <a:lstStyle/>
          <a:p>
            <a:pPr marL="0" marR="0" lvl="0" indent="0" algn="ctr" rtl="0">
              <a:lnSpc>
                <a:spcPct val="150000"/>
              </a:lnSpc>
              <a:spcBef>
                <a:spcPts val="0"/>
              </a:spcBef>
              <a:spcAft>
                <a:spcPts val="0"/>
              </a:spcAft>
              <a:buClr>
                <a:srgbClr val="002060"/>
              </a:buClr>
              <a:buSzPts val="5200"/>
              <a:buFont typeface="Arial"/>
              <a:buNone/>
            </a:pPr>
            <a:r>
              <a:rPr lang="en-US" sz="5200" b="1" i="0" u="none" strike="noStrike" cap="none" dirty="0" err="1">
                <a:solidFill>
                  <a:srgbClr val="002060"/>
                </a:solidFill>
                <a:latin typeface="UTM Avo" panose="02040603050506020204" pitchFamily="18" charset="0"/>
                <a:sym typeface="Arial"/>
              </a:rPr>
              <a:t>Chủ</a:t>
            </a:r>
            <a:r>
              <a:rPr lang="en-US" sz="5200" b="1" i="0" u="none" strike="noStrike" cap="none" dirty="0">
                <a:solidFill>
                  <a:srgbClr val="002060"/>
                </a:solidFill>
                <a:latin typeface="UTM Avo" panose="02040603050506020204" pitchFamily="18" charset="0"/>
                <a:sym typeface="Arial"/>
              </a:rPr>
              <a:t> </a:t>
            </a:r>
            <a:r>
              <a:rPr lang="en-US" sz="5200" b="1" i="0" u="none" strike="noStrike" cap="none" dirty="0" err="1">
                <a:solidFill>
                  <a:srgbClr val="002060"/>
                </a:solidFill>
                <a:latin typeface="UTM Avo" panose="02040603050506020204" pitchFamily="18" charset="0"/>
                <a:sym typeface="Arial"/>
              </a:rPr>
              <a:t>đề</a:t>
            </a:r>
            <a:r>
              <a:rPr lang="en-US" sz="5200" b="1" i="0" u="none" strike="noStrike" cap="none" dirty="0">
                <a:solidFill>
                  <a:srgbClr val="002060"/>
                </a:solidFill>
                <a:latin typeface="UTM Avo" panose="02040603050506020204" pitchFamily="18" charset="0"/>
                <a:sym typeface="Arial"/>
              </a:rPr>
              <a:t> </a:t>
            </a:r>
            <a:r>
              <a:rPr lang="vi-VN" sz="5200" b="1" i="0" u="none" strike="noStrike" cap="none" dirty="0">
                <a:solidFill>
                  <a:srgbClr val="002060"/>
                </a:solidFill>
                <a:latin typeface="UTM Avo" panose="02040603050506020204" pitchFamily="18" charset="0"/>
                <a:sym typeface="Arial"/>
              </a:rPr>
              <a:t>3</a:t>
            </a:r>
            <a:r>
              <a:rPr lang="en-US" sz="5200" b="1" i="0" u="none" strike="noStrike" cap="none" dirty="0">
                <a:solidFill>
                  <a:srgbClr val="002060"/>
                </a:solidFill>
                <a:latin typeface="UTM Avo" panose="02040603050506020204" pitchFamily="18" charset="0"/>
                <a:sym typeface="Arial"/>
              </a:rPr>
              <a:t>:</a:t>
            </a:r>
            <a:endParaRPr dirty="0">
              <a:latin typeface="UTM Avo" panose="02040603050506020204" pitchFamily="18" charset="0"/>
            </a:endParaRPr>
          </a:p>
          <a:p>
            <a:pPr marL="0" marR="0" lvl="0" indent="0" algn="ctr" rtl="0">
              <a:lnSpc>
                <a:spcPct val="150000"/>
              </a:lnSpc>
              <a:spcBef>
                <a:spcPts val="0"/>
              </a:spcBef>
              <a:spcAft>
                <a:spcPts val="0"/>
              </a:spcAft>
              <a:buClr>
                <a:srgbClr val="002060"/>
              </a:buClr>
              <a:buSzPts val="5200"/>
              <a:buFont typeface="Arial"/>
              <a:buNone/>
            </a:pPr>
            <a:r>
              <a:rPr lang="vi-VN" sz="5200" b="1" i="0" u="none" strike="noStrike" cap="none" dirty="0">
                <a:solidFill>
                  <a:srgbClr val="002060"/>
                </a:solidFill>
                <a:latin typeface="UTM Avo" panose="02040603050506020204" pitchFamily="18" charset="0"/>
                <a:sym typeface="Arial"/>
              </a:rPr>
              <a:t>Thầy cô của em</a:t>
            </a:r>
            <a:endParaRPr sz="5200" b="1" i="0" u="none" strike="noStrike" cap="none" dirty="0">
              <a:solidFill>
                <a:srgbClr val="002060"/>
              </a:solidFill>
              <a:latin typeface="UTM Avo" panose="02040603050506020204" pitchFamily="18" charset="0"/>
              <a:sym typeface="Arial"/>
            </a:endParaRPr>
          </a:p>
        </p:txBody>
      </p:sp>
      <p:sp>
        <p:nvSpPr>
          <p:cNvPr id="91" name="Google Shape;91;p1"/>
          <p:cNvSpPr txBox="1"/>
          <p:nvPr/>
        </p:nvSpPr>
        <p:spPr>
          <a:xfrm>
            <a:off x="1524000" y="4201550"/>
            <a:ext cx="9144000" cy="1655700"/>
          </a:xfrm>
          <a:prstGeom prst="rect">
            <a:avLst/>
          </a:prstGeom>
          <a:noFill/>
          <a:ln>
            <a:noFill/>
          </a:ln>
        </p:spPr>
        <p:txBody>
          <a:bodyPr spcFirstLastPara="1" wrap="square" lIns="91425" tIns="45700" rIns="91425" bIns="45700" anchor="t" anchorCtr="0">
            <a:normAutofit/>
          </a:bodyPr>
          <a:lstStyle/>
          <a:p>
            <a:pPr marL="0" marR="0" lvl="0" indent="0" algn="ctr" rtl="0">
              <a:lnSpc>
                <a:spcPct val="120000"/>
              </a:lnSpc>
              <a:spcBef>
                <a:spcPts val="0"/>
              </a:spcBef>
              <a:spcAft>
                <a:spcPts val="0"/>
              </a:spcAft>
              <a:buClr>
                <a:srgbClr val="FF0000"/>
              </a:buClr>
              <a:buSzPts val="6000"/>
              <a:buFont typeface="Arial"/>
              <a:buNone/>
            </a:pPr>
            <a:r>
              <a:rPr lang="en-US" sz="6000" b="1" i="0" u="none" strike="noStrike" cap="none" dirty="0" err="1">
                <a:solidFill>
                  <a:srgbClr val="FF0000"/>
                </a:solidFill>
                <a:latin typeface="UTM Avo" panose="02040603050506020204" pitchFamily="18" charset="0"/>
                <a:sym typeface="Arial"/>
              </a:rPr>
              <a:t>Tuần</a:t>
            </a:r>
            <a:r>
              <a:rPr lang="en-US" sz="6000" b="1" i="0" u="none" strike="noStrike" cap="none" dirty="0">
                <a:solidFill>
                  <a:srgbClr val="FF0000"/>
                </a:solidFill>
                <a:latin typeface="UTM Avo" panose="02040603050506020204" pitchFamily="18" charset="0"/>
                <a:sym typeface="Arial"/>
              </a:rPr>
              <a:t> </a:t>
            </a:r>
            <a:r>
              <a:rPr lang="vi-VN" sz="6000" b="1" i="0" u="none" strike="noStrike" cap="none" dirty="0">
                <a:solidFill>
                  <a:srgbClr val="FF0000"/>
                </a:solidFill>
                <a:latin typeface="UTM Avo" panose="02040603050506020204" pitchFamily="18" charset="0"/>
                <a:sym typeface="Arial"/>
              </a:rPr>
              <a:t>9</a:t>
            </a:r>
            <a:endParaRPr lang="en-US" sz="6000" b="1" i="0" u="none" strike="noStrike" cap="none" dirty="0">
              <a:solidFill>
                <a:srgbClr val="FF0000"/>
              </a:solidFill>
              <a:latin typeface="UTM Avo" panose="02040603050506020204" pitchFamily="18" charset="0"/>
              <a:sym typeface="Arial"/>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5"/>
        <p:cNvGrpSpPr/>
        <p:nvPr/>
      </p:nvGrpSpPr>
      <p:grpSpPr>
        <a:xfrm>
          <a:off x="0" y="0"/>
          <a:ext cx="0" cy="0"/>
          <a:chOff x="0" y="0"/>
          <a:chExt cx="0" cy="0"/>
        </a:xfrm>
      </p:grpSpPr>
      <p:pic>
        <p:nvPicPr>
          <p:cNvPr id="3" name="Picture 2" descr="A stack of books with a magnifying glass&#10;&#10;Description automatically generated">
            <a:hlinkClick r:id="rId4"/>
            <a:extLst>
              <a:ext uri="{FF2B5EF4-FFF2-40B4-BE49-F238E27FC236}">
                <a16:creationId xmlns:a16="http://schemas.microsoft.com/office/drawing/2014/main" id="{F53BDE97-F5FA-B59E-3335-6E724D729EF0}"/>
              </a:ext>
            </a:extLst>
          </p:cNvPr>
          <p:cNvPicPr>
            <a:picLocks noChangeAspect="1"/>
          </p:cNvPicPr>
          <p:nvPr/>
        </p:nvPicPr>
        <p:blipFill>
          <a:blip r:embed="rId5"/>
          <a:stretch>
            <a:fillRect/>
          </a:stretch>
        </p:blipFill>
        <p:spPr>
          <a:xfrm>
            <a:off x="4682822" y="2834354"/>
            <a:ext cx="2826355" cy="1701355"/>
          </a:xfrm>
          <a:prstGeom prst="rect">
            <a:avLst/>
          </a:prstGeom>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5C0D4EB6-D2DE-B079-F9C1-924D8059E9EC}"/>
              </a:ext>
            </a:extLst>
          </p:cNvPr>
          <p:cNvPicPr>
            <a:picLocks noChangeAspect="1"/>
          </p:cNvPicPr>
          <p:nvPr/>
        </p:nvPicPr>
        <p:blipFill>
          <a:blip r:embed="rId5"/>
          <a:stretch>
            <a:fillRect/>
          </a:stretch>
        </p:blipFill>
        <p:spPr>
          <a:xfrm>
            <a:off x="2761199" y="1885438"/>
            <a:ext cx="6669602" cy="4029805"/>
          </a:xfrm>
          <a:prstGeom prst="rect">
            <a:avLst/>
          </a:prstGeom>
        </p:spPr>
      </p:pic>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a:extLst>
            <a:ext uri="{FF2B5EF4-FFF2-40B4-BE49-F238E27FC236}">
              <a16:creationId xmlns:a16="http://schemas.microsoft.com/office/drawing/2014/main" id="{D84F03EB-0149-1882-8597-BED4D9819E0E}"/>
            </a:ext>
          </a:extLst>
        </p:cNvPr>
        <p:cNvGrpSpPr/>
        <p:nvPr/>
      </p:nvGrpSpPr>
      <p:grpSpPr>
        <a:xfrm>
          <a:off x="0" y="0"/>
          <a:ext cx="0" cy="0"/>
          <a:chOff x="0" y="0"/>
          <a:chExt cx="0" cy="0"/>
        </a:xfrm>
      </p:grpSpPr>
      <p:sp>
        <p:nvSpPr>
          <p:cNvPr id="3" name="Speech Bubble: Oval 2">
            <a:extLst>
              <a:ext uri="{FF2B5EF4-FFF2-40B4-BE49-F238E27FC236}">
                <a16:creationId xmlns:a16="http://schemas.microsoft.com/office/drawing/2014/main" id="{48928737-5BDC-C4F0-9DCF-BE9938550540}"/>
              </a:ext>
            </a:extLst>
          </p:cNvPr>
          <p:cNvSpPr/>
          <p:nvPr/>
        </p:nvSpPr>
        <p:spPr>
          <a:xfrm>
            <a:off x="4031879" y="1706252"/>
            <a:ext cx="5382705" cy="2441542"/>
          </a:xfrm>
          <a:prstGeom prst="wedgeEllipseCallout">
            <a:avLst>
              <a:gd name="adj1" fmla="val -51832"/>
              <a:gd name="adj2" fmla="val 48215"/>
            </a:avLst>
          </a:prstGeom>
          <a:solidFill>
            <a:schemeClr val="accent6">
              <a:lumMod val="20000"/>
              <a:lumOff val="80000"/>
            </a:schemeClr>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err="1">
                <a:solidFill>
                  <a:schemeClr val="tx1"/>
                </a:solidFill>
                <a:latin typeface="UTM Avo" panose="02040603050506020204" pitchFamily="18" charset="0"/>
              </a:rPr>
              <a:t>Nêu</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cảm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nghĩ</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của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em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sau</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khi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nghe</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bài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hát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Bài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học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đầu</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tiên</a:t>
            </a:r>
            <a:r>
              <a:rPr lang="en-US" sz="2400" dirty="0">
                <a:solidFill>
                  <a:schemeClr val="tx1"/>
                </a:solidFill>
                <a:latin typeface="UTM Avo" panose="02040603050506020204" pitchFamily="18" charset="0"/>
              </a:rPr>
              <a:t>”.</a:t>
            </a:r>
            <a:endParaRPr lang="vi-VN" sz="2400" dirty="0">
              <a:solidFill>
                <a:schemeClr val="tx1"/>
              </a:solidFill>
            </a:endParaRPr>
          </a:p>
        </p:txBody>
      </p:sp>
      <p:pic>
        <p:nvPicPr>
          <p:cNvPr id="5" name="Picture 4" descr="A cartoon of a child holding a book&#10;&#10;Description automatically generated">
            <a:extLst>
              <a:ext uri="{FF2B5EF4-FFF2-40B4-BE49-F238E27FC236}">
                <a16:creationId xmlns:a16="http://schemas.microsoft.com/office/drawing/2014/main" id="{84417714-4D07-3980-8694-AB28E225EC99}"/>
              </a:ext>
            </a:extLst>
          </p:cNvPr>
          <p:cNvPicPr>
            <a:picLocks noChangeAspect="1"/>
          </p:cNvPicPr>
          <p:nvPr/>
        </p:nvPicPr>
        <p:blipFill>
          <a:blip r:embed="rId4"/>
          <a:stretch>
            <a:fillRect/>
          </a:stretch>
        </p:blipFill>
        <p:spPr>
          <a:xfrm>
            <a:off x="1124803" y="2238678"/>
            <a:ext cx="2907076" cy="4737157"/>
          </a:xfrm>
          <a:prstGeom prst="rect">
            <a:avLst/>
          </a:prstGeom>
        </p:spPr>
      </p:pic>
    </p:spTree>
    <p:extLst>
      <p:ext uri="{BB962C8B-B14F-4D97-AF65-F5344CB8AC3E}">
        <p14:creationId xmlns:p14="http://schemas.microsoft.com/office/powerpoint/2010/main" val="1343963648"/>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6"/>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66092B7E-6EF6-C545-1A42-DFF9D14B7815}"/>
              </a:ext>
            </a:extLst>
          </p:cNvPr>
          <p:cNvPicPr>
            <a:picLocks noChangeAspect="1"/>
          </p:cNvPicPr>
          <p:nvPr/>
        </p:nvPicPr>
        <p:blipFill>
          <a:blip r:embed="rId5"/>
          <a:stretch>
            <a:fillRect/>
          </a:stretch>
        </p:blipFill>
        <p:spPr>
          <a:xfrm>
            <a:off x="4682822" y="2919698"/>
            <a:ext cx="2826355" cy="1701355"/>
          </a:xfrm>
          <a:prstGeom prst="rect">
            <a:avLst/>
          </a:prstGeom>
        </p:spPr>
      </p:pic>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3"/>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128DC5FF-4CB7-853F-5C93-C10783A22BD7}"/>
              </a:ext>
            </a:extLst>
          </p:cNvPr>
          <p:cNvSpPr/>
          <p:nvPr/>
        </p:nvSpPr>
        <p:spPr>
          <a:xfrm>
            <a:off x="960665" y="1629591"/>
            <a:ext cx="10270670" cy="655320"/>
          </a:xfrm>
          <a:prstGeom prst="roundRect">
            <a:avLst/>
          </a:prstGeom>
          <a:solidFill>
            <a:schemeClr val="accent2">
              <a:lumMod val="20000"/>
              <a:lumOff val="80000"/>
            </a:schemeClr>
          </a:solidFill>
          <a:ln w="28575">
            <a:solidFill>
              <a:schemeClr val="accent2">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400" b="1" dirty="0">
                <a:solidFill>
                  <a:schemeClr val="tx1"/>
                </a:solidFill>
                <a:latin typeface="UTM Avo" panose="02040603050506020204" pitchFamily="18" charset="0"/>
              </a:rPr>
              <a:t>Phát động hội diễn chào mừng ngày Nhà giáo Việt Nam 20 - 11</a:t>
            </a:r>
            <a:endParaRPr lang="en-US" sz="2400" b="1" dirty="0">
              <a:solidFill>
                <a:schemeClr val="tx1"/>
              </a:solidFill>
              <a:latin typeface="UTM Avo" panose="02040603050506020204" pitchFamily="18" charset="0"/>
            </a:endParaRPr>
          </a:p>
        </p:txBody>
      </p:sp>
      <p:pic>
        <p:nvPicPr>
          <p:cNvPr id="5" name="Picture 4" descr="A cartoon of a person standing at a podium&#10;&#10;Description automatically generated">
            <a:extLst>
              <a:ext uri="{FF2B5EF4-FFF2-40B4-BE49-F238E27FC236}">
                <a16:creationId xmlns:a16="http://schemas.microsoft.com/office/drawing/2014/main" id="{C77C4140-AAD6-260F-61DD-BE3BEC37A123}"/>
              </a:ext>
            </a:extLst>
          </p:cNvPr>
          <p:cNvPicPr>
            <a:picLocks noChangeAspect="1"/>
          </p:cNvPicPr>
          <p:nvPr/>
        </p:nvPicPr>
        <p:blipFill>
          <a:blip r:embed="rId4"/>
          <a:srcRect l="11463" t="25801" r="8984" b="8311"/>
          <a:stretch/>
        </p:blipFill>
        <p:spPr>
          <a:xfrm>
            <a:off x="1763350" y="2415543"/>
            <a:ext cx="8665299" cy="4285895"/>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B0B6E35E-D2A8-D54D-090E-7892FC370104}"/>
              </a:ext>
            </a:extLst>
          </p:cNvPr>
          <p:cNvPicPr>
            <a:picLocks noChangeAspect="1"/>
          </p:cNvPicPr>
          <p:nvPr/>
        </p:nvPicPr>
        <p:blipFill>
          <a:blip r:embed="rId5"/>
          <a:stretch>
            <a:fillRect/>
          </a:stretch>
        </p:blipFill>
        <p:spPr>
          <a:xfrm>
            <a:off x="4682822" y="2976848"/>
            <a:ext cx="2826355" cy="1701355"/>
          </a:xfrm>
          <a:prstGeom prst="rect">
            <a:avLst/>
          </a:prstGeom>
        </p:spPr>
      </p:pic>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4"/>
        <p:cNvGrpSpPr/>
        <p:nvPr/>
      </p:nvGrpSpPr>
      <p:grpSpPr>
        <a:xfrm>
          <a:off x="0" y="0"/>
          <a:ext cx="0" cy="0"/>
          <a:chOff x="0" y="0"/>
          <a:chExt cx="0" cy="0"/>
        </a:xfrm>
      </p:grpSpPr>
      <p:sp>
        <p:nvSpPr>
          <p:cNvPr id="125" name="Google Shape;125;p7"/>
          <p:cNvSpPr txBox="1"/>
          <p:nvPr/>
        </p:nvSpPr>
        <p:spPr>
          <a:xfrm>
            <a:off x="1063743" y="1562949"/>
            <a:ext cx="10064513" cy="680156"/>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2800" b="1" dirty="0" err="1">
                <a:solidFill>
                  <a:srgbClr val="000000"/>
                </a:solidFill>
                <a:latin typeface="UTM Avo" panose="02040603050506020204" pitchFamily="18" charset="0"/>
              </a:rPr>
              <a:t>Hoạt</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động</a:t>
            </a:r>
            <a:r>
              <a:rPr lang="en-US" sz="2800" b="1" dirty="0">
                <a:solidFill>
                  <a:srgbClr val="000000"/>
                </a:solidFill>
                <a:latin typeface="UTM Avo" panose="02040603050506020204" pitchFamily="18" charset="0"/>
              </a:rPr>
              <a:t> 1: </a:t>
            </a:r>
            <a:r>
              <a:rPr lang="vi-VN" sz="2800" b="1" dirty="0">
                <a:solidFill>
                  <a:srgbClr val="000000"/>
                </a:solidFill>
                <a:latin typeface="UTM Avo" panose="02040603050506020204" pitchFamily="18" charset="0"/>
              </a:rPr>
              <a:t>Giới thiệu và làm quen</a:t>
            </a:r>
            <a:endParaRPr sz="2800" b="1" dirty="0">
              <a:solidFill>
                <a:srgbClr val="000000"/>
              </a:solidFill>
              <a:latin typeface="UTM Avo" panose="02040603050506020204" pitchFamily="18" charset="0"/>
            </a:endParaRPr>
          </a:p>
        </p:txBody>
      </p:sp>
      <p:pic>
        <p:nvPicPr>
          <p:cNvPr id="3" name="Picture 2" descr="A cartoon of two people talking to a group of children&#10;&#10;Description automatically generated">
            <a:extLst>
              <a:ext uri="{FF2B5EF4-FFF2-40B4-BE49-F238E27FC236}">
                <a16:creationId xmlns:a16="http://schemas.microsoft.com/office/drawing/2014/main" id="{FCCAC2BE-D229-2344-3519-EC50D3FC1FA6}"/>
              </a:ext>
            </a:extLst>
          </p:cNvPr>
          <p:cNvPicPr>
            <a:picLocks noChangeAspect="1"/>
          </p:cNvPicPr>
          <p:nvPr/>
        </p:nvPicPr>
        <p:blipFill>
          <a:blip r:embed="rId4"/>
          <a:srcRect l="23017" t="15086" r="14118" b="6265"/>
          <a:stretch/>
        </p:blipFill>
        <p:spPr>
          <a:xfrm>
            <a:off x="6894694" y="2662308"/>
            <a:ext cx="5100014" cy="3692770"/>
          </a:xfrm>
          <a:prstGeom prst="rect">
            <a:avLst/>
          </a:prstGeom>
        </p:spPr>
      </p:pic>
      <p:grpSp>
        <p:nvGrpSpPr>
          <p:cNvPr id="4" name="Group 3">
            <a:extLst>
              <a:ext uri="{FF2B5EF4-FFF2-40B4-BE49-F238E27FC236}">
                <a16:creationId xmlns:a16="http://schemas.microsoft.com/office/drawing/2014/main" id="{35A6A4CA-9DD1-3252-5DB8-8BEAC809F2FC}"/>
              </a:ext>
            </a:extLst>
          </p:cNvPr>
          <p:cNvGrpSpPr/>
          <p:nvPr/>
        </p:nvGrpSpPr>
        <p:grpSpPr>
          <a:xfrm>
            <a:off x="408358" y="2355763"/>
            <a:ext cx="6486336" cy="4502237"/>
            <a:chOff x="448542" y="1715967"/>
            <a:chExt cx="9729506" cy="6753355"/>
          </a:xfrm>
        </p:grpSpPr>
        <p:sp>
          <p:nvSpPr>
            <p:cNvPr id="5" name="TextBox 4">
              <a:extLst>
                <a:ext uri="{FF2B5EF4-FFF2-40B4-BE49-F238E27FC236}">
                  <a16:creationId xmlns:a16="http://schemas.microsoft.com/office/drawing/2014/main" id="{01351D12-B0A4-E059-AB1B-ACB56E5852F8}"/>
                </a:ext>
              </a:extLst>
            </p:cNvPr>
            <p:cNvSpPr txBox="1"/>
            <p:nvPr/>
          </p:nvSpPr>
          <p:spPr>
            <a:xfrm>
              <a:off x="448542" y="1715967"/>
              <a:ext cx="8531464" cy="5539389"/>
            </a:xfrm>
            <a:prstGeom prst="roundRect">
              <a:avLst/>
            </a:prstGeom>
            <a:solidFill>
              <a:schemeClr val="accent5">
                <a:lumMod val="20000"/>
                <a:lumOff val="80000"/>
              </a:schemeClr>
            </a:solidFill>
            <a:ln w="38100">
              <a:noFill/>
              <a:prstDash val="dash"/>
            </a:ln>
          </p:spPr>
          <p:style>
            <a:lnRef idx="2">
              <a:schemeClr val="accent1"/>
            </a:lnRef>
            <a:fillRef idx="1">
              <a:schemeClr val="lt1"/>
            </a:fillRef>
            <a:effectRef idx="0">
              <a:schemeClr val="accent1"/>
            </a:effectRef>
            <a:fontRef idx="minor">
              <a:schemeClr val="dk1"/>
            </a:fontRef>
          </p:style>
          <p:txBody>
            <a:bodyPr wrap="square">
              <a:spAutoFit/>
            </a:bodyPr>
            <a:lstStyle/>
            <a:p>
              <a:pPr algn="ctr">
                <a:lnSpc>
                  <a:spcPct val="150000"/>
                </a:lnSpc>
              </a:pPr>
              <a:r>
                <a:rPr lang="en-US" sz="2400" b="1" dirty="0">
                  <a:solidFill>
                    <a:schemeClr val="tx1"/>
                  </a:solidFill>
                  <a:latin typeface="UTM Avo" panose="02040603050506020204" pitchFamily="18" charset="0"/>
                  <a:cs typeface="Arial" panose="020B0604020202020204" pitchFamily="34" charset="0"/>
                </a:rPr>
                <a:t>HOẠT ĐỘNG NHÓM</a:t>
              </a:r>
              <a:endParaRPr lang="vi-VN" sz="2400" b="1" dirty="0">
                <a:solidFill>
                  <a:schemeClr val="tx1"/>
                </a:solidFill>
                <a:latin typeface="UTM Avo" panose="02040603050506020204" pitchFamily="18" charset="0"/>
                <a:cs typeface="Arial" panose="020B0604020202020204" pitchFamily="34" charset="0"/>
              </a:endParaRPr>
            </a:p>
            <a:p>
              <a:pPr algn="just">
                <a:lnSpc>
                  <a:spcPct val="150000"/>
                </a:lnSpc>
              </a:pPr>
              <a:r>
                <a:rPr lang="en-US" sz="2400" dirty="0" err="1">
                  <a:solidFill>
                    <a:schemeClr val="tx1"/>
                  </a:solidFill>
                  <a:latin typeface="UTM Avo" panose="02040603050506020204" pitchFamily="18" charset="0"/>
                  <a:cs typeface="Arial" panose="020B0604020202020204" pitchFamily="34" charset="0"/>
                </a:rPr>
                <a:t>Các</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em</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hãy</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thảo</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luận</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với</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bạn</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trong</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nhóm</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về</a:t>
              </a:r>
              <a:r>
                <a:rPr lang="en-US" sz="2400" dirty="0">
                  <a:solidFill>
                    <a:schemeClr val="tx1"/>
                  </a:solidFill>
                  <a:latin typeface="UTM Avo" panose="02040603050506020204" pitchFamily="18" charset="0"/>
                  <a:cs typeface="Arial" panose="020B0604020202020204" pitchFamily="34" charset="0"/>
                </a:rPr>
                <a:t> </a:t>
              </a:r>
              <a:r>
                <a:rPr lang="vi-VN" sz="2400" dirty="0">
                  <a:solidFill>
                    <a:schemeClr val="tx1"/>
                  </a:solidFill>
                  <a:latin typeface="UTM Avo" panose="02040603050506020204" pitchFamily="18" charset="0"/>
                  <a:cs typeface="Arial" panose="020B0604020202020204" pitchFamily="34" charset="0"/>
                </a:rPr>
                <a:t>tình huống sau: “Khi tới trường hoặc trên đường đi, em gặp thầy cô giáo trường em, em sẽ ứng xử như thế nào?”.</a:t>
              </a:r>
              <a:endParaRPr lang="en-US" sz="2400" dirty="0">
                <a:solidFill>
                  <a:schemeClr val="tx1"/>
                </a:solidFill>
                <a:latin typeface="UTM Avo" panose="02040603050506020204" pitchFamily="18" charset="0"/>
                <a:cs typeface="Arial" panose="020B0604020202020204" pitchFamily="34" charset="0"/>
              </a:endParaRPr>
            </a:p>
          </p:txBody>
        </p:sp>
        <p:pic>
          <p:nvPicPr>
            <p:cNvPr id="6" name="Picture 11">
              <a:extLst>
                <a:ext uri="{FF2B5EF4-FFF2-40B4-BE49-F238E27FC236}">
                  <a16:creationId xmlns:a16="http://schemas.microsoft.com/office/drawing/2014/main" id="{5990F7AA-3B7D-0E93-AC94-E90CB9DB6BF2}"/>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7646955" y="6219813"/>
              <a:ext cx="2531093" cy="2249509"/>
            </a:xfrm>
            <a:prstGeom prst="rect">
              <a:avLst/>
            </a:prstGeom>
          </p:spPr>
        </p:pic>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2"/>
        <p:cNvGrpSpPr/>
        <p:nvPr/>
      </p:nvGrpSpPr>
      <p:grpSpPr>
        <a:xfrm>
          <a:off x="0" y="0"/>
          <a:ext cx="0" cy="0"/>
          <a:chOff x="0" y="0"/>
          <a:chExt cx="0" cy="0"/>
        </a:xfrm>
      </p:grpSpPr>
      <p:sp>
        <p:nvSpPr>
          <p:cNvPr id="4" name="TextBox 3">
            <a:extLst>
              <a:ext uri="{FF2B5EF4-FFF2-40B4-BE49-F238E27FC236}">
                <a16:creationId xmlns:a16="http://schemas.microsoft.com/office/drawing/2014/main" id="{ACE1116E-18CB-01B3-340B-64EEFEF18251}"/>
              </a:ext>
            </a:extLst>
          </p:cNvPr>
          <p:cNvSpPr txBox="1"/>
          <p:nvPr/>
        </p:nvSpPr>
        <p:spPr>
          <a:xfrm>
            <a:off x="3143250" y="1484252"/>
            <a:ext cx="5905500" cy="584775"/>
          </a:xfrm>
          <a:prstGeom prst="rect">
            <a:avLst/>
          </a:prstGeom>
          <a:noFill/>
        </p:spPr>
        <p:txBody>
          <a:bodyPr wrap="square" rtlCol="0">
            <a:spAutoFit/>
          </a:bodyPr>
          <a:lstStyle/>
          <a:p>
            <a:pPr algn="ctr"/>
            <a:r>
              <a:rPr lang="vi-VN" sz="3200" b="1" dirty="0">
                <a:solidFill>
                  <a:schemeClr val="tx1"/>
                </a:solidFill>
                <a:latin typeface="UTM Avo" panose="02040603050506020204" pitchFamily="18" charset="0"/>
                <a:cs typeface="Arial" panose="020B0604020202020204" pitchFamily="34" charset="0"/>
              </a:rPr>
              <a:t>KẾT LUẬN</a:t>
            </a:r>
            <a:endParaRPr lang="en-US" sz="3200" b="1" dirty="0">
              <a:solidFill>
                <a:schemeClr val="tx1"/>
              </a:solidFill>
              <a:latin typeface="UTM Avo" panose="02040603050506020204" pitchFamily="18" charset="0"/>
              <a:cs typeface="Arial" panose="020B0604020202020204" pitchFamily="34" charset="0"/>
            </a:endParaRPr>
          </a:p>
        </p:txBody>
      </p:sp>
      <p:sp>
        <p:nvSpPr>
          <p:cNvPr id="5" name="Rectangle: Rounded Corners 4">
            <a:extLst>
              <a:ext uri="{FF2B5EF4-FFF2-40B4-BE49-F238E27FC236}">
                <a16:creationId xmlns:a16="http://schemas.microsoft.com/office/drawing/2014/main" id="{5B3B9EEF-3453-661A-80AF-E21D398AFB7B}"/>
              </a:ext>
            </a:extLst>
          </p:cNvPr>
          <p:cNvSpPr/>
          <p:nvPr/>
        </p:nvSpPr>
        <p:spPr>
          <a:xfrm>
            <a:off x="3042617" y="2330777"/>
            <a:ext cx="6106766" cy="1423447"/>
          </a:xfrm>
          <a:prstGeom prst="roundRect">
            <a:avLst/>
          </a:prstGeom>
          <a:solidFill>
            <a:schemeClr val="accent6">
              <a:lumMod val="20000"/>
              <a:lumOff val="80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Khi gặp thầy cô giáo, </a:t>
            </a:r>
          </a:p>
          <a:p>
            <a:pPr algn="ctr">
              <a:lnSpc>
                <a:spcPct val="150000"/>
              </a:lnSpc>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em cần chào hỏi lễ phép.</a:t>
            </a:r>
          </a:p>
        </p:txBody>
      </p:sp>
      <p:pic>
        <p:nvPicPr>
          <p:cNvPr id="1026" name="Picture 2" descr="Cute cartoon student and teacher cheerful back to school character">
            <a:extLst>
              <a:ext uri="{FF2B5EF4-FFF2-40B4-BE49-F238E27FC236}">
                <a16:creationId xmlns:a16="http://schemas.microsoft.com/office/drawing/2014/main" id="{FF2623D4-BAED-E6CF-5BD5-46458356C5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5894" y="3429000"/>
            <a:ext cx="5873489" cy="381785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7"/>
        <p:cNvGrpSpPr/>
        <p:nvPr/>
      </p:nvGrpSpPr>
      <p:grpSpPr>
        <a:xfrm>
          <a:off x="0" y="0"/>
          <a:ext cx="0" cy="0"/>
          <a:chOff x="0" y="0"/>
          <a:chExt cx="0" cy="0"/>
        </a:xfrm>
      </p:grpSpPr>
      <p:sp>
        <p:nvSpPr>
          <p:cNvPr id="138" name="Google Shape;138;g32282f178eb_0_6"/>
          <p:cNvSpPr txBox="1"/>
          <p:nvPr/>
        </p:nvSpPr>
        <p:spPr>
          <a:xfrm>
            <a:off x="255401" y="1090588"/>
            <a:ext cx="11681198" cy="71555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dirty="0" err="1">
                <a:solidFill>
                  <a:srgbClr val="000000"/>
                </a:solidFill>
                <a:latin typeface="UTM Avo" panose="02040603050506020204" pitchFamily="18" charset="0"/>
              </a:rPr>
              <a:t>Hoạt</a:t>
            </a:r>
            <a:r>
              <a:rPr lang="en-US" sz="3000" b="1" dirty="0">
                <a:solidFill>
                  <a:srgbClr val="000000"/>
                </a:solidFill>
                <a:latin typeface="UTM Avo" panose="02040603050506020204" pitchFamily="18" charset="0"/>
              </a:rPr>
              <a:t> </a:t>
            </a:r>
            <a:r>
              <a:rPr lang="en-US" sz="3000" b="1" dirty="0" err="1">
                <a:solidFill>
                  <a:srgbClr val="000000"/>
                </a:solidFill>
                <a:latin typeface="UTM Avo" panose="02040603050506020204" pitchFamily="18" charset="0"/>
              </a:rPr>
              <a:t>động</a:t>
            </a:r>
            <a:r>
              <a:rPr lang="en-US" sz="3000" b="1" dirty="0">
                <a:solidFill>
                  <a:srgbClr val="000000"/>
                </a:solidFill>
                <a:latin typeface="UTM Avo" panose="02040603050506020204" pitchFamily="18" charset="0"/>
              </a:rPr>
              <a:t> </a:t>
            </a:r>
            <a:r>
              <a:rPr lang="en-US" sz="3000" b="1" dirty="0">
                <a:latin typeface="UTM Avo" panose="02040603050506020204" pitchFamily="18" charset="0"/>
              </a:rPr>
              <a:t>2</a:t>
            </a:r>
            <a:r>
              <a:rPr lang="en-US" sz="3000" b="1" dirty="0">
                <a:solidFill>
                  <a:srgbClr val="000000"/>
                </a:solidFill>
                <a:latin typeface="UTM Avo" panose="02040603050506020204" pitchFamily="18" charset="0"/>
              </a:rPr>
              <a:t>: </a:t>
            </a:r>
            <a:r>
              <a:rPr lang="vi-VN" sz="3000" b="1" dirty="0">
                <a:latin typeface="UTM Avo" panose="02040603050506020204" pitchFamily="18" charset="0"/>
              </a:rPr>
              <a:t>Kể về thầy cô</a:t>
            </a:r>
            <a:endParaRPr sz="3000" b="1" dirty="0">
              <a:solidFill>
                <a:srgbClr val="000000"/>
              </a:solidFill>
              <a:latin typeface="UTM Avo" panose="02040603050506020204" pitchFamily="18" charset="0"/>
            </a:endParaRPr>
          </a:p>
        </p:txBody>
      </p:sp>
      <p:pic>
        <p:nvPicPr>
          <p:cNvPr id="3" name="Picture 2" descr="Cartoon a cartoon of a child and child talking&#10;&#10;Description automatically generated">
            <a:extLst>
              <a:ext uri="{FF2B5EF4-FFF2-40B4-BE49-F238E27FC236}">
                <a16:creationId xmlns:a16="http://schemas.microsoft.com/office/drawing/2014/main" id="{02145C40-A6C5-6284-F4CF-645BD127A35D}"/>
              </a:ext>
            </a:extLst>
          </p:cNvPr>
          <p:cNvPicPr>
            <a:picLocks noChangeAspect="1"/>
          </p:cNvPicPr>
          <p:nvPr/>
        </p:nvPicPr>
        <p:blipFill>
          <a:blip r:embed="rId4"/>
          <a:stretch>
            <a:fillRect/>
          </a:stretch>
        </p:blipFill>
        <p:spPr>
          <a:xfrm>
            <a:off x="1948543" y="2110880"/>
            <a:ext cx="8294914" cy="4235135"/>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9"/>
        <p:cNvGrpSpPr/>
        <p:nvPr/>
      </p:nvGrpSpPr>
      <p:grpSpPr>
        <a:xfrm>
          <a:off x="0" y="0"/>
          <a:ext cx="0" cy="0"/>
          <a:chOff x="0" y="0"/>
          <a:chExt cx="0" cy="0"/>
        </a:xfrm>
      </p:grpSpPr>
      <p:grpSp>
        <p:nvGrpSpPr>
          <p:cNvPr id="2" name="Group 1">
            <a:extLst>
              <a:ext uri="{FF2B5EF4-FFF2-40B4-BE49-F238E27FC236}">
                <a16:creationId xmlns:a16="http://schemas.microsoft.com/office/drawing/2014/main" id="{A0EB0743-8439-0A9A-BBC2-989094F4C8D2}"/>
              </a:ext>
            </a:extLst>
          </p:cNvPr>
          <p:cNvGrpSpPr/>
          <p:nvPr/>
        </p:nvGrpSpPr>
        <p:grpSpPr>
          <a:xfrm>
            <a:off x="191937" y="2648199"/>
            <a:ext cx="2551776" cy="2363035"/>
            <a:chOff x="11127446" y="2101875"/>
            <a:chExt cx="6467176" cy="5988836"/>
          </a:xfrm>
        </p:grpSpPr>
        <p:sp>
          <p:nvSpPr>
            <p:cNvPr id="3" name="Oval 2">
              <a:extLst>
                <a:ext uri="{FF2B5EF4-FFF2-40B4-BE49-F238E27FC236}">
                  <a16:creationId xmlns:a16="http://schemas.microsoft.com/office/drawing/2014/main" id="{4AF60F76-4782-73B8-E0FC-CEF29B970E04}"/>
                </a:ext>
              </a:extLst>
            </p:cNvPr>
            <p:cNvSpPr/>
            <p:nvPr/>
          </p:nvSpPr>
          <p:spPr>
            <a:xfrm>
              <a:off x="11127446" y="2101875"/>
              <a:ext cx="6467176" cy="5988836"/>
            </a:xfrm>
            <a:prstGeom prst="ellipse">
              <a:avLst/>
            </a:prstGeom>
            <a:solidFill>
              <a:sysClr val="window" lastClr="FFFFFF"/>
            </a:solidFill>
            <a:ln w="25400" cap="flat" cmpd="sng" algn="ctr">
              <a:solidFill>
                <a:srgbClr val="1F497D">
                  <a:lumMod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UTM Avo" panose="02040603050506020204" pitchFamily="18"/>
                <a:cs typeface="Arial" panose="020B0604020202020204" pitchFamily="34" charset="0"/>
              </a:endParaRPr>
            </a:p>
          </p:txBody>
        </p:sp>
        <p:sp>
          <p:nvSpPr>
            <p:cNvPr id="4" name="TextBox 3">
              <a:extLst>
                <a:ext uri="{FF2B5EF4-FFF2-40B4-BE49-F238E27FC236}">
                  <a16:creationId xmlns:a16="http://schemas.microsoft.com/office/drawing/2014/main" id="{B24004BA-BA7F-B003-C596-D5C3A58BFF70}"/>
                </a:ext>
              </a:extLst>
            </p:cNvPr>
            <p:cNvSpPr txBox="1"/>
            <p:nvPr/>
          </p:nvSpPr>
          <p:spPr>
            <a:xfrm>
              <a:off x="11313035" y="3880607"/>
              <a:ext cx="6096000" cy="2360734"/>
            </a:xfrm>
            <a:prstGeom prst="rect">
              <a:avLst/>
            </a:prstGeom>
            <a:noFill/>
          </p:spPr>
          <p:txBody>
            <a:bodyPr wrap="square" rtlCol="0">
              <a:spAutoFit/>
            </a:bodyPr>
            <a:lstStyle/>
            <a:p>
              <a:pPr marL="0" marR="0" lvl="0" indent="0" algn="ctr" defTabSz="609630" eaLnBrk="1" fontAlgn="auto" latinLnBrk="0" hangingPunct="1">
                <a:lnSpc>
                  <a:spcPct val="150000"/>
                </a:lnSpc>
                <a:spcBef>
                  <a:spcPts val="0"/>
                </a:spcBef>
                <a:spcAft>
                  <a:spcPts val="0"/>
                </a:spcAft>
                <a:buClrTx/>
                <a:buSzTx/>
                <a:buFontTx/>
                <a:buNone/>
                <a:tabLst/>
                <a:defRPr/>
              </a:pPr>
              <a:r>
                <a:rPr kumimoji="0" lang="en-US" sz="2400" b="1" i="0" u="none" strike="noStrike" kern="0" cap="none" spc="0" normalizeH="0" baseline="0" noProof="0" dirty="0">
                  <a:ln>
                    <a:noFill/>
                  </a:ln>
                  <a:effectLst/>
                  <a:uLnTx/>
                  <a:uFillTx/>
                  <a:latin typeface="UTM Avo" panose="02040603050506020204" pitchFamily="18"/>
                  <a:cs typeface="Arial" panose="020B0604020202020204" pitchFamily="34" charset="0"/>
                </a:rPr>
                <a:t>HOẠT ĐỘNG THEO NHÓM</a:t>
              </a:r>
            </a:p>
          </p:txBody>
        </p:sp>
        <p:pic>
          <p:nvPicPr>
            <p:cNvPr id="5" name="Picture 11">
              <a:extLst>
                <a:ext uri="{FF2B5EF4-FFF2-40B4-BE49-F238E27FC236}">
                  <a16:creationId xmlns:a16="http://schemas.microsoft.com/office/drawing/2014/main" id="{2945A233-1C6A-9F01-CD08-BF97F2DFAA0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2346400" y="2196289"/>
              <a:ext cx="4508695" cy="1073889"/>
            </a:xfrm>
            <a:prstGeom prst="rect">
              <a:avLst/>
            </a:prstGeom>
          </p:spPr>
        </p:pic>
      </p:grpSp>
      <p:pic>
        <p:nvPicPr>
          <p:cNvPr id="6" name="Picture 7">
            <a:extLst>
              <a:ext uri="{FF2B5EF4-FFF2-40B4-BE49-F238E27FC236}">
                <a16:creationId xmlns:a16="http://schemas.microsoft.com/office/drawing/2014/main" id="{B2913B55-4D58-E3A5-ABDE-A12069C35C8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265165" y="4615144"/>
            <a:ext cx="2430591" cy="1273895"/>
          </a:xfrm>
          <a:prstGeom prst="rect">
            <a:avLst/>
          </a:prstGeom>
        </p:spPr>
      </p:pic>
      <p:sp>
        <p:nvSpPr>
          <p:cNvPr id="7" name="TextBox 6">
            <a:extLst>
              <a:ext uri="{FF2B5EF4-FFF2-40B4-BE49-F238E27FC236}">
                <a16:creationId xmlns:a16="http://schemas.microsoft.com/office/drawing/2014/main" id="{2EBFA214-5104-AC85-31C5-469D8163222F}"/>
              </a:ext>
            </a:extLst>
          </p:cNvPr>
          <p:cNvSpPr txBox="1"/>
          <p:nvPr/>
        </p:nvSpPr>
        <p:spPr>
          <a:xfrm>
            <a:off x="2743713" y="1679122"/>
            <a:ext cx="8334847" cy="1121846"/>
          </a:xfrm>
          <a:prstGeom prst="rect">
            <a:avLst/>
          </a:prstGeom>
          <a:noFill/>
        </p:spPr>
        <p:txBody>
          <a:bodyPr wrap="square">
            <a:spAutoFit/>
          </a:bodyPr>
          <a:lstStyle/>
          <a:p>
            <a:pPr algn="just">
              <a:lnSpc>
                <a:spcPct val="150000"/>
              </a:lnSpc>
            </a:pPr>
            <a:r>
              <a:rPr lang="en-US" sz="2400" b="1" dirty="0" err="1">
                <a:solidFill>
                  <a:sysClr val="windowText" lastClr="000000"/>
                </a:solidFill>
                <a:latin typeface="UTM Avo" panose="02040603050506020204" pitchFamily="18" charset="0"/>
                <a:ea typeface="Calibri" panose="020F0502020204030204" pitchFamily="34" charset="0"/>
                <a:cs typeface="Arial" panose="020B0604020202020204" pitchFamily="34" charset="0"/>
              </a:rPr>
              <a:t>Hướng</a:t>
            </a:r>
            <a:r>
              <a:rPr lang="en-US" sz="2400" b="1" dirty="0">
                <a:solidFill>
                  <a:sysClr val="windowText" lastClr="0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ysClr val="windowText" lastClr="000000"/>
                </a:solidFill>
                <a:latin typeface="UTM Avo" panose="02040603050506020204" pitchFamily="18" charset="0"/>
                <a:ea typeface="Calibri" panose="020F0502020204030204" pitchFamily="34" charset="0"/>
                <a:cs typeface="Arial" panose="020B0604020202020204" pitchFamily="34" charset="0"/>
              </a:rPr>
              <a:t>dẫn</a:t>
            </a:r>
            <a:r>
              <a:rPr lang="en-US" sz="2400" b="1" dirty="0">
                <a:solidFill>
                  <a:sysClr val="windowText" lastClr="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ysClr val="windowText" lastClr="000000"/>
                </a:solidFill>
                <a:latin typeface="UTM Avo" panose="02040603050506020204" pitchFamily="18" charset="0"/>
                <a:ea typeface="Calibri" panose="020F0502020204030204" pitchFamily="34" charset="0"/>
                <a:cs typeface="Arial" panose="020B0604020202020204" pitchFamily="34" charset="0"/>
              </a:rPr>
              <a:t>Các</a:t>
            </a:r>
            <a:r>
              <a:rPr lang="en-US" sz="2400" dirty="0">
                <a:solidFill>
                  <a:sysClr val="windowText" lastClr="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ysClr val="windowText" lastClr="000000"/>
                </a:solidFill>
                <a:latin typeface="UTM Avo" panose="02040603050506020204" pitchFamily="18" charset="0"/>
                <a:ea typeface="Calibri" panose="020F0502020204030204" pitchFamily="34" charset="0"/>
                <a:cs typeface="Arial" panose="020B0604020202020204" pitchFamily="34" charset="0"/>
              </a:rPr>
              <a:t>em</a:t>
            </a:r>
            <a:r>
              <a:rPr lang="en-US" sz="2400" dirty="0">
                <a:solidFill>
                  <a:sysClr val="windowText" lastClr="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ysClr val="windowText" lastClr="000000"/>
                </a:solidFill>
                <a:latin typeface="UTM Avo" panose="02040603050506020204" pitchFamily="18" charset="0"/>
                <a:ea typeface="Calibri" panose="020F0502020204030204" pitchFamily="34" charset="0"/>
                <a:cs typeface="Arial" panose="020B0604020202020204" pitchFamily="34" charset="0"/>
              </a:rPr>
              <a:t>hãy</a:t>
            </a:r>
            <a:r>
              <a:rPr lang="en-US" sz="2400" dirty="0">
                <a:solidFill>
                  <a:sysClr val="windowText" lastClr="000000"/>
                </a:solidFill>
                <a:latin typeface="UTM Avo" panose="02040603050506020204" pitchFamily="18" charset="0"/>
                <a:ea typeface="Calibri" panose="020F0502020204030204" pitchFamily="34" charset="0"/>
                <a:cs typeface="Arial" panose="020B0604020202020204" pitchFamily="34" charset="0"/>
              </a:rPr>
              <a:t> </a:t>
            </a:r>
            <a:r>
              <a:rPr lang="vi-VN" sz="2400" dirty="0">
                <a:solidFill>
                  <a:sysClr val="windowText" lastClr="000000"/>
                </a:solidFill>
                <a:latin typeface="UTM Avo" panose="02040603050506020204" pitchFamily="18" charset="0"/>
                <a:ea typeface="Calibri" panose="020F0502020204030204" pitchFamily="34" charset="0"/>
                <a:cs typeface="Arial" panose="020B0604020202020204" pitchFamily="34" charset="0"/>
              </a:rPr>
              <a:t>kể về thầy, cô giáo mà em nhớ nhất/ yêu quý nhất theo các gợi ý sau:</a:t>
            </a:r>
            <a:endParaRPr lang="en-US" sz="2400" dirty="0">
              <a:solidFill>
                <a:sysClr val="windowText" lastClr="000000"/>
              </a:solidFill>
              <a:latin typeface="UTM Avo" panose="02040603050506020204" pitchFamily="18" charset="0"/>
              <a:cs typeface="Arial" panose="020B0604020202020204" pitchFamily="34" charset="0"/>
            </a:endParaRPr>
          </a:p>
        </p:txBody>
      </p:sp>
      <p:grpSp>
        <p:nvGrpSpPr>
          <p:cNvPr id="8" name="Group 7">
            <a:extLst>
              <a:ext uri="{FF2B5EF4-FFF2-40B4-BE49-F238E27FC236}">
                <a16:creationId xmlns:a16="http://schemas.microsoft.com/office/drawing/2014/main" id="{F3BC0C6A-4E4B-8BF0-08F3-BC6EA08FD872}"/>
              </a:ext>
            </a:extLst>
          </p:cNvPr>
          <p:cNvGrpSpPr/>
          <p:nvPr/>
        </p:nvGrpSpPr>
        <p:grpSpPr>
          <a:xfrm>
            <a:off x="2932882" y="2966769"/>
            <a:ext cx="2091828" cy="824238"/>
            <a:chOff x="685800" y="4520180"/>
            <a:chExt cx="3137743" cy="1236356"/>
          </a:xfrm>
        </p:grpSpPr>
        <p:sp>
          <p:nvSpPr>
            <p:cNvPr id="9" name="Rectangle 8">
              <a:extLst>
                <a:ext uri="{FF2B5EF4-FFF2-40B4-BE49-F238E27FC236}">
                  <a16:creationId xmlns:a16="http://schemas.microsoft.com/office/drawing/2014/main" id="{518B957F-7814-3D2E-16C0-6F5321952027}"/>
                </a:ext>
              </a:extLst>
            </p:cNvPr>
            <p:cNvSpPr/>
            <p:nvPr/>
          </p:nvSpPr>
          <p:spPr>
            <a:xfrm>
              <a:off x="1033523" y="4909500"/>
              <a:ext cx="2790020" cy="847036"/>
            </a:xfrm>
            <a:prstGeom prst="rect">
              <a:avLst/>
            </a:prstGeom>
            <a:solidFill>
              <a:schemeClr val="bg1"/>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ysClr val="windowText" lastClr="000000"/>
                  </a:solidFill>
                  <a:latin typeface="UTM Avo" panose="02040603050506020204" pitchFamily="18" charset="0"/>
                  <a:ea typeface="Calibri" panose="020F0502020204030204" pitchFamily="34" charset="0"/>
                  <a:cs typeface="Arial" panose="020B0604020202020204" pitchFamily="34" charset="0"/>
                </a:rPr>
                <a:t>GỢI Ý</a:t>
              </a:r>
              <a:endParaRPr lang="en-US" sz="2400" dirty="0">
                <a:solidFill>
                  <a:sysClr val="windowText" lastClr="000000"/>
                </a:solidFill>
                <a:latin typeface="UTM Avo" panose="02040603050506020204" pitchFamily="18" charset="0"/>
              </a:endParaRPr>
            </a:p>
          </p:txBody>
        </p:sp>
        <p:pic>
          <p:nvPicPr>
            <p:cNvPr id="10" name="Picture 21">
              <a:extLst>
                <a:ext uri="{FF2B5EF4-FFF2-40B4-BE49-F238E27FC236}">
                  <a16:creationId xmlns:a16="http://schemas.microsoft.com/office/drawing/2014/main" id="{B54D335D-FA8B-90AC-FEA5-9D31C92ADDCA}"/>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685800" y="4520180"/>
              <a:ext cx="859735" cy="803852"/>
            </a:xfrm>
            <a:prstGeom prst="rect">
              <a:avLst/>
            </a:prstGeom>
          </p:spPr>
        </p:pic>
      </p:grpSp>
      <p:sp>
        <p:nvSpPr>
          <p:cNvPr id="11" name="TextBox 9">
            <a:extLst>
              <a:ext uri="{FF2B5EF4-FFF2-40B4-BE49-F238E27FC236}">
                <a16:creationId xmlns:a16="http://schemas.microsoft.com/office/drawing/2014/main" id="{3A7F779A-12F1-9D58-6790-CD14C5E46873}"/>
              </a:ext>
            </a:extLst>
          </p:cNvPr>
          <p:cNvSpPr txBox="1"/>
          <p:nvPr/>
        </p:nvSpPr>
        <p:spPr>
          <a:xfrm>
            <a:off x="3127711" y="4050554"/>
            <a:ext cx="8186011" cy="2137508"/>
          </a:xfrm>
          <a:prstGeom prst="rect">
            <a:avLst/>
          </a:prstGeom>
        </p:spPr>
        <p:txBody>
          <a:bodyPr wrap="square" lIns="0" tIns="0" rIns="0" bIns="0" rtlCol="0" anchor="t">
            <a:spAutoFit/>
          </a:bodyPr>
          <a:lstStyle/>
          <a:p>
            <a:pPr marL="495325" indent="-495325" algn="just">
              <a:lnSpc>
                <a:spcPct val="150000"/>
              </a:lnSpc>
              <a:buFont typeface="+mj-lt"/>
              <a:buAutoNum type="arabicPeriod"/>
            </a:pPr>
            <a:r>
              <a:rPr lang="en-US" sz="2400" dirty="0" err="1">
                <a:solidFill>
                  <a:sysClr val="windowText" lastClr="000000"/>
                </a:solidFill>
                <a:latin typeface="UTM Avo" panose="02040603050506020204" pitchFamily="18" charset="0"/>
                <a:ea typeface="Calibri" panose="020F0502020204030204" pitchFamily="34" charset="0"/>
                <a:cs typeface="Arial" panose="020B0604020202020204" pitchFamily="34" charset="0"/>
              </a:rPr>
              <a:t>Tên</a:t>
            </a:r>
            <a:r>
              <a:rPr lang="en-US" sz="2400" dirty="0">
                <a:solidFill>
                  <a:sysClr val="windowText" lastClr="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ysClr val="windowText" lastClr="000000"/>
                </a:solidFill>
                <a:latin typeface="UTM Avo" panose="02040603050506020204" pitchFamily="18" charset="0"/>
                <a:ea typeface="Calibri" panose="020F0502020204030204" pitchFamily="34" charset="0"/>
                <a:cs typeface="Arial" panose="020B0604020202020204" pitchFamily="34" charset="0"/>
              </a:rPr>
              <a:t>của</a:t>
            </a:r>
            <a:r>
              <a:rPr lang="en-US" sz="2400" dirty="0">
                <a:solidFill>
                  <a:sysClr val="windowText" lastClr="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ysClr val="windowText" lastClr="000000"/>
                </a:solidFill>
                <a:latin typeface="UTM Avo" panose="02040603050506020204" pitchFamily="18" charset="0"/>
                <a:ea typeface="Calibri" panose="020F0502020204030204" pitchFamily="34" charset="0"/>
                <a:cs typeface="Arial" panose="020B0604020202020204" pitchFamily="34" charset="0"/>
              </a:rPr>
              <a:t>thầy</a:t>
            </a:r>
            <a:r>
              <a:rPr lang="en-US" sz="2400" dirty="0">
                <a:solidFill>
                  <a:sysClr val="windowText" lastClr="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ysClr val="windowText" lastClr="000000"/>
                </a:solidFill>
                <a:latin typeface="UTM Avo" panose="02040603050506020204" pitchFamily="18" charset="0"/>
                <a:ea typeface="Calibri" panose="020F0502020204030204" pitchFamily="34" charset="0"/>
                <a:cs typeface="Arial" panose="020B0604020202020204" pitchFamily="34" charset="0"/>
              </a:rPr>
              <a:t>giáo</a:t>
            </a:r>
            <a:r>
              <a:rPr lang="en-US" sz="2400" dirty="0">
                <a:solidFill>
                  <a:sysClr val="windowText" lastClr="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ysClr val="windowText" lastClr="000000"/>
                </a:solidFill>
                <a:latin typeface="UTM Avo" panose="02040603050506020204" pitchFamily="18" charset="0"/>
                <a:ea typeface="Calibri" panose="020F0502020204030204" pitchFamily="34" charset="0"/>
                <a:cs typeface="Arial" panose="020B0604020202020204" pitchFamily="34" charset="0"/>
              </a:rPr>
              <a:t>cô</a:t>
            </a:r>
            <a:r>
              <a:rPr lang="en-US" sz="2400" dirty="0">
                <a:solidFill>
                  <a:sysClr val="windowText" lastClr="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ysClr val="windowText" lastClr="000000"/>
                </a:solidFill>
                <a:latin typeface="UTM Avo" panose="02040603050506020204" pitchFamily="18" charset="0"/>
                <a:ea typeface="Calibri" panose="020F0502020204030204" pitchFamily="34" charset="0"/>
                <a:cs typeface="Arial" panose="020B0604020202020204" pitchFamily="34" charset="0"/>
              </a:rPr>
              <a:t>giáo</a:t>
            </a:r>
            <a:r>
              <a:rPr lang="en-US" sz="2400" dirty="0">
                <a:solidFill>
                  <a:sysClr val="windowText" lastClr="000000"/>
                </a:solidFill>
                <a:latin typeface="UTM Avo" panose="02040603050506020204" pitchFamily="18" charset="0"/>
                <a:ea typeface="Calibri" panose="020F0502020204030204" pitchFamily="34" charset="0"/>
                <a:cs typeface="Arial" panose="020B0604020202020204" pitchFamily="34" charset="0"/>
              </a:rPr>
              <a:t>?</a:t>
            </a:r>
          </a:p>
          <a:p>
            <a:pPr marL="495325" indent="-495325" algn="just">
              <a:lnSpc>
                <a:spcPct val="150000"/>
              </a:lnSpc>
              <a:buFont typeface="+mj-lt"/>
              <a:buAutoNum type="arabicPeriod"/>
            </a:pPr>
            <a:r>
              <a:rPr lang="en-US" sz="2400" dirty="0" err="1">
                <a:solidFill>
                  <a:sysClr val="windowText" lastClr="000000"/>
                </a:solidFill>
                <a:latin typeface="UTM Avo" panose="02040603050506020204" pitchFamily="18" charset="0"/>
                <a:ea typeface="Calibri" panose="020F0502020204030204" pitchFamily="34" charset="0"/>
                <a:cs typeface="Arial" panose="020B0604020202020204" pitchFamily="34" charset="0"/>
              </a:rPr>
              <a:t>Thầy</a:t>
            </a:r>
            <a:r>
              <a:rPr lang="en-US" sz="2400" dirty="0">
                <a:solidFill>
                  <a:sysClr val="windowText" lastClr="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ysClr val="windowText" lastClr="000000"/>
                </a:solidFill>
                <a:latin typeface="UTM Avo" panose="02040603050506020204" pitchFamily="18" charset="0"/>
                <a:ea typeface="Calibri" panose="020F0502020204030204" pitchFamily="34" charset="0"/>
                <a:cs typeface="Arial" panose="020B0604020202020204" pitchFamily="34" charset="0"/>
              </a:rPr>
              <a:t>cô</a:t>
            </a:r>
            <a:r>
              <a:rPr lang="en-US" sz="2400" dirty="0">
                <a:solidFill>
                  <a:sysClr val="windowText" lastClr="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ysClr val="windowText" lastClr="000000"/>
                </a:solidFill>
                <a:latin typeface="UTM Avo" panose="02040603050506020204" pitchFamily="18" charset="0"/>
                <a:ea typeface="Calibri" panose="020F0502020204030204" pitchFamily="34" charset="0"/>
                <a:cs typeface="Arial" panose="020B0604020202020204" pitchFamily="34" charset="0"/>
              </a:rPr>
              <a:t>dạy</a:t>
            </a:r>
            <a:r>
              <a:rPr lang="en-US" sz="2400" dirty="0">
                <a:solidFill>
                  <a:sysClr val="windowText" lastClr="000000"/>
                </a:solidFill>
                <a:latin typeface="UTM Avo" panose="02040603050506020204" pitchFamily="18" charset="0"/>
                <a:ea typeface="Calibri" panose="020F0502020204030204" pitchFamily="34" charset="0"/>
                <a:cs typeface="Arial" panose="020B0604020202020204" pitchFamily="34" charset="0"/>
              </a:rPr>
              <a:t> ở </a:t>
            </a:r>
            <a:r>
              <a:rPr lang="en-US" sz="2400" dirty="0" err="1">
                <a:solidFill>
                  <a:sysClr val="windowText" lastClr="000000"/>
                </a:solidFill>
                <a:latin typeface="UTM Avo" panose="02040603050506020204" pitchFamily="18" charset="0"/>
                <a:ea typeface="Calibri" panose="020F0502020204030204" pitchFamily="34" charset="0"/>
                <a:cs typeface="Arial" panose="020B0604020202020204" pitchFamily="34" charset="0"/>
              </a:rPr>
              <a:t>đâu</a:t>
            </a:r>
            <a:r>
              <a:rPr lang="en-US" sz="2400" dirty="0">
                <a:solidFill>
                  <a:sysClr val="windowText" lastClr="000000"/>
                </a:solidFill>
                <a:latin typeface="UTM Avo" panose="02040603050506020204" pitchFamily="18" charset="0"/>
                <a:ea typeface="Calibri" panose="020F0502020204030204" pitchFamily="34" charset="0"/>
                <a:cs typeface="Arial" panose="020B0604020202020204" pitchFamily="34" charset="0"/>
              </a:rPr>
              <a:t>?</a:t>
            </a:r>
          </a:p>
          <a:p>
            <a:pPr marL="495325" indent="-495325" algn="just">
              <a:lnSpc>
                <a:spcPct val="150000"/>
              </a:lnSpc>
              <a:buFont typeface="+mj-lt"/>
              <a:buAutoNum type="arabicPeriod"/>
            </a:pPr>
            <a:r>
              <a:rPr lang="en-US" sz="2400" dirty="0" err="1">
                <a:solidFill>
                  <a:sysClr val="windowText" lastClr="000000"/>
                </a:solidFill>
                <a:latin typeface="UTM Avo" panose="02040603050506020204" pitchFamily="18" charset="0"/>
                <a:ea typeface="Calibri" panose="020F0502020204030204" pitchFamily="34" charset="0"/>
                <a:cs typeface="Arial" panose="020B0604020202020204" pitchFamily="34" charset="0"/>
              </a:rPr>
              <a:t>Đặc</a:t>
            </a:r>
            <a:r>
              <a:rPr lang="en-US" sz="2400" dirty="0">
                <a:solidFill>
                  <a:sysClr val="windowText" lastClr="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ysClr val="windowText" lastClr="000000"/>
                </a:solidFill>
                <a:latin typeface="UTM Avo" panose="02040603050506020204" pitchFamily="18" charset="0"/>
                <a:ea typeface="Calibri" panose="020F0502020204030204" pitchFamily="34" charset="0"/>
                <a:cs typeface="Arial" panose="020B0604020202020204" pitchFamily="34" charset="0"/>
              </a:rPr>
              <a:t>điểm</a:t>
            </a:r>
            <a:r>
              <a:rPr lang="en-US" sz="2400" dirty="0">
                <a:solidFill>
                  <a:sysClr val="windowText" lastClr="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ysClr val="windowText" lastClr="000000"/>
                </a:solidFill>
                <a:latin typeface="UTM Avo" panose="02040603050506020204" pitchFamily="18" charset="0"/>
                <a:ea typeface="Calibri" panose="020F0502020204030204" pitchFamily="34" charset="0"/>
                <a:cs typeface="Arial" panose="020B0604020202020204" pitchFamily="34" charset="0"/>
              </a:rPr>
              <a:t>của</a:t>
            </a:r>
            <a:r>
              <a:rPr lang="en-US" sz="2400" dirty="0">
                <a:solidFill>
                  <a:sysClr val="windowText" lastClr="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ysClr val="windowText" lastClr="000000"/>
                </a:solidFill>
                <a:latin typeface="UTM Avo" panose="02040603050506020204" pitchFamily="18" charset="0"/>
                <a:ea typeface="Calibri" panose="020F0502020204030204" pitchFamily="34" charset="0"/>
                <a:cs typeface="Arial" panose="020B0604020202020204" pitchFamily="34" charset="0"/>
              </a:rPr>
              <a:t>thầy</a:t>
            </a:r>
            <a:r>
              <a:rPr lang="en-US" sz="2400" dirty="0">
                <a:solidFill>
                  <a:sysClr val="windowText" lastClr="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ysClr val="windowText" lastClr="000000"/>
                </a:solidFill>
                <a:latin typeface="UTM Avo" panose="02040603050506020204" pitchFamily="18" charset="0"/>
                <a:ea typeface="Calibri" panose="020F0502020204030204" pitchFamily="34" charset="0"/>
                <a:cs typeface="Arial" panose="020B0604020202020204" pitchFamily="34" charset="0"/>
              </a:rPr>
              <a:t>cô</a:t>
            </a:r>
            <a:r>
              <a:rPr lang="en-US" sz="2400" dirty="0">
                <a:solidFill>
                  <a:sysClr val="windowText" lastClr="000000"/>
                </a:solidFill>
                <a:latin typeface="UTM Avo" panose="02040603050506020204" pitchFamily="18" charset="0"/>
                <a:ea typeface="Calibri" panose="020F0502020204030204" pitchFamily="34" charset="0"/>
                <a:cs typeface="Arial" panose="020B0604020202020204" pitchFamily="34" charset="0"/>
              </a:rPr>
              <a:t>?</a:t>
            </a:r>
          </a:p>
          <a:p>
            <a:pPr marL="495325" indent="-495325" algn="just">
              <a:lnSpc>
                <a:spcPct val="150000"/>
              </a:lnSpc>
              <a:buFont typeface="+mj-lt"/>
              <a:buAutoNum type="arabicPeriod"/>
            </a:pPr>
            <a:r>
              <a:rPr lang="en-US" sz="2400" dirty="0" err="1">
                <a:solidFill>
                  <a:sysClr val="windowText" lastClr="000000"/>
                </a:solidFill>
                <a:latin typeface="UTM Avo" panose="02040603050506020204" pitchFamily="18" charset="0"/>
                <a:ea typeface="Calibri" panose="020F0502020204030204" pitchFamily="34" charset="0"/>
                <a:cs typeface="Arial" panose="020B0604020202020204" pitchFamily="34" charset="0"/>
              </a:rPr>
              <a:t>Một</a:t>
            </a:r>
            <a:r>
              <a:rPr lang="en-US" sz="2400" dirty="0">
                <a:solidFill>
                  <a:sysClr val="windowText" lastClr="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ysClr val="windowText" lastClr="000000"/>
                </a:solidFill>
                <a:latin typeface="UTM Avo" panose="02040603050506020204" pitchFamily="18" charset="0"/>
                <a:ea typeface="Calibri" panose="020F0502020204030204" pitchFamily="34" charset="0"/>
                <a:cs typeface="Arial" panose="020B0604020202020204" pitchFamily="34" charset="0"/>
              </a:rPr>
              <a:t>kỉ</a:t>
            </a:r>
            <a:r>
              <a:rPr lang="en-US" sz="2400" dirty="0">
                <a:solidFill>
                  <a:sysClr val="windowText" lastClr="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ysClr val="windowText" lastClr="000000"/>
                </a:solidFill>
                <a:latin typeface="UTM Avo" panose="02040603050506020204" pitchFamily="18" charset="0"/>
                <a:ea typeface="Calibri" panose="020F0502020204030204" pitchFamily="34" charset="0"/>
                <a:cs typeface="Arial" panose="020B0604020202020204" pitchFamily="34" charset="0"/>
              </a:rPr>
              <a:t>niệm</a:t>
            </a:r>
            <a:r>
              <a:rPr lang="en-US" sz="2400" dirty="0">
                <a:solidFill>
                  <a:sysClr val="windowText" lastClr="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ysClr val="windowText" lastClr="000000"/>
                </a:solidFill>
                <a:latin typeface="UTM Avo" panose="02040603050506020204" pitchFamily="18" charset="0"/>
                <a:ea typeface="Calibri" panose="020F0502020204030204" pitchFamily="34" charset="0"/>
                <a:cs typeface="Arial" panose="020B0604020202020204" pitchFamily="34" charset="0"/>
              </a:rPr>
              <a:t>mà</a:t>
            </a:r>
            <a:r>
              <a:rPr lang="en-US" sz="2400" dirty="0">
                <a:solidFill>
                  <a:sysClr val="windowText" lastClr="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ysClr val="windowText" lastClr="000000"/>
                </a:solidFill>
                <a:latin typeface="UTM Avo" panose="02040603050506020204" pitchFamily="18" charset="0"/>
                <a:ea typeface="Calibri" panose="020F0502020204030204" pitchFamily="34" charset="0"/>
                <a:cs typeface="Arial" panose="020B0604020202020204" pitchFamily="34" charset="0"/>
              </a:rPr>
              <a:t>em</a:t>
            </a:r>
            <a:r>
              <a:rPr lang="en-US" sz="2400" dirty="0">
                <a:solidFill>
                  <a:sysClr val="windowText" lastClr="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ysClr val="windowText" lastClr="000000"/>
                </a:solidFill>
                <a:latin typeface="UTM Avo" panose="02040603050506020204" pitchFamily="18" charset="0"/>
                <a:ea typeface="Calibri" panose="020F0502020204030204" pitchFamily="34" charset="0"/>
                <a:cs typeface="Arial" panose="020B0604020202020204" pitchFamily="34" charset="0"/>
              </a:rPr>
              <a:t>nhớ</a:t>
            </a:r>
            <a:r>
              <a:rPr lang="en-US" sz="2400" dirty="0">
                <a:solidFill>
                  <a:sysClr val="windowText" lastClr="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ysClr val="windowText" lastClr="000000"/>
                </a:solidFill>
                <a:latin typeface="UTM Avo" panose="02040603050506020204" pitchFamily="18" charset="0"/>
                <a:ea typeface="Calibri" panose="020F0502020204030204" pitchFamily="34" charset="0"/>
                <a:cs typeface="Arial" panose="020B0604020202020204" pitchFamily="34" charset="0"/>
              </a:rPr>
              <a:t>nhất</a:t>
            </a:r>
            <a:r>
              <a:rPr lang="en-US" sz="2400" dirty="0">
                <a:solidFill>
                  <a:sysClr val="windowText" lastClr="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ysClr val="windowText" lastClr="000000"/>
                </a:solidFill>
                <a:latin typeface="UTM Avo" panose="02040603050506020204" pitchFamily="18" charset="0"/>
                <a:ea typeface="Calibri" panose="020F0502020204030204" pitchFamily="34" charset="0"/>
                <a:cs typeface="Arial" panose="020B0604020202020204" pitchFamily="34" charset="0"/>
              </a:rPr>
              <a:t>về</a:t>
            </a:r>
            <a:r>
              <a:rPr lang="en-US" sz="2400" dirty="0">
                <a:solidFill>
                  <a:sysClr val="windowText" lastClr="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ysClr val="windowText" lastClr="000000"/>
                </a:solidFill>
                <a:latin typeface="UTM Avo" panose="02040603050506020204" pitchFamily="18" charset="0"/>
                <a:ea typeface="Calibri" panose="020F0502020204030204" pitchFamily="34" charset="0"/>
                <a:cs typeface="Arial" panose="020B0604020202020204" pitchFamily="34" charset="0"/>
              </a:rPr>
              <a:t>thầy</a:t>
            </a:r>
            <a:r>
              <a:rPr lang="en-US" sz="2400" dirty="0">
                <a:solidFill>
                  <a:sysClr val="windowText" lastClr="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ysClr val="windowText" lastClr="000000"/>
                </a:solidFill>
                <a:latin typeface="UTM Avo" panose="02040603050506020204" pitchFamily="18" charset="0"/>
                <a:ea typeface="Calibri" panose="020F0502020204030204" pitchFamily="34" charset="0"/>
                <a:cs typeface="Arial" panose="020B0604020202020204" pitchFamily="34" charset="0"/>
              </a:rPr>
              <a:t>cô</a:t>
            </a:r>
            <a:r>
              <a:rPr lang="en-US" sz="2400" dirty="0">
                <a:solidFill>
                  <a:sysClr val="windowText" lastClr="000000"/>
                </a:solidFill>
                <a:latin typeface="UTM Avo" panose="02040603050506020204" pitchFamily="18" charset="0"/>
                <a:ea typeface="Calibri" panose="020F0502020204030204" pitchFamily="34" charset="0"/>
                <a:cs typeface="Arial" panose="020B0604020202020204" pitchFamily="34" charset="0"/>
              </a:rPr>
              <a:t>.</a:t>
            </a:r>
          </a:p>
        </p:txBody>
      </p:sp>
      <p:pic>
        <p:nvPicPr>
          <p:cNvPr id="12" name="Picture 11" descr="A person holding a book and a child's hand&#10;&#10;Description automatically generated">
            <a:extLst>
              <a:ext uri="{FF2B5EF4-FFF2-40B4-BE49-F238E27FC236}">
                <a16:creationId xmlns:a16="http://schemas.microsoft.com/office/drawing/2014/main" id="{1F559E7A-F52F-0434-FE0C-E1349A16CEB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170722" y="4572000"/>
            <a:ext cx="2286000" cy="2286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1">
                                            <p:txEl>
                                              <p:pRg st="0" end="0"/>
                                            </p:txEl>
                                          </p:spTgt>
                                        </p:tgtEl>
                                        <p:attrNameLst>
                                          <p:attrName>style.visibility</p:attrName>
                                        </p:attrNameLst>
                                      </p:cBhvr>
                                      <p:to>
                                        <p:strVal val="visible"/>
                                      </p:to>
                                    </p:set>
                                    <p:animEffect transition="in" filter="fade">
                                      <p:cBhvr>
                                        <p:cTn id="20" dur="500"/>
                                        <p:tgtEl>
                                          <p:spTgt spid="11">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
                                            <p:txEl>
                                              <p:pRg st="1" end="1"/>
                                            </p:txEl>
                                          </p:spTgt>
                                        </p:tgtEl>
                                        <p:attrNameLst>
                                          <p:attrName>style.visibility</p:attrName>
                                        </p:attrNameLst>
                                      </p:cBhvr>
                                      <p:to>
                                        <p:strVal val="visible"/>
                                      </p:to>
                                    </p:set>
                                    <p:animEffect transition="in" filter="fade">
                                      <p:cBhvr>
                                        <p:cTn id="25" dur="500"/>
                                        <p:tgtEl>
                                          <p:spTgt spid="11">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1">
                                            <p:txEl>
                                              <p:pRg st="2" end="2"/>
                                            </p:txEl>
                                          </p:spTgt>
                                        </p:tgtEl>
                                        <p:attrNameLst>
                                          <p:attrName>style.visibility</p:attrName>
                                        </p:attrNameLst>
                                      </p:cBhvr>
                                      <p:to>
                                        <p:strVal val="visible"/>
                                      </p:to>
                                    </p:set>
                                    <p:animEffect transition="in" filter="fade">
                                      <p:cBhvr>
                                        <p:cTn id="30" dur="500"/>
                                        <p:tgtEl>
                                          <p:spTgt spid="11">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1">
                                            <p:txEl>
                                              <p:pRg st="3" end="3"/>
                                            </p:txEl>
                                          </p:spTgt>
                                        </p:tgtEl>
                                        <p:attrNameLst>
                                          <p:attrName>style.visibility</p:attrName>
                                        </p:attrNameLst>
                                      </p:cBhvr>
                                      <p:to>
                                        <p:strVal val="visible"/>
                                      </p:to>
                                    </p:set>
                                    <p:animEffect transition="in" filter="fade">
                                      <p:cBhvr>
                                        <p:cTn id="35" dur="5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6"/>
        <p:cNvGrpSpPr/>
        <p:nvPr/>
      </p:nvGrpSpPr>
      <p:grpSpPr>
        <a:xfrm>
          <a:off x="0" y="0"/>
          <a:ext cx="0" cy="0"/>
          <a:chOff x="0" y="0"/>
          <a:chExt cx="0" cy="0"/>
        </a:xfrm>
      </p:grpSpPr>
      <p:sp>
        <p:nvSpPr>
          <p:cNvPr id="4" name="TextBox 3">
            <a:extLst>
              <a:ext uri="{FF2B5EF4-FFF2-40B4-BE49-F238E27FC236}">
                <a16:creationId xmlns:a16="http://schemas.microsoft.com/office/drawing/2014/main" id="{A43A42FE-1B05-A8B2-9561-646B7225CEC6}"/>
              </a:ext>
            </a:extLst>
          </p:cNvPr>
          <p:cNvSpPr txBox="1"/>
          <p:nvPr/>
        </p:nvSpPr>
        <p:spPr>
          <a:xfrm>
            <a:off x="3143250" y="1418577"/>
            <a:ext cx="5905500" cy="584775"/>
          </a:xfrm>
          <a:prstGeom prst="rect">
            <a:avLst/>
          </a:prstGeom>
          <a:noFill/>
        </p:spPr>
        <p:txBody>
          <a:bodyPr wrap="square" rtlCol="0">
            <a:spAutoFit/>
          </a:bodyPr>
          <a:lstStyle/>
          <a:p>
            <a:pPr algn="ctr"/>
            <a:r>
              <a:rPr lang="vi-VN" sz="3200" b="1" dirty="0">
                <a:solidFill>
                  <a:schemeClr val="tx1"/>
                </a:solidFill>
                <a:latin typeface="UTM Avo" panose="02040603050506020204" pitchFamily="18" charset="0"/>
                <a:cs typeface="Arial" panose="020B0604020202020204" pitchFamily="34" charset="0"/>
              </a:rPr>
              <a:t>KẾT LUẬN</a:t>
            </a:r>
            <a:endParaRPr lang="en-US" sz="3200" b="1" dirty="0">
              <a:solidFill>
                <a:schemeClr val="tx1"/>
              </a:solidFill>
              <a:latin typeface="UTM Avo" panose="02040603050506020204" pitchFamily="18" charset="0"/>
              <a:cs typeface="Arial" panose="020B0604020202020204" pitchFamily="34" charset="0"/>
            </a:endParaRPr>
          </a:p>
        </p:txBody>
      </p:sp>
      <p:sp>
        <p:nvSpPr>
          <p:cNvPr id="5" name="Rectangle: Rounded Corners 4">
            <a:extLst>
              <a:ext uri="{FF2B5EF4-FFF2-40B4-BE49-F238E27FC236}">
                <a16:creationId xmlns:a16="http://schemas.microsoft.com/office/drawing/2014/main" id="{26DFF892-6057-1C4D-E960-380185F8AF78}"/>
              </a:ext>
            </a:extLst>
          </p:cNvPr>
          <p:cNvSpPr/>
          <p:nvPr/>
        </p:nvSpPr>
        <p:spPr>
          <a:xfrm>
            <a:off x="2113586" y="2127045"/>
            <a:ext cx="7964828" cy="1935908"/>
          </a:xfrm>
          <a:prstGeom prst="roundRect">
            <a:avLst/>
          </a:prstGeom>
          <a:solidFill>
            <a:schemeClr val="accent6">
              <a:lumMod val="20000"/>
              <a:lumOff val="80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Thầy cô giáo có công lao dạy dỗ học sinh trở thành người tốt, có ích cho xã hội. Vì thế các em cần kính trọng, lễ phép, vâng lời thầy cô giáo.</a:t>
            </a:r>
          </a:p>
        </p:txBody>
      </p:sp>
      <p:pic>
        <p:nvPicPr>
          <p:cNvPr id="2050" name="Picture 2" descr="Students raising their hands with a teacher on white background">
            <a:extLst>
              <a:ext uri="{FF2B5EF4-FFF2-40B4-BE49-F238E27FC236}">
                <a16:creationId xmlns:a16="http://schemas.microsoft.com/office/drawing/2014/main" id="{5917D48A-2756-6F13-B244-4C905A4186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1630" y="3580851"/>
            <a:ext cx="5723117" cy="334784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0"/>
        <p:cNvGrpSpPr/>
        <p:nvPr/>
      </p:nvGrpSpPr>
      <p:grpSpPr>
        <a:xfrm>
          <a:off x="0" y="0"/>
          <a:ext cx="0" cy="0"/>
          <a:chOff x="0" y="0"/>
          <a:chExt cx="0" cy="0"/>
        </a:xfrm>
      </p:grpSpPr>
      <p:sp>
        <p:nvSpPr>
          <p:cNvPr id="151" name="Google Shape;151;g32282f178eb_0_15"/>
          <p:cNvSpPr txBox="1"/>
          <p:nvPr/>
        </p:nvSpPr>
        <p:spPr>
          <a:xfrm>
            <a:off x="554031" y="1634638"/>
            <a:ext cx="11083938" cy="680156"/>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2800" b="1" dirty="0" err="1">
                <a:solidFill>
                  <a:srgbClr val="000000"/>
                </a:solidFill>
                <a:latin typeface="UTM Avo" panose="02040603050506020204" pitchFamily="18" charset="0"/>
              </a:rPr>
              <a:t>Hoạt</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động</a:t>
            </a:r>
            <a:r>
              <a:rPr lang="en-US" sz="2800" b="1" dirty="0">
                <a:solidFill>
                  <a:srgbClr val="000000"/>
                </a:solidFill>
                <a:latin typeface="UTM Avo" panose="02040603050506020204" pitchFamily="18" charset="0"/>
              </a:rPr>
              <a:t> </a:t>
            </a:r>
            <a:r>
              <a:rPr lang="en-US" sz="2800" b="1" dirty="0">
                <a:latin typeface="UTM Avo" panose="02040603050506020204" pitchFamily="18" charset="0"/>
              </a:rPr>
              <a:t>3</a:t>
            </a:r>
            <a:r>
              <a:rPr lang="en-US" sz="2800" b="1" dirty="0">
                <a:solidFill>
                  <a:srgbClr val="000000"/>
                </a:solidFill>
                <a:latin typeface="UTM Avo" panose="02040603050506020204" pitchFamily="18" charset="0"/>
              </a:rPr>
              <a:t>: </a:t>
            </a:r>
            <a:r>
              <a:rPr lang="vi-VN" sz="2800" b="1" dirty="0">
                <a:latin typeface="UTM Avo" panose="02040603050506020204" pitchFamily="18" charset="0"/>
              </a:rPr>
              <a:t>Hát về thầy cô</a:t>
            </a:r>
            <a:endParaRPr sz="2800" b="1" dirty="0">
              <a:solidFill>
                <a:srgbClr val="000000"/>
              </a:solidFill>
              <a:latin typeface="UTM Avo" panose="02040603050506020204" pitchFamily="18" charset="0"/>
            </a:endParaRPr>
          </a:p>
        </p:txBody>
      </p:sp>
      <p:pic>
        <p:nvPicPr>
          <p:cNvPr id="3" name="Picture 2" descr="A person with a group of children&#10;&#10;Description automatically generated">
            <a:extLst>
              <a:ext uri="{FF2B5EF4-FFF2-40B4-BE49-F238E27FC236}">
                <a16:creationId xmlns:a16="http://schemas.microsoft.com/office/drawing/2014/main" id="{D2459E27-4DF6-3B7F-0CF3-A3D577E8F7D5}"/>
              </a:ext>
            </a:extLst>
          </p:cNvPr>
          <p:cNvPicPr>
            <a:picLocks noChangeAspect="1"/>
          </p:cNvPicPr>
          <p:nvPr/>
        </p:nvPicPr>
        <p:blipFill>
          <a:blip r:embed="rId4"/>
          <a:srcRect l="27800" t="30240" r="15244" b="21119"/>
          <a:stretch/>
        </p:blipFill>
        <p:spPr>
          <a:xfrm>
            <a:off x="2138066" y="2586882"/>
            <a:ext cx="7915868" cy="391265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3"/>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105EE095-C4CD-41C6-5203-3837303C7E91}"/>
              </a:ext>
            </a:extLst>
          </p:cNvPr>
          <p:cNvPicPr>
            <a:picLocks noChangeAspect="1"/>
          </p:cNvPicPr>
          <p:nvPr/>
        </p:nvPicPr>
        <p:blipFill>
          <a:blip r:embed="rId5"/>
          <a:stretch>
            <a:fillRect/>
          </a:stretch>
        </p:blipFill>
        <p:spPr>
          <a:xfrm>
            <a:off x="4682822" y="2919698"/>
            <a:ext cx="2826355" cy="1701355"/>
          </a:xfrm>
          <a:prstGeom prst="rect">
            <a:avLst/>
          </a:prstGeom>
        </p:spPr>
      </p:pic>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0"/>
        <p:cNvGrpSpPr/>
        <p:nvPr/>
      </p:nvGrpSpPr>
      <p:grpSpPr>
        <a:xfrm>
          <a:off x="0" y="0"/>
          <a:ext cx="0" cy="0"/>
          <a:chOff x="0" y="0"/>
          <a:chExt cx="0" cy="0"/>
        </a:xfrm>
      </p:grpSpPr>
      <p:pic>
        <p:nvPicPr>
          <p:cNvPr id="3" name="Picture 2" descr="A cartoon of kids talking to each other&#10;&#10;Description automatically generated">
            <a:extLst>
              <a:ext uri="{FF2B5EF4-FFF2-40B4-BE49-F238E27FC236}">
                <a16:creationId xmlns:a16="http://schemas.microsoft.com/office/drawing/2014/main" id="{959E799B-A365-59A0-2EE2-BC83C5F564B9}"/>
              </a:ext>
            </a:extLst>
          </p:cNvPr>
          <p:cNvPicPr>
            <a:picLocks noChangeAspect="1"/>
          </p:cNvPicPr>
          <p:nvPr/>
        </p:nvPicPr>
        <p:blipFill>
          <a:blip r:embed="rId4"/>
          <a:srcRect l="26681" t="26963" r="13977" b="6798"/>
          <a:stretch/>
        </p:blipFill>
        <p:spPr>
          <a:xfrm>
            <a:off x="2491631" y="2606484"/>
            <a:ext cx="7208738" cy="3933212"/>
          </a:xfrm>
          <a:prstGeom prst="rect">
            <a:avLst/>
          </a:prstGeom>
        </p:spPr>
      </p:pic>
      <p:sp>
        <p:nvSpPr>
          <p:cNvPr id="4" name="Rectangle: Rounded Corners 3">
            <a:extLst>
              <a:ext uri="{FF2B5EF4-FFF2-40B4-BE49-F238E27FC236}">
                <a16:creationId xmlns:a16="http://schemas.microsoft.com/office/drawing/2014/main" id="{C905FAAD-CED7-8B4C-3408-1F9FC3B79517}"/>
              </a:ext>
            </a:extLst>
          </p:cNvPr>
          <p:cNvSpPr/>
          <p:nvPr/>
        </p:nvSpPr>
        <p:spPr>
          <a:xfrm>
            <a:off x="960665" y="1629591"/>
            <a:ext cx="10270670" cy="655320"/>
          </a:xfrm>
          <a:prstGeom prst="roundRect">
            <a:avLst/>
          </a:prstGeom>
          <a:solidFill>
            <a:schemeClr val="accent2">
              <a:lumMod val="20000"/>
              <a:lumOff val="80000"/>
            </a:schemeClr>
          </a:solidFill>
          <a:ln w="28575">
            <a:solidFill>
              <a:schemeClr val="accent2">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400" b="1" dirty="0">
                <a:solidFill>
                  <a:schemeClr val="tx1"/>
                </a:solidFill>
                <a:latin typeface="UTM Avo" panose="02040603050506020204" pitchFamily="18" charset="0"/>
              </a:rPr>
              <a:t>Lựa chọn tiết mục văn nghệ cho ngày hội diễn</a:t>
            </a:r>
            <a:endParaRPr lang="en-US" sz="2400" b="1" dirty="0">
              <a:solidFill>
                <a:schemeClr val="tx1"/>
              </a:solidFill>
              <a:latin typeface="UTM Avo" panose="02040603050506020204" pitchFamily="18"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4"/>
        <p:cNvGrpSpPr/>
        <p:nvPr/>
      </p:nvGrpSpPr>
      <p:grpSpPr>
        <a:xfrm>
          <a:off x="0" y="0"/>
          <a:ext cx="0" cy="0"/>
          <a:chOff x="0" y="0"/>
          <a:chExt cx="0" cy="0"/>
        </a:xfrm>
      </p:grpSpPr>
      <p:sp>
        <p:nvSpPr>
          <p:cNvPr id="2" name="Google Shape;175;g32282f178eb_0_115">
            <a:extLst>
              <a:ext uri="{FF2B5EF4-FFF2-40B4-BE49-F238E27FC236}">
                <a16:creationId xmlns:a16="http://schemas.microsoft.com/office/drawing/2014/main" id="{E954010F-57A8-70B5-EF86-08347A4EEFA2}"/>
              </a:ext>
            </a:extLst>
          </p:cNvPr>
          <p:cNvSpPr/>
          <p:nvPr/>
        </p:nvSpPr>
        <p:spPr>
          <a:xfrm>
            <a:off x="3544711" y="1043963"/>
            <a:ext cx="5089800" cy="815400"/>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None/>
            </a:pPr>
            <a:r>
              <a:rPr lang="en-US" sz="3600" b="1" dirty="0">
                <a:solidFill>
                  <a:schemeClr val="tx1"/>
                </a:solidFill>
                <a:latin typeface="UTM Avo" panose="02040603050506020204" pitchFamily="18" charset="0"/>
                <a:sym typeface="Arial"/>
              </a:rPr>
              <a:t>HƯỚNG DẪN VỀ NHÀ</a:t>
            </a:r>
            <a:endParaRPr sz="3600" b="1" dirty="0">
              <a:solidFill>
                <a:schemeClr val="tx1"/>
              </a:solidFill>
              <a:latin typeface="UTM Avo" panose="02040603050506020204" pitchFamily="18" charset="0"/>
              <a:sym typeface="Arial"/>
            </a:endParaRPr>
          </a:p>
        </p:txBody>
      </p:sp>
      <p:sp>
        <p:nvSpPr>
          <p:cNvPr id="3" name="Google Shape;179;g32282f178eb_0_115">
            <a:extLst>
              <a:ext uri="{FF2B5EF4-FFF2-40B4-BE49-F238E27FC236}">
                <a16:creationId xmlns:a16="http://schemas.microsoft.com/office/drawing/2014/main" id="{2F2C51C2-9E89-70BE-EDE8-755D96541003}"/>
              </a:ext>
            </a:extLst>
          </p:cNvPr>
          <p:cNvSpPr/>
          <p:nvPr/>
        </p:nvSpPr>
        <p:spPr>
          <a:xfrm>
            <a:off x="1174431" y="2111949"/>
            <a:ext cx="4577345" cy="3219033"/>
          </a:xfrm>
          <a:custGeom>
            <a:avLst/>
            <a:gdLst/>
            <a:ahLst/>
            <a:cxnLst/>
            <a:rect l="l" t="t" r="r" b="b"/>
            <a:pathLst>
              <a:path w="1618115" h="1182933" extrusionOk="0">
                <a:moveTo>
                  <a:pt x="64266" y="0"/>
                </a:moveTo>
                <a:lnTo>
                  <a:pt x="1553848" y="0"/>
                </a:lnTo>
                <a:cubicBezTo>
                  <a:pt x="1589342" y="0"/>
                  <a:pt x="1618115" y="28773"/>
                  <a:pt x="1618115" y="64266"/>
                </a:cubicBezTo>
                <a:lnTo>
                  <a:pt x="1618115" y="1118667"/>
                </a:lnTo>
                <a:cubicBezTo>
                  <a:pt x="1618115" y="1154160"/>
                  <a:pt x="1589342" y="1182933"/>
                  <a:pt x="1553848" y="1182933"/>
                </a:cubicBezTo>
                <a:lnTo>
                  <a:pt x="64266" y="1182933"/>
                </a:lnTo>
                <a:cubicBezTo>
                  <a:pt x="28773" y="1182933"/>
                  <a:pt x="0" y="1154160"/>
                  <a:pt x="0" y="1118667"/>
                </a:cubicBezTo>
                <a:lnTo>
                  <a:pt x="0" y="64266"/>
                </a:lnTo>
                <a:cubicBezTo>
                  <a:pt x="0" y="28773"/>
                  <a:pt x="28773" y="0"/>
                  <a:pt x="64266" y="0"/>
                </a:cubicBezTo>
                <a:close/>
              </a:path>
            </a:pathLst>
          </a:custGeom>
          <a:solidFill>
            <a:srgbClr val="FDE2CB"/>
          </a:solidFill>
          <a:ln>
            <a:no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vi-VN" sz="2400" dirty="0">
                <a:solidFill>
                  <a:schemeClr val="tx1"/>
                </a:solidFill>
                <a:latin typeface="UTM Avo" panose="02040603050506020204" pitchFamily="18" charset="0"/>
                <a:ea typeface="Calibri"/>
                <a:cs typeface="Calibri"/>
                <a:sym typeface="Calibri"/>
              </a:rPr>
              <a:t>Ôn tập lại kiến thức đã học trong chủ đề này.</a:t>
            </a:r>
            <a:endParaRPr sz="2400" dirty="0">
              <a:solidFill>
                <a:schemeClr val="tx1"/>
              </a:solidFill>
              <a:latin typeface="UTM Avo" panose="02040603050506020204" pitchFamily="18" charset="0"/>
              <a:ea typeface="Calibri"/>
              <a:cs typeface="Calibri"/>
              <a:sym typeface="Calibri"/>
            </a:endParaRPr>
          </a:p>
        </p:txBody>
      </p:sp>
      <p:sp>
        <p:nvSpPr>
          <p:cNvPr id="4" name="Google Shape;186;g32282f178eb_0_115">
            <a:extLst>
              <a:ext uri="{FF2B5EF4-FFF2-40B4-BE49-F238E27FC236}">
                <a16:creationId xmlns:a16="http://schemas.microsoft.com/office/drawing/2014/main" id="{639F25C3-5A81-62B2-3086-D318DF737B53}"/>
              </a:ext>
            </a:extLst>
          </p:cNvPr>
          <p:cNvSpPr/>
          <p:nvPr/>
        </p:nvSpPr>
        <p:spPr>
          <a:xfrm>
            <a:off x="6345838" y="2111949"/>
            <a:ext cx="4577345" cy="3219033"/>
          </a:xfrm>
          <a:custGeom>
            <a:avLst/>
            <a:gdLst/>
            <a:ahLst/>
            <a:cxnLst/>
            <a:rect l="l" t="t" r="r" b="b"/>
            <a:pathLst>
              <a:path w="1618115" h="1182933" extrusionOk="0">
                <a:moveTo>
                  <a:pt x="64266" y="0"/>
                </a:moveTo>
                <a:lnTo>
                  <a:pt x="1553848" y="0"/>
                </a:lnTo>
                <a:cubicBezTo>
                  <a:pt x="1589342" y="0"/>
                  <a:pt x="1618115" y="28773"/>
                  <a:pt x="1618115" y="64266"/>
                </a:cubicBezTo>
                <a:lnTo>
                  <a:pt x="1618115" y="1118667"/>
                </a:lnTo>
                <a:cubicBezTo>
                  <a:pt x="1618115" y="1154160"/>
                  <a:pt x="1589342" y="1182933"/>
                  <a:pt x="1553848" y="1182933"/>
                </a:cubicBezTo>
                <a:lnTo>
                  <a:pt x="64266" y="1182933"/>
                </a:lnTo>
                <a:cubicBezTo>
                  <a:pt x="28773" y="1182933"/>
                  <a:pt x="0" y="1154160"/>
                  <a:pt x="0" y="1118667"/>
                </a:cubicBezTo>
                <a:lnTo>
                  <a:pt x="0" y="64266"/>
                </a:lnTo>
                <a:cubicBezTo>
                  <a:pt x="0" y="28773"/>
                  <a:pt x="28773" y="0"/>
                  <a:pt x="64266" y="0"/>
                </a:cubicBezTo>
                <a:close/>
              </a:path>
            </a:pathLst>
          </a:custGeom>
          <a:solidFill>
            <a:srgbClr val="FDE2CB"/>
          </a:solidFill>
          <a:ln>
            <a:no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vi-VN" sz="2400" dirty="0">
                <a:solidFill>
                  <a:schemeClr val="tx1"/>
                </a:solidFill>
                <a:latin typeface="UTM Avo" panose="02040603050506020204" pitchFamily="18" charset="0"/>
                <a:ea typeface="Calibri"/>
                <a:cs typeface="Calibri"/>
                <a:sym typeface="Calibri"/>
              </a:rPr>
              <a:t>Chuẩn bị nội dung bài học </a:t>
            </a:r>
            <a:r>
              <a:rPr lang="vi-VN" sz="2400" b="1" dirty="0">
                <a:solidFill>
                  <a:schemeClr val="tx1"/>
                </a:solidFill>
                <a:latin typeface="UTM Avo" panose="02040603050506020204" pitchFamily="18" charset="0"/>
                <a:ea typeface="Calibri"/>
                <a:cs typeface="Calibri"/>
                <a:sym typeface="Calibri"/>
              </a:rPr>
              <a:t>Tuần 10.</a:t>
            </a:r>
            <a:endParaRPr lang="vi-VN" sz="2400" dirty="0">
              <a:solidFill>
                <a:schemeClr val="tx1"/>
              </a:solidFill>
              <a:latin typeface="UTM Avo" panose="02040603050506020204" pitchFamily="18" charset="0"/>
              <a:ea typeface="Calibri"/>
              <a:cs typeface="Calibri"/>
              <a:sym typeface="Calibri"/>
            </a:endParaRPr>
          </a:p>
        </p:txBody>
      </p:sp>
      <p:pic>
        <p:nvPicPr>
          <p:cNvPr id="7" name="Picture 6" descr="A cartoon of a teacher giving flowers to children&#10;&#10;Description automatically generated">
            <a:extLst>
              <a:ext uri="{FF2B5EF4-FFF2-40B4-BE49-F238E27FC236}">
                <a16:creationId xmlns:a16="http://schemas.microsoft.com/office/drawing/2014/main" id="{033E100F-B89D-82AD-FC29-79FD1903C151}"/>
              </a:ext>
            </a:extLst>
          </p:cNvPr>
          <p:cNvPicPr>
            <a:picLocks noChangeAspect="1"/>
          </p:cNvPicPr>
          <p:nvPr/>
        </p:nvPicPr>
        <p:blipFill>
          <a:blip r:embed="rId4"/>
          <a:stretch>
            <a:fillRect/>
          </a:stretch>
        </p:blipFill>
        <p:spPr>
          <a:xfrm>
            <a:off x="4817097" y="4017120"/>
            <a:ext cx="2981430" cy="2843312"/>
          </a:xfrm>
          <a:prstGeom prst="rect">
            <a:avLst/>
          </a:prstGeom>
        </p:spPr>
      </p:pic>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pic>
        <p:nvPicPr>
          <p:cNvPr id="196" name="Google Shape;196;p29" descr="A screenshot of a qr code&#10;&#10;Description automatically generated">
            <a:hlinkClick r:id="rId3"/>
          </p:cNvPr>
          <p:cNvPicPr preferRelativeResize="0"/>
          <p:nvPr/>
        </p:nvPicPr>
        <p:blipFill rotWithShape="1">
          <a:blip r:embed="rId4">
            <a:alphaModFix/>
          </a:blip>
          <a:srcRect/>
          <a:stretch/>
        </p:blipFill>
        <p:spPr>
          <a:xfrm>
            <a:off x="0" y="0"/>
            <a:ext cx="12192000" cy="68580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0"/>
        <p:cNvGrpSpPr/>
        <p:nvPr/>
      </p:nvGrpSpPr>
      <p:grpSpPr>
        <a:xfrm>
          <a:off x="0" y="0"/>
          <a:ext cx="0" cy="0"/>
          <a:chOff x="0" y="0"/>
          <a:chExt cx="0" cy="0"/>
        </a:xfrm>
      </p:grpSpPr>
    </p:spTree>
  </p:cSld>
  <p:clrMapOvr>
    <a:masterClrMapping/>
  </p:clrMapOvr>
  <p:transition>
    <p:fade/>
  </p:transition>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TotalTime>
  <Words>274</Words>
  <Application>Microsoft Office PowerPoint</Application>
  <PresentationFormat>Widescreen</PresentationFormat>
  <Paragraphs>29</Paragraphs>
  <Slides>18</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UTM Avo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lamqu</dc:creator>
  <cp:lastModifiedBy>Vân Anh Vũ</cp:lastModifiedBy>
  <cp:revision>16</cp:revision>
  <dcterms:created xsi:type="dcterms:W3CDTF">2023-05-08T02:27:45Z</dcterms:created>
  <dcterms:modified xsi:type="dcterms:W3CDTF">2025-01-22T02:37:13Z</dcterms:modified>
</cp:coreProperties>
</file>