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6" r:id="rId9"/>
    <p:sldId id="276" r:id="rId10"/>
    <p:sldId id="267" r:id="rId11"/>
    <p:sldId id="265" r:id="rId12"/>
    <p:sldId id="268" r:id="rId13"/>
    <p:sldId id="282" r:id="rId14"/>
    <p:sldId id="270" r:id="rId15"/>
    <p:sldId id="278" r:id="rId16"/>
    <p:sldId id="279" r:id="rId17"/>
    <p:sldId id="280" r:id="rId18"/>
    <p:sldId id="281" r:id="rId19"/>
    <p:sldId id="271" r:id="rId20"/>
    <p:sldId id="272" r:id="rId21"/>
    <p:sldId id="277" r:id="rId22"/>
    <p:sldId id="273" r:id="rId23"/>
    <p:sldId id="274" r:id="rId24"/>
    <p:sldId id="275" r:id="rId25"/>
  </p:sldIdLst>
  <p:sldSz cx="12192000" cy="6858000"/>
  <p:notesSz cx="6858000" cy="9144000"/>
  <p:embeddedFontLst>
    <p:embeddedFont>
      <p:font typeface="UTM Avo" panose="02040603050506020204" pitchFamily="18" charset="0"/>
      <p:regular r:id="rId27"/>
      <p:bold r:id="rId28"/>
      <p:italic r:id="rId29"/>
      <p:boldItalic r:id="rId30"/>
    </p:embeddedFont>
    <p:embeddedFont>
      <p:font typeface="UTM Avo" panose="02040603050506020204" pitchFamily="18"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gEEwnG+klO2n6Ho6IdiikPKvCS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3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2282f178eb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1" name="Google Shape;141;g32282f178eb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a:extLst>
            <a:ext uri="{FF2B5EF4-FFF2-40B4-BE49-F238E27FC236}">
              <a16:creationId xmlns:a16="http://schemas.microsoft.com/office/drawing/2014/main" id="{94B8CD21-9D9C-2F02-5DE0-EAD4BF3D3B13}"/>
            </a:ext>
          </a:extLst>
        </p:cNvPr>
        <p:cNvGrpSpPr/>
        <p:nvPr/>
      </p:nvGrpSpPr>
      <p:grpSpPr>
        <a:xfrm>
          <a:off x="0" y="0"/>
          <a:ext cx="0" cy="0"/>
          <a:chOff x="0" y="0"/>
          <a:chExt cx="0" cy="0"/>
        </a:xfrm>
      </p:grpSpPr>
      <p:sp>
        <p:nvSpPr>
          <p:cNvPr id="140" name="Google Shape;140;g32282f178eb_0_9:notes">
            <a:extLst>
              <a:ext uri="{FF2B5EF4-FFF2-40B4-BE49-F238E27FC236}">
                <a16:creationId xmlns:a16="http://schemas.microsoft.com/office/drawing/2014/main" id="{26FAA8A1-DA6C-6497-C6CD-CC68B1A5A1B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1" name="Google Shape;141;g32282f178eb_0_9:notes">
            <a:extLst>
              <a:ext uri="{FF2B5EF4-FFF2-40B4-BE49-F238E27FC236}">
                <a16:creationId xmlns:a16="http://schemas.microsoft.com/office/drawing/2014/main" id="{C741D1CF-6874-3843-38A8-CEBA8051366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292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2282f178eb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5" name="Google Shape;145;g32282f178eb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2282f178eb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2282f178eb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9" name="Google Shape;149;g32282f178eb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a:extLst>
            <a:ext uri="{FF2B5EF4-FFF2-40B4-BE49-F238E27FC236}">
              <a16:creationId xmlns:a16="http://schemas.microsoft.com/office/drawing/2014/main" id="{271341A1-8C35-A0EB-CFA2-E944501309B8}"/>
            </a:ext>
          </a:extLst>
        </p:cNvPr>
        <p:cNvGrpSpPr/>
        <p:nvPr/>
      </p:nvGrpSpPr>
      <p:grpSpPr>
        <a:xfrm>
          <a:off x="0" y="0"/>
          <a:ext cx="0" cy="0"/>
          <a:chOff x="0" y="0"/>
          <a:chExt cx="0" cy="0"/>
        </a:xfrm>
      </p:grpSpPr>
      <p:sp>
        <p:nvSpPr>
          <p:cNvPr id="148" name="Google Shape;148;g32282f178eb_0_15:notes">
            <a:extLst>
              <a:ext uri="{FF2B5EF4-FFF2-40B4-BE49-F238E27FC236}">
                <a16:creationId xmlns:a16="http://schemas.microsoft.com/office/drawing/2014/main" id="{FBB90242-8935-4667-218E-0759D4E437E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9" name="Google Shape;149;g32282f178eb_0_15:notes">
            <a:extLst>
              <a:ext uri="{FF2B5EF4-FFF2-40B4-BE49-F238E27FC236}">
                <a16:creationId xmlns:a16="http://schemas.microsoft.com/office/drawing/2014/main" id="{6F4CDAF0-F13F-E481-46AD-C86BC61B89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7766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2282f178eb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58" name="Google Shape;158;g32282f178eb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91C1C541-F6CF-F40C-2433-7D3DD646A626}"/>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B1F87C9D-DCC3-DC10-73FE-26E6B4392A4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5CF1BB13-4420-2841-1863-A83F87ED056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0390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15CCB614-7655-E97E-B2C1-5CA473CA3A18}"/>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6EE1FAE8-C283-DD13-C038-0E8DEB80BC6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9733BB59-F6F9-2D17-DD21-C4586EB68A2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4887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07C1281E-A5A5-AFA0-D579-BC978597B73D}"/>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DBA7CFCD-FC44-81A7-1987-C2912AF69C1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B8082835-A2C8-FA23-29FF-962AC13DE25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5110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B2DAB1FA-599D-26AA-78C6-A2770940F224}"/>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7EF79394-9889-A7F1-6712-E202C7B249B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3258DB14-AAEB-CF87-0DC8-0E5C5042C2A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3780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CB053FFA-2DFD-6150-377C-A2160B5E414D}"/>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198BD23F-F588-D82C-9301-5CC7389199B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5A914FBD-A430-08CE-1CFD-7884CC75391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9420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282f178eb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194" name="Google Shape;19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UTM Avo" panose="02040603050506020204" pitchFamily="18" charset="0"/>
              </a:rPr>
              <a:t>23</a:t>
            </a:fld>
            <a:endParaRPr dirty="0">
              <a:latin typeface="UTM Avo" panose="020406030505060202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9" name="Google Shape;19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8" name="Google Shape;28;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9" name="Google Shape;2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 name="Google Shape;34;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5" name="Google Shape;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7" name="Google Shape;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 name="Google Shape;40;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8" name="Google Shape;48;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9" name="Google Shape;49;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50" name="Google Shape;50;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1" name="Google Shape;5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8" name="Google Shape;5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2" name="Google Shape;62;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8" name="Google Shape;68;p40"/>
          <p:cNvSpPr>
            <a:spLocks noGrp="1"/>
          </p:cNvSpPr>
          <p:nvPr>
            <p:ph type="pic" idx="2"/>
          </p:nvPr>
        </p:nvSpPr>
        <p:spPr>
          <a:xfrm>
            <a:off x="5183188" y="987425"/>
            <a:ext cx="6172200" cy="4873625"/>
          </a:xfrm>
          <a:prstGeom prst="rect">
            <a:avLst/>
          </a:prstGeom>
          <a:noFill/>
          <a:ln>
            <a:noFill/>
          </a:ln>
        </p:spPr>
      </p:sp>
      <p:sp>
        <p:nvSpPr>
          <p:cNvPr id="69" name="Google Shape;69;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5" name="Google Shape;75;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6" name="Google Shape;7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 name="Google Shape;81;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2" name="Google Shape;8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4" name="Google Shape;8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p:nvPr/>
        </p:nvSpPr>
        <p:spPr>
          <a:xfrm>
            <a:off x="0" y="-16046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2" name="Google Shape;1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3" name="Google Shape;1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5" name="Google Shape;1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3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youtu.be/sj_UDyfoo-A"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hoat-dong-trai-nghiem-1/1/10/3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3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0.jpg"/><Relationship Id="rId7" Type="http://schemas.openxmlformats.org/officeDocument/2006/relationships/hyperlink" Target="https://youtu.be/XQbqc4w-bpk"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4.sv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21.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21.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31/"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0.sv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UTM Avo" panose="02040603050506020204" pitchFamily="18" charset="0"/>
                <a:sym typeface="Arial"/>
              </a:rPr>
              <a:t>HĐTN </a:t>
            </a:r>
            <a:r>
              <a:rPr lang="en-US" sz="3600" dirty="0">
                <a:solidFill>
                  <a:schemeClr val="lt1"/>
                </a:solidFill>
                <a:latin typeface="UTM Avo" panose="02040603050506020204" pitchFamily="18" charset="0"/>
              </a:rPr>
              <a:t>1</a:t>
            </a:r>
            <a:endParaRPr dirty="0">
              <a:latin typeface="UTM Avo" panose="02040603050506020204" pitchFamily="18" charset="0"/>
            </a:endParaRPr>
          </a:p>
        </p:txBody>
      </p:sp>
      <p:sp>
        <p:nvSpPr>
          <p:cNvPr id="90" name="Google Shape;90;p1"/>
          <p:cNvSpPr txBox="1"/>
          <p:nvPr/>
        </p:nvSpPr>
        <p:spPr>
          <a:xfrm>
            <a:off x="1019550" y="1957760"/>
            <a:ext cx="10152900" cy="2045700"/>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Chủ</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đề</a:t>
            </a:r>
            <a:r>
              <a:rPr lang="en-US" sz="5200" b="1" i="0" u="none" strike="noStrike" cap="none" dirty="0">
                <a:solidFill>
                  <a:srgbClr val="002060"/>
                </a:solidFill>
                <a:latin typeface="UTM Avo" panose="02040603050506020204" pitchFamily="18" charset="0"/>
                <a:sym typeface="Arial"/>
              </a:rPr>
              <a:t> </a:t>
            </a:r>
            <a:r>
              <a:rPr lang="vi-VN" sz="5200" b="1" i="0" u="none" strike="noStrike" cap="none" dirty="0">
                <a:solidFill>
                  <a:srgbClr val="002060"/>
                </a:solidFill>
                <a:latin typeface="UTM Avo" panose="02040603050506020204" pitchFamily="18" charset="0"/>
                <a:sym typeface="Arial"/>
              </a:rPr>
              <a:t>3</a:t>
            </a:r>
            <a:r>
              <a:rPr lang="en-US" sz="5200" b="1" i="0" u="none" strike="noStrike" cap="none" dirty="0">
                <a:solidFill>
                  <a:srgbClr val="002060"/>
                </a:solidFill>
                <a:latin typeface="UTM Avo" panose="02040603050506020204" pitchFamily="18" charset="0"/>
                <a:sym typeface="Arial"/>
              </a:rPr>
              <a:t>:</a:t>
            </a:r>
            <a:endParaRPr dirty="0">
              <a:latin typeface="UTM Avo" panose="02040603050506020204" pitchFamily="18" charset="0"/>
            </a:endParaRPr>
          </a:p>
          <a:p>
            <a:pPr marL="0" marR="0" lvl="0" indent="0" algn="ctr" rtl="0">
              <a:lnSpc>
                <a:spcPct val="150000"/>
              </a:lnSpc>
              <a:spcBef>
                <a:spcPts val="0"/>
              </a:spcBef>
              <a:spcAft>
                <a:spcPts val="0"/>
              </a:spcAft>
              <a:buClr>
                <a:srgbClr val="002060"/>
              </a:buClr>
              <a:buSzPts val="5200"/>
              <a:buFont typeface="Arial"/>
              <a:buNone/>
            </a:pPr>
            <a:r>
              <a:rPr lang="vi-VN" sz="5200" b="1" i="0" u="none" strike="noStrike" cap="none" dirty="0">
                <a:solidFill>
                  <a:srgbClr val="002060"/>
                </a:solidFill>
                <a:latin typeface="UTM Avo" panose="02040603050506020204" pitchFamily="18" charset="0"/>
                <a:sym typeface="Arial"/>
              </a:rPr>
              <a:t>Thầy cô của em</a:t>
            </a:r>
            <a:endParaRPr sz="5200" b="1" i="0" u="none" strike="noStrike" cap="none" dirty="0">
              <a:solidFill>
                <a:srgbClr val="002060"/>
              </a:solidFill>
              <a:latin typeface="UTM Avo" panose="02040603050506020204" pitchFamily="18" charset="0"/>
              <a:sym typeface="Arial"/>
            </a:endParaRPr>
          </a:p>
        </p:txBody>
      </p:sp>
      <p:sp>
        <p:nvSpPr>
          <p:cNvPr id="91" name="Google Shape;91;p1"/>
          <p:cNvSpPr txBox="1"/>
          <p:nvPr/>
        </p:nvSpPr>
        <p:spPr>
          <a:xfrm>
            <a:off x="1524000" y="4201550"/>
            <a:ext cx="9144000" cy="1655700"/>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rgbClr val="FF0000"/>
              </a:buClr>
              <a:buSzPts val="6000"/>
              <a:buFont typeface="Arial"/>
              <a:buNone/>
            </a:pPr>
            <a:r>
              <a:rPr lang="en-US" sz="6000" b="1" i="0" u="none" strike="noStrike" cap="none" dirty="0" err="1">
                <a:solidFill>
                  <a:srgbClr val="FF0000"/>
                </a:solidFill>
                <a:latin typeface="UTM Avo" panose="02040603050506020204" pitchFamily="18" charset="0"/>
                <a:sym typeface="Arial"/>
              </a:rPr>
              <a:t>Tuần</a:t>
            </a:r>
            <a:r>
              <a:rPr lang="en-US" sz="6000" b="1" i="0" u="none" strike="noStrike" cap="none" dirty="0">
                <a:solidFill>
                  <a:srgbClr val="FF0000"/>
                </a:solidFill>
                <a:latin typeface="UTM Avo" panose="02040603050506020204" pitchFamily="18" charset="0"/>
                <a:sym typeface="Arial"/>
              </a:rPr>
              <a:t> </a:t>
            </a:r>
            <a:r>
              <a:rPr lang="vi-VN" sz="6000" b="1" i="0" u="none" strike="noStrike" cap="none" dirty="0">
                <a:solidFill>
                  <a:srgbClr val="FF0000"/>
                </a:solidFill>
                <a:latin typeface="UTM Avo" panose="02040603050506020204" pitchFamily="18" charset="0"/>
                <a:sym typeface="Arial"/>
              </a:rPr>
              <a:t>11</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F53BDE97-F5FA-B59E-3335-6E724D729EF0}"/>
              </a:ext>
            </a:extLst>
          </p:cNvPr>
          <p:cNvPicPr>
            <a:picLocks noChangeAspect="1"/>
          </p:cNvPicPr>
          <p:nvPr/>
        </p:nvPicPr>
        <p:blipFill>
          <a:blip r:embed="rId5"/>
          <a:stretch>
            <a:fillRect/>
          </a:stretch>
        </p:blipFill>
        <p:spPr>
          <a:xfrm>
            <a:off x="4682822" y="2834354"/>
            <a:ext cx="2826355" cy="1701355"/>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8D4CF0F7-25AB-1DBF-CE02-DDBD788A91F2}"/>
              </a:ext>
            </a:extLst>
          </p:cNvPr>
          <p:cNvPicPr>
            <a:picLocks noChangeAspect="1"/>
          </p:cNvPicPr>
          <p:nvPr/>
        </p:nvPicPr>
        <p:blipFill>
          <a:blip r:embed="rId5"/>
          <a:stretch>
            <a:fillRect/>
          </a:stretch>
        </p:blipFill>
        <p:spPr>
          <a:xfrm>
            <a:off x="2291766" y="2124894"/>
            <a:ext cx="7608467" cy="3664014"/>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6092B7E-6EF6-C545-1A42-DFF9D14B7815}"/>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8DC5FF-4CB7-853F-5C93-C10783A22BD7}"/>
              </a:ext>
            </a:extLst>
          </p:cNvPr>
          <p:cNvSpPr/>
          <p:nvPr/>
        </p:nvSpPr>
        <p:spPr>
          <a:xfrm>
            <a:off x="915487" y="1662249"/>
            <a:ext cx="10361025"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rPr>
              <a:t>Hội diễn văn nghệ chào mừng ngày Nhà giáo Việt Nam 20 – 11</a:t>
            </a:r>
          </a:p>
        </p:txBody>
      </p:sp>
      <p:pic>
        <p:nvPicPr>
          <p:cNvPr id="5" name="Picture 4">
            <a:extLst>
              <a:ext uri="{FF2B5EF4-FFF2-40B4-BE49-F238E27FC236}">
                <a16:creationId xmlns:a16="http://schemas.microsoft.com/office/drawing/2014/main" id="{E51338F7-E7C6-9213-6581-9B5D1D8ADD76}"/>
              </a:ext>
            </a:extLst>
          </p:cNvPr>
          <p:cNvPicPr>
            <a:picLocks noChangeAspect="1"/>
          </p:cNvPicPr>
          <p:nvPr/>
        </p:nvPicPr>
        <p:blipFill>
          <a:blip r:embed="rId4"/>
          <a:stretch>
            <a:fillRect/>
          </a:stretch>
        </p:blipFill>
        <p:spPr>
          <a:xfrm>
            <a:off x="2689233" y="2573349"/>
            <a:ext cx="6813534" cy="406479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B0B6E35E-D2A8-D54D-090E-7892FC370104}"/>
              </a:ext>
            </a:extLst>
          </p:cNvPr>
          <p:cNvPicPr>
            <a:picLocks noChangeAspect="1"/>
          </p:cNvPicPr>
          <p:nvPr/>
        </p:nvPicPr>
        <p:blipFill>
          <a:blip r:embed="rId5"/>
          <a:stretch>
            <a:fillRect/>
          </a:stretch>
        </p:blipFill>
        <p:spPr>
          <a:xfrm>
            <a:off x="4682822" y="2976848"/>
            <a:ext cx="2826355" cy="1701355"/>
          </a:xfrm>
          <a:prstGeom prst="rect">
            <a:avLst/>
          </a:prstGeom>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p7"/>
          <p:cNvSpPr txBox="1"/>
          <p:nvPr/>
        </p:nvSpPr>
        <p:spPr>
          <a:xfrm>
            <a:off x="1063743" y="1562949"/>
            <a:ext cx="10064513"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1: </a:t>
            </a:r>
            <a:r>
              <a:rPr lang="vi-VN" sz="2800" b="1" dirty="0">
                <a:latin typeface="UTM Avo" panose="02040603050506020204" pitchFamily="18" charset="0"/>
              </a:rPr>
              <a:t>Đóng vai</a:t>
            </a:r>
            <a:endParaRPr sz="2800" b="1" dirty="0">
              <a:solidFill>
                <a:srgbClr val="000000"/>
              </a:solidFill>
              <a:latin typeface="UTM Avo" panose="02040603050506020204" pitchFamily="18" charset="0"/>
            </a:endParaRPr>
          </a:p>
        </p:txBody>
      </p:sp>
      <p:grpSp>
        <p:nvGrpSpPr>
          <p:cNvPr id="2" name="Group 1">
            <a:extLst>
              <a:ext uri="{FF2B5EF4-FFF2-40B4-BE49-F238E27FC236}">
                <a16:creationId xmlns:a16="http://schemas.microsoft.com/office/drawing/2014/main" id="{15BC4B3E-35C5-5899-B196-482F8C72A340}"/>
              </a:ext>
            </a:extLst>
          </p:cNvPr>
          <p:cNvGrpSpPr/>
          <p:nvPr/>
        </p:nvGrpSpPr>
        <p:grpSpPr>
          <a:xfrm>
            <a:off x="2924845" y="2243105"/>
            <a:ext cx="6342308" cy="762380"/>
            <a:chOff x="1996440" y="1103152"/>
            <a:chExt cx="9513462" cy="1143570"/>
          </a:xfrm>
        </p:grpSpPr>
        <p:sp>
          <p:nvSpPr>
            <p:cNvPr id="3" name="TextBox 2">
              <a:extLst>
                <a:ext uri="{FF2B5EF4-FFF2-40B4-BE49-F238E27FC236}">
                  <a16:creationId xmlns:a16="http://schemas.microsoft.com/office/drawing/2014/main" id="{A82577FB-4373-7E7C-8880-63606451BDFE}"/>
                </a:ext>
              </a:extLst>
            </p:cNvPr>
            <p:cNvSpPr txBox="1"/>
            <p:nvPr/>
          </p:nvSpPr>
          <p:spPr>
            <a:xfrm>
              <a:off x="4086102" y="1103152"/>
              <a:ext cx="7423800" cy="982097"/>
            </a:xfrm>
            <a:prstGeom prst="rect">
              <a:avLst/>
            </a:prstGeom>
            <a:noFill/>
          </p:spPr>
          <p:txBody>
            <a:bodyPr wrap="square">
              <a:spAutoFit/>
            </a:bodyPr>
            <a:lstStyle/>
            <a:p>
              <a:pPr algn="just" defTabSz="609630">
                <a:lnSpc>
                  <a:spcPct val="150000"/>
                </a:lnSpc>
              </a:pPr>
              <a:r>
                <a:rPr lang="en-US" sz="2800" b="1" dirty="0" err="1">
                  <a:solidFill>
                    <a:schemeClr val="bg1">
                      <a:lumMod val="10000"/>
                    </a:schemeClr>
                  </a:solidFill>
                  <a:latin typeface="UTM Avo"/>
                  <a:cs typeface="+mn-ea"/>
                  <a:sym typeface="+mn-lt"/>
                </a:rPr>
                <a:t>Hoạt</a:t>
              </a:r>
              <a:r>
                <a:rPr lang="en-US" sz="2800" b="1" dirty="0">
                  <a:solidFill>
                    <a:schemeClr val="bg1">
                      <a:lumMod val="10000"/>
                    </a:schemeClr>
                  </a:solidFill>
                  <a:latin typeface="UTM Avo"/>
                  <a:cs typeface="+mn-ea"/>
                  <a:sym typeface="+mn-lt"/>
                </a:rPr>
                <a:t> </a:t>
              </a:r>
              <a:r>
                <a:rPr lang="en-US" sz="2800" b="1" dirty="0" err="1">
                  <a:solidFill>
                    <a:schemeClr val="bg1">
                      <a:lumMod val="10000"/>
                    </a:schemeClr>
                  </a:solidFill>
                  <a:latin typeface="UTM Avo"/>
                  <a:cs typeface="+mn-ea"/>
                  <a:sym typeface="+mn-lt"/>
                </a:rPr>
                <a:t>động</a:t>
              </a:r>
              <a:r>
                <a:rPr lang="en-US" sz="2800" b="1" dirty="0">
                  <a:solidFill>
                    <a:schemeClr val="bg1">
                      <a:lumMod val="10000"/>
                    </a:schemeClr>
                  </a:solidFill>
                  <a:latin typeface="UTM Avo"/>
                  <a:cs typeface="+mn-ea"/>
                  <a:sym typeface="+mn-lt"/>
                </a:rPr>
                <a:t> </a:t>
              </a:r>
              <a:r>
                <a:rPr lang="en-US" sz="2800" b="1" dirty="0" err="1">
                  <a:solidFill>
                    <a:schemeClr val="bg1">
                      <a:lumMod val="10000"/>
                    </a:schemeClr>
                  </a:solidFill>
                  <a:latin typeface="UTM Avo"/>
                  <a:cs typeface="+mn-ea"/>
                  <a:sym typeface="+mn-lt"/>
                </a:rPr>
                <a:t>nhóm</a:t>
              </a:r>
              <a:r>
                <a:rPr lang="en-US" sz="2800" b="1" dirty="0">
                  <a:solidFill>
                    <a:schemeClr val="bg1">
                      <a:lumMod val="10000"/>
                    </a:schemeClr>
                  </a:solidFill>
                  <a:latin typeface="UTM Avo"/>
                  <a:cs typeface="+mn-ea"/>
                  <a:sym typeface="+mn-lt"/>
                </a:rPr>
                <a:t> 4 </a:t>
              </a:r>
              <a:r>
                <a:rPr lang="en-US" sz="2800" b="1" dirty="0" err="1">
                  <a:solidFill>
                    <a:schemeClr val="bg1">
                      <a:lumMod val="10000"/>
                    </a:schemeClr>
                  </a:solidFill>
                  <a:latin typeface="UTM Avo"/>
                  <a:cs typeface="+mn-ea"/>
                  <a:sym typeface="+mn-lt"/>
                </a:rPr>
                <a:t>người</a:t>
              </a:r>
              <a:endParaRPr lang="en-US" sz="2800" b="1" dirty="0">
                <a:solidFill>
                  <a:schemeClr val="bg1">
                    <a:lumMod val="10000"/>
                  </a:schemeClr>
                </a:solidFill>
                <a:latin typeface="UTM Avo"/>
                <a:cs typeface="+mn-ea"/>
                <a:sym typeface="+mn-lt"/>
              </a:endParaRPr>
            </a:p>
          </p:txBody>
        </p:sp>
        <p:pic>
          <p:nvPicPr>
            <p:cNvPr id="4" name="Picture 12">
              <a:extLst>
                <a:ext uri="{FF2B5EF4-FFF2-40B4-BE49-F238E27FC236}">
                  <a16:creationId xmlns:a16="http://schemas.microsoft.com/office/drawing/2014/main" id="{861357C9-1005-85FC-2C86-6D9590ACFA8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996440" y="1138670"/>
              <a:ext cx="1629487" cy="1108052"/>
            </a:xfrm>
            <a:prstGeom prst="rect">
              <a:avLst/>
            </a:prstGeom>
          </p:spPr>
        </p:pic>
      </p:grpSp>
      <p:grpSp>
        <p:nvGrpSpPr>
          <p:cNvPr id="5" name="Group 4">
            <a:extLst>
              <a:ext uri="{FF2B5EF4-FFF2-40B4-BE49-F238E27FC236}">
                <a16:creationId xmlns:a16="http://schemas.microsoft.com/office/drawing/2014/main" id="{B2A896E5-BEF0-DC1A-18B9-B5C202B5C91C}"/>
              </a:ext>
            </a:extLst>
          </p:cNvPr>
          <p:cNvGrpSpPr/>
          <p:nvPr/>
        </p:nvGrpSpPr>
        <p:grpSpPr>
          <a:xfrm>
            <a:off x="2583543" y="3577992"/>
            <a:ext cx="7024911" cy="1278374"/>
            <a:chOff x="7729739" y="647694"/>
            <a:chExt cx="10537367" cy="1917563"/>
          </a:xfrm>
        </p:grpSpPr>
        <p:sp>
          <p:nvSpPr>
            <p:cNvPr id="6" name="Round Same Side Corner Rectangle 3">
              <a:extLst>
                <a:ext uri="{FF2B5EF4-FFF2-40B4-BE49-F238E27FC236}">
                  <a16:creationId xmlns:a16="http://schemas.microsoft.com/office/drawing/2014/main" id="{28DB77A1-F652-1937-DA2A-3E269170F9B5}"/>
                </a:ext>
              </a:extLst>
            </p:cNvPr>
            <p:cNvSpPr/>
            <p:nvPr/>
          </p:nvSpPr>
          <p:spPr>
            <a:xfrm rot="16200000">
              <a:off x="12039642" y="-3662207"/>
              <a:ext cx="1917560" cy="10537367"/>
            </a:xfrm>
            <a:prstGeom prst="round2SameRect">
              <a:avLst>
                <a:gd name="adj1" fmla="val 16667"/>
                <a:gd name="adj2" fmla="val 17882"/>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7" name="TextBox 6">
              <a:extLst>
                <a:ext uri="{FF2B5EF4-FFF2-40B4-BE49-F238E27FC236}">
                  <a16:creationId xmlns:a16="http://schemas.microsoft.com/office/drawing/2014/main" id="{F9A67CFD-9347-18D4-7131-B0CC2433E3D9}"/>
                </a:ext>
              </a:extLst>
            </p:cNvPr>
            <p:cNvSpPr txBox="1"/>
            <p:nvPr/>
          </p:nvSpPr>
          <p:spPr>
            <a:xfrm>
              <a:off x="7917455" y="647694"/>
              <a:ext cx="10137758" cy="1682768"/>
            </a:xfrm>
            <a:prstGeom prst="rect">
              <a:avLst/>
            </a:prstGeom>
            <a:noFill/>
          </p:spPr>
          <p:txBody>
            <a:bodyPr wrap="square" rtlCol="0">
              <a:spAutoFit/>
            </a:bodyPr>
            <a:lstStyle/>
            <a:p>
              <a:pPr algn="just">
                <a:lnSpc>
                  <a:spcPct val="150000"/>
                </a:lnSpc>
              </a:pPr>
              <a:r>
                <a:rPr lang="vi-VN" sz="2400" dirty="0">
                  <a:latin typeface="UTM Avo" panose="02040603050506020204" pitchFamily="18"/>
                  <a:cs typeface="Arial" panose="020B0604020202020204" pitchFamily="34" charset="0"/>
                </a:rPr>
                <a:t>Mỗi nhóm sẽ quan sát tranh một tình huống và đóng vai thể hiện cách xử lí phù hợp.</a:t>
              </a:r>
              <a:endParaRPr lang="en-US" sz="2400" dirty="0">
                <a:latin typeface="UTM Avo" panose="02040603050506020204" pitchFamily="18"/>
                <a:cs typeface="Arial" panose="020B0604020202020204" pitchFamily="34"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p:cNvGrpSpPr/>
        <p:nvPr/>
      </p:nvGrpSpPr>
      <p:grpSpPr>
        <a:xfrm>
          <a:off x="0" y="0"/>
          <a:ext cx="0" cy="0"/>
          <a:chOff x="0" y="0"/>
          <a:chExt cx="0" cy="0"/>
        </a:xfrm>
      </p:grpSpPr>
      <p:sp>
        <p:nvSpPr>
          <p:cNvPr id="10" name="Freeform 5">
            <a:extLst>
              <a:ext uri="{FF2B5EF4-FFF2-40B4-BE49-F238E27FC236}">
                <a16:creationId xmlns:a16="http://schemas.microsoft.com/office/drawing/2014/main" id="{2314762A-EEC2-F69B-75FF-72E0D58A8E8B}"/>
              </a:ext>
            </a:extLst>
          </p:cNvPr>
          <p:cNvSpPr/>
          <p:nvPr/>
        </p:nvSpPr>
        <p:spPr>
          <a:xfrm>
            <a:off x="678392" y="2350321"/>
            <a:ext cx="6273893" cy="4183829"/>
          </a:xfrm>
          <a:custGeom>
            <a:avLst/>
            <a:gdLst/>
            <a:ahLst/>
            <a:cxnLst/>
            <a:rect l="l" t="t" r="r" b="b"/>
            <a:pathLst>
              <a:path w="2140210" h="1544802">
                <a:moveTo>
                  <a:pt x="48589" y="0"/>
                </a:moveTo>
                <a:lnTo>
                  <a:pt x="2091622" y="0"/>
                </a:lnTo>
                <a:cubicBezTo>
                  <a:pt x="2104508" y="0"/>
                  <a:pt x="2116867" y="5119"/>
                  <a:pt x="2125979" y="14231"/>
                </a:cubicBezTo>
                <a:cubicBezTo>
                  <a:pt x="2135091" y="23343"/>
                  <a:pt x="2140210" y="35702"/>
                  <a:pt x="2140210" y="48589"/>
                </a:cubicBezTo>
                <a:lnTo>
                  <a:pt x="2140210" y="1496213"/>
                </a:lnTo>
                <a:cubicBezTo>
                  <a:pt x="2140210" y="1509099"/>
                  <a:pt x="2135091" y="1521458"/>
                  <a:pt x="2125979" y="1530570"/>
                </a:cubicBezTo>
                <a:cubicBezTo>
                  <a:pt x="2116867" y="1539682"/>
                  <a:pt x="2104508" y="1544802"/>
                  <a:pt x="2091622" y="1544802"/>
                </a:cubicBezTo>
                <a:lnTo>
                  <a:pt x="48589" y="1544802"/>
                </a:lnTo>
                <a:cubicBezTo>
                  <a:pt x="35702" y="1544802"/>
                  <a:pt x="23343" y="1539682"/>
                  <a:pt x="14231" y="1530570"/>
                </a:cubicBezTo>
                <a:cubicBezTo>
                  <a:pt x="5119" y="1521458"/>
                  <a:pt x="0" y="1509099"/>
                  <a:pt x="0" y="1496213"/>
                </a:cubicBezTo>
                <a:lnTo>
                  <a:pt x="0" y="48589"/>
                </a:lnTo>
                <a:cubicBezTo>
                  <a:pt x="0" y="35702"/>
                  <a:pt x="5119" y="23343"/>
                  <a:pt x="14231" y="14231"/>
                </a:cubicBezTo>
                <a:cubicBezTo>
                  <a:pt x="23343" y="5119"/>
                  <a:pt x="35702" y="0"/>
                  <a:pt x="48589" y="0"/>
                </a:cubicBezTo>
                <a:close/>
              </a:path>
            </a:pathLst>
          </a:custGeom>
          <a:solidFill>
            <a:srgbClr val="FFFEFD"/>
          </a:solidFill>
          <a:ln>
            <a:solidFill>
              <a:schemeClr val="tx2">
                <a:lumMod val="50000"/>
              </a:schemeClr>
            </a:solidFill>
          </a:ln>
        </p:spPr>
        <p:txBody>
          <a:bodyPr/>
          <a:lstStyle/>
          <a:p>
            <a:endParaRPr lang="en-US" sz="2400">
              <a:latin typeface="UTM Avo" panose="02040603050506020204" pitchFamily="18"/>
            </a:endParaRPr>
          </a:p>
        </p:txBody>
      </p:sp>
      <p:sp>
        <p:nvSpPr>
          <p:cNvPr id="11" name="TextBox 10">
            <a:extLst>
              <a:ext uri="{FF2B5EF4-FFF2-40B4-BE49-F238E27FC236}">
                <a16:creationId xmlns:a16="http://schemas.microsoft.com/office/drawing/2014/main" id="{2AFC8362-0DB3-9F9C-0E66-83C3ECEBF6F9}"/>
              </a:ext>
            </a:extLst>
          </p:cNvPr>
          <p:cNvSpPr txBox="1"/>
          <p:nvPr/>
        </p:nvSpPr>
        <p:spPr>
          <a:xfrm>
            <a:off x="935756" y="2496317"/>
            <a:ext cx="5759164" cy="3891835"/>
          </a:xfrm>
          <a:prstGeom prst="rect">
            <a:avLst/>
          </a:prstGeom>
          <a:noFill/>
        </p:spPr>
        <p:txBody>
          <a:bodyPr wrap="square">
            <a:spAutoFit/>
          </a:bodyPr>
          <a:lstStyle/>
          <a:p>
            <a:pPr algn="just">
              <a:lnSpc>
                <a:spcPct val="150000"/>
              </a:lnSpc>
            </a:pPr>
            <a:r>
              <a:rPr lang="vi-VN" sz="2400" dirty="0">
                <a:latin typeface="UTM Avo" panose="02040603050506020204" pitchFamily="18"/>
                <a:ea typeface="Calibri" panose="020F0502020204030204" pitchFamily="34" charset="0"/>
                <a:cs typeface="Arial" panose="020B0604020202020204" pitchFamily="34" charset="0"/>
              </a:rPr>
              <a:t>Mẹ mua cho Tú một quả bóng rất đẹp. Tú mang quả bóng đến lớp và say sưa ngắm khi các bạn đang thảo luận nhóm trong giờ học </a:t>
            </a:r>
            <a:br>
              <a:rPr lang="vi-VN"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Tự nhiên và Xã hội. Nếu em nhìn thấy Tú ngắm quả bóng trong giờ học, em sẽ ứng xử như thế nào?</a:t>
            </a:r>
            <a:endParaRPr lang="en-US" sz="2400" dirty="0">
              <a:latin typeface="UTM Avo" panose="02040603050506020204" pitchFamily="18"/>
              <a:cs typeface="Arial" panose="020B0604020202020204" pitchFamily="34" charset="0"/>
            </a:endParaRPr>
          </a:p>
        </p:txBody>
      </p:sp>
      <p:pic>
        <p:nvPicPr>
          <p:cNvPr id="12" name="Picture 14">
            <a:extLst>
              <a:ext uri="{FF2B5EF4-FFF2-40B4-BE49-F238E27FC236}">
                <a16:creationId xmlns:a16="http://schemas.microsoft.com/office/drawing/2014/main" id="{E8BAA97A-ED23-A58C-CDB7-FC90C3F270A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6202509" y="5718312"/>
            <a:ext cx="1144818" cy="928733"/>
          </a:xfrm>
          <a:prstGeom prst="rect">
            <a:avLst/>
          </a:prstGeom>
        </p:spPr>
      </p:pic>
      <p:sp>
        <p:nvSpPr>
          <p:cNvPr id="13" name="Google Shape;151;g32282f178eb_0_15">
            <a:extLst>
              <a:ext uri="{FF2B5EF4-FFF2-40B4-BE49-F238E27FC236}">
                <a16:creationId xmlns:a16="http://schemas.microsoft.com/office/drawing/2014/main" id="{E6EBA5AA-1F5A-4E76-7B65-6A49297F7240}"/>
              </a:ext>
            </a:extLst>
          </p:cNvPr>
          <p:cNvSpPr txBox="1"/>
          <p:nvPr/>
        </p:nvSpPr>
        <p:spPr>
          <a:xfrm>
            <a:off x="678392" y="1561773"/>
            <a:ext cx="6273894" cy="71555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dirty="0" err="1">
                <a:solidFill>
                  <a:srgbClr val="000000"/>
                </a:solidFill>
                <a:latin typeface="UTM Avo" panose="02040603050506020204" pitchFamily="18" charset="0"/>
              </a:rPr>
              <a:t>Tình</a:t>
            </a:r>
            <a:r>
              <a:rPr lang="en-US" sz="3000" b="1" dirty="0">
                <a:solidFill>
                  <a:srgbClr val="000000"/>
                </a:solidFill>
                <a:latin typeface="UTM Avo" panose="02040603050506020204" pitchFamily="18" charset="0"/>
              </a:rPr>
              <a:t> </a:t>
            </a:r>
            <a:r>
              <a:rPr lang="en-US" sz="3000" b="1" dirty="0" err="1">
                <a:solidFill>
                  <a:srgbClr val="000000"/>
                </a:solidFill>
                <a:latin typeface="UTM Avo" panose="02040603050506020204" pitchFamily="18" charset="0"/>
              </a:rPr>
              <a:t>huống</a:t>
            </a:r>
            <a:r>
              <a:rPr lang="en-US" sz="3000" b="1" dirty="0">
                <a:solidFill>
                  <a:srgbClr val="000000"/>
                </a:solidFill>
                <a:latin typeface="UTM Avo" panose="02040603050506020204" pitchFamily="18" charset="0"/>
              </a:rPr>
              <a:t> 1</a:t>
            </a:r>
          </a:p>
        </p:txBody>
      </p:sp>
      <p:pic>
        <p:nvPicPr>
          <p:cNvPr id="15" name="Picture 14" descr="A cartoon of kids sitting at a table&#10;&#10;Description automatically generated">
            <a:extLst>
              <a:ext uri="{FF2B5EF4-FFF2-40B4-BE49-F238E27FC236}">
                <a16:creationId xmlns:a16="http://schemas.microsoft.com/office/drawing/2014/main" id="{92C12CBB-6397-67B9-7B6B-42F9440BC0F2}"/>
              </a:ext>
            </a:extLst>
          </p:cNvPr>
          <p:cNvPicPr>
            <a:picLocks noChangeAspect="1"/>
          </p:cNvPicPr>
          <p:nvPr/>
        </p:nvPicPr>
        <p:blipFill>
          <a:blip r:embed="rId6"/>
          <a:srcRect l="30045" t="17458" r="30104" b="16767"/>
          <a:stretch/>
        </p:blipFill>
        <p:spPr>
          <a:xfrm>
            <a:off x="7439969" y="2350319"/>
            <a:ext cx="3884983" cy="4183829"/>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a:extLst>
            <a:ext uri="{FF2B5EF4-FFF2-40B4-BE49-F238E27FC236}">
              <a16:creationId xmlns:a16="http://schemas.microsoft.com/office/drawing/2014/main" id="{68B6C4AE-EC6B-A954-3D02-2C3393AE9DC6}"/>
            </a:ext>
          </a:extLst>
        </p:cNvPr>
        <p:cNvGrpSpPr/>
        <p:nvPr/>
      </p:nvGrpSpPr>
      <p:grpSpPr>
        <a:xfrm>
          <a:off x="0" y="0"/>
          <a:ext cx="0" cy="0"/>
          <a:chOff x="0" y="0"/>
          <a:chExt cx="0" cy="0"/>
        </a:xfrm>
      </p:grpSpPr>
      <p:sp>
        <p:nvSpPr>
          <p:cNvPr id="3" name="Freeform 5">
            <a:extLst>
              <a:ext uri="{FF2B5EF4-FFF2-40B4-BE49-F238E27FC236}">
                <a16:creationId xmlns:a16="http://schemas.microsoft.com/office/drawing/2014/main" id="{8039AFFB-ED03-C30F-CF7E-7EC4A4A436E5}"/>
              </a:ext>
            </a:extLst>
          </p:cNvPr>
          <p:cNvSpPr/>
          <p:nvPr/>
        </p:nvSpPr>
        <p:spPr>
          <a:xfrm>
            <a:off x="4976469" y="2490101"/>
            <a:ext cx="6273893" cy="4183829"/>
          </a:xfrm>
          <a:custGeom>
            <a:avLst/>
            <a:gdLst/>
            <a:ahLst/>
            <a:cxnLst/>
            <a:rect l="l" t="t" r="r" b="b"/>
            <a:pathLst>
              <a:path w="2140210" h="1544802">
                <a:moveTo>
                  <a:pt x="48589" y="0"/>
                </a:moveTo>
                <a:lnTo>
                  <a:pt x="2091622" y="0"/>
                </a:lnTo>
                <a:cubicBezTo>
                  <a:pt x="2104508" y="0"/>
                  <a:pt x="2116867" y="5119"/>
                  <a:pt x="2125979" y="14231"/>
                </a:cubicBezTo>
                <a:cubicBezTo>
                  <a:pt x="2135091" y="23343"/>
                  <a:pt x="2140210" y="35702"/>
                  <a:pt x="2140210" y="48589"/>
                </a:cubicBezTo>
                <a:lnTo>
                  <a:pt x="2140210" y="1496213"/>
                </a:lnTo>
                <a:cubicBezTo>
                  <a:pt x="2140210" y="1509099"/>
                  <a:pt x="2135091" y="1521458"/>
                  <a:pt x="2125979" y="1530570"/>
                </a:cubicBezTo>
                <a:cubicBezTo>
                  <a:pt x="2116867" y="1539682"/>
                  <a:pt x="2104508" y="1544802"/>
                  <a:pt x="2091622" y="1544802"/>
                </a:cubicBezTo>
                <a:lnTo>
                  <a:pt x="48589" y="1544802"/>
                </a:lnTo>
                <a:cubicBezTo>
                  <a:pt x="35702" y="1544802"/>
                  <a:pt x="23343" y="1539682"/>
                  <a:pt x="14231" y="1530570"/>
                </a:cubicBezTo>
                <a:cubicBezTo>
                  <a:pt x="5119" y="1521458"/>
                  <a:pt x="0" y="1509099"/>
                  <a:pt x="0" y="1496213"/>
                </a:cubicBezTo>
                <a:lnTo>
                  <a:pt x="0" y="48589"/>
                </a:lnTo>
                <a:cubicBezTo>
                  <a:pt x="0" y="35702"/>
                  <a:pt x="5119" y="23343"/>
                  <a:pt x="14231" y="14231"/>
                </a:cubicBezTo>
                <a:cubicBezTo>
                  <a:pt x="23343" y="5119"/>
                  <a:pt x="35702" y="0"/>
                  <a:pt x="48589" y="0"/>
                </a:cubicBezTo>
                <a:close/>
              </a:path>
            </a:pathLst>
          </a:custGeom>
          <a:solidFill>
            <a:srgbClr val="FFFEFD"/>
          </a:solidFill>
          <a:ln>
            <a:solidFill>
              <a:schemeClr val="tx2">
                <a:lumMod val="50000"/>
              </a:schemeClr>
            </a:solidFill>
          </a:ln>
        </p:spPr>
        <p:txBody>
          <a:bodyPr/>
          <a:lstStyle/>
          <a:p>
            <a:endParaRPr lang="en-US" sz="2400">
              <a:latin typeface="UTM Avo" panose="02040603050506020204" pitchFamily="18"/>
            </a:endParaRPr>
          </a:p>
        </p:txBody>
      </p:sp>
      <p:sp>
        <p:nvSpPr>
          <p:cNvPr id="4" name="TextBox 3">
            <a:extLst>
              <a:ext uri="{FF2B5EF4-FFF2-40B4-BE49-F238E27FC236}">
                <a16:creationId xmlns:a16="http://schemas.microsoft.com/office/drawing/2014/main" id="{13990947-F379-58CE-19B1-ED3D4E776805}"/>
              </a:ext>
            </a:extLst>
          </p:cNvPr>
          <p:cNvSpPr txBox="1"/>
          <p:nvPr/>
        </p:nvSpPr>
        <p:spPr>
          <a:xfrm>
            <a:off x="5233833" y="2585979"/>
            <a:ext cx="5759164" cy="3337837"/>
          </a:xfrm>
          <a:prstGeom prst="rect">
            <a:avLst/>
          </a:prstGeom>
          <a:noFill/>
        </p:spPr>
        <p:txBody>
          <a:bodyPr wrap="square">
            <a:spAutoFit/>
          </a:bodyPr>
          <a:lstStyle/>
          <a:p>
            <a:pPr algn="just">
              <a:lnSpc>
                <a:spcPct val="150000"/>
              </a:lnSpc>
            </a:pPr>
            <a:r>
              <a:rPr lang="vi-VN" sz="2400" dirty="0">
                <a:latin typeface="UTM Avo" panose="02040603050506020204" pitchFamily="18"/>
                <a:ea typeface="Calibri" panose="020F0502020204030204" pitchFamily="34" charset="0"/>
                <a:cs typeface="Arial" panose="020B0604020202020204" pitchFamily="34" charset="0"/>
              </a:rPr>
              <a:t>Nam cùng các bạn đang chơi tung bóng rất vui thì tiếng trống báo hiệu giờ ra chơi kết thúc. Nam rất tiếc nên rủ các bạn chơi thêm một lúc nữa rồi mới vào lớp. Nếu em là bạn của Nam, em sẽ ứng xử như thế nào?</a:t>
            </a:r>
            <a:endParaRPr lang="en-US" sz="2400" dirty="0">
              <a:latin typeface="UTM Avo" panose="02040603050506020204" pitchFamily="18"/>
              <a:cs typeface="Arial" panose="020B0604020202020204" pitchFamily="34" charset="0"/>
            </a:endParaRPr>
          </a:p>
        </p:txBody>
      </p:sp>
      <p:pic>
        <p:nvPicPr>
          <p:cNvPr id="5" name="Picture 14">
            <a:extLst>
              <a:ext uri="{FF2B5EF4-FFF2-40B4-BE49-F238E27FC236}">
                <a16:creationId xmlns:a16="http://schemas.microsoft.com/office/drawing/2014/main" id="{65A58A92-21C8-9D61-324B-C40C68C62B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0447366" y="5712096"/>
            <a:ext cx="1144818" cy="928733"/>
          </a:xfrm>
          <a:prstGeom prst="rect">
            <a:avLst/>
          </a:prstGeom>
        </p:spPr>
      </p:pic>
      <p:sp>
        <p:nvSpPr>
          <p:cNvPr id="6" name="Google Shape;151;g32282f178eb_0_15">
            <a:extLst>
              <a:ext uri="{FF2B5EF4-FFF2-40B4-BE49-F238E27FC236}">
                <a16:creationId xmlns:a16="http://schemas.microsoft.com/office/drawing/2014/main" id="{E5B649D8-4888-E337-9786-F0D835DD2B82}"/>
              </a:ext>
            </a:extLst>
          </p:cNvPr>
          <p:cNvSpPr txBox="1"/>
          <p:nvPr/>
        </p:nvSpPr>
        <p:spPr>
          <a:xfrm>
            <a:off x="2959053" y="1380277"/>
            <a:ext cx="6273894" cy="71555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dirty="0" err="1">
                <a:solidFill>
                  <a:srgbClr val="000000"/>
                </a:solidFill>
                <a:latin typeface="UTM Avo" panose="02040603050506020204" pitchFamily="18" charset="0"/>
              </a:rPr>
              <a:t>Tình</a:t>
            </a:r>
            <a:r>
              <a:rPr lang="en-US" sz="3000" b="1" dirty="0">
                <a:solidFill>
                  <a:srgbClr val="000000"/>
                </a:solidFill>
                <a:latin typeface="UTM Avo" panose="02040603050506020204" pitchFamily="18" charset="0"/>
              </a:rPr>
              <a:t> </a:t>
            </a:r>
            <a:r>
              <a:rPr lang="en-US" sz="3000" b="1" dirty="0" err="1">
                <a:solidFill>
                  <a:srgbClr val="000000"/>
                </a:solidFill>
                <a:latin typeface="UTM Avo" panose="02040603050506020204" pitchFamily="18" charset="0"/>
              </a:rPr>
              <a:t>huống</a:t>
            </a:r>
            <a:r>
              <a:rPr lang="en-US" sz="3000" b="1" dirty="0">
                <a:solidFill>
                  <a:srgbClr val="000000"/>
                </a:solidFill>
                <a:latin typeface="UTM Avo" panose="02040603050506020204" pitchFamily="18" charset="0"/>
              </a:rPr>
              <a:t> 2</a:t>
            </a:r>
          </a:p>
        </p:txBody>
      </p:sp>
      <p:pic>
        <p:nvPicPr>
          <p:cNvPr id="8" name="Picture 7" descr="A cartoon of a group of children playing with balls&#10;&#10;Description automatically generated">
            <a:extLst>
              <a:ext uri="{FF2B5EF4-FFF2-40B4-BE49-F238E27FC236}">
                <a16:creationId xmlns:a16="http://schemas.microsoft.com/office/drawing/2014/main" id="{1A8A376D-C7EF-64CB-3FD8-EE28D3914E2A}"/>
              </a:ext>
            </a:extLst>
          </p:cNvPr>
          <p:cNvPicPr>
            <a:picLocks noChangeAspect="1"/>
          </p:cNvPicPr>
          <p:nvPr/>
        </p:nvPicPr>
        <p:blipFill>
          <a:blip r:embed="rId6"/>
          <a:srcRect l="29569" t="15745" r="29706" b="15324"/>
          <a:stretch/>
        </p:blipFill>
        <p:spPr>
          <a:xfrm>
            <a:off x="683623" y="2344105"/>
            <a:ext cx="3788406" cy="4183829"/>
          </a:xfrm>
          <a:prstGeom prst="rect">
            <a:avLst/>
          </a:prstGeom>
        </p:spPr>
      </p:pic>
      <p:grpSp>
        <p:nvGrpSpPr>
          <p:cNvPr id="2" name="Group 1">
            <a:extLst>
              <a:ext uri="{FF2B5EF4-FFF2-40B4-BE49-F238E27FC236}">
                <a16:creationId xmlns:a16="http://schemas.microsoft.com/office/drawing/2014/main" id="{64929736-D39B-0C2E-3C7A-139CB5002B77}"/>
              </a:ext>
            </a:extLst>
          </p:cNvPr>
          <p:cNvGrpSpPr>
            <a:grpSpLocks/>
          </p:cNvGrpSpPr>
          <p:nvPr/>
        </p:nvGrpSpPr>
        <p:grpSpPr>
          <a:xfrm>
            <a:off x="9059672" y="738785"/>
            <a:ext cx="3132328" cy="1570826"/>
            <a:chOff x="4493502" y="1183947"/>
            <a:chExt cx="3132328" cy="1570826"/>
          </a:xfrm>
        </p:grpSpPr>
        <p:pic>
          <p:nvPicPr>
            <p:cNvPr id="7" name="Picture 6">
              <a:hlinkClick r:id="rId7"/>
              <a:extLst>
                <a:ext uri="{FF2B5EF4-FFF2-40B4-BE49-F238E27FC236}">
                  <a16:creationId xmlns:a16="http://schemas.microsoft.com/office/drawing/2014/main" id="{CC4E52EE-8994-17C8-CB68-551E13EBF93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35141" y="1183947"/>
              <a:ext cx="1249051" cy="9902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75F7331-1403-7BEE-079C-9B6F3104B166}"/>
                </a:ext>
              </a:extLst>
            </p:cNvPr>
            <p:cNvSpPr txBox="1">
              <a:spLocks/>
            </p:cNvSpPr>
            <p:nvPr/>
          </p:nvSpPr>
          <p:spPr>
            <a:xfrm>
              <a:off x="4493502" y="2208099"/>
              <a:ext cx="3132328" cy="546674"/>
            </a:xfrm>
            <a:prstGeom prst="roundRect">
              <a:avLst/>
            </a:prstGeom>
            <a:solidFill>
              <a:schemeClr val="bg1"/>
            </a:solidFill>
          </p:spPr>
          <p:txBody>
            <a:bodyPr wrap="square">
              <a:spAutoFit/>
            </a:bodyPr>
            <a:lstStyle/>
            <a:p>
              <a:pPr algn="ctr">
                <a:lnSpc>
                  <a:spcPct val="150000"/>
                </a:lnSpc>
              </a:pPr>
              <a:r>
                <a:rPr lang="en-US" sz="2000" b="1" dirty="0" err="1">
                  <a:latin typeface="UTM Avo" panose="02040603050506020204" pitchFamily="18" charset="0"/>
                  <a:cs typeface="Arial" panose="020B0604020202020204" pitchFamily="34" charset="0"/>
                </a:rPr>
                <a:t>Ấn</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vào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để</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xem</a:t>
              </a:r>
              <a:r>
                <a:rPr lang="en-US" sz="2000" b="1" dirty="0">
                  <a:latin typeface="UTM Avo" panose="02040603050506020204" pitchFamily="18" charset="0"/>
                  <a:cs typeface="Arial" panose="020B0604020202020204" pitchFamily="34" charset="0"/>
                </a:rPr>
                <a:t> video </a:t>
              </a:r>
            </a:p>
          </p:txBody>
        </p:sp>
      </p:grpSp>
    </p:spTree>
    <p:extLst>
      <p:ext uri="{BB962C8B-B14F-4D97-AF65-F5344CB8AC3E}">
        <p14:creationId xmlns:p14="http://schemas.microsoft.com/office/powerpoint/2010/main" val="1137708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
        <p:cNvGrpSpPr/>
        <p:nvPr/>
      </p:nvGrpSpPr>
      <p:grpSpPr>
        <a:xfrm>
          <a:off x="0" y="0"/>
          <a:ext cx="0" cy="0"/>
          <a:chOff x="0" y="0"/>
          <a:chExt cx="0" cy="0"/>
        </a:xfrm>
      </p:grpSpPr>
      <p:sp>
        <p:nvSpPr>
          <p:cNvPr id="2" name="TextBox 1">
            <a:extLst>
              <a:ext uri="{FF2B5EF4-FFF2-40B4-BE49-F238E27FC236}">
                <a16:creationId xmlns:a16="http://schemas.microsoft.com/office/drawing/2014/main" id="{DECE3D24-7A40-8862-CE81-8F755320CE7D}"/>
              </a:ext>
            </a:extLst>
          </p:cNvPr>
          <p:cNvSpPr txBox="1"/>
          <p:nvPr/>
        </p:nvSpPr>
        <p:spPr>
          <a:xfrm>
            <a:off x="1763690" y="2736693"/>
            <a:ext cx="8223114" cy="1675843"/>
          </a:xfrm>
          <a:prstGeom prst="rect">
            <a:avLst/>
          </a:prstGeom>
          <a:noFill/>
        </p:spPr>
        <p:txBody>
          <a:bodyPr wrap="square" rtlCol="0">
            <a:spAutoFit/>
          </a:bodyPr>
          <a:lstStyle/>
          <a:p>
            <a:pPr algn="just">
              <a:lnSpc>
                <a:spcPct val="150000"/>
              </a:lnSpc>
              <a:buClrTx/>
              <a:buFontTx/>
              <a:buNone/>
            </a:pPr>
            <a:r>
              <a:rPr lang="vi-VN" sz="2400" kern="1200" dirty="0">
                <a:solidFill>
                  <a:prstClr val="black"/>
                </a:solidFill>
                <a:latin typeface="utm avo"/>
                <a:ea typeface="Times New Roman" panose="02020603050405020304" pitchFamily="18" charset="0"/>
                <a:cs typeface="Arial" panose="020B0604020202020204" pitchFamily="34" charset="0"/>
              </a:rPr>
              <a:t>Các em cần thực hiện học tập và vui chơi điều độ, đúng giờ và đúng lúc để đảm bảo sức khoẻ và </a:t>
            </a:r>
            <a:br>
              <a:rPr lang="vi-VN" sz="2400" kern="1200" dirty="0">
                <a:solidFill>
                  <a:prstClr val="black"/>
                </a:solidFill>
                <a:latin typeface="utm avo"/>
                <a:ea typeface="Times New Roman" panose="02020603050405020304" pitchFamily="18" charset="0"/>
                <a:cs typeface="Arial" panose="020B0604020202020204" pitchFamily="34" charset="0"/>
              </a:rPr>
            </a:br>
            <a:r>
              <a:rPr lang="vi-VN" sz="2400" kern="1200" dirty="0">
                <a:solidFill>
                  <a:prstClr val="black"/>
                </a:solidFill>
                <a:latin typeface="utm avo"/>
                <a:ea typeface="Times New Roman" panose="02020603050405020304" pitchFamily="18" charset="0"/>
                <a:cs typeface="Arial" panose="020B0604020202020204" pitchFamily="34" charset="0"/>
              </a:rPr>
              <a:t>mang lại kết quả học tập tốt hơn.</a:t>
            </a:r>
            <a:endParaRPr lang="en-US" sz="2400" kern="1200" dirty="0">
              <a:solidFill>
                <a:prstClr val="black"/>
              </a:solidFill>
              <a:latin typeface="utm avo"/>
              <a:ea typeface="+mn-ea"/>
              <a:cs typeface="Arial" panose="020B0604020202020204" pitchFamily="34" charset="0"/>
            </a:endParaRPr>
          </a:p>
        </p:txBody>
      </p:sp>
      <p:pic>
        <p:nvPicPr>
          <p:cNvPr id="3" name="Picture 21">
            <a:extLst>
              <a:ext uri="{FF2B5EF4-FFF2-40B4-BE49-F238E27FC236}">
                <a16:creationId xmlns:a16="http://schemas.microsoft.com/office/drawing/2014/main" id="{4AC5C476-BF96-B4EF-CBAE-A13F7BCB6A8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86804" y="4053498"/>
            <a:ext cx="908268" cy="627530"/>
          </a:xfrm>
          <a:prstGeom prst="rect">
            <a:avLst/>
          </a:prstGeom>
        </p:spPr>
      </p:pic>
      <p:pic>
        <p:nvPicPr>
          <p:cNvPr id="4" name="Picture 21">
            <a:extLst>
              <a:ext uri="{FF2B5EF4-FFF2-40B4-BE49-F238E27FC236}">
                <a16:creationId xmlns:a16="http://schemas.microsoft.com/office/drawing/2014/main" id="{D108341A-7118-FE75-C12F-6C01C252B74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855423" y="2451187"/>
            <a:ext cx="908267" cy="627530"/>
          </a:xfrm>
          <a:prstGeom prst="rect">
            <a:avLst/>
          </a:prstGeom>
        </p:spPr>
      </p:pic>
      <p:pic>
        <p:nvPicPr>
          <p:cNvPr id="5" name="Picture 7">
            <a:extLst>
              <a:ext uri="{FF2B5EF4-FFF2-40B4-BE49-F238E27FC236}">
                <a16:creationId xmlns:a16="http://schemas.microsoft.com/office/drawing/2014/main" id="{9FD62F8B-6141-B90A-C5CC-23327D2879F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983477" y="4972573"/>
            <a:ext cx="4225046" cy="1885427"/>
          </a:xfrm>
          <a:prstGeom prst="rect">
            <a:avLst/>
          </a:prstGeom>
        </p:spPr>
      </p:pic>
      <p:sp>
        <p:nvSpPr>
          <p:cNvPr id="6" name="TextBox 24">
            <a:extLst>
              <a:ext uri="{FF2B5EF4-FFF2-40B4-BE49-F238E27FC236}">
                <a16:creationId xmlns:a16="http://schemas.microsoft.com/office/drawing/2014/main" id="{BC819F05-1759-74C7-0869-6FD0585A7D4F}"/>
              </a:ext>
            </a:extLst>
          </p:cNvPr>
          <p:cNvSpPr txBox="1"/>
          <p:nvPr/>
        </p:nvSpPr>
        <p:spPr>
          <a:xfrm>
            <a:off x="2722279" y="1684213"/>
            <a:ext cx="6747441" cy="492443"/>
          </a:xfrm>
          <a:prstGeom prst="rect">
            <a:avLst/>
          </a:prstGeom>
        </p:spPr>
        <p:txBody>
          <a:bodyPr lIns="0" tIns="0" rIns="0" bIns="0" rtlCol="0" anchor="t">
            <a:spAutoFit/>
          </a:bodyPr>
          <a:lstStyle/>
          <a:p>
            <a:pPr algn="ctr" defTabSz="609630"/>
            <a:r>
              <a:rPr lang="en-US" sz="3200" b="1" dirty="0">
                <a:solidFill>
                  <a:schemeClr val="bg1">
                    <a:lumMod val="10000"/>
                  </a:schemeClr>
                </a:solidFill>
                <a:latin typeface="UTM Avo"/>
                <a:cs typeface="+mn-ea"/>
                <a:sym typeface="+mn-lt"/>
              </a:rPr>
              <a:t>KẾT LUẬN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par>
                                <p:cTn id="14" presetID="14" presetClass="entr" presetSubtype="1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g32282f178eb_0_6"/>
          <p:cNvSpPr txBox="1"/>
          <p:nvPr/>
        </p:nvSpPr>
        <p:spPr>
          <a:xfrm>
            <a:off x="1885190" y="1402904"/>
            <a:ext cx="8421619" cy="1292631"/>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en-US" sz="2400" b="1" dirty="0" err="1">
                <a:solidFill>
                  <a:srgbClr val="000000"/>
                </a:solidFill>
                <a:latin typeface="UTM Avo" panose="02040603050506020204" pitchFamily="18" charset="0"/>
              </a:rPr>
              <a:t>Hoạt</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động</a:t>
            </a:r>
            <a:r>
              <a:rPr lang="en-US" sz="2400" b="1" dirty="0">
                <a:solidFill>
                  <a:srgbClr val="000000"/>
                </a:solidFill>
                <a:latin typeface="UTM Avo" panose="02040603050506020204" pitchFamily="18" charset="0"/>
              </a:rPr>
              <a:t> </a:t>
            </a:r>
            <a:r>
              <a:rPr lang="en-US" sz="2400" b="1" dirty="0">
                <a:latin typeface="UTM Avo" panose="02040603050506020204" pitchFamily="18" charset="0"/>
              </a:rPr>
              <a:t>2</a:t>
            </a:r>
            <a:r>
              <a:rPr lang="en-US" sz="2400" b="1" dirty="0">
                <a:solidFill>
                  <a:srgbClr val="000000"/>
                </a:solidFill>
                <a:latin typeface="UTM Avo" panose="02040603050506020204" pitchFamily="18" charset="0"/>
              </a:rPr>
              <a:t>: </a:t>
            </a:r>
            <a:r>
              <a:rPr lang="vi-VN" sz="2400" b="1" dirty="0">
                <a:latin typeface="UTM Avo" panose="02040603050506020204" pitchFamily="18" charset="0"/>
              </a:rPr>
              <a:t>Liên hệ và chia sẻ về những việc em nên làm trong giờ học, giờ chơi</a:t>
            </a:r>
            <a:endParaRPr sz="2400" b="1" dirty="0">
              <a:solidFill>
                <a:srgbClr val="000000"/>
              </a:solidFill>
              <a:latin typeface="UTM Avo" panose="02040603050506020204" pitchFamily="18" charset="0"/>
            </a:endParaRPr>
          </a:p>
        </p:txBody>
      </p:sp>
      <p:sp>
        <p:nvSpPr>
          <p:cNvPr id="2" name="Rounded Rectangle 21">
            <a:extLst>
              <a:ext uri="{FF2B5EF4-FFF2-40B4-BE49-F238E27FC236}">
                <a16:creationId xmlns:a16="http://schemas.microsoft.com/office/drawing/2014/main" id="{AAA126E5-AEC6-EA66-4FDF-906442D8F793}"/>
              </a:ext>
            </a:extLst>
          </p:cNvPr>
          <p:cNvSpPr/>
          <p:nvPr/>
        </p:nvSpPr>
        <p:spPr>
          <a:xfrm>
            <a:off x="218896" y="3163124"/>
            <a:ext cx="3580217" cy="858415"/>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algn="ctr" defTabSz="609539">
              <a:lnSpc>
                <a:spcPct val="150000"/>
              </a:lnSpc>
              <a:buClrTx/>
              <a:buFontTx/>
              <a:buNone/>
              <a:defRPr/>
            </a:pPr>
            <a:r>
              <a:rPr lang="en-US" sz="2400" b="1" dirty="0" err="1">
                <a:solidFill>
                  <a:schemeClr val="tx1"/>
                </a:solidFill>
                <a:latin typeface="UTM Avo" panose="02040603050506020204" pitchFamily="18" charset="0"/>
                <a:ea typeface="+mn-ea"/>
                <a:cs typeface="Arial" panose="020B0604020202020204" pitchFamily="34" charset="0"/>
              </a:rPr>
              <a:t>Hoạt</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động</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cặp</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đôi</a:t>
            </a:r>
            <a:endParaRPr lang="en-US" sz="2400" b="1" dirty="0">
              <a:solidFill>
                <a:schemeClr val="tx1"/>
              </a:solidFill>
              <a:latin typeface="UTM Avo" panose="02040603050506020204" pitchFamily="18" charset="0"/>
              <a:ea typeface="+mn-ea"/>
              <a:cs typeface="Arial" panose="020B0604020202020204" pitchFamily="34" charset="0"/>
            </a:endParaRPr>
          </a:p>
        </p:txBody>
      </p:sp>
      <p:pic>
        <p:nvPicPr>
          <p:cNvPr id="3" name="Picture 9">
            <a:extLst>
              <a:ext uri="{FF2B5EF4-FFF2-40B4-BE49-F238E27FC236}">
                <a16:creationId xmlns:a16="http://schemas.microsoft.com/office/drawing/2014/main" id="{9A68D328-C582-C4EC-D48B-F132974B49E1}"/>
              </a:ext>
            </a:extLst>
          </p:cNvPr>
          <p:cNvPicPr>
            <a:picLocks noChangeAspect="1"/>
          </p:cNvPicPr>
          <p:nvPr/>
        </p:nvPicPr>
        <p:blipFill>
          <a:blip r:embed="rId4"/>
          <a:srcRect/>
          <a:stretch/>
        </p:blipFill>
        <p:spPr>
          <a:xfrm>
            <a:off x="556352" y="3952697"/>
            <a:ext cx="2905303" cy="2905303"/>
          </a:xfrm>
          <a:prstGeom prst="rect">
            <a:avLst/>
          </a:prstGeom>
        </p:spPr>
      </p:pic>
      <p:sp>
        <p:nvSpPr>
          <p:cNvPr id="4" name="Google Shape;303;p42">
            <a:extLst>
              <a:ext uri="{FF2B5EF4-FFF2-40B4-BE49-F238E27FC236}">
                <a16:creationId xmlns:a16="http://schemas.microsoft.com/office/drawing/2014/main" id="{0341F226-9DE6-45ED-8697-5DF5D26FAED5}"/>
              </a:ext>
            </a:extLst>
          </p:cNvPr>
          <p:cNvSpPr/>
          <p:nvPr/>
        </p:nvSpPr>
        <p:spPr>
          <a:xfrm>
            <a:off x="4623385" y="2766526"/>
            <a:ext cx="7299504" cy="4030971"/>
          </a:xfrm>
          <a:custGeom>
            <a:avLst/>
            <a:gdLst/>
            <a:ahLst/>
            <a:cxnLst/>
            <a:rect l="l" t="t" r="r" b="b"/>
            <a:pathLst>
              <a:path w="3233469" h="2130752" extrusionOk="0">
                <a:moveTo>
                  <a:pt x="32161" y="0"/>
                </a:moveTo>
                <a:lnTo>
                  <a:pt x="3201308" y="0"/>
                </a:lnTo>
                <a:cubicBezTo>
                  <a:pt x="3209838" y="0"/>
                  <a:pt x="3218018" y="3388"/>
                  <a:pt x="3224049" y="9420"/>
                </a:cubicBezTo>
                <a:cubicBezTo>
                  <a:pt x="3230081" y="15451"/>
                  <a:pt x="3233469" y="23631"/>
                  <a:pt x="3233469" y="32161"/>
                </a:cubicBezTo>
                <a:lnTo>
                  <a:pt x="3233469" y="2098591"/>
                </a:lnTo>
                <a:cubicBezTo>
                  <a:pt x="3233469" y="2107120"/>
                  <a:pt x="3230081" y="2115301"/>
                  <a:pt x="3224049" y="2121332"/>
                </a:cubicBezTo>
                <a:cubicBezTo>
                  <a:pt x="3218018" y="2127363"/>
                  <a:pt x="3209838" y="2130752"/>
                  <a:pt x="3201308" y="2130752"/>
                </a:cubicBezTo>
                <a:lnTo>
                  <a:pt x="32161" y="2130752"/>
                </a:lnTo>
                <a:cubicBezTo>
                  <a:pt x="23631" y="2130752"/>
                  <a:pt x="15451" y="2127363"/>
                  <a:pt x="9420" y="2121332"/>
                </a:cubicBezTo>
                <a:cubicBezTo>
                  <a:pt x="3388" y="2115301"/>
                  <a:pt x="0" y="2107120"/>
                  <a:pt x="0" y="2098591"/>
                </a:cubicBezTo>
                <a:lnTo>
                  <a:pt x="0" y="32161"/>
                </a:lnTo>
                <a:cubicBezTo>
                  <a:pt x="0" y="23631"/>
                  <a:pt x="3388" y="15451"/>
                  <a:pt x="9420" y="9420"/>
                </a:cubicBezTo>
                <a:cubicBezTo>
                  <a:pt x="15451" y="3388"/>
                  <a:pt x="23631" y="0"/>
                  <a:pt x="32161" y="0"/>
                </a:cubicBezTo>
                <a:close/>
              </a:path>
            </a:pathLst>
          </a:custGeom>
          <a:solidFill>
            <a:srgbClr val="DAEEF3"/>
          </a:solidFill>
          <a:ln>
            <a:noFill/>
          </a:ln>
        </p:spPr>
        <p:txBody>
          <a:bodyPr spcFirstLastPara="1" wrap="square" lIns="91425" tIns="45700" rIns="91425" bIns="45700" anchor="ctr" anchorCtr="0">
            <a:noAutofit/>
          </a:bodyPr>
          <a:lstStyle/>
          <a:p>
            <a:pPr marL="0" marR="0" lvl="0" indent="0" algn="just" rtl="0">
              <a:lnSpc>
                <a:spcPct val="150000"/>
              </a:lnSpc>
              <a:spcBef>
                <a:spcPts val="0"/>
              </a:spcBef>
              <a:spcAft>
                <a:spcPts val="0"/>
              </a:spcAft>
              <a:buClr>
                <a:schemeClr val="dk1"/>
              </a:buClr>
              <a:buSzPts val="1100"/>
              <a:buFont typeface="Calibri"/>
              <a:buNone/>
            </a:pPr>
            <a:r>
              <a:rPr lang="vi-VN" sz="2400" b="0" i="0" u="none" strike="noStrike" cap="none" dirty="0">
                <a:solidFill>
                  <a:schemeClr val="dk1"/>
                </a:solidFill>
                <a:latin typeface="UTM Avo" panose="02040603050506020204" pitchFamily="18" charset="0"/>
                <a:sym typeface="Arial"/>
              </a:rPr>
              <a:t>Quan sát tranh SGK – tr31, thảo luận và trả lời các câu hỏi sau:</a:t>
            </a:r>
          </a:p>
          <a:p>
            <a:pPr lvl="0" algn="just">
              <a:lnSpc>
                <a:spcPct val="150000"/>
              </a:lnSpc>
              <a:buClr>
                <a:schemeClr val="dk1"/>
              </a:buClr>
              <a:buSzPts val="1100"/>
            </a:pPr>
            <a:r>
              <a:rPr lang="vi-VN" sz="2400" dirty="0">
                <a:solidFill>
                  <a:schemeClr val="dk1"/>
                </a:solidFill>
                <a:latin typeface="UTM Avo" panose="02040603050506020204" pitchFamily="18" charset="0"/>
              </a:rPr>
              <a:t>+ Hằng ngày, em được tham gia những </a:t>
            </a:r>
            <a:br>
              <a:rPr lang="vi-VN" sz="2400" dirty="0">
                <a:solidFill>
                  <a:schemeClr val="dk1"/>
                </a:solidFill>
                <a:latin typeface="UTM Avo" panose="02040603050506020204" pitchFamily="18" charset="0"/>
              </a:rPr>
            </a:br>
            <a:r>
              <a:rPr lang="vi-VN" sz="2400" dirty="0">
                <a:solidFill>
                  <a:schemeClr val="dk1"/>
                </a:solidFill>
                <a:latin typeface="UTM Avo" panose="02040603050506020204" pitchFamily="18" charset="0"/>
              </a:rPr>
              <a:t>hoạt động học tập và vui chơi nào? </a:t>
            </a:r>
          </a:p>
          <a:p>
            <a:pPr lvl="0" algn="just">
              <a:lnSpc>
                <a:spcPct val="150000"/>
              </a:lnSpc>
              <a:buClr>
                <a:schemeClr val="dk1"/>
              </a:buClr>
              <a:buSzPts val="1100"/>
            </a:pPr>
            <a:r>
              <a:rPr lang="vi-VN" sz="2400" dirty="0">
                <a:solidFill>
                  <a:schemeClr val="dk1"/>
                </a:solidFill>
                <a:latin typeface="UTM Avo" panose="02040603050506020204" pitchFamily="18" charset="0"/>
              </a:rPr>
              <a:t>+ Em thường làm gì trong giờ học?</a:t>
            </a:r>
          </a:p>
          <a:p>
            <a:pPr lvl="0" algn="just">
              <a:lnSpc>
                <a:spcPct val="150000"/>
              </a:lnSpc>
              <a:buClr>
                <a:schemeClr val="dk1"/>
              </a:buClr>
              <a:buSzPts val="1100"/>
            </a:pPr>
            <a:r>
              <a:rPr lang="vi-VN" sz="2400" dirty="0">
                <a:solidFill>
                  <a:schemeClr val="dk1"/>
                </a:solidFill>
                <a:latin typeface="UTM Avo" panose="02040603050506020204" pitchFamily="18" charset="0"/>
              </a:rPr>
              <a:t>+ Em tham gia những hoạt động vui chơi nào trong giờ nghỉ?</a:t>
            </a:r>
            <a:endParaRPr sz="2400" b="0" i="0" u="none" strike="noStrike" cap="none" dirty="0">
              <a:solidFill>
                <a:schemeClr val="dk1"/>
              </a:solidFill>
              <a:latin typeface="UTM Avo" panose="02040603050506020204" pitchFamily="18" charset="0"/>
              <a:sym typeface="Arial"/>
            </a:endParaRPr>
          </a:p>
        </p:txBody>
      </p:sp>
      <p:pic>
        <p:nvPicPr>
          <p:cNvPr id="5" name="Google Shape;308;p42">
            <a:extLst>
              <a:ext uri="{FF2B5EF4-FFF2-40B4-BE49-F238E27FC236}">
                <a16:creationId xmlns:a16="http://schemas.microsoft.com/office/drawing/2014/main" id="{4DFFB7EE-46E8-AE39-F7C0-8BE13950FE20}"/>
              </a:ext>
            </a:extLst>
          </p:cNvPr>
          <p:cNvPicPr preferRelativeResize="0"/>
          <p:nvPr/>
        </p:nvPicPr>
        <p:blipFill rotWithShape="1">
          <a:blip r:embed="rId5">
            <a:alphaModFix/>
          </a:blip>
          <a:srcRect/>
          <a:stretch/>
        </p:blipFill>
        <p:spPr>
          <a:xfrm flipH="1">
            <a:off x="11152961" y="2443304"/>
            <a:ext cx="853707" cy="504462"/>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par>
                                <p:cTn id="16" presetID="22" presetClass="entr" presetSubtype="1"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pic>
        <p:nvPicPr>
          <p:cNvPr id="7" name="Picture 6" descr="A group of children in a classroom&#10;&#10;Description automatically generated">
            <a:extLst>
              <a:ext uri="{FF2B5EF4-FFF2-40B4-BE49-F238E27FC236}">
                <a16:creationId xmlns:a16="http://schemas.microsoft.com/office/drawing/2014/main" id="{A851B3D1-517C-27BE-3FD1-A588272B7CC0}"/>
              </a:ext>
            </a:extLst>
          </p:cNvPr>
          <p:cNvPicPr>
            <a:picLocks noChangeAspect="1"/>
          </p:cNvPicPr>
          <p:nvPr/>
        </p:nvPicPr>
        <p:blipFill>
          <a:blip r:embed="rId4"/>
          <a:srcRect l="46518" t="22723" r="9413" b="43642"/>
          <a:stretch/>
        </p:blipFill>
        <p:spPr>
          <a:xfrm>
            <a:off x="5919678" y="2336592"/>
            <a:ext cx="5437488" cy="2895284"/>
          </a:xfrm>
          <a:prstGeom prst="rect">
            <a:avLst/>
          </a:prstGeom>
        </p:spPr>
      </p:pic>
      <p:pic>
        <p:nvPicPr>
          <p:cNvPr id="9" name="Picture 8" descr="A group of children in a classroom&#10;&#10;Description automatically generated">
            <a:extLst>
              <a:ext uri="{FF2B5EF4-FFF2-40B4-BE49-F238E27FC236}">
                <a16:creationId xmlns:a16="http://schemas.microsoft.com/office/drawing/2014/main" id="{29427221-915B-986B-9599-16FA1958175D}"/>
              </a:ext>
            </a:extLst>
          </p:cNvPr>
          <p:cNvPicPr>
            <a:picLocks noChangeAspect="1"/>
          </p:cNvPicPr>
          <p:nvPr/>
        </p:nvPicPr>
        <p:blipFill>
          <a:blip r:embed="rId4"/>
          <a:srcRect l="10604" t="21083" r="54913" b="43642"/>
          <a:stretch/>
        </p:blipFill>
        <p:spPr>
          <a:xfrm>
            <a:off x="834834" y="2116951"/>
            <a:ext cx="4254659" cy="3036518"/>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a:extLst>
            <a:ext uri="{FF2B5EF4-FFF2-40B4-BE49-F238E27FC236}">
              <a16:creationId xmlns:a16="http://schemas.microsoft.com/office/drawing/2014/main" id="{05600D27-4405-AA5C-F2BE-AF9AE44F413B}"/>
            </a:ext>
          </a:extLst>
        </p:cNvPr>
        <p:cNvGrpSpPr/>
        <p:nvPr/>
      </p:nvGrpSpPr>
      <p:grpSpPr>
        <a:xfrm>
          <a:off x="0" y="0"/>
          <a:ext cx="0" cy="0"/>
          <a:chOff x="0" y="0"/>
          <a:chExt cx="0" cy="0"/>
        </a:xfrm>
      </p:grpSpPr>
      <p:pic>
        <p:nvPicPr>
          <p:cNvPr id="3" name="Picture 2" descr="A group of children in a classroom&#10;&#10;Description automatically generated">
            <a:extLst>
              <a:ext uri="{FF2B5EF4-FFF2-40B4-BE49-F238E27FC236}">
                <a16:creationId xmlns:a16="http://schemas.microsoft.com/office/drawing/2014/main" id="{0035C581-2FD6-6C10-B314-1B78CF2310C6}"/>
              </a:ext>
            </a:extLst>
          </p:cNvPr>
          <p:cNvPicPr>
            <a:picLocks noChangeAspect="1"/>
          </p:cNvPicPr>
          <p:nvPr/>
        </p:nvPicPr>
        <p:blipFill>
          <a:blip r:embed="rId4"/>
          <a:srcRect l="46519" t="57998" r="9412" b="8368"/>
          <a:stretch/>
        </p:blipFill>
        <p:spPr>
          <a:xfrm>
            <a:off x="5542289" y="2469822"/>
            <a:ext cx="5722451" cy="3047017"/>
          </a:xfrm>
          <a:prstGeom prst="rect">
            <a:avLst/>
          </a:prstGeom>
        </p:spPr>
      </p:pic>
      <p:pic>
        <p:nvPicPr>
          <p:cNvPr id="5" name="Picture 4" descr="A group of children in a classroom&#10;&#10;Description automatically generated">
            <a:extLst>
              <a:ext uri="{FF2B5EF4-FFF2-40B4-BE49-F238E27FC236}">
                <a16:creationId xmlns:a16="http://schemas.microsoft.com/office/drawing/2014/main" id="{12CCD1E7-0C9B-FA13-7C93-0680A961081B}"/>
              </a:ext>
            </a:extLst>
          </p:cNvPr>
          <p:cNvPicPr>
            <a:picLocks noChangeAspect="1"/>
          </p:cNvPicPr>
          <p:nvPr/>
        </p:nvPicPr>
        <p:blipFill>
          <a:blip r:embed="rId4"/>
          <a:srcRect l="11575" t="57998" r="54913" b="8367"/>
          <a:stretch/>
        </p:blipFill>
        <p:spPr>
          <a:xfrm>
            <a:off x="952854" y="2469821"/>
            <a:ext cx="4351568" cy="3047017"/>
          </a:xfrm>
          <a:prstGeom prst="rect">
            <a:avLst/>
          </a:prstGeom>
        </p:spPr>
      </p:pic>
    </p:spTree>
    <p:extLst>
      <p:ext uri="{BB962C8B-B14F-4D97-AF65-F5344CB8AC3E}">
        <p14:creationId xmlns:p14="http://schemas.microsoft.com/office/powerpoint/2010/main" val="4188724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
        <p:cNvGrpSpPr/>
        <p:nvPr/>
      </p:nvGrpSpPr>
      <p:grpSpPr>
        <a:xfrm>
          <a:off x="0" y="0"/>
          <a:ext cx="0" cy="0"/>
          <a:chOff x="0" y="0"/>
          <a:chExt cx="0" cy="0"/>
        </a:xfrm>
      </p:grpSpPr>
      <p:sp>
        <p:nvSpPr>
          <p:cNvPr id="2" name="TextBox 1">
            <a:extLst>
              <a:ext uri="{FF2B5EF4-FFF2-40B4-BE49-F238E27FC236}">
                <a16:creationId xmlns:a16="http://schemas.microsoft.com/office/drawing/2014/main" id="{77FBAA4D-C25D-F537-D7D7-1C7E80C86B06}"/>
              </a:ext>
            </a:extLst>
          </p:cNvPr>
          <p:cNvSpPr txBox="1"/>
          <p:nvPr/>
        </p:nvSpPr>
        <p:spPr>
          <a:xfrm>
            <a:off x="1322185" y="2384579"/>
            <a:ext cx="9572887" cy="2783839"/>
          </a:xfrm>
          <a:prstGeom prst="rect">
            <a:avLst/>
          </a:prstGeom>
          <a:noFill/>
        </p:spPr>
        <p:txBody>
          <a:bodyPr wrap="square" rtlCol="0">
            <a:spAutoFit/>
          </a:bodyPr>
          <a:lstStyle/>
          <a:p>
            <a:pPr algn="just">
              <a:lnSpc>
                <a:spcPct val="150000"/>
              </a:lnSpc>
              <a:buClrTx/>
              <a:buFontTx/>
              <a:buNone/>
            </a:pPr>
            <a:r>
              <a:rPr lang="vi-VN" sz="2400" kern="1200" dirty="0">
                <a:solidFill>
                  <a:prstClr val="black"/>
                </a:solidFill>
                <a:latin typeface="utm avo"/>
                <a:ea typeface="Times New Roman" panose="02020603050405020304" pitchFamily="18" charset="0"/>
                <a:cs typeface="Arial" panose="020B0604020202020204" pitchFamily="34" charset="0"/>
              </a:rPr>
              <a:t>Trong giờ học, em cần hăng hái phát biểu, tham gia xây dựng bài; cùng hợp tác với các bạn trong các hoạt động nhóm, giúp đỡ bạn học tập để cùng tiến bộ. Những lúc nghỉ, em nên tham gia các hoạt động ngoài trời để cùng các bạn và </a:t>
            </a:r>
            <a:br>
              <a:rPr lang="vi-VN" sz="2400" kern="1200" dirty="0">
                <a:solidFill>
                  <a:prstClr val="black"/>
                </a:solidFill>
                <a:latin typeface="utm avo"/>
                <a:ea typeface="Times New Roman" panose="02020603050405020304" pitchFamily="18" charset="0"/>
                <a:cs typeface="Arial" panose="020B0604020202020204" pitchFamily="34" charset="0"/>
              </a:rPr>
            </a:br>
            <a:r>
              <a:rPr lang="vi-VN" sz="2400" kern="1200" dirty="0">
                <a:solidFill>
                  <a:prstClr val="black"/>
                </a:solidFill>
                <a:latin typeface="utm avo"/>
                <a:ea typeface="Times New Roman" panose="02020603050405020304" pitchFamily="18" charset="0"/>
                <a:cs typeface="Arial" panose="020B0604020202020204" pitchFamily="34" charset="0"/>
              </a:rPr>
              <a:t>người thân rèn luyện sức khoẻ.</a:t>
            </a:r>
            <a:endParaRPr lang="en-US" sz="2400" kern="1200" dirty="0">
              <a:solidFill>
                <a:prstClr val="black"/>
              </a:solidFill>
              <a:latin typeface="utm avo"/>
              <a:ea typeface="+mn-ea"/>
              <a:cs typeface="Arial" panose="020B0604020202020204" pitchFamily="34" charset="0"/>
            </a:endParaRPr>
          </a:p>
        </p:txBody>
      </p:sp>
      <p:pic>
        <p:nvPicPr>
          <p:cNvPr id="3" name="Picture 21">
            <a:extLst>
              <a:ext uri="{FF2B5EF4-FFF2-40B4-BE49-F238E27FC236}">
                <a16:creationId xmlns:a16="http://schemas.microsoft.com/office/drawing/2014/main" id="{2EAA678C-CCA1-679D-45C6-5D07CAED8E2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895072" y="4540888"/>
            <a:ext cx="908268" cy="627530"/>
          </a:xfrm>
          <a:prstGeom prst="rect">
            <a:avLst/>
          </a:prstGeom>
        </p:spPr>
      </p:pic>
      <p:pic>
        <p:nvPicPr>
          <p:cNvPr id="4" name="Picture 21">
            <a:extLst>
              <a:ext uri="{FF2B5EF4-FFF2-40B4-BE49-F238E27FC236}">
                <a16:creationId xmlns:a16="http://schemas.microsoft.com/office/drawing/2014/main" id="{461684AB-5D22-F652-E038-D524BCED815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251266" y="2384579"/>
            <a:ext cx="908267" cy="627530"/>
          </a:xfrm>
          <a:prstGeom prst="rect">
            <a:avLst/>
          </a:prstGeom>
        </p:spPr>
      </p:pic>
      <p:sp>
        <p:nvSpPr>
          <p:cNvPr id="6" name="TextBox 24">
            <a:extLst>
              <a:ext uri="{FF2B5EF4-FFF2-40B4-BE49-F238E27FC236}">
                <a16:creationId xmlns:a16="http://schemas.microsoft.com/office/drawing/2014/main" id="{0EAE38A7-3BEC-BBAD-94AF-3AFCF34F51A8}"/>
              </a:ext>
            </a:extLst>
          </p:cNvPr>
          <p:cNvSpPr txBox="1"/>
          <p:nvPr/>
        </p:nvSpPr>
        <p:spPr>
          <a:xfrm>
            <a:off x="2722279" y="1684213"/>
            <a:ext cx="6747441" cy="492443"/>
          </a:xfrm>
          <a:prstGeom prst="rect">
            <a:avLst/>
          </a:prstGeom>
        </p:spPr>
        <p:txBody>
          <a:bodyPr lIns="0" tIns="0" rIns="0" bIns="0" rtlCol="0" anchor="t">
            <a:spAutoFit/>
          </a:bodyPr>
          <a:lstStyle/>
          <a:p>
            <a:pPr algn="ctr" defTabSz="609630"/>
            <a:r>
              <a:rPr lang="en-US" sz="3200" b="1" dirty="0">
                <a:solidFill>
                  <a:schemeClr val="bg1">
                    <a:lumMod val="10000"/>
                  </a:schemeClr>
                </a:solidFill>
                <a:latin typeface="UTM Avo"/>
                <a:cs typeface="+mn-ea"/>
                <a:sym typeface="+mn-lt"/>
              </a:rPr>
              <a:t>KẾT LUẬN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63FF40A4-EB4F-71EA-738E-3EBDA666FAFC}"/>
            </a:ext>
          </a:extLst>
        </p:cNvPr>
        <p:cNvGrpSpPr/>
        <p:nvPr/>
      </p:nvGrpSpPr>
      <p:grpSpPr>
        <a:xfrm>
          <a:off x="0" y="0"/>
          <a:ext cx="0" cy="0"/>
          <a:chOff x="0" y="0"/>
          <a:chExt cx="0" cy="0"/>
        </a:xfrm>
      </p:grpSpPr>
      <p:sp>
        <p:nvSpPr>
          <p:cNvPr id="138" name="Google Shape;138;g32282f178eb_0_6">
            <a:extLst>
              <a:ext uri="{FF2B5EF4-FFF2-40B4-BE49-F238E27FC236}">
                <a16:creationId xmlns:a16="http://schemas.microsoft.com/office/drawing/2014/main" id="{3CC600F0-9559-0B26-3269-A994E340A6EC}"/>
              </a:ext>
            </a:extLst>
          </p:cNvPr>
          <p:cNvSpPr txBox="1"/>
          <p:nvPr/>
        </p:nvSpPr>
        <p:spPr>
          <a:xfrm>
            <a:off x="1172941" y="1632346"/>
            <a:ext cx="9846118" cy="830966"/>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vi-VN" sz="2800" b="1" dirty="0">
                <a:latin typeface="UTM Avo" panose="02040603050506020204" pitchFamily="18" charset="0"/>
              </a:rPr>
              <a:t>3</a:t>
            </a:r>
            <a:r>
              <a:rPr lang="en-US" sz="2800" b="1" dirty="0">
                <a:solidFill>
                  <a:srgbClr val="000000"/>
                </a:solidFill>
                <a:latin typeface="UTM Avo" panose="02040603050506020204" pitchFamily="18" charset="0"/>
              </a:rPr>
              <a:t>: </a:t>
            </a:r>
            <a:r>
              <a:rPr lang="vi-VN" sz="2800" b="1" dirty="0">
                <a:latin typeface="UTM Avo" panose="02040603050506020204" pitchFamily="18" charset="0"/>
              </a:rPr>
              <a:t>Trò chơi “Giờ nào, việc nấy”</a:t>
            </a:r>
            <a:endParaRPr sz="2800" b="1" dirty="0">
              <a:solidFill>
                <a:srgbClr val="000000"/>
              </a:solidFill>
              <a:latin typeface="UTM Avo" panose="02040603050506020204" pitchFamily="18" charset="0"/>
            </a:endParaRPr>
          </a:p>
        </p:txBody>
      </p:sp>
      <p:sp>
        <p:nvSpPr>
          <p:cNvPr id="6" name="Pentagon 6">
            <a:extLst>
              <a:ext uri="{FF2B5EF4-FFF2-40B4-BE49-F238E27FC236}">
                <a16:creationId xmlns:a16="http://schemas.microsoft.com/office/drawing/2014/main" id="{2B9AEE4E-A0CF-6296-8F82-C6E8CA41EBF0}"/>
              </a:ext>
            </a:extLst>
          </p:cNvPr>
          <p:cNvSpPr/>
          <p:nvPr/>
        </p:nvSpPr>
        <p:spPr>
          <a:xfrm>
            <a:off x="0" y="2564796"/>
            <a:ext cx="660400" cy="406400"/>
          </a:xfrm>
          <a:prstGeom prst="homePlate">
            <a:avLst/>
          </a:prstGeom>
          <a:solidFill>
            <a:srgbClr val="C00000"/>
          </a:solidFill>
          <a:ln w="25400" cap="flat" cmpd="sng" algn="ctr">
            <a:solidFill>
              <a:srgbClr val="C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chemeClr val="bg1">
                  <a:lumMod val="10000"/>
                </a:schemeClr>
              </a:solidFill>
              <a:effectLst/>
              <a:uLnTx/>
              <a:uFillTx/>
              <a:latin typeface="UTM Avo"/>
              <a:cs typeface="+mn-ea"/>
              <a:sym typeface="+mn-lt"/>
            </a:endParaRPr>
          </a:p>
        </p:txBody>
      </p:sp>
      <p:sp>
        <p:nvSpPr>
          <p:cNvPr id="7" name="Google Shape;125;p7">
            <a:extLst>
              <a:ext uri="{FF2B5EF4-FFF2-40B4-BE49-F238E27FC236}">
                <a16:creationId xmlns:a16="http://schemas.microsoft.com/office/drawing/2014/main" id="{637A3C7C-3401-4F1D-488B-D5115A9FB452}"/>
              </a:ext>
            </a:extLst>
          </p:cNvPr>
          <p:cNvSpPr txBox="1"/>
          <p:nvPr/>
        </p:nvSpPr>
        <p:spPr>
          <a:xfrm>
            <a:off x="879229" y="2463312"/>
            <a:ext cx="10064513" cy="609367"/>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2400" b="1" dirty="0" err="1">
                <a:solidFill>
                  <a:srgbClr val="000000"/>
                </a:solidFill>
                <a:latin typeface="UTM Avo" panose="02040603050506020204" pitchFamily="18" charset="0"/>
              </a:rPr>
              <a:t>Hướng</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dẫn</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các</a:t>
            </a:r>
            <a:r>
              <a:rPr lang="en-US" sz="2400" b="1" dirty="0" err="1">
                <a:latin typeface="UTM Avo" panose="02040603050506020204" pitchFamily="18" charset="0"/>
              </a:rPr>
              <a:t>h</a:t>
            </a:r>
            <a:r>
              <a:rPr lang="en-US" sz="2400" b="1" dirty="0">
                <a:latin typeface="UTM Avo" panose="02040603050506020204" pitchFamily="18" charset="0"/>
              </a:rPr>
              <a:t> </a:t>
            </a:r>
            <a:r>
              <a:rPr lang="en-US" sz="2400" b="1" dirty="0" err="1">
                <a:latin typeface="UTM Avo" panose="02040603050506020204" pitchFamily="18" charset="0"/>
              </a:rPr>
              <a:t>chơi</a:t>
            </a:r>
            <a:r>
              <a:rPr lang="en-US" sz="2400" b="1" dirty="0">
                <a:latin typeface="UTM Avo" panose="02040603050506020204" pitchFamily="18" charset="0"/>
              </a:rPr>
              <a:t>:</a:t>
            </a:r>
            <a:endParaRPr lang="vi-VN" sz="2400" b="1" dirty="0">
              <a:solidFill>
                <a:srgbClr val="000000"/>
              </a:solidFill>
              <a:latin typeface="UTM Avo" panose="02040603050506020204" pitchFamily="18" charset="0"/>
            </a:endParaRPr>
          </a:p>
        </p:txBody>
      </p:sp>
      <p:grpSp>
        <p:nvGrpSpPr>
          <p:cNvPr id="8" name="Group 6">
            <a:extLst>
              <a:ext uri="{FF2B5EF4-FFF2-40B4-BE49-F238E27FC236}">
                <a16:creationId xmlns:a16="http://schemas.microsoft.com/office/drawing/2014/main" id="{504EB13E-F968-4B88-54CA-305B89432A02}"/>
              </a:ext>
            </a:extLst>
          </p:cNvPr>
          <p:cNvGrpSpPr/>
          <p:nvPr/>
        </p:nvGrpSpPr>
        <p:grpSpPr>
          <a:xfrm>
            <a:off x="330201" y="3091919"/>
            <a:ext cx="7213599" cy="3570138"/>
            <a:chOff x="0" y="-144661"/>
            <a:chExt cx="20003933" cy="6145474"/>
          </a:xfrm>
        </p:grpSpPr>
        <p:grpSp>
          <p:nvGrpSpPr>
            <p:cNvPr id="9" name="Group 7">
              <a:extLst>
                <a:ext uri="{FF2B5EF4-FFF2-40B4-BE49-F238E27FC236}">
                  <a16:creationId xmlns:a16="http://schemas.microsoft.com/office/drawing/2014/main" id="{02278B11-1B83-725B-F634-D9ABF64AB44F}"/>
                </a:ext>
              </a:extLst>
            </p:cNvPr>
            <p:cNvGrpSpPr/>
            <p:nvPr/>
          </p:nvGrpSpPr>
          <p:grpSpPr>
            <a:xfrm>
              <a:off x="0" y="-144661"/>
              <a:ext cx="20003933" cy="6145474"/>
              <a:chOff x="0" y="-28575"/>
              <a:chExt cx="3951394" cy="1213921"/>
            </a:xfrm>
          </p:grpSpPr>
          <p:sp>
            <p:nvSpPr>
              <p:cNvPr id="11" name="Freeform 8">
                <a:extLst>
                  <a:ext uri="{FF2B5EF4-FFF2-40B4-BE49-F238E27FC236}">
                    <a16:creationId xmlns:a16="http://schemas.microsoft.com/office/drawing/2014/main" id="{60F7DDAD-0EE9-3FBF-4E04-7C7A9AA54ED8}"/>
                  </a:ext>
                </a:extLst>
              </p:cNvPr>
              <p:cNvSpPr/>
              <p:nvPr/>
            </p:nvSpPr>
            <p:spPr>
              <a:xfrm>
                <a:off x="0" y="0"/>
                <a:ext cx="3951394" cy="696939"/>
              </a:xfrm>
              <a:custGeom>
                <a:avLst/>
                <a:gdLst/>
                <a:ahLst/>
                <a:cxnLst/>
                <a:rect l="l" t="t" r="r" b="b"/>
                <a:pathLst>
                  <a:path w="3646789" h="1185346">
                    <a:moveTo>
                      <a:pt x="16774" y="0"/>
                    </a:moveTo>
                    <a:lnTo>
                      <a:pt x="3630015" y="0"/>
                    </a:lnTo>
                    <a:cubicBezTo>
                      <a:pt x="3634464" y="0"/>
                      <a:pt x="3638730" y="1767"/>
                      <a:pt x="3641876" y="4913"/>
                    </a:cubicBezTo>
                    <a:cubicBezTo>
                      <a:pt x="3645022" y="8059"/>
                      <a:pt x="3646789" y="12325"/>
                      <a:pt x="3646789" y="16774"/>
                    </a:cubicBezTo>
                    <a:lnTo>
                      <a:pt x="3646789" y="1168572"/>
                    </a:lnTo>
                    <a:cubicBezTo>
                      <a:pt x="3646789" y="1173021"/>
                      <a:pt x="3645022" y="1177287"/>
                      <a:pt x="3641876" y="1180433"/>
                    </a:cubicBezTo>
                    <a:cubicBezTo>
                      <a:pt x="3638730" y="1183579"/>
                      <a:pt x="3634464" y="1185346"/>
                      <a:pt x="3630015" y="1185346"/>
                    </a:cubicBezTo>
                    <a:lnTo>
                      <a:pt x="16774" y="1185346"/>
                    </a:lnTo>
                    <a:cubicBezTo>
                      <a:pt x="12325" y="1185346"/>
                      <a:pt x="8059" y="1183579"/>
                      <a:pt x="4913" y="1180433"/>
                    </a:cubicBezTo>
                    <a:cubicBezTo>
                      <a:pt x="1767" y="1177287"/>
                      <a:pt x="0" y="1173021"/>
                      <a:pt x="0" y="1168572"/>
                    </a:cubicBezTo>
                    <a:lnTo>
                      <a:pt x="0" y="16774"/>
                    </a:lnTo>
                    <a:cubicBezTo>
                      <a:pt x="0" y="12325"/>
                      <a:pt x="1767" y="8059"/>
                      <a:pt x="4913" y="4913"/>
                    </a:cubicBezTo>
                    <a:cubicBezTo>
                      <a:pt x="8059" y="1767"/>
                      <a:pt x="12325" y="0"/>
                      <a:pt x="16774" y="0"/>
                    </a:cubicBezTo>
                    <a:close/>
                  </a:path>
                </a:pathLst>
              </a:custGeom>
              <a:solidFill>
                <a:srgbClr val="F7F6F8"/>
              </a:solidFill>
              <a:ln w="19050" cap="rnd">
                <a:solidFill>
                  <a:srgbClr val="0A2E76"/>
                </a:solidFill>
                <a:prstDash val="solid"/>
                <a:round/>
              </a:ln>
            </p:spPr>
            <p:txBody>
              <a:bodyPr/>
              <a:lstStyle/>
              <a:p>
                <a:pPr defTabSz="609630"/>
                <a:endParaRPr lang="en-US" sz="700">
                  <a:solidFill>
                    <a:schemeClr val="bg1">
                      <a:lumMod val="10000"/>
                    </a:schemeClr>
                  </a:solidFill>
                  <a:latin typeface="UTM Avo"/>
                  <a:cs typeface="+mn-ea"/>
                  <a:sym typeface="+mn-lt"/>
                </a:endParaRPr>
              </a:p>
            </p:txBody>
          </p:sp>
          <p:sp>
            <p:nvSpPr>
              <p:cNvPr id="12" name="TextBox 9">
                <a:extLst>
                  <a:ext uri="{FF2B5EF4-FFF2-40B4-BE49-F238E27FC236}">
                    <a16:creationId xmlns:a16="http://schemas.microsoft.com/office/drawing/2014/main" id="{479FE028-6786-DA54-CF03-542CD1F7F7EB}"/>
                  </a:ext>
                </a:extLst>
              </p:cNvPr>
              <p:cNvSpPr txBox="1"/>
              <p:nvPr/>
            </p:nvSpPr>
            <p:spPr>
              <a:xfrm>
                <a:off x="0" y="-28575"/>
                <a:ext cx="3646789" cy="1213921"/>
              </a:xfrm>
              <a:prstGeom prst="rect">
                <a:avLst/>
              </a:prstGeom>
            </p:spPr>
            <p:txBody>
              <a:bodyPr lIns="33867" tIns="33867" rIns="33867" bIns="33867" rtlCol="0" anchor="ctr"/>
              <a:lstStyle/>
              <a:p>
                <a:pPr algn="ctr" defTabSz="609630">
                  <a:lnSpc>
                    <a:spcPts val="1733"/>
                  </a:lnSpc>
                  <a:spcBef>
                    <a:spcPct val="0"/>
                  </a:spcBef>
                </a:pPr>
                <a:endParaRPr sz="700">
                  <a:solidFill>
                    <a:schemeClr val="bg1">
                      <a:lumMod val="10000"/>
                    </a:schemeClr>
                  </a:solidFill>
                  <a:latin typeface="UTM Avo"/>
                  <a:cs typeface="+mn-ea"/>
                  <a:sym typeface="+mn-lt"/>
                </a:endParaRPr>
              </a:p>
            </p:txBody>
          </p:sp>
        </p:grpSp>
        <p:sp>
          <p:nvSpPr>
            <p:cNvPr id="10" name="TextBox 10">
              <a:extLst>
                <a:ext uri="{FF2B5EF4-FFF2-40B4-BE49-F238E27FC236}">
                  <a16:creationId xmlns:a16="http://schemas.microsoft.com/office/drawing/2014/main" id="{ED071ADA-7244-8D1A-54D1-F92549E8878A}"/>
                </a:ext>
              </a:extLst>
            </p:cNvPr>
            <p:cNvSpPr txBox="1"/>
            <p:nvPr/>
          </p:nvSpPr>
          <p:spPr>
            <a:xfrm>
              <a:off x="355677" y="575397"/>
              <a:ext cx="18461870" cy="2725782"/>
            </a:xfrm>
            <a:prstGeom prst="rect">
              <a:avLst/>
            </a:prstGeom>
          </p:spPr>
          <p:txBody>
            <a:bodyPr wrap="square" lIns="0" tIns="0" rIns="0" bIns="0" rtlCol="0" anchor="t">
              <a:spAutoFit/>
            </a:bodyPr>
            <a:lstStyle/>
            <a:p>
              <a:pPr marL="251897" lvl="1" algn="just">
                <a:lnSpc>
                  <a:spcPct val="150000"/>
                </a:lnSpc>
              </a:pPr>
              <a:r>
                <a:rPr lang="vi-VN" sz="2400" dirty="0">
                  <a:solidFill>
                    <a:schemeClr val="bg1">
                      <a:lumMod val="10000"/>
                    </a:schemeClr>
                  </a:solidFill>
                  <a:latin typeface="UTM Avo" panose="02040603050506020204" pitchFamily="18"/>
                  <a:cs typeface="+mn-ea"/>
                  <a:sym typeface="+mn-lt"/>
                </a:rPr>
                <a:t>- Các bạn học sinh đứng thành vòng tròn, giáo viên đứng giữa làm quản trò.</a:t>
              </a:r>
            </a:p>
          </p:txBody>
        </p:sp>
      </p:grpSp>
      <p:grpSp>
        <p:nvGrpSpPr>
          <p:cNvPr id="13" name="Group 12">
            <a:extLst>
              <a:ext uri="{FF2B5EF4-FFF2-40B4-BE49-F238E27FC236}">
                <a16:creationId xmlns:a16="http://schemas.microsoft.com/office/drawing/2014/main" id="{7B3F9252-0242-8A10-CF8A-1777A872252A}"/>
              </a:ext>
            </a:extLst>
          </p:cNvPr>
          <p:cNvGrpSpPr/>
          <p:nvPr/>
        </p:nvGrpSpPr>
        <p:grpSpPr>
          <a:xfrm>
            <a:off x="7762629" y="2564796"/>
            <a:ext cx="4195744" cy="4195744"/>
            <a:chOff x="7762629" y="2629589"/>
            <a:chExt cx="4195744" cy="4195744"/>
          </a:xfrm>
        </p:grpSpPr>
        <p:pic>
          <p:nvPicPr>
            <p:cNvPr id="3" name="Picture 2" descr="A cartoon clock running with thought bubbles&#10;&#10;Description automatically generated">
              <a:extLst>
                <a:ext uri="{FF2B5EF4-FFF2-40B4-BE49-F238E27FC236}">
                  <a16:creationId xmlns:a16="http://schemas.microsoft.com/office/drawing/2014/main" id="{F8EC86F2-5481-B0EA-849B-20C6246D02A0}"/>
                </a:ext>
              </a:extLst>
            </p:cNvPr>
            <p:cNvPicPr>
              <a:picLocks noChangeAspect="1"/>
            </p:cNvPicPr>
            <p:nvPr/>
          </p:nvPicPr>
          <p:blipFill>
            <a:blip r:embed="rId4"/>
            <a:stretch>
              <a:fillRect/>
            </a:stretch>
          </p:blipFill>
          <p:spPr>
            <a:xfrm>
              <a:off x="7762629" y="2629589"/>
              <a:ext cx="4195744" cy="4195744"/>
            </a:xfrm>
            <a:prstGeom prst="rect">
              <a:avLst/>
            </a:prstGeom>
          </p:spPr>
        </p:pic>
        <p:sp>
          <p:nvSpPr>
            <p:cNvPr id="4" name="TextBox 3">
              <a:extLst>
                <a:ext uri="{FF2B5EF4-FFF2-40B4-BE49-F238E27FC236}">
                  <a16:creationId xmlns:a16="http://schemas.microsoft.com/office/drawing/2014/main" id="{FD0A4170-AF24-954F-B66B-116A096EF35D}"/>
                </a:ext>
              </a:extLst>
            </p:cNvPr>
            <p:cNvSpPr txBox="1"/>
            <p:nvPr/>
          </p:nvSpPr>
          <p:spPr>
            <a:xfrm>
              <a:off x="7939154" y="3136961"/>
              <a:ext cx="1573191" cy="369332"/>
            </a:xfrm>
            <a:prstGeom prst="rect">
              <a:avLst/>
            </a:prstGeom>
            <a:noFill/>
          </p:spPr>
          <p:txBody>
            <a:bodyPr wrap="square" rtlCol="0">
              <a:spAutoFit/>
            </a:bodyPr>
            <a:lstStyle/>
            <a:p>
              <a:pPr algn="ctr"/>
              <a:r>
                <a:rPr lang="en-US" sz="1800" dirty="0">
                  <a:latin typeface="UTM Avo" panose="02040603050506020204" pitchFamily="18" charset="0"/>
                  <a:cs typeface="Utsaah" panose="020B0502040204020203" pitchFamily="34" charset="0"/>
                </a:rPr>
                <a:t>5 </a:t>
              </a:r>
              <a:r>
                <a:rPr lang="en-US" sz="1800" dirty="0" err="1">
                  <a:latin typeface="UTM Avo" panose="02040603050506020204" pitchFamily="18" charset="0"/>
                  <a:cs typeface="Utsaah" panose="020B0502040204020203" pitchFamily="34" charset="0"/>
                </a:rPr>
                <a:t>giờ</a:t>
              </a:r>
              <a:r>
                <a:rPr lang="en-US" sz="1800" dirty="0">
                  <a:latin typeface="UTM Avo" panose="02040603050506020204" pitchFamily="18" charset="0"/>
                  <a:cs typeface="Utsaah" panose="020B0502040204020203" pitchFamily="34" charset="0"/>
                </a:rPr>
                <a:t> </a:t>
              </a:r>
              <a:r>
                <a:rPr lang="en-US" sz="1800" dirty="0" err="1">
                  <a:latin typeface="UTM Avo" panose="02040603050506020204" pitchFamily="18" charset="0"/>
                  <a:cs typeface="Utsaah" panose="020B0502040204020203" pitchFamily="34" charset="0"/>
                </a:rPr>
                <a:t>chiều</a:t>
              </a:r>
              <a:endParaRPr lang="en-US" sz="1800" dirty="0">
                <a:latin typeface="UTM Avo" panose="02040603050506020204" pitchFamily="18" charset="0"/>
                <a:cs typeface="Utsaah" panose="020B0502040204020203" pitchFamily="34" charset="0"/>
              </a:endParaRPr>
            </a:p>
          </p:txBody>
        </p:sp>
        <p:sp>
          <p:nvSpPr>
            <p:cNvPr id="5" name="TextBox 4">
              <a:extLst>
                <a:ext uri="{FF2B5EF4-FFF2-40B4-BE49-F238E27FC236}">
                  <a16:creationId xmlns:a16="http://schemas.microsoft.com/office/drawing/2014/main" id="{DCFE088C-A3F1-3F90-CEFC-A98CD558F31F}"/>
                </a:ext>
              </a:extLst>
            </p:cNvPr>
            <p:cNvSpPr txBox="1"/>
            <p:nvPr/>
          </p:nvSpPr>
          <p:spPr>
            <a:xfrm>
              <a:off x="10117397" y="3525972"/>
              <a:ext cx="1573191" cy="338554"/>
            </a:xfrm>
            <a:prstGeom prst="rect">
              <a:avLst/>
            </a:prstGeom>
            <a:solidFill>
              <a:schemeClr val="bg1"/>
            </a:solidFill>
          </p:spPr>
          <p:txBody>
            <a:bodyPr wrap="square" rtlCol="0">
              <a:spAutoFit/>
            </a:bodyPr>
            <a:lstStyle/>
            <a:p>
              <a:pPr algn="ctr"/>
              <a:r>
                <a:rPr lang="en-US" sz="1600" dirty="0" err="1">
                  <a:latin typeface="UTM Avo" panose="02040603050506020204" pitchFamily="18" charset="0"/>
                  <a:cs typeface="Utsaah" panose="020B0502040204020203" pitchFamily="34" charset="0"/>
                </a:rPr>
                <a:t>Chơi</a:t>
              </a:r>
              <a:r>
                <a:rPr lang="en-US" sz="1600" dirty="0">
                  <a:latin typeface="UTM Avo" panose="02040603050506020204" pitchFamily="18" charset="0"/>
                  <a:cs typeface="Utsaah" panose="020B0502040204020203" pitchFamily="34" charset="0"/>
                </a:rPr>
                <a:t> </a:t>
              </a:r>
              <a:r>
                <a:rPr lang="en-US" sz="1600" dirty="0" err="1">
                  <a:latin typeface="UTM Avo" panose="02040603050506020204" pitchFamily="18" charset="0"/>
                  <a:cs typeface="Utsaah" panose="020B0502040204020203" pitchFamily="34" charset="0"/>
                </a:rPr>
                <a:t>đá</a:t>
              </a:r>
              <a:r>
                <a:rPr lang="en-US" sz="1600" dirty="0">
                  <a:latin typeface="UTM Avo" panose="02040603050506020204" pitchFamily="18" charset="0"/>
                  <a:cs typeface="Utsaah" panose="020B0502040204020203" pitchFamily="34" charset="0"/>
                </a:rPr>
                <a:t> </a:t>
              </a:r>
              <a:r>
                <a:rPr lang="en-US" sz="1600" dirty="0" err="1">
                  <a:latin typeface="UTM Avo" panose="02040603050506020204" pitchFamily="18" charset="0"/>
                  <a:cs typeface="Utsaah" panose="020B0502040204020203" pitchFamily="34" charset="0"/>
                </a:rPr>
                <a:t>bóng</a:t>
              </a:r>
              <a:endParaRPr lang="en-US" sz="1600" dirty="0">
                <a:latin typeface="UTM Avo" panose="02040603050506020204" pitchFamily="18" charset="0"/>
                <a:cs typeface="Utsaah" panose="020B0502040204020203" pitchFamily="34" charset="0"/>
              </a:endParaRPr>
            </a:p>
          </p:txBody>
        </p:sp>
      </p:grpSp>
    </p:spTree>
    <p:extLst>
      <p:ext uri="{BB962C8B-B14F-4D97-AF65-F5344CB8AC3E}">
        <p14:creationId xmlns:p14="http://schemas.microsoft.com/office/powerpoint/2010/main" val="1409935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16" presetClass="entr" presetSubtype="21"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DB7C4C07-3B6D-DB9B-3A40-6CCA9CE6D08C}"/>
            </a:ext>
          </a:extLst>
        </p:cNvPr>
        <p:cNvGrpSpPr/>
        <p:nvPr/>
      </p:nvGrpSpPr>
      <p:grpSpPr>
        <a:xfrm>
          <a:off x="0" y="0"/>
          <a:ext cx="0" cy="0"/>
          <a:chOff x="0" y="0"/>
          <a:chExt cx="0" cy="0"/>
        </a:xfrm>
      </p:grpSpPr>
      <p:sp>
        <p:nvSpPr>
          <p:cNvPr id="15" name="Pentagon 6">
            <a:extLst>
              <a:ext uri="{FF2B5EF4-FFF2-40B4-BE49-F238E27FC236}">
                <a16:creationId xmlns:a16="http://schemas.microsoft.com/office/drawing/2014/main" id="{6AACC848-4456-6B0E-A523-75D2199104B0}"/>
              </a:ext>
            </a:extLst>
          </p:cNvPr>
          <p:cNvSpPr/>
          <p:nvPr/>
        </p:nvSpPr>
        <p:spPr>
          <a:xfrm>
            <a:off x="0" y="1803345"/>
            <a:ext cx="660400" cy="406400"/>
          </a:xfrm>
          <a:prstGeom prst="homePlate">
            <a:avLst/>
          </a:prstGeom>
          <a:solidFill>
            <a:srgbClr val="C00000"/>
          </a:solidFill>
          <a:ln w="25400" cap="flat" cmpd="sng" algn="ctr">
            <a:solidFill>
              <a:srgbClr val="C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chemeClr val="bg1">
                  <a:lumMod val="10000"/>
                </a:schemeClr>
              </a:solidFill>
              <a:effectLst/>
              <a:uLnTx/>
              <a:uFillTx/>
              <a:latin typeface="UTM Avo"/>
              <a:cs typeface="+mn-ea"/>
              <a:sym typeface="+mn-lt"/>
            </a:endParaRPr>
          </a:p>
        </p:txBody>
      </p:sp>
      <p:sp>
        <p:nvSpPr>
          <p:cNvPr id="16" name="Google Shape;125;p7">
            <a:extLst>
              <a:ext uri="{FF2B5EF4-FFF2-40B4-BE49-F238E27FC236}">
                <a16:creationId xmlns:a16="http://schemas.microsoft.com/office/drawing/2014/main" id="{9001DBC1-E068-3D32-3E4D-9FFA990AFA68}"/>
              </a:ext>
            </a:extLst>
          </p:cNvPr>
          <p:cNvSpPr txBox="1"/>
          <p:nvPr/>
        </p:nvSpPr>
        <p:spPr>
          <a:xfrm>
            <a:off x="879229" y="1701861"/>
            <a:ext cx="10064513" cy="609367"/>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2400" b="1" dirty="0" err="1">
                <a:solidFill>
                  <a:srgbClr val="000000"/>
                </a:solidFill>
                <a:latin typeface="UTM Avo" panose="02040603050506020204" pitchFamily="18" charset="0"/>
              </a:rPr>
              <a:t>Hướng</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dẫn</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các</a:t>
            </a:r>
            <a:r>
              <a:rPr lang="en-US" sz="2400" b="1" dirty="0" err="1">
                <a:latin typeface="UTM Avo" panose="02040603050506020204" pitchFamily="18" charset="0"/>
              </a:rPr>
              <a:t>h</a:t>
            </a:r>
            <a:r>
              <a:rPr lang="en-US" sz="2400" b="1" dirty="0">
                <a:latin typeface="UTM Avo" panose="02040603050506020204" pitchFamily="18" charset="0"/>
              </a:rPr>
              <a:t> </a:t>
            </a:r>
            <a:r>
              <a:rPr lang="en-US" sz="2400" b="1" dirty="0" err="1">
                <a:latin typeface="UTM Avo" panose="02040603050506020204" pitchFamily="18" charset="0"/>
              </a:rPr>
              <a:t>chơi</a:t>
            </a:r>
            <a:r>
              <a:rPr lang="en-US" sz="2400" b="1" dirty="0">
                <a:latin typeface="UTM Avo" panose="02040603050506020204" pitchFamily="18" charset="0"/>
              </a:rPr>
              <a:t>:</a:t>
            </a:r>
            <a:endParaRPr lang="vi-VN" sz="2400" b="1" dirty="0">
              <a:solidFill>
                <a:srgbClr val="000000"/>
              </a:solidFill>
              <a:latin typeface="UTM Avo" panose="02040603050506020204" pitchFamily="18" charset="0"/>
            </a:endParaRPr>
          </a:p>
        </p:txBody>
      </p:sp>
      <p:sp>
        <p:nvSpPr>
          <p:cNvPr id="20" name="Freeform 8">
            <a:extLst>
              <a:ext uri="{FF2B5EF4-FFF2-40B4-BE49-F238E27FC236}">
                <a16:creationId xmlns:a16="http://schemas.microsoft.com/office/drawing/2014/main" id="{E3CFFFC9-B778-11CC-46AA-7501EF8DD40D}"/>
              </a:ext>
            </a:extLst>
          </p:cNvPr>
          <p:cNvSpPr/>
          <p:nvPr/>
        </p:nvSpPr>
        <p:spPr>
          <a:xfrm>
            <a:off x="78817" y="2463424"/>
            <a:ext cx="12037767" cy="4090539"/>
          </a:xfrm>
          <a:custGeom>
            <a:avLst/>
            <a:gdLst/>
            <a:ahLst/>
            <a:cxnLst/>
            <a:rect l="l" t="t" r="r" b="b"/>
            <a:pathLst>
              <a:path w="3646789" h="1185346">
                <a:moveTo>
                  <a:pt x="16774" y="0"/>
                </a:moveTo>
                <a:lnTo>
                  <a:pt x="3630015" y="0"/>
                </a:lnTo>
                <a:cubicBezTo>
                  <a:pt x="3634464" y="0"/>
                  <a:pt x="3638730" y="1767"/>
                  <a:pt x="3641876" y="4913"/>
                </a:cubicBezTo>
                <a:cubicBezTo>
                  <a:pt x="3645022" y="8059"/>
                  <a:pt x="3646789" y="12325"/>
                  <a:pt x="3646789" y="16774"/>
                </a:cubicBezTo>
                <a:lnTo>
                  <a:pt x="3646789" y="1168572"/>
                </a:lnTo>
                <a:cubicBezTo>
                  <a:pt x="3646789" y="1173021"/>
                  <a:pt x="3645022" y="1177287"/>
                  <a:pt x="3641876" y="1180433"/>
                </a:cubicBezTo>
                <a:cubicBezTo>
                  <a:pt x="3638730" y="1183579"/>
                  <a:pt x="3634464" y="1185346"/>
                  <a:pt x="3630015" y="1185346"/>
                </a:cubicBezTo>
                <a:lnTo>
                  <a:pt x="16774" y="1185346"/>
                </a:lnTo>
                <a:cubicBezTo>
                  <a:pt x="12325" y="1185346"/>
                  <a:pt x="8059" y="1183579"/>
                  <a:pt x="4913" y="1180433"/>
                </a:cubicBezTo>
                <a:cubicBezTo>
                  <a:pt x="1767" y="1177287"/>
                  <a:pt x="0" y="1173021"/>
                  <a:pt x="0" y="1168572"/>
                </a:cubicBezTo>
                <a:lnTo>
                  <a:pt x="0" y="16774"/>
                </a:lnTo>
                <a:cubicBezTo>
                  <a:pt x="0" y="12325"/>
                  <a:pt x="1767" y="8059"/>
                  <a:pt x="4913" y="4913"/>
                </a:cubicBezTo>
                <a:cubicBezTo>
                  <a:pt x="8059" y="1767"/>
                  <a:pt x="12325" y="0"/>
                  <a:pt x="16774" y="0"/>
                </a:cubicBezTo>
                <a:close/>
              </a:path>
            </a:pathLst>
          </a:custGeom>
          <a:solidFill>
            <a:srgbClr val="F7F6F8"/>
          </a:solidFill>
          <a:ln w="19050" cap="rnd">
            <a:solidFill>
              <a:srgbClr val="0A2E76"/>
            </a:solidFill>
            <a:prstDash val="solid"/>
            <a:round/>
          </a:ln>
        </p:spPr>
        <p:txBody>
          <a:bodyPr/>
          <a:lstStyle/>
          <a:p>
            <a:pPr marL="251897" lvl="1" algn="just">
              <a:lnSpc>
                <a:spcPct val="150000"/>
              </a:lnSpc>
            </a:pPr>
            <a:r>
              <a:rPr lang="vi-VN" sz="2400" dirty="0">
                <a:solidFill>
                  <a:schemeClr val="bg1">
                    <a:lumMod val="10000"/>
                  </a:schemeClr>
                </a:solidFill>
                <a:latin typeface="UTM Avo" panose="02040603050506020204" pitchFamily="18"/>
                <a:cs typeface="+mn-ea"/>
                <a:sym typeface="+mn-lt"/>
              </a:rPr>
              <a:t>- Giáo viên gọi 2 đến 3 bạn học sinh cùng đứng vào giữa vòng tròn. Khi giáo viên hô thời gian (ví dụ: 6 giờ sáng, 8 giờ tối), các bạn học sinh làm các động tác tương ứng thể hiện việc mình làm vào thời gian đó. Các bạn </a:t>
            </a:r>
            <a:r>
              <a:rPr lang="vi-VN" sz="2400" dirty="0" err="1">
                <a:solidFill>
                  <a:schemeClr val="bg1">
                    <a:lumMod val="10000"/>
                  </a:schemeClr>
                </a:solidFill>
                <a:latin typeface="UTM Avo" panose="02040603050506020204" pitchFamily="18"/>
                <a:cs typeface="+mn-ea"/>
                <a:sym typeface="+mn-lt"/>
              </a:rPr>
              <a:t>hoc</a:t>
            </a:r>
            <a:r>
              <a:rPr lang="vi-VN" sz="2400" dirty="0">
                <a:solidFill>
                  <a:schemeClr val="bg1">
                    <a:lumMod val="10000"/>
                  </a:schemeClr>
                </a:solidFill>
                <a:latin typeface="UTM Avo" panose="02040603050506020204" pitchFamily="18"/>
                <a:cs typeface="+mn-ea"/>
                <a:sym typeface="+mn-lt"/>
              </a:rPr>
              <a:t> sinh khác sẽ đoán xem vào thời gian đó, bạn mình đã làm việc gì. </a:t>
            </a:r>
          </a:p>
          <a:p>
            <a:pPr marL="251897" lvl="1" algn="just">
              <a:lnSpc>
                <a:spcPct val="150000"/>
              </a:lnSpc>
            </a:pPr>
            <a:r>
              <a:rPr lang="vi-VN" sz="2400" dirty="0">
                <a:solidFill>
                  <a:schemeClr val="bg1">
                    <a:lumMod val="10000"/>
                  </a:schemeClr>
                </a:solidFill>
                <a:latin typeface="UTM Avo" panose="02040603050506020204" pitchFamily="18"/>
                <a:cs typeface="+mn-ea"/>
                <a:sym typeface="+mn-lt"/>
              </a:rPr>
              <a:t>- Giáo viên phỏng vấn nhanh các bạn tham gia trò chơi về thói quen học tập, sinh hoạt hàng ngày của mình. Ví dụ: Sau giờ học, bạn thường làm gì? Bạn có thích xem ti vi không? Bạn thường xem ti vi vào khoảng thời gian nào?</a:t>
            </a:r>
            <a:endParaRPr lang="en-US" sz="2400" dirty="0">
              <a:solidFill>
                <a:schemeClr val="bg1">
                  <a:lumMod val="10000"/>
                </a:schemeClr>
              </a:solidFill>
              <a:latin typeface="UTM Avo" panose="02040603050506020204" pitchFamily="18"/>
              <a:cs typeface="+mn-ea"/>
              <a:sym typeface="+mn-lt"/>
            </a:endParaRPr>
          </a:p>
        </p:txBody>
      </p:sp>
      <p:sp>
        <p:nvSpPr>
          <p:cNvPr id="21" name="TextBox 9">
            <a:extLst>
              <a:ext uri="{FF2B5EF4-FFF2-40B4-BE49-F238E27FC236}">
                <a16:creationId xmlns:a16="http://schemas.microsoft.com/office/drawing/2014/main" id="{1E4EFA55-19E6-3EFF-6E5D-FC1CB971F65B}"/>
              </a:ext>
            </a:extLst>
          </p:cNvPr>
          <p:cNvSpPr txBox="1"/>
          <p:nvPr/>
        </p:nvSpPr>
        <p:spPr>
          <a:xfrm>
            <a:off x="330202" y="2453997"/>
            <a:ext cx="8585834" cy="2911486"/>
          </a:xfrm>
          <a:prstGeom prst="rect">
            <a:avLst/>
          </a:prstGeom>
        </p:spPr>
        <p:txBody>
          <a:bodyPr lIns="33867" tIns="33867" rIns="33867" bIns="33867" rtlCol="0" anchor="ctr"/>
          <a:lstStyle/>
          <a:p>
            <a:pPr algn="ctr" defTabSz="609630">
              <a:lnSpc>
                <a:spcPts val="1733"/>
              </a:lnSpc>
              <a:spcBef>
                <a:spcPct val="0"/>
              </a:spcBef>
            </a:pPr>
            <a:endParaRPr sz="700">
              <a:solidFill>
                <a:schemeClr val="bg1">
                  <a:lumMod val="10000"/>
                </a:schemeClr>
              </a:solidFill>
              <a:latin typeface="UTM Avo"/>
              <a:cs typeface="+mn-ea"/>
              <a:sym typeface="+mn-lt"/>
            </a:endParaRPr>
          </a:p>
        </p:txBody>
      </p:sp>
    </p:spTree>
    <p:extLst>
      <p:ext uri="{BB962C8B-B14F-4D97-AF65-F5344CB8AC3E}">
        <p14:creationId xmlns:p14="http://schemas.microsoft.com/office/powerpoint/2010/main" val="151279283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2931722F-2EE1-734A-3BA0-AE7A3F435D41}"/>
            </a:ext>
          </a:extLst>
        </p:cNvPr>
        <p:cNvGrpSpPr/>
        <p:nvPr/>
      </p:nvGrpSpPr>
      <p:grpSpPr>
        <a:xfrm>
          <a:off x="0" y="0"/>
          <a:ext cx="0" cy="0"/>
          <a:chOff x="0" y="0"/>
          <a:chExt cx="0" cy="0"/>
        </a:xfrm>
      </p:grpSpPr>
      <p:sp>
        <p:nvSpPr>
          <p:cNvPr id="15" name="Pentagon 6">
            <a:extLst>
              <a:ext uri="{FF2B5EF4-FFF2-40B4-BE49-F238E27FC236}">
                <a16:creationId xmlns:a16="http://schemas.microsoft.com/office/drawing/2014/main" id="{0E4FEC87-FAA4-04F6-9AA1-FBFD4A48448A}"/>
              </a:ext>
            </a:extLst>
          </p:cNvPr>
          <p:cNvSpPr/>
          <p:nvPr/>
        </p:nvSpPr>
        <p:spPr>
          <a:xfrm>
            <a:off x="0" y="2162573"/>
            <a:ext cx="660400" cy="406400"/>
          </a:xfrm>
          <a:prstGeom prst="homePlate">
            <a:avLst/>
          </a:prstGeom>
          <a:solidFill>
            <a:srgbClr val="C00000"/>
          </a:solidFill>
          <a:ln w="25400" cap="flat" cmpd="sng" algn="ctr">
            <a:solidFill>
              <a:srgbClr val="C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chemeClr val="tx1"/>
              </a:solidFill>
              <a:effectLst/>
              <a:uLnTx/>
              <a:uFillTx/>
              <a:latin typeface="UTM Avo"/>
              <a:cs typeface="+mn-ea"/>
              <a:sym typeface="+mn-lt"/>
            </a:endParaRPr>
          </a:p>
        </p:txBody>
      </p:sp>
      <p:sp>
        <p:nvSpPr>
          <p:cNvPr id="16" name="Google Shape;125;p7">
            <a:extLst>
              <a:ext uri="{FF2B5EF4-FFF2-40B4-BE49-F238E27FC236}">
                <a16:creationId xmlns:a16="http://schemas.microsoft.com/office/drawing/2014/main" id="{B1D1E1C1-D9F5-4EBB-30F8-3C02925F6C60}"/>
              </a:ext>
            </a:extLst>
          </p:cNvPr>
          <p:cNvSpPr txBox="1"/>
          <p:nvPr/>
        </p:nvSpPr>
        <p:spPr>
          <a:xfrm>
            <a:off x="879229" y="2061089"/>
            <a:ext cx="10064513" cy="609367"/>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2400" b="1" dirty="0" err="1">
                <a:solidFill>
                  <a:schemeClr val="tx1"/>
                </a:solidFill>
                <a:latin typeface="UTM Avo" panose="02040603050506020204" pitchFamily="18" charset="0"/>
              </a:rPr>
              <a:t>Hướng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dẫn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cách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chơi</a:t>
            </a:r>
            <a:r>
              <a:rPr lang="en-US" sz="2400" b="1" dirty="0">
                <a:solidFill>
                  <a:schemeClr val="tx1"/>
                </a:solidFill>
                <a:latin typeface="UTM Avo" panose="02040603050506020204" pitchFamily="18" charset="0"/>
              </a:rPr>
              <a:t>:</a:t>
            </a:r>
            <a:endParaRPr lang="vi-VN" sz="2400" b="1" dirty="0">
              <a:solidFill>
                <a:schemeClr val="tx1"/>
              </a:solidFill>
              <a:latin typeface="UTM Avo" panose="02040603050506020204" pitchFamily="18" charset="0"/>
            </a:endParaRPr>
          </a:p>
        </p:txBody>
      </p:sp>
      <p:grpSp>
        <p:nvGrpSpPr>
          <p:cNvPr id="17" name="Group 6">
            <a:extLst>
              <a:ext uri="{FF2B5EF4-FFF2-40B4-BE49-F238E27FC236}">
                <a16:creationId xmlns:a16="http://schemas.microsoft.com/office/drawing/2014/main" id="{D708A989-8CB1-46BC-03C0-E9B43C2023C8}"/>
              </a:ext>
            </a:extLst>
          </p:cNvPr>
          <p:cNvGrpSpPr/>
          <p:nvPr/>
        </p:nvGrpSpPr>
        <p:grpSpPr>
          <a:xfrm>
            <a:off x="330200" y="2813225"/>
            <a:ext cx="11508014" cy="3195689"/>
            <a:chOff x="-5" y="-144661"/>
            <a:chExt cx="24745349" cy="8778844"/>
          </a:xfrm>
        </p:grpSpPr>
        <p:grpSp>
          <p:nvGrpSpPr>
            <p:cNvPr id="18" name="Group 7">
              <a:extLst>
                <a:ext uri="{FF2B5EF4-FFF2-40B4-BE49-F238E27FC236}">
                  <a16:creationId xmlns:a16="http://schemas.microsoft.com/office/drawing/2014/main" id="{36A7C2B3-869B-3568-92E8-8E9947654251}"/>
                </a:ext>
              </a:extLst>
            </p:cNvPr>
            <p:cNvGrpSpPr/>
            <p:nvPr/>
          </p:nvGrpSpPr>
          <p:grpSpPr>
            <a:xfrm>
              <a:off x="-5" y="-144661"/>
              <a:ext cx="24745349" cy="8778844"/>
              <a:chOff x="-1" y="-28575"/>
              <a:chExt cx="4887970" cy="1734093"/>
            </a:xfrm>
          </p:grpSpPr>
          <p:sp>
            <p:nvSpPr>
              <p:cNvPr id="20" name="Freeform 8">
                <a:extLst>
                  <a:ext uri="{FF2B5EF4-FFF2-40B4-BE49-F238E27FC236}">
                    <a16:creationId xmlns:a16="http://schemas.microsoft.com/office/drawing/2014/main" id="{0EEA1256-829B-D032-F0E5-F7C3ADB99905}"/>
                  </a:ext>
                </a:extLst>
              </p:cNvPr>
              <p:cNvSpPr/>
              <p:nvPr/>
            </p:nvSpPr>
            <p:spPr>
              <a:xfrm>
                <a:off x="-1" y="0"/>
                <a:ext cx="4887970" cy="1705518"/>
              </a:xfrm>
              <a:custGeom>
                <a:avLst/>
                <a:gdLst/>
                <a:ahLst/>
                <a:cxnLst/>
                <a:rect l="l" t="t" r="r" b="b"/>
                <a:pathLst>
                  <a:path w="3646789" h="1185346">
                    <a:moveTo>
                      <a:pt x="16774" y="0"/>
                    </a:moveTo>
                    <a:lnTo>
                      <a:pt x="3630015" y="0"/>
                    </a:lnTo>
                    <a:cubicBezTo>
                      <a:pt x="3634464" y="0"/>
                      <a:pt x="3638730" y="1767"/>
                      <a:pt x="3641876" y="4913"/>
                    </a:cubicBezTo>
                    <a:cubicBezTo>
                      <a:pt x="3645022" y="8059"/>
                      <a:pt x="3646789" y="12325"/>
                      <a:pt x="3646789" y="16774"/>
                    </a:cubicBezTo>
                    <a:lnTo>
                      <a:pt x="3646789" y="1168572"/>
                    </a:lnTo>
                    <a:cubicBezTo>
                      <a:pt x="3646789" y="1173021"/>
                      <a:pt x="3645022" y="1177287"/>
                      <a:pt x="3641876" y="1180433"/>
                    </a:cubicBezTo>
                    <a:cubicBezTo>
                      <a:pt x="3638730" y="1183579"/>
                      <a:pt x="3634464" y="1185346"/>
                      <a:pt x="3630015" y="1185346"/>
                    </a:cubicBezTo>
                    <a:lnTo>
                      <a:pt x="16774" y="1185346"/>
                    </a:lnTo>
                    <a:cubicBezTo>
                      <a:pt x="12325" y="1185346"/>
                      <a:pt x="8059" y="1183579"/>
                      <a:pt x="4913" y="1180433"/>
                    </a:cubicBezTo>
                    <a:cubicBezTo>
                      <a:pt x="1767" y="1177287"/>
                      <a:pt x="0" y="1173021"/>
                      <a:pt x="0" y="1168572"/>
                    </a:cubicBezTo>
                    <a:lnTo>
                      <a:pt x="0" y="16774"/>
                    </a:lnTo>
                    <a:cubicBezTo>
                      <a:pt x="0" y="12325"/>
                      <a:pt x="1767" y="8059"/>
                      <a:pt x="4913" y="4913"/>
                    </a:cubicBezTo>
                    <a:cubicBezTo>
                      <a:pt x="8059" y="1767"/>
                      <a:pt x="12325" y="0"/>
                      <a:pt x="16774" y="0"/>
                    </a:cubicBezTo>
                    <a:close/>
                  </a:path>
                </a:pathLst>
              </a:custGeom>
              <a:solidFill>
                <a:srgbClr val="F7F6F8"/>
              </a:solidFill>
              <a:ln w="19050" cap="rnd">
                <a:solidFill>
                  <a:srgbClr val="0A2E76"/>
                </a:solidFill>
                <a:prstDash val="solid"/>
                <a:round/>
              </a:ln>
            </p:spPr>
            <p:txBody>
              <a:bodyPr/>
              <a:lstStyle/>
              <a:p>
                <a:pPr defTabSz="609630"/>
                <a:endParaRPr lang="en-US" sz="700">
                  <a:solidFill>
                    <a:schemeClr val="tx1"/>
                  </a:solidFill>
                  <a:latin typeface="UTM Avo"/>
                  <a:cs typeface="+mn-ea"/>
                  <a:sym typeface="+mn-lt"/>
                </a:endParaRPr>
              </a:p>
            </p:txBody>
          </p:sp>
          <p:sp>
            <p:nvSpPr>
              <p:cNvPr id="21" name="TextBox 9">
                <a:extLst>
                  <a:ext uri="{FF2B5EF4-FFF2-40B4-BE49-F238E27FC236}">
                    <a16:creationId xmlns:a16="http://schemas.microsoft.com/office/drawing/2014/main" id="{BAE43B7F-6284-EC6E-023A-DA342BC3628B}"/>
                  </a:ext>
                </a:extLst>
              </p:cNvPr>
              <p:cNvSpPr txBox="1"/>
              <p:nvPr/>
            </p:nvSpPr>
            <p:spPr>
              <a:xfrm>
                <a:off x="0" y="-28575"/>
                <a:ext cx="3646789" cy="1213921"/>
              </a:xfrm>
              <a:prstGeom prst="rect">
                <a:avLst/>
              </a:prstGeom>
            </p:spPr>
            <p:txBody>
              <a:bodyPr lIns="33867" tIns="33867" rIns="33867" bIns="33867" rtlCol="0" anchor="ctr"/>
              <a:lstStyle/>
              <a:p>
                <a:pPr algn="ctr" defTabSz="609630">
                  <a:lnSpc>
                    <a:spcPts val="1733"/>
                  </a:lnSpc>
                  <a:spcBef>
                    <a:spcPct val="0"/>
                  </a:spcBef>
                </a:pPr>
                <a:endParaRPr sz="700">
                  <a:solidFill>
                    <a:schemeClr val="tx1"/>
                  </a:solidFill>
                  <a:latin typeface="UTM Avo"/>
                  <a:cs typeface="+mn-ea"/>
                  <a:sym typeface="+mn-lt"/>
                </a:endParaRPr>
              </a:p>
            </p:txBody>
          </p:sp>
        </p:grpSp>
        <p:sp>
          <p:nvSpPr>
            <p:cNvPr id="19" name="TextBox 10">
              <a:extLst>
                <a:ext uri="{FF2B5EF4-FFF2-40B4-BE49-F238E27FC236}">
                  <a16:creationId xmlns:a16="http://schemas.microsoft.com/office/drawing/2014/main" id="{F9DB8E13-2701-8101-52A9-962B270C1C52}"/>
                </a:ext>
              </a:extLst>
            </p:cNvPr>
            <p:cNvSpPr txBox="1"/>
            <p:nvPr/>
          </p:nvSpPr>
          <p:spPr>
            <a:xfrm>
              <a:off x="-5" y="641248"/>
              <a:ext cx="24403357" cy="7393808"/>
            </a:xfrm>
            <a:prstGeom prst="rect">
              <a:avLst/>
            </a:prstGeom>
          </p:spPr>
          <p:txBody>
            <a:bodyPr wrap="square" lIns="0" tIns="0" rIns="0" bIns="0" rtlCol="0" anchor="t">
              <a:spAutoFit/>
            </a:bodyPr>
            <a:lstStyle/>
            <a:p>
              <a:pPr marL="251897" lvl="1" algn="just">
                <a:lnSpc>
                  <a:spcPct val="150000"/>
                </a:lnSpc>
              </a:pPr>
              <a:r>
                <a:rPr lang="en-US" sz="2400" dirty="0">
                  <a:solidFill>
                    <a:schemeClr val="tx1"/>
                  </a:solidFill>
                  <a:latin typeface="UTM Avo" panose="02040603050506020204" pitchFamily="18"/>
                  <a:cs typeface="+mn-ea"/>
                  <a:sym typeface="+mn-lt"/>
                </a:rPr>
                <a:t>- </a:t>
              </a:r>
              <a:r>
                <a:rPr lang="vi-VN" sz="2400" dirty="0">
                  <a:solidFill>
                    <a:schemeClr val="tx1"/>
                  </a:solidFill>
                  <a:latin typeface="UTM Avo" panose="02040603050506020204" pitchFamily="18"/>
                  <a:cs typeface="+mn-ea"/>
                  <a:sym typeface="+mn-lt"/>
                </a:rPr>
                <a:t>Học sinh chơi thử với sự hướng dẫn của giáo viên, sau đó có thể chia thành các nhóm nhỏ và chơi theo nhóm nhỏ: Chia lớp thành 6 đội chơi. </a:t>
              </a:r>
              <a:br>
                <a:rPr lang="vi-VN" sz="2400" dirty="0">
                  <a:solidFill>
                    <a:schemeClr val="tx1"/>
                  </a:solidFill>
                  <a:latin typeface="UTM Avo" panose="02040603050506020204" pitchFamily="18"/>
                  <a:cs typeface="+mn-ea"/>
                  <a:sym typeface="+mn-lt"/>
                </a:rPr>
              </a:br>
              <a:r>
                <a:rPr lang="vi-VN" sz="2400" dirty="0">
                  <a:solidFill>
                    <a:schemeClr val="tx1"/>
                  </a:solidFill>
                  <a:latin typeface="UTM Avo" panose="02040603050506020204" pitchFamily="18"/>
                  <a:cs typeface="+mn-ea"/>
                  <a:sym typeface="+mn-lt"/>
                </a:rPr>
                <a:t>1 bạn làm quản trò, bạn này sẽ nêu các thời gian khác nhau trong ngày, ví dụ: 6 giờ 30 phút sáng, 12 giờ trưa; tất cả thành viên trong các đội phải diễn tả hành động, việc mình sẽ làm vào thời gian đó.</a:t>
              </a:r>
              <a:endParaRPr lang="en-US" sz="2400" dirty="0">
                <a:solidFill>
                  <a:schemeClr val="tx1"/>
                </a:solidFill>
                <a:latin typeface="UTM Avo" panose="02040603050506020204" pitchFamily="18"/>
                <a:cs typeface="+mn-ea"/>
                <a:sym typeface="+mn-lt"/>
              </a:endParaRPr>
            </a:p>
          </p:txBody>
        </p:sp>
      </p:grpSp>
    </p:spTree>
    <p:extLst>
      <p:ext uri="{BB962C8B-B14F-4D97-AF65-F5344CB8AC3E}">
        <p14:creationId xmlns:p14="http://schemas.microsoft.com/office/powerpoint/2010/main" val="16127428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12833F97-F513-220F-326C-B75B19CC49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3A4751-6B82-4DCE-51E5-84FF6DB66C3E}"/>
              </a:ext>
            </a:extLst>
          </p:cNvPr>
          <p:cNvSpPr txBox="1"/>
          <p:nvPr/>
        </p:nvSpPr>
        <p:spPr>
          <a:xfrm>
            <a:off x="1322185" y="2384579"/>
            <a:ext cx="9572887" cy="2229841"/>
          </a:xfrm>
          <a:prstGeom prst="rect">
            <a:avLst/>
          </a:prstGeom>
          <a:noFill/>
        </p:spPr>
        <p:txBody>
          <a:bodyPr wrap="square" rtlCol="0">
            <a:spAutoFit/>
          </a:bodyPr>
          <a:lstStyle/>
          <a:p>
            <a:pPr algn="just">
              <a:lnSpc>
                <a:spcPct val="150000"/>
              </a:lnSpc>
              <a:buClrTx/>
              <a:buFontTx/>
              <a:buNone/>
            </a:pPr>
            <a:r>
              <a:rPr lang="vi-VN" sz="2400" kern="1200" dirty="0">
                <a:solidFill>
                  <a:prstClr val="black"/>
                </a:solidFill>
                <a:latin typeface="utm avo"/>
                <a:ea typeface="Times New Roman" panose="02020603050405020304" pitchFamily="18" charset="0"/>
                <a:cs typeface="Arial" panose="020B0604020202020204" pitchFamily="34" charset="0"/>
              </a:rPr>
              <a:t>Mỗi bạn sẽ có những sở thích, thói quen vui chơi, thư giãn </a:t>
            </a:r>
            <a:br>
              <a:rPr lang="vi-VN" sz="2400" kern="1200" dirty="0">
                <a:solidFill>
                  <a:prstClr val="black"/>
                </a:solidFill>
                <a:latin typeface="utm avo"/>
                <a:ea typeface="Times New Roman" panose="02020603050405020304" pitchFamily="18" charset="0"/>
                <a:cs typeface="Arial" panose="020B0604020202020204" pitchFamily="34" charset="0"/>
              </a:rPr>
            </a:br>
            <a:r>
              <a:rPr lang="vi-VN" sz="2400" kern="1200" dirty="0">
                <a:solidFill>
                  <a:prstClr val="black"/>
                </a:solidFill>
                <a:latin typeface="utm avo"/>
                <a:ea typeface="Times New Roman" panose="02020603050405020304" pitchFamily="18" charset="0"/>
                <a:cs typeface="Arial" panose="020B0604020202020204" pitchFamily="34" charset="0"/>
              </a:rPr>
              <a:t>khác nhau; phải làm những việc nhà khác nhau. Các em </a:t>
            </a:r>
            <a:br>
              <a:rPr lang="vi-VN" sz="2400" kern="1200" dirty="0">
                <a:solidFill>
                  <a:prstClr val="black"/>
                </a:solidFill>
                <a:latin typeface="utm avo"/>
                <a:ea typeface="Times New Roman" panose="02020603050405020304" pitchFamily="18" charset="0"/>
                <a:cs typeface="Arial" panose="020B0604020202020204" pitchFamily="34" charset="0"/>
              </a:rPr>
            </a:br>
            <a:r>
              <a:rPr lang="vi-VN" sz="2400" kern="1200" dirty="0">
                <a:solidFill>
                  <a:prstClr val="black"/>
                </a:solidFill>
                <a:latin typeface="utm avo"/>
                <a:ea typeface="Times New Roman" panose="02020603050405020304" pitchFamily="18" charset="0"/>
                <a:cs typeface="Arial" panose="020B0604020202020204" pitchFamily="34" charset="0"/>
              </a:rPr>
              <a:t>chú ý sắp xếp các hoạt động đó với việc học tập vào những thời gian phù hợp.</a:t>
            </a:r>
            <a:endParaRPr lang="en-US" sz="2400" kern="1200" dirty="0">
              <a:solidFill>
                <a:prstClr val="black"/>
              </a:solidFill>
              <a:latin typeface="utm avo"/>
              <a:ea typeface="+mn-ea"/>
              <a:cs typeface="Arial" panose="020B0604020202020204" pitchFamily="34" charset="0"/>
            </a:endParaRPr>
          </a:p>
        </p:txBody>
      </p:sp>
      <p:pic>
        <p:nvPicPr>
          <p:cNvPr id="3" name="Picture 21">
            <a:extLst>
              <a:ext uri="{FF2B5EF4-FFF2-40B4-BE49-F238E27FC236}">
                <a16:creationId xmlns:a16="http://schemas.microsoft.com/office/drawing/2014/main" id="{56764FA8-0868-FDEE-58F6-DB58343A9B1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895072" y="4540888"/>
            <a:ext cx="908268" cy="627530"/>
          </a:xfrm>
          <a:prstGeom prst="rect">
            <a:avLst/>
          </a:prstGeom>
        </p:spPr>
      </p:pic>
      <p:pic>
        <p:nvPicPr>
          <p:cNvPr id="4" name="Picture 21">
            <a:extLst>
              <a:ext uri="{FF2B5EF4-FFF2-40B4-BE49-F238E27FC236}">
                <a16:creationId xmlns:a16="http://schemas.microsoft.com/office/drawing/2014/main" id="{1B7A3C9C-2459-7F47-B90E-B223E6B02DC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251266" y="2384579"/>
            <a:ext cx="908267" cy="627530"/>
          </a:xfrm>
          <a:prstGeom prst="rect">
            <a:avLst/>
          </a:prstGeom>
        </p:spPr>
      </p:pic>
      <p:sp>
        <p:nvSpPr>
          <p:cNvPr id="5" name="TextBox 24">
            <a:extLst>
              <a:ext uri="{FF2B5EF4-FFF2-40B4-BE49-F238E27FC236}">
                <a16:creationId xmlns:a16="http://schemas.microsoft.com/office/drawing/2014/main" id="{2553357B-AE80-6170-16E4-05767EB31B61}"/>
              </a:ext>
            </a:extLst>
          </p:cNvPr>
          <p:cNvSpPr txBox="1"/>
          <p:nvPr/>
        </p:nvSpPr>
        <p:spPr>
          <a:xfrm>
            <a:off x="2722279" y="1684213"/>
            <a:ext cx="6747441" cy="492443"/>
          </a:xfrm>
          <a:prstGeom prst="rect">
            <a:avLst/>
          </a:prstGeom>
        </p:spPr>
        <p:txBody>
          <a:bodyPr lIns="0" tIns="0" rIns="0" bIns="0" rtlCol="0" anchor="t">
            <a:spAutoFit/>
          </a:bodyPr>
          <a:lstStyle/>
          <a:p>
            <a:pPr algn="ctr" defTabSz="609630"/>
            <a:r>
              <a:rPr lang="en-US" sz="3200" b="1" dirty="0">
                <a:solidFill>
                  <a:schemeClr val="bg1">
                    <a:lumMod val="10000"/>
                  </a:schemeClr>
                </a:solidFill>
                <a:latin typeface="UTM Avo"/>
                <a:cs typeface="+mn-ea"/>
                <a:sym typeface="+mn-lt"/>
              </a:rPr>
              <a:t>KẾT LUẬN</a:t>
            </a:r>
          </a:p>
        </p:txBody>
      </p:sp>
      <p:pic>
        <p:nvPicPr>
          <p:cNvPr id="6" name="Picture 7">
            <a:extLst>
              <a:ext uri="{FF2B5EF4-FFF2-40B4-BE49-F238E27FC236}">
                <a16:creationId xmlns:a16="http://schemas.microsoft.com/office/drawing/2014/main" id="{622B6DCC-CBA7-F788-3877-0D038F99236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983477" y="4972573"/>
            <a:ext cx="4225046" cy="1885427"/>
          </a:xfrm>
          <a:prstGeom prst="rect">
            <a:avLst/>
          </a:prstGeom>
        </p:spPr>
      </p:pic>
    </p:spTree>
    <p:extLst>
      <p:ext uri="{BB962C8B-B14F-4D97-AF65-F5344CB8AC3E}">
        <p14:creationId xmlns:p14="http://schemas.microsoft.com/office/powerpoint/2010/main" val="12370219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par>
                                <p:cTn id="14" presetID="14" presetClass="entr" presetSubtype="1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105EE095-C4CD-41C6-5203-3837303C7E91}"/>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3" name="Picture 2">
            <a:extLst>
              <a:ext uri="{FF2B5EF4-FFF2-40B4-BE49-F238E27FC236}">
                <a16:creationId xmlns:a16="http://schemas.microsoft.com/office/drawing/2014/main" id="{66C54B90-AF1F-B335-F45B-A26733E9C45B}"/>
              </a:ext>
            </a:extLst>
          </p:cNvPr>
          <p:cNvPicPr>
            <a:picLocks noChangeAspect="1"/>
          </p:cNvPicPr>
          <p:nvPr/>
        </p:nvPicPr>
        <p:blipFill>
          <a:blip r:embed="rId4"/>
          <a:stretch>
            <a:fillRect/>
          </a:stretch>
        </p:blipFill>
        <p:spPr>
          <a:xfrm>
            <a:off x="2381714" y="2413490"/>
            <a:ext cx="7428571" cy="4219048"/>
          </a:xfrm>
          <a:prstGeom prst="rect">
            <a:avLst/>
          </a:prstGeom>
        </p:spPr>
      </p:pic>
      <p:sp>
        <p:nvSpPr>
          <p:cNvPr id="4" name="Rectangle: Rounded Corners 3">
            <a:extLst>
              <a:ext uri="{FF2B5EF4-FFF2-40B4-BE49-F238E27FC236}">
                <a16:creationId xmlns:a16="http://schemas.microsoft.com/office/drawing/2014/main" id="{02D08854-0975-D12C-3534-07C4CE8B4657}"/>
              </a:ext>
            </a:extLst>
          </p:cNvPr>
          <p:cNvSpPr/>
          <p:nvPr/>
        </p:nvSpPr>
        <p:spPr>
          <a:xfrm>
            <a:off x="2275657" y="1645921"/>
            <a:ext cx="7640684"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rPr>
              <a:t>Sáng tạo theo chủ đề “Thầy cô của em”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CD0D8B9B-3A84-3A3A-2E72-1C8DCAD2ED58}"/>
            </a:ext>
          </a:extLst>
        </p:cNvPr>
        <p:cNvGrpSpPr/>
        <p:nvPr/>
      </p:nvGrpSpPr>
      <p:grpSpPr>
        <a:xfrm>
          <a:off x="0" y="0"/>
          <a:ext cx="0" cy="0"/>
          <a:chOff x="0" y="0"/>
          <a:chExt cx="0" cy="0"/>
        </a:xfrm>
      </p:grpSpPr>
      <p:sp>
        <p:nvSpPr>
          <p:cNvPr id="2" name="Rounded Rectangle 21">
            <a:extLst>
              <a:ext uri="{FF2B5EF4-FFF2-40B4-BE49-F238E27FC236}">
                <a16:creationId xmlns:a16="http://schemas.microsoft.com/office/drawing/2014/main" id="{E2B9FB29-A450-739B-C255-5716E2DA37DB}"/>
              </a:ext>
            </a:extLst>
          </p:cNvPr>
          <p:cNvSpPr/>
          <p:nvPr/>
        </p:nvSpPr>
        <p:spPr>
          <a:xfrm>
            <a:off x="365749" y="3029769"/>
            <a:ext cx="3276762" cy="635592"/>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algn="ctr" defTabSz="609539">
              <a:buClrTx/>
              <a:buFontTx/>
              <a:buNone/>
              <a:defRPr/>
            </a:pPr>
            <a:r>
              <a:rPr lang="en-US" sz="2400" b="1" dirty="0" err="1">
                <a:solidFill>
                  <a:schemeClr val="tx1"/>
                </a:solidFill>
                <a:latin typeface="UTM Avo" panose="02040603050506020204" pitchFamily="18" charset="0"/>
                <a:ea typeface="+mn-ea"/>
                <a:cs typeface="Arial" panose="020B0604020202020204" pitchFamily="34" charset="0"/>
              </a:rPr>
              <a:t>Hoạt</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động</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nhóm</a:t>
            </a:r>
            <a:endParaRPr lang="en-US" sz="2400" b="1" dirty="0">
              <a:solidFill>
                <a:schemeClr val="tx1"/>
              </a:solidFill>
              <a:latin typeface="UTM Avo" panose="02040603050506020204" pitchFamily="18" charset="0"/>
              <a:ea typeface="+mn-ea"/>
              <a:cs typeface="Arial" panose="020B0604020202020204" pitchFamily="34" charset="0"/>
            </a:endParaRPr>
          </a:p>
        </p:txBody>
      </p:sp>
      <p:pic>
        <p:nvPicPr>
          <p:cNvPr id="5" name="Picture 9">
            <a:extLst>
              <a:ext uri="{FF2B5EF4-FFF2-40B4-BE49-F238E27FC236}">
                <a16:creationId xmlns:a16="http://schemas.microsoft.com/office/drawing/2014/main" id="{D722FD14-4F45-5866-E940-9D20A9F617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40332" y="3964299"/>
            <a:ext cx="2527595" cy="2663175"/>
          </a:xfrm>
          <a:prstGeom prst="rect">
            <a:avLst/>
          </a:prstGeom>
        </p:spPr>
      </p:pic>
      <p:sp>
        <p:nvSpPr>
          <p:cNvPr id="6" name="Rectangle: Rounded Corners 5">
            <a:extLst>
              <a:ext uri="{FF2B5EF4-FFF2-40B4-BE49-F238E27FC236}">
                <a16:creationId xmlns:a16="http://schemas.microsoft.com/office/drawing/2014/main" id="{D332312E-E1C7-1B2C-7120-AC886335E246}"/>
              </a:ext>
            </a:extLst>
          </p:cNvPr>
          <p:cNvSpPr/>
          <p:nvPr/>
        </p:nvSpPr>
        <p:spPr>
          <a:xfrm>
            <a:off x="4698538" y="3532098"/>
            <a:ext cx="6753130" cy="2352936"/>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UTM Avo" panose="02040603050506020204" pitchFamily="18" charset="0"/>
            </a:endParaRPr>
          </a:p>
        </p:txBody>
      </p:sp>
      <p:sp>
        <p:nvSpPr>
          <p:cNvPr id="7" name="Rectangle: Rounded Corners 6">
            <a:extLst>
              <a:ext uri="{FF2B5EF4-FFF2-40B4-BE49-F238E27FC236}">
                <a16:creationId xmlns:a16="http://schemas.microsoft.com/office/drawing/2014/main" id="{866B10C0-E5EC-D302-CB72-870758EF4EF5}"/>
              </a:ext>
            </a:extLst>
          </p:cNvPr>
          <p:cNvSpPr/>
          <p:nvPr/>
        </p:nvSpPr>
        <p:spPr>
          <a:xfrm>
            <a:off x="4858548" y="3665361"/>
            <a:ext cx="6456563" cy="2049992"/>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lvl="0" algn="just" defTabSz="609539">
              <a:lnSpc>
                <a:spcPct val="150000"/>
              </a:lnSpc>
              <a:buClrTx/>
              <a:defRPr/>
            </a:pPr>
            <a:r>
              <a:rPr lang="vi-VN" sz="2400" dirty="0">
                <a:solidFill>
                  <a:schemeClr val="tx1"/>
                </a:solidFill>
                <a:latin typeface="UTM Avo" panose="02040603050506020204" pitchFamily="18" charset="0"/>
                <a:ea typeface="+mn-ea"/>
                <a:cs typeface="Arial" panose="020B0604020202020204" pitchFamily="34" charset="0"/>
              </a:rPr>
              <a:t>- Em sẽ làm món quà gì để tặng thầy cô nhân ngày Nhà giáo Việt Nam 20 – 11? </a:t>
            </a:r>
          </a:p>
          <a:p>
            <a:pPr lvl="0" algn="just" defTabSz="609539">
              <a:lnSpc>
                <a:spcPct val="150000"/>
              </a:lnSpc>
              <a:buClrTx/>
              <a:defRPr/>
            </a:pPr>
            <a:r>
              <a:rPr lang="vi-VN" sz="2400" dirty="0">
                <a:solidFill>
                  <a:schemeClr val="tx1"/>
                </a:solidFill>
                <a:latin typeface="UTM Avo" panose="02040603050506020204" pitchFamily="18" charset="0"/>
                <a:ea typeface="+mn-ea"/>
                <a:cs typeface="Arial" panose="020B0604020202020204" pitchFamily="34" charset="0"/>
              </a:rPr>
              <a:t>- Ý nghĩa của món quà đó là gì?</a:t>
            </a:r>
            <a:endParaRPr kumimoji="0" lang="vi-VN" sz="2400" i="0" u="none" strike="noStrike" kern="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endParaRPr>
          </a:p>
        </p:txBody>
      </p:sp>
      <p:sp>
        <p:nvSpPr>
          <p:cNvPr id="8" name="TextBox 7">
            <a:extLst>
              <a:ext uri="{FF2B5EF4-FFF2-40B4-BE49-F238E27FC236}">
                <a16:creationId xmlns:a16="http://schemas.microsoft.com/office/drawing/2014/main" id="{954B5CFC-3955-CAF8-1682-6FC711C8E457}"/>
              </a:ext>
            </a:extLst>
          </p:cNvPr>
          <p:cNvSpPr txBox="1"/>
          <p:nvPr/>
        </p:nvSpPr>
        <p:spPr>
          <a:xfrm>
            <a:off x="1967620" y="1562113"/>
            <a:ext cx="8256759" cy="1128386"/>
          </a:xfrm>
          <a:prstGeom prst="rect">
            <a:avLst/>
          </a:prstGeom>
          <a:solidFill>
            <a:schemeClr val="accent1">
              <a:lumMod val="20000"/>
              <a:lumOff val="80000"/>
            </a:schemeClr>
          </a:solidFill>
        </p:spPr>
        <p:txBody>
          <a:bodyPr wrap="square">
            <a:spAutoFit/>
          </a:bodyPr>
          <a:lstStyle/>
          <a:p>
            <a:pPr algn="ctr" defTabSz="609539">
              <a:lnSpc>
                <a:spcPct val="150000"/>
              </a:lnSpc>
            </a:pPr>
            <a:r>
              <a:rPr lang="en-US" sz="2400" b="1" dirty="0" err="1">
                <a:solidFill>
                  <a:prstClr val="black"/>
                </a:solidFill>
                <a:latin typeface="UTM Avo" panose="02040603050506020204" pitchFamily="18" charset="0"/>
                <a:cs typeface="Arial" panose="020B0604020202020204" pitchFamily="34" charset="0"/>
              </a:rPr>
              <a:t>Các</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nhóm</a:t>
            </a:r>
            <a:r>
              <a:rPr lang="en-US" sz="2400" b="1" dirty="0">
                <a:solidFill>
                  <a:prstClr val="black"/>
                </a:solidFill>
                <a:latin typeface="UTM Avo" panose="02040603050506020204" pitchFamily="18" charset="0"/>
                <a:cs typeface="Arial" panose="020B0604020202020204" pitchFamily="34" charset="0"/>
              </a:rPr>
              <a:t> </a:t>
            </a:r>
            <a:r>
              <a:rPr lang="vi-VN" sz="2400" b="1" dirty="0">
                <a:solidFill>
                  <a:prstClr val="black"/>
                </a:solidFill>
                <a:latin typeface="UTM Avo" panose="02040603050506020204" pitchFamily="18" charset="0"/>
                <a:cs typeface="Arial" panose="020B0604020202020204" pitchFamily="34" charset="0"/>
              </a:rPr>
              <a:t>chia sẻ về các ý tưởng sáng tạo một sản phẩm ý nghĩ để tặng thầy cô theo gợi ý:</a:t>
            </a:r>
            <a:endParaRPr lang="en-US" sz="2400" b="1" dirty="0">
              <a:solidFill>
                <a:prstClr val="black"/>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502021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2" name="Google Shape;175;g32282f178eb_0_115">
            <a:extLst>
              <a:ext uri="{FF2B5EF4-FFF2-40B4-BE49-F238E27FC236}">
                <a16:creationId xmlns:a16="http://schemas.microsoft.com/office/drawing/2014/main" id="{2CE95407-C5BF-587F-BDAC-815679FD6E50}"/>
              </a:ext>
            </a:extLst>
          </p:cNvPr>
          <p:cNvSpPr/>
          <p:nvPr/>
        </p:nvSpPr>
        <p:spPr>
          <a:xfrm>
            <a:off x="3544711" y="1043963"/>
            <a:ext cx="5089800" cy="815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3600" b="1" dirty="0">
                <a:solidFill>
                  <a:schemeClr val="tx1"/>
                </a:solidFill>
                <a:latin typeface="UTM Avo" panose="02040603050506020204" pitchFamily="18" charset="0"/>
                <a:sym typeface="Arial"/>
              </a:rPr>
              <a:t>HƯỚNG DẪN VỀ NHÀ</a:t>
            </a:r>
            <a:endParaRPr sz="3600" b="1" dirty="0">
              <a:solidFill>
                <a:schemeClr val="tx1"/>
              </a:solidFill>
              <a:latin typeface="UTM Avo" panose="02040603050506020204" pitchFamily="18" charset="0"/>
              <a:sym typeface="Arial"/>
            </a:endParaRPr>
          </a:p>
        </p:txBody>
      </p:sp>
      <p:sp>
        <p:nvSpPr>
          <p:cNvPr id="3" name="Google Shape;179;g32282f178eb_0_115">
            <a:extLst>
              <a:ext uri="{FF2B5EF4-FFF2-40B4-BE49-F238E27FC236}">
                <a16:creationId xmlns:a16="http://schemas.microsoft.com/office/drawing/2014/main" id="{B289EEDE-23CD-B10E-F677-4B7575A4FAC4}"/>
              </a:ext>
            </a:extLst>
          </p:cNvPr>
          <p:cNvSpPr/>
          <p:nvPr/>
        </p:nvSpPr>
        <p:spPr>
          <a:xfrm>
            <a:off x="1174431"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Ôn tập lại kiến thức đã học trong chủ đề này.</a:t>
            </a:r>
            <a:endParaRPr sz="2400" dirty="0">
              <a:solidFill>
                <a:schemeClr val="tx1"/>
              </a:solidFill>
              <a:latin typeface="UTM Avo" panose="02040603050506020204" pitchFamily="18" charset="0"/>
              <a:ea typeface="Calibri"/>
              <a:cs typeface="Calibri"/>
              <a:sym typeface="Calibri"/>
            </a:endParaRPr>
          </a:p>
        </p:txBody>
      </p:sp>
      <p:sp>
        <p:nvSpPr>
          <p:cNvPr id="4" name="Google Shape;186;g32282f178eb_0_115">
            <a:extLst>
              <a:ext uri="{FF2B5EF4-FFF2-40B4-BE49-F238E27FC236}">
                <a16:creationId xmlns:a16="http://schemas.microsoft.com/office/drawing/2014/main" id="{0AB54D8C-1C02-08AB-1FA6-FC2F713A9AF1}"/>
              </a:ext>
            </a:extLst>
          </p:cNvPr>
          <p:cNvSpPr/>
          <p:nvPr/>
        </p:nvSpPr>
        <p:spPr>
          <a:xfrm>
            <a:off x="6345838"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Chuẩn bị nội dung bài học </a:t>
            </a:r>
            <a:r>
              <a:rPr lang="vi-VN" sz="2400" b="1" dirty="0">
                <a:solidFill>
                  <a:schemeClr val="tx1"/>
                </a:solidFill>
                <a:latin typeface="UTM Avo" panose="02040603050506020204" pitchFamily="18" charset="0"/>
                <a:ea typeface="Calibri"/>
                <a:cs typeface="Calibri"/>
                <a:sym typeface="Calibri"/>
              </a:rPr>
              <a:t>Tuần 12.</a:t>
            </a:r>
            <a:endParaRPr lang="vi-VN" sz="2400" dirty="0">
              <a:solidFill>
                <a:schemeClr val="tx1"/>
              </a:solidFill>
              <a:latin typeface="UTM Avo" panose="02040603050506020204" pitchFamily="18" charset="0"/>
              <a:ea typeface="Calibri"/>
              <a:cs typeface="Calibri"/>
              <a:sym typeface="Calibri"/>
            </a:endParaRPr>
          </a:p>
        </p:txBody>
      </p:sp>
      <p:pic>
        <p:nvPicPr>
          <p:cNvPr id="7" name="Picture 6" descr="A person standing in front of a group of children&#10;&#10;Description automatically generated">
            <a:extLst>
              <a:ext uri="{FF2B5EF4-FFF2-40B4-BE49-F238E27FC236}">
                <a16:creationId xmlns:a16="http://schemas.microsoft.com/office/drawing/2014/main" id="{4CDE6B73-B578-5D07-9229-81D28B918EAA}"/>
              </a:ext>
            </a:extLst>
          </p:cNvPr>
          <p:cNvPicPr>
            <a:picLocks noChangeAspect="1"/>
          </p:cNvPicPr>
          <p:nvPr/>
        </p:nvPicPr>
        <p:blipFill>
          <a:blip r:embed="rId4"/>
          <a:stretch>
            <a:fillRect/>
          </a:stretch>
        </p:blipFill>
        <p:spPr>
          <a:xfrm>
            <a:off x="4328359" y="4020143"/>
            <a:ext cx="2986841" cy="2986841"/>
          </a:xfrm>
          <a:prstGeom prst="rect">
            <a:avLst/>
          </a:prstGeom>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791</Words>
  <Application>Microsoft Office PowerPoint</Application>
  <PresentationFormat>Widescreen</PresentationFormat>
  <Paragraphs>45</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UTM Avo</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lamqu</dc:creator>
  <cp:lastModifiedBy>Vân Anh Vũ</cp:lastModifiedBy>
  <cp:revision>19</cp:revision>
  <dcterms:created xsi:type="dcterms:W3CDTF">2023-05-08T02:27:45Z</dcterms:created>
  <dcterms:modified xsi:type="dcterms:W3CDTF">2025-01-22T02:40:22Z</dcterms:modified>
</cp:coreProperties>
</file>