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87" r:id="rId8"/>
    <p:sldId id="286" r:id="rId9"/>
    <p:sldId id="279" r:id="rId10"/>
    <p:sldId id="265" r:id="rId11"/>
    <p:sldId id="288" r:id="rId12"/>
    <p:sldId id="291" r:id="rId13"/>
    <p:sldId id="292" r:id="rId14"/>
    <p:sldId id="276" r:id="rId15"/>
    <p:sldId id="271" r:id="rId16"/>
    <p:sldId id="272" r:id="rId17"/>
    <p:sldId id="289" r:id="rId18"/>
    <p:sldId id="290" r:id="rId19"/>
    <p:sldId id="273" r:id="rId20"/>
    <p:sldId id="274" r:id="rId21"/>
    <p:sldId id="275" r:id="rId22"/>
  </p:sldIdLst>
  <p:sldSz cx="12192000" cy="6858000"/>
  <p:notesSz cx="6858000" cy="9144000"/>
  <p:embeddedFontLs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45" autoAdjust="0"/>
  </p:normalViewPr>
  <p:slideViewPr>
    <p:cSldViewPr snapToGrid="0">
      <p:cViewPr varScale="1">
        <p:scale>
          <a:sx n="103" d="100"/>
          <a:sy n="103" d="100"/>
        </p:scale>
        <p:origin x="7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9B35AA1A-F1E2-995B-825A-23A06A790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B2359EF7-AD13-C731-08AD-705DF6A54C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10281900-192E-E3AA-7044-10EB22FF6A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0157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AB96B60A-92DF-045F-AF80-3680E8823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3F36B789-8ABD-A803-18A6-366775A082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BF7903A6-A9D7-B9F1-326A-6B0F4027FF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6460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D5BBA396-2C2D-5CF6-FDB7-5D85DDD5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85C75CC6-BFBE-6350-7D9B-C41EEBE12D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9DA18F08-76E8-72FD-C82E-F61ADCE51D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1832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9DCC92B4-5947-F49C-1FED-59DF02618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7BE33795-AA72-B904-FA74-6B767ADB78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E1BA0BF9-9259-5833-5147-FEB4DCA4D0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9018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67D73206-6443-2DE3-1ABE-677E8F50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A9CA3A31-10B3-FAEE-E48D-AF34422B91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90C0FE57-D4DC-C55C-AD0D-E232802821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9957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05256B5B-DFF8-BFB4-1A3A-105FCDD28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5BE842CA-331A-5E2D-9C7F-CC8A0A5641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FDA32C6B-2084-FB4D-1C7A-ABAF2CE522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8275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>
          <a:extLst>
            <a:ext uri="{FF2B5EF4-FFF2-40B4-BE49-F238E27FC236}">
              <a16:creationId xmlns:a16="http://schemas.microsoft.com/office/drawing/2014/main" id="{EF09FEFD-A475-806C-D35D-ADF23B440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2282f178eb_0_21:notes">
            <a:extLst>
              <a:ext uri="{FF2B5EF4-FFF2-40B4-BE49-F238E27FC236}">
                <a16:creationId xmlns:a16="http://schemas.microsoft.com/office/drawing/2014/main" id="{1ED6C815-3E49-5795-9D6E-F993A75076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8" name="Google Shape;158;g32282f178eb_0_21:notes">
            <a:extLst>
              <a:ext uri="{FF2B5EF4-FFF2-40B4-BE49-F238E27FC236}">
                <a16:creationId xmlns:a16="http://schemas.microsoft.com/office/drawing/2014/main" id="{75E176B2-74A0-B26F-8857-563F76CFDA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2636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2921E207-C012-6F8C-2804-9A3F37243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DE46580B-8D51-D1BF-364C-9E9D0F8A94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11E5EBBC-DD68-100E-48E9-977B0213D3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164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0BC7C415-07F8-2D89-316F-5C535164D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39D9E530-7556-F6DB-9D77-757F0BCEB3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AE81F6D3-CCF5-48DA-A2F1-0CA6511046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02801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20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4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youtu.be/HUhCKtyEYd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4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44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0.jp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svg"/><Relationship Id="rId3" Type="http://schemas.openxmlformats.org/officeDocument/2006/relationships/image" Target="../media/image10.jpg"/><Relationship Id="rId7" Type="http://schemas.openxmlformats.org/officeDocument/2006/relationships/image" Target="../media/image17.sv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44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vi-VN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5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vi-VN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Mùa xuân của em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</a:t>
            </a:r>
            <a:r>
              <a:rPr lang="vi-VN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7</a:t>
            </a:r>
            <a:endParaRPr lang="en-US" sz="60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9E28F473-598D-DFBD-E717-CB8DF6B41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8261" y="2324298"/>
            <a:ext cx="6535478" cy="331041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68683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2293618" y="1645920"/>
            <a:ext cx="7604760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Mùa xuân trên quê hương em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BD4E1F-4472-970E-C319-379566802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756" y="3521049"/>
            <a:ext cx="5332482" cy="32389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81B0E7-E5C5-E20E-D5F2-CC9A3A4B0D6E}"/>
              </a:ext>
            </a:extLst>
          </p:cNvPr>
          <p:cNvSpPr txBox="1"/>
          <p:nvPr/>
        </p:nvSpPr>
        <p:spPr>
          <a:xfrm>
            <a:off x="807196" y="2399203"/>
            <a:ext cx="1057760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/>
              </a:rPr>
              <a:t>Tìm hiểu (hoặc hỏi bố mẹ, người lớn) về các lễ hội của quê hương.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/>
              </a:rPr>
              <a:t>Sưu tầm tranh ảnh về các lễ hội của quê hương.</a:t>
            </a:r>
            <a:endParaRPr lang="en-VN" sz="2400" dirty="0">
              <a:latin typeface="UTM Avo" panose="02040603050506020204" pitchFamily="1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02583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1AA84763-AF81-C019-5581-71BEA72AE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>
            <a:extLst>
              <a:ext uri="{FF2B5EF4-FFF2-40B4-BE49-F238E27FC236}">
                <a16:creationId xmlns:a16="http://schemas.microsoft.com/office/drawing/2014/main" id="{6F5F4B20-0649-C294-D963-003B1A0D81D8}"/>
              </a:ext>
            </a:extLst>
          </p:cNvPr>
          <p:cNvSpPr txBox="1"/>
          <p:nvPr/>
        </p:nvSpPr>
        <p:spPr>
          <a:xfrm>
            <a:off x="1063743" y="1562949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</a:t>
            </a:r>
            <a:r>
              <a:rPr lang="vi-VN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Chia sẻ về ngày Tết quê em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917D3F-93D3-65D2-3719-D7F3A76A8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697" y="2981066"/>
            <a:ext cx="4874987" cy="289625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4CE6EBC-F68C-34F2-8D14-97CB6B101FD2}"/>
              </a:ext>
            </a:extLst>
          </p:cNvPr>
          <p:cNvGrpSpPr/>
          <p:nvPr/>
        </p:nvGrpSpPr>
        <p:grpSpPr>
          <a:xfrm>
            <a:off x="369750" y="2218883"/>
            <a:ext cx="6546980" cy="4443173"/>
            <a:chOff x="606342" y="108778"/>
            <a:chExt cx="9820469" cy="712682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1118ADA-DE66-E8C1-54C2-A22248FD4D09}"/>
                </a:ext>
              </a:extLst>
            </p:cNvPr>
            <p:cNvGrpSpPr/>
            <p:nvPr/>
          </p:nvGrpSpPr>
          <p:grpSpPr>
            <a:xfrm>
              <a:off x="606342" y="616665"/>
              <a:ext cx="9492348" cy="6618934"/>
              <a:chOff x="1025591" y="1038225"/>
              <a:chExt cx="9058391" cy="5921247"/>
            </a:xfrm>
          </p:grpSpPr>
          <p:grpSp>
            <p:nvGrpSpPr>
              <p:cNvPr id="20" name="Group 5">
                <a:extLst>
                  <a:ext uri="{FF2B5EF4-FFF2-40B4-BE49-F238E27FC236}">
                    <a16:creationId xmlns:a16="http://schemas.microsoft.com/office/drawing/2014/main" id="{808849A1-1661-1A49-565B-DF519A6A75AC}"/>
                  </a:ext>
                </a:extLst>
              </p:cNvPr>
              <p:cNvGrpSpPr/>
              <p:nvPr/>
            </p:nvGrpSpPr>
            <p:grpSpPr>
              <a:xfrm>
                <a:off x="1025591" y="1168764"/>
                <a:ext cx="8917761" cy="5790708"/>
                <a:chOff x="-4213" y="0"/>
                <a:chExt cx="12084998" cy="7847339"/>
              </a:xfrm>
            </p:grpSpPr>
            <p:sp>
              <p:nvSpPr>
                <p:cNvPr id="23" name="Freeform 6">
                  <a:extLst>
                    <a:ext uri="{FF2B5EF4-FFF2-40B4-BE49-F238E27FC236}">
                      <a16:creationId xmlns:a16="http://schemas.microsoft.com/office/drawing/2014/main" id="{43E931DF-EEAB-1D30-0DCE-98D620487C6F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2084998" cy="7847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35675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26703"/>
                        <a:pt x="10800735" y="4373090"/>
                      </a:cubicBezTo>
                      <a:cubicBezTo>
                        <a:pt x="10800735" y="4587249"/>
                        <a:pt x="10809883" y="4886428"/>
                        <a:pt x="10809883" y="4886428"/>
                      </a:cubicBezTo>
                      <a:cubicBezTo>
                        <a:pt x="10809883" y="5015097"/>
                        <a:pt x="10805713" y="5135675"/>
                        <a:pt x="10552875" y="5127541"/>
                      </a:cubicBezTo>
                      <a:cubicBezTo>
                        <a:pt x="10552875" y="5127541"/>
                        <a:pt x="10176403" y="5107242"/>
                        <a:pt x="9081481" y="5114841"/>
                      </a:cubicBezTo>
                      <a:cubicBezTo>
                        <a:pt x="2545013" y="5122975"/>
                        <a:pt x="304023" y="5135675"/>
                        <a:pt x="304023" y="5135675"/>
                      </a:cubicBezTo>
                      <a:cubicBezTo>
                        <a:pt x="132548" y="5135675"/>
                        <a:pt x="4213" y="5034605"/>
                        <a:pt x="8532" y="4832059"/>
                      </a:cubicBezTo>
                      <a:cubicBezTo>
                        <a:pt x="8532" y="4832059"/>
                        <a:pt x="9630" y="4333517"/>
                        <a:pt x="4815" y="1391373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21" name="Group 9">
                <a:extLst>
                  <a:ext uri="{FF2B5EF4-FFF2-40B4-BE49-F238E27FC236}">
                    <a16:creationId xmlns:a16="http://schemas.microsoft.com/office/drawing/2014/main" id="{8A49F539-65BB-8CB4-FA36-2F98526974F3}"/>
                  </a:ext>
                </a:extLst>
              </p:cNvPr>
              <p:cNvGrpSpPr/>
              <p:nvPr/>
            </p:nvGrpSpPr>
            <p:grpSpPr>
              <a:xfrm>
                <a:off x="1175269" y="1038225"/>
                <a:ext cx="8908713" cy="5742899"/>
                <a:chOff x="-4214" y="0"/>
                <a:chExt cx="12102287" cy="7801600"/>
              </a:xfrm>
            </p:grpSpPr>
            <p:sp>
              <p:nvSpPr>
                <p:cNvPr id="22" name="Freeform 10">
                  <a:extLst>
                    <a:ext uri="{FF2B5EF4-FFF2-40B4-BE49-F238E27FC236}">
                      <a16:creationId xmlns:a16="http://schemas.microsoft.com/office/drawing/2014/main" id="{A2D5DA7C-13BF-771F-3EF9-477DB6426FF8}"/>
                    </a:ext>
                  </a:extLst>
                </p:cNvPr>
                <p:cNvSpPr/>
                <p:nvPr/>
              </p:nvSpPr>
              <p:spPr>
                <a:xfrm>
                  <a:off x="-4214" y="0"/>
                  <a:ext cx="12102287" cy="78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C97BD04-DC23-7B71-FB2B-545A34B73C14}"/>
                </a:ext>
              </a:extLst>
            </p:cNvPr>
            <p:cNvSpPr txBox="1"/>
            <p:nvPr/>
          </p:nvSpPr>
          <p:spPr>
            <a:xfrm>
              <a:off x="874074" y="716130"/>
              <a:ext cx="9067861" cy="60997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Các em t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hảo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luận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b="1" dirty="0">
                  <a:latin typeface="UTM Avo" panose="02040603050506020204" pitchFamily="18"/>
                  <a:cs typeface="Arial" panose="020B0604020202020204" pitchFamily="34" charset="0"/>
                </a:rPr>
                <a:t>chia sẻ về những điều đặc biệt của ngày Tết quê em theo những gợi ý sau</a:t>
              </a:r>
              <a:r>
                <a:rPr lang="en-US" sz="2400" b="1" dirty="0"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  <a:p>
              <a:pPr algn="just">
                <a:lnSpc>
                  <a:spcPct val="150000"/>
                </a:lnSpc>
              </a:pPr>
              <a:r>
                <a:rPr lang="vi-VN" sz="2300" dirty="0">
                  <a:latin typeface="UTM Avo" panose="02040603050506020204" pitchFamily="18"/>
                  <a:cs typeface="Arial" panose="020B0604020202020204" pitchFamily="34" charset="0"/>
                </a:rPr>
                <a:t>- Ngày Tết quê em có những loại bánh, trái cây nào?</a:t>
              </a:r>
            </a:p>
            <a:p>
              <a:pPr algn="just">
                <a:lnSpc>
                  <a:spcPct val="150000"/>
                </a:lnSpc>
              </a:pPr>
              <a:r>
                <a:rPr lang="vi-VN" sz="2300" dirty="0">
                  <a:latin typeface="UTM Avo" panose="02040603050506020204" pitchFamily="18"/>
                  <a:cs typeface="Arial" panose="020B0604020202020204" pitchFamily="34" charset="0"/>
                </a:rPr>
                <a:t>- Vào ngày Tết, mọi người thường </a:t>
              </a:r>
              <a:br>
                <a:rPr lang="vi-VN" sz="2300" dirty="0"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vi-VN" sz="2300" dirty="0">
                  <a:latin typeface="UTM Avo" panose="02040603050506020204" pitchFamily="18"/>
                  <a:cs typeface="Arial" panose="020B0604020202020204" pitchFamily="34" charset="0"/>
                </a:rPr>
                <a:t>trang trí những gì? Trang trí như thế nào? </a:t>
              </a:r>
            </a:p>
          </p:txBody>
        </p:sp>
        <p:pic>
          <p:nvPicPr>
            <p:cNvPr id="12" name="Picture 9">
              <a:extLst>
                <a:ext uri="{FF2B5EF4-FFF2-40B4-BE49-F238E27FC236}">
                  <a16:creationId xmlns:a16="http://schemas.microsoft.com/office/drawing/2014/main" id="{9B6F4EE1-6167-E62A-492D-72AB12868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9779956" y="108778"/>
              <a:ext cx="646855" cy="8698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24790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C10ED20F-96EC-5675-9529-5B4FB871A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>
            <a:extLst>
              <a:ext uri="{FF2B5EF4-FFF2-40B4-BE49-F238E27FC236}">
                <a16:creationId xmlns:a16="http://schemas.microsoft.com/office/drawing/2014/main" id="{FD56B1CF-6A01-87E9-64D5-8D4BBEBD7438}"/>
              </a:ext>
            </a:extLst>
          </p:cNvPr>
          <p:cNvSpPr txBox="1"/>
          <p:nvPr/>
        </p:nvSpPr>
        <p:spPr>
          <a:xfrm>
            <a:off x="1063743" y="1562949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</a:t>
            </a:r>
            <a:r>
              <a:rPr lang="vi-VN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Chia sẻ về ngày Tết quê em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B4AD60-9F56-E5C5-2747-AE8432833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697" y="2981066"/>
            <a:ext cx="4874987" cy="289625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C8A1E7-D102-D202-73D0-9FCC851E1B12}"/>
              </a:ext>
            </a:extLst>
          </p:cNvPr>
          <p:cNvGrpSpPr/>
          <p:nvPr/>
        </p:nvGrpSpPr>
        <p:grpSpPr>
          <a:xfrm>
            <a:off x="369750" y="2535522"/>
            <a:ext cx="6328233" cy="4126534"/>
            <a:chOff x="1025591" y="1038225"/>
            <a:chExt cx="9058391" cy="5921247"/>
          </a:xfrm>
        </p:grpSpPr>
        <p:grpSp>
          <p:nvGrpSpPr>
            <p:cNvPr id="20" name="Group 5">
              <a:extLst>
                <a:ext uri="{FF2B5EF4-FFF2-40B4-BE49-F238E27FC236}">
                  <a16:creationId xmlns:a16="http://schemas.microsoft.com/office/drawing/2014/main" id="{C78D9FE7-D003-E765-20EB-7AEBCBD61B6B}"/>
                </a:ext>
              </a:extLst>
            </p:cNvPr>
            <p:cNvGrpSpPr/>
            <p:nvPr/>
          </p:nvGrpSpPr>
          <p:grpSpPr>
            <a:xfrm>
              <a:off x="1025591" y="1168764"/>
              <a:ext cx="8917761" cy="5790708"/>
              <a:chOff x="-4213" y="0"/>
              <a:chExt cx="12084998" cy="7847339"/>
            </a:xfrm>
          </p:grpSpPr>
          <p:sp>
            <p:nvSpPr>
              <p:cNvPr id="23" name="Freeform 6">
                <a:extLst>
                  <a:ext uri="{FF2B5EF4-FFF2-40B4-BE49-F238E27FC236}">
                    <a16:creationId xmlns:a16="http://schemas.microsoft.com/office/drawing/2014/main" id="{9F36E124-6ACD-A5C4-A8BB-82AEDEC1BCAF}"/>
                  </a:ext>
                </a:extLst>
              </p:cNvPr>
              <p:cNvSpPr/>
              <p:nvPr/>
            </p:nvSpPr>
            <p:spPr>
              <a:xfrm>
                <a:off x="-4213" y="0"/>
                <a:ext cx="12084998" cy="7847339"/>
              </a:xfrm>
              <a:custGeom>
                <a:avLst/>
                <a:gdLst/>
                <a:ahLst/>
                <a:cxnLst/>
                <a:rect l="l" t="t" r="r" b="b"/>
                <a:pathLst>
                  <a:path w="10809882" h="5135675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558" y="12454"/>
                    </a:cubicBezTo>
                    <a:cubicBezTo>
                      <a:pt x="8804229" y="12671"/>
                      <a:pt x="10535814" y="0"/>
                      <a:pt x="10535814" y="0"/>
                    </a:cubicBezTo>
                    <a:cubicBezTo>
                      <a:pt x="10603278" y="0"/>
                      <a:pt x="10679215" y="0"/>
                      <a:pt x="10757988" y="85073"/>
                    </a:cubicBezTo>
                    <a:cubicBezTo>
                      <a:pt x="10800966" y="131488"/>
                      <a:pt x="10802035" y="240224"/>
                      <a:pt x="10802439" y="320281"/>
                    </a:cubicBezTo>
                    <a:cubicBezTo>
                      <a:pt x="10802439" y="320281"/>
                      <a:pt x="10800735" y="3626703"/>
                      <a:pt x="10800735" y="4373090"/>
                    </a:cubicBezTo>
                    <a:cubicBezTo>
                      <a:pt x="10800735" y="4587249"/>
                      <a:pt x="10809883" y="4886428"/>
                      <a:pt x="10809883" y="4886428"/>
                    </a:cubicBezTo>
                    <a:cubicBezTo>
                      <a:pt x="10809883" y="5015097"/>
                      <a:pt x="10805713" y="5135675"/>
                      <a:pt x="10552875" y="5127541"/>
                    </a:cubicBezTo>
                    <a:cubicBezTo>
                      <a:pt x="10552875" y="5127541"/>
                      <a:pt x="10176403" y="5107242"/>
                      <a:pt x="9081481" y="5114841"/>
                    </a:cubicBezTo>
                    <a:cubicBezTo>
                      <a:pt x="2545013" y="5122975"/>
                      <a:pt x="304023" y="5135675"/>
                      <a:pt x="304023" y="5135675"/>
                    </a:cubicBezTo>
                    <a:cubicBezTo>
                      <a:pt x="132548" y="5135675"/>
                      <a:pt x="4213" y="5034605"/>
                      <a:pt x="8532" y="4832059"/>
                    </a:cubicBezTo>
                    <a:cubicBezTo>
                      <a:pt x="8532" y="4832059"/>
                      <a:pt x="9630" y="4333517"/>
                      <a:pt x="4815" y="1391373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</p:spPr>
            <p:txBody>
              <a:bodyPr/>
              <a:lstStyle/>
              <a:p>
                <a:endParaRPr lang="en-US" sz="700">
                  <a:latin typeface="UTM Avo" panose="02040603050506020204" pitchFamily="18"/>
                </a:endParaRPr>
              </a:p>
            </p:txBody>
          </p:sp>
        </p:grpSp>
        <p:grpSp>
          <p:nvGrpSpPr>
            <p:cNvPr id="21" name="Group 9">
              <a:extLst>
                <a:ext uri="{FF2B5EF4-FFF2-40B4-BE49-F238E27FC236}">
                  <a16:creationId xmlns:a16="http://schemas.microsoft.com/office/drawing/2014/main" id="{A2D9862A-E2FA-DEE9-F8C5-79A6BA69181E}"/>
                </a:ext>
              </a:extLst>
            </p:cNvPr>
            <p:cNvGrpSpPr/>
            <p:nvPr/>
          </p:nvGrpSpPr>
          <p:grpSpPr>
            <a:xfrm>
              <a:off x="1175269" y="1038225"/>
              <a:ext cx="8908713" cy="5742899"/>
              <a:chOff x="-4214" y="0"/>
              <a:chExt cx="12102287" cy="7801600"/>
            </a:xfrm>
          </p:grpSpPr>
          <p:sp>
            <p:nvSpPr>
              <p:cNvPr id="22" name="Freeform 10">
                <a:extLst>
                  <a:ext uri="{FF2B5EF4-FFF2-40B4-BE49-F238E27FC236}">
                    <a16:creationId xmlns:a16="http://schemas.microsoft.com/office/drawing/2014/main" id="{C7AC5A48-2114-963C-2EF1-A7A6EF8039A2}"/>
                  </a:ext>
                </a:extLst>
              </p:cNvPr>
              <p:cNvSpPr/>
              <p:nvPr/>
            </p:nvSpPr>
            <p:spPr>
              <a:xfrm>
                <a:off x="-4214" y="0"/>
                <a:ext cx="12102287" cy="7801600"/>
              </a:xfrm>
              <a:custGeom>
                <a:avLst/>
                <a:gdLst/>
                <a:ahLst/>
                <a:cxnLst/>
                <a:rect l="l" t="t" r="r" b="b"/>
                <a:pathLst>
                  <a:path w="10825342" h="5105739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834" y="12454"/>
                    </a:cubicBezTo>
                    <a:cubicBezTo>
                      <a:pt x="8817733" y="12671"/>
                      <a:pt x="10551274" y="0"/>
                      <a:pt x="10551274" y="0"/>
                    </a:cubicBezTo>
                    <a:cubicBezTo>
                      <a:pt x="10618737" y="0"/>
                      <a:pt x="10694674" y="0"/>
                      <a:pt x="10773448" y="85073"/>
                    </a:cubicBezTo>
                    <a:cubicBezTo>
                      <a:pt x="10816426" y="131488"/>
                      <a:pt x="10817494" y="240224"/>
                      <a:pt x="10817899" y="320281"/>
                    </a:cubicBezTo>
                    <a:cubicBezTo>
                      <a:pt x="10817899" y="320281"/>
                      <a:pt x="10816195" y="3601935"/>
                      <a:pt x="10816195" y="4343154"/>
                    </a:cubicBezTo>
                    <a:cubicBezTo>
                      <a:pt x="10816195" y="4557313"/>
                      <a:pt x="10825342" y="4856492"/>
                      <a:pt x="10825342" y="4856492"/>
                    </a:cubicBezTo>
                    <a:cubicBezTo>
                      <a:pt x="10825342" y="4985161"/>
                      <a:pt x="10821173" y="5105739"/>
                      <a:pt x="10568335" y="5097604"/>
                    </a:cubicBezTo>
                    <a:cubicBezTo>
                      <a:pt x="10568335" y="5097604"/>
                      <a:pt x="10191862" y="5077306"/>
                      <a:pt x="9095459" y="5084904"/>
                    </a:cubicBezTo>
                    <a:cubicBezTo>
                      <a:pt x="2547822" y="5093039"/>
                      <a:pt x="304023" y="5105739"/>
                      <a:pt x="304023" y="5105739"/>
                    </a:cubicBezTo>
                    <a:cubicBezTo>
                      <a:pt x="132548" y="5105739"/>
                      <a:pt x="4213" y="5004670"/>
                      <a:pt x="8532" y="4802122"/>
                    </a:cubicBezTo>
                    <a:cubicBezTo>
                      <a:pt x="8532" y="4802122"/>
                      <a:pt x="9630" y="4303581"/>
                      <a:pt x="4815" y="138715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endParaRPr lang="en-US" sz="700">
                  <a:latin typeface="UTM Avo" panose="02040603050506020204" pitchFamily="18"/>
                </a:endParaRP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4B773F2-EA0D-89DC-13B7-BD160B03C360}"/>
              </a:ext>
            </a:extLst>
          </p:cNvPr>
          <p:cNvSpPr txBox="1"/>
          <p:nvPr/>
        </p:nvSpPr>
        <p:spPr>
          <a:xfrm>
            <a:off x="548238" y="2597533"/>
            <a:ext cx="6045241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Các em t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hảo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chia sẻ về những điều đặc biệt của ngày Tết quê em theo những gợi ý sau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- Vào ngày Tết, mọi người thường </a:t>
            </a:r>
            <a:b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đi đâu?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- Ý nghĩa của ngày Tết truyền thống? 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- Cảm xúc của em khi Tết đến?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1A4C5CA-7C33-C424-7A8B-7A90F89883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485493" y="2218883"/>
            <a:ext cx="431237" cy="54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100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ABE9D694-0146-99A0-5072-26D970965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>
            <a:extLst>
              <a:ext uri="{FF2B5EF4-FFF2-40B4-BE49-F238E27FC236}">
                <a16:creationId xmlns:a16="http://schemas.microsoft.com/office/drawing/2014/main" id="{672A9F42-6E6D-0094-B078-D729013EB15B}"/>
              </a:ext>
            </a:extLst>
          </p:cNvPr>
          <p:cNvSpPr/>
          <p:nvPr/>
        </p:nvSpPr>
        <p:spPr>
          <a:xfrm rot="2537115">
            <a:off x="-1400230" y="159624"/>
            <a:ext cx="754654" cy="724467"/>
          </a:xfrm>
          <a:custGeom>
            <a:avLst/>
            <a:gdLst/>
            <a:ahLst/>
            <a:cxnLst/>
            <a:rect l="l" t="t" r="r" b="b"/>
            <a:pathLst>
              <a:path w="1131981" h="1086701">
                <a:moveTo>
                  <a:pt x="0" y="0"/>
                </a:moveTo>
                <a:lnTo>
                  <a:pt x="1131981" y="0"/>
                </a:lnTo>
                <a:lnTo>
                  <a:pt x="1131981" y="1086701"/>
                </a:lnTo>
                <a:lnTo>
                  <a:pt x="0" y="1086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4CCE2BA7-4D39-861F-FD6E-DE1217BBF68A}"/>
              </a:ext>
            </a:extLst>
          </p:cNvPr>
          <p:cNvSpPr/>
          <p:nvPr/>
        </p:nvSpPr>
        <p:spPr>
          <a:xfrm>
            <a:off x="13227107" y="6121402"/>
            <a:ext cx="457257" cy="457257"/>
          </a:xfrm>
          <a:custGeom>
            <a:avLst/>
            <a:gdLst/>
            <a:ahLst/>
            <a:cxnLst/>
            <a:rect l="l" t="t" r="r" b="b"/>
            <a:pathLst>
              <a:path w="685886" h="685886">
                <a:moveTo>
                  <a:pt x="0" y="0"/>
                </a:moveTo>
                <a:lnTo>
                  <a:pt x="685886" y="0"/>
                </a:lnTo>
                <a:lnTo>
                  <a:pt x="685886" y="685887"/>
                </a:lnTo>
                <a:lnTo>
                  <a:pt x="0" y="6858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7757B39B-12B6-BA8B-CFB4-5345C4CE95F5}"/>
              </a:ext>
            </a:extLst>
          </p:cNvPr>
          <p:cNvSpPr/>
          <p:nvPr/>
        </p:nvSpPr>
        <p:spPr>
          <a:xfrm>
            <a:off x="1397619" y="1646470"/>
            <a:ext cx="9659883" cy="4703560"/>
          </a:xfrm>
          <a:custGeom>
            <a:avLst/>
            <a:gdLst/>
            <a:ahLst/>
            <a:cxnLst/>
            <a:rect l="l" t="t" r="r" b="b"/>
            <a:pathLst>
              <a:path w="14489825" h="5632920">
                <a:moveTo>
                  <a:pt x="0" y="0"/>
                </a:moveTo>
                <a:lnTo>
                  <a:pt x="14489825" y="0"/>
                </a:lnTo>
                <a:lnTo>
                  <a:pt x="14489825" y="5632920"/>
                </a:lnTo>
                <a:lnTo>
                  <a:pt x="0" y="56329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5688F504-F673-95AB-931C-1CE467582439}"/>
              </a:ext>
            </a:extLst>
          </p:cNvPr>
          <p:cNvSpPr/>
          <p:nvPr/>
        </p:nvSpPr>
        <p:spPr>
          <a:xfrm>
            <a:off x="1385407" y="1884326"/>
            <a:ext cx="774669" cy="774669"/>
          </a:xfrm>
          <a:custGeom>
            <a:avLst/>
            <a:gdLst/>
            <a:ahLst/>
            <a:cxnLst/>
            <a:rect l="l" t="t" r="r" b="b"/>
            <a:pathLst>
              <a:path w="1162004" h="1162004">
                <a:moveTo>
                  <a:pt x="0" y="0"/>
                </a:moveTo>
                <a:lnTo>
                  <a:pt x="1162004" y="0"/>
                </a:lnTo>
                <a:lnTo>
                  <a:pt x="1162004" y="1162004"/>
                </a:lnTo>
                <a:lnTo>
                  <a:pt x="0" y="11620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30CF76B3-91ED-112B-0A61-ED0DB33AB0E9}"/>
              </a:ext>
            </a:extLst>
          </p:cNvPr>
          <p:cNvSpPr/>
          <p:nvPr/>
        </p:nvSpPr>
        <p:spPr>
          <a:xfrm>
            <a:off x="10077947" y="5452898"/>
            <a:ext cx="774669" cy="774669"/>
          </a:xfrm>
          <a:custGeom>
            <a:avLst/>
            <a:gdLst/>
            <a:ahLst/>
            <a:cxnLst/>
            <a:rect l="l" t="t" r="r" b="b"/>
            <a:pathLst>
              <a:path w="1162004" h="1162004">
                <a:moveTo>
                  <a:pt x="0" y="0"/>
                </a:moveTo>
                <a:lnTo>
                  <a:pt x="1162004" y="0"/>
                </a:lnTo>
                <a:lnTo>
                  <a:pt x="1162004" y="1162004"/>
                </a:lnTo>
                <a:lnTo>
                  <a:pt x="0" y="11620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EE590229-4AD8-E238-73FC-80D6F28368F4}"/>
              </a:ext>
            </a:extLst>
          </p:cNvPr>
          <p:cNvSpPr/>
          <p:nvPr/>
        </p:nvSpPr>
        <p:spPr>
          <a:xfrm>
            <a:off x="9969147" y="1598841"/>
            <a:ext cx="1426461" cy="1426461"/>
          </a:xfrm>
          <a:custGeom>
            <a:avLst/>
            <a:gdLst/>
            <a:ahLst/>
            <a:cxnLst/>
            <a:rect l="l" t="t" r="r" b="b"/>
            <a:pathLst>
              <a:path w="2139692" h="2139692">
                <a:moveTo>
                  <a:pt x="0" y="0"/>
                </a:moveTo>
                <a:lnTo>
                  <a:pt x="2139692" y="0"/>
                </a:lnTo>
                <a:lnTo>
                  <a:pt x="2139692" y="2139692"/>
                </a:lnTo>
                <a:lnTo>
                  <a:pt x="0" y="21396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CEFE1580-F053-1FBA-51F0-ADC5C55EC68C}"/>
              </a:ext>
            </a:extLst>
          </p:cNvPr>
          <p:cNvSpPr/>
          <p:nvPr/>
        </p:nvSpPr>
        <p:spPr>
          <a:xfrm>
            <a:off x="398950" y="3671520"/>
            <a:ext cx="1761126" cy="3208253"/>
          </a:xfrm>
          <a:custGeom>
            <a:avLst/>
            <a:gdLst/>
            <a:ahLst/>
            <a:cxnLst/>
            <a:rect l="l" t="t" r="r" b="b"/>
            <a:pathLst>
              <a:path w="6818953" h="12059241">
                <a:moveTo>
                  <a:pt x="0" y="0"/>
                </a:moveTo>
                <a:lnTo>
                  <a:pt x="6818953" y="0"/>
                </a:lnTo>
                <a:lnTo>
                  <a:pt x="6818953" y="12059241"/>
                </a:lnTo>
                <a:lnTo>
                  <a:pt x="0" y="120592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F7A3880B-7609-E78E-1CDF-65819E7D45E5}"/>
              </a:ext>
            </a:extLst>
          </p:cNvPr>
          <p:cNvSpPr txBox="1"/>
          <p:nvPr/>
        </p:nvSpPr>
        <p:spPr>
          <a:xfrm>
            <a:off x="2687306" y="2052332"/>
            <a:ext cx="7080508" cy="3337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latin typeface="UTM Avo"/>
                <a:cs typeface="Arial" panose="020B0604020202020204" pitchFamily="34" charset="0"/>
              </a:rPr>
              <a:t>Ngày Tết là ngày đoàn tụ, sum vầy của mỗi </a:t>
            </a:r>
            <a:br>
              <a:rPr lang="vi-VN" sz="2400" dirty="0">
                <a:latin typeface="UTM Avo"/>
                <a:cs typeface="Arial" panose="020B0604020202020204" pitchFamily="34" charset="0"/>
              </a:rPr>
            </a:br>
            <a:r>
              <a:rPr lang="vi-VN" sz="2400" dirty="0">
                <a:latin typeface="UTM Avo"/>
                <a:cs typeface="Arial" panose="020B0604020202020204" pitchFamily="34" charset="0"/>
              </a:rPr>
              <a:t>gia đình dân tộc Việt Nam. Trong ngày Tết, </a:t>
            </a:r>
            <a:br>
              <a:rPr lang="vi-VN" sz="2400" dirty="0">
                <a:latin typeface="UTM Avo"/>
                <a:cs typeface="Arial" panose="020B0604020202020204" pitchFamily="34" charset="0"/>
              </a:rPr>
            </a:br>
            <a:r>
              <a:rPr lang="vi-VN" sz="2400" dirty="0">
                <a:latin typeface="UTM Avo"/>
                <a:cs typeface="Arial" panose="020B0604020202020204" pitchFamily="34" charset="0"/>
              </a:rPr>
              <a:t>mỗi gia đình đều bày mâm ngũ quả, cây đào, cây quất, gói bánh chưng, bánh tét, xem </a:t>
            </a:r>
            <a:br>
              <a:rPr lang="vi-VN" sz="2400" dirty="0">
                <a:latin typeface="UTM Avo"/>
                <a:cs typeface="Arial" panose="020B0604020202020204" pitchFamily="34" charset="0"/>
              </a:rPr>
            </a:br>
            <a:r>
              <a:rPr lang="vi-VN" sz="2400" dirty="0">
                <a:latin typeface="UTM Avo"/>
                <a:cs typeface="Arial" panose="020B0604020202020204" pitchFamily="34" charset="0"/>
              </a:rPr>
              <a:t>bắn pháo hoa đón chào năm mới.</a:t>
            </a:r>
          </a:p>
        </p:txBody>
      </p:sp>
    </p:spTree>
    <p:extLst>
      <p:ext uri="{BB962C8B-B14F-4D97-AF65-F5344CB8AC3E}">
        <p14:creationId xmlns:p14="http://schemas.microsoft.com/office/powerpoint/2010/main" val="2700756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3" grpId="0" animBg="1"/>
      <p:bldP spid="14" grpId="0" animBg="1"/>
      <p:bldP spid="15" grpId="0" animBg="1"/>
      <p:bldP spid="16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364677" y="1540469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vi-VN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Tập trang trí cho ngày Tết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9" name="Rounded Rectangle 21">
            <a:extLst>
              <a:ext uri="{FF2B5EF4-FFF2-40B4-BE49-F238E27FC236}">
                <a16:creationId xmlns:a16="http://schemas.microsoft.com/office/drawing/2014/main" id="{95AD22A7-E7B0-0802-3382-A8F105E7F234}"/>
              </a:ext>
            </a:extLst>
          </p:cNvPr>
          <p:cNvSpPr/>
          <p:nvPr/>
        </p:nvSpPr>
        <p:spPr>
          <a:xfrm>
            <a:off x="366821" y="2705733"/>
            <a:ext cx="3276762" cy="635592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521A211F-4176-13FC-FCB4-9BEEFD15D1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41404" y="3744445"/>
            <a:ext cx="2527595" cy="2663175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B48B93C-8976-CAE8-6FD7-632660406D41}"/>
              </a:ext>
            </a:extLst>
          </p:cNvPr>
          <p:cNvSpPr/>
          <p:nvPr/>
        </p:nvSpPr>
        <p:spPr>
          <a:xfrm>
            <a:off x="3898087" y="2502758"/>
            <a:ext cx="7927092" cy="3904862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E26C7A2-DEA8-56D8-EF85-4EE9F8AB99DD}"/>
              </a:ext>
            </a:extLst>
          </p:cNvPr>
          <p:cNvSpPr/>
          <p:nvPr/>
        </p:nvSpPr>
        <p:spPr>
          <a:xfrm>
            <a:off x="4058097" y="2700175"/>
            <a:ext cx="7578970" cy="3524162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4BACC6">
                <a:lumMod val="7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Các nhóm thảo luận về việc sẽ làm để </a:t>
            </a:r>
            <a:b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 trí cho ngày Tết theo gợi ý: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 Em sẽ trang trí gì cho ngày Tết?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 Để trang trí em cần dụng cụ, vật liệu gì?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 Em sẽ trang trí cho ngày Tết như thế nào?</a:t>
            </a:r>
            <a:endParaRPr kumimoji="0" lang="vi-VN" sz="24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EA975D4E-959D-DCB2-4DC3-6CA376ADA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3A4E96-6FA4-9E66-260C-F915E3FDE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7802" y="1896460"/>
            <a:ext cx="3722915" cy="45264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6C270D-4D13-89D5-969F-38F4588C6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3291" y="1896461"/>
            <a:ext cx="3793821" cy="4526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2F1C13-8D10-2CBE-46B7-C6426686E07F}"/>
              </a:ext>
            </a:extLst>
          </p:cNvPr>
          <p:cNvSpPr txBox="1"/>
          <p:nvPr/>
        </p:nvSpPr>
        <p:spPr>
          <a:xfrm>
            <a:off x="202694" y="2372033"/>
            <a:ext cx="3793821" cy="3575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Các nhóm sử dụng </a:t>
            </a:r>
            <a:b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 dùng, vật liệu đã chuẩn bị để tập trang trí cho ngày Tết. 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Các nhóm trưng bày và giới thiệu sản phẩm tập trang trí cho ngày Tết.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0524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AD782C20-F401-DFA5-0AC8-D9D444EBC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5+ cách làm đồ trang trí Tết 2025 handmade đơn giản, đẹp">
            <a:extLst>
              <a:ext uri="{FF2B5EF4-FFF2-40B4-BE49-F238E27FC236}">
                <a16:creationId xmlns:a16="http://schemas.microsoft.com/office/drawing/2014/main" id="{25B9BB37-F81B-B055-C209-C2DD1C9EC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59" y="2593620"/>
            <a:ext cx="5690116" cy="320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38;g32282f178eb_0_6">
            <a:extLst>
              <a:ext uri="{FF2B5EF4-FFF2-40B4-BE49-F238E27FC236}">
                <a16:creationId xmlns:a16="http://schemas.microsoft.com/office/drawing/2014/main" id="{EF0DF087-C289-76DB-FC6F-1D955DA13103}"/>
              </a:ext>
            </a:extLst>
          </p:cNvPr>
          <p:cNvSpPr txBox="1"/>
          <p:nvPr/>
        </p:nvSpPr>
        <p:spPr>
          <a:xfrm>
            <a:off x="364677" y="1540469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Gợi ý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1028" name="Picture 4" descr="10 Ý Tưởng Làm Đồ Trang Trí Tết Handmade Năm 2024 – bTaskee">
            <a:extLst>
              <a:ext uri="{FF2B5EF4-FFF2-40B4-BE49-F238E27FC236}">
                <a16:creationId xmlns:a16="http://schemas.microsoft.com/office/drawing/2014/main" id="{A7CF0F02-A237-AA52-9512-EB30036B4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974" y="2593620"/>
            <a:ext cx="4801035" cy="320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16854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2D5F9371-ADA2-DD64-BF2A-92F405F57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8;g32282f178eb_0_6">
            <a:extLst>
              <a:ext uri="{FF2B5EF4-FFF2-40B4-BE49-F238E27FC236}">
                <a16:creationId xmlns:a16="http://schemas.microsoft.com/office/drawing/2014/main" id="{AE7FC2BF-65E7-7A5B-8DBC-B85D80EB22E4}"/>
              </a:ext>
            </a:extLst>
          </p:cNvPr>
          <p:cNvSpPr txBox="1"/>
          <p:nvPr/>
        </p:nvSpPr>
        <p:spPr>
          <a:xfrm>
            <a:off x="364677" y="1540469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Gợi ý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2050" name="Picture 2" descr="Mẹ Việt kiều cùng con làm và tìm hiểu ý nghĩa của lì xì Tết">
            <a:extLst>
              <a:ext uri="{FF2B5EF4-FFF2-40B4-BE49-F238E27FC236}">
                <a16:creationId xmlns:a16="http://schemas.microsoft.com/office/drawing/2014/main" id="{BBCEF245-D027-CE58-8F2A-B41D63E36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478" y="2234621"/>
            <a:ext cx="3750712" cy="396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ướng dẫn cách làm đồ trang trí tết handmade tại nhà">
            <a:extLst>
              <a:ext uri="{FF2B5EF4-FFF2-40B4-BE49-F238E27FC236}">
                <a16:creationId xmlns:a16="http://schemas.microsoft.com/office/drawing/2014/main" id="{96CB489F-E278-786A-F5EE-AB8ED72D1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865" y="2237932"/>
            <a:ext cx="5287347" cy="396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91294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>
          <a:extLst>
            <a:ext uri="{FF2B5EF4-FFF2-40B4-BE49-F238E27FC236}">
              <a16:creationId xmlns:a16="http://schemas.microsoft.com/office/drawing/2014/main" id="{4B189672-25F5-05E2-FB59-09B997332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8D3AFF09-396B-6096-942C-BD3F0A87E5EF}"/>
              </a:ext>
            </a:extLst>
          </p:cNvPr>
          <p:cNvSpPr/>
          <p:nvPr/>
        </p:nvSpPr>
        <p:spPr>
          <a:xfrm rot="2537115">
            <a:off x="-1400230" y="159624"/>
            <a:ext cx="754654" cy="724467"/>
          </a:xfrm>
          <a:custGeom>
            <a:avLst/>
            <a:gdLst/>
            <a:ahLst/>
            <a:cxnLst/>
            <a:rect l="l" t="t" r="r" b="b"/>
            <a:pathLst>
              <a:path w="1131981" h="1086701">
                <a:moveTo>
                  <a:pt x="0" y="0"/>
                </a:moveTo>
                <a:lnTo>
                  <a:pt x="1131981" y="0"/>
                </a:lnTo>
                <a:lnTo>
                  <a:pt x="1131981" y="1086701"/>
                </a:lnTo>
                <a:lnTo>
                  <a:pt x="0" y="1086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41566DEA-72E6-33B6-38AD-4CA18C7A4B69}"/>
              </a:ext>
            </a:extLst>
          </p:cNvPr>
          <p:cNvSpPr/>
          <p:nvPr/>
        </p:nvSpPr>
        <p:spPr>
          <a:xfrm>
            <a:off x="13227107" y="6121402"/>
            <a:ext cx="457257" cy="457257"/>
          </a:xfrm>
          <a:custGeom>
            <a:avLst/>
            <a:gdLst/>
            <a:ahLst/>
            <a:cxnLst/>
            <a:rect l="l" t="t" r="r" b="b"/>
            <a:pathLst>
              <a:path w="685886" h="685886">
                <a:moveTo>
                  <a:pt x="0" y="0"/>
                </a:moveTo>
                <a:lnTo>
                  <a:pt x="685886" y="0"/>
                </a:lnTo>
                <a:lnTo>
                  <a:pt x="685886" y="685887"/>
                </a:lnTo>
                <a:lnTo>
                  <a:pt x="0" y="6858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Freeform 2">
            <a:extLst>
              <a:ext uri="{FF2B5EF4-FFF2-40B4-BE49-F238E27FC236}">
                <a16:creationId xmlns:a16="http://schemas.microsoft.com/office/drawing/2014/main" id="{8D516CDB-22AD-E3B7-513F-251E63B4D2F0}"/>
              </a:ext>
            </a:extLst>
          </p:cNvPr>
          <p:cNvSpPr/>
          <p:nvPr/>
        </p:nvSpPr>
        <p:spPr>
          <a:xfrm>
            <a:off x="1397619" y="1646470"/>
            <a:ext cx="9659883" cy="4703560"/>
          </a:xfrm>
          <a:custGeom>
            <a:avLst/>
            <a:gdLst/>
            <a:ahLst/>
            <a:cxnLst/>
            <a:rect l="l" t="t" r="r" b="b"/>
            <a:pathLst>
              <a:path w="14489825" h="5632920">
                <a:moveTo>
                  <a:pt x="0" y="0"/>
                </a:moveTo>
                <a:lnTo>
                  <a:pt x="14489825" y="0"/>
                </a:lnTo>
                <a:lnTo>
                  <a:pt x="14489825" y="5632920"/>
                </a:lnTo>
                <a:lnTo>
                  <a:pt x="0" y="56329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1305E31E-E137-5072-C1B8-6F63B0D10581}"/>
              </a:ext>
            </a:extLst>
          </p:cNvPr>
          <p:cNvSpPr/>
          <p:nvPr/>
        </p:nvSpPr>
        <p:spPr>
          <a:xfrm>
            <a:off x="1385407" y="1884326"/>
            <a:ext cx="774669" cy="774669"/>
          </a:xfrm>
          <a:custGeom>
            <a:avLst/>
            <a:gdLst/>
            <a:ahLst/>
            <a:cxnLst/>
            <a:rect l="l" t="t" r="r" b="b"/>
            <a:pathLst>
              <a:path w="1162004" h="1162004">
                <a:moveTo>
                  <a:pt x="0" y="0"/>
                </a:moveTo>
                <a:lnTo>
                  <a:pt x="1162004" y="0"/>
                </a:lnTo>
                <a:lnTo>
                  <a:pt x="1162004" y="1162004"/>
                </a:lnTo>
                <a:lnTo>
                  <a:pt x="0" y="11620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E3288A99-EC06-CF54-4632-C329A11BC465}"/>
              </a:ext>
            </a:extLst>
          </p:cNvPr>
          <p:cNvSpPr/>
          <p:nvPr/>
        </p:nvSpPr>
        <p:spPr>
          <a:xfrm>
            <a:off x="10077947" y="5452898"/>
            <a:ext cx="774669" cy="774669"/>
          </a:xfrm>
          <a:custGeom>
            <a:avLst/>
            <a:gdLst/>
            <a:ahLst/>
            <a:cxnLst/>
            <a:rect l="l" t="t" r="r" b="b"/>
            <a:pathLst>
              <a:path w="1162004" h="1162004">
                <a:moveTo>
                  <a:pt x="0" y="0"/>
                </a:moveTo>
                <a:lnTo>
                  <a:pt x="1162004" y="0"/>
                </a:lnTo>
                <a:lnTo>
                  <a:pt x="1162004" y="1162004"/>
                </a:lnTo>
                <a:lnTo>
                  <a:pt x="0" y="11620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9AD41F15-4382-CF58-EDD0-0B1B7581FD89}"/>
              </a:ext>
            </a:extLst>
          </p:cNvPr>
          <p:cNvSpPr/>
          <p:nvPr/>
        </p:nvSpPr>
        <p:spPr>
          <a:xfrm>
            <a:off x="9969147" y="1598841"/>
            <a:ext cx="1426461" cy="1426461"/>
          </a:xfrm>
          <a:custGeom>
            <a:avLst/>
            <a:gdLst/>
            <a:ahLst/>
            <a:cxnLst/>
            <a:rect l="l" t="t" r="r" b="b"/>
            <a:pathLst>
              <a:path w="2139692" h="2139692">
                <a:moveTo>
                  <a:pt x="0" y="0"/>
                </a:moveTo>
                <a:lnTo>
                  <a:pt x="2139692" y="0"/>
                </a:lnTo>
                <a:lnTo>
                  <a:pt x="2139692" y="2139692"/>
                </a:lnTo>
                <a:lnTo>
                  <a:pt x="0" y="21396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Freeform 12">
            <a:extLst>
              <a:ext uri="{FF2B5EF4-FFF2-40B4-BE49-F238E27FC236}">
                <a16:creationId xmlns:a16="http://schemas.microsoft.com/office/drawing/2014/main" id="{35118698-87F9-8CFC-9BD3-F00D9FAD4E0B}"/>
              </a:ext>
            </a:extLst>
          </p:cNvPr>
          <p:cNvSpPr/>
          <p:nvPr/>
        </p:nvSpPr>
        <p:spPr>
          <a:xfrm>
            <a:off x="398950" y="3671520"/>
            <a:ext cx="1761126" cy="3208253"/>
          </a:xfrm>
          <a:custGeom>
            <a:avLst/>
            <a:gdLst/>
            <a:ahLst/>
            <a:cxnLst/>
            <a:rect l="l" t="t" r="r" b="b"/>
            <a:pathLst>
              <a:path w="6818953" h="12059241">
                <a:moveTo>
                  <a:pt x="0" y="0"/>
                </a:moveTo>
                <a:lnTo>
                  <a:pt x="6818953" y="0"/>
                </a:lnTo>
                <a:lnTo>
                  <a:pt x="6818953" y="12059241"/>
                </a:lnTo>
                <a:lnTo>
                  <a:pt x="0" y="120592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DCA4FE40-2F78-50E6-2355-30F472EEC489}"/>
              </a:ext>
            </a:extLst>
          </p:cNvPr>
          <p:cNvSpPr txBox="1"/>
          <p:nvPr/>
        </p:nvSpPr>
        <p:spPr>
          <a:xfrm>
            <a:off x="2687306" y="2491807"/>
            <a:ext cx="7080508" cy="2783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latin typeface="UTM Avo"/>
                <a:cs typeface="Arial" panose="020B0604020202020204" pitchFamily="34" charset="0"/>
              </a:rPr>
              <a:t>Vào ngày Tết, mọi người thường trang trí </a:t>
            </a:r>
            <a:br>
              <a:rPr lang="vi-VN" sz="2400" dirty="0">
                <a:latin typeface="UTM Avo"/>
                <a:cs typeface="Arial" panose="020B0604020202020204" pitchFamily="34" charset="0"/>
              </a:rPr>
            </a:br>
            <a:r>
              <a:rPr lang="vi-VN" sz="2400" dirty="0">
                <a:latin typeface="UTM Avo"/>
                <a:cs typeface="Arial" panose="020B0604020202020204" pitchFamily="34" charset="0"/>
              </a:rPr>
              <a:t>nhà cửa bằng câu đối, hoa, cây cảnh, </a:t>
            </a:r>
            <a:br>
              <a:rPr lang="vi-VN" sz="2400" dirty="0">
                <a:latin typeface="UTM Avo"/>
                <a:cs typeface="Arial" panose="020B0604020202020204" pitchFamily="34" charset="0"/>
              </a:rPr>
            </a:br>
            <a:r>
              <a:rPr lang="vi-VN" sz="2400" dirty="0">
                <a:latin typeface="UTM Avo"/>
                <a:cs typeface="Arial" panose="020B0604020202020204" pitchFamily="34" charset="0"/>
              </a:rPr>
              <a:t>tranh vẽ với mong muốn đón một năm mới </a:t>
            </a:r>
            <a:br>
              <a:rPr lang="vi-VN" sz="2400" dirty="0">
                <a:latin typeface="UTM Avo"/>
                <a:cs typeface="Arial" panose="020B0604020202020204" pitchFamily="34" charset="0"/>
              </a:rPr>
            </a:br>
            <a:r>
              <a:rPr lang="vi-VN" sz="2400" dirty="0">
                <a:latin typeface="UTM Avo"/>
                <a:cs typeface="Arial" panose="020B0604020202020204" pitchFamily="34" charset="0"/>
              </a:rPr>
              <a:t>tràn đầy vui vẻ, hạnh phúc.</a:t>
            </a:r>
          </a:p>
        </p:txBody>
      </p:sp>
    </p:spTree>
    <p:extLst>
      <p:ext uri="{BB962C8B-B14F-4D97-AF65-F5344CB8AC3E}">
        <p14:creationId xmlns:p14="http://schemas.microsoft.com/office/powerpoint/2010/main" val="15565292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0EB1E-F227-F16A-A716-EFC179D8BC09}"/>
              </a:ext>
            </a:extLst>
          </p:cNvPr>
          <p:cNvSpPr/>
          <p:nvPr/>
        </p:nvSpPr>
        <p:spPr>
          <a:xfrm>
            <a:off x="1683255" y="1887622"/>
            <a:ext cx="8825486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Giới thiệu tranh, ảnh về lễ hội mùa xuân quê em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E4AB93-F34F-9AEA-451A-61C41692C086}"/>
              </a:ext>
            </a:extLst>
          </p:cNvPr>
          <p:cNvGrpSpPr/>
          <p:nvPr/>
        </p:nvGrpSpPr>
        <p:grpSpPr>
          <a:xfrm>
            <a:off x="1314529" y="3606956"/>
            <a:ext cx="9562942" cy="953069"/>
            <a:chOff x="1066800" y="2476500"/>
            <a:chExt cx="6199514" cy="5958840"/>
          </a:xfrm>
        </p:grpSpPr>
        <p:sp>
          <p:nvSpPr>
            <p:cNvPr id="9" name="Folded Corner 13">
              <a:extLst>
                <a:ext uri="{FF2B5EF4-FFF2-40B4-BE49-F238E27FC236}">
                  <a16:creationId xmlns:a16="http://schemas.microsoft.com/office/drawing/2014/main" id="{32C7A351-B039-073A-3CF8-0AC37EE1A1D5}"/>
                </a:ext>
              </a:extLst>
            </p:cNvPr>
            <p:cNvSpPr/>
            <p:nvPr/>
          </p:nvSpPr>
          <p:spPr>
            <a:xfrm>
              <a:off x="1066800" y="2476500"/>
              <a:ext cx="6199514" cy="5958840"/>
            </a:xfrm>
            <a:prstGeom prst="foldedCorne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F947083-7B0C-AFC7-021F-B9161EF11B2E}"/>
                </a:ext>
              </a:extLst>
            </p:cNvPr>
            <p:cNvSpPr/>
            <p:nvPr/>
          </p:nvSpPr>
          <p:spPr>
            <a:xfrm>
              <a:off x="1364256" y="3370042"/>
              <a:ext cx="5786648" cy="35503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Ở quê em có những lễ hội nào? Hãy kể tên các lễ hội đó.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2ADD6F0-6239-0497-DCD5-BFCBB24FD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802" y="3130421"/>
            <a:ext cx="634455" cy="95306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128B21D6-275E-6342-8EE5-BFD93EE9E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66DC04-C0E5-B1AB-DB71-7E86A43965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18221" y="2427141"/>
            <a:ext cx="3632391" cy="41400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0EB59B-08A8-6CCC-FB51-55BE9FA17C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907281" y="2402000"/>
            <a:ext cx="3666498" cy="4190283"/>
          </a:xfrm>
          <a:prstGeom prst="rect">
            <a:avLst/>
          </a:prstGeom>
        </p:spPr>
      </p:pic>
      <p:sp>
        <p:nvSpPr>
          <p:cNvPr id="2" name="Google Shape;138;g32282f178eb_0_6">
            <a:extLst>
              <a:ext uri="{FF2B5EF4-FFF2-40B4-BE49-F238E27FC236}">
                <a16:creationId xmlns:a16="http://schemas.microsoft.com/office/drawing/2014/main" id="{A26FC8E7-BC76-6CA3-98EB-30ED84A89069}"/>
              </a:ext>
            </a:extLst>
          </p:cNvPr>
          <p:cNvSpPr txBox="1"/>
          <p:nvPr/>
        </p:nvSpPr>
        <p:spPr>
          <a:xfrm>
            <a:off x="364677" y="1540469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Một số lễ hội ở quê em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7879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725FE78B-6D7D-332B-18C4-E1EBE23BC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8;g32282f178eb_0_6">
            <a:extLst>
              <a:ext uri="{FF2B5EF4-FFF2-40B4-BE49-F238E27FC236}">
                <a16:creationId xmlns:a16="http://schemas.microsoft.com/office/drawing/2014/main" id="{4DD8CA6F-252A-20CE-51ED-CFA46BBFF5C7}"/>
              </a:ext>
            </a:extLst>
          </p:cNvPr>
          <p:cNvSpPr txBox="1"/>
          <p:nvPr/>
        </p:nvSpPr>
        <p:spPr>
          <a:xfrm>
            <a:off x="364677" y="1540469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800" b="1">
                <a:solidFill>
                  <a:srgbClr val="000000"/>
                </a:solidFill>
                <a:latin typeface="UTM Avo" panose="02040603050506020204" pitchFamily="18" charset="0"/>
              </a:rPr>
              <a:t>Một số lễ hội ở quê em</a:t>
            </a:r>
            <a:endParaRPr lang="vi-VN"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A59DDF8-679E-EAD1-B2F6-9A9B98D49834}"/>
              </a:ext>
            </a:extLst>
          </p:cNvPr>
          <p:cNvGrpSpPr/>
          <p:nvPr/>
        </p:nvGrpSpPr>
        <p:grpSpPr>
          <a:xfrm>
            <a:off x="364677" y="2601279"/>
            <a:ext cx="5497877" cy="3624220"/>
            <a:chOff x="753633" y="2546276"/>
            <a:chExt cx="5116287" cy="291809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A79B1AC-C98C-003C-73FC-7708227D7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6618" b="16618"/>
            <a:stretch/>
          </p:blipFill>
          <p:spPr>
            <a:xfrm>
              <a:off x="753633" y="2546276"/>
              <a:ext cx="5116287" cy="24085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4530D7F-EA5B-9559-8F37-3F1EAA4BB35C}"/>
                </a:ext>
              </a:extLst>
            </p:cNvPr>
            <p:cNvSpPr txBox="1"/>
            <p:nvPr/>
          </p:nvSpPr>
          <p:spPr>
            <a:xfrm>
              <a:off x="2394066" y="5092654"/>
              <a:ext cx="1748589" cy="371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400" dirty="0">
                  <a:latin typeface="UTM Avo" panose="02040603050506020204" pitchFamily="18" charset="0"/>
                </a:rPr>
                <a:t>Lễ hội Lim</a:t>
              </a:r>
              <a:endParaRPr lang="en-US"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DD4E33-AFFF-D73B-33C3-78E0B053FC9A}"/>
              </a:ext>
            </a:extLst>
          </p:cNvPr>
          <p:cNvGrpSpPr/>
          <p:nvPr/>
        </p:nvGrpSpPr>
        <p:grpSpPr>
          <a:xfrm>
            <a:off x="6728853" y="2759899"/>
            <a:ext cx="4906421" cy="3909292"/>
            <a:chOff x="7204714" y="3667359"/>
            <a:chExt cx="3739975" cy="285444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E34C347-DCFF-F2F3-7640-1621484DE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7204714" y="4113259"/>
              <a:ext cx="3739975" cy="24085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AC1128-59C8-5EF3-FE6F-CA6A61898ADC}"/>
                </a:ext>
              </a:extLst>
            </p:cNvPr>
            <p:cNvSpPr txBox="1"/>
            <p:nvPr/>
          </p:nvSpPr>
          <p:spPr>
            <a:xfrm>
              <a:off x="8200406" y="3667359"/>
              <a:ext cx="1748589" cy="337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400" dirty="0">
                  <a:latin typeface="UTM Avo" panose="02040603050506020204" pitchFamily="18" charset="0"/>
                </a:rPr>
                <a:t>Lễ hội Gióng</a:t>
              </a:r>
              <a:endParaRPr lang="en-US" sz="2400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91852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00D4300E-9120-B68E-7676-DE5A4802D38D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87F68235-014D-39B1-F544-8B8577DA8468}"/>
              </a:ext>
            </a:extLst>
          </p:cNvPr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Hoàn thành món đồ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trang trí tết của em.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A6ACAA39-B8A2-4304-5299-5ABF7D9AEC58}"/>
              </a:ext>
            </a:extLst>
          </p:cNvPr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18.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 descr="A cartoon of kids holding a green square box with a red sign&#10;&#10;Description automatically generated">
            <a:extLst>
              <a:ext uri="{FF2B5EF4-FFF2-40B4-BE49-F238E27FC236}">
                <a16:creationId xmlns:a16="http://schemas.microsoft.com/office/drawing/2014/main" id="{40373524-A875-5AE5-353C-9E4A94C53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0346" y="3788257"/>
            <a:ext cx="4431308" cy="321903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477</Words>
  <Application>Microsoft Office PowerPoint</Application>
  <PresentationFormat>Widescreen</PresentationFormat>
  <Paragraphs>42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25</cp:revision>
  <dcterms:created xsi:type="dcterms:W3CDTF">2023-05-08T02:27:45Z</dcterms:created>
  <dcterms:modified xsi:type="dcterms:W3CDTF">2025-01-22T02:55:04Z</dcterms:modified>
</cp:coreProperties>
</file>