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28"/>
  </p:notesMasterIdLst>
  <p:sldIdLst>
    <p:sldId id="256" r:id="rId2"/>
    <p:sldId id="257" r:id="rId3"/>
    <p:sldId id="258" r:id="rId4"/>
    <p:sldId id="291" r:id="rId5"/>
    <p:sldId id="292" r:id="rId6"/>
    <p:sldId id="259" r:id="rId7"/>
    <p:sldId id="260" r:id="rId8"/>
    <p:sldId id="261" r:id="rId9"/>
    <p:sldId id="262" r:id="rId10"/>
    <p:sldId id="280" r:id="rId11"/>
    <p:sldId id="279" r:id="rId12"/>
    <p:sldId id="286" r:id="rId13"/>
    <p:sldId id="265" r:id="rId14"/>
    <p:sldId id="281" r:id="rId15"/>
    <p:sldId id="287" r:id="rId16"/>
    <p:sldId id="276" r:id="rId17"/>
    <p:sldId id="288" r:id="rId18"/>
    <p:sldId id="289" r:id="rId19"/>
    <p:sldId id="278" r:id="rId20"/>
    <p:sldId id="283" r:id="rId21"/>
    <p:sldId id="271" r:id="rId22"/>
    <p:sldId id="272" r:id="rId23"/>
    <p:sldId id="290" r:id="rId24"/>
    <p:sldId id="273" r:id="rId25"/>
    <p:sldId id="274" r:id="rId26"/>
    <p:sldId id="275" r:id="rId27"/>
  </p:sldIdLst>
  <p:sldSz cx="12192000" cy="6858000"/>
  <p:notesSz cx="6858000" cy="9144000"/>
  <p:embeddedFontLst>
    <p:embeddedFont>
      <p:font typeface="UTM Avo" panose="02040603050506020204" pitchFamily="18"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3" roundtripDataSignature="AMtx7mgEEwnG+klO2n6Ho6IdiikPKvCSE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245" autoAdjust="0"/>
  </p:normalViewPr>
  <p:slideViewPr>
    <p:cSldViewPr snapToGrid="0">
      <p:cViewPr varScale="1">
        <p:scale>
          <a:sx n="103" d="100"/>
          <a:sy n="103" d="100"/>
        </p:scale>
        <p:origin x="792"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UTM Avo" panose="02040603050506020204" pitchFamily="18" charset="0"/>
              </a:defRPr>
            </a:lvl1pPr>
          </a:lstStyle>
          <a:p>
            <a:pPr algn="r"/>
            <a:fld id="{00000000-1234-1234-1234-123412341234}" type="slidenum">
              <a:rPr lang="en-US" sz="1200" smtClean="0">
                <a:solidFill>
                  <a:schemeClr val="dk1"/>
                </a:solidFill>
                <a:ea typeface="Calibri"/>
                <a:cs typeface="Calibri"/>
                <a:sym typeface="Calibri"/>
              </a:rPr>
              <a:pPr algn="r"/>
              <a:t>‹#›</a:t>
            </a:fld>
            <a:endParaRPr lang="en-US" sz="1200" dirty="0">
              <a:solidFill>
                <a:schemeClr val="dk1"/>
              </a:solidFill>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87" name="Google Shape;8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1" name="Google Shape;10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a:extLst>
            <a:ext uri="{FF2B5EF4-FFF2-40B4-BE49-F238E27FC236}">
              <a16:creationId xmlns:a16="http://schemas.microsoft.com/office/drawing/2014/main" id="{8BA9A77D-D186-8024-736A-22B150F44192}"/>
            </a:ext>
          </a:extLst>
        </p:cNvPr>
        <p:cNvGrpSpPr/>
        <p:nvPr/>
      </p:nvGrpSpPr>
      <p:grpSpPr>
        <a:xfrm>
          <a:off x="0" y="0"/>
          <a:ext cx="0" cy="0"/>
          <a:chOff x="0" y="0"/>
          <a:chExt cx="0" cy="0"/>
        </a:xfrm>
      </p:grpSpPr>
      <p:sp>
        <p:nvSpPr>
          <p:cNvPr id="100" name="Google Shape;100;p3:notes">
            <a:extLst>
              <a:ext uri="{FF2B5EF4-FFF2-40B4-BE49-F238E27FC236}">
                <a16:creationId xmlns:a16="http://schemas.microsoft.com/office/drawing/2014/main" id="{6327D7DA-F8C3-7247-EB7C-98A9456E017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1" name="Google Shape;101;p3:notes">
            <a:extLst>
              <a:ext uri="{FF2B5EF4-FFF2-40B4-BE49-F238E27FC236}">
                <a16:creationId xmlns:a16="http://schemas.microsoft.com/office/drawing/2014/main" id="{19D02CBE-B983-1996-62ED-0656F8E3A39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9728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a:extLst>
            <a:ext uri="{FF2B5EF4-FFF2-40B4-BE49-F238E27FC236}">
              <a16:creationId xmlns:a16="http://schemas.microsoft.com/office/drawing/2014/main" id="{2AED3593-4002-4856-1931-8AEEF2DBB77F}"/>
            </a:ext>
          </a:extLst>
        </p:cNvPr>
        <p:cNvGrpSpPr/>
        <p:nvPr/>
      </p:nvGrpSpPr>
      <p:grpSpPr>
        <a:xfrm>
          <a:off x="0" y="0"/>
          <a:ext cx="0" cy="0"/>
          <a:chOff x="0" y="0"/>
          <a:chExt cx="0" cy="0"/>
        </a:xfrm>
      </p:grpSpPr>
      <p:sp>
        <p:nvSpPr>
          <p:cNvPr id="100" name="Google Shape;100;p3:notes">
            <a:extLst>
              <a:ext uri="{FF2B5EF4-FFF2-40B4-BE49-F238E27FC236}">
                <a16:creationId xmlns:a16="http://schemas.microsoft.com/office/drawing/2014/main" id="{692D1EB7-F7BE-9446-DBBD-612F06D1A4D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1" name="Google Shape;101;p3:notes">
            <a:extLst>
              <a:ext uri="{FF2B5EF4-FFF2-40B4-BE49-F238E27FC236}">
                <a16:creationId xmlns:a16="http://schemas.microsoft.com/office/drawing/2014/main" id="{80C2278F-94B7-E398-2C94-6D256D5A922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3419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5" name="Google Shape;10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2" name="Google Shape;11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6" name="Google Shape;11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373253EF-24CD-ADDE-AA86-3439CBB2F2BD}"/>
            </a:ext>
          </a:extLst>
        </p:cNvPr>
        <p:cNvGrpSpPr/>
        <p:nvPr/>
      </p:nvGrpSpPr>
      <p:grpSpPr>
        <a:xfrm>
          <a:off x="0" y="0"/>
          <a:ext cx="0" cy="0"/>
          <a:chOff x="0" y="0"/>
          <a:chExt cx="0" cy="0"/>
        </a:xfrm>
      </p:grpSpPr>
      <p:sp>
        <p:nvSpPr>
          <p:cNvPr id="122" name="Google Shape;122;p7:notes">
            <a:extLst>
              <a:ext uri="{FF2B5EF4-FFF2-40B4-BE49-F238E27FC236}">
                <a16:creationId xmlns:a16="http://schemas.microsoft.com/office/drawing/2014/main" id="{7C4A7EEB-85E2-BFDB-B314-8E7C19C9A57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a:extLst>
              <a:ext uri="{FF2B5EF4-FFF2-40B4-BE49-F238E27FC236}">
                <a16:creationId xmlns:a16="http://schemas.microsoft.com/office/drawing/2014/main" id="{724C3970-9365-BE8E-AB59-066AFF70C83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3564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D5BBA396-2C2D-5CF6-FDB7-5D85DDD5D491}"/>
            </a:ext>
          </a:extLst>
        </p:cNvPr>
        <p:cNvGrpSpPr/>
        <p:nvPr/>
      </p:nvGrpSpPr>
      <p:grpSpPr>
        <a:xfrm>
          <a:off x="0" y="0"/>
          <a:ext cx="0" cy="0"/>
          <a:chOff x="0" y="0"/>
          <a:chExt cx="0" cy="0"/>
        </a:xfrm>
      </p:grpSpPr>
      <p:sp>
        <p:nvSpPr>
          <p:cNvPr id="122" name="Google Shape;122;p7:notes">
            <a:extLst>
              <a:ext uri="{FF2B5EF4-FFF2-40B4-BE49-F238E27FC236}">
                <a16:creationId xmlns:a16="http://schemas.microsoft.com/office/drawing/2014/main" id="{85C75CC6-BFBE-6350-7D9B-C41EEBE12D3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a:extLst>
              <a:ext uri="{FF2B5EF4-FFF2-40B4-BE49-F238E27FC236}">
                <a16:creationId xmlns:a16="http://schemas.microsoft.com/office/drawing/2014/main" id="{9DA18F08-76E8-72FD-C82E-F61ADCE51D2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1832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A5A3656C-0840-1F09-C76A-D63D456600C1}"/>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5F3F6726-19FA-6DF9-5C7F-659A3B02C4DA}"/>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EFC27DE6-A3B8-2496-28B8-F5E66261971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13811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2282f178eb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BD8471E4-8ED3-9629-F45A-CD189B116953}"/>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BDBD5902-0A9C-6D89-D3BF-325FDDFC182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36287067-A809-32F9-7B9F-4BC1F4CCDE8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23190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3E9A23E0-E32F-B62C-E6A7-4E1C882318D2}"/>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9ABD0CE6-7EF7-EB0C-DECB-ED00F9831EF6}"/>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5939A097-9550-5B45-7AA5-32DB9308481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7536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a:extLst>
            <a:ext uri="{FF2B5EF4-FFF2-40B4-BE49-F238E27FC236}">
              <a16:creationId xmlns:a16="http://schemas.microsoft.com/office/drawing/2014/main" id="{EF09FEFD-A475-806C-D35D-ADF23B440402}"/>
            </a:ext>
          </a:extLst>
        </p:cNvPr>
        <p:cNvGrpSpPr/>
        <p:nvPr/>
      </p:nvGrpSpPr>
      <p:grpSpPr>
        <a:xfrm>
          <a:off x="0" y="0"/>
          <a:ext cx="0" cy="0"/>
          <a:chOff x="0" y="0"/>
          <a:chExt cx="0" cy="0"/>
        </a:xfrm>
      </p:grpSpPr>
      <p:sp>
        <p:nvSpPr>
          <p:cNvPr id="157" name="Google Shape;157;g32282f178eb_0_21:notes">
            <a:extLst>
              <a:ext uri="{FF2B5EF4-FFF2-40B4-BE49-F238E27FC236}">
                <a16:creationId xmlns:a16="http://schemas.microsoft.com/office/drawing/2014/main" id="{1ED6C815-3E49-5795-9D6E-F993A750760C}"/>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58" name="Google Shape;158;g32282f178eb_0_21:notes">
            <a:extLst>
              <a:ext uri="{FF2B5EF4-FFF2-40B4-BE49-F238E27FC236}">
                <a16:creationId xmlns:a16="http://schemas.microsoft.com/office/drawing/2014/main" id="{75E176B2-74A0-B26F-8857-563F76CFDAB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26368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C5F12A7D-8559-C660-11AE-02EF6726D3DC}"/>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2FDDBD93-70A3-9A41-3B6A-7ECF955D7AF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8595351B-42E9-C774-7E40-F1566E2C949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2573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A2769608-8CDC-7471-58AD-84FD777C6281}"/>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9BCEA651-8972-49F8-7877-2784FAD391A7}"/>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03807132-217C-3C94-E502-54DEB7FD8E4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92333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BFD05F01-0E3F-DBB1-2A48-33C8DBC634CE}"/>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BB4DABFF-AD30-400E-8FE9-87425CFEF14D}"/>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631D58DA-A29B-799C-EB88-078AC6FB152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86781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02467672-4B69-22D3-9557-34B2B4F58AC7}"/>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EB29B1CE-4C45-BE53-0C4D-9C018D8BB6E6}"/>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AFFCB032-0F24-EA93-50BD-67230C3255F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03069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2" name="Google Shape;16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a:extLst>
            <a:ext uri="{FF2B5EF4-FFF2-40B4-BE49-F238E27FC236}">
              <a16:creationId xmlns:a16="http://schemas.microsoft.com/office/drawing/2014/main" id="{26608807-9500-4DDD-A8EC-216D27DEBAEF}"/>
            </a:ext>
          </a:extLst>
        </p:cNvPr>
        <p:cNvGrpSpPr/>
        <p:nvPr/>
      </p:nvGrpSpPr>
      <p:grpSpPr>
        <a:xfrm>
          <a:off x="0" y="0"/>
          <a:ext cx="0" cy="0"/>
          <a:chOff x="0" y="0"/>
          <a:chExt cx="0" cy="0"/>
        </a:xfrm>
      </p:grpSpPr>
      <p:sp>
        <p:nvSpPr>
          <p:cNvPr id="168" name="Google Shape;168;p18:notes">
            <a:extLst>
              <a:ext uri="{FF2B5EF4-FFF2-40B4-BE49-F238E27FC236}">
                <a16:creationId xmlns:a16="http://schemas.microsoft.com/office/drawing/2014/main" id="{F6AC9338-1803-0A38-838C-548C83EE79A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a:extLst>
              <a:ext uri="{FF2B5EF4-FFF2-40B4-BE49-F238E27FC236}">
                <a16:creationId xmlns:a16="http://schemas.microsoft.com/office/drawing/2014/main" id="{93A7164E-1899-D9B2-418D-629AF7A15AB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161261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2282f178eb_0_1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3" name="Google Shape;173;g32282f178eb_0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UTM Avo" panose="02040603050506020204" pitchFamily="18" charset="0"/>
              </a:rPr>
              <a:t>https://www.youtube.com/@hoc1biet10</a:t>
            </a:r>
            <a:endParaRPr dirty="0">
              <a:latin typeface="UTM Avo" panose="02040603050506020204" pitchFamily="18" charset="0"/>
            </a:endParaRPr>
          </a:p>
        </p:txBody>
      </p:sp>
      <p:sp>
        <p:nvSpPr>
          <p:cNvPr id="194" name="Google Shape;194;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atin typeface="UTM Avo" panose="02040603050506020204" pitchFamily="18" charset="0"/>
              </a:rPr>
              <a:t>25</a:t>
            </a:fld>
            <a:endParaRPr dirty="0">
              <a:latin typeface="UTM Avo" panose="02040603050506020204"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9" name="Google Shape;19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8" name="Google Shape;18;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9" name="Google Shape;19;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1" name="Google Shape;21;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
        <p:nvSpPr>
          <p:cNvPr id="23" name="Google Shape;23;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3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8" name="Google Shape;28;p3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29" name="Google Shape;2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4" name="Google Shape;34;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5" name="Google Shape;3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7" name="Google Shape;3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0" name="Google Shape;40;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2" name="Google Shape;4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4" name="Google Shape;4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 name="Google Shape;47;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8" name="Google Shape;48;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9" name="Google Shape;49;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50" name="Google Shape;50;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1" name="Google Shape;51;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
        <p:cNvGrpSpPr/>
        <p:nvPr/>
      </p:nvGrpSpPr>
      <p:grpSpPr>
        <a:xfrm>
          <a:off x="0" y="0"/>
          <a:ext cx="0" cy="0"/>
          <a:chOff x="0" y="0"/>
          <a:chExt cx="0" cy="0"/>
        </a:xfrm>
      </p:grpSpPr>
      <p:sp>
        <p:nvSpPr>
          <p:cNvPr id="55" name="Google Shape;55;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8" name="Google Shape;58;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sp>
        <p:nvSpPr>
          <p:cNvPr id="60" name="Google Shape;60;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1" name="Google Shape;61;p3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2" name="Google Shape;62;p3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3" name="Google Shape;63;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5" name="Google Shape;65;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
        <p:cNvGrpSpPr/>
        <p:nvPr/>
      </p:nvGrpSpPr>
      <p:grpSpPr>
        <a:xfrm>
          <a:off x="0" y="0"/>
          <a:ext cx="0" cy="0"/>
          <a:chOff x="0" y="0"/>
          <a:chExt cx="0" cy="0"/>
        </a:xfrm>
      </p:grpSpPr>
      <p:sp>
        <p:nvSpPr>
          <p:cNvPr id="67" name="Google Shape;67;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8" name="Google Shape;68;p40"/>
          <p:cNvSpPr>
            <a:spLocks noGrp="1"/>
          </p:cNvSpPr>
          <p:nvPr>
            <p:ph type="pic" idx="2"/>
          </p:nvPr>
        </p:nvSpPr>
        <p:spPr>
          <a:xfrm>
            <a:off x="5183188" y="987425"/>
            <a:ext cx="6172200" cy="4873625"/>
          </a:xfrm>
          <a:prstGeom prst="rect">
            <a:avLst/>
          </a:prstGeom>
          <a:noFill/>
          <a:ln>
            <a:noFill/>
          </a:ln>
        </p:spPr>
      </p:sp>
      <p:sp>
        <p:nvSpPr>
          <p:cNvPr id="69" name="Google Shape;69;p4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70" name="Google Shape;70;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Google Shape;74;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5" name="Google Shape;75;p4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6" name="Google Shape;76;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4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1" name="Google Shape;81;p4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2" name="Google Shape;82;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4" name="Google Shape;84;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txBox="1"/>
          <p:nvPr/>
        </p:nvSpPr>
        <p:spPr>
          <a:xfrm>
            <a:off x="0" y="-16046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11" name="Google Shape;11;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2" name="Google Shape;12;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13" name="Google Shape;1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4" name="Google Shape;1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5" name="Google Shape;1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5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hoat-dong-trai-nghiem-1/1/10/5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5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5.jpg"/><Relationship Id="rId7" Type="http://schemas.openxmlformats.org/officeDocument/2006/relationships/image" Target="../media/image22.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5.jpg"/><Relationship Id="rId7" Type="http://schemas.openxmlformats.org/officeDocument/2006/relationships/image" Target="../media/image22.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5.jpg"/><Relationship Id="rId7" Type="http://schemas.openxmlformats.org/officeDocument/2006/relationships/image" Target="../media/image22.sv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50/"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5.sv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2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dirty="0">
                <a:solidFill>
                  <a:schemeClr val="lt1"/>
                </a:solidFill>
                <a:latin typeface="UTM Avo" panose="02040603050506020204" pitchFamily="18" charset="0"/>
                <a:sym typeface="Arial"/>
              </a:rPr>
              <a:t>HĐTN </a:t>
            </a:r>
            <a:r>
              <a:rPr lang="en-US" sz="3600" dirty="0">
                <a:solidFill>
                  <a:schemeClr val="lt1"/>
                </a:solidFill>
                <a:latin typeface="UTM Avo" panose="02040603050506020204" pitchFamily="18" charset="0"/>
              </a:rPr>
              <a:t>1</a:t>
            </a:r>
            <a:endParaRPr dirty="0">
              <a:latin typeface="UTM Avo" panose="02040603050506020204" pitchFamily="18" charset="0"/>
            </a:endParaRPr>
          </a:p>
        </p:txBody>
      </p:sp>
      <p:sp>
        <p:nvSpPr>
          <p:cNvPr id="90" name="Google Shape;90;p1"/>
          <p:cNvSpPr txBox="1"/>
          <p:nvPr/>
        </p:nvSpPr>
        <p:spPr>
          <a:xfrm>
            <a:off x="1019550" y="1957760"/>
            <a:ext cx="10152900" cy="2045700"/>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5200" b="1" i="0" u="none" strike="noStrike" cap="none" dirty="0" err="1">
                <a:solidFill>
                  <a:srgbClr val="002060"/>
                </a:solidFill>
                <a:latin typeface="UTM Avo" panose="02040603050506020204" pitchFamily="18" charset="0"/>
                <a:sym typeface="Arial"/>
              </a:rPr>
              <a:t>Chủ</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đề</a:t>
            </a:r>
            <a:r>
              <a:rPr lang="en-US" sz="5200" b="1" i="0" u="none" strike="noStrike" cap="none" dirty="0">
                <a:solidFill>
                  <a:srgbClr val="002060"/>
                </a:solidFill>
                <a:latin typeface="UTM Avo" panose="02040603050506020204" pitchFamily="18" charset="0"/>
                <a:sym typeface="Arial"/>
              </a:rPr>
              <a:t> </a:t>
            </a:r>
            <a:r>
              <a:rPr lang="vi-VN" sz="5200" b="1" i="0" u="none" strike="noStrike" cap="none" dirty="0">
                <a:solidFill>
                  <a:srgbClr val="002060"/>
                </a:solidFill>
                <a:latin typeface="UTM Avo" panose="02040603050506020204" pitchFamily="18" charset="0"/>
                <a:sym typeface="Arial"/>
              </a:rPr>
              <a:t>5</a:t>
            </a:r>
            <a:r>
              <a:rPr lang="en-US" sz="5200" b="1" i="0" u="none" strike="noStrike" cap="none" dirty="0">
                <a:solidFill>
                  <a:srgbClr val="002060"/>
                </a:solidFill>
                <a:latin typeface="UTM Avo" panose="02040603050506020204" pitchFamily="18" charset="0"/>
                <a:sym typeface="Arial"/>
              </a:rPr>
              <a:t>:</a:t>
            </a:r>
            <a:endParaRPr dirty="0">
              <a:latin typeface="UTM Avo" panose="02040603050506020204" pitchFamily="18" charset="0"/>
            </a:endParaRPr>
          </a:p>
          <a:p>
            <a:pPr marL="0" marR="0" lvl="0" indent="0" algn="ctr" rtl="0">
              <a:lnSpc>
                <a:spcPct val="150000"/>
              </a:lnSpc>
              <a:spcBef>
                <a:spcPts val="0"/>
              </a:spcBef>
              <a:spcAft>
                <a:spcPts val="0"/>
              </a:spcAft>
              <a:buClr>
                <a:srgbClr val="002060"/>
              </a:buClr>
              <a:buSzPts val="5200"/>
              <a:buFont typeface="Arial"/>
              <a:buNone/>
            </a:pPr>
            <a:r>
              <a:rPr lang="vi-VN" sz="5200" b="1" i="0" u="none" strike="noStrike" cap="none" dirty="0">
                <a:solidFill>
                  <a:srgbClr val="002060"/>
                </a:solidFill>
                <a:latin typeface="UTM Avo" panose="02040603050506020204" pitchFamily="18" charset="0"/>
                <a:sym typeface="Arial"/>
              </a:rPr>
              <a:t>Mùa xuân của em</a:t>
            </a:r>
            <a:endParaRPr sz="5200" b="1" i="0" u="none" strike="noStrike" cap="none" dirty="0">
              <a:solidFill>
                <a:srgbClr val="002060"/>
              </a:solidFill>
              <a:latin typeface="UTM Avo" panose="02040603050506020204" pitchFamily="18" charset="0"/>
              <a:sym typeface="Arial"/>
            </a:endParaRPr>
          </a:p>
        </p:txBody>
      </p:sp>
      <p:sp>
        <p:nvSpPr>
          <p:cNvPr id="91" name="Google Shape;91;p1"/>
          <p:cNvSpPr txBox="1"/>
          <p:nvPr/>
        </p:nvSpPr>
        <p:spPr>
          <a:xfrm>
            <a:off x="1524000" y="4201550"/>
            <a:ext cx="9144000" cy="1655700"/>
          </a:xfrm>
          <a:prstGeom prst="rect">
            <a:avLst/>
          </a:prstGeom>
          <a:noFill/>
          <a:ln>
            <a:noFill/>
          </a:ln>
        </p:spPr>
        <p:txBody>
          <a:bodyPr spcFirstLastPara="1" wrap="square" lIns="91425" tIns="45700" rIns="91425" bIns="45700" anchor="t" anchorCtr="0">
            <a:normAutofit/>
          </a:bodyPr>
          <a:lstStyle/>
          <a:p>
            <a:pPr marL="0" marR="0" lvl="0" indent="0" algn="ctr" rtl="0">
              <a:lnSpc>
                <a:spcPct val="120000"/>
              </a:lnSpc>
              <a:spcBef>
                <a:spcPts val="0"/>
              </a:spcBef>
              <a:spcAft>
                <a:spcPts val="0"/>
              </a:spcAft>
              <a:buClr>
                <a:srgbClr val="FF0000"/>
              </a:buClr>
              <a:buSzPts val="6000"/>
              <a:buFont typeface="Arial"/>
              <a:buNone/>
            </a:pPr>
            <a:r>
              <a:rPr lang="en-US" sz="6000" b="1" i="0" u="none" strike="noStrike" cap="none" dirty="0" err="1">
                <a:solidFill>
                  <a:srgbClr val="FF0000"/>
                </a:solidFill>
                <a:latin typeface="UTM Avo" panose="02040603050506020204" pitchFamily="18" charset="0"/>
                <a:sym typeface="Arial"/>
              </a:rPr>
              <a:t>Tuần</a:t>
            </a:r>
            <a:r>
              <a:rPr lang="en-US" sz="6000" b="1" i="0" u="none" strike="noStrike" cap="none" dirty="0">
                <a:solidFill>
                  <a:srgbClr val="FF0000"/>
                </a:solidFill>
                <a:latin typeface="UTM Avo" panose="02040603050506020204" pitchFamily="18" charset="0"/>
                <a:sym typeface="Arial"/>
              </a:rPr>
              <a:t> 20</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pic>
        <p:nvPicPr>
          <p:cNvPr id="3" name="Picture 2" descr="A stack of books with a magnifying glass&#10;&#10;Description automatically generated">
            <a:hlinkClick r:id="rId4"/>
            <a:extLst>
              <a:ext uri="{FF2B5EF4-FFF2-40B4-BE49-F238E27FC236}">
                <a16:creationId xmlns:a16="http://schemas.microsoft.com/office/drawing/2014/main" id="{F53BDE97-F5FA-B59E-3335-6E724D729EF0}"/>
              </a:ext>
            </a:extLst>
          </p:cNvPr>
          <p:cNvPicPr>
            <a:picLocks noChangeAspect="1"/>
          </p:cNvPicPr>
          <p:nvPr/>
        </p:nvPicPr>
        <p:blipFill>
          <a:blip r:embed="rId5"/>
          <a:stretch>
            <a:fillRect/>
          </a:stretch>
        </p:blipFill>
        <p:spPr>
          <a:xfrm>
            <a:off x="4682822" y="2834354"/>
            <a:ext cx="2826355" cy="1701355"/>
          </a:xfrm>
          <a:prstGeom prst="rect">
            <a:avLst/>
          </a:prstGeom>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E125F6B-B1A8-A80D-6871-BBC23A057BD0}"/>
              </a:ext>
            </a:extLst>
          </p:cNvPr>
          <p:cNvSpPr/>
          <p:nvPr/>
        </p:nvSpPr>
        <p:spPr>
          <a:xfrm>
            <a:off x="4009402" y="1300687"/>
            <a:ext cx="4173195"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Thi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kể</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tên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các</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loài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hoa</a:t>
            </a:r>
            <a:endParaRPr lang="en-US" sz="2400" b="1" dirty="0">
              <a:solidFill>
                <a:schemeClr val="tx1"/>
              </a:solidFill>
              <a:latin typeface="UTM Avo" panose="02040603050506020204" pitchFamily="18" charset="0"/>
            </a:endParaRPr>
          </a:p>
        </p:txBody>
      </p:sp>
      <p:pic>
        <p:nvPicPr>
          <p:cNvPr id="1034" name="Picture 10" descr="Cách chưng hoa đào ngày tết ở miền Nam">
            <a:extLst>
              <a:ext uri="{FF2B5EF4-FFF2-40B4-BE49-F238E27FC236}">
                <a16:creationId xmlns:a16="http://schemas.microsoft.com/office/drawing/2014/main" id="{72C5F887-1179-9CFC-5BD9-781FC489C92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315"/>
          <a:stretch/>
        </p:blipFill>
        <p:spPr bwMode="auto">
          <a:xfrm>
            <a:off x="546577" y="2375030"/>
            <a:ext cx="5164453" cy="344727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ách Kích Nụ Mai Đúng Cách Không Phải Ai Cũng Biết ? - Phân Bón Nông Nghiệp  Việt - Chuyên cung cấp các loại phân bón chất lượng cao">
            <a:extLst>
              <a:ext uri="{FF2B5EF4-FFF2-40B4-BE49-F238E27FC236}">
                <a16:creationId xmlns:a16="http://schemas.microsoft.com/office/drawing/2014/main" id="{AEAD6D52-AA76-ADE5-E97C-956180CCFF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36955" y="2375030"/>
            <a:ext cx="5164452" cy="3447272"/>
          </a:xfrm>
          <a:prstGeom prst="rect">
            <a:avLst/>
          </a:prstGeom>
          <a:noFill/>
          <a:extLst>
            <a:ext uri="{909E8E84-426E-40DD-AFC4-6F175D3DCCD1}">
              <a14:hiddenFill xmlns:a14="http://schemas.microsoft.com/office/drawing/2010/main">
                <a:solidFill>
                  <a:srgbClr val="FFFFFF"/>
                </a:solidFill>
              </a14:hiddenFill>
            </a:ext>
          </a:extLst>
        </p:spPr>
      </p:pic>
      <p:sp>
        <p:nvSpPr>
          <p:cNvPr id="7" name="Folded Corner 13">
            <a:extLst>
              <a:ext uri="{FF2B5EF4-FFF2-40B4-BE49-F238E27FC236}">
                <a16:creationId xmlns:a16="http://schemas.microsoft.com/office/drawing/2014/main" id="{79C1BF04-41EB-F9DE-31FA-FFE60B75CA2D}"/>
              </a:ext>
            </a:extLst>
          </p:cNvPr>
          <p:cNvSpPr/>
          <p:nvPr/>
        </p:nvSpPr>
        <p:spPr>
          <a:xfrm>
            <a:off x="1855704" y="5990253"/>
            <a:ext cx="2352402" cy="672063"/>
          </a:xfrm>
          <a:prstGeom prst="foldedCorner">
            <a:avLst/>
          </a:prstGeom>
          <a:solidFill>
            <a:sysClr val="window" lastClr="FFFFFF"/>
          </a:solidFill>
          <a:ln w="28575" cap="flat" cmpd="sng" algn="ctr">
            <a:solidFill>
              <a:sysClr val="windowText" lastClr="000000"/>
            </a:solidFill>
            <a:prstDash val="solid"/>
          </a:ln>
          <a:effectLst/>
        </p:spPr>
        <p:txBody>
          <a:bodyPr rtlCol="0" anchor="b"/>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tx1"/>
                </a:solidFill>
                <a:effectLst/>
                <a:uLnTx/>
                <a:uFillTx/>
                <a:latin typeface="UTM Avo"/>
                <a:cs typeface="+mn-ea"/>
                <a:sym typeface="+mn-lt"/>
              </a:rPr>
              <a:t>Hoa </a:t>
            </a:r>
            <a:r>
              <a:rPr kumimoji="0" lang="en-US" sz="2400" b="0" i="0" u="none" strike="noStrike" kern="0" cap="none" spc="0" normalizeH="0" baseline="0" noProof="0" dirty="0" err="1">
                <a:ln>
                  <a:noFill/>
                </a:ln>
                <a:solidFill>
                  <a:schemeClr val="tx1"/>
                </a:solidFill>
                <a:effectLst/>
                <a:uLnTx/>
                <a:uFillTx/>
                <a:latin typeface="UTM Avo"/>
                <a:cs typeface="+mn-ea"/>
                <a:sym typeface="+mn-lt"/>
              </a:rPr>
              <a:t>đào</a:t>
            </a:r>
            <a:endParaRPr kumimoji="0" lang="en-US" sz="2400" b="0" i="0" u="none" strike="noStrike" kern="0" cap="none" spc="0" normalizeH="0" baseline="0" noProof="0" dirty="0">
              <a:ln>
                <a:noFill/>
              </a:ln>
              <a:solidFill>
                <a:schemeClr val="tx1"/>
              </a:solidFill>
              <a:effectLst/>
              <a:uLnTx/>
              <a:uFillTx/>
              <a:latin typeface="UTM Avo"/>
              <a:cs typeface="+mn-ea"/>
              <a:sym typeface="+mn-lt"/>
            </a:endParaRPr>
          </a:p>
        </p:txBody>
      </p:sp>
      <p:sp>
        <p:nvSpPr>
          <p:cNvPr id="8" name="Folded Corner 13">
            <a:extLst>
              <a:ext uri="{FF2B5EF4-FFF2-40B4-BE49-F238E27FC236}">
                <a16:creationId xmlns:a16="http://schemas.microsoft.com/office/drawing/2014/main" id="{E2038661-2A72-DC9C-A660-1CAB2D86FFE6}"/>
              </a:ext>
            </a:extLst>
          </p:cNvPr>
          <p:cNvSpPr/>
          <p:nvPr/>
        </p:nvSpPr>
        <p:spPr>
          <a:xfrm>
            <a:off x="8182597" y="5990253"/>
            <a:ext cx="2352402" cy="672063"/>
          </a:xfrm>
          <a:prstGeom prst="foldedCorner">
            <a:avLst/>
          </a:prstGeom>
          <a:solidFill>
            <a:sysClr val="window" lastClr="FFFFFF"/>
          </a:solidFill>
          <a:ln w="28575" cap="flat" cmpd="sng" algn="ctr">
            <a:solidFill>
              <a:sysClr val="windowText" lastClr="000000"/>
            </a:solidFill>
            <a:prstDash val="solid"/>
          </a:ln>
          <a:effectLst/>
        </p:spPr>
        <p:txBody>
          <a:bodyPr rtlCol="0" anchor="b"/>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tx1"/>
                </a:solidFill>
                <a:effectLst/>
                <a:uLnTx/>
                <a:uFillTx/>
                <a:latin typeface="UTM Avo"/>
                <a:cs typeface="+mn-ea"/>
                <a:sym typeface="+mn-lt"/>
              </a:rPr>
              <a:t>Hoa </a:t>
            </a:r>
            <a:r>
              <a:rPr kumimoji="0" lang="en-US" sz="2400" b="0" i="0" u="none" strike="noStrike" kern="0" cap="none" spc="0" normalizeH="0" baseline="0" noProof="0" dirty="0" err="1">
                <a:ln>
                  <a:noFill/>
                </a:ln>
                <a:solidFill>
                  <a:schemeClr val="tx1"/>
                </a:solidFill>
                <a:effectLst/>
                <a:uLnTx/>
                <a:uFillTx/>
                <a:latin typeface="UTM Avo"/>
                <a:cs typeface="+mn-ea"/>
                <a:sym typeface="+mn-lt"/>
              </a:rPr>
              <a:t>mai</a:t>
            </a:r>
            <a:endParaRPr kumimoji="0" lang="en-US" sz="2400" b="0" i="0" u="none" strike="noStrike" kern="0" cap="none" spc="0" normalizeH="0" baseline="0" noProof="0" dirty="0">
              <a:ln>
                <a:noFill/>
              </a:ln>
              <a:solidFill>
                <a:schemeClr val="tx1"/>
              </a:solidFill>
              <a:effectLst/>
              <a:uLnTx/>
              <a:uFillTx/>
              <a:latin typeface="UTM Avo"/>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34"/>
                                        </p:tgtEl>
                                        <p:attrNameLst>
                                          <p:attrName>style.visibility</p:attrName>
                                        </p:attrNameLst>
                                      </p:cBhvr>
                                      <p:to>
                                        <p:strVal val="visible"/>
                                      </p:to>
                                    </p:set>
                                    <p:animEffect transition="in" filter="fade">
                                      <p:cBhvr>
                                        <p:cTn id="12" dur="500"/>
                                        <p:tgtEl>
                                          <p:spTgt spid="1034"/>
                                        </p:tgtEl>
                                      </p:cBhvr>
                                    </p:animEffect>
                                  </p:childTnLst>
                                </p:cTn>
                              </p:par>
                              <p:par>
                                <p:cTn id="13" presetID="10" presetClass="entr" presetSubtype="0" fill="hold" nodeType="withEffect">
                                  <p:stCondLst>
                                    <p:cond delay="0"/>
                                  </p:stCondLst>
                                  <p:childTnLst>
                                    <p:set>
                                      <p:cBhvr>
                                        <p:cTn id="14" dur="1" fill="hold">
                                          <p:stCondLst>
                                            <p:cond delay="0"/>
                                          </p:stCondLst>
                                        </p:cTn>
                                        <p:tgtEl>
                                          <p:spTgt spid="1036"/>
                                        </p:tgtEl>
                                        <p:attrNameLst>
                                          <p:attrName>style.visibility</p:attrName>
                                        </p:attrNameLst>
                                      </p:cBhvr>
                                      <p:to>
                                        <p:strVal val="visible"/>
                                      </p:to>
                                    </p:set>
                                    <p:animEffect transition="in" filter="fade">
                                      <p:cBhvr>
                                        <p:cTn id="15" dur="500"/>
                                        <p:tgtEl>
                                          <p:spTgt spid="103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up)">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up)">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a:extLst>
            <a:ext uri="{FF2B5EF4-FFF2-40B4-BE49-F238E27FC236}">
              <a16:creationId xmlns:a16="http://schemas.microsoft.com/office/drawing/2014/main" id="{549839A2-BF52-2721-6742-D88F907C0BE6}"/>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AB341B1-0D6D-F974-2E67-34AC83823F9B}"/>
              </a:ext>
            </a:extLst>
          </p:cNvPr>
          <p:cNvSpPr/>
          <p:nvPr/>
        </p:nvSpPr>
        <p:spPr>
          <a:xfrm>
            <a:off x="4009402" y="1300687"/>
            <a:ext cx="4173195"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Thi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kể</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tên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các</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loài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hoa</a:t>
            </a:r>
            <a:endParaRPr lang="en-US" sz="2400" b="1" dirty="0">
              <a:solidFill>
                <a:schemeClr val="tx1"/>
              </a:solidFill>
              <a:latin typeface="UTM Avo" panose="02040603050506020204" pitchFamily="18" charset="0"/>
            </a:endParaRPr>
          </a:p>
        </p:txBody>
      </p:sp>
      <p:pic>
        <p:nvPicPr>
          <p:cNvPr id="1034" name="Picture 10">
            <a:extLst>
              <a:ext uri="{FF2B5EF4-FFF2-40B4-BE49-F238E27FC236}">
                <a16:creationId xmlns:a16="http://schemas.microsoft.com/office/drawing/2014/main" id="{E14E6F9D-106A-40BF-89E1-BA24A7825760}"/>
              </a:ext>
            </a:extLst>
          </p:cNvPr>
          <p:cNvPicPr>
            <a:picLocks noChangeAspect="1" noChangeArrowheads="1"/>
          </p:cNvPicPr>
          <p:nvPr/>
        </p:nvPicPr>
        <p:blipFill>
          <a:blip r:embed="rId4"/>
          <a:srcRect l="158" r="158"/>
          <a:stretch/>
        </p:blipFill>
        <p:spPr bwMode="auto">
          <a:xfrm>
            <a:off x="723859" y="2393692"/>
            <a:ext cx="5164453" cy="344727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E46DBD4C-9D96-8B27-564E-4E89996CF2CE}"/>
              </a:ext>
            </a:extLst>
          </p:cNvPr>
          <p:cNvPicPr>
            <a:picLocks noChangeAspect="1" noChangeArrowheads="1"/>
          </p:cNvPicPr>
          <p:nvPr/>
        </p:nvPicPr>
        <p:blipFill>
          <a:blip r:embed="rId5"/>
          <a:srcRect/>
          <a:stretch/>
        </p:blipFill>
        <p:spPr bwMode="auto">
          <a:xfrm>
            <a:off x="6748106" y="2393692"/>
            <a:ext cx="4720035" cy="3447272"/>
          </a:xfrm>
          <a:prstGeom prst="rect">
            <a:avLst/>
          </a:prstGeom>
          <a:noFill/>
          <a:extLst>
            <a:ext uri="{909E8E84-426E-40DD-AFC4-6F175D3DCCD1}">
              <a14:hiddenFill xmlns:a14="http://schemas.microsoft.com/office/drawing/2010/main">
                <a:solidFill>
                  <a:srgbClr val="FFFFFF"/>
                </a:solidFill>
              </a14:hiddenFill>
            </a:ext>
          </a:extLst>
        </p:spPr>
      </p:pic>
      <p:sp>
        <p:nvSpPr>
          <p:cNvPr id="7" name="Folded Corner 13">
            <a:extLst>
              <a:ext uri="{FF2B5EF4-FFF2-40B4-BE49-F238E27FC236}">
                <a16:creationId xmlns:a16="http://schemas.microsoft.com/office/drawing/2014/main" id="{2C7C1508-BFDE-5CD2-CB91-E9B615750749}"/>
              </a:ext>
            </a:extLst>
          </p:cNvPr>
          <p:cNvSpPr/>
          <p:nvPr/>
        </p:nvSpPr>
        <p:spPr>
          <a:xfrm>
            <a:off x="1834283" y="6008914"/>
            <a:ext cx="2986884" cy="672063"/>
          </a:xfrm>
          <a:prstGeom prst="foldedCorner">
            <a:avLst/>
          </a:prstGeom>
          <a:solidFill>
            <a:sysClr val="window" lastClr="FFFFFF"/>
          </a:solidFill>
          <a:ln w="28575" cap="flat" cmpd="sng" algn="ctr">
            <a:solidFill>
              <a:sysClr val="windowText" lastClr="000000"/>
            </a:solidFill>
            <a:prstDash val="solid"/>
          </a:ln>
          <a:effectLst/>
        </p:spPr>
        <p:txBody>
          <a:bodyPr rtlCol="0" anchor="b"/>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tx1"/>
                </a:solidFill>
                <a:effectLst/>
                <a:uLnTx/>
                <a:uFillTx/>
                <a:latin typeface="UTM Avo"/>
                <a:cs typeface="+mn-ea"/>
                <a:sym typeface="+mn-lt"/>
              </a:rPr>
              <a:t>Hoa </a:t>
            </a:r>
            <a:r>
              <a:rPr lang="en-US" sz="2400" dirty="0" err="1">
                <a:solidFill>
                  <a:schemeClr val="tx1"/>
                </a:solidFill>
                <a:latin typeface="UTM Avo"/>
                <a:cs typeface="+mn-ea"/>
                <a:sym typeface="+mn-lt"/>
              </a:rPr>
              <a:t>đồng</a:t>
            </a:r>
            <a:r>
              <a:rPr lang="en-US" sz="2400" dirty="0">
                <a:solidFill>
                  <a:schemeClr val="tx1"/>
                </a:solidFill>
                <a:latin typeface="UTM Avo"/>
                <a:cs typeface="+mn-ea"/>
                <a:sym typeface="+mn-lt"/>
              </a:rPr>
              <a:t> </a:t>
            </a:r>
            <a:r>
              <a:rPr lang="en-US" sz="2400" dirty="0" err="1">
                <a:solidFill>
                  <a:schemeClr val="tx1"/>
                </a:solidFill>
                <a:latin typeface="UTM Avo"/>
                <a:cs typeface="+mn-ea"/>
                <a:sym typeface="+mn-lt"/>
              </a:rPr>
              <a:t>tiền</a:t>
            </a:r>
            <a:endParaRPr kumimoji="0" lang="en-US" sz="2400" b="0" i="0" u="none" strike="noStrike" kern="0" cap="none" spc="0" normalizeH="0" baseline="0" noProof="0" dirty="0">
              <a:ln>
                <a:noFill/>
              </a:ln>
              <a:solidFill>
                <a:schemeClr val="tx1"/>
              </a:solidFill>
              <a:effectLst/>
              <a:uLnTx/>
              <a:uFillTx/>
              <a:latin typeface="UTM Avo"/>
              <a:cs typeface="+mn-ea"/>
              <a:sym typeface="+mn-lt"/>
            </a:endParaRPr>
          </a:p>
        </p:txBody>
      </p:sp>
      <p:sp>
        <p:nvSpPr>
          <p:cNvPr id="8" name="Folded Corner 13">
            <a:extLst>
              <a:ext uri="{FF2B5EF4-FFF2-40B4-BE49-F238E27FC236}">
                <a16:creationId xmlns:a16="http://schemas.microsoft.com/office/drawing/2014/main" id="{061DD805-F804-903E-37FE-922DA958FC35}"/>
              </a:ext>
            </a:extLst>
          </p:cNvPr>
          <p:cNvSpPr/>
          <p:nvPr/>
        </p:nvSpPr>
        <p:spPr>
          <a:xfrm>
            <a:off x="8182597" y="6008914"/>
            <a:ext cx="2352402" cy="672063"/>
          </a:xfrm>
          <a:prstGeom prst="foldedCorner">
            <a:avLst/>
          </a:prstGeom>
          <a:solidFill>
            <a:sysClr val="window" lastClr="FFFFFF"/>
          </a:solidFill>
          <a:ln w="28575" cap="flat" cmpd="sng" algn="ctr">
            <a:solidFill>
              <a:sysClr val="windowText" lastClr="000000"/>
            </a:solidFill>
            <a:prstDash val="solid"/>
          </a:ln>
          <a:effectLst/>
        </p:spPr>
        <p:txBody>
          <a:bodyPr rtlCol="0" anchor="b"/>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tx1"/>
                </a:solidFill>
                <a:effectLst/>
                <a:uLnTx/>
                <a:uFillTx/>
                <a:latin typeface="UTM Avo"/>
                <a:cs typeface="+mn-ea"/>
                <a:sym typeface="+mn-lt"/>
              </a:rPr>
              <a:t>Hoa </a:t>
            </a:r>
            <a:r>
              <a:rPr kumimoji="0" lang="en-US" sz="2400" b="0" i="0" u="none" strike="noStrike" kern="0" cap="none" spc="0" normalizeH="0" baseline="0" noProof="0" dirty="0" err="1">
                <a:ln>
                  <a:noFill/>
                </a:ln>
                <a:solidFill>
                  <a:schemeClr val="tx1"/>
                </a:solidFill>
                <a:effectLst/>
                <a:uLnTx/>
                <a:uFillTx/>
                <a:latin typeface="UTM Avo"/>
                <a:cs typeface="+mn-ea"/>
                <a:sym typeface="+mn-lt"/>
              </a:rPr>
              <a:t>cúc</a:t>
            </a:r>
            <a:endParaRPr kumimoji="0" lang="en-US" sz="2400" b="0" i="0" u="none" strike="noStrike" kern="0" cap="none" spc="0" normalizeH="0" baseline="0" noProof="0" dirty="0">
              <a:ln>
                <a:noFill/>
              </a:ln>
              <a:solidFill>
                <a:schemeClr val="tx1"/>
              </a:solidFill>
              <a:effectLst/>
              <a:uLnTx/>
              <a:uFillTx/>
              <a:latin typeface="UTM Avo"/>
              <a:cs typeface="+mn-ea"/>
              <a:sym typeface="+mn-lt"/>
            </a:endParaRPr>
          </a:p>
        </p:txBody>
      </p:sp>
    </p:spTree>
    <p:extLst>
      <p:ext uri="{BB962C8B-B14F-4D97-AF65-F5344CB8AC3E}">
        <p14:creationId xmlns:p14="http://schemas.microsoft.com/office/powerpoint/2010/main" val="17002647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4"/>
                                        </p:tgtEl>
                                        <p:attrNameLst>
                                          <p:attrName>style.visibility</p:attrName>
                                        </p:attrNameLst>
                                      </p:cBhvr>
                                      <p:to>
                                        <p:strVal val="visible"/>
                                      </p:to>
                                    </p:set>
                                    <p:animEffect transition="in" filter="fade">
                                      <p:cBhvr>
                                        <p:cTn id="7" dur="500"/>
                                        <p:tgtEl>
                                          <p:spTgt spid="1034"/>
                                        </p:tgtEl>
                                      </p:cBhvr>
                                    </p:animEffect>
                                  </p:childTnLst>
                                </p:cTn>
                              </p:par>
                              <p:par>
                                <p:cTn id="8" presetID="10" presetClass="entr" presetSubtype="0" fill="hold" nodeType="withEffect">
                                  <p:stCondLst>
                                    <p:cond delay="0"/>
                                  </p:stCondLst>
                                  <p:childTnLst>
                                    <p:set>
                                      <p:cBhvr>
                                        <p:cTn id="9" dur="1" fill="hold">
                                          <p:stCondLst>
                                            <p:cond delay="0"/>
                                          </p:stCondLst>
                                        </p:cTn>
                                        <p:tgtEl>
                                          <p:spTgt spid="1036"/>
                                        </p:tgtEl>
                                        <p:attrNameLst>
                                          <p:attrName>style.visibility</p:attrName>
                                        </p:attrNameLst>
                                      </p:cBhvr>
                                      <p:to>
                                        <p:strVal val="visible"/>
                                      </p:to>
                                    </p:set>
                                    <p:animEffect transition="in" filter="fade">
                                      <p:cBhvr>
                                        <p:cTn id="10" dur="500"/>
                                        <p:tgtEl>
                                          <p:spTgt spid="103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a:extLst>
            <a:ext uri="{FF2B5EF4-FFF2-40B4-BE49-F238E27FC236}">
              <a16:creationId xmlns:a16="http://schemas.microsoft.com/office/drawing/2014/main" id="{71E792BB-D023-B069-49D4-7A422D08EF82}"/>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29213C4-D08F-7268-7560-CC11BBE0B757}"/>
              </a:ext>
            </a:extLst>
          </p:cNvPr>
          <p:cNvSpPr/>
          <p:nvPr/>
        </p:nvSpPr>
        <p:spPr>
          <a:xfrm>
            <a:off x="4009402" y="1300687"/>
            <a:ext cx="4173195"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Thi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kể</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tên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các</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loài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hoa</a:t>
            </a:r>
            <a:endParaRPr lang="en-US" sz="2400" b="1" dirty="0">
              <a:solidFill>
                <a:schemeClr val="tx1"/>
              </a:solidFill>
              <a:latin typeface="UTM Avo" panose="02040603050506020204" pitchFamily="18" charset="0"/>
            </a:endParaRPr>
          </a:p>
        </p:txBody>
      </p:sp>
      <p:pic>
        <p:nvPicPr>
          <p:cNvPr id="1034" name="Picture 10">
            <a:extLst>
              <a:ext uri="{FF2B5EF4-FFF2-40B4-BE49-F238E27FC236}">
                <a16:creationId xmlns:a16="http://schemas.microsoft.com/office/drawing/2014/main" id="{3EE09412-35A2-6B8E-D978-FA29AAEFA7EA}"/>
              </a:ext>
            </a:extLst>
          </p:cNvPr>
          <p:cNvPicPr>
            <a:picLocks noChangeAspect="1" noChangeArrowheads="1"/>
          </p:cNvPicPr>
          <p:nvPr/>
        </p:nvPicPr>
        <p:blipFill>
          <a:blip r:embed="rId4"/>
          <a:srcRect l="62" r="62"/>
          <a:stretch/>
        </p:blipFill>
        <p:spPr bwMode="auto">
          <a:xfrm>
            <a:off x="546577" y="2375030"/>
            <a:ext cx="5164453" cy="344727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2CC77647-D69D-726E-0040-B38CA034E649}"/>
              </a:ext>
            </a:extLst>
          </p:cNvPr>
          <p:cNvPicPr>
            <a:picLocks noChangeAspect="1" noChangeArrowheads="1"/>
          </p:cNvPicPr>
          <p:nvPr/>
        </p:nvPicPr>
        <p:blipFill>
          <a:blip r:embed="rId5"/>
          <a:srcRect/>
          <a:stretch/>
        </p:blipFill>
        <p:spPr bwMode="auto">
          <a:xfrm>
            <a:off x="6491193" y="2375030"/>
            <a:ext cx="5108548" cy="3447272"/>
          </a:xfrm>
          <a:prstGeom prst="rect">
            <a:avLst/>
          </a:prstGeom>
          <a:noFill/>
          <a:extLst>
            <a:ext uri="{909E8E84-426E-40DD-AFC4-6F175D3DCCD1}">
              <a14:hiddenFill xmlns:a14="http://schemas.microsoft.com/office/drawing/2010/main">
                <a:solidFill>
                  <a:srgbClr val="FFFFFF"/>
                </a:solidFill>
              </a14:hiddenFill>
            </a:ext>
          </a:extLst>
        </p:spPr>
      </p:pic>
      <p:sp>
        <p:nvSpPr>
          <p:cNvPr id="7" name="Folded Corner 13">
            <a:extLst>
              <a:ext uri="{FF2B5EF4-FFF2-40B4-BE49-F238E27FC236}">
                <a16:creationId xmlns:a16="http://schemas.microsoft.com/office/drawing/2014/main" id="{281836CF-9E12-C863-CCFE-0C58F3FFB053}"/>
              </a:ext>
            </a:extLst>
          </p:cNvPr>
          <p:cNvSpPr/>
          <p:nvPr/>
        </p:nvSpPr>
        <p:spPr>
          <a:xfrm>
            <a:off x="1657001" y="5990252"/>
            <a:ext cx="2986884" cy="672063"/>
          </a:xfrm>
          <a:prstGeom prst="foldedCorner">
            <a:avLst/>
          </a:prstGeom>
          <a:solidFill>
            <a:sysClr val="window" lastClr="FFFFFF"/>
          </a:solidFill>
          <a:ln w="28575" cap="flat" cmpd="sng" algn="ctr">
            <a:solidFill>
              <a:sysClr val="windowText" lastClr="000000"/>
            </a:solidFill>
            <a:prstDash val="solid"/>
          </a:ln>
          <a:effectLst/>
        </p:spPr>
        <p:txBody>
          <a:bodyPr rtlCol="0" anchor="b"/>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tx1"/>
                </a:solidFill>
                <a:effectLst/>
                <a:uLnTx/>
                <a:uFillTx/>
                <a:latin typeface="UTM Avo"/>
                <a:cs typeface="+mn-ea"/>
                <a:sym typeface="+mn-lt"/>
              </a:rPr>
              <a:t>Hoa </a:t>
            </a:r>
            <a:r>
              <a:rPr lang="en-US" sz="2400" dirty="0" err="1">
                <a:solidFill>
                  <a:schemeClr val="tx1"/>
                </a:solidFill>
                <a:latin typeface="UTM Avo"/>
                <a:cs typeface="+mn-ea"/>
                <a:sym typeface="+mn-lt"/>
              </a:rPr>
              <a:t>trạng</a:t>
            </a:r>
            <a:r>
              <a:rPr lang="en-US" sz="2400" dirty="0">
                <a:solidFill>
                  <a:schemeClr val="tx1"/>
                </a:solidFill>
                <a:latin typeface="UTM Avo"/>
                <a:cs typeface="+mn-ea"/>
                <a:sym typeface="+mn-lt"/>
              </a:rPr>
              <a:t> </a:t>
            </a:r>
            <a:r>
              <a:rPr lang="en-US" sz="2400" dirty="0" err="1">
                <a:solidFill>
                  <a:schemeClr val="tx1"/>
                </a:solidFill>
                <a:latin typeface="UTM Avo"/>
                <a:cs typeface="+mn-ea"/>
                <a:sym typeface="+mn-lt"/>
              </a:rPr>
              <a:t>nguyên</a:t>
            </a:r>
            <a:endParaRPr kumimoji="0" lang="en-US" sz="2400" b="0" i="0" u="none" strike="noStrike" kern="0" cap="none" spc="0" normalizeH="0" baseline="0" noProof="0" dirty="0">
              <a:ln>
                <a:noFill/>
              </a:ln>
              <a:solidFill>
                <a:schemeClr val="tx1"/>
              </a:solidFill>
              <a:effectLst/>
              <a:uLnTx/>
              <a:uFillTx/>
              <a:latin typeface="UTM Avo"/>
              <a:cs typeface="+mn-ea"/>
              <a:sym typeface="+mn-lt"/>
            </a:endParaRPr>
          </a:p>
        </p:txBody>
      </p:sp>
      <p:sp>
        <p:nvSpPr>
          <p:cNvPr id="8" name="Folded Corner 13">
            <a:extLst>
              <a:ext uri="{FF2B5EF4-FFF2-40B4-BE49-F238E27FC236}">
                <a16:creationId xmlns:a16="http://schemas.microsoft.com/office/drawing/2014/main" id="{03072619-C5DA-4B50-F712-9ABD4E486ABB}"/>
              </a:ext>
            </a:extLst>
          </p:cNvPr>
          <p:cNvSpPr/>
          <p:nvPr/>
        </p:nvSpPr>
        <p:spPr>
          <a:xfrm>
            <a:off x="7967993" y="5999582"/>
            <a:ext cx="2352402" cy="672063"/>
          </a:xfrm>
          <a:prstGeom prst="foldedCorner">
            <a:avLst/>
          </a:prstGeom>
          <a:solidFill>
            <a:sysClr val="window" lastClr="FFFFFF"/>
          </a:solidFill>
          <a:ln w="28575" cap="flat" cmpd="sng" algn="ctr">
            <a:solidFill>
              <a:sysClr val="windowText" lastClr="000000"/>
            </a:solidFill>
            <a:prstDash val="solid"/>
          </a:ln>
          <a:effectLst/>
        </p:spPr>
        <p:txBody>
          <a:bodyPr rtlCol="0" anchor="b"/>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tx1"/>
                </a:solidFill>
                <a:effectLst/>
                <a:uLnTx/>
                <a:uFillTx/>
                <a:latin typeface="UTM Avo"/>
                <a:cs typeface="+mn-ea"/>
                <a:sym typeface="+mn-lt"/>
              </a:rPr>
              <a:t>Hoa </a:t>
            </a:r>
            <a:r>
              <a:rPr kumimoji="0" lang="en-US" sz="2400" b="0" i="0" u="none" strike="noStrike" kern="0" cap="none" spc="0" normalizeH="0" baseline="0" noProof="0" dirty="0" err="1">
                <a:ln>
                  <a:noFill/>
                </a:ln>
                <a:solidFill>
                  <a:schemeClr val="tx1"/>
                </a:solidFill>
                <a:effectLst/>
                <a:uLnTx/>
                <a:uFillTx/>
                <a:latin typeface="UTM Avo"/>
                <a:cs typeface="+mn-ea"/>
                <a:sym typeface="+mn-lt"/>
              </a:rPr>
              <a:t>ly</a:t>
            </a:r>
            <a:endParaRPr kumimoji="0" lang="en-US" sz="2400" b="0" i="0" u="none" strike="noStrike" kern="0" cap="none" spc="0" normalizeH="0" baseline="0" noProof="0" dirty="0">
              <a:ln>
                <a:noFill/>
              </a:ln>
              <a:solidFill>
                <a:schemeClr val="tx1"/>
              </a:solidFill>
              <a:effectLst/>
              <a:uLnTx/>
              <a:uFillTx/>
              <a:latin typeface="UTM Avo"/>
              <a:cs typeface="+mn-ea"/>
              <a:sym typeface="+mn-lt"/>
            </a:endParaRPr>
          </a:p>
        </p:txBody>
      </p:sp>
    </p:spTree>
    <p:extLst>
      <p:ext uri="{BB962C8B-B14F-4D97-AF65-F5344CB8AC3E}">
        <p14:creationId xmlns:p14="http://schemas.microsoft.com/office/powerpoint/2010/main" val="16083921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4"/>
                                        </p:tgtEl>
                                        <p:attrNameLst>
                                          <p:attrName>style.visibility</p:attrName>
                                        </p:attrNameLst>
                                      </p:cBhvr>
                                      <p:to>
                                        <p:strVal val="visible"/>
                                      </p:to>
                                    </p:set>
                                    <p:animEffect transition="in" filter="fade">
                                      <p:cBhvr>
                                        <p:cTn id="7" dur="500"/>
                                        <p:tgtEl>
                                          <p:spTgt spid="1034"/>
                                        </p:tgtEl>
                                      </p:cBhvr>
                                    </p:animEffect>
                                  </p:childTnLst>
                                </p:cTn>
                              </p:par>
                              <p:par>
                                <p:cTn id="8" presetID="10" presetClass="entr" presetSubtype="0" fill="hold" nodeType="withEffect">
                                  <p:stCondLst>
                                    <p:cond delay="0"/>
                                  </p:stCondLst>
                                  <p:childTnLst>
                                    <p:set>
                                      <p:cBhvr>
                                        <p:cTn id="9" dur="1" fill="hold">
                                          <p:stCondLst>
                                            <p:cond delay="0"/>
                                          </p:stCondLst>
                                        </p:cTn>
                                        <p:tgtEl>
                                          <p:spTgt spid="1036"/>
                                        </p:tgtEl>
                                        <p:attrNameLst>
                                          <p:attrName>style.visibility</p:attrName>
                                        </p:attrNameLst>
                                      </p:cBhvr>
                                      <p:to>
                                        <p:strVal val="visible"/>
                                      </p:to>
                                    </p:set>
                                    <p:animEffect transition="in" filter="fade">
                                      <p:cBhvr>
                                        <p:cTn id="10" dur="500"/>
                                        <p:tgtEl>
                                          <p:spTgt spid="103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66092B7E-6EF6-C545-1A42-DFF9D14B7815}"/>
              </a:ext>
            </a:extLst>
          </p:cNvPr>
          <p:cNvPicPr>
            <a:picLocks noChangeAspect="1"/>
          </p:cNvPicPr>
          <p:nvPr/>
        </p:nvPicPr>
        <p:blipFill>
          <a:blip r:embed="rId5"/>
          <a:stretch>
            <a:fillRect/>
          </a:stretch>
        </p:blipFill>
        <p:spPr>
          <a:xfrm>
            <a:off x="4682822" y="2968683"/>
            <a:ext cx="2826355" cy="1701355"/>
          </a:xfrm>
          <a:prstGeom prst="rect">
            <a:avLst/>
          </a:prstGeom>
        </p:spPr>
      </p:pic>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28DC5FF-4CB7-853F-5C93-C10783A22BD7}"/>
              </a:ext>
            </a:extLst>
          </p:cNvPr>
          <p:cNvSpPr/>
          <p:nvPr/>
        </p:nvSpPr>
        <p:spPr>
          <a:xfrm>
            <a:off x="2293618" y="1645920"/>
            <a:ext cx="7604760"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Múa</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hát</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về</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chủ</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đề</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mùa</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xuân</a:t>
            </a:r>
            <a:endParaRPr lang="en-US" sz="2400" b="1" dirty="0">
              <a:solidFill>
                <a:schemeClr val="tx1"/>
              </a:solidFill>
              <a:latin typeface="UTM Avo" panose="02040603050506020204" pitchFamily="18" charset="0"/>
            </a:endParaRPr>
          </a:p>
        </p:txBody>
      </p:sp>
      <p:pic>
        <p:nvPicPr>
          <p:cNvPr id="5" name="Picture 4">
            <a:extLst>
              <a:ext uri="{FF2B5EF4-FFF2-40B4-BE49-F238E27FC236}">
                <a16:creationId xmlns:a16="http://schemas.microsoft.com/office/drawing/2014/main" id="{C545C43B-79AA-F2A6-328B-B3C13527301B}"/>
              </a:ext>
            </a:extLst>
          </p:cNvPr>
          <p:cNvPicPr>
            <a:picLocks noChangeAspect="1"/>
          </p:cNvPicPr>
          <p:nvPr/>
        </p:nvPicPr>
        <p:blipFill>
          <a:blip r:embed="rId4"/>
          <a:stretch>
            <a:fillRect/>
          </a:stretch>
        </p:blipFill>
        <p:spPr>
          <a:xfrm>
            <a:off x="1948379" y="2518666"/>
            <a:ext cx="8295238" cy="407619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B0B6E35E-D2A8-D54D-090E-7892FC370104}"/>
              </a:ext>
            </a:extLst>
          </p:cNvPr>
          <p:cNvPicPr>
            <a:picLocks noChangeAspect="1"/>
          </p:cNvPicPr>
          <p:nvPr/>
        </p:nvPicPr>
        <p:blipFill>
          <a:blip r:embed="rId5"/>
          <a:stretch>
            <a:fillRect/>
          </a:stretch>
        </p:blipFill>
        <p:spPr>
          <a:xfrm>
            <a:off x="4682822" y="2976848"/>
            <a:ext cx="2826355" cy="1701355"/>
          </a:xfrm>
          <a:prstGeom prst="rect">
            <a:avLst/>
          </a:prstGeom>
        </p:spPr>
      </p:pic>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p:cNvGrpSpPr/>
        <p:nvPr/>
      </p:nvGrpSpPr>
      <p:grpSpPr>
        <a:xfrm>
          <a:off x="0" y="0"/>
          <a:ext cx="0" cy="0"/>
          <a:chOff x="0" y="0"/>
          <a:chExt cx="0" cy="0"/>
        </a:xfrm>
      </p:grpSpPr>
      <p:sp>
        <p:nvSpPr>
          <p:cNvPr id="125" name="Google Shape;125;p7"/>
          <p:cNvSpPr txBox="1"/>
          <p:nvPr/>
        </p:nvSpPr>
        <p:spPr>
          <a:xfrm>
            <a:off x="1063743" y="1562949"/>
            <a:ext cx="10064513"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1: </a:t>
            </a:r>
            <a:r>
              <a:rPr lang="en-US" sz="2800" b="1" dirty="0" err="1">
                <a:solidFill>
                  <a:srgbClr val="000000"/>
                </a:solidFill>
                <a:latin typeface="UTM Avo" panose="02040603050506020204" pitchFamily="18" charset="0"/>
              </a:rPr>
              <a:t>Tập</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làm</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bác</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sĩ</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cây</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xanh</a:t>
            </a:r>
            <a:endParaRPr sz="2800" b="1" dirty="0">
              <a:solidFill>
                <a:srgbClr val="000000"/>
              </a:solidFill>
              <a:latin typeface="UTM Avo" panose="02040603050506020204" pitchFamily="18" charset="0"/>
            </a:endParaRPr>
          </a:p>
        </p:txBody>
      </p:sp>
      <p:sp>
        <p:nvSpPr>
          <p:cNvPr id="19" name="Speech Bubble: Rectangle with Corners Rounded 18">
            <a:extLst>
              <a:ext uri="{FF2B5EF4-FFF2-40B4-BE49-F238E27FC236}">
                <a16:creationId xmlns:a16="http://schemas.microsoft.com/office/drawing/2014/main" id="{F3F24692-2972-3076-4B77-167C5B85CFFA}"/>
              </a:ext>
            </a:extLst>
          </p:cNvPr>
          <p:cNvSpPr/>
          <p:nvPr/>
        </p:nvSpPr>
        <p:spPr>
          <a:xfrm>
            <a:off x="387567" y="2315619"/>
            <a:ext cx="11238376" cy="788352"/>
          </a:xfrm>
          <a:prstGeom prst="wedgeRoundRectCallout">
            <a:avLst>
              <a:gd name="adj1" fmla="val 31132"/>
              <a:gd name="adj2" fmla="val 93301"/>
              <a:gd name="adj3" fmla="val 16667"/>
            </a:avLst>
          </a:prstGeom>
          <a:solidFill>
            <a:srgbClr val="F5E4E3"/>
          </a:solidFill>
          <a:ln>
            <a:solidFill>
              <a:srgbClr val="F5E4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chemeClr val="tx1"/>
                </a:solidFill>
                <a:latin typeface="UTM Avo" panose="02040603050506020204" pitchFamily="18" charset="0"/>
                <a:cs typeface="Arial" panose="020B0604020202020204" pitchFamily="34" charset="0"/>
              </a:rPr>
              <a:t>Cả</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lớp</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cùng</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nhau</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chơi</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trò</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chơi</a:t>
            </a:r>
            <a:r>
              <a:rPr lang="en-US" sz="2400" dirty="0">
                <a:solidFill>
                  <a:schemeClr val="tx1"/>
                </a:solidFill>
                <a:latin typeface="UTM Avo" panose="02040603050506020204" pitchFamily="18" charset="0"/>
                <a:cs typeface="Arial" panose="020B0604020202020204" pitchFamily="34" charset="0"/>
              </a:rPr>
              <a:t> </a:t>
            </a:r>
            <a:r>
              <a:rPr lang="en-US" sz="2400" i="1" dirty="0">
                <a:solidFill>
                  <a:schemeClr val="tx1"/>
                </a:solidFill>
                <a:latin typeface="UTM Avo" panose="02040603050506020204" pitchFamily="18" charset="0"/>
                <a:cs typeface="Arial" panose="020B0604020202020204" pitchFamily="34" charset="0"/>
              </a:rPr>
              <a:t>“</a:t>
            </a:r>
            <a:r>
              <a:rPr lang="en-US" sz="2400" i="1" dirty="0" err="1">
                <a:solidFill>
                  <a:schemeClr val="tx1"/>
                </a:solidFill>
                <a:latin typeface="UTM Avo" panose="02040603050506020204" pitchFamily="18" charset="0"/>
                <a:cs typeface="Arial" panose="020B0604020202020204" pitchFamily="34" charset="0"/>
              </a:rPr>
              <a:t>Bác</a:t>
            </a:r>
            <a:r>
              <a:rPr lang="en-US" sz="2400" i="1" dirty="0">
                <a:solidFill>
                  <a:schemeClr val="tx1"/>
                </a:solidFill>
                <a:latin typeface="UTM Avo" panose="02040603050506020204" pitchFamily="18" charset="0"/>
                <a:cs typeface="Arial" panose="020B0604020202020204" pitchFamily="34" charset="0"/>
              </a:rPr>
              <a:t> </a:t>
            </a:r>
            <a:r>
              <a:rPr lang="en-US" sz="2400" i="1" dirty="0" err="1">
                <a:solidFill>
                  <a:schemeClr val="tx1"/>
                </a:solidFill>
                <a:latin typeface="UTM Avo" panose="02040603050506020204" pitchFamily="18" charset="0"/>
                <a:cs typeface="Arial" panose="020B0604020202020204" pitchFamily="34" charset="0"/>
              </a:rPr>
              <a:t>sĩ</a:t>
            </a:r>
            <a:r>
              <a:rPr lang="en-US" sz="2400" i="1" dirty="0">
                <a:solidFill>
                  <a:schemeClr val="tx1"/>
                </a:solidFill>
                <a:latin typeface="UTM Avo" panose="02040603050506020204" pitchFamily="18" charset="0"/>
                <a:cs typeface="Arial" panose="020B0604020202020204" pitchFamily="34" charset="0"/>
              </a:rPr>
              <a:t> </a:t>
            </a:r>
            <a:r>
              <a:rPr lang="en-US" sz="2400" i="1" dirty="0" err="1">
                <a:solidFill>
                  <a:schemeClr val="tx1"/>
                </a:solidFill>
                <a:latin typeface="UTM Avo" panose="02040603050506020204" pitchFamily="18" charset="0"/>
                <a:cs typeface="Arial" panose="020B0604020202020204" pitchFamily="34" charset="0"/>
              </a:rPr>
              <a:t>cây</a:t>
            </a:r>
            <a:r>
              <a:rPr lang="en-US" sz="2400" i="1" dirty="0">
                <a:solidFill>
                  <a:schemeClr val="tx1"/>
                </a:solidFill>
                <a:latin typeface="UTM Avo" panose="02040603050506020204" pitchFamily="18" charset="0"/>
                <a:cs typeface="Arial" panose="020B0604020202020204" pitchFamily="34" charset="0"/>
              </a:rPr>
              <a:t> </a:t>
            </a:r>
            <a:r>
              <a:rPr lang="en-US" sz="2400" i="1" dirty="0" err="1">
                <a:solidFill>
                  <a:schemeClr val="tx1"/>
                </a:solidFill>
                <a:latin typeface="UTM Avo" panose="02040603050506020204" pitchFamily="18" charset="0"/>
                <a:cs typeface="Arial" panose="020B0604020202020204" pitchFamily="34" charset="0"/>
              </a:rPr>
              <a:t>xanh</a:t>
            </a:r>
            <a:r>
              <a:rPr lang="en-US" sz="2400" i="1" dirty="0">
                <a:solidFill>
                  <a:schemeClr val="tx1"/>
                </a:solidFill>
                <a:latin typeface="UTM Avo" panose="02040603050506020204" pitchFamily="18" charset="0"/>
                <a:cs typeface="Arial" panose="020B0604020202020204" pitchFamily="34" charset="0"/>
              </a:rPr>
              <a:t>”</a:t>
            </a:r>
            <a:endParaRPr lang="en-US" sz="2667" b="1" i="1" dirty="0">
              <a:solidFill>
                <a:schemeClr val="tx1"/>
              </a:solidFill>
              <a:latin typeface="UTM Avo" panose="02040603050506020204" pitchFamily="18" charset="0"/>
              <a:cs typeface="Arial" panose="020B0604020202020204" pitchFamily="34" charset="0"/>
            </a:endParaRPr>
          </a:p>
        </p:txBody>
      </p:sp>
      <p:pic>
        <p:nvPicPr>
          <p:cNvPr id="6" name="Picture 5">
            <a:extLst>
              <a:ext uri="{FF2B5EF4-FFF2-40B4-BE49-F238E27FC236}">
                <a16:creationId xmlns:a16="http://schemas.microsoft.com/office/drawing/2014/main" id="{76A9CDA3-5559-2AF2-0A23-09CEC935CF9E}"/>
              </a:ext>
            </a:extLst>
          </p:cNvPr>
          <p:cNvPicPr>
            <a:picLocks noChangeAspect="1"/>
          </p:cNvPicPr>
          <p:nvPr/>
        </p:nvPicPr>
        <p:blipFill>
          <a:blip r:embed="rId4"/>
          <a:stretch>
            <a:fillRect/>
          </a:stretch>
        </p:blipFill>
        <p:spPr>
          <a:xfrm>
            <a:off x="7657495" y="3551284"/>
            <a:ext cx="4152381" cy="3098413"/>
          </a:xfrm>
          <a:prstGeom prst="rect">
            <a:avLst/>
          </a:prstGeom>
        </p:spPr>
      </p:pic>
      <p:sp>
        <p:nvSpPr>
          <p:cNvPr id="7" name="Rounded Rectangle 21">
            <a:extLst>
              <a:ext uri="{FF2B5EF4-FFF2-40B4-BE49-F238E27FC236}">
                <a16:creationId xmlns:a16="http://schemas.microsoft.com/office/drawing/2014/main" id="{D04958C3-1418-032F-08E3-C52688C9B7EF}"/>
              </a:ext>
            </a:extLst>
          </p:cNvPr>
          <p:cNvSpPr/>
          <p:nvPr/>
        </p:nvSpPr>
        <p:spPr>
          <a:xfrm>
            <a:off x="382124" y="3429000"/>
            <a:ext cx="2365952" cy="1349411"/>
          </a:xfrm>
          <a:prstGeom prst="roundRect">
            <a:avLst/>
          </a:prstGeom>
          <a:solidFill>
            <a:srgbClr val="4F81BD">
              <a:lumMod val="20000"/>
              <a:lumOff val="80000"/>
            </a:srgbClr>
          </a:solidFill>
          <a:ln w="57150" cap="flat" cmpd="sng" algn="ctr">
            <a:noFill/>
            <a:prstDash val="sysDash"/>
          </a:ln>
          <a:effectLst>
            <a:outerShdw blurRad="50800" dist="38100" dir="2700000" algn="tl" rotWithShape="0">
              <a:prstClr val="black">
                <a:alpha val="40000"/>
              </a:prstClr>
            </a:outerShdw>
          </a:effectLst>
        </p:spPr>
        <p:txBody>
          <a:bodyPr rtlCol="0" anchor="ctr"/>
          <a:lstStyle/>
          <a:p>
            <a:pPr algn="ctr" defTabSz="609539">
              <a:lnSpc>
                <a:spcPct val="150000"/>
              </a:lnSpc>
              <a:buClrTx/>
              <a:buFontTx/>
              <a:buNone/>
              <a:defRPr/>
            </a:pPr>
            <a:r>
              <a:rPr lang="en-US" sz="2400" b="1" dirty="0" err="1">
                <a:solidFill>
                  <a:schemeClr val="tx1"/>
                </a:solidFill>
                <a:latin typeface="UTM Avo" panose="02040603050506020204" pitchFamily="18" charset="0"/>
                <a:ea typeface="+mn-ea"/>
                <a:cs typeface="Arial" panose="020B0604020202020204" pitchFamily="34" charset="0"/>
              </a:rPr>
              <a:t>Hoạt</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động</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nhóm</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đôi</a:t>
            </a:r>
            <a:endParaRPr lang="en-US" sz="2400" b="1" dirty="0">
              <a:solidFill>
                <a:schemeClr val="tx1"/>
              </a:solidFill>
              <a:latin typeface="UTM Avo" panose="02040603050506020204" pitchFamily="18" charset="0"/>
              <a:ea typeface="+mn-ea"/>
              <a:cs typeface="Arial" panose="020B0604020202020204" pitchFamily="34" charset="0"/>
            </a:endParaRPr>
          </a:p>
        </p:txBody>
      </p:sp>
      <p:pic>
        <p:nvPicPr>
          <p:cNvPr id="8" name="Picture 9">
            <a:extLst>
              <a:ext uri="{FF2B5EF4-FFF2-40B4-BE49-F238E27FC236}">
                <a16:creationId xmlns:a16="http://schemas.microsoft.com/office/drawing/2014/main" id="{928A7B77-8605-712D-7102-4A6B2AF4E57F}"/>
              </a:ext>
            </a:extLst>
          </p:cNvPr>
          <p:cNvPicPr>
            <a:picLocks noChangeAspect="1"/>
          </p:cNvPicPr>
          <p:nvPr/>
        </p:nvPicPr>
        <p:blipFill>
          <a:blip r:embed="rId5"/>
          <a:srcRect/>
          <a:stretch/>
        </p:blipFill>
        <p:spPr>
          <a:xfrm>
            <a:off x="545518" y="4778411"/>
            <a:ext cx="2039163" cy="2039163"/>
          </a:xfrm>
          <a:prstGeom prst="rect">
            <a:avLst/>
          </a:prstGeom>
        </p:spPr>
      </p:pic>
      <p:sp>
        <p:nvSpPr>
          <p:cNvPr id="9" name="Freeform 3">
            <a:extLst>
              <a:ext uri="{FF2B5EF4-FFF2-40B4-BE49-F238E27FC236}">
                <a16:creationId xmlns:a16="http://schemas.microsoft.com/office/drawing/2014/main" id="{A1F66530-2C7C-E9B9-1E45-BBC599562550}"/>
              </a:ext>
            </a:extLst>
          </p:cNvPr>
          <p:cNvSpPr/>
          <p:nvPr/>
        </p:nvSpPr>
        <p:spPr>
          <a:xfrm>
            <a:off x="2911470" y="3551283"/>
            <a:ext cx="4599673" cy="3098413"/>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rgbClr val="FFF3CD"/>
          </a:solidFill>
        </p:spPr>
        <p:txBody>
          <a:bodyPr/>
          <a:lstStyle/>
          <a:p>
            <a:endParaRPr lang="en-US" sz="800">
              <a:solidFill>
                <a:schemeClr val="tx1"/>
              </a:solidFill>
              <a:latin typeface="UTM Avo" panose="02040603050506020204" pitchFamily="18" charset="0"/>
            </a:endParaRPr>
          </a:p>
        </p:txBody>
      </p:sp>
      <p:sp>
        <p:nvSpPr>
          <p:cNvPr id="10" name="TextBox 9">
            <a:extLst>
              <a:ext uri="{FF2B5EF4-FFF2-40B4-BE49-F238E27FC236}">
                <a16:creationId xmlns:a16="http://schemas.microsoft.com/office/drawing/2014/main" id="{ECB05B6B-2E6D-A72D-4670-5C900549EB03}"/>
              </a:ext>
            </a:extLst>
          </p:cNvPr>
          <p:cNvSpPr txBox="1"/>
          <p:nvPr/>
        </p:nvSpPr>
        <p:spPr>
          <a:xfrm>
            <a:off x="3082974" y="4562000"/>
            <a:ext cx="4256664" cy="1675843"/>
          </a:xfrm>
          <a:prstGeom prst="rect">
            <a:avLst/>
          </a:prstGeom>
          <a:noFill/>
        </p:spPr>
        <p:txBody>
          <a:bodyPr wrap="square">
            <a:spAutoFit/>
          </a:bodyPr>
          <a:lstStyle/>
          <a:p>
            <a:pPr algn="just">
              <a:lnSpc>
                <a:spcPct val="150000"/>
              </a:lnSpc>
            </a:pPr>
            <a:r>
              <a:rPr lang="en-US" sz="2400" dirty="0" err="1">
                <a:latin typeface="UTM Avo" panose="02040603050506020204" pitchFamily="18"/>
                <a:ea typeface="Calibri" panose="020F0502020204030204" pitchFamily="34" charset="0"/>
                <a:cs typeface="Arial" panose="020B0604020202020204" pitchFamily="34" charset="0"/>
              </a:rPr>
              <a:t>Mỗi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nhóm</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phân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công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một</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bạn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đóng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vai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làm</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bác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sĩ</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một</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bạn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đóng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vai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làm</a:t>
            </a:r>
            <a:r>
              <a:rPr lang="en-US" sz="2400" dirty="0">
                <a:latin typeface="UTM Avo" panose="02040603050506020204" pitchFamily="18"/>
                <a:ea typeface="Calibri" panose="020F0502020204030204" pitchFamily="34" charset="0"/>
                <a:cs typeface="Arial" panose="020B0604020202020204" pitchFamily="34" charset="0"/>
              </a:rPr>
              <a:t> y </a:t>
            </a:r>
            <a:r>
              <a:rPr lang="en-US" sz="2400" dirty="0" err="1">
                <a:latin typeface="UTM Avo" panose="02040603050506020204" pitchFamily="18"/>
                <a:ea typeface="Calibri" panose="020F0502020204030204" pitchFamily="34" charset="0"/>
                <a:cs typeface="Arial" panose="020B0604020202020204" pitchFamily="34" charset="0"/>
              </a:rPr>
              <a:t>tá</a:t>
            </a:r>
            <a:r>
              <a:rPr lang="en-US" sz="2400" dirty="0">
                <a:latin typeface="UTM Avo" panose="02040603050506020204" pitchFamily="18"/>
                <a:ea typeface="Calibri" panose="020F0502020204030204" pitchFamily="34" charset="0"/>
                <a:cs typeface="Arial" panose="020B0604020202020204" pitchFamily="34" charset="0"/>
              </a:rPr>
              <a:t>.</a:t>
            </a:r>
            <a:endParaRPr lang="vi-VN" sz="2400" dirty="0">
              <a:solidFill>
                <a:schemeClr val="tx1"/>
              </a:solidFill>
              <a:latin typeface="UTM Avo" panose="02040603050506020204" pitchFamily="18" charset="0"/>
              <a:cs typeface="Arial" panose="020B0604020202020204" pitchFamily="34" charset="0"/>
            </a:endParaRPr>
          </a:p>
        </p:txBody>
      </p:sp>
      <p:sp>
        <p:nvSpPr>
          <p:cNvPr id="11" name="TextBox 10">
            <a:extLst>
              <a:ext uri="{FF2B5EF4-FFF2-40B4-BE49-F238E27FC236}">
                <a16:creationId xmlns:a16="http://schemas.microsoft.com/office/drawing/2014/main" id="{318ADC71-1EAB-4DA8-CDAC-489B61F726EB}"/>
              </a:ext>
            </a:extLst>
          </p:cNvPr>
          <p:cNvSpPr txBox="1"/>
          <p:nvPr/>
        </p:nvSpPr>
        <p:spPr>
          <a:xfrm>
            <a:off x="2911470" y="3767812"/>
            <a:ext cx="4599674" cy="577659"/>
          </a:xfrm>
          <a:prstGeom prst="rect">
            <a:avLst/>
          </a:prstGeom>
          <a:noFill/>
        </p:spPr>
        <p:txBody>
          <a:bodyPr wrap="square">
            <a:spAutoFit/>
          </a:bodyPr>
          <a:lstStyle/>
          <a:p>
            <a:pPr algn="ctr">
              <a:lnSpc>
                <a:spcPct val="150000"/>
              </a:lnSpc>
            </a:pPr>
            <a:r>
              <a:rPr lang="en-US" sz="2400" b="1" dirty="0" err="1">
                <a:latin typeface="UTM Avo" panose="02040603050506020204" pitchFamily="18"/>
                <a:cs typeface="Arial" panose="020B0604020202020204" pitchFamily="34" charset="0"/>
              </a:rPr>
              <a:t>Hướng</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dẫn</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cách</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chơi</a:t>
            </a:r>
            <a:endParaRPr lang="vi-VN" sz="2400" b="1" dirty="0">
              <a:solidFill>
                <a:schemeClr val="tx1"/>
              </a:solidFill>
              <a:latin typeface="UTM Avo" panose="02040603050506020204" pitchFamily="18" charset="0"/>
              <a:cs typeface="Arial" panose="020B060402020202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par>
                                <p:cTn id="16" presetID="22" presetClass="entr" presetSubtype="1"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randombar(horizontal)">
                                      <p:cBhvr>
                                        <p:cTn id="21" dur="500"/>
                                        <p:tgtEl>
                                          <p:spTgt spid="9"/>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animEffect transition="in" filter="fade">
                                      <p:cBhvr>
                                        <p:cTn id="25" dur="500"/>
                                        <p:tgtEl>
                                          <p:spTgt spid="11">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xEl>
                                              <p:pRg st="0" end="0"/>
                                            </p:txEl>
                                          </p:spTgt>
                                        </p:tgtEl>
                                        <p:attrNameLst>
                                          <p:attrName>style.visibility</p:attrName>
                                        </p:attrNameLst>
                                      </p:cBhvr>
                                      <p:to>
                                        <p:strVal val="visible"/>
                                      </p:to>
                                    </p:set>
                                    <p:animEffect transition="in" filter="fade">
                                      <p:cBhvr>
                                        <p:cTn id="3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7"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a:extLst>
            <a:ext uri="{FF2B5EF4-FFF2-40B4-BE49-F238E27FC236}">
              <a16:creationId xmlns:a16="http://schemas.microsoft.com/office/drawing/2014/main" id="{48CC4E15-2E5D-4997-9F42-91F52E98095A}"/>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B62000A7-C430-9713-7C26-DDD990D93F2D}"/>
              </a:ext>
            </a:extLst>
          </p:cNvPr>
          <p:cNvSpPr/>
          <p:nvPr/>
        </p:nvSpPr>
        <p:spPr>
          <a:xfrm>
            <a:off x="569576" y="1714500"/>
            <a:ext cx="11089424" cy="3510643"/>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rgbClr val="FFF3CD"/>
          </a:solidFill>
        </p:spPr>
        <p:txBody>
          <a:bodyPr/>
          <a:lstStyle/>
          <a:p>
            <a:endParaRPr lang="en-US" sz="800">
              <a:solidFill>
                <a:schemeClr val="tx1"/>
              </a:solidFill>
              <a:latin typeface="UTM Avo" panose="02040603050506020204" pitchFamily="18" charset="0"/>
            </a:endParaRPr>
          </a:p>
        </p:txBody>
      </p:sp>
      <p:sp>
        <p:nvSpPr>
          <p:cNvPr id="4" name="TextBox 3">
            <a:extLst>
              <a:ext uri="{FF2B5EF4-FFF2-40B4-BE49-F238E27FC236}">
                <a16:creationId xmlns:a16="http://schemas.microsoft.com/office/drawing/2014/main" id="{7FEA5E70-9850-BF6E-9AF8-74441E3F9FEA}"/>
              </a:ext>
            </a:extLst>
          </p:cNvPr>
          <p:cNvSpPr txBox="1"/>
          <p:nvPr/>
        </p:nvSpPr>
        <p:spPr>
          <a:xfrm>
            <a:off x="857388" y="2678931"/>
            <a:ext cx="10513799" cy="2229841"/>
          </a:xfrm>
          <a:prstGeom prst="rect">
            <a:avLst/>
          </a:prstGeom>
          <a:noFill/>
        </p:spPr>
        <p:txBody>
          <a:bodyPr wrap="square">
            <a:spAutoFit/>
          </a:bodyPr>
          <a:lstStyle/>
          <a:p>
            <a:pPr>
              <a:lnSpc>
                <a:spcPct val="150000"/>
              </a:lnSpc>
            </a:pPr>
            <a:r>
              <a:rPr lang="vi-VN" sz="2400" dirty="0">
                <a:solidFill>
                  <a:schemeClr val="tx1"/>
                </a:solidFill>
                <a:latin typeface="UTM Avo" panose="02040603050506020204" pitchFamily="18" charset="0"/>
                <a:cs typeface="Arial" panose="020B0604020202020204" pitchFamily="34" charset="0"/>
              </a:rPr>
              <a:t>- Bác sĩ sẽ khám bệnh cho vườn cây xanh của trường, y tá vẽ lại cây và đánh dấu vào chỗ cây bị bệnh theo lời bác sĩ nói.</a:t>
            </a:r>
          </a:p>
          <a:p>
            <a:pPr>
              <a:lnSpc>
                <a:spcPct val="150000"/>
              </a:lnSpc>
            </a:pPr>
            <a:r>
              <a:rPr lang="vi-VN" sz="2400" dirty="0">
                <a:solidFill>
                  <a:schemeClr val="tx1"/>
                </a:solidFill>
                <a:latin typeface="UTM Avo" panose="02040603050506020204" pitchFamily="18" charset="0"/>
                <a:cs typeface="Arial" panose="020B0604020202020204" pitchFamily="34" charset="0"/>
              </a:rPr>
              <a:t>- Sau khi khám bệnh xong, các bác sĩ của các nhóm cùng thảo luận về các bệnh mà vườn cây xanh của trường gặp phải.</a:t>
            </a:r>
          </a:p>
        </p:txBody>
      </p:sp>
      <p:sp>
        <p:nvSpPr>
          <p:cNvPr id="5" name="TextBox 4">
            <a:extLst>
              <a:ext uri="{FF2B5EF4-FFF2-40B4-BE49-F238E27FC236}">
                <a16:creationId xmlns:a16="http://schemas.microsoft.com/office/drawing/2014/main" id="{49C7D5E7-3196-2FF8-4E5A-B204A92EDF33}"/>
              </a:ext>
            </a:extLst>
          </p:cNvPr>
          <p:cNvSpPr txBox="1"/>
          <p:nvPr/>
        </p:nvSpPr>
        <p:spPr>
          <a:xfrm>
            <a:off x="3796163" y="1907886"/>
            <a:ext cx="4599674" cy="577659"/>
          </a:xfrm>
          <a:prstGeom prst="rect">
            <a:avLst/>
          </a:prstGeom>
          <a:noFill/>
        </p:spPr>
        <p:txBody>
          <a:bodyPr wrap="square">
            <a:spAutoFit/>
          </a:bodyPr>
          <a:lstStyle/>
          <a:p>
            <a:pPr algn="ctr">
              <a:lnSpc>
                <a:spcPct val="150000"/>
              </a:lnSpc>
            </a:pPr>
            <a:r>
              <a:rPr lang="en-US" sz="2400" b="1" dirty="0" err="1">
                <a:latin typeface="UTM Avo" panose="02040603050506020204" pitchFamily="18"/>
                <a:cs typeface="Arial" panose="020B0604020202020204" pitchFamily="34" charset="0"/>
              </a:rPr>
              <a:t>Hướng</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dẫn</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cách</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chơi</a:t>
            </a:r>
            <a:endParaRPr lang="vi-VN" sz="2400" b="1" dirty="0">
              <a:solidFill>
                <a:schemeClr val="tx1"/>
              </a:solidFill>
              <a:latin typeface="UTM Avo" panose="02040603050506020204" pitchFamily="18" charset="0"/>
              <a:cs typeface="Arial" panose="020B0604020202020204" pitchFamily="34" charset="0"/>
            </a:endParaRPr>
          </a:p>
        </p:txBody>
      </p:sp>
      <p:pic>
        <p:nvPicPr>
          <p:cNvPr id="7" name="Picture 6">
            <a:extLst>
              <a:ext uri="{FF2B5EF4-FFF2-40B4-BE49-F238E27FC236}">
                <a16:creationId xmlns:a16="http://schemas.microsoft.com/office/drawing/2014/main" id="{6932BFBA-B02B-8D1C-22F7-6F4F01D28030}"/>
              </a:ext>
            </a:extLst>
          </p:cNvPr>
          <p:cNvPicPr>
            <a:picLocks noChangeAspect="1"/>
          </p:cNvPicPr>
          <p:nvPr/>
        </p:nvPicPr>
        <p:blipFill>
          <a:blip r:embed="rId4"/>
          <a:stretch>
            <a:fillRect/>
          </a:stretch>
        </p:blipFill>
        <p:spPr>
          <a:xfrm>
            <a:off x="569575" y="4719400"/>
            <a:ext cx="1896039" cy="2125231"/>
          </a:xfrm>
          <a:prstGeom prst="rect">
            <a:avLst/>
          </a:prstGeom>
        </p:spPr>
      </p:pic>
    </p:spTree>
    <p:extLst>
      <p:ext uri="{BB962C8B-B14F-4D97-AF65-F5344CB8AC3E}">
        <p14:creationId xmlns:p14="http://schemas.microsoft.com/office/powerpoint/2010/main" val="28011772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a:extLst>
            <a:ext uri="{FF2B5EF4-FFF2-40B4-BE49-F238E27FC236}">
              <a16:creationId xmlns:a16="http://schemas.microsoft.com/office/drawing/2014/main" id="{ABE9D694-0146-99A0-5072-26D9709651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CD39FD9-039E-80C8-EE4D-24449ACEC06E}"/>
              </a:ext>
            </a:extLst>
          </p:cNvPr>
          <p:cNvSpPr/>
          <p:nvPr/>
        </p:nvSpPr>
        <p:spPr>
          <a:xfrm>
            <a:off x="6769045" y="2089102"/>
            <a:ext cx="5422955" cy="4765448"/>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latin typeface="UTM Avo" panose="02040603050506020204" pitchFamily="18"/>
            </a:endParaRPr>
          </a:p>
        </p:txBody>
      </p:sp>
      <p:pic>
        <p:nvPicPr>
          <p:cNvPr id="6" name="Picture 5">
            <a:extLst>
              <a:ext uri="{FF2B5EF4-FFF2-40B4-BE49-F238E27FC236}">
                <a16:creationId xmlns:a16="http://schemas.microsoft.com/office/drawing/2014/main" id="{ED4B8640-419A-C02A-6726-70DC3AD34DA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84200" y="5665756"/>
            <a:ext cx="892629" cy="850431"/>
          </a:xfrm>
          <a:prstGeom prst="rect">
            <a:avLst/>
          </a:prstGeom>
        </p:spPr>
      </p:pic>
      <p:pic>
        <p:nvPicPr>
          <p:cNvPr id="7" name="Picture 7">
            <a:extLst>
              <a:ext uri="{FF2B5EF4-FFF2-40B4-BE49-F238E27FC236}">
                <a16:creationId xmlns:a16="http://schemas.microsoft.com/office/drawing/2014/main" id="{49A9B2DE-7C1F-D6AD-A06B-7D234371DECE}"/>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910268" y="1367491"/>
            <a:ext cx="989631" cy="914584"/>
          </a:xfrm>
          <a:prstGeom prst="rect">
            <a:avLst/>
          </a:prstGeom>
        </p:spPr>
      </p:pic>
      <p:sp>
        <p:nvSpPr>
          <p:cNvPr id="8" name="TextBox 7">
            <a:extLst>
              <a:ext uri="{FF2B5EF4-FFF2-40B4-BE49-F238E27FC236}">
                <a16:creationId xmlns:a16="http://schemas.microsoft.com/office/drawing/2014/main" id="{5903884A-88C9-3D5D-CB7D-7FBBFC0B4936}"/>
              </a:ext>
            </a:extLst>
          </p:cNvPr>
          <p:cNvSpPr txBox="1"/>
          <p:nvPr/>
        </p:nvSpPr>
        <p:spPr>
          <a:xfrm>
            <a:off x="584200" y="2532229"/>
            <a:ext cx="11023599" cy="2229841"/>
          </a:xfrm>
          <a:prstGeom prst="rect">
            <a:avLst/>
          </a:prstGeom>
          <a:noFill/>
        </p:spPr>
        <p:txBody>
          <a:bodyPr wrap="square">
            <a:spAutoFit/>
          </a:bodyPr>
          <a:lstStyle/>
          <a:p>
            <a:pPr algn="just">
              <a:lnSpc>
                <a:spcPct val="150000"/>
              </a:lnSpc>
            </a:pPr>
            <a:r>
              <a:rPr lang="vi-VN" sz="2400" dirty="0">
                <a:latin typeface="UTM Avo" panose="02040603050506020204" pitchFamily="18"/>
                <a:ea typeface="Calibri" panose="020F0502020204030204" pitchFamily="34" charset="0"/>
                <a:cs typeface="Arial" panose="020B0604020202020204" pitchFamily="34" charset="0"/>
              </a:rPr>
              <a:t>Cây xanh gồm các bộ phận chính là thân cây, rễ cây, cành lá, hoa, quả. Để cây xanh phát triển tốt thì cây phải được chăm bón, tưới nước đầy đủ. Một số yếu tố có thể làm cho cây chậm phát triển hoặc bị chết như: thiếu chất dinh dưỡng, thiếu nước, thiếu ánh sáng, sâu bệnh.</a:t>
            </a:r>
            <a:endParaRPr lang="en-US" sz="2400" dirty="0">
              <a:solidFill>
                <a:srgbClr val="000000"/>
              </a:solidFill>
              <a:latin typeface="UTM Avo" panose="02040603050506020204" pitchFamily="18"/>
              <a:ea typeface="Calibri" panose="020F0502020204030204" pitchFamily="34" charset="0"/>
              <a:cs typeface="Arial" panose="020B0604020202020204" pitchFamily="34" charset="0"/>
            </a:endParaRPr>
          </a:p>
        </p:txBody>
      </p:sp>
      <p:pic>
        <p:nvPicPr>
          <p:cNvPr id="9" name="Picture 8" descr="A group of cartoon children holding hands&#10;&#10;Description automatically generated">
            <a:extLst>
              <a:ext uri="{FF2B5EF4-FFF2-40B4-BE49-F238E27FC236}">
                <a16:creationId xmlns:a16="http://schemas.microsoft.com/office/drawing/2014/main" id="{AFC410B0-8F9A-872D-5361-8EDD835FB7AB}"/>
              </a:ext>
            </a:extLst>
          </p:cNvPr>
          <p:cNvPicPr>
            <a:picLocks noChangeAspect="1"/>
          </p:cNvPicPr>
          <p:nvPr/>
        </p:nvPicPr>
        <p:blipFill rotWithShape="1">
          <a:blip r:embed="rId8">
            <a:extLst>
              <a:ext uri="{28A0092B-C50C-407E-A947-70E740481C1C}">
                <a14:useLocalDpi xmlns:a14="http://schemas.microsoft.com/office/drawing/2010/main" val="0"/>
              </a:ext>
            </a:extLst>
          </a:blip>
          <a:srcRect t="23504" b="25061"/>
          <a:stretch/>
        </p:blipFill>
        <p:spPr>
          <a:xfrm>
            <a:off x="2777350" y="4845170"/>
            <a:ext cx="6637297" cy="2190582"/>
          </a:xfrm>
          <a:prstGeom prst="rect">
            <a:avLst/>
          </a:prstGeom>
        </p:spPr>
      </p:pic>
      <p:sp>
        <p:nvSpPr>
          <p:cNvPr id="10" name="TextBox 9">
            <a:extLst>
              <a:ext uri="{FF2B5EF4-FFF2-40B4-BE49-F238E27FC236}">
                <a16:creationId xmlns:a16="http://schemas.microsoft.com/office/drawing/2014/main" id="{CE55CFCA-906F-158F-05C6-8073D76AF7EB}"/>
              </a:ext>
            </a:extLst>
          </p:cNvPr>
          <p:cNvSpPr txBox="1"/>
          <p:nvPr/>
        </p:nvSpPr>
        <p:spPr>
          <a:xfrm>
            <a:off x="584200" y="1782152"/>
            <a:ext cx="11023599" cy="666977"/>
          </a:xfrm>
          <a:prstGeom prst="rect">
            <a:avLst/>
          </a:prstGeom>
          <a:noFill/>
        </p:spPr>
        <p:txBody>
          <a:bodyPr wrap="square">
            <a:spAutoFit/>
          </a:bodyPr>
          <a:lstStyle/>
          <a:p>
            <a:pPr algn="ctr"/>
            <a:r>
              <a:rPr lang="en-US" sz="3600" b="1" dirty="0">
                <a:latin typeface="UTM Avo" panose="02040603050506020204" pitchFamily="18"/>
                <a:ea typeface="Calibri" panose="020F0502020204030204" pitchFamily="34" charset="0"/>
                <a:cs typeface="Arial" panose="020B0604020202020204" pitchFamily="34" charset="0"/>
              </a:rPr>
              <a:t>KẾT LUẬN</a:t>
            </a:r>
          </a:p>
        </p:txBody>
      </p:sp>
    </p:spTree>
    <p:extLst>
      <p:ext uri="{BB962C8B-B14F-4D97-AF65-F5344CB8AC3E}">
        <p14:creationId xmlns:p14="http://schemas.microsoft.com/office/powerpoint/2010/main" val="27007569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wipe(left)">
                                      <p:cBhvr>
                                        <p:cTn id="15"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DD08106E-B6E5-C6BA-AA5F-F17FA22D3BE8}"/>
            </a:ext>
          </a:extLst>
        </p:cNvPr>
        <p:cNvGrpSpPr/>
        <p:nvPr/>
      </p:nvGrpSpPr>
      <p:grpSpPr>
        <a:xfrm>
          <a:off x="0" y="0"/>
          <a:ext cx="0" cy="0"/>
          <a:chOff x="0" y="0"/>
          <a:chExt cx="0" cy="0"/>
        </a:xfrm>
      </p:grpSpPr>
      <p:sp>
        <p:nvSpPr>
          <p:cNvPr id="138" name="Google Shape;138;g32282f178eb_0_6">
            <a:extLst>
              <a:ext uri="{FF2B5EF4-FFF2-40B4-BE49-F238E27FC236}">
                <a16:creationId xmlns:a16="http://schemas.microsoft.com/office/drawing/2014/main" id="{C63FC26D-5476-2B9D-DA3D-580B19D517D8}"/>
              </a:ext>
            </a:extLst>
          </p:cNvPr>
          <p:cNvSpPr txBox="1"/>
          <p:nvPr/>
        </p:nvSpPr>
        <p:spPr>
          <a:xfrm>
            <a:off x="364677" y="1681333"/>
            <a:ext cx="11462646"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a:t>
            </a:r>
            <a:r>
              <a:rPr lang="en-US" sz="2800" b="1" dirty="0">
                <a:latin typeface="UTM Avo" panose="02040603050506020204" pitchFamily="18" charset="0"/>
              </a:rPr>
              <a:t>2</a:t>
            </a:r>
            <a:r>
              <a:rPr lang="en-US" sz="2800" b="1" dirty="0">
                <a:solidFill>
                  <a:srgbClr val="000000"/>
                </a:solidFill>
                <a:latin typeface="UTM Avo" panose="02040603050506020204" pitchFamily="18" charset="0"/>
              </a:rPr>
              <a:t>: </a:t>
            </a:r>
            <a:r>
              <a:rPr lang="en-US" sz="2800" b="1" dirty="0" err="1">
                <a:latin typeface="UTM Avo" panose="02040603050506020204" pitchFamily="18" charset="0"/>
              </a:rPr>
              <a:t>Trò</a:t>
            </a:r>
            <a:r>
              <a:rPr lang="en-US" sz="2800" b="1" dirty="0">
                <a:latin typeface="UTM Avo" panose="02040603050506020204" pitchFamily="18" charset="0"/>
              </a:rPr>
              <a:t> </a:t>
            </a:r>
            <a:r>
              <a:rPr lang="en-US" sz="2800" b="1" dirty="0" err="1">
                <a:latin typeface="UTM Avo" panose="02040603050506020204" pitchFamily="18" charset="0"/>
              </a:rPr>
              <a:t>chơi</a:t>
            </a:r>
            <a:r>
              <a:rPr lang="en-US" sz="2800" b="1" dirty="0">
                <a:latin typeface="UTM Avo" panose="02040603050506020204" pitchFamily="18" charset="0"/>
              </a:rPr>
              <a:t> “</a:t>
            </a:r>
            <a:r>
              <a:rPr lang="en-US" sz="2800" b="1" dirty="0" err="1">
                <a:latin typeface="UTM Avo" panose="02040603050506020204" pitchFamily="18" charset="0"/>
              </a:rPr>
              <a:t>Gieo</a:t>
            </a:r>
            <a:r>
              <a:rPr lang="en-US" sz="2800" b="1" dirty="0">
                <a:latin typeface="UTM Avo" panose="02040603050506020204" pitchFamily="18" charset="0"/>
              </a:rPr>
              <a:t> </a:t>
            </a:r>
            <a:r>
              <a:rPr lang="en-US" sz="2800" b="1" dirty="0" err="1">
                <a:latin typeface="UTM Avo" panose="02040603050506020204" pitchFamily="18" charset="0"/>
              </a:rPr>
              <a:t>hạt</a:t>
            </a:r>
            <a:r>
              <a:rPr lang="en-US" sz="2800" b="1" dirty="0">
                <a:latin typeface="UTM Avo" panose="02040603050506020204" pitchFamily="18" charset="0"/>
              </a:rPr>
              <a:t>”</a:t>
            </a:r>
            <a:endParaRPr sz="2800" b="1" dirty="0">
              <a:solidFill>
                <a:srgbClr val="000000"/>
              </a:solidFill>
              <a:latin typeface="UTM Avo" panose="02040603050506020204" pitchFamily="18" charset="0"/>
            </a:endParaRPr>
          </a:p>
        </p:txBody>
      </p:sp>
      <p:sp>
        <p:nvSpPr>
          <p:cNvPr id="16" name="Freeform 3">
            <a:extLst>
              <a:ext uri="{FF2B5EF4-FFF2-40B4-BE49-F238E27FC236}">
                <a16:creationId xmlns:a16="http://schemas.microsoft.com/office/drawing/2014/main" id="{42C351B7-7F0E-35A8-879F-61F6AA2D73BB}"/>
              </a:ext>
            </a:extLst>
          </p:cNvPr>
          <p:cNvSpPr/>
          <p:nvPr/>
        </p:nvSpPr>
        <p:spPr>
          <a:xfrm>
            <a:off x="234045" y="2493234"/>
            <a:ext cx="7072195" cy="4006555"/>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rgbClr val="FFF3CD"/>
          </a:solidFill>
        </p:spPr>
        <p:txBody>
          <a:bodyPr/>
          <a:lstStyle/>
          <a:p>
            <a:endParaRPr lang="en-US" sz="800">
              <a:solidFill>
                <a:schemeClr val="tx1"/>
              </a:solidFill>
              <a:latin typeface="UTM Avo" panose="02040603050506020204" pitchFamily="18" charset="0"/>
            </a:endParaRPr>
          </a:p>
        </p:txBody>
      </p:sp>
      <p:sp>
        <p:nvSpPr>
          <p:cNvPr id="17" name="TextBox 16">
            <a:extLst>
              <a:ext uri="{FF2B5EF4-FFF2-40B4-BE49-F238E27FC236}">
                <a16:creationId xmlns:a16="http://schemas.microsoft.com/office/drawing/2014/main" id="{1C458E35-B31B-B0E8-F8DF-159A15D0ED17}"/>
              </a:ext>
            </a:extLst>
          </p:cNvPr>
          <p:cNvSpPr txBox="1"/>
          <p:nvPr/>
        </p:nvSpPr>
        <p:spPr>
          <a:xfrm>
            <a:off x="521857" y="2672095"/>
            <a:ext cx="6705095" cy="577659"/>
          </a:xfrm>
          <a:prstGeom prst="rect">
            <a:avLst/>
          </a:prstGeom>
          <a:noFill/>
        </p:spPr>
        <p:txBody>
          <a:bodyPr wrap="square">
            <a:spAutoFit/>
          </a:bodyPr>
          <a:lstStyle/>
          <a:p>
            <a:pPr algn="ctr">
              <a:lnSpc>
                <a:spcPct val="150000"/>
              </a:lnSpc>
            </a:pPr>
            <a:r>
              <a:rPr lang="en-US" sz="2400" b="1" dirty="0" err="1">
                <a:latin typeface="UTM Avo" panose="02040603050506020204" pitchFamily="18"/>
                <a:cs typeface="Arial" panose="020B0604020202020204" pitchFamily="34" charset="0"/>
              </a:rPr>
              <a:t>Luật</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chơi</a:t>
            </a:r>
            <a:endParaRPr lang="vi-VN" sz="2400" b="1" dirty="0">
              <a:solidFill>
                <a:schemeClr val="tx1"/>
              </a:solidFill>
              <a:latin typeface="UTM Avo" panose="02040603050506020204" pitchFamily="18" charset="0"/>
              <a:cs typeface="Arial" panose="020B0604020202020204" pitchFamily="34" charset="0"/>
            </a:endParaRPr>
          </a:p>
        </p:txBody>
      </p:sp>
      <p:sp>
        <p:nvSpPr>
          <p:cNvPr id="18" name="TextBox 17">
            <a:extLst>
              <a:ext uri="{FF2B5EF4-FFF2-40B4-BE49-F238E27FC236}">
                <a16:creationId xmlns:a16="http://schemas.microsoft.com/office/drawing/2014/main" id="{1B94D768-E6E0-AC95-DF56-81434D41A4C1}"/>
              </a:ext>
            </a:extLst>
          </p:cNvPr>
          <p:cNvSpPr txBox="1"/>
          <p:nvPr/>
        </p:nvSpPr>
        <p:spPr>
          <a:xfrm>
            <a:off x="234044" y="3341050"/>
            <a:ext cx="7072195" cy="3067443"/>
          </a:xfrm>
          <a:prstGeom prst="rect">
            <a:avLst/>
          </a:prstGeom>
          <a:noFill/>
        </p:spPr>
        <p:txBody>
          <a:bodyPr wrap="square">
            <a:spAutoFit/>
          </a:bodyPr>
          <a:lstStyle/>
          <a:p>
            <a:pPr>
              <a:lnSpc>
                <a:spcPct val="150000"/>
              </a:lnSpc>
            </a:pPr>
            <a:r>
              <a:rPr lang="en-US" sz="2200" dirty="0">
                <a:solidFill>
                  <a:schemeClr val="tx1"/>
                </a:solidFill>
                <a:latin typeface="UTM Avo" panose="02040603050506020204" pitchFamily="18" charset="0"/>
                <a:cs typeface="Arial" panose="020B0604020202020204" pitchFamily="34" charset="0"/>
              </a:rPr>
              <a:t>- </a:t>
            </a:r>
            <a:r>
              <a:rPr lang="vi-VN" sz="2200" dirty="0">
                <a:solidFill>
                  <a:schemeClr val="tx1"/>
                </a:solidFill>
                <a:latin typeface="UTM Avo" panose="02040603050506020204" pitchFamily="18" charset="0"/>
                <a:cs typeface="Arial" panose="020B0604020202020204" pitchFamily="34" charset="0"/>
              </a:rPr>
              <a:t>Cả lớp xếp thành vòng tròn.</a:t>
            </a:r>
          </a:p>
          <a:p>
            <a:pPr marL="342900" indent="-342900">
              <a:lnSpc>
                <a:spcPct val="150000"/>
              </a:lnSpc>
              <a:buFont typeface="Arial" panose="020B0604020202020204" pitchFamily="34" charset="0"/>
              <a:buChar char="•"/>
            </a:pPr>
            <a:r>
              <a:rPr lang="vi-VN" sz="2200" dirty="0">
                <a:solidFill>
                  <a:schemeClr val="tx1"/>
                </a:solidFill>
                <a:latin typeface="UTM Avo" panose="02040603050506020204" pitchFamily="18" charset="0"/>
                <a:cs typeface="Arial" panose="020B0604020202020204" pitchFamily="34" charset="0"/>
              </a:rPr>
              <a:t>Quản trò hô “Gieo hạt” thì </a:t>
            </a:r>
            <a:r>
              <a:rPr lang="en-US" sz="2200" dirty="0" err="1">
                <a:solidFill>
                  <a:schemeClr val="tx1"/>
                </a:solidFill>
                <a:latin typeface="UTM Avo" panose="02040603050506020204" pitchFamily="18" charset="0"/>
                <a:cs typeface="Arial" panose="020B0604020202020204" pitchFamily="34" charset="0"/>
              </a:rPr>
              <a:t>các</a:t>
            </a:r>
            <a:r>
              <a:rPr lang="en-US" sz="2200" dirty="0">
                <a:solidFill>
                  <a:schemeClr val="tx1"/>
                </a:solidFill>
                <a:latin typeface="UTM Avo" panose="02040603050506020204" pitchFamily="18" charset="0"/>
                <a:cs typeface="Arial" panose="020B0604020202020204" pitchFamily="34" charset="0"/>
              </a:rPr>
              <a:t> </a:t>
            </a:r>
            <a:r>
              <a:rPr lang="en-US" sz="2200" dirty="0" err="1">
                <a:solidFill>
                  <a:schemeClr val="tx1"/>
                </a:solidFill>
                <a:latin typeface="UTM Avo" panose="02040603050506020204" pitchFamily="18" charset="0"/>
                <a:cs typeface="Arial" panose="020B0604020202020204" pitchFamily="34" charset="0"/>
              </a:rPr>
              <a:t>bạn</a:t>
            </a:r>
            <a:r>
              <a:rPr lang="en-US" sz="2200" dirty="0">
                <a:solidFill>
                  <a:schemeClr val="tx1"/>
                </a:solidFill>
                <a:latin typeface="UTM Avo" panose="02040603050506020204" pitchFamily="18" charset="0"/>
                <a:cs typeface="Arial" panose="020B0604020202020204" pitchFamily="34" charset="0"/>
              </a:rPr>
              <a:t> </a:t>
            </a:r>
            <a:r>
              <a:rPr lang="en-US" sz="2200" dirty="0" err="1">
                <a:solidFill>
                  <a:schemeClr val="tx1"/>
                </a:solidFill>
                <a:latin typeface="UTM Avo" panose="02040603050506020204" pitchFamily="18" charset="0"/>
                <a:cs typeface="Arial" panose="020B0604020202020204" pitchFamily="34" charset="0"/>
              </a:rPr>
              <a:t>học</a:t>
            </a:r>
            <a:r>
              <a:rPr lang="en-US" sz="2200" dirty="0">
                <a:solidFill>
                  <a:schemeClr val="tx1"/>
                </a:solidFill>
                <a:latin typeface="UTM Avo" panose="02040603050506020204" pitchFamily="18" charset="0"/>
                <a:cs typeface="Arial" panose="020B0604020202020204" pitchFamily="34" charset="0"/>
              </a:rPr>
              <a:t> </a:t>
            </a:r>
            <a:r>
              <a:rPr lang="en-US" sz="2200" dirty="0" err="1">
                <a:solidFill>
                  <a:schemeClr val="tx1"/>
                </a:solidFill>
                <a:latin typeface="UTM Avo" panose="02040603050506020204" pitchFamily="18" charset="0"/>
                <a:cs typeface="Arial" panose="020B0604020202020204" pitchFamily="34" charset="0"/>
              </a:rPr>
              <a:t>sinh</a:t>
            </a:r>
            <a:r>
              <a:rPr lang="vi-VN" sz="2200" dirty="0">
                <a:solidFill>
                  <a:schemeClr val="tx1"/>
                </a:solidFill>
                <a:latin typeface="UTM Avo" panose="02040603050506020204" pitchFamily="18" charset="0"/>
                <a:cs typeface="Arial" panose="020B0604020202020204" pitchFamily="34" charset="0"/>
              </a:rPr>
              <a:t> thả nắm tay xuống đất mô phỏng động tác gieo hạt.</a:t>
            </a:r>
          </a:p>
          <a:p>
            <a:pPr marL="342900" indent="-342900">
              <a:lnSpc>
                <a:spcPct val="150000"/>
              </a:lnSpc>
              <a:buFont typeface="Arial" panose="020B0604020202020204" pitchFamily="34" charset="0"/>
              <a:buChar char="•"/>
            </a:pPr>
            <a:r>
              <a:rPr lang="vi-VN" sz="2200" dirty="0">
                <a:solidFill>
                  <a:schemeClr val="tx1"/>
                </a:solidFill>
                <a:latin typeface="UTM Avo" panose="02040603050506020204" pitchFamily="18" charset="0"/>
                <a:cs typeface="Arial" panose="020B0604020202020204" pitchFamily="34" charset="0"/>
              </a:rPr>
              <a:t>Quản trò hô “Nảy mầm” thì </a:t>
            </a:r>
            <a:r>
              <a:rPr lang="en-US" sz="2200" dirty="0" err="1">
                <a:solidFill>
                  <a:schemeClr val="tx1"/>
                </a:solidFill>
                <a:latin typeface="UTM Avo" panose="02040603050506020204" pitchFamily="18" charset="0"/>
                <a:cs typeface="Arial" panose="020B0604020202020204" pitchFamily="34" charset="0"/>
              </a:rPr>
              <a:t>các</a:t>
            </a:r>
            <a:r>
              <a:rPr lang="en-US" sz="2200" dirty="0">
                <a:solidFill>
                  <a:schemeClr val="tx1"/>
                </a:solidFill>
                <a:latin typeface="UTM Avo" panose="02040603050506020204" pitchFamily="18" charset="0"/>
                <a:cs typeface="Arial" panose="020B0604020202020204" pitchFamily="34" charset="0"/>
              </a:rPr>
              <a:t> </a:t>
            </a:r>
            <a:r>
              <a:rPr lang="en-US" sz="2200" dirty="0" err="1">
                <a:solidFill>
                  <a:schemeClr val="tx1"/>
                </a:solidFill>
                <a:latin typeface="UTM Avo" panose="02040603050506020204" pitchFamily="18" charset="0"/>
                <a:cs typeface="Arial" panose="020B0604020202020204" pitchFamily="34" charset="0"/>
              </a:rPr>
              <a:t>bạn</a:t>
            </a:r>
            <a:r>
              <a:rPr lang="vi-VN" sz="2200" dirty="0">
                <a:solidFill>
                  <a:schemeClr val="tx1"/>
                </a:solidFill>
                <a:latin typeface="UTM Avo" panose="02040603050506020204" pitchFamily="18" charset="0"/>
                <a:cs typeface="Arial" panose="020B0604020202020204" pitchFamily="34" charset="0"/>
              </a:rPr>
              <a:t> chụm hai tay thành mầm non vươn nhẹ lên phía trên.</a:t>
            </a:r>
          </a:p>
        </p:txBody>
      </p:sp>
      <p:pic>
        <p:nvPicPr>
          <p:cNvPr id="3" name="Picture 2">
            <a:extLst>
              <a:ext uri="{FF2B5EF4-FFF2-40B4-BE49-F238E27FC236}">
                <a16:creationId xmlns:a16="http://schemas.microsoft.com/office/drawing/2014/main" id="{3FE5E0EA-109C-819B-EF95-427E76148D97}"/>
              </a:ext>
            </a:extLst>
          </p:cNvPr>
          <p:cNvPicPr>
            <a:picLocks noChangeAspect="1"/>
          </p:cNvPicPr>
          <p:nvPr/>
        </p:nvPicPr>
        <p:blipFill>
          <a:blip r:embed="rId4"/>
          <a:stretch>
            <a:fillRect/>
          </a:stretch>
        </p:blipFill>
        <p:spPr>
          <a:xfrm>
            <a:off x="7399225" y="2361489"/>
            <a:ext cx="4558730" cy="2133333"/>
          </a:xfrm>
          <a:prstGeom prst="rect">
            <a:avLst/>
          </a:prstGeom>
        </p:spPr>
      </p:pic>
      <p:pic>
        <p:nvPicPr>
          <p:cNvPr id="1026" name="Picture 2" descr="Hướng dẫn trò chơi: Gieo hạt nảy mầm">
            <a:extLst>
              <a:ext uri="{FF2B5EF4-FFF2-40B4-BE49-F238E27FC236}">
                <a16:creationId xmlns:a16="http://schemas.microsoft.com/office/drawing/2014/main" id="{D8171C52-D18F-42A5-4BCC-3AF69C55C5D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3549" b="28125"/>
          <a:stretch/>
        </p:blipFill>
        <p:spPr bwMode="auto">
          <a:xfrm>
            <a:off x="7399225" y="4620467"/>
            <a:ext cx="4558730" cy="1994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0976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randombar(horizontal)">
                                      <p:cBhvr>
                                        <p:cTn id="13" dur="5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7">
                                            <p:txEl>
                                              <p:pRg st="0" end="0"/>
                                            </p:txEl>
                                          </p:spTgt>
                                        </p:tgtEl>
                                        <p:attrNameLst>
                                          <p:attrName>style.visibility</p:attrName>
                                        </p:attrNameLst>
                                      </p:cBhvr>
                                      <p:to>
                                        <p:strVal val="visible"/>
                                      </p:to>
                                    </p:set>
                                    <p:animEffect transition="in" filter="fade">
                                      <p:cBhvr>
                                        <p:cTn id="18" dur="500"/>
                                        <p:tgtEl>
                                          <p:spTgt spid="17">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8">
                                            <p:txEl>
                                              <p:pRg st="0" end="0"/>
                                            </p:txEl>
                                          </p:spTgt>
                                        </p:tgtEl>
                                        <p:attrNameLst>
                                          <p:attrName>style.visibility</p:attrName>
                                        </p:attrNameLst>
                                      </p:cBhvr>
                                      <p:to>
                                        <p:strVal val="visible"/>
                                      </p:to>
                                    </p:set>
                                    <p:animEffect transition="in" filter="fade">
                                      <p:cBhvr>
                                        <p:cTn id="23" dur="500"/>
                                        <p:tgtEl>
                                          <p:spTgt spid="18">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8">
                                            <p:txEl>
                                              <p:pRg st="1" end="1"/>
                                            </p:txEl>
                                          </p:spTgt>
                                        </p:tgtEl>
                                        <p:attrNameLst>
                                          <p:attrName>style.visibility</p:attrName>
                                        </p:attrNameLst>
                                      </p:cBhvr>
                                      <p:to>
                                        <p:strVal val="visible"/>
                                      </p:to>
                                    </p:set>
                                    <p:animEffect transition="in" filter="fade">
                                      <p:cBhvr>
                                        <p:cTn id="28" dur="500"/>
                                        <p:tgtEl>
                                          <p:spTgt spid="18">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8">
                                            <p:txEl>
                                              <p:pRg st="2" end="2"/>
                                            </p:txEl>
                                          </p:spTgt>
                                        </p:tgtEl>
                                        <p:attrNameLst>
                                          <p:attrName>style.visibility</p:attrName>
                                        </p:attrNameLst>
                                      </p:cBhvr>
                                      <p:to>
                                        <p:strVal val="visible"/>
                                      </p:to>
                                    </p:set>
                                    <p:animEffect transition="in" filter="fade">
                                      <p:cBhvr>
                                        <p:cTn id="33" dur="5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p:cNvGrpSpPr/>
        <p:nvPr/>
      </p:nvGrpSpPr>
      <p:grpSpPr>
        <a:xfrm>
          <a:off x="0" y="0"/>
          <a:ext cx="0" cy="0"/>
          <a:chOff x="0" y="0"/>
          <a:chExt cx="0" cy="0"/>
        </a:xfrm>
      </p:grpSpPr>
      <p:sp>
        <p:nvSpPr>
          <p:cNvPr id="138" name="Google Shape;138;g32282f178eb_0_6"/>
          <p:cNvSpPr txBox="1"/>
          <p:nvPr/>
        </p:nvSpPr>
        <p:spPr>
          <a:xfrm>
            <a:off x="364677" y="1681333"/>
            <a:ext cx="11462646"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a:t>
            </a:r>
            <a:r>
              <a:rPr lang="en-US" sz="2800" b="1" dirty="0">
                <a:latin typeface="UTM Avo" panose="02040603050506020204" pitchFamily="18" charset="0"/>
              </a:rPr>
              <a:t>2</a:t>
            </a:r>
            <a:r>
              <a:rPr lang="en-US" sz="2800" b="1" dirty="0">
                <a:solidFill>
                  <a:srgbClr val="000000"/>
                </a:solidFill>
                <a:latin typeface="UTM Avo" panose="02040603050506020204" pitchFamily="18" charset="0"/>
              </a:rPr>
              <a:t>: </a:t>
            </a:r>
            <a:r>
              <a:rPr lang="en-US" sz="2800" b="1" dirty="0" err="1">
                <a:latin typeface="UTM Avo" panose="02040603050506020204" pitchFamily="18" charset="0"/>
              </a:rPr>
              <a:t>Trò</a:t>
            </a:r>
            <a:r>
              <a:rPr lang="en-US" sz="2800" b="1" dirty="0">
                <a:latin typeface="UTM Avo" panose="02040603050506020204" pitchFamily="18" charset="0"/>
              </a:rPr>
              <a:t> </a:t>
            </a:r>
            <a:r>
              <a:rPr lang="en-US" sz="2800" b="1" dirty="0" err="1">
                <a:latin typeface="UTM Avo" panose="02040603050506020204" pitchFamily="18" charset="0"/>
              </a:rPr>
              <a:t>chơi</a:t>
            </a:r>
            <a:r>
              <a:rPr lang="en-US" sz="2800" b="1" dirty="0">
                <a:latin typeface="UTM Avo" panose="02040603050506020204" pitchFamily="18" charset="0"/>
              </a:rPr>
              <a:t> “</a:t>
            </a:r>
            <a:r>
              <a:rPr lang="en-US" sz="2800" b="1" dirty="0" err="1">
                <a:latin typeface="UTM Avo" panose="02040603050506020204" pitchFamily="18" charset="0"/>
              </a:rPr>
              <a:t>Gieo</a:t>
            </a:r>
            <a:r>
              <a:rPr lang="en-US" sz="2800" b="1" dirty="0">
                <a:latin typeface="UTM Avo" panose="02040603050506020204" pitchFamily="18" charset="0"/>
              </a:rPr>
              <a:t> </a:t>
            </a:r>
            <a:r>
              <a:rPr lang="en-US" sz="2800" b="1" dirty="0" err="1">
                <a:latin typeface="UTM Avo" panose="02040603050506020204" pitchFamily="18" charset="0"/>
              </a:rPr>
              <a:t>hạt</a:t>
            </a:r>
            <a:r>
              <a:rPr lang="en-US" sz="2800" b="1" dirty="0">
                <a:latin typeface="UTM Avo" panose="02040603050506020204" pitchFamily="18" charset="0"/>
              </a:rPr>
              <a:t>”</a:t>
            </a:r>
            <a:endParaRPr sz="2800" b="1" dirty="0">
              <a:solidFill>
                <a:srgbClr val="000000"/>
              </a:solidFill>
              <a:latin typeface="UTM Avo" panose="02040603050506020204" pitchFamily="18" charset="0"/>
            </a:endParaRPr>
          </a:p>
        </p:txBody>
      </p:sp>
      <p:sp>
        <p:nvSpPr>
          <p:cNvPr id="16" name="Freeform 3">
            <a:extLst>
              <a:ext uri="{FF2B5EF4-FFF2-40B4-BE49-F238E27FC236}">
                <a16:creationId xmlns:a16="http://schemas.microsoft.com/office/drawing/2014/main" id="{97A7A2DE-6130-EA9E-8709-F45814E75DBC}"/>
              </a:ext>
            </a:extLst>
          </p:cNvPr>
          <p:cNvSpPr/>
          <p:nvPr/>
        </p:nvSpPr>
        <p:spPr>
          <a:xfrm>
            <a:off x="234045" y="2493234"/>
            <a:ext cx="7072195" cy="4006555"/>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rgbClr val="FFF3CD"/>
          </a:solidFill>
        </p:spPr>
        <p:txBody>
          <a:bodyPr/>
          <a:lstStyle/>
          <a:p>
            <a:endParaRPr lang="en-US" sz="800">
              <a:solidFill>
                <a:schemeClr val="tx1"/>
              </a:solidFill>
              <a:latin typeface="UTM Avo" panose="02040603050506020204" pitchFamily="18" charset="0"/>
            </a:endParaRPr>
          </a:p>
        </p:txBody>
      </p:sp>
      <p:sp>
        <p:nvSpPr>
          <p:cNvPr id="17" name="TextBox 16">
            <a:extLst>
              <a:ext uri="{FF2B5EF4-FFF2-40B4-BE49-F238E27FC236}">
                <a16:creationId xmlns:a16="http://schemas.microsoft.com/office/drawing/2014/main" id="{2FA94195-458F-D9EB-07ED-41E8A107E450}"/>
              </a:ext>
            </a:extLst>
          </p:cNvPr>
          <p:cNvSpPr txBox="1"/>
          <p:nvPr/>
        </p:nvSpPr>
        <p:spPr>
          <a:xfrm>
            <a:off x="521857" y="2672095"/>
            <a:ext cx="6705095" cy="577659"/>
          </a:xfrm>
          <a:prstGeom prst="rect">
            <a:avLst/>
          </a:prstGeom>
          <a:noFill/>
        </p:spPr>
        <p:txBody>
          <a:bodyPr wrap="square">
            <a:spAutoFit/>
          </a:bodyPr>
          <a:lstStyle/>
          <a:p>
            <a:pPr algn="ctr">
              <a:lnSpc>
                <a:spcPct val="150000"/>
              </a:lnSpc>
            </a:pPr>
            <a:r>
              <a:rPr lang="en-US" sz="2400" b="1" dirty="0" err="1">
                <a:latin typeface="UTM Avo" panose="02040603050506020204" pitchFamily="18"/>
                <a:cs typeface="Arial" panose="020B0604020202020204" pitchFamily="34" charset="0"/>
              </a:rPr>
              <a:t>Luật</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chơi</a:t>
            </a:r>
            <a:endParaRPr lang="vi-VN" sz="2400" b="1" dirty="0">
              <a:solidFill>
                <a:schemeClr val="tx1"/>
              </a:solidFill>
              <a:latin typeface="UTM Avo" panose="02040603050506020204" pitchFamily="18" charset="0"/>
              <a:cs typeface="Arial" panose="020B0604020202020204" pitchFamily="34" charset="0"/>
            </a:endParaRPr>
          </a:p>
        </p:txBody>
      </p:sp>
      <p:sp>
        <p:nvSpPr>
          <p:cNvPr id="18" name="TextBox 17">
            <a:extLst>
              <a:ext uri="{FF2B5EF4-FFF2-40B4-BE49-F238E27FC236}">
                <a16:creationId xmlns:a16="http://schemas.microsoft.com/office/drawing/2014/main" id="{A2BCA530-47AD-8CE8-9267-A7298D9BFF27}"/>
              </a:ext>
            </a:extLst>
          </p:cNvPr>
          <p:cNvSpPr txBox="1"/>
          <p:nvPr/>
        </p:nvSpPr>
        <p:spPr>
          <a:xfrm>
            <a:off x="252868" y="3288509"/>
            <a:ext cx="7034548" cy="3202672"/>
          </a:xfrm>
          <a:prstGeom prst="rect">
            <a:avLst/>
          </a:prstGeom>
          <a:noFill/>
        </p:spPr>
        <p:txBody>
          <a:bodyPr wrap="square">
            <a:spAutoFit/>
          </a:bodyPr>
          <a:lstStyle/>
          <a:p>
            <a:pPr marL="342900" indent="-342900">
              <a:lnSpc>
                <a:spcPct val="150000"/>
              </a:lnSpc>
              <a:buFont typeface="Arial" panose="020B0604020202020204" pitchFamily="34" charset="0"/>
              <a:buChar char="•"/>
            </a:pPr>
            <a:r>
              <a:rPr lang="vi-VN" sz="2300" dirty="0">
                <a:solidFill>
                  <a:schemeClr val="tx1"/>
                </a:solidFill>
                <a:latin typeface="UTM Avo" panose="02040603050506020204" pitchFamily="18" charset="0"/>
                <a:cs typeface="Arial" panose="020B0604020202020204" pitchFamily="34" charset="0"/>
              </a:rPr>
              <a:t>Quản trò hô “Một cây”, “Hai cây” thì </a:t>
            </a:r>
            <a:r>
              <a:rPr lang="en-US" sz="2300" dirty="0" err="1">
                <a:solidFill>
                  <a:schemeClr val="tx1"/>
                </a:solidFill>
                <a:latin typeface="UTM Avo" panose="02040603050506020204" pitchFamily="18" charset="0"/>
                <a:cs typeface="Arial" panose="020B0604020202020204" pitchFamily="34" charset="0"/>
              </a:rPr>
              <a:t>các</a:t>
            </a:r>
            <a:r>
              <a:rPr lang="en-US" sz="2300" dirty="0">
                <a:solidFill>
                  <a:schemeClr val="tx1"/>
                </a:solidFill>
                <a:latin typeface="UTM Avo" panose="02040603050506020204" pitchFamily="18" charset="0"/>
                <a:cs typeface="Arial" panose="020B0604020202020204" pitchFamily="34" charset="0"/>
              </a:rPr>
              <a:t> </a:t>
            </a:r>
            <a:r>
              <a:rPr lang="en-US" sz="2300" dirty="0" err="1">
                <a:solidFill>
                  <a:schemeClr val="tx1"/>
                </a:solidFill>
                <a:latin typeface="UTM Avo" panose="02040603050506020204" pitchFamily="18" charset="0"/>
                <a:cs typeface="Arial" panose="020B0604020202020204" pitchFamily="34" charset="0"/>
              </a:rPr>
              <a:t>bạn</a:t>
            </a:r>
            <a:r>
              <a:rPr lang="en-US" sz="2300" dirty="0">
                <a:solidFill>
                  <a:schemeClr val="tx1"/>
                </a:solidFill>
                <a:latin typeface="UTM Avo" panose="02040603050506020204" pitchFamily="18" charset="0"/>
                <a:cs typeface="Arial" panose="020B0604020202020204" pitchFamily="34" charset="0"/>
              </a:rPr>
              <a:t> </a:t>
            </a:r>
            <a:r>
              <a:rPr lang="en-US" sz="2300" dirty="0" err="1">
                <a:solidFill>
                  <a:schemeClr val="tx1"/>
                </a:solidFill>
                <a:latin typeface="UTM Avo" panose="02040603050506020204" pitchFamily="18" charset="0"/>
                <a:cs typeface="Arial" panose="020B0604020202020204" pitchFamily="34" charset="0"/>
              </a:rPr>
              <a:t>học</a:t>
            </a:r>
            <a:r>
              <a:rPr lang="en-US" sz="2300" dirty="0">
                <a:solidFill>
                  <a:schemeClr val="tx1"/>
                </a:solidFill>
                <a:latin typeface="UTM Avo" panose="02040603050506020204" pitchFamily="18" charset="0"/>
                <a:cs typeface="Arial" panose="020B0604020202020204" pitchFamily="34" charset="0"/>
              </a:rPr>
              <a:t> </a:t>
            </a:r>
            <a:r>
              <a:rPr lang="en-US" sz="2300" dirty="0" err="1">
                <a:solidFill>
                  <a:schemeClr val="tx1"/>
                </a:solidFill>
                <a:latin typeface="UTM Avo" panose="02040603050506020204" pitchFamily="18" charset="0"/>
                <a:cs typeface="Arial" panose="020B0604020202020204" pitchFamily="34" charset="0"/>
              </a:rPr>
              <a:t>sinh</a:t>
            </a:r>
            <a:r>
              <a:rPr lang="en-US" sz="2300" dirty="0">
                <a:solidFill>
                  <a:schemeClr val="tx1"/>
                </a:solidFill>
                <a:latin typeface="UTM Avo" panose="02040603050506020204" pitchFamily="18" charset="0"/>
                <a:cs typeface="Arial" panose="020B0604020202020204" pitchFamily="34" charset="0"/>
              </a:rPr>
              <a:t> </a:t>
            </a:r>
            <a:r>
              <a:rPr lang="vi-VN" sz="2300" dirty="0">
                <a:solidFill>
                  <a:schemeClr val="tx1"/>
                </a:solidFill>
                <a:latin typeface="UTM Avo" panose="02040603050506020204" pitchFamily="18" charset="0"/>
                <a:cs typeface="Arial" panose="020B0604020202020204" pitchFamily="34" charset="0"/>
              </a:rPr>
              <a:t>lần lượt giơ một tay rồi hai tay.</a:t>
            </a:r>
          </a:p>
          <a:p>
            <a:pPr marL="342900" indent="-342900">
              <a:lnSpc>
                <a:spcPct val="150000"/>
              </a:lnSpc>
              <a:buFont typeface="Arial" panose="020B0604020202020204" pitchFamily="34" charset="0"/>
              <a:buChar char="•"/>
            </a:pPr>
            <a:r>
              <a:rPr lang="vi-VN" sz="2300" dirty="0">
                <a:solidFill>
                  <a:schemeClr val="tx1"/>
                </a:solidFill>
                <a:latin typeface="UTM Avo" panose="02040603050506020204" pitchFamily="18" charset="0"/>
                <a:cs typeface="Arial" panose="020B0604020202020204" pitchFamily="34" charset="0"/>
              </a:rPr>
              <a:t>Quản trò hô “Một nụ, hai nụ, một hoa, hai hoa” thì HS xoè tay đan thành nụ thành hoa.</a:t>
            </a:r>
          </a:p>
          <a:p>
            <a:pPr marL="342900" indent="-342900">
              <a:lnSpc>
                <a:spcPct val="150000"/>
              </a:lnSpc>
              <a:buFont typeface="Arial" panose="020B0604020202020204" pitchFamily="34" charset="0"/>
              <a:buChar char="•"/>
            </a:pPr>
            <a:r>
              <a:rPr lang="vi-VN" sz="2300" dirty="0">
                <a:solidFill>
                  <a:schemeClr val="tx1"/>
                </a:solidFill>
                <a:latin typeface="UTM Avo" panose="02040603050506020204" pitchFamily="18" charset="0"/>
                <a:cs typeface="Arial" panose="020B0604020202020204" pitchFamily="34" charset="0"/>
              </a:rPr>
              <a:t>Quản trò hô “Thành quả, quả chín” thì </a:t>
            </a:r>
            <a:r>
              <a:rPr lang="en-US" sz="2300" dirty="0" err="1">
                <a:solidFill>
                  <a:schemeClr val="tx1"/>
                </a:solidFill>
                <a:latin typeface="UTM Avo" panose="02040603050506020204" pitchFamily="18" charset="0"/>
                <a:cs typeface="Arial" panose="020B0604020202020204" pitchFamily="34" charset="0"/>
              </a:rPr>
              <a:t>các</a:t>
            </a:r>
            <a:r>
              <a:rPr lang="en-US" sz="2300" dirty="0">
                <a:solidFill>
                  <a:schemeClr val="tx1"/>
                </a:solidFill>
                <a:latin typeface="UTM Avo" panose="02040603050506020204" pitchFamily="18" charset="0"/>
                <a:cs typeface="Arial" panose="020B0604020202020204" pitchFamily="34" charset="0"/>
              </a:rPr>
              <a:t> </a:t>
            </a:r>
            <a:r>
              <a:rPr lang="en-US" sz="2300" dirty="0" err="1">
                <a:solidFill>
                  <a:schemeClr val="tx1"/>
                </a:solidFill>
                <a:latin typeface="UTM Avo" panose="02040603050506020204" pitchFamily="18" charset="0"/>
                <a:cs typeface="Arial" panose="020B0604020202020204" pitchFamily="34" charset="0"/>
              </a:rPr>
              <a:t>bạn</a:t>
            </a:r>
            <a:r>
              <a:rPr lang="en-US" sz="2300" dirty="0">
                <a:solidFill>
                  <a:schemeClr val="tx1"/>
                </a:solidFill>
                <a:latin typeface="UTM Avo" panose="02040603050506020204" pitchFamily="18" charset="0"/>
                <a:cs typeface="Arial" panose="020B0604020202020204" pitchFamily="34" charset="0"/>
              </a:rPr>
              <a:t> </a:t>
            </a:r>
            <a:r>
              <a:rPr lang="vi-VN" sz="2300" dirty="0">
                <a:solidFill>
                  <a:schemeClr val="tx1"/>
                </a:solidFill>
                <a:latin typeface="UTM Avo" panose="02040603050506020204" pitchFamily="18" charset="0"/>
                <a:cs typeface="Arial" panose="020B0604020202020204" pitchFamily="34" charset="0"/>
              </a:rPr>
              <a:t>khép hai bàn tay thành hình quả.</a:t>
            </a:r>
          </a:p>
        </p:txBody>
      </p:sp>
      <p:pic>
        <p:nvPicPr>
          <p:cNvPr id="3" name="Picture 2">
            <a:extLst>
              <a:ext uri="{FF2B5EF4-FFF2-40B4-BE49-F238E27FC236}">
                <a16:creationId xmlns:a16="http://schemas.microsoft.com/office/drawing/2014/main" id="{BE30A1B3-70DF-E739-0622-A51C97055769}"/>
              </a:ext>
            </a:extLst>
          </p:cNvPr>
          <p:cNvPicPr>
            <a:picLocks noChangeAspect="1"/>
          </p:cNvPicPr>
          <p:nvPr/>
        </p:nvPicPr>
        <p:blipFill>
          <a:blip r:embed="rId4"/>
          <a:stretch>
            <a:fillRect/>
          </a:stretch>
        </p:blipFill>
        <p:spPr>
          <a:xfrm>
            <a:off x="7399225" y="2361489"/>
            <a:ext cx="4558730" cy="2133333"/>
          </a:xfrm>
          <a:prstGeom prst="rect">
            <a:avLst/>
          </a:prstGeom>
        </p:spPr>
      </p:pic>
      <p:pic>
        <p:nvPicPr>
          <p:cNvPr id="1026" name="Picture 2" descr="Hướng dẫn trò chơi: Gieo hạt nảy mầm">
            <a:extLst>
              <a:ext uri="{FF2B5EF4-FFF2-40B4-BE49-F238E27FC236}">
                <a16:creationId xmlns:a16="http://schemas.microsoft.com/office/drawing/2014/main" id="{9EAE5911-F6AB-FBB4-C990-CC39A26744C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3549" b="28125"/>
          <a:stretch/>
        </p:blipFill>
        <p:spPr bwMode="auto">
          <a:xfrm>
            <a:off x="7399225" y="4620467"/>
            <a:ext cx="4558730" cy="19941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5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5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F41DBE12-A6E6-F960-712B-1746844E7955}"/>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20C31E58-7EF6-1F12-6C22-E3C365966F54}"/>
              </a:ext>
            </a:extLst>
          </p:cNvPr>
          <p:cNvGrpSpPr/>
          <p:nvPr/>
        </p:nvGrpSpPr>
        <p:grpSpPr>
          <a:xfrm>
            <a:off x="1314529" y="2550782"/>
            <a:ext cx="9562942" cy="1548208"/>
            <a:chOff x="1066800" y="2476500"/>
            <a:chExt cx="6199514" cy="9679807"/>
          </a:xfrm>
        </p:grpSpPr>
        <p:sp>
          <p:nvSpPr>
            <p:cNvPr id="6" name="Folded Corner 13">
              <a:extLst>
                <a:ext uri="{FF2B5EF4-FFF2-40B4-BE49-F238E27FC236}">
                  <a16:creationId xmlns:a16="http://schemas.microsoft.com/office/drawing/2014/main" id="{54104115-6BF1-C517-95AA-D1C3E7F872D7}"/>
                </a:ext>
              </a:extLst>
            </p:cNvPr>
            <p:cNvSpPr/>
            <p:nvPr/>
          </p:nvSpPr>
          <p:spPr>
            <a:xfrm>
              <a:off x="1066800" y="2476500"/>
              <a:ext cx="6199514" cy="9679807"/>
            </a:xfrm>
            <a:prstGeom prst="foldedCorner">
              <a:avLst/>
            </a:prstGeom>
            <a:solidFill>
              <a:sysClr val="window" lastClr="FFFFFF"/>
            </a:solidFill>
            <a:ln w="28575"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prstClr val="white"/>
                </a:solidFill>
                <a:effectLst/>
                <a:uLnTx/>
                <a:uFillTx/>
                <a:latin typeface="UTM Avo"/>
                <a:cs typeface="+mn-ea"/>
                <a:sym typeface="+mn-lt"/>
              </a:endParaRPr>
            </a:p>
          </p:txBody>
        </p:sp>
        <p:sp>
          <p:nvSpPr>
            <p:cNvPr id="7" name="Rectangle 6">
              <a:extLst>
                <a:ext uri="{FF2B5EF4-FFF2-40B4-BE49-F238E27FC236}">
                  <a16:creationId xmlns:a16="http://schemas.microsoft.com/office/drawing/2014/main" id="{FFE45BBE-5547-0FD7-7994-78D89A7BC00F}"/>
                </a:ext>
              </a:extLst>
            </p:cNvPr>
            <p:cNvSpPr/>
            <p:nvPr/>
          </p:nvSpPr>
          <p:spPr>
            <a:xfrm>
              <a:off x="1364257" y="3370042"/>
              <a:ext cx="5646290" cy="7014079"/>
            </a:xfrm>
            <a:prstGeom prst="rect">
              <a:avLst/>
            </a:prstGeom>
          </p:spPr>
          <p:txBody>
            <a:bodyPr wrap="square">
              <a:spAutoFit/>
            </a:bodyP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a:cs typeface="+mn-ea"/>
                  <a:sym typeface="+mn-lt"/>
                </a:rPr>
                <a:t>Sau </a:t>
              </a:r>
              <a:r>
                <a:rPr kumimoji="0" lang="en-US" sz="2400" b="0" i="0" u="none" strike="noStrike" kern="0" cap="none" spc="0" normalizeH="0" baseline="0" noProof="0" dirty="0" err="1">
                  <a:ln>
                    <a:noFill/>
                  </a:ln>
                  <a:solidFill>
                    <a:prstClr val="black"/>
                  </a:solidFill>
                  <a:effectLst/>
                  <a:uLnTx/>
                  <a:uFillTx/>
                  <a:latin typeface="UTM Avo"/>
                  <a:cs typeface="+mn-ea"/>
                  <a:sym typeface="+mn-lt"/>
                </a:rPr>
                <a:t>khi</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tham</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gia</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trò</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chơi</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các</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em</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biết</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được</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gì</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về</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các</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br>
                <a:rPr kumimoji="0" lang="en-US" sz="2400" b="0" i="0" u="none" strike="noStrike" kern="0" cap="none" spc="0" normalizeH="0" baseline="0" noProof="0" dirty="0">
                  <a:ln>
                    <a:noFill/>
                  </a:ln>
                  <a:solidFill>
                    <a:prstClr val="black"/>
                  </a:solidFill>
                  <a:effectLst/>
                  <a:uLnTx/>
                  <a:uFillTx/>
                  <a:latin typeface="UTM Avo"/>
                  <a:cs typeface="+mn-ea"/>
                  <a:sym typeface="+mn-lt"/>
                </a:rPr>
              </a:br>
              <a:r>
                <a:rPr kumimoji="0" lang="en-US" sz="2400" b="0" i="0" u="none" strike="noStrike" kern="0" cap="none" spc="0" normalizeH="0" baseline="0" noProof="0" dirty="0" err="1">
                  <a:ln>
                    <a:noFill/>
                  </a:ln>
                  <a:solidFill>
                    <a:prstClr val="black"/>
                  </a:solidFill>
                  <a:effectLst/>
                  <a:uLnTx/>
                  <a:uFillTx/>
                  <a:latin typeface="UTM Avo"/>
                  <a:cs typeface="+mn-ea"/>
                  <a:sym typeface="+mn-lt"/>
                </a:rPr>
                <a:t>giai</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đoạn</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phát</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triển</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của</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cây</a:t>
              </a:r>
              <a:r>
                <a:rPr kumimoji="0" lang="en-US" sz="2400" b="0" i="0" u="none" strike="noStrike" kern="0" cap="none" spc="0" normalizeH="0" baseline="0" noProof="0" dirty="0">
                  <a:ln>
                    <a:noFill/>
                  </a:ln>
                  <a:solidFill>
                    <a:prstClr val="black"/>
                  </a:solidFill>
                  <a:effectLst/>
                  <a:uLnTx/>
                  <a:uFillTx/>
                  <a:latin typeface="UTM Avo"/>
                  <a:cs typeface="+mn-ea"/>
                  <a:sym typeface="+mn-lt"/>
                </a:rPr>
                <a:t>?</a:t>
              </a:r>
            </a:p>
          </p:txBody>
        </p:sp>
      </p:grpSp>
      <p:pic>
        <p:nvPicPr>
          <p:cNvPr id="8" name="Picture 7">
            <a:extLst>
              <a:ext uri="{FF2B5EF4-FFF2-40B4-BE49-F238E27FC236}">
                <a16:creationId xmlns:a16="http://schemas.microsoft.com/office/drawing/2014/main" id="{BD27D9CD-695D-2096-B5F5-094F0E3C915E}"/>
              </a:ext>
            </a:extLst>
          </p:cNvPr>
          <p:cNvPicPr>
            <a:picLocks noChangeAspect="1"/>
          </p:cNvPicPr>
          <p:nvPr/>
        </p:nvPicPr>
        <p:blipFill>
          <a:blip r:embed="rId4"/>
          <a:stretch>
            <a:fillRect/>
          </a:stretch>
        </p:blipFill>
        <p:spPr>
          <a:xfrm>
            <a:off x="1048802" y="2074247"/>
            <a:ext cx="634455" cy="953069"/>
          </a:xfrm>
          <a:prstGeom prst="rect">
            <a:avLst/>
          </a:prstGeom>
        </p:spPr>
      </p:pic>
      <p:grpSp>
        <p:nvGrpSpPr>
          <p:cNvPr id="9" name="Group 8">
            <a:extLst>
              <a:ext uri="{FF2B5EF4-FFF2-40B4-BE49-F238E27FC236}">
                <a16:creationId xmlns:a16="http://schemas.microsoft.com/office/drawing/2014/main" id="{DD6CA2DF-6532-974D-D767-CCA983C320B4}"/>
              </a:ext>
            </a:extLst>
          </p:cNvPr>
          <p:cNvGrpSpPr/>
          <p:nvPr/>
        </p:nvGrpSpPr>
        <p:grpSpPr>
          <a:xfrm>
            <a:off x="1314529" y="4885250"/>
            <a:ext cx="9562942" cy="953069"/>
            <a:chOff x="1066800" y="2476500"/>
            <a:chExt cx="6199514" cy="5958840"/>
          </a:xfrm>
        </p:grpSpPr>
        <p:sp>
          <p:nvSpPr>
            <p:cNvPr id="10" name="Folded Corner 13">
              <a:extLst>
                <a:ext uri="{FF2B5EF4-FFF2-40B4-BE49-F238E27FC236}">
                  <a16:creationId xmlns:a16="http://schemas.microsoft.com/office/drawing/2014/main" id="{91286CDD-0169-C603-A913-B5AB9E92E838}"/>
                </a:ext>
              </a:extLst>
            </p:cNvPr>
            <p:cNvSpPr/>
            <p:nvPr/>
          </p:nvSpPr>
          <p:spPr>
            <a:xfrm>
              <a:off x="1066800" y="2476500"/>
              <a:ext cx="6199514" cy="5958840"/>
            </a:xfrm>
            <a:prstGeom prst="foldedCorner">
              <a:avLst/>
            </a:prstGeom>
            <a:solidFill>
              <a:sysClr val="window" lastClr="FFFFFF"/>
            </a:solidFill>
            <a:ln w="28575"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dirty="0">
                <a:ln>
                  <a:noFill/>
                </a:ln>
                <a:solidFill>
                  <a:prstClr val="white"/>
                </a:solidFill>
                <a:effectLst/>
                <a:uLnTx/>
                <a:uFillTx/>
                <a:latin typeface="UTM Avo"/>
                <a:cs typeface="+mn-ea"/>
                <a:sym typeface="+mn-lt"/>
              </a:endParaRPr>
            </a:p>
          </p:txBody>
        </p:sp>
        <p:sp>
          <p:nvSpPr>
            <p:cNvPr id="11" name="Rectangle 10">
              <a:extLst>
                <a:ext uri="{FF2B5EF4-FFF2-40B4-BE49-F238E27FC236}">
                  <a16:creationId xmlns:a16="http://schemas.microsoft.com/office/drawing/2014/main" id="{C9BB6630-1524-FFE6-482D-DCE16B79E52D}"/>
                </a:ext>
              </a:extLst>
            </p:cNvPr>
            <p:cNvSpPr/>
            <p:nvPr/>
          </p:nvSpPr>
          <p:spPr>
            <a:xfrm>
              <a:off x="1364256" y="3370042"/>
              <a:ext cx="5786648" cy="3550336"/>
            </a:xfrm>
            <a:prstGeom prst="rect">
              <a:avLst/>
            </a:prstGeom>
          </p:spPr>
          <p:txBody>
            <a:bodyPr wrap="square">
              <a:spAutoFit/>
            </a:bodyP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a:cs typeface="+mn-ea"/>
                  <a:sym typeface="+mn-lt"/>
                </a:rPr>
                <a:t>Em </a:t>
              </a:r>
              <a:r>
                <a:rPr kumimoji="0" lang="en-US" sz="2400" b="0" i="0" u="none" strike="noStrike" kern="0" cap="none" spc="0" normalizeH="0" baseline="0" noProof="0" dirty="0" err="1">
                  <a:ln>
                    <a:noFill/>
                  </a:ln>
                  <a:solidFill>
                    <a:prstClr val="black"/>
                  </a:solidFill>
                  <a:effectLst/>
                  <a:uLnTx/>
                  <a:uFillTx/>
                  <a:latin typeface="UTM Avo"/>
                  <a:cs typeface="+mn-ea"/>
                  <a:sym typeface="+mn-lt"/>
                </a:rPr>
                <a:t>cảm</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thấy</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thế</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nào</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sau</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trò</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chơi</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1" u="none" strike="noStrike" kern="0" cap="none" spc="0" normalizeH="0" baseline="0" noProof="0" dirty="0">
                  <a:ln>
                    <a:noFill/>
                  </a:ln>
                  <a:solidFill>
                    <a:prstClr val="black"/>
                  </a:solidFill>
                  <a:effectLst/>
                  <a:uLnTx/>
                  <a:uFillTx/>
                  <a:latin typeface="UTM Avo"/>
                  <a:cs typeface="+mn-ea"/>
                  <a:sym typeface="+mn-lt"/>
                </a:rPr>
                <a:t>“</a:t>
              </a:r>
              <a:r>
                <a:rPr kumimoji="0" lang="en-US" sz="2400" b="0" i="1" u="none" strike="noStrike" kern="0" cap="none" spc="0" normalizeH="0" baseline="0" noProof="0" dirty="0" err="1">
                  <a:ln>
                    <a:noFill/>
                  </a:ln>
                  <a:solidFill>
                    <a:prstClr val="black"/>
                  </a:solidFill>
                  <a:effectLst/>
                  <a:uLnTx/>
                  <a:uFillTx/>
                  <a:latin typeface="UTM Avo"/>
                  <a:cs typeface="+mn-ea"/>
                  <a:sym typeface="+mn-lt"/>
                </a:rPr>
                <a:t>Gieo</a:t>
              </a:r>
              <a:r>
                <a:rPr kumimoji="0" lang="en-US" sz="2400" b="0" i="1" u="none" strike="noStrike" kern="0" cap="none" spc="0" normalizeH="0" baseline="0" noProof="0" dirty="0">
                  <a:ln>
                    <a:noFill/>
                  </a:ln>
                  <a:solidFill>
                    <a:prstClr val="black"/>
                  </a:solidFill>
                  <a:effectLst/>
                  <a:uLnTx/>
                  <a:uFillTx/>
                  <a:latin typeface="UTM Avo"/>
                  <a:cs typeface="+mn-ea"/>
                  <a:sym typeface="+mn-lt"/>
                </a:rPr>
                <a:t> </a:t>
              </a:r>
              <a:r>
                <a:rPr kumimoji="0" lang="en-US" sz="2400" b="0" i="1" u="none" strike="noStrike" kern="0" cap="none" spc="0" normalizeH="0" baseline="0" noProof="0" dirty="0" err="1">
                  <a:ln>
                    <a:noFill/>
                  </a:ln>
                  <a:solidFill>
                    <a:prstClr val="black"/>
                  </a:solidFill>
                  <a:effectLst/>
                  <a:uLnTx/>
                  <a:uFillTx/>
                  <a:latin typeface="UTM Avo"/>
                  <a:cs typeface="+mn-ea"/>
                  <a:sym typeface="+mn-lt"/>
                </a:rPr>
                <a:t>hạt</a:t>
              </a:r>
              <a:r>
                <a:rPr kumimoji="0" lang="en-US" sz="2400" b="0" i="1" u="none" strike="noStrike" kern="0" cap="none" spc="0" normalizeH="0" baseline="0" noProof="0" dirty="0">
                  <a:ln>
                    <a:noFill/>
                  </a:ln>
                  <a:solidFill>
                    <a:prstClr val="black"/>
                  </a:solidFill>
                  <a:effectLst/>
                  <a:uLnTx/>
                  <a:uFillTx/>
                  <a:latin typeface="UTM Avo"/>
                  <a:cs typeface="+mn-ea"/>
                  <a:sym typeface="+mn-lt"/>
                </a:rPr>
                <a:t>”</a:t>
              </a:r>
              <a:r>
                <a:rPr kumimoji="0" lang="en-US" sz="2400" b="0" i="0" u="none" strike="noStrike" kern="0" cap="none" spc="0" normalizeH="0" baseline="0" noProof="0" dirty="0">
                  <a:ln>
                    <a:noFill/>
                  </a:ln>
                  <a:solidFill>
                    <a:prstClr val="black"/>
                  </a:solidFill>
                  <a:effectLst/>
                  <a:uLnTx/>
                  <a:uFillTx/>
                  <a:latin typeface="UTM Avo"/>
                  <a:cs typeface="+mn-ea"/>
                  <a:sym typeface="+mn-lt"/>
                </a:rPr>
                <a:t>?</a:t>
              </a:r>
            </a:p>
          </p:txBody>
        </p:sp>
      </p:grpSp>
      <p:pic>
        <p:nvPicPr>
          <p:cNvPr id="12" name="Picture 11">
            <a:extLst>
              <a:ext uri="{FF2B5EF4-FFF2-40B4-BE49-F238E27FC236}">
                <a16:creationId xmlns:a16="http://schemas.microsoft.com/office/drawing/2014/main" id="{3D07C841-2E1D-8FC6-9426-AB83A777241B}"/>
              </a:ext>
            </a:extLst>
          </p:cNvPr>
          <p:cNvPicPr>
            <a:picLocks noChangeAspect="1"/>
          </p:cNvPicPr>
          <p:nvPr/>
        </p:nvPicPr>
        <p:blipFill>
          <a:blip r:embed="rId4"/>
          <a:stretch>
            <a:fillRect/>
          </a:stretch>
        </p:blipFill>
        <p:spPr>
          <a:xfrm>
            <a:off x="1048802" y="4408715"/>
            <a:ext cx="634455" cy="953069"/>
          </a:xfrm>
          <a:prstGeom prst="rect">
            <a:avLst/>
          </a:prstGeom>
        </p:spPr>
      </p:pic>
    </p:spTree>
    <p:extLst>
      <p:ext uri="{BB962C8B-B14F-4D97-AF65-F5344CB8AC3E}">
        <p14:creationId xmlns:p14="http://schemas.microsoft.com/office/powerpoint/2010/main" val="27816976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163620CE-CB36-4D8D-6C12-4A63E5BB056C}"/>
            </a:ext>
          </a:extLst>
        </p:cNvPr>
        <p:cNvGrpSpPr/>
        <p:nvPr/>
      </p:nvGrpSpPr>
      <p:grpSpPr>
        <a:xfrm>
          <a:off x="0" y="0"/>
          <a:ext cx="0" cy="0"/>
          <a:chOff x="0" y="0"/>
          <a:chExt cx="0" cy="0"/>
        </a:xfrm>
      </p:grpSpPr>
      <p:pic>
        <p:nvPicPr>
          <p:cNvPr id="2050" name="Picture 2" descr="Hơn 15.500 Hạt Giai đoạn Thực Vật ảnh, hình chụp &amp; hình ảnh trả phí bản  quyền một lần sẵn có - iStock">
            <a:extLst>
              <a:ext uri="{FF2B5EF4-FFF2-40B4-BE49-F238E27FC236}">
                <a16:creationId xmlns:a16="http://schemas.microsoft.com/office/drawing/2014/main" id="{3680F830-9F98-B872-BB58-B0C3366D7A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0801" y="2298032"/>
            <a:ext cx="7730398" cy="4446242"/>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38;g32282f178eb_0_6">
            <a:extLst>
              <a:ext uri="{FF2B5EF4-FFF2-40B4-BE49-F238E27FC236}">
                <a16:creationId xmlns:a16="http://schemas.microsoft.com/office/drawing/2014/main" id="{C645E4F4-41CB-B195-0B01-E216843EC999}"/>
              </a:ext>
            </a:extLst>
          </p:cNvPr>
          <p:cNvSpPr txBox="1"/>
          <p:nvPr/>
        </p:nvSpPr>
        <p:spPr>
          <a:xfrm>
            <a:off x="364677" y="1681333"/>
            <a:ext cx="11462646" cy="609367"/>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400" b="1" dirty="0" err="1">
                <a:solidFill>
                  <a:srgbClr val="000000"/>
                </a:solidFill>
                <a:latin typeface="UTM Avo" panose="02040603050506020204" pitchFamily="18" charset="0"/>
              </a:rPr>
              <a:t>Các</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giai</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đoạn</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phát</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triển</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của</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cây</a:t>
            </a:r>
            <a:endParaRPr sz="2400" b="1" dirty="0">
              <a:solidFill>
                <a:srgbClr val="000000"/>
              </a:solidFill>
              <a:latin typeface="UTM Avo" panose="02040603050506020204" pitchFamily="18" charset="0"/>
            </a:endParaRPr>
          </a:p>
        </p:txBody>
      </p:sp>
    </p:spTree>
    <p:extLst>
      <p:ext uri="{BB962C8B-B14F-4D97-AF65-F5344CB8AC3E}">
        <p14:creationId xmlns:p14="http://schemas.microsoft.com/office/powerpoint/2010/main" val="40127725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randombar(horizontal)">
                                      <p:cBhvr>
                                        <p:cTn id="10"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9">
          <a:extLst>
            <a:ext uri="{FF2B5EF4-FFF2-40B4-BE49-F238E27FC236}">
              <a16:creationId xmlns:a16="http://schemas.microsoft.com/office/drawing/2014/main" id="{4B189672-25F5-05E2-FB59-09B9973325D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FCF76AC-6EA9-701C-665A-580F5A5420FE}"/>
              </a:ext>
            </a:extLst>
          </p:cNvPr>
          <p:cNvSpPr/>
          <p:nvPr/>
        </p:nvSpPr>
        <p:spPr>
          <a:xfrm>
            <a:off x="6769045" y="2089102"/>
            <a:ext cx="5422955" cy="4765448"/>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latin typeface="UTM Avo" panose="02040603050506020204" pitchFamily="18"/>
            </a:endParaRPr>
          </a:p>
        </p:txBody>
      </p:sp>
      <p:pic>
        <p:nvPicPr>
          <p:cNvPr id="3" name="Picture 5">
            <a:extLst>
              <a:ext uri="{FF2B5EF4-FFF2-40B4-BE49-F238E27FC236}">
                <a16:creationId xmlns:a16="http://schemas.microsoft.com/office/drawing/2014/main" id="{8E934975-891A-303F-89F5-1A72A65D293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84200" y="5665756"/>
            <a:ext cx="892629" cy="850431"/>
          </a:xfrm>
          <a:prstGeom prst="rect">
            <a:avLst/>
          </a:prstGeom>
        </p:spPr>
      </p:pic>
      <p:pic>
        <p:nvPicPr>
          <p:cNvPr id="4" name="Picture 7">
            <a:extLst>
              <a:ext uri="{FF2B5EF4-FFF2-40B4-BE49-F238E27FC236}">
                <a16:creationId xmlns:a16="http://schemas.microsoft.com/office/drawing/2014/main" id="{CAD6CDDF-6C89-7BDE-C60C-44AEDC08608C}"/>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910268" y="1367491"/>
            <a:ext cx="989631" cy="914584"/>
          </a:xfrm>
          <a:prstGeom prst="rect">
            <a:avLst/>
          </a:prstGeom>
        </p:spPr>
      </p:pic>
      <p:sp>
        <p:nvSpPr>
          <p:cNvPr id="5" name="TextBox 4">
            <a:extLst>
              <a:ext uri="{FF2B5EF4-FFF2-40B4-BE49-F238E27FC236}">
                <a16:creationId xmlns:a16="http://schemas.microsoft.com/office/drawing/2014/main" id="{84B45ABA-3718-B7CF-6492-93B5F6723F36}"/>
              </a:ext>
            </a:extLst>
          </p:cNvPr>
          <p:cNvSpPr txBox="1"/>
          <p:nvPr/>
        </p:nvSpPr>
        <p:spPr>
          <a:xfrm>
            <a:off x="584200" y="2532229"/>
            <a:ext cx="11023599" cy="2783839"/>
          </a:xfrm>
          <a:prstGeom prst="rect">
            <a:avLst/>
          </a:prstGeom>
          <a:noFill/>
        </p:spPr>
        <p:txBody>
          <a:bodyPr wrap="square">
            <a:spAutoFit/>
          </a:bodyPr>
          <a:lstStyle/>
          <a:p>
            <a:pPr marL="342900" indent="-342900" algn="just">
              <a:lnSpc>
                <a:spcPct val="150000"/>
              </a:lnSpc>
              <a:buFont typeface="Wingdings" panose="05000000000000000000" pitchFamily="2" charset="2"/>
              <a:buChar char="Ø"/>
            </a:pPr>
            <a:r>
              <a:rPr lang="vi-VN" sz="2400" dirty="0">
                <a:latin typeface="UTM Avo" panose="02040603050506020204" pitchFamily="18"/>
                <a:ea typeface="Calibri" panose="020F0502020204030204" pitchFamily="34" charset="0"/>
                <a:cs typeface="Arial" panose="020B0604020202020204" pitchFamily="34" charset="0"/>
              </a:rPr>
              <a:t>Quá trình phát triển của cây thường là từ mầm hạt giống được gieo trồng, nếu có đủ điều kiện nhiệt độ, ánh sáng, độ ẩm thì hạt mầm đó sẽ đâm chồi, nảy lộc, ra hoa rồi kết trái.</a:t>
            </a:r>
          </a:p>
          <a:p>
            <a:pPr marL="342900" indent="-342900" algn="just">
              <a:lnSpc>
                <a:spcPct val="150000"/>
              </a:lnSpc>
              <a:buFont typeface="Wingdings" panose="05000000000000000000" pitchFamily="2" charset="2"/>
              <a:buChar char="Ø"/>
            </a:pPr>
            <a:r>
              <a:rPr lang="vi-VN" sz="2400" dirty="0">
                <a:latin typeface="UTM Avo" panose="02040603050506020204" pitchFamily="18"/>
                <a:ea typeface="Calibri" panose="020F0502020204030204" pitchFamily="34" charset="0"/>
                <a:cs typeface="Arial" panose="020B0604020202020204" pitchFamily="34" charset="0"/>
              </a:rPr>
              <a:t>Để có một hành tinh tươi đẹp mỗi người cần tích cực trồng và </a:t>
            </a:r>
            <a:br>
              <a:rPr lang="en-US" sz="2400" dirty="0">
                <a:latin typeface="UTM Avo" panose="02040603050506020204" pitchFamily="18"/>
                <a:ea typeface="Calibri" panose="020F0502020204030204" pitchFamily="34" charset="0"/>
                <a:cs typeface="Arial" panose="020B0604020202020204" pitchFamily="34" charset="0"/>
              </a:rPr>
            </a:br>
            <a:r>
              <a:rPr lang="vi-VN" sz="2400" dirty="0">
                <a:latin typeface="UTM Avo" panose="02040603050506020204" pitchFamily="18"/>
                <a:ea typeface="Calibri" panose="020F0502020204030204" pitchFamily="34" charset="0"/>
                <a:cs typeface="Arial" panose="020B0604020202020204" pitchFamily="34" charset="0"/>
              </a:rPr>
              <a:t>chăm sóc cây xanh.</a:t>
            </a:r>
            <a:endParaRPr lang="en-US" sz="2400" dirty="0">
              <a:solidFill>
                <a:srgbClr val="000000"/>
              </a:solidFill>
              <a:latin typeface="UTM Avo" panose="02040603050506020204" pitchFamily="18"/>
              <a:ea typeface="Calibri" panose="020F0502020204030204" pitchFamily="34" charset="0"/>
              <a:cs typeface="Arial" panose="020B0604020202020204" pitchFamily="34" charset="0"/>
            </a:endParaRPr>
          </a:p>
        </p:txBody>
      </p:sp>
      <p:pic>
        <p:nvPicPr>
          <p:cNvPr id="6" name="Picture 5" descr="A group of cartoon children holding hands&#10;&#10;Description automatically generated">
            <a:extLst>
              <a:ext uri="{FF2B5EF4-FFF2-40B4-BE49-F238E27FC236}">
                <a16:creationId xmlns:a16="http://schemas.microsoft.com/office/drawing/2014/main" id="{6F313C6B-C23E-50F6-14E2-EB5B1761BB1F}"/>
              </a:ext>
            </a:extLst>
          </p:cNvPr>
          <p:cNvPicPr>
            <a:picLocks noChangeAspect="1"/>
          </p:cNvPicPr>
          <p:nvPr/>
        </p:nvPicPr>
        <p:blipFill rotWithShape="1">
          <a:blip r:embed="rId8">
            <a:extLst>
              <a:ext uri="{28A0092B-C50C-407E-A947-70E740481C1C}">
                <a14:useLocalDpi xmlns:a14="http://schemas.microsoft.com/office/drawing/2010/main" val="0"/>
              </a:ext>
            </a:extLst>
          </a:blip>
          <a:srcRect t="23504" b="25061"/>
          <a:stretch/>
        </p:blipFill>
        <p:spPr>
          <a:xfrm>
            <a:off x="4272971" y="4838812"/>
            <a:ext cx="6637297" cy="2190582"/>
          </a:xfrm>
          <a:prstGeom prst="rect">
            <a:avLst/>
          </a:prstGeom>
        </p:spPr>
      </p:pic>
      <p:sp>
        <p:nvSpPr>
          <p:cNvPr id="7" name="TextBox 6">
            <a:extLst>
              <a:ext uri="{FF2B5EF4-FFF2-40B4-BE49-F238E27FC236}">
                <a16:creationId xmlns:a16="http://schemas.microsoft.com/office/drawing/2014/main" id="{7E6B316D-5DD3-5138-845C-7D45E5A44D43}"/>
              </a:ext>
            </a:extLst>
          </p:cNvPr>
          <p:cNvSpPr txBox="1"/>
          <p:nvPr/>
        </p:nvSpPr>
        <p:spPr>
          <a:xfrm>
            <a:off x="584200" y="1782152"/>
            <a:ext cx="11023599" cy="666977"/>
          </a:xfrm>
          <a:prstGeom prst="rect">
            <a:avLst/>
          </a:prstGeom>
          <a:noFill/>
        </p:spPr>
        <p:txBody>
          <a:bodyPr wrap="square">
            <a:spAutoFit/>
          </a:bodyPr>
          <a:lstStyle/>
          <a:p>
            <a:pPr algn="ctr"/>
            <a:r>
              <a:rPr lang="en-US" sz="3600" b="1" dirty="0">
                <a:latin typeface="UTM Avo" panose="02040603050506020204" pitchFamily="18"/>
                <a:ea typeface="Calibri" panose="020F0502020204030204" pitchFamily="34" charset="0"/>
                <a:cs typeface="Arial" panose="020B0604020202020204" pitchFamily="34" charset="0"/>
              </a:rPr>
              <a:t>KẾT LUẬN</a:t>
            </a:r>
          </a:p>
        </p:txBody>
      </p:sp>
    </p:spTree>
    <p:extLst>
      <p:ext uri="{BB962C8B-B14F-4D97-AF65-F5344CB8AC3E}">
        <p14:creationId xmlns:p14="http://schemas.microsoft.com/office/powerpoint/2010/main" val="15565292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ipe(left)">
                                      <p:cBhvr>
                                        <p:cTn id="15" dur="5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wipe(left)">
                                      <p:cBhvr>
                                        <p:cTn id="2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E212799E-CE32-8CA1-FE4D-1881830F0CEF}"/>
            </a:ext>
          </a:extLst>
        </p:cNvPr>
        <p:cNvGrpSpPr/>
        <p:nvPr/>
      </p:nvGrpSpPr>
      <p:grpSpPr>
        <a:xfrm>
          <a:off x="0" y="0"/>
          <a:ext cx="0" cy="0"/>
          <a:chOff x="0" y="0"/>
          <a:chExt cx="0" cy="0"/>
        </a:xfrm>
      </p:grpSpPr>
      <p:sp>
        <p:nvSpPr>
          <p:cNvPr id="138" name="Google Shape;138;g32282f178eb_0_6">
            <a:extLst>
              <a:ext uri="{FF2B5EF4-FFF2-40B4-BE49-F238E27FC236}">
                <a16:creationId xmlns:a16="http://schemas.microsoft.com/office/drawing/2014/main" id="{216CB777-A1BF-C8FF-7A05-FD1EF7978EB7}"/>
              </a:ext>
            </a:extLst>
          </p:cNvPr>
          <p:cNvSpPr txBox="1"/>
          <p:nvPr/>
        </p:nvSpPr>
        <p:spPr>
          <a:xfrm>
            <a:off x="364677" y="1681333"/>
            <a:ext cx="11462646"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a:t>
            </a:r>
            <a:r>
              <a:rPr lang="en-US" sz="2800" b="1" dirty="0">
                <a:latin typeface="UTM Avo" panose="02040603050506020204" pitchFamily="18" charset="0"/>
              </a:rPr>
              <a:t>3</a:t>
            </a:r>
            <a:r>
              <a:rPr lang="en-US" sz="2800" b="1" dirty="0">
                <a:solidFill>
                  <a:srgbClr val="000000"/>
                </a:solidFill>
                <a:latin typeface="UTM Avo" panose="02040603050506020204" pitchFamily="18" charset="0"/>
              </a:rPr>
              <a:t>: </a:t>
            </a:r>
            <a:r>
              <a:rPr lang="en-US" sz="2800" b="1" dirty="0" err="1">
                <a:latin typeface="UTM Avo" panose="02040603050506020204" pitchFamily="18" charset="0"/>
              </a:rPr>
              <a:t>Ươm</a:t>
            </a:r>
            <a:r>
              <a:rPr lang="en-US" sz="2800" b="1" dirty="0">
                <a:latin typeface="UTM Avo" panose="02040603050506020204" pitchFamily="18" charset="0"/>
              </a:rPr>
              <a:t> </a:t>
            </a:r>
            <a:r>
              <a:rPr lang="en-US" sz="2800" b="1" dirty="0" err="1">
                <a:latin typeface="UTM Avo" panose="02040603050506020204" pitchFamily="18" charset="0"/>
              </a:rPr>
              <a:t>cây</a:t>
            </a:r>
            <a:r>
              <a:rPr lang="en-US" sz="2800" b="1" dirty="0">
                <a:latin typeface="UTM Avo" panose="02040603050506020204" pitchFamily="18" charset="0"/>
              </a:rPr>
              <a:t> </a:t>
            </a:r>
            <a:r>
              <a:rPr lang="en-US" sz="2800" b="1" dirty="0" err="1">
                <a:latin typeface="UTM Avo" panose="02040603050506020204" pitchFamily="18" charset="0"/>
              </a:rPr>
              <a:t>xanh</a:t>
            </a:r>
            <a:endParaRPr sz="2800" b="1" dirty="0">
              <a:solidFill>
                <a:srgbClr val="000000"/>
              </a:solidFill>
              <a:latin typeface="UTM Avo" panose="02040603050506020204" pitchFamily="18" charset="0"/>
            </a:endParaRPr>
          </a:p>
        </p:txBody>
      </p:sp>
      <p:sp>
        <p:nvSpPr>
          <p:cNvPr id="14" name="Freeform 5">
            <a:extLst>
              <a:ext uri="{FF2B5EF4-FFF2-40B4-BE49-F238E27FC236}">
                <a16:creationId xmlns:a16="http://schemas.microsoft.com/office/drawing/2014/main" id="{72728A0C-5140-D910-E18D-D1ECCB48E224}"/>
              </a:ext>
            </a:extLst>
          </p:cNvPr>
          <p:cNvSpPr/>
          <p:nvPr/>
        </p:nvSpPr>
        <p:spPr>
          <a:xfrm rot="10800000">
            <a:off x="4129417" y="2724294"/>
            <a:ext cx="7697905" cy="4019405"/>
          </a:xfrm>
          <a:custGeom>
            <a:avLst/>
            <a:gdLst/>
            <a:ahLst/>
            <a:cxnLst/>
            <a:rect l="l" t="t" r="r" b="b"/>
            <a:pathLst>
              <a:path w="2816250" h="2167467">
                <a:moveTo>
                  <a:pt x="36925" y="0"/>
                </a:moveTo>
                <a:lnTo>
                  <a:pt x="2779325" y="0"/>
                </a:lnTo>
                <a:cubicBezTo>
                  <a:pt x="2789118" y="0"/>
                  <a:pt x="2798510" y="3890"/>
                  <a:pt x="2805435" y="10815"/>
                </a:cubicBezTo>
                <a:cubicBezTo>
                  <a:pt x="2812359" y="17740"/>
                  <a:pt x="2816250" y="27132"/>
                  <a:pt x="2816250" y="36925"/>
                </a:cubicBezTo>
                <a:lnTo>
                  <a:pt x="2816250" y="2130542"/>
                </a:lnTo>
                <a:cubicBezTo>
                  <a:pt x="2816250" y="2140335"/>
                  <a:pt x="2812359" y="2149727"/>
                  <a:pt x="2805435" y="2156652"/>
                </a:cubicBezTo>
                <a:cubicBezTo>
                  <a:pt x="2798510" y="2163576"/>
                  <a:pt x="2789118" y="2167467"/>
                  <a:pt x="2779325" y="2167467"/>
                </a:cubicBezTo>
                <a:lnTo>
                  <a:pt x="36925" y="2167467"/>
                </a:lnTo>
                <a:cubicBezTo>
                  <a:pt x="27132" y="2167467"/>
                  <a:pt x="17740" y="2163576"/>
                  <a:pt x="10815" y="2156652"/>
                </a:cubicBezTo>
                <a:cubicBezTo>
                  <a:pt x="3890" y="2149727"/>
                  <a:pt x="0" y="2140335"/>
                  <a:pt x="0" y="2130542"/>
                </a:cubicBezTo>
                <a:lnTo>
                  <a:pt x="0" y="36925"/>
                </a:lnTo>
                <a:cubicBezTo>
                  <a:pt x="0" y="27132"/>
                  <a:pt x="3890" y="17740"/>
                  <a:pt x="10815" y="10815"/>
                </a:cubicBezTo>
                <a:cubicBezTo>
                  <a:pt x="17740" y="3890"/>
                  <a:pt x="27132" y="0"/>
                  <a:pt x="36925" y="0"/>
                </a:cubicBezTo>
                <a:close/>
              </a:path>
            </a:pathLst>
          </a:custGeom>
          <a:solidFill>
            <a:schemeClr val="accent6">
              <a:lumMod val="20000"/>
              <a:lumOff val="80000"/>
            </a:schemeClr>
          </a:solidFill>
        </p:spPr>
        <p:txBody>
          <a:bodyPr/>
          <a:lstStyle/>
          <a:p>
            <a:endParaRPr lang="en-US" sz="1200">
              <a:solidFill>
                <a:schemeClr val="tx1"/>
              </a:solidFill>
              <a:latin typeface="UTM Avo" panose="02040603050506020204" pitchFamily="18" charset="0"/>
            </a:endParaRPr>
          </a:p>
        </p:txBody>
      </p:sp>
      <p:grpSp>
        <p:nvGrpSpPr>
          <p:cNvPr id="15" name="Group 14">
            <a:extLst>
              <a:ext uri="{FF2B5EF4-FFF2-40B4-BE49-F238E27FC236}">
                <a16:creationId xmlns:a16="http://schemas.microsoft.com/office/drawing/2014/main" id="{6BCB4F3E-D54A-505D-4BAE-CDC8F4AD4068}"/>
              </a:ext>
            </a:extLst>
          </p:cNvPr>
          <p:cNvGrpSpPr/>
          <p:nvPr/>
        </p:nvGrpSpPr>
        <p:grpSpPr>
          <a:xfrm>
            <a:off x="5651264" y="2882914"/>
            <a:ext cx="4654211" cy="733667"/>
            <a:chOff x="8286895" y="2053540"/>
            <a:chExt cx="6981317" cy="1100501"/>
          </a:xfrm>
          <a:solidFill>
            <a:schemeClr val="accent2">
              <a:lumMod val="60000"/>
              <a:lumOff val="40000"/>
            </a:schemeClr>
          </a:solidFill>
        </p:grpSpPr>
        <p:sp>
          <p:nvSpPr>
            <p:cNvPr id="16" name="Freeform 8">
              <a:extLst>
                <a:ext uri="{FF2B5EF4-FFF2-40B4-BE49-F238E27FC236}">
                  <a16:creationId xmlns:a16="http://schemas.microsoft.com/office/drawing/2014/main" id="{D68ACA2A-7347-C395-DAD4-667A3A3D84E8}"/>
                </a:ext>
              </a:extLst>
            </p:cNvPr>
            <p:cNvSpPr/>
            <p:nvPr/>
          </p:nvSpPr>
          <p:spPr>
            <a:xfrm>
              <a:off x="8286895" y="2053540"/>
              <a:ext cx="6981317" cy="1100501"/>
            </a:xfrm>
            <a:custGeom>
              <a:avLst/>
              <a:gdLst/>
              <a:ahLst/>
              <a:cxnLst/>
              <a:rect l="l" t="t" r="r" b="b"/>
              <a:pathLst>
                <a:path w="1838701" h="258118">
                  <a:moveTo>
                    <a:pt x="56556" y="0"/>
                  </a:moveTo>
                  <a:lnTo>
                    <a:pt x="1782144" y="0"/>
                  </a:lnTo>
                  <a:cubicBezTo>
                    <a:pt x="1813380" y="0"/>
                    <a:pt x="1838701" y="25321"/>
                    <a:pt x="1838701" y="56556"/>
                  </a:cubicBezTo>
                  <a:lnTo>
                    <a:pt x="1838701" y="201561"/>
                  </a:lnTo>
                  <a:cubicBezTo>
                    <a:pt x="1838701" y="232797"/>
                    <a:pt x="1813380" y="258118"/>
                    <a:pt x="1782144" y="258118"/>
                  </a:cubicBezTo>
                  <a:lnTo>
                    <a:pt x="56556" y="258118"/>
                  </a:lnTo>
                  <a:cubicBezTo>
                    <a:pt x="25321" y="258118"/>
                    <a:pt x="0" y="232797"/>
                    <a:pt x="0" y="201561"/>
                  </a:cubicBezTo>
                  <a:lnTo>
                    <a:pt x="0" y="56556"/>
                  </a:lnTo>
                  <a:cubicBezTo>
                    <a:pt x="0" y="25321"/>
                    <a:pt x="25321" y="0"/>
                    <a:pt x="56556" y="0"/>
                  </a:cubicBezTo>
                  <a:close/>
                </a:path>
              </a:pathLst>
            </a:custGeom>
            <a:grpFill/>
          </p:spPr>
          <p:txBody>
            <a:bodyPr/>
            <a:lstStyle/>
            <a:p>
              <a:endParaRPr lang="en-US" sz="1200">
                <a:solidFill>
                  <a:schemeClr val="tx1"/>
                </a:solidFill>
                <a:latin typeface="UTM Avo" panose="02040603050506020204" pitchFamily="18" charset="0"/>
              </a:endParaRPr>
            </a:p>
          </p:txBody>
        </p:sp>
        <p:sp>
          <p:nvSpPr>
            <p:cNvPr id="17" name="TextBox 16">
              <a:extLst>
                <a:ext uri="{FF2B5EF4-FFF2-40B4-BE49-F238E27FC236}">
                  <a16:creationId xmlns:a16="http://schemas.microsoft.com/office/drawing/2014/main" id="{862CD243-CECD-3D61-26ED-6E21449FF209}"/>
                </a:ext>
              </a:extLst>
            </p:cNvPr>
            <p:cNvSpPr txBox="1"/>
            <p:nvPr/>
          </p:nvSpPr>
          <p:spPr>
            <a:xfrm>
              <a:off x="9201294" y="2216542"/>
              <a:ext cx="5415306" cy="815513"/>
            </a:xfrm>
            <a:prstGeom prst="rect">
              <a:avLst/>
            </a:prstGeom>
            <a:grpFill/>
          </p:spPr>
          <p:txBody>
            <a:bodyPr wrap="square" rtlCol="0">
              <a:spAutoFit/>
            </a:bodyPr>
            <a:lstStyle/>
            <a:p>
              <a:pPr algn="ctr"/>
              <a:r>
                <a:rPr lang="en-US" sz="2933" b="1" dirty="0" err="1">
                  <a:solidFill>
                    <a:schemeClr val="tx1"/>
                  </a:solidFill>
                  <a:latin typeface="UTM Avo" panose="02040603050506020204" pitchFamily="18" charset="0"/>
                  <a:cs typeface="Arial" panose="020B0604020202020204" pitchFamily="34" charset="0"/>
                </a:rPr>
                <a:t>Hoạt</a:t>
              </a:r>
              <a:r>
                <a:rPr lang="en-US" sz="2933" b="1" dirty="0">
                  <a:solidFill>
                    <a:schemeClr val="tx1"/>
                  </a:solidFill>
                  <a:latin typeface="UTM Avo" panose="02040603050506020204" pitchFamily="18" charset="0"/>
                  <a:cs typeface="Arial" panose="020B0604020202020204" pitchFamily="34" charset="0"/>
                </a:rPr>
                <a:t> </a:t>
              </a:r>
              <a:r>
                <a:rPr lang="en-US" sz="2933" b="1" dirty="0" err="1">
                  <a:solidFill>
                    <a:schemeClr val="tx1"/>
                  </a:solidFill>
                  <a:latin typeface="UTM Avo" panose="02040603050506020204" pitchFamily="18" charset="0"/>
                  <a:cs typeface="Arial" panose="020B0604020202020204" pitchFamily="34" charset="0"/>
                </a:rPr>
                <a:t>động</a:t>
              </a:r>
              <a:r>
                <a:rPr lang="en-US" sz="2933" b="1" dirty="0">
                  <a:solidFill>
                    <a:schemeClr val="tx1"/>
                  </a:solidFill>
                  <a:latin typeface="UTM Avo" panose="02040603050506020204" pitchFamily="18" charset="0"/>
                  <a:cs typeface="Arial" panose="020B0604020202020204" pitchFamily="34" charset="0"/>
                </a:rPr>
                <a:t> </a:t>
              </a:r>
              <a:r>
                <a:rPr lang="en-US" sz="2933" b="1" dirty="0" err="1">
                  <a:solidFill>
                    <a:schemeClr val="tx1"/>
                  </a:solidFill>
                  <a:latin typeface="UTM Avo" panose="02040603050506020204" pitchFamily="18" charset="0"/>
                  <a:cs typeface="Arial" panose="020B0604020202020204" pitchFamily="34" charset="0"/>
                </a:rPr>
                <a:t>nhóm</a:t>
              </a:r>
              <a:endParaRPr lang="en-US" sz="2933" b="1" dirty="0">
                <a:solidFill>
                  <a:schemeClr val="tx1"/>
                </a:solidFill>
                <a:latin typeface="UTM Avo" panose="02040603050506020204" pitchFamily="18" charset="0"/>
                <a:cs typeface="Arial" panose="020B0604020202020204" pitchFamily="34" charset="0"/>
              </a:endParaRPr>
            </a:p>
          </p:txBody>
        </p:sp>
      </p:grpSp>
      <p:sp>
        <p:nvSpPr>
          <p:cNvPr id="18" name="TextBox 17">
            <a:extLst>
              <a:ext uri="{FF2B5EF4-FFF2-40B4-BE49-F238E27FC236}">
                <a16:creationId xmlns:a16="http://schemas.microsoft.com/office/drawing/2014/main" id="{BA6683B1-7F1B-90B2-A237-07A84076F108}"/>
              </a:ext>
            </a:extLst>
          </p:cNvPr>
          <p:cNvSpPr txBox="1"/>
          <p:nvPr/>
        </p:nvSpPr>
        <p:spPr>
          <a:xfrm>
            <a:off x="4605499" y="4148729"/>
            <a:ext cx="6745740" cy="1681229"/>
          </a:xfrm>
          <a:prstGeom prst="rect">
            <a:avLst/>
          </a:prstGeom>
          <a:noFill/>
        </p:spPr>
        <p:txBody>
          <a:bodyPr wrap="square">
            <a:spAutoFit/>
          </a:bodyPr>
          <a:lstStyle/>
          <a:p>
            <a:pPr algn="ctr">
              <a:lnSpc>
                <a:spcPct val="150000"/>
              </a:lnSpc>
            </a:pP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Cả</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lớp</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thực</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hành</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ươm</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và</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chăm</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sóc</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b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b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cây</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trồng</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ở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vườn</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trường</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theo</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b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b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sự</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hướng</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dẫn</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của</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thầy</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cô</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giáo</a:t>
            </a:r>
            <a:endPar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endParaRPr>
          </a:p>
        </p:txBody>
      </p:sp>
      <p:sp>
        <p:nvSpPr>
          <p:cNvPr id="19" name="Freeform 7">
            <a:extLst>
              <a:ext uri="{FF2B5EF4-FFF2-40B4-BE49-F238E27FC236}">
                <a16:creationId xmlns:a16="http://schemas.microsoft.com/office/drawing/2014/main" id="{125C4EA9-E756-CA87-E04D-A565C85149F2}"/>
              </a:ext>
            </a:extLst>
          </p:cNvPr>
          <p:cNvSpPr/>
          <p:nvPr/>
        </p:nvSpPr>
        <p:spPr>
          <a:xfrm>
            <a:off x="3862802" y="2461678"/>
            <a:ext cx="533231" cy="525233"/>
          </a:xfrm>
          <a:custGeom>
            <a:avLst/>
            <a:gdLst/>
            <a:ahLst/>
            <a:cxnLst/>
            <a:rect l="l" t="t" r="r" b="b"/>
            <a:pathLst>
              <a:path w="799847" h="787850">
                <a:moveTo>
                  <a:pt x="0" y="0"/>
                </a:moveTo>
                <a:lnTo>
                  <a:pt x="799847" y="0"/>
                </a:lnTo>
                <a:lnTo>
                  <a:pt x="799847" y="787849"/>
                </a:lnTo>
                <a:lnTo>
                  <a:pt x="0" y="787849"/>
                </a:lnTo>
                <a:lnTo>
                  <a:pt x="0" y="0"/>
                </a:lnTo>
                <a:close/>
              </a:path>
            </a:pathLst>
          </a:custGeom>
          <a:blipFill>
            <a:blip r:embed="rId4"/>
            <a:stretch>
              <a:fillRect/>
            </a:stretch>
          </a:blipFill>
        </p:spPr>
        <p:txBody>
          <a:bodyPr/>
          <a:lstStyle/>
          <a:p>
            <a:endParaRPr lang="en-US" sz="1200">
              <a:solidFill>
                <a:schemeClr val="tx1"/>
              </a:solidFill>
              <a:latin typeface="UTM Avo" panose="02040603050506020204" pitchFamily="18" charset="0"/>
            </a:endParaRPr>
          </a:p>
        </p:txBody>
      </p:sp>
      <p:pic>
        <p:nvPicPr>
          <p:cNvPr id="20" name="Picture 19" descr="A group of people wearing clothing&#10;&#10;Description automatically generated with medium confidence">
            <a:extLst>
              <a:ext uri="{FF2B5EF4-FFF2-40B4-BE49-F238E27FC236}">
                <a16:creationId xmlns:a16="http://schemas.microsoft.com/office/drawing/2014/main" id="{40E99A63-5FB5-73D4-9564-AB58F2B69466}"/>
              </a:ext>
            </a:extLst>
          </p:cNvPr>
          <p:cNvPicPr>
            <a:picLocks noChangeAspect="1"/>
          </p:cNvPicPr>
          <p:nvPr/>
        </p:nvPicPr>
        <p:blipFill rotWithShape="1">
          <a:blip r:embed="rId5">
            <a:extLst>
              <a:ext uri="{28A0092B-C50C-407E-A947-70E740481C1C}">
                <a14:useLocalDpi xmlns:a14="http://schemas.microsoft.com/office/drawing/2010/main" val="0"/>
              </a:ext>
            </a:extLst>
          </a:blip>
          <a:srcRect l="11469" t="10109" r="9436" b="11156"/>
          <a:stretch/>
        </p:blipFill>
        <p:spPr>
          <a:xfrm>
            <a:off x="364677" y="2976180"/>
            <a:ext cx="3292418" cy="3277425"/>
          </a:xfrm>
          <a:prstGeom prst="rect">
            <a:avLst/>
          </a:prstGeom>
        </p:spPr>
      </p:pic>
    </p:spTree>
    <p:extLst>
      <p:ext uri="{BB962C8B-B14F-4D97-AF65-F5344CB8AC3E}">
        <p14:creationId xmlns:p14="http://schemas.microsoft.com/office/powerpoint/2010/main" val="21878578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par>
                                <p:cTn id="8" presetID="14" presetClass="entr" presetSubtype="1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randombar(horizontal)">
                                      <p:cBhvr>
                                        <p:cTn id="10" dur="500"/>
                                        <p:tgtEl>
                                          <p:spTgt spid="14"/>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randombar(horizontal)">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18">
                                            <p:txEl>
                                              <p:pRg st="0" end="0"/>
                                            </p:txEl>
                                          </p:spTgt>
                                        </p:tgtEl>
                                        <p:attrNameLst>
                                          <p:attrName>style.visibility</p:attrName>
                                        </p:attrNameLst>
                                      </p:cBhvr>
                                      <p:to>
                                        <p:strVal val="visible"/>
                                      </p:to>
                                    </p:set>
                                    <p:animEffect transition="in" filter="barn(outVertical)">
                                      <p:cBhvr>
                                        <p:cTn id="19"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76C9D126-5CF5-8EBF-4F20-DF5746D3A9A8}"/>
            </a:ext>
          </a:extLst>
        </p:cNvPr>
        <p:cNvGrpSpPr/>
        <p:nvPr/>
      </p:nvGrpSpPr>
      <p:grpSpPr>
        <a:xfrm>
          <a:off x="0" y="0"/>
          <a:ext cx="0" cy="0"/>
          <a:chOff x="0" y="0"/>
          <a:chExt cx="0" cy="0"/>
        </a:xfrm>
      </p:grpSpPr>
      <p:sp>
        <p:nvSpPr>
          <p:cNvPr id="138" name="Google Shape;138;g32282f178eb_0_6">
            <a:extLst>
              <a:ext uri="{FF2B5EF4-FFF2-40B4-BE49-F238E27FC236}">
                <a16:creationId xmlns:a16="http://schemas.microsoft.com/office/drawing/2014/main" id="{07497987-E373-D354-F128-D50C9987C6AE}"/>
              </a:ext>
            </a:extLst>
          </p:cNvPr>
          <p:cNvSpPr txBox="1"/>
          <p:nvPr/>
        </p:nvSpPr>
        <p:spPr>
          <a:xfrm>
            <a:off x="364677" y="1681333"/>
            <a:ext cx="11462646"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a:t>
            </a:r>
            <a:r>
              <a:rPr lang="en-US" sz="2800" b="1" dirty="0">
                <a:latin typeface="UTM Avo" panose="02040603050506020204" pitchFamily="18" charset="0"/>
              </a:rPr>
              <a:t>3</a:t>
            </a:r>
            <a:r>
              <a:rPr lang="en-US" sz="2800" b="1" dirty="0">
                <a:solidFill>
                  <a:srgbClr val="000000"/>
                </a:solidFill>
                <a:latin typeface="UTM Avo" panose="02040603050506020204" pitchFamily="18" charset="0"/>
              </a:rPr>
              <a:t>: </a:t>
            </a:r>
            <a:r>
              <a:rPr lang="en-US" sz="2800" b="1" dirty="0" err="1">
                <a:latin typeface="UTM Avo" panose="02040603050506020204" pitchFamily="18" charset="0"/>
              </a:rPr>
              <a:t>Ươm</a:t>
            </a:r>
            <a:r>
              <a:rPr lang="en-US" sz="2800" b="1" dirty="0">
                <a:latin typeface="UTM Avo" panose="02040603050506020204" pitchFamily="18" charset="0"/>
              </a:rPr>
              <a:t> </a:t>
            </a:r>
            <a:r>
              <a:rPr lang="en-US" sz="2800" b="1" dirty="0" err="1">
                <a:latin typeface="UTM Avo" panose="02040603050506020204" pitchFamily="18" charset="0"/>
              </a:rPr>
              <a:t>cây</a:t>
            </a:r>
            <a:r>
              <a:rPr lang="en-US" sz="2800" b="1" dirty="0">
                <a:latin typeface="UTM Avo" panose="02040603050506020204" pitchFamily="18" charset="0"/>
              </a:rPr>
              <a:t> </a:t>
            </a:r>
            <a:r>
              <a:rPr lang="en-US" sz="2800" b="1" dirty="0" err="1">
                <a:latin typeface="UTM Avo" panose="02040603050506020204" pitchFamily="18" charset="0"/>
              </a:rPr>
              <a:t>xanh</a:t>
            </a:r>
            <a:endParaRPr sz="2800" b="1" dirty="0">
              <a:solidFill>
                <a:srgbClr val="000000"/>
              </a:solidFill>
              <a:latin typeface="UTM Avo" panose="02040603050506020204" pitchFamily="18" charset="0"/>
            </a:endParaRPr>
          </a:p>
        </p:txBody>
      </p:sp>
      <p:sp>
        <p:nvSpPr>
          <p:cNvPr id="14" name="Freeform 5">
            <a:extLst>
              <a:ext uri="{FF2B5EF4-FFF2-40B4-BE49-F238E27FC236}">
                <a16:creationId xmlns:a16="http://schemas.microsoft.com/office/drawing/2014/main" id="{0E92E230-5584-4FAF-D152-6E98307AC921}"/>
              </a:ext>
            </a:extLst>
          </p:cNvPr>
          <p:cNvSpPr/>
          <p:nvPr/>
        </p:nvSpPr>
        <p:spPr>
          <a:xfrm rot="10800000">
            <a:off x="4129417" y="2724294"/>
            <a:ext cx="7697905" cy="4019405"/>
          </a:xfrm>
          <a:custGeom>
            <a:avLst/>
            <a:gdLst/>
            <a:ahLst/>
            <a:cxnLst/>
            <a:rect l="l" t="t" r="r" b="b"/>
            <a:pathLst>
              <a:path w="2816250" h="2167467">
                <a:moveTo>
                  <a:pt x="36925" y="0"/>
                </a:moveTo>
                <a:lnTo>
                  <a:pt x="2779325" y="0"/>
                </a:lnTo>
                <a:cubicBezTo>
                  <a:pt x="2789118" y="0"/>
                  <a:pt x="2798510" y="3890"/>
                  <a:pt x="2805435" y="10815"/>
                </a:cubicBezTo>
                <a:cubicBezTo>
                  <a:pt x="2812359" y="17740"/>
                  <a:pt x="2816250" y="27132"/>
                  <a:pt x="2816250" y="36925"/>
                </a:cubicBezTo>
                <a:lnTo>
                  <a:pt x="2816250" y="2130542"/>
                </a:lnTo>
                <a:cubicBezTo>
                  <a:pt x="2816250" y="2140335"/>
                  <a:pt x="2812359" y="2149727"/>
                  <a:pt x="2805435" y="2156652"/>
                </a:cubicBezTo>
                <a:cubicBezTo>
                  <a:pt x="2798510" y="2163576"/>
                  <a:pt x="2789118" y="2167467"/>
                  <a:pt x="2779325" y="2167467"/>
                </a:cubicBezTo>
                <a:lnTo>
                  <a:pt x="36925" y="2167467"/>
                </a:lnTo>
                <a:cubicBezTo>
                  <a:pt x="27132" y="2167467"/>
                  <a:pt x="17740" y="2163576"/>
                  <a:pt x="10815" y="2156652"/>
                </a:cubicBezTo>
                <a:cubicBezTo>
                  <a:pt x="3890" y="2149727"/>
                  <a:pt x="0" y="2140335"/>
                  <a:pt x="0" y="2130542"/>
                </a:cubicBezTo>
                <a:lnTo>
                  <a:pt x="0" y="36925"/>
                </a:lnTo>
                <a:cubicBezTo>
                  <a:pt x="0" y="27132"/>
                  <a:pt x="3890" y="17740"/>
                  <a:pt x="10815" y="10815"/>
                </a:cubicBezTo>
                <a:cubicBezTo>
                  <a:pt x="17740" y="3890"/>
                  <a:pt x="27132" y="0"/>
                  <a:pt x="36925" y="0"/>
                </a:cubicBezTo>
                <a:close/>
              </a:path>
            </a:pathLst>
          </a:custGeom>
          <a:solidFill>
            <a:schemeClr val="accent6">
              <a:lumMod val="20000"/>
              <a:lumOff val="80000"/>
            </a:schemeClr>
          </a:solidFill>
        </p:spPr>
        <p:txBody>
          <a:bodyPr/>
          <a:lstStyle/>
          <a:p>
            <a:endParaRPr lang="en-US" sz="1200">
              <a:solidFill>
                <a:schemeClr val="tx1"/>
              </a:solidFill>
              <a:latin typeface="UTM Avo" panose="02040603050506020204" pitchFamily="18" charset="0"/>
            </a:endParaRPr>
          </a:p>
        </p:txBody>
      </p:sp>
      <p:sp>
        <p:nvSpPr>
          <p:cNvPr id="18" name="TextBox 17">
            <a:extLst>
              <a:ext uri="{FF2B5EF4-FFF2-40B4-BE49-F238E27FC236}">
                <a16:creationId xmlns:a16="http://schemas.microsoft.com/office/drawing/2014/main" id="{0DE45ABC-B4C5-131E-395F-3085AEBB4E1A}"/>
              </a:ext>
            </a:extLst>
          </p:cNvPr>
          <p:cNvSpPr txBox="1"/>
          <p:nvPr/>
        </p:nvSpPr>
        <p:spPr>
          <a:xfrm>
            <a:off x="4605499" y="3065078"/>
            <a:ext cx="6745740" cy="3337837"/>
          </a:xfrm>
          <a:prstGeom prst="rect">
            <a:avLst/>
          </a:prstGeom>
          <a:noFill/>
        </p:spPr>
        <p:txBody>
          <a:bodyPr wrap="square">
            <a:spAutoFit/>
          </a:bodyPr>
          <a:lstStyle/>
          <a:p>
            <a:pPr algn="ctr">
              <a:lnSpc>
                <a:spcPct val="150000"/>
              </a:lnSpc>
            </a:pP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Hướng</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dẫn</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cách</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ươm</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và</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trồng</a:t>
            </a:r>
            <a: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1"/>
                </a:solidFill>
                <a:latin typeface="UTM Avo" panose="02040603050506020204" pitchFamily="18" charset="0"/>
                <a:ea typeface="Calibri" panose="020F0502020204030204" pitchFamily="34" charset="0"/>
                <a:cs typeface="Arial" panose="020B0604020202020204" pitchFamily="34" charset="0"/>
              </a:rPr>
              <a:t>cây</a:t>
            </a:r>
            <a:endPar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endParaRPr>
          </a:p>
          <a:p>
            <a:pPr algn="just">
              <a:lnSpc>
                <a:spcPct val="150000"/>
              </a:lnSpc>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 Xới đất cho tơi, bới đất tạo ra các </a:t>
            </a:r>
            <a:b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b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khoảng trống, tra hạt giống vào các</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khoảng trống đó.</a:t>
            </a:r>
          </a:p>
          <a:p>
            <a:pPr algn="just">
              <a:lnSpc>
                <a:spcPct val="150000"/>
              </a:lnSpc>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 Vun đất để lấp kín hạt giống, tưới nước và nhổ cỏ sau khi gieo hạt.</a:t>
            </a:r>
            <a:endPar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endParaRPr>
          </a:p>
        </p:txBody>
      </p:sp>
      <p:sp>
        <p:nvSpPr>
          <p:cNvPr id="19" name="Freeform 7">
            <a:extLst>
              <a:ext uri="{FF2B5EF4-FFF2-40B4-BE49-F238E27FC236}">
                <a16:creationId xmlns:a16="http://schemas.microsoft.com/office/drawing/2014/main" id="{F8EE80C4-19DE-CDA0-B4F7-622BB6655AA2}"/>
              </a:ext>
            </a:extLst>
          </p:cNvPr>
          <p:cNvSpPr/>
          <p:nvPr/>
        </p:nvSpPr>
        <p:spPr>
          <a:xfrm>
            <a:off x="3862802" y="2461678"/>
            <a:ext cx="533231" cy="525233"/>
          </a:xfrm>
          <a:custGeom>
            <a:avLst/>
            <a:gdLst/>
            <a:ahLst/>
            <a:cxnLst/>
            <a:rect l="l" t="t" r="r" b="b"/>
            <a:pathLst>
              <a:path w="799847" h="787850">
                <a:moveTo>
                  <a:pt x="0" y="0"/>
                </a:moveTo>
                <a:lnTo>
                  <a:pt x="799847" y="0"/>
                </a:lnTo>
                <a:lnTo>
                  <a:pt x="799847" y="787849"/>
                </a:lnTo>
                <a:lnTo>
                  <a:pt x="0" y="787849"/>
                </a:lnTo>
                <a:lnTo>
                  <a:pt x="0" y="0"/>
                </a:lnTo>
                <a:close/>
              </a:path>
            </a:pathLst>
          </a:custGeom>
          <a:blipFill>
            <a:blip r:embed="rId4"/>
            <a:stretch>
              <a:fillRect/>
            </a:stretch>
          </a:blipFill>
        </p:spPr>
        <p:txBody>
          <a:bodyPr/>
          <a:lstStyle/>
          <a:p>
            <a:endParaRPr lang="en-US" sz="1200">
              <a:solidFill>
                <a:schemeClr val="tx1"/>
              </a:solidFill>
              <a:latin typeface="UTM Avo" panose="02040603050506020204" pitchFamily="18" charset="0"/>
            </a:endParaRPr>
          </a:p>
        </p:txBody>
      </p:sp>
      <p:pic>
        <p:nvPicPr>
          <p:cNvPr id="20" name="Picture 19" descr="A group of people wearing clothing&#10;&#10;Description automatically generated with medium confidence">
            <a:extLst>
              <a:ext uri="{FF2B5EF4-FFF2-40B4-BE49-F238E27FC236}">
                <a16:creationId xmlns:a16="http://schemas.microsoft.com/office/drawing/2014/main" id="{100F7659-F262-4A15-5AD1-929A66947F11}"/>
              </a:ext>
            </a:extLst>
          </p:cNvPr>
          <p:cNvPicPr>
            <a:picLocks noChangeAspect="1"/>
          </p:cNvPicPr>
          <p:nvPr/>
        </p:nvPicPr>
        <p:blipFill rotWithShape="1">
          <a:blip r:embed="rId5">
            <a:extLst>
              <a:ext uri="{28A0092B-C50C-407E-A947-70E740481C1C}">
                <a14:useLocalDpi xmlns:a14="http://schemas.microsoft.com/office/drawing/2010/main" val="0"/>
              </a:ext>
            </a:extLst>
          </a:blip>
          <a:srcRect l="11469" t="10109" r="9436" b="11156"/>
          <a:stretch/>
        </p:blipFill>
        <p:spPr>
          <a:xfrm>
            <a:off x="364677" y="2976180"/>
            <a:ext cx="3292418" cy="3277425"/>
          </a:xfrm>
          <a:prstGeom prst="rect">
            <a:avLst/>
          </a:prstGeom>
        </p:spPr>
      </p:pic>
    </p:spTree>
    <p:extLst>
      <p:ext uri="{BB962C8B-B14F-4D97-AF65-F5344CB8AC3E}">
        <p14:creationId xmlns:p14="http://schemas.microsoft.com/office/powerpoint/2010/main" val="39426306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barn(outVertical)">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barn(outVertical)">
                                      <p:cBhvr>
                                        <p:cTn id="12" dur="5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barn(outVertical)">
                                      <p:cBhvr>
                                        <p:cTn id="17" dur="5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9535B0F4-5CC9-99D6-E532-8691D5215FA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2A75ED1-1DBE-6E7C-CF65-27DCAC0D7561}"/>
              </a:ext>
            </a:extLst>
          </p:cNvPr>
          <p:cNvPicPr>
            <a:picLocks noChangeAspect="1"/>
          </p:cNvPicPr>
          <p:nvPr/>
        </p:nvPicPr>
        <p:blipFill>
          <a:blip r:embed="rId4"/>
          <a:stretch>
            <a:fillRect/>
          </a:stretch>
        </p:blipFill>
        <p:spPr>
          <a:xfrm>
            <a:off x="6095999" y="3024632"/>
            <a:ext cx="6323285" cy="3064660"/>
          </a:xfrm>
          <a:prstGeom prst="rect">
            <a:avLst/>
          </a:prstGeom>
        </p:spPr>
      </p:pic>
      <p:grpSp>
        <p:nvGrpSpPr>
          <p:cNvPr id="4" name="Group 3">
            <a:extLst>
              <a:ext uri="{FF2B5EF4-FFF2-40B4-BE49-F238E27FC236}">
                <a16:creationId xmlns:a16="http://schemas.microsoft.com/office/drawing/2014/main" id="{8B7A2023-C1CE-D2FB-3744-08AB9923E925}"/>
              </a:ext>
            </a:extLst>
          </p:cNvPr>
          <p:cNvGrpSpPr/>
          <p:nvPr/>
        </p:nvGrpSpPr>
        <p:grpSpPr>
          <a:xfrm>
            <a:off x="466578" y="3007270"/>
            <a:ext cx="5887569" cy="3082022"/>
            <a:chOff x="1066800" y="2476500"/>
            <a:chExt cx="7248389" cy="9235643"/>
          </a:xfrm>
        </p:grpSpPr>
        <p:sp>
          <p:nvSpPr>
            <p:cNvPr id="5" name="Folded Corner 13">
              <a:extLst>
                <a:ext uri="{FF2B5EF4-FFF2-40B4-BE49-F238E27FC236}">
                  <a16:creationId xmlns:a16="http://schemas.microsoft.com/office/drawing/2014/main" id="{FFF411C1-AA5C-0A78-EDD9-92B9B6034C5C}"/>
                </a:ext>
              </a:extLst>
            </p:cNvPr>
            <p:cNvSpPr/>
            <p:nvPr/>
          </p:nvSpPr>
          <p:spPr>
            <a:xfrm>
              <a:off x="1066800" y="2476500"/>
              <a:ext cx="7248389" cy="9235643"/>
            </a:xfrm>
            <a:prstGeom prst="foldedCorner">
              <a:avLst/>
            </a:prstGeom>
            <a:solidFill>
              <a:sysClr val="window" lastClr="FFFFFF"/>
            </a:solidFill>
            <a:ln w="28575"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prstClr val="white"/>
                </a:solidFill>
                <a:effectLst/>
                <a:uLnTx/>
                <a:uFillTx/>
                <a:latin typeface="UTM Avo"/>
                <a:cs typeface="+mn-ea"/>
                <a:sym typeface="+mn-lt"/>
              </a:endParaRPr>
            </a:p>
          </p:txBody>
        </p:sp>
        <p:sp>
          <p:nvSpPr>
            <p:cNvPr id="6" name="Rectangle 5">
              <a:extLst>
                <a:ext uri="{FF2B5EF4-FFF2-40B4-BE49-F238E27FC236}">
                  <a16:creationId xmlns:a16="http://schemas.microsoft.com/office/drawing/2014/main" id="{EF90C2ED-2E13-F066-7E16-344C6B086458}"/>
                </a:ext>
              </a:extLst>
            </p:cNvPr>
            <p:cNvSpPr/>
            <p:nvPr/>
          </p:nvSpPr>
          <p:spPr>
            <a:xfrm>
              <a:off x="1364257" y="3370041"/>
              <a:ext cx="6859034" cy="8342102"/>
            </a:xfrm>
            <a:prstGeom prst="rect">
              <a:avLst/>
            </a:prstGeom>
          </p:spPr>
          <p:txBody>
            <a:bodyPr wrap="square">
              <a:spAutoFit/>
            </a:bodyP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Điều</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gì</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sẽ</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xảy</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ra</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sau</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khi</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gieo</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hạt</a:t>
              </a:r>
              <a:r>
                <a:rPr kumimoji="0" lang="en-US" sz="2400" b="0" i="0" u="none" strike="noStrike" kern="0" cap="none" spc="0" normalizeH="0" baseline="0" noProof="0" dirty="0">
                  <a:ln>
                    <a:noFill/>
                  </a:ln>
                  <a:solidFill>
                    <a:prstClr val="black"/>
                  </a:solidFill>
                  <a:effectLst/>
                  <a:uLnTx/>
                  <a:uFillTx/>
                  <a:latin typeface="UTM Avo"/>
                  <a:cs typeface="+mn-ea"/>
                  <a:sym typeface="+mn-lt"/>
                </a:rPr>
                <a:t>?</a:t>
              </a:r>
            </a:p>
            <a:p>
              <a:pPr marL="0" marR="0" lvl="0" indent="0" algn="just" defTabSz="60963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Để</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hạt</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phát</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triển</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thành</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cây</a:t>
              </a:r>
              <a:r>
                <a:rPr kumimoji="0" lang="en-US" sz="2400" b="0" i="0" u="none" strike="noStrike" kern="0" cap="none" spc="0" normalizeH="0" baseline="0" noProof="0" dirty="0">
                  <a:ln>
                    <a:noFill/>
                  </a:ln>
                  <a:solidFill>
                    <a:prstClr val="black"/>
                  </a:solidFill>
                  <a:effectLst/>
                  <a:uLnTx/>
                  <a:uFillTx/>
                  <a:latin typeface="UTM Avo"/>
                  <a:cs typeface="+mn-ea"/>
                  <a:sym typeface="+mn-lt"/>
                </a:rPr>
                <a:t> con, </a:t>
              </a:r>
              <a:r>
                <a:rPr kumimoji="0" lang="en-US" sz="2400" b="0" i="0" u="none" strike="noStrike" kern="0" cap="none" spc="0" normalizeH="0" baseline="0" noProof="0" dirty="0" err="1">
                  <a:ln>
                    <a:noFill/>
                  </a:ln>
                  <a:solidFill>
                    <a:prstClr val="black"/>
                  </a:solidFill>
                  <a:effectLst/>
                  <a:uLnTx/>
                  <a:uFillTx/>
                  <a:latin typeface="UTM Avo"/>
                  <a:cs typeface="+mn-ea"/>
                  <a:sym typeface="+mn-lt"/>
                </a:rPr>
                <a:t>chúng</a:t>
              </a:r>
              <a:r>
                <a:rPr kumimoji="0" lang="en-US" sz="2400" b="0" i="0" u="none" strike="noStrike" kern="0" cap="none" spc="0" normalizeH="0" baseline="0" noProof="0" dirty="0">
                  <a:ln>
                    <a:noFill/>
                  </a:ln>
                  <a:solidFill>
                    <a:prstClr val="black"/>
                  </a:solidFill>
                  <a:effectLst/>
                  <a:uLnTx/>
                  <a:uFillTx/>
                  <a:latin typeface="UTM Avo"/>
                  <a:cs typeface="+mn-ea"/>
                  <a:sym typeface="+mn-lt"/>
                </a:rPr>
                <a:t> ta </a:t>
              </a:r>
              <a:r>
                <a:rPr kumimoji="0" lang="en-US" sz="2400" b="0" i="0" u="none" strike="noStrike" kern="0" cap="none" spc="0" normalizeH="0" baseline="0" noProof="0" dirty="0" err="1">
                  <a:ln>
                    <a:noFill/>
                  </a:ln>
                  <a:solidFill>
                    <a:prstClr val="black"/>
                  </a:solidFill>
                  <a:effectLst/>
                  <a:uLnTx/>
                  <a:uFillTx/>
                  <a:latin typeface="UTM Avo"/>
                  <a:cs typeface="+mn-ea"/>
                  <a:sym typeface="+mn-lt"/>
                </a:rPr>
                <a:t>cần</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làm</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gì</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tiếp</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theo</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p>
            <a:p>
              <a:pPr marL="0" marR="0" lvl="0" indent="0" algn="just" defTabSz="60963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Trồng</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và</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chăm</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sóc</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cây</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có</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br>
                <a:rPr kumimoji="0" lang="en-US" sz="2400" b="0" i="0" u="none" strike="noStrike" kern="0" cap="none" spc="0" normalizeH="0" baseline="0" noProof="0" dirty="0">
                  <a:ln>
                    <a:noFill/>
                  </a:ln>
                  <a:solidFill>
                    <a:prstClr val="black"/>
                  </a:solidFill>
                  <a:effectLst/>
                  <a:uLnTx/>
                  <a:uFillTx/>
                  <a:latin typeface="UTM Avo"/>
                  <a:cs typeface="+mn-ea"/>
                  <a:sym typeface="+mn-lt"/>
                </a:rPr>
              </a:br>
              <a:r>
                <a:rPr kumimoji="0" lang="en-US" sz="2400" b="0" i="0" u="none" strike="noStrike" kern="0" cap="none" spc="0" normalizeH="0" baseline="0" noProof="0" dirty="0" err="1">
                  <a:ln>
                    <a:noFill/>
                  </a:ln>
                  <a:solidFill>
                    <a:prstClr val="black"/>
                  </a:solidFill>
                  <a:effectLst/>
                  <a:uLnTx/>
                  <a:uFillTx/>
                  <a:latin typeface="UTM Avo"/>
                  <a:cs typeface="+mn-ea"/>
                  <a:sym typeface="+mn-lt"/>
                </a:rPr>
                <a:t>lợi</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ích</a:t>
              </a:r>
              <a:r>
                <a:rPr kumimoji="0" lang="en-US" sz="2400" b="0" i="0" u="none" strike="noStrike" kern="0" cap="none" spc="0" normalizeH="0" baseline="0" noProof="0" dirty="0">
                  <a:ln>
                    <a:noFill/>
                  </a:ln>
                  <a:solidFill>
                    <a:prstClr val="black"/>
                  </a:solidFill>
                  <a:effectLst/>
                  <a:uLnTx/>
                  <a:uFillTx/>
                  <a:latin typeface="UTM Avo"/>
                  <a:cs typeface="+mn-ea"/>
                  <a:sym typeface="+mn-lt"/>
                </a:rPr>
                <a:t> </a:t>
              </a:r>
              <a:r>
                <a:rPr kumimoji="0" lang="en-US" sz="2400" b="0" i="0" u="none" strike="noStrike" kern="0" cap="none" spc="0" normalizeH="0" baseline="0" noProof="0" dirty="0" err="1">
                  <a:ln>
                    <a:noFill/>
                  </a:ln>
                  <a:solidFill>
                    <a:prstClr val="black"/>
                  </a:solidFill>
                  <a:effectLst/>
                  <a:uLnTx/>
                  <a:uFillTx/>
                  <a:latin typeface="UTM Avo"/>
                  <a:cs typeface="+mn-ea"/>
                  <a:sym typeface="+mn-lt"/>
                </a:rPr>
                <a:t>gì</a:t>
              </a:r>
              <a:r>
                <a:rPr kumimoji="0" lang="en-US" sz="2400" b="0" i="0" u="none" strike="noStrike" kern="0" cap="none" spc="0" normalizeH="0" baseline="0" noProof="0" dirty="0">
                  <a:ln>
                    <a:noFill/>
                  </a:ln>
                  <a:solidFill>
                    <a:prstClr val="black"/>
                  </a:solidFill>
                  <a:effectLst/>
                  <a:uLnTx/>
                  <a:uFillTx/>
                  <a:latin typeface="UTM Avo"/>
                  <a:cs typeface="+mn-ea"/>
                  <a:sym typeface="+mn-lt"/>
                </a:rPr>
                <a:t>?</a:t>
              </a:r>
            </a:p>
          </p:txBody>
        </p:sp>
      </p:grpSp>
      <p:pic>
        <p:nvPicPr>
          <p:cNvPr id="7" name="Picture 6">
            <a:extLst>
              <a:ext uri="{FF2B5EF4-FFF2-40B4-BE49-F238E27FC236}">
                <a16:creationId xmlns:a16="http://schemas.microsoft.com/office/drawing/2014/main" id="{7CC4B7F1-3B7E-FC58-C805-5BB7B670F3CA}"/>
              </a:ext>
            </a:extLst>
          </p:cNvPr>
          <p:cNvPicPr>
            <a:picLocks noChangeAspect="1"/>
          </p:cNvPicPr>
          <p:nvPr/>
        </p:nvPicPr>
        <p:blipFill>
          <a:blip r:embed="rId5"/>
          <a:stretch>
            <a:fillRect/>
          </a:stretch>
        </p:blipFill>
        <p:spPr>
          <a:xfrm>
            <a:off x="200852" y="2530735"/>
            <a:ext cx="634455" cy="953069"/>
          </a:xfrm>
          <a:prstGeom prst="rect">
            <a:avLst/>
          </a:prstGeom>
        </p:spPr>
      </p:pic>
      <p:sp>
        <p:nvSpPr>
          <p:cNvPr id="8" name="TextBox 7">
            <a:extLst>
              <a:ext uri="{FF2B5EF4-FFF2-40B4-BE49-F238E27FC236}">
                <a16:creationId xmlns:a16="http://schemas.microsoft.com/office/drawing/2014/main" id="{74EED510-0099-9469-1434-F120799B7997}"/>
              </a:ext>
            </a:extLst>
          </p:cNvPr>
          <p:cNvSpPr txBox="1"/>
          <p:nvPr/>
        </p:nvSpPr>
        <p:spPr>
          <a:xfrm>
            <a:off x="584200" y="1581798"/>
            <a:ext cx="11023599" cy="574388"/>
          </a:xfrm>
          <a:prstGeom prst="rect">
            <a:avLst/>
          </a:prstGeom>
          <a:noFill/>
        </p:spPr>
        <p:txBody>
          <a:bodyPr wrap="square">
            <a:spAutoFit/>
          </a:bodyPr>
          <a:lstStyle/>
          <a:p>
            <a:pPr algn="ctr">
              <a:lnSpc>
                <a:spcPct val="150000"/>
              </a:lnSpc>
            </a:pPr>
            <a:r>
              <a:rPr lang="en-US" sz="2400" b="1" dirty="0">
                <a:latin typeface="UTM Avo" panose="02040603050506020204" pitchFamily="18"/>
                <a:ea typeface="Calibri" panose="020F0502020204030204" pitchFamily="34" charset="0"/>
                <a:cs typeface="Arial" panose="020B0604020202020204" pitchFamily="34" charset="0"/>
              </a:rPr>
              <a:t>Sau </a:t>
            </a:r>
            <a:r>
              <a:rPr lang="en-US" sz="2400" b="1" dirty="0" err="1">
                <a:latin typeface="UTM Avo" panose="02040603050506020204" pitchFamily="18"/>
                <a:ea typeface="Calibri" panose="020F0502020204030204" pitchFamily="34" charset="0"/>
                <a:cs typeface="Arial" panose="020B0604020202020204" pitchFamily="34" charset="0"/>
              </a:rPr>
              <a:t>khi</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trồng</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cây</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cả</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lớp</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cùng</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thảo</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luận</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và</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trả</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lời</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câu</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hỏi</a:t>
            </a:r>
            <a:endParaRPr lang="en-US" sz="2400" b="1" dirty="0">
              <a:solidFill>
                <a:srgbClr val="000000"/>
              </a:solidFill>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023363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6" presetClass="entr" presetSubtype="21"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1EFD56A9-13D2-C073-F23E-D59D2AF3213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0743E69-D44B-2236-3BC7-67F451F4B118}"/>
              </a:ext>
            </a:extLst>
          </p:cNvPr>
          <p:cNvSpPr/>
          <p:nvPr/>
        </p:nvSpPr>
        <p:spPr>
          <a:xfrm>
            <a:off x="6769045" y="2089102"/>
            <a:ext cx="5422955" cy="4765448"/>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latin typeface="UTM Avo" panose="02040603050506020204" pitchFamily="18"/>
            </a:endParaRPr>
          </a:p>
        </p:txBody>
      </p:sp>
      <p:pic>
        <p:nvPicPr>
          <p:cNvPr id="5" name="Picture 5">
            <a:extLst>
              <a:ext uri="{FF2B5EF4-FFF2-40B4-BE49-F238E27FC236}">
                <a16:creationId xmlns:a16="http://schemas.microsoft.com/office/drawing/2014/main" id="{D8983758-1A13-C9A0-72B0-7B6AB1F8FC2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84200" y="5665756"/>
            <a:ext cx="892629" cy="850431"/>
          </a:xfrm>
          <a:prstGeom prst="rect">
            <a:avLst/>
          </a:prstGeom>
        </p:spPr>
      </p:pic>
      <p:pic>
        <p:nvPicPr>
          <p:cNvPr id="6" name="Picture 7">
            <a:extLst>
              <a:ext uri="{FF2B5EF4-FFF2-40B4-BE49-F238E27FC236}">
                <a16:creationId xmlns:a16="http://schemas.microsoft.com/office/drawing/2014/main" id="{6FBF3F19-1BD8-0968-69B9-55A882B563E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910268" y="1367491"/>
            <a:ext cx="989631" cy="914584"/>
          </a:xfrm>
          <a:prstGeom prst="rect">
            <a:avLst/>
          </a:prstGeom>
        </p:spPr>
      </p:pic>
      <p:sp>
        <p:nvSpPr>
          <p:cNvPr id="7" name="TextBox 6">
            <a:extLst>
              <a:ext uri="{FF2B5EF4-FFF2-40B4-BE49-F238E27FC236}">
                <a16:creationId xmlns:a16="http://schemas.microsoft.com/office/drawing/2014/main" id="{DC9D8C8B-3DBD-1D32-0872-CD5AE2821404}"/>
              </a:ext>
            </a:extLst>
          </p:cNvPr>
          <p:cNvSpPr txBox="1"/>
          <p:nvPr/>
        </p:nvSpPr>
        <p:spPr>
          <a:xfrm>
            <a:off x="584200" y="2696736"/>
            <a:ext cx="11023599" cy="1675843"/>
          </a:xfrm>
          <a:prstGeom prst="rect">
            <a:avLst/>
          </a:prstGeom>
          <a:noFill/>
        </p:spPr>
        <p:txBody>
          <a:bodyPr wrap="square">
            <a:spAutoFit/>
          </a:bodyPr>
          <a:lstStyle/>
          <a:p>
            <a:pPr algn="just">
              <a:lnSpc>
                <a:spcPct val="150000"/>
              </a:lnSpc>
            </a:pPr>
            <a:r>
              <a:rPr lang="vi-VN" sz="2400" dirty="0">
                <a:latin typeface="UTM Avo" panose="02040603050506020204" pitchFamily="18"/>
                <a:ea typeface="Calibri" panose="020F0502020204030204" pitchFamily="34" charset="0"/>
                <a:cs typeface="Arial" panose="020B0604020202020204" pitchFamily="34" charset="0"/>
              </a:rPr>
              <a:t>Cây thường được trồng từ hạt. Để trồng cây từ hạt, em cần xới đất </a:t>
            </a:r>
            <a:br>
              <a:rPr lang="en-US" sz="2400" dirty="0">
                <a:latin typeface="UTM Avo" panose="02040603050506020204" pitchFamily="18"/>
                <a:ea typeface="Calibri" panose="020F0502020204030204" pitchFamily="34" charset="0"/>
                <a:cs typeface="Arial" panose="020B0604020202020204" pitchFamily="34" charset="0"/>
              </a:rPr>
            </a:br>
            <a:r>
              <a:rPr lang="vi-VN" sz="2400" dirty="0">
                <a:latin typeface="UTM Avo" panose="02040603050506020204" pitchFamily="18"/>
                <a:ea typeface="Calibri" panose="020F0502020204030204" pitchFamily="34" charset="0"/>
                <a:cs typeface="Arial" panose="020B0604020202020204" pitchFamily="34" charset="0"/>
              </a:rPr>
              <a:t>tơi xốp, vun trồng hạt giống vào đất tơi xốp, tưới nước đầy đủ, để ở </a:t>
            </a:r>
            <a:br>
              <a:rPr lang="en-US" sz="2400" dirty="0">
                <a:latin typeface="UTM Avo" panose="02040603050506020204" pitchFamily="18"/>
                <a:ea typeface="Calibri" panose="020F0502020204030204" pitchFamily="34" charset="0"/>
                <a:cs typeface="Arial" panose="020B0604020202020204" pitchFamily="34" charset="0"/>
              </a:rPr>
            </a:br>
            <a:r>
              <a:rPr lang="vi-VN" sz="2400" dirty="0">
                <a:latin typeface="UTM Avo" panose="02040603050506020204" pitchFamily="18"/>
                <a:ea typeface="Calibri" panose="020F0502020204030204" pitchFamily="34" charset="0"/>
                <a:cs typeface="Arial" panose="020B0604020202020204" pitchFamily="34" charset="0"/>
              </a:rPr>
              <a:t>nơi thoáng, đủ ánh sáng.</a:t>
            </a:r>
            <a:endParaRPr lang="en-US" sz="2400" dirty="0">
              <a:solidFill>
                <a:srgbClr val="000000"/>
              </a:solidFill>
              <a:latin typeface="UTM Avo" panose="02040603050506020204" pitchFamily="18"/>
              <a:ea typeface="Calibri" panose="020F0502020204030204" pitchFamily="34" charset="0"/>
              <a:cs typeface="Arial" panose="020B0604020202020204" pitchFamily="34" charset="0"/>
            </a:endParaRPr>
          </a:p>
        </p:txBody>
      </p:sp>
      <p:pic>
        <p:nvPicPr>
          <p:cNvPr id="8" name="Picture 7" descr="A group of cartoon children holding hands&#10;&#10;Description automatically generated">
            <a:extLst>
              <a:ext uri="{FF2B5EF4-FFF2-40B4-BE49-F238E27FC236}">
                <a16:creationId xmlns:a16="http://schemas.microsoft.com/office/drawing/2014/main" id="{4A2B09CB-D532-0086-B96F-F2E3A0041A4C}"/>
              </a:ext>
            </a:extLst>
          </p:cNvPr>
          <p:cNvPicPr>
            <a:picLocks noChangeAspect="1"/>
          </p:cNvPicPr>
          <p:nvPr/>
        </p:nvPicPr>
        <p:blipFill rotWithShape="1">
          <a:blip r:embed="rId8">
            <a:extLst>
              <a:ext uri="{28A0092B-C50C-407E-A947-70E740481C1C}">
                <a14:useLocalDpi xmlns:a14="http://schemas.microsoft.com/office/drawing/2010/main" val="0"/>
              </a:ext>
            </a:extLst>
          </a:blip>
          <a:srcRect t="23504" b="25061"/>
          <a:stretch/>
        </p:blipFill>
        <p:spPr>
          <a:xfrm>
            <a:off x="2777350" y="4891916"/>
            <a:ext cx="6637297" cy="2190582"/>
          </a:xfrm>
          <a:prstGeom prst="rect">
            <a:avLst/>
          </a:prstGeom>
        </p:spPr>
      </p:pic>
      <p:sp>
        <p:nvSpPr>
          <p:cNvPr id="9" name="TextBox 8">
            <a:extLst>
              <a:ext uri="{FF2B5EF4-FFF2-40B4-BE49-F238E27FC236}">
                <a16:creationId xmlns:a16="http://schemas.microsoft.com/office/drawing/2014/main" id="{FE4C2FF3-FEFD-6B1A-6244-9E27EB4E9884}"/>
              </a:ext>
            </a:extLst>
          </p:cNvPr>
          <p:cNvSpPr txBox="1"/>
          <p:nvPr/>
        </p:nvSpPr>
        <p:spPr>
          <a:xfrm>
            <a:off x="584200" y="1782152"/>
            <a:ext cx="11023599" cy="666977"/>
          </a:xfrm>
          <a:prstGeom prst="rect">
            <a:avLst/>
          </a:prstGeom>
          <a:noFill/>
        </p:spPr>
        <p:txBody>
          <a:bodyPr wrap="square">
            <a:spAutoFit/>
          </a:bodyPr>
          <a:lstStyle/>
          <a:p>
            <a:pPr algn="ctr"/>
            <a:r>
              <a:rPr lang="en-US" sz="3600" b="1" dirty="0">
                <a:latin typeface="UTM Avo" panose="02040603050506020204" pitchFamily="18"/>
                <a:ea typeface="Calibri" panose="020F0502020204030204" pitchFamily="34" charset="0"/>
                <a:cs typeface="Arial" panose="020B0604020202020204" pitchFamily="34" charset="0"/>
              </a:rPr>
              <a:t>KẾT LUẬN</a:t>
            </a:r>
          </a:p>
        </p:txBody>
      </p:sp>
    </p:spTree>
    <p:extLst>
      <p:ext uri="{BB962C8B-B14F-4D97-AF65-F5344CB8AC3E}">
        <p14:creationId xmlns:p14="http://schemas.microsoft.com/office/powerpoint/2010/main" val="23681702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wipe(left)">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105EE095-C4CD-41C6-5203-3837303C7E91}"/>
              </a:ext>
            </a:extLst>
          </p:cNvPr>
          <p:cNvPicPr>
            <a:picLocks noChangeAspect="1"/>
          </p:cNvPicPr>
          <p:nvPr/>
        </p:nvPicPr>
        <p:blipFill>
          <a:blip r:embed="rId5"/>
          <a:stretch>
            <a:fillRect/>
          </a:stretch>
        </p:blipFill>
        <p:spPr>
          <a:xfrm>
            <a:off x="4682822" y="2919698"/>
            <a:ext cx="2826355" cy="1701355"/>
          </a:xfrm>
          <a:prstGeom prst="rect">
            <a:avLst/>
          </a:prstGeom>
        </p:spPr>
      </p:pic>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2F0EB1E-F227-F16A-A716-EFC179D8BC09}"/>
              </a:ext>
            </a:extLst>
          </p:cNvPr>
          <p:cNvSpPr/>
          <p:nvPr/>
        </p:nvSpPr>
        <p:spPr>
          <a:xfrm>
            <a:off x="1683255" y="1664208"/>
            <a:ext cx="8825486"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Chia </a:t>
            </a:r>
            <a:r>
              <a:rPr lang="en-US" sz="2400" b="1" dirty="0" err="1">
                <a:solidFill>
                  <a:schemeClr val="tx1"/>
                </a:solidFill>
                <a:latin typeface="UTM Avo" panose="02040603050506020204" pitchFamily="18" charset="0"/>
              </a:rPr>
              <a:t>sẻ</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về</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hoạt</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động</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em</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yêu</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thích</a:t>
            </a:r>
            <a:endParaRPr lang="en-US" sz="2400" b="1" dirty="0">
              <a:solidFill>
                <a:schemeClr val="tx1"/>
              </a:solidFill>
              <a:latin typeface="UTM Avo" panose="02040603050506020204" pitchFamily="18" charset="0"/>
            </a:endParaRPr>
          </a:p>
        </p:txBody>
      </p:sp>
      <p:pic>
        <p:nvPicPr>
          <p:cNvPr id="5" name="Picture 4">
            <a:extLst>
              <a:ext uri="{FF2B5EF4-FFF2-40B4-BE49-F238E27FC236}">
                <a16:creationId xmlns:a16="http://schemas.microsoft.com/office/drawing/2014/main" id="{AD213B97-F93D-8C40-B244-F79AEC3F3C68}"/>
              </a:ext>
            </a:extLst>
          </p:cNvPr>
          <p:cNvPicPr>
            <a:picLocks noChangeAspect="1"/>
          </p:cNvPicPr>
          <p:nvPr/>
        </p:nvPicPr>
        <p:blipFill>
          <a:blip r:embed="rId4"/>
          <a:stretch>
            <a:fillRect/>
          </a:stretch>
        </p:blipFill>
        <p:spPr>
          <a:xfrm>
            <a:off x="2576430" y="2606439"/>
            <a:ext cx="7039136" cy="4047024"/>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a:extLst>
            <a:ext uri="{FF2B5EF4-FFF2-40B4-BE49-F238E27FC236}">
              <a16:creationId xmlns:a16="http://schemas.microsoft.com/office/drawing/2014/main" id="{AE63C2CE-60EE-E548-929C-065280E86818}"/>
            </a:ext>
          </a:extLst>
        </p:cNvPr>
        <p:cNvGrpSpPr/>
        <p:nvPr/>
      </p:nvGrpSpPr>
      <p:grpSpPr>
        <a:xfrm>
          <a:off x="0" y="0"/>
          <a:ext cx="0" cy="0"/>
          <a:chOff x="0" y="0"/>
          <a:chExt cx="0" cy="0"/>
        </a:xfrm>
      </p:grpSpPr>
      <p:sp>
        <p:nvSpPr>
          <p:cNvPr id="2" name="Rounded Rectangle 21">
            <a:extLst>
              <a:ext uri="{FF2B5EF4-FFF2-40B4-BE49-F238E27FC236}">
                <a16:creationId xmlns:a16="http://schemas.microsoft.com/office/drawing/2014/main" id="{05E8D28A-76FE-9407-5C24-D573EABADE59}"/>
              </a:ext>
            </a:extLst>
          </p:cNvPr>
          <p:cNvSpPr/>
          <p:nvPr/>
        </p:nvSpPr>
        <p:spPr>
          <a:xfrm>
            <a:off x="365749" y="2645224"/>
            <a:ext cx="3276762" cy="635592"/>
          </a:xfrm>
          <a:prstGeom prst="roundRect">
            <a:avLst/>
          </a:prstGeom>
          <a:solidFill>
            <a:srgbClr val="4F81BD">
              <a:lumMod val="20000"/>
              <a:lumOff val="80000"/>
            </a:srgbClr>
          </a:solidFill>
          <a:ln w="57150" cap="flat" cmpd="sng" algn="ctr">
            <a:noFill/>
            <a:prstDash val="sysDash"/>
          </a:ln>
          <a:effectLst>
            <a:outerShdw blurRad="50800" dist="38100" dir="2700000" algn="tl" rotWithShape="0">
              <a:prstClr val="black">
                <a:alpha val="40000"/>
              </a:prstClr>
            </a:outerShdw>
          </a:effectLst>
        </p:spPr>
        <p:txBody>
          <a:bodyPr rtlCol="0" anchor="ctr"/>
          <a:lstStyle/>
          <a:p>
            <a:pPr algn="ctr" defTabSz="609539">
              <a:buClrTx/>
              <a:buFontTx/>
              <a:buNone/>
              <a:defRPr/>
            </a:pPr>
            <a:r>
              <a:rPr lang="en-US" sz="2400" b="1" dirty="0" err="1">
                <a:solidFill>
                  <a:schemeClr val="tx1"/>
                </a:solidFill>
                <a:latin typeface="UTM Avo" panose="02040603050506020204" pitchFamily="18" charset="0"/>
                <a:ea typeface="+mn-ea"/>
                <a:cs typeface="Arial" panose="020B0604020202020204" pitchFamily="34" charset="0"/>
              </a:rPr>
              <a:t>Hoạt</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động</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nhóm</a:t>
            </a:r>
            <a:endParaRPr lang="en-US" sz="2400" b="1" dirty="0">
              <a:solidFill>
                <a:schemeClr val="tx1"/>
              </a:solidFill>
              <a:latin typeface="UTM Avo" panose="02040603050506020204" pitchFamily="18" charset="0"/>
              <a:ea typeface="+mn-ea"/>
              <a:cs typeface="Arial" panose="020B0604020202020204" pitchFamily="34" charset="0"/>
            </a:endParaRPr>
          </a:p>
        </p:txBody>
      </p:sp>
      <p:pic>
        <p:nvPicPr>
          <p:cNvPr id="5" name="Picture 9">
            <a:extLst>
              <a:ext uri="{FF2B5EF4-FFF2-40B4-BE49-F238E27FC236}">
                <a16:creationId xmlns:a16="http://schemas.microsoft.com/office/drawing/2014/main" id="{646AC2F2-EDA2-CE21-EED9-E3A58B8FB3B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40332" y="3683936"/>
            <a:ext cx="2527595" cy="2663175"/>
          </a:xfrm>
          <a:prstGeom prst="rect">
            <a:avLst/>
          </a:prstGeom>
        </p:spPr>
      </p:pic>
      <p:sp>
        <p:nvSpPr>
          <p:cNvPr id="6" name="Rectangle: Rounded Corners 5">
            <a:extLst>
              <a:ext uri="{FF2B5EF4-FFF2-40B4-BE49-F238E27FC236}">
                <a16:creationId xmlns:a16="http://schemas.microsoft.com/office/drawing/2014/main" id="{5E582F42-AD11-56C7-E5D8-7CC1A7F7BDBD}"/>
              </a:ext>
            </a:extLst>
          </p:cNvPr>
          <p:cNvSpPr/>
          <p:nvPr/>
        </p:nvSpPr>
        <p:spPr>
          <a:xfrm>
            <a:off x="3899159" y="2645224"/>
            <a:ext cx="7927092" cy="3845399"/>
          </a:xfrm>
          <a:prstGeom prst="roundRect">
            <a:avLst/>
          </a:prstGeom>
          <a:solidFill>
            <a:srgbClr val="4BACC6">
              <a:lumMod val="20000"/>
              <a:lumOff val="80000"/>
            </a:srgbClr>
          </a:solidFill>
          <a:ln w="25400" cap="flat" cmpd="sng" algn="ctr">
            <a:solidFill>
              <a:srgbClr val="4BACC6">
                <a:lumMod val="7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white"/>
              </a:solidFill>
              <a:effectLst/>
              <a:uLnTx/>
              <a:uFillTx/>
              <a:latin typeface="UTM Avo" panose="02040603050506020204" pitchFamily="18" charset="0"/>
            </a:endParaRPr>
          </a:p>
        </p:txBody>
      </p:sp>
      <p:sp>
        <p:nvSpPr>
          <p:cNvPr id="7" name="Rectangle: Rounded Corners 6">
            <a:extLst>
              <a:ext uri="{FF2B5EF4-FFF2-40B4-BE49-F238E27FC236}">
                <a16:creationId xmlns:a16="http://schemas.microsoft.com/office/drawing/2014/main" id="{73825D70-BA9E-ACD1-19E1-074108CCA813}"/>
              </a:ext>
            </a:extLst>
          </p:cNvPr>
          <p:cNvSpPr/>
          <p:nvPr/>
        </p:nvSpPr>
        <p:spPr>
          <a:xfrm>
            <a:off x="4059169" y="2797279"/>
            <a:ext cx="7578970" cy="3560812"/>
          </a:xfrm>
          <a:prstGeom prst="roundRect">
            <a:avLst/>
          </a:prstGeom>
          <a:solidFill>
            <a:sysClr val="window" lastClr="FFFFFF"/>
          </a:solidFill>
          <a:ln w="38100" cap="flat" cmpd="sng" algn="ctr">
            <a:solidFill>
              <a:srgbClr val="4BACC6">
                <a:lumMod val="75000"/>
              </a:srgbClr>
            </a:solidFill>
            <a:prstDash val="dash"/>
          </a:ln>
          <a:effectLst/>
        </p:spPr>
        <p:txBody>
          <a:bodyPr rtlCol="0" anchor="ctr"/>
          <a:lstStyle/>
          <a:p>
            <a:pPr lvl="0" algn="just" defTabSz="609539">
              <a:lnSpc>
                <a:spcPct val="150000"/>
              </a:lnSpc>
              <a:buClrTx/>
              <a:defRPr/>
            </a:pPr>
            <a:r>
              <a:rPr lang="vi-VN" sz="2100" dirty="0">
                <a:solidFill>
                  <a:schemeClr val="tx1"/>
                </a:solidFill>
                <a:latin typeface="UTM Avo" panose="02040603050506020204" pitchFamily="18" charset="0"/>
                <a:ea typeface="+mn-ea"/>
                <a:cs typeface="Arial" panose="020B0604020202020204" pitchFamily="34" charset="0"/>
              </a:rPr>
              <a:t>- Em hãy kể những việc đã làm được theo chủ đề </a:t>
            </a:r>
            <a:r>
              <a:rPr lang="vi-VN" sz="2100" i="1" dirty="0">
                <a:solidFill>
                  <a:schemeClr val="tx1"/>
                </a:solidFill>
                <a:latin typeface="UTM Avo" panose="02040603050506020204" pitchFamily="18" charset="0"/>
                <a:ea typeface="+mn-ea"/>
                <a:cs typeface="Arial" panose="020B0604020202020204" pitchFamily="34" charset="0"/>
              </a:rPr>
              <a:t>“Mùa xuân của em”</a:t>
            </a:r>
            <a:r>
              <a:rPr lang="en-US" sz="2100" dirty="0">
                <a:solidFill>
                  <a:schemeClr val="tx1"/>
                </a:solidFill>
                <a:latin typeface="UTM Avo" panose="02040603050506020204" pitchFamily="18" charset="0"/>
                <a:ea typeface="+mn-ea"/>
                <a:cs typeface="Arial" panose="020B0604020202020204" pitchFamily="34" charset="0"/>
              </a:rPr>
              <a:t>.</a:t>
            </a:r>
            <a:endParaRPr lang="vi-VN" sz="2100" dirty="0">
              <a:solidFill>
                <a:schemeClr val="tx1"/>
              </a:solidFill>
              <a:latin typeface="UTM Avo" panose="02040603050506020204" pitchFamily="18" charset="0"/>
              <a:ea typeface="+mn-ea"/>
              <a:cs typeface="Arial" panose="020B0604020202020204" pitchFamily="34" charset="0"/>
            </a:endParaRPr>
          </a:p>
          <a:p>
            <a:pPr lvl="0" algn="just" defTabSz="609539">
              <a:lnSpc>
                <a:spcPct val="150000"/>
              </a:lnSpc>
              <a:buClrTx/>
              <a:defRPr/>
            </a:pPr>
            <a:r>
              <a:rPr lang="vi-VN" sz="2100" dirty="0">
                <a:solidFill>
                  <a:schemeClr val="tx1"/>
                </a:solidFill>
                <a:latin typeface="UTM Avo" panose="02040603050506020204" pitchFamily="18" charset="0"/>
                <a:ea typeface="+mn-ea"/>
                <a:cs typeface="Arial" panose="020B0604020202020204" pitchFamily="34" charset="0"/>
              </a:rPr>
              <a:t>- Nêu những điều em đã học được khi tham gia các hoạt động trong chủ đề</a:t>
            </a:r>
            <a:r>
              <a:rPr lang="en-US" sz="2100" dirty="0">
                <a:solidFill>
                  <a:schemeClr val="tx1"/>
                </a:solidFill>
                <a:latin typeface="UTM Avo" panose="02040603050506020204" pitchFamily="18" charset="0"/>
                <a:ea typeface="+mn-ea"/>
                <a:cs typeface="Arial" panose="020B0604020202020204" pitchFamily="34" charset="0"/>
              </a:rPr>
              <a:t>.</a:t>
            </a:r>
            <a:endParaRPr lang="vi-VN" sz="2100" dirty="0">
              <a:solidFill>
                <a:schemeClr val="tx1"/>
              </a:solidFill>
              <a:latin typeface="UTM Avo" panose="02040603050506020204" pitchFamily="18" charset="0"/>
              <a:ea typeface="+mn-ea"/>
              <a:cs typeface="Arial" panose="020B0604020202020204" pitchFamily="34" charset="0"/>
            </a:endParaRPr>
          </a:p>
          <a:p>
            <a:pPr lvl="0" algn="just" defTabSz="609539">
              <a:lnSpc>
                <a:spcPct val="150000"/>
              </a:lnSpc>
              <a:buClrTx/>
              <a:defRPr/>
            </a:pPr>
            <a:r>
              <a:rPr lang="vi-VN" sz="2100" dirty="0">
                <a:solidFill>
                  <a:schemeClr val="tx1"/>
                </a:solidFill>
                <a:latin typeface="UTM Avo" panose="02040603050506020204" pitchFamily="18" charset="0"/>
                <a:ea typeface="+mn-ea"/>
                <a:cs typeface="Arial" panose="020B0604020202020204" pitchFamily="34" charset="0"/>
              </a:rPr>
              <a:t>- Em thích các hoạt động nào trong chủ đề?</a:t>
            </a:r>
          </a:p>
          <a:p>
            <a:pPr lvl="0" algn="just" defTabSz="609539">
              <a:lnSpc>
                <a:spcPct val="150000"/>
              </a:lnSpc>
              <a:buClrTx/>
              <a:defRPr/>
            </a:pPr>
            <a:r>
              <a:rPr lang="vi-VN" sz="2100" dirty="0">
                <a:solidFill>
                  <a:schemeClr val="tx1"/>
                </a:solidFill>
                <a:latin typeface="UTM Avo" panose="02040603050506020204" pitchFamily="18" charset="0"/>
                <a:ea typeface="+mn-ea"/>
                <a:cs typeface="Arial" panose="020B0604020202020204" pitchFamily="34" charset="0"/>
              </a:rPr>
              <a:t>- Em mong muốn điều gì từ các hoạt động tiếp theo?</a:t>
            </a:r>
            <a:endParaRPr kumimoji="0" lang="vi-VN" sz="2100" i="0" u="none" strike="noStrike" kern="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endParaRPr>
          </a:p>
        </p:txBody>
      </p:sp>
      <p:sp>
        <p:nvSpPr>
          <p:cNvPr id="8" name="TextBox 7">
            <a:extLst>
              <a:ext uri="{FF2B5EF4-FFF2-40B4-BE49-F238E27FC236}">
                <a16:creationId xmlns:a16="http://schemas.microsoft.com/office/drawing/2014/main" id="{A1FC91D2-DC29-C795-C1F5-C59C232A9150}"/>
              </a:ext>
            </a:extLst>
          </p:cNvPr>
          <p:cNvSpPr txBox="1"/>
          <p:nvPr/>
        </p:nvSpPr>
        <p:spPr>
          <a:xfrm>
            <a:off x="1544398" y="1751167"/>
            <a:ext cx="9103204" cy="461665"/>
          </a:xfrm>
          <a:prstGeom prst="rect">
            <a:avLst/>
          </a:prstGeom>
          <a:solidFill>
            <a:schemeClr val="accent1">
              <a:lumMod val="20000"/>
              <a:lumOff val="80000"/>
            </a:schemeClr>
          </a:solidFill>
        </p:spPr>
        <p:txBody>
          <a:bodyPr wrap="square">
            <a:spAutoFit/>
          </a:bodyPr>
          <a:lstStyle/>
          <a:p>
            <a:pPr algn="ctr" defTabSz="609539"/>
            <a:r>
              <a:rPr lang="en-US" sz="2400" b="1" dirty="0" err="1">
                <a:solidFill>
                  <a:prstClr val="black"/>
                </a:solidFill>
                <a:latin typeface="UTM Avo" panose="02040603050506020204" pitchFamily="18" charset="0"/>
                <a:cs typeface="Arial" panose="020B0604020202020204" pitchFamily="34" charset="0"/>
              </a:rPr>
              <a:t>Các</a:t>
            </a:r>
            <a:r>
              <a:rPr lang="en-US" sz="2400" b="1" dirty="0">
                <a:solidFill>
                  <a:prstClr val="black"/>
                </a:solidFill>
                <a:latin typeface="UTM Avo" panose="02040603050506020204" pitchFamily="18" charset="0"/>
                <a:cs typeface="Arial" panose="020B0604020202020204" pitchFamily="34" charset="0"/>
              </a:rPr>
              <a:t> </a:t>
            </a:r>
            <a:r>
              <a:rPr lang="en-US" sz="2400" b="1" dirty="0" err="1">
                <a:solidFill>
                  <a:prstClr val="black"/>
                </a:solidFill>
                <a:latin typeface="UTM Avo" panose="02040603050506020204" pitchFamily="18" charset="0"/>
                <a:cs typeface="Arial" panose="020B0604020202020204" pitchFamily="34" charset="0"/>
              </a:rPr>
              <a:t>nhóm</a:t>
            </a:r>
            <a:r>
              <a:rPr lang="en-US" sz="2400" b="1" dirty="0">
                <a:solidFill>
                  <a:prstClr val="black"/>
                </a:solidFill>
                <a:latin typeface="UTM Avo" panose="02040603050506020204" pitchFamily="18" charset="0"/>
                <a:cs typeface="Arial" panose="020B0604020202020204" pitchFamily="34" charset="0"/>
              </a:rPr>
              <a:t> </a:t>
            </a:r>
            <a:r>
              <a:rPr lang="en-US" sz="2400" b="1" dirty="0" err="1">
                <a:solidFill>
                  <a:prstClr val="black"/>
                </a:solidFill>
                <a:latin typeface="UTM Avo" panose="02040603050506020204" pitchFamily="18" charset="0"/>
                <a:cs typeface="Arial" panose="020B0604020202020204" pitchFamily="34" charset="0"/>
              </a:rPr>
              <a:t>thảo</a:t>
            </a:r>
            <a:r>
              <a:rPr lang="vi-VN" sz="2400" b="1" dirty="0">
                <a:solidFill>
                  <a:prstClr val="black"/>
                </a:solidFill>
                <a:latin typeface="UTM Avo" panose="02040603050506020204" pitchFamily="18" charset="0"/>
                <a:cs typeface="Arial" panose="020B0604020202020204" pitchFamily="34" charset="0"/>
              </a:rPr>
              <a:t> luận</a:t>
            </a:r>
            <a:r>
              <a:rPr lang="en-US" sz="2400" b="1" dirty="0">
                <a:solidFill>
                  <a:prstClr val="black"/>
                </a:solidFill>
                <a:latin typeface="UTM Avo" panose="02040603050506020204" pitchFamily="18" charset="0"/>
                <a:cs typeface="Arial" panose="020B0604020202020204" pitchFamily="34" charset="0"/>
              </a:rPr>
              <a:t> </a:t>
            </a:r>
            <a:r>
              <a:rPr lang="vi-VN" sz="2400" b="1" dirty="0">
                <a:solidFill>
                  <a:prstClr val="black"/>
                </a:solidFill>
                <a:latin typeface="UTM Avo" panose="02040603050506020204" pitchFamily="18" charset="0"/>
                <a:cs typeface="Arial" panose="020B0604020202020204" pitchFamily="34" charset="0"/>
              </a:rPr>
              <a:t>theo nội dung được gợi ý dưới đây</a:t>
            </a:r>
            <a:r>
              <a:rPr lang="en-US" sz="2400" b="1" dirty="0">
                <a:solidFill>
                  <a:prstClr val="black"/>
                </a:solidFill>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23119101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
        <p:cNvGrpSpPr/>
        <p:nvPr/>
      </p:nvGrpSpPr>
      <p:grpSpPr>
        <a:xfrm>
          <a:off x="0" y="0"/>
          <a:ext cx="0" cy="0"/>
          <a:chOff x="0" y="0"/>
          <a:chExt cx="0" cy="0"/>
        </a:xfrm>
      </p:grpSpPr>
      <p:sp>
        <p:nvSpPr>
          <p:cNvPr id="2" name="Google Shape;175;g32282f178eb_0_115">
            <a:extLst>
              <a:ext uri="{FF2B5EF4-FFF2-40B4-BE49-F238E27FC236}">
                <a16:creationId xmlns:a16="http://schemas.microsoft.com/office/drawing/2014/main" id="{6E1C0CBB-1BE6-F322-828A-855CBD1B6DBC}"/>
              </a:ext>
            </a:extLst>
          </p:cNvPr>
          <p:cNvSpPr/>
          <p:nvPr/>
        </p:nvSpPr>
        <p:spPr>
          <a:xfrm>
            <a:off x="3544711" y="1043963"/>
            <a:ext cx="5089800" cy="81540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3600" b="1" dirty="0">
                <a:solidFill>
                  <a:schemeClr val="tx1"/>
                </a:solidFill>
                <a:latin typeface="UTM Avo" panose="02040603050506020204" pitchFamily="18" charset="0"/>
                <a:sym typeface="Arial"/>
              </a:rPr>
              <a:t>HƯỚNG DẪN VỀ NHÀ</a:t>
            </a:r>
            <a:endParaRPr sz="3600" b="1" dirty="0">
              <a:solidFill>
                <a:schemeClr val="tx1"/>
              </a:solidFill>
              <a:latin typeface="UTM Avo" panose="02040603050506020204" pitchFamily="18" charset="0"/>
              <a:sym typeface="Arial"/>
            </a:endParaRPr>
          </a:p>
        </p:txBody>
      </p:sp>
      <p:sp>
        <p:nvSpPr>
          <p:cNvPr id="3" name="Google Shape;179;g32282f178eb_0_115">
            <a:extLst>
              <a:ext uri="{FF2B5EF4-FFF2-40B4-BE49-F238E27FC236}">
                <a16:creationId xmlns:a16="http://schemas.microsoft.com/office/drawing/2014/main" id="{6F70FD80-84A8-70B4-5CB0-6A4776A81590}"/>
              </a:ext>
            </a:extLst>
          </p:cNvPr>
          <p:cNvSpPr/>
          <p:nvPr/>
        </p:nvSpPr>
        <p:spPr>
          <a:xfrm>
            <a:off x="1174431" y="2111949"/>
            <a:ext cx="4577345" cy="321903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ea typeface="Calibri"/>
                <a:cs typeface="Calibri"/>
                <a:sym typeface="Calibri"/>
              </a:rPr>
              <a:t>Ôn tập lại kiến thức đã học trong chủ đề này.</a:t>
            </a:r>
          </a:p>
          <a:p>
            <a:pPr marL="0" marR="0" lvl="0" indent="0" algn="ctr" rtl="0">
              <a:lnSpc>
                <a:spcPct val="150000"/>
              </a:lnSpc>
              <a:spcBef>
                <a:spcPts val="0"/>
              </a:spcBef>
              <a:spcAft>
                <a:spcPts val="0"/>
              </a:spcAft>
              <a:buNone/>
            </a:pPr>
            <a:endParaRPr sz="2400" dirty="0">
              <a:solidFill>
                <a:schemeClr val="tx1"/>
              </a:solidFill>
              <a:latin typeface="UTM Avo" panose="02040603050506020204" pitchFamily="18" charset="0"/>
              <a:ea typeface="Calibri"/>
              <a:cs typeface="Calibri"/>
              <a:sym typeface="Calibri"/>
            </a:endParaRPr>
          </a:p>
        </p:txBody>
      </p:sp>
      <p:sp>
        <p:nvSpPr>
          <p:cNvPr id="4" name="Google Shape;186;g32282f178eb_0_115">
            <a:extLst>
              <a:ext uri="{FF2B5EF4-FFF2-40B4-BE49-F238E27FC236}">
                <a16:creationId xmlns:a16="http://schemas.microsoft.com/office/drawing/2014/main" id="{F216B9C0-8A74-0413-BC4D-E855C2F6C869}"/>
              </a:ext>
            </a:extLst>
          </p:cNvPr>
          <p:cNvSpPr/>
          <p:nvPr/>
        </p:nvSpPr>
        <p:spPr>
          <a:xfrm>
            <a:off x="6345838" y="2111949"/>
            <a:ext cx="4577345" cy="321903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ea typeface="Calibri"/>
                <a:cs typeface="Calibri"/>
                <a:sym typeface="Calibri"/>
              </a:rPr>
              <a:t>Chuẩn bị nội dung bài học </a:t>
            </a:r>
            <a:r>
              <a:rPr lang="vi-VN" sz="2400" b="1" dirty="0">
                <a:solidFill>
                  <a:schemeClr val="tx1"/>
                </a:solidFill>
                <a:latin typeface="UTM Avo" panose="02040603050506020204" pitchFamily="18" charset="0"/>
                <a:ea typeface="Calibri"/>
                <a:cs typeface="Calibri"/>
                <a:sym typeface="Calibri"/>
              </a:rPr>
              <a:t>Tuần 20.</a:t>
            </a:r>
          </a:p>
          <a:p>
            <a:pPr marL="0" marR="0" lvl="0" indent="0" algn="ctr" rtl="0">
              <a:lnSpc>
                <a:spcPct val="150000"/>
              </a:lnSpc>
              <a:spcBef>
                <a:spcPts val="0"/>
              </a:spcBef>
              <a:spcAft>
                <a:spcPts val="0"/>
              </a:spcAft>
              <a:buNone/>
            </a:pPr>
            <a:endParaRPr lang="vi-VN" sz="2400" dirty="0">
              <a:solidFill>
                <a:schemeClr val="tx1"/>
              </a:solidFill>
              <a:latin typeface="UTM Avo" panose="02040603050506020204" pitchFamily="18" charset="0"/>
              <a:ea typeface="Calibri"/>
              <a:cs typeface="Calibri"/>
              <a:sym typeface="Calibri"/>
            </a:endParaRPr>
          </a:p>
        </p:txBody>
      </p:sp>
      <p:pic>
        <p:nvPicPr>
          <p:cNvPr id="5" name="Picture 4" descr="Cartoon of two girls&#10;&#10;Description automatically generated with medium confidence">
            <a:extLst>
              <a:ext uri="{FF2B5EF4-FFF2-40B4-BE49-F238E27FC236}">
                <a16:creationId xmlns:a16="http://schemas.microsoft.com/office/drawing/2014/main" id="{8A9FA507-8D88-2818-DB77-3AA0FE3C829B}"/>
              </a:ext>
            </a:extLst>
          </p:cNvPr>
          <p:cNvPicPr>
            <a:picLocks noChangeAspect="1"/>
          </p:cNvPicPr>
          <p:nvPr/>
        </p:nvPicPr>
        <p:blipFill>
          <a:blip r:embed="rId4"/>
          <a:stretch>
            <a:fillRect/>
          </a:stretch>
        </p:blipFill>
        <p:spPr>
          <a:xfrm>
            <a:off x="3682724" y="3853571"/>
            <a:ext cx="4326877" cy="3086529"/>
          </a:xfrm>
          <a:prstGeom prst="rect">
            <a:avLst/>
          </a:prstGeom>
        </p:spPr>
      </p:pic>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29" descr="A screenshot of a qr code&#10;&#10;Description automatically generated">
            <a:hlinkClick r:id="rId3"/>
          </p:cNvPr>
          <p:cNvPicPr preferRelativeResize="0">
            <a:picLocks noGrp="1" noRot="1" noMove="1" noResize="1" noEditPoints="1" noAdjustHandles="1" noChangeArrowheads="1" noChangeShapeType="1" noCrop="1"/>
          </p:cNvPicPr>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0"/>
        <p:cNvGrpSpPr/>
        <p:nvPr/>
      </p:nvGrpSpPr>
      <p:grpSpPr>
        <a:xfrm>
          <a:off x="0" y="0"/>
          <a:ext cx="0" cy="0"/>
          <a:chOff x="0" y="0"/>
          <a:chExt cx="0" cy="0"/>
        </a:xfrm>
      </p:grpSpPr>
    </p:spTree>
  </p:cSld>
  <p:clrMapOvr>
    <a:masterClrMapping/>
  </p:clrMapOvr>
  <p:transition>
    <p:fade/>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293</TotalTime>
  <Words>811</Words>
  <Application>Microsoft Office PowerPoint</Application>
  <PresentationFormat>Widescreen</PresentationFormat>
  <Paragraphs>65</Paragraphs>
  <Slides>26</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UTM Avo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lamqu</dc:creator>
  <cp:lastModifiedBy>Vân Anh Vũ</cp:lastModifiedBy>
  <cp:revision>24</cp:revision>
  <dcterms:created xsi:type="dcterms:W3CDTF">2023-05-08T02:27:45Z</dcterms:created>
  <dcterms:modified xsi:type="dcterms:W3CDTF">2025-01-22T03:15:06Z</dcterms:modified>
</cp:coreProperties>
</file>