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79" r:id="rId10"/>
    <p:sldId id="265" r:id="rId11"/>
    <p:sldId id="281" r:id="rId12"/>
    <p:sldId id="287" r:id="rId13"/>
    <p:sldId id="286" r:id="rId14"/>
    <p:sldId id="288" r:id="rId15"/>
    <p:sldId id="271" r:id="rId16"/>
    <p:sldId id="272" r:id="rId17"/>
    <p:sldId id="289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373253EF-24CD-ADDE-AA86-3439CBB2F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7C4A7EEB-85E2-BFDB-B314-8E7C19C9A5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724C3970-9365-BE8E-AB59-066AFF70C8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3564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D5BBA396-2C2D-5CF6-FDB7-5D85DDD5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85C75CC6-BFBE-6350-7D9B-C41EEBE12D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9DA18F08-76E8-72FD-C82E-F61ADCE51D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832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D8471E4-8ED3-9629-F45A-CD189B11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BDBD5902-0A9C-6D89-D3BF-325FDDFC18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36287067-A809-32F9-7B9F-4BC1F4CCDE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2319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7A964694-EDE0-A776-09C4-0205937C0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B688B5BA-8704-9617-0932-120DF0FAB6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CB7A23F4-3DAC-3FD4-D9B3-3160F4ABE8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5807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9230139-8146-413E-12A1-4AD597F15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0883FC2C-1811-A823-5E7F-AF2BBB8793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597982AE-A792-8F61-72DC-58849F5F5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8057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F949514-25F9-C06B-F1D8-DE487FDC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4BF9A9B0-4172-DC5B-2932-DBF60C7D2B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FC1096BE-28A2-07D6-06BB-DFAF95A2D7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9145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E8D8F49E-D1F6-D7FA-3147-0B1BDEDED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AF99E490-CFF7-9513-7EE4-E5A26CB879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3B79AC76-6322-F4B4-4949-A6F2A09A97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517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19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youtu.be/3Waf1Gy9d9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2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youtu.be/n6NiUVtqdMU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0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0.jp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0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2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s://youtu.be/aNrZWnlc8T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7: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Gia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em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25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F0BF8B9A-1ABB-90A0-0EE8-303CB85C67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1986" y="2212628"/>
            <a:ext cx="7328027" cy="364572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1323702" y="1662248"/>
            <a:ext cx="954459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Phát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hội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diễn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chào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mừng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ngày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Quốc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tế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Phụ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nữ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8 –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153D1-843B-83F0-2FBD-D0D4905D5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429" y="2466561"/>
            <a:ext cx="8007142" cy="41803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562949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Cùng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nhau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hát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65D168-EDCC-F468-438D-D67CEFA25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159" y="3184842"/>
            <a:ext cx="5547841" cy="367315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789B062-A257-5436-C793-30A58BC3B53B}"/>
              </a:ext>
            </a:extLst>
          </p:cNvPr>
          <p:cNvGrpSpPr/>
          <p:nvPr/>
        </p:nvGrpSpPr>
        <p:grpSpPr>
          <a:xfrm>
            <a:off x="387567" y="3754030"/>
            <a:ext cx="5752597" cy="2979432"/>
            <a:chOff x="2069870" y="4783177"/>
            <a:chExt cx="8628895" cy="612306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2C92A0-6706-6668-A587-72B015D2463D}"/>
                </a:ext>
              </a:extLst>
            </p:cNvPr>
            <p:cNvGrpSpPr/>
            <p:nvPr/>
          </p:nvGrpSpPr>
          <p:grpSpPr>
            <a:xfrm>
              <a:off x="2069870" y="5556453"/>
              <a:ext cx="8562649" cy="5349788"/>
              <a:chOff x="2422513" y="5338044"/>
              <a:chExt cx="8154768" cy="5206910"/>
            </a:xfrm>
          </p:grpSpPr>
          <p:grpSp>
            <p:nvGrpSpPr>
              <p:cNvPr id="11" name="Group 3">
                <a:extLst>
                  <a:ext uri="{FF2B5EF4-FFF2-40B4-BE49-F238E27FC236}">
                    <a16:creationId xmlns:a16="http://schemas.microsoft.com/office/drawing/2014/main" id="{B4D6B224-B51F-8516-52AE-099B413FE46C}"/>
                  </a:ext>
                </a:extLst>
              </p:cNvPr>
              <p:cNvGrpSpPr/>
              <p:nvPr/>
            </p:nvGrpSpPr>
            <p:grpSpPr>
              <a:xfrm>
                <a:off x="2422513" y="5483089"/>
                <a:ext cx="8014646" cy="5061865"/>
                <a:chOff x="1888840" y="3"/>
                <a:chExt cx="10861132" cy="6859639"/>
              </a:xfrm>
            </p:grpSpPr>
            <p:sp>
              <p:nvSpPr>
                <p:cNvPr id="21" name="Freeform 4">
                  <a:extLst>
                    <a:ext uri="{FF2B5EF4-FFF2-40B4-BE49-F238E27FC236}">
                      <a16:creationId xmlns:a16="http://schemas.microsoft.com/office/drawing/2014/main" id="{AF542402-A6F5-7F25-60BA-439F6F0621C3}"/>
                    </a:ext>
                  </a:extLst>
                </p:cNvPr>
                <p:cNvSpPr/>
                <p:nvPr/>
              </p:nvSpPr>
              <p:spPr>
                <a:xfrm>
                  <a:off x="1888840" y="3"/>
                  <a:ext cx="10861132" cy="685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2" name="Group 7">
                <a:extLst>
                  <a:ext uri="{FF2B5EF4-FFF2-40B4-BE49-F238E27FC236}">
                    <a16:creationId xmlns:a16="http://schemas.microsoft.com/office/drawing/2014/main" id="{9ED2083A-BB6C-D83A-AEE3-E7C71EF4623B}"/>
                  </a:ext>
                </a:extLst>
              </p:cNvPr>
              <p:cNvGrpSpPr/>
              <p:nvPr/>
            </p:nvGrpSpPr>
            <p:grpSpPr>
              <a:xfrm>
                <a:off x="2570771" y="5338044"/>
                <a:ext cx="8006510" cy="5039361"/>
                <a:chOff x="1891545" y="0"/>
                <a:chExt cx="10876665" cy="6845859"/>
              </a:xfrm>
            </p:grpSpPr>
            <p:sp>
              <p:nvSpPr>
                <p:cNvPr id="20" name="Freeform 8">
                  <a:extLst>
                    <a:ext uri="{FF2B5EF4-FFF2-40B4-BE49-F238E27FC236}">
                      <a16:creationId xmlns:a16="http://schemas.microsoft.com/office/drawing/2014/main" id="{512366B1-6210-E3AA-DA0C-FE3A7C80832F}"/>
                    </a:ext>
                  </a:extLst>
                </p:cNvPr>
                <p:cNvSpPr/>
                <p:nvPr/>
              </p:nvSpPr>
              <p:spPr>
                <a:xfrm>
                  <a:off x="1891545" y="0"/>
                  <a:ext cx="10876665" cy="68458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0A49D3-B335-F16D-25A3-A591CC56E762}"/>
                </a:ext>
              </a:extLst>
            </p:cNvPr>
            <p:cNvSpPr txBox="1"/>
            <p:nvPr/>
          </p:nvSpPr>
          <p:spPr>
            <a:xfrm>
              <a:off x="2401026" y="5873266"/>
              <a:ext cx="7864260" cy="45825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Bàn tay mẹ đã làm những gì để chăm sóc, yêu thương con? 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Em đã làm gì để thể hiện </a:t>
              </a:r>
              <a:b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tình yêu với mẹ?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D57CEC8-A368-25A1-F9EA-1F3F59C2A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0051910" y="4783177"/>
              <a:ext cx="646855" cy="1059595"/>
            </a:xfrm>
            <a:prstGeom prst="rect">
              <a:avLst/>
            </a:prstGeom>
          </p:spPr>
        </p:pic>
      </p:grp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0D793163-0E9D-6D38-DBD9-8006E060C184}"/>
              </a:ext>
            </a:extLst>
          </p:cNvPr>
          <p:cNvSpPr/>
          <p:nvPr/>
        </p:nvSpPr>
        <p:spPr>
          <a:xfrm>
            <a:off x="387566" y="2315618"/>
            <a:ext cx="8805419" cy="1354647"/>
          </a:xfrm>
          <a:prstGeom prst="wedgeRoundRectCallout">
            <a:avLst>
              <a:gd name="adj1" fmla="val 56849"/>
              <a:gd name="adj2" fmla="val 27022"/>
              <a:gd name="adj3" fmla="val 16667"/>
            </a:avLst>
          </a:prstGeom>
          <a:solidFill>
            <a:srgbClr val="F5E4E3"/>
          </a:solidFill>
          <a:ln>
            <a:solidFill>
              <a:srgbClr val="F5E4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b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667" b="1" i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48CC4E15-2E5D-4997-9F42-91F52E980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5;p7">
            <a:extLst>
              <a:ext uri="{FF2B5EF4-FFF2-40B4-BE49-F238E27FC236}">
                <a16:creationId xmlns:a16="http://schemas.microsoft.com/office/drawing/2014/main" id="{C8CE6ACE-9687-9BD0-E9ED-5CA8B730FCE3}"/>
              </a:ext>
            </a:extLst>
          </p:cNvPr>
          <p:cNvSpPr txBox="1"/>
          <p:nvPr/>
        </p:nvSpPr>
        <p:spPr>
          <a:xfrm>
            <a:off x="1063743" y="1562949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latin typeface="UTM Avo" panose="02040603050506020204" pitchFamily="18" charset="0"/>
              </a:rPr>
              <a:t>Cùng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nghe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hát</a:t>
            </a:r>
            <a:r>
              <a:rPr lang="en-US" sz="2800" b="1" dirty="0">
                <a:latin typeface="UTM Avo" panose="02040603050506020204" pitchFamily="18" charset="0"/>
              </a:rPr>
              <a:t> “</a:t>
            </a:r>
            <a:r>
              <a:rPr lang="en-US" sz="2800" b="1" dirty="0" err="1">
                <a:latin typeface="UTM Avo" panose="02040603050506020204" pitchFamily="18" charset="0"/>
              </a:rPr>
              <a:t>Bàn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tay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mẹ</a:t>
            </a:r>
            <a:r>
              <a:rPr lang="en-US" sz="2800" b="1" dirty="0">
                <a:latin typeface="UTM Avo" panose="02040603050506020204" pitchFamily="18" charset="0"/>
              </a:rPr>
              <a:t>”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2AE1D2EE-41CD-5A10-A7FF-723309205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425" y="2243105"/>
            <a:ext cx="6767147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77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ABE9D694-0146-99A0-5072-26D97096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5CB6683C-7E6F-03BF-2415-38D70C9D3ACF}"/>
              </a:ext>
            </a:extLst>
          </p:cNvPr>
          <p:cNvSpPr/>
          <p:nvPr/>
        </p:nvSpPr>
        <p:spPr>
          <a:xfrm>
            <a:off x="600314" y="2643942"/>
            <a:ext cx="10991371" cy="4122299"/>
          </a:xfrm>
          <a:custGeom>
            <a:avLst/>
            <a:gdLst/>
            <a:ahLst/>
            <a:cxnLst/>
            <a:rect l="l" t="t" r="r" b="b"/>
            <a:pathLst>
              <a:path w="14949872" h="6335005">
                <a:moveTo>
                  <a:pt x="0" y="0"/>
                </a:moveTo>
                <a:lnTo>
                  <a:pt x="14949872" y="0"/>
                </a:lnTo>
                <a:lnTo>
                  <a:pt x="14949872" y="6335005"/>
                </a:lnTo>
                <a:lnTo>
                  <a:pt x="0" y="6335005"/>
                </a:lnTo>
                <a:lnTo>
                  <a:pt x="0" y="0"/>
                </a:lnTo>
                <a:close/>
              </a:path>
            </a:pathLst>
          </a:custGeom>
          <a:solidFill>
            <a:srgbClr val="FFF2C9"/>
          </a:solidFill>
        </p:spPr>
        <p:txBody>
          <a:bodyPr/>
          <a:lstStyle/>
          <a:p>
            <a:r>
              <a:rPr lang="en-US"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7D2B13-96E7-6712-8667-E834932A3FCC}"/>
              </a:ext>
            </a:extLst>
          </p:cNvPr>
          <p:cNvSpPr txBox="1"/>
          <p:nvPr/>
        </p:nvSpPr>
        <p:spPr>
          <a:xfrm>
            <a:off x="4292034" y="3036170"/>
            <a:ext cx="6988551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Mẹ là người đã sinh ra và chăm sóc em hằng ngày, nuôi dưỡng em khôn lớn.</a:t>
            </a:r>
          </a:p>
          <a:p>
            <a:pPr marL="381019" indent="-381019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 em hãy thể hiện sự yêu thương dành cho mẹ bằng những hành động thể hiện sự quan tâm, chăm sóc phù hợp với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khả năng của mình.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FA929E-37A8-8EED-904A-90C3A05F0E16}"/>
              </a:ext>
            </a:extLst>
          </p:cNvPr>
          <p:cNvGrpSpPr/>
          <p:nvPr/>
        </p:nvGrpSpPr>
        <p:grpSpPr>
          <a:xfrm>
            <a:off x="-2519170" y="1590598"/>
            <a:ext cx="7225216" cy="994372"/>
            <a:chOff x="3467284" y="286730"/>
            <a:chExt cx="10837824" cy="149155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391087C-6841-6F94-A5B2-3D71564181D5}"/>
                </a:ext>
              </a:extLst>
            </p:cNvPr>
            <p:cNvGrpSpPr/>
            <p:nvPr/>
          </p:nvGrpSpPr>
          <p:grpSpPr>
            <a:xfrm>
              <a:off x="3467284" y="286730"/>
              <a:ext cx="10837824" cy="1491558"/>
              <a:chOff x="0" y="-38100"/>
              <a:chExt cx="2957716" cy="444500"/>
            </a:xfrm>
          </p:grpSpPr>
          <p:sp>
            <p:nvSpPr>
              <p:cNvPr id="10" name="Freeform 19">
                <a:extLst>
                  <a:ext uri="{FF2B5EF4-FFF2-40B4-BE49-F238E27FC236}">
                    <a16:creationId xmlns:a16="http://schemas.microsoft.com/office/drawing/2014/main" id="{736E6BE3-E3FA-11BC-CD29-CBA76AFF01D9}"/>
                  </a:ext>
                </a:extLst>
              </p:cNvPr>
              <p:cNvSpPr/>
              <p:nvPr/>
            </p:nvSpPr>
            <p:spPr>
              <a:xfrm>
                <a:off x="203200" y="-326"/>
                <a:ext cx="2754516" cy="358384"/>
              </a:xfrm>
              <a:custGeom>
                <a:avLst/>
                <a:gdLst/>
                <a:ahLst/>
                <a:cxnLst/>
                <a:rect l="l" t="t" r="r" b="b"/>
                <a:pathLst>
                  <a:path w="2754516" h="407051">
                    <a:moveTo>
                      <a:pt x="2754516" y="326"/>
                    </a:moveTo>
                    <a:cubicBezTo>
                      <a:pt x="2681703" y="0"/>
                      <a:pt x="2614282" y="38659"/>
                      <a:pt x="2577781" y="101663"/>
                    </a:cubicBezTo>
                    <a:cubicBezTo>
                      <a:pt x="2541280" y="164667"/>
                      <a:pt x="2541280" y="242385"/>
                      <a:pt x="2577781" y="305389"/>
                    </a:cubicBezTo>
                    <a:cubicBezTo>
                      <a:pt x="2614282" y="368393"/>
                      <a:pt x="2681703" y="407052"/>
                      <a:pt x="2754516" y="406726"/>
                    </a:cubicBezTo>
                    <a:lnTo>
                      <a:pt x="0" y="406726"/>
                    </a:lnTo>
                    <a:cubicBezTo>
                      <a:pt x="72813" y="407052"/>
                      <a:pt x="140234" y="368393"/>
                      <a:pt x="176735" y="305389"/>
                    </a:cubicBezTo>
                    <a:cubicBezTo>
                      <a:pt x="213236" y="242385"/>
                      <a:pt x="213236" y="164667"/>
                      <a:pt x="176735" y="101663"/>
                    </a:cubicBezTo>
                    <a:cubicBezTo>
                      <a:pt x="140234" y="38659"/>
                      <a:pt x="72813" y="0"/>
                      <a:pt x="0" y="326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9303E8D-5D1F-0CC9-3545-2E95C5851420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444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FB7F67-9C7F-DBA0-5E0C-230A373585C6}"/>
                </a:ext>
              </a:extLst>
            </p:cNvPr>
            <p:cNvSpPr txBox="1"/>
            <p:nvPr/>
          </p:nvSpPr>
          <p:spPr>
            <a:xfrm>
              <a:off x="6653730" y="637504"/>
              <a:ext cx="7148064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KẾT LUẬN</a:t>
              </a:r>
            </a:p>
          </p:txBody>
        </p:sp>
      </p:grp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9243C0EA-1239-55DC-A106-1976983060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700" y="2133164"/>
            <a:ext cx="1031669" cy="103166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A3E79E3-90A3-661B-ACF5-53136AD7E057}"/>
              </a:ext>
            </a:extLst>
          </p:cNvPr>
          <p:cNvGrpSpPr/>
          <p:nvPr/>
        </p:nvGrpSpPr>
        <p:grpSpPr>
          <a:xfrm>
            <a:off x="900528" y="3237723"/>
            <a:ext cx="3340781" cy="2934733"/>
            <a:chOff x="1720461" y="4039253"/>
            <a:chExt cx="4179071" cy="3671134"/>
          </a:xfrm>
        </p:grpSpPr>
        <p:grpSp>
          <p:nvGrpSpPr>
            <p:cNvPr id="19" name="Group 8">
              <a:extLst>
                <a:ext uri="{FF2B5EF4-FFF2-40B4-BE49-F238E27FC236}">
                  <a16:creationId xmlns:a16="http://schemas.microsoft.com/office/drawing/2014/main" id="{593C1BEA-28E4-CA80-CB51-05174B21EE70}"/>
                </a:ext>
              </a:extLst>
            </p:cNvPr>
            <p:cNvGrpSpPr/>
            <p:nvPr/>
          </p:nvGrpSpPr>
          <p:grpSpPr>
            <a:xfrm>
              <a:off x="1720461" y="4039253"/>
              <a:ext cx="4179071" cy="3671134"/>
              <a:chOff x="0" y="0"/>
              <a:chExt cx="1100661" cy="893945"/>
            </a:xfrm>
          </p:grpSpPr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4A96A3B4-E8BC-D916-4109-A8E8C1D4D706}"/>
                  </a:ext>
                </a:extLst>
              </p:cNvPr>
              <p:cNvSpPr/>
              <p:nvPr/>
            </p:nvSpPr>
            <p:spPr>
              <a:xfrm>
                <a:off x="0" y="0"/>
                <a:ext cx="1100661" cy="893945"/>
              </a:xfrm>
              <a:custGeom>
                <a:avLst/>
                <a:gdLst/>
                <a:ahLst/>
                <a:cxnLst/>
                <a:rect l="l" t="t" r="r" b="b"/>
                <a:pathLst>
                  <a:path w="1100661" h="893945">
                    <a:moveTo>
                      <a:pt x="94480" y="0"/>
                    </a:moveTo>
                    <a:lnTo>
                      <a:pt x="1006181" y="0"/>
                    </a:lnTo>
                    <a:cubicBezTo>
                      <a:pt x="1031239" y="0"/>
                      <a:pt x="1055270" y="9954"/>
                      <a:pt x="1072988" y="27673"/>
                    </a:cubicBezTo>
                    <a:cubicBezTo>
                      <a:pt x="1090707" y="45391"/>
                      <a:pt x="1100661" y="69422"/>
                      <a:pt x="1100661" y="94480"/>
                    </a:cubicBezTo>
                    <a:lnTo>
                      <a:pt x="1100661" y="799465"/>
                    </a:lnTo>
                    <a:cubicBezTo>
                      <a:pt x="1100661" y="824523"/>
                      <a:pt x="1090707" y="848554"/>
                      <a:pt x="1072988" y="866273"/>
                    </a:cubicBezTo>
                    <a:cubicBezTo>
                      <a:pt x="1055270" y="883991"/>
                      <a:pt x="1031239" y="893945"/>
                      <a:pt x="1006181" y="893945"/>
                    </a:cubicBezTo>
                    <a:lnTo>
                      <a:pt x="94480" y="893945"/>
                    </a:lnTo>
                    <a:cubicBezTo>
                      <a:pt x="42300" y="893945"/>
                      <a:pt x="0" y="851645"/>
                      <a:pt x="0" y="799465"/>
                    </a:cubicBezTo>
                    <a:lnTo>
                      <a:pt x="0" y="94480"/>
                    </a:lnTo>
                    <a:cubicBezTo>
                      <a:pt x="0" y="69422"/>
                      <a:pt x="9954" y="45391"/>
                      <a:pt x="27673" y="27673"/>
                    </a:cubicBezTo>
                    <a:cubicBezTo>
                      <a:pt x="45391" y="9954"/>
                      <a:pt x="69422" y="0"/>
                      <a:pt x="9448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Box 10">
                <a:extLst>
                  <a:ext uri="{FF2B5EF4-FFF2-40B4-BE49-F238E27FC236}">
                    <a16:creationId xmlns:a16="http://schemas.microsoft.com/office/drawing/2014/main" id="{47473786-6022-1981-1D8D-48222C768213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9"/>
                  </a:lnSpc>
                </a:pPr>
                <a:endParaRPr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F012BD45-35BE-E950-EBB1-80C36548CC60}"/>
                </a:ext>
              </a:extLst>
            </p:cNvPr>
            <p:cNvSpPr/>
            <p:nvPr/>
          </p:nvSpPr>
          <p:spPr>
            <a:xfrm>
              <a:off x="2414022" y="4628081"/>
              <a:ext cx="2791948" cy="3069942"/>
            </a:xfrm>
            <a:custGeom>
              <a:avLst/>
              <a:gdLst/>
              <a:ahLst/>
              <a:cxnLst/>
              <a:rect l="l" t="t" r="r" b="b"/>
              <a:pathLst>
                <a:path w="6486939" h="6858295">
                  <a:moveTo>
                    <a:pt x="0" y="0"/>
                  </a:moveTo>
                  <a:lnTo>
                    <a:pt x="6486939" y="0"/>
                  </a:lnTo>
                  <a:lnTo>
                    <a:pt x="6486939" y="6858295"/>
                  </a:lnTo>
                  <a:lnTo>
                    <a:pt x="0" y="6858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46954"/>
              </a:stretch>
            </a:blipFill>
          </p:spPr>
          <p:txBody>
            <a:bodyPr/>
            <a:lstStyle/>
            <a:p>
              <a:endParaRPr lang="en-US"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23" name="Freeform 5">
            <a:extLst>
              <a:ext uri="{FF2B5EF4-FFF2-40B4-BE49-F238E27FC236}">
                <a16:creationId xmlns:a16="http://schemas.microsoft.com/office/drawing/2014/main" id="{2F90485F-7FB6-BC43-45D9-E90BB176AB80}"/>
              </a:ext>
            </a:extLst>
          </p:cNvPr>
          <p:cNvSpPr/>
          <p:nvPr/>
        </p:nvSpPr>
        <p:spPr>
          <a:xfrm rot="19211792">
            <a:off x="10840962" y="1295775"/>
            <a:ext cx="1284999" cy="504267"/>
          </a:xfrm>
          <a:custGeom>
            <a:avLst/>
            <a:gdLst/>
            <a:ahLst/>
            <a:cxnLst/>
            <a:rect l="l" t="t" r="r" b="b"/>
            <a:pathLst>
              <a:path w="1203857" h="453088">
                <a:moveTo>
                  <a:pt x="0" y="0"/>
                </a:moveTo>
                <a:lnTo>
                  <a:pt x="1203857" y="0"/>
                </a:lnTo>
                <a:lnTo>
                  <a:pt x="1203857" y="453088"/>
                </a:lnTo>
                <a:lnTo>
                  <a:pt x="0" y="4530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756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444809"/>
            <a:ext cx="11462646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vi-VN" sz="2800" b="1" dirty="0">
                <a:latin typeface="UTM Avo" panose="02040603050506020204" pitchFamily="18" charset="0"/>
              </a:rPr>
              <a:t>Quan sát và thực hành làm </a:t>
            </a:r>
            <a:br>
              <a:rPr lang="en-US" sz="2800" b="1" dirty="0">
                <a:latin typeface="UTM Avo" panose="02040603050506020204" pitchFamily="18" charset="0"/>
              </a:rPr>
            </a:br>
            <a:r>
              <a:rPr lang="vi-VN" sz="2800" b="1" dirty="0">
                <a:latin typeface="UTM Avo" panose="02040603050506020204" pitchFamily="18" charset="0"/>
              </a:rPr>
              <a:t>chiếc vòng yêu thương tặng mẹ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5E193B-A043-2CB7-2A24-0753B30DE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39" y="3053433"/>
            <a:ext cx="1452691" cy="19920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A57367-45A5-C8FF-12B7-420000838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9340" y="3053431"/>
            <a:ext cx="1642703" cy="1992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C6A971-E9DD-A5A5-6D56-30AB0CC15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253" y="3053430"/>
            <a:ext cx="2795047" cy="1992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A2EF8B-0D19-D129-9C9E-C2F7C9A67C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7510" y="3053431"/>
            <a:ext cx="2463423" cy="199208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8B228D2-1EB7-33D5-5CFB-D48593AE0480}"/>
              </a:ext>
            </a:extLst>
          </p:cNvPr>
          <p:cNvGrpSpPr/>
          <p:nvPr/>
        </p:nvGrpSpPr>
        <p:grpSpPr>
          <a:xfrm>
            <a:off x="1317821" y="5225825"/>
            <a:ext cx="9246107" cy="1486592"/>
            <a:chOff x="630987" y="2992441"/>
            <a:chExt cx="14425514" cy="4661472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1A02E4EA-029F-9F82-5FAB-D5485DF112C7}"/>
                </a:ext>
              </a:extLst>
            </p:cNvPr>
            <p:cNvSpPr/>
            <p:nvPr/>
          </p:nvSpPr>
          <p:spPr>
            <a:xfrm rot="21439638">
              <a:off x="9399779" y="3088019"/>
              <a:ext cx="5656722" cy="4565894"/>
            </a:xfrm>
            <a:custGeom>
              <a:avLst/>
              <a:gdLst/>
              <a:ahLst/>
              <a:cxnLst/>
              <a:rect l="l" t="t" r="r" b="b"/>
              <a:pathLst>
                <a:path w="4335194" h="4228754">
                  <a:moveTo>
                    <a:pt x="0" y="0"/>
                  </a:moveTo>
                  <a:lnTo>
                    <a:pt x="4335194" y="0"/>
                  </a:lnTo>
                  <a:lnTo>
                    <a:pt x="4335194" y="4228754"/>
                  </a:lnTo>
                  <a:lnTo>
                    <a:pt x="0" y="4228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duotone>
                  <a:prstClr val="black"/>
                  <a:schemeClr val="accent2">
                    <a:lumMod val="60000"/>
                    <a:lumOff val="40000"/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vi-VN" sz="1050" dirty="0">
                <a:solidFill>
                  <a:prstClr val="black"/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0597D93E-7CC8-7B11-A451-5789F87AA838}"/>
                </a:ext>
              </a:extLst>
            </p:cNvPr>
            <p:cNvSpPr/>
            <p:nvPr/>
          </p:nvSpPr>
          <p:spPr>
            <a:xfrm>
              <a:off x="630987" y="2992441"/>
              <a:ext cx="13784330" cy="4661372"/>
            </a:xfrm>
            <a:custGeom>
              <a:avLst/>
              <a:gdLst/>
              <a:ahLst/>
              <a:cxnLst/>
              <a:rect l="l" t="t" r="r" b="b"/>
              <a:pathLst>
                <a:path w="4335194" h="4228754">
                  <a:moveTo>
                    <a:pt x="0" y="0"/>
                  </a:moveTo>
                  <a:lnTo>
                    <a:pt x="4335194" y="0"/>
                  </a:lnTo>
                  <a:lnTo>
                    <a:pt x="4335194" y="4228754"/>
                  </a:lnTo>
                  <a:lnTo>
                    <a:pt x="0" y="4228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duotone>
                  <a:prstClr val="black"/>
                  <a:schemeClr val="accent2">
                    <a:lumMod val="60000"/>
                    <a:lumOff val="40000"/>
                    <a:tint val="45000"/>
                    <a:satMod val="400000"/>
                  </a:schemeClr>
                </a:duotone>
              </a:blip>
              <a:stretch>
                <a:fillRect/>
              </a:stretch>
            </a:blipFill>
          </p:spPr>
          <p:txBody>
            <a:bodyPr lIns="360000" anchor="ctr"/>
            <a:lstStyle/>
            <a:p>
              <a:pPr marL="287881" lvl="1" algn="just" defTabSz="609630">
                <a:lnSpc>
                  <a:spcPct val="150000"/>
                </a:lnSpc>
              </a:pP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Các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em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hãy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quan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sát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hình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ảnh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SGK, tr.63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để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nắm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được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các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bước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làm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chiếc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vòng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yêu</a:t>
              </a:r>
              <a:r>
                <a:rPr lang="en-US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spc="70" dirty="0" err="1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thương</a:t>
              </a:r>
              <a:r>
                <a:rPr lang="vi-VN" sz="2400" spc="7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.</a:t>
              </a:r>
              <a:endParaRPr lang="en-US" sz="24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41DBE12-A6E6-F960-712B-1746844E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9">
            <a:extLst>
              <a:ext uri="{FF2B5EF4-FFF2-40B4-BE49-F238E27FC236}">
                <a16:creationId xmlns:a16="http://schemas.microsoft.com/office/drawing/2014/main" id="{81A9E0A4-5D3C-009F-F714-D3957AC533A1}"/>
              </a:ext>
            </a:extLst>
          </p:cNvPr>
          <p:cNvSpPr/>
          <p:nvPr/>
        </p:nvSpPr>
        <p:spPr>
          <a:xfrm>
            <a:off x="2291571" y="2286000"/>
            <a:ext cx="1679027" cy="541528"/>
          </a:xfrm>
          <a:custGeom>
            <a:avLst/>
            <a:gdLst/>
            <a:ahLst/>
            <a:cxnLst/>
            <a:rect l="l" t="t" r="r" b="b"/>
            <a:pathLst>
              <a:path w="663320" h="213937">
                <a:moveTo>
                  <a:pt x="106968" y="0"/>
                </a:moveTo>
                <a:lnTo>
                  <a:pt x="556351" y="0"/>
                </a:lnTo>
                <a:cubicBezTo>
                  <a:pt x="615428" y="0"/>
                  <a:pt x="663320" y="47891"/>
                  <a:pt x="663320" y="106968"/>
                </a:cubicBezTo>
                <a:lnTo>
                  <a:pt x="663320" y="106968"/>
                </a:lnTo>
                <a:cubicBezTo>
                  <a:pt x="663320" y="135338"/>
                  <a:pt x="652050" y="162546"/>
                  <a:pt x="631989" y="182607"/>
                </a:cubicBezTo>
                <a:cubicBezTo>
                  <a:pt x="611929" y="202667"/>
                  <a:pt x="584721" y="213937"/>
                  <a:pt x="556351" y="213937"/>
                </a:cubicBezTo>
                <a:lnTo>
                  <a:pt x="106968" y="213937"/>
                </a:lnTo>
                <a:cubicBezTo>
                  <a:pt x="78599" y="213937"/>
                  <a:pt x="51391" y="202667"/>
                  <a:pt x="31330" y="182607"/>
                </a:cubicBezTo>
                <a:cubicBezTo>
                  <a:pt x="11270" y="162546"/>
                  <a:pt x="0" y="135338"/>
                  <a:pt x="0" y="106968"/>
                </a:cubicBezTo>
                <a:lnTo>
                  <a:pt x="0" y="106968"/>
                </a:lnTo>
                <a:cubicBezTo>
                  <a:pt x="0" y="78599"/>
                  <a:pt x="11270" y="51391"/>
                  <a:pt x="31330" y="31330"/>
                </a:cubicBezTo>
                <a:cubicBezTo>
                  <a:pt x="51391" y="11270"/>
                  <a:pt x="78599" y="0"/>
                  <a:pt x="10696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 cap="rnd">
            <a:solidFill>
              <a:sysClr val="window" lastClr="FFFFFF">
                <a:lumMod val="50000"/>
              </a:sysClr>
            </a:solidFill>
            <a:prstDash val="solid"/>
            <a:round/>
          </a:ln>
          <a:effectLst/>
        </p:spPr>
        <p:txBody>
          <a:bodyPr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Bước</a:t>
            </a:r>
            <a:r>
              <a:rPr kumimoji="0" lang="en-US" sz="2400" b="1" i="0" u="none" strike="noStrike" kern="0" cap="none" spc="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1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6B7DC964-4BBC-B4F0-7E0E-587AE6F6CDDC}"/>
              </a:ext>
            </a:extLst>
          </p:cNvPr>
          <p:cNvSpPr txBox="1"/>
          <p:nvPr/>
        </p:nvSpPr>
        <p:spPr>
          <a:xfrm>
            <a:off x="2458397" y="1708718"/>
            <a:ext cx="7275205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vi-VN" sz="28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Các bước </a:t>
            </a:r>
            <a:r>
              <a:rPr lang="en-US" sz="28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8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chiế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c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vòng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yêu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thương</a:t>
            </a:r>
            <a:endParaRPr lang="en-US" sz="2800" b="1" dirty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3966DD39-2D4B-4754-5588-EA1471FDAF6A}"/>
              </a:ext>
            </a:extLst>
          </p:cNvPr>
          <p:cNvSpPr txBox="1"/>
          <p:nvPr/>
        </p:nvSpPr>
        <p:spPr>
          <a:xfrm>
            <a:off x="1481898" y="2971800"/>
            <a:ext cx="3298371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spc="59" dirty="0" err="1">
                <a:latin typeface="UTM Avo"/>
                <a:cs typeface="+mn-ea"/>
                <a:sym typeface="+mn-lt"/>
              </a:rPr>
              <a:t>Buộc</a:t>
            </a:r>
            <a:r>
              <a:rPr lang="en-US" sz="2400" spc="59" dirty="0">
                <a:latin typeface="UTM Avo"/>
                <a:cs typeface="+mn-ea"/>
                <a:sym typeface="+mn-lt"/>
              </a:rPr>
              <a:t> </a:t>
            </a:r>
            <a:r>
              <a:rPr lang="en-US" sz="2400" spc="59" dirty="0" err="1">
                <a:latin typeface="UTM Avo"/>
                <a:cs typeface="+mn-ea"/>
                <a:sym typeface="+mn-lt"/>
              </a:rPr>
              <a:t>một</a:t>
            </a:r>
            <a:r>
              <a:rPr lang="en-US" sz="2400" spc="59" dirty="0">
                <a:latin typeface="UTM Avo"/>
                <a:cs typeface="+mn-ea"/>
                <a:sym typeface="+mn-lt"/>
              </a:rPr>
              <a:t> </a:t>
            </a:r>
            <a:r>
              <a:rPr lang="en-US" sz="2400" spc="59" dirty="0" err="1">
                <a:latin typeface="UTM Avo"/>
                <a:cs typeface="+mn-ea"/>
                <a:sym typeface="+mn-lt"/>
              </a:rPr>
              <a:t>nút</a:t>
            </a:r>
            <a:r>
              <a:rPr lang="en-US" sz="2400" spc="59" dirty="0">
                <a:latin typeface="UTM Avo"/>
                <a:cs typeface="+mn-ea"/>
                <a:sym typeface="+mn-lt"/>
              </a:rPr>
              <a:t> </a:t>
            </a:r>
            <a:r>
              <a:rPr lang="en-US" sz="2400" spc="59" dirty="0" err="1">
                <a:latin typeface="UTM Avo"/>
                <a:cs typeface="+mn-ea"/>
                <a:sym typeface="+mn-lt"/>
              </a:rPr>
              <a:t>thắt</a:t>
            </a:r>
            <a:r>
              <a:rPr lang="en-US" sz="2400" spc="59" dirty="0">
                <a:latin typeface="UTM Avo"/>
                <a:cs typeface="+mn-ea"/>
                <a:sym typeface="+mn-lt"/>
              </a:rPr>
              <a:t> ở </a:t>
            </a:r>
            <a:r>
              <a:rPr lang="en-US" sz="2400" spc="59" dirty="0" err="1">
                <a:latin typeface="UTM Avo"/>
                <a:cs typeface="+mn-ea"/>
                <a:sym typeface="+mn-lt"/>
              </a:rPr>
              <a:t>một</a:t>
            </a:r>
            <a:r>
              <a:rPr lang="en-US" sz="2400" spc="59" dirty="0">
                <a:latin typeface="UTM Avo"/>
                <a:cs typeface="+mn-ea"/>
                <a:sym typeface="+mn-lt"/>
              </a:rPr>
              <a:t> </a:t>
            </a:r>
            <a:r>
              <a:rPr lang="en-US" sz="2400" spc="59" dirty="0" err="1">
                <a:latin typeface="UTM Avo"/>
                <a:cs typeface="+mn-ea"/>
                <a:sym typeface="+mn-lt"/>
              </a:rPr>
              <a:t>đầu</a:t>
            </a:r>
            <a:r>
              <a:rPr lang="en-US" sz="2400" spc="59" dirty="0">
                <a:latin typeface="UTM Avo"/>
                <a:cs typeface="+mn-ea"/>
                <a:sym typeface="+mn-lt"/>
              </a:rPr>
              <a:t> </a:t>
            </a:r>
            <a:r>
              <a:rPr lang="en-US" sz="2400" spc="59" dirty="0" err="1">
                <a:latin typeface="UTM Avo"/>
                <a:cs typeface="+mn-ea"/>
                <a:sym typeface="+mn-lt"/>
              </a:rPr>
              <a:t>sợi</a:t>
            </a:r>
            <a:r>
              <a:rPr lang="en-US" sz="2400" spc="59" dirty="0">
                <a:latin typeface="UTM Avo"/>
                <a:cs typeface="+mn-ea"/>
                <a:sym typeface="+mn-lt"/>
              </a:rPr>
              <a:t> </a:t>
            </a:r>
            <a:r>
              <a:rPr lang="en-US" sz="2400" spc="59" dirty="0" err="1">
                <a:latin typeface="UTM Avo"/>
                <a:cs typeface="+mn-ea"/>
                <a:sym typeface="+mn-lt"/>
              </a:rPr>
              <a:t>dây</a:t>
            </a:r>
            <a:r>
              <a:rPr lang="en-US" sz="2400" spc="59" dirty="0">
                <a:latin typeface="UTM Avo"/>
                <a:cs typeface="+mn-ea"/>
                <a:sym typeface="+mn-lt"/>
              </a:rPr>
              <a:t>.</a:t>
            </a:r>
            <a:endParaRPr lang="en-US" sz="2400" spc="59" dirty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00558190-3182-478C-6A76-18DB4BF02B55}"/>
              </a:ext>
            </a:extLst>
          </p:cNvPr>
          <p:cNvSpPr txBox="1"/>
          <p:nvPr/>
        </p:nvSpPr>
        <p:spPr>
          <a:xfrm>
            <a:off x="6629400" y="2971800"/>
            <a:ext cx="4574997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400" spc="59" dirty="0">
                <a:latin typeface="UTM Avo"/>
                <a:cs typeface="+mn-ea"/>
                <a:sym typeface="+mn-lt"/>
              </a:rPr>
              <a:t>Lần lượt chọn các hạt vòng theo màu sắc mình thích và xuyên vào sợi dây.</a:t>
            </a:r>
            <a:endParaRPr lang="en-US" sz="2400" spc="59" dirty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id="{B2A9DBCA-F286-D319-FF6E-C00779FC2647}"/>
              </a:ext>
            </a:extLst>
          </p:cNvPr>
          <p:cNvSpPr/>
          <p:nvPr/>
        </p:nvSpPr>
        <p:spPr>
          <a:xfrm>
            <a:off x="8237798" y="2286000"/>
            <a:ext cx="1679027" cy="541528"/>
          </a:xfrm>
          <a:custGeom>
            <a:avLst/>
            <a:gdLst/>
            <a:ahLst/>
            <a:cxnLst/>
            <a:rect l="l" t="t" r="r" b="b"/>
            <a:pathLst>
              <a:path w="663320" h="213937">
                <a:moveTo>
                  <a:pt x="106968" y="0"/>
                </a:moveTo>
                <a:lnTo>
                  <a:pt x="556351" y="0"/>
                </a:lnTo>
                <a:cubicBezTo>
                  <a:pt x="615428" y="0"/>
                  <a:pt x="663320" y="47891"/>
                  <a:pt x="663320" y="106968"/>
                </a:cubicBezTo>
                <a:lnTo>
                  <a:pt x="663320" y="106968"/>
                </a:lnTo>
                <a:cubicBezTo>
                  <a:pt x="663320" y="135338"/>
                  <a:pt x="652050" y="162546"/>
                  <a:pt x="631989" y="182607"/>
                </a:cubicBezTo>
                <a:cubicBezTo>
                  <a:pt x="611929" y="202667"/>
                  <a:pt x="584721" y="213937"/>
                  <a:pt x="556351" y="213937"/>
                </a:cubicBezTo>
                <a:lnTo>
                  <a:pt x="106968" y="213937"/>
                </a:lnTo>
                <a:cubicBezTo>
                  <a:pt x="78599" y="213937"/>
                  <a:pt x="51391" y="202667"/>
                  <a:pt x="31330" y="182607"/>
                </a:cubicBezTo>
                <a:cubicBezTo>
                  <a:pt x="11270" y="162546"/>
                  <a:pt x="0" y="135338"/>
                  <a:pt x="0" y="106968"/>
                </a:cubicBezTo>
                <a:lnTo>
                  <a:pt x="0" y="106968"/>
                </a:lnTo>
                <a:cubicBezTo>
                  <a:pt x="0" y="78599"/>
                  <a:pt x="11270" y="51391"/>
                  <a:pt x="31330" y="31330"/>
                </a:cubicBezTo>
                <a:cubicBezTo>
                  <a:pt x="51391" y="11270"/>
                  <a:pt x="78599" y="0"/>
                  <a:pt x="10696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 cap="rnd">
            <a:solidFill>
              <a:sysClr val="window" lastClr="FFFFFF">
                <a:lumMod val="50000"/>
              </a:sysClr>
            </a:solidFill>
            <a:prstDash val="solid"/>
            <a:round/>
          </a:ln>
          <a:effectLst/>
        </p:spPr>
        <p:txBody>
          <a:bodyPr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Bước</a:t>
            </a:r>
            <a:r>
              <a:rPr kumimoji="0" lang="en-US" sz="2400" b="1" i="0" u="none" strike="noStrike" kern="0" cap="none" spc="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2</a:t>
            </a:r>
          </a:p>
        </p:txBody>
      </p:sp>
      <p:sp>
        <p:nvSpPr>
          <p:cNvPr id="10" name="AutoShape 19">
            <a:extLst>
              <a:ext uri="{FF2B5EF4-FFF2-40B4-BE49-F238E27FC236}">
                <a16:creationId xmlns:a16="http://schemas.microsoft.com/office/drawing/2014/main" id="{73B3F18F-D119-1D57-62AE-2FC87C2479F6}"/>
              </a:ext>
            </a:extLst>
          </p:cNvPr>
          <p:cNvSpPr/>
          <p:nvPr/>
        </p:nvSpPr>
        <p:spPr>
          <a:xfrm>
            <a:off x="3970598" y="2556764"/>
            <a:ext cx="4267199" cy="0"/>
          </a:xfrm>
          <a:prstGeom prst="line">
            <a:avLst/>
          </a:prstGeom>
          <a:ln w="38100" cap="rnd">
            <a:solidFill>
              <a:sysClr val="window" lastClr="FFFFFF">
                <a:lumMod val="50000"/>
              </a:sysClr>
            </a:solidFill>
            <a:prstDash val="solid"/>
            <a:headEnd type="none" w="sm" len="sm"/>
            <a:tailEnd type="arrow" w="med" len="sm"/>
          </a:ln>
          <a:effectLst/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C10E99C-E55C-7F49-58F1-8A3BC03E7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1571" y="4324673"/>
            <a:ext cx="1656856" cy="22720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5206588-23EA-460F-5FA7-4F65BCB60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272" y="4699582"/>
            <a:ext cx="1656856" cy="200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697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1CF5A1F2-03BC-F8BD-344C-4B90FD943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1E3EE1D4-9635-37A3-DF62-A08B5EA14DD0}"/>
              </a:ext>
            </a:extLst>
          </p:cNvPr>
          <p:cNvSpPr txBox="1"/>
          <p:nvPr/>
        </p:nvSpPr>
        <p:spPr>
          <a:xfrm>
            <a:off x="2410240" y="1666697"/>
            <a:ext cx="737151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vi-VN" sz="28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Các bước </a:t>
            </a:r>
            <a:r>
              <a:rPr lang="en-US" sz="28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8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chiế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c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vòng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yêu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thương</a:t>
            </a:r>
            <a:endParaRPr lang="en-US" sz="2800" b="1" dirty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7373C352-8C51-CCE9-F5B2-4DC6C84DCDB2}"/>
              </a:ext>
            </a:extLst>
          </p:cNvPr>
          <p:cNvSpPr/>
          <p:nvPr/>
        </p:nvSpPr>
        <p:spPr>
          <a:xfrm>
            <a:off x="2942326" y="2302868"/>
            <a:ext cx="1679027" cy="541528"/>
          </a:xfrm>
          <a:custGeom>
            <a:avLst/>
            <a:gdLst/>
            <a:ahLst/>
            <a:cxnLst/>
            <a:rect l="l" t="t" r="r" b="b"/>
            <a:pathLst>
              <a:path w="663320" h="213937">
                <a:moveTo>
                  <a:pt x="106968" y="0"/>
                </a:moveTo>
                <a:lnTo>
                  <a:pt x="556351" y="0"/>
                </a:lnTo>
                <a:cubicBezTo>
                  <a:pt x="615428" y="0"/>
                  <a:pt x="663320" y="47891"/>
                  <a:pt x="663320" y="106968"/>
                </a:cubicBezTo>
                <a:lnTo>
                  <a:pt x="663320" y="106968"/>
                </a:lnTo>
                <a:cubicBezTo>
                  <a:pt x="663320" y="135338"/>
                  <a:pt x="652050" y="162546"/>
                  <a:pt x="631989" y="182607"/>
                </a:cubicBezTo>
                <a:cubicBezTo>
                  <a:pt x="611929" y="202667"/>
                  <a:pt x="584721" y="213937"/>
                  <a:pt x="556351" y="213937"/>
                </a:cubicBezTo>
                <a:lnTo>
                  <a:pt x="106968" y="213937"/>
                </a:lnTo>
                <a:cubicBezTo>
                  <a:pt x="78599" y="213937"/>
                  <a:pt x="51391" y="202667"/>
                  <a:pt x="31330" y="182607"/>
                </a:cubicBezTo>
                <a:cubicBezTo>
                  <a:pt x="11270" y="162546"/>
                  <a:pt x="0" y="135338"/>
                  <a:pt x="0" y="106968"/>
                </a:cubicBezTo>
                <a:lnTo>
                  <a:pt x="0" y="106968"/>
                </a:lnTo>
                <a:cubicBezTo>
                  <a:pt x="0" y="78599"/>
                  <a:pt x="11270" y="51391"/>
                  <a:pt x="31330" y="31330"/>
                </a:cubicBezTo>
                <a:cubicBezTo>
                  <a:pt x="51391" y="11270"/>
                  <a:pt x="78599" y="0"/>
                  <a:pt x="10696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 cap="rnd">
            <a:solidFill>
              <a:sysClr val="window" lastClr="FFFFFF">
                <a:lumMod val="50000"/>
              </a:sysClr>
            </a:solidFill>
            <a:prstDash val="solid"/>
            <a:round/>
          </a:ln>
          <a:effectLst/>
        </p:spPr>
        <p:txBody>
          <a:bodyPr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Bước</a:t>
            </a:r>
            <a:r>
              <a:rPr kumimoji="0" lang="en-US" sz="2400" b="1" i="0" u="none" strike="noStrike" kern="0" cap="none" spc="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3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00283D32-D9C3-22BB-FF4D-33A33DAA1D3F}"/>
              </a:ext>
            </a:extLst>
          </p:cNvPr>
          <p:cNvSpPr txBox="1"/>
          <p:nvPr/>
        </p:nvSpPr>
        <p:spPr>
          <a:xfrm>
            <a:off x="7799020" y="2957107"/>
            <a:ext cx="3280562" cy="943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200" spc="59" dirty="0">
                <a:latin typeface="UTM Avo"/>
                <a:cs typeface="+mn-ea"/>
                <a:sym typeface="+mn-lt"/>
              </a:rPr>
              <a:t>Dùng kéo cắt đi phần dây thừa ra (nếu có).</a:t>
            </a:r>
            <a:endParaRPr lang="en-US" sz="2200" spc="59" dirty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B2EB719E-B5CB-1C5B-CE90-B36168360C03}"/>
              </a:ext>
            </a:extLst>
          </p:cNvPr>
          <p:cNvSpPr txBox="1"/>
          <p:nvPr/>
        </p:nvSpPr>
        <p:spPr>
          <a:xfrm>
            <a:off x="96081" y="2969409"/>
            <a:ext cx="7371519" cy="1451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200" spc="59" dirty="0">
                <a:latin typeface="UTM Avo"/>
                <a:cs typeface="+mn-ea"/>
                <a:sym typeface="+mn-lt"/>
              </a:rPr>
              <a:t>Khi đã xuyên đủ số hạt để ướm vừa cổ tay mẹ (khoảng 16cm) thì cầm hai đầu sợi dây buộc </a:t>
            </a:r>
            <a:br>
              <a:rPr lang="en-US" sz="2200" spc="59" dirty="0">
                <a:latin typeface="UTM Avo"/>
                <a:cs typeface="+mn-ea"/>
                <a:sym typeface="+mn-lt"/>
              </a:rPr>
            </a:br>
            <a:r>
              <a:rPr lang="vi-VN" sz="2200" spc="59" dirty="0">
                <a:latin typeface="UTM Avo"/>
                <a:cs typeface="+mn-ea"/>
                <a:sym typeface="+mn-lt"/>
              </a:rPr>
              <a:t>nút lại với nhau.</a:t>
            </a:r>
            <a:endParaRPr lang="en-US" sz="2200" spc="59" dirty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F4403C6-A655-B59A-5C78-C0A1F426CE5B}"/>
              </a:ext>
            </a:extLst>
          </p:cNvPr>
          <p:cNvSpPr/>
          <p:nvPr/>
        </p:nvSpPr>
        <p:spPr>
          <a:xfrm>
            <a:off x="8599787" y="2285730"/>
            <a:ext cx="1679027" cy="541528"/>
          </a:xfrm>
          <a:custGeom>
            <a:avLst/>
            <a:gdLst/>
            <a:ahLst/>
            <a:cxnLst/>
            <a:rect l="l" t="t" r="r" b="b"/>
            <a:pathLst>
              <a:path w="663320" h="213937">
                <a:moveTo>
                  <a:pt x="106968" y="0"/>
                </a:moveTo>
                <a:lnTo>
                  <a:pt x="556351" y="0"/>
                </a:lnTo>
                <a:cubicBezTo>
                  <a:pt x="615428" y="0"/>
                  <a:pt x="663320" y="47891"/>
                  <a:pt x="663320" y="106968"/>
                </a:cubicBezTo>
                <a:lnTo>
                  <a:pt x="663320" y="106968"/>
                </a:lnTo>
                <a:cubicBezTo>
                  <a:pt x="663320" y="135338"/>
                  <a:pt x="652050" y="162546"/>
                  <a:pt x="631989" y="182607"/>
                </a:cubicBezTo>
                <a:cubicBezTo>
                  <a:pt x="611929" y="202667"/>
                  <a:pt x="584721" y="213937"/>
                  <a:pt x="556351" y="213937"/>
                </a:cubicBezTo>
                <a:lnTo>
                  <a:pt x="106968" y="213937"/>
                </a:lnTo>
                <a:cubicBezTo>
                  <a:pt x="78599" y="213937"/>
                  <a:pt x="51391" y="202667"/>
                  <a:pt x="31330" y="182607"/>
                </a:cubicBezTo>
                <a:cubicBezTo>
                  <a:pt x="11270" y="162546"/>
                  <a:pt x="0" y="135338"/>
                  <a:pt x="0" y="106968"/>
                </a:cubicBezTo>
                <a:lnTo>
                  <a:pt x="0" y="106968"/>
                </a:lnTo>
                <a:cubicBezTo>
                  <a:pt x="0" y="78599"/>
                  <a:pt x="11270" y="51391"/>
                  <a:pt x="31330" y="31330"/>
                </a:cubicBezTo>
                <a:cubicBezTo>
                  <a:pt x="51391" y="11270"/>
                  <a:pt x="78599" y="0"/>
                  <a:pt x="106968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 cap="rnd">
            <a:solidFill>
              <a:sysClr val="window" lastClr="FFFFFF">
                <a:lumMod val="50000"/>
              </a:sysClr>
            </a:solidFill>
            <a:prstDash val="solid"/>
            <a:round/>
          </a:ln>
          <a:effectLst/>
        </p:spPr>
        <p:txBody>
          <a:bodyPr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9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Bước</a:t>
            </a:r>
            <a:r>
              <a:rPr kumimoji="0" lang="en-US" sz="2400" b="1" i="0" u="none" strike="noStrike" kern="0" cap="none" spc="5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4</a:t>
            </a:r>
          </a:p>
        </p:txBody>
      </p:sp>
      <p:sp>
        <p:nvSpPr>
          <p:cNvPr id="14" name="AutoShape 19">
            <a:extLst>
              <a:ext uri="{FF2B5EF4-FFF2-40B4-BE49-F238E27FC236}">
                <a16:creationId xmlns:a16="http://schemas.microsoft.com/office/drawing/2014/main" id="{0157DA69-7CE7-7D99-1E2A-214F5649A353}"/>
              </a:ext>
            </a:extLst>
          </p:cNvPr>
          <p:cNvSpPr/>
          <p:nvPr/>
        </p:nvSpPr>
        <p:spPr>
          <a:xfrm flipV="1">
            <a:off x="4621352" y="2563586"/>
            <a:ext cx="3978435" cy="10046"/>
          </a:xfrm>
          <a:prstGeom prst="line">
            <a:avLst/>
          </a:prstGeom>
          <a:ln w="38100" cap="rnd">
            <a:solidFill>
              <a:sysClr val="window" lastClr="FFFFFF">
                <a:lumMod val="50000"/>
              </a:sysClr>
            </a:solidFill>
            <a:prstDash val="solid"/>
            <a:headEnd type="none" w="sm" len="sm"/>
            <a:tailEnd type="arrow" w="med" len="sm"/>
          </a:ln>
          <a:effectLst/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1B8E2F8-0198-0C31-D0D4-D41DE369D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802" y="4591302"/>
            <a:ext cx="2784073" cy="19842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497733C-D03F-DD97-E460-C1FF483AF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0565" y="4119271"/>
            <a:ext cx="3037470" cy="245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044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1" grpId="0"/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67188740-2437-9207-01B7-BE170DD71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EA78A91-7B03-3FF8-AA3C-5B549DC11307}"/>
              </a:ext>
            </a:extLst>
          </p:cNvPr>
          <p:cNvGrpSpPr/>
          <p:nvPr/>
        </p:nvGrpSpPr>
        <p:grpSpPr>
          <a:xfrm>
            <a:off x="599788" y="1567551"/>
            <a:ext cx="4521200" cy="4457799"/>
            <a:chOff x="195297" y="961405"/>
            <a:chExt cx="6781800" cy="7016386"/>
          </a:xfrm>
        </p:grpSpPr>
        <p:sp>
          <p:nvSpPr>
            <p:cNvPr id="4" name="Rectangle: Rounded Corners 16">
              <a:extLst>
                <a:ext uri="{FF2B5EF4-FFF2-40B4-BE49-F238E27FC236}">
                  <a16:creationId xmlns:a16="http://schemas.microsoft.com/office/drawing/2014/main" id="{E6837F66-082A-F380-2973-4996EA20A6A5}"/>
                </a:ext>
              </a:extLst>
            </p:cNvPr>
            <p:cNvSpPr/>
            <p:nvPr/>
          </p:nvSpPr>
          <p:spPr>
            <a:xfrm>
              <a:off x="195297" y="1783807"/>
              <a:ext cx="6781800" cy="619398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Sau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nghe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hướng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dẫn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(4 – 6 HS)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vòng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sẻ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trước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3AA8A85F-645F-9972-E246-D95470BA6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727608" y="961405"/>
              <a:ext cx="1717179" cy="1676399"/>
            </a:xfrm>
            <a:prstGeom prst="rect">
              <a:avLst/>
            </a:prstGeom>
          </p:spPr>
        </p:pic>
      </p:grpSp>
      <p:sp>
        <p:nvSpPr>
          <p:cNvPr id="6" name="Freeform 11">
            <a:extLst>
              <a:ext uri="{FF2B5EF4-FFF2-40B4-BE49-F238E27FC236}">
                <a16:creationId xmlns:a16="http://schemas.microsoft.com/office/drawing/2014/main" id="{EB387175-D95B-70D3-BFA8-E5AD97B60C22}"/>
              </a:ext>
            </a:extLst>
          </p:cNvPr>
          <p:cNvSpPr/>
          <p:nvPr/>
        </p:nvSpPr>
        <p:spPr>
          <a:xfrm>
            <a:off x="1323972" y="5592498"/>
            <a:ext cx="3063486" cy="1243424"/>
          </a:xfrm>
          <a:custGeom>
            <a:avLst/>
            <a:gdLst/>
            <a:ahLst/>
            <a:cxnLst/>
            <a:rect l="l" t="t" r="r" b="b"/>
            <a:pathLst>
              <a:path w="7056456" h="2676226">
                <a:moveTo>
                  <a:pt x="0" y="0"/>
                </a:moveTo>
                <a:lnTo>
                  <a:pt x="7056456" y="0"/>
                </a:lnTo>
                <a:lnTo>
                  <a:pt x="7056456" y="2676226"/>
                </a:lnTo>
                <a:lnTo>
                  <a:pt x="0" y="26762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Speech Bubble: Rectangle with Corners Rounded 18">
            <a:extLst>
              <a:ext uri="{FF2B5EF4-FFF2-40B4-BE49-F238E27FC236}">
                <a16:creationId xmlns:a16="http://schemas.microsoft.com/office/drawing/2014/main" id="{0E5EC766-1013-6E19-60AC-F6AC2AFCCDA0}"/>
              </a:ext>
            </a:extLst>
          </p:cNvPr>
          <p:cNvSpPr/>
          <p:nvPr/>
        </p:nvSpPr>
        <p:spPr>
          <a:xfrm>
            <a:off x="6063875" y="2076667"/>
            <a:ext cx="5528337" cy="1404715"/>
          </a:xfrm>
          <a:prstGeom prst="wedgeRoundRectCallout">
            <a:avLst>
              <a:gd name="adj1" fmla="val -58661"/>
              <a:gd name="adj2" fmla="val 47523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Tại sao bạn lại chọn các hạt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màu sắc như thế này?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Speech Bubble: Rectangle with Corners Rounded 20">
            <a:extLst>
              <a:ext uri="{FF2B5EF4-FFF2-40B4-BE49-F238E27FC236}">
                <a16:creationId xmlns:a16="http://schemas.microsoft.com/office/drawing/2014/main" id="{4A580164-C1FB-1D1C-1F72-20506BBFE548}"/>
              </a:ext>
            </a:extLst>
          </p:cNvPr>
          <p:cNvSpPr/>
          <p:nvPr/>
        </p:nvSpPr>
        <p:spPr>
          <a:xfrm>
            <a:off x="6063875" y="3690264"/>
            <a:ext cx="5515227" cy="1404715"/>
          </a:xfrm>
          <a:prstGeom prst="wedgeRoundRectCallout">
            <a:avLst>
              <a:gd name="adj1" fmla="val -58754"/>
              <a:gd name="adj2" fmla="val -40035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 làm vòng, bạn thấy khó nhất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 bước nào?</a:t>
            </a:r>
          </a:p>
        </p:txBody>
      </p:sp>
      <p:sp>
        <p:nvSpPr>
          <p:cNvPr id="9" name="Freeform 14">
            <a:extLst>
              <a:ext uri="{FF2B5EF4-FFF2-40B4-BE49-F238E27FC236}">
                <a16:creationId xmlns:a16="http://schemas.microsoft.com/office/drawing/2014/main" id="{495A4924-E3F5-5E77-2482-EE1D4B6FEE11}"/>
              </a:ext>
            </a:extLst>
          </p:cNvPr>
          <p:cNvSpPr/>
          <p:nvPr/>
        </p:nvSpPr>
        <p:spPr>
          <a:xfrm>
            <a:off x="10898260" y="2767796"/>
            <a:ext cx="888192" cy="608822"/>
          </a:xfrm>
          <a:custGeom>
            <a:avLst/>
            <a:gdLst/>
            <a:ahLst/>
            <a:cxnLst/>
            <a:rect l="l" t="t" r="r" b="b"/>
            <a:pathLst>
              <a:path w="2220286" h="1501468">
                <a:moveTo>
                  <a:pt x="0" y="0"/>
                </a:moveTo>
                <a:lnTo>
                  <a:pt x="2220286" y="0"/>
                </a:lnTo>
                <a:lnTo>
                  <a:pt x="2220286" y="1501468"/>
                </a:lnTo>
                <a:lnTo>
                  <a:pt x="0" y="15014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B73996D-1B65-C8CD-B184-DEB5E464BA7F}"/>
              </a:ext>
            </a:extLst>
          </p:cNvPr>
          <p:cNvSpPr/>
          <p:nvPr/>
        </p:nvSpPr>
        <p:spPr>
          <a:xfrm rot="2506917">
            <a:off x="11364694" y="4141394"/>
            <a:ext cx="621361" cy="855343"/>
          </a:xfrm>
          <a:custGeom>
            <a:avLst/>
            <a:gdLst/>
            <a:ahLst/>
            <a:cxnLst/>
            <a:rect l="l" t="t" r="r" b="b"/>
            <a:pathLst>
              <a:path w="2456334" h="3599025">
                <a:moveTo>
                  <a:pt x="0" y="0"/>
                </a:moveTo>
                <a:lnTo>
                  <a:pt x="2456334" y="0"/>
                </a:lnTo>
                <a:lnTo>
                  <a:pt x="2456334" y="3599024"/>
                </a:lnTo>
                <a:lnTo>
                  <a:pt x="0" y="35990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1" name="Speech Bubble: Rectangle with Corners Rounded 20">
            <a:extLst>
              <a:ext uri="{FF2B5EF4-FFF2-40B4-BE49-F238E27FC236}">
                <a16:creationId xmlns:a16="http://schemas.microsoft.com/office/drawing/2014/main" id="{68997554-31C7-7F58-A0A4-933839C9BDAA}"/>
              </a:ext>
            </a:extLst>
          </p:cNvPr>
          <p:cNvSpPr/>
          <p:nvPr/>
        </p:nvSpPr>
        <p:spPr>
          <a:xfrm>
            <a:off x="6063875" y="5303861"/>
            <a:ext cx="5528337" cy="1404715"/>
          </a:xfrm>
          <a:prstGeom prst="wedgeRoundRectCallout">
            <a:avLst>
              <a:gd name="adj1" fmla="val -58754"/>
              <a:gd name="adj2" fmla="val -40035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 tặng chiếc vòng này cho mẹ, bạn sẽ nói với mẹ điều gì?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C0C51FD0-29D2-4BC7-7700-89F00E9973E5}"/>
              </a:ext>
            </a:extLst>
          </p:cNvPr>
          <p:cNvSpPr/>
          <p:nvPr/>
        </p:nvSpPr>
        <p:spPr>
          <a:xfrm rot="2506917">
            <a:off x="11104207" y="5963872"/>
            <a:ext cx="621361" cy="855343"/>
          </a:xfrm>
          <a:custGeom>
            <a:avLst/>
            <a:gdLst/>
            <a:ahLst/>
            <a:cxnLst/>
            <a:rect l="l" t="t" r="r" b="b"/>
            <a:pathLst>
              <a:path w="2456334" h="3599025">
                <a:moveTo>
                  <a:pt x="0" y="0"/>
                </a:moveTo>
                <a:lnTo>
                  <a:pt x="2456334" y="0"/>
                </a:lnTo>
                <a:lnTo>
                  <a:pt x="2456334" y="3599024"/>
                </a:lnTo>
                <a:lnTo>
                  <a:pt x="0" y="35990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82099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C61367DE-21FE-3BBC-1772-48B4C6A64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8F958B8F-8CE1-7ECC-3C6C-00DB0C8E3D23}"/>
              </a:ext>
            </a:extLst>
          </p:cNvPr>
          <p:cNvSpPr/>
          <p:nvPr/>
        </p:nvSpPr>
        <p:spPr>
          <a:xfrm>
            <a:off x="600314" y="2643942"/>
            <a:ext cx="10991371" cy="4122299"/>
          </a:xfrm>
          <a:custGeom>
            <a:avLst/>
            <a:gdLst/>
            <a:ahLst/>
            <a:cxnLst/>
            <a:rect l="l" t="t" r="r" b="b"/>
            <a:pathLst>
              <a:path w="14949872" h="6335005">
                <a:moveTo>
                  <a:pt x="0" y="0"/>
                </a:moveTo>
                <a:lnTo>
                  <a:pt x="14949872" y="0"/>
                </a:lnTo>
                <a:lnTo>
                  <a:pt x="14949872" y="6335005"/>
                </a:lnTo>
                <a:lnTo>
                  <a:pt x="0" y="6335005"/>
                </a:lnTo>
                <a:lnTo>
                  <a:pt x="0" y="0"/>
                </a:lnTo>
                <a:close/>
              </a:path>
            </a:pathLst>
          </a:custGeom>
          <a:solidFill>
            <a:srgbClr val="FFF2C9"/>
          </a:solidFill>
        </p:spPr>
        <p:txBody>
          <a:bodyPr/>
          <a:lstStyle/>
          <a:p>
            <a:r>
              <a:rPr lang="en-US"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F29145-7C63-7F2B-2444-FAA00E57A493}"/>
              </a:ext>
            </a:extLst>
          </p:cNvPr>
          <p:cNvSpPr txBox="1"/>
          <p:nvPr/>
        </p:nvSpPr>
        <p:spPr>
          <a:xfrm>
            <a:off x="4292035" y="3036170"/>
            <a:ext cx="6999438" cy="3575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 sự khéo léo của mình, các em có thể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tự làm ra những món quà để tặng mẹ.</a:t>
            </a:r>
          </a:p>
          <a:p>
            <a:pPr marL="381019" indent="-381019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 có thể là những bức tranh tự vẽ, những chiếc vòng tự làm. Hãy dành những món quà đó dành tặng mẹ và nói với mẹ những lời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yêu thương nhất để thể hiện tình cảm của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 em.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A5CB16-B8ED-F11F-B563-196037DD1F51}"/>
              </a:ext>
            </a:extLst>
          </p:cNvPr>
          <p:cNvGrpSpPr/>
          <p:nvPr/>
        </p:nvGrpSpPr>
        <p:grpSpPr>
          <a:xfrm>
            <a:off x="-2519170" y="1590598"/>
            <a:ext cx="7225216" cy="994372"/>
            <a:chOff x="3467284" y="286730"/>
            <a:chExt cx="10837824" cy="149155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41B825-D3F9-5DAB-804C-C4C4DC417E25}"/>
                </a:ext>
              </a:extLst>
            </p:cNvPr>
            <p:cNvGrpSpPr/>
            <p:nvPr/>
          </p:nvGrpSpPr>
          <p:grpSpPr>
            <a:xfrm>
              <a:off x="3467284" y="286730"/>
              <a:ext cx="10837824" cy="1491558"/>
              <a:chOff x="0" y="-38100"/>
              <a:chExt cx="2957716" cy="444500"/>
            </a:xfrm>
          </p:grpSpPr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8E79DBD0-C185-C32B-9269-30B74A664FB6}"/>
                  </a:ext>
                </a:extLst>
              </p:cNvPr>
              <p:cNvSpPr/>
              <p:nvPr/>
            </p:nvSpPr>
            <p:spPr>
              <a:xfrm>
                <a:off x="203200" y="-326"/>
                <a:ext cx="2754516" cy="358384"/>
              </a:xfrm>
              <a:custGeom>
                <a:avLst/>
                <a:gdLst/>
                <a:ahLst/>
                <a:cxnLst/>
                <a:rect l="l" t="t" r="r" b="b"/>
                <a:pathLst>
                  <a:path w="2754516" h="407051">
                    <a:moveTo>
                      <a:pt x="2754516" y="326"/>
                    </a:moveTo>
                    <a:cubicBezTo>
                      <a:pt x="2681703" y="0"/>
                      <a:pt x="2614282" y="38659"/>
                      <a:pt x="2577781" y="101663"/>
                    </a:cubicBezTo>
                    <a:cubicBezTo>
                      <a:pt x="2541280" y="164667"/>
                      <a:pt x="2541280" y="242385"/>
                      <a:pt x="2577781" y="305389"/>
                    </a:cubicBezTo>
                    <a:cubicBezTo>
                      <a:pt x="2614282" y="368393"/>
                      <a:pt x="2681703" y="407052"/>
                      <a:pt x="2754516" y="406726"/>
                    </a:cubicBezTo>
                    <a:lnTo>
                      <a:pt x="0" y="406726"/>
                    </a:lnTo>
                    <a:cubicBezTo>
                      <a:pt x="72813" y="407052"/>
                      <a:pt x="140234" y="368393"/>
                      <a:pt x="176735" y="305389"/>
                    </a:cubicBezTo>
                    <a:cubicBezTo>
                      <a:pt x="213236" y="242385"/>
                      <a:pt x="213236" y="164667"/>
                      <a:pt x="176735" y="101663"/>
                    </a:cubicBezTo>
                    <a:cubicBezTo>
                      <a:pt x="140234" y="38659"/>
                      <a:pt x="72813" y="0"/>
                      <a:pt x="0" y="326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5DE14A5-4935-1BE5-7C02-CD8886CD253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444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2ED735C-ED6C-D06A-80B7-7D303357B308}"/>
                </a:ext>
              </a:extLst>
            </p:cNvPr>
            <p:cNvSpPr txBox="1"/>
            <p:nvPr/>
          </p:nvSpPr>
          <p:spPr>
            <a:xfrm>
              <a:off x="6653730" y="637504"/>
              <a:ext cx="7148064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KẾT LUẬN</a:t>
              </a:r>
            </a:p>
          </p:txBody>
        </p:sp>
      </p:grp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F324F484-BB48-D0CD-0A96-8F92F11575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700" y="2133164"/>
            <a:ext cx="1031669" cy="103166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FF9714F-8521-15F0-6140-B4B9EE18FA3F}"/>
              </a:ext>
            </a:extLst>
          </p:cNvPr>
          <p:cNvGrpSpPr/>
          <p:nvPr/>
        </p:nvGrpSpPr>
        <p:grpSpPr>
          <a:xfrm>
            <a:off x="900528" y="3237723"/>
            <a:ext cx="3340781" cy="2934733"/>
            <a:chOff x="1720461" y="4039253"/>
            <a:chExt cx="4179071" cy="3671134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6BC26111-1A06-60B9-CD68-E5A5C63ECFF9}"/>
                </a:ext>
              </a:extLst>
            </p:cNvPr>
            <p:cNvGrpSpPr/>
            <p:nvPr/>
          </p:nvGrpSpPr>
          <p:grpSpPr>
            <a:xfrm>
              <a:off x="1720461" y="4039253"/>
              <a:ext cx="4179071" cy="3671134"/>
              <a:chOff x="0" y="0"/>
              <a:chExt cx="1100661" cy="893945"/>
            </a:xfrm>
          </p:grpSpPr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03AE2A7A-CDF0-E59A-7992-24036966FB72}"/>
                  </a:ext>
                </a:extLst>
              </p:cNvPr>
              <p:cNvSpPr/>
              <p:nvPr/>
            </p:nvSpPr>
            <p:spPr>
              <a:xfrm>
                <a:off x="0" y="0"/>
                <a:ext cx="1100661" cy="893945"/>
              </a:xfrm>
              <a:custGeom>
                <a:avLst/>
                <a:gdLst/>
                <a:ahLst/>
                <a:cxnLst/>
                <a:rect l="l" t="t" r="r" b="b"/>
                <a:pathLst>
                  <a:path w="1100661" h="893945">
                    <a:moveTo>
                      <a:pt x="94480" y="0"/>
                    </a:moveTo>
                    <a:lnTo>
                      <a:pt x="1006181" y="0"/>
                    </a:lnTo>
                    <a:cubicBezTo>
                      <a:pt x="1031239" y="0"/>
                      <a:pt x="1055270" y="9954"/>
                      <a:pt x="1072988" y="27673"/>
                    </a:cubicBezTo>
                    <a:cubicBezTo>
                      <a:pt x="1090707" y="45391"/>
                      <a:pt x="1100661" y="69422"/>
                      <a:pt x="1100661" y="94480"/>
                    </a:cubicBezTo>
                    <a:lnTo>
                      <a:pt x="1100661" y="799465"/>
                    </a:lnTo>
                    <a:cubicBezTo>
                      <a:pt x="1100661" y="824523"/>
                      <a:pt x="1090707" y="848554"/>
                      <a:pt x="1072988" y="866273"/>
                    </a:cubicBezTo>
                    <a:cubicBezTo>
                      <a:pt x="1055270" y="883991"/>
                      <a:pt x="1031239" y="893945"/>
                      <a:pt x="1006181" y="893945"/>
                    </a:cubicBezTo>
                    <a:lnTo>
                      <a:pt x="94480" y="893945"/>
                    </a:lnTo>
                    <a:cubicBezTo>
                      <a:pt x="42300" y="893945"/>
                      <a:pt x="0" y="851645"/>
                      <a:pt x="0" y="799465"/>
                    </a:cubicBezTo>
                    <a:lnTo>
                      <a:pt x="0" y="94480"/>
                    </a:lnTo>
                    <a:cubicBezTo>
                      <a:pt x="0" y="69422"/>
                      <a:pt x="9954" y="45391"/>
                      <a:pt x="27673" y="27673"/>
                    </a:cubicBezTo>
                    <a:cubicBezTo>
                      <a:pt x="45391" y="9954"/>
                      <a:pt x="69422" y="0"/>
                      <a:pt x="9448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Box 10">
                <a:extLst>
                  <a:ext uri="{FF2B5EF4-FFF2-40B4-BE49-F238E27FC236}">
                    <a16:creationId xmlns:a16="http://schemas.microsoft.com/office/drawing/2014/main" id="{91608782-6EB9-3C55-5AFE-002C80F678B1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9"/>
                  </a:lnSpc>
                </a:pPr>
                <a:endParaRPr sz="7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30B7C172-E08C-2A34-F485-9845AA625E1B}"/>
                </a:ext>
              </a:extLst>
            </p:cNvPr>
            <p:cNvSpPr/>
            <p:nvPr/>
          </p:nvSpPr>
          <p:spPr>
            <a:xfrm>
              <a:off x="2414022" y="4628081"/>
              <a:ext cx="2791948" cy="3069942"/>
            </a:xfrm>
            <a:custGeom>
              <a:avLst/>
              <a:gdLst/>
              <a:ahLst/>
              <a:cxnLst/>
              <a:rect l="l" t="t" r="r" b="b"/>
              <a:pathLst>
                <a:path w="6486939" h="6858295">
                  <a:moveTo>
                    <a:pt x="0" y="0"/>
                  </a:moveTo>
                  <a:lnTo>
                    <a:pt x="6486939" y="0"/>
                  </a:lnTo>
                  <a:lnTo>
                    <a:pt x="6486939" y="6858295"/>
                  </a:lnTo>
                  <a:lnTo>
                    <a:pt x="0" y="6858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b="-46954"/>
              </a:stretch>
            </a:blipFill>
          </p:spPr>
          <p:txBody>
            <a:bodyPr/>
            <a:lstStyle/>
            <a:p>
              <a:endParaRPr lang="en-US" sz="7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26" name="Freeform 5">
            <a:extLst>
              <a:ext uri="{FF2B5EF4-FFF2-40B4-BE49-F238E27FC236}">
                <a16:creationId xmlns:a16="http://schemas.microsoft.com/office/drawing/2014/main" id="{4CFF3AB8-566C-99AB-7C72-3BE4DA42B274}"/>
              </a:ext>
            </a:extLst>
          </p:cNvPr>
          <p:cNvSpPr/>
          <p:nvPr/>
        </p:nvSpPr>
        <p:spPr>
          <a:xfrm rot="19211792">
            <a:off x="10840962" y="1295775"/>
            <a:ext cx="1284999" cy="504267"/>
          </a:xfrm>
          <a:custGeom>
            <a:avLst/>
            <a:gdLst/>
            <a:ahLst/>
            <a:cxnLst/>
            <a:rect l="l" t="t" r="r" b="b"/>
            <a:pathLst>
              <a:path w="1203857" h="453088">
                <a:moveTo>
                  <a:pt x="0" y="0"/>
                </a:moveTo>
                <a:lnTo>
                  <a:pt x="1203857" y="0"/>
                </a:lnTo>
                <a:lnTo>
                  <a:pt x="1203857" y="453088"/>
                </a:lnTo>
                <a:lnTo>
                  <a:pt x="0" y="4530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7097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2646607" y="1664208"/>
            <a:ext cx="68987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mẹ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E8C360-C3C1-612E-9DFC-036324837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607" y="2480071"/>
            <a:ext cx="6898786" cy="411680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14010CD6-07FF-B167-F63C-E6776C80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606DD809-8065-CEB7-9E9D-10BB2ADE1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6897" y="2255230"/>
            <a:ext cx="7718205" cy="385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8076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D065D178-CF2D-FD0C-3AC6-28CFE62D5E17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98B4173E-BF18-8D16-B8CC-1F3E43067872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1248D952-2B25-6FF1-9715-3E3FCF0CBE9A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26.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Flat mothers day background">
            <a:extLst>
              <a:ext uri="{FF2B5EF4-FFF2-40B4-BE49-F238E27FC236}">
                <a16:creationId xmlns:a16="http://schemas.microsoft.com/office/drawing/2014/main" id="{F3A2CE87-6C76-BC85-B553-79F074CF6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297" y="3900197"/>
            <a:ext cx="4438075" cy="295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462</Words>
  <Application>Microsoft Office PowerPoint</Application>
  <PresentationFormat>Widescreen</PresentationFormat>
  <Paragraphs>41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Courier New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24</cp:revision>
  <dcterms:created xsi:type="dcterms:W3CDTF">2023-05-08T02:27:45Z</dcterms:created>
  <dcterms:modified xsi:type="dcterms:W3CDTF">2025-01-22T03:40:40Z</dcterms:modified>
</cp:coreProperties>
</file>