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82" r:id="rId9"/>
    <p:sldId id="265" r:id="rId10"/>
    <p:sldId id="281" r:id="rId11"/>
    <p:sldId id="271" r:id="rId12"/>
    <p:sldId id="272" r:id="rId13"/>
    <p:sldId id="283" r:id="rId14"/>
    <p:sldId id="284" r:id="rId15"/>
    <p:sldId id="273" r:id="rId16"/>
    <p:sldId id="274" r:id="rId17"/>
    <p:sldId id="275" r:id="rId18"/>
  </p:sldIdLst>
  <p:sldSz cx="12192000" cy="6858000"/>
  <p:notesSz cx="6858000" cy="9144000"/>
  <p:embeddedFontLst>
    <p:embeddedFont>
      <p:font typeface="UTM Avo" panose="02040603050506020204" pitchFamily="18"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gEEwnG+klO2n6Ho6IdiikPKvCS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45" autoAdjust="0"/>
  </p:normalViewPr>
  <p:slideViewPr>
    <p:cSldViewPr snapToGrid="0">
      <p:cViewPr varScale="1">
        <p:scale>
          <a:sx n="103" d="100"/>
          <a:sy n="103" d="100"/>
        </p:scale>
        <p:origin x="79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D8E09F69-A938-7F39-F4F7-DBEFC3384AE7}"/>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9E35BC08-0C16-C665-4A8A-84A649FE33B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55DE6DB2-E2A8-5445-E70E-1F367D4F18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8416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2282f178eb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BD8471E4-8ED3-9629-F45A-CD189B116953}"/>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BDBD5902-0A9C-6D89-D3BF-325FDDFC182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36287067-A809-32F9-7B9F-4BC1F4CCDE8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2319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65693232-B053-1C83-F3C8-15A34025698D}"/>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A10318A5-E05D-3598-1056-C25D412E127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69373F6B-5A10-9C08-8640-B0EBDF4617B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1231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D594D982-921B-719F-50A4-790A457EF9F4}"/>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E448E119-410F-388D-C54D-7B960D7ACE0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FA9DF11F-0795-5166-ADB5-72A38B37498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3741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282f178eb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194" name="Google Shape;1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UTM Avo" panose="02040603050506020204" pitchFamily="18" charset="0"/>
              </a:rPr>
              <a:t>16</a:t>
            </a:fld>
            <a:endParaRPr dirty="0">
              <a:latin typeface="UTM Avo" panose="020406030505060202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9" name="Google Shape;1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8" name="Google Shape;28;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9" name="Google Shape;2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 name="Google Shape;34;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5" name="Google Shape;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7" name="Google Shape;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8" name="Google Shape;48;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9" name="Google Shape;49;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50" name="Google Shape;50;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8" name="Google Shape;5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2" name="Google Shape;6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 name="Google Shape;68;p40"/>
          <p:cNvSpPr>
            <a:spLocks noGrp="1"/>
          </p:cNvSpPr>
          <p:nvPr>
            <p:ph type="pic" idx="2"/>
          </p:nvPr>
        </p:nvSpPr>
        <p:spPr>
          <a:xfrm>
            <a:off x="5183188" y="987425"/>
            <a:ext cx="6172200" cy="4873625"/>
          </a:xfrm>
          <a:prstGeom prst="rect">
            <a:avLst/>
          </a:prstGeom>
          <a:noFill/>
          <a:ln>
            <a:noFill/>
          </a:ln>
        </p:spPr>
      </p:sp>
      <p:sp>
        <p:nvSpPr>
          <p:cNvPr id="69" name="Google Shape;6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 name="Google Shape;75;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6" name="Google Shape;7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 name="Google Shape;81;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2" name="Google Shape;8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4" name="Google Shape;8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p:nvPr/>
        </p:nvSpPr>
        <p:spPr>
          <a:xfrm>
            <a:off x="0" y="-16046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3" name="Google Shape;1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5" name="Google Shape;1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8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youtu.be/SpK4hTcVDq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hoat-dong-trai-nghiem-1/1/10/8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8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www.youtube.com/watch?v=gx_Ho3HHN9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svg"/><Relationship Id="rId3" Type="http://schemas.openxmlformats.org/officeDocument/2006/relationships/image" Target="../media/image10.jpg"/><Relationship Id="rId7" Type="http://schemas.openxmlformats.org/officeDocument/2006/relationships/image" Target="../media/image19.svg"/><Relationship Id="rId12"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82/"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UTM Avo" panose="02040603050506020204" pitchFamily="18" charset="0"/>
                <a:sym typeface="Arial"/>
              </a:rPr>
              <a:t>HĐTN </a:t>
            </a:r>
            <a:r>
              <a:rPr lang="en-US" sz="3600" dirty="0">
                <a:solidFill>
                  <a:schemeClr val="lt1"/>
                </a:solidFill>
                <a:latin typeface="UTM Avo" panose="02040603050506020204" pitchFamily="18" charset="0"/>
              </a:rPr>
              <a:t>1</a:t>
            </a:r>
            <a:endParaRPr dirty="0">
              <a:latin typeface="UTM Avo" panose="02040603050506020204" pitchFamily="18" charset="0"/>
            </a:endParaRPr>
          </a:p>
        </p:txBody>
      </p:sp>
      <p:sp>
        <p:nvSpPr>
          <p:cNvPr id="90" name="Google Shape;90;p1"/>
          <p:cNvSpPr txBox="1"/>
          <p:nvPr/>
        </p:nvSpPr>
        <p:spPr>
          <a:xfrm>
            <a:off x="1019550" y="1957760"/>
            <a:ext cx="10152900" cy="2045700"/>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9:</a:t>
            </a:r>
            <a:endParaRPr dirty="0">
              <a:latin typeface="UTM Avo" panose="02040603050506020204" pitchFamily="18" charset="0"/>
            </a:endParaRPr>
          </a:p>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Cháu</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ngoan</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bá</a:t>
            </a:r>
            <a:r>
              <a:rPr lang="en-US" sz="5200" b="1" dirty="0" err="1">
                <a:solidFill>
                  <a:srgbClr val="002060"/>
                </a:solidFill>
                <a:latin typeface="UTM Avo" panose="02040603050506020204" pitchFamily="18" charset="0"/>
              </a:rPr>
              <a:t>c</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Hồ</a:t>
            </a:r>
            <a:endParaRPr sz="5200" b="1" i="0" u="none" strike="noStrike" cap="none" dirty="0">
              <a:solidFill>
                <a:srgbClr val="002060"/>
              </a:solidFill>
              <a:latin typeface="UTM Avo" panose="02040603050506020204" pitchFamily="18" charset="0"/>
              <a:sym typeface="Arial"/>
            </a:endParaRPr>
          </a:p>
        </p:txBody>
      </p:sp>
      <p:sp>
        <p:nvSpPr>
          <p:cNvPr id="91" name="Google Shape;91;p1"/>
          <p:cNvSpPr txBox="1"/>
          <p:nvPr/>
        </p:nvSpPr>
        <p:spPr>
          <a:xfrm>
            <a:off x="1524000" y="4201550"/>
            <a:ext cx="9144000" cy="1655700"/>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ts val="6000"/>
              <a:buFont typeface="Arial"/>
              <a:buNone/>
            </a:pPr>
            <a:r>
              <a:rPr lang="en-US" sz="6000" b="1" i="0" u="none" strike="noStrike" cap="none" dirty="0" err="1">
                <a:solidFill>
                  <a:srgbClr val="FF0000"/>
                </a:solidFill>
                <a:latin typeface="UTM Avo" panose="02040603050506020204" pitchFamily="18" charset="0"/>
                <a:sym typeface="Arial"/>
              </a:rPr>
              <a:t>Tuần</a:t>
            </a:r>
            <a:r>
              <a:rPr lang="en-US" sz="6000" b="1" i="0" u="none" strike="noStrike" cap="none" dirty="0">
                <a:solidFill>
                  <a:srgbClr val="FF0000"/>
                </a:solidFill>
                <a:latin typeface="UTM Avo" panose="02040603050506020204" pitchFamily="18" charset="0"/>
                <a:sym typeface="Arial"/>
              </a:rPr>
              <a:t> 33</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F53BDE97-F5FA-B59E-3335-6E724D729EF0}"/>
              </a:ext>
            </a:extLst>
          </p:cNvPr>
          <p:cNvPicPr>
            <a:picLocks noChangeAspect="1"/>
          </p:cNvPicPr>
          <p:nvPr/>
        </p:nvPicPr>
        <p:blipFill>
          <a:blip r:embed="rId5"/>
          <a:stretch>
            <a:fillRect/>
          </a:stretch>
        </p:blipFill>
        <p:spPr>
          <a:xfrm>
            <a:off x="4682822" y="2834354"/>
            <a:ext cx="2826355" cy="170135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6A149412-7B6D-675B-6517-C095131063D4}"/>
              </a:ext>
            </a:extLst>
          </p:cNvPr>
          <p:cNvPicPr>
            <a:picLocks noChangeAspect="1"/>
          </p:cNvPicPr>
          <p:nvPr/>
        </p:nvPicPr>
        <p:blipFill>
          <a:blip r:embed="rId5"/>
          <a:stretch>
            <a:fillRect/>
          </a:stretch>
        </p:blipFill>
        <p:spPr>
          <a:xfrm>
            <a:off x="2846550" y="2026203"/>
            <a:ext cx="6498899" cy="3664014"/>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6092B7E-6EF6-C545-1A42-DFF9D14B7815}"/>
              </a:ext>
            </a:extLst>
          </p:cNvPr>
          <p:cNvPicPr>
            <a:picLocks noChangeAspect="1"/>
          </p:cNvPicPr>
          <p:nvPr/>
        </p:nvPicPr>
        <p:blipFill>
          <a:blip r:embed="rId5"/>
          <a:stretch>
            <a:fillRect/>
          </a:stretch>
        </p:blipFill>
        <p:spPr>
          <a:xfrm>
            <a:off x="4682822" y="2968683"/>
            <a:ext cx="2826355" cy="1701355"/>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8DC5FF-4CB7-853F-5C93-C10783A22BD7}"/>
              </a:ext>
            </a:extLst>
          </p:cNvPr>
          <p:cNvSpPr/>
          <p:nvPr/>
        </p:nvSpPr>
        <p:spPr>
          <a:xfrm>
            <a:off x="2293618" y="1645920"/>
            <a:ext cx="760476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Mừng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ngày</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sinh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nhật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Bác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Hồ</a:t>
            </a:r>
            <a:endParaRPr lang="en-US" sz="2400" b="1" dirty="0">
              <a:solidFill>
                <a:schemeClr val="tx1"/>
              </a:solidFill>
              <a:latin typeface="UTM Avo" panose="02040603050506020204" pitchFamily="18" charset="0"/>
            </a:endParaRPr>
          </a:p>
        </p:txBody>
      </p:sp>
      <p:pic>
        <p:nvPicPr>
          <p:cNvPr id="11" name="Picture 10">
            <a:extLst>
              <a:ext uri="{FF2B5EF4-FFF2-40B4-BE49-F238E27FC236}">
                <a16:creationId xmlns:a16="http://schemas.microsoft.com/office/drawing/2014/main" id="{25A14C4C-EFAB-C9E8-664B-BF8F2F3EDF9A}"/>
              </a:ext>
            </a:extLst>
          </p:cNvPr>
          <p:cNvPicPr>
            <a:picLocks noChangeAspect="1"/>
          </p:cNvPicPr>
          <p:nvPr/>
        </p:nvPicPr>
        <p:blipFill>
          <a:blip r:embed="rId4"/>
          <a:stretch>
            <a:fillRect/>
          </a:stretch>
        </p:blipFill>
        <p:spPr>
          <a:xfrm>
            <a:off x="2207533" y="2477536"/>
            <a:ext cx="7776933" cy="415845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B0B6E35E-D2A8-D54D-090E-7892FC370104}"/>
              </a:ext>
            </a:extLst>
          </p:cNvPr>
          <p:cNvPicPr>
            <a:picLocks noChangeAspect="1"/>
          </p:cNvPicPr>
          <p:nvPr/>
        </p:nvPicPr>
        <p:blipFill>
          <a:blip r:embed="rId5"/>
          <a:stretch>
            <a:fillRect/>
          </a:stretch>
        </p:blipFill>
        <p:spPr>
          <a:xfrm>
            <a:off x="4682822" y="2976848"/>
            <a:ext cx="2826355" cy="1701355"/>
          </a:xfrm>
          <a:prstGeom prst="rect">
            <a:avLst/>
          </a:prstGeo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p7"/>
          <p:cNvSpPr txBox="1"/>
          <p:nvPr/>
        </p:nvSpPr>
        <p:spPr>
          <a:xfrm>
            <a:off x="1063743" y="1445188"/>
            <a:ext cx="10064513" cy="830966"/>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1: </a:t>
            </a:r>
            <a:r>
              <a:rPr lang="en-US" sz="2800" b="1" dirty="0" err="1">
                <a:solidFill>
                  <a:srgbClr val="000000"/>
                </a:solidFill>
                <a:latin typeface="UTM Avo" panose="02040603050506020204" pitchFamily="18" charset="0"/>
              </a:rPr>
              <a:t>H</a:t>
            </a:r>
            <a:r>
              <a:rPr lang="en-US" sz="2800" b="1" dirty="0" err="1">
                <a:latin typeface="UTM Avo" panose="02040603050506020204" pitchFamily="18" charset="0"/>
              </a:rPr>
              <a:t>át</a:t>
            </a:r>
            <a:r>
              <a:rPr lang="en-US" sz="2800" b="1" dirty="0">
                <a:latin typeface="UTM Avo" panose="02040603050506020204" pitchFamily="18" charset="0"/>
              </a:rPr>
              <a:t> </a:t>
            </a:r>
            <a:r>
              <a:rPr lang="en-US" sz="2800" b="1" dirty="0" err="1">
                <a:latin typeface="UTM Avo" panose="02040603050506020204" pitchFamily="18" charset="0"/>
              </a:rPr>
              <a:t>về</a:t>
            </a:r>
            <a:r>
              <a:rPr lang="en-US" sz="2800" b="1" dirty="0">
                <a:latin typeface="UTM Avo" panose="02040603050506020204" pitchFamily="18" charset="0"/>
              </a:rPr>
              <a:t> </a:t>
            </a:r>
            <a:r>
              <a:rPr lang="en-US" sz="2800" b="1" dirty="0" err="1">
                <a:latin typeface="UTM Avo" panose="02040603050506020204" pitchFamily="18" charset="0"/>
              </a:rPr>
              <a:t>Bác</a:t>
            </a:r>
            <a:r>
              <a:rPr lang="en-US" sz="2800" b="1" dirty="0">
                <a:latin typeface="UTM Avo" panose="02040603050506020204" pitchFamily="18" charset="0"/>
              </a:rPr>
              <a:t> </a:t>
            </a:r>
            <a:r>
              <a:rPr lang="en-US" sz="2800" b="1" dirty="0" err="1">
                <a:latin typeface="UTM Avo" panose="02040603050506020204" pitchFamily="18" charset="0"/>
              </a:rPr>
              <a:t>Hồ</a:t>
            </a:r>
            <a:endParaRPr sz="2800" b="1" dirty="0">
              <a:solidFill>
                <a:srgbClr val="000000"/>
              </a:solidFill>
              <a:latin typeface="UTM Avo" panose="02040603050506020204" pitchFamily="18" charset="0"/>
            </a:endParaRPr>
          </a:p>
        </p:txBody>
      </p:sp>
      <p:pic>
        <p:nvPicPr>
          <p:cNvPr id="3" name="Picture 2">
            <a:extLst>
              <a:ext uri="{FF2B5EF4-FFF2-40B4-BE49-F238E27FC236}">
                <a16:creationId xmlns:a16="http://schemas.microsoft.com/office/drawing/2014/main" id="{7DEC80B2-DDA9-9708-D6D0-B8E4803D1EB5}"/>
              </a:ext>
            </a:extLst>
          </p:cNvPr>
          <p:cNvPicPr>
            <a:picLocks noChangeAspect="1"/>
          </p:cNvPicPr>
          <p:nvPr/>
        </p:nvPicPr>
        <p:blipFill>
          <a:blip r:embed="rId4"/>
          <a:stretch>
            <a:fillRect/>
          </a:stretch>
        </p:blipFill>
        <p:spPr>
          <a:xfrm>
            <a:off x="2354243" y="2308812"/>
            <a:ext cx="7483512" cy="433118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C6D40CDE-89A0-4DCA-E0F4-794B34ED4228}"/>
            </a:ext>
          </a:extLst>
        </p:cNvPr>
        <p:cNvGrpSpPr/>
        <p:nvPr/>
      </p:nvGrpSpPr>
      <p:grpSpPr>
        <a:xfrm>
          <a:off x="0" y="0"/>
          <a:ext cx="0" cy="0"/>
          <a:chOff x="0" y="0"/>
          <a:chExt cx="0" cy="0"/>
        </a:xfrm>
      </p:grpSpPr>
      <p:sp>
        <p:nvSpPr>
          <p:cNvPr id="3" name="Google Shape;125;p7">
            <a:extLst>
              <a:ext uri="{FF2B5EF4-FFF2-40B4-BE49-F238E27FC236}">
                <a16:creationId xmlns:a16="http://schemas.microsoft.com/office/drawing/2014/main" id="{EC6B9512-AA07-7A30-C83D-D0E793B384B8}"/>
              </a:ext>
            </a:extLst>
          </p:cNvPr>
          <p:cNvSpPr txBox="1"/>
          <p:nvPr/>
        </p:nvSpPr>
        <p:spPr>
          <a:xfrm>
            <a:off x="349536" y="1592145"/>
            <a:ext cx="11492928" cy="830966"/>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en-US" sz="2800" b="1" dirty="0" err="1">
                <a:solidFill>
                  <a:srgbClr val="000000"/>
                </a:solidFill>
                <a:latin typeface="UTM Avo" panose="02040603050506020204" pitchFamily="18" charset="0"/>
              </a:rPr>
              <a:t>Cả</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lớp</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cùng</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nghe</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và</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hát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theo</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bài</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hát</a:t>
            </a:r>
            <a:r>
              <a:rPr lang="en-US" sz="2800" b="1" dirty="0">
                <a:solidFill>
                  <a:srgbClr val="000000"/>
                </a:solidFill>
                <a:latin typeface="UTM Avo" panose="02040603050506020204" pitchFamily="18" charset="0"/>
              </a:rPr>
              <a:t> “Em </a:t>
            </a:r>
            <a:r>
              <a:rPr lang="en-US" sz="2800" b="1" dirty="0" err="1">
                <a:solidFill>
                  <a:srgbClr val="000000"/>
                </a:solidFill>
                <a:latin typeface="UTM Avo" panose="02040603050506020204" pitchFamily="18" charset="0"/>
              </a:rPr>
              <a:t>mơ</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gặp</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Bác</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Hồ</a:t>
            </a:r>
            <a:r>
              <a:rPr lang="en-US" sz="2800" b="1" dirty="0">
                <a:solidFill>
                  <a:srgbClr val="000000"/>
                </a:solidFill>
                <a:latin typeface="UTM Avo" panose="02040603050506020204" pitchFamily="18" charset="0"/>
              </a:rPr>
              <a:t>”</a:t>
            </a:r>
            <a:endParaRPr sz="2800" b="1" dirty="0">
              <a:solidFill>
                <a:srgbClr val="000000"/>
              </a:solidFill>
              <a:latin typeface="UTM Avo" panose="02040603050506020204" pitchFamily="18" charset="0"/>
            </a:endParaRPr>
          </a:p>
        </p:txBody>
      </p:sp>
      <p:pic>
        <p:nvPicPr>
          <p:cNvPr id="20" name="Picture 19" descr="A person holding a child in front of a pink flower&#10;&#10;Description automatically generated">
            <a:hlinkClick r:id="rId4"/>
            <a:extLst>
              <a:ext uri="{FF2B5EF4-FFF2-40B4-BE49-F238E27FC236}">
                <a16:creationId xmlns:a16="http://schemas.microsoft.com/office/drawing/2014/main" id="{C7EA6025-175F-A2BE-9AA9-BE77A25B7283}"/>
              </a:ext>
            </a:extLst>
          </p:cNvPr>
          <p:cNvPicPr>
            <a:picLocks noChangeAspect="1"/>
          </p:cNvPicPr>
          <p:nvPr/>
        </p:nvPicPr>
        <p:blipFill>
          <a:blip r:embed="rId5"/>
          <a:stretch>
            <a:fillRect/>
          </a:stretch>
        </p:blipFill>
        <p:spPr>
          <a:xfrm>
            <a:off x="2424793" y="2482190"/>
            <a:ext cx="7342413" cy="4130107"/>
          </a:xfrm>
          <a:prstGeom prst="rect">
            <a:avLst/>
          </a:prstGeom>
        </p:spPr>
      </p:pic>
    </p:spTree>
    <p:extLst>
      <p:ext uri="{BB962C8B-B14F-4D97-AF65-F5344CB8AC3E}">
        <p14:creationId xmlns:p14="http://schemas.microsoft.com/office/powerpoint/2010/main" val="1472436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g32282f178eb_0_6"/>
          <p:cNvSpPr txBox="1"/>
          <p:nvPr/>
        </p:nvSpPr>
        <p:spPr>
          <a:xfrm>
            <a:off x="364677" y="1611344"/>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2</a:t>
            </a:r>
            <a:r>
              <a:rPr lang="en-US" sz="2800" b="1" dirty="0">
                <a:solidFill>
                  <a:srgbClr val="000000"/>
                </a:solidFill>
                <a:latin typeface="UTM Avo" panose="02040603050506020204" pitchFamily="18" charset="0"/>
              </a:rPr>
              <a:t>: </a:t>
            </a:r>
            <a:r>
              <a:rPr lang="en-US" sz="2800" b="1" dirty="0" err="1">
                <a:latin typeface="UTM Avo" panose="02040603050506020204" pitchFamily="18" charset="0"/>
              </a:rPr>
              <a:t>Kể</a:t>
            </a:r>
            <a:r>
              <a:rPr lang="en-US" sz="2800" b="1" dirty="0">
                <a:latin typeface="UTM Avo" panose="02040603050506020204" pitchFamily="18" charset="0"/>
              </a:rPr>
              <a:t> </a:t>
            </a:r>
            <a:r>
              <a:rPr lang="en-US" sz="2800" b="1" dirty="0" err="1">
                <a:latin typeface="UTM Avo" panose="02040603050506020204" pitchFamily="18" charset="0"/>
              </a:rPr>
              <a:t>chuyện</a:t>
            </a:r>
            <a:r>
              <a:rPr lang="en-US" sz="2800" b="1" dirty="0">
                <a:latin typeface="UTM Avo" panose="02040603050506020204" pitchFamily="18" charset="0"/>
              </a:rPr>
              <a:t> </a:t>
            </a:r>
            <a:r>
              <a:rPr lang="en-US" sz="2800" b="1" dirty="0" err="1">
                <a:latin typeface="UTM Avo" panose="02040603050506020204" pitchFamily="18" charset="0"/>
              </a:rPr>
              <a:t>về</a:t>
            </a:r>
            <a:r>
              <a:rPr lang="en-US" sz="2800" b="1" dirty="0">
                <a:latin typeface="UTM Avo" panose="02040603050506020204" pitchFamily="18" charset="0"/>
              </a:rPr>
              <a:t> </a:t>
            </a:r>
            <a:r>
              <a:rPr lang="en-US" sz="2800" b="1" dirty="0" err="1">
                <a:latin typeface="UTM Avo" panose="02040603050506020204" pitchFamily="18" charset="0"/>
              </a:rPr>
              <a:t>Bác</a:t>
            </a:r>
            <a:r>
              <a:rPr lang="en-US" sz="2800" b="1" dirty="0">
                <a:latin typeface="UTM Avo" panose="02040603050506020204" pitchFamily="18" charset="0"/>
              </a:rPr>
              <a:t> </a:t>
            </a:r>
            <a:r>
              <a:rPr lang="en-US" sz="2800" b="1" dirty="0" err="1">
                <a:latin typeface="UTM Avo" panose="02040603050506020204" pitchFamily="18" charset="0"/>
              </a:rPr>
              <a:t>Hồ</a:t>
            </a:r>
            <a:endParaRPr sz="2800" b="1" dirty="0">
              <a:solidFill>
                <a:srgbClr val="000000"/>
              </a:solidFill>
              <a:latin typeface="UTM Avo" panose="02040603050506020204" pitchFamily="18" charset="0"/>
            </a:endParaRPr>
          </a:p>
        </p:txBody>
      </p:sp>
      <p:pic>
        <p:nvPicPr>
          <p:cNvPr id="3" name="Picture 2">
            <a:extLst>
              <a:ext uri="{FF2B5EF4-FFF2-40B4-BE49-F238E27FC236}">
                <a16:creationId xmlns:a16="http://schemas.microsoft.com/office/drawing/2014/main" id="{7B8BC502-EE18-C843-D8E3-EE81086BE6DF}"/>
              </a:ext>
            </a:extLst>
          </p:cNvPr>
          <p:cNvPicPr>
            <a:picLocks noChangeAspect="1"/>
          </p:cNvPicPr>
          <p:nvPr/>
        </p:nvPicPr>
        <p:blipFill>
          <a:blip r:embed="rId4"/>
          <a:stretch>
            <a:fillRect/>
          </a:stretch>
        </p:blipFill>
        <p:spPr>
          <a:xfrm>
            <a:off x="6896932" y="3299778"/>
            <a:ext cx="5044694" cy="2824843"/>
          </a:xfrm>
          <a:prstGeom prst="rect">
            <a:avLst/>
          </a:prstGeom>
        </p:spPr>
      </p:pic>
      <p:grpSp>
        <p:nvGrpSpPr>
          <p:cNvPr id="5" name="Group 4">
            <a:extLst>
              <a:ext uri="{FF2B5EF4-FFF2-40B4-BE49-F238E27FC236}">
                <a16:creationId xmlns:a16="http://schemas.microsoft.com/office/drawing/2014/main" id="{F82CE949-CA88-6C6E-F055-798466D7293C}"/>
              </a:ext>
            </a:extLst>
          </p:cNvPr>
          <p:cNvGrpSpPr/>
          <p:nvPr/>
        </p:nvGrpSpPr>
        <p:grpSpPr>
          <a:xfrm>
            <a:off x="250374" y="2038009"/>
            <a:ext cx="6565743" cy="4683880"/>
            <a:chOff x="7753587" y="1699178"/>
            <a:chExt cx="9848615" cy="7025820"/>
          </a:xfrm>
        </p:grpSpPr>
        <p:grpSp>
          <p:nvGrpSpPr>
            <p:cNvPr id="6" name="Group 5">
              <a:extLst>
                <a:ext uri="{FF2B5EF4-FFF2-40B4-BE49-F238E27FC236}">
                  <a16:creationId xmlns:a16="http://schemas.microsoft.com/office/drawing/2014/main" id="{03DBD6BC-7202-40B6-2154-DFD70E768E08}"/>
                </a:ext>
              </a:extLst>
            </p:cNvPr>
            <p:cNvGrpSpPr/>
            <p:nvPr/>
          </p:nvGrpSpPr>
          <p:grpSpPr>
            <a:xfrm>
              <a:off x="7753587" y="1699178"/>
              <a:ext cx="9848615" cy="7025820"/>
              <a:chOff x="0" y="-47625"/>
              <a:chExt cx="2528007" cy="1929781"/>
            </a:xfrm>
          </p:grpSpPr>
          <p:sp>
            <p:nvSpPr>
              <p:cNvPr id="8" name="Freeform 7">
                <a:extLst>
                  <a:ext uri="{FF2B5EF4-FFF2-40B4-BE49-F238E27FC236}">
                    <a16:creationId xmlns:a16="http://schemas.microsoft.com/office/drawing/2014/main" id="{202EA50D-C85B-5C50-5514-FAF646117443}"/>
                  </a:ext>
                </a:extLst>
              </p:cNvPr>
              <p:cNvSpPr/>
              <p:nvPr/>
            </p:nvSpPr>
            <p:spPr>
              <a:xfrm>
                <a:off x="0" y="204506"/>
                <a:ext cx="2528007" cy="1677650"/>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rgbClr val="4BACC6">
                  <a:lumMod val="20000"/>
                  <a:lumOff val="8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solidFill>
                  <a:effectLst/>
                  <a:uLnTx/>
                  <a:uFillTx/>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8237D34F-1A51-AF88-46AE-BDBCEF6BE3BB}"/>
                  </a:ext>
                </a:extLst>
              </p:cNvPr>
              <p:cNvSpPr txBox="1"/>
              <p:nvPr/>
            </p:nvSpPr>
            <p:spPr>
              <a:xfrm>
                <a:off x="0" y="-47625"/>
                <a:ext cx="812800" cy="860425"/>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700" b="0" i="0" u="none" strike="noStrike" kern="0" cap="none" spc="0" normalizeH="0" baseline="0" noProof="0">
                  <a:ln>
                    <a:noFill/>
                  </a:ln>
                  <a:solidFill>
                    <a:prstClr val="black"/>
                  </a:solidFill>
                  <a:effectLst/>
                  <a:uLnTx/>
                  <a:uFillTx/>
                  <a:latin typeface="UTM Avo" panose="02040603050506020204" pitchFamily="18"/>
                  <a:cs typeface="Arial" panose="020B0604020202020204" pitchFamily="34" charset="0"/>
                </a:endParaRPr>
              </a:p>
            </p:txBody>
          </p:sp>
        </p:grpSp>
        <p:pic>
          <p:nvPicPr>
            <p:cNvPr id="7" name="Picture 9">
              <a:extLst>
                <a:ext uri="{FF2B5EF4-FFF2-40B4-BE49-F238E27FC236}">
                  <a16:creationId xmlns:a16="http://schemas.microsoft.com/office/drawing/2014/main" id="{B914F0F3-DC7F-6ADC-964A-4FDC44D2BA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008330" y="2197714"/>
              <a:ext cx="3339128" cy="862102"/>
            </a:xfrm>
            <a:prstGeom prst="rect">
              <a:avLst/>
            </a:prstGeom>
          </p:spPr>
        </p:pic>
      </p:grpSp>
      <p:sp>
        <p:nvSpPr>
          <p:cNvPr id="10" name="TextBox 9">
            <a:extLst>
              <a:ext uri="{FF2B5EF4-FFF2-40B4-BE49-F238E27FC236}">
                <a16:creationId xmlns:a16="http://schemas.microsoft.com/office/drawing/2014/main" id="{69093D69-8456-B9E8-07C5-7DCB22823824}"/>
              </a:ext>
            </a:extLst>
          </p:cNvPr>
          <p:cNvSpPr txBox="1"/>
          <p:nvPr/>
        </p:nvSpPr>
        <p:spPr>
          <a:xfrm>
            <a:off x="659417" y="3216984"/>
            <a:ext cx="5747656" cy="3110339"/>
          </a:xfrm>
          <a:prstGeom prst="rect">
            <a:avLst/>
          </a:prstGeom>
        </p:spPr>
        <p:txBody>
          <a:bodyPr wrap="square" lIns="0" tIns="0" rIns="0" bIns="0" rtlCol="0" anchor="t">
            <a:spAutoFit/>
          </a:bodyPr>
          <a:lstStyle/>
          <a:p>
            <a:pPr algn="just" defTabSz="609630">
              <a:lnSpc>
                <a:spcPct val="150000"/>
              </a:lnSpc>
            </a:pP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Mỗi</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tổ</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cử</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đại</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diện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lên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kể</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chuyện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theo</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câu</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chuyện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i="1" dirty="0" err="1">
                <a:solidFill>
                  <a:prstClr val="black"/>
                </a:solidFill>
                <a:latin typeface="UTM Avo" panose="02040603050506020204" pitchFamily="18"/>
                <a:ea typeface="Calibri" panose="020F0502020204030204" pitchFamily="34" charset="0"/>
                <a:cs typeface="Arial" panose="020B0604020202020204" pitchFamily="34" charset="0"/>
              </a:rPr>
              <a:t>Quả</a:t>
            </a:r>
            <a:r>
              <a:rPr lang="en-US" sz="2300" i="1"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i="1" dirty="0" err="1">
                <a:solidFill>
                  <a:prstClr val="black"/>
                </a:solidFill>
                <a:latin typeface="UTM Avo" panose="02040603050506020204" pitchFamily="18"/>
                <a:ea typeface="Calibri" panose="020F0502020204030204" pitchFamily="34" charset="0"/>
                <a:cs typeface="Arial" panose="020B0604020202020204" pitchFamily="34" charset="0"/>
              </a:rPr>
              <a:t>táo</a:t>
            </a:r>
            <a:r>
              <a:rPr lang="en-US" sz="2300" i="1"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i="1" dirty="0" err="1">
                <a:solidFill>
                  <a:prstClr val="black"/>
                </a:solidFill>
                <a:latin typeface="UTM Avo" panose="02040603050506020204" pitchFamily="18"/>
                <a:ea typeface="Calibri" panose="020F0502020204030204" pitchFamily="34" charset="0"/>
                <a:cs typeface="Arial" panose="020B0604020202020204" pitchFamily="34" charset="0"/>
              </a:rPr>
              <a:t>Bác</a:t>
            </a:r>
            <a:r>
              <a:rPr lang="en-US" sz="2300" i="1"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i="1" dirty="0" err="1">
                <a:solidFill>
                  <a:prstClr val="black"/>
                </a:solidFill>
                <a:latin typeface="UTM Avo" panose="02040603050506020204" pitchFamily="18"/>
                <a:ea typeface="Calibri" panose="020F0502020204030204" pitchFamily="34" charset="0"/>
                <a:cs typeface="Arial" panose="020B0604020202020204" pitchFamily="34" charset="0"/>
              </a:rPr>
              <a:t>Hồ</a:t>
            </a:r>
            <a:r>
              <a:rPr lang="en-US" sz="2300" i="1"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trong</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br>
              <a:rPr lang="en-US" sz="2300" dirty="0">
                <a:solidFill>
                  <a:prstClr val="black"/>
                </a:solidFill>
                <a:latin typeface="UTM Avo" panose="02040603050506020204" pitchFamily="18"/>
                <a:ea typeface="Calibri" panose="020F0502020204030204" pitchFamily="34" charset="0"/>
                <a:cs typeface="Arial" panose="020B0604020202020204" pitchFamily="34" charset="0"/>
              </a:rPr>
            </a:b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thời</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gian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quy</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định</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Kể</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chuyện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phải</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br>
              <a:rPr lang="en-US" sz="2300" dirty="0">
                <a:solidFill>
                  <a:prstClr val="black"/>
                </a:solidFill>
                <a:latin typeface="UTM Avo" panose="02040603050506020204" pitchFamily="18"/>
                <a:ea typeface="Calibri" panose="020F0502020204030204" pitchFamily="34" charset="0"/>
                <a:cs typeface="Arial" panose="020B0604020202020204" pitchFamily="34" charset="0"/>
              </a:rPr>
            </a:b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kết</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hợp</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động</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tác</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cử</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chỉ</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lời</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kể</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hấp</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dẫn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và</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rõ</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ràng</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để</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lôi</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cuốn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các</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bạn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trong</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lớp</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cùng</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lắng</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nghe</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a:t>
            </a:r>
            <a:endParaRPr lang="vi-VN" sz="2300" dirty="0">
              <a:solidFill>
                <a:prstClr val="black"/>
              </a:solidFill>
              <a:latin typeface="UTM Avo" panose="02040603050506020204" pitchFamily="18"/>
              <a:ea typeface="Calibri" panose="020F0502020204030204" pitchFamily="34" charset="0"/>
              <a:cs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left)">
                                      <p:cBhvr>
                                        <p:cTn id="12" dur="500"/>
                                        <p:tgtEl>
                                          <p:spTgt spid="10">
                                            <p:txEl>
                                              <p:pRg st="0" end="0"/>
                                            </p:txEl>
                                          </p:spTgt>
                                        </p:tgtEl>
                                      </p:cBhvr>
                                    </p:animEffect>
                                  </p:childTnLst>
                                </p:cTn>
                              </p:par>
                              <p:par>
                                <p:cTn id="13" presetID="22" presetClass="entr" presetSubtype="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F41DBE12-A6E6-F960-712B-1746844E7955}"/>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DC564BF8-AF69-571C-0C40-29D0A80821D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12641" y="2377399"/>
            <a:ext cx="9431577" cy="3810000"/>
          </a:xfrm>
          <a:prstGeom prst="rect">
            <a:avLst/>
          </a:prstGeom>
        </p:spPr>
      </p:pic>
      <p:grpSp>
        <p:nvGrpSpPr>
          <p:cNvPr id="6" name="Group 5">
            <a:extLst>
              <a:ext uri="{FF2B5EF4-FFF2-40B4-BE49-F238E27FC236}">
                <a16:creationId xmlns:a16="http://schemas.microsoft.com/office/drawing/2014/main" id="{9A4741E1-E822-2ADC-B7F6-3B7C9C963800}"/>
              </a:ext>
            </a:extLst>
          </p:cNvPr>
          <p:cNvGrpSpPr/>
          <p:nvPr/>
        </p:nvGrpSpPr>
        <p:grpSpPr>
          <a:xfrm>
            <a:off x="3802920" y="1999231"/>
            <a:ext cx="4851019" cy="991857"/>
            <a:chOff x="5264219" y="1516582"/>
            <a:chExt cx="7276528" cy="1487785"/>
          </a:xfrm>
          <a:solidFill>
            <a:srgbClr val="70AD47">
              <a:lumMod val="40000"/>
              <a:lumOff val="60000"/>
            </a:srgbClr>
          </a:solidFill>
        </p:grpSpPr>
        <p:pic>
          <p:nvPicPr>
            <p:cNvPr id="7" name="Picture 9">
              <a:extLst>
                <a:ext uri="{FF2B5EF4-FFF2-40B4-BE49-F238E27FC236}">
                  <a16:creationId xmlns:a16="http://schemas.microsoft.com/office/drawing/2014/main" id="{25A62F12-B885-B992-B50C-0BC9C058BAB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426778" y="1516582"/>
              <a:ext cx="6951410" cy="1487785"/>
            </a:xfrm>
            <a:prstGeom prst="rect">
              <a:avLst/>
            </a:prstGeom>
          </p:spPr>
        </p:pic>
        <p:sp>
          <p:nvSpPr>
            <p:cNvPr id="8" name="TextBox 7">
              <a:extLst>
                <a:ext uri="{FF2B5EF4-FFF2-40B4-BE49-F238E27FC236}">
                  <a16:creationId xmlns:a16="http://schemas.microsoft.com/office/drawing/2014/main" id="{77AF4D53-B64C-8FE6-0F3F-FDDF08F207E3}"/>
                </a:ext>
              </a:extLst>
            </p:cNvPr>
            <p:cNvSpPr txBox="1"/>
            <p:nvPr/>
          </p:nvSpPr>
          <p:spPr>
            <a:xfrm>
              <a:off x="5264219" y="1803094"/>
              <a:ext cx="7276528" cy="784830"/>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KẾT LUẬN</a:t>
              </a:r>
            </a:p>
          </p:txBody>
        </p:sp>
      </p:grpSp>
      <p:sp>
        <p:nvSpPr>
          <p:cNvPr id="9" name="TextBox 8">
            <a:extLst>
              <a:ext uri="{FF2B5EF4-FFF2-40B4-BE49-F238E27FC236}">
                <a16:creationId xmlns:a16="http://schemas.microsoft.com/office/drawing/2014/main" id="{3CBFEC03-F431-B951-AEED-CC4478FEE733}"/>
              </a:ext>
            </a:extLst>
          </p:cNvPr>
          <p:cNvSpPr txBox="1"/>
          <p:nvPr/>
        </p:nvSpPr>
        <p:spPr>
          <a:xfrm>
            <a:off x="1763735" y="3289252"/>
            <a:ext cx="8929387" cy="2229841"/>
          </a:xfrm>
          <a:prstGeom prst="rect">
            <a:avLst/>
          </a:prstGeom>
          <a:noFill/>
        </p:spPr>
        <p:txBody>
          <a:bodyPr wrap="square">
            <a:spAutoFit/>
          </a:bodyPr>
          <a:lstStyle/>
          <a:p>
            <a:pPr algn="just">
              <a:lnSpc>
                <a:spcPct val="150000"/>
              </a:lnSpc>
              <a:buClrTx/>
              <a:buFontTx/>
              <a:buNone/>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Bác Hồ luôn yêu quý và quan tâm tới các bạn học sinh mặc dù bận trăm công nghìn việc. Mỗi bạn học sinh chúng ta hãy cố gắng chăm ngoan học giỏi để </a:t>
            </a:r>
            <a:br>
              <a:rPr lang="en-US" sz="2400" kern="1200" dirty="0">
                <a:solidFill>
                  <a:prstClr val="black"/>
                </a:solidFill>
                <a:latin typeface="UTM Avo" panose="02040603050506020204" pitchFamily="18"/>
                <a:ea typeface="Calibri" panose="020F0502020204030204" pitchFamily="34" charset="0"/>
                <a:cs typeface="Arial" panose="020B0604020202020204" pitchFamily="34" charset="0"/>
              </a:rPr>
            </a:b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xứng đáng là Cháu ngoan Bác Hồ.</a:t>
            </a:r>
            <a:endParaRPr lang="en-US" sz="2400" i="1" kern="1200" dirty="0">
              <a:solidFill>
                <a:prstClr val="black"/>
              </a:solidFill>
              <a:latin typeface="UTM Avo" panose="02040603050506020204" pitchFamily="18"/>
              <a:ea typeface="+mn-ea"/>
              <a:cs typeface="Arial" panose="020B0604020202020204" pitchFamily="34" charset="0"/>
            </a:endParaRPr>
          </a:p>
        </p:txBody>
      </p:sp>
      <p:sp>
        <p:nvSpPr>
          <p:cNvPr id="10" name="Freeform 3">
            <a:extLst>
              <a:ext uri="{FF2B5EF4-FFF2-40B4-BE49-F238E27FC236}">
                <a16:creationId xmlns:a16="http://schemas.microsoft.com/office/drawing/2014/main" id="{F05531DA-EF91-D8A5-E2F5-625CA4465D56}"/>
              </a:ext>
            </a:extLst>
          </p:cNvPr>
          <p:cNvSpPr/>
          <p:nvPr/>
        </p:nvSpPr>
        <p:spPr>
          <a:xfrm>
            <a:off x="10046925" y="1801606"/>
            <a:ext cx="1219317" cy="1222692"/>
          </a:xfrm>
          <a:custGeom>
            <a:avLst/>
            <a:gdLst/>
            <a:ahLst/>
            <a:cxnLst/>
            <a:rect l="l" t="t" r="r" b="b"/>
            <a:pathLst>
              <a:path w="3713137" h="4248440">
                <a:moveTo>
                  <a:pt x="0" y="0"/>
                </a:moveTo>
                <a:lnTo>
                  <a:pt x="3713137" y="0"/>
                </a:lnTo>
                <a:lnTo>
                  <a:pt x="3713137" y="4248440"/>
                </a:lnTo>
                <a:lnTo>
                  <a:pt x="0" y="42484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a:buClrTx/>
              <a:buFontTx/>
              <a:buNone/>
            </a:pPr>
            <a:endParaRPr lang="en-US" sz="700" kern="1200">
              <a:solidFill>
                <a:prstClr val="black"/>
              </a:solidFill>
              <a:latin typeface="UTM Avo" panose="02040603050506020204" pitchFamily="18"/>
              <a:ea typeface="+mn-ea"/>
              <a:cs typeface="Arial" panose="020B0604020202020204" pitchFamily="34" charset="0"/>
            </a:endParaRPr>
          </a:p>
        </p:txBody>
      </p:sp>
      <p:sp>
        <p:nvSpPr>
          <p:cNvPr id="11" name="Freeform 3">
            <a:extLst>
              <a:ext uri="{FF2B5EF4-FFF2-40B4-BE49-F238E27FC236}">
                <a16:creationId xmlns:a16="http://schemas.microsoft.com/office/drawing/2014/main" id="{E3441631-F0E9-EB51-6E3D-81D6C3AC458E}"/>
              </a:ext>
            </a:extLst>
          </p:cNvPr>
          <p:cNvSpPr/>
          <p:nvPr/>
        </p:nvSpPr>
        <p:spPr>
          <a:xfrm>
            <a:off x="1105914" y="1955776"/>
            <a:ext cx="965200" cy="914351"/>
          </a:xfrm>
          <a:custGeom>
            <a:avLst/>
            <a:gdLst/>
            <a:ahLst/>
            <a:cxnLst/>
            <a:rect l="l" t="t" r="r" b="b"/>
            <a:pathLst>
              <a:path w="1770002" h="1699202">
                <a:moveTo>
                  <a:pt x="0" y="0"/>
                </a:moveTo>
                <a:lnTo>
                  <a:pt x="1770002" y="0"/>
                </a:lnTo>
                <a:lnTo>
                  <a:pt x="1770002" y="1699202"/>
                </a:lnTo>
                <a:lnTo>
                  <a:pt x="0" y="169920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a:buClrTx/>
              <a:buFontTx/>
              <a:buNone/>
            </a:pPr>
            <a:endParaRPr lang="en-US" sz="700" kern="1200">
              <a:solidFill>
                <a:prstClr val="black"/>
              </a:solidFill>
              <a:latin typeface="UTM Avo" panose="02040603050506020204" pitchFamily="18"/>
              <a:ea typeface="+mn-ea"/>
              <a:cs typeface="+mn-cs"/>
            </a:endParaRPr>
          </a:p>
        </p:txBody>
      </p:sp>
      <p:sp>
        <p:nvSpPr>
          <p:cNvPr id="12" name="Freeform 6">
            <a:extLst>
              <a:ext uri="{FF2B5EF4-FFF2-40B4-BE49-F238E27FC236}">
                <a16:creationId xmlns:a16="http://schemas.microsoft.com/office/drawing/2014/main" id="{E1105223-8067-7F78-DE40-8B9CEC17CC88}"/>
              </a:ext>
            </a:extLst>
          </p:cNvPr>
          <p:cNvSpPr/>
          <p:nvPr/>
        </p:nvSpPr>
        <p:spPr>
          <a:xfrm rot="11028064" flipH="1">
            <a:off x="10084406" y="5215097"/>
            <a:ext cx="1396427" cy="1177153"/>
          </a:xfrm>
          <a:custGeom>
            <a:avLst/>
            <a:gdLst/>
            <a:ahLst/>
            <a:cxnLst/>
            <a:rect l="l" t="t" r="r" b="b"/>
            <a:pathLst>
              <a:path w="2094640" h="1765729">
                <a:moveTo>
                  <a:pt x="2094640" y="0"/>
                </a:moveTo>
                <a:lnTo>
                  <a:pt x="0" y="0"/>
                </a:lnTo>
                <a:lnTo>
                  <a:pt x="0" y="1765730"/>
                </a:lnTo>
                <a:lnTo>
                  <a:pt x="2094640" y="1765730"/>
                </a:lnTo>
                <a:lnTo>
                  <a:pt x="209464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a:buClrTx/>
              <a:buFontTx/>
              <a:buNone/>
            </a:pPr>
            <a:endParaRPr lang="en-US" sz="700" kern="1200">
              <a:solidFill>
                <a:prstClr val="black"/>
              </a:solidFill>
              <a:latin typeface="UTM Avo" panose="02040603050506020204" pitchFamily="18"/>
              <a:ea typeface="+mn-ea"/>
              <a:cs typeface="+mn-cs"/>
            </a:endParaRPr>
          </a:p>
        </p:txBody>
      </p:sp>
    </p:spTree>
    <p:extLst>
      <p:ext uri="{BB962C8B-B14F-4D97-AF65-F5344CB8AC3E}">
        <p14:creationId xmlns:p14="http://schemas.microsoft.com/office/powerpoint/2010/main" val="2781697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105EE095-C4CD-41C6-5203-3837303C7E91}"/>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2F0EB1E-F227-F16A-A716-EFC179D8BC09}"/>
              </a:ext>
            </a:extLst>
          </p:cNvPr>
          <p:cNvSpPr/>
          <p:nvPr/>
        </p:nvSpPr>
        <p:spPr>
          <a:xfrm>
            <a:off x="1683255" y="1664208"/>
            <a:ext cx="8825486"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Đọc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thơ</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về</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Bác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Hồ</a:t>
            </a:r>
            <a:endParaRPr lang="en-US" sz="2400" b="1"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C01AB3C2-7662-B19E-E9F7-57A67812F097}"/>
              </a:ext>
            </a:extLst>
          </p:cNvPr>
          <p:cNvPicPr>
            <a:picLocks noChangeAspect="1"/>
          </p:cNvPicPr>
          <p:nvPr/>
        </p:nvPicPr>
        <p:blipFill>
          <a:blip r:embed="rId4"/>
          <a:stretch>
            <a:fillRect/>
          </a:stretch>
        </p:blipFill>
        <p:spPr>
          <a:xfrm>
            <a:off x="2148379" y="2614663"/>
            <a:ext cx="7895238" cy="3847619"/>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C44A50A2-38EB-13A6-9AEA-89FF7534168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E829E86-25AF-45D7-CA3D-9987361CDC46}"/>
              </a:ext>
            </a:extLst>
          </p:cNvPr>
          <p:cNvSpPr txBox="1"/>
          <p:nvPr/>
        </p:nvSpPr>
        <p:spPr>
          <a:xfrm>
            <a:off x="5551961" y="951636"/>
            <a:ext cx="6465867" cy="5822388"/>
          </a:xfrm>
          <a:prstGeom prst="roundRect">
            <a:avLst>
              <a:gd name="adj" fmla="val 8467"/>
            </a:avLst>
          </a:prstGeom>
          <a:solidFill>
            <a:schemeClr val="accent6">
              <a:lumMod val="20000"/>
              <a:lumOff val="80000"/>
            </a:schemeClr>
          </a:solidFill>
          <a:ln>
            <a:solidFill>
              <a:schemeClr val="accent6">
                <a:lumMod val="60000"/>
                <a:lumOff val="40000"/>
              </a:schemeClr>
            </a:solidFill>
          </a:ln>
        </p:spPr>
        <p:txBody>
          <a:bodyPr wrap="square">
            <a:spAutoFit/>
          </a:bodyPr>
          <a:lstStyle/>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Nhà em treo ảnh Bác Hồ</a:t>
            </a:r>
          </a:p>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Bên trên là một lá cờ đỏ tươi</a:t>
            </a:r>
          </a:p>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Ngày </a:t>
            </a:r>
            <a:r>
              <a:rPr lang="vi-VN" sz="2400" kern="1200" dirty="0" err="1">
                <a:solidFill>
                  <a:prstClr val="black"/>
                </a:solidFill>
                <a:latin typeface="UTM Avo" panose="02040603050506020204" pitchFamily="18"/>
                <a:ea typeface="Calibri" panose="020F0502020204030204" pitchFamily="34" charset="0"/>
                <a:cs typeface="Arial" panose="020B0604020202020204" pitchFamily="34" charset="0"/>
              </a:rPr>
              <a:t>ngày</a:t>
            </a: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 Bác mỉm miệng cười</a:t>
            </a:r>
          </a:p>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Bác nhìn chúng cháu vui chơi trong nhà</a:t>
            </a:r>
          </a:p>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Ngoài sân có mấy con gà</a:t>
            </a:r>
          </a:p>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Ngoài vườn có mấy quả na chín rồi</a:t>
            </a:r>
          </a:p>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Em nghe như Bác dạy lời</a:t>
            </a:r>
          </a:p>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Cháu ơi đừng có chơi bời đâu xa</a:t>
            </a:r>
          </a:p>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Trồng rau, quét bếp, đuổi gà</a:t>
            </a:r>
          </a:p>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Thấy tàu bay Mỹ nhớ ra hầm ngồi.</a:t>
            </a:r>
          </a:p>
        </p:txBody>
      </p:sp>
      <p:pic>
        <p:nvPicPr>
          <p:cNvPr id="1026" name="Picture 2" descr="Ảnh bác">
            <a:extLst>
              <a:ext uri="{FF2B5EF4-FFF2-40B4-BE49-F238E27FC236}">
                <a16:creationId xmlns:a16="http://schemas.microsoft.com/office/drawing/2014/main" id="{488866D3-86B7-FA9C-4BDE-BFD4A698C2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827" y="3666931"/>
            <a:ext cx="3980878" cy="284583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7A21EBF-3E74-1D60-0C7B-F4F5245C0D76}"/>
              </a:ext>
            </a:extLst>
          </p:cNvPr>
          <p:cNvSpPr txBox="1"/>
          <p:nvPr/>
        </p:nvSpPr>
        <p:spPr>
          <a:xfrm>
            <a:off x="309274" y="1884347"/>
            <a:ext cx="4627984" cy="1176093"/>
          </a:xfrm>
          <a:prstGeom prst="roundRect">
            <a:avLst>
              <a:gd name="adj" fmla="val 8467"/>
            </a:avLst>
          </a:prstGeom>
          <a:noFill/>
        </p:spPr>
        <p:txBody>
          <a:bodyPr wrap="square">
            <a:spAutoFit/>
          </a:bodyPr>
          <a:lstStyle/>
          <a:p>
            <a:pPr algn="ctr">
              <a:lnSpc>
                <a:spcPct val="150000"/>
              </a:lnSpc>
            </a:pPr>
            <a:r>
              <a:rPr lang="vi-VN" sz="2400" b="1" kern="1200" dirty="0">
                <a:solidFill>
                  <a:prstClr val="black"/>
                </a:solidFill>
                <a:latin typeface="UTM Avo" panose="02040603050506020204" pitchFamily="18"/>
                <a:ea typeface="Calibri" panose="020F0502020204030204" pitchFamily="34" charset="0"/>
                <a:cs typeface="Arial" panose="020B0604020202020204" pitchFamily="34" charset="0"/>
              </a:rPr>
              <a:t>Bài thơ “Ảnh Bác”</a:t>
            </a:r>
          </a:p>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Tác giả: Trần Đăng Khoa </a:t>
            </a:r>
          </a:p>
        </p:txBody>
      </p:sp>
    </p:spTree>
    <p:extLst>
      <p:ext uri="{BB962C8B-B14F-4D97-AF65-F5344CB8AC3E}">
        <p14:creationId xmlns:p14="http://schemas.microsoft.com/office/powerpoint/2010/main" val="644127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96FAFB2D-BED1-6DA3-E3DB-DB7AB9D443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DED99D2-D9BE-15B0-C750-1179856ABFEF}"/>
              </a:ext>
            </a:extLst>
          </p:cNvPr>
          <p:cNvSpPr txBox="1"/>
          <p:nvPr/>
        </p:nvSpPr>
        <p:spPr>
          <a:xfrm>
            <a:off x="5261350" y="1978003"/>
            <a:ext cx="6465867" cy="4660815"/>
          </a:xfrm>
          <a:prstGeom prst="roundRect">
            <a:avLst>
              <a:gd name="adj" fmla="val 8467"/>
            </a:avLst>
          </a:prstGeom>
          <a:solidFill>
            <a:schemeClr val="accent6">
              <a:lumMod val="20000"/>
              <a:lumOff val="80000"/>
            </a:schemeClr>
          </a:solidFill>
          <a:ln>
            <a:solidFill>
              <a:schemeClr val="accent6">
                <a:lumMod val="60000"/>
                <a:lumOff val="40000"/>
              </a:schemeClr>
            </a:solidFill>
          </a:ln>
        </p:spPr>
        <p:txBody>
          <a:bodyPr wrap="square">
            <a:spAutoFit/>
          </a:bodyPr>
          <a:lstStyle/>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Khi em ra đời</a:t>
            </a:r>
            <a:b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b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Đã không còn Bác</a:t>
            </a:r>
            <a:b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b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Chỉ còn tiếng hát</a:t>
            </a:r>
            <a:b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b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Chỉ còn lời ca</a:t>
            </a:r>
            <a:b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b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Chỉ còn câu chuyện</a:t>
            </a:r>
            <a:b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b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Chỉ còn bài thơ</a:t>
            </a:r>
            <a:b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b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Mà em vẫn thấy Bác sao rất gần</a:t>
            </a:r>
            <a:b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b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Năm điều Bác dạy mãi còn vang ngân.</a:t>
            </a:r>
          </a:p>
        </p:txBody>
      </p:sp>
      <p:sp>
        <p:nvSpPr>
          <p:cNvPr id="7" name="TextBox 6">
            <a:extLst>
              <a:ext uri="{FF2B5EF4-FFF2-40B4-BE49-F238E27FC236}">
                <a16:creationId xmlns:a16="http://schemas.microsoft.com/office/drawing/2014/main" id="{0F00C4DB-1B0C-4B6E-9FFF-DE6CB121E226}"/>
              </a:ext>
            </a:extLst>
          </p:cNvPr>
          <p:cNvSpPr txBox="1"/>
          <p:nvPr/>
        </p:nvSpPr>
        <p:spPr>
          <a:xfrm>
            <a:off x="3782008" y="643376"/>
            <a:ext cx="4627984" cy="1176093"/>
          </a:xfrm>
          <a:prstGeom prst="roundRect">
            <a:avLst>
              <a:gd name="adj" fmla="val 8467"/>
            </a:avLst>
          </a:prstGeom>
          <a:noFill/>
        </p:spPr>
        <p:txBody>
          <a:bodyPr wrap="square">
            <a:spAutoFit/>
          </a:bodyPr>
          <a:lstStyle/>
          <a:p>
            <a:pPr algn="ctr">
              <a:lnSpc>
                <a:spcPct val="150000"/>
              </a:lnSpc>
            </a:pPr>
            <a:r>
              <a:rPr lang="vi-VN" sz="2400" b="1" kern="1200" dirty="0">
                <a:solidFill>
                  <a:prstClr val="black"/>
                </a:solidFill>
                <a:latin typeface="UTM Avo" panose="02040603050506020204" pitchFamily="18"/>
                <a:ea typeface="Calibri" panose="020F0502020204030204" pitchFamily="34" charset="0"/>
                <a:cs typeface="Arial" panose="020B0604020202020204" pitchFamily="34" charset="0"/>
              </a:rPr>
              <a:t>Bài thơ “Bác Hồ của em”</a:t>
            </a:r>
          </a:p>
          <a:p>
            <a:pPr algn="ctr">
              <a:lnSpc>
                <a:spcPct val="150000"/>
              </a:lnSpc>
            </a:pPr>
            <a:r>
              <a:rPr lang="vi-VN" sz="2400" kern="1200" dirty="0">
                <a:solidFill>
                  <a:prstClr val="black"/>
                </a:solidFill>
                <a:latin typeface="UTM Avo" panose="02040603050506020204" pitchFamily="18"/>
                <a:ea typeface="Calibri" panose="020F0502020204030204" pitchFamily="34" charset="0"/>
                <a:cs typeface="Arial" panose="020B0604020202020204" pitchFamily="34" charset="0"/>
              </a:rPr>
              <a:t>Tác giả: Phan Thị Thanh Nhàn</a:t>
            </a:r>
          </a:p>
        </p:txBody>
      </p:sp>
      <p:pic>
        <p:nvPicPr>
          <p:cNvPr id="4" name="Picture 3" descr="A person holding a baby&#10;&#10;Description automatically generated">
            <a:extLst>
              <a:ext uri="{FF2B5EF4-FFF2-40B4-BE49-F238E27FC236}">
                <a16:creationId xmlns:a16="http://schemas.microsoft.com/office/drawing/2014/main" id="{CA00F39D-352A-A600-923F-F83432B4F0E5}"/>
              </a:ext>
            </a:extLst>
          </p:cNvPr>
          <p:cNvPicPr>
            <a:picLocks noChangeAspect="1"/>
          </p:cNvPicPr>
          <p:nvPr/>
        </p:nvPicPr>
        <p:blipFill>
          <a:blip r:embed="rId4"/>
          <a:stretch>
            <a:fillRect/>
          </a:stretch>
        </p:blipFill>
        <p:spPr>
          <a:xfrm>
            <a:off x="619466" y="2371901"/>
            <a:ext cx="4005009" cy="4266917"/>
          </a:xfrm>
          <a:prstGeom prst="rect">
            <a:avLst/>
          </a:prstGeom>
        </p:spPr>
      </p:pic>
    </p:spTree>
    <p:extLst>
      <p:ext uri="{BB962C8B-B14F-4D97-AF65-F5344CB8AC3E}">
        <p14:creationId xmlns:p14="http://schemas.microsoft.com/office/powerpoint/2010/main" val="16773708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2" name="Google Shape;175;g32282f178eb_0_115">
            <a:extLst>
              <a:ext uri="{FF2B5EF4-FFF2-40B4-BE49-F238E27FC236}">
                <a16:creationId xmlns:a16="http://schemas.microsoft.com/office/drawing/2014/main" id="{3E1705C5-007D-954B-A19E-0318430CE9FF}"/>
              </a:ext>
            </a:extLst>
          </p:cNvPr>
          <p:cNvSpPr/>
          <p:nvPr/>
        </p:nvSpPr>
        <p:spPr>
          <a:xfrm>
            <a:off x="3544711" y="1043963"/>
            <a:ext cx="5089800" cy="815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600" b="1" dirty="0">
                <a:solidFill>
                  <a:schemeClr val="tx1"/>
                </a:solidFill>
                <a:latin typeface="UTM Avo" panose="02040603050506020204" pitchFamily="18" charset="0"/>
                <a:sym typeface="Arial"/>
              </a:rPr>
              <a:t>HƯỚNG DẪN VỀ NHÀ</a:t>
            </a:r>
            <a:endParaRPr sz="3600" b="1" dirty="0">
              <a:solidFill>
                <a:schemeClr val="tx1"/>
              </a:solidFill>
              <a:latin typeface="UTM Avo" panose="02040603050506020204" pitchFamily="18" charset="0"/>
              <a:sym typeface="Arial"/>
            </a:endParaRPr>
          </a:p>
        </p:txBody>
      </p:sp>
      <p:sp>
        <p:nvSpPr>
          <p:cNvPr id="3" name="Google Shape;179;g32282f178eb_0_115">
            <a:extLst>
              <a:ext uri="{FF2B5EF4-FFF2-40B4-BE49-F238E27FC236}">
                <a16:creationId xmlns:a16="http://schemas.microsoft.com/office/drawing/2014/main" id="{6C1D33F2-BD4B-122D-78D3-30B389BB1B67}"/>
              </a:ext>
            </a:extLst>
          </p:cNvPr>
          <p:cNvSpPr/>
          <p:nvPr/>
        </p:nvSpPr>
        <p:spPr>
          <a:xfrm>
            <a:off x="1174431"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Ôn tập lại kiến thức đã học trong chủ đề này.</a:t>
            </a:r>
            <a:endParaRPr sz="2400" dirty="0">
              <a:solidFill>
                <a:schemeClr val="tx1"/>
              </a:solidFill>
              <a:latin typeface="UTM Avo" panose="02040603050506020204" pitchFamily="18" charset="0"/>
              <a:ea typeface="Calibri"/>
              <a:cs typeface="Calibri"/>
              <a:sym typeface="Calibri"/>
            </a:endParaRPr>
          </a:p>
        </p:txBody>
      </p:sp>
      <p:sp>
        <p:nvSpPr>
          <p:cNvPr id="4" name="Google Shape;186;g32282f178eb_0_115">
            <a:extLst>
              <a:ext uri="{FF2B5EF4-FFF2-40B4-BE49-F238E27FC236}">
                <a16:creationId xmlns:a16="http://schemas.microsoft.com/office/drawing/2014/main" id="{657B1C57-9688-ACAD-B94D-3C144EC9113D}"/>
              </a:ext>
            </a:extLst>
          </p:cNvPr>
          <p:cNvSpPr/>
          <p:nvPr/>
        </p:nvSpPr>
        <p:spPr>
          <a:xfrm>
            <a:off x="6345838"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Chuẩn bị nội dung bài học </a:t>
            </a:r>
            <a:r>
              <a:rPr lang="vi-VN" sz="2400" b="1" dirty="0">
                <a:solidFill>
                  <a:schemeClr val="tx1"/>
                </a:solidFill>
                <a:latin typeface="UTM Avo" panose="02040603050506020204" pitchFamily="18" charset="0"/>
                <a:ea typeface="Calibri"/>
                <a:cs typeface="Calibri"/>
                <a:sym typeface="Calibri"/>
              </a:rPr>
              <a:t>Tuần 34.</a:t>
            </a:r>
            <a:endParaRPr lang="vi-VN" sz="2400" dirty="0">
              <a:solidFill>
                <a:schemeClr val="tx1"/>
              </a:solidFill>
              <a:latin typeface="UTM Avo" panose="02040603050506020204" pitchFamily="18" charset="0"/>
              <a:ea typeface="Calibri"/>
              <a:cs typeface="Calibri"/>
              <a:sym typeface="Calibri"/>
            </a:endParaRPr>
          </a:p>
        </p:txBody>
      </p:sp>
      <p:pic>
        <p:nvPicPr>
          <p:cNvPr id="2050" name="Picture 2" descr="LOGO ĐẠI HỘI CHÁU NGOAN BÁC HỒ 2024-2025">
            <a:extLst>
              <a:ext uri="{FF2B5EF4-FFF2-40B4-BE49-F238E27FC236}">
                <a16:creationId xmlns:a16="http://schemas.microsoft.com/office/drawing/2014/main" id="{72B5AF6C-5982-A1EA-5674-A633ADE92B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1526" y="4172084"/>
            <a:ext cx="2766980" cy="26859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TotalTime>
  <Words>337</Words>
  <Application>Microsoft Office PowerPoint</Application>
  <PresentationFormat>Widescreen</PresentationFormat>
  <Paragraphs>32</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lamqu</dc:creator>
  <cp:lastModifiedBy>Vân Anh Vũ</cp:lastModifiedBy>
  <cp:revision>31</cp:revision>
  <dcterms:created xsi:type="dcterms:W3CDTF">2023-05-08T02:27:45Z</dcterms:created>
  <dcterms:modified xsi:type="dcterms:W3CDTF">2025-01-22T03:58:59Z</dcterms:modified>
</cp:coreProperties>
</file>