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58" r:id="rId5"/>
    <p:sldId id="279" r:id="rId6"/>
    <p:sldId id="259" r:id="rId7"/>
    <p:sldId id="278" r:id="rId8"/>
    <p:sldId id="276" r:id="rId9"/>
    <p:sldId id="260" r:id="rId10"/>
    <p:sldId id="261" r:id="rId11"/>
    <p:sldId id="280" r:id="rId12"/>
    <p:sldId id="289" r:id="rId13"/>
    <p:sldId id="290" r:id="rId14"/>
    <p:sldId id="262" r:id="rId15"/>
    <p:sldId id="281" r:id="rId16"/>
    <p:sldId id="264" r:id="rId17"/>
    <p:sldId id="291" r:id="rId18"/>
    <p:sldId id="263" r:id="rId19"/>
    <p:sldId id="282" r:id="rId20"/>
    <p:sldId id="293" r:id="rId21"/>
    <p:sldId id="265" r:id="rId22"/>
    <p:sldId id="266" r:id="rId23"/>
    <p:sldId id="267" r:id="rId24"/>
    <p:sldId id="284" r:id="rId25"/>
    <p:sldId id="283" r:id="rId26"/>
    <p:sldId id="285" r:id="rId27"/>
    <p:sldId id="286" r:id="rId28"/>
    <p:sldId id="287" r:id="rId29"/>
    <p:sldId id="288" r:id="rId30"/>
    <p:sldId id="268" r:id="rId31"/>
    <p:sldId id="269" r:id="rId32"/>
    <p:sldId id="271" r:id="rId33"/>
    <p:sldId id="272" r:id="rId34"/>
    <p:sldId id="273" r:id="rId35"/>
    <p:sldId id="274" r:id="rId36"/>
    <p:sldId id="275" r:id="rId37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hWCB8Qz19CxuvAsjzVCqz+yYwn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C3B358B7-1E99-8A35-9873-D501519FE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>
            <a:extLst>
              <a:ext uri="{FF2B5EF4-FFF2-40B4-BE49-F238E27FC236}">
                <a16:creationId xmlns:a16="http://schemas.microsoft.com/office/drawing/2014/main" id="{EE4E9A42-5567-C58B-2743-A728B219BC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>
            <a:extLst>
              <a:ext uri="{FF2B5EF4-FFF2-40B4-BE49-F238E27FC236}">
                <a16:creationId xmlns:a16="http://schemas.microsoft.com/office/drawing/2014/main" id="{5F9D1C72-9E94-8C47-FC18-A6F33CAD5B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3939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E60E5DB9-51C5-4D47-A529-59E3C9CB2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>
            <a:extLst>
              <a:ext uri="{FF2B5EF4-FFF2-40B4-BE49-F238E27FC236}">
                <a16:creationId xmlns:a16="http://schemas.microsoft.com/office/drawing/2014/main" id="{F816A181-3A9A-2DF8-5AD6-8F84D1C0AA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>
            <a:extLst>
              <a:ext uri="{FF2B5EF4-FFF2-40B4-BE49-F238E27FC236}">
                <a16:creationId xmlns:a16="http://schemas.microsoft.com/office/drawing/2014/main" id="{54985521-0F5B-8809-3AD2-9268D96D7C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9513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DE3AD82E-C5E7-193B-EF7A-7D7785F8E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>
            <a:extLst>
              <a:ext uri="{FF2B5EF4-FFF2-40B4-BE49-F238E27FC236}">
                <a16:creationId xmlns:a16="http://schemas.microsoft.com/office/drawing/2014/main" id="{EDCD774E-4708-11F2-AC8B-75BB67A7EA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>
            <a:extLst>
              <a:ext uri="{FF2B5EF4-FFF2-40B4-BE49-F238E27FC236}">
                <a16:creationId xmlns:a16="http://schemas.microsoft.com/office/drawing/2014/main" id="{53A1F656-2D90-8CAC-1E0F-E4F6D72186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2905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F75BB2E4-310F-6F12-C2EA-5126992B5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843AB0C1-F243-8699-E080-48FD610D10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CC52BA9C-D35D-8D37-8182-E214EBFFE4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8515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59733D89-DB18-E2BB-798E-BC3E296B7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3F789213-A5E6-4AAA-584A-CDDC56ACF6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95CAD9F6-FEC4-F61C-3D30-FB9BA10FF9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6713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26682F92-71FF-0497-995E-5393DB2F1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>
            <a:extLst>
              <a:ext uri="{FF2B5EF4-FFF2-40B4-BE49-F238E27FC236}">
                <a16:creationId xmlns:a16="http://schemas.microsoft.com/office/drawing/2014/main" id="{A06D0DD0-A7B2-553C-6604-BCB2F3D376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>
            <a:extLst>
              <a:ext uri="{FF2B5EF4-FFF2-40B4-BE49-F238E27FC236}">
                <a16:creationId xmlns:a16="http://schemas.microsoft.com/office/drawing/2014/main" id="{80F86BC5-60AF-6369-8854-74DCC3F4ED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47689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A83B174C-0FFC-2B9C-E6B5-98F2BF1E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50A90E9C-6D0D-5B30-F1DB-8FFD31CDB0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EB8965F4-B0D9-1BA2-F1A2-9159D93BDC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6577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173215AF-65BC-3B72-853C-CD658EE57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>
            <a:extLst>
              <a:ext uri="{FF2B5EF4-FFF2-40B4-BE49-F238E27FC236}">
                <a16:creationId xmlns:a16="http://schemas.microsoft.com/office/drawing/2014/main" id="{CC91875C-1F79-0A81-85B4-D7C6DDA0AE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>
            <a:extLst>
              <a:ext uri="{FF2B5EF4-FFF2-40B4-BE49-F238E27FC236}">
                <a16:creationId xmlns:a16="http://schemas.microsoft.com/office/drawing/2014/main" id="{A135BCBB-508F-F95E-5CB0-B47C676301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860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D2AE2F58-B421-4B8B-62CF-6012606B0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00F47437-393F-A4F3-E679-D922BC784B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1E995F1F-9DB7-1513-F594-9A2F0FC5DD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2256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C87B7121-B289-1749-F762-DFBAFED3A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>
            <a:extLst>
              <a:ext uri="{FF2B5EF4-FFF2-40B4-BE49-F238E27FC236}">
                <a16:creationId xmlns:a16="http://schemas.microsoft.com/office/drawing/2014/main" id="{99DA70CA-9E66-37AE-2B8B-F5EE9204A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>
            <a:extLst>
              <a:ext uri="{FF2B5EF4-FFF2-40B4-BE49-F238E27FC236}">
                <a16:creationId xmlns:a16="http://schemas.microsoft.com/office/drawing/2014/main" id="{6F0C375B-978C-222D-50D6-8791904D26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00632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11327C37-0BCE-C50C-0F83-B3838995F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A2A84471-9271-DA0E-CF4D-FC81DB6F7B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B0FDA281-6F3C-41AC-5CA8-F48BD68237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6850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668FDE70-8285-1695-4AC8-E4117C92E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624D5447-CC81-9A3A-4939-22C83B99A8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F72265F8-D444-3570-94C6-31FB5473CA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8560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DDE15183-012B-3748-E8C2-D132B0A2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CF044461-2EC8-356F-D24F-4951B2978A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634A0F76-0FF3-64F3-D762-CD73DE9FE1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90832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AB1DDD9B-4877-CD14-048D-678AB0CC0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5C8D3815-D890-BCC8-7A2A-BD0F2384ED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6F4FC950-175F-C28A-7A8D-391D696D8F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2301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3E66F5A5-7B90-6872-6FE8-8FFE59190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4AB0255D-700D-C7E1-D5B9-BAA91640C5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5BECD95A-D2C6-F398-F2D5-1D9A3F9958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7355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4EE161E2-9581-6662-D00D-B713D804A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470BCDC0-734E-ADA9-6968-C4902846D1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F2B566FE-61ED-597C-61B6-4393E62A67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82582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7" name="Google Shape;2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4fd567b4d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1" name="Google Shape;271;g324fd567b4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2" name="Google Shape;29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7" name="Google Shape;2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24fd567b4d_0_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g324fd567b4d_0_1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4" name="Google Shape;94;g324fd567b4d_0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4fd567b4d_0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4fd567b4d_0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4fd567b4d_0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9" name="Google Shape;99;g324fd567b4d_0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0" name="Google Shape;100;g324fd567b4d_0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4fd567b4d_0_1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" name="Google Shape;103;g324fd567b4d_0_1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4" name="Google Shape;104;g324fd567b4d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5" name="Google Shape;105;g324fd567b4d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6" name="Google Shape;106;g324fd567b4d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4fd567b4d_0_1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g324fd567b4d_0_1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10" name="Google Shape;110;g324fd567b4d_0_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1" name="Google Shape;111;g324fd567b4d_0_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2" name="Google Shape;112;g324fd567b4d_0_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4fd567b4d_0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g324fd567b4d_0_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6" name="Google Shape;116;g324fd567b4d_0_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g324fd567b4d_0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8" name="Google Shape;118;g324fd567b4d_0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9" name="Google Shape;119;g324fd567b4d_0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4fd567b4d_0_1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g324fd567b4d_0_1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3" name="Google Shape;123;g324fd567b4d_0_1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4" name="Google Shape;124;g324fd567b4d_0_1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5" name="Google Shape;125;g324fd567b4d_0_1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6" name="Google Shape;126;g324fd567b4d_0_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7" name="Google Shape;127;g324fd567b4d_0_1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4fd567b4d_0_1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4fd567b4d_0_1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g324fd567b4d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2" name="Google Shape;132;g324fd567b4d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3" name="Google Shape;133;g324fd567b4d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4fd567b4d_0_1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6" name="Google Shape;136;g324fd567b4d_0_1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7" name="Google Shape;137;g324fd567b4d_0_1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8" name="Google Shape;138;g324fd567b4d_0_1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9" name="Google Shape;139;g324fd567b4d_0_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0" name="Google Shape;140;g324fd567b4d_0_1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4fd567b4d_0_1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g324fd567b4d_0_1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g324fd567b4d_0_1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5" name="Google Shape;145;g324fd567b4d_0_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6" name="Google Shape;146;g324fd567b4d_0_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7" name="Google Shape;147;g324fd567b4d_0_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4fd567b4d_0_1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0" name="Google Shape;150;g324fd567b4d_0_17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1" name="Google Shape;151;g324fd567b4d_0_1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2" name="Google Shape;152;g324fd567b4d_0_1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3" name="Google Shape;153;g324fd567b4d_0_1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4fd567b4d_0_18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g324fd567b4d_0_18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7" name="Google Shape;157;g324fd567b4d_0_1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8" name="Google Shape;158;g324fd567b4d_0_1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9" name="Google Shape;159;g324fd567b4d_0_1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4fd567b4d_0_11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24fd567b4d_0_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" name="Google Shape;87;g324fd567b4d_0_1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" name="Google Shape;88;g324fd567b4d_0_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9" name="Google Shape;89;g324fd567b4d_0_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0" name="Google Shape;90;g324fd567b4d_0_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stfcHO9rR70" TargetMode="External"/><Relationship Id="rId10" Type="http://schemas.openxmlformats.org/officeDocument/2006/relationships/image" Target="../media/image10.sv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4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6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8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8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062533-5909-C213-811D-5ACA2A3FFA7B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0ECB59-D6BC-603C-2C40-A3580BF995BE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Tự chăm sóc bản thân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B2E5F2C-D12C-5DAB-6166-F8AD79727C32}"/>
              </a:ext>
            </a:extLst>
          </p:cNvPr>
          <p:cNvSpPr txBox="1">
            <a:spLocks/>
          </p:cNvSpPr>
          <p:nvPr/>
        </p:nvSpPr>
        <p:spPr>
          <a:xfrm>
            <a:off x="163005" y="3559900"/>
            <a:ext cx="1186598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5.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Chăm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sóc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bản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thân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b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</a:b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khi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bị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ốm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72711-7B19-6197-6EC5-573CAE822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8;p3">
            <a:extLst>
              <a:ext uri="{FF2B5EF4-FFF2-40B4-BE49-F238E27FC236}">
                <a16:creationId xmlns:a16="http://schemas.microsoft.com/office/drawing/2014/main" id="{6165FF2F-D072-656E-C308-9BD0CFFD7AB4}"/>
              </a:ext>
            </a:extLst>
          </p:cNvPr>
          <p:cNvGrpSpPr/>
          <p:nvPr/>
        </p:nvGrpSpPr>
        <p:grpSpPr>
          <a:xfrm>
            <a:off x="0" y="1579409"/>
            <a:ext cx="10188932" cy="1386921"/>
            <a:chOff x="-2" y="1858759"/>
            <a:chExt cx="15283399" cy="2080382"/>
          </a:xfrm>
        </p:grpSpPr>
        <p:sp>
          <p:nvSpPr>
            <p:cNvPr id="3" name="Google Shape;179;p3">
              <a:extLst>
                <a:ext uri="{FF2B5EF4-FFF2-40B4-BE49-F238E27FC236}">
                  <a16:creationId xmlns:a16="http://schemas.microsoft.com/office/drawing/2014/main" id="{10799F70-93C1-5112-5F9D-5D338DCE6EAE}"/>
                </a:ext>
              </a:extLst>
            </p:cNvPr>
            <p:cNvSpPr/>
            <p:nvPr/>
          </p:nvSpPr>
          <p:spPr>
            <a:xfrm>
              <a:off x="-2" y="1858759"/>
              <a:ext cx="14630399" cy="2080382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xem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tranh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trong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SGK – tr24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kể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lại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b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</a:b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câu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chuyện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“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Bạn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Na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bị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ốm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”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4" name="Google Shape;180;p3">
              <a:extLst>
                <a:ext uri="{FF2B5EF4-FFF2-40B4-BE49-F238E27FC236}">
                  <a16:creationId xmlns:a16="http://schemas.microsoft.com/office/drawing/2014/main" id="{A7DDEAD5-A5E5-7979-516D-57BC154B8D7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977402" y="2309814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 descr="A red and white play button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8AC2492A-6972-E6D5-408C-0012FD27BC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0415" y="571216"/>
            <a:ext cx="2125070" cy="1386922"/>
          </a:xfrm>
          <a:prstGeom prst="rect">
            <a:avLst/>
          </a:prstGeom>
        </p:spPr>
      </p:pic>
      <p:grpSp>
        <p:nvGrpSpPr>
          <p:cNvPr id="6" name="Google Shape;213;p34">
            <a:extLst>
              <a:ext uri="{FF2B5EF4-FFF2-40B4-BE49-F238E27FC236}">
                <a16:creationId xmlns:a16="http://schemas.microsoft.com/office/drawing/2014/main" id="{CAD76871-C6F9-41ED-BB5B-3DB54941E992}"/>
              </a:ext>
            </a:extLst>
          </p:cNvPr>
          <p:cNvGrpSpPr/>
          <p:nvPr/>
        </p:nvGrpSpPr>
        <p:grpSpPr>
          <a:xfrm>
            <a:off x="503163" y="3267033"/>
            <a:ext cx="3093555" cy="1628671"/>
            <a:chOff x="74707" y="2473524"/>
            <a:chExt cx="4640100" cy="2442885"/>
          </a:xfrm>
        </p:grpSpPr>
        <p:sp>
          <p:nvSpPr>
            <p:cNvPr id="7" name="Google Shape;214;p34">
              <a:extLst>
                <a:ext uri="{FF2B5EF4-FFF2-40B4-BE49-F238E27FC236}">
                  <a16:creationId xmlns:a16="http://schemas.microsoft.com/office/drawing/2014/main" id="{9F92AE15-6CFA-3DC4-DAAB-B57AA4EDBF50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NHÓM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8" name="Google Shape;215;p34">
              <a:extLst>
                <a:ext uri="{FF2B5EF4-FFF2-40B4-BE49-F238E27FC236}">
                  <a16:creationId xmlns:a16="http://schemas.microsoft.com/office/drawing/2014/main" id="{174433EF-874D-86B3-6108-EE54E031B61A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Google Shape;214;p8">
            <a:extLst>
              <a:ext uri="{FF2B5EF4-FFF2-40B4-BE49-F238E27FC236}">
                <a16:creationId xmlns:a16="http://schemas.microsoft.com/office/drawing/2014/main" id="{12A25CF2-E017-07D3-EE4E-08BAA031E0D7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46128" y="5047078"/>
            <a:ext cx="1607549" cy="1644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1AFBE06-C92B-BAC8-4785-1651EE1C9FE5}"/>
              </a:ext>
            </a:extLst>
          </p:cNvPr>
          <p:cNvGrpSpPr/>
          <p:nvPr/>
        </p:nvGrpSpPr>
        <p:grpSpPr>
          <a:xfrm>
            <a:off x="3748177" y="2899921"/>
            <a:ext cx="7361841" cy="3671794"/>
            <a:chOff x="1698558" y="1875253"/>
            <a:chExt cx="11042762" cy="5507688"/>
          </a:xfrm>
        </p:grpSpPr>
        <p:grpSp>
          <p:nvGrpSpPr>
            <p:cNvPr id="11" name="Group 26">
              <a:extLst>
                <a:ext uri="{FF2B5EF4-FFF2-40B4-BE49-F238E27FC236}">
                  <a16:creationId xmlns:a16="http://schemas.microsoft.com/office/drawing/2014/main" id="{02E268D3-DF9D-E3D0-0D8D-228E8A9B88A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98558" y="2569521"/>
              <a:ext cx="10636617" cy="4813420"/>
              <a:chOff x="0" y="153520"/>
              <a:chExt cx="3599719" cy="3400520"/>
            </a:xfrm>
            <a:solidFill>
              <a:srgbClr val="F2F6DB"/>
            </a:solidFill>
          </p:grpSpPr>
          <p:sp>
            <p:nvSpPr>
              <p:cNvPr id="14" name="Freeform 27">
                <a:extLst>
                  <a:ext uri="{FF2B5EF4-FFF2-40B4-BE49-F238E27FC236}">
                    <a16:creationId xmlns:a16="http://schemas.microsoft.com/office/drawing/2014/main" id="{C3726303-9AA0-2BC2-6A0B-D4F545FF21EA}"/>
                  </a:ext>
                </a:extLst>
              </p:cNvPr>
              <p:cNvSpPr/>
              <p:nvPr/>
            </p:nvSpPr>
            <p:spPr>
              <a:xfrm>
                <a:off x="0" y="153520"/>
                <a:ext cx="3599719" cy="3400520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</p:grp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0941031-06FC-A7CC-058C-2A861C99A6C1}"/>
                </a:ext>
              </a:extLst>
            </p:cNvPr>
            <p:cNvSpPr/>
            <p:nvPr/>
          </p:nvSpPr>
          <p:spPr>
            <a:xfrm rot="599318">
              <a:off x="10836320" y="1875253"/>
              <a:ext cx="1905000" cy="1688305"/>
            </a:xfrm>
            <a:custGeom>
              <a:avLst/>
              <a:gdLst/>
              <a:ahLst/>
              <a:cxnLst/>
              <a:rect l="l" t="t" r="r" b="b"/>
              <a:pathLst>
                <a:path w="4642934" h="4114800">
                  <a:moveTo>
                    <a:pt x="0" y="0"/>
                  </a:moveTo>
                  <a:lnTo>
                    <a:pt x="4642934" y="0"/>
                  </a:lnTo>
                  <a:lnTo>
                    <a:pt x="464293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251ACE-B557-D933-2902-7D54641A9D1A}"/>
                </a:ext>
              </a:extLst>
            </p:cNvPr>
            <p:cNvSpPr txBox="1"/>
            <p:nvPr/>
          </p:nvSpPr>
          <p:spPr>
            <a:xfrm>
              <a:off x="2541440" y="3404519"/>
              <a:ext cx="8950854" cy="3344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kể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đôi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Na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ốm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ở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ấy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giúp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Na?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81236044-B969-8166-3FBD-C555E894D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ue dress teaching a group of children&#10;&#10;Description automatically generated">
            <a:extLst>
              <a:ext uri="{FF2B5EF4-FFF2-40B4-BE49-F238E27FC236}">
                <a16:creationId xmlns:a16="http://schemas.microsoft.com/office/drawing/2014/main" id="{C282B940-D28A-A09E-BC53-9CD050E105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185" t="8214" r="29871" b="7679"/>
          <a:stretch/>
        </p:blipFill>
        <p:spPr>
          <a:xfrm>
            <a:off x="212269" y="1606541"/>
            <a:ext cx="5421085" cy="5006532"/>
          </a:xfrm>
          <a:prstGeom prst="rect">
            <a:avLst/>
          </a:prstGeom>
        </p:spPr>
      </p:pic>
      <p:pic>
        <p:nvPicPr>
          <p:cNvPr id="5" name="Picture 4" descr="A cartoon of a person and two children&#10;&#10;Description automatically generated">
            <a:extLst>
              <a:ext uri="{FF2B5EF4-FFF2-40B4-BE49-F238E27FC236}">
                <a16:creationId xmlns:a16="http://schemas.microsoft.com/office/drawing/2014/main" id="{77A00A24-3494-6BF0-B654-0656F35EA3F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245" t="10357" r="28697" b="10893"/>
          <a:stretch/>
        </p:blipFill>
        <p:spPr>
          <a:xfrm>
            <a:off x="5992588" y="1606541"/>
            <a:ext cx="6096385" cy="500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two people talking to a doctor&#10;&#10;Description automatically generated">
            <a:extLst>
              <a:ext uri="{FF2B5EF4-FFF2-40B4-BE49-F238E27FC236}">
                <a16:creationId xmlns:a16="http://schemas.microsoft.com/office/drawing/2014/main" id="{20A28945-71E0-896D-1FB4-06E8D2A94D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305" t="12500" r="28227" b="11964"/>
          <a:stretch/>
        </p:blipFill>
        <p:spPr>
          <a:xfrm>
            <a:off x="6252572" y="2094383"/>
            <a:ext cx="5607413" cy="4273760"/>
          </a:xfrm>
          <a:prstGeom prst="rect">
            <a:avLst/>
          </a:prstGeom>
        </p:spPr>
      </p:pic>
      <p:pic>
        <p:nvPicPr>
          <p:cNvPr id="5" name="Picture 4" descr="A cartoon of a person and a child&#10;&#10;Description automatically generated">
            <a:extLst>
              <a:ext uri="{FF2B5EF4-FFF2-40B4-BE49-F238E27FC236}">
                <a16:creationId xmlns:a16="http://schemas.microsoft.com/office/drawing/2014/main" id="{D2620F7D-0A7F-DF51-12AA-BEBC6238E5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420" t="12500" r="30341" b="11964"/>
          <a:stretch/>
        </p:blipFill>
        <p:spPr>
          <a:xfrm>
            <a:off x="332015" y="2094382"/>
            <a:ext cx="5061830" cy="4273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E64B35CA-6D88-4B06-7858-496A766BB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D7157DF4-1DB6-8EF2-510F-B44CEAE965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678" t="15714" r="14599" b="15714"/>
          <a:stretch/>
        </p:blipFill>
        <p:spPr>
          <a:xfrm>
            <a:off x="1307183" y="2022151"/>
            <a:ext cx="9577633" cy="407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>
          <a:extLst>
            <a:ext uri="{FF2B5EF4-FFF2-40B4-BE49-F238E27FC236}">
              <a16:creationId xmlns:a16="http://schemas.microsoft.com/office/drawing/2014/main" id="{8E18B2AC-7C7B-25FE-6AE6-7C2748163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A213860-877F-5373-5818-EB0C3D46526A}"/>
              </a:ext>
            </a:extLst>
          </p:cNvPr>
          <p:cNvGrpSpPr/>
          <p:nvPr/>
        </p:nvGrpSpPr>
        <p:grpSpPr>
          <a:xfrm>
            <a:off x="8784495" y="2580268"/>
            <a:ext cx="2781881" cy="2469377"/>
            <a:chOff x="1529900" y="5945296"/>
            <a:chExt cx="4172822" cy="370406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59E0BAC-AAC1-02ED-7BA6-37DD2652E6B3}"/>
                </a:ext>
              </a:extLst>
            </p:cNvPr>
            <p:cNvSpPr/>
            <p:nvPr/>
          </p:nvSpPr>
          <p:spPr>
            <a:xfrm>
              <a:off x="2346451" y="5945296"/>
              <a:ext cx="2754086" cy="85831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C0504D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GỢI Ý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C41E8BF-1324-495C-06F4-19ED50EE2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529900" y="7051778"/>
              <a:ext cx="4172822" cy="2597583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8406EA6-513A-F205-6FAE-84AB9317FF4A}"/>
              </a:ext>
            </a:extLst>
          </p:cNvPr>
          <p:cNvSpPr txBox="1"/>
          <p:nvPr/>
        </p:nvSpPr>
        <p:spPr>
          <a:xfrm>
            <a:off x="480490" y="1838581"/>
            <a:ext cx="7582616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53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bị ốm ở lớp, bạn Na đã nói ngay với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 giáo để cô biết và đưa xuống phòng Y tế. Tại phòng Y tế, bạn Na đã kể cho bác sĩ nghe mình bị đau ở đâu, bị mệt như thế nào và uống thuốc, nằm nghỉ theo chỉ dẫn của bác sĩ.</a:t>
            </a:r>
          </a:p>
          <a:p>
            <a:pPr marL="381019" indent="-381019" algn="just" defTabSz="60953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 làm của bạn Na đã giúp bạn được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chăm sóc, điều trị sớm và nhanh khỏi ốm,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 tục được đến trường đi học.</a:t>
            </a:r>
          </a:p>
        </p:txBody>
      </p:sp>
    </p:spTree>
    <p:extLst>
      <p:ext uri="{BB962C8B-B14F-4D97-AF65-F5344CB8AC3E}">
        <p14:creationId xmlns:p14="http://schemas.microsoft.com/office/powerpoint/2010/main" val="404422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0362634-833E-D1E5-5AC2-01A8AAA3F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/>
        </p:nvSpPr>
        <p:spPr>
          <a:xfrm>
            <a:off x="421822" y="1514804"/>
            <a:ext cx="11348356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1: TÌM HIỂU NHỮNG BIỂU HIỆN CỦA CƠ THỂ KHI BỊ ỐM</a:t>
            </a:r>
            <a:endParaRPr sz="2600" dirty="0">
              <a:latin typeface="UTM Avo" panose="0204060305050602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859F61-D68A-7659-3B74-C96BF27805AD}"/>
              </a:ext>
            </a:extLst>
          </p:cNvPr>
          <p:cNvGrpSpPr/>
          <p:nvPr/>
        </p:nvGrpSpPr>
        <p:grpSpPr>
          <a:xfrm>
            <a:off x="4650014" y="2189038"/>
            <a:ext cx="5987143" cy="2479923"/>
            <a:chOff x="6787756" y="1941870"/>
            <a:chExt cx="8980715" cy="3719885"/>
          </a:xfrm>
        </p:grpSpPr>
        <p:sp>
          <p:nvSpPr>
            <p:cNvPr id="15" name="Speech Bubble: Rectangle with Corners Rounded 14">
              <a:extLst>
                <a:ext uri="{FF2B5EF4-FFF2-40B4-BE49-F238E27FC236}">
                  <a16:creationId xmlns:a16="http://schemas.microsoft.com/office/drawing/2014/main" id="{5A6B81E2-41A5-8504-475C-8E44E182AEB9}"/>
                </a:ext>
              </a:extLst>
            </p:cNvPr>
            <p:cNvSpPr/>
            <p:nvPr/>
          </p:nvSpPr>
          <p:spPr>
            <a:xfrm>
              <a:off x="6787756" y="2705102"/>
              <a:ext cx="8980715" cy="2956653"/>
            </a:xfrm>
            <a:prstGeom prst="wedgeRoundRectCallout">
              <a:avLst>
                <a:gd name="adj1" fmla="val -63004"/>
                <a:gd name="adj2" fmla="val 41126"/>
                <a:gd name="adj3" fmla="val 16667"/>
              </a:avLst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 em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SGK – tr25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nêu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biểu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cơ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ốm</a:t>
              </a:r>
              <a:r>
                <a:rPr lang="en-US" sz="24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6B6BBE9F-C289-DC25-E20B-0BEE93D8D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978756" y="1941870"/>
              <a:ext cx="1041890" cy="1071101"/>
            </a:xfrm>
            <a:prstGeom prst="rect">
              <a:avLst/>
            </a:prstGeom>
          </p:spPr>
        </p:pic>
      </p:grpSp>
      <p:pic>
        <p:nvPicPr>
          <p:cNvPr id="17" name="Picture 16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1D2A9223-7637-7591-C12C-89B0464C39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" r="11864"/>
          <a:stretch/>
        </p:blipFill>
        <p:spPr>
          <a:xfrm>
            <a:off x="1153419" y="3429000"/>
            <a:ext cx="2929191" cy="3548851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0D9E338-3E57-E891-8CF3-0FFE886411E2}"/>
              </a:ext>
            </a:extLst>
          </p:cNvPr>
          <p:cNvSpPr/>
          <p:nvPr/>
        </p:nvSpPr>
        <p:spPr>
          <a:xfrm>
            <a:off x="4650014" y="4882242"/>
            <a:ext cx="5987143" cy="1561143"/>
          </a:xfrm>
          <a:prstGeom prst="wedgeRoundRectCallout">
            <a:avLst>
              <a:gd name="adj1" fmla="val -59732"/>
              <a:gd name="adj2" fmla="val 7162"/>
              <a:gd name="adj3" fmla="val 16667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Ngoài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còn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thêm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E57C994B-7188-509A-A34A-950963F1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hild blowing her nose&#10;&#10;Description automatically generated">
            <a:extLst>
              <a:ext uri="{FF2B5EF4-FFF2-40B4-BE49-F238E27FC236}">
                <a16:creationId xmlns:a16="http://schemas.microsoft.com/office/drawing/2014/main" id="{F0EECE04-6362-AB29-5B12-A085CB5A38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570" t="17790" r="34842" b="17693"/>
          <a:stretch/>
        </p:blipFill>
        <p:spPr>
          <a:xfrm>
            <a:off x="828181" y="2346140"/>
            <a:ext cx="3441413" cy="3060797"/>
          </a:xfrm>
          <a:prstGeom prst="rect">
            <a:avLst/>
          </a:prstGeom>
        </p:spPr>
      </p:pic>
      <p:pic>
        <p:nvPicPr>
          <p:cNvPr id="11" name="Picture 10" descr="A cartoon of a child holding her head&#10;&#10;Description automatically generated">
            <a:extLst>
              <a:ext uri="{FF2B5EF4-FFF2-40B4-BE49-F238E27FC236}">
                <a16:creationId xmlns:a16="http://schemas.microsoft.com/office/drawing/2014/main" id="{03617FFB-C3A2-2608-266F-B6FECE4DBE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739" t="14622" r="36895" b="14540"/>
          <a:stretch/>
        </p:blipFill>
        <p:spPr>
          <a:xfrm>
            <a:off x="8641434" y="2086503"/>
            <a:ext cx="3066655" cy="3360724"/>
          </a:xfrm>
          <a:prstGeom prst="rect">
            <a:avLst/>
          </a:prstGeom>
        </p:spPr>
      </p:pic>
      <p:pic>
        <p:nvPicPr>
          <p:cNvPr id="13" name="Picture 12" descr="A cartoon of a child&#10;&#10;Description automatically generated">
            <a:extLst>
              <a:ext uri="{FF2B5EF4-FFF2-40B4-BE49-F238E27FC236}">
                <a16:creationId xmlns:a16="http://schemas.microsoft.com/office/drawing/2014/main" id="{4AB530DA-C161-F609-F12C-B2ABE7FB8B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350" t="16090" r="32615" b="15896"/>
          <a:stretch/>
        </p:blipFill>
        <p:spPr>
          <a:xfrm>
            <a:off x="4471640" y="2180191"/>
            <a:ext cx="4074917" cy="322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8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D1EBD356-0251-15E0-FE40-64D0A79F6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hild looking at his belly&#10;&#10;Description automatically generated">
            <a:extLst>
              <a:ext uri="{FF2B5EF4-FFF2-40B4-BE49-F238E27FC236}">
                <a16:creationId xmlns:a16="http://schemas.microsoft.com/office/drawing/2014/main" id="{412B3970-3380-ED40-140B-A84B778D2E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568" t="11934" r="35321" b="11828"/>
          <a:stretch/>
        </p:blipFill>
        <p:spPr>
          <a:xfrm>
            <a:off x="8567521" y="2029166"/>
            <a:ext cx="3477501" cy="3714765"/>
          </a:xfrm>
          <a:prstGeom prst="rect">
            <a:avLst/>
          </a:prstGeom>
        </p:spPr>
      </p:pic>
      <p:pic>
        <p:nvPicPr>
          <p:cNvPr id="7" name="Picture 6" descr="A cartoon of a child with his hands on his chest&#10;&#10;Description automatically generated">
            <a:extLst>
              <a:ext uri="{FF2B5EF4-FFF2-40B4-BE49-F238E27FC236}">
                <a16:creationId xmlns:a16="http://schemas.microsoft.com/office/drawing/2014/main" id="{045A541D-02C5-2A87-2A20-AACBA444C9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125" t="17790" r="35805" b="17693"/>
          <a:stretch/>
        </p:blipFill>
        <p:spPr>
          <a:xfrm>
            <a:off x="4638067" y="2429897"/>
            <a:ext cx="3534971" cy="3314035"/>
          </a:xfrm>
          <a:prstGeom prst="rect">
            <a:avLst/>
          </a:prstGeom>
        </p:spPr>
      </p:pic>
      <p:pic>
        <p:nvPicPr>
          <p:cNvPr id="9" name="Picture 8" descr="A cartoon of a child with his hand on his head&#10;&#10;Description automatically generated">
            <a:extLst>
              <a:ext uri="{FF2B5EF4-FFF2-40B4-BE49-F238E27FC236}">
                <a16:creationId xmlns:a16="http://schemas.microsoft.com/office/drawing/2014/main" id="{89D2723D-9B24-F5F0-50A4-CC8CA4C9C66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174" t="16090" r="33412" b="15896"/>
          <a:stretch/>
        </p:blipFill>
        <p:spPr>
          <a:xfrm>
            <a:off x="435268" y="2429896"/>
            <a:ext cx="3991418" cy="331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8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>
          <a:extLst>
            <a:ext uri="{FF2B5EF4-FFF2-40B4-BE49-F238E27FC236}">
              <a16:creationId xmlns:a16="http://schemas.microsoft.com/office/drawing/2014/main" id="{9183509F-2F4E-1E62-A0CB-0B366EE9B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79917C8E-CF4F-989F-1C3C-C542C96E3107}"/>
              </a:ext>
            </a:extLst>
          </p:cNvPr>
          <p:cNvSpPr/>
          <p:nvPr/>
        </p:nvSpPr>
        <p:spPr>
          <a:xfrm>
            <a:off x="1440459" y="2447656"/>
            <a:ext cx="9311082" cy="3821169"/>
          </a:xfrm>
          <a:prstGeom prst="wedgeRoundRectCallout">
            <a:avLst>
              <a:gd name="adj1" fmla="val -49621"/>
              <a:gd name="adj2" fmla="val 18784"/>
              <a:gd name="adj3" fmla="val 16667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 bị ốm, cơ thể thường có những biểu hiện dễ nhận thấy như: hắt hơi, chảy nước mũi, đau đầu, đau bụng, đau họng, ho, sốt, người có nhiều nốt mẩn đỏ,…</a:t>
            </a:r>
          </a:p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 nhận ra những biểu hiện của cơ thể khi bị ốm rất cần thiết, giúp chúng ta có thể chữa trị kịp thời, bệnh sẽ mau khỏi hơn.</a:t>
            </a:r>
            <a:endParaRPr lang="en-US" sz="240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B6C7B-AF28-C316-8310-AD56BED33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67275" y="1650645"/>
            <a:ext cx="1057450" cy="10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23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493DAFF0-0555-3A51-4DDE-A512CC55B134}"/>
              </a:ext>
            </a:extLst>
          </p:cNvPr>
          <p:cNvSpPr txBox="1"/>
          <p:nvPr/>
        </p:nvSpPr>
        <p:spPr>
          <a:xfrm>
            <a:off x="421822" y="1716807"/>
            <a:ext cx="11348356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2: TÌM HIỂU NHỮNG VIỆC CẦN LÀM KHI BỊ ỐM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46FA5E-11F4-33B6-A20B-80A8438F4FA6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2AF86DE-C693-5003-329B-47120D11B797}"/>
              </a:ext>
            </a:extLst>
          </p:cNvPr>
          <p:cNvGrpSpPr/>
          <p:nvPr/>
        </p:nvGrpSpPr>
        <p:grpSpPr>
          <a:xfrm>
            <a:off x="471496" y="2316971"/>
            <a:ext cx="5829721" cy="3664765"/>
            <a:chOff x="1806024" y="653143"/>
            <a:chExt cx="5829721" cy="3664765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B385BE0E-DA1A-1420-1F86-F8E0DF14C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rgbClr val="4BACC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8041"/>
            <a:stretch>
              <a:fillRect/>
            </a:stretch>
          </p:blipFill>
          <p:spPr>
            <a:xfrm>
              <a:off x="1806024" y="653143"/>
              <a:ext cx="5829721" cy="366476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377105-B4EA-3B64-A6F6-654FB64715D9}"/>
                </a:ext>
              </a:extLst>
            </p:cNvPr>
            <p:cNvSpPr txBox="1"/>
            <p:nvPr/>
          </p:nvSpPr>
          <p:spPr>
            <a:xfrm>
              <a:off x="2631186" y="1839418"/>
              <a:ext cx="4303451" cy="21375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539">
                <a:lnSpc>
                  <a:spcPct val="125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HOẠT ĐỘNG NHÓM</a:t>
              </a:r>
            </a:p>
            <a:p>
              <a:pPr algn="ctr" defTabSz="609539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Quan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SGK – tr26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định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ốm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8" name="Picture 7" descr="A group of kids sitting around a table&#10;&#10;Description automatically generated with low confidence">
            <a:extLst>
              <a:ext uri="{FF2B5EF4-FFF2-40B4-BE49-F238E27FC236}">
                <a16:creationId xmlns:a16="http://schemas.microsoft.com/office/drawing/2014/main" id="{BDFC53E5-B333-7FB1-8C18-3A19CB57B5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669" y="3983958"/>
            <a:ext cx="5451331" cy="2859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80293BDD-BC21-4F85-6F8A-6DF42A0E3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FCABFE37-EF95-627B-29EC-F1FC522B70D3}"/>
              </a:ext>
            </a:extLst>
          </p:cNvPr>
          <p:cNvSpPr/>
          <p:nvPr/>
        </p:nvSpPr>
        <p:spPr>
          <a:xfrm>
            <a:off x="4650014" y="2202559"/>
            <a:ext cx="5987143" cy="1561143"/>
          </a:xfrm>
          <a:prstGeom prst="wedgeRoundRectCallout">
            <a:avLst>
              <a:gd name="adj1" fmla="val -63004"/>
              <a:gd name="adj2" fmla="val 41126"/>
              <a:gd name="adj3" fmla="val 16667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Vì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sao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thiết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0F81AD4-CF6D-B1C0-7C86-F52E5F0A5A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" r="11864"/>
          <a:stretch/>
        </p:blipFill>
        <p:spPr>
          <a:xfrm>
            <a:off x="814054" y="3428998"/>
            <a:ext cx="2929191" cy="3548851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D17D88FE-242F-B92A-5F34-DAA45F8325C8}"/>
              </a:ext>
            </a:extLst>
          </p:cNvPr>
          <p:cNvSpPr/>
          <p:nvPr/>
        </p:nvSpPr>
        <p:spPr>
          <a:xfrm>
            <a:off x="4609219" y="4422853"/>
            <a:ext cx="5987143" cy="1561143"/>
          </a:xfrm>
          <a:prstGeom prst="wedgeRoundRectCallout">
            <a:avLst>
              <a:gd name="adj1" fmla="val -59732"/>
              <a:gd name="adj2" fmla="val 7162"/>
              <a:gd name="adj3" fmla="val 16667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Ngoài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ra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còn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thêm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việc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ốm</a:t>
            </a:r>
            <a:r>
              <a:rPr kumimoji="0" lang="en-US" sz="240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75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artoon&#10;&#10;Description automatically generated">
            <a:extLst>
              <a:ext uri="{FF2B5EF4-FFF2-40B4-BE49-F238E27FC236}">
                <a16:creationId xmlns:a16="http://schemas.microsoft.com/office/drawing/2014/main" id="{0705B69E-8543-9942-528F-CAC0D3300E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28" t="14286" r="5024" b="7760"/>
          <a:stretch/>
        </p:blipFill>
        <p:spPr>
          <a:xfrm>
            <a:off x="2139643" y="1447801"/>
            <a:ext cx="7912714" cy="5410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>
          <a:extLst>
            <a:ext uri="{FF2B5EF4-FFF2-40B4-BE49-F238E27FC236}">
              <a16:creationId xmlns:a16="http://schemas.microsoft.com/office/drawing/2014/main" id="{BDD07C27-BC03-4A12-479E-F5ABF6E73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335A9051-4849-48B5-DF13-509F1823ECD5}"/>
              </a:ext>
            </a:extLst>
          </p:cNvPr>
          <p:cNvSpPr/>
          <p:nvPr/>
        </p:nvSpPr>
        <p:spPr>
          <a:xfrm>
            <a:off x="1090692" y="2102177"/>
            <a:ext cx="10010616" cy="4340089"/>
          </a:xfrm>
          <a:prstGeom prst="wedgeRoundRectCallout">
            <a:avLst>
              <a:gd name="adj1" fmla="val -49621"/>
              <a:gd name="adj2" fmla="val 1878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 bị ốm, các em nên: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Nói ngay với thầy cô giáo, cha mẹ hoặc người lớn.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Kể rõ cho bác sĩ nghe: Em bị đau ở đâu? Bị mệt như thế nào? Trước đó, em đã ăn gì? Uống gì?... Và trả lời các câu hỏi của bác sĩ khi khám bệnh.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Nghỉ ngơi, uống thuốc theo hướng dẫn của bác sĩ, cha mẹ.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Chườm khăn ấm (vào trán, nách, bẹn) nếu bị sốt cao.</a:t>
            </a:r>
            <a:endParaRPr lang="en-US" sz="240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D978C0-05C2-7682-A668-87C4829A9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67275" y="1292426"/>
            <a:ext cx="1057450" cy="10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75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E534D4A4-4752-D441-3B33-CB68B739C0AD}"/>
              </a:ext>
            </a:extLst>
          </p:cNvPr>
          <p:cNvSpPr txBox="1"/>
          <p:nvPr/>
        </p:nvSpPr>
        <p:spPr>
          <a:xfrm>
            <a:off x="421822" y="1517370"/>
            <a:ext cx="11348356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3: TÌM HIỂU NHỮNG VIỆC CẦN TRÁNH KHI BỊ ỐM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4DD772B9-C193-E5B9-F99D-F03AC20E3A4A}"/>
              </a:ext>
            </a:extLst>
          </p:cNvPr>
          <p:cNvSpPr/>
          <p:nvPr/>
        </p:nvSpPr>
        <p:spPr>
          <a:xfrm>
            <a:off x="4933223" y="2610055"/>
            <a:ext cx="6211885" cy="1864018"/>
          </a:xfrm>
          <a:prstGeom prst="wedgeRoundRectCallout">
            <a:avLst>
              <a:gd name="adj1" fmla="val -57063"/>
              <a:gd name="adj2" fmla="val 47957"/>
              <a:gd name="adj3" fmla="val 16667"/>
            </a:avLst>
          </a:prstGeom>
          <a:solidFill>
            <a:srgbClr val="4BACC6">
              <a:lumMod val="20000"/>
              <a:lumOff val="80000"/>
            </a:srgbClr>
          </a:solidFill>
          <a:ln w="38100" cap="flat" cmpd="sng" algn="ctr">
            <a:solidFill>
              <a:srgbClr val="4BACC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SGK – tr26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xá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ACBC9722-B42E-B268-4D75-19CC6C0104B6}"/>
              </a:ext>
            </a:extLst>
          </p:cNvPr>
          <p:cNvSpPr/>
          <p:nvPr/>
        </p:nvSpPr>
        <p:spPr>
          <a:xfrm>
            <a:off x="4933223" y="4740466"/>
            <a:ext cx="6211885" cy="1864017"/>
          </a:xfrm>
          <a:prstGeom prst="wedgeRoundRectCallout">
            <a:avLst>
              <a:gd name="adj1" fmla="val -56081"/>
              <a:gd name="adj2" fmla="val -43313"/>
              <a:gd name="adj3" fmla="val 16667"/>
            </a:avLst>
          </a:prstGeom>
          <a:solidFill>
            <a:srgbClr val="9BBB59">
              <a:lumMod val="20000"/>
              <a:lumOff val="80000"/>
            </a:srgbClr>
          </a:solidFill>
          <a:ln w="381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Ngoài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Google Shape;219;p9">
            <a:extLst>
              <a:ext uri="{FF2B5EF4-FFF2-40B4-BE49-F238E27FC236}">
                <a16:creationId xmlns:a16="http://schemas.microsoft.com/office/drawing/2014/main" id="{F9B27E99-828C-6680-76CF-873EC259DD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892" y="2610055"/>
            <a:ext cx="3225799" cy="426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570A36DC-B7D3-8248-4EE0-A5764C1D9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cartoon&#10;&#10;Description automatically generated">
            <a:extLst>
              <a:ext uri="{FF2B5EF4-FFF2-40B4-BE49-F238E27FC236}">
                <a16:creationId xmlns:a16="http://schemas.microsoft.com/office/drawing/2014/main" id="{CD927476-EF5B-3300-1B98-FB7A3B5730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50" t="13474" r="4750" b="5763"/>
          <a:stretch/>
        </p:blipFill>
        <p:spPr>
          <a:xfrm>
            <a:off x="1643038" y="1487457"/>
            <a:ext cx="8905923" cy="537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7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>
          <a:extLst>
            <a:ext uri="{FF2B5EF4-FFF2-40B4-BE49-F238E27FC236}">
              <a16:creationId xmlns:a16="http://schemas.microsoft.com/office/drawing/2014/main" id="{6570921D-1410-BF03-ABCB-25F935B2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07A8971B-2FA8-5529-1B24-40F2D1BFBC50}"/>
              </a:ext>
            </a:extLst>
          </p:cNvPr>
          <p:cNvSpPr/>
          <p:nvPr/>
        </p:nvSpPr>
        <p:spPr>
          <a:xfrm>
            <a:off x="1310488" y="2115363"/>
            <a:ext cx="9571023" cy="3463397"/>
          </a:xfrm>
          <a:prstGeom prst="wedgeRoundRectCallout">
            <a:avLst>
              <a:gd name="adj1" fmla="val -49621"/>
              <a:gd name="adj2" fmla="val 1878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Khi bị ốm em cần tránh những việc sau: tự ý lấy thuốc uống, uống nước đá, tắm sông hồ, dầm mưa, chơi dưới nắng trưa, dùng thức ăn/đồ uống lạ, hoạt động nặng,…</a:t>
            </a:r>
          </a:p>
          <a:p>
            <a:pPr lvl="0" algn="just" defTabSz="609539">
              <a:lnSpc>
                <a:spcPct val="150000"/>
              </a:lnSpc>
              <a:buClrTx/>
              <a:defRPr/>
            </a:pPr>
            <a:r>
              <a:rPr lang="vi-VN" sz="2400" dirty="0"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 tránh những việc đó để tránh bị ngộ độc, tránh làm bệnh nặng thêm.</a:t>
            </a:r>
            <a:endParaRPr lang="en-US" sz="2400" dirty="0"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3C1B1-0289-A0EF-5A82-50630C68A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67275" y="1292426"/>
            <a:ext cx="1057450" cy="10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9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732A4DC4-3650-BCE9-79B5-2FBA37F0C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 txBox="1"/>
          <p:nvPr/>
        </p:nvSpPr>
        <p:spPr>
          <a:xfrm>
            <a:off x="2285100" y="1494829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Đóng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vai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133809C-C394-B9E8-483D-3CE98855412C}"/>
              </a:ext>
            </a:extLst>
          </p:cNvPr>
          <p:cNvGrpSpPr/>
          <p:nvPr/>
        </p:nvGrpSpPr>
        <p:grpSpPr>
          <a:xfrm>
            <a:off x="238971" y="2346890"/>
            <a:ext cx="11714058" cy="1197241"/>
            <a:chOff x="-190356" y="2255896"/>
            <a:chExt cx="17571087" cy="179586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AE6FB09-53C0-3356-7D3A-A8014DA01060}"/>
                </a:ext>
              </a:extLst>
            </p:cNvPr>
            <p:cNvSpPr txBox="1"/>
            <p:nvPr/>
          </p:nvSpPr>
          <p:spPr>
            <a:xfrm>
              <a:off x="1302531" y="2255896"/>
              <a:ext cx="16078200" cy="1609910"/>
            </a:xfrm>
            <a:prstGeom prst="roundRect">
              <a:avLst/>
            </a:prstGeom>
            <a:noFill/>
            <a:ln w="38100" cap="flat" cmpd="sng" algn="ctr">
              <a:noFill/>
              <a:prstDash val="dash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just" defTabSz="609539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>
                      <a:lumMod val="5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HOẠT ĐỘNG NHÓM: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lớp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chia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thành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(4 HS/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),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huống</a:t>
              </a:r>
              <a:r>
                <a:rPr kumimoji="0" lang="en-US" sz="24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(SGK – tr.27,28)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câu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9">
              <a:extLst>
                <a:ext uri="{FF2B5EF4-FFF2-40B4-BE49-F238E27FC236}">
                  <a16:creationId xmlns:a16="http://schemas.microsoft.com/office/drawing/2014/main" id="{823B09DC-B8C6-0CF6-EF4A-B6E679417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-190356" y="2374357"/>
              <a:ext cx="1492887" cy="1677401"/>
            </a:xfrm>
            <a:prstGeom prst="rect">
              <a:avLst/>
            </a:prstGeom>
          </p:spPr>
        </p:pic>
      </p:grpSp>
      <p:sp>
        <p:nvSpPr>
          <p:cNvPr id="6" name="Plaque 5">
            <a:extLst>
              <a:ext uri="{FF2B5EF4-FFF2-40B4-BE49-F238E27FC236}">
                <a16:creationId xmlns:a16="http://schemas.microsoft.com/office/drawing/2014/main" id="{2E9283BA-A78A-B820-15C7-4AE32292CC85}"/>
              </a:ext>
            </a:extLst>
          </p:cNvPr>
          <p:cNvSpPr/>
          <p:nvPr/>
        </p:nvSpPr>
        <p:spPr>
          <a:xfrm>
            <a:off x="3435267" y="4128997"/>
            <a:ext cx="8331729" cy="2286000"/>
          </a:xfrm>
          <a:prstGeom prst="plaque">
            <a:avLst/>
          </a:prstGeom>
          <a:solidFill>
            <a:sysClr val="window" lastClr="FFFFFF"/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 defTabSz="609539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thích cách ứng xử của nhóm nào? Vì sao?</a:t>
            </a:r>
          </a:p>
          <a:p>
            <a:pPr lvl="0" algn="just" defTabSz="609539">
              <a:lnSpc>
                <a:spcPct val="150000"/>
              </a:lnSpc>
              <a:defRPr/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có cách ứng xử nào khác trong tình huống đó không? Cách ứng xử đó là như thế nào?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7897839C-C438-37A0-3E23-6E563FF24B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4" y="3544131"/>
            <a:ext cx="3313869" cy="33138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93C9DB1-B4BF-D208-333C-311085217EC4}"/>
              </a:ext>
            </a:extLst>
          </p:cNvPr>
          <p:cNvSpPr/>
          <p:nvPr/>
        </p:nvSpPr>
        <p:spPr>
          <a:xfrm>
            <a:off x="457362" y="1612227"/>
            <a:ext cx="11277275" cy="864273"/>
          </a:xfrm>
          <a:prstGeom prst="roundRect">
            <a:avLst/>
          </a:prstGeom>
          <a:solidFill>
            <a:srgbClr val="FFF6D9"/>
          </a:solidFill>
          <a:ln w="381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25000"/>
              </a:lnSpc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1: 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Lan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sốt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đau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 descr="A cartoon of a child sitting at a desk with her hands on her head&#10;&#10;Description automatically generated">
            <a:extLst>
              <a:ext uri="{FF2B5EF4-FFF2-40B4-BE49-F238E27FC236}">
                <a16:creationId xmlns:a16="http://schemas.microsoft.com/office/drawing/2014/main" id="{6D9CB870-499A-23BC-0A30-A6EF1825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33" t="23318" r="10296" b="7942"/>
          <a:stretch/>
        </p:blipFill>
        <p:spPr>
          <a:xfrm>
            <a:off x="2691550" y="2476500"/>
            <a:ext cx="6808898" cy="34865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E60CBE-9B3D-04F4-FE26-12972F33853A}"/>
              </a:ext>
            </a:extLst>
          </p:cNvPr>
          <p:cNvGrpSpPr/>
          <p:nvPr/>
        </p:nvGrpSpPr>
        <p:grpSpPr>
          <a:xfrm>
            <a:off x="3421546" y="6209253"/>
            <a:ext cx="5678842" cy="596900"/>
            <a:chOff x="844440" y="6004538"/>
            <a:chExt cx="8518263" cy="895350"/>
          </a:xfrm>
        </p:grpSpPr>
        <p:pic>
          <p:nvPicPr>
            <p:cNvPr id="10" name="Graphic 9" descr="Back with solid fill">
              <a:extLst>
                <a:ext uri="{FF2B5EF4-FFF2-40B4-BE49-F238E27FC236}">
                  <a16:creationId xmlns:a16="http://schemas.microsoft.com/office/drawing/2014/main" id="{61672325-6A94-CE49-8B03-534A7D34F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F25621-AC63-C172-7ED6-F86403060D93}"/>
                </a:ext>
              </a:extLst>
            </p:cNvPr>
            <p:cNvSpPr txBox="1"/>
            <p:nvPr/>
          </p:nvSpPr>
          <p:spPr>
            <a:xfrm>
              <a:off x="2278623" y="6099136"/>
              <a:ext cx="7084080" cy="706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>
                <a:lnSpc>
                  <a:spcPct val="125000"/>
                </a:lnSpc>
              </a:pP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Nếu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Lan,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DE337D75-AE1E-EC83-ECEC-02F12A62D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79C0F7-6205-B292-F5F4-F1BDA4C0E5FF}"/>
              </a:ext>
            </a:extLst>
          </p:cNvPr>
          <p:cNvSpPr/>
          <p:nvPr/>
        </p:nvSpPr>
        <p:spPr>
          <a:xfrm>
            <a:off x="1897035" y="1464121"/>
            <a:ext cx="8397930" cy="1232927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381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2: 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Lê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hắt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hơi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liên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tục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mệt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erson looking at a vase in a museum&#10;&#10;Description automatically generated">
            <a:extLst>
              <a:ext uri="{FF2B5EF4-FFF2-40B4-BE49-F238E27FC236}">
                <a16:creationId xmlns:a16="http://schemas.microsoft.com/office/drawing/2014/main" id="{B2767A3D-53E0-2A0C-8CAD-005D648B1B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59" t="29197" r="7785" b="14273"/>
          <a:stretch/>
        </p:blipFill>
        <p:spPr>
          <a:xfrm>
            <a:off x="2093993" y="2918184"/>
            <a:ext cx="8004013" cy="325896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BA95083-3A34-DFDC-C38B-898868BB2338}"/>
              </a:ext>
            </a:extLst>
          </p:cNvPr>
          <p:cNvGrpSpPr/>
          <p:nvPr/>
        </p:nvGrpSpPr>
        <p:grpSpPr>
          <a:xfrm>
            <a:off x="3336705" y="6237533"/>
            <a:ext cx="5518587" cy="596900"/>
            <a:chOff x="844440" y="6004538"/>
            <a:chExt cx="8277880" cy="895350"/>
          </a:xfrm>
        </p:grpSpPr>
        <p:pic>
          <p:nvPicPr>
            <p:cNvPr id="10" name="Graphic 9" descr="Back with solid fill">
              <a:extLst>
                <a:ext uri="{FF2B5EF4-FFF2-40B4-BE49-F238E27FC236}">
                  <a16:creationId xmlns:a16="http://schemas.microsoft.com/office/drawing/2014/main" id="{A55A9300-6148-57A4-E709-D48AF2600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D2E958-C787-F5F9-DB88-51144E4A047C}"/>
                </a:ext>
              </a:extLst>
            </p:cNvPr>
            <p:cNvSpPr txBox="1"/>
            <p:nvPr/>
          </p:nvSpPr>
          <p:spPr>
            <a:xfrm>
              <a:off x="2038240" y="6011827"/>
              <a:ext cx="7084080" cy="706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>
                <a:lnSpc>
                  <a:spcPct val="125000"/>
                </a:lnSpc>
              </a:pP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Nếu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Lê,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905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7F1207C8-3794-2857-76F9-BD5FABF53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89F5EE-A7F6-12A1-7CCD-21B23770D1E0}"/>
              </a:ext>
            </a:extLst>
          </p:cNvPr>
          <p:cNvSpPr/>
          <p:nvPr/>
        </p:nvSpPr>
        <p:spPr>
          <a:xfrm>
            <a:off x="1179003" y="1598176"/>
            <a:ext cx="9833991" cy="864273"/>
          </a:xfrm>
          <a:prstGeom prst="roundRect">
            <a:avLst/>
          </a:prstGeom>
          <a:solidFill>
            <a:srgbClr val="4BACC6">
              <a:lumMod val="20000"/>
              <a:lumOff val="80000"/>
            </a:srgbClr>
          </a:solidFill>
          <a:ln w="381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25000"/>
              </a:lnSpc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3: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Nam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bụng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roup of children in black and red clothes&#10;&#10;Description automatically generated">
            <a:extLst>
              <a:ext uri="{FF2B5EF4-FFF2-40B4-BE49-F238E27FC236}">
                <a16:creationId xmlns:a16="http://schemas.microsoft.com/office/drawing/2014/main" id="{17303257-48C7-CFD1-3202-4F0B3FA064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95" t="30275" r="10295" b="14273"/>
          <a:stretch/>
        </p:blipFill>
        <p:spPr>
          <a:xfrm>
            <a:off x="2094560" y="2588579"/>
            <a:ext cx="8002878" cy="338736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0953101-C64C-DDC0-0466-A3F6144640D6}"/>
              </a:ext>
            </a:extLst>
          </p:cNvPr>
          <p:cNvGrpSpPr/>
          <p:nvPr/>
        </p:nvGrpSpPr>
        <p:grpSpPr>
          <a:xfrm>
            <a:off x="3336705" y="6097217"/>
            <a:ext cx="5518587" cy="596900"/>
            <a:chOff x="844440" y="6004538"/>
            <a:chExt cx="8277880" cy="895350"/>
          </a:xfrm>
        </p:grpSpPr>
        <p:pic>
          <p:nvPicPr>
            <p:cNvPr id="10" name="Graphic 9" descr="Back with solid fill">
              <a:extLst>
                <a:ext uri="{FF2B5EF4-FFF2-40B4-BE49-F238E27FC236}">
                  <a16:creationId xmlns:a16="http://schemas.microsoft.com/office/drawing/2014/main" id="{407A2E11-2A69-7BDF-D4CC-1588C7F6A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F1CBEC-DE1F-6C5B-E8DB-88A7FD61DD33}"/>
                </a:ext>
              </a:extLst>
            </p:cNvPr>
            <p:cNvSpPr txBox="1"/>
            <p:nvPr/>
          </p:nvSpPr>
          <p:spPr>
            <a:xfrm>
              <a:off x="2038240" y="6011827"/>
              <a:ext cx="7084080" cy="706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>
                <a:lnSpc>
                  <a:spcPct val="125000"/>
                </a:lnSpc>
              </a:pP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Nếu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Nam,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644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8ACD49EB-FDDE-4DE5-F4C2-EE254062E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6D76511-7CA0-F9EE-5805-75B6C1621040}"/>
              </a:ext>
            </a:extLst>
          </p:cNvPr>
          <p:cNvGrpSpPr/>
          <p:nvPr/>
        </p:nvGrpSpPr>
        <p:grpSpPr>
          <a:xfrm>
            <a:off x="968104" y="2576516"/>
            <a:ext cx="3549771" cy="3956184"/>
            <a:chOff x="812040" y="2102692"/>
            <a:chExt cx="6324600" cy="704870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12B5777-D158-CDFD-B434-8C943DE0CB9A}"/>
                </a:ext>
              </a:extLst>
            </p:cNvPr>
            <p:cNvSpPr/>
            <p:nvPr/>
          </p:nvSpPr>
          <p:spPr>
            <a:xfrm>
              <a:off x="812040" y="2102692"/>
              <a:ext cx="6324600" cy="7048702"/>
            </a:xfrm>
            <a:custGeom>
              <a:avLst/>
              <a:gdLst/>
              <a:ahLst/>
              <a:cxnLst/>
              <a:rect l="l" t="t" r="r" b="b"/>
              <a:pathLst>
                <a:path w="1437726" h="2048682">
                  <a:moveTo>
                    <a:pt x="72330" y="0"/>
                  </a:moveTo>
                  <a:lnTo>
                    <a:pt x="1365396" y="0"/>
                  </a:lnTo>
                  <a:cubicBezTo>
                    <a:pt x="1405343" y="0"/>
                    <a:pt x="1437726" y="32383"/>
                    <a:pt x="1437726" y="72330"/>
                  </a:cubicBezTo>
                  <a:lnTo>
                    <a:pt x="1437726" y="1976352"/>
                  </a:lnTo>
                  <a:cubicBezTo>
                    <a:pt x="1437726" y="1995535"/>
                    <a:pt x="1430105" y="2013932"/>
                    <a:pt x="1416541" y="2027497"/>
                  </a:cubicBezTo>
                  <a:cubicBezTo>
                    <a:pt x="1402976" y="2041061"/>
                    <a:pt x="1384579" y="2048682"/>
                    <a:pt x="1365396" y="2048682"/>
                  </a:cubicBezTo>
                  <a:lnTo>
                    <a:pt x="72330" y="2048682"/>
                  </a:lnTo>
                  <a:cubicBezTo>
                    <a:pt x="32383" y="2048682"/>
                    <a:pt x="0" y="2016298"/>
                    <a:pt x="0" y="1976352"/>
                  </a:cubicBezTo>
                  <a:lnTo>
                    <a:pt x="0" y="72330"/>
                  </a:lnTo>
                  <a:cubicBezTo>
                    <a:pt x="0" y="32383"/>
                    <a:pt x="32383" y="0"/>
                    <a:pt x="72330" y="0"/>
                  </a:cubicBezTo>
                  <a:close/>
                </a:path>
              </a:pathLst>
            </a:custGeom>
            <a:solidFill>
              <a:srgbClr val="F79646">
                <a:lumMod val="60000"/>
                <a:lumOff val="40000"/>
              </a:srgbClr>
            </a:solid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1ECAE96-9DE0-6A68-791F-F9C666AE394C}"/>
                </a:ext>
              </a:extLst>
            </p:cNvPr>
            <p:cNvGrpSpPr/>
            <p:nvPr/>
          </p:nvGrpSpPr>
          <p:grpSpPr>
            <a:xfrm>
              <a:off x="1075815" y="2487557"/>
              <a:ext cx="5826740" cy="1867726"/>
              <a:chOff x="1426698" y="3199063"/>
              <a:chExt cx="5826740" cy="1867726"/>
            </a:xfrm>
          </p:grpSpPr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id="{4D1B344C-D37F-2005-811D-F2697637B18D}"/>
                  </a:ext>
                </a:extLst>
              </p:cNvPr>
              <p:cNvSpPr/>
              <p:nvPr/>
            </p:nvSpPr>
            <p:spPr>
              <a:xfrm>
                <a:off x="1426698" y="3199063"/>
                <a:ext cx="5826740" cy="1867726"/>
              </a:xfrm>
              <a:custGeom>
                <a:avLst/>
                <a:gdLst/>
                <a:ahLst/>
                <a:cxnLst/>
                <a:rect l="l" t="t" r="r" b="b"/>
                <a:pathLst>
                  <a:path w="1329860" h="335393">
                    <a:moveTo>
                      <a:pt x="78196" y="0"/>
                    </a:moveTo>
                    <a:lnTo>
                      <a:pt x="1251664" y="0"/>
                    </a:lnTo>
                    <a:cubicBezTo>
                      <a:pt x="1294851" y="0"/>
                      <a:pt x="1329860" y="35010"/>
                      <a:pt x="1329860" y="78196"/>
                    </a:cubicBezTo>
                    <a:lnTo>
                      <a:pt x="1329860" y="257196"/>
                    </a:lnTo>
                    <a:cubicBezTo>
                      <a:pt x="1329860" y="277935"/>
                      <a:pt x="1321622" y="297825"/>
                      <a:pt x="1306957" y="312489"/>
                    </a:cubicBezTo>
                    <a:cubicBezTo>
                      <a:pt x="1292292" y="327154"/>
                      <a:pt x="1272403" y="335393"/>
                      <a:pt x="1251664" y="335393"/>
                    </a:cubicBezTo>
                    <a:lnTo>
                      <a:pt x="78196" y="335393"/>
                    </a:lnTo>
                    <a:cubicBezTo>
                      <a:pt x="57457" y="335393"/>
                      <a:pt x="37568" y="327154"/>
                      <a:pt x="22903" y="312489"/>
                    </a:cubicBezTo>
                    <a:cubicBezTo>
                      <a:pt x="8239" y="297825"/>
                      <a:pt x="0" y="277935"/>
                      <a:pt x="0" y="257196"/>
                    </a:cubicBezTo>
                    <a:lnTo>
                      <a:pt x="0" y="78196"/>
                    </a:lnTo>
                    <a:cubicBezTo>
                      <a:pt x="0" y="57457"/>
                      <a:pt x="8239" y="37568"/>
                      <a:pt x="22903" y="22903"/>
                    </a:cubicBezTo>
                    <a:cubicBezTo>
                      <a:pt x="37568" y="8239"/>
                      <a:pt x="57457" y="0"/>
                      <a:pt x="78196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</p:spPr>
            <p:txBody>
              <a:bodyPr/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595FDB-7126-B7B0-4F31-E6427969F390}"/>
                  </a:ext>
                </a:extLst>
              </p:cNvPr>
              <p:cNvSpPr txBox="1"/>
              <p:nvPr/>
            </p:nvSpPr>
            <p:spPr>
              <a:xfrm>
                <a:off x="1426698" y="3822113"/>
                <a:ext cx="5733338" cy="815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933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TÌNH HUỐNG 1</a:t>
                </a:r>
              </a:p>
            </p:txBody>
          </p:sp>
        </p:grp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74F3F108-1786-0ABD-36FF-6634D15A39B3}"/>
              </a:ext>
            </a:extLst>
          </p:cNvPr>
          <p:cNvSpPr/>
          <p:nvPr/>
        </p:nvSpPr>
        <p:spPr>
          <a:xfrm>
            <a:off x="4995075" y="2576516"/>
            <a:ext cx="6228821" cy="39561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115888" lvl="0" algn="just" defTabSz="609539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Lan nên gọi điện thoại báo cho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bố mẹ biết hoặc nhờ hàng xóm báo cho bố mẹ biết. Sau đó nằm nghỉ và lấy khăn ấm chườm.</a:t>
            </a:r>
            <a:endParaRPr lang="vi-VN" sz="2400" kern="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C30845-9B2C-6399-4384-632E5320F4CF}"/>
              </a:ext>
            </a:extLst>
          </p:cNvPr>
          <p:cNvSpPr txBox="1"/>
          <p:nvPr/>
        </p:nvSpPr>
        <p:spPr>
          <a:xfrm>
            <a:off x="4438850" y="1742801"/>
            <a:ext cx="33143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GỢI Ý TRẢ LỜI</a:t>
            </a:r>
          </a:p>
        </p:txBody>
      </p:sp>
      <p:pic>
        <p:nvPicPr>
          <p:cNvPr id="4" name="Picture 3" descr="A child holding a phone&#10;&#10;Description automatically generated">
            <a:extLst>
              <a:ext uri="{FF2B5EF4-FFF2-40B4-BE49-F238E27FC236}">
                <a16:creationId xmlns:a16="http://schemas.microsoft.com/office/drawing/2014/main" id="{A868AA46-B127-1E20-2049-F0D8D36EE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148" y="3949637"/>
            <a:ext cx="2070976" cy="271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5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A67A8EB5-5BAE-93C1-DC8F-6B8C9131B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F1A087-6823-89BC-ECE7-27B4038881AD}"/>
              </a:ext>
            </a:extLst>
          </p:cNvPr>
          <p:cNvGrpSpPr/>
          <p:nvPr/>
        </p:nvGrpSpPr>
        <p:grpSpPr>
          <a:xfrm>
            <a:off x="968104" y="2576516"/>
            <a:ext cx="3549771" cy="3956184"/>
            <a:chOff x="812040" y="2102692"/>
            <a:chExt cx="6324600" cy="704870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D315E5A-2D7A-EA85-B19D-6A855F20DDC6}"/>
                </a:ext>
              </a:extLst>
            </p:cNvPr>
            <p:cNvSpPr/>
            <p:nvPr/>
          </p:nvSpPr>
          <p:spPr>
            <a:xfrm>
              <a:off x="812040" y="2102692"/>
              <a:ext cx="6324600" cy="7048702"/>
            </a:xfrm>
            <a:custGeom>
              <a:avLst/>
              <a:gdLst/>
              <a:ahLst/>
              <a:cxnLst/>
              <a:rect l="l" t="t" r="r" b="b"/>
              <a:pathLst>
                <a:path w="1437726" h="2048682">
                  <a:moveTo>
                    <a:pt x="72330" y="0"/>
                  </a:moveTo>
                  <a:lnTo>
                    <a:pt x="1365396" y="0"/>
                  </a:lnTo>
                  <a:cubicBezTo>
                    <a:pt x="1405343" y="0"/>
                    <a:pt x="1437726" y="32383"/>
                    <a:pt x="1437726" y="72330"/>
                  </a:cubicBezTo>
                  <a:lnTo>
                    <a:pt x="1437726" y="1976352"/>
                  </a:lnTo>
                  <a:cubicBezTo>
                    <a:pt x="1437726" y="1995535"/>
                    <a:pt x="1430105" y="2013932"/>
                    <a:pt x="1416541" y="2027497"/>
                  </a:cubicBezTo>
                  <a:cubicBezTo>
                    <a:pt x="1402976" y="2041061"/>
                    <a:pt x="1384579" y="2048682"/>
                    <a:pt x="1365396" y="2048682"/>
                  </a:cubicBezTo>
                  <a:lnTo>
                    <a:pt x="72330" y="2048682"/>
                  </a:lnTo>
                  <a:cubicBezTo>
                    <a:pt x="32383" y="2048682"/>
                    <a:pt x="0" y="2016298"/>
                    <a:pt x="0" y="1976352"/>
                  </a:cubicBezTo>
                  <a:lnTo>
                    <a:pt x="0" y="72330"/>
                  </a:lnTo>
                  <a:cubicBezTo>
                    <a:pt x="0" y="32383"/>
                    <a:pt x="32383" y="0"/>
                    <a:pt x="72330" y="0"/>
                  </a:cubicBezTo>
                  <a:close/>
                </a:path>
              </a:pathLst>
            </a:custGeom>
            <a:solidFill>
              <a:srgbClr val="F79646">
                <a:lumMod val="60000"/>
                <a:lumOff val="40000"/>
              </a:srgbClr>
            </a:solidFill>
          </p:spPr>
          <p:txBody>
            <a:bodyPr/>
            <a:lstStyle/>
            <a:p>
              <a:pPr marL="0" marR="0" lvl="0" indent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F9D6D22-D540-4887-A90A-BFECC083D8DB}"/>
                </a:ext>
              </a:extLst>
            </p:cNvPr>
            <p:cNvGrpSpPr/>
            <p:nvPr/>
          </p:nvGrpSpPr>
          <p:grpSpPr>
            <a:xfrm>
              <a:off x="1075815" y="2487557"/>
              <a:ext cx="5826740" cy="1867726"/>
              <a:chOff x="1426698" y="3199063"/>
              <a:chExt cx="5826740" cy="1867726"/>
            </a:xfrm>
          </p:grpSpPr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id="{B88F40D1-FC5A-9C95-03B7-C58708BA1819}"/>
                  </a:ext>
                </a:extLst>
              </p:cNvPr>
              <p:cNvSpPr/>
              <p:nvPr/>
            </p:nvSpPr>
            <p:spPr>
              <a:xfrm>
                <a:off x="1426698" y="3199063"/>
                <a:ext cx="5826740" cy="1867726"/>
              </a:xfrm>
              <a:custGeom>
                <a:avLst/>
                <a:gdLst/>
                <a:ahLst/>
                <a:cxnLst/>
                <a:rect l="l" t="t" r="r" b="b"/>
                <a:pathLst>
                  <a:path w="1329860" h="335393">
                    <a:moveTo>
                      <a:pt x="78196" y="0"/>
                    </a:moveTo>
                    <a:lnTo>
                      <a:pt x="1251664" y="0"/>
                    </a:lnTo>
                    <a:cubicBezTo>
                      <a:pt x="1294851" y="0"/>
                      <a:pt x="1329860" y="35010"/>
                      <a:pt x="1329860" y="78196"/>
                    </a:cubicBezTo>
                    <a:lnTo>
                      <a:pt x="1329860" y="257196"/>
                    </a:lnTo>
                    <a:cubicBezTo>
                      <a:pt x="1329860" y="277935"/>
                      <a:pt x="1321622" y="297825"/>
                      <a:pt x="1306957" y="312489"/>
                    </a:cubicBezTo>
                    <a:cubicBezTo>
                      <a:pt x="1292292" y="327154"/>
                      <a:pt x="1272403" y="335393"/>
                      <a:pt x="1251664" y="335393"/>
                    </a:cubicBezTo>
                    <a:lnTo>
                      <a:pt x="78196" y="335393"/>
                    </a:lnTo>
                    <a:cubicBezTo>
                      <a:pt x="57457" y="335393"/>
                      <a:pt x="37568" y="327154"/>
                      <a:pt x="22903" y="312489"/>
                    </a:cubicBezTo>
                    <a:cubicBezTo>
                      <a:pt x="8239" y="297825"/>
                      <a:pt x="0" y="277935"/>
                      <a:pt x="0" y="257196"/>
                    </a:cubicBezTo>
                    <a:lnTo>
                      <a:pt x="0" y="78196"/>
                    </a:lnTo>
                    <a:cubicBezTo>
                      <a:pt x="0" y="57457"/>
                      <a:pt x="8239" y="37568"/>
                      <a:pt x="22903" y="22903"/>
                    </a:cubicBezTo>
                    <a:cubicBezTo>
                      <a:pt x="37568" y="8239"/>
                      <a:pt x="57457" y="0"/>
                      <a:pt x="78196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</p:spPr>
            <p:txBody>
              <a:bodyPr/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E070F3-CC85-1903-F9D0-871765837AF1}"/>
                  </a:ext>
                </a:extLst>
              </p:cNvPr>
              <p:cNvSpPr txBox="1"/>
              <p:nvPr/>
            </p:nvSpPr>
            <p:spPr>
              <a:xfrm>
                <a:off x="1426698" y="3822113"/>
                <a:ext cx="5733338" cy="9686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933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rPr>
                  <a:t>TÌNH HUỐNG 2</a:t>
                </a:r>
              </a:p>
            </p:txBody>
          </p:sp>
        </p:grpSp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41AF5585-CC65-FFC0-4CEE-44343DB310F5}"/>
              </a:ext>
            </a:extLst>
          </p:cNvPr>
          <p:cNvSpPr/>
          <p:nvPr/>
        </p:nvSpPr>
        <p:spPr>
          <a:xfrm>
            <a:off x="4995075" y="2576516"/>
            <a:ext cx="6228821" cy="39561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115888" lvl="0" algn="ctr" defTabSz="609539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Lê nên nói cho cô giáo biết.</a:t>
            </a:r>
            <a:endParaRPr lang="vi-VN" sz="2400" kern="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F548F2-9E1A-D390-D67F-EECFA6044492}"/>
              </a:ext>
            </a:extLst>
          </p:cNvPr>
          <p:cNvSpPr txBox="1"/>
          <p:nvPr/>
        </p:nvSpPr>
        <p:spPr>
          <a:xfrm>
            <a:off x="4438850" y="1742801"/>
            <a:ext cx="33143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GỢI Ý TRẢ LỜI</a:t>
            </a:r>
          </a:p>
        </p:txBody>
      </p:sp>
      <p:pic>
        <p:nvPicPr>
          <p:cNvPr id="1026" name="Picture 2" descr="Mom escorts daughter to schoolmother hugging female child giving parting words wishing good luck expressing love and care">
            <a:extLst>
              <a:ext uri="{FF2B5EF4-FFF2-40B4-BE49-F238E27FC236}">
                <a16:creationId xmlns:a16="http://schemas.microsoft.com/office/drawing/2014/main" id="{BAA325EF-1B5B-BD31-80D3-67BB6F96E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18" y="3840815"/>
            <a:ext cx="3105406" cy="25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81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27CFF225-E750-423C-7086-5233C5C07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5E7195-F7B2-C490-7601-7C3E4486FA02}"/>
              </a:ext>
            </a:extLst>
          </p:cNvPr>
          <p:cNvGrpSpPr/>
          <p:nvPr/>
        </p:nvGrpSpPr>
        <p:grpSpPr>
          <a:xfrm>
            <a:off x="968104" y="2576516"/>
            <a:ext cx="3549771" cy="3956184"/>
            <a:chOff x="756941" y="2400300"/>
            <a:chExt cx="6324600" cy="70487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575B1A-B32B-FF8B-5D6B-970443F3D453}"/>
                </a:ext>
              </a:extLst>
            </p:cNvPr>
            <p:cNvGrpSpPr/>
            <p:nvPr/>
          </p:nvGrpSpPr>
          <p:grpSpPr>
            <a:xfrm>
              <a:off x="756941" y="2400300"/>
              <a:ext cx="6324600" cy="7048702"/>
              <a:chOff x="812040" y="2102692"/>
              <a:chExt cx="6324600" cy="7048702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488E1693-494C-4853-EEA4-5125D09931B2}"/>
                  </a:ext>
                </a:extLst>
              </p:cNvPr>
              <p:cNvSpPr/>
              <p:nvPr/>
            </p:nvSpPr>
            <p:spPr>
              <a:xfrm>
                <a:off x="812040" y="2102692"/>
                <a:ext cx="6324600" cy="7048702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rgbClr val="F79646">
                  <a:lumMod val="60000"/>
                  <a:lumOff val="40000"/>
                </a:srgbClr>
              </a:solidFill>
            </p:spPr>
            <p:txBody>
              <a:bodyPr/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904CFFF7-A53D-093B-5845-CD4B20103CC6}"/>
                  </a:ext>
                </a:extLst>
              </p:cNvPr>
              <p:cNvGrpSpPr/>
              <p:nvPr/>
            </p:nvGrpSpPr>
            <p:grpSpPr>
              <a:xfrm>
                <a:off x="1075815" y="2487557"/>
                <a:ext cx="5826740" cy="1867726"/>
                <a:chOff x="1426698" y="3199063"/>
                <a:chExt cx="5826740" cy="1867726"/>
              </a:xfrm>
            </p:grpSpPr>
            <p:sp>
              <p:nvSpPr>
                <p:cNvPr id="12" name="Freeform 10">
                  <a:extLst>
                    <a:ext uri="{FF2B5EF4-FFF2-40B4-BE49-F238E27FC236}">
                      <a16:creationId xmlns:a16="http://schemas.microsoft.com/office/drawing/2014/main" id="{E1799B14-5420-0820-C790-0850DAA469F3}"/>
                    </a:ext>
                  </a:extLst>
                </p:cNvPr>
                <p:cNvSpPr/>
                <p:nvPr/>
              </p:nvSpPr>
              <p:spPr>
                <a:xfrm>
                  <a:off x="1426698" y="3199063"/>
                  <a:ext cx="5826740" cy="1867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</p:spPr>
              <p:txBody>
                <a:bodyPr/>
                <a:lstStyle/>
                <a:p>
                  <a:pPr marL="0" marR="0" lvl="0" indent="0" defTabSz="60953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4591FC10-1EE1-E2F4-A3DC-A24CF2B002D0}"/>
                    </a:ext>
                  </a:extLst>
                </p:cNvPr>
                <p:cNvSpPr txBox="1"/>
                <p:nvPr/>
              </p:nvSpPr>
              <p:spPr>
                <a:xfrm>
                  <a:off x="1426698" y="3822113"/>
                  <a:ext cx="5733338" cy="9686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60953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933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cs typeface="Arial" panose="020B0604020202020204" pitchFamily="34" charset="0"/>
                    </a:rPr>
                    <a:t>TÌNH HUỐNG 3</a:t>
                  </a:r>
                </a:p>
              </p:txBody>
            </p:sp>
          </p:grpSp>
        </p:grpSp>
        <p:pic>
          <p:nvPicPr>
            <p:cNvPr id="6" name="Picture 21">
              <a:extLst>
                <a:ext uri="{FF2B5EF4-FFF2-40B4-BE49-F238E27FC236}">
                  <a16:creationId xmlns:a16="http://schemas.microsoft.com/office/drawing/2014/main" id="{9AE222E5-B5A5-B027-6EF7-8B619FCD6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607165" y="5037756"/>
              <a:ext cx="4271316" cy="3966985"/>
            </a:xfrm>
            <a:prstGeom prst="rect">
              <a:avLst/>
            </a:prstGeom>
          </p:spPr>
        </p:pic>
      </p:grpSp>
      <p:sp>
        <p:nvSpPr>
          <p:cNvPr id="14" name="Freeform 7">
            <a:extLst>
              <a:ext uri="{FF2B5EF4-FFF2-40B4-BE49-F238E27FC236}">
                <a16:creationId xmlns:a16="http://schemas.microsoft.com/office/drawing/2014/main" id="{39C5CDF0-EADD-2892-BEBF-D4748C11A300}"/>
              </a:ext>
            </a:extLst>
          </p:cNvPr>
          <p:cNvSpPr/>
          <p:nvPr/>
        </p:nvSpPr>
        <p:spPr>
          <a:xfrm>
            <a:off x="4995075" y="2576516"/>
            <a:ext cx="6228821" cy="395618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115888" lvl="0" algn="just" defTabSz="609539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 nên về nhà hoặc nhờ bạn đưa về nhà hoặc nhờ bạn chạy về báo cho bố mẹ biết. Nếu đang chơi ở xa nhà, Nam nên tìm sự hỗ trợ của những người lớn xung quanh.</a:t>
            </a:r>
            <a:endParaRPr lang="vi-VN" sz="2400" kern="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948352-0559-F78B-5230-31FD68B8C7B0}"/>
              </a:ext>
            </a:extLst>
          </p:cNvPr>
          <p:cNvSpPr txBox="1"/>
          <p:nvPr/>
        </p:nvSpPr>
        <p:spPr>
          <a:xfrm>
            <a:off x="4438850" y="1742801"/>
            <a:ext cx="33143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GỢI Ý TRẢ LỜI</a:t>
            </a:r>
          </a:p>
        </p:txBody>
      </p:sp>
    </p:spTree>
    <p:extLst>
      <p:ext uri="{BB962C8B-B14F-4D97-AF65-F5344CB8AC3E}">
        <p14:creationId xmlns:p14="http://schemas.microsoft.com/office/powerpoint/2010/main" val="364929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908F6886-6D2D-92BD-DF30-82344F547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33;p11">
            <a:extLst>
              <a:ext uri="{FF2B5EF4-FFF2-40B4-BE49-F238E27FC236}">
                <a16:creationId xmlns:a16="http://schemas.microsoft.com/office/drawing/2014/main" id="{4CCEF6F4-6422-7D5F-E92F-1CCD6322B0AF}"/>
              </a:ext>
            </a:extLst>
          </p:cNvPr>
          <p:cNvSpPr txBox="1"/>
          <p:nvPr/>
        </p:nvSpPr>
        <p:spPr>
          <a:xfrm>
            <a:off x="2285100" y="1494829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Tự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liên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hệ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4" name="Google Shape;213;p34">
            <a:extLst>
              <a:ext uri="{FF2B5EF4-FFF2-40B4-BE49-F238E27FC236}">
                <a16:creationId xmlns:a16="http://schemas.microsoft.com/office/drawing/2014/main" id="{6B1C8691-B072-6DF1-805E-37C105F090E7}"/>
              </a:ext>
            </a:extLst>
          </p:cNvPr>
          <p:cNvGrpSpPr/>
          <p:nvPr/>
        </p:nvGrpSpPr>
        <p:grpSpPr>
          <a:xfrm>
            <a:off x="503163" y="2714583"/>
            <a:ext cx="3093555" cy="1628671"/>
            <a:chOff x="74707" y="2473524"/>
            <a:chExt cx="4640100" cy="2442885"/>
          </a:xfrm>
        </p:grpSpPr>
        <p:sp>
          <p:nvSpPr>
            <p:cNvPr id="9" name="Google Shape;214;p34">
              <a:extLst>
                <a:ext uri="{FF2B5EF4-FFF2-40B4-BE49-F238E27FC236}">
                  <a16:creationId xmlns:a16="http://schemas.microsoft.com/office/drawing/2014/main" id="{6AC72DBA-248F-0C81-75FB-832739AC3CCA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NHÓM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pic>
          <p:nvPicPr>
            <p:cNvPr id="10" name="Google Shape;215;p34">
              <a:extLst>
                <a:ext uri="{FF2B5EF4-FFF2-40B4-BE49-F238E27FC236}">
                  <a16:creationId xmlns:a16="http://schemas.microsoft.com/office/drawing/2014/main" id="{826159F2-DE93-ABD8-B38F-A769D24D61B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" name="Google Shape;214;p8">
            <a:extLst>
              <a:ext uri="{FF2B5EF4-FFF2-40B4-BE49-F238E27FC236}">
                <a16:creationId xmlns:a16="http://schemas.microsoft.com/office/drawing/2014/main" id="{F71400D6-A9DF-5B3D-5161-37D2CA8CBEF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6128" y="4494628"/>
            <a:ext cx="1607549" cy="1644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3009CA8-5CA8-F8BA-357E-B9950597DCE1}"/>
              </a:ext>
            </a:extLst>
          </p:cNvPr>
          <p:cNvGrpSpPr/>
          <p:nvPr/>
        </p:nvGrpSpPr>
        <p:grpSpPr>
          <a:xfrm>
            <a:off x="3943350" y="2670981"/>
            <a:ext cx="7955055" cy="3647294"/>
            <a:chOff x="-1360228" y="2341430"/>
            <a:chExt cx="11932582" cy="5470939"/>
          </a:xfrm>
        </p:grpSpPr>
        <p:grpSp>
          <p:nvGrpSpPr>
            <p:cNvPr id="17" name="Group 26">
              <a:extLst>
                <a:ext uri="{FF2B5EF4-FFF2-40B4-BE49-F238E27FC236}">
                  <a16:creationId xmlns:a16="http://schemas.microsoft.com/office/drawing/2014/main" id="{DBC735E5-7DE0-CDB5-0483-F7051FDD1F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1360228" y="2341430"/>
              <a:ext cx="10454474" cy="5470939"/>
              <a:chOff x="-1035176" y="-7619"/>
              <a:chExt cx="3538077" cy="3865035"/>
            </a:xfrm>
            <a:solidFill>
              <a:srgbClr val="F2F6DB"/>
            </a:solidFill>
          </p:grpSpPr>
          <p:sp>
            <p:nvSpPr>
              <p:cNvPr id="20" name="Freeform 27">
                <a:extLst>
                  <a:ext uri="{FF2B5EF4-FFF2-40B4-BE49-F238E27FC236}">
                    <a16:creationId xmlns:a16="http://schemas.microsoft.com/office/drawing/2014/main" id="{773A959B-9B2A-D100-85F1-D43D0B24FEE0}"/>
                  </a:ext>
                </a:extLst>
              </p:cNvPr>
              <p:cNvSpPr/>
              <p:nvPr/>
            </p:nvSpPr>
            <p:spPr>
              <a:xfrm>
                <a:off x="-1035176" y="-7619"/>
                <a:ext cx="3538077" cy="3865035"/>
              </a:xfrm>
              <a:custGeom>
                <a:avLst/>
                <a:gdLst/>
                <a:ahLst/>
                <a:cxnLst/>
                <a:rect l="l" t="t" r="r" b="b"/>
                <a:pathLst>
                  <a:path w="4833620" h="4726940">
                    <a:moveTo>
                      <a:pt x="3416300" y="4662170"/>
                    </a:moveTo>
                    <a:cubicBezTo>
                      <a:pt x="3388360" y="4669790"/>
                      <a:pt x="3366770" y="4679950"/>
                      <a:pt x="3345180" y="4682490"/>
                    </a:cubicBezTo>
                    <a:cubicBezTo>
                      <a:pt x="3223260" y="4692650"/>
                      <a:pt x="3102610" y="4702810"/>
                      <a:pt x="2980690" y="4711700"/>
                    </a:cubicBezTo>
                    <a:cubicBezTo>
                      <a:pt x="2918460" y="4715510"/>
                      <a:pt x="2856230" y="4719320"/>
                      <a:pt x="2794000" y="4720590"/>
                    </a:cubicBezTo>
                    <a:cubicBezTo>
                      <a:pt x="2726690" y="4723130"/>
                      <a:pt x="2659380" y="4726940"/>
                      <a:pt x="2593340" y="4724400"/>
                    </a:cubicBezTo>
                    <a:cubicBezTo>
                      <a:pt x="2529840" y="4723130"/>
                      <a:pt x="2466340" y="4719320"/>
                      <a:pt x="2405380" y="4707890"/>
                    </a:cubicBezTo>
                    <a:cubicBezTo>
                      <a:pt x="2326640" y="4693920"/>
                      <a:pt x="2246630" y="4693920"/>
                      <a:pt x="2169160" y="4681220"/>
                    </a:cubicBezTo>
                    <a:cubicBezTo>
                      <a:pt x="1967230" y="4648200"/>
                      <a:pt x="1761490" y="4657090"/>
                      <a:pt x="1558290" y="4643120"/>
                    </a:cubicBezTo>
                    <a:cubicBezTo>
                      <a:pt x="1443990" y="4635500"/>
                      <a:pt x="1329690" y="4617720"/>
                      <a:pt x="1215390" y="4602480"/>
                    </a:cubicBezTo>
                    <a:cubicBezTo>
                      <a:pt x="1085850" y="4585970"/>
                      <a:pt x="956310" y="4566920"/>
                      <a:pt x="825500" y="4549140"/>
                    </a:cubicBezTo>
                    <a:cubicBezTo>
                      <a:pt x="730250" y="4536440"/>
                      <a:pt x="633730" y="4523740"/>
                      <a:pt x="538480" y="4511040"/>
                    </a:cubicBezTo>
                    <a:cubicBezTo>
                      <a:pt x="535940" y="4511040"/>
                      <a:pt x="533400" y="4509770"/>
                      <a:pt x="530860" y="4509770"/>
                    </a:cubicBezTo>
                    <a:cubicBezTo>
                      <a:pt x="450850" y="4475479"/>
                      <a:pt x="365760" y="4448810"/>
                      <a:pt x="292100" y="4404360"/>
                    </a:cubicBezTo>
                    <a:cubicBezTo>
                      <a:pt x="167640" y="4328160"/>
                      <a:pt x="114300" y="4206240"/>
                      <a:pt x="109220" y="4062730"/>
                    </a:cubicBezTo>
                    <a:cubicBezTo>
                      <a:pt x="107950" y="4013200"/>
                      <a:pt x="101600" y="3964940"/>
                      <a:pt x="101600" y="3915410"/>
                    </a:cubicBezTo>
                    <a:cubicBezTo>
                      <a:pt x="102870" y="3846830"/>
                      <a:pt x="107950" y="3779520"/>
                      <a:pt x="111760" y="3712210"/>
                    </a:cubicBezTo>
                    <a:cubicBezTo>
                      <a:pt x="121920" y="3511550"/>
                      <a:pt x="127000" y="3310890"/>
                      <a:pt x="111760" y="3110230"/>
                    </a:cubicBezTo>
                    <a:cubicBezTo>
                      <a:pt x="97790" y="2929890"/>
                      <a:pt x="85090" y="2750820"/>
                      <a:pt x="71120" y="2570480"/>
                    </a:cubicBezTo>
                    <a:cubicBezTo>
                      <a:pt x="62230" y="2454910"/>
                      <a:pt x="50800" y="2340610"/>
                      <a:pt x="43180" y="2225040"/>
                    </a:cubicBezTo>
                    <a:cubicBezTo>
                      <a:pt x="38100" y="2148840"/>
                      <a:pt x="39370" y="2071370"/>
                      <a:pt x="34290" y="1995170"/>
                    </a:cubicBezTo>
                    <a:cubicBezTo>
                      <a:pt x="31750" y="1951990"/>
                      <a:pt x="17780" y="1910080"/>
                      <a:pt x="16510" y="1866900"/>
                    </a:cubicBezTo>
                    <a:cubicBezTo>
                      <a:pt x="11430" y="1762760"/>
                      <a:pt x="10160" y="1657350"/>
                      <a:pt x="7620" y="1551940"/>
                    </a:cubicBezTo>
                    <a:cubicBezTo>
                      <a:pt x="6350" y="1511300"/>
                      <a:pt x="0" y="1470660"/>
                      <a:pt x="1270" y="1430020"/>
                    </a:cubicBezTo>
                    <a:cubicBezTo>
                      <a:pt x="2540" y="1366520"/>
                      <a:pt x="10160" y="1303020"/>
                      <a:pt x="11430" y="1239520"/>
                    </a:cubicBezTo>
                    <a:cubicBezTo>
                      <a:pt x="12700" y="1165860"/>
                      <a:pt x="5080" y="1092200"/>
                      <a:pt x="7620" y="1019810"/>
                    </a:cubicBezTo>
                    <a:cubicBezTo>
                      <a:pt x="7620" y="949960"/>
                      <a:pt x="16510" y="881380"/>
                      <a:pt x="25400" y="811530"/>
                    </a:cubicBezTo>
                    <a:cubicBezTo>
                      <a:pt x="27940" y="787400"/>
                      <a:pt x="45720" y="765810"/>
                      <a:pt x="50800" y="741680"/>
                    </a:cubicBezTo>
                    <a:cubicBezTo>
                      <a:pt x="72390" y="622300"/>
                      <a:pt x="95250" y="502920"/>
                      <a:pt x="151130" y="392430"/>
                    </a:cubicBezTo>
                    <a:cubicBezTo>
                      <a:pt x="163830" y="368300"/>
                      <a:pt x="184150" y="346710"/>
                      <a:pt x="203200" y="327660"/>
                    </a:cubicBezTo>
                    <a:cubicBezTo>
                      <a:pt x="209550" y="321310"/>
                      <a:pt x="224790" y="325120"/>
                      <a:pt x="228600" y="325120"/>
                    </a:cubicBezTo>
                    <a:cubicBezTo>
                      <a:pt x="237490" y="308610"/>
                      <a:pt x="242570" y="292100"/>
                      <a:pt x="252730" y="284480"/>
                    </a:cubicBezTo>
                    <a:cubicBezTo>
                      <a:pt x="307340" y="242570"/>
                      <a:pt x="364490" y="212090"/>
                      <a:pt x="435610" y="204470"/>
                    </a:cubicBezTo>
                    <a:cubicBezTo>
                      <a:pt x="488950" y="198120"/>
                      <a:pt x="541020" y="175260"/>
                      <a:pt x="594360" y="162560"/>
                    </a:cubicBezTo>
                    <a:cubicBezTo>
                      <a:pt x="659130" y="147320"/>
                      <a:pt x="723900" y="129540"/>
                      <a:pt x="791210" y="120650"/>
                    </a:cubicBezTo>
                    <a:cubicBezTo>
                      <a:pt x="852170" y="113030"/>
                      <a:pt x="910590" y="96520"/>
                      <a:pt x="972820" y="91440"/>
                    </a:cubicBezTo>
                    <a:cubicBezTo>
                      <a:pt x="1036320" y="86360"/>
                      <a:pt x="1099820" y="71120"/>
                      <a:pt x="1164590" y="66040"/>
                    </a:cubicBezTo>
                    <a:cubicBezTo>
                      <a:pt x="1339850" y="53340"/>
                      <a:pt x="1516380" y="44450"/>
                      <a:pt x="1691640" y="34290"/>
                    </a:cubicBezTo>
                    <a:cubicBezTo>
                      <a:pt x="1734820" y="31750"/>
                      <a:pt x="1778000" y="34290"/>
                      <a:pt x="1821180" y="35560"/>
                    </a:cubicBezTo>
                    <a:cubicBezTo>
                      <a:pt x="1842770" y="36830"/>
                      <a:pt x="1864360" y="41910"/>
                      <a:pt x="1887220" y="44450"/>
                    </a:cubicBezTo>
                    <a:cubicBezTo>
                      <a:pt x="1897380" y="45720"/>
                      <a:pt x="1907540" y="41910"/>
                      <a:pt x="1917700" y="41910"/>
                    </a:cubicBezTo>
                    <a:cubicBezTo>
                      <a:pt x="1948180" y="41910"/>
                      <a:pt x="1979930" y="41910"/>
                      <a:pt x="2010410" y="40640"/>
                    </a:cubicBezTo>
                    <a:cubicBezTo>
                      <a:pt x="2068830" y="38100"/>
                      <a:pt x="2128520" y="31750"/>
                      <a:pt x="2186940" y="31750"/>
                    </a:cubicBezTo>
                    <a:cubicBezTo>
                      <a:pt x="2244090" y="31750"/>
                      <a:pt x="2301240" y="35560"/>
                      <a:pt x="2358390" y="38100"/>
                    </a:cubicBezTo>
                    <a:lnTo>
                      <a:pt x="2404110" y="38100"/>
                    </a:lnTo>
                    <a:cubicBezTo>
                      <a:pt x="2473960" y="35560"/>
                      <a:pt x="2542540" y="35560"/>
                      <a:pt x="2612390" y="31750"/>
                    </a:cubicBezTo>
                    <a:cubicBezTo>
                      <a:pt x="2679700" y="27940"/>
                      <a:pt x="2745740" y="19050"/>
                      <a:pt x="2813050" y="15240"/>
                    </a:cubicBezTo>
                    <a:cubicBezTo>
                      <a:pt x="2844800" y="12700"/>
                      <a:pt x="2877820" y="12700"/>
                      <a:pt x="2909570" y="19050"/>
                    </a:cubicBezTo>
                    <a:cubicBezTo>
                      <a:pt x="2957830" y="27940"/>
                      <a:pt x="3003550" y="33020"/>
                      <a:pt x="3051810" y="19050"/>
                    </a:cubicBezTo>
                    <a:cubicBezTo>
                      <a:pt x="3069590" y="13970"/>
                      <a:pt x="3092450" y="22860"/>
                      <a:pt x="3112770" y="25400"/>
                    </a:cubicBezTo>
                    <a:cubicBezTo>
                      <a:pt x="3121660" y="26670"/>
                      <a:pt x="3131820" y="29210"/>
                      <a:pt x="3136900" y="25400"/>
                    </a:cubicBezTo>
                    <a:cubicBezTo>
                      <a:pt x="3171190" y="0"/>
                      <a:pt x="3202940" y="6350"/>
                      <a:pt x="3235960" y="27940"/>
                    </a:cubicBezTo>
                    <a:cubicBezTo>
                      <a:pt x="3239770" y="30480"/>
                      <a:pt x="3249930" y="24130"/>
                      <a:pt x="3257550" y="24130"/>
                    </a:cubicBezTo>
                    <a:cubicBezTo>
                      <a:pt x="3288030" y="24130"/>
                      <a:pt x="3318510" y="24130"/>
                      <a:pt x="3350260" y="25400"/>
                    </a:cubicBezTo>
                    <a:cubicBezTo>
                      <a:pt x="3373120" y="26670"/>
                      <a:pt x="3394710" y="34290"/>
                      <a:pt x="3417570" y="36830"/>
                    </a:cubicBezTo>
                    <a:cubicBezTo>
                      <a:pt x="3467100" y="43180"/>
                      <a:pt x="3517900" y="53340"/>
                      <a:pt x="3568700" y="53340"/>
                    </a:cubicBezTo>
                    <a:cubicBezTo>
                      <a:pt x="3663950" y="54610"/>
                      <a:pt x="3759200" y="58420"/>
                      <a:pt x="3853180" y="78740"/>
                    </a:cubicBezTo>
                    <a:cubicBezTo>
                      <a:pt x="3940809" y="97790"/>
                      <a:pt x="4030980" y="97790"/>
                      <a:pt x="4119880" y="113030"/>
                    </a:cubicBezTo>
                    <a:cubicBezTo>
                      <a:pt x="4173220" y="121920"/>
                      <a:pt x="4227830" y="138430"/>
                      <a:pt x="4273550" y="165100"/>
                    </a:cubicBezTo>
                    <a:cubicBezTo>
                      <a:pt x="4323080" y="193040"/>
                      <a:pt x="4361180" y="238760"/>
                      <a:pt x="4405630" y="276860"/>
                    </a:cubicBezTo>
                    <a:cubicBezTo>
                      <a:pt x="4422139" y="290830"/>
                      <a:pt x="4446270" y="300990"/>
                      <a:pt x="4457700" y="318770"/>
                    </a:cubicBezTo>
                    <a:cubicBezTo>
                      <a:pt x="4490720" y="367030"/>
                      <a:pt x="4519930" y="417830"/>
                      <a:pt x="4549140" y="468630"/>
                    </a:cubicBezTo>
                    <a:cubicBezTo>
                      <a:pt x="4570730" y="505460"/>
                      <a:pt x="4592320" y="543560"/>
                      <a:pt x="4608830" y="581660"/>
                    </a:cubicBezTo>
                    <a:cubicBezTo>
                      <a:pt x="4626610" y="626110"/>
                      <a:pt x="4640580" y="671830"/>
                      <a:pt x="4654550" y="718820"/>
                    </a:cubicBezTo>
                    <a:cubicBezTo>
                      <a:pt x="4676140" y="792480"/>
                      <a:pt x="4701540" y="866140"/>
                      <a:pt x="4715510" y="942340"/>
                    </a:cubicBezTo>
                    <a:cubicBezTo>
                      <a:pt x="4735830" y="1049020"/>
                      <a:pt x="4745990" y="1158240"/>
                      <a:pt x="4761230" y="1266190"/>
                    </a:cubicBezTo>
                    <a:cubicBezTo>
                      <a:pt x="4766310" y="1301750"/>
                      <a:pt x="4772660" y="1337310"/>
                      <a:pt x="4775200" y="1372870"/>
                    </a:cubicBezTo>
                    <a:cubicBezTo>
                      <a:pt x="4782820" y="1474470"/>
                      <a:pt x="4787900" y="1574800"/>
                      <a:pt x="4794250" y="1676400"/>
                    </a:cubicBezTo>
                    <a:cubicBezTo>
                      <a:pt x="4803140" y="1802130"/>
                      <a:pt x="4815840" y="1926590"/>
                      <a:pt x="4822190" y="2052320"/>
                    </a:cubicBezTo>
                    <a:cubicBezTo>
                      <a:pt x="4828540" y="2172970"/>
                      <a:pt x="4833620" y="2294890"/>
                      <a:pt x="4831080" y="2416810"/>
                    </a:cubicBezTo>
                    <a:cubicBezTo>
                      <a:pt x="4827270" y="2620010"/>
                      <a:pt x="4817110" y="2821940"/>
                      <a:pt x="4806950" y="3025140"/>
                    </a:cubicBezTo>
                    <a:cubicBezTo>
                      <a:pt x="4800600" y="3150870"/>
                      <a:pt x="4791710" y="3275330"/>
                      <a:pt x="4779010" y="3399790"/>
                    </a:cubicBezTo>
                    <a:cubicBezTo>
                      <a:pt x="4766310" y="3524250"/>
                      <a:pt x="4747260" y="3647440"/>
                      <a:pt x="4733290" y="3771900"/>
                    </a:cubicBezTo>
                    <a:cubicBezTo>
                      <a:pt x="4723130" y="3858260"/>
                      <a:pt x="4720590" y="3944620"/>
                      <a:pt x="4709160" y="4029710"/>
                    </a:cubicBezTo>
                    <a:cubicBezTo>
                      <a:pt x="4699000" y="4107180"/>
                      <a:pt x="4660900" y="4175760"/>
                      <a:pt x="4610100" y="4232910"/>
                    </a:cubicBezTo>
                    <a:cubicBezTo>
                      <a:pt x="4568191" y="4281170"/>
                      <a:pt x="4535170" y="4335780"/>
                      <a:pt x="4491991" y="4382770"/>
                    </a:cubicBezTo>
                    <a:cubicBezTo>
                      <a:pt x="4453891" y="4424679"/>
                      <a:pt x="4411981" y="4466590"/>
                      <a:pt x="4345941" y="4467860"/>
                    </a:cubicBezTo>
                    <a:cubicBezTo>
                      <a:pt x="4330700" y="4467860"/>
                      <a:pt x="4316731" y="4483100"/>
                      <a:pt x="4301491" y="4490720"/>
                    </a:cubicBezTo>
                    <a:cubicBezTo>
                      <a:pt x="4236720" y="4518660"/>
                      <a:pt x="4169411" y="4542790"/>
                      <a:pt x="4105911" y="4573270"/>
                    </a:cubicBezTo>
                    <a:cubicBezTo>
                      <a:pt x="3989070" y="4629150"/>
                      <a:pt x="3863341" y="4638040"/>
                      <a:pt x="3737611" y="4643120"/>
                    </a:cubicBezTo>
                    <a:cubicBezTo>
                      <a:pt x="3689351" y="4645660"/>
                      <a:pt x="3639820" y="4641850"/>
                      <a:pt x="3591561" y="4645660"/>
                    </a:cubicBezTo>
                    <a:cubicBezTo>
                      <a:pt x="3567431" y="4646930"/>
                      <a:pt x="3544570" y="4658360"/>
                      <a:pt x="3521711" y="4663440"/>
                    </a:cubicBezTo>
                    <a:cubicBezTo>
                      <a:pt x="3511551" y="4665980"/>
                      <a:pt x="3501391" y="4664710"/>
                      <a:pt x="3489961" y="4665980"/>
                    </a:cubicBezTo>
                    <a:cubicBezTo>
                      <a:pt x="3474720" y="4667250"/>
                      <a:pt x="3459481" y="4671060"/>
                      <a:pt x="3444241" y="4669790"/>
                    </a:cubicBezTo>
                    <a:cubicBezTo>
                      <a:pt x="3429000" y="4667250"/>
                      <a:pt x="3418841" y="4662170"/>
                      <a:pt x="3416300" y="466217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</a:endParaRPr>
              </a:p>
            </p:txBody>
          </p:sp>
        </p:grp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48FDD80-E7F9-C1EE-F8D9-FC9E2F02CBA3}"/>
                </a:ext>
              </a:extLst>
            </p:cNvPr>
            <p:cNvSpPr/>
            <p:nvPr/>
          </p:nvSpPr>
          <p:spPr>
            <a:xfrm rot="599318">
              <a:off x="8667354" y="3086592"/>
              <a:ext cx="1905000" cy="1688305"/>
            </a:xfrm>
            <a:custGeom>
              <a:avLst/>
              <a:gdLst/>
              <a:ahLst/>
              <a:cxnLst/>
              <a:rect l="l" t="t" r="r" b="b"/>
              <a:pathLst>
                <a:path w="4642934" h="4114800">
                  <a:moveTo>
                    <a:pt x="0" y="0"/>
                  </a:moveTo>
                  <a:lnTo>
                    <a:pt x="4642934" y="0"/>
                  </a:lnTo>
                  <a:lnTo>
                    <a:pt x="464293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39E8E3-66DA-44FB-109A-EA5106BAA8D8}"/>
                </a:ext>
              </a:extLst>
            </p:cNvPr>
            <p:cNvSpPr txBox="1"/>
            <p:nvPr/>
          </p:nvSpPr>
          <p:spPr>
            <a:xfrm>
              <a:off x="-755143" y="2573522"/>
              <a:ext cx="9244305" cy="5006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tự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liên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hệ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sẻ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đôi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bằng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sau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Em đã biết tự chăm sóc bản thân khi bị ốm chưa?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- Em đã tự chăm sóc bản thân như </a:t>
              </a:r>
              <a:b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thế nào?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393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853AF-09CC-F2AD-233D-13C542811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"/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E1D634-FD74-0759-BAB8-7BB7B2E911A4}"/>
              </a:ext>
            </a:extLst>
          </p:cNvPr>
          <p:cNvGrpSpPr/>
          <p:nvPr/>
        </p:nvGrpSpPr>
        <p:grpSpPr>
          <a:xfrm>
            <a:off x="3544478" y="1671717"/>
            <a:ext cx="7904572" cy="4652883"/>
            <a:chOff x="6787756" y="1941870"/>
            <a:chExt cx="9424969" cy="6979326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3541E367-A39D-F8C2-C0FF-95ED6FF66002}"/>
                </a:ext>
              </a:extLst>
            </p:cNvPr>
            <p:cNvSpPr/>
            <p:nvPr/>
          </p:nvSpPr>
          <p:spPr>
            <a:xfrm>
              <a:off x="6787756" y="2705102"/>
              <a:ext cx="9424969" cy="6216094"/>
            </a:xfrm>
            <a:prstGeom prst="wedgeRoundRectCallout">
              <a:avLst>
                <a:gd name="adj1" fmla="val -63004"/>
                <a:gd name="adj2" fmla="val 41126"/>
                <a:gd name="adj3" fmla="val 16667"/>
              </a:avLst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• Cùng bạn tập cách chườm khăn khi bị sốt cao.</a:t>
              </a:r>
            </a:p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•  Nhớ số điện thoại của bố mẹ, thầy cô giáo để liên lạc khi cần thiết.</a:t>
              </a:r>
            </a:p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•  Nghỉ ngơi, điều trị theo chỉ dẫn của bác sĩ, bố mẹ khi bị mệt, ốm.</a:t>
              </a: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270472C-7D60-775C-2FFA-0EAC2BF98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0979295" y="1941870"/>
              <a:ext cx="1041890" cy="1071101"/>
            </a:xfrm>
            <a:prstGeom prst="rect">
              <a:avLst/>
            </a:prstGeom>
          </p:spPr>
        </p:pic>
      </p:grpSp>
      <p:pic>
        <p:nvPicPr>
          <p:cNvPr id="5" name="Picture 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EC9517B4-C6F0-6033-08C9-D11176C4FD9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6" r="11864"/>
          <a:stretch/>
        </p:blipFill>
        <p:spPr>
          <a:xfrm>
            <a:off x="0" y="3429000"/>
            <a:ext cx="2929191" cy="3548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D81DBE6-5F40-1AC7-D578-55188023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15468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/>
          <p:nvPr/>
        </p:nvSpPr>
        <p:spPr>
          <a:xfrm>
            <a:off x="2231641" y="2772257"/>
            <a:ext cx="7841847" cy="2370014"/>
          </a:xfrm>
          <a:prstGeom prst="roundRect">
            <a:avLst>
              <a:gd name="adj" fmla="val 16667"/>
            </a:avLst>
          </a:prstGeom>
          <a:solidFill>
            <a:srgbClr val="FDE8B3"/>
          </a:solidFill>
          <a:ln w="57150" cap="flat" cmpd="sng">
            <a:solidFill>
              <a:srgbClr val="B15034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Khi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mệt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mỏi</a:t>
            </a:r>
            <a:endParaRPr lang="en-US" sz="24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biểu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thường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cần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thông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báo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luôn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thầy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cô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, cha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mẹ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68" name="Google Shape;268;p17"/>
          <p:cNvSpPr/>
          <p:nvPr/>
        </p:nvSpPr>
        <p:spPr>
          <a:xfrm rot="-294019">
            <a:off x="1781047" y="2376094"/>
            <a:ext cx="2612804" cy="595679"/>
          </a:xfrm>
          <a:prstGeom prst="roundRect">
            <a:avLst>
              <a:gd name="adj" fmla="val 50000"/>
            </a:avLst>
          </a:prstGeom>
          <a:solidFill>
            <a:srgbClr val="807CB5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LỜI KHUYÊN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83717A-FE37-0829-907B-2873B087E717}"/>
              </a:ext>
            </a:extLst>
          </p:cNvPr>
          <p:cNvSpPr/>
          <p:nvPr/>
        </p:nvSpPr>
        <p:spPr>
          <a:xfrm>
            <a:off x="1190181" y="1567784"/>
            <a:ext cx="9811636" cy="2848100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lại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Chăm sóc bản thân khi bị ốm.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nhiệm vụ đã giao phần Vận dụng.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6. Tự giác làm việc của mình.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8CA00-790A-B84B-2451-3E79881C3BF2}"/>
              </a:ext>
            </a:extLst>
          </p:cNvPr>
          <p:cNvSpPr txBox="1"/>
          <p:nvPr/>
        </p:nvSpPr>
        <p:spPr>
          <a:xfrm>
            <a:off x="3754906" y="1278343"/>
            <a:ext cx="4682187" cy="57888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365DC39-53CF-0CEA-14EC-50FFFFFEB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1503" y="4921735"/>
            <a:ext cx="6768994" cy="1929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1026</Words>
  <Application>Microsoft Office PowerPoint</Application>
  <PresentationFormat>Widescreen</PresentationFormat>
  <Paragraphs>70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UTM Avo</vt:lpstr>
      <vt:lpstr>Wingdings</vt:lpstr>
      <vt:lpstr>Arial</vt:lpstr>
      <vt:lpstr>Calibri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Monkey</dc:creator>
  <cp:lastModifiedBy>Vân Anh Vũ</cp:lastModifiedBy>
  <cp:revision>13</cp:revision>
  <dcterms:created xsi:type="dcterms:W3CDTF">2023-11-15T08:38:52Z</dcterms:created>
  <dcterms:modified xsi:type="dcterms:W3CDTF">2025-01-23T03:58:02Z</dcterms:modified>
</cp:coreProperties>
</file>