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9" r:id="rId5"/>
    <p:sldId id="258" r:id="rId6"/>
    <p:sldId id="276" r:id="rId7"/>
    <p:sldId id="260" r:id="rId8"/>
    <p:sldId id="261" r:id="rId9"/>
    <p:sldId id="262" r:id="rId10"/>
    <p:sldId id="277" r:id="rId11"/>
    <p:sldId id="278" r:id="rId12"/>
    <p:sldId id="263" r:id="rId13"/>
    <p:sldId id="264" r:id="rId14"/>
    <p:sldId id="265" r:id="rId15"/>
    <p:sldId id="266" r:id="rId16"/>
    <p:sldId id="279" r:id="rId17"/>
    <p:sldId id="267" r:id="rId18"/>
    <p:sldId id="280" r:id="rId19"/>
    <p:sldId id="281" r:id="rId20"/>
    <p:sldId id="282" r:id="rId21"/>
    <p:sldId id="283" r:id="rId22"/>
    <p:sldId id="284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</p:sldIdLst>
  <p:sldSz cx="12192000" cy="6858000"/>
  <p:notesSz cx="6858000" cy="9144000"/>
  <p:embeddedFontLs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WCB8Qz19CxuvAsjzVCqz+yYwn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7" name="Google Shape;18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9F3EA8BD-3B24-D8B7-EEBF-DEBF4389C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:notes">
            <a:extLst>
              <a:ext uri="{FF2B5EF4-FFF2-40B4-BE49-F238E27FC236}">
                <a16:creationId xmlns:a16="http://schemas.microsoft.com/office/drawing/2014/main" id="{68B9BA1D-0D2C-73FF-C4E1-8CEBE55465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6" name="Google Shape;176;p3:notes">
            <a:extLst>
              <a:ext uri="{FF2B5EF4-FFF2-40B4-BE49-F238E27FC236}">
                <a16:creationId xmlns:a16="http://schemas.microsoft.com/office/drawing/2014/main" id="{56F1F0C0-1D4A-14B3-2B45-E4DFE2D13A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4306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1" name="Google Shape;19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A73BE79D-05AC-7596-AA43-0193160FD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>
            <a:extLst>
              <a:ext uri="{FF2B5EF4-FFF2-40B4-BE49-F238E27FC236}">
                <a16:creationId xmlns:a16="http://schemas.microsoft.com/office/drawing/2014/main" id="{7EC9C95D-9A7A-5451-4CF7-87C05551AF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>
            <a:extLst>
              <a:ext uri="{FF2B5EF4-FFF2-40B4-BE49-F238E27FC236}">
                <a16:creationId xmlns:a16="http://schemas.microsoft.com/office/drawing/2014/main" id="{8937211C-6A9A-88CB-997F-55A3471A9F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1268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>
          <a:extLst>
            <a:ext uri="{FF2B5EF4-FFF2-40B4-BE49-F238E27FC236}">
              <a16:creationId xmlns:a16="http://schemas.microsoft.com/office/drawing/2014/main" id="{9CEE255A-34D1-E42C-998B-035FB1F8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>
            <a:extLst>
              <a:ext uri="{FF2B5EF4-FFF2-40B4-BE49-F238E27FC236}">
                <a16:creationId xmlns:a16="http://schemas.microsoft.com/office/drawing/2014/main" id="{653E8834-6DF1-067F-0F7E-F3EACA77B7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03" name="Google Shape;203;p7:notes">
            <a:extLst>
              <a:ext uri="{FF2B5EF4-FFF2-40B4-BE49-F238E27FC236}">
                <a16:creationId xmlns:a16="http://schemas.microsoft.com/office/drawing/2014/main" id="{C891F5B3-60E4-A335-2B1D-19E3329C5D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920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7" name="Google Shape;2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2" name="Google Shape;22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7C7CBE7A-5DC8-2B1B-EC05-AE7312A2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51613515-7B4D-7D52-5D08-EAB1A715F4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9A545ED8-026C-187C-1AA5-21257B115B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6158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EBDE70D1-A765-27A7-6C00-3CE7CBD40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B8EB9EBE-18F4-1E9B-DB8F-47BB08C93E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FE76D09D-EA26-070B-866D-45C2CF596D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854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59DE513B-F7E3-D872-D4BD-7E3F235F4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3E07B92E-25FB-628D-0156-661736BAE7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433DCE5E-B095-2923-1FEA-5BA5F6DF90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87210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287FA1BA-01D3-2B4F-9702-7D571D49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>
            <a:extLst>
              <a:ext uri="{FF2B5EF4-FFF2-40B4-BE49-F238E27FC236}">
                <a16:creationId xmlns:a16="http://schemas.microsoft.com/office/drawing/2014/main" id="{6F6D00AC-E183-3E64-6A62-4534CDA9D5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36" name="Google Shape;236;p12:notes">
            <a:extLst>
              <a:ext uri="{FF2B5EF4-FFF2-40B4-BE49-F238E27FC236}">
                <a16:creationId xmlns:a16="http://schemas.microsoft.com/office/drawing/2014/main" id="{C0CECB52-8D42-A919-9ADA-AF73AC36B6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3414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5B2F1110-2637-F8E4-D7FF-3AF1EFEB3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E962A42E-CF04-C012-7E9B-12CDBE3AA1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FC8430B7-8D55-2017-66C2-A07AA86006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5064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>
          <a:extLst>
            <a:ext uri="{FF2B5EF4-FFF2-40B4-BE49-F238E27FC236}">
              <a16:creationId xmlns:a16="http://schemas.microsoft.com/office/drawing/2014/main" id="{0B7091BA-F53C-FC71-6AC3-016ED6D39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>
            <a:extLst>
              <a:ext uri="{FF2B5EF4-FFF2-40B4-BE49-F238E27FC236}">
                <a16:creationId xmlns:a16="http://schemas.microsoft.com/office/drawing/2014/main" id="{E9B893CB-C43B-7343-0A50-2E7041F957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29" name="Google Shape;229;p11:notes">
            <a:extLst>
              <a:ext uri="{FF2B5EF4-FFF2-40B4-BE49-F238E27FC236}">
                <a16:creationId xmlns:a16="http://schemas.microsoft.com/office/drawing/2014/main" id="{F5C33024-9DF1-D3AF-EA3F-5156B8E494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96421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47" name="Google Shape;2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3" name="Google Shape;2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58" name="Google Shape;2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65" name="Google Shape;2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24fd567b4d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71" name="Google Shape;271;g324fd567b4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92" name="Google Shape;29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97" name="Google Shape;2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9" name="Google Shape;2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5" name="Google Shape;3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2" name="Google Shape;4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1" name="Google Shape;51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6" name="Google Shape;56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1" name="Google Shape;61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2" name="Google Shape;6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3" name="Google Shape;6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7" name="Google Shape;67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9" name="Google Shape;6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0" name="Google Shape;7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5" name="Google Shape;7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6" name="Google Shape;7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1" name="Google Shape;8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2" name="Google Shape;8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24fd567b4d_0_1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g324fd567b4d_0_1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4" name="Google Shape;94;g324fd567b4d_0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4fd567b4d_0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4fd567b4d_0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4fd567b4d_0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9" name="Google Shape;99;g324fd567b4d_0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0" name="Google Shape;100;g324fd567b4d_0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24fd567b4d_0_1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3" name="Google Shape;103;g324fd567b4d_0_1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4" name="Google Shape;104;g324fd567b4d_0_1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5" name="Google Shape;105;g324fd567b4d_0_1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6" name="Google Shape;106;g324fd567b4d_0_1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24fd567b4d_0_1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9" name="Google Shape;109;g324fd567b4d_0_1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0" name="Google Shape;110;g324fd567b4d_0_1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1" name="Google Shape;111;g324fd567b4d_0_1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2" name="Google Shape;112;g324fd567b4d_0_1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24fd567b4d_0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5" name="Google Shape;115;g324fd567b4d_0_1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6" name="Google Shape;116;g324fd567b4d_0_1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7" name="Google Shape;117;g324fd567b4d_0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8" name="Google Shape;118;g324fd567b4d_0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9" name="Google Shape;119;g324fd567b4d_0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24fd567b4d_0_15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g324fd567b4d_0_15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3" name="Google Shape;123;g324fd567b4d_0_15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4" name="Google Shape;124;g324fd567b4d_0_15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5" name="Google Shape;125;g324fd567b4d_0_15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6" name="Google Shape;126;g324fd567b4d_0_1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7" name="Google Shape;127;g324fd567b4d_0_1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4fd567b4d_0_1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4fd567b4d_0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g324fd567b4d_0_1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2" name="Google Shape;132;g324fd567b4d_0_1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3" name="Google Shape;133;g324fd567b4d_0_1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4fd567b4d_0_1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6" name="Google Shape;136;g324fd567b4d_0_16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7" name="Google Shape;137;g324fd567b4d_0_16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8" name="Google Shape;138;g324fd567b4d_0_1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9" name="Google Shape;139;g324fd567b4d_0_1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0" name="Google Shape;140;g324fd567b4d_0_1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4fd567b4d_0_1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g324fd567b4d_0_1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g324fd567b4d_0_1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5" name="Google Shape;145;g324fd567b4d_0_1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6" name="Google Shape;146;g324fd567b4d_0_1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7" name="Google Shape;147;g324fd567b4d_0_1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4fd567b4d_0_1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0" name="Google Shape;150;g324fd567b4d_0_17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1" name="Google Shape;151;g324fd567b4d_0_1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2" name="Google Shape;152;g324fd567b4d_0_1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3" name="Google Shape;153;g324fd567b4d_0_1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24fd567b4d_0_18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6" name="Google Shape;156;g324fd567b4d_0_18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7" name="Google Shape;157;g324fd567b4d_0_1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8" name="Google Shape;158;g324fd567b4d_0_1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9" name="Google Shape;159;g324fd567b4d_0_1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4fd567b4d_0_11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24fd567b4d_0_1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7" name="Google Shape;87;g324fd567b4d_0_1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8" name="Google Shape;88;g324fd567b4d_0_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9" name="Google Shape;89;g324fd567b4d_0_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90" name="Google Shape;90;g324fd567b4d_0_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28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0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jp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9.svg"/><Relationship Id="rId5" Type="http://schemas.openxmlformats.org/officeDocument/2006/relationships/image" Target="../media/image21.svg"/><Relationship Id="rId10" Type="http://schemas.openxmlformats.org/officeDocument/2006/relationships/image" Target="../media/image8.png"/><Relationship Id="rId4" Type="http://schemas.openxmlformats.org/officeDocument/2006/relationships/image" Target="../media/image20.png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2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dao-duc-1/1/4/38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C36821-3CAC-19DB-B398-09DD93F33B8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DB0EDA-9C95-DCC4-CF78-6497A433F591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Tự giác làm việc của mình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E08E1BD-AF0A-EEDF-B479-C9050B6156EB}"/>
              </a:ext>
            </a:extLst>
          </p:cNvPr>
          <p:cNvSpPr txBox="1">
            <a:spLocks/>
          </p:cNvSpPr>
          <p:nvPr/>
        </p:nvSpPr>
        <p:spPr>
          <a:xfrm>
            <a:off x="163005" y="3559900"/>
            <a:ext cx="1186598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6.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Em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tự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giác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làm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việc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mình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72711-7B19-6197-6EC5-573CAE822B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1B6A77-26D8-5ACB-E720-64CF02BF7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457" y="600925"/>
            <a:ext cx="5758543" cy="62570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F6F69E1-3537-DB9B-4614-DFADF3C6BF53}"/>
              </a:ext>
            </a:extLst>
          </p:cNvPr>
          <p:cNvGrpSpPr/>
          <p:nvPr/>
        </p:nvGrpSpPr>
        <p:grpSpPr>
          <a:xfrm>
            <a:off x="599787" y="1623268"/>
            <a:ext cx="4690669" cy="4402082"/>
            <a:chOff x="195296" y="1049101"/>
            <a:chExt cx="7036004" cy="6928690"/>
          </a:xfrm>
        </p:grpSpPr>
        <p:sp>
          <p:nvSpPr>
            <p:cNvPr id="5" name="Rectangle: Rounded Corners 16">
              <a:extLst>
                <a:ext uri="{FF2B5EF4-FFF2-40B4-BE49-F238E27FC236}">
                  <a16:creationId xmlns:a16="http://schemas.microsoft.com/office/drawing/2014/main" id="{8CE0459A-931D-E68D-87F7-8904D0DB09FF}"/>
                </a:ext>
              </a:extLst>
            </p:cNvPr>
            <p:cNvSpPr/>
            <p:nvPr/>
          </p:nvSpPr>
          <p:spPr>
            <a:xfrm>
              <a:off x="195296" y="1887301"/>
              <a:ext cx="7036004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tham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(5 HS/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)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8029A30E-D44F-EF8A-6D7F-2EBE3F9F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854708" y="1049101"/>
              <a:ext cx="1717179" cy="1676399"/>
            </a:xfrm>
            <a:prstGeom prst="rect">
              <a:avLst/>
            </a:prstGeom>
          </p:spPr>
        </p:pic>
      </p:grpSp>
      <p:sp>
        <p:nvSpPr>
          <p:cNvPr id="7" name="Freeform 11">
            <a:extLst>
              <a:ext uri="{FF2B5EF4-FFF2-40B4-BE49-F238E27FC236}">
                <a16:creationId xmlns:a16="http://schemas.microsoft.com/office/drawing/2014/main" id="{4833071D-2203-1949-63E2-F80530853DA7}"/>
              </a:ext>
            </a:extLst>
          </p:cNvPr>
          <p:cNvSpPr/>
          <p:nvPr/>
        </p:nvSpPr>
        <p:spPr>
          <a:xfrm>
            <a:off x="1021302" y="5296301"/>
            <a:ext cx="3847637" cy="1561699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ED5FD549-A7E5-7905-EAE6-FA6B10939D05}"/>
              </a:ext>
            </a:extLst>
          </p:cNvPr>
          <p:cNvSpPr/>
          <p:nvPr/>
        </p:nvSpPr>
        <p:spPr>
          <a:xfrm>
            <a:off x="0" y="1738763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Google Shape;125;p7">
            <a:extLst>
              <a:ext uri="{FF2B5EF4-FFF2-40B4-BE49-F238E27FC236}">
                <a16:creationId xmlns:a16="http://schemas.microsoft.com/office/drawing/2014/main" id="{989F36A1-D600-C2C1-A74B-3180126AC089}"/>
              </a:ext>
            </a:extLst>
          </p:cNvPr>
          <p:cNvSpPr txBox="1"/>
          <p:nvPr/>
        </p:nvSpPr>
        <p:spPr>
          <a:xfrm>
            <a:off x="879229" y="1637279"/>
            <a:ext cx="1006451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Hướng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dẫn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 err="1">
                <a:latin typeface="UTM Avo" panose="02040603050506020204" pitchFamily="18" charset="0"/>
              </a:rPr>
              <a:t>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lang="vi-VN"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7E067574-E2F3-324E-7E0B-3F9587686EA3}"/>
              </a:ext>
            </a:extLst>
          </p:cNvPr>
          <p:cNvGrpSpPr/>
          <p:nvPr/>
        </p:nvGrpSpPr>
        <p:grpSpPr>
          <a:xfrm>
            <a:off x="333006" y="2246646"/>
            <a:ext cx="5758543" cy="4417923"/>
            <a:chOff x="0" y="-144661"/>
            <a:chExt cx="22930878" cy="6145474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2FB2EB0A-AF82-8EC1-0254-8A7F413BC742}"/>
                </a:ext>
              </a:extLst>
            </p:cNvPr>
            <p:cNvGrpSpPr/>
            <p:nvPr/>
          </p:nvGrpSpPr>
          <p:grpSpPr>
            <a:xfrm>
              <a:off x="0" y="-144661"/>
              <a:ext cx="22930878" cy="6145474"/>
              <a:chOff x="0" y="-28575"/>
              <a:chExt cx="4529556" cy="1213921"/>
            </a:xfrm>
          </p:grpSpPr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DA1C49CD-89B3-DB4A-B5CE-877013F79013}"/>
                  </a:ext>
                </a:extLst>
              </p:cNvPr>
              <p:cNvSpPr/>
              <p:nvPr/>
            </p:nvSpPr>
            <p:spPr>
              <a:xfrm>
                <a:off x="0" y="0"/>
                <a:ext cx="4529556" cy="1185346"/>
              </a:xfrm>
              <a:custGeom>
                <a:avLst/>
                <a:gdLst/>
                <a:ahLst/>
                <a:cxnLst/>
                <a:rect l="l" t="t" r="r" b="b"/>
                <a:pathLst>
                  <a:path w="3646789" h="1185346">
                    <a:moveTo>
                      <a:pt x="16774" y="0"/>
                    </a:moveTo>
                    <a:lnTo>
                      <a:pt x="3630015" y="0"/>
                    </a:lnTo>
                    <a:cubicBezTo>
                      <a:pt x="3634464" y="0"/>
                      <a:pt x="3638730" y="1767"/>
                      <a:pt x="3641876" y="4913"/>
                    </a:cubicBezTo>
                    <a:cubicBezTo>
                      <a:pt x="3645022" y="8059"/>
                      <a:pt x="3646789" y="12325"/>
                      <a:pt x="3646789" y="16774"/>
                    </a:cubicBezTo>
                    <a:lnTo>
                      <a:pt x="3646789" y="1168572"/>
                    </a:lnTo>
                    <a:cubicBezTo>
                      <a:pt x="3646789" y="1173021"/>
                      <a:pt x="3645022" y="1177287"/>
                      <a:pt x="3641876" y="1180433"/>
                    </a:cubicBezTo>
                    <a:cubicBezTo>
                      <a:pt x="3638730" y="1183579"/>
                      <a:pt x="3634464" y="1185346"/>
                      <a:pt x="3630015" y="1185346"/>
                    </a:cubicBezTo>
                    <a:lnTo>
                      <a:pt x="16774" y="1185346"/>
                    </a:lnTo>
                    <a:cubicBezTo>
                      <a:pt x="12325" y="1185346"/>
                      <a:pt x="8059" y="1183579"/>
                      <a:pt x="4913" y="1180433"/>
                    </a:cubicBezTo>
                    <a:cubicBezTo>
                      <a:pt x="1767" y="1177287"/>
                      <a:pt x="0" y="1173021"/>
                      <a:pt x="0" y="1168572"/>
                    </a:cubicBezTo>
                    <a:lnTo>
                      <a:pt x="0" y="16774"/>
                    </a:lnTo>
                    <a:cubicBezTo>
                      <a:pt x="0" y="12325"/>
                      <a:pt x="1767" y="8059"/>
                      <a:pt x="4913" y="4913"/>
                    </a:cubicBezTo>
                    <a:cubicBezTo>
                      <a:pt x="8059" y="1767"/>
                      <a:pt x="12325" y="0"/>
                      <a:pt x="16774" y="0"/>
                    </a:cubicBezTo>
                    <a:close/>
                  </a:path>
                </a:pathLst>
              </a:custGeom>
              <a:solidFill>
                <a:srgbClr val="F7F6F8"/>
              </a:solidFill>
              <a:ln w="19050" cap="rnd">
                <a:solidFill>
                  <a:srgbClr val="0A2E76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/>
                <a:endParaRPr lang="en-US"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7C9B8AC1-FE3E-D9BD-5B28-5A772DBE51B6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646789" cy="12139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33"/>
                  </a:lnSpc>
                  <a:spcBef>
                    <a:spcPct val="0"/>
                  </a:spcBef>
                </a:pPr>
                <a:endParaRPr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2DF1EE91-284A-19FA-E4F5-0A20C2055578}"/>
                </a:ext>
              </a:extLst>
            </p:cNvPr>
            <p:cNvSpPr txBox="1"/>
            <p:nvPr/>
          </p:nvSpPr>
          <p:spPr>
            <a:xfrm>
              <a:off x="355678" y="575399"/>
              <a:ext cx="22137448" cy="45146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Lần lượt mỗi thành viên của hai đội mô phỏng thao tác hành động khi thực hiện một việc gì đó (quét nhà, rửa bát, lau bàn,...). Đội kia </a:t>
              </a:r>
              <a:br>
                <a:rPr lang="en-US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quan sát và đoán đúng việc làm mà đội bạn vừa mô phỏng.</a:t>
              </a:r>
              <a:endPara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5FF30A2-B172-0CDB-BAD1-4D375B3D9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457" y="600925"/>
            <a:ext cx="5758543" cy="6257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248F0C7C-3879-758B-FC94-E1F64DED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364B11A8-BFD0-4D66-DABF-093877BA227D}"/>
              </a:ext>
            </a:extLst>
          </p:cNvPr>
          <p:cNvSpPr/>
          <p:nvPr/>
        </p:nvSpPr>
        <p:spPr>
          <a:xfrm>
            <a:off x="0" y="1738763"/>
            <a:ext cx="660400" cy="406400"/>
          </a:xfrm>
          <a:prstGeom prst="homePlate">
            <a:avLst/>
          </a:prstGeom>
          <a:solidFill>
            <a:srgbClr val="C0000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UTM Avo"/>
              <a:cs typeface="+mn-ea"/>
              <a:sym typeface="+mn-lt"/>
            </a:endParaRPr>
          </a:p>
        </p:txBody>
      </p:sp>
      <p:sp>
        <p:nvSpPr>
          <p:cNvPr id="3" name="Google Shape;125;p7">
            <a:extLst>
              <a:ext uri="{FF2B5EF4-FFF2-40B4-BE49-F238E27FC236}">
                <a16:creationId xmlns:a16="http://schemas.microsoft.com/office/drawing/2014/main" id="{CA0FAA5A-2272-F726-C6F9-DF06B53E4BC5}"/>
              </a:ext>
            </a:extLst>
          </p:cNvPr>
          <p:cNvSpPr txBox="1"/>
          <p:nvPr/>
        </p:nvSpPr>
        <p:spPr>
          <a:xfrm>
            <a:off x="879229" y="1637279"/>
            <a:ext cx="10064513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Luật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chơi</a:t>
            </a:r>
            <a:endParaRPr lang="vi-VN"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03A733AB-2723-03EF-CABD-18F74E31CB5C}"/>
              </a:ext>
            </a:extLst>
          </p:cNvPr>
          <p:cNvGrpSpPr/>
          <p:nvPr/>
        </p:nvGrpSpPr>
        <p:grpSpPr>
          <a:xfrm>
            <a:off x="333006" y="2246646"/>
            <a:ext cx="5758543" cy="4417923"/>
            <a:chOff x="0" y="-144661"/>
            <a:chExt cx="22930878" cy="6145474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DBBF332D-C980-6699-5917-6274E31B1FAD}"/>
                </a:ext>
              </a:extLst>
            </p:cNvPr>
            <p:cNvGrpSpPr/>
            <p:nvPr/>
          </p:nvGrpSpPr>
          <p:grpSpPr>
            <a:xfrm>
              <a:off x="0" y="-144661"/>
              <a:ext cx="22930878" cy="6145474"/>
              <a:chOff x="0" y="-28575"/>
              <a:chExt cx="4529556" cy="1213921"/>
            </a:xfrm>
          </p:grpSpPr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B9604F90-FE95-BCA6-1D3C-82231B1C0CCE}"/>
                  </a:ext>
                </a:extLst>
              </p:cNvPr>
              <p:cNvSpPr/>
              <p:nvPr/>
            </p:nvSpPr>
            <p:spPr>
              <a:xfrm>
                <a:off x="0" y="0"/>
                <a:ext cx="4529556" cy="1185346"/>
              </a:xfrm>
              <a:custGeom>
                <a:avLst/>
                <a:gdLst/>
                <a:ahLst/>
                <a:cxnLst/>
                <a:rect l="l" t="t" r="r" b="b"/>
                <a:pathLst>
                  <a:path w="3646789" h="1185346">
                    <a:moveTo>
                      <a:pt x="16774" y="0"/>
                    </a:moveTo>
                    <a:lnTo>
                      <a:pt x="3630015" y="0"/>
                    </a:lnTo>
                    <a:cubicBezTo>
                      <a:pt x="3634464" y="0"/>
                      <a:pt x="3638730" y="1767"/>
                      <a:pt x="3641876" y="4913"/>
                    </a:cubicBezTo>
                    <a:cubicBezTo>
                      <a:pt x="3645022" y="8059"/>
                      <a:pt x="3646789" y="12325"/>
                      <a:pt x="3646789" y="16774"/>
                    </a:cubicBezTo>
                    <a:lnTo>
                      <a:pt x="3646789" y="1168572"/>
                    </a:lnTo>
                    <a:cubicBezTo>
                      <a:pt x="3646789" y="1173021"/>
                      <a:pt x="3645022" y="1177287"/>
                      <a:pt x="3641876" y="1180433"/>
                    </a:cubicBezTo>
                    <a:cubicBezTo>
                      <a:pt x="3638730" y="1183579"/>
                      <a:pt x="3634464" y="1185346"/>
                      <a:pt x="3630015" y="1185346"/>
                    </a:cubicBezTo>
                    <a:lnTo>
                      <a:pt x="16774" y="1185346"/>
                    </a:lnTo>
                    <a:cubicBezTo>
                      <a:pt x="12325" y="1185346"/>
                      <a:pt x="8059" y="1183579"/>
                      <a:pt x="4913" y="1180433"/>
                    </a:cubicBezTo>
                    <a:cubicBezTo>
                      <a:pt x="1767" y="1177287"/>
                      <a:pt x="0" y="1173021"/>
                      <a:pt x="0" y="1168572"/>
                    </a:cubicBezTo>
                    <a:lnTo>
                      <a:pt x="0" y="16774"/>
                    </a:lnTo>
                    <a:cubicBezTo>
                      <a:pt x="0" y="12325"/>
                      <a:pt x="1767" y="8059"/>
                      <a:pt x="4913" y="4913"/>
                    </a:cubicBezTo>
                    <a:cubicBezTo>
                      <a:pt x="8059" y="1767"/>
                      <a:pt x="12325" y="0"/>
                      <a:pt x="16774" y="0"/>
                    </a:cubicBezTo>
                    <a:close/>
                  </a:path>
                </a:pathLst>
              </a:custGeom>
              <a:solidFill>
                <a:srgbClr val="F7F6F8"/>
              </a:solidFill>
              <a:ln w="19050" cap="rnd">
                <a:solidFill>
                  <a:srgbClr val="0A2E76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/>
                <a:endParaRPr lang="en-US"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0A424C47-7B7F-95FE-72E7-2A67EF084002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646789" cy="12139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33"/>
                  </a:lnSpc>
                  <a:spcBef>
                    <a:spcPct val="0"/>
                  </a:spcBef>
                </a:pPr>
                <a:endParaRPr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6" name="TextBox 10">
              <a:extLst>
                <a:ext uri="{FF2B5EF4-FFF2-40B4-BE49-F238E27FC236}">
                  <a16:creationId xmlns:a16="http://schemas.microsoft.com/office/drawing/2014/main" id="{B952AB7E-BBC8-C294-2EC6-F1C45732C076}"/>
                </a:ext>
              </a:extLst>
            </p:cNvPr>
            <p:cNvSpPr txBox="1"/>
            <p:nvPr/>
          </p:nvSpPr>
          <p:spPr>
            <a:xfrm>
              <a:off x="1295273" y="357791"/>
              <a:ext cx="20081852" cy="52852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 Mỗi lần đoán đúng một hành động, việc làm được 1 điểm.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 Đội sau không được lặp lại </a:t>
              </a:r>
              <a:br>
                <a:rPr lang="en-US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hành động mà đội trước đã thực hiện. 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Đội nào có tổng số điểm cao hơn, đội đó chiến thắng.</a:t>
              </a:r>
              <a:endParaRPr lang="en-US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6A029E7-CE31-E8E0-0577-DEDD48091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3457" y="600925"/>
            <a:ext cx="5758543" cy="625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45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40362634-833E-D1E5-5AC2-01A8AAA3F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/>
          <p:nvPr/>
        </p:nvSpPr>
        <p:spPr>
          <a:xfrm>
            <a:off x="1181100" y="1360382"/>
            <a:ext cx="98298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1: TÌM HIỂU NHỮNG VIỆC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CẦN TỰ GIÁC LÀM Ở NHÀ VÀ Ở TRƯỜNG</a:t>
            </a:r>
            <a:endParaRPr sz="2600" dirty="0">
              <a:latin typeface="UTM Avo" panose="02040603050506020204" pitchFamily="18" charset="0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4C1A0C0C-2A25-5810-8119-305E5A65AA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87341" y="3368411"/>
            <a:ext cx="2627993" cy="3471207"/>
          </a:xfrm>
          <a:prstGeom prst="rect">
            <a:avLst/>
          </a:prstGeom>
        </p:spPr>
      </p:pic>
      <p:sp>
        <p:nvSpPr>
          <p:cNvPr id="3" name="Google Shape;200;p6">
            <a:extLst>
              <a:ext uri="{FF2B5EF4-FFF2-40B4-BE49-F238E27FC236}">
                <a16:creationId xmlns:a16="http://schemas.microsoft.com/office/drawing/2014/main" id="{3C41D0DA-695C-6210-DD1E-53465236DC71}"/>
              </a:ext>
            </a:extLst>
          </p:cNvPr>
          <p:cNvSpPr txBox="1"/>
          <p:nvPr/>
        </p:nvSpPr>
        <p:spPr>
          <a:xfrm>
            <a:off x="0" y="2730393"/>
            <a:ext cx="4218214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dirty="0">
                <a:solidFill>
                  <a:schemeClr val="dk1"/>
                </a:solidFill>
                <a:latin typeface="UTM Avo" panose="02040603050506020204" pitchFamily="18" charset="0"/>
              </a:rPr>
              <a:t>LÀM VIỆC CÁ NHÂN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BF40268-9B49-2CF0-2515-66D1176F3C69}"/>
              </a:ext>
            </a:extLst>
          </p:cNvPr>
          <p:cNvSpPr/>
          <p:nvPr/>
        </p:nvSpPr>
        <p:spPr>
          <a:xfrm>
            <a:off x="4958499" y="3429000"/>
            <a:ext cx="5684363" cy="2194698"/>
          </a:xfrm>
          <a:prstGeom prst="wedgeRoundRectCallout">
            <a:avLst>
              <a:gd name="adj1" fmla="val -63368"/>
              <a:gd name="adj2" fmla="val 39670"/>
              <a:gd name="adj3" fmla="val 16667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SGK – tr30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74A32-5F47-CB3F-D21B-C1F9CE513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18" y="2620652"/>
            <a:ext cx="3712014" cy="2526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E217B6-24B1-67E8-2DE8-9ED68B8CD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6" y="2620652"/>
            <a:ext cx="3844224" cy="25269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FBD805-98E4-7C95-E513-28240C920F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8079" y="2620652"/>
            <a:ext cx="3957264" cy="2526928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63CD3215-7E35-9624-1B9A-054071B8AADA}"/>
              </a:ext>
            </a:extLst>
          </p:cNvPr>
          <p:cNvSpPr txBox="1"/>
          <p:nvPr/>
        </p:nvSpPr>
        <p:spPr>
          <a:xfrm>
            <a:off x="375418" y="5308933"/>
            <a:ext cx="3630609" cy="435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đánh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răng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4644406D-EDC7-DEC1-72DF-06C0274DEFE2}"/>
              </a:ext>
            </a:extLst>
          </p:cNvPr>
          <p:cNvSpPr txBox="1"/>
          <p:nvPr/>
        </p:nvSpPr>
        <p:spPr>
          <a:xfrm>
            <a:off x="4597933" y="5308933"/>
            <a:ext cx="3630609" cy="435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gấp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chăn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FC091CA5-595C-FC86-D63C-0287DF5AF19C}"/>
              </a:ext>
            </a:extLst>
          </p:cNvPr>
          <p:cNvSpPr txBox="1"/>
          <p:nvPr/>
        </p:nvSpPr>
        <p:spPr>
          <a:xfrm>
            <a:off x="8561391" y="5251275"/>
            <a:ext cx="3630609" cy="943785"/>
          </a:xfrm>
          <a:prstGeom prst="rect">
            <a:avLst/>
          </a:prstGeom>
          <a:solidFill>
            <a:srgbClr val="FFFAF7"/>
          </a:solidFill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xếp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sách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vở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vào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cặp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sách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ở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lớp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học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>
          <a:extLst>
            <a:ext uri="{FF2B5EF4-FFF2-40B4-BE49-F238E27FC236}">
              <a16:creationId xmlns:a16="http://schemas.microsoft.com/office/drawing/2014/main" id="{0BFDAE90-1BD8-9D33-1C81-1E3223636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73A2A41-420C-E9D9-6730-BD0CCF35D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050" y="2536689"/>
            <a:ext cx="3833010" cy="23758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5C98F5-DBD2-B33D-BEA6-33B123BED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972" y="2536688"/>
            <a:ext cx="3575871" cy="23758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DC8630-4B34-2AC7-4676-B4A341D5E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4785" y="2536689"/>
            <a:ext cx="3678904" cy="2375833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33E194CA-B7DA-E618-9DA4-C701C8FC71DF}"/>
              </a:ext>
            </a:extLst>
          </p:cNvPr>
          <p:cNvSpPr txBox="1"/>
          <p:nvPr/>
        </p:nvSpPr>
        <p:spPr>
          <a:xfrm>
            <a:off x="451764" y="4987285"/>
            <a:ext cx="3630609" cy="943785"/>
          </a:xfrm>
          <a:prstGeom prst="rect">
            <a:avLst/>
          </a:prstGeom>
          <a:solidFill>
            <a:srgbClr val="FFFAF7"/>
          </a:solidFill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cầm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chổi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để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quét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lớp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DB5CC48F-E541-33DF-D526-C1B598F38148}"/>
              </a:ext>
            </a:extLst>
          </p:cNvPr>
          <p:cNvSpPr txBox="1"/>
          <p:nvPr/>
        </p:nvSpPr>
        <p:spPr>
          <a:xfrm>
            <a:off x="4176791" y="4987284"/>
            <a:ext cx="3630609" cy="1451616"/>
          </a:xfrm>
          <a:prstGeom prst="rect">
            <a:avLst/>
          </a:prstGeom>
          <a:solidFill>
            <a:srgbClr val="FFFAF7"/>
          </a:solidFill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Hai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xếp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b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khay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bát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ra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xe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đẩy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b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sau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khi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ăn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xong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22F8F13C-8810-0116-E285-F26B9BFD6CD8}"/>
              </a:ext>
            </a:extLst>
          </p:cNvPr>
          <p:cNvSpPr txBox="1"/>
          <p:nvPr/>
        </p:nvSpPr>
        <p:spPr>
          <a:xfrm>
            <a:off x="7999792" y="4987284"/>
            <a:ext cx="3630609" cy="1451616"/>
          </a:xfrm>
          <a:prstGeom prst="rect">
            <a:avLst/>
          </a:prstGeom>
          <a:solidFill>
            <a:srgbClr val="FFFAF7"/>
          </a:solidFill>
        </p:spPr>
        <p:txBody>
          <a:bodyPr wrap="square" lIns="0" tIns="0" rIns="0" bIns="0" rtlCol="0" anchor="t">
            <a:spAutoFit/>
          </a:bodyPr>
          <a:lstStyle/>
          <a:p>
            <a:pPr marL="251897" lvl="1" algn="ctr">
              <a:lnSpc>
                <a:spcPct val="150000"/>
              </a:lnSpc>
            </a:pP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Bạn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đang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sắp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xếp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lại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sách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vở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trên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bàn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học</a:t>
            </a: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b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ở </a:t>
            </a:r>
            <a:r>
              <a:rPr lang="en-US" sz="22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nhà</a:t>
            </a:r>
            <a:endParaRPr lang="en-US" sz="22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572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4">
          <a:extLst>
            <a:ext uri="{FF2B5EF4-FFF2-40B4-BE49-F238E27FC236}">
              <a16:creationId xmlns:a16="http://schemas.microsoft.com/office/drawing/2014/main" id="{BD8B49E1-3D5F-EAC3-E531-CDC70C4E8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with Corners Rounded 18">
            <a:extLst>
              <a:ext uri="{FF2B5EF4-FFF2-40B4-BE49-F238E27FC236}">
                <a16:creationId xmlns:a16="http://schemas.microsoft.com/office/drawing/2014/main" id="{EF8BEE06-8EB7-175F-BADC-4319CFCD13E7}"/>
              </a:ext>
            </a:extLst>
          </p:cNvPr>
          <p:cNvSpPr/>
          <p:nvPr/>
        </p:nvSpPr>
        <p:spPr>
          <a:xfrm>
            <a:off x="6063875" y="1567551"/>
            <a:ext cx="5528337" cy="1913832"/>
          </a:xfrm>
          <a:prstGeom prst="wedgeRoundRectCallout">
            <a:avLst>
              <a:gd name="adj1" fmla="val -58661"/>
              <a:gd name="adj2" fmla="val 47523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 em, các bạn trong tranh cảm thấy như thế nào sau khi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tự giác làm việc của mình?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20">
            <a:extLst>
              <a:ext uri="{FF2B5EF4-FFF2-40B4-BE49-F238E27FC236}">
                <a16:creationId xmlns:a16="http://schemas.microsoft.com/office/drawing/2014/main" id="{C921E373-17A9-59D6-D645-7BE30BF6BA85}"/>
              </a:ext>
            </a:extLst>
          </p:cNvPr>
          <p:cNvSpPr/>
          <p:nvPr/>
        </p:nvSpPr>
        <p:spPr>
          <a:xfrm>
            <a:off x="6063875" y="3690264"/>
            <a:ext cx="551522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nên tự giác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 những việc nào?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1C190F54-6B1B-7876-60DE-C8A208D4F2B1}"/>
              </a:ext>
            </a:extLst>
          </p:cNvPr>
          <p:cNvSpPr/>
          <p:nvPr/>
        </p:nvSpPr>
        <p:spPr>
          <a:xfrm>
            <a:off x="10970791" y="2787847"/>
            <a:ext cx="888192" cy="608822"/>
          </a:xfrm>
          <a:custGeom>
            <a:avLst/>
            <a:gdLst/>
            <a:ahLst/>
            <a:cxnLst/>
            <a:rect l="l" t="t" r="r" b="b"/>
            <a:pathLst>
              <a:path w="2220286" h="1501468">
                <a:moveTo>
                  <a:pt x="0" y="0"/>
                </a:moveTo>
                <a:lnTo>
                  <a:pt x="2220286" y="0"/>
                </a:lnTo>
                <a:lnTo>
                  <a:pt x="2220286" y="1501468"/>
                </a:lnTo>
                <a:lnTo>
                  <a:pt x="0" y="15014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41997C4B-B6CA-9E2B-EF2E-DCA488A97FC5}"/>
              </a:ext>
            </a:extLst>
          </p:cNvPr>
          <p:cNvSpPr/>
          <p:nvPr/>
        </p:nvSpPr>
        <p:spPr>
          <a:xfrm rot="2506917">
            <a:off x="11252211" y="3599353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0" name="Speech Bubble: Rectangle with Corners Rounded 20">
            <a:extLst>
              <a:ext uri="{FF2B5EF4-FFF2-40B4-BE49-F238E27FC236}">
                <a16:creationId xmlns:a16="http://schemas.microsoft.com/office/drawing/2014/main" id="{983EF6B4-75FC-71AE-081F-3DBD868A2AAC}"/>
              </a:ext>
            </a:extLst>
          </p:cNvPr>
          <p:cNvSpPr/>
          <p:nvPr/>
        </p:nvSpPr>
        <p:spPr>
          <a:xfrm>
            <a:off x="6063875" y="5303861"/>
            <a:ext cx="552833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Vì sao em nên tự giác làm việc của mình?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33FAE727-0819-9B5A-CE6F-6FE58B929100}"/>
              </a:ext>
            </a:extLst>
          </p:cNvPr>
          <p:cNvSpPr/>
          <p:nvPr/>
        </p:nvSpPr>
        <p:spPr>
          <a:xfrm rot="2506917">
            <a:off x="11104207" y="5963872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EBE339D-179D-C5F2-39D4-F00027E3DE42}"/>
              </a:ext>
            </a:extLst>
          </p:cNvPr>
          <p:cNvGrpSpPr/>
          <p:nvPr/>
        </p:nvGrpSpPr>
        <p:grpSpPr>
          <a:xfrm>
            <a:off x="599788" y="1623268"/>
            <a:ext cx="4521200" cy="4402082"/>
            <a:chOff x="195297" y="1049101"/>
            <a:chExt cx="6781800" cy="6928690"/>
          </a:xfrm>
        </p:grpSpPr>
        <p:sp>
          <p:nvSpPr>
            <p:cNvPr id="15" name="Rectangle: Rounded Corners 16">
              <a:extLst>
                <a:ext uri="{FF2B5EF4-FFF2-40B4-BE49-F238E27FC236}">
                  <a16:creationId xmlns:a16="http://schemas.microsoft.com/office/drawing/2014/main" id="{A4D77714-4DB3-10E4-4BDA-CF4108386DC3}"/>
                </a:ext>
              </a:extLst>
            </p:cNvPr>
            <p:cNvSpPr/>
            <p:nvPr/>
          </p:nvSpPr>
          <p:spPr>
            <a:xfrm>
              <a:off x="195297" y="1887301"/>
              <a:ext cx="6781800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6" name="Picture 6">
              <a:extLst>
                <a:ext uri="{FF2B5EF4-FFF2-40B4-BE49-F238E27FC236}">
                  <a16:creationId xmlns:a16="http://schemas.microsoft.com/office/drawing/2014/main" id="{23BDF723-187F-5742-AB8D-77657F7E2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727608" y="1049101"/>
              <a:ext cx="1717179" cy="1676399"/>
            </a:xfrm>
            <a:prstGeom prst="rect">
              <a:avLst/>
            </a:prstGeom>
          </p:spPr>
        </p:pic>
      </p:grpSp>
      <p:sp>
        <p:nvSpPr>
          <p:cNvPr id="17" name="Freeform 11">
            <a:extLst>
              <a:ext uri="{FF2B5EF4-FFF2-40B4-BE49-F238E27FC236}">
                <a16:creationId xmlns:a16="http://schemas.microsoft.com/office/drawing/2014/main" id="{3FC435D2-5082-DA4C-B7B3-E7FB55A45DB2}"/>
              </a:ext>
            </a:extLst>
          </p:cNvPr>
          <p:cNvSpPr/>
          <p:nvPr/>
        </p:nvSpPr>
        <p:spPr>
          <a:xfrm>
            <a:off x="937014" y="5347662"/>
            <a:ext cx="3847637" cy="1561699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76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0;p6">
            <a:extLst>
              <a:ext uri="{FF2B5EF4-FFF2-40B4-BE49-F238E27FC236}">
                <a16:creationId xmlns:a16="http://schemas.microsoft.com/office/drawing/2014/main" id="{A4309484-B1A9-E44A-21E0-85F4581365A9}"/>
              </a:ext>
            </a:extLst>
          </p:cNvPr>
          <p:cNvSpPr txBox="1"/>
          <p:nvPr/>
        </p:nvSpPr>
        <p:spPr>
          <a:xfrm>
            <a:off x="1181100" y="1461019"/>
            <a:ext cx="98298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 ĐỘNG 2: TÌM HIỂU CÁC CÁCH ĐỂ LÀM TỐT VIỆC CỦA MÌNH</a:t>
            </a:r>
            <a:endParaRPr sz="2600" dirty="0">
              <a:latin typeface="UTM Avo" panose="02040603050506020204" pitchFamily="18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A0BA5FE6-8999-4AC9-221E-BDDC53478CC7}"/>
              </a:ext>
            </a:extLst>
          </p:cNvPr>
          <p:cNvSpPr/>
          <p:nvPr/>
        </p:nvSpPr>
        <p:spPr>
          <a:xfrm>
            <a:off x="3758436" y="3197036"/>
            <a:ext cx="7935687" cy="1409427"/>
          </a:xfrm>
          <a:prstGeom prst="wedgeRoundRectCallout">
            <a:avLst>
              <a:gd name="adj1" fmla="val -57480"/>
              <a:gd name="adj2" fmla="val 43842"/>
              <a:gd name="adj3" fmla="val 16667"/>
            </a:avLst>
          </a:prstGeom>
          <a:solidFill>
            <a:srgbClr val="4BACC6">
              <a:lumMod val="20000"/>
              <a:lumOff val="80000"/>
            </a:srgbClr>
          </a:solidFill>
          <a:ln w="25400" cap="flat" cmpd="sng" algn="ctr">
            <a:solidFill>
              <a:srgbClr val="4BACC6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Ngoài những cách làm trên, còn có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 cách nào khác để làm tốt việc của mình?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40F65471-16ED-4D69-3DA7-73D4549FDAE1}"/>
              </a:ext>
            </a:extLst>
          </p:cNvPr>
          <p:cNvSpPr/>
          <p:nvPr/>
        </p:nvSpPr>
        <p:spPr>
          <a:xfrm>
            <a:off x="3758437" y="4739919"/>
            <a:ext cx="7935686" cy="1986106"/>
          </a:xfrm>
          <a:prstGeom prst="wedgeRoundRectCallout">
            <a:avLst>
              <a:gd name="adj1" fmla="val -56146"/>
              <a:gd name="adj2" fmla="val 2064"/>
              <a:gd name="adj3" fmla="val 16667"/>
            </a:avLst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8064A2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đã thực hiện được một trong những cách nào đã nêu chưa? Nếu có, hãy kể lại cách mà em đã chọn để làm tốt việc của mình ở nhà và ở trường.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EDC5E65-DAB9-B1C0-CB4A-2B5D4E945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97877" y="3536631"/>
            <a:ext cx="2501900" cy="3304656"/>
          </a:xfrm>
          <a:prstGeom prst="rect">
            <a:avLst/>
          </a:prstGeom>
        </p:spPr>
      </p:pic>
      <p:sp>
        <p:nvSpPr>
          <p:cNvPr id="6" name="Google Shape;200;p6">
            <a:extLst>
              <a:ext uri="{FF2B5EF4-FFF2-40B4-BE49-F238E27FC236}">
                <a16:creationId xmlns:a16="http://schemas.microsoft.com/office/drawing/2014/main" id="{2F52751A-58AE-CB43-BCD0-3D66A8FB9930}"/>
              </a:ext>
            </a:extLst>
          </p:cNvPr>
          <p:cNvSpPr txBox="1"/>
          <p:nvPr/>
        </p:nvSpPr>
        <p:spPr>
          <a:xfrm>
            <a:off x="0" y="2511051"/>
            <a:ext cx="1219200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Quan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sát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tranh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trong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SGK – tr31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thảo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luận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nhóm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trả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lời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câu</a:t>
            </a:r>
            <a:r>
              <a:rPr lang="en-US" sz="26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hỏi</a:t>
            </a:r>
            <a:endParaRPr sz="2600" i="1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and adults&#10;&#10;Description automatically generated">
            <a:extLst>
              <a:ext uri="{FF2B5EF4-FFF2-40B4-BE49-F238E27FC236}">
                <a16:creationId xmlns:a16="http://schemas.microsoft.com/office/drawing/2014/main" id="{645AE14D-81D0-D2C4-1D99-3B0BBF865B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19" t="15951" r="4241" b="6114"/>
          <a:stretch/>
        </p:blipFill>
        <p:spPr>
          <a:xfrm>
            <a:off x="2603046" y="1194485"/>
            <a:ext cx="6985908" cy="5549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32A4DC4-3650-BCE9-79B5-2FBA37F0C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 txBox="1"/>
          <p:nvPr/>
        </p:nvSpPr>
        <p:spPr>
          <a:xfrm>
            <a:off x="2285100" y="1502991"/>
            <a:ext cx="7621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Đóng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vai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xử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lý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huống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83FF847A-C1F8-DF75-A0D2-141175249215}"/>
              </a:ext>
            </a:extLst>
          </p:cNvPr>
          <p:cNvSpPr/>
          <p:nvPr/>
        </p:nvSpPr>
        <p:spPr>
          <a:xfrm>
            <a:off x="623962" y="2718498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9FFF4AA-CD87-C247-A15D-B109ABD92327}"/>
              </a:ext>
            </a:extLst>
          </p:cNvPr>
          <p:cNvGrpSpPr/>
          <p:nvPr/>
        </p:nvGrpSpPr>
        <p:grpSpPr>
          <a:xfrm>
            <a:off x="4837909" y="2286373"/>
            <a:ext cx="6530817" cy="2891910"/>
            <a:chOff x="1010930" y="3051490"/>
            <a:chExt cx="15056414" cy="635685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A0457931-9113-ED94-9CE6-152D24F40223}"/>
                </a:ext>
              </a:extLst>
            </p:cNvPr>
            <p:cNvSpPr/>
            <p:nvPr/>
          </p:nvSpPr>
          <p:spPr>
            <a:xfrm>
              <a:off x="1010930" y="3051490"/>
              <a:ext cx="15056414" cy="6356851"/>
            </a:xfrm>
            <a:prstGeom prst="roundRect">
              <a:avLst/>
            </a:prstGeom>
            <a:solidFill>
              <a:srgbClr val="4BACC6">
                <a:lumMod val="20000"/>
                <a:lumOff val="80000"/>
              </a:srgbClr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buClrTx/>
                <a:buFontTx/>
                <a:buNone/>
                <a:defRPr/>
              </a:pPr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02E70E-4203-CA79-073A-F09F757E5330}"/>
                </a:ext>
              </a:extLst>
            </p:cNvPr>
            <p:cNvSpPr/>
            <p:nvPr/>
          </p:nvSpPr>
          <p:spPr>
            <a:xfrm>
              <a:off x="1694784" y="3590547"/>
              <a:ext cx="13829276" cy="5278733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4BACC6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SGK – tr31, 32,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:</a:t>
              </a:r>
            </a:p>
          </p:txBody>
        </p:sp>
      </p:grpSp>
      <p:pic>
        <p:nvPicPr>
          <p:cNvPr id="11" name="Picture 9">
            <a:extLst>
              <a:ext uri="{FF2B5EF4-FFF2-40B4-BE49-F238E27FC236}">
                <a16:creationId xmlns:a16="http://schemas.microsoft.com/office/drawing/2014/main" id="{599BF5B5-F521-654C-CAF7-66AFDF448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58927" y="3601461"/>
            <a:ext cx="2527595" cy="2663175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0E6FE889-F9A7-B10C-392A-9F0B1342BF4A}"/>
              </a:ext>
            </a:extLst>
          </p:cNvPr>
          <p:cNvSpPr/>
          <p:nvPr/>
        </p:nvSpPr>
        <p:spPr>
          <a:xfrm>
            <a:off x="4933223" y="5355009"/>
            <a:ext cx="6634815" cy="1289108"/>
          </a:xfrm>
          <a:prstGeom prst="wedgeRoundRectCallout">
            <a:avLst>
              <a:gd name="adj1" fmla="val -56081"/>
              <a:gd name="adj2" fmla="val -43313"/>
              <a:gd name="adj3" fmla="val 16667"/>
            </a:avLst>
          </a:prstGeom>
          <a:solidFill>
            <a:srgbClr val="9BBB59">
              <a:lumMod val="20000"/>
              <a:lumOff val="80000"/>
            </a:srgbClr>
          </a:solidFill>
          <a:ln w="381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 em, cách ứng xử của bạn trong </a:t>
            </a:r>
            <a:b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phù hợp hay chưa phù hợp? </a:t>
            </a:r>
            <a:endParaRPr lang="en-US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EBD8D8F6-D0DF-A5E0-EB2B-6EE9DE6D2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>
            <a:extLst>
              <a:ext uri="{FF2B5EF4-FFF2-40B4-BE49-F238E27FC236}">
                <a16:creationId xmlns:a16="http://schemas.microsoft.com/office/drawing/2014/main" id="{2AC696FA-17F4-0EF5-7FD7-43F6CCF2A0F4}"/>
              </a:ext>
            </a:extLst>
          </p:cNvPr>
          <p:cNvSpPr txBox="1"/>
          <p:nvPr/>
        </p:nvSpPr>
        <p:spPr>
          <a:xfrm>
            <a:off x="2285100" y="1502991"/>
            <a:ext cx="76218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Đóng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vai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xử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lý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tình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huống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BDBABBD8-9D29-BE45-9C52-A44E14A890B4}"/>
              </a:ext>
            </a:extLst>
          </p:cNvPr>
          <p:cNvSpPr/>
          <p:nvPr/>
        </p:nvSpPr>
        <p:spPr>
          <a:xfrm>
            <a:off x="623962" y="2718498"/>
            <a:ext cx="3276762" cy="63559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9AA3B4B1-860A-67CD-AEF9-D4EA22FB6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58927" y="3601461"/>
            <a:ext cx="2527595" cy="2663175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0549EEC-55EE-A156-EA90-62654E245208}"/>
              </a:ext>
            </a:extLst>
          </p:cNvPr>
          <p:cNvSpPr/>
          <p:nvPr/>
        </p:nvSpPr>
        <p:spPr>
          <a:xfrm>
            <a:off x="4933223" y="5355009"/>
            <a:ext cx="6634815" cy="1289108"/>
          </a:xfrm>
          <a:prstGeom prst="wedgeRoundRectCallout">
            <a:avLst>
              <a:gd name="adj1" fmla="val -56081"/>
              <a:gd name="adj2" fmla="val -43313"/>
              <a:gd name="adj3" fmla="val 16667"/>
            </a:avLst>
          </a:prstGeom>
          <a:solidFill>
            <a:srgbClr val="9BBB59">
              <a:lumMod val="20000"/>
              <a:lumOff val="80000"/>
            </a:srgbClr>
          </a:solidFill>
          <a:ln w="38100" cap="flat" cmpd="sng" algn="ctr">
            <a:solidFill>
              <a:srgbClr val="9BBB59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có cách ứng xử nào khác không?</a:t>
            </a:r>
            <a:endParaRPr lang="en-US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525768-8A33-DA69-34A0-C1953E3C01A1}"/>
              </a:ext>
            </a:extLst>
          </p:cNvPr>
          <p:cNvGrpSpPr/>
          <p:nvPr/>
        </p:nvGrpSpPr>
        <p:grpSpPr>
          <a:xfrm>
            <a:off x="4837909" y="2286373"/>
            <a:ext cx="6530817" cy="2891910"/>
            <a:chOff x="1010930" y="3051490"/>
            <a:chExt cx="15056414" cy="635685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6F6CBA8-CFC2-C1D6-3278-C5846DA9FEF3}"/>
                </a:ext>
              </a:extLst>
            </p:cNvPr>
            <p:cNvSpPr/>
            <p:nvPr/>
          </p:nvSpPr>
          <p:spPr>
            <a:xfrm>
              <a:off x="1010930" y="3051490"/>
              <a:ext cx="15056414" cy="6356851"/>
            </a:xfrm>
            <a:prstGeom prst="roundRect">
              <a:avLst/>
            </a:prstGeom>
            <a:solidFill>
              <a:srgbClr val="4BACC6">
                <a:lumMod val="20000"/>
                <a:lumOff val="80000"/>
              </a:srgbClr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539">
                <a:buClrTx/>
                <a:buFontTx/>
                <a:buNone/>
                <a:defRPr/>
              </a:pPr>
              <a:endParaRPr lang="en-US" sz="8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8AA0734-54B8-A4AD-754C-CF3FE388D8F9}"/>
                </a:ext>
              </a:extLst>
            </p:cNvPr>
            <p:cNvSpPr/>
            <p:nvPr/>
          </p:nvSpPr>
          <p:spPr>
            <a:xfrm>
              <a:off x="1694784" y="3590547"/>
              <a:ext cx="13829276" cy="5278733"/>
            </a:xfrm>
            <a:prstGeom prst="round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4BACC6">
                  <a:lumMod val="7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algn="just" defTabSz="609539">
                <a:lnSpc>
                  <a:spcPct val="150000"/>
                </a:lnSpc>
                <a:buClrTx/>
                <a:buFontTx/>
                <a:buNone/>
                <a:defRPr/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tranh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SGK – tr31, 32,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</a:b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453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0A8D276-745A-F1F7-BD8B-C8CAD67EA388}"/>
              </a:ext>
            </a:extLst>
          </p:cNvPr>
          <p:cNvSpPr/>
          <p:nvPr/>
        </p:nvSpPr>
        <p:spPr>
          <a:xfrm>
            <a:off x="457362" y="1612227"/>
            <a:ext cx="11277275" cy="1219873"/>
          </a:xfrm>
          <a:prstGeom prst="roundRect">
            <a:avLst/>
          </a:prstGeom>
          <a:solidFill>
            <a:srgbClr val="FFF6D9"/>
          </a:solidFill>
          <a:ln w="381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1: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Việt đến nhà Minh để cùng học bài. Thấy Minh đang bọc vở, Việt bảo: Tớ bọc vở hộ cậu, còn cậu làm bài cho tớ. 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683E021-ED2D-5CB0-4F9A-67A5F69FAA75}"/>
              </a:ext>
            </a:extLst>
          </p:cNvPr>
          <p:cNvGrpSpPr/>
          <p:nvPr/>
        </p:nvGrpSpPr>
        <p:grpSpPr>
          <a:xfrm>
            <a:off x="3422762" y="6203791"/>
            <a:ext cx="5518587" cy="596900"/>
            <a:chOff x="844440" y="6004538"/>
            <a:chExt cx="8277880" cy="895350"/>
          </a:xfrm>
        </p:grpSpPr>
        <p:pic>
          <p:nvPicPr>
            <p:cNvPr id="5" name="Graphic 4" descr="Back with solid fill">
              <a:extLst>
                <a:ext uri="{FF2B5EF4-FFF2-40B4-BE49-F238E27FC236}">
                  <a16:creationId xmlns:a16="http://schemas.microsoft.com/office/drawing/2014/main" id="{4FD3C514-BE6F-182B-3DE4-4486150280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51507B2-4B90-BE55-A846-945217E1C254}"/>
                </a:ext>
              </a:extLst>
            </p:cNvPr>
            <p:cNvSpPr txBox="1"/>
            <p:nvPr/>
          </p:nvSpPr>
          <p:spPr>
            <a:xfrm>
              <a:off x="2038240" y="6011827"/>
              <a:ext cx="7084080" cy="706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25000"/>
                </a:lnSpc>
              </a:pP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Minh,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8" name="Picture 7" descr="Cartoon of a child talking to another child&#10;&#10;Description automatically generated">
            <a:extLst>
              <a:ext uri="{FF2B5EF4-FFF2-40B4-BE49-F238E27FC236}">
                <a16:creationId xmlns:a16="http://schemas.microsoft.com/office/drawing/2014/main" id="{66413A1A-CFAB-ACDD-D6D4-224988409E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1280" t="9325" r="12015" b="9325"/>
          <a:stretch/>
        </p:blipFill>
        <p:spPr>
          <a:xfrm>
            <a:off x="3762127" y="2897634"/>
            <a:ext cx="4667746" cy="3171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26A28A06-4465-4BDD-B638-9E89CAEE1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038D6C-E70B-930D-26D4-A04D7529EF67}"/>
              </a:ext>
            </a:extLst>
          </p:cNvPr>
          <p:cNvSpPr/>
          <p:nvPr/>
        </p:nvSpPr>
        <p:spPr>
          <a:xfrm>
            <a:off x="663885" y="1585502"/>
            <a:ext cx="10864230" cy="1232927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381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2: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Hai chị em Hạnh được mẹ phân công: Hạnh quét nhà, chị rửa cốc. Vì mải xem phim nên Hạnh nhờ chị làm hộ. 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02B587-FEAF-5648-B4D1-BDCDC1B54EDC}"/>
              </a:ext>
            </a:extLst>
          </p:cNvPr>
          <p:cNvGrpSpPr/>
          <p:nvPr/>
        </p:nvGrpSpPr>
        <p:grpSpPr>
          <a:xfrm>
            <a:off x="3336706" y="6261100"/>
            <a:ext cx="5518587" cy="596900"/>
            <a:chOff x="844440" y="6004538"/>
            <a:chExt cx="8277880" cy="895350"/>
          </a:xfrm>
        </p:grpSpPr>
        <p:pic>
          <p:nvPicPr>
            <p:cNvPr id="10" name="Graphic 9" descr="Back with solid fill">
              <a:extLst>
                <a:ext uri="{FF2B5EF4-FFF2-40B4-BE49-F238E27FC236}">
                  <a16:creationId xmlns:a16="http://schemas.microsoft.com/office/drawing/2014/main" id="{A0E6067C-39B2-04C7-823F-9A0F63C0E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1983EEF-2729-6E5E-2745-FFBE5467F210}"/>
                </a:ext>
              </a:extLst>
            </p:cNvPr>
            <p:cNvSpPr txBox="1"/>
            <p:nvPr/>
          </p:nvSpPr>
          <p:spPr>
            <a:xfrm>
              <a:off x="2038240" y="6011827"/>
              <a:ext cx="7084080" cy="706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609539">
                <a:lnSpc>
                  <a:spcPct val="125000"/>
                </a:lnSpc>
              </a:pP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Nếu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chị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Hạnh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lang="en-US" sz="22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13" name="Picture 12" descr="A cartoon of a child sitting in a chair and a child sitting on a couch&#10;&#10;Description automatically generated">
            <a:extLst>
              <a:ext uri="{FF2B5EF4-FFF2-40B4-BE49-F238E27FC236}">
                <a16:creationId xmlns:a16="http://schemas.microsoft.com/office/drawing/2014/main" id="{D327256B-DB74-74C5-B2DF-F14254EE24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2" t="3659" r="3752" b="8165"/>
          <a:stretch/>
        </p:blipFill>
        <p:spPr>
          <a:xfrm>
            <a:off x="2489119" y="2937271"/>
            <a:ext cx="7213762" cy="332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8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F6FBE58A-CD33-0C55-6672-40A52AC6A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2D9FA1-82B7-9C97-DC16-84ECFCC6CD3B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CBF2B437-15F6-EC0E-BF5B-3CE3FEFC9977}"/>
              </a:ext>
            </a:extLst>
          </p:cNvPr>
          <p:cNvSpPr txBox="1"/>
          <p:nvPr/>
        </p:nvSpPr>
        <p:spPr>
          <a:xfrm>
            <a:off x="10889937" y="249346"/>
            <a:ext cx="819375" cy="85457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539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A45C5FBF-A662-48D5-5EB6-44E4B439540F}"/>
              </a:ext>
            </a:extLst>
          </p:cNvPr>
          <p:cNvSpPr/>
          <p:nvPr/>
        </p:nvSpPr>
        <p:spPr>
          <a:xfrm>
            <a:off x="4664615" y="2621870"/>
            <a:ext cx="6892297" cy="4024719"/>
          </a:xfrm>
          <a:custGeom>
            <a:avLst/>
            <a:gdLst/>
            <a:ahLst/>
            <a:cxnLst/>
            <a:rect l="l" t="t" r="r" b="b"/>
            <a:pathLst>
              <a:path w="2644875" h="2069539">
                <a:moveTo>
                  <a:pt x="39318" y="0"/>
                </a:moveTo>
                <a:lnTo>
                  <a:pt x="2605557" y="0"/>
                </a:lnTo>
                <a:cubicBezTo>
                  <a:pt x="2615985" y="0"/>
                  <a:pt x="2625986" y="4142"/>
                  <a:pt x="2633359" y="11516"/>
                </a:cubicBezTo>
                <a:cubicBezTo>
                  <a:pt x="2640733" y="18889"/>
                  <a:pt x="2644875" y="28890"/>
                  <a:pt x="2644875" y="39318"/>
                </a:cubicBezTo>
                <a:lnTo>
                  <a:pt x="2644875" y="2030222"/>
                </a:lnTo>
                <a:cubicBezTo>
                  <a:pt x="2644875" y="2051936"/>
                  <a:pt x="2627272" y="2069539"/>
                  <a:pt x="2605557" y="2069539"/>
                </a:cubicBezTo>
                <a:lnTo>
                  <a:pt x="39318" y="2069539"/>
                </a:lnTo>
                <a:cubicBezTo>
                  <a:pt x="17603" y="2069539"/>
                  <a:pt x="0" y="2051936"/>
                  <a:pt x="0" y="2030222"/>
                </a:cubicBezTo>
                <a:lnTo>
                  <a:pt x="0" y="39318"/>
                </a:lnTo>
                <a:cubicBezTo>
                  <a:pt x="0" y="17603"/>
                  <a:pt x="17603" y="0"/>
                  <a:pt x="39318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nên từ chối lời đề nghị của Việt và khuyên Việt nên tự làm bài tập của mình, không nên nhờ người khác làm hộ.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3E3192-9CAE-CE13-3FEF-E0C1F5EF2418}"/>
              </a:ext>
            </a:extLst>
          </p:cNvPr>
          <p:cNvGrpSpPr/>
          <p:nvPr/>
        </p:nvGrpSpPr>
        <p:grpSpPr>
          <a:xfrm>
            <a:off x="3568041" y="1671151"/>
            <a:ext cx="5055917" cy="668048"/>
            <a:chOff x="4834930" y="84191"/>
            <a:chExt cx="7359542" cy="889536"/>
          </a:xfrm>
        </p:grpSpPr>
        <p:sp>
          <p:nvSpPr>
            <p:cNvPr id="7" name="Round Same Side Corner Rectangle 11">
              <a:extLst>
                <a:ext uri="{FF2B5EF4-FFF2-40B4-BE49-F238E27FC236}">
                  <a16:creationId xmlns:a16="http://schemas.microsoft.com/office/drawing/2014/main" id="{FE959A16-C762-3726-4CAA-20F90A944991}"/>
                </a:ext>
              </a:extLst>
            </p:cNvPr>
            <p:cNvSpPr/>
            <p:nvPr/>
          </p:nvSpPr>
          <p:spPr>
            <a:xfrm flipV="1">
              <a:off x="4834930" y="84191"/>
              <a:ext cx="7359542" cy="889536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16166C9-9FB8-BDDF-A2C8-0B30782A1B68}"/>
                </a:ext>
              </a:extLst>
            </p:cNvPr>
            <p:cNvSpPr txBox="1"/>
            <p:nvPr/>
          </p:nvSpPr>
          <p:spPr>
            <a:xfrm>
              <a:off x="5313042" y="180614"/>
              <a:ext cx="6403317" cy="696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GỢI Ý TRẢ LỜI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04009B-1E58-AA3E-9263-74266F6AF83C}"/>
              </a:ext>
            </a:extLst>
          </p:cNvPr>
          <p:cNvGrpSpPr/>
          <p:nvPr/>
        </p:nvGrpSpPr>
        <p:grpSpPr>
          <a:xfrm>
            <a:off x="612490" y="2621870"/>
            <a:ext cx="3611266" cy="4024719"/>
            <a:chOff x="756941" y="2400300"/>
            <a:chExt cx="6324600" cy="70487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1F2D154-27D9-7157-B02B-3665FAAAC446}"/>
                </a:ext>
              </a:extLst>
            </p:cNvPr>
            <p:cNvGrpSpPr/>
            <p:nvPr/>
          </p:nvGrpSpPr>
          <p:grpSpPr>
            <a:xfrm>
              <a:off x="756941" y="2400300"/>
              <a:ext cx="6324600" cy="7048702"/>
              <a:chOff x="812040" y="2102692"/>
              <a:chExt cx="6324600" cy="7048702"/>
            </a:xfrm>
          </p:grpSpPr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102BC54F-028F-C66B-022C-BF87347A0278}"/>
                  </a:ext>
                </a:extLst>
              </p:cNvPr>
              <p:cNvSpPr/>
              <p:nvPr/>
            </p:nvSpPr>
            <p:spPr>
              <a:xfrm>
                <a:off x="812040" y="2102692"/>
                <a:ext cx="6324600" cy="7048702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rgbClr val="F79646">
                  <a:lumMod val="60000"/>
                  <a:lumOff val="40000"/>
                </a:srgbClr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BFAE4B1C-F152-BF28-EDBE-22AE5C8D6331}"/>
                  </a:ext>
                </a:extLst>
              </p:cNvPr>
              <p:cNvGrpSpPr/>
              <p:nvPr/>
            </p:nvGrpSpPr>
            <p:grpSpPr>
              <a:xfrm>
                <a:off x="1075815" y="2487557"/>
                <a:ext cx="5826740" cy="1867726"/>
                <a:chOff x="1426698" y="3199063"/>
                <a:chExt cx="5826740" cy="1867726"/>
              </a:xfrm>
            </p:grpSpPr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id="{053D1F7C-6971-DC03-6523-6588373DAFA3}"/>
                    </a:ext>
                  </a:extLst>
                </p:cNvPr>
                <p:cNvSpPr/>
                <p:nvPr/>
              </p:nvSpPr>
              <p:spPr>
                <a:xfrm>
                  <a:off x="1426698" y="3199063"/>
                  <a:ext cx="5826740" cy="1867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</p:spPr>
              <p:txBody>
                <a:bodyPr/>
                <a:lstStyle/>
                <a:p>
                  <a:pPr marL="0" marR="0" lvl="0" indent="0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867CC3E-3C90-C2C3-B3E0-1011B45BE71C}"/>
                    </a:ext>
                  </a:extLst>
                </p:cNvPr>
                <p:cNvSpPr txBox="1"/>
                <p:nvPr/>
              </p:nvSpPr>
              <p:spPr>
                <a:xfrm>
                  <a:off x="1458553" y="3746716"/>
                  <a:ext cx="5733339" cy="916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cs typeface="Arial" panose="020B0604020202020204" pitchFamily="34" charset="0"/>
                    </a:rPr>
                    <a:t>TÌNH HUỐNG 1</a:t>
                  </a:r>
                </a:p>
              </p:txBody>
            </p:sp>
          </p:grp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DC6616D-5A22-C9F1-1F60-76C3C3E9A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32576" t="-1897" r="-29398" b="-1941"/>
            <a:stretch/>
          </p:blipFill>
          <p:spPr>
            <a:xfrm>
              <a:off x="1506135" y="5037756"/>
              <a:ext cx="4762500" cy="4028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862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7">
          <a:extLst>
            <a:ext uri="{FF2B5EF4-FFF2-40B4-BE49-F238E27FC236}">
              <a16:creationId xmlns:a16="http://schemas.microsoft.com/office/drawing/2014/main" id="{48644980-2CB8-EF69-1DFE-82248F33E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248DD8-5687-1F4D-DFC4-A16DC35A6EF2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16">
            <a:extLst>
              <a:ext uri="{FF2B5EF4-FFF2-40B4-BE49-F238E27FC236}">
                <a16:creationId xmlns:a16="http://schemas.microsoft.com/office/drawing/2014/main" id="{97B6DA0A-5A6F-41C0-61A5-D117CE049F1A}"/>
              </a:ext>
            </a:extLst>
          </p:cNvPr>
          <p:cNvSpPr txBox="1"/>
          <p:nvPr/>
        </p:nvSpPr>
        <p:spPr>
          <a:xfrm>
            <a:off x="10889937" y="249346"/>
            <a:ext cx="819375" cy="85457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marL="0" marR="0" lvl="0" indent="0" algn="ctr" defTabSz="609539" eaLnBrk="1" fontAlgn="auto" latinLnBrk="0" hangingPunct="1">
              <a:lnSpc>
                <a:spcPts val="17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B4AD889A-144B-9CE9-E472-282D0845ACC5}"/>
              </a:ext>
            </a:extLst>
          </p:cNvPr>
          <p:cNvSpPr/>
          <p:nvPr/>
        </p:nvSpPr>
        <p:spPr>
          <a:xfrm>
            <a:off x="4664615" y="2621870"/>
            <a:ext cx="6892297" cy="4024719"/>
          </a:xfrm>
          <a:custGeom>
            <a:avLst/>
            <a:gdLst/>
            <a:ahLst/>
            <a:cxnLst/>
            <a:rect l="l" t="t" r="r" b="b"/>
            <a:pathLst>
              <a:path w="2644875" h="2069539">
                <a:moveTo>
                  <a:pt x="39318" y="0"/>
                </a:moveTo>
                <a:lnTo>
                  <a:pt x="2605557" y="0"/>
                </a:lnTo>
                <a:cubicBezTo>
                  <a:pt x="2615985" y="0"/>
                  <a:pt x="2625986" y="4142"/>
                  <a:pt x="2633359" y="11516"/>
                </a:cubicBezTo>
                <a:cubicBezTo>
                  <a:pt x="2640733" y="18889"/>
                  <a:pt x="2644875" y="28890"/>
                  <a:pt x="2644875" y="39318"/>
                </a:cubicBezTo>
                <a:lnTo>
                  <a:pt x="2644875" y="2030222"/>
                </a:lnTo>
                <a:cubicBezTo>
                  <a:pt x="2644875" y="2051936"/>
                  <a:pt x="2627272" y="2069539"/>
                  <a:pt x="2605557" y="2069539"/>
                </a:cubicBezTo>
                <a:lnTo>
                  <a:pt x="39318" y="2069539"/>
                </a:lnTo>
                <a:cubicBezTo>
                  <a:pt x="17603" y="2069539"/>
                  <a:pt x="0" y="2051936"/>
                  <a:pt x="0" y="2030222"/>
                </a:cubicBezTo>
                <a:lnTo>
                  <a:pt x="0" y="39318"/>
                </a:lnTo>
                <a:cubicBezTo>
                  <a:pt x="0" y="17603"/>
                  <a:pt x="17603" y="0"/>
                  <a:pt x="39318" y="0"/>
                </a:cubicBezTo>
                <a:close/>
              </a:path>
            </a:pathLst>
          </a:custGeom>
          <a:solidFill>
            <a:srgbClr val="4BACC6">
              <a:lumMod val="20000"/>
              <a:lumOff val="80000"/>
            </a:srgbClr>
          </a:solidFill>
        </p:spPr>
        <p:txBody>
          <a:bodyPr anchor="ctr"/>
          <a:lstStyle/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khuyên Hạnh nên tự quét nhà trước, 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 defTabSz="609539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 đó mới xem ti vi.</a:t>
            </a:r>
            <a:endParaRPr lang="vi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05BDF1-3210-4771-9B4A-7EBDBCD67A75}"/>
              </a:ext>
            </a:extLst>
          </p:cNvPr>
          <p:cNvGrpSpPr/>
          <p:nvPr/>
        </p:nvGrpSpPr>
        <p:grpSpPr>
          <a:xfrm>
            <a:off x="3568041" y="1671151"/>
            <a:ext cx="5055917" cy="668048"/>
            <a:chOff x="4834930" y="84191"/>
            <a:chExt cx="7359542" cy="889536"/>
          </a:xfrm>
        </p:grpSpPr>
        <p:sp>
          <p:nvSpPr>
            <p:cNvPr id="7" name="Round Same Side Corner Rectangle 11">
              <a:extLst>
                <a:ext uri="{FF2B5EF4-FFF2-40B4-BE49-F238E27FC236}">
                  <a16:creationId xmlns:a16="http://schemas.microsoft.com/office/drawing/2014/main" id="{FD99A1C5-AA79-E9DF-DC0F-8B0FA820CEB4}"/>
                </a:ext>
              </a:extLst>
            </p:cNvPr>
            <p:cNvSpPr/>
            <p:nvPr/>
          </p:nvSpPr>
          <p:spPr>
            <a:xfrm flipV="1">
              <a:off x="4834930" y="84191"/>
              <a:ext cx="7359542" cy="889536"/>
            </a:xfrm>
            <a:prstGeom prst="round2SameRect">
              <a:avLst>
                <a:gd name="adj1" fmla="val 37720"/>
                <a:gd name="adj2" fmla="val 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solidFill>
                <a:srgbClr val="F7964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F288A7-DB6D-283D-EAE3-EE9DFDFD562E}"/>
                </a:ext>
              </a:extLst>
            </p:cNvPr>
            <p:cNvSpPr txBox="1"/>
            <p:nvPr/>
          </p:nvSpPr>
          <p:spPr>
            <a:xfrm>
              <a:off x="5313042" y="180614"/>
              <a:ext cx="6403317" cy="696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GỢI Ý TRẢ LỜI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F85E861-41FE-B938-89E5-661BDCB845DF}"/>
              </a:ext>
            </a:extLst>
          </p:cNvPr>
          <p:cNvGrpSpPr/>
          <p:nvPr/>
        </p:nvGrpSpPr>
        <p:grpSpPr>
          <a:xfrm>
            <a:off x="612490" y="2621870"/>
            <a:ext cx="3611266" cy="4024719"/>
            <a:chOff x="756941" y="2400300"/>
            <a:chExt cx="6324600" cy="704870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6FC695A-EDDD-6A56-AD66-8324A0E85B21}"/>
                </a:ext>
              </a:extLst>
            </p:cNvPr>
            <p:cNvGrpSpPr/>
            <p:nvPr/>
          </p:nvGrpSpPr>
          <p:grpSpPr>
            <a:xfrm>
              <a:off x="756941" y="2400300"/>
              <a:ext cx="6324600" cy="7048702"/>
              <a:chOff x="812040" y="2102692"/>
              <a:chExt cx="6324600" cy="7048702"/>
            </a:xfrm>
          </p:grpSpPr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ACC0B0DB-3E23-45EA-BFC8-F2E427202D8F}"/>
                  </a:ext>
                </a:extLst>
              </p:cNvPr>
              <p:cNvSpPr/>
              <p:nvPr/>
            </p:nvSpPr>
            <p:spPr>
              <a:xfrm>
                <a:off x="812040" y="2102692"/>
                <a:ext cx="6324600" cy="7048702"/>
              </a:xfrm>
              <a:custGeom>
                <a:avLst/>
                <a:gdLst/>
                <a:ahLst/>
                <a:cxnLst/>
                <a:rect l="l" t="t" r="r" b="b"/>
                <a:pathLst>
                  <a:path w="1437726" h="2048682">
                    <a:moveTo>
                      <a:pt x="72330" y="0"/>
                    </a:moveTo>
                    <a:lnTo>
                      <a:pt x="1365396" y="0"/>
                    </a:lnTo>
                    <a:cubicBezTo>
                      <a:pt x="1405343" y="0"/>
                      <a:pt x="1437726" y="32383"/>
                      <a:pt x="1437726" y="72330"/>
                    </a:cubicBezTo>
                    <a:lnTo>
                      <a:pt x="1437726" y="1976352"/>
                    </a:lnTo>
                    <a:cubicBezTo>
                      <a:pt x="1437726" y="1995535"/>
                      <a:pt x="1430105" y="2013932"/>
                      <a:pt x="1416541" y="2027497"/>
                    </a:cubicBezTo>
                    <a:cubicBezTo>
                      <a:pt x="1402976" y="2041061"/>
                      <a:pt x="1384579" y="2048682"/>
                      <a:pt x="1365396" y="2048682"/>
                    </a:cubicBezTo>
                    <a:lnTo>
                      <a:pt x="72330" y="2048682"/>
                    </a:lnTo>
                    <a:cubicBezTo>
                      <a:pt x="32383" y="2048682"/>
                      <a:pt x="0" y="2016298"/>
                      <a:pt x="0" y="1976352"/>
                    </a:cubicBezTo>
                    <a:lnTo>
                      <a:pt x="0" y="72330"/>
                    </a:lnTo>
                    <a:cubicBezTo>
                      <a:pt x="0" y="32383"/>
                      <a:pt x="32383" y="0"/>
                      <a:pt x="72330" y="0"/>
                    </a:cubicBezTo>
                    <a:close/>
                  </a:path>
                </a:pathLst>
              </a:custGeom>
              <a:solidFill>
                <a:srgbClr val="F79646">
                  <a:lumMod val="60000"/>
                  <a:lumOff val="40000"/>
                </a:srgbClr>
              </a:solidFill>
            </p:spPr>
            <p:txBody>
              <a:bodyPr/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1E7132DE-B6BE-290C-FC5B-BA53DC35E345}"/>
                  </a:ext>
                </a:extLst>
              </p:cNvPr>
              <p:cNvGrpSpPr/>
              <p:nvPr/>
            </p:nvGrpSpPr>
            <p:grpSpPr>
              <a:xfrm>
                <a:off x="1075815" y="2487557"/>
                <a:ext cx="5826740" cy="1867726"/>
                <a:chOff x="1426698" y="3199063"/>
                <a:chExt cx="5826740" cy="1867726"/>
              </a:xfrm>
            </p:grpSpPr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id="{9CA6AF07-6E54-AEAC-353C-13D5BFF4E650}"/>
                    </a:ext>
                  </a:extLst>
                </p:cNvPr>
                <p:cNvSpPr/>
                <p:nvPr/>
              </p:nvSpPr>
              <p:spPr>
                <a:xfrm>
                  <a:off x="1426698" y="3199063"/>
                  <a:ext cx="5826740" cy="18677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9860" h="335393">
                      <a:moveTo>
                        <a:pt x="78196" y="0"/>
                      </a:moveTo>
                      <a:lnTo>
                        <a:pt x="1251664" y="0"/>
                      </a:lnTo>
                      <a:cubicBezTo>
                        <a:pt x="1294851" y="0"/>
                        <a:pt x="1329860" y="35010"/>
                        <a:pt x="1329860" y="78196"/>
                      </a:cubicBezTo>
                      <a:lnTo>
                        <a:pt x="1329860" y="257196"/>
                      </a:lnTo>
                      <a:cubicBezTo>
                        <a:pt x="1329860" y="277935"/>
                        <a:pt x="1321622" y="297825"/>
                        <a:pt x="1306957" y="312489"/>
                      </a:cubicBezTo>
                      <a:cubicBezTo>
                        <a:pt x="1292292" y="327154"/>
                        <a:pt x="1272403" y="335393"/>
                        <a:pt x="1251664" y="335393"/>
                      </a:cubicBezTo>
                      <a:lnTo>
                        <a:pt x="78196" y="335393"/>
                      </a:lnTo>
                      <a:cubicBezTo>
                        <a:pt x="57457" y="335393"/>
                        <a:pt x="37568" y="327154"/>
                        <a:pt x="22903" y="312489"/>
                      </a:cubicBezTo>
                      <a:cubicBezTo>
                        <a:pt x="8239" y="297825"/>
                        <a:pt x="0" y="277935"/>
                        <a:pt x="0" y="257196"/>
                      </a:cubicBezTo>
                      <a:lnTo>
                        <a:pt x="0" y="78196"/>
                      </a:lnTo>
                      <a:cubicBezTo>
                        <a:pt x="0" y="57457"/>
                        <a:pt x="8239" y="37568"/>
                        <a:pt x="22903" y="22903"/>
                      </a:cubicBezTo>
                      <a:cubicBezTo>
                        <a:pt x="37568" y="8239"/>
                        <a:pt x="57457" y="0"/>
                        <a:pt x="7819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</p:spPr>
              <p:txBody>
                <a:bodyPr/>
                <a:lstStyle/>
                <a:p>
                  <a:pPr marL="0" marR="0" lvl="0" indent="0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A1F025F-86ED-35A4-2562-C77AA169C850}"/>
                    </a:ext>
                  </a:extLst>
                </p:cNvPr>
                <p:cNvSpPr txBox="1"/>
                <p:nvPr/>
              </p:nvSpPr>
              <p:spPr>
                <a:xfrm>
                  <a:off x="1458553" y="3746716"/>
                  <a:ext cx="5733339" cy="9163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609539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cs typeface="Arial" panose="020B0604020202020204" pitchFamily="34" charset="0"/>
                    </a:rPr>
                    <a:t>TÌNH HUỐNG 1</a:t>
                  </a:r>
                </a:p>
              </p:txBody>
            </p:sp>
          </p:grp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D07A2AE-09FC-9E8F-A9D0-4EBFC2C98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32576" t="-1897" r="-29398" b="-1941"/>
            <a:stretch/>
          </p:blipFill>
          <p:spPr>
            <a:xfrm>
              <a:off x="1506135" y="5037756"/>
              <a:ext cx="4762500" cy="40280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165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5A397349-5D47-00BD-14C1-86FCC3504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>
            <a:extLst>
              <a:ext uri="{FF2B5EF4-FFF2-40B4-BE49-F238E27FC236}">
                <a16:creationId xmlns:a16="http://schemas.microsoft.com/office/drawing/2014/main" id="{95BD7B50-F51D-A5DE-AAEF-EF0BBA9C278D}"/>
              </a:ext>
            </a:extLst>
          </p:cNvPr>
          <p:cNvSpPr txBox="1"/>
          <p:nvPr/>
        </p:nvSpPr>
        <p:spPr>
          <a:xfrm>
            <a:off x="2285099" y="1026455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2: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Tự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liên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hệ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Freeform 11">
            <a:extLst>
              <a:ext uri="{FF2B5EF4-FFF2-40B4-BE49-F238E27FC236}">
                <a16:creationId xmlns:a16="http://schemas.microsoft.com/office/drawing/2014/main" id="{D94C34F2-7BD2-A4C2-374E-2773AC0CF5A3}"/>
              </a:ext>
            </a:extLst>
          </p:cNvPr>
          <p:cNvSpPr/>
          <p:nvPr/>
        </p:nvSpPr>
        <p:spPr>
          <a:xfrm>
            <a:off x="909371" y="4125439"/>
            <a:ext cx="3055919" cy="2660907"/>
          </a:xfrm>
          <a:custGeom>
            <a:avLst/>
            <a:gdLst/>
            <a:ahLst/>
            <a:cxnLst/>
            <a:rect l="l" t="t" r="r" b="b"/>
            <a:pathLst>
              <a:path w="9826388" h="8229600">
                <a:moveTo>
                  <a:pt x="0" y="0"/>
                </a:moveTo>
                <a:lnTo>
                  <a:pt x="9826388" y="0"/>
                </a:lnTo>
                <a:lnTo>
                  <a:pt x="98263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8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3" name="Speech Bubble: Rectangle with Corners Rounded 13">
            <a:extLst>
              <a:ext uri="{FF2B5EF4-FFF2-40B4-BE49-F238E27FC236}">
                <a16:creationId xmlns:a16="http://schemas.microsoft.com/office/drawing/2014/main" id="{6397159C-6A59-5B60-66B9-3D99A72F0689}"/>
              </a:ext>
            </a:extLst>
          </p:cNvPr>
          <p:cNvSpPr/>
          <p:nvPr/>
        </p:nvSpPr>
        <p:spPr>
          <a:xfrm>
            <a:off x="4787741" y="3197688"/>
            <a:ext cx="6866576" cy="1430839"/>
          </a:xfrm>
          <a:prstGeom prst="wedgeRoundRectCallout">
            <a:avLst>
              <a:gd name="adj1" fmla="val -54968"/>
              <a:gd name="adj2" fmla="val 3926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kể cho các bạn nghe về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 việc em đã tự giác làm.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Speech Bubble: Rectangle with Corners Rounded 14">
            <a:extLst>
              <a:ext uri="{FF2B5EF4-FFF2-40B4-BE49-F238E27FC236}">
                <a16:creationId xmlns:a16="http://schemas.microsoft.com/office/drawing/2014/main" id="{71753F90-593A-03D4-A427-920F602015E3}"/>
              </a:ext>
            </a:extLst>
          </p:cNvPr>
          <p:cNvSpPr/>
          <p:nvPr/>
        </p:nvSpPr>
        <p:spPr>
          <a:xfrm>
            <a:off x="4787741" y="4991127"/>
            <a:ext cx="6866576" cy="1430838"/>
          </a:xfrm>
          <a:prstGeom prst="wedgeRoundRectCallout">
            <a:avLst>
              <a:gd name="adj1" fmla="val -54728"/>
              <a:gd name="adj2" fmla="val -37754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cảm thấy như thế nào khi tự giác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làm việc của mình?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EDCC8B-7F54-52B8-9829-54C2FC03F963}"/>
              </a:ext>
            </a:extLst>
          </p:cNvPr>
          <p:cNvSpPr txBox="1"/>
          <p:nvPr/>
        </p:nvSpPr>
        <p:spPr>
          <a:xfrm>
            <a:off x="521367" y="1866873"/>
            <a:ext cx="1114926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sẻ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75F9EA-5A96-FC5B-3C0E-5FDF92E812FA}"/>
              </a:ext>
            </a:extLst>
          </p:cNvPr>
          <p:cNvSpPr txBox="1"/>
          <p:nvPr/>
        </p:nvSpPr>
        <p:spPr>
          <a:xfrm>
            <a:off x="-1067869" y="3197688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THẢO LUẬN NHÓM ĐÔI </a:t>
            </a:r>
          </a:p>
        </p:txBody>
      </p:sp>
    </p:spTree>
    <p:extLst>
      <p:ext uri="{BB962C8B-B14F-4D97-AF65-F5344CB8AC3E}">
        <p14:creationId xmlns:p14="http://schemas.microsoft.com/office/powerpoint/2010/main" val="242695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>
          <a:extLst>
            <a:ext uri="{FF2B5EF4-FFF2-40B4-BE49-F238E27FC236}">
              <a16:creationId xmlns:a16="http://schemas.microsoft.com/office/drawing/2014/main" id="{B69BE382-C4F2-3A38-6DB2-493B0BEE0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>
            <a:extLst>
              <a:ext uri="{FF2B5EF4-FFF2-40B4-BE49-F238E27FC236}">
                <a16:creationId xmlns:a16="http://schemas.microsoft.com/office/drawing/2014/main" id="{E4E88A4D-8B9F-AC72-9C18-BAF7A4A1C299}"/>
              </a:ext>
            </a:extLst>
          </p:cNvPr>
          <p:cNvSpPr txBox="1"/>
          <p:nvPr/>
        </p:nvSpPr>
        <p:spPr>
          <a:xfrm>
            <a:off x="2285100" y="1438182"/>
            <a:ext cx="7621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3: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hành</a:t>
            </a:r>
            <a:endParaRPr sz="2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 descr="A cartoon of a child standing at a table&#10;&#10;Description automatically generated">
            <a:extLst>
              <a:ext uri="{FF2B5EF4-FFF2-40B4-BE49-F238E27FC236}">
                <a16:creationId xmlns:a16="http://schemas.microsoft.com/office/drawing/2014/main" id="{2A9E10EB-2103-3790-983D-40B9E86A96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50" t="25843" r="4476" b="15472"/>
          <a:stretch/>
        </p:blipFill>
        <p:spPr>
          <a:xfrm>
            <a:off x="297255" y="2552700"/>
            <a:ext cx="1159749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6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C9C853AF-09CC-F2AD-233D-13C542811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42900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9;p14">
            <a:extLst>
              <a:ext uri="{FF2B5EF4-FFF2-40B4-BE49-F238E27FC236}">
                <a16:creationId xmlns:a16="http://schemas.microsoft.com/office/drawing/2014/main" id="{3A76FD9D-8FC9-0D85-5A70-ADC53AB2E5BB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49;p14">
            <a:extLst>
              <a:ext uri="{FF2B5EF4-FFF2-40B4-BE49-F238E27FC236}">
                <a16:creationId xmlns:a16="http://schemas.microsoft.com/office/drawing/2014/main" id="{17283A1E-82D7-1461-FC5B-3EF9051C4719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49;p14">
            <a:extLst>
              <a:ext uri="{FF2B5EF4-FFF2-40B4-BE49-F238E27FC236}">
                <a16:creationId xmlns:a16="http://schemas.microsoft.com/office/drawing/2014/main" id="{2F746114-D710-81E5-2189-7DB37647A92E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45231F41-93A9-351B-6BB7-21EED95DBF08}"/>
              </a:ext>
            </a:extLst>
          </p:cNvPr>
          <p:cNvSpPr/>
          <p:nvPr/>
        </p:nvSpPr>
        <p:spPr>
          <a:xfrm>
            <a:off x="3791866" y="1441938"/>
            <a:ext cx="4608267" cy="817525"/>
          </a:xfrm>
          <a:prstGeom prst="roundRect">
            <a:avLst/>
          </a:prstGeom>
          <a:solidFill>
            <a:srgbClr val="FCE680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giờ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Speech Bubble: Rectangle with Corners Rounded 9">
            <a:extLst>
              <a:ext uri="{FF2B5EF4-FFF2-40B4-BE49-F238E27FC236}">
                <a16:creationId xmlns:a16="http://schemas.microsoft.com/office/drawing/2014/main" id="{EA07C0D2-6367-688E-CCD8-55F764E1CB15}"/>
              </a:ext>
            </a:extLst>
          </p:cNvPr>
          <p:cNvSpPr/>
          <p:nvPr/>
        </p:nvSpPr>
        <p:spPr>
          <a:xfrm>
            <a:off x="7646662" y="3189236"/>
            <a:ext cx="3971334" cy="1921466"/>
          </a:xfrm>
          <a:prstGeom prst="wedgeRoundRectCallout">
            <a:avLst>
              <a:gd name="adj1" fmla="val -52632"/>
              <a:gd name="adj2" fmla="val 6899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sóc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bồn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A678C0-3A1D-3666-BD36-937B2F7BF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175" y="2887579"/>
            <a:ext cx="6583392" cy="3730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"/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55;p15">
            <a:extLst>
              <a:ext uri="{FF2B5EF4-FFF2-40B4-BE49-F238E27FC236}">
                <a16:creationId xmlns:a16="http://schemas.microsoft.com/office/drawing/2014/main" id="{7C5A04C1-B6AF-8944-D5F7-AA8FA510FCB9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55;p15">
            <a:extLst>
              <a:ext uri="{FF2B5EF4-FFF2-40B4-BE49-F238E27FC236}">
                <a16:creationId xmlns:a16="http://schemas.microsoft.com/office/drawing/2014/main" id="{5654D169-B003-6EB9-4514-2167BB9464A8}"/>
              </a:ext>
            </a:extLst>
          </p:cNvPr>
          <p:cNvSpPr/>
          <p:nvPr/>
        </p:nvSpPr>
        <p:spPr>
          <a:xfrm>
            <a:off x="8763000" y="4572000"/>
            <a:ext cx="3429000" cy="228600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6288C59-CA53-212A-CCC3-F23974BF5BDA}"/>
              </a:ext>
            </a:extLst>
          </p:cNvPr>
          <p:cNvSpPr/>
          <p:nvPr/>
        </p:nvSpPr>
        <p:spPr>
          <a:xfrm>
            <a:off x="3834188" y="1621721"/>
            <a:ext cx="4523622" cy="8532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4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giờ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1C7EF7-A682-5920-156F-8B119EA303B3}"/>
              </a:ext>
            </a:extLst>
          </p:cNvPr>
          <p:cNvSpPr txBox="1"/>
          <p:nvPr/>
        </p:nvSpPr>
        <p:spPr>
          <a:xfrm>
            <a:off x="1387932" y="2929380"/>
            <a:ext cx="941613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Cùng bạn chăm sóc bồn hoa, cây cảnh của lớp.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Hằng ngày, tự giác làm việc của mình ở nhà và ở trường: học tập, trực nhật lớp; làm việc nhà phù hợp với khả năng.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Nhắc nhở bạn tự giác làm việc của mình.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D81DBE6-5F40-1AC7-D578-551880230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3154680"/>
            <a:ext cx="2826355" cy="17013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"/>
          <p:cNvSpPr/>
          <p:nvPr/>
        </p:nvSpPr>
        <p:spPr>
          <a:xfrm>
            <a:off x="2231641" y="2772257"/>
            <a:ext cx="7841847" cy="2370014"/>
          </a:xfrm>
          <a:prstGeom prst="roundRect">
            <a:avLst>
              <a:gd name="adj" fmla="val 16667"/>
            </a:avLst>
          </a:prstGeom>
          <a:solidFill>
            <a:srgbClr val="FDE8B3"/>
          </a:solidFill>
          <a:ln w="57150" cap="flat" cmpd="sng">
            <a:solidFill>
              <a:srgbClr val="B1503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mọi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quý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mến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tiến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bộ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hằng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ngày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việc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Chớ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nhờ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ai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thay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68" name="Google Shape;268;p17"/>
          <p:cNvSpPr/>
          <p:nvPr/>
        </p:nvSpPr>
        <p:spPr>
          <a:xfrm rot="-294019">
            <a:off x="1781047" y="2376094"/>
            <a:ext cx="2612804" cy="595679"/>
          </a:xfrm>
          <a:prstGeom prst="roundRect">
            <a:avLst>
              <a:gd name="adj" fmla="val 50000"/>
            </a:avLst>
          </a:prstGeom>
          <a:solidFill>
            <a:srgbClr val="807CB5"/>
          </a:solidFill>
          <a:ln w="571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LỜI KHUYÊN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66F820-AB54-C6E2-7FE6-3E3AEE7A3387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tự giác làm việc </a:t>
            </a:r>
            <a:r>
              <a:rPr lang="vi-VN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vủa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mình.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nhiệm vụ đã giao phần Vận dụng.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7. Yêu thương gia đình.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2C9F08-E231-6642-EB8A-09418FB59054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DC5AA4-9746-D74A-DDAA-B3079F93C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1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851</Words>
  <Application>Microsoft Office PowerPoint</Application>
  <PresentationFormat>Widescreen</PresentationFormat>
  <Paragraphs>74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UTM Avo</vt:lpstr>
      <vt:lpstr>Wingdings</vt:lpstr>
      <vt:lpstr>Arial</vt:lpstr>
      <vt:lpstr>Calibri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Monkey</dc:creator>
  <cp:lastModifiedBy>Vân Anh Vũ</cp:lastModifiedBy>
  <cp:revision>11</cp:revision>
  <dcterms:created xsi:type="dcterms:W3CDTF">2023-11-15T08:38:52Z</dcterms:created>
  <dcterms:modified xsi:type="dcterms:W3CDTF">2025-01-23T04:05:42Z</dcterms:modified>
</cp:coreProperties>
</file>