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76" r:id="rId7"/>
    <p:sldId id="260" r:id="rId8"/>
    <p:sldId id="261" r:id="rId9"/>
    <p:sldId id="288" r:id="rId10"/>
    <p:sldId id="277" r:id="rId11"/>
    <p:sldId id="278" r:id="rId12"/>
    <p:sldId id="262" r:id="rId13"/>
    <p:sldId id="279" r:id="rId14"/>
    <p:sldId id="265" r:id="rId15"/>
    <p:sldId id="266" r:id="rId16"/>
    <p:sldId id="267" r:id="rId17"/>
    <p:sldId id="284" r:id="rId18"/>
    <p:sldId id="289" r:id="rId19"/>
    <p:sldId id="290" r:id="rId20"/>
    <p:sldId id="283" r:id="rId21"/>
    <p:sldId id="282" r:id="rId22"/>
    <p:sldId id="281" r:id="rId23"/>
    <p:sldId id="280" r:id="rId24"/>
    <p:sldId id="285" r:id="rId25"/>
    <p:sldId id="286" r:id="rId26"/>
    <p:sldId id="287" r:id="rId27"/>
    <p:sldId id="268" r:id="rId28"/>
    <p:sldId id="269" r:id="rId29"/>
    <p:sldId id="271" r:id="rId30"/>
    <p:sldId id="272" r:id="rId31"/>
    <p:sldId id="273" r:id="rId32"/>
    <p:sldId id="274" r:id="rId33"/>
    <p:sldId id="275" r:id="rId34"/>
  </p:sldIdLst>
  <p:sldSz cx="12192000" cy="6858000"/>
  <p:notesSz cx="6858000" cy="9144000"/>
  <p:embeddedFontLs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WCB8Qz19CxuvAsjzVCqz+yYwn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41ED64F7-1812-4908-5AEB-6579A9FA8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>
            <a:extLst>
              <a:ext uri="{FF2B5EF4-FFF2-40B4-BE49-F238E27FC236}">
                <a16:creationId xmlns:a16="http://schemas.microsoft.com/office/drawing/2014/main" id="{9C4AC06F-2E9D-9A62-A789-4C5DC12FEA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>
            <a:extLst>
              <a:ext uri="{FF2B5EF4-FFF2-40B4-BE49-F238E27FC236}">
                <a16:creationId xmlns:a16="http://schemas.microsoft.com/office/drawing/2014/main" id="{544C830A-0A38-95D7-E6C8-FEA020AA35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1343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389EE9D5-18B9-F8A3-78A3-9AE15C908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AFAB6A09-B6F2-872F-ECEE-7BEC06F4FE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C3AF0FBD-73B8-63A5-59A9-044A3FB0B5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171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A6A4761C-AD12-9729-1C18-88B535552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8509766B-FB8A-77E6-45C8-F460E78BC5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B17CD43F-4998-CBA5-A6D9-5A6ADD494D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0855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4DCD0719-6527-987E-A45E-0AA230E54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3C3C9610-5758-75E6-59AB-AF70534213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48897B91-8CBA-C5CF-2992-D3D5466218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770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E9AE3D80-8D3C-82E8-FB02-BB502CACB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>
            <a:extLst>
              <a:ext uri="{FF2B5EF4-FFF2-40B4-BE49-F238E27FC236}">
                <a16:creationId xmlns:a16="http://schemas.microsoft.com/office/drawing/2014/main" id="{D688CF1C-F92F-04EB-B1FA-AB0CB13AA7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>
            <a:extLst>
              <a:ext uri="{FF2B5EF4-FFF2-40B4-BE49-F238E27FC236}">
                <a16:creationId xmlns:a16="http://schemas.microsoft.com/office/drawing/2014/main" id="{914E6F55-D43F-37AD-B695-D135FCB2D4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3919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EE8BD299-C810-8006-8B02-CA77E12A9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40B62ACF-F258-D4C2-77BF-95FB3E1E52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31F6F402-7FA5-F569-E06A-3AFA850E6F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161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A732C6F4-EF83-69FC-4022-E23E2DB9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6861DEB1-EBC3-0750-863A-8E0CC25B35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075515C3-EB47-F756-95A5-CBA1660698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41831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AE151F39-C88B-AECC-60DB-36A22902B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A9C78CA5-1609-FB4D-BD33-F6C516219F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775E1E4E-C865-D46B-D892-5E0078F9BE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3285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26BCFE38-7CD2-F3BE-13AF-224A41ED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542EA469-5950-8300-6860-C714686D86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BB1032B0-814D-A983-E749-8410A26DDC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50049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CD88C4E3-82F2-95F5-B0F1-72FDDF38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13F2404F-23AD-065C-AB1C-CBB0039206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59EFCF05-875C-32CA-DA42-282608C84A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6318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B0DA158A-9F44-11C8-3035-933A9D705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F20481D0-1DA8-DD43-381F-56E076A634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F2958D62-6D78-1F60-4C41-051C1C75C7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9817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FABC42E2-66B8-3A76-08B2-A8D9587C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B963C486-AD09-5077-E4B2-2106C23046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D2C1881A-2DE9-6E05-7A45-2629DB8B26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81594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FA8D4A0A-EA93-B754-404E-FA73D7A17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A11E01A6-1C32-6608-D74D-455C85E880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C9A21D9F-D814-85BB-20D0-3748148C67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833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149EB407-9FBB-69A5-AC10-0E935AAC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E99BE5C2-759B-697A-8AA2-0F4520DE3C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20C4CFF8-57F8-237F-8FC6-8D7BDD239C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0740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39232620-F581-5C82-2892-9A65F6417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87CA40C2-78BE-7A15-D47A-96190B9762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4A8A56CA-F291-827F-B5F6-22E87AF981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58308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7" name="Google Shape;2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4fd567b4d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1" name="Google Shape;271;g324fd567b4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2" name="Google Shape;29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7" name="Google Shape;2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24fd567b4d_0_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g324fd567b4d_0_1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4" name="Google Shape;94;g324fd567b4d_0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4fd567b4d_0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4fd567b4d_0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4fd567b4d_0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9" name="Google Shape;99;g324fd567b4d_0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0" name="Google Shape;100;g324fd567b4d_0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4fd567b4d_0_1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" name="Google Shape;103;g324fd567b4d_0_1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4" name="Google Shape;104;g324fd567b4d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5" name="Google Shape;105;g324fd567b4d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6" name="Google Shape;106;g324fd567b4d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4fd567b4d_0_1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g324fd567b4d_0_1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10" name="Google Shape;110;g324fd567b4d_0_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1" name="Google Shape;111;g324fd567b4d_0_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2" name="Google Shape;112;g324fd567b4d_0_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4fd567b4d_0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g324fd567b4d_0_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6" name="Google Shape;116;g324fd567b4d_0_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g324fd567b4d_0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8" name="Google Shape;118;g324fd567b4d_0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9" name="Google Shape;119;g324fd567b4d_0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4fd567b4d_0_1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g324fd567b4d_0_1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3" name="Google Shape;123;g324fd567b4d_0_1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4" name="Google Shape;124;g324fd567b4d_0_1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5" name="Google Shape;125;g324fd567b4d_0_1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6" name="Google Shape;126;g324fd567b4d_0_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7" name="Google Shape;127;g324fd567b4d_0_1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4fd567b4d_0_1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4fd567b4d_0_1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g324fd567b4d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2" name="Google Shape;132;g324fd567b4d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3" name="Google Shape;133;g324fd567b4d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4fd567b4d_0_1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6" name="Google Shape;136;g324fd567b4d_0_1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7" name="Google Shape;137;g324fd567b4d_0_1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8" name="Google Shape;138;g324fd567b4d_0_1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9" name="Google Shape;139;g324fd567b4d_0_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0" name="Google Shape;140;g324fd567b4d_0_1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4fd567b4d_0_1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g324fd567b4d_0_1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g324fd567b4d_0_1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5" name="Google Shape;145;g324fd567b4d_0_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6" name="Google Shape;146;g324fd567b4d_0_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7" name="Google Shape;147;g324fd567b4d_0_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4fd567b4d_0_1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0" name="Google Shape;150;g324fd567b4d_0_17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1" name="Google Shape;151;g324fd567b4d_0_1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2" name="Google Shape;152;g324fd567b4d_0_1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3" name="Google Shape;153;g324fd567b4d_0_1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4fd567b4d_0_18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g324fd567b4d_0_18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7" name="Google Shape;157;g324fd567b4d_0_1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8" name="Google Shape;158;g324fd567b4d_0_1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9" name="Google Shape;159;g324fd567b4d_0_1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4fd567b4d_0_11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24fd567b4d_0_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" name="Google Shape;87;g324fd567b4d_0_1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" name="Google Shape;88;g324fd567b4d_0_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9" name="Google Shape;89;g324fd567b4d_0_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0" name="Google Shape;90;g324fd567b4d_0_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5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youtu.be/s6p1ERHjz68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4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56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youtu.be/EiKH_ZjP_4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56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jp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58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58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D73D-BDB5-C3EC-0083-92A18A88CEB8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92D3466-110F-2D1B-35D4-19DF75A99970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Thật thà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B6F2F9C-4A11-92AC-E464-89F0EB0BFC46}"/>
              </a:ext>
            </a:extLst>
          </p:cNvPr>
          <p:cNvSpPr txBox="1">
            <a:spLocks/>
          </p:cNvSpPr>
          <p:nvPr/>
        </p:nvSpPr>
        <p:spPr>
          <a:xfrm>
            <a:off x="163005" y="3559900"/>
            <a:ext cx="1186598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11.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Trả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lại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rơi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72711-7B19-6197-6EC5-573CAE822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3"/>
          <p:cNvGrpSpPr/>
          <p:nvPr/>
        </p:nvGrpSpPr>
        <p:grpSpPr>
          <a:xfrm>
            <a:off x="0" y="1694922"/>
            <a:ext cx="11375377" cy="855427"/>
            <a:chOff x="-2" y="2032031"/>
            <a:chExt cx="17063067" cy="1283141"/>
          </a:xfrm>
        </p:grpSpPr>
        <p:sp>
          <p:nvSpPr>
            <p:cNvPr id="179" name="Google Shape;179;p3"/>
            <p:cNvSpPr/>
            <p:nvPr/>
          </p:nvSpPr>
          <p:spPr>
            <a:xfrm>
              <a:off x="-2" y="2157557"/>
              <a:ext cx="16410070" cy="1032090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“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Còng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”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hỏi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180" name="Google Shape;180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757070" y="2032031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4" name="Google Shape;184;p3">
            <a:hlinkClick r:id="rId5"/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3386666" y="3209099"/>
            <a:ext cx="5418667" cy="3045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6FCC5E-D17A-10CF-270C-3441829CF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071" y="2108604"/>
            <a:ext cx="6362505" cy="3973518"/>
          </a:xfrm>
          <a:prstGeom prst="rect">
            <a:avLst/>
          </a:prstGeom>
        </p:spPr>
      </p:pic>
      <p:sp>
        <p:nvSpPr>
          <p:cNvPr id="3" name="Freeform 7">
            <a:extLst>
              <a:ext uri="{FF2B5EF4-FFF2-40B4-BE49-F238E27FC236}">
                <a16:creationId xmlns:a16="http://schemas.microsoft.com/office/drawing/2014/main" id="{C1DD6BA1-20CE-A358-F10C-2769F5095529}"/>
              </a:ext>
            </a:extLst>
          </p:cNvPr>
          <p:cNvSpPr/>
          <p:nvPr/>
        </p:nvSpPr>
        <p:spPr>
          <a:xfrm>
            <a:off x="521439" y="2108604"/>
            <a:ext cx="4478495" cy="3973518"/>
          </a:xfrm>
          <a:custGeom>
            <a:avLst/>
            <a:gdLst/>
            <a:ahLst/>
            <a:cxnLst/>
            <a:rect l="l" t="t" r="r" b="b"/>
            <a:pathLst>
              <a:path w="1769282" h="1520563">
                <a:moveTo>
                  <a:pt x="58775" y="0"/>
                </a:moveTo>
                <a:lnTo>
                  <a:pt x="1710507" y="0"/>
                </a:lnTo>
                <a:cubicBezTo>
                  <a:pt x="1726095" y="0"/>
                  <a:pt x="1741045" y="6192"/>
                  <a:pt x="1752067" y="17215"/>
                </a:cubicBezTo>
                <a:cubicBezTo>
                  <a:pt x="1763089" y="28237"/>
                  <a:pt x="1769282" y="43187"/>
                  <a:pt x="1769282" y="58775"/>
                </a:cubicBezTo>
                <a:lnTo>
                  <a:pt x="1769282" y="1461787"/>
                </a:lnTo>
                <a:cubicBezTo>
                  <a:pt x="1769282" y="1494248"/>
                  <a:pt x="1742967" y="1520563"/>
                  <a:pt x="1710507" y="1520563"/>
                </a:cubicBezTo>
                <a:lnTo>
                  <a:pt x="58775" y="1520563"/>
                </a:lnTo>
                <a:cubicBezTo>
                  <a:pt x="26315" y="1520563"/>
                  <a:pt x="0" y="1494248"/>
                  <a:pt x="0" y="1461787"/>
                </a:cubicBezTo>
                <a:lnTo>
                  <a:pt x="0" y="58775"/>
                </a:lnTo>
                <a:cubicBezTo>
                  <a:pt x="0" y="26315"/>
                  <a:pt x="26315" y="0"/>
                  <a:pt x="58775" y="0"/>
                </a:cubicBezTo>
                <a:close/>
              </a:path>
            </a:pathLst>
          </a:custGeom>
          <a:solidFill>
            <a:srgbClr val="FEFDF8"/>
          </a:solidFill>
          <a:ln>
            <a:solidFill>
              <a:srgbClr val="1F497D">
                <a:lumMod val="75000"/>
              </a:srgbClr>
            </a:solidFill>
          </a:ln>
        </p:spPr>
        <p:txBody>
          <a:bodyPr anchor="ctr"/>
          <a:lstStyle/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Bạn Tôm, bạn Tép trong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hát đã làm gì?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Việc làm của hai bạn có đáng khen không? Vì sao?</a:t>
            </a:r>
            <a:endParaRPr kumimoji="0" lang="vi-VN" sz="24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6D455126-F941-3A3F-ABBD-F956CFE7CE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6327" y="1624039"/>
            <a:ext cx="830223" cy="153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D8E1AF82-12BE-F68D-1248-DCF336E5D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B3DCE2B-C8F1-BD7F-C35B-13137B2084CF}"/>
              </a:ext>
            </a:extLst>
          </p:cNvPr>
          <p:cNvGrpSpPr/>
          <p:nvPr/>
        </p:nvGrpSpPr>
        <p:grpSpPr>
          <a:xfrm>
            <a:off x="676871" y="1916700"/>
            <a:ext cx="3561232" cy="4729545"/>
            <a:chOff x="773521" y="2119404"/>
            <a:chExt cx="3561232" cy="4729545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C5CD2C48-9D65-8FE3-BA5D-65AFBBF54D87}"/>
                </a:ext>
              </a:extLst>
            </p:cNvPr>
            <p:cNvSpPr/>
            <p:nvPr/>
          </p:nvSpPr>
          <p:spPr>
            <a:xfrm>
              <a:off x="773521" y="2119404"/>
              <a:ext cx="3561232" cy="4182714"/>
            </a:xfrm>
            <a:custGeom>
              <a:avLst/>
              <a:gdLst/>
              <a:ahLst/>
              <a:cxnLst/>
              <a:rect l="l" t="t" r="r" b="b"/>
              <a:pathLst>
                <a:path w="1406906" h="2065462">
                  <a:moveTo>
                    <a:pt x="73914" y="0"/>
                  </a:moveTo>
                  <a:lnTo>
                    <a:pt x="1332991" y="0"/>
                  </a:lnTo>
                  <a:cubicBezTo>
                    <a:pt x="1373813" y="0"/>
                    <a:pt x="1406906" y="33092"/>
                    <a:pt x="1406906" y="73914"/>
                  </a:cubicBezTo>
                  <a:lnTo>
                    <a:pt x="1406906" y="1991548"/>
                  </a:lnTo>
                  <a:cubicBezTo>
                    <a:pt x="1406906" y="2011151"/>
                    <a:pt x="1399118" y="2029951"/>
                    <a:pt x="1385257" y="2043813"/>
                  </a:cubicBezTo>
                  <a:cubicBezTo>
                    <a:pt x="1371395" y="2057675"/>
                    <a:pt x="1352595" y="2065462"/>
                    <a:pt x="1332991" y="2065462"/>
                  </a:cubicBezTo>
                  <a:lnTo>
                    <a:pt x="73914" y="2065462"/>
                  </a:lnTo>
                  <a:cubicBezTo>
                    <a:pt x="54311" y="2065462"/>
                    <a:pt x="35511" y="2057675"/>
                    <a:pt x="21649" y="2043813"/>
                  </a:cubicBezTo>
                  <a:cubicBezTo>
                    <a:pt x="7787" y="2029951"/>
                    <a:pt x="0" y="2011151"/>
                    <a:pt x="0" y="1991548"/>
                  </a:cubicBezTo>
                  <a:lnTo>
                    <a:pt x="0" y="73914"/>
                  </a:lnTo>
                  <a:cubicBezTo>
                    <a:pt x="0" y="54311"/>
                    <a:pt x="7787" y="35511"/>
                    <a:pt x="21649" y="21649"/>
                  </a:cubicBezTo>
                  <a:cubicBezTo>
                    <a:pt x="35511" y="7787"/>
                    <a:pt x="54311" y="0"/>
                    <a:pt x="73914" y="0"/>
                  </a:cubicBezTo>
                  <a:close/>
                </a:path>
              </a:pathLst>
            </a:custGeom>
            <a:solidFill>
              <a:srgbClr val="FFA771"/>
            </a:solidFill>
          </p:spPr>
          <p:txBody>
            <a:bodyPr/>
            <a:lstStyle/>
            <a:p>
              <a:pPr defTabSz="609539"/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95">
              <a:extLst>
                <a:ext uri="{FF2B5EF4-FFF2-40B4-BE49-F238E27FC236}">
                  <a16:creationId xmlns:a16="http://schemas.microsoft.com/office/drawing/2014/main" id="{E2F71A33-31C0-3F82-C1AC-D0FA5BEB96D3}"/>
                </a:ext>
              </a:extLst>
            </p:cNvPr>
            <p:cNvSpPr/>
            <p:nvPr/>
          </p:nvSpPr>
          <p:spPr>
            <a:xfrm>
              <a:off x="958074" y="2567594"/>
              <a:ext cx="3192127" cy="1437264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5D9"/>
            </a:solidFill>
          </p:spPr>
          <p:txBody>
            <a:bodyPr/>
            <a:lstStyle/>
            <a:p>
              <a:pPr defTabSz="609539"/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FE8FA3-9B9A-3891-FEFC-A99506A7D5BB}"/>
                </a:ext>
              </a:extLst>
            </p:cNvPr>
            <p:cNvSpPr txBox="1"/>
            <p:nvPr/>
          </p:nvSpPr>
          <p:spPr>
            <a:xfrm>
              <a:off x="1143875" y="2635695"/>
              <a:ext cx="2820524" cy="1301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39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HOẠT ĐỘNG NHÓM ĐÔI</a:t>
              </a:r>
            </a:p>
          </p:txBody>
        </p:sp>
        <p:pic>
          <p:nvPicPr>
            <p:cNvPr id="9" name="Picture 97">
              <a:extLst>
                <a:ext uri="{FF2B5EF4-FFF2-40B4-BE49-F238E27FC236}">
                  <a16:creationId xmlns:a16="http://schemas.microsoft.com/office/drawing/2014/main" id="{6A0C2F1C-06A7-ED32-BB8B-D2B274846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130814" y="2456395"/>
              <a:ext cx="846646" cy="218589"/>
            </a:xfrm>
            <a:prstGeom prst="rect">
              <a:avLst/>
            </a:prstGeom>
          </p:spPr>
        </p:pic>
        <p:pic>
          <p:nvPicPr>
            <p:cNvPr id="10" name="Picture 9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835BACB8-36A9-3A16-E41D-14434F0D8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140" y="4116057"/>
              <a:ext cx="2319429" cy="273289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766174-68EC-9DBC-6BB5-009004ABD13E}"/>
              </a:ext>
            </a:extLst>
          </p:cNvPr>
          <p:cNvGrpSpPr/>
          <p:nvPr/>
        </p:nvGrpSpPr>
        <p:grpSpPr>
          <a:xfrm>
            <a:off x="4608858" y="1073341"/>
            <a:ext cx="7488732" cy="5680023"/>
            <a:chOff x="4751812" y="759450"/>
            <a:chExt cx="7488732" cy="568002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89B9AB4-DED3-7DEF-5365-111925A5C63B}"/>
                </a:ext>
              </a:extLst>
            </p:cNvPr>
            <p:cNvGrpSpPr/>
            <p:nvPr/>
          </p:nvGrpSpPr>
          <p:grpSpPr>
            <a:xfrm>
              <a:off x="4751812" y="759450"/>
              <a:ext cx="7299412" cy="5130782"/>
              <a:chOff x="4751812" y="759450"/>
              <a:chExt cx="7299412" cy="5130782"/>
            </a:xfrm>
          </p:grpSpPr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F0160111-1D3A-1803-FBCD-C3AB721735D8}"/>
                  </a:ext>
                </a:extLst>
              </p:cNvPr>
              <p:cNvSpPr/>
              <p:nvPr/>
            </p:nvSpPr>
            <p:spPr>
              <a:xfrm>
                <a:off x="4751813" y="759450"/>
                <a:ext cx="7299411" cy="5130782"/>
              </a:xfrm>
              <a:custGeom>
                <a:avLst/>
                <a:gdLst/>
                <a:ahLst/>
                <a:cxnLst/>
                <a:rect l="l" t="t" r="r" b="b"/>
                <a:pathLst>
                  <a:path w="2644875" h="2069539">
                    <a:moveTo>
                      <a:pt x="39318" y="0"/>
                    </a:moveTo>
                    <a:lnTo>
                      <a:pt x="2605557" y="0"/>
                    </a:lnTo>
                    <a:cubicBezTo>
                      <a:pt x="2615985" y="0"/>
                      <a:pt x="2625986" y="4142"/>
                      <a:pt x="2633359" y="11516"/>
                    </a:cubicBezTo>
                    <a:cubicBezTo>
                      <a:pt x="2640733" y="18889"/>
                      <a:pt x="2644875" y="28890"/>
                      <a:pt x="2644875" y="39318"/>
                    </a:cubicBezTo>
                    <a:lnTo>
                      <a:pt x="2644875" y="2030222"/>
                    </a:lnTo>
                    <a:cubicBezTo>
                      <a:pt x="2644875" y="2051936"/>
                      <a:pt x="2627272" y="2069539"/>
                      <a:pt x="2605557" y="2069539"/>
                    </a:cubicBezTo>
                    <a:lnTo>
                      <a:pt x="39318" y="2069539"/>
                    </a:lnTo>
                    <a:cubicBezTo>
                      <a:pt x="17603" y="2069539"/>
                      <a:pt x="0" y="2051936"/>
                      <a:pt x="0" y="2030222"/>
                    </a:cubicBezTo>
                    <a:lnTo>
                      <a:pt x="0" y="39318"/>
                    </a:lnTo>
                    <a:cubicBezTo>
                      <a:pt x="0" y="17603"/>
                      <a:pt x="17603" y="0"/>
                      <a:pt x="39318" y="0"/>
                    </a:cubicBezTo>
                    <a:close/>
                  </a:path>
                </a:pathLst>
              </a:custGeom>
              <a:solidFill>
                <a:srgbClr val="4BACC6">
                  <a:lumMod val="20000"/>
                  <a:lumOff val="80000"/>
                </a:srgbClr>
              </a:solidFill>
            </p:spPr>
            <p:txBody>
              <a:bodyPr/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AD9E12-CB63-A638-B620-2E1CFD8966F3}"/>
                  </a:ext>
                </a:extLst>
              </p:cNvPr>
              <p:cNvSpPr txBox="1"/>
              <p:nvPr/>
            </p:nvSpPr>
            <p:spPr>
              <a:xfrm>
                <a:off x="5701292" y="1650033"/>
                <a:ext cx="6108620" cy="10295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algn="just" defTabSz="609539">
                  <a:lnSpc>
                    <a:spcPct val="150000"/>
                  </a:lnSpc>
                  <a:defRPr sz="240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vi-VN" dirty="0"/>
                  <a:t>Em hoặc người thân của em đã bao giờ bị mất tiền hoặc mất đồ chưa?</a:t>
                </a:r>
                <a:endParaRPr lang="en-US" dirty="0"/>
              </a:p>
            </p:txBody>
          </p:sp>
          <p:pic>
            <p:nvPicPr>
              <p:cNvPr id="16" name="Picture 12">
                <a:extLst>
                  <a:ext uri="{FF2B5EF4-FFF2-40B4-BE49-F238E27FC236}">
                    <a16:creationId xmlns:a16="http://schemas.microsoft.com/office/drawing/2014/main" id="{A8710BDA-265B-FBEF-EFFF-A0028E70A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751813" y="1815054"/>
                <a:ext cx="808211" cy="699470"/>
              </a:xfrm>
              <a:prstGeom prst="rect">
                <a:avLst/>
              </a:prstGeom>
            </p:spPr>
          </p:pic>
          <p:pic>
            <p:nvPicPr>
              <p:cNvPr id="17" name="Picture 13">
                <a:extLst>
                  <a:ext uri="{FF2B5EF4-FFF2-40B4-BE49-F238E27FC236}">
                    <a16:creationId xmlns:a16="http://schemas.microsoft.com/office/drawing/2014/main" id="{8A475086-69D4-8C92-76BB-97555C561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751813" y="3366393"/>
                <a:ext cx="808211" cy="699470"/>
              </a:xfrm>
              <a:prstGeom prst="rect">
                <a:avLst/>
              </a:prstGeom>
            </p:spPr>
          </p:pic>
          <p:pic>
            <p:nvPicPr>
              <p:cNvPr id="18" name="Picture 14">
                <a:extLst>
                  <a:ext uri="{FF2B5EF4-FFF2-40B4-BE49-F238E27FC236}">
                    <a16:creationId xmlns:a16="http://schemas.microsoft.com/office/drawing/2014/main" id="{9BD86864-0B2B-B80B-D25B-FCCF586552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751812" y="4768928"/>
                <a:ext cx="808211" cy="699470"/>
              </a:xfrm>
              <a:prstGeom prst="rect">
                <a:avLst/>
              </a:prstGeom>
            </p:spPr>
          </p:pic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3DBBAC59-A896-1401-146F-22E29EDC06FC}"/>
                  </a:ext>
                </a:extLst>
              </p:cNvPr>
              <p:cNvSpPr txBox="1"/>
              <p:nvPr/>
            </p:nvSpPr>
            <p:spPr>
              <a:xfrm>
                <a:off x="5701292" y="1033957"/>
                <a:ext cx="5596128" cy="482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 defTabSz="609539">
                  <a:lnSpc>
                    <a:spcPct val="150000"/>
                  </a:lnSpc>
                </a:pP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lớp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cùng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chia </a:t>
                </a: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sẻ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đôi</a:t>
                </a:r>
                <a:r>
                  <a:rPr lang="en-US" sz="24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582CAAF6-C3B7-39B0-7897-65739E37448B}"/>
                  </a:ext>
                </a:extLst>
              </p:cNvPr>
              <p:cNvSpPr txBox="1"/>
              <p:nvPr/>
            </p:nvSpPr>
            <p:spPr>
              <a:xfrm>
                <a:off x="5705560" y="2850584"/>
                <a:ext cx="6104352" cy="269150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algn="just" defTabSz="609539">
                  <a:lnSpc>
                    <a:spcPct val="150000"/>
                  </a:lnSpc>
                  <a:defRPr sz="240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vi-VN" dirty="0"/>
                  <a:t>Khi bị mất tiền hoặc mất đồ, em </a:t>
                </a:r>
                <a:br>
                  <a:rPr lang="en-US" dirty="0"/>
                </a:br>
                <a:r>
                  <a:rPr lang="vi-VN" dirty="0"/>
                  <a:t>và người thân của em cảm thấy </a:t>
                </a:r>
                <a:br>
                  <a:rPr lang="en-US" dirty="0"/>
                </a:br>
                <a:r>
                  <a:rPr lang="vi-VN" dirty="0"/>
                  <a:t>như thế nào?</a:t>
                </a:r>
                <a:endParaRPr lang="en-US" dirty="0"/>
              </a:p>
              <a:p>
                <a:r>
                  <a:rPr lang="vi-VN" dirty="0"/>
                  <a:t>Em đã bao giờ trả lại của rơi chưa? </a:t>
                </a:r>
                <a:br>
                  <a:rPr lang="en-US" dirty="0"/>
                </a:br>
                <a:r>
                  <a:rPr lang="vi-VN" dirty="0"/>
                  <a:t>Em cảm thấy thế nào khi làm việc đó?</a:t>
                </a:r>
                <a:endParaRPr lang="en-US" dirty="0"/>
              </a:p>
            </p:txBody>
          </p:sp>
        </p:grp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7BCA69D-4EC9-68E9-7C9E-706A83A2F974}"/>
                </a:ext>
              </a:extLst>
            </p:cNvPr>
            <p:cNvSpPr/>
            <p:nvPr/>
          </p:nvSpPr>
          <p:spPr>
            <a:xfrm rot="18314647">
              <a:off x="11117039" y="5315967"/>
              <a:ext cx="1160650" cy="1086361"/>
            </a:xfrm>
            <a:custGeom>
              <a:avLst/>
              <a:gdLst/>
              <a:ahLst/>
              <a:cxnLst/>
              <a:rect l="l" t="t" r="r" b="b"/>
              <a:pathLst>
                <a:path w="3132080" h="3069439">
                  <a:moveTo>
                    <a:pt x="0" y="0"/>
                  </a:moveTo>
                  <a:lnTo>
                    <a:pt x="3132080" y="0"/>
                  </a:lnTo>
                  <a:lnTo>
                    <a:pt x="3132080" y="3069438"/>
                  </a:lnTo>
                  <a:lnTo>
                    <a:pt x="0" y="30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/>
              <a:endParaRPr lang="en-US" sz="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67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0362634-833E-D1E5-5AC2-01A8AAA3F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/>
        </p:nvSpPr>
        <p:spPr>
          <a:xfrm>
            <a:off x="2931822" y="1563362"/>
            <a:ext cx="632835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1: KỂ CHUYỆN THEO TRANH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2" name="Picture 1" descr="A red and white play butt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8CEA897D-9981-4F5B-C7EA-ACBC8AE60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313" y="4016755"/>
            <a:ext cx="2847371" cy="185833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B6DD34A-36DF-AB42-665E-01D12E62E420}"/>
              </a:ext>
            </a:extLst>
          </p:cNvPr>
          <p:cNvGrpSpPr/>
          <p:nvPr/>
        </p:nvGrpSpPr>
        <p:grpSpPr>
          <a:xfrm>
            <a:off x="0" y="2543932"/>
            <a:ext cx="9412329" cy="1021197"/>
            <a:chOff x="-6197585" y="628104"/>
            <a:chExt cx="27537654" cy="2177015"/>
          </a:xfrm>
        </p:grpSpPr>
        <p:sp>
          <p:nvSpPr>
            <p:cNvPr id="4" name="Arrow: Pentagon 23">
              <a:extLst>
                <a:ext uri="{FF2B5EF4-FFF2-40B4-BE49-F238E27FC236}">
                  <a16:creationId xmlns:a16="http://schemas.microsoft.com/office/drawing/2014/main" id="{A4989BBB-F576-5972-C490-90CB47B86224}"/>
                </a:ext>
              </a:extLst>
            </p:cNvPr>
            <p:cNvSpPr/>
            <p:nvPr/>
          </p:nvSpPr>
          <p:spPr>
            <a:xfrm>
              <a:off x="-6197585" y="628104"/>
              <a:ext cx="26800378" cy="2177015"/>
            </a:xfrm>
            <a:prstGeom prst="homePlate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Quan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sát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tranh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kể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lại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câu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chuyện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Cậu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bé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thật</a:t>
              </a:r>
              <a:r>
                <a:rPr lang="en-US" sz="2400" b="1" kern="12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thà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8C3FF11A-F57A-0AEC-4464-E400541908F8}"/>
                </a:ext>
              </a:extLst>
            </p:cNvPr>
            <p:cNvSpPr/>
            <p:nvPr/>
          </p:nvSpPr>
          <p:spPr>
            <a:xfrm>
              <a:off x="19865516" y="1179390"/>
              <a:ext cx="1474553" cy="1074441"/>
            </a:xfrm>
            <a:custGeom>
              <a:avLst/>
              <a:gdLst/>
              <a:ahLst/>
              <a:cxnLst/>
              <a:rect l="l" t="t" r="r" b="b"/>
              <a:pathLst>
                <a:path w="1013848" h="1095079">
                  <a:moveTo>
                    <a:pt x="0" y="0"/>
                  </a:moveTo>
                  <a:lnTo>
                    <a:pt x="1013849" y="0"/>
                  </a:lnTo>
                  <a:lnTo>
                    <a:pt x="1013849" y="1095079"/>
                  </a:lnTo>
                  <a:lnTo>
                    <a:pt x="0" y="1095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r="-59722"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5D310CC2-B7E0-3BF6-F745-6BAE52204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artoon&#10;&#10;Description automatically generated">
            <a:extLst>
              <a:ext uri="{FF2B5EF4-FFF2-40B4-BE49-F238E27FC236}">
                <a16:creationId xmlns:a16="http://schemas.microsoft.com/office/drawing/2014/main" id="{8BD64CFE-BAD9-8B63-A31B-BB5C7ABDD8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285" r="50000" b="37143"/>
          <a:stretch/>
        </p:blipFill>
        <p:spPr>
          <a:xfrm>
            <a:off x="1088943" y="1795598"/>
            <a:ext cx="5130394" cy="4413418"/>
          </a:xfrm>
          <a:prstGeom prst="rect">
            <a:avLst/>
          </a:prstGeom>
        </p:spPr>
      </p:pic>
      <p:pic>
        <p:nvPicPr>
          <p:cNvPr id="13" name="Picture 12" descr="A screenshot of a cartoon&#10;&#10;Description automatically generated">
            <a:extLst>
              <a:ext uri="{FF2B5EF4-FFF2-40B4-BE49-F238E27FC236}">
                <a16:creationId xmlns:a16="http://schemas.microsoft.com/office/drawing/2014/main" id="{519070FA-95D7-2762-8EC8-B6DC1A3048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24286" b="39762"/>
          <a:stretch/>
        </p:blipFill>
        <p:spPr>
          <a:xfrm>
            <a:off x="5936584" y="1834586"/>
            <a:ext cx="5441569" cy="436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AAA75F5E-16C9-A8F4-5B9C-2D20621F7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artoon&#10;&#10;Description automatically generated">
            <a:extLst>
              <a:ext uri="{FF2B5EF4-FFF2-40B4-BE49-F238E27FC236}">
                <a16:creationId xmlns:a16="http://schemas.microsoft.com/office/drawing/2014/main" id="{D086F830-F943-48E4-D65C-3C1E80B527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857" r="51947" b="2143"/>
          <a:stretch/>
        </p:blipFill>
        <p:spPr>
          <a:xfrm>
            <a:off x="689247" y="1572222"/>
            <a:ext cx="5129167" cy="4166042"/>
          </a:xfrm>
          <a:prstGeom prst="rect">
            <a:avLst/>
          </a:prstGeom>
        </p:spPr>
      </p:pic>
      <p:pic>
        <p:nvPicPr>
          <p:cNvPr id="9" name="Picture 8" descr="A screenshot of a cartoon&#10;&#10;Description automatically generated">
            <a:extLst>
              <a:ext uri="{FF2B5EF4-FFF2-40B4-BE49-F238E27FC236}">
                <a16:creationId xmlns:a16="http://schemas.microsoft.com/office/drawing/2014/main" id="{A5591416-9983-358F-6C8E-31C0FFFEB1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62857"/>
          <a:stretch/>
        </p:blipFill>
        <p:spPr>
          <a:xfrm>
            <a:off x="6096000" y="1572221"/>
            <a:ext cx="5029097" cy="416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AFA4CBC0-7735-7825-262F-A42B13A9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D42CB79-0755-988E-4FD0-8EA631757B15}"/>
              </a:ext>
            </a:extLst>
          </p:cNvPr>
          <p:cNvGrpSpPr/>
          <p:nvPr/>
        </p:nvGrpSpPr>
        <p:grpSpPr>
          <a:xfrm>
            <a:off x="648336" y="1993899"/>
            <a:ext cx="3455891" cy="3480656"/>
            <a:chOff x="707136" y="673982"/>
            <a:chExt cx="5183837" cy="522098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9E1DABB-F47D-CA2A-5DD5-DC09F7782BDC}"/>
                </a:ext>
              </a:extLst>
            </p:cNvPr>
            <p:cNvSpPr/>
            <p:nvPr/>
          </p:nvSpPr>
          <p:spPr>
            <a:xfrm>
              <a:off x="707136" y="1475367"/>
              <a:ext cx="5183837" cy="4419600"/>
            </a:xfrm>
            <a:prstGeom prst="roundRect">
              <a:avLst/>
            </a:prstGeom>
            <a:solidFill>
              <a:srgbClr val="4BACC6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kể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endParaRPr lang="vi-VN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1FD56E72-C229-F588-584B-85EC33D86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478174" y="673982"/>
              <a:ext cx="1641758" cy="1602767"/>
            </a:xfrm>
            <a:prstGeom prst="rect">
              <a:avLst/>
            </a:prstGeom>
          </p:spPr>
        </p:pic>
      </p:grp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B99B2B2-62FE-1FFC-D196-37576640BCC6}"/>
              </a:ext>
            </a:extLst>
          </p:cNvPr>
          <p:cNvSpPr/>
          <p:nvPr/>
        </p:nvSpPr>
        <p:spPr>
          <a:xfrm>
            <a:off x="4806584" y="2520042"/>
            <a:ext cx="6441205" cy="1612900"/>
          </a:xfrm>
          <a:prstGeom prst="wedgeRoundRectCallout">
            <a:avLst>
              <a:gd name="adj1" fmla="val -56037"/>
              <a:gd name="adj2" fmla="val 40457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buClrTx/>
              <a:defRPr/>
            </a:pPr>
            <a:r>
              <a:rPr lang="vi-VN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 của Lan cảm thấy như thế nào khi bị mất ví?</a:t>
            </a:r>
            <a:endParaRPr lang="vi-VN" sz="2667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C094450-A24D-3510-DE3E-D1978BD44FE6}"/>
              </a:ext>
            </a:extLst>
          </p:cNvPr>
          <p:cNvSpPr/>
          <p:nvPr/>
        </p:nvSpPr>
        <p:spPr>
          <a:xfrm>
            <a:off x="4836396" y="4337958"/>
            <a:ext cx="6441205" cy="1612900"/>
          </a:xfrm>
          <a:prstGeom prst="wedgeRoundRectCallout">
            <a:avLst>
              <a:gd name="adj1" fmla="val -54597"/>
              <a:gd name="adj2" fmla="val -37664"/>
              <a:gd name="adj3" fmla="val 16667"/>
            </a:avLst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buClrTx/>
              <a:defRPr/>
            </a:pP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cậu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bé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b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chuyện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mang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gì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kumimoji="0" lang="vi-VN" sz="266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398CF1-7E9B-D287-4EA6-458D732BB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21" y="4831957"/>
            <a:ext cx="2160407" cy="216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738536C9-B3D7-39B4-8883-7467B3C46B66}"/>
              </a:ext>
            </a:extLst>
          </p:cNvPr>
          <p:cNvSpPr txBox="1"/>
          <p:nvPr/>
        </p:nvSpPr>
        <p:spPr>
          <a:xfrm>
            <a:off x="0" y="1522814"/>
            <a:ext cx="1219199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2: TÌM NHỮNG NGƯỜI PHÙ HỢP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 THỂ GIÚP EM TRẢ LẠI CỦA RƠI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777622-28C3-65B4-72B4-8D90F7C94CCF}"/>
              </a:ext>
            </a:extLst>
          </p:cNvPr>
          <p:cNvGrpSpPr/>
          <p:nvPr/>
        </p:nvGrpSpPr>
        <p:grpSpPr>
          <a:xfrm>
            <a:off x="2265992" y="2903721"/>
            <a:ext cx="8093646" cy="1212363"/>
            <a:chOff x="4384450" y="2100156"/>
            <a:chExt cx="12140469" cy="1818545"/>
          </a:xfrm>
        </p:grpSpPr>
        <p:sp>
          <p:nvSpPr>
            <p:cNvPr id="12" name="Speech Bubble: Rectangle with Corners Rounded 11">
              <a:extLst>
                <a:ext uri="{FF2B5EF4-FFF2-40B4-BE49-F238E27FC236}">
                  <a16:creationId xmlns:a16="http://schemas.microsoft.com/office/drawing/2014/main" id="{6BFF8985-E4E9-C735-F80F-BFC5FDA4314A}"/>
                </a:ext>
              </a:extLst>
            </p:cNvPr>
            <p:cNvSpPr/>
            <p:nvPr/>
          </p:nvSpPr>
          <p:spPr>
            <a:xfrm>
              <a:off x="4384450" y="2100156"/>
              <a:ext cx="10633662" cy="1818545"/>
            </a:xfrm>
            <a:prstGeom prst="wedgeRoundRectCallout">
              <a:avLst>
                <a:gd name="adj1" fmla="val -26405"/>
                <a:gd name="adj2" fmla="val 46900"/>
                <a:gd name="adj3" fmla="val 16667"/>
              </a:avLst>
            </a:prstGeom>
            <a:solidFill>
              <a:srgbClr val="FFF7DD"/>
            </a:solidFill>
            <a:ln w="381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SGK – tr57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solidFill>
                  <a:schemeClr val="tx1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" name="Picture 12" descr="Shape&#10;&#10;Description automatically generated">
              <a:extLst>
                <a:ext uri="{FF2B5EF4-FFF2-40B4-BE49-F238E27FC236}">
                  <a16:creationId xmlns:a16="http://schemas.microsoft.com/office/drawing/2014/main" id="{10D93A2A-CE77-980F-6CC6-E6F9DAE80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rgbClr val="9BBB5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887" y="2370078"/>
              <a:ext cx="2152032" cy="1434687"/>
            </a:xfrm>
            <a:prstGeom prst="rect">
              <a:avLst/>
            </a:prstGeom>
          </p:spPr>
        </p:pic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C5FFD04A-E7D1-3504-7300-0EB1597F3A70}"/>
              </a:ext>
            </a:extLst>
          </p:cNvPr>
          <p:cNvSpPr/>
          <p:nvPr/>
        </p:nvSpPr>
        <p:spPr>
          <a:xfrm>
            <a:off x="2211201" y="4720200"/>
            <a:ext cx="7198689" cy="1558051"/>
          </a:xfrm>
          <a:custGeom>
            <a:avLst/>
            <a:gdLst/>
            <a:ahLst/>
            <a:cxnLst/>
            <a:rect l="l" t="t" r="r" b="b"/>
            <a:pathLst>
              <a:path w="1769282" h="1520563">
                <a:moveTo>
                  <a:pt x="58775" y="0"/>
                </a:moveTo>
                <a:lnTo>
                  <a:pt x="1710507" y="0"/>
                </a:lnTo>
                <a:cubicBezTo>
                  <a:pt x="1726095" y="0"/>
                  <a:pt x="1741045" y="6192"/>
                  <a:pt x="1752067" y="17215"/>
                </a:cubicBezTo>
                <a:cubicBezTo>
                  <a:pt x="1763089" y="28237"/>
                  <a:pt x="1769282" y="43187"/>
                  <a:pt x="1769282" y="58775"/>
                </a:cubicBezTo>
                <a:lnTo>
                  <a:pt x="1769282" y="1461787"/>
                </a:lnTo>
                <a:cubicBezTo>
                  <a:pt x="1769282" y="1494248"/>
                  <a:pt x="1742967" y="1520563"/>
                  <a:pt x="1710507" y="1520563"/>
                </a:cubicBezTo>
                <a:lnTo>
                  <a:pt x="58775" y="1520563"/>
                </a:lnTo>
                <a:cubicBezTo>
                  <a:pt x="26315" y="1520563"/>
                  <a:pt x="0" y="1494248"/>
                  <a:pt x="0" y="1461787"/>
                </a:cubicBezTo>
                <a:lnTo>
                  <a:pt x="0" y="58775"/>
                </a:lnTo>
                <a:cubicBezTo>
                  <a:pt x="0" y="26315"/>
                  <a:pt x="26315" y="0"/>
                  <a:pt x="58775" y="0"/>
                </a:cubicBezTo>
                <a:close/>
              </a:path>
            </a:pathLst>
          </a:custGeom>
          <a:solidFill>
            <a:srgbClr val="FEFDF8"/>
          </a:solidFill>
          <a:ln>
            <a:solidFill>
              <a:srgbClr val="1F497D">
                <a:lumMod val="75000"/>
              </a:srgbClr>
            </a:solidFill>
          </a:ln>
        </p:spPr>
        <p:txBody>
          <a:bodyPr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Vậy những ai là người phù hợp, đáng tin cậy, có thể giúp em trả lại của rơi?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>
          <a:extLst>
            <a:ext uri="{FF2B5EF4-FFF2-40B4-BE49-F238E27FC236}">
              <a16:creationId xmlns:a16="http://schemas.microsoft.com/office/drawing/2014/main" id="{A14EB885-D021-3F35-B0F5-AB3A5F035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artoon characters&#10;&#10;Description automatically generated">
            <a:extLst>
              <a:ext uri="{FF2B5EF4-FFF2-40B4-BE49-F238E27FC236}">
                <a16:creationId xmlns:a16="http://schemas.microsoft.com/office/drawing/2014/main" id="{062FF85C-1A19-0B7D-E418-FE59DFE905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99"/>
          <a:stretch/>
        </p:blipFill>
        <p:spPr>
          <a:xfrm>
            <a:off x="2622797" y="1427547"/>
            <a:ext cx="6946406" cy="543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1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732A4DC4-3650-BCE9-79B5-2FBA37F0C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 txBox="1"/>
          <p:nvPr/>
        </p:nvSpPr>
        <p:spPr>
          <a:xfrm>
            <a:off x="2285100" y="914153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xét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vi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Line Callout 1 (Border and Accent Bar) 3">
            <a:extLst>
              <a:ext uri="{FF2B5EF4-FFF2-40B4-BE49-F238E27FC236}">
                <a16:creationId xmlns:a16="http://schemas.microsoft.com/office/drawing/2014/main" id="{DCD96777-9450-4AAF-FD0E-DB397819A852}"/>
              </a:ext>
            </a:extLst>
          </p:cNvPr>
          <p:cNvSpPr/>
          <p:nvPr/>
        </p:nvSpPr>
        <p:spPr>
          <a:xfrm>
            <a:off x="539920" y="1878536"/>
            <a:ext cx="8877300" cy="668332"/>
          </a:xfrm>
          <a:prstGeom prst="accentBorderCallout1">
            <a:avLst>
              <a:gd name="adj1" fmla="val 18750"/>
              <a:gd name="adj2" fmla="val -3127"/>
              <a:gd name="adj3" fmla="val 19854"/>
              <a:gd name="adj4" fmla="val -9211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SGK – tr57</a:t>
            </a:r>
          </a:p>
        </p:txBody>
      </p:sp>
      <p:pic>
        <p:nvPicPr>
          <p:cNvPr id="4" name="Picture 3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3CCEF81F-173F-F4D4-3A1B-BDD230DB4D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56" t="18860" r="14142" b="19241"/>
          <a:stretch/>
        </p:blipFill>
        <p:spPr>
          <a:xfrm>
            <a:off x="1657350" y="2929055"/>
            <a:ext cx="8877300" cy="3586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boys holding hands&#10;&#10;Description automatically generated">
            <a:extLst>
              <a:ext uri="{FF2B5EF4-FFF2-40B4-BE49-F238E27FC236}">
                <a16:creationId xmlns:a16="http://schemas.microsoft.com/office/drawing/2014/main" id="{8A26E5A7-B60B-3A51-1D4D-2773850190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681" t="15363" r="11681" b="16144"/>
          <a:stretch/>
        </p:blipFill>
        <p:spPr>
          <a:xfrm>
            <a:off x="626821" y="1943100"/>
            <a:ext cx="10938357" cy="4549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907FB485-23E5-EE7D-AE53-967B1CF48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B38F673C-CE6B-FB4E-50E2-F6BB77945C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89" t="10842" r="11570" b="11065"/>
          <a:stretch/>
        </p:blipFill>
        <p:spPr>
          <a:xfrm>
            <a:off x="691486" y="1608448"/>
            <a:ext cx="10809028" cy="513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4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BCD52A52-F51F-41A4-EAC1-1D3C808F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6646DD8-7E18-F281-3789-5C6C41D84064}"/>
              </a:ext>
            </a:extLst>
          </p:cNvPr>
          <p:cNvGrpSpPr/>
          <p:nvPr/>
        </p:nvGrpSpPr>
        <p:grpSpPr>
          <a:xfrm>
            <a:off x="676871" y="1916700"/>
            <a:ext cx="3561232" cy="4729545"/>
            <a:chOff x="773521" y="2119404"/>
            <a:chExt cx="3561232" cy="472954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A4F41A-F14F-E054-E010-DEC5AE4B073C}"/>
                </a:ext>
              </a:extLst>
            </p:cNvPr>
            <p:cNvSpPr/>
            <p:nvPr/>
          </p:nvSpPr>
          <p:spPr>
            <a:xfrm>
              <a:off x="773521" y="2119404"/>
              <a:ext cx="3561232" cy="4182714"/>
            </a:xfrm>
            <a:custGeom>
              <a:avLst/>
              <a:gdLst/>
              <a:ahLst/>
              <a:cxnLst/>
              <a:rect l="l" t="t" r="r" b="b"/>
              <a:pathLst>
                <a:path w="1406906" h="2065462">
                  <a:moveTo>
                    <a:pt x="73914" y="0"/>
                  </a:moveTo>
                  <a:lnTo>
                    <a:pt x="1332991" y="0"/>
                  </a:lnTo>
                  <a:cubicBezTo>
                    <a:pt x="1373813" y="0"/>
                    <a:pt x="1406906" y="33092"/>
                    <a:pt x="1406906" y="73914"/>
                  </a:cubicBezTo>
                  <a:lnTo>
                    <a:pt x="1406906" y="1991548"/>
                  </a:lnTo>
                  <a:cubicBezTo>
                    <a:pt x="1406906" y="2011151"/>
                    <a:pt x="1399118" y="2029951"/>
                    <a:pt x="1385257" y="2043813"/>
                  </a:cubicBezTo>
                  <a:cubicBezTo>
                    <a:pt x="1371395" y="2057675"/>
                    <a:pt x="1352595" y="2065462"/>
                    <a:pt x="1332991" y="2065462"/>
                  </a:cubicBezTo>
                  <a:lnTo>
                    <a:pt x="73914" y="2065462"/>
                  </a:lnTo>
                  <a:cubicBezTo>
                    <a:pt x="54311" y="2065462"/>
                    <a:pt x="35511" y="2057675"/>
                    <a:pt x="21649" y="2043813"/>
                  </a:cubicBezTo>
                  <a:cubicBezTo>
                    <a:pt x="7787" y="2029951"/>
                    <a:pt x="0" y="2011151"/>
                    <a:pt x="0" y="1991548"/>
                  </a:cubicBezTo>
                  <a:lnTo>
                    <a:pt x="0" y="73914"/>
                  </a:lnTo>
                  <a:cubicBezTo>
                    <a:pt x="0" y="54311"/>
                    <a:pt x="7787" y="35511"/>
                    <a:pt x="21649" y="21649"/>
                  </a:cubicBezTo>
                  <a:cubicBezTo>
                    <a:pt x="35511" y="7787"/>
                    <a:pt x="54311" y="0"/>
                    <a:pt x="73914" y="0"/>
                  </a:cubicBezTo>
                  <a:close/>
                </a:path>
              </a:pathLst>
            </a:custGeom>
            <a:solidFill>
              <a:srgbClr val="FFA771"/>
            </a:solidFill>
          </p:spPr>
          <p:txBody>
            <a:bodyPr/>
            <a:lstStyle/>
            <a:p>
              <a:pPr defTabSz="609539"/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95">
              <a:extLst>
                <a:ext uri="{FF2B5EF4-FFF2-40B4-BE49-F238E27FC236}">
                  <a16:creationId xmlns:a16="http://schemas.microsoft.com/office/drawing/2014/main" id="{2C407F61-5C17-8A4C-F30A-62359C1C1B41}"/>
                </a:ext>
              </a:extLst>
            </p:cNvPr>
            <p:cNvSpPr/>
            <p:nvPr/>
          </p:nvSpPr>
          <p:spPr>
            <a:xfrm>
              <a:off x="958074" y="2567594"/>
              <a:ext cx="3192127" cy="1437264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F5D9"/>
            </a:solidFill>
          </p:spPr>
          <p:txBody>
            <a:bodyPr/>
            <a:lstStyle/>
            <a:p>
              <a:pPr defTabSz="609539"/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F1C7A0-60F6-F461-8462-151520F2E3D9}"/>
                </a:ext>
              </a:extLst>
            </p:cNvPr>
            <p:cNvSpPr txBox="1"/>
            <p:nvPr/>
          </p:nvSpPr>
          <p:spPr>
            <a:xfrm>
              <a:off x="1143875" y="2635695"/>
              <a:ext cx="2820524" cy="1301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39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HOẠT ĐỘNG NHÓM ĐÔI</a:t>
              </a:r>
            </a:p>
          </p:txBody>
        </p:sp>
        <p:pic>
          <p:nvPicPr>
            <p:cNvPr id="7" name="Picture 97">
              <a:extLst>
                <a:ext uri="{FF2B5EF4-FFF2-40B4-BE49-F238E27FC236}">
                  <a16:creationId xmlns:a16="http://schemas.microsoft.com/office/drawing/2014/main" id="{6FB4F77E-D116-724E-1E8A-CC6C01C6E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130814" y="2456395"/>
              <a:ext cx="846646" cy="218589"/>
            </a:xfrm>
            <a:prstGeom prst="rect">
              <a:avLst/>
            </a:prstGeom>
          </p:spPr>
        </p:pic>
        <p:pic>
          <p:nvPicPr>
            <p:cNvPr id="8" name="Picture 7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6C876AB1-806F-98B5-8E72-F1DF37F88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140" y="4116057"/>
              <a:ext cx="2319429" cy="273289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6B846D-F853-091F-3D01-C1A439DA8A1D}"/>
              </a:ext>
            </a:extLst>
          </p:cNvPr>
          <p:cNvGrpSpPr/>
          <p:nvPr/>
        </p:nvGrpSpPr>
        <p:grpSpPr>
          <a:xfrm>
            <a:off x="4601766" y="2684420"/>
            <a:ext cx="7092473" cy="2235467"/>
            <a:chOff x="4751813" y="759450"/>
            <a:chExt cx="7299411" cy="2235467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8089474-B6CD-B108-E18F-22AAF182CCFC}"/>
                </a:ext>
              </a:extLst>
            </p:cNvPr>
            <p:cNvSpPr/>
            <p:nvPr/>
          </p:nvSpPr>
          <p:spPr>
            <a:xfrm>
              <a:off x="4751813" y="759450"/>
              <a:ext cx="7299411" cy="2235467"/>
            </a:xfrm>
            <a:custGeom>
              <a:avLst/>
              <a:gdLst/>
              <a:ahLst/>
              <a:cxnLst/>
              <a:rect l="l" t="t" r="r" b="b"/>
              <a:pathLst>
                <a:path w="2644875" h="2069539">
                  <a:moveTo>
                    <a:pt x="39318" y="0"/>
                  </a:moveTo>
                  <a:lnTo>
                    <a:pt x="2605557" y="0"/>
                  </a:lnTo>
                  <a:cubicBezTo>
                    <a:pt x="2615985" y="0"/>
                    <a:pt x="2625986" y="4142"/>
                    <a:pt x="2633359" y="11516"/>
                  </a:cubicBezTo>
                  <a:cubicBezTo>
                    <a:pt x="2640733" y="18889"/>
                    <a:pt x="2644875" y="28890"/>
                    <a:pt x="2644875" y="39318"/>
                  </a:cubicBezTo>
                  <a:lnTo>
                    <a:pt x="2644875" y="2030222"/>
                  </a:lnTo>
                  <a:cubicBezTo>
                    <a:pt x="2644875" y="2051936"/>
                    <a:pt x="2627272" y="2069539"/>
                    <a:pt x="2605557" y="2069539"/>
                  </a:cubicBezTo>
                  <a:lnTo>
                    <a:pt x="39318" y="2069539"/>
                  </a:lnTo>
                  <a:cubicBezTo>
                    <a:pt x="17603" y="2069539"/>
                    <a:pt x="0" y="2051936"/>
                    <a:pt x="0" y="2030222"/>
                  </a:cubicBezTo>
                  <a:lnTo>
                    <a:pt x="0" y="39318"/>
                  </a:lnTo>
                  <a:cubicBezTo>
                    <a:pt x="0" y="17603"/>
                    <a:pt x="17603" y="0"/>
                    <a:pt x="39318" y="0"/>
                  </a:cubicBezTo>
                  <a:close/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16736D-88ED-A15C-5DE0-AB1D1C53CC07}"/>
                </a:ext>
              </a:extLst>
            </p:cNvPr>
            <p:cNvSpPr txBox="1"/>
            <p:nvPr/>
          </p:nvSpPr>
          <p:spPr>
            <a:xfrm>
              <a:off x="5701292" y="1650033"/>
              <a:ext cx="6108620" cy="10295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algn="just" defTabSz="609539">
                <a:lnSpc>
                  <a:spcPct val="150000"/>
                </a:lnSpc>
                <a:defRPr sz="240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defRPr>
              </a:lvl1pPr>
            </a:lstStyle>
            <a:p>
              <a:r>
                <a:rPr lang="vi-VN" dirty="0"/>
                <a:t>Em sẽ làm gì khi chứng kiến việc làm của các bạn?</a:t>
              </a:r>
              <a:endParaRPr lang="en-US" dirty="0"/>
            </a:p>
          </p:txBody>
        </p:sp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E2AE5515-EFDC-4A3E-B702-3D2CA5D78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4751813" y="1815054"/>
              <a:ext cx="808211" cy="699470"/>
            </a:xfrm>
            <a:prstGeom prst="rect">
              <a:avLst/>
            </a:prstGeom>
          </p:spPr>
        </p:pic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576E9B85-7284-EB7A-9153-597DF4E4D7EB}"/>
                </a:ext>
              </a:extLst>
            </p:cNvPr>
            <p:cNvSpPr txBox="1"/>
            <p:nvPr/>
          </p:nvSpPr>
          <p:spPr>
            <a:xfrm>
              <a:off x="5701292" y="1033957"/>
              <a:ext cx="5596128" cy="482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539">
                <a:lnSpc>
                  <a:spcPct val="150000"/>
                </a:lnSpc>
              </a:pP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sẻ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cặp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đôi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11" name="Freeform 12">
            <a:extLst>
              <a:ext uri="{FF2B5EF4-FFF2-40B4-BE49-F238E27FC236}">
                <a16:creationId xmlns:a16="http://schemas.microsoft.com/office/drawing/2014/main" id="{D0B9434C-9907-5FF7-6875-45D721FF9FF6}"/>
              </a:ext>
            </a:extLst>
          </p:cNvPr>
          <p:cNvSpPr/>
          <p:nvPr/>
        </p:nvSpPr>
        <p:spPr>
          <a:xfrm rot="18314647">
            <a:off x="10974085" y="5629858"/>
            <a:ext cx="1160650" cy="1086361"/>
          </a:xfrm>
          <a:custGeom>
            <a:avLst/>
            <a:gdLst/>
            <a:ahLst/>
            <a:cxnLst/>
            <a:rect l="l" t="t" r="r" b="b"/>
            <a:pathLst>
              <a:path w="3132080" h="3069439">
                <a:moveTo>
                  <a:pt x="0" y="0"/>
                </a:moveTo>
                <a:lnTo>
                  <a:pt x="3132080" y="0"/>
                </a:lnTo>
                <a:lnTo>
                  <a:pt x="3132080" y="3069438"/>
                </a:lnTo>
                <a:lnTo>
                  <a:pt x="0" y="30694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/>
            <a:endParaRPr lang="en-US" sz="8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43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A0E4BB95-450C-7E13-9643-8E83B4CDE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>
            <a:extLst>
              <a:ext uri="{FF2B5EF4-FFF2-40B4-BE49-F238E27FC236}">
                <a16:creationId xmlns:a16="http://schemas.microsoft.com/office/drawing/2014/main" id="{3A5F4D39-36C8-2DEF-2AE8-8A3A3B5B28A5}"/>
              </a:ext>
            </a:extLst>
          </p:cNvPr>
          <p:cNvSpPr/>
          <p:nvPr/>
        </p:nvSpPr>
        <p:spPr>
          <a:xfrm>
            <a:off x="2437444" y="2054089"/>
            <a:ext cx="8309113" cy="1707205"/>
          </a:xfrm>
          <a:custGeom>
            <a:avLst/>
            <a:gdLst/>
            <a:ahLst/>
            <a:cxnLst/>
            <a:rect l="l" t="t" r="r" b="b"/>
            <a:pathLst>
              <a:path w="1769282" h="1520563">
                <a:moveTo>
                  <a:pt x="58775" y="0"/>
                </a:moveTo>
                <a:lnTo>
                  <a:pt x="1710507" y="0"/>
                </a:lnTo>
                <a:cubicBezTo>
                  <a:pt x="1726095" y="0"/>
                  <a:pt x="1741045" y="6192"/>
                  <a:pt x="1752067" y="17215"/>
                </a:cubicBezTo>
                <a:cubicBezTo>
                  <a:pt x="1763089" y="28237"/>
                  <a:pt x="1769282" y="43187"/>
                  <a:pt x="1769282" y="58775"/>
                </a:cubicBezTo>
                <a:lnTo>
                  <a:pt x="1769282" y="1461787"/>
                </a:lnTo>
                <a:cubicBezTo>
                  <a:pt x="1769282" y="1494248"/>
                  <a:pt x="1742967" y="1520563"/>
                  <a:pt x="1710507" y="1520563"/>
                </a:cubicBezTo>
                <a:lnTo>
                  <a:pt x="58775" y="1520563"/>
                </a:lnTo>
                <a:cubicBezTo>
                  <a:pt x="26315" y="1520563"/>
                  <a:pt x="0" y="1494248"/>
                  <a:pt x="0" y="1461787"/>
                </a:cubicBezTo>
                <a:lnTo>
                  <a:pt x="0" y="58775"/>
                </a:lnTo>
                <a:cubicBezTo>
                  <a:pt x="0" y="26315"/>
                  <a:pt x="26315" y="0"/>
                  <a:pt x="58775" y="0"/>
                </a:cubicBezTo>
                <a:close/>
              </a:path>
            </a:pathLst>
          </a:custGeom>
          <a:solidFill>
            <a:srgbClr val="FEFDF8"/>
          </a:solidFill>
          <a:ln>
            <a:solidFill>
              <a:srgbClr val="1F497D">
                <a:lumMod val="75000"/>
              </a:srgbClr>
            </a:solidFill>
          </a:ln>
        </p:spPr>
        <p:txBody>
          <a:bodyPr anchor="ctr"/>
          <a:lstStyle/>
          <a:p>
            <a:pPr algn="just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Việc làm của bạn nhỏ trong tranh 1 và 3 là thật thà, không tham của rơi. Chúng ta nên đồng tình, ủng hộ những việc làm này.</a:t>
            </a: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C03F8040-0491-0AA4-D4C8-8F335ADD76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rgbClr val="9BBB59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36" y="2429462"/>
            <a:ext cx="1434688" cy="956458"/>
          </a:xfrm>
          <a:prstGeom prst="rect">
            <a:avLst/>
          </a:prstGeom>
        </p:spPr>
      </p:pic>
      <p:sp>
        <p:nvSpPr>
          <p:cNvPr id="18" name="Freeform 7">
            <a:extLst>
              <a:ext uri="{FF2B5EF4-FFF2-40B4-BE49-F238E27FC236}">
                <a16:creationId xmlns:a16="http://schemas.microsoft.com/office/drawing/2014/main" id="{0CC8ADC4-FB89-14B0-F447-FBE08BE70850}"/>
              </a:ext>
            </a:extLst>
          </p:cNvPr>
          <p:cNvSpPr/>
          <p:nvPr/>
        </p:nvSpPr>
        <p:spPr>
          <a:xfrm>
            <a:off x="2437444" y="4167265"/>
            <a:ext cx="8309113" cy="1707205"/>
          </a:xfrm>
          <a:custGeom>
            <a:avLst/>
            <a:gdLst/>
            <a:ahLst/>
            <a:cxnLst/>
            <a:rect l="l" t="t" r="r" b="b"/>
            <a:pathLst>
              <a:path w="1769282" h="1520563">
                <a:moveTo>
                  <a:pt x="58775" y="0"/>
                </a:moveTo>
                <a:lnTo>
                  <a:pt x="1710507" y="0"/>
                </a:lnTo>
                <a:cubicBezTo>
                  <a:pt x="1726095" y="0"/>
                  <a:pt x="1741045" y="6192"/>
                  <a:pt x="1752067" y="17215"/>
                </a:cubicBezTo>
                <a:cubicBezTo>
                  <a:pt x="1763089" y="28237"/>
                  <a:pt x="1769282" y="43187"/>
                  <a:pt x="1769282" y="58775"/>
                </a:cubicBezTo>
                <a:lnTo>
                  <a:pt x="1769282" y="1461787"/>
                </a:lnTo>
                <a:cubicBezTo>
                  <a:pt x="1769282" y="1494248"/>
                  <a:pt x="1742967" y="1520563"/>
                  <a:pt x="1710507" y="1520563"/>
                </a:cubicBezTo>
                <a:lnTo>
                  <a:pt x="58775" y="1520563"/>
                </a:lnTo>
                <a:cubicBezTo>
                  <a:pt x="26315" y="1520563"/>
                  <a:pt x="0" y="1494248"/>
                  <a:pt x="0" y="1461787"/>
                </a:cubicBezTo>
                <a:lnTo>
                  <a:pt x="0" y="58775"/>
                </a:lnTo>
                <a:cubicBezTo>
                  <a:pt x="0" y="26315"/>
                  <a:pt x="26315" y="0"/>
                  <a:pt x="58775" y="0"/>
                </a:cubicBezTo>
                <a:close/>
              </a:path>
            </a:pathLst>
          </a:custGeom>
          <a:solidFill>
            <a:srgbClr val="FEFDF8"/>
          </a:solidFill>
          <a:ln>
            <a:solidFill>
              <a:srgbClr val="1F497D">
                <a:lumMod val="75000"/>
              </a:srgbClr>
            </a:solidFill>
          </a:ln>
        </p:spPr>
        <p:txBody>
          <a:bodyPr anchor="ctr"/>
          <a:lstStyle/>
          <a:p>
            <a:pPr algn="just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 làm của hai bạn nhỏ trong tranh 2 là chưa thật thà. Chúng ta nên nhắc nhở bạn nếu chứng kiến những việc làm như thế.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0317CF2E-8FDC-7431-4D51-ED355D4981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rgbClr val="9BBB59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36" y="4542638"/>
            <a:ext cx="1434688" cy="956458"/>
          </a:xfrm>
          <a:prstGeom prst="rect">
            <a:avLst/>
          </a:prstGeom>
        </p:spPr>
      </p:pic>
      <p:sp>
        <p:nvSpPr>
          <p:cNvPr id="20" name="Google Shape;233;p11">
            <a:extLst>
              <a:ext uri="{FF2B5EF4-FFF2-40B4-BE49-F238E27FC236}">
                <a16:creationId xmlns:a16="http://schemas.microsoft.com/office/drawing/2014/main" id="{F94956DC-FD93-189C-DC12-973C7FACF350}"/>
              </a:ext>
            </a:extLst>
          </p:cNvPr>
          <p:cNvSpPr txBox="1"/>
          <p:nvPr/>
        </p:nvSpPr>
        <p:spPr>
          <a:xfrm>
            <a:off x="2437444" y="1204814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xét</a:t>
            </a:r>
            <a:endParaRPr sz="2800" b="1" i="0" u="none" strike="noStrike" cap="none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506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7FAA7B24-0DED-45D0-DD57-AA83AEFB8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11">
            <a:extLst>
              <a:ext uri="{FF2B5EF4-FFF2-40B4-BE49-F238E27FC236}">
                <a16:creationId xmlns:a16="http://schemas.microsoft.com/office/drawing/2014/main" id="{DD082B1A-D2AA-1E39-2319-7F72CD59CAAB}"/>
              </a:ext>
            </a:extLst>
          </p:cNvPr>
          <p:cNvSpPr txBox="1"/>
          <p:nvPr/>
        </p:nvSpPr>
        <p:spPr>
          <a:xfrm>
            <a:off x="2049094" y="1435824"/>
            <a:ext cx="809381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Xử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lý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đóng</a:t>
            </a:r>
            <a:r>
              <a:rPr lang="en-US" sz="28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vai</a:t>
            </a:r>
            <a:endParaRPr sz="2800" b="1" i="0" u="none" strike="noStrike" cap="none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D2FC8C44-FA92-7D41-F353-AC1D0AF7A84E}"/>
              </a:ext>
            </a:extLst>
          </p:cNvPr>
          <p:cNvSpPr/>
          <p:nvPr/>
        </p:nvSpPr>
        <p:spPr>
          <a:xfrm>
            <a:off x="572157" y="2415760"/>
            <a:ext cx="7384303" cy="4303091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7D7558-7692-C143-BD4A-29E72E10BB06}"/>
              </a:ext>
            </a:extLst>
          </p:cNvPr>
          <p:cNvSpPr txBox="1"/>
          <p:nvPr/>
        </p:nvSpPr>
        <p:spPr>
          <a:xfrm>
            <a:off x="1036179" y="2898386"/>
            <a:ext cx="6645492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 việc theo nhóm: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nhóm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(S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GK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– tr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57, 58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 lời câu hỏi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609539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Em có đồng tình với cách ứng xử mà nhóm bạn đã thể hiện không? Vì sao? </a:t>
            </a:r>
          </a:p>
          <a:p>
            <a:pPr algn="just" defTabSz="609539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 Em có cách ứng xử khác như thế nào?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F55B6A-C23F-DABD-D2BC-342FDF8859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4239" y="1934281"/>
            <a:ext cx="830223" cy="15374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B2D88A6-B5E8-2743-FA74-8F7D0D17467F}"/>
              </a:ext>
            </a:extLst>
          </p:cNvPr>
          <p:cNvGrpSpPr/>
          <p:nvPr/>
        </p:nvGrpSpPr>
        <p:grpSpPr>
          <a:xfrm>
            <a:off x="8209722" y="2358457"/>
            <a:ext cx="3487388" cy="3229445"/>
            <a:chOff x="11075782" y="3259671"/>
            <a:chExt cx="6467176" cy="598883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EF9C9E9-39F6-6283-F3CC-22734B74871F}"/>
                </a:ext>
              </a:extLst>
            </p:cNvPr>
            <p:cNvSpPr/>
            <p:nvPr/>
          </p:nvSpPr>
          <p:spPr>
            <a:xfrm>
              <a:off x="11075782" y="3259671"/>
              <a:ext cx="6467176" cy="598883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A10E24-D9C7-D92D-55C3-F42C6FD2B2F7}"/>
                </a:ext>
              </a:extLst>
            </p:cNvPr>
            <p:cNvSpPr txBox="1"/>
            <p:nvPr/>
          </p:nvSpPr>
          <p:spPr>
            <a:xfrm>
              <a:off x="11261368" y="4640263"/>
              <a:ext cx="6095999" cy="3053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HOẠT ĐỘNG THEO NHÓM</a:t>
              </a:r>
            </a:p>
          </p:txBody>
        </p:sp>
        <p:pic>
          <p:nvPicPr>
            <p:cNvPr id="17" name="Picture 11">
              <a:extLst>
                <a:ext uri="{FF2B5EF4-FFF2-40B4-BE49-F238E27FC236}">
                  <a16:creationId xmlns:a16="http://schemas.microsoft.com/office/drawing/2014/main" id="{F8DDFA5D-71E8-EEB6-06E9-7A021F9AE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055021" y="3352310"/>
              <a:ext cx="4508695" cy="1073889"/>
            </a:xfrm>
            <a:prstGeom prst="rect">
              <a:avLst/>
            </a:prstGeom>
          </p:spPr>
        </p:pic>
      </p:grpSp>
      <p:pic>
        <p:nvPicPr>
          <p:cNvPr id="18" name="Picture 17" descr="A group of people using laptops&#10;&#10;Description automatically generated with medium confidence">
            <a:extLst>
              <a:ext uri="{FF2B5EF4-FFF2-40B4-BE49-F238E27FC236}">
                <a16:creationId xmlns:a16="http://schemas.microsoft.com/office/drawing/2014/main" id="{A8B34B42-B848-4D0D-A371-CD492D5750A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13238" r="6782" b="21992"/>
          <a:stretch/>
        </p:blipFill>
        <p:spPr>
          <a:xfrm>
            <a:off x="8563056" y="4793418"/>
            <a:ext cx="2780716" cy="207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9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190622EF-F5AC-7F10-FB7C-373E4EEFA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76DD766-DE5A-BCB5-39E5-24BEFFF386D0}"/>
              </a:ext>
            </a:extLst>
          </p:cNvPr>
          <p:cNvSpPr/>
          <p:nvPr/>
        </p:nvSpPr>
        <p:spPr>
          <a:xfrm>
            <a:off x="912487" y="1700468"/>
            <a:ext cx="10367026" cy="1977010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</a:pPr>
            <a:r>
              <a:rPr lang="vi-VN" sz="2400" b="1" kern="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1: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Lan đến lớp sớm và nhặt được quyển truyện tranh của ai 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 quên trong ngăn bàn. Đây là quyển truyện tranh rất đẹp mà Lan đã thích từ rất lâu. </a:t>
            </a:r>
            <a:endParaRPr lang="vi-VN" sz="2400" kern="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C414B2-2349-187B-BA9A-0F34835BA6BC}"/>
              </a:ext>
            </a:extLst>
          </p:cNvPr>
          <p:cNvGrpSpPr/>
          <p:nvPr/>
        </p:nvGrpSpPr>
        <p:grpSpPr>
          <a:xfrm>
            <a:off x="2009006" y="3798858"/>
            <a:ext cx="8173987" cy="596900"/>
            <a:chOff x="844440" y="6004538"/>
            <a:chExt cx="12260980" cy="895350"/>
          </a:xfrm>
        </p:grpSpPr>
        <p:pic>
          <p:nvPicPr>
            <p:cNvPr id="4" name="Graphic 3" descr="Back with solid fill">
              <a:extLst>
                <a:ext uri="{FF2B5EF4-FFF2-40B4-BE49-F238E27FC236}">
                  <a16:creationId xmlns:a16="http://schemas.microsoft.com/office/drawing/2014/main" id="{A1006ABB-7340-97C1-019B-7982CA39A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BA5F12-FF74-7AAE-92E4-21D9869ABA55}"/>
                </a:ext>
              </a:extLst>
            </p:cNvPr>
            <p:cNvSpPr txBox="1"/>
            <p:nvPr/>
          </p:nvSpPr>
          <p:spPr>
            <a:xfrm>
              <a:off x="2180316" y="6129047"/>
              <a:ext cx="10925104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/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Lan nên làm gì với quyển truyện nhặt được?</a:t>
              </a:r>
            </a:p>
          </p:txBody>
        </p:sp>
      </p:grpSp>
      <p:pic>
        <p:nvPicPr>
          <p:cNvPr id="7" name="Picture 6" descr="A screenshot of a cartoon&#10;&#10;Description automatically generated">
            <a:extLst>
              <a:ext uri="{FF2B5EF4-FFF2-40B4-BE49-F238E27FC236}">
                <a16:creationId xmlns:a16="http://schemas.microsoft.com/office/drawing/2014/main" id="{6B8AA7E1-0A52-33BF-B3B2-81E857448D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928" b="61739"/>
          <a:stretch/>
        </p:blipFill>
        <p:spPr>
          <a:xfrm>
            <a:off x="3630351" y="4477464"/>
            <a:ext cx="493129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33406112-48CC-D22A-06AB-6DD1600E0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74A80A-EAB6-C8B3-CB08-5F07B15597E3}"/>
              </a:ext>
            </a:extLst>
          </p:cNvPr>
          <p:cNvSpPr/>
          <p:nvPr/>
        </p:nvSpPr>
        <p:spPr>
          <a:xfrm>
            <a:off x="804916" y="1731647"/>
            <a:ext cx="10472683" cy="12747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2: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 đường đi học, Mai nhìn thấy một chiếc đồng hồ rơi ở trên đường.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85E2DF-B47F-947F-B485-E36161B116E4}"/>
              </a:ext>
            </a:extLst>
          </p:cNvPr>
          <p:cNvGrpSpPr/>
          <p:nvPr/>
        </p:nvGrpSpPr>
        <p:grpSpPr>
          <a:xfrm>
            <a:off x="1034762" y="3059482"/>
            <a:ext cx="9615933" cy="596900"/>
            <a:chOff x="928844" y="6009042"/>
            <a:chExt cx="14423899" cy="895350"/>
          </a:xfrm>
        </p:grpSpPr>
        <p:pic>
          <p:nvPicPr>
            <p:cNvPr id="4" name="Graphic 3" descr="Back with solid fill">
              <a:extLst>
                <a:ext uri="{FF2B5EF4-FFF2-40B4-BE49-F238E27FC236}">
                  <a16:creationId xmlns:a16="http://schemas.microsoft.com/office/drawing/2014/main" id="{FD5138D2-5B09-E742-4A55-2D40CED50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V="1">
              <a:off x="928844" y="6009042"/>
              <a:ext cx="1193800" cy="89535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53DDC13-0EAD-A658-1FF4-F47A4BBA44AB}"/>
                </a:ext>
              </a:extLst>
            </p:cNvPr>
            <p:cNvSpPr txBox="1"/>
            <p:nvPr/>
          </p:nvSpPr>
          <p:spPr>
            <a:xfrm>
              <a:off x="2122644" y="6149390"/>
              <a:ext cx="13230099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Mai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nên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lang="vi-VN" sz="24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 descr="A screenshot of a cartoon&#10;&#10;Description automatically generated">
            <a:extLst>
              <a:ext uri="{FF2B5EF4-FFF2-40B4-BE49-F238E27FC236}">
                <a16:creationId xmlns:a16="http://schemas.microsoft.com/office/drawing/2014/main" id="{78B19874-0FB6-F50E-65B2-DF1E92D4E4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7681" b="32174"/>
          <a:stretch/>
        </p:blipFill>
        <p:spPr>
          <a:xfrm>
            <a:off x="2176826" y="3617844"/>
            <a:ext cx="7728861" cy="32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9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5B8E0956-BE60-0A4D-E4F7-F8D24DBEC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9C9B2F-5B29-1266-884F-7FAFF24E2743}"/>
              </a:ext>
            </a:extLst>
          </p:cNvPr>
          <p:cNvSpPr/>
          <p:nvPr/>
        </p:nvSpPr>
        <p:spPr>
          <a:xfrm>
            <a:off x="859658" y="1636885"/>
            <a:ext cx="10472683" cy="131752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Tan học về, Minh khoe nhặt được tiền ở sân trường và rủ Tân đi mua kem ăn. 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BF24DA-3512-5F03-D5A8-ED2E77A039AC}"/>
              </a:ext>
            </a:extLst>
          </p:cNvPr>
          <p:cNvGrpSpPr/>
          <p:nvPr/>
        </p:nvGrpSpPr>
        <p:grpSpPr>
          <a:xfrm>
            <a:off x="859658" y="3130550"/>
            <a:ext cx="10907149" cy="596900"/>
            <a:chOff x="898364" y="5986012"/>
            <a:chExt cx="16360724" cy="895350"/>
          </a:xfrm>
        </p:grpSpPr>
        <p:pic>
          <p:nvPicPr>
            <p:cNvPr id="4" name="Graphic 3" descr="Back with solid fill">
              <a:extLst>
                <a:ext uri="{FF2B5EF4-FFF2-40B4-BE49-F238E27FC236}">
                  <a16:creationId xmlns:a16="http://schemas.microsoft.com/office/drawing/2014/main" id="{25F0C82B-4F92-3AB4-0231-83716AE62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V="1">
              <a:off x="898364" y="5986012"/>
              <a:ext cx="1193800" cy="89535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5C57000-124F-66F5-B3F9-25E166ED066B}"/>
                </a:ext>
              </a:extLst>
            </p:cNvPr>
            <p:cNvSpPr txBox="1"/>
            <p:nvPr/>
          </p:nvSpPr>
          <p:spPr>
            <a:xfrm>
              <a:off x="2092165" y="6126338"/>
              <a:ext cx="15166923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Tân nên làm gì?</a:t>
              </a:r>
            </a:p>
          </p:txBody>
        </p:sp>
      </p:grpSp>
      <p:pic>
        <p:nvPicPr>
          <p:cNvPr id="7" name="Picture 6" descr="A screenshot of a cartoon&#10;&#10;Description automatically generated">
            <a:extLst>
              <a:ext uri="{FF2B5EF4-FFF2-40B4-BE49-F238E27FC236}">
                <a16:creationId xmlns:a16="http://schemas.microsoft.com/office/drawing/2014/main" id="{6429E1B8-5264-82C2-8741-722B6B135F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536"/>
          <a:stretch/>
        </p:blipFill>
        <p:spPr>
          <a:xfrm>
            <a:off x="2686428" y="3779317"/>
            <a:ext cx="6819142" cy="30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7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44D2798C-487F-3D36-DDDE-5F6E6B18E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08BC56D-6FDC-5B93-CF7C-41507A9710CE}"/>
              </a:ext>
            </a:extLst>
          </p:cNvPr>
          <p:cNvGrpSpPr/>
          <p:nvPr/>
        </p:nvGrpSpPr>
        <p:grpSpPr>
          <a:xfrm>
            <a:off x="3568041" y="1684638"/>
            <a:ext cx="5055917" cy="567495"/>
            <a:chOff x="4834930" y="84191"/>
            <a:chExt cx="7359542" cy="950517"/>
          </a:xfrm>
          <a:solidFill>
            <a:srgbClr val="F68120"/>
          </a:solidFill>
        </p:grpSpPr>
        <p:sp>
          <p:nvSpPr>
            <p:cNvPr id="8" name="Round Same Side Corner Rectangle 11">
              <a:extLst>
                <a:ext uri="{FF2B5EF4-FFF2-40B4-BE49-F238E27FC236}">
                  <a16:creationId xmlns:a16="http://schemas.microsoft.com/office/drawing/2014/main" id="{FBDAD658-A21A-D0B4-1C5F-1E8D1E0654DD}"/>
                </a:ext>
              </a:extLst>
            </p:cNvPr>
            <p:cNvSpPr/>
            <p:nvPr/>
          </p:nvSpPr>
          <p:spPr>
            <a:xfrm flipV="1">
              <a:off x="4834930" y="84191"/>
              <a:ext cx="7359542" cy="950517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7CF19E-AD6A-686E-AB5F-3488189C1AE0}"/>
                </a:ext>
              </a:extLst>
            </p:cNvPr>
            <p:cNvSpPr txBox="1"/>
            <p:nvPr/>
          </p:nvSpPr>
          <p:spPr>
            <a:xfrm>
              <a:off x="5313042" y="126017"/>
              <a:ext cx="6403317" cy="69669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TRẢ LỜI</a:t>
              </a: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26F0BF73-D0BF-0423-5207-2B6941CD50A1}"/>
              </a:ext>
            </a:extLst>
          </p:cNvPr>
          <p:cNvSpPr/>
          <p:nvPr/>
        </p:nvSpPr>
        <p:spPr>
          <a:xfrm>
            <a:off x="5147302" y="2827791"/>
            <a:ext cx="6565743" cy="3465130"/>
          </a:xfrm>
          <a:custGeom>
            <a:avLst/>
            <a:gdLst/>
            <a:ahLst/>
            <a:cxnLst/>
            <a:rect l="l" t="t" r="r" b="b"/>
            <a:pathLst>
              <a:path w="2644875" h="2069539">
                <a:moveTo>
                  <a:pt x="39318" y="0"/>
                </a:moveTo>
                <a:lnTo>
                  <a:pt x="2605557" y="0"/>
                </a:lnTo>
                <a:cubicBezTo>
                  <a:pt x="2615985" y="0"/>
                  <a:pt x="2625986" y="4142"/>
                  <a:pt x="2633359" y="11516"/>
                </a:cubicBezTo>
                <a:cubicBezTo>
                  <a:pt x="2640733" y="18889"/>
                  <a:pt x="2644875" y="28890"/>
                  <a:pt x="2644875" y="39318"/>
                </a:cubicBezTo>
                <a:lnTo>
                  <a:pt x="2644875" y="2030222"/>
                </a:lnTo>
                <a:cubicBezTo>
                  <a:pt x="2644875" y="2051936"/>
                  <a:pt x="2627272" y="2069539"/>
                  <a:pt x="2605557" y="2069539"/>
                </a:cubicBezTo>
                <a:lnTo>
                  <a:pt x="39318" y="2069539"/>
                </a:lnTo>
                <a:cubicBezTo>
                  <a:pt x="17603" y="2069539"/>
                  <a:pt x="0" y="2051936"/>
                  <a:pt x="0" y="2030222"/>
                </a:cubicBezTo>
                <a:lnTo>
                  <a:pt x="0" y="39318"/>
                </a:lnTo>
                <a:cubicBezTo>
                  <a:pt x="0" y="17603"/>
                  <a:pt x="17603" y="0"/>
                  <a:pt x="39318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D091A3-CFDB-BC1B-62AF-274E9EDEB043}"/>
              </a:ext>
            </a:extLst>
          </p:cNvPr>
          <p:cNvGrpSpPr/>
          <p:nvPr/>
        </p:nvGrpSpPr>
        <p:grpSpPr>
          <a:xfrm>
            <a:off x="478955" y="2390911"/>
            <a:ext cx="4216400" cy="4246900"/>
            <a:chOff x="756941" y="3078653"/>
            <a:chExt cx="6324600" cy="637035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B4C1671-8548-E0A8-BF6C-E660305306CC}"/>
                </a:ext>
              </a:extLst>
            </p:cNvPr>
            <p:cNvGrpSpPr/>
            <p:nvPr/>
          </p:nvGrpSpPr>
          <p:grpSpPr>
            <a:xfrm>
              <a:off x="756941" y="3078653"/>
              <a:ext cx="6324600" cy="6370350"/>
              <a:chOff x="812040" y="2781045"/>
              <a:chExt cx="6324600" cy="6370350"/>
            </a:xfrm>
          </p:grpSpPr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E9FB67C6-C8B9-971F-B4C1-97B19C13273D}"/>
                  </a:ext>
                </a:extLst>
              </p:cNvPr>
              <p:cNvSpPr/>
              <p:nvPr/>
            </p:nvSpPr>
            <p:spPr>
              <a:xfrm>
                <a:off x="812040" y="2781045"/>
                <a:ext cx="6324600" cy="6370350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0C20FC1-A6CC-5D6D-7D11-0E0B4DFB0391}"/>
                  </a:ext>
                </a:extLst>
              </p:cNvPr>
              <p:cNvGrpSpPr/>
              <p:nvPr/>
            </p:nvGrpSpPr>
            <p:grpSpPr>
              <a:xfrm>
                <a:off x="1075815" y="3284516"/>
                <a:ext cx="5826740" cy="1070767"/>
                <a:chOff x="1426698" y="3996022"/>
                <a:chExt cx="5826740" cy="1070767"/>
              </a:xfrm>
            </p:grpSpPr>
            <p:sp>
              <p:nvSpPr>
                <p:cNvPr id="16" name="Freeform 10">
                  <a:extLst>
                    <a:ext uri="{FF2B5EF4-FFF2-40B4-BE49-F238E27FC236}">
                      <a16:creationId xmlns:a16="http://schemas.microsoft.com/office/drawing/2014/main" id="{6E39120A-4647-06DB-EC47-3B0171BA2AD8}"/>
                    </a:ext>
                  </a:extLst>
                </p:cNvPr>
                <p:cNvSpPr/>
                <p:nvPr/>
              </p:nvSpPr>
              <p:spPr>
                <a:xfrm>
                  <a:off x="1426698" y="3996022"/>
                  <a:ext cx="5826740" cy="1070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7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EAD7721-D1E9-5018-7DAC-511B6E9FF1B5}"/>
                    </a:ext>
                  </a:extLst>
                </p:cNvPr>
                <p:cNvSpPr txBox="1"/>
                <p:nvPr/>
              </p:nvSpPr>
              <p:spPr>
                <a:xfrm>
                  <a:off x="1426698" y="4147870"/>
                  <a:ext cx="5826740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 HUỐNG 1</a:t>
                  </a:r>
                </a:p>
              </p:txBody>
            </p:sp>
          </p:grpSp>
        </p:grpSp>
        <p:pic>
          <p:nvPicPr>
            <p:cNvPr id="13" name="Picture 12" descr="A cartoon of a child holding a flower&#10;&#10;Description automatically generated">
              <a:extLst>
                <a:ext uri="{FF2B5EF4-FFF2-40B4-BE49-F238E27FC236}">
                  <a16:creationId xmlns:a16="http://schemas.microsoft.com/office/drawing/2014/main" id="{7AF55A97-DCD1-58E2-4E77-71031BD00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1710" y="4978710"/>
              <a:ext cx="4144473" cy="4144473"/>
            </a:xfrm>
            <a:prstGeom prst="rect">
              <a:avLst/>
            </a:prstGeom>
          </p:spPr>
        </p:pic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3742A097-41DC-56B3-2F92-2FD607D14D89}"/>
              </a:ext>
            </a:extLst>
          </p:cNvPr>
          <p:cNvSpPr txBox="1"/>
          <p:nvPr/>
        </p:nvSpPr>
        <p:spPr>
          <a:xfrm>
            <a:off x="5593085" y="3214603"/>
            <a:ext cx="5754609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Lan nên hỏi các bạn trong lớp xem ai để quên và trả lại truyện cho bạn. Nếu muốn đọc truyện thì sau đó sẽ hỏi mượn bạn.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0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FD92E452-9667-06DE-34CB-EBC013046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41EF2BC-34F3-4191-6963-D953D44604D8}"/>
              </a:ext>
            </a:extLst>
          </p:cNvPr>
          <p:cNvGrpSpPr/>
          <p:nvPr/>
        </p:nvGrpSpPr>
        <p:grpSpPr>
          <a:xfrm>
            <a:off x="3568041" y="1684638"/>
            <a:ext cx="5055917" cy="567495"/>
            <a:chOff x="4834930" y="84191"/>
            <a:chExt cx="7359542" cy="950517"/>
          </a:xfrm>
          <a:solidFill>
            <a:srgbClr val="F68120"/>
          </a:solidFill>
        </p:grpSpPr>
        <p:sp>
          <p:nvSpPr>
            <p:cNvPr id="8" name="Round Same Side Corner Rectangle 11">
              <a:extLst>
                <a:ext uri="{FF2B5EF4-FFF2-40B4-BE49-F238E27FC236}">
                  <a16:creationId xmlns:a16="http://schemas.microsoft.com/office/drawing/2014/main" id="{EE692820-D075-9EC2-5214-931C089FAA5D}"/>
                </a:ext>
              </a:extLst>
            </p:cNvPr>
            <p:cNvSpPr/>
            <p:nvPr/>
          </p:nvSpPr>
          <p:spPr>
            <a:xfrm flipV="1">
              <a:off x="4834930" y="84191"/>
              <a:ext cx="7359542" cy="950517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7FA03B-2E21-FC8D-D99A-AD64DB185FEF}"/>
                </a:ext>
              </a:extLst>
            </p:cNvPr>
            <p:cNvSpPr txBox="1"/>
            <p:nvPr/>
          </p:nvSpPr>
          <p:spPr>
            <a:xfrm>
              <a:off x="5313042" y="126017"/>
              <a:ext cx="6403317" cy="69669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TRẢ LỜI</a:t>
              </a: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B51961EF-ABB4-6A7F-5E1B-141EAB9B8B95}"/>
              </a:ext>
            </a:extLst>
          </p:cNvPr>
          <p:cNvSpPr/>
          <p:nvPr/>
        </p:nvSpPr>
        <p:spPr>
          <a:xfrm>
            <a:off x="5147302" y="2827791"/>
            <a:ext cx="6565743" cy="3465130"/>
          </a:xfrm>
          <a:custGeom>
            <a:avLst/>
            <a:gdLst/>
            <a:ahLst/>
            <a:cxnLst/>
            <a:rect l="l" t="t" r="r" b="b"/>
            <a:pathLst>
              <a:path w="2644875" h="2069539">
                <a:moveTo>
                  <a:pt x="39318" y="0"/>
                </a:moveTo>
                <a:lnTo>
                  <a:pt x="2605557" y="0"/>
                </a:lnTo>
                <a:cubicBezTo>
                  <a:pt x="2615985" y="0"/>
                  <a:pt x="2625986" y="4142"/>
                  <a:pt x="2633359" y="11516"/>
                </a:cubicBezTo>
                <a:cubicBezTo>
                  <a:pt x="2640733" y="18889"/>
                  <a:pt x="2644875" y="28890"/>
                  <a:pt x="2644875" y="39318"/>
                </a:cubicBezTo>
                <a:lnTo>
                  <a:pt x="2644875" y="2030222"/>
                </a:lnTo>
                <a:cubicBezTo>
                  <a:pt x="2644875" y="2051936"/>
                  <a:pt x="2627272" y="2069539"/>
                  <a:pt x="2605557" y="2069539"/>
                </a:cubicBezTo>
                <a:lnTo>
                  <a:pt x="39318" y="2069539"/>
                </a:lnTo>
                <a:cubicBezTo>
                  <a:pt x="17603" y="2069539"/>
                  <a:pt x="0" y="2051936"/>
                  <a:pt x="0" y="2030222"/>
                </a:cubicBezTo>
                <a:lnTo>
                  <a:pt x="0" y="39318"/>
                </a:lnTo>
                <a:cubicBezTo>
                  <a:pt x="0" y="17603"/>
                  <a:pt x="17603" y="0"/>
                  <a:pt x="39318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639DE2-3059-BB0E-422A-3F091D7EC26D}"/>
              </a:ext>
            </a:extLst>
          </p:cNvPr>
          <p:cNvGrpSpPr/>
          <p:nvPr/>
        </p:nvGrpSpPr>
        <p:grpSpPr>
          <a:xfrm>
            <a:off x="478955" y="2390911"/>
            <a:ext cx="4216400" cy="4246900"/>
            <a:chOff x="756941" y="3078653"/>
            <a:chExt cx="6324600" cy="637035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AB55838-DDED-D946-F8F2-53B7F056AB14}"/>
                </a:ext>
              </a:extLst>
            </p:cNvPr>
            <p:cNvGrpSpPr/>
            <p:nvPr/>
          </p:nvGrpSpPr>
          <p:grpSpPr>
            <a:xfrm>
              <a:off x="756941" y="3078653"/>
              <a:ext cx="6324600" cy="6370350"/>
              <a:chOff x="812040" y="2781045"/>
              <a:chExt cx="6324600" cy="6370350"/>
            </a:xfrm>
          </p:grpSpPr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F3468BB4-BE1D-5D4F-3855-E49DC5F8AEDB}"/>
                  </a:ext>
                </a:extLst>
              </p:cNvPr>
              <p:cNvSpPr/>
              <p:nvPr/>
            </p:nvSpPr>
            <p:spPr>
              <a:xfrm>
                <a:off x="812040" y="2781045"/>
                <a:ext cx="6324600" cy="6370350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A751676-4467-7E93-C5F7-5B41C2A022CC}"/>
                  </a:ext>
                </a:extLst>
              </p:cNvPr>
              <p:cNvGrpSpPr/>
              <p:nvPr/>
            </p:nvGrpSpPr>
            <p:grpSpPr>
              <a:xfrm>
                <a:off x="1075815" y="3284516"/>
                <a:ext cx="5826740" cy="1070767"/>
                <a:chOff x="1426698" y="3996022"/>
                <a:chExt cx="5826740" cy="1070767"/>
              </a:xfrm>
            </p:grpSpPr>
            <p:sp>
              <p:nvSpPr>
                <p:cNvPr id="16" name="Freeform 10">
                  <a:extLst>
                    <a:ext uri="{FF2B5EF4-FFF2-40B4-BE49-F238E27FC236}">
                      <a16:creationId xmlns:a16="http://schemas.microsoft.com/office/drawing/2014/main" id="{67A274B7-2507-6132-BA58-8C66C17169BD}"/>
                    </a:ext>
                  </a:extLst>
                </p:cNvPr>
                <p:cNvSpPr/>
                <p:nvPr/>
              </p:nvSpPr>
              <p:spPr>
                <a:xfrm>
                  <a:off x="1426698" y="3996022"/>
                  <a:ext cx="5826740" cy="1070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7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BA9A778-8C12-A2BF-C842-C5DC6CEFA809}"/>
                    </a:ext>
                  </a:extLst>
                </p:cNvPr>
                <p:cNvSpPr txBox="1"/>
                <p:nvPr/>
              </p:nvSpPr>
              <p:spPr>
                <a:xfrm>
                  <a:off x="1426698" y="4147870"/>
                  <a:ext cx="5826740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 HUỐNG 2</a:t>
                  </a:r>
                </a:p>
              </p:txBody>
            </p:sp>
          </p:grpSp>
        </p:grpSp>
        <p:pic>
          <p:nvPicPr>
            <p:cNvPr id="13" name="Picture 12" descr="A cartoon of a child holding a flower&#10;&#10;Description automatically generated">
              <a:extLst>
                <a:ext uri="{FF2B5EF4-FFF2-40B4-BE49-F238E27FC236}">
                  <a16:creationId xmlns:a16="http://schemas.microsoft.com/office/drawing/2014/main" id="{EE0B0B09-3666-099D-060C-A71A3E8B5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1710" y="4978710"/>
              <a:ext cx="4144473" cy="4144473"/>
            </a:xfrm>
            <a:prstGeom prst="rect">
              <a:avLst/>
            </a:prstGeom>
          </p:spPr>
        </p:pic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6416DE25-81DF-E5E4-5A9B-B5652197B2AF}"/>
              </a:ext>
            </a:extLst>
          </p:cNvPr>
          <p:cNvSpPr txBox="1"/>
          <p:nvPr/>
        </p:nvSpPr>
        <p:spPr>
          <a:xfrm>
            <a:off x="5552868" y="3874479"/>
            <a:ext cx="5754609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Mai nên nhờ chú công an, bố mẹ hoặc thầy cô giáo tìm trả lại cho người mất.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11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712EBD7C-2E6C-8F27-E787-C13DF98AD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8583D57-4FF7-7EB0-CB61-262A32F93D08}"/>
              </a:ext>
            </a:extLst>
          </p:cNvPr>
          <p:cNvGrpSpPr/>
          <p:nvPr/>
        </p:nvGrpSpPr>
        <p:grpSpPr>
          <a:xfrm>
            <a:off x="3568041" y="1684638"/>
            <a:ext cx="5055917" cy="567495"/>
            <a:chOff x="4834930" y="84191"/>
            <a:chExt cx="7359542" cy="950517"/>
          </a:xfrm>
          <a:solidFill>
            <a:srgbClr val="F68120"/>
          </a:solidFill>
        </p:grpSpPr>
        <p:sp>
          <p:nvSpPr>
            <p:cNvPr id="8" name="Round Same Side Corner Rectangle 11">
              <a:extLst>
                <a:ext uri="{FF2B5EF4-FFF2-40B4-BE49-F238E27FC236}">
                  <a16:creationId xmlns:a16="http://schemas.microsoft.com/office/drawing/2014/main" id="{312B9402-9536-2227-CB72-F7B6FBF97D25}"/>
                </a:ext>
              </a:extLst>
            </p:cNvPr>
            <p:cNvSpPr/>
            <p:nvPr/>
          </p:nvSpPr>
          <p:spPr>
            <a:xfrm flipV="1">
              <a:off x="4834930" y="84191"/>
              <a:ext cx="7359542" cy="950517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4C2FC2-959A-25D3-5915-8C63F15D1919}"/>
                </a:ext>
              </a:extLst>
            </p:cNvPr>
            <p:cNvSpPr txBox="1"/>
            <p:nvPr/>
          </p:nvSpPr>
          <p:spPr>
            <a:xfrm>
              <a:off x="5313042" y="126017"/>
              <a:ext cx="6403317" cy="69669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TRẢ LỜI</a:t>
              </a: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C1EC0E7B-D77F-60ED-6302-ED68A4178EB9}"/>
              </a:ext>
            </a:extLst>
          </p:cNvPr>
          <p:cNvSpPr/>
          <p:nvPr/>
        </p:nvSpPr>
        <p:spPr>
          <a:xfrm>
            <a:off x="5147302" y="2827791"/>
            <a:ext cx="6565743" cy="3465130"/>
          </a:xfrm>
          <a:custGeom>
            <a:avLst/>
            <a:gdLst/>
            <a:ahLst/>
            <a:cxnLst/>
            <a:rect l="l" t="t" r="r" b="b"/>
            <a:pathLst>
              <a:path w="2644875" h="2069539">
                <a:moveTo>
                  <a:pt x="39318" y="0"/>
                </a:moveTo>
                <a:lnTo>
                  <a:pt x="2605557" y="0"/>
                </a:lnTo>
                <a:cubicBezTo>
                  <a:pt x="2615985" y="0"/>
                  <a:pt x="2625986" y="4142"/>
                  <a:pt x="2633359" y="11516"/>
                </a:cubicBezTo>
                <a:cubicBezTo>
                  <a:pt x="2640733" y="18889"/>
                  <a:pt x="2644875" y="28890"/>
                  <a:pt x="2644875" y="39318"/>
                </a:cubicBezTo>
                <a:lnTo>
                  <a:pt x="2644875" y="2030222"/>
                </a:lnTo>
                <a:cubicBezTo>
                  <a:pt x="2644875" y="2051936"/>
                  <a:pt x="2627272" y="2069539"/>
                  <a:pt x="2605557" y="2069539"/>
                </a:cubicBezTo>
                <a:lnTo>
                  <a:pt x="39318" y="2069539"/>
                </a:lnTo>
                <a:cubicBezTo>
                  <a:pt x="17603" y="2069539"/>
                  <a:pt x="0" y="2051936"/>
                  <a:pt x="0" y="2030222"/>
                </a:cubicBezTo>
                <a:lnTo>
                  <a:pt x="0" y="39318"/>
                </a:lnTo>
                <a:cubicBezTo>
                  <a:pt x="0" y="17603"/>
                  <a:pt x="17603" y="0"/>
                  <a:pt x="39318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8AB1C6-2FE9-0FD1-6159-47B8408F83B8}"/>
              </a:ext>
            </a:extLst>
          </p:cNvPr>
          <p:cNvGrpSpPr/>
          <p:nvPr/>
        </p:nvGrpSpPr>
        <p:grpSpPr>
          <a:xfrm>
            <a:off x="478955" y="2390911"/>
            <a:ext cx="4216400" cy="4246900"/>
            <a:chOff x="756941" y="3078653"/>
            <a:chExt cx="6324600" cy="637035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EC5E659-7458-7CB3-5AF2-3CE1E369AC34}"/>
                </a:ext>
              </a:extLst>
            </p:cNvPr>
            <p:cNvGrpSpPr/>
            <p:nvPr/>
          </p:nvGrpSpPr>
          <p:grpSpPr>
            <a:xfrm>
              <a:off x="756941" y="3078653"/>
              <a:ext cx="6324600" cy="6370350"/>
              <a:chOff x="812040" y="2781045"/>
              <a:chExt cx="6324600" cy="6370350"/>
            </a:xfrm>
          </p:grpSpPr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DFB6CC2E-500F-CCAB-77F0-8228474B42B9}"/>
                  </a:ext>
                </a:extLst>
              </p:cNvPr>
              <p:cNvSpPr/>
              <p:nvPr/>
            </p:nvSpPr>
            <p:spPr>
              <a:xfrm>
                <a:off x="812040" y="2781045"/>
                <a:ext cx="6324600" cy="6370350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4C99239-6AFB-9F35-6FB4-91D1D8B058C8}"/>
                  </a:ext>
                </a:extLst>
              </p:cNvPr>
              <p:cNvGrpSpPr/>
              <p:nvPr/>
            </p:nvGrpSpPr>
            <p:grpSpPr>
              <a:xfrm>
                <a:off x="1075815" y="3284516"/>
                <a:ext cx="5826740" cy="1070767"/>
                <a:chOff x="1426698" y="3996022"/>
                <a:chExt cx="5826740" cy="1070767"/>
              </a:xfrm>
            </p:grpSpPr>
            <p:sp>
              <p:nvSpPr>
                <p:cNvPr id="16" name="Freeform 10">
                  <a:extLst>
                    <a:ext uri="{FF2B5EF4-FFF2-40B4-BE49-F238E27FC236}">
                      <a16:creationId xmlns:a16="http://schemas.microsoft.com/office/drawing/2014/main" id="{3D00D975-79C0-C629-8BAE-84856E2FA72F}"/>
                    </a:ext>
                  </a:extLst>
                </p:cNvPr>
                <p:cNvSpPr/>
                <p:nvPr/>
              </p:nvSpPr>
              <p:spPr>
                <a:xfrm>
                  <a:off x="1426698" y="3996022"/>
                  <a:ext cx="5826740" cy="1070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7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B40A8D8-CD14-05D4-D3CA-E146D68C2C8C}"/>
                    </a:ext>
                  </a:extLst>
                </p:cNvPr>
                <p:cNvSpPr txBox="1"/>
                <p:nvPr/>
              </p:nvSpPr>
              <p:spPr>
                <a:xfrm>
                  <a:off x="1426698" y="4147870"/>
                  <a:ext cx="5826740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 HUỐNG 3</a:t>
                  </a:r>
                </a:p>
              </p:txBody>
            </p:sp>
          </p:grpSp>
        </p:grpSp>
        <p:pic>
          <p:nvPicPr>
            <p:cNvPr id="13" name="Picture 12" descr="A cartoon of a child holding a flower&#10;&#10;Description automatically generated">
              <a:extLst>
                <a:ext uri="{FF2B5EF4-FFF2-40B4-BE49-F238E27FC236}">
                  <a16:creationId xmlns:a16="http://schemas.microsoft.com/office/drawing/2014/main" id="{C607890A-524D-2C65-A32B-2F42E6F23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1710" y="4978710"/>
              <a:ext cx="4144473" cy="4144473"/>
            </a:xfrm>
            <a:prstGeom prst="rect">
              <a:avLst/>
            </a:prstGeom>
          </p:spPr>
        </p:pic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92E6D70C-25F9-6564-6D77-E1933FEFE1EB}"/>
              </a:ext>
            </a:extLst>
          </p:cNvPr>
          <p:cNvSpPr txBox="1"/>
          <p:nvPr/>
        </p:nvSpPr>
        <p:spPr>
          <a:xfrm>
            <a:off x="5552868" y="3999604"/>
            <a:ext cx="5754609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Tân nên khuyên bạn đưa nhờ thầy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 giáo để tìm trả lại cho người mất.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27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853AF-09CC-F2AD-233D-13C542811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Oval Callout 1">
            <a:extLst>
              <a:ext uri="{FF2B5EF4-FFF2-40B4-BE49-F238E27FC236}">
                <a16:creationId xmlns:a16="http://schemas.microsoft.com/office/drawing/2014/main" id="{40A2B988-55D1-F56A-2F9E-41F5DA311947}"/>
              </a:ext>
            </a:extLst>
          </p:cNvPr>
          <p:cNvSpPr/>
          <p:nvPr/>
        </p:nvSpPr>
        <p:spPr>
          <a:xfrm>
            <a:off x="3045996" y="1731732"/>
            <a:ext cx="7672805" cy="3394537"/>
          </a:xfrm>
          <a:prstGeom prst="wedgeEllipseCallout">
            <a:avLst>
              <a:gd name="adj1" fmla="val -54167"/>
              <a:gd name="adj2" fmla="val 24515"/>
            </a:avLst>
          </a:prstGeom>
          <a:solidFill>
            <a:sysClr val="window" lastClr="FFFFFF"/>
          </a:solidFill>
          <a:ln w="28575" cap="flat" cmpd="sng" algn="ctr">
            <a:solidFill>
              <a:srgbClr val="4F81BD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61888ACA-7C8B-3ED0-089A-F9F932F8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945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238899-2CCE-E25E-29A6-B83BBF40640B}"/>
              </a:ext>
            </a:extLst>
          </p:cNvPr>
          <p:cNvSpPr txBox="1"/>
          <p:nvPr/>
        </p:nvSpPr>
        <p:spPr>
          <a:xfrm>
            <a:off x="4038952" y="2403110"/>
            <a:ext cx="5412205" cy="20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•  Tìm người phù hợp giúp em trả lại của rơi khi nhặt được. </a:t>
            </a:r>
          </a:p>
          <a:p>
            <a:pPr algn="just" defTabSz="609539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•  Khuyên bạn khi thấy bạn không trả lại của rơi.</a:t>
            </a:r>
            <a:endParaRPr lang="en-VN" sz="22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D81DBE6-5F40-1AC7-D578-55188023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15468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/>
          <p:nvPr/>
        </p:nvSpPr>
        <p:spPr>
          <a:xfrm>
            <a:off x="2231641" y="2772257"/>
            <a:ext cx="7841847" cy="2370014"/>
          </a:xfrm>
          <a:prstGeom prst="roundRect">
            <a:avLst>
              <a:gd name="adj" fmla="val 16667"/>
            </a:avLst>
          </a:prstGeom>
          <a:solidFill>
            <a:srgbClr val="FDE8B3"/>
          </a:solidFill>
          <a:ln w="57150" cap="flat" cmpd="sng">
            <a:solidFill>
              <a:srgbClr val="B15034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nhặt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rơi</a:t>
            </a:r>
            <a:endParaRPr lang="en-US" sz="24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ngoan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68" name="Google Shape;268;p17"/>
          <p:cNvSpPr/>
          <p:nvPr/>
        </p:nvSpPr>
        <p:spPr>
          <a:xfrm rot="-294019">
            <a:off x="1781047" y="2376094"/>
            <a:ext cx="2612804" cy="595679"/>
          </a:xfrm>
          <a:prstGeom prst="roundRect">
            <a:avLst>
              <a:gd name="adj" fmla="val 50000"/>
            </a:avLst>
          </a:prstGeom>
          <a:solidFill>
            <a:srgbClr val="807CB5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LỜI KHUYÊN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AF6B42-C9E0-A399-9946-E1140914A83D}"/>
              </a:ext>
            </a:extLst>
          </p:cNvPr>
          <p:cNvSpPr/>
          <p:nvPr/>
        </p:nvSpPr>
        <p:spPr>
          <a:xfrm>
            <a:off x="1190181" y="1567784"/>
            <a:ext cx="9811636" cy="2848100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lại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 lại của rơi.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nhiệm vụ đã giao phần Vận dụng.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12. Phòng tránh bị ngã.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AD4A61-1FC8-2E1F-5798-5636BC84E718}"/>
              </a:ext>
            </a:extLst>
          </p:cNvPr>
          <p:cNvSpPr txBox="1"/>
          <p:nvPr/>
        </p:nvSpPr>
        <p:spPr>
          <a:xfrm>
            <a:off x="3754906" y="1278343"/>
            <a:ext cx="4682187" cy="57888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196FB52-D9F9-B21F-27D0-4FC33CD10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1503" y="4921735"/>
            <a:ext cx="6768994" cy="1929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723</Words>
  <Application>Microsoft Office PowerPoint</Application>
  <PresentationFormat>Widescreen</PresentationFormat>
  <Paragraphs>60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UTM Avo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Monkey</dc:creator>
  <cp:lastModifiedBy>Vân Anh Vũ</cp:lastModifiedBy>
  <cp:revision>18</cp:revision>
  <dcterms:created xsi:type="dcterms:W3CDTF">2023-11-15T08:38:52Z</dcterms:created>
  <dcterms:modified xsi:type="dcterms:W3CDTF">2025-01-24T08:12:06Z</dcterms:modified>
</cp:coreProperties>
</file>