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34"/>
  </p:notesMasterIdLst>
  <p:sldIdLst>
    <p:sldId id="256" r:id="rId3"/>
    <p:sldId id="257" r:id="rId4"/>
    <p:sldId id="258" r:id="rId5"/>
    <p:sldId id="287" r:id="rId6"/>
    <p:sldId id="286" r:id="rId7"/>
    <p:sldId id="260" r:id="rId8"/>
    <p:sldId id="261" r:id="rId9"/>
    <p:sldId id="262" r:id="rId10"/>
    <p:sldId id="277" r:id="rId11"/>
    <p:sldId id="276" r:id="rId12"/>
    <p:sldId id="263" r:id="rId13"/>
    <p:sldId id="264" r:id="rId14"/>
    <p:sldId id="278" r:id="rId15"/>
    <p:sldId id="279" r:id="rId16"/>
    <p:sldId id="280" r:id="rId17"/>
    <p:sldId id="265" r:id="rId18"/>
    <p:sldId id="266" r:id="rId19"/>
    <p:sldId id="267" r:id="rId20"/>
    <p:sldId id="283" r:id="rId21"/>
    <p:sldId id="282" r:id="rId22"/>
    <p:sldId id="281" r:id="rId23"/>
    <p:sldId id="285" r:id="rId24"/>
    <p:sldId id="284" r:id="rId25"/>
    <p:sldId id="268" r:id="rId26"/>
    <p:sldId id="269" r:id="rId27"/>
    <p:sldId id="270" r:id="rId28"/>
    <p:sldId id="271" r:id="rId29"/>
    <p:sldId id="272" r:id="rId30"/>
    <p:sldId id="273" r:id="rId31"/>
    <p:sldId id="274" r:id="rId32"/>
    <p:sldId id="275" r:id="rId33"/>
  </p:sldIdLst>
  <p:sldSz cx="12192000" cy="6858000"/>
  <p:notesSz cx="6858000" cy="9144000"/>
  <p:embeddedFontLst>
    <p:embeddedFont>
      <p:font typeface="UTM Avo" panose="02040603050506020204" pitchFamily="18"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9" roundtripDataSignature="AMtx7mhWCB8Qz19CxuvAsjzVCqz+yYwnA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83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customschemas.google.com/relationships/presentationmetadata" Target="meta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4.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3.fntdata"/><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2.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1.fntdata"/><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UTM Avo" panose="02040603050506020204" pitchFamily="18" charset="0"/>
              </a:defRPr>
            </a:lvl1pPr>
          </a:lstStyle>
          <a:p>
            <a:pPr algn="r"/>
            <a:fld id="{00000000-1234-1234-1234-123412341234}" type="slidenum">
              <a:rPr lang="en-US" sz="1200" smtClean="0">
                <a:solidFill>
                  <a:schemeClr val="dk1"/>
                </a:solidFill>
              </a:rPr>
              <a:pPr algn="r"/>
              <a:t>‹#›</a:t>
            </a:fld>
            <a:endParaRPr lang="en-US" sz="1200" dirty="0">
              <a:solidFill>
                <a:schemeClr val="dk1"/>
              </a:solidFil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2" name="Google Shape;16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9" name="Google Shape;16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76" name="Google Shape;17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a:extLst>
            <a:ext uri="{FF2B5EF4-FFF2-40B4-BE49-F238E27FC236}">
              <a16:creationId xmlns:a16="http://schemas.microsoft.com/office/drawing/2014/main" id="{FB9F32B6-4720-C0D3-3826-8AAC9BD14A23}"/>
            </a:ext>
          </a:extLst>
        </p:cNvPr>
        <p:cNvGrpSpPr/>
        <p:nvPr/>
      </p:nvGrpSpPr>
      <p:grpSpPr>
        <a:xfrm>
          <a:off x="0" y="0"/>
          <a:ext cx="0" cy="0"/>
          <a:chOff x="0" y="0"/>
          <a:chExt cx="0" cy="0"/>
        </a:xfrm>
      </p:grpSpPr>
      <p:sp>
        <p:nvSpPr>
          <p:cNvPr id="175" name="Google Shape;175;p3:notes">
            <a:extLst>
              <a:ext uri="{FF2B5EF4-FFF2-40B4-BE49-F238E27FC236}">
                <a16:creationId xmlns:a16="http://schemas.microsoft.com/office/drawing/2014/main" id="{13BC3683-ADDD-0762-535B-C5965CE9F0B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76" name="Google Shape;176;p3:notes">
            <a:extLst>
              <a:ext uri="{FF2B5EF4-FFF2-40B4-BE49-F238E27FC236}">
                <a16:creationId xmlns:a16="http://schemas.microsoft.com/office/drawing/2014/main" id="{4C79576F-F0E8-859A-2F39-F6E4357ED70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28688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a:extLst>
            <a:ext uri="{FF2B5EF4-FFF2-40B4-BE49-F238E27FC236}">
              <a16:creationId xmlns:a16="http://schemas.microsoft.com/office/drawing/2014/main" id="{DE12E2C8-21B8-F2B2-FFCC-0F0167DDEB8D}"/>
            </a:ext>
          </a:extLst>
        </p:cNvPr>
        <p:cNvGrpSpPr/>
        <p:nvPr/>
      </p:nvGrpSpPr>
      <p:grpSpPr>
        <a:xfrm>
          <a:off x="0" y="0"/>
          <a:ext cx="0" cy="0"/>
          <a:chOff x="0" y="0"/>
          <a:chExt cx="0" cy="0"/>
        </a:xfrm>
      </p:grpSpPr>
      <p:sp>
        <p:nvSpPr>
          <p:cNvPr id="175" name="Google Shape;175;p3:notes">
            <a:extLst>
              <a:ext uri="{FF2B5EF4-FFF2-40B4-BE49-F238E27FC236}">
                <a16:creationId xmlns:a16="http://schemas.microsoft.com/office/drawing/2014/main" id="{FF01D1E4-CB1D-834E-0AFA-77029F43945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76" name="Google Shape;176;p3:notes">
            <a:extLst>
              <a:ext uri="{FF2B5EF4-FFF2-40B4-BE49-F238E27FC236}">
                <a16:creationId xmlns:a16="http://schemas.microsoft.com/office/drawing/2014/main" id="{C22B99DD-DB43-64A2-6E3E-BD3173E157B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365539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1" name="Google Shape;19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8" name="Google Shape;19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D06B4614-DAAC-A86C-39FD-2EFA2EAC3CCD}"/>
            </a:ext>
          </a:extLst>
        </p:cNvPr>
        <p:cNvGrpSpPr/>
        <p:nvPr/>
      </p:nvGrpSpPr>
      <p:grpSpPr>
        <a:xfrm>
          <a:off x="0" y="0"/>
          <a:ext cx="0" cy="0"/>
          <a:chOff x="0" y="0"/>
          <a:chExt cx="0" cy="0"/>
        </a:xfrm>
      </p:grpSpPr>
      <p:sp>
        <p:nvSpPr>
          <p:cNvPr id="202" name="Google Shape;202;p7:notes">
            <a:extLst>
              <a:ext uri="{FF2B5EF4-FFF2-40B4-BE49-F238E27FC236}">
                <a16:creationId xmlns:a16="http://schemas.microsoft.com/office/drawing/2014/main" id="{F58B24AC-E5F0-380C-8F66-B4822A92AFD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a:extLst>
              <a:ext uri="{FF2B5EF4-FFF2-40B4-BE49-F238E27FC236}">
                <a16:creationId xmlns:a16="http://schemas.microsoft.com/office/drawing/2014/main" id="{6EFBD54F-9E42-0FC8-F256-FB0A06E3975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286041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A47D8540-3C02-99C9-C54C-213A45AD1032}"/>
            </a:ext>
          </a:extLst>
        </p:cNvPr>
        <p:cNvGrpSpPr/>
        <p:nvPr/>
      </p:nvGrpSpPr>
      <p:grpSpPr>
        <a:xfrm>
          <a:off x="0" y="0"/>
          <a:ext cx="0" cy="0"/>
          <a:chOff x="0" y="0"/>
          <a:chExt cx="0" cy="0"/>
        </a:xfrm>
      </p:grpSpPr>
      <p:sp>
        <p:nvSpPr>
          <p:cNvPr id="202" name="Google Shape;202;p7:notes">
            <a:extLst>
              <a:ext uri="{FF2B5EF4-FFF2-40B4-BE49-F238E27FC236}">
                <a16:creationId xmlns:a16="http://schemas.microsoft.com/office/drawing/2014/main" id="{EF8442A0-ADAC-65AF-88FD-F4C653341AC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a:extLst>
              <a:ext uri="{FF2B5EF4-FFF2-40B4-BE49-F238E27FC236}">
                <a16:creationId xmlns:a16="http://schemas.microsoft.com/office/drawing/2014/main" id="{79B863C2-F764-7A86-05FD-D24D20CE8DB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911774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10" name="Google Shape;21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17" name="Google Shape;21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a:extLst>
            <a:ext uri="{FF2B5EF4-FFF2-40B4-BE49-F238E27FC236}">
              <a16:creationId xmlns:a16="http://schemas.microsoft.com/office/drawing/2014/main" id="{3AFC0DBD-7508-DE23-9016-80932910D438}"/>
            </a:ext>
          </a:extLst>
        </p:cNvPr>
        <p:cNvGrpSpPr/>
        <p:nvPr/>
      </p:nvGrpSpPr>
      <p:grpSpPr>
        <a:xfrm>
          <a:off x="0" y="0"/>
          <a:ext cx="0" cy="0"/>
          <a:chOff x="0" y="0"/>
          <a:chExt cx="0" cy="0"/>
        </a:xfrm>
      </p:grpSpPr>
      <p:sp>
        <p:nvSpPr>
          <p:cNvPr id="216" name="Google Shape;216;p9:notes">
            <a:extLst>
              <a:ext uri="{FF2B5EF4-FFF2-40B4-BE49-F238E27FC236}">
                <a16:creationId xmlns:a16="http://schemas.microsoft.com/office/drawing/2014/main" id="{C942D86A-F488-FE5B-8585-4DEF13D5FF6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17" name="Google Shape;217;p9:notes">
            <a:extLst>
              <a:ext uri="{FF2B5EF4-FFF2-40B4-BE49-F238E27FC236}">
                <a16:creationId xmlns:a16="http://schemas.microsoft.com/office/drawing/2014/main" id="{E6F60937-4783-5C98-F40A-BEDACBE0746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526254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a:extLst>
            <a:ext uri="{FF2B5EF4-FFF2-40B4-BE49-F238E27FC236}">
              <a16:creationId xmlns:a16="http://schemas.microsoft.com/office/drawing/2014/main" id="{8AA2024B-9F6A-6EDD-3D0F-80DE90A98738}"/>
            </a:ext>
          </a:extLst>
        </p:cNvPr>
        <p:cNvGrpSpPr/>
        <p:nvPr/>
      </p:nvGrpSpPr>
      <p:grpSpPr>
        <a:xfrm>
          <a:off x="0" y="0"/>
          <a:ext cx="0" cy="0"/>
          <a:chOff x="0" y="0"/>
          <a:chExt cx="0" cy="0"/>
        </a:xfrm>
      </p:grpSpPr>
      <p:sp>
        <p:nvSpPr>
          <p:cNvPr id="216" name="Google Shape;216;p9:notes">
            <a:extLst>
              <a:ext uri="{FF2B5EF4-FFF2-40B4-BE49-F238E27FC236}">
                <a16:creationId xmlns:a16="http://schemas.microsoft.com/office/drawing/2014/main" id="{8F350DE9-7BB4-1893-2BE4-A069CAE24B9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17" name="Google Shape;217;p9:notes">
            <a:extLst>
              <a:ext uri="{FF2B5EF4-FFF2-40B4-BE49-F238E27FC236}">
                <a16:creationId xmlns:a16="http://schemas.microsoft.com/office/drawing/2014/main" id="{E234086F-7A4A-F89B-5E58-7F4898F9F3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946875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a:extLst>
            <a:ext uri="{FF2B5EF4-FFF2-40B4-BE49-F238E27FC236}">
              <a16:creationId xmlns:a16="http://schemas.microsoft.com/office/drawing/2014/main" id="{08810726-1F65-5ED9-967B-E65B8CE5695D}"/>
            </a:ext>
          </a:extLst>
        </p:cNvPr>
        <p:cNvGrpSpPr/>
        <p:nvPr/>
      </p:nvGrpSpPr>
      <p:grpSpPr>
        <a:xfrm>
          <a:off x="0" y="0"/>
          <a:ext cx="0" cy="0"/>
          <a:chOff x="0" y="0"/>
          <a:chExt cx="0" cy="0"/>
        </a:xfrm>
      </p:grpSpPr>
      <p:sp>
        <p:nvSpPr>
          <p:cNvPr id="216" name="Google Shape;216;p9:notes">
            <a:extLst>
              <a:ext uri="{FF2B5EF4-FFF2-40B4-BE49-F238E27FC236}">
                <a16:creationId xmlns:a16="http://schemas.microsoft.com/office/drawing/2014/main" id="{D54A4375-3B32-7C7B-FF8D-4AAC61E6AB8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17" name="Google Shape;217;p9:notes">
            <a:extLst>
              <a:ext uri="{FF2B5EF4-FFF2-40B4-BE49-F238E27FC236}">
                <a16:creationId xmlns:a16="http://schemas.microsoft.com/office/drawing/2014/main" id="{CBD7C99F-1C62-2CD9-AAFA-33530CE190C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799993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22" name="Google Shape;22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29" name="Google Shape;22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D542AD58-2B21-BAC4-7BEF-0D478C97EFDF}"/>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2F4C7D31-AD55-588D-0860-9BB829033D8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C0312E9F-37D3-EE6E-E4C3-CD4AB8C5E17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892136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0F3BF0E5-4A6E-DEAE-C6B8-45BA2828BDFC}"/>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5BE0BD3B-3A04-6FCD-4FFE-37AEC4A91F2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DE3CFA30-80BC-4E12-AEC1-90C99A78040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26931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5E13A1BE-E103-7063-C2F2-626BCC051A8E}"/>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6ED9D099-8E0E-88D0-F5D5-4E5A54C8170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EEC1B94E-FD30-C7DD-058D-EFD8E019D90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975344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E4943436-05F9-213B-E58C-E2F1D3267304}"/>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6C90E8A7-9D28-6C79-2A7F-6F00C8BCE15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E7606AB7-D639-24AB-C1B8-935E94070BD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651352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9CF73B76-7915-BD15-6445-EB618B96BA92}"/>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F03B7DC8-9EC9-B030-0658-C98FB3F93D0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AA5820ED-80AA-21AB-5F4E-3EA31E2DBC3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987547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40" name="Google Shape;24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47" name="Google Shape;24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53" name="Google Shape;25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58" name="Google Shape;25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65" name="Google Shape;26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324fd567b4d_0_9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271" name="Google Shape;271;g324fd567b4d_0_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UTM Avo" panose="02040603050506020204" pitchFamily="18" charset="0"/>
              </a:rPr>
              <a:t>https://www.youtube.com/@hoc1biet10</a:t>
            </a:r>
            <a:endParaRPr dirty="0">
              <a:latin typeface="UTM Avo" panose="02040603050506020204" pitchFamily="18" charset="0"/>
            </a:endParaRPr>
          </a:p>
        </p:txBody>
      </p:sp>
      <p:sp>
        <p:nvSpPr>
          <p:cNvPr id="292" name="Google Shape;292;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97" name="Google Shape;297;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7" name="Google Shape;17;p2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8" name="Google Shape;1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9" name="Google Shape;1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3" name="Google Shape;2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4" name="Google Shape;2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7" name="Google Shape;27;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28" name="Google Shape;2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9" name="Google Shape;2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0" name="Google Shape;3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2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3" name="Google Shape;33;p2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4" name="Google Shape;3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5" name="Google Shape;3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6" name="Google Shape;3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9" name="Google Shape;39;p2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0" name="Google Shape;40;p2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1" name="Google Shape;4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2" name="Google Shape;4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3" name="Google Shape;4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2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6" name="Google Shape;46;p2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7" name="Google Shape;47;p2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8" name="Google Shape;48;p2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9" name="Google Shape;49;p2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50" name="Google Shape;50;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1" name="Google Shape;51;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5" name="Google Shape;55;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6" name="Google Shape;56;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7" name="Google Shape;57;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0" name="Google Shape;60;p2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61" name="Google Shape;61;p2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2" name="Google Shape;62;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3" name="Google Shape;63;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4" name="Google Shape;64;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7" name="Google Shape;67;p30"/>
          <p:cNvSpPr>
            <a:spLocks noGrp="1"/>
          </p:cNvSpPr>
          <p:nvPr>
            <p:ph type="pic" idx="2"/>
          </p:nvPr>
        </p:nvSpPr>
        <p:spPr>
          <a:xfrm>
            <a:off x="5183188" y="987425"/>
            <a:ext cx="6172200" cy="4873625"/>
          </a:xfrm>
          <a:prstGeom prst="rect">
            <a:avLst/>
          </a:prstGeom>
          <a:noFill/>
          <a:ln>
            <a:noFill/>
          </a:ln>
        </p:spPr>
      </p:sp>
      <p:sp>
        <p:nvSpPr>
          <p:cNvPr id="68" name="Google Shape;68;p3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9" name="Google Shape;69;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0" name="Google Shape;70;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1" name="Google Shape;71;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 name="Google Shape;74;p3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5" name="Google Shape;7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6" name="Google Shape;7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7" name="Google Shape;7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0" name="Google Shape;80;p3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81" name="Google Shape;8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2" name="Google Shape;8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3" name="Google Shape;8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1"/>
        <p:cNvGrpSpPr/>
        <p:nvPr/>
      </p:nvGrpSpPr>
      <p:grpSpPr>
        <a:xfrm>
          <a:off x="0" y="0"/>
          <a:ext cx="0" cy="0"/>
          <a:chOff x="0" y="0"/>
          <a:chExt cx="0" cy="0"/>
        </a:xfrm>
      </p:grpSpPr>
      <p:sp>
        <p:nvSpPr>
          <p:cNvPr id="92" name="Google Shape;92;g324fd567b4d_0_12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93" name="Google Shape;93;g324fd567b4d_0_12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94" name="Google Shape;94;g324fd567b4d_0_12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5" name="Google Shape;95;g324fd567b4d_0_12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6" name="Google Shape;96;g324fd567b4d_0_12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7"/>
        <p:cNvGrpSpPr/>
        <p:nvPr/>
      </p:nvGrpSpPr>
      <p:grpSpPr>
        <a:xfrm>
          <a:off x="0" y="0"/>
          <a:ext cx="0" cy="0"/>
          <a:chOff x="0" y="0"/>
          <a:chExt cx="0" cy="0"/>
        </a:xfrm>
      </p:grpSpPr>
      <p:sp>
        <p:nvSpPr>
          <p:cNvPr id="98" name="Google Shape;98;g324fd567b4d_0_12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9" name="Google Shape;99;g324fd567b4d_0_12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0" name="Google Shape;100;g324fd567b4d_0_12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1"/>
        <p:cNvGrpSpPr/>
        <p:nvPr/>
      </p:nvGrpSpPr>
      <p:grpSpPr>
        <a:xfrm>
          <a:off x="0" y="0"/>
          <a:ext cx="0" cy="0"/>
          <a:chOff x="0" y="0"/>
          <a:chExt cx="0" cy="0"/>
        </a:xfrm>
      </p:grpSpPr>
      <p:sp>
        <p:nvSpPr>
          <p:cNvPr id="102" name="Google Shape;102;g324fd567b4d_0_131"/>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03" name="Google Shape;103;g324fd567b4d_0_131"/>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ea typeface="UTM Avo" panose="02040603050506020204" pitchFamily="18" charset="0"/>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04" name="Google Shape;104;g324fd567b4d_0_13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5" name="Google Shape;105;g324fd567b4d_0_13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6" name="Google Shape;106;g324fd567b4d_0_13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7"/>
        <p:cNvGrpSpPr/>
        <p:nvPr/>
      </p:nvGrpSpPr>
      <p:grpSpPr>
        <a:xfrm>
          <a:off x="0" y="0"/>
          <a:ext cx="0" cy="0"/>
          <a:chOff x="0" y="0"/>
          <a:chExt cx="0" cy="0"/>
        </a:xfrm>
      </p:grpSpPr>
      <p:sp>
        <p:nvSpPr>
          <p:cNvPr id="108" name="Google Shape;108;g324fd567b4d_0_137"/>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09" name="Google Shape;109;g324fd567b4d_0_137"/>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110" name="Google Shape;110;g324fd567b4d_0_13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1" name="Google Shape;111;g324fd567b4d_0_13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2" name="Google Shape;112;g324fd567b4d_0_13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3"/>
        <p:cNvGrpSpPr/>
        <p:nvPr/>
      </p:nvGrpSpPr>
      <p:grpSpPr>
        <a:xfrm>
          <a:off x="0" y="0"/>
          <a:ext cx="0" cy="0"/>
          <a:chOff x="0" y="0"/>
          <a:chExt cx="0" cy="0"/>
        </a:xfrm>
      </p:grpSpPr>
      <p:sp>
        <p:nvSpPr>
          <p:cNvPr id="114" name="Google Shape;114;g324fd567b4d_0_14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15" name="Google Shape;115;g324fd567b4d_0_143"/>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16" name="Google Shape;116;g324fd567b4d_0_143"/>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17" name="Google Shape;117;g324fd567b4d_0_14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8" name="Google Shape;118;g324fd567b4d_0_14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9" name="Google Shape;119;g324fd567b4d_0_14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20"/>
        <p:cNvGrpSpPr/>
        <p:nvPr/>
      </p:nvGrpSpPr>
      <p:grpSpPr>
        <a:xfrm>
          <a:off x="0" y="0"/>
          <a:ext cx="0" cy="0"/>
          <a:chOff x="0" y="0"/>
          <a:chExt cx="0" cy="0"/>
        </a:xfrm>
      </p:grpSpPr>
      <p:sp>
        <p:nvSpPr>
          <p:cNvPr id="121" name="Google Shape;121;g324fd567b4d_0_150"/>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22" name="Google Shape;122;g324fd567b4d_0_150"/>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123" name="Google Shape;123;g324fd567b4d_0_150"/>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24" name="Google Shape;124;g324fd567b4d_0_150"/>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125" name="Google Shape;125;g324fd567b4d_0_150"/>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26" name="Google Shape;126;g324fd567b4d_0_15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27" name="Google Shape;127;g324fd567b4d_0_15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28" name="Google Shape;128;g324fd567b4d_0_15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9"/>
        <p:cNvGrpSpPr/>
        <p:nvPr/>
      </p:nvGrpSpPr>
      <p:grpSpPr>
        <a:xfrm>
          <a:off x="0" y="0"/>
          <a:ext cx="0" cy="0"/>
          <a:chOff x="0" y="0"/>
          <a:chExt cx="0" cy="0"/>
        </a:xfrm>
      </p:grpSpPr>
      <p:sp>
        <p:nvSpPr>
          <p:cNvPr id="130" name="Google Shape;130;g324fd567b4d_0_15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31" name="Google Shape;131;g324fd567b4d_0_15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2" name="Google Shape;132;g324fd567b4d_0_15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3" name="Google Shape;133;g324fd567b4d_0_15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4"/>
        <p:cNvGrpSpPr/>
        <p:nvPr/>
      </p:nvGrpSpPr>
      <p:grpSpPr>
        <a:xfrm>
          <a:off x="0" y="0"/>
          <a:ext cx="0" cy="0"/>
          <a:chOff x="0" y="0"/>
          <a:chExt cx="0" cy="0"/>
        </a:xfrm>
      </p:grpSpPr>
      <p:sp>
        <p:nvSpPr>
          <p:cNvPr id="135" name="Google Shape;135;g324fd567b4d_0_164"/>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36" name="Google Shape;136;g324fd567b4d_0_164"/>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ea typeface="UTM Avo" panose="02040603050506020204" pitchFamily="18" charset="0"/>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137" name="Google Shape;137;g324fd567b4d_0_164"/>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138" name="Google Shape;138;g324fd567b4d_0_16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9" name="Google Shape;139;g324fd567b4d_0_16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0" name="Google Shape;140;g324fd567b4d_0_16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1"/>
        <p:cNvGrpSpPr/>
        <p:nvPr/>
      </p:nvGrpSpPr>
      <p:grpSpPr>
        <a:xfrm>
          <a:off x="0" y="0"/>
          <a:ext cx="0" cy="0"/>
          <a:chOff x="0" y="0"/>
          <a:chExt cx="0" cy="0"/>
        </a:xfrm>
      </p:grpSpPr>
      <p:sp>
        <p:nvSpPr>
          <p:cNvPr id="142" name="Google Shape;142;g324fd567b4d_0_171"/>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43" name="Google Shape;143;g324fd567b4d_0_171"/>
          <p:cNvSpPr>
            <a:spLocks noGrp="1"/>
          </p:cNvSpPr>
          <p:nvPr>
            <p:ph type="pic" idx="2"/>
          </p:nvPr>
        </p:nvSpPr>
        <p:spPr>
          <a:xfrm>
            <a:off x="5183188" y="987425"/>
            <a:ext cx="6172200" cy="4873500"/>
          </a:xfrm>
          <a:prstGeom prst="rect">
            <a:avLst/>
          </a:prstGeom>
          <a:noFill/>
          <a:ln>
            <a:noFill/>
          </a:ln>
        </p:spPr>
      </p:sp>
      <p:sp>
        <p:nvSpPr>
          <p:cNvPr id="144" name="Google Shape;144;g324fd567b4d_0_171"/>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145" name="Google Shape;145;g324fd567b4d_0_17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6" name="Google Shape;146;g324fd567b4d_0_17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7" name="Google Shape;147;g324fd567b4d_0_17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8"/>
        <p:cNvGrpSpPr/>
        <p:nvPr/>
      </p:nvGrpSpPr>
      <p:grpSpPr>
        <a:xfrm>
          <a:off x="0" y="0"/>
          <a:ext cx="0" cy="0"/>
          <a:chOff x="0" y="0"/>
          <a:chExt cx="0" cy="0"/>
        </a:xfrm>
      </p:grpSpPr>
      <p:sp>
        <p:nvSpPr>
          <p:cNvPr id="149" name="Google Shape;149;g324fd567b4d_0_17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50" name="Google Shape;150;g324fd567b4d_0_178"/>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51" name="Google Shape;151;g324fd567b4d_0_17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2" name="Google Shape;152;g324fd567b4d_0_17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3" name="Google Shape;153;g324fd567b4d_0_17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4"/>
        <p:cNvGrpSpPr/>
        <p:nvPr/>
      </p:nvGrpSpPr>
      <p:grpSpPr>
        <a:xfrm>
          <a:off x="0" y="0"/>
          <a:ext cx="0" cy="0"/>
          <a:chOff x="0" y="0"/>
          <a:chExt cx="0" cy="0"/>
        </a:xfrm>
      </p:grpSpPr>
      <p:sp>
        <p:nvSpPr>
          <p:cNvPr id="155" name="Google Shape;155;g324fd567b4d_0_184"/>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56" name="Google Shape;156;g324fd567b4d_0_184"/>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57" name="Google Shape;157;g324fd567b4d_0_18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8" name="Google Shape;158;g324fd567b4d_0_18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9" name="Google Shape;159;g324fd567b4d_0_18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11" name="Google Shape;11;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12" name="Google Shape;12;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3" name="Google Shape;13;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4" name="Google Shape;14;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g324fd567b4d_0_114"/>
          <p:cNvSpPr txBox="1"/>
          <p:nvPr/>
        </p:nvSpPr>
        <p:spPr>
          <a:xfrm>
            <a:off x="0" y="-1604665"/>
            <a:ext cx="121920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sz="1400" b="0" i="0" u="none" strike="noStrike" cap="none" dirty="0">
              <a:solidFill>
                <a:srgbClr val="000000"/>
              </a:solidFill>
              <a:latin typeface="UTM Avo" panose="02040603050506020204" pitchFamily="18" charset="0"/>
              <a:ea typeface="Arial"/>
              <a:cs typeface="Arial"/>
              <a:sym typeface="Arial"/>
            </a:endParaRPr>
          </a:p>
        </p:txBody>
      </p:sp>
      <p:sp>
        <p:nvSpPr>
          <p:cNvPr id="86" name="Google Shape;86;g324fd567b4d_0_11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87" name="Google Shape;87;g324fd567b4d_0_11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dirty="0"/>
          </a:p>
        </p:txBody>
      </p:sp>
      <p:sp>
        <p:nvSpPr>
          <p:cNvPr id="88" name="Google Shape;88;g324fd567b4d_0_11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rgbClr val="000000"/>
              </a:buClr>
              <a:buSzPts val="1400"/>
              <a:buFont typeface="Arial"/>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lang="en-US" dirty="0"/>
          </a:p>
        </p:txBody>
      </p:sp>
      <p:sp>
        <p:nvSpPr>
          <p:cNvPr id="89" name="Google Shape;89;g324fd567b4d_0_11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rgbClr val="000000"/>
              </a:buClr>
              <a:buSzPts val="1400"/>
              <a:buFont typeface="Arial"/>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lang="en-US" dirty="0"/>
          </a:p>
        </p:txBody>
      </p:sp>
      <p:sp>
        <p:nvSpPr>
          <p:cNvPr id="90" name="Google Shape;90;g324fd567b4d_0_11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64/"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64/"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5.sv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0.sv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6.png"/><Relationship Id="rId5" Type="http://schemas.microsoft.com/office/2007/relationships/hdphoto" Target="../media/hdphoto2.wdp"/><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64/"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29.jpg"/><Relationship Id="rId7" Type="http://schemas.openxmlformats.org/officeDocument/2006/relationships/image" Target="../media/image34.sv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sv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66/"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45.svg"/><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66/"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29.xml"/><Relationship Id="rId1" Type="http://schemas.openxmlformats.org/officeDocument/2006/relationships/slideLayout" Target="../slideLayouts/slideLayout13.xml"/><Relationship Id="rId5" Type="http://schemas.openxmlformats.org/officeDocument/2006/relationships/image" Target="../media/image50.svg"/><Relationship Id="rId4" Type="http://schemas.openxmlformats.org/officeDocument/2006/relationships/image" Target="../media/image49.png"/></Relationships>
</file>

<file path=ppt/slides/_rels/slide30.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51.jpg"/></Relationships>
</file>

<file path=ppt/slides/_rels/slide3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3"/>
        <p:cNvGrpSpPr/>
        <p:nvPr/>
      </p:nvGrpSpPr>
      <p:grpSpPr>
        <a:xfrm>
          <a:off x="0" y="0"/>
          <a:ext cx="0" cy="0"/>
          <a:chOff x="0" y="0"/>
          <a:chExt cx="0" cy="0"/>
        </a:xfrm>
      </p:grpSpPr>
      <p:sp>
        <p:nvSpPr>
          <p:cNvPr id="2" name="Title 1">
            <a:extLst>
              <a:ext uri="{FF2B5EF4-FFF2-40B4-BE49-F238E27FC236}">
                <a16:creationId xmlns:a16="http://schemas.microsoft.com/office/drawing/2014/main" id="{EBFBFCA6-2E8A-B842-9CCF-B576F3D5105E}"/>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Đạo</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đức</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1</a:t>
            </a:r>
          </a:p>
        </p:txBody>
      </p:sp>
      <p:sp>
        <p:nvSpPr>
          <p:cNvPr id="3" name="Title 1">
            <a:extLst>
              <a:ext uri="{FF2B5EF4-FFF2-40B4-BE49-F238E27FC236}">
                <a16:creationId xmlns:a16="http://schemas.microsoft.com/office/drawing/2014/main" id="{1C4A9089-5175-10AC-7CCF-D05D9B467D7C}"/>
              </a:ext>
            </a:extLst>
          </p:cNvPr>
          <p:cNvSpPr txBox="1">
            <a:spLocks/>
          </p:cNvSpPr>
          <p:nvPr/>
        </p:nvSpPr>
        <p:spPr>
          <a:xfrm>
            <a:off x="-174513" y="1383217"/>
            <a:ext cx="12541026"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Phòng tránh </a:t>
            </a:r>
          </a:p>
          <a:p>
            <a:pPr>
              <a:lnSpc>
                <a:spcPct val="100000"/>
              </a:lnSpc>
              <a:spcBef>
                <a:spcPts val="600"/>
              </a:spcBef>
            </a:pPr>
            <a:r>
              <a:rPr lang="vi-VN" sz="5400" b="1" dirty="0">
                <a:solidFill>
                  <a:srgbClr val="002060"/>
                </a:solidFill>
                <a:latin typeface="UTM Avo" panose="02040603050506020204" pitchFamily="18" charset="0"/>
              </a:rPr>
              <a:t>tai nạn, thương tích</a:t>
            </a:r>
            <a:endParaRPr lang="en-US" sz="5400" b="1" dirty="0">
              <a:solidFill>
                <a:srgbClr val="002060"/>
              </a:solidFill>
              <a:latin typeface="UTM Avo" panose="02040603050506020204" pitchFamily="18" charset="0"/>
            </a:endParaRPr>
          </a:p>
        </p:txBody>
      </p:sp>
      <p:sp>
        <p:nvSpPr>
          <p:cNvPr id="6" name="Subtitle 2">
            <a:extLst>
              <a:ext uri="{FF2B5EF4-FFF2-40B4-BE49-F238E27FC236}">
                <a16:creationId xmlns:a16="http://schemas.microsoft.com/office/drawing/2014/main" id="{BDFF2B8D-354C-53B9-7B0B-C5511E3BDF35}"/>
              </a:ext>
            </a:extLst>
          </p:cNvPr>
          <p:cNvSpPr txBox="1">
            <a:spLocks/>
          </p:cNvSpPr>
          <p:nvPr/>
        </p:nvSpPr>
        <p:spPr>
          <a:xfrm>
            <a:off x="163005" y="3559900"/>
            <a:ext cx="11865989"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5800" b="1" dirty="0">
                <a:solidFill>
                  <a:srgbClr val="FF0000"/>
                </a:solidFill>
                <a:latin typeface="UTM Avo" panose="02040603050506020204" pitchFamily="18" charset="0"/>
              </a:rPr>
              <a:t>Bài </a:t>
            </a:r>
            <a:r>
              <a:rPr lang="en-US" sz="6000" b="1" i="0" u="none" strike="noStrike" cap="none" dirty="0">
                <a:solidFill>
                  <a:srgbClr val="FF0000"/>
                </a:solidFill>
                <a:latin typeface="UTM Avo" panose="02040603050506020204" pitchFamily="18" charset="0"/>
                <a:sym typeface="Arial"/>
              </a:rPr>
              <a:t>12. </a:t>
            </a:r>
            <a:r>
              <a:rPr lang="en-US" sz="6000" b="1" dirty="0" err="1">
                <a:solidFill>
                  <a:srgbClr val="FF0000"/>
                </a:solidFill>
                <a:latin typeface="UTM Avo" panose="02040603050506020204" pitchFamily="18" charset="0"/>
              </a:rPr>
              <a:t>Phòng</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tránh</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bị</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thương</a:t>
            </a:r>
            <a:endParaRPr lang="en-US" sz="6000" b="1" dirty="0">
              <a:solidFill>
                <a:srgbClr val="FF0000"/>
              </a:solidFill>
              <a:latin typeface="UTM Avo" panose="02040603050506020204" pitchFamily="18" charset="0"/>
            </a:endParaRPr>
          </a:p>
          <a:p>
            <a:pPr>
              <a:lnSpc>
                <a:spcPct val="100000"/>
              </a:lnSpc>
              <a:spcBef>
                <a:spcPts val="600"/>
              </a:spcBef>
            </a:pPr>
            <a:r>
              <a:rPr lang="en-US" sz="6000" b="1" dirty="0">
                <a:solidFill>
                  <a:srgbClr val="FF0000"/>
                </a:solidFill>
                <a:latin typeface="UTM Avo" panose="02040603050506020204" pitchFamily="18" charset="0"/>
              </a:rPr>
              <a:t>do </a:t>
            </a:r>
            <a:r>
              <a:rPr lang="en-US" sz="6000" b="1" dirty="0" err="1">
                <a:solidFill>
                  <a:srgbClr val="FF0000"/>
                </a:solidFill>
                <a:latin typeface="UTM Avo" panose="02040603050506020204" pitchFamily="18" charset="0"/>
              </a:rPr>
              <a:t>các</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vật</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sắc</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nhọn</a:t>
            </a:r>
            <a:endParaRPr lang="en-US" sz="5800" b="1" dirty="0">
              <a:solidFill>
                <a:srgbClr val="FF0000"/>
              </a:solidFill>
              <a:latin typeface="UTM Avo" panose="020406030505060202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p:cNvGrpSpPr/>
        <p:nvPr/>
      </p:nvGrpSpPr>
      <p:grpSpPr>
        <a:xfrm>
          <a:off x="0" y="0"/>
          <a:ext cx="0" cy="0"/>
          <a:chOff x="0" y="0"/>
          <a:chExt cx="0" cy="0"/>
        </a:xfrm>
      </p:grpSpPr>
      <p:pic>
        <p:nvPicPr>
          <p:cNvPr id="3" name="Picture 2" descr="A stack of books with a magnifying glass&#10;&#10;Description automatically generated">
            <a:hlinkClick r:id="rId4"/>
            <a:extLst>
              <a:ext uri="{FF2B5EF4-FFF2-40B4-BE49-F238E27FC236}">
                <a16:creationId xmlns:a16="http://schemas.microsoft.com/office/drawing/2014/main" id="{C9C72711-7B19-6197-6EC5-573CAE822B33}"/>
              </a:ext>
            </a:extLst>
          </p:cNvPr>
          <p:cNvPicPr>
            <a:picLocks noChangeAspect="1"/>
          </p:cNvPicPr>
          <p:nvPr/>
        </p:nvPicPr>
        <p:blipFill>
          <a:blip r:embed="rId5"/>
          <a:stretch>
            <a:fillRect/>
          </a:stretch>
        </p:blipFill>
        <p:spPr>
          <a:xfrm>
            <a:off x="4682822" y="3429000"/>
            <a:ext cx="2826355" cy="170135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7"/>
        <p:cNvGrpSpPr/>
        <p:nvPr/>
      </p:nvGrpSpPr>
      <p:grpSpPr>
        <a:xfrm>
          <a:off x="0" y="0"/>
          <a:ext cx="0" cy="0"/>
          <a:chOff x="0" y="0"/>
          <a:chExt cx="0" cy="0"/>
        </a:xfrm>
      </p:grpSpPr>
      <p:sp>
        <p:nvSpPr>
          <p:cNvPr id="2" name="Google Shape;200;p6">
            <a:extLst>
              <a:ext uri="{FF2B5EF4-FFF2-40B4-BE49-F238E27FC236}">
                <a16:creationId xmlns:a16="http://schemas.microsoft.com/office/drawing/2014/main" id="{58B26B52-A4D9-3221-88E0-3D832851DEC9}"/>
              </a:ext>
            </a:extLst>
          </p:cNvPr>
          <p:cNvSpPr txBox="1"/>
          <p:nvPr/>
        </p:nvSpPr>
        <p:spPr>
          <a:xfrm>
            <a:off x="734786" y="1457500"/>
            <a:ext cx="10722428" cy="600164"/>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err="1">
                <a:solidFill>
                  <a:schemeClr val="dk1"/>
                </a:solidFill>
                <a:latin typeface="UTM Avo" panose="02040603050506020204" pitchFamily="18" charset="0"/>
                <a:sym typeface="Arial"/>
              </a:rPr>
              <a:t>Trò</a:t>
            </a:r>
            <a:r>
              <a:rPr lang="en-US" sz="2600" b="1" i="0" u="none" strike="noStrike" cap="none" dirty="0">
                <a:solidFill>
                  <a:schemeClr val="dk1"/>
                </a:solidFill>
                <a:latin typeface="UTM Avo" panose="02040603050506020204" pitchFamily="18" charset="0"/>
                <a:sym typeface="Arial"/>
              </a:rPr>
              <a:t> </a:t>
            </a:r>
            <a:r>
              <a:rPr lang="en-US" sz="2600" b="1" i="0" u="none" strike="noStrike" cap="none" dirty="0" err="1">
                <a:solidFill>
                  <a:schemeClr val="dk1"/>
                </a:solidFill>
                <a:latin typeface="UTM Avo" panose="02040603050506020204" pitchFamily="18" charset="0"/>
                <a:sym typeface="Arial"/>
              </a:rPr>
              <a:t>chơi</a:t>
            </a:r>
            <a:r>
              <a:rPr lang="en-US" sz="2600" b="1" i="0" u="none" strike="noStrike" cap="none" dirty="0">
                <a:solidFill>
                  <a:schemeClr val="dk1"/>
                </a:solidFill>
                <a:latin typeface="UTM Avo" panose="02040603050506020204" pitchFamily="18" charset="0"/>
                <a:sym typeface="Arial"/>
              </a:rPr>
              <a:t> </a:t>
            </a:r>
            <a:r>
              <a:rPr lang="en-US" sz="2600" b="1" i="0" u="none" strike="noStrike" cap="none" dirty="0" err="1">
                <a:solidFill>
                  <a:schemeClr val="dk1"/>
                </a:solidFill>
                <a:latin typeface="UTM Avo" panose="02040603050506020204" pitchFamily="18" charset="0"/>
                <a:sym typeface="Arial"/>
              </a:rPr>
              <a:t>gọi</a:t>
            </a:r>
            <a:r>
              <a:rPr lang="en-US" sz="2600" b="1" i="0" u="none" strike="noStrike" cap="none" dirty="0">
                <a:solidFill>
                  <a:schemeClr val="dk1"/>
                </a:solidFill>
                <a:latin typeface="UTM Avo" panose="02040603050506020204" pitchFamily="18" charset="0"/>
                <a:sym typeface="Arial"/>
              </a:rPr>
              <a:t> </a:t>
            </a:r>
            <a:r>
              <a:rPr lang="en-US" sz="2600" b="1" i="0" u="none" strike="noStrike" cap="none" dirty="0" err="1">
                <a:solidFill>
                  <a:schemeClr val="dk1"/>
                </a:solidFill>
                <a:latin typeface="UTM Avo" panose="02040603050506020204" pitchFamily="18" charset="0"/>
                <a:sym typeface="Arial"/>
              </a:rPr>
              <a:t>tên</a:t>
            </a:r>
            <a:r>
              <a:rPr lang="en-US" sz="2600" b="1" i="0" u="none" strike="noStrike" cap="none" dirty="0">
                <a:solidFill>
                  <a:schemeClr val="dk1"/>
                </a:solidFill>
                <a:latin typeface="UTM Avo" panose="02040603050506020204" pitchFamily="18" charset="0"/>
                <a:sym typeface="Arial"/>
              </a:rPr>
              <a:t> </a:t>
            </a:r>
            <a:r>
              <a:rPr lang="en-US" sz="2600" b="1" i="0" u="none" strike="noStrike" cap="none" dirty="0" err="1">
                <a:solidFill>
                  <a:schemeClr val="dk1"/>
                </a:solidFill>
                <a:latin typeface="UTM Avo" panose="02040603050506020204" pitchFamily="18" charset="0"/>
                <a:sym typeface="Arial"/>
              </a:rPr>
              <a:t>đồ</a:t>
            </a:r>
            <a:r>
              <a:rPr lang="en-US" sz="2600" b="1" i="0" u="none" strike="noStrike" cap="none" dirty="0">
                <a:solidFill>
                  <a:schemeClr val="dk1"/>
                </a:solidFill>
                <a:latin typeface="UTM Avo" panose="02040603050506020204" pitchFamily="18" charset="0"/>
                <a:sym typeface="Arial"/>
              </a:rPr>
              <a:t> </a:t>
            </a:r>
            <a:r>
              <a:rPr lang="en-US" sz="2600" b="1" i="0" u="none" strike="noStrike" cap="none" dirty="0" err="1">
                <a:solidFill>
                  <a:schemeClr val="dk1"/>
                </a:solidFill>
                <a:latin typeface="UTM Avo" panose="02040603050506020204" pitchFamily="18" charset="0"/>
                <a:sym typeface="Arial"/>
              </a:rPr>
              <a:t>vật</a:t>
            </a:r>
            <a:endParaRPr sz="2600" dirty="0">
              <a:latin typeface="UTM Avo" panose="02040603050506020204" pitchFamily="18" charset="0"/>
            </a:endParaRPr>
          </a:p>
        </p:txBody>
      </p:sp>
      <p:pic>
        <p:nvPicPr>
          <p:cNvPr id="8" name="Picture 7" descr="A pair of scissors with a red ball&#10;&#10;Description automatically generated">
            <a:extLst>
              <a:ext uri="{FF2B5EF4-FFF2-40B4-BE49-F238E27FC236}">
                <a16:creationId xmlns:a16="http://schemas.microsoft.com/office/drawing/2014/main" id="{800BE599-B7A2-B371-3322-7CFB913F1296}"/>
              </a:ext>
            </a:extLst>
          </p:cNvPr>
          <p:cNvPicPr>
            <a:picLocks noChangeAspect="1"/>
          </p:cNvPicPr>
          <p:nvPr/>
        </p:nvPicPr>
        <p:blipFill>
          <a:blip r:embed="rId4"/>
          <a:stretch>
            <a:fillRect/>
          </a:stretch>
        </p:blipFill>
        <p:spPr>
          <a:xfrm>
            <a:off x="7884138" y="3771411"/>
            <a:ext cx="3573076" cy="1168234"/>
          </a:xfrm>
          <a:prstGeom prst="rect">
            <a:avLst/>
          </a:prstGeom>
        </p:spPr>
      </p:pic>
      <p:pic>
        <p:nvPicPr>
          <p:cNvPr id="10" name="Picture 9" descr="A cartoon of a knife&#10;&#10;Description automatically generated">
            <a:extLst>
              <a:ext uri="{FF2B5EF4-FFF2-40B4-BE49-F238E27FC236}">
                <a16:creationId xmlns:a16="http://schemas.microsoft.com/office/drawing/2014/main" id="{6C5ED0DB-20B5-9720-634B-FC0E08651166}"/>
              </a:ext>
            </a:extLst>
          </p:cNvPr>
          <p:cNvPicPr>
            <a:picLocks noChangeAspect="1"/>
          </p:cNvPicPr>
          <p:nvPr/>
        </p:nvPicPr>
        <p:blipFill>
          <a:blip r:embed="rId5"/>
          <a:stretch>
            <a:fillRect/>
          </a:stretch>
        </p:blipFill>
        <p:spPr>
          <a:xfrm>
            <a:off x="1536536" y="2890428"/>
            <a:ext cx="1749702" cy="3171007"/>
          </a:xfrm>
          <a:prstGeom prst="rect">
            <a:avLst/>
          </a:prstGeom>
        </p:spPr>
      </p:pic>
      <p:pic>
        <p:nvPicPr>
          <p:cNvPr id="12" name="Picture 11" descr="A yellow and black knife&#10;&#10;Description automatically generated">
            <a:extLst>
              <a:ext uri="{FF2B5EF4-FFF2-40B4-BE49-F238E27FC236}">
                <a16:creationId xmlns:a16="http://schemas.microsoft.com/office/drawing/2014/main" id="{A92BC1DC-B66B-7326-6708-8EBDD1EF30A4}"/>
              </a:ext>
            </a:extLst>
          </p:cNvPr>
          <p:cNvPicPr>
            <a:picLocks noChangeAspect="1"/>
          </p:cNvPicPr>
          <p:nvPr/>
        </p:nvPicPr>
        <p:blipFill>
          <a:blip r:embed="rId6"/>
          <a:stretch>
            <a:fillRect/>
          </a:stretch>
        </p:blipFill>
        <p:spPr>
          <a:xfrm>
            <a:off x="3730961" y="3429000"/>
            <a:ext cx="4060599" cy="217361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ppt_x"/>
                                          </p:val>
                                        </p:tav>
                                        <p:tav tm="100000">
                                          <p:val>
                                            <p:strVal val="#ppt_x"/>
                                          </p:val>
                                        </p:tav>
                                      </p:tavLst>
                                    </p:anim>
                                    <p:anim calcmode="lin" valueType="num">
                                      <p:cBhvr additive="base">
                                        <p:cTn id="19"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7">
          <a:extLst>
            <a:ext uri="{FF2B5EF4-FFF2-40B4-BE49-F238E27FC236}">
              <a16:creationId xmlns:a16="http://schemas.microsoft.com/office/drawing/2014/main" id="{28ADEAFF-DC93-ECD7-DCF8-ECE9D8F02685}"/>
            </a:ext>
          </a:extLst>
        </p:cNvPr>
        <p:cNvGrpSpPr/>
        <p:nvPr/>
      </p:nvGrpSpPr>
      <p:grpSpPr>
        <a:xfrm>
          <a:off x="0" y="0"/>
          <a:ext cx="0" cy="0"/>
          <a:chOff x="0" y="0"/>
          <a:chExt cx="0" cy="0"/>
        </a:xfrm>
      </p:grpSpPr>
      <p:sp>
        <p:nvSpPr>
          <p:cNvPr id="2" name="Google Shape;200;p6">
            <a:extLst>
              <a:ext uri="{FF2B5EF4-FFF2-40B4-BE49-F238E27FC236}">
                <a16:creationId xmlns:a16="http://schemas.microsoft.com/office/drawing/2014/main" id="{E612FFFA-0876-855A-1E1A-5552CA23DD29}"/>
              </a:ext>
            </a:extLst>
          </p:cNvPr>
          <p:cNvSpPr txBox="1"/>
          <p:nvPr/>
        </p:nvSpPr>
        <p:spPr>
          <a:xfrm>
            <a:off x="734786" y="1457500"/>
            <a:ext cx="10722428" cy="600164"/>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err="1">
                <a:solidFill>
                  <a:schemeClr val="dk1"/>
                </a:solidFill>
                <a:latin typeface="UTM Avo" panose="02040603050506020204" pitchFamily="18" charset="0"/>
                <a:sym typeface="Arial"/>
              </a:rPr>
              <a:t>Trò</a:t>
            </a:r>
            <a:r>
              <a:rPr lang="en-US" sz="2600" b="1" i="0" u="none" strike="noStrike" cap="none" dirty="0">
                <a:solidFill>
                  <a:schemeClr val="dk1"/>
                </a:solidFill>
                <a:latin typeface="UTM Avo" panose="02040603050506020204" pitchFamily="18" charset="0"/>
                <a:sym typeface="Arial"/>
              </a:rPr>
              <a:t> </a:t>
            </a:r>
            <a:r>
              <a:rPr lang="en-US" sz="2600" b="1" i="0" u="none" strike="noStrike" cap="none" dirty="0" err="1">
                <a:solidFill>
                  <a:schemeClr val="dk1"/>
                </a:solidFill>
                <a:latin typeface="UTM Avo" panose="02040603050506020204" pitchFamily="18" charset="0"/>
                <a:sym typeface="Arial"/>
              </a:rPr>
              <a:t>chơi</a:t>
            </a:r>
            <a:r>
              <a:rPr lang="en-US" sz="2600" b="1" i="0" u="none" strike="noStrike" cap="none" dirty="0">
                <a:solidFill>
                  <a:schemeClr val="dk1"/>
                </a:solidFill>
                <a:latin typeface="UTM Avo" panose="02040603050506020204" pitchFamily="18" charset="0"/>
                <a:sym typeface="Arial"/>
              </a:rPr>
              <a:t> </a:t>
            </a:r>
            <a:r>
              <a:rPr lang="en-US" sz="2600" b="1" i="0" u="none" strike="noStrike" cap="none" dirty="0" err="1">
                <a:solidFill>
                  <a:schemeClr val="dk1"/>
                </a:solidFill>
                <a:latin typeface="UTM Avo" panose="02040603050506020204" pitchFamily="18" charset="0"/>
                <a:sym typeface="Arial"/>
              </a:rPr>
              <a:t>gọi</a:t>
            </a:r>
            <a:r>
              <a:rPr lang="en-US" sz="2600" b="1" i="0" u="none" strike="noStrike" cap="none" dirty="0">
                <a:solidFill>
                  <a:schemeClr val="dk1"/>
                </a:solidFill>
                <a:latin typeface="UTM Avo" panose="02040603050506020204" pitchFamily="18" charset="0"/>
                <a:sym typeface="Arial"/>
              </a:rPr>
              <a:t> </a:t>
            </a:r>
            <a:r>
              <a:rPr lang="en-US" sz="2600" b="1" i="0" u="none" strike="noStrike" cap="none" dirty="0" err="1">
                <a:solidFill>
                  <a:schemeClr val="dk1"/>
                </a:solidFill>
                <a:latin typeface="UTM Avo" panose="02040603050506020204" pitchFamily="18" charset="0"/>
                <a:sym typeface="Arial"/>
              </a:rPr>
              <a:t>tên</a:t>
            </a:r>
            <a:r>
              <a:rPr lang="en-US" sz="2600" b="1" i="0" u="none" strike="noStrike" cap="none" dirty="0">
                <a:solidFill>
                  <a:schemeClr val="dk1"/>
                </a:solidFill>
                <a:latin typeface="UTM Avo" panose="02040603050506020204" pitchFamily="18" charset="0"/>
                <a:sym typeface="Arial"/>
              </a:rPr>
              <a:t> </a:t>
            </a:r>
            <a:r>
              <a:rPr lang="en-US" sz="2600" b="1" i="0" u="none" strike="noStrike" cap="none" dirty="0" err="1">
                <a:solidFill>
                  <a:schemeClr val="dk1"/>
                </a:solidFill>
                <a:latin typeface="UTM Avo" panose="02040603050506020204" pitchFamily="18" charset="0"/>
                <a:sym typeface="Arial"/>
              </a:rPr>
              <a:t>đồ</a:t>
            </a:r>
            <a:r>
              <a:rPr lang="en-US" sz="2600" b="1" i="0" u="none" strike="noStrike" cap="none" dirty="0">
                <a:solidFill>
                  <a:schemeClr val="dk1"/>
                </a:solidFill>
                <a:latin typeface="UTM Avo" panose="02040603050506020204" pitchFamily="18" charset="0"/>
                <a:sym typeface="Arial"/>
              </a:rPr>
              <a:t> </a:t>
            </a:r>
            <a:r>
              <a:rPr lang="en-US" sz="2600" b="1" i="0" u="none" strike="noStrike" cap="none" dirty="0" err="1">
                <a:solidFill>
                  <a:schemeClr val="dk1"/>
                </a:solidFill>
                <a:latin typeface="UTM Avo" panose="02040603050506020204" pitchFamily="18" charset="0"/>
                <a:sym typeface="Arial"/>
              </a:rPr>
              <a:t>vật</a:t>
            </a:r>
            <a:endParaRPr sz="2600" dirty="0">
              <a:latin typeface="UTM Avo" panose="02040603050506020204" pitchFamily="18" charset="0"/>
            </a:endParaRPr>
          </a:p>
        </p:txBody>
      </p:sp>
      <p:pic>
        <p:nvPicPr>
          <p:cNvPr id="8" name="Picture 7">
            <a:extLst>
              <a:ext uri="{FF2B5EF4-FFF2-40B4-BE49-F238E27FC236}">
                <a16:creationId xmlns:a16="http://schemas.microsoft.com/office/drawing/2014/main" id="{2EF3260E-0637-84E6-4882-B9A82C2F9E10}"/>
              </a:ext>
            </a:extLst>
          </p:cNvPr>
          <p:cNvPicPr>
            <a:picLocks noChangeAspect="1"/>
          </p:cNvPicPr>
          <p:nvPr/>
        </p:nvPicPr>
        <p:blipFill>
          <a:blip r:embed="rId4"/>
          <a:srcRect/>
          <a:stretch/>
        </p:blipFill>
        <p:spPr>
          <a:xfrm>
            <a:off x="7749369" y="2634328"/>
            <a:ext cx="3621176" cy="3308808"/>
          </a:xfrm>
          <a:prstGeom prst="rect">
            <a:avLst/>
          </a:prstGeom>
        </p:spPr>
      </p:pic>
      <p:pic>
        <p:nvPicPr>
          <p:cNvPr id="10" name="Picture 9">
            <a:extLst>
              <a:ext uri="{FF2B5EF4-FFF2-40B4-BE49-F238E27FC236}">
                <a16:creationId xmlns:a16="http://schemas.microsoft.com/office/drawing/2014/main" id="{94E6EF77-F349-183B-FAF3-FF39DE5A8D71}"/>
              </a:ext>
            </a:extLst>
          </p:cNvPr>
          <p:cNvPicPr>
            <a:picLocks noChangeAspect="1"/>
          </p:cNvPicPr>
          <p:nvPr/>
        </p:nvPicPr>
        <p:blipFill>
          <a:blip r:embed="rId5"/>
          <a:srcRect/>
          <a:stretch/>
        </p:blipFill>
        <p:spPr>
          <a:xfrm>
            <a:off x="301625" y="2983029"/>
            <a:ext cx="3638846" cy="2611406"/>
          </a:xfrm>
          <a:prstGeom prst="rect">
            <a:avLst/>
          </a:prstGeom>
        </p:spPr>
      </p:pic>
      <p:pic>
        <p:nvPicPr>
          <p:cNvPr id="12" name="Picture 11">
            <a:extLst>
              <a:ext uri="{FF2B5EF4-FFF2-40B4-BE49-F238E27FC236}">
                <a16:creationId xmlns:a16="http://schemas.microsoft.com/office/drawing/2014/main" id="{5160AF5B-FD86-A254-9C83-B94D977517BC}"/>
              </a:ext>
            </a:extLst>
          </p:cNvPr>
          <p:cNvPicPr>
            <a:picLocks noChangeAspect="1"/>
          </p:cNvPicPr>
          <p:nvPr/>
        </p:nvPicPr>
        <p:blipFill>
          <a:blip r:embed="rId6"/>
          <a:srcRect/>
          <a:stretch/>
        </p:blipFill>
        <p:spPr>
          <a:xfrm>
            <a:off x="4307863" y="2983029"/>
            <a:ext cx="2794305" cy="2746293"/>
          </a:xfrm>
          <a:prstGeom prst="rect">
            <a:avLst/>
          </a:prstGeom>
        </p:spPr>
      </p:pic>
    </p:spTree>
    <p:extLst>
      <p:ext uri="{BB962C8B-B14F-4D97-AF65-F5344CB8AC3E}">
        <p14:creationId xmlns:p14="http://schemas.microsoft.com/office/powerpoint/2010/main" val="919872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7">
          <a:extLst>
            <a:ext uri="{FF2B5EF4-FFF2-40B4-BE49-F238E27FC236}">
              <a16:creationId xmlns:a16="http://schemas.microsoft.com/office/drawing/2014/main" id="{638D6487-0AC0-30B2-F1E1-9AE28A3737F3}"/>
            </a:ext>
          </a:extLst>
        </p:cNvPr>
        <p:cNvGrpSpPr/>
        <p:nvPr/>
      </p:nvGrpSpPr>
      <p:grpSpPr>
        <a:xfrm>
          <a:off x="0" y="0"/>
          <a:ext cx="0" cy="0"/>
          <a:chOff x="0" y="0"/>
          <a:chExt cx="0" cy="0"/>
        </a:xfrm>
      </p:grpSpPr>
      <p:sp>
        <p:nvSpPr>
          <p:cNvPr id="3" name="Oval Callout 1">
            <a:extLst>
              <a:ext uri="{FF2B5EF4-FFF2-40B4-BE49-F238E27FC236}">
                <a16:creationId xmlns:a16="http://schemas.microsoft.com/office/drawing/2014/main" id="{2D1C67F2-5EC2-8EF8-D6BD-4F32F6B683C9}"/>
              </a:ext>
            </a:extLst>
          </p:cNvPr>
          <p:cNvSpPr/>
          <p:nvPr/>
        </p:nvSpPr>
        <p:spPr>
          <a:xfrm>
            <a:off x="3045996" y="1731732"/>
            <a:ext cx="7672805" cy="3394537"/>
          </a:xfrm>
          <a:prstGeom prst="wedgeEllipseCallout">
            <a:avLst>
              <a:gd name="adj1" fmla="val -54167"/>
              <a:gd name="adj2" fmla="val 24515"/>
            </a:avLst>
          </a:prstGeom>
          <a:solidFill>
            <a:sysClr val="window" lastClr="FFFFFF"/>
          </a:solidFill>
          <a:ln w="28575" cap="flat" cmpd="sng" algn="ctr">
            <a:solidFill>
              <a:srgbClr val="4F81BD"/>
            </a:solidFill>
            <a:prstDash val="dash"/>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VN" sz="1800" b="0" i="0" u="none" strike="noStrike" kern="0" cap="none" spc="0" normalizeH="0" baseline="0" noProof="0">
              <a:ln>
                <a:noFill/>
              </a:ln>
              <a:solidFill>
                <a:prstClr val="black"/>
              </a:solidFill>
              <a:effectLst/>
              <a:uLnTx/>
              <a:uFillTx/>
              <a:latin typeface="Calibri"/>
              <a:ea typeface="+mn-ea"/>
              <a:cs typeface="+mn-cs"/>
            </a:endParaRPr>
          </a:p>
        </p:txBody>
      </p:sp>
      <p:pic>
        <p:nvPicPr>
          <p:cNvPr id="4" name="Picture 3" descr="Hình ảnh đồ họa Giáo viên PNG, 37000+ nguồn tải về miễn phí.">
            <a:extLst>
              <a:ext uri="{FF2B5EF4-FFF2-40B4-BE49-F238E27FC236}">
                <a16:creationId xmlns:a16="http://schemas.microsoft.com/office/drawing/2014/main" id="{BC8BBA9F-F005-C022-9BBD-3935A8D3574D}"/>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8611" b="90000" l="10000" r="90000">
                        <a14:foregroundMark x1="34167" y1="8611" x2="34167" y2="8611"/>
                        <a14:foregroundMark x1="29722" y1="46111" x2="29722" y2="46111"/>
                        <a14:foregroundMark x1="43056" y1="48056" x2="43056" y2="48056"/>
                        <a14:foregroundMark x1="40833" y1="63889" x2="40833" y2="63889"/>
                        <a14:foregroundMark x1="39167" y1="61944" x2="39167" y2="61944"/>
                        <a14:foregroundMark x1="39722" y1="57222" x2="41389" y2="81389"/>
                      </a14:backgroundRemoval>
                    </a14:imgEffect>
                  </a14:imgLayer>
                </a14:imgProps>
              </a:ext>
              <a:ext uri="{28A0092B-C50C-407E-A947-70E740481C1C}">
                <a14:useLocalDpi xmlns:a14="http://schemas.microsoft.com/office/drawing/2010/main" val="0"/>
              </a:ext>
            </a:extLst>
          </a:blip>
          <a:srcRect/>
          <a:stretch>
            <a:fillRect/>
          </a:stretch>
        </p:blipFill>
        <p:spPr bwMode="auto">
          <a:xfrm>
            <a:off x="0" y="2840269"/>
            <a:ext cx="4572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A7C1198-DF80-7A93-0CB5-D234AE6EBE12}"/>
              </a:ext>
            </a:extLst>
          </p:cNvPr>
          <p:cNvSpPr txBox="1"/>
          <p:nvPr/>
        </p:nvSpPr>
        <p:spPr>
          <a:xfrm>
            <a:off x="3847098" y="2868077"/>
            <a:ext cx="6070600" cy="1121846"/>
          </a:xfrm>
          <a:prstGeom prst="rect">
            <a:avLst/>
          </a:prstGeom>
          <a:noFill/>
        </p:spPr>
        <p:txBody>
          <a:bodyPr wrap="square">
            <a:spAutoFit/>
          </a:bodyPr>
          <a:lstStyle/>
          <a:p>
            <a:pPr algn="just" defTabSz="609539">
              <a:lnSpc>
                <a:spcPct val="150000"/>
              </a:lnSpc>
            </a:pPr>
            <a:r>
              <a:rPr lang="vi-VN" sz="2400">
                <a:latin typeface="UTM Avo" panose="02040603050506020204" pitchFamily="18"/>
              </a:rPr>
              <a:t>Các đồ vật các em vừa gọi tên có đặc điểm gì chung?</a:t>
            </a:r>
            <a:endParaRPr lang="en-VN" sz="2400" dirty="0">
              <a:solidFill>
                <a:prstClr val="black"/>
              </a:solidFill>
              <a:latin typeface="UTM Avo" panose="02040603050506020204" pitchFamily="18"/>
            </a:endParaRPr>
          </a:p>
        </p:txBody>
      </p:sp>
    </p:spTree>
    <p:extLst>
      <p:ext uri="{BB962C8B-B14F-4D97-AF65-F5344CB8AC3E}">
        <p14:creationId xmlns:p14="http://schemas.microsoft.com/office/powerpoint/2010/main" val="891054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2"/>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40362634-833E-D1E5-5AC2-01A8AAA3F79C}"/>
              </a:ext>
            </a:extLst>
          </p:cNvPr>
          <p:cNvPicPr>
            <a:picLocks noChangeAspect="1"/>
          </p:cNvPicPr>
          <p:nvPr/>
        </p:nvPicPr>
        <p:blipFill>
          <a:blip r:embed="rId5"/>
          <a:stretch>
            <a:fillRect/>
          </a:stretch>
        </p:blipFill>
        <p:spPr>
          <a:xfrm>
            <a:off x="4682822" y="3429000"/>
            <a:ext cx="2826355" cy="170135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p:cNvGrpSpPr/>
        <p:nvPr/>
      </p:nvGrpSpPr>
      <p:grpSpPr>
        <a:xfrm>
          <a:off x="0" y="0"/>
          <a:ext cx="0" cy="0"/>
          <a:chOff x="0" y="0"/>
          <a:chExt cx="0" cy="0"/>
        </a:xfrm>
      </p:grpSpPr>
      <p:sp>
        <p:nvSpPr>
          <p:cNvPr id="200" name="Google Shape;200;p6"/>
          <p:cNvSpPr txBox="1"/>
          <p:nvPr/>
        </p:nvSpPr>
        <p:spPr>
          <a:xfrm>
            <a:off x="734786" y="1457500"/>
            <a:ext cx="10722428" cy="1200329"/>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a:solidFill>
                  <a:schemeClr val="dk1"/>
                </a:solidFill>
                <a:latin typeface="UTM Avo" panose="02040603050506020204" pitchFamily="18" charset="0"/>
                <a:sym typeface="Arial"/>
              </a:rPr>
              <a:t>HOẠT ĐỘNG 1: TÌM HIỂU HẬU QUẢ CỦA MỘT SỐ HÀNH ĐỘNG NGUY HIỂM CÓ LIÊN QUAN ĐẾN VẬT SẮC NHỌN</a:t>
            </a:r>
            <a:endParaRPr sz="2600" dirty="0">
              <a:latin typeface="UTM Avo" panose="02040603050506020204" pitchFamily="18" charset="0"/>
            </a:endParaRPr>
          </a:p>
        </p:txBody>
      </p:sp>
      <p:pic>
        <p:nvPicPr>
          <p:cNvPr id="2" name="Picture 3">
            <a:extLst>
              <a:ext uri="{FF2B5EF4-FFF2-40B4-BE49-F238E27FC236}">
                <a16:creationId xmlns:a16="http://schemas.microsoft.com/office/drawing/2014/main" id="{DA326B9C-48A0-B3EC-6476-600B115CF789}"/>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95110" y="3386793"/>
            <a:ext cx="2627993" cy="3471207"/>
          </a:xfrm>
          <a:prstGeom prst="rect">
            <a:avLst/>
          </a:prstGeom>
        </p:spPr>
      </p:pic>
      <p:sp>
        <p:nvSpPr>
          <p:cNvPr id="3" name="Google Shape;200;p6">
            <a:extLst>
              <a:ext uri="{FF2B5EF4-FFF2-40B4-BE49-F238E27FC236}">
                <a16:creationId xmlns:a16="http://schemas.microsoft.com/office/drawing/2014/main" id="{5F1F5F26-2B05-FC77-4B79-76B263D76BDF}"/>
              </a:ext>
            </a:extLst>
          </p:cNvPr>
          <p:cNvSpPr txBox="1"/>
          <p:nvPr/>
        </p:nvSpPr>
        <p:spPr>
          <a:xfrm>
            <a:off x="0" y="2730393"/>
            <a:ext cx="4218214" cy="600164"/>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600" b="1" dirty="0">
                <a:solidFill>
                  <a:schemeClr val="dk1"/>
                </a:solidFill>
                <a:latin typeface="UTM Avo" panose="02040603050506020204" pitchFamily="18" charset="0"/>
              </a:rPr>
              <a:t>LÀM VIỆC CÁ NHÂN</a:t>
            </a:r>
            <a:endParaRPr sz="2600" dirty="0">
              <a:latin typeface="UTM Avo" panose="02040603050506020204" pitchFamily="18" charset="0"/>
            </a:endParaRPr>
          </a:p>
        </p:txBody>
      </p:sp>
      <p:sp>
        <p:nvSpPr>
          <p:cNvPr id="4" name="Speech Bubble: Rectangle with Corners Rounded 3">
            <a:extLst>
              <a:ext uri="{FF2B5EF4-FFF2-40B4-BE49-F238E27FC236}">
                <a16:creationId xmlns:a16="http://schemas.microsoft.com/office/drawing/2014/main" id="{90A1024C-251A-E90F-32A8-C435C1250BB5}"/>
              </a:ext>
            </a:extLst>
          </p:cNvPr>
          <p:cNvSpPr/>
          <p:nvPr/>
        </p:nvSpPr>
        <p:spPr>
          <a:xfrm>
            <a:off x="4547226" y="3108127"/>
            <a:ext cx="6321879" cy="3424349"/>
          </a:xfrm>
          <a:prstGeom prst="wedgeRoundRectCallout">
            <a:avLst>
              <a:gd name="adj1" fmla="val -61378"/>
              <a:gd name="adj2" fmla="val -9726"/>
              <a:gd name="adj3" fmla="val 16667"/>
            </a:avLst>
          </a:prstGeom>
          <a:solidFill>
            <a:srgbClr val="4BACC6">
              <a:lumMod val="20000"/>
              <a:lumOff val="80000"/>
            </a:srgbClr>
          </a:solidFill>
          <a:ln w="25400" cap="flat" cmpd="sng" algn="ctr">
            <a:solidFill>
              <a:srgbClr val="4BACC6">
                <a:lumMod val="20000"/>
                <a:lumOff val="80000"/>
              </a:srgbClr>
            </a:solidFill>
            <a:prstDash val="solid"/>
          </a:ln>
          <a:effectLst/>
        </p:spPr>
        <p:txBody>
          <a:bodyPr rtlCol="0" anchor="ctr"/>
          <a:lstStyle/>
          <a:p>
            <a:pPr lvl="0" algn="just" defTabSz="609539">
              <a:lnSpc>
                <a:spcPct val="150000"/>
              </a:lnSpc>
            </a:pPr>
            <a:r>
              <a:rPr lang="en-US" sz="2400" dirty="0" err="1">
                <a:solidFill>
                  <a:prstClr val="black"/>
                </a:solidFill>
                <a:latin typeface="UTM Avo" panose="02040603050506020204" pitchFamily="18" charset="0"/>
                <a:cs typeface="Arial" panose="020B0604020202020204" pitchFamily="34" charset="0"/>
              </a:rPr>
              <a:t>Cả</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lớp</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cùng</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quan</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sát</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tranh</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trong</a:t>
            </a:r>
            <a:r>
              <a:rPr lang="en-US" sz="2400" dirty="0">
                <a:solidFill>
                  <a:prstClr val="black"/>
                </a:solidFill>
                <a:latin typeface="UTM Avo" panose="02040603050506020204" pitchFamily="18" charset="0"/>
                <a:cs typeface="Arial" panose="020B0604020202020204" pitchFamily="34" charset="0"/>
              </a:rPr>
              <a:t> SGK – tr64 </a:t>
            </a:r>
            <a:r>
              <a:rPr lang="en-US" sz="2400" dirty="0" err="1">
                <a:solidFill>
                  <a:prstClr val="black"/>
                </a:solidFill>
                <a:latin typeface="UTM Avo" panose="02040603050506020204" pitchFamily="18" charset="0"/>
                <a:cs typeface="Arial" panose="020B0604020202020204" pitchFamily="34" charset="0"/>
              </a:rPr>
              <a:t>và</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trả</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lời</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câu</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hỏi</a:t>
            </a:r>
            <a:r>
              <a:rPr lang="en-US" sz="2400" dirty="0">
                <a:solidFill>
                  <a:prstClr val="black"/>
                </a:solidFill>
                <a:latin typeface="UTM Avo" panose="02040603050506020204" pitchFamily="18" charset="0"/>
                <a:cs typeface="Arial" panose="020B0604020202020204" pitchFamily="34" charset="0"/>
              </a:rPr>
              <a:t>:</a:t>
            </a:r>
          </a:p>
          <a:p>
            <a:pPr lvl="0" algn="just" defTabSz="609539">
              <a:lnSpc>
                <a:spcPct val="150000"/>
              </a:lnSpc>
            </a:pP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Bạn</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trong</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mỗi</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tranh</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đang</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làm</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gì</a:t>
            </a:r>
            <a:r>
              <a:rPr lang="en-US" sz="2400" dirty="0">
                <a:solidFill>
                  <a:prstClr val="black"/>
                </a:solidFill>
                <a:latin typeface="UTM Avo" panose="02040603050506020204" pitchFamily="18" charset="0"/>
                <a:cs typeface="Arial" panose="020B0604020202020204" pitchFamily="34" charset="0"/>
              </a:rPr>
              <a:t>?</a:t>
            </a:r>
          </a:p>
          <a:p>
            <a:pPr lvl="0" algn="just" defTabSz="609539">
              <a:lnSpc>
                <a:spcPct val="150000"/>
              </a:lnSpc>
            </a:pP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Việc</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làm</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đó</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có</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thể</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dẫn</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đến</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điều</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gì</a:t>
            </a:r>
            <a:r>
              <a:rPr lang="en-US" sz="2400" dirty="0">
                <a:solidFill>
                  <a:prstClr val="black"/>
                </a:solidFill>
                <a:latin typeface="UTM Avo" panose="02040603050506020204" pitchFamily="18" charset="0"/>
                <a:cs typeface="Arial" panose="020B0604020202020204" pitchFamily="34" charset="0"/>
              </a:rPr>
              <a:t>/</a:t>
            </a:r>
            <a:r>
              <a:rPr lang="en-US" sz="2400" dirty="0" err="1">
                <a:solidFill>
                  <a:prstClr val="black"/>
                </a:solidFill>
                <a:latin typeface="UTM Avo" panose="02040603050506020204" pitchFamily="18" charset="0"/>
                <a:cs typeface="Arial" panose="020B0604020202020204" pitchFamily="34" charset="0"/>
              </a:rPr>
              <a:t>hậu</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quả</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như</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thế</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nào</a:t>
            </a:r>
            <a:r>
              <a:rPr lang="en-US" sz="2400" dirty="0">
                <a:solidFill>
                  <a:prstClr val="black"/>
                </a:solidFill>
                <a:latin typeface="UTM Avo" panose="02040603050506020204" pitchFamily="18" charset="0"/>
                <a:cs typeface="Arial" panose="020B0604020202020204"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0"/>
                                        </p:tgtEl>
                                        <p:attrNameLst>
                                          <p:attrName>style.visibility</p:attrName>
                                        </p:attrNameLst>
                                      </p:cBhvr>
                                      <p:to>
                                        <p:strVal val="visible"/>
                                      </p:to>
                                    </p:set>
                                    <p:animEffect transition="in" filter="fade">
                                      <p:cBhvr>
                                        <p:cTn id="7" dur="500"/>
                                        <p:tgtEl>
                                          <p:spTgt spid="2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22" presetClass="entr" presetSubtype="4"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par>
                          <p:cTn id="16" fill="hold">
                            <p:stCondLst>
                              <p:cond delay="500"/>
                            </p:stCondLst>
                            <p:childTnLst>
                              <p:par>
                                <p:cTn id="17" presetID="16" presetClass="entr" presetSubtype="21"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p:cNvGrpSpPr/>
        <p:nvPr/>
      </p:nvGrpSpPr>
      <p:grpSpPr>
        <a:xfrm>
          <a:off x="0" y="0"/>
          <a:ext cx="0" cy="0"/>
          <a:chOff x="0" y="0"/>
          <a:chExt cx="0" cy="0"/>
        </a:xfrm>
      </p:grpSpPr>
      <p:pic>
        <p:nvPicPr>
          <p:cNvPr id="3" name="Picture 2" descr="A cartoon of two boys fighting&#10;&#10;Description automatically generated">
            <a:extLst>
              <a:ext uri="{FF2B5EF4-FFF2-40B4-BE49-F238E27FC236}">
                <a16:creationId xmlns:a16="http://schemas.microsoft.com/office/drawing/2014/main" id="{665C0C97-63B0-3D61-72F4-86A2B27BEA6E}"/>
              </a:ext>
            </a:extLst>
          </p:cNvPr>
          <p:cNvPicPr>
            <a:picLocks noChangeAspect="1"/>
          </p:cNvPicPr>
          <p:nvPr/>
        </p:nvPicPr>
        <p:blipFill>
          <a:blip r:embed="rId4"/>
          <a:srcRect l="26649" t="15158" r="26550" b="15158"/>
          <a:stretch/>
        </p:blipFill>
        <p:spPr>
          <a:xfrm>
            <a:off x="842106" y="2607354"/>
            <a:ext cx="4013944" cy="2616118"/>
          </a:xfrm>
          <a:prstGeom prst="rect">
            <a:avLst/>
          </a:prstGeom>
        </p:spPr>
      </p:pic>
      <p:grpSp>
        <p:nvGrpSpPr>
          <p:cNvPr id="4" name="Group 3">
            <a:extLst>
              <a:ext uri="{FF2B5EF4-FFF2-40B4-BE49-F238E27FC236}">
                <a16:creationId xmlns:a16="http://schemas.microsoft.com/office/drawing/2014/main" id="{AD5F3AE8-5673-EDA1-DD4B-BAFEEC5F0080}"/>
              </a:ext>
            </a:extLst>
          </p:cNvPr>
          <p:cNvGrpSpPr/>
          <p:nvPr/>
        </p:nvGrpSpPr>
        <p:grpSpPr>
          <a:xfrm>
            <a:off x="5378975" y="2119216"/>
            <a:ext cx="5843702" cy="3316907"/>
            <a:chOff x="2514600" y="2873526"/>
            <a:chExt cx="6781799" cy="6232374"/>
          </a:xfrm>
        </p:grpSpPr>
        <p:sp>
          <p:nvSpPr>
            <p:cNvPr id="5" name="Freeform 3">
              <a:extLst>
                <a:ext uri="{FF2B5EF4-FFF2-40B4-BE49-F238E27FC236}">
                  <a16:creationId xmlns:a16="http://schemas.microsoft.com/office/drawing/2014/main" id="{CF7A4381-D4CA-45CE-DE66-927EEFF5ABE0}"/>
                </a:ext>
              </a:extLst>
            </p:cNvPr>
            <p:cNvSpPr/>
            <p:nvPr/>
          </p:nvSpPr>
          <p:spPr>
            <a:xfrm>
              <a:off x="2514600" y="3391160"/>
              <a:ext cx="6781799" cy="5714740"/>
            </a:xfrm>
            <a:custGeom>
              <a:avLst/>
              <a:gdLst/>
              <a:ahLst/>
              <a:cxnLst/>
              <a:rect l="l" t="t" r="r" b="b"/>
              <a:pathLst>
                <a:path w="1481163" h="1642556">
                  <a:moveTo>
                    <a:pt x="70208" y="0"/>
                  </a:moveTo>
                  <a:lnTo>
                    <a:pt x="1410955" y="0"/>
                  </a:lnTo>
                  <a:cubicBezTo>
                    <a:pt x="1429575" y="0"/>
                    <a:pt x="1447433" y="7397"/>
                    <a:pt x="1460600" y="20564"/>
                  </a:cubicBezTo>
                  <a:cubicBezTo>
                    <a:pt x="1473766" y="33730"/>
                    <a:pt x="1481163" y="51588"/>
                    <a:pt x="1481163" y="70208"/>
                  </a:cubicBezTo>
                  <a:lnTo>
                    <a:pt x="1481163" y="1572347"/>
                  </a:lnTo>
                  <a:cubicBezTo>
                    <a:pt x="1481163" y="1590968"/>
                    <a:pt x="1473766" y="1608825"/>
                    <a:pt x="1460600" y="1621992"/>
                  </a:cubicBezTo>
                  <a:cubicBezTo>
                    <a:pt x="1447433" y="1635159"/>
                    <a:pt x="1429575" y="1642556"/>
                    <a:pt x="1410955" y="1642556"/>
                  </a:cubicBezTo>
                  <a:lnTo>
                    <a:pt x="70208" y="1642556"/>
                  </a:lnTo>
                  <a:cubicBezTo>
                    <a:pt x="31433" y="1642556"/>
                    <a:pt x="0" y="1611122"/>
                    <a:pt x="0" y="1572347"/>
                  </a:cubicBezTo>
                  <a:lnTo>
                    <a:pt x="0" y="70208"/>
                  </a:lnTo>
                  <a:cubicBezTo>
                    <a:pt x="0" y="51588"/>
                    <a:pt x="7397" y="33730"/>
                    <a:pt x="20564" y="20564"/>
                  </a:cubicBezTo>
                  <a:cubicBezTo>
                    <a:pt x="33730" y="7397"/>
                    <a:pt x="51588" y="0"/>
                    <a:pt x="70208" y="0"/>
                  </a:cubicBezTo>
                  <a:close/>
                </a:path>
              </a:pathLst>
            </a:custGeom>
            <a:solidFill>
              <a:srgbClr val="FFE8E4"/>
            </a:solidFill>
          </p:spPr>
          <p:txBody>
            <a:bodyPr/>
            <a:lstStyle/>
            <a:p>
              <a:endParaRPr lang="en-US" sz="2400">
                <a:latin typeface="UTM Avo" panose="02040603050506020204" pitchFamily="18"/>
              </a:endParaRPr>
            </a:p>
          </p:txBody>
        </p:sp>
        <p:grpSp>
          <p:nvGrpSpPr>
            <p:cNvPr id="6" name="Group 25">
              <a:extLst>
                <a:ext uri="{FF2B5EF4-FFF2-40B4-BE49-F238E27FC236}">
                  <a16:creationId xmlns:a16="http://schemas.microsoft.com/office/drawing/2014/main" id="{DB7C6D36-9F5C-37D6-B47C-9ACA103417E6}"/>
                </a:ext>
              </a:extLst>
            </p:cNvPr>
            <p:cNvGrpSpPr/>
            <p:nvPr/>
          </p:nvGrpSpPr>
          <p:grpSpPr>
            <a:xfrm>
              <a:off x="4028785" y="2873526"/>
              <a:ext cx="3753428" cy="3266931"/>
              <a:chOff x="0" y="-47625"/>
              <a:chExt cx="988557" cy="860425"/>
            </a:xfrm>
          </p:grpSpPr>
          <p:sp>
            <p:nvSpPr>
              <p:cNvPr id="8" name="Freeform 26">
                <a:extLst>
                  <a:ext uri="{FF2B5EF4-FFF2-40B4-BE49-F238E27FC236}">
                    <a16:creationId xmlns:a16="http://schemas.microsoft.com/office/drawing/2014/main" id="{09BEABEE-58CC-79FC-2BE3-F176355BEB06}"/>
                  </a:ext>
                </a:extLst>
              </p:cNvPr>
              <p:cNvSpPr/>
              <p:nvPr/>
            </p:nvSpPr>
            <p:spPr>
              <a:xfrm>
                <a:off x="0" y="0"/>
                <a:ext cx="988557" cy="266525"/>
              </a:xfrm>
              <a:custGeom>
                <a:avLst/>
                <a:gdLst/>
                <a:ahLst/>
                <a:cxnLst/>
                <a:rect l="l" t="t" r="r" b="b"/>
                <a:pathLst>
                  <a:path w="988557" h="177413">
                    <a:moveTo>
                      <a:pt x="88707" y="0"/>
                    </a:moveTo>
                    <a:lnTo>
                      <a:pt x="899851" y="0"/>
                    </a:lnTo>
                    <a:cubicBezTo>
                      <a:pt x="948842" y="0"/>
                      <a:pt x="988557" y="39715"/>
                      <a:pt x="988557" y="88707"/>
                    </a:cubicBezTo>
                    <a:lnTo>
                      <a:pt x="988557" y="88707"/>
                    </a:lnTo>
                    <a:cubicBezTo>
                      <a:pt x="988557" y="137698"/>
                      <a:pt x="948842" y="177413"/>
                      <a:pt x="899851" y="177413"/>
                    </a:cubicBezTo>
                    <a:lnTo>
                      <a:pt x="88707" y="177413"/>
                    </a:lnTo>
                    <a:cubicBezTo>
                      <a:pt x="39715" y="177413"/>
                      <a:pt x="0" y="137698"/>
                      <a:pt x="0" y="88707"/>
                    </a:cubicBezTo>
                    <a:lnTo>
                      <a:pt x="0" y="88707"/>
                    </a:lnTo>
                    <a:cubicBezTo>
                      <a:pt x="0" y="39715"/>
                      <a:pt x="39715" y="0"/>
                      <a:pt x="88707" y="0"/>
                    </a:cubicBezTo>
                    <a:close/>
                  </a:path>
                </a:pathLst>
              </a:custGeom>
              <a:solidFill>
                <a:srgbClr val="EF9771"/>
              </a:solidFill>
            </p:spPr>
            <p:txBody>
              <a:bodyPr/>
              <a:lstStyle/>
              <a:p>
                <a:endParaRPr lang="en-US" sz="2400">
                  <a:latin typeface="UTM Avo" panose="02040603050506020204" pitchFamily="18"/>
                </a:endParaRPr>
              </a:p>
            </p:txBody>
          </p:sp>
          <p:sp>
            <p:nvSpPr>
              <p:cNvPr id="9" name="TextBox 27">
                <a:extLst>
                  <a:ext uri="{FF2B5EF4-FFF2-40B4-BE49-F238E27FC236}">
                    <a16:creationId xmlns:a16="http://schemas.microsoft.com/office/drawing/2014/main" id="{F52EAEBB-EF95-6569-829E-F5282C977F9A}"/>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2400">
                  <a:latin typeface="UTM Avo" panose="02040603050506020204" pitchFamily="18"/>
                </a:endParaRPr>
              </a:p>
            </p:txBody>
          </p:sp>
        </p:grpSp>
        <p:sp>
          <p:nvSpPr>
            <p:cNvPr id="7" name="TextBox 6">
              <a:extLst>
                <a:ext uri="{FF2B5EF4-FFF2-40B4-BE49-F238E27FC236}">
                  <a16:creationId xmlns:a16="http://schemas.microsoft.com/office/drawing/2014/main" id="{B8AF9908-FBC2-63D4-187E-FDE696775767}"/>
                </a:ext>
              </a:extLst>
            </p:cNvPr>
            <p:cNvSpPr txBox="1"/>
            <p:nvPr/>
          </p:nvSpPr>
          <p:spPr>
            <a:xfrm>
              <a:off x="2665380" y="4583950"/>
              <a:ext cx="6531428" cy="4189808"/>
            </a:xfrm>
            <a:prstGeom prst="rect">
              <a:avLst/>
            </a:prstGeom>
            <a:noFill/>
          </p:spPr>
          <p:txBody>
            <a:bodyPr wrap="square">
              <a:spAutoFit/>
            </a:bodyPr>
            <a:lstStyle/>
            <a:p>
              <a:pPr algn="ctr">
                <a:lnSpc>
                  <a:spcPct val="150000"/>
                </a:lnSpc>
              </a:pP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Hai bạn nhỏ giằng nhau chiếc kéo có đầu nhọn. Việc làm này có thể khiến hai bạn bị mũi kéo đâm phải và bị thương.</a:t>
              </a:r>
              <a:endParaRPr lang="en-US" sz="2400" dirty="0">
                <a:latin typeface="UTM Avo" panose="02040603050506020204" pitchFamily="18"/>
                <a:cs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a:extLst>
            <a:ext uri="{FF2B5EF4-FFF2-40B4-BE49-F238E27FC236}">
              <a16:creationId xmlns:a16="http://schemas.microsoft.com/office/drawing/2014/main" id="{B5041382-1BB3-5521-A23D-40E49B42129F}"/>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E9D93EA7-7880-D333-D53F-B89AC362D1DD}"/>
              </a:ext>
            </a:extLst>
          </p:cNvPr>
          <p:cNvGrpSpPr/>
          <p:nvPr/>
        </p:nvGrpSpPr>
        <p:grpSpPr>
          <a:xfrm>
            <a:off x="4683110" y="2307498"/>
            <a:ext cx="6605703" cy="3694137"/>
            <a:chOff x="2514600" y="2873526"/>
            <a:chExt cx="6781799" cy="6941178"/>
          </a:xfrm>
        </p:grpSpPr>
        <p:sp>
          <p:nvSpPr>
            <p:cNvPr id="4" name="Freeform 3">
              <a:extLst>
                <a:ext uri="{FF2B5EF4-FFF2-40B4-BE49-F238E27FC236}">
                  <a16:creationId xmlns:a16="http://schemas.microsoft.com/office/drawing/2014/main" id="{A48A64D8-F079-6A21-795E-B1DBE2A2A004}"/>
                </a:ext>
              </a:extLst>
            </p:cNvPr>
            <p:cNvSpPr/>
            <p:nvPr/>
          </p:nvSpPr>
          <p:spPr>
            <a:xfrm>
              <a:off x="2514600" y="3391160"/>
              <a:ext cx="6781799" cy="5714740"/>
            </a:xfrm>
            <a:custGeom>
              <a:avLst/>
              <a:gdLst/>
              <a:ahLst/>
              <a:cxnLst/>
              <a:rect l="l" t="t" r="r" b="b"/>
              <a:pathLst>
                <a:path w="1481163" h="1642556">
                  <a:moveTo>
                    <a:pt x="70208" y="0"/>
                  </a:moveTo>
                  <a:lnTo>
                    <a:pt x="1410955" y="0"/>
                  </a:lnTo>
                  <a:cubicBezTo>
                    <a:pt x="1429575" y="0"/>
                    <a:pt x="1447433" y="7397"/>
                    <a:pt x="1460600" y="20564"/>
                  </a:cubicBezTo>
                  <a:cubicBezTo>
                    <a:pt x="1473766" y="33730"/>
                    <a:pt x="1481163" y="51588"/>
                    <a:pt x="1481163" y="70208"/>
                  </a:cubicBezTo>
                  <a:lnTo>
                    <a:pt x="1481163" y="1572347"/>
                  </a:lnTo>
                  <a:cubicBezTo>
                    <a:pt x="1481163" y="1590968"/>
                    <a:pt x="1473766" y="1608825"/>
                    <a:pt x="1460600" y="1621992"/>
                  </a:cubicBezTo>
                  <a:cubicBezTo>
                    <a:pt x="1447433" y="1635159"/>
                    <a:pt x="1429575" y="1642556"/>
                    <a:pt x="1410955" y="1642556"/>
                  </a:cubicBezTo>
                  <a:lnTo>
                    <a:pt x="70208" y="1642556"/>
                  </a:lnTo>
                  <a:cubicBezTo>
                    <a:pt x="31433" y="1642556"/>
                    <a:pt x="0" y="1611122"/>
                    <a:pt x="0" y="1572347"/>
                  </a:cubicBezTo>
                  <a:lnTo>
                    <a:pt x="0" y="70208"/>
                  </a:lnTo>
                  <a:cubicBezTo>
                    <a:pt x="0" y="51588"/>
                    <a:pt x="7397" y="33730"/>
                    <a:pt x="20564" y="20564"/>
                  </a:cubicBezTo>
                  <a:cubicBezTo>
                    <a:pt x="33730" y="7397"/>
                    <a:pt x="51588" y="0"/>
                    <a:pt x="70208" y="0"/>
                  </a:cubicBezTo>
                  <a:close/>
                </a:path>
              </a:pathLst>
            </a:custGeom>
            <a:solidFill>
              <a:srgbClr val="FFE8E4"/>
            </a:solidFill>
          </p:spPr>
          <p:txBody>
            <a:bodyPr/>
            <a:lstStyle/>
            <a:p>
              <a:endParaRPr lang="en-US" sz="2400">
                <a:latin typeface="UTM Avo" panose="02040603050506020204" pitchFamily="18"/>
              </a:endParaRPr>
            </a:p>
          </p:txBody>
        </p:sp>
        <p:grpSp>
          <p:nvGrpSpPr>
            <p:cNvPr id="5" name="Group 25">
              <a:extLst>
                <a:ext uri="{FF2B5EF4-FFF2-40B4-BE49-F238E27FC236}">
                  <a16:creationId xmlns:a16="http://schemas.microsoft.com/office/drawing/2014/main" id="{FF0C6198-4E67-3C70-1880-8390D9F68837}"/>
                </a:ext>
              </a:extLst>
            </p:cNvPr>
            <p:cNvGrpSpPr/>
            <p:nvPr/>
          </p:nvGrpSpPr>
          <p:grpSpPr>
            <a:xfrm>
              <a:off x="4028785" y="2873526"/>
              <a:ext cx="3753428" cy="3266931"/>
              <a:chOff x="0" y="-47625"/>
              <a:chExt cx="988557" cy="860425"/>
            </a:xfrm>
          </p:grpSpPr>
          <p:sp>
            <p:nvSpPr>
              <p:cNvPr id="7" name="Freeform 26">
                <a:extLst>
                  <a:ext uri="{FF2B5EF4-FFF2-40B4-BE49-F238E27FC236}">
                    <a16:creationId xmlns:a16="http://schemas.microsoft.com/office/drawing/2014/main" id="{4B9A387D-EBB3-0754-6328-4A045BBC3992}"/>
                  </a:ext>
                </a:extLst>
              </p:cNvPr>
              <p:cNvSpPr/>
              <p:nvPr/>
            </p:nvSpPr>
            <p:spPr>
              <a:xfrm>
                <a:off x="0" y="0"/>
                <a:ext cx="988557" cy="266525"/>
              </a:xfrm>
              <a:custGeom>
                <a:avLst/>
                <a:gdLst/>
                <a:ahLst/>
                <a:cxnLst/>
                <a:rect l="l" t="t" r="r" b="b"/>
                <a:pathLst>
                  <a:path w="988557" h="177413">
                    <a:moveTo>
                      <a:pt x="88707" y="0"/>
                    </a:moveTo>
                    <a:lnTo>
                      <a:pt x="899851" y="0"/>
                    </a:lnTo>
                    <a:cubicBezTo>
                      <a:pt x="948842" y="0"/>
                      <a:pt x="988557" y="39715"/>
                      <a:pt x="988557" y="88707"/>
                    </a:cubicBezTo>
                    <a:lnTo>
                      <a:pt x="988557" y="88707"/>
                    </a:lnTo>
                    <a:cubicBezTo>
                      <a:pt x="988557" y="137698"/>
                      <a:pt x="948842" y="177413"/>
                      <a:pt x="899851" y="177413"/>
                    </a:cubicBezTo>
                    <a:lnTo>
                      <a:pt x="88707" y="177413"/>
                    </a:lnTo>
                    <a:cubicBezTo>
                      <a:pt x="39715" y="177413"/>
                      <a:pt x="0" y="137698"/>
                      <a:pt x="0" y="88707"/>
                    </a:cubicBezTo>
                    <a:lnTo>
                      <a:pt x="0" y="88707"/>
                    </a:lnTo>
                    <a:cubicBezTo>
                      <a:pt x="0" y="39715"/>
                      <a:pt x="39715" y="0"/>
                      <a:pt x="88707" y="0"/>
                    </a:cubicBezTo>
                    <a:close/>
                  </a:path>
                </a:pathLst>
              </a:custGeom>
              <a:solidFill>
                <a:srgbClr val="EF9771"/>
              </a:solidFill>
            </p:spPr>
            <p:txBody>
              <a:bodyPr/>
              <a:lstStyle/>
              <a:p>
                <a:endParaRPr lang="en-US" sz="2400">
                  <a:latin typeface="UTM Avo" panose="02040603050506020204" pitchFamily="18"/>
                </a:endParaRPr>
              </a:p>
            </p:txBody>
          </p:sp>
          <p:sp>
            <p:nvSpPr>
              <p:cNvPr id="8" name="TextBox 27">
                <a:extLst>
                  <a:ext uri="{FF2B5EF4-FFF2-40B4-BE49-F238E27FC236}">
                    <a16:creationId xmlns:a16="http://schemas.microsoft.com/office/drawing/2014/main" id="{D404A3C4-519D-E738-051F-0951EB6419CC}"/>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2400">
                  <a:latin typeface="UTM Avo" panose="02040603050506020204" pitchFamily="18"/>
                </a:endParaRPr>
              </a:p>
            </p:txBody>
          </p:sp>
        </p:grpSp>
        <p:sp>
          <p:nvSpPr>
            <p:cNvPr id="6" name="TextBox 5">
              <a:extLst>
                <a:ext uri="{FF2B5EF4-FFF2-40B4-BE49-F238E27FC236}">
                  <a16:creationId xmlns:a16="http://schemas.microsoft.com/office/drawing/2014/main" id="{CD2F87C7-0756-CFC0-DB6D-FA00EE1CA8DE}"/>
                </a:ext>
              </a:extLst>
            </p:cNvPr>
            <p:cNvSpPr txBox="1"/>
            <p:nvPr/>
          </p:nvSpPr>
          <p:spPr>
            <a:xfrm>
              <a:off x="2665380" y="4583950"/>
              <a:ext cx="6531428" cy="5230754"/>
            </a:xfrm>
            <a:prstGeom prst="rect">
              <a:avLst/>
            </a:prstGeom>
            <a:noFill/>
          </p:spPr>
          <p:txBody>
            <a:bodyPr wrap="square">
              <a:spAutoFit/>
            </a:bodyPr>
            <a:lstStyle/>
            <a:p>
              <a:pPr algn="ctr">
                <a:lnSpc>
                  <a:spcPct val="150000"/>
                </a:lnSpc>
              </a:pP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Bạn nhỏ nghịch ngậm đầu nhọn của chiếc bút vào miệng. Việc làm đó có thể khiến bạn bị đầu nhọn của bút đâm vào họng khi vấp ngã, rất nguy hiểm. </a:t>
              </a:r>
              <a:endParaRPr lang="en-US" sz="2400" dirty="0">
                <a:latin typeface="UTM Avo" panose="02040603050506020204" pitchFamily="18"/>
                <a:cs typeface="Arial" panose="020B0604020202020204" pitchFamily="34" charset="0"/>
              </a:endParaRPr>
            </a:p>
          </p:txBody>
        </p:sp>
      </p:grpSp>
      <p:pic>
        <p:nvPicPr>
          <p:cNvPr id="10" name="Picture 9" descr="A cartoon of a child brushing his teeth&#10;&#10;Description automatically generated">
            <a:extLst>
              <a:ext uri="{FF2B5EF4-FFF2-40B4-BE49-F238E27FC236}">
                <a16:creationId xmlns:a16="http://schemas.microsoft.com/office/drawing/2014/main" id="{B760F2ED-8368-8D18-7458-4488C16FECFA}"/>
              </a:ext>
            </a:extLst>
          </p:cNvPr>
          <p:cNvPicPr>
            <a:picLocks noChangeAspect="1"/>
          </p:cNvPicPr>
          <p:nvPr/>
        </p:nvPicPr>
        <p:blipFill>
          <a:blip r:embed="rId4"/>
          <a:srcRect l="33004" t="13677" r="33278" b="13019"/>
          <a:stretch/>
        </p:blipFill>
        <p:spPr>
          <a:xfrm>
            <a:off x="463134" y="2181127"/>
            <a:ext cx="3742906" cy="3561908"/>
          </a:xfrm>
          <a:prstGeom prst="rect">
            <a:avLst/>
          </a:prstGeom>
        </p:spPr>
      </p:pic>
    </p:spTree>
    <p:extLst>
      <p:ext uri="{BB962C8B-B14F-4D97-AF65-F5344CB8AC3E}">
        <p14:creationId xmlns:p14="http://schemas.microsoft.com/office/powerpoint/2010/main" val="3823434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a:extLst>
            <a:ext uri="{FF2B5EF4-FFF2-40B4-BE49-F238E27FC236}">
              <a16:creationId xmlns:a16="http://schemas.microsoft.com/office/drawing/2014/main" id="{03620F16-BA07-EB3C-6779-EDBDCB0C0099}"/>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1463626E-9962-6B9D-1719-CA4A78D8005F}"/>
              </a:ext>
            </a:extLst>
          </p:cNvPr>
          <p:cNvGrpSpPr/>
          <p:nvPr/>
        </p:nvGrpSpPr>
        <p:grpSpPr>
          <a:xfrm>
            <a:off x="4664719" y="2326728"/>
            <a:ext cx="6605704" cy="3316907"/>
            <a:chOff x="2514599" y="2873526"/>
            <a:chExt cx="6781800" cy="6232374"/>
          </a:xfrm>
        </p:grpSpPr>
        <p:sp>
          <p:nvSpPr>
            <p:cNvPr id="3" name="Freeform 3">
              <a:extLst>
                <a:ext uri="{FF2B5EF4-FFF2-40B4-BE49-F238E27FC236}">
                  <a16:creationId xmlns:a16="http://schemas.microsoft.com/office/drawing/2014/main" id="{0017124C-754A-C120-F493-2EB290BA209F}"/>
                </a:ext>
              </a:extLst>
            </p:cNvPr>
            <p:cNvSpPr/>
            <p:nvPr/>
          </p:nvSpPr>
          <p:spPr>
            <a:xfrm>
              <a:off x="2514600" y="3391160"/>
              <a:ext cx="6781799" cy="5714740"/>
            </a:xfrm>
            <a:custGeom>
              <a:avLst/>
              <a:gdLst/>
              <a:ahLst/>
              <a:cxnLst/>
              <a:rect l="l" t="t" r="r" b="b"/>
              <a:pathLst>
                <a:path w="1481163" h="1642556">
                  <a:moveTo>
                    <a:pt x="70208" y="0"/>
                  </a:moveTo>
                  <a:lnTo>
                    <a:pt x="1410955" y="0"/>
                  </a:lnTo>
                  <a:cubicBezTo>
                    <a:pt x="1429575" y="0"/>
                    <a:pt x="1447433" y="7397"/>
                    <a:pt x="1460600" y="20564"/>
                  </a:cubicBezTo>
                  <a:cubicBezTo>
                    <a:pt x="1473766" y="33730"/>
                    <a:pt x="1481163" y="51588"/>
                    <a:pt x="1481163" y="70208"/>
                  </a:cubicBezTo>
                  <a:lnTo>
                    <a:pt x="1481163" y="1572347"/>
                  </a:lnTo>
                  <a:cubicBezTo>
                    <a:pt x="1481163" y="1590968"/>
                    <a:pt x="1473766" y="1608825"/>
                    <a:pt x="1460600" y="1621992"/>
                  </a:cubicBezTo>
                  <a:cubicBezTo>
                    <a:pt x="1447433" y="1635159"/>
                    <a:pt x="1429575" y="1642556"/>
                    <a:pt x="1410955" y="1642556"/>
                  </a:cubicBezTo>
                  <a:lnTo>
                    <a:pt x="70208" y="1642556"/>
                  </a:lnTo>
                  <a:cubicBezTo>
                    <a:pt x="31433" y="1642556"/>
                    <a:pt x="0" y="1611122"/>
                    <a:pt x="0" y="1572347"/>
                  </a:cubicBezTo>
                  <a:lnTo>
                    <a:pt x="0" y="70208"/>
                  </a:lnTo>
                  <a:cubicBezTo>
                    <a:pt x="0" y="51588"/>
                    <a:pt x="7397" y="33730"/>
                    <a:pt x="20564" y="20564"/>
                  </a:cubicBezTo>
                  <a:cubicBezTo>
                    <a:pt x="33730" y="7397"/>
                    <a:pt x="51588" y="0"/>
                    <a:pt x="70208" y="0"/>
                  </a:cubicBezTo>
                  <a:close/>
                </a:path>
              </a:pathLst>
            </a:custGeom>
            <a:solidFill>
              <a:srgbClr val="FFE8E4"/>
            </a:solidFill>
          </p:spPr>
          <p:txBody>
            <a:bodyPr/>
            <a:lstStyle/>
            <a:p>
              <a:endParaRPr lang="en-US" sz="2400">
                <a:latin typeface="UTM Avo" panose="02040603050506020204" pitchFamily="18"/>
              </a:endParaRPr>
            </a:p>
          </p:txBody>
        </p:sp>
        <p:grpSp>
          <p:nvGrpSpPr>
            <p:cNvPr id="4" name="Group 25">
              <a:extLst>
                <a:ext uri="{FF2B5EF4-FFF2-40B4-BE49-F238E27FC236}">
                  <a16:creationId xmlns:a16="http://schemas.microsoft.com/office/drawing/2014/main" id="{70D6E74E-D4A4-E2F4-776D-C8C7786D08EA}"/>
                </a:ext>
              </a:extLst>
            </p:cNvPr>
            <p:cNvGrpSpPr/>
            <p:nvPr/>
          </p:nvGrpSpPr>
          <p:grpSpPr>
            <a:xfrm>
              <a:off x="4028785" y="2873526"/>
              <a:ext cx="3753428" cy="3266931"/>
              <a:chOff x="0" y="-47625"/>
              <a:chExt cx="988557" cy="860425"/>
            </a:xfrm>
          </p:grpSpPr>
          <p:sp>
            <p:nvSpPr>
              <p:cNvPr id="6" name="Freeform 26">
                <a:extLst>
                  <a:ext uri="{FF2B5EF4-FFF2-40B4-BE49-F238E27FC236}">
                    <a16:creationId xmlns:a16="http://schemas.microsoft.com/office/drawing/2014/main" id="{EB9C0AFC-45CC-C704-DDF0-413FD3E87D18}"/>
                  </a:ext>
                </a:extLst>
              </p:cNvPr>
              <p:cNvSpPr/>
              <p:nvPr/>
            </p:nvSpPr>
            <p:spPr>
              <a:xfrm>
                <a:off x="0" y="0"/>
                <a:ext cx="988557" cy="266525"/>
              </a:xfrm>
              <a:custGeom>
                <a:avLst/>
                <a:gdLst/>
                <a:ahLst/>
                <a:cxnLst/>
                <a:rect l="l" t="t" r="r" b="b"/>
                <a:pathLst>
                  <a:path w="988557" h="177413">
                    <a:moveTo>
                      <a:pt x="88707" y="0"/>
                    </a:moveTo>
                    <a:lnTo>
                      <a:pt x="899851" y="0"/>
                    </a:lnTo>
                    <a:cubicBezTo>
                      <a:pt x="948842" y="0"/>
                      <a:pt x="988557" y="39715"/>
                      <a:pt x="988557" y="88707"/>
                    </a:cubicBezTo>
                    <a:lnTo>
                      <a:pt x="988557" y="88707"/>
                    </a:lnTo>
                    <a:cubicBezTo>
                      <a:pt x="988557" y="137698"/>
                      <a:pt x="948842" y="177413"/>
                      <a:pt x="899851" y="177413"/>
                    </a:cubicBezTo>
                    <a:lnTo>
                      <a:pt x="88707" y="177413"/>
                    </a:lnTo>
                    <a:cubicBezTo>
                      <a:pt x="39715" y="177413"/>
                      <a:pt x="0" y="137698"/>
                      <a:pt x="0" y="88707"/>
                    </a:cubicBezTo>
                    <a:lnTo>
                      <a:pt x="0" y="88707"/>
                    </a:lnTo>
                    <a:cubicBezTo>
                      <a:pt x="0" y="39715"/>
                      <a:pt x="39715" y="0"/>
                      <a:pt x="88707" y="0"/>
                    </a:cubicBezTo>
                    <a:close/>
                  </a:path>
                </a:pathLst>
              </a:custGeom>
              <a:solidFill>
                <a:srgbClr val="EF9771"/>
              </a:solidFill>
            </p:spPr>
            <p:txBody>
              <a:bodyPr/>
              <a:lstStyle/>
              <a:p>
                <a:endParaRPr lang="en-US" sz="2400">
                  <a:latin typeface="UTM Avo" panose="02040603050506020204" pitchFamily="18"/>
                </a:endParaRPr>
              </a:p>
            </p:txBody>
          </p:sp>
          <p:sp>
            <p:nvSpPr>
              <p:cNvPr id="7" name="TextBox 27">
                <a:extLst>
                  <a:ext uri="{FF2B5EF4-FFF2-40B4-BE49-F238E27FC236}">
                    <a16:creationId xmlns:a16="http://schemas.microsoft.com/office/drawing/2014/main" id="{587590E0-BD49-C351-E86B-FBBFBAA50218}"/>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2400">
                  <a:latin typeface="UTM Avo" panose="02040603050506020204" pitchFamily="18"/>
                </a:endParaRPr>
              </a:p>
            </p:txBody>
          </p:sp>
        </p:grpSp>
        <p:sp>
          <p:nvSpPr>
            <p:cNvPr id="5" name="TextBox 4">
              <a:extLst>
                <a:ext uri="{FF2B5EF4-FFF2-40B4-BE49-F238E27FC236}">
                  <a16:creationId xmlns:a16="http://schemas.microsoft.com/office/drawing/2014/main" id="{E77F7A74-F2E3-FDD2-99FE-F33540488DFF}"/>
                </a:ext>
              </a:extLst>
            </p:cNvPr>
            <p:cNvSpPr txBox="1"/>
            <p:nvPr/>
          </p:nvSpPr>
          <p:spPr>
            <a:xfrm>
              <a:off x="2514599" y="4175804"/>
              <a:ext cx="6781799" cy="4809436"/>
            </a:xfrm>
            <a:prstGeom prst="rect">
              <a:avLst/>
            </a:prstGeom>
            <a:noFill/>
          </p:spPr>
          <p:txBody>
            <a:bodyPr wrap="square">
              <a:spAutoFit/>
            </a:bodyPr>
            <a:lstStyle/>
            <a:p>
              <a:pPr algn="ctr">
                <a:lnSpc>
                  <a:spcPct val="150000"/>
                </a:lnSpc>
              </a:pPr>
              <a:r>
                <a:rPr lang="vi-VN" sz="2200" dirty="0">
                  <a:solidFill>
                    <a:srgbClr val="000000"/>
                  </a:solidFill>
                  <a:latin typeface="UTM Avo" panose="02040603050506020204" pitchFamily="18"/>
                  <a:ea typeface="Calibri" panose="020F0502020204030204" pitchFamily="34" charset="0"/>
                  <a:cs typeface="Arial" panose="020B0604020202020204" pitchFamily="34" charset="0"/>
                </a:rPr>
                <a:t>Một bạn nhỏ đang chĩa đầu nhọn của </a:t>
              </a:r>
              <a:br>
                <a:rPr lang="en-US" sz="2200" dirty="0">
                  <a:solidFill>
                    <a:srgbClr val="000000"/>
                  </a:solidFill>
                  <a:latin typeface="UTM Avo" panose="02040603050506020204" pitchFamily="18"/>
                  <a:ea typeface="Calibri" panose="020F0502020204030204" pitchFamily="34" charset="0"/>
                  <a:cs typeface="Arial" panose="020B0604020202020204" pitchFamily="34" charset="0"/>
                </a:rPr>
              </a:br>
              <a:r>
                <a:rPr lang="vi-VN" sz="2200" dirty="0">
                  <a:solidFill>
                    <a:srgbClr val="000000"/>
                  </a:solidFill>
                  <a:latin typeface="UTM Avo" panose="02040603050506020204" pitchFamily="18"/>
                  <a:ea typeface="Calibri" panose="020F0502020204030204" pitchFamily="34" charset="0"/>
                  <a:cs typeface="Arial" panose="020B0604020202020204" pitchFamily="34" charset="0"/>
                </a:rPr>
                <a:t>chiếc tuốc nơ vít vào người của một bạn đứng đối diện để doạ, trêu bạn. Việc làm này có thể khiến bạn đứng đối diện bị tuốc nơ vít đâm vào gây thương tích, rất nguy hiểm.</a:t>
              </a:r>
              <a:endParaRPr lang="en-US" sz="2200" dirty="0">
                <a:latin typeface="UTM Avo" panose="02040603050506020204" pitchFamily="18"/>
                <a:cs typeface="Arial" panose="020B0604020202020204" pitchFamily="34" charset="0"/>
              </a:endParaRPr>
            </a:p>
          </p:txBody>
        </p:sp>
      </p:grpSp>
      <p:pic>
        <p:nvPicPr>
          <p:cNvPr id="10" name="Picture 9" descr="A cartoon of a child and child&#10;&#10;Description automatically generated">
            <a:extLst>
              <a:ext uri="{FF2B5EF4-FFF2-40B4-BE49-F238E27FC236}">
                <a16:creationId xmlns:a16="http://schemas.microsoft.com/office/drawing/2014/main" id="{0A6D24CB-1EAB-DA39-DDCA-4E9CDE957F14}"/>
              </a:ext>
            </a:extLst>
          </p:cNvPr>
          <p:cNvPicPr>
            <a:picLocks noChangeAspect="1"/>
          </p:cNvPicPr>
          <p:nvPr/>
        </p:nvPicPr>
        <p:blipFill>
          <a:blip r:embed="rId4"/>
          <a:srcRect l="21154" t="12040" r="21154" b="12425"/>
          <a:stretch/>
        </p:blipFill>
        <p:spPr>
          <a:xfrm>
            <a:off x="281127" y="2829209"/>
            <a:ext cx="4009292" cy="2297723"/>
          </a:xfrm>
          <a:prstGeom prst="rect">
            <a:avLst/>
          </a:prstGeom>
        </p:spPr>
      </p:pic>
    </p:spTree>
    <p:extLst>
      <p:ext uri="{BB962C8B-B14F-4D97-AF65-F5344CB8AC3E}">
        <p14:creationId xmlns:p14="http://schemas.microsoft.com/office/powerpoint/2010/main" val="1603223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1"/>
        <p:cNvGrpSpPr/>
        <p:nvPr/>
      </p:nvGrpSpPr>
      <p:grpSpPr>
        <a:xfrm>
          <a:off x="0" y="0"/>
          <a:ext cx="0" cy="0"/>
          <a:chOff x="0" y="0"/>
          <a:chExt cx="0" cy="0"/>
        </a:xfrm>
      </p:grpSpPr>
      <p:sp>
        <p:nvSpPr>
          <p:cNvPr id="2" name="Google Shape;200;p6">
            <a:extLst>
              <a:ext uri="{FF2B5EF4-FFF2-40B4-BE49-F238E27FC236}">
                <a16:creationId xmlns:a16="http://schemas.microsoft.com/office/drawing/2014/main" id="{F72617CA-CFEB-5B56-A07E-2FB397EAFC7E}"/>
              </a:ext>
            </a:extLst>
          </p:cNvPr>
          <p:cNvSpPr txBox="1"/>
          <p:nvPr/>
        </p:nvSpPr>
        <p:spPr>
          <a:xfrm>
            <a:off x="608024" y="1504821"/>
            <a:ext cx="10975951" cy="1200329"/>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a:solidFill>
                  <a:schemeClr val="dk1"/>
                </a:solidFill>
                <a:latin typeface="UTM Avo" panose="02040603050506020204" pitchFamily="18" charset="0"/>
                <a:sym typeface="Arial"/>
              </a:rPr>
              <a:t>HOẠT ĐỘNG 2: THẢO LUẬN VỀ CÁCH </a:t>
            </a:r>
          </a:p>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a:solidFill>
                  <a:schemeClr val="dk1"/>
                </a:solidFill>
                <a:latin typeface="UTM Avo" panose="02040603050506020204" pitchFamily="18" charset="0"/>
                <a:sym typeface="Arial"/>
              </a:rPr>
              <a:t>PHÒNG TRÁNH BỊ THƯƠNG DO CÁC VẬT SẮC NHỌN</a:t>
            </a:r>
            <a:endParaRPr sz="2600" dirty="0">
              <a:latin typeface="UTM Avo" panose="02040603050506020204" pitchFamily="18" charset="0"/>
            </a:endParaRPr>
          </a:p>
        </p:txBody>
      </p:sp>
      <p:sp>
        <p:nvSpPr>
          <p:cNvPr id="3" name="Rounded Rectangle 21">
            <a:extLst>
              <a:ext uri="{FF2B5EF4-FFF2-40B4-BE49-F238E27FC236}">
                <a16:creationId xmlns:a16="http://schemas.microsoft.com/office/drawing/2014/main" id="{9A9BEF40-9C8D-3EA1-172C-4271AD27A476}"/>
              </a:ext>
            </a:extLst>
          </p:cNvPr>
          <p:cNvSpPr/>
          <p:nvPr/>
        </p:nvSpPr>
        <p:spPr>
          <a:xfrm>
            <a:off x="463541" y="3055383"/>
            <a:ext cx="3276762" cy="635592"/>
          </a:xfrm>
          <a:prstGeom prst="roundRect">
            <a:avLst/>
          </a:prstGeom>
          <a:solidFill>
            <a:srgbClr val="4F81BD">
              <a:lumMod val="20000"/>
              <a:lumOff val="80000"/>
            </a:srgbClr>
          </a:solidFill>
          <a:ln w="57150" cap="flat" cmpd="sng" algn="ctr">
            <a:noFill/>
            <a:prstDash val="sysDash"/>
          </a:ln>
          <a:effectLst>
            <a:outerShdw blurRad="50800" dist="38100" dir="2700000" algn="tl" rotWithShape="0">
              <a:prstClr val="black">
                <a:alpha val="40000"/>
              </a:prstClr>
            </a:outerShdw>
          </a:effectLst>
        </p:spPr>
        <p:txBody>
          <a:bodyPr rtlCol="0" anchor="ctr"/>
          <a:lstStyle/>
          <a:p>
            <a:pPr algn="ctr" defTabSz="609539">
              <a:buClrTx/>
              <a:buFontTx/>
              <a:buNone/>
              <a:defRPr/>
            </a:pPr>
            <a:r>
              <a:rPr lang="en-US" sz="2400" b="1" dirty="0" err="1">
                <a:solidFill>
                  <a:schemeClr val="tx1"/>
                </a:solidFill>
                <a:latin typeface="UTM Avo" panose="02040603050506020204" pitchFamily="18" charset="0"/>
                <a:ea typeface="+mn-ea"/>
                <a:cs typeface="Arial" panose="020B0604020202020204" pitchFamily="34" charset="0"/>
              </a:rPr>
              <a:t>Hoạt</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động</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nhóm</a:t>
            </a:r>
            <a:endParaRPr lang="en-US" sz="2400" b="1" dirty="0">
              <a:solidFill>
                <a:schemeClr val="tx1"/>
              </a:solidFill>
              <a:latin typeface="UTM Avo" panose="02040603050506020204" pitchFamily="18" charset="0"/>
              <a:ea typeface="+mn-ea"/>
              <a:cs typeface="Arial" panose="020B0604020202020204" pitchFamily="34" charset="0"/>
            </a:endParaRPr>
          </a:p>
        </p:txBody>
      </p:sp>
      <p:grpSp>
        <p:nvGrpSpPr>
          <p:cNvPr id="4" name="Group 3">
            <a:extLst>
              <a:ext uri="{FF2B5EF4-FFF2-40B4-BE49-F238E27FC236}">
                <a16:creationId xmlns:a16="http://schemas.microsoft.com/office/drawing/2014/main" id="{34039B60-A470-770B-75AD-E68A5A8B8CB6}"/>
              </a:ext>
            </a:extLst>
          </p:cNvPr>
          <p:cNvGrpSpPr/>
          <p:nvPr/>
        </p:nvGrpSpPr>
        <p:grpSpPr>
          <a:xfrm>
            <a:off x="4677488" y="3429000"/>
            <a:ext cx="6730129" cy="2891910"/>
            <a:chOff x="1010930" y="3051490"/>
            <a:chExt cx="15515916" cy="6356851"/>
          </a:xfrm>
        </p:grpSpPr>
        <p:sp>
          <p:nvSpPr>
            <p:cNvPr id="5" name="Rectangle: Rounded Corners 4">
              <a:extLst>
                <a:ext uri="{FF2B5EF4-FFF2-40B4-BE49-F238E27FC236}">
                  <a16:creationId xmlns:a16="http://schemas.microsoft.com/office/drawing/2014/main" id="{574A75C8-37CF-6DEE-26C1-C0FFB4201775}"/>
                </a:ext>
              </a:extLst>
            </p:cNvPr>
            <p:cNvSpPr/>
            <p:nvPr/>
          </p:nvSpPr>
          <p:spPr>
            <a:xfrm>
              <a:off x="1010930" y="3051490"/>
              <a:ext cx="15515916" cy="6356851"/>
            </a:xfrm>
            <a:prstGeom prst="roundRect">
              <a:avLst/>
            </a:prstGeom>
            <a:solidFill>
              <a:srgbClr val="4BACC6">
                <a:lumMod val="20000"/>
                <a:lumOff val="80000"/>
              </a:srgbClr>
            </a:solidFill>
            <a:ln w="25400" cap="flat" cmpd="sng" algn="ctr">
              <a:solidFill>
                <a:srgbClr val="4BACC6">
                  <a:lumMod val="75000"/>
                </a:srgbClr>
              </a:solidFill>
              <a:prstDash val="solid"/>
            </a:ln>
            <a:effectLst/>
          </p:spPr>
          <p:txBody>
            <a:bodyPr rtlCol="0" anchor="ctr"/>
            <a:lstStyle/>
            <a:p>
              <a:pPr algn="ctr" defTabSz="609539">
                <a:buClrTx/>
                <a:buFontTx/>
                <a:buNone/>
                <a:defRPr/>
              </a:pPr>
              <a:endParaRPr lang="en-US" sz="800" dirty="0">
                <a:solidFill>
                  <a:schemeClr val="tx1"/>
                </a:solidFill>
                <a:latin typeface="UTM Avo" panose="02040603050506020204" pitchFamily="18" charset="0"/>
                <a:ea typeface="+mn-ea"/>
                <a:cs typeface="+mn-cs"/>
              </a:endParaRPr>
            </a:p>
          </p:txBody>
        </p:sp>
        <p:sp>
          <p:nvSpPr>
            <p:cNvPr id="6" name="Rectangle: Rounded Corners 5">
              <a:extLst>
                <a:ext uri="{FF2B5EF4-FFF2-40B4-BE49-F238E27FC236}">
                  <a16:creationId xmlns:a16="http://schemas.microsoft.com/office/drawing/2014/main" id="{35C72BA9-68BE-6F99-142E-37F80882CE37}"/>
                </a:ext>
              </a:extLst>
            </p:cNvPr>
            <p:cNvSpPr/>
            <p:nvPr/>
          </p:nvSpPr>
          <p:spPr>
            <a:xfrm>
              <a:off x="1694784" y="3590547"/>
              <a:ext cx="14148209" cy="5278734"/>
            </a:xfrm>
            <a:prstGeom prst="roundRect">
              <a:avLst/>
            </a:prstGeom>
            <a:solidFill>
              <a:sysClr val="window" lastClr="FFFFFF"/>
            </a:solidFill>
            <a:ln w="38100" cap="flat" cmpd="sng" algn="ctr">
              <a:solidFill>
                <a:srgbClr val="4BACC6">
                  <a:lumMod val="75000"/>
                </a:srgbClr>
              </a:solidFill>
              <a:prstDash val="dash"/>
            </a:ln>
            <a:effectLst/>
          </p:spPr>
          <p:txBody>
            <a:bodyPr rtlCol="0" anchor="ctr"/>
            <a:lstStyle/>
            <a:p>
              <a:pPr algn="ctr" defTabSz="609539">
                <a:lnSpc>
                  <a:spcPct val="150000"/>
                </a:lnSpc>
                <a:buClrTx/>
                <a:buFontTx/>
                <a:buNone/>
                <a:defRPr/>
              </a:pPr>
              <a:r>
                <a:rPr lang="en-US" sz="2400" dirty="0" err="1">
                  <a:solidFill>
                    <a:schemeClr val="tx1"/>
                  </a:solidFill>
                  <a:latin typeface="UTM Avo" panose="02040603050506020204" pitchFamily="18" charset="0"/>
                  <a:ea typeface="+mn-ea"/>
                  <a:cs typeface="Arial" panose="020B0604020202020204" pitchFamily="34" charset="0"/>
                </a:rPr>
                <a:t>Các</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nhóm</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cùng</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tìm</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cách</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để</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phòng</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tránh</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bị</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thương</a:t>
              </a:r>
              <a:r>
                <a:rPr lang="en-US" sz="2400" dirty="0">
                  <a:solidFill>
                    <a:schemeClr val="tx1"/>
                  </a:solidFill>
                  <a:latin typeface="UTM Avo" panose="02040603050506020204" pitchFamily="18" charset="0"/>
                  <a:ea typeface="+mn-ea"/>
                  <a:cs typeface="Arial" panose="020B0604020202020204" pitchFamily="34" charset="0"/>
                </a:rPr>
                <a:t> do </a:t>
              </a:r>
              <a:r>
                <a:rPr lang="en-US" sz="2400" dirty="0" err="1">
                  <a:solidFill>
                    <a:schemeClr val="tx1"/>
                  </a:solidFill>
                  <a:latin typeface="UTM Avo" panose="02040603050506020204" pitchFamily="18" charset="0"/>
                  <a:ea typeface="+mn-ea"/>
                  <a:cs typeface="Arial" panose="020B0604020202020204" pitchFamily="34" charset="0"/>
                </a:rPr>
                <a:t>các</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vật</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sắc</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nhọn</a:t>
              </a:r>
              <a:r>
                <a:rPr lang="en-US" sz="2400" dirty="0">
                  <a:solidFill>
                    <a:schemeClr val="tx1"/>
                  </a:solidFill>
                  <a:latin typeface="UTM Avo" panose="02040603050506020204" pitchFamily="18" charset="0"/>
                  <a:ea typeface="+mn-ea"/>
                  <a:cs typeface="Arial" panose="020B0604020202020204" pitchFamily="34" charset="0"/>
                </a:rPr>
                <a:t>.</a:t>
              </a:r>
            </a:p>
          </p:txBody>
        </p:sp>
      </p:grpSp>
      <p:pic>
        <p:nvPicPr>
          <p:cNvPr id="7" name="Picture 9">
            <a:extLst>
              <a:ext uri="{FF2B5EF4-FFF2-40B4-BE49-F238E27FC236}">
                <a16:creationId xmlns:a16="http://schemas.microsoft.com/office/drawing/2014/main" id="{02E0EB4B-DA2E-71B1-8986-911B979EF8D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98506" y="3938346"/>
            <a:ext cx="2527595" cy="26631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par>
                                <p:cTn id="13" presetID="14" presetClass="entr" presetSubtype="1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randombar(horizontal)">
                                      <p:cBhvr>
                                        <p:cTn id="15" dur="500"/>
                                        <p:tgtEl>
                                          <p:spTgt spid="7"/>
                                        </p:tgtEl>
                                      </p:cBhvr>
                                    </p:animEffect>
                                  </p:childTnLst>
                                </p:cTn>
                              </p:par>
                              <p:par>
                                <p:cTn id="16" presetID="14" presetClass="entr" presetSubtype="1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8"/>
        <p:cNvGrpSpPr/>
        <p:nvPr/>
      </p:nvGrpSpPr>
      <p:grpSpPr>
        <a:xfrm>
          <a:off x="0" y="0"/>
          <a:ext cx="0" cy="0"/>
          <a:chOff x="0" y="0"/>
          <a:chExt cx="0" cy="0"/>
        </a:xfrm>
      </p:grpSpPr>
      <p:pic>
        <p:nvPicPr>
          <p:cNvPr id="3" name="Picture 2" descr="A pink flower with white text&#10;&#10;Description automatically generated">
            <a:extLst>
              <a:ext uri="{FF2B5EF4-FFF2-40B4-BE49-F238E27FC236}">
                <a16:creationId xmlns:a16="http://schemas.microsoft.com/office/drawing/2014/main" id="{2EAFF4A2-EFC6-E5F1-0D69-E2C4D132DBD7}"/>
              </a:ext>
            </a:extLst>
          </p:cNvPr>
          <p:cNvPicPr>
            <a:picLocks noChangeAspect="1"/>
          </p:cNvPicPr>
          <p:nvPr/>
        </p:nvPicPr>
        <p:blipFill>
          <a:blip r:embed="rId4"/>
          <a:srcRect t="8294"/>
          <a:stretch/>
        </p:blipFill>
        <p:spPr>
          <a:xfrm>
            <a:off x="2179906" y="1339516"/>
            <a:ext cx="7832187" cy="551848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8">
          <a:extLst>
            <a:ext uri="{FF2B5EF4-FFF2-40B4-BE49-F238E27FC236}">
              <a16:creationId xmlns:a16="http://schemas.microsoft.com/office/drawing/2014/main" id="{0F0ABA86-435D-63D9-9615-6F1AF442B005}"/>
            </a:ext>
          </a:extLst>
        </p:cNvPr>
        <p:cNvGrpSpPr/>
        <p:nvPr/>
      </p:nvGrpSpPr>
      <p:grpSpPr>
        <a:xfrm>
          <a:off x="0" y="0"/>
          <a:ext cx="0" cy="0"/>
          <a:chOff x="0" y="0"/>
          <a:chExt cx="0" cy="0"/>
        </a:xfrm>
      </p:grpSpPr>
      <p:sp>
        <p:nvSpPr>
          <p:cNvPr id="2" name="Google Shape;200;p6">
            <a:extLst>
              <a:ext uri="{FF2B5EF4-FFF2-40B4-BE49-F238E27FC236}">
                <a16:creationId xmlns:a16="http://schemas.microsoft.com/office/drawing/2014/main" id="{8081D6EE-E177-450E-D211-B105414FAE8D}"/>
              </a:ext>
            </a:extLst>
          </p:cNvPr>
          <p:cNvSpPr txBox="1"/>
          <p:nvPr/>
        </p:nvSpPr>
        <p:spPr>
          <a:xfrm>
            <a:off x="608024" y="1399435"/>
            <a:ext cx="10975951" cy="1200329"/>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a:solidFill>
                  <a:schemeClr val="dk1"/>
                </a:solidFill>
                <a:latin typeface="UTM Avo" panose="02040603050506020204" pitchFamily="18" charset="0"/>
                <a:sym typeface="Arial"/>
              </a:rPr>
              <a:t>HOẠT ĐỘNG 3: TÌM HIỂU CÁCH SƠ CỨU </a:t>
            </a:r>
          </a:p>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a:solidFill>
                  <a:schemeClr val="dk1"/>
                </a:solidFill>
                <a:latin typeface="UTM Avo" panose="02040603050506020204" pitchFamily="18" charset="0"/>
                <a:sym typeface="Arial"/>
              </a:rPr>
              <a:t>KHI BỊ THƯƠNG CHẢY MÁU</a:t>
            </a:r>
            <a:endParaRPr sz="2600" dirty="0">
              <a:latin typeface="UTM Avo" panose="02040603050506020204" pitchFamily="18" charset="0"/>
            </a:endParaRPr>
          </a:p>
        </p:txBody>
      </p:sp>
      <p:grpSp>
        <p:nvGrpSpPr>
          <p:cNvPr id="4" name="Google Shape;201;p34">
            <a:extLst>
              <a:ext uri="{FF2B5EF4-FFF2-40B4-BE49-F238E27FC236}">
                <a16:creationId xmlns:a16="http://schemas.microsoft.com/office/drawing/2014/main" id="{7AC31608-87A2-7286-83A3-B4391A2F1FBC}"/>
              </a:ext>
            </a:extLst>
          </p:cNvPr>
          <p:cNvGrpSpPr/>
          <p:nvPr/>
        </p:nvGrpSpPr>
        <p:grpSpPr>
          <a:xfrm>
            <a:off x="4525429" y="2970456"/>
            <a:ext cx="6836836" cy="3388774"/>
            <a:chOff x="6846857" y="761157"/>
            <a:chExt cx="10254742" cy="6158050"/>
          </a:xfrm>
        </p:grpSpPr>
        <p:grpSp>
          <p:nvGrpSpPr>
            <p:cNvPr id="5" name="Google Shape;202;p34">
              <a:extLst>
                <a:ext uri="{FF2B5EF4-FFF2-40B4-BE49-F238E27FC236}">
                  <a16:creationId xmlns:a16="http://schemas.microsoft.com/office/drawing/2014/main" id="{61666C63-A38F-E265-321D-ED6829EC72D6}"/>
                </a:ext>
              </a:extLst>
            </p:cNvPr>
            <p:cNvGrpSpPr/>
            <p:nvPr/>
          </p:nvGrpSpPr>
          <p:grpSpPr>
            <a:xfrm>
              <a:off x="6846857" y="1148766"/>
              <a:ext cx="10086088" cy="5770441"/>
              <a:chOff x="15765" y="5338044"/>
              <a:chExt cx="9116131" cy="5301278"/>
            </a:xfrm>
          </p:grpSpPr>
          <p:sp>
            <p:nvSpPr>
              <p:cNvPr id="8" name="Google Shape;203;p34">
                <a:extLst>
                  <a:ext uri="{FF2B5EF4-FFF2-40B4-BE49-F238E27FC236}">
                    <a16:creationId xmlns:a16="http://schemas.microsoft.com/office/drawing/2014/main" id="{D0625991-B8CA-A406-A084-F7B231062B83}"/>
                  </a:ext>
                </a:extLst>
              </p:cNvPr>
              <p:cNvSpPr/>
              <p:nvPr/>
            </p:nvSpPr>
            <p:spPr>
              <a:xfrm>
                <a:off x="1025591" y="5483087"/>
                <a:ext cx="7972288" cy="3773064"/>
              </a:xfrm>
              <a:custGeom>
                <a:avLst/>
                <a:gdLst/>
                <a:ahLst/>
                <a:cxnLst/>
                <a:rect l="l" t="t" r="r" b="b"/>
                <a:pathLst>
                  <a:path w="10809882" h="5116019" extrusionOk="0">
                    <a:moveTo>
                      <a:pt x="278431" y="16918"/>
                    </a:moveTo>
                    <a:cubicBezTo>
                      <a:pt x="278431" y="16918"/>
                      <a:pt x="604014" y="12258"/>
                      <a:pt x="1062558" y="12454"/>
                    </a:cubicBezTo>
                    <a:cubicBezTo>
                      <a:pt x="8804229" y="12671"/>
                      <a:pt x="10535814" y="0"/>
                      <a:pt x="10535814" y="0"/>
                    </a:cubicBezTo>
                    <a:cubicBezTo>
                      <a:pt x="10603278" y="0"/>
                      <a:pt x="10679215" y="0"/>
                      <a:pt x="10757988" y="85073"/>
                    </a:cubicBezTo>
                    <a:cubicBezTo>
                      <a:pt x="10800966" y="131488"/>
                      <a:pt x="10802035" y="240224"/>
                      <a:pt x="10802439" y="320281"/>
                    </a:cubicBezTo>
                    <a:cubicBezTo>
                      <a:pt x="10802439" y="320281"/>
                      <a:pt x="10800735" y="3610440"/>
                      <a:pt x="10800735" y="4353435"/>
                    </a:cubicBezTo>
                    <a:cubicBezTo>
                      <a:pt x="10800735" y="4567594"/>
                      <a:pt x="10809883" y="4866773"/>
                      <a:pt x="10809883" y="4866773"/>
                    </a:cubicBezTo>
                    <a:cubicBezTo>
                      <a:pt x="10809883" y="4995442"/>
                      <a:pt x="10805713" y="5116019"/>
                      <a:pt x="10552875" y="5107885"/>
                    </a:cubicBezTo>
                    <a:cubicBezTo>
                      <a:pt x="10552875" y="5107885"/>
                      <a:pt x="10176403" y="5087586"/>
                      <a:pt x="9081481" y="5095185"/>
                    </a:cubicBezTo>
                    <a:cubicBezTo>
                      <a:pt x="2545013" y="5103319"/>
                      <a:pt x="304023" y="5116019"/>
                      <a:pt x="304023" y="5116019"/>
                    </a:cubicBezTo>
                    <a:cubicBezTo>
                      <a:pt x="132548" y="5116019"/>
                      <a:pt x="4213" y="5014950"/>
                      <a:pt x="8532" y="4812403"/>
                    </a:cubicBezTo>
                    <a:cubicBezTo>
                      <a:pt x="8532" y="4812403"/>
                      <a:pt x="9630" y="4313862"/>
                      <a:pt x="4815" y="1388604"/>
                    </a:cubicBezTo>
                    <a:cubicBezTo>
                      <a:pt x="0" y="663668"/>
                      <a:pt x="25592" y="330596"/>
                      <a:pt x="25592" y="330596"/>
                    </a:cubicBezTo>
                    <a:cubicBezTo>
                      <a:pt x="27224" y="150571"/>
                      <a:pt x="143504" y="16918"/>
                      <a:pt x="278431" y="16918"/>
                    </a:cubicBezTo>
                    <a:close/>
                  </a:path>
                </a:pathLst>
              </a:custGeom>
              <a:solidFill>
                <a:srgbClr val="FFFFFF"/>
              </a:solidFill>
              <a:ln>
                <a:noFill/>
              </a:ln>
            </p:spPr>
            <p:txBody>
              <a:bodyPr spcFirstLastPara="1" wrap="square" lIns="91425" tIns="45700" rIns="91425" bIns="45700" anchor="t" anchorCtr="0">
                <a:noAutofit/>
              </a:bodyPr>
              <a:lstStyle/>
              <a:p>
                <a:pPr>
                  <a:buClrTx/>
                  <a:buFontTx/>
                  <a:buNone/>
                  <a:defRPr/>
                </a:pPr>
                <a:endParaRPr sz="1050">
                  <a:latin typeface="UTM Avo" panose="02040603050506020204" pitchFamily="18" charset="0"/>
                </a:endParaRPr>
              </a:p>
            </p:txBody>
          </p:sp>
          <p:sp>
            <p:nvSpPr>
              <p:cNvPr id="9" name="Google Shape;204;p34">
                <a:extLst>
                  <a:ext uri="{FF2B5EF4-FFF2-40B4-BE49-F238E27FC236}">
                    <a16:creationId xmlns:a16="http://schemas.microsoft.com/office/drawing/2014/main" id="{54E0128C-3DD0-BD80-2BC0-27D81665CD3F}"/>
                  </a:ext>
                </a:extLst>
              </p:cNvPr>
              <p:cNvSpPr/>
              <p:nvPr/>
            </p:nvSpPr>
            <p:spPr>
              <a:xfrm>
                <a:off x="15765" y="5338044"/>
                <a:ext cx="9116131" cy="5301278"/>
              </a:xfrm>
              <a:custGeom>
                <a:avLst/>
                <a:gdLst/>
                <a:ahLst/>
                <a:cxnLst/>
                <a:rect l="l" t="t" r="r" b="b"/>
                <a:pathLst>
                  <a:path w="10825342" h="5105739" extrusionOk="0">
                    <a:moveTo>
                      <a:pt x="278431" y="16918"/>
                    </a:moveTo>
                    <a:cubicBezTo>
                      <a:pt x="278431" y="16918"/>
                      <a:pt x="604014" y="12258"/>
                      <a:pt x="1062834" y="12454"/>
                    </a:cubicBezTo>
                    <a:cubicBezTo>
                      <a:pt x="8817733" y="12671"/>
                      <a:pt x="10551274" y="0"/>
                      <a:pt x="10551274" y="0"/>
                    </a:cubicBezTo>
                    <a:cubicBezTo>
                      <a:pt x="10618737" y="0"/>
                      <a:pt x="10694674" y="0"/>
                      <a:pt x="10773448" y="85073"/>
                    </a:cubicBezTo>
                    <a:cubicBezTo>
                      <a:pt x="10816426" y="131488"/>
                      <a:pt x="10817494" y="240224"/>
                      <a:pt x="10817899" y="320281"/>
                    </a:cubicBezTo>
                    <a:cubicBezTo>
                      <a:pt x="10817899" y="320281"/>
                      <a:pt x="10816195" y="3601935"/>
                      <a:pt x="10816195" y="4343154"/>
                    </a:cubicBezTo>
                    <a:cubicBezTo>
                      <a:pt x="10816195" y="4557313"/>
                      <a:pt x="10825342" y="4856492"/>
                      <a:pt x="10825342" y="4856492"/>
                    </a:cubicBezTo>
                    <a:cubicBezTo>
                      <a:pt x="10825342" y="4985161"/>
                      <a:pt x="10821173" y="5105739"/>
                      <a:pt x="10568335" y="5097604"/>
                    </a:cubicBezTo>
                    <a:cubicBezTo>
                      <a:pt x="10568335" y="5097604"/>
                      <a:pt x="10191862" y="5077306"/>
                      <a:pt x="9095459" y="5084904"/>
                    </a:cubicBezTo>
                    <a:cubicBezTo>
                      <a:pt x="2547822" y="5093039"/>
                      <a:pt x="304023" y="5105739"/>
                      <a:pt x="304023" y="5105739"/>
                    </a:cubicBezTo>
                    <a:cubicBezTo>
                      <a:pt x="132548" y="5105739"/>
                      <a:pt x="4213" y="5004670"/>
                      <a:pt x="8532" y="4802122"/>
                    </a:cubicBezTo>
                    <a:cubicBezTo>
                      <a:pt x="8532" y="4802122"/>
                      <a:pt x="9630" y="4303581"/>
                      <a:pt x="4815" y="1387155"/>
                    </a:cubicBezTo>
                    <a:cubicBezTo>
                      <a:pt x="0" y="663668"/>
                      <a:pt x="25592" y="330596"/>
                      <a:pt x="25592" y="330596"/>
                    </a:cubicBezTo>
                    <a:cubicBezTo>
                      <a:pt x="27224" y="150571"/>
                      <a:pt x="143504" y="16918"/>
                      <a:pt x="278431" y="16918"/>
                    </a:cubicBezTo>
                    <a:close/>
                  </a:path>
                </a:pathLst>
              </a:custGeom>
              <a:solidFill>
                <a:srgbClr val="FFF2CC"/>
              </a:solidFill>
              <a:ln>
                <a:noFill/>
              </a:ln>
            </p:spPr>
            <p:txBody>
              <a:bodyPr spcFirstLastPara="1" wrap="square" lIns="91425" tIns="45700" rIns="91425" bIns="45700" anchor="t" anchorCtr="0">
                <a:noAutofit/>
              </a:bodyPr>
              <a:lstStyle/>
              <a:p>
                <a:pPr>
                  <a:buClrTx/>
                  <a:buFontTx/>
                  <a:buNone/>
                  <a:defRPr/>
                </a:pPr>
                <a:endParaRPr sz="1050">
                  <a:latin typeface="UTM Avo" panose="02040603050506020204" pitchFamily="18" charset="0"/>
                </a:endParaRPr>
              </a:p>
            </p:txBody>
          </p:sp>
        </p:grpSp>
        <p:sp>
          <p:nvSpPr>
            <p:cNvPr id="6" name="Google Shape;205;p34">
              <a:extLst>
                <a:ext uri="{FF2B5EF4-FFF2-40B4-BE49-F238E27FC236}">
                  <a16:creationId xmlns:a16="http://schemas.microsoft.com/office/drawing/2014/main" id="{D804950A-0683-3C0A-1751-66F57BAFC35D}"/>
                </a:ext>
              </a:extLst>
            </p:cNvPr>
            <p:cNvSpPr txBox="1"/>
            <p:nvPr/>
          </p:nvSpPr>
          <p:spPr>
            <a:xfrm>
              <a:off x="7106614" y="2684955"/>
              <a:ext cx="9566572" cy="2320975"/>
            </a:xfrm>
            <a:prstGeom prst="rect">
              <a:avLst/>
            </a:prstGeom>
            <a:noFill/>
            <a:ln>
              <a:noFill/>
            </a:ln>
          </p:spPr>
          <p:txBody>
            <a:bodyPr spcFirstLastPara="1" wrap="square" lIns="91425" tIns="45700" rIns="91425" bIns="45700" anchor="t" anchorCtr="0">
              <a:spAutoFit/>
            </a:bodyPr>
            <a:lstStyle/>
            <a:p>
              <a:pPr algn="ctr" defTabSz="609630">
                <a:lnSpc>
                  <a:spcPct val="150000"/>
                </a:lnSpc>
                <a:spcBef>
                  <a:spcPts val="600"/>
                </a:spcBef>
                <a:buSzPct val="100000"/>
              </a:pPr>
              <a:r>
                <a:rPr lang="en-US" sz="2400" dirty="0">
                  <a:solidFill>
                    <a:prstClr val="black"/>
                  </a:solidFill>
                  <a:latin typeface="UTM Avo" panose="02040603050506020204" pitchFamily="18"/>
                  <a:cs typeface="Arial" panose="020B0604020202020204" pitchFamily="34" charset="0"/>
                </a:rPr>
                <a:t>Quan </a:t>
              </a:r>
              <a:r>
                <a:rPr lang="en-US" sz="2400" dirty="0" err="1">
                  <a:solidFill>
                    <a:prstClr val="black"/>
                  </a:solidFill>
                  <a:latin typeface="UTM Avo" panose="02040603050506020204" pitchFamily="18"/>
                  <a:cs typeface="Arial" panose="020B0604020202020204" pitchFamily="34" charset="0"/>
                </a:rPr>
                <a:t>sát</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tranh</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trong</a:t>
              </a:r>
              <a:r>
                <a:rPr lang="en-US" sz="2400" dirty="0">
                  <a:solidFill>
                    <a:prstClr val="black"/>
                  </a:solidFill>
                  <a:latin typeface="UTM Avo" panose="02040603050506020204" pitchFamily="18"/>
                  <a:cs typeface="Arial" panose="020B0604020202020204" pitchFamily="34" charset="0"/>
                </a:rPr>
                <a:t> SGK – tr65 </a:t>
              </a:r>
              <a:r>
                <a:rPr lang="en-US" sz="2400" dirty="0" err="1">
                  <a:solidFill>
                    <a:prstClr val="black"/>
                  </a:solidFill>
                  <a:latin typeface="UTM Avo" panose="02040603050506020204" pitchFamily="18"/>
                  <a:cs typeface="Arial" panose="020B0604020202020204" pitchFamily="34" charset="0"/>
                </a:rPr>
                <a:t>và</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nêu</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các</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bước</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sơ</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cứu</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vết</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thương</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chảy</a:t>
              </a:r>
              <a:r>
                <a:rPr lang="en-US" sz="2400" dirty="0">
                  <a:solidFill>
                    <a:prstClr val="black"/>
                  </a:solidFill>
                  <a:latin typeface="UTM Avo" panose="02040603050506020204" pitchFamily="18"/>
                  <a:cs typeface="Arial" panose="020B0604020202020204" pitchFamily="34" charset="0"/>
                </a:rPr>
                <a:t> </a:t>
              </a:r>
              <a:r>
                <a:rPr lang="en-US" sz="2400" dirty="0" err="1">
                  <a:solidFill>
                    <a:prstClr val="black"/>
                  </a:solidFill>
                  <a:latin typeface="UTM Avo" panose="02040603050506020204" pitchFamily="18"/>
                  <a:cs typeface="Arial" panose="020B0604020202020204" pitchFamily="34" charset="0"/>
                </a:rPr>
                <a:t>máu</a:t>
              </a:r>
              <a:r>
                <a:rPr lang="en-US" sz="2400" dirty="0">
                  <a:solidFill>
                    <a:prstClr val="black"/>
                  </a:solidFill>
                  <a:latin typeface="UTM Avo" panose="02040603050506020204" pitchFamily="18"/>
                  <a:cs typeface="Arial" panose="020B0604020202020204" pitchFamily="34" charset="0"/>
                </a:rPr>
                <a:t>.</a:t>
              </a:r>
              <a:endParaRPr lang="vi-VN" sz="2400" dirty="0">
                <a:solidFill>
                  <a:prstClr val="black"/>
                </a:solidFill>
                <a:latin typeface="UTM Avo" panose="02040603050506020204" pitchFamily="18"/>
                <a:cs typeface="Arial" panose="020B0604020202020204" pitchFamily="34" charset="0"/>
              </a:endParaRPr>
            </a:p>
          </p:txBody>
        </p:sp>
        <p:pic>
          <p:nvPicPr>
            <p:cNvPr id="7" name="Google Shape;206;p34">
              <a:extLst>
                <a:ext uri="{FF2B5EF4-FFF2-40B4-BE49-F238E27FC236}">
                  <a16:creationId xmlns:a16="http://schemas.microsoft.com/office/drawing/2014/main" id="{9756DE47-2000-22FA-C103-B1910EC560EE}"/>
                </a:ext>
              </a:extLst>
            </p:cNvPr>
            <p:cNvPicPr preferRelativeResize="0"/>
            <p:nvPr/>
          </p:nvPicPr>
          <p:blipFill rotWithShape="1">
            <a:blip r:embed="rId4">
              <a:alphaModFix/>
            </a:blip>
            <a:srcRect/>
            <a:stretch/>
          </p:blipFill>
          <p:spPr>
            <a:xfrm>
              <a:off x="16454743" y="761157"/>
              <a:ext cx="646856" cy="869854"/>
            </a:xfrm>
            <a:prstGeom prst="rect">
              <a:avLst/>
            </a:prstGeom>
            <a:noFill/>
            <a:ln>
              <a:noFill/>
            </a:ln>
          </p:spPr>
        </p:pic>
      </p:grpSp>
      <p:grpSp>
        <p:nvGrpSpPr>
          <p:cNvPr id="10" name="Google Shape;213;p34">
            <a:extLst>
              <a:ext uri="{FF2B5EF4-FFF2-40B4-BE49-F238E27FC236}">
                <a16:creationId xmlns:a16="http://schemas.microsoft.com/office/drawing/2014/main" id="{5C4E6A14-86B1-1BD8-AB29-6016E9ED89EC}"/>
              </a:ext>
            </a:extLst>
          </p:cNvPr>
          <p:cNvGrpSpPr/>
          <p:nvPr/>
        </p:nvGrpSpPr>
        <p:grpSpPr>
          <a:xfrm>
            <a:off x="829735" y="2675451"/>
            <a:ext cx="3093555" cy="1628671"/>
            <a:chOff x="74707" y="2473524"/>
            <a:chExt cx="4640100" cy="2442885"/>
          </a:xfrm>
        </p:grpSpPr>
        <p:sp>
          <p:nvSpPr>
            <p:cNvPr id="11" name="Google Shape;214;p34">
              <a:extLst>
                <a:ext uri="{FF2B5EF4-FFF2-40B4-BE49-F238E27FC236}">
                  <a16:creationId xmlns:a16="http://schemas.microsoft.com/office/drawing/2014/main" id="{1A8E5C34-44F8-8750-F1A8-2F5C560B0FE8}"/>
                </a:ext>
              </a:extLst>
            </p:cNvPr>
            <p:cNvSpPr/>
            <p:nvPr/>
          </p:nvSpPr>
          <p:spPr>
            <a:xfrm>
              <a:off x="74707" y="2916009"/>
              <a:ext cx="4640100" cy="2000400"/>
            </a:xfrm>
            <a:prstGeom prst="roundRect">
              <a:avLst>
                <a:gd name="adj" fmla="val 16667"/>
              </a:avLst>
            </a:prstGeom>
            <a:solidFill>
              <a:srgbClr val="FFFFFF"/>
            </a:solidFill>
            <a:ln w="12700" cap="flat" cmpd="sng">
              <a:solidFill>
                <a:srgbClr val="833C0B"/>
              </a:solidFill>
              <a:prstDash val="solid"/>
              <a:miter lim="800000"/>
              <a:headEnd type="none" w="sm" len="sm"/>
              <a:tailEnd type="none" w="sm" len="sm"/>
            </a:ln>
            <a:effectLst>
              <a:outerShdw blurRad="50800" dist="38100" dir="18900000" algn="bl" rotWithShape="0">
                <a:srgbClr val="000000">
                  <a:alpha val="40000"/>
                </a:srgbClr>
              </a:outerShdw>
            </a:effectLst>
          </p:spPr>
          <p:txBody>
            <a:bodyPr spcFirstLastPara="1" wrap="square" lIns="91425" tIns="45700" rIns="91425" bIns="45700" anchor="ctr" anchorCtr="0">
              <a:no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800" b="1" i="0" u="none" strike="noStrike" kern="0" cap="none" spc="0" normalizeH="0" baseline="0" noProof="0" dirty="0">
                  <a:ln>
                    <a:noFill/>
                  </a:ln>
                  <a:solidFill>
                    <a:sysClr val="windowText" lastClr="000000"/>
                  </a:solidFill>
                  <a:effectLst/>
                  <a:uLnTx/>
                  <a:uFillTx/>
                  <a:latin typeface="UTM Avo" panose="02040603050506020204" pitchFamily="18" charset="0"/>
                </a:rPr>
                <a:t>HOẠT ĐỘNG NHÓM ĐÔI</a:t>
              </a:r>
              <a:endParaRPr kumimoji="0" sz="18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pic>
          <p:nvPicPr>
            <p:cNvPr id="12" name="Google Shape;215;p34">
              <a:extLst>
                <a:ext uri="{FF2B5EF4-FFF2-40B4-BE49-F238E27FC236}">
                  <a16:creationId xmlns:a16="http://schemas.microsoft.com/office/drawing/2014/main" id="{8834EF8A-ACC8-8DF0-E7C5-E571898140A0}"/>
                </a:ext>
              </a:extLst>
            </p:cNvPr>
            <p:cNvPicPr preferRelativeResize="0"/>
            <p:nvPr/>
          </p:nvPicPr>
          <p:blipFill rotWithShape="1">
            <a:blip r:embed="rId5">
              <a:alphaModFix/>
            </a:blip>
            <a:srcRect/>
            <a:stretch/>
          </p:blipFill>
          <p:spPr>
            <a:xfrm>
              <a:off x="2109234" y="2473524"/>
              <a:ext cx="570935" cy="586942"/>
            </a:xfrm>
            <a:prstGeom prst="rect">
              <a:avLst/>
            </a:prstGeom>
            <a:noFill/>
            <a:ln>
              <a:noFill/>
            </a:ln>
          </p:spPr>
        </p:pic>
      </p:grpSp>
      <p:pic>
        <p:nvPicPr>
          <p:cNvPr id="13" name="Google Shape;214;p8">
            <a:extLst>
              <a:ext uri="{FF2B5EF4-FFF2-40B4-BE49-F238E27FC236}">
                <a16:creationId xmlns:a16="http://schemas.microsoft.com/office/drawing/2014/main" id="{A73D344D-8833-9A35-A258-04D537C51808}"/>
              </a:ext>
            </a:extLst>
          </p:cNvPr>
          <p:cNvPicPr preferRelativeResize="0"/>
          <p:nvPr/>
        </p:nvPicPr>
        <p:blipFill rotWithShape="1">
          <a:blip r:embed="rId6">
            <a:alphaModFix/>
          </a:blip>
          <a:srcRect/>
          <a:stretch/>
        </p:blipFill>
        <p:spPr>
          <a:xfrm>
            <a:off x="1325454" y="4455496"/>
            <a:ext cx="2102041" cy="2150426"/>
          </a:xfrm>
          <a:prstGeom prst="rect">
            <a:avLst/>
          </a:prstGeom>
          <a:noFill/>
          <a:ln>
            <a:noFill/>
          </a:ln>
        </p:spPr>
      </p:pic>
    </p:spTree>
    <p:extLst>
      <p:ext uri="{BB962C8B-B14F-4D97-AF65-F5344CB8AC3E}">
        <p14:creationId xmlns:p14="http://schemas.microsoft.com/office/powerpoint/2010/main" val="1319394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8">
          <a:extLst>
            <a:ext uri="{FF2B5EF4-FFF2-40B4-BE49-F238E27FC236}">
              <a16:creationId xmlns:a16="http://schemas.microsoft.com/office/drawing/2014/main" id="{295AD4AE-2E40-9C9D-040C-056041127420}"/>
            </a:ext>
          </a:extLst>
        </p:cNvPr>
        <p:cNvGrpSpPr/>
        <p:nvPr/>
      </p:nvGrpSpPr>
      <p:grpSpPr>
        <a:xfrm>
          <a:off x="0" y="0"/>
          <a:ext cx="0" cy="0"/>
          <a:chOff x="0" y="0"/>
          <a:chExt cx="0" cy="0"/>
        </a:xfrm>
      </p:grpSpPr>
      <p:sp>
        <p:nvSpPr>
          <p:cNvPr id="21" name="Google Shape;255;p15">
            <a:extLst>
              <a:ext uri="{FF2B5EF4-FFF2-40B4-BE49-F238E27FC236}">
                <a16:creationId xmlns:a16="http://schemas.microsoft.com/office/drawing/2014/main" id="{3C0065C6-A3A6-0BC0-698F-A501C1DC79E2}"/>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3" name="Freeform 9">
            <a:extLst>
              <a:ext uri="{FF2B5EF4-FFF2-40B4-BE49-F238E27FC236}">
                <a16:creationId xmlns:a16="http://schemas.microsoft.com/office/drawing/2014/main" id="{5EB82F68-037D-9D3F-CF86-9A06A3B4AFE1}"/>
              </a:ext>
            </a:extLst>
          </p:cNvPr>
          <p:cNvSpPr/>
          <p:nvPr/>
        </p:nvSpPr>
        <p:spPr>
          <a:xfrm>
            <a:off x="2291571" y="2286000"/>
            <a:ext cx="1679027" cy="541528"/>
          </a:xfrm>
          <a:custGeom>
            <a:avLst/>
            <a:gdLst/>
            <a:ahLst/>
            <a:cxnLst/>
            <a:rect l="l" t="t" r="r" b="b"/>
            <a:pathLst>
              <a:path w="663320" h="213937">
                <a:moveTo>
                  <a:pt x="106968" y="0"/>
                </a:moveTo>
                <a:lnTo>
                  <a:pt x="556351" y="0"/>
                </a:lnTo>
                <a:cubicBezTo>
                  <a:pt x="615428" y="0"/>
                  <a:pt x="663320" y="47891"/>
                  <a:pt x="663320" y="106968"/>
                </a:cubicBezTo>
                <a:lnTo>
                  <a:pt x="663320" y="106968"/>
                </a:lnTo>
                <a:cubicBezTo>
                  <a:pt x="663320" y="135338"/>
                  <a:pt x="652050" y="162546"/>
                  <a:pt x="631989" y="182607"/>
                </a:cubicBezTo>
                <a:cubicBezTo>
                  <a:pt x="611929" y="202667"/>
                  <a:pt x="584721" y="213937"/>
                  <a:pt x="556351" y="213937"/>
                </a:cubicBezTo>
                <a:lnTo>
                  <a:pt x="106968" y="213937"/>
                </a:lnTo>
                <a:cubicBezTo>
                  <a:pt x="78599" y="213937"/>
                  <a:pt x="51391" y="202667"/>
                  <a:pt x="31330" y="182607"/>
                </a:cubicBezTo>
                <a:cubicBezTo>
                  <a:pt x="11270" y="162546"/>
                  <a:pt x="0" y="135338"/>
                  <a:pt x="0" y="106968"/>
                </a:cubicBezTo>
                <a:lnTo>
                  <a:pt x="0" y="106968"/>
                </a:lnTo>
                <a:cubicBezTo>
                  <a:pt x="0" y="78599"/>
                  <a:pt x="11270" y="51391"/>
                  <a:pt x="31330" y="31330"/>
                </a:cubicBezTo>
                <a:cubicBezTo>
                  <a:pt x="51391" y="11270"/>
                  <a:pt x="78599" y="0"/>
                  <a:pt x="106968" y="0"/>
                </a:cubicBezTo>
                <a:close/>
              </a:path>
            </a:pathLst>
          </a:custGeom>
          <a:solidFill>
            <a:schemeClr val="accent2">
              <a:lumMod val="60000"/>
              <a:lumOff val="40000"/>
            </a:schemeClr>
          </a:solidFill>
          <a:ln w="38100" cap="rnd">
            <a:solidFill>
              <a:sysClr val="window" lastClr="FFFFFF">
                <a:lumMod val="50000"/>
              </a:sysClr>
            </a:solidFill>
            <a:prstDash val="solid"/>
            <a:round/>
          </a:ln>
          <a:effectLst/>
        </p:spPr>
        <p:txBody>
          <a:bodyPr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59" normalizeH="0" baseline="0" noProof="0" dirty="0" err="1">
                <a:ln>
                  <a:noFill/>
                </a:ln>
                <a:solidFill>
                  <a:srgbClr val="000000"/>
                </a:solidFill>
                <a:effectLst/>
                <a:uLnTx/>
                <a:uFillTx/>
                <a:latin typeface="UTM Avo"/>
                <a:cs typeface="+mn-ea"/>
                <a:sym typeface="+mn-lt"/>
              </a:rPr>
              <a:t>Bước</a:t>
            </a:r>
            <a:r>
              <a:rPr kumimoji="0" lang="en-US" sz="2400" b="1" i="0" u="none" strike="noStrike" kern="0" cap="none" spc="59" normalizeH="0" baseline="0" noProof="0" dirty="0">
                <a:ln>
                  <a:noFill/>
                </a:ln>
                <a:solidFill>
                  <a:srgbClr val="000000"/>
                </a:solidFill>
                <a:effectLst/>
                <a:uLnTx/>
                <a:uFillTx/>
                <a:latin typeface="UTM Avo"/>
                <a:cs typeface="+mn-ea"/>
                <a:sym typeface="+mn-lt"/>
              </a:rPr>
              <a:t> 1</a:t>
            </a:r>
          </a:p>
        </p:txBody>
      </p:sp>
      <p:sp>
        <p:nvSpPr>
          <p:cNvPr id="14" name="TextBox 11">
            <a:extLst>
              <a:ext uri="{FF2B5EF4-FFF2-40B4-BE49-F238E27FC236}">
                <a16:creationId xmlns:a16="http://schemas.microsoft.com/office/drawing/2014/main" id="{20EFC85D-0E06-A164-47A8-089ADC5A5249}"/>
              </a:ext>
            </a:extLst>
          </p:cNvPr>
          <p:cNvSpPr txBox="1"/>
          <p:nvPr/>
        </p:nvSpPr>
        <p:spPr>
          <a:xfrm>
            <a:off x="2331285" y="1555190"/>
            <a:ext cx="7529429" cy="430887"/>
          </a:xfrm>
          <a:prstGeom prst="rect">
            <a:avLst/>
          </a:prstGeom>
        </p:spPr>
        <p:txBody>
          <a:bodyPr wrap="square" lIns="0" tIns="0" rIns="0" bIns="0" rtlCol="0" anchor="t">
            <a:spAutoFit/>
          </a:bodyPr>
          <a:lstStyle/>
          <a:p>
            <a:pPr algn="ctr" defTabSz="609630"/>
            <a:r>
              <a:rPr lang="vi-VN" sz="2800" b="1" dirty="0">
                <a:solidFill>
                  <a:srgbClr val="000000"/>
                </a:solidFill>
                <a:latin typeface="UTM Avo"/>
                <a:cs typeface="+mn-ea"/>
                <a:sym typeface="+mn-lt"/>
              </a:rPr>
              <a:t>Các bước </a:t>
            </a:r>
            <a:r>
              <a:rPr lang="en-US" sz="2800" b="1" dirty="0" err="1">
                <a:solidFill>
                  <a:srgbClr val="000000"/>
                </a:solidFill>
                <a:latin typeface="UTM Avo"/>
                <a:cs typeface="+mn-ea"/>
                <a:sym typeface="+mn-lt"/>
              </a:rPr>
              <a:t>sơ</a:t>
            </a:r>
            <a:r>
              <a:rPr lang="en-US" sz="2800" b="1" dirty="0">
                <a:solidFill>
                  <a:srgbClr val="000000"/>
                </a:solidFill>
                <a:latin typeface="UTM Avo"/>
                <a:cs typeface="+mn-ea"/>
                <a:sym typeface="+mn-lt"/>
              </a:rPr>
              <a:t> </a:t>
            </a:r>
            <a:r>
              <a:rPr lang="en-US" sz="2800" b="1" dirty="0" err="1">
                <a:solidFill>
                  <a:srgbClr val="000000"/>
                </a:solidFill>
                <a:latin typeface="UTM Avo"/>
                <a:cs typeface="+mn-ea"/>
                <a:sym typeface="+mn-lt"/>
              </a:rPr>
              <a:t>cứu</a:t>
            </a:r>
            <a:r>
              <a:rPr lang="en-US" sz="2800" b="1" dirty="0">
                <a:solidFill>
                  <a:srgbClr val="000000"/>
                </a:solidFill>
                <a:latin typeface="UTM Avo"/>
                <a:cs typeface="+mn-ea"/>
                <a:sym typeface="+mn-lt"/>
              </a:rPr>
              <a:t> </a:t>
            </a:r>
            <a:r>
              <a:rPr lang="en-US" sz="2800" b="1" dirty="0" err="1">
                <a:solidFill>
                  <a:srgbClr val="000000"/>
                </a:solidFill>
                <a:latin typeface="UTM Avo"/>
                <a:cs typeface="+mn-ea"/>
                <a:sym typeface="+mn-lt"/>
              </a:rPr>
              <a:t>vết</a:t>
            </a:r>
            <a:r>
              <a:rPr lang="en-US" sz="2800" b="1" dirty="0">
                <a:solidFill>
                  <a:srgbClr val="000000"/>
                </a:solidFill>
                <a:latin typeface="UTM Avo"/>
                <a:cs typeface="+mn-ea"/>
                <a:sym typeface="+mn-lt"/>
              </a:rPr>
              <a:t> </a:t>
            </a:r>
            <a:r>
              <a:rPr lang="en-US" sz="2800" b="1" dirty="0" err="1">
                <a:solidFill>
                  <a:srgbClr val="000000"/>
                </a:solidFill>
                <a:latin typeface="UTM Avo"/>
                <a:cs typeface="+mn-ea"/>
                <a:sym typeface="+mn-lt"/>
              </a:rPr>
              <a:t>thương</a:t>
            </a:r>
            <a:r>
              <a:rPr lang="en-US" sz="2800" b="1" dirty="0">
                <a:solidFill>
                  <a:srgbClr val="000000"/>
                </a:solidFill>
                <a:latin typeface="UTM Avo"/>
                <a:cs typeface="+mn-ea"/>
                <a:sym typeface="+mn-lt"/>
              </a:rPr>
              <a:t> </a:t>
            </a:r>
            <a:r>
              <a:rPr lang="en-US" sz="2800" b="1" dirty="0" err="1">
                <a:solidFill>
                  <a:srgbClr val="000000"/>
                </a:solidFill>
                <a:latin typeface="UTM Avo"/>
                <a:cs typeface="+mn-ea"/>
                <a:sym typeface="+mn-lt"/>
              </a:rPr>
              <a:t>chảy</a:t>
            </a:r>
            <a:r>
              <a:rPr lang="en-US" sz="2800" b="1" dirty="0">
                <a:solidFill>
                  <a:srgbClr val="000000"/>
                </a:solidFill>
                <a:latin typeface="UTM Avo"/>
                <a:cs typeface="+mn-ea"/>
                <a:sym typeface="+mn-lt"/>
              </a:rPr>
              <a:t> </a:t>
            </a:r>
            <a:r>
              <a:rPr lang="en-US" sz="2800" b="1" dirty="0" err="1">
                <a:solidFill>
                  <a:srgbClr val="000000"/>
                </a:solidFill>
                <a:latin typeface="UTM Avo"/>
                <a:cs typeface="+mn-ea"/>
                <a:sym typeface="+mn-lt"/>
              </a:rPr>
              <a:t>máu</a:t>
            </a:r>
            <a:endParaRPr lang="en-US" sz="2800" b="1" dirty="0">
              <a:solidFill>
                <a:srgbClr val="000000"/>
              </a:solidFill>
              <a:latin typeface="UTM Avo"/>
              <a:cs typeface="+mn-ea"/>
              <a:sym typeface="+mn-lt"/>
            </a:endParaRPr>
          </a:p>
        </p:txBody>
      </p:sp>
      <p:sp>
        <p:nvSpPr>
          <p:cNvPr id="15" name="TextBox 12">
            <a:extLst>
              <a:ext uri="{FF2B5EF4-FFF2-40B4-BE49-F238E27FC236}">
                <a16:creationId xmlns:a16="http://schemas.microsoft.com/office/drawing/2014/main" id="{71B35C34-056B-593A-67FA-680D7308CB9D}"/>
              </a:ext>
            </a:extLst>
          </p:cNvPr>
          <p:cNvSpPr txBox="1"/>
          <p:nvPr/>
        </p:nvSpPr>
        <p:spPr>
          <a:xfrm>
            <a:off x="1066169" y="2971800"/>
            <a:ext cx="4129829" cy="1029513"/>
          </a:xfrm>
          <a:prstGeom prst="rect">
            <a:avLst/>
          </a:prstGeom>
        </p:spPr>
        <p:txBody>
          <a:bodyPr wrap="square" lIns="0" tIns="0" rIns="0" bIns="0" rtlCol="0" anchor="t">
            <a:spAutoFit/>
          </a:bodyPr>
          <a:lstStyle/>
          <a:p>
            <a:pPr algn="ctr" defTabSz="609630">
              <a:lnSpc>
                <a:spcPct val="150000"/>
              </a:lnSpc>
            </a:pPr>
            <a:r>
              <a:rPr lang="vi-VN" sz="2400" spc="59" dirty="0">
                <a:latin typeface="UTM Avo"/>
                <a:cs typeface="+mn-ea"/>
                <a:sym typeface="+mn-lt"/>
              </a:rPr>
              <a:t>Rửa tay sạch trước và </a:t>
            </a:r>
            <a:br>
              <a:rPr lang="en-US" sz="2400" spc="59" dirty="0">
                <a:latin typeface="UTM Avo"/>
                <a:cs typeface="+mn-ea"/>
                <a:sym typeface="+mn-lt"/>
              </a:rPr>
            </a:br>
            <a:r>
              <a:rPr lang="vi-VN" sz="2400" spc="59" dirty="0">
                <a:latin typeface="UTM Avo"/>
                <a:cs typeface="+mn-ea"/>
                <a:sym typeface="+mn-lt"/>
              </a:rPr>
              <a:t>sau khi sơ cứu chảy máu.</a:t>
            </a:r>
            <a:endParaRPr lang="en-US" sz="2400" spc="59" dirty="0">
              <a:solidFill>
                <a:srgbClr val="000000"/>
              </a:solidFill>
              <a:latin typeface="UTM Avo"/>
              <a:cs typeface="+mn-ea"/>
              <a:sym typeface="+mn-lt"/>
            </a:endParaRPr>
          </a:p>
        </p:txBody>
      </p:sp>
      <p:sp>
        <p:nvSpPr>
          <p:cNvPr id="16" name="TextBox 13">
            <a:extLst>
              <a:ext uri="{FF2B5EF4-FFF2-40B4-BE49-F238E27FC236}">
                <a16:creationId xmlns:a16="http://schemas.microsoft.com/office/drawing/2014/main" id="{FB8E8662-B255-978F-2EF0-D0C8CF097CFD}"/>
              </a:ext>
            </a:extLst>
          </p:cNvPr>
          <p:cNvSpPr txBox="1"/>
          <p:nvPr/>
        </p:nvSpPr>
        <p:spPr>
          <a:xfrm>
            <a:off x="6314565" y="2971800"/>
            <a:ext cx="5525492" cy="1029513"/>
          </a:xfrm>
          <a:prstGeom prst="rect">
            <a:avLst/>
          </a:prstGeom>
        </p:spPr>
        <p:txBody>
          <a:bodyPr wrap="square" lIns="0" tIns="0" rIns="0" bIns="0" rtlCol="0" anchor="t">
            <a:spAutoFit/>
          </a:bodyPr>
          <a:lstStyle/>
          <a:p>
            <a:pPr algn="ctr" defTabSz="609630">
              <a:lnSpc>
                <a:spcPct val="150000"/>
              </a:lnSpc>
            </a:pPr>
            <a:r>
              <a:rPr lang="vi-VN" sz="2400" spc="59" dirty="0">
                <a:latin typeface="UTM Avo"/>
                <a:cs typeface="+mn-ea"/>
                <a:sym typeface="+mn-lt"/>
              </a:rPr>
              <a:t>Rửa vết thương bằng nước sạch, có thể rửa dưới vòi nước máy. </a:t>
            </a:r>
            <a:endParaRPr lang="en-US" sz="2400" spc="59" dirty="0">
              <a:latin typeface="UTM Avo"/>
              <a:cs typeface="+mn-ea"/>
              <a:sym typeface="+mn-lt"/>
            </a:endParaRPr>
          </a:p>
        </p:txBody>
      </p:sp>
      <p:sp>
        <p:nvSpPr>
          <p:cNvPr id="17" name="Freeform 17">
            <a:extLst>
              <a:ext uri="{FF2B5EF4-FFF2-40B4-BE49-F238E27FC236}">
                <a16:creationId xmlns:a16="http://schemas.microsoft.com/office/drawing/2014/main" id="{396858C6-670F-BA8A-08A0-415B67F348B1}"/>
              </a:ext>
            </a:extLst>
          </p:cNvPr>
          <p:cNvSpPr/>
          <p:nvPr/>
        </p:nvSpPr>
        <p:spPr>
          <a:xfrm>
            <a:off x="8237798" y="2286000"/>
            <a:ext cx="1679027" cy="541528"/>
          </a:xfrm>
          <a:custGeom>
            <a:avLst/>
            <a:gdLst/>
            <a:ahLst/>
            <a:cxnLst/>
            <a:rect l="l" t="t" r="r" b="b"/>
            <a:pathLst>
              <a:path w="663320" h="213937">
                <a:moveTo>
                  <a:pt x="106968" y="0"/>
                </a:moveTo>
                <a:lnTo>
                  <a:pt x="556351" y="0"/>
                </a:lnTo>
                <a:cubicBezTo>
                  <a:pt x="615428" y="0"/>
                  <a:pt x="663320" y="47891"/>
                  <a:pt x="663320" y="106968"/>
                </a:cubicBezTo>
                <a:lnTo>
                  <a:pt x="663320" y="106968"/>
                </a:lnTo>
                <a:cubicBezTo>
                  <a:pt x="663320" y="135338"/>
                  <a:pt x="652050" y="162546"/>
                  <a:pt x="631989" y="182607"/>
                </a:cubicBezTo>
                <a:cubicBezTo>
                  <a:pt x="611929" y="202667"/>
                  <a:pt x="584721" y="213937"/>
                  <a:pt x="556351" y="213937"/>
                </a:cubicBezTo>
                <a:lnTo>
                  <a:pt x="106968" y="213937"/>
                </a:lnTo>
                <a:cubicBezTo>
                  <a:pt x="78599" y="213937"/>
                  <a:pt x="51391" y="202667"/>
                  <a:pt x="31330" y="182607"/>
                </a:cubicBezTo>
                <a:cubicBezTo>
                  <a:pt x="11270" y="162546"/>
                  <a:pt x="0" y="135338"/>
                  <a:pt x="0" y="106968"/>
                </a:cubicBezTo>
                <a:lnTo>
                  <a:pt x="0" y="106968"/>
                </a:lnTo>
                <a:cubicBezTo>
                  <a:pt x="0" y="78599"/>
                  <a:pt x="11270" y="51391"/>
                  <a:pt x="31330" y="31330"/>
                </a:cubicBezTo>
                <a:cubicBezTo>
                  <a:pt x="51391" y="11270"/>
                  <a:pt x="78599" y="0"/>
                  <a:pt x="106968" y="0"/>
                </a:cubicBezTo>
                <a:close/>
              </a:path>
            </a:pathLst>
          </a:custGeom>
          <a:solidFill>
            <a:schemeClr val="accent2">
              <a:lumMod val="60000"/>
              <a:lumOff val="40000"/>
            </a:schemeClr>
          </a:solidFill>
          <a:ln w="38100" cap="rnd">
            <a:solidFill>
              <a:sysClr val="window" lastClr="FFFFFF">
                <a:lumMod val="50000"/>
              </a:sysClr>
            </a:solidFill>
            <a:prstDash val="solid"/>
            <a:round/>
          </a:ln>
          <a:effectLst/>
        </p:spPr>
        <p:txBody>
          <a:bodyPr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59" normalizeH="0" baseline="0" noProof="0" dirty="0" err="1">
                <a:ln>
                  <a:noFill/>
                </a:ln>
                <a:solidFill>
                  <a:srgbClr val="000000"/>
                </a:solidFill>
                <a:effectLst/>
                <a:uLnTx/>
                <a:uFillTx/>
                <a:latin typeface="UTM Avo"/>
                <a:cs typeface="+mn-ea"/>
                <a:sym typeface="+mn-lt"/>
              </a:rPr>
              <a:t>Bước</a:t>
            </a:r>
            <a:r>
              <a:rPr kumimoji="0" lang="en-US" sz="2400" b="1" i="0" u="none" strike="noStrike" kern="0" cap="none" spc="59" normalizeH="0" baseline="0" noProof="0" dirty="0">
                <a:ln>
                  <a:noFill/>
                </a:ln>
                <a:solidFill>
                  <a:srgbClr val="000000"/>
                </a:solidFill>
                <a:effectLst/>
                <a:uLnTx/>
                <a:uFillTx/>
                <a:latin typeface="UTM Avo"/>
                <a:cs typeface="+mn-ea"/>
                <a:sym typeface="+mn-lt"/>
              </a:rPr>
              <a:t> 2</a:t>
            </a:r>
          </a:p>
        </p:txBody>
      </p:sp>
      <p:sp>
        <p:nvSpPr>
          <p:cNvPr id="18" name="AutoShape 19">
            <a:extLst>
              <a:ext uri="{FF2B5EF4-FFF2-40B4-BE49-F238E27FC236}">
                <a16:creationId xmlns:a16="http://schemas.microsoft.com/office/drawing/2014/main" id="{AC23ADD7-778A-3DD1-DC68-D1EBF75E5D76}"/>
              </a:ext>
            </a:extLst>
          </p:cNvPr>
          <p:cNvSpPr/>
          <p:nvPr/>
        </p:nvSpPr>
        <p:spPr>
          <a:xfrm>
            <a:off x="3970598" y="2556764"/>
            <a:ext cx="4267199" cy="0"/>
          </a:xfrm>
          <a:prstGeom prst="line">
            <a:avLst/>
          </a:prstGeom>
          <a:ln w="38100" cap="rnd">
            <a:solidFill>
              <a:sysClr val="window" lastClr="FFFFFF">
                <a:lumMod val="50000"/>
              </a:sysClr>
            </a:solidFill>
            <a:prstDash val="solid"/>
            <a:headEnd type="none" w="sm" len="sm"/>
            <a:tailEnd type="arrow" w="med" len="sm"/>
          </a:ln>
          <a:effectLst/>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vi-VN" sz="1200" b="0" i="0" u="none" strike="noStrike" kern="0" cap="none" spc="0" normalizeH="0" baseline="0" noProof="0">
              <a:ln>
                <a:noFill/>
              </a:ln>
              <a:solidFill>
                <a:prstClr val="black"/>
              </a:solidFill>
              <a:effectLst/>
              <a:uLnTx/>
              <a:uFillTx/>
              <a:latin typeface="UTM Avo"/>
              <a:cs typeface="+mn-ea"/>
              <a:sym typeface="+mn-lt"/>
            </a:endParaRPr>
          </a:p>
        </p:txBody>
      </p:sp>
      <p:pic>
        <p:nvPicPr>
          <p:cNvPr id="19" name="Picture 18">
            <a:extLst>
              <a:ext uri="{FF2B5EF4-FFF2-40B4-BE49-F238E27FC236}">
                <a16:creationId xmlns:a16="http://schemas.microsoft.com/office/drawing/2014/main" id="{D3134214-9CA1-7A97-440B-C2BE6AF4D6E6}"/>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23825" b="88331" l="28082" r="48442">
                        <a14:foregroundMark x1="34796" y1="24635" x2="35586" y2="36467"/>
                        <a14:foregroundMark x1="36639" y1="24635" x2="36639" y2="40357"/>
                        <a14:foregroundMark x1="28126" y1="81037" x2="31681" y2="88169"/>
                        <a14:foregroundMark x1="31681" y1="88169" x2="40807" y2="83306"/>
                        <a14:foregroundMark x1="40807" y1="83306" x2="42957" y2="87034"/>
                        <a14:foregroundMark x1="44318" y1="81037" x2="31286" y2="86872"/>
                        <a14:foregroundMark x1="31286" y1="86872" x2="30978" y2="86548"/>
                        <a14:foregroundMark x1="36858" y1="85737" x2="29969" y2="85251"/>
                        <a14:foregroundMark x1="31768" y1="85251" x2="29355" y2="88331"/>
                        <a14:foregroundMark x1="28346" y1="76013" x2="29136" y2="84441"/>
                        <a14:foregroundMark x1="28214" y1="79417" x2="28565" y2="30146"/>
                        <a14:foregroundMark x1="28565" y1="72609" x2="28346" y2="73906"/>
                        <a14:foregroundMark x1="28126" y1="70016" x2="28697" y2="75527"/>
                        <a14:foregroundMark x1="47652" y1="72123" x2="48442" y2="78120"/>
                        <a14:foregroundMark x1="48004" y1="61912" x2="48004" y2="64506"/>
                      </a14:backgroundRemoval>
                    </a14:imgEffect>
                  </a14:imgLayer>
                </a14:imgProps>
              </a:ext>
            </a:extLst>
          </a:blip>
          <a:srcRect l="26299" t="22751" r="49192" b="8840"/>
          <a:stretch/>
        </p:blipFill>
        <p:spPr>
          <a:xfrm>
            <a:off x="7367057" y="4145587"/>
            <a:ext cx="3420508" cy="2584726"/>
          </a:xfrm>
          <a:prstGeom prst="rect">
            <a:avLst/>
          </a:prstGeom>
        </p:spPr>
      </p:pic>
      <p:pic>
        <p:nvPicPr>
          <p:cNvPr id="20" name="Picture 19">
            <a:extLst>
              <a:ext uri="{FF2B5EF4-FFF2-40B4-BE49-F238E27FC236}">
                <a16:creationId xmlns:a16="http://schemas.microsoft.com/office/drawing/2014/main" id="{CFDABFEB-F5D1-9334-E4D1-154BE4080FB5}"/>
              </a:ext>
            </a:extLst>
          </p:cNvPr>
          <p:cNvPicPr>
            <a:picLocks noChangeAspect="1"/>
          </p:cNvPicPr>
          <p:nvPr/>
        </p:nvPicPr>
        <p:blipFill>
          <a:blip r:embed="rId6"/>
          <a:srcRect l="4592" t="23714" r="72200" b="11268"/>
          <a:stretch/>
        </p:blipFill>
        <p:spPr>
          <a:xfrm>
            <a:off x="1244014" y="4145585"/>
            <a:ext cx="3407829" cy="2584728"/>
          </a:xfrm>
          <a:prstGeom prst="rect">
            <a:avLst/>
          </a:prstGeom>
        </p:spPr>
      </p:pic>
    </p:spTree>
    <p:extLst>
      <p:ext uri="{BB962C8B-B14F-4D97-AF65-F5344CB8AC3E}">
        <p14:creationId xmlns:p14="http://schemas.microsoft.com/office/powerpoint/2010/main" val="59539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0-#ppt_w/2"/>
                                          </p:val>
                                        </p:tav>
                                        <p:tav tm="100000">
                                          <p:val>
                                            <p:strVal val="#ppt_x"/>
                                          </p:val>
                                        </p:tav>
                                      </p:tavLst>
                                    </p:anim>
                                    <p:anim calcmode="lin" valueType="num">
                                      <p:cBhvr additive="base">
                                        <p:cTn id="15" dur="500" fill="hold"/>
                                        <p:tgtEl>
                                          <p:spTgt spid="3"/>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fill="hold"/>
                                        <p:tgtEl>
                                          <p:spTgt spid="15"/>
                                        </p:tgtEl>
                                        <p:attrNameLst>
                                          <p:attrName>ppt_x</p:attrName>
                                        </p:attrNameLst>
                                      </p:cBhvr>
                                      <p:tavLst>
                                        <p:tav tm="0">
                                          <p:val>
                                            <p:strVal val="0-#ppt_w/2"/>
                                          </p:val>
                                        </p:tav>
                                        <p:tav tm="100000">
                                          <p:val>
                                            <p:strVal val="#ppt_x"/>
                                          </p:val>
                                        </p:tav>
                                      </p:tavLst>
                                    </p:anim>
                                    <p:anim calcmode="lin" valueType="num">
                                      <p:cBhvr additive="base">
                                        <p:cTn id="19" dur="500" fill="hold"/>
                                        <p:tgtEl>
                                          <p:spTgt spid="15"/>
                                        </p:tgtEl>
                                        <p:attrNameLst>
                                          <p:attrName>ppt_y</p:attrName>
                                        </p:attrNameLst>
                                      </p:cBhvr>
                                      <p:tavLst>
                                        <p:tav tm="0">
                                          <p:val>
                                            <p:strVal val="#ppt_y"/>
                                          </p:val>
                                        </p:tav>
                                        <p:tav tm="100000">
                                          <p:val>
                                            <p:strVal val="#ppt_y"/>
                                          </p:val>
                                        </p:tav>
                                      </p:tavLst>
                                    </p:anim>
                                  </p:childTnLst>
                                </p:cTn>
                              </p:par>
                              <p:par>
                                <p:cTn id="20" presetID="22" presetClass="entr" presetSubtype="4"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down)">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up)">
                                      <p:cBhvr>
                                        <p:cTn id="33" dur="500"/>
                                        <p:tgtEl>
                                          <p:spTgt spid="16"/>
                                        </p:tgtEl>
                                      </p:cBhvr>
                                    </p:animEffect>
                                  </p:childTnLst>
                                </p:cTn>
                              </p:par>
                              <p:par>
                                <p:cTn id="34" presetID="22" presetClass="entr" presetSubtype="4"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down)">
                                      <p:cBhvr>
                                        <p:cTn id="3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 grpId="0"/>
      <p:bldP spid="15" grpId="0"/>
      <p:bldP spid="16" grpId="0"/>
      <p:bldP spid="17" grpId="0" animBg="1"/>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8">
          <a:extLst>
            <a:ext uri="{FF2B5EF4-FFF2-40B4-BE49-F238E27FC236}">
              <a16:creationId xmlns:a16="http://schemas.microsoft.com/office/drawing/2014/main" id="{D036F83E-5B6E-3682-FD40-6DBE05E3EBF3}"/>
            </a:ext>
          </a:extLst>
        </p:cNvPr>
        <p:cNvGrpSpPr/>
        <p:nvPr/>
      </p:nvGrpSpPr>
      <p:grpSpPr>
        <a:xfrm>
          <a:off x="0" y="0"/>
          <a:ext cx="0" cy="0"/>
          <a:chOff x="0" y="0"/>
          <a:chExt cx="0" cy="0"/>
        </a:xfrm>
      </p:grpSpPr>
      <p:sp>
        <p:nvSpPr>
          <p:cNvPr id="2" name="Google Shape;255;p15">
            <a:extLst>
              <a:ext uri="{FF2B5EF4-FFF2-40B4-BE49-F238E27FC236}">
                <a16:creationId xmlns:a16="http://schemas.microsoft.com/office/drawing/2014/main" id="{465F1979-E890-927A-E721-DD075E99376E}"/>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3" name="Freeform 9">
            <a:extLst>
              <a:ext uri="{FF2B5EF4-FFF2-40B4-BE49-F238E27FC236}">
                <a16:creationId xmlns:a16="http://schemas.microsoft.com/office/drawing/2014/main" id="{D606F726-85A3-8C40-7C43-39D0636CB18D}"/>
              </a:ext>
            </a:extLst>
          </p:cNvPr>
          <p:cNvSpPr/>
          <p:nvPr/>
        </p:nvSpPr>
        <p:spPr>
          <a:xfrm>
            <a:off x="2291571" y="2286000"/>
            <a:ext cx="1679027" cy="541528"/>
          </a:xfrm>
          <a:custGeom>
            <a:avLst/>
            <a:gdLst/>
            <a:ahLst/>
            <a:cxnLst/>
            <a:rect l="l" t="t" r="r" b="b"/>
            <a:pathLst>
              <a:path w="663320" h="213937">
                <a:moveTo>
                  <a:pt x="106968" y="0"/>
                </a:moveTo>
                <a:lnTo>
                  <a:pt x="556351" y="0"/>
                </a:lnTo>
                <a:cubicBezTo>
                  <a:pt x="615428" y="0"/>
                  <a:pt x="663320" y="47891"/>
                  <a:pt x="663320" y="106968"/>
                </a:cubicBezTo>
                <a:lnTo>
                  <a:pt x="663320" y="106968"/>
                </a:lnTo>
                <a:cubicBezTo>
                  <a:pt x="663320" y="135338"/>
                  <a:pt x="652050" y="162546"/>
                  <a:pt x="631989" y="182607"/>
                </a:cubicBezTo>
                <a:cubicBezTo>
                  <a:pt x="611929" y="202667"/>
                  <a:pt x="584721" y="213937"/>
                  <a:pt x="556351" y="213937"/>
                </a:cubicBezTo>
                <a:lnTo>
                  <a:pt x="106968" y="213937"/>
                </a:lnTo>
                <a:cubicBezTo>
                  <a:pt x="78599" y="213937"/>
                  <a:pt x="51391" y="202667"/>
                  <a:pt x="31330" y="182607"/>
                </a:cubicBezTo>
                <a:cubicBezTo>
                  <a:pt x="11270" y="162546"/>
                  <a:pt x="0" y="135338"/>
                  <a:pt x="0" y="106968"/>
                </a:cubicBezTo>
                <a:lnTo>
                  <a:pt x="0" y="106968"/>
                </a:lnTo>
                <a:cubicBezTo>
                  <a:pt x="0" y="78599"/>
                  <a:pt x="11270" y="51391"/>
                  <a:pt x="31330" y="31330"/>
                </a:cubicBezTo>
                <a:cubicBezTo>
                  <a:pt x="51391" y="11270"/>
                  <a:pt x="78599" y="0"/>
                  <a:pt x="106968" y="0"/>
                </a:cubicBezTo>
                <a:close/>
              </a:path>
            </a:pathLst>
          </a:custGeom>
          <a:solidFill>
            <a:schemeClr val="accent2">
              <a:lumMod val="60000"/>
              <a:lumOff val="40000"/>
            </a:schemeClr>
          </a:solidFill>
          <a:ln w="38100" cap="rnd">
            <a:solidFill>
              <a:sysClr val="window" lastClr="FFFFFF">
                <a:lumMod val="50000"/>
              </a:sysClr>
            </a:solidFill>
            <a:prstDash val="solid"/>
            <a:round/>
          </a:ln>
          <a:effectLst/>
        </p:spPr>
        <p:txBody>
          <a:bodyPr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59" normalizeH="0" baseline="0" noProof="0" dirty="0" err="1">
                <a:ln>
                  <a:noFill/>
                </a:ln>
                <a:solidFill>
                  <a:srgbClr val="000000"/>
                </a:solidFill>
                <a:effectLst/>
                <a:uLnTx/>
                <a:uFillTx/>
                <a:latin typeface="UTM Avo"/>
                <a:cs typeface="+mn-ea"/>
                <a:sym typeface="+mn-lt"/>
              </a:rPr>
              <a:t>Bước</a:t>
            </a:r>
            <a:r>
              <a:rPr kumimoji="0" lang="en-US" sz="2400" b="1" i="0" u="none" strike="noStrike" kern="0" cap="none" spc="59" normalizeH="0" baseline="0" noProof="0" dirty="0">
                <a:ln>
                  <a:noFill/>
                </a:ln>
                <a:solidFill>
                  <a:srgbClr val="000000"/>
                </a:solidFill>
                <a:effectLst/>
                <a:uLnTx/>
                <a:uFillTx/>
                <a:latin typeface="UTM Avo"/>
                <a:cs typeface="+mn-ea"/>
                <a:sym typeface="+mn-lt"/>
              </a:rPr>
              <a:t> </a:t>
            </a:r>
            <a:r>
              <a:rPr lang="en-US" sz="2400" b="1" spc="59" dirty="0">
                <a:latin typeface="UTM Avo"/>
                <a:cs typeface="+mn-ea"/>
                <a:sym typeface="+mn-lt"/>
              </a:rPr>
              <a:t>3</a:t>
            </a:r>
            <a:endParaRPr kumimoji="0" lang="en-US" sz="2400" b="1" i="0" u="none" strike="noStrike" kern="0" cap="none" spc="59" normalizeH="0" baseline="0" noProof="0" dirty="0">
              <a:ln>
                <a:noFill/>
              </a:ln>
              <a:solidFill>
                <a:srgbClr val="000000"/>
              </a:solidFill>
              <a:effectLst/>
              <a:uLnTx/>
              <a:uFillTx/>
              <a:latin typeface="UTM Avo"/>
              <a:cs typeface="+mn-ea"/>
              <a:sym typeface="+mn-lt"/>
            </a:endParaRPr>
          </a:p>
        </p:txBody>
      </p:sp>
      <p:sp>
        <p:nvSpPr>
          <p:cNvPr id="14" name="TextBox 11">
            <a:extLst>
              <a:ext uri="{FF2B5EF4-FFF2-40B4-BE49-F238E27FC236}">
                <a16:creationId xmlns:a16="http://schemas.microsoft.com/office/drawing/2014/main" id="{E8582270-6A9F-600E-7736-7A1F0FC9811A}"/>
              </a:ext>
            </a:extLst>
          </p:cNvPr>
          <p:cNvSpPr txBox="1"/>
          <p:nvPr/>
        </p:nvSpPr>
        <p:spPr>
          <a:xfrm>
            <a:off x="2331285" y="1647595"/>
            <a:ext cx="7529429" cy="430887"/>
          </a:xfrm>
          <a:prstGeom prst="rect">
            <a:avLst/>
          </a:prstGeom>
        </p:spPr>
        <p:txBody>
          <a:bodyPr wrap="square" lIns="0" tIns="0" rIns="0" bIns="0" rtlCol="0" anchor="t">
            <a:spAutoFit/>
          </a:bodyPr>
          <a:lstStyle/>
          <a:p>
            <a:pPr algn="ctr" defTabSz="609630"/>
            <a:r>
              <a:rPr lang="vi-VN" sz="2800" b="1" dirty="0">
                <a:solidFill>
                  <a:srgbClr val="000000"/>
                </a:solidFill>
                <a:latin typeface="UTM Avo"/>
                <a:cs typeface="+mn-ea"/>
                <a:sym typeface="+mn-lt"/>
              </a:rPr>
              <a:t>Các bước </a:t>
            </a:r>
            <a:r>
              <a:rPr lang="en-US" sz="2800" b="1" dirty="0" err="1">
                <a:solidFill>
                  <a:srgbClr val="000000"/>
                </a:solidFill>
                <a:latin typeface="UTM Avo"/>
                <a:cs typeface="+mn-ea"/>
                <a:sym typeface="+mn-lt"/>
              </a:rPr>
              <a:t>sơ</a:t>
            </a:r>
            <a:r>
              <a:rPr lang="en-US" sz="2800" b="1" dirty="0">
                <a:solidFill>
                  <a:srgbClr val="000000"/>
                </a:solidFill>
                <a:latin typeface="UTM Avo"/>
                <a:cs typeface="+mn-ea"/>
                <a:sym typeface="+mn-lt"/>
              </a:rPr>
              <a:t> </a:t>
            </a:r>
            <a:r>
              <a:rPr lang="en-US" sz="2800" b="1" dirty="0" err="1">
                <a:solidFill>
                  <a:srgbClr val="000000"/>
                </a:solidFill>
                <a:latin typeface="UTM Avo"/>
                <a:cs typeface="+mn-ea"/>
                <a:sym typeface="+mn-lt"/>
              </a:rPr>
              <a:t>cứu</a:t>
            </a:r>
            <a:r>
              <a:rPr lang="en-US" sz="2800" b="1" dirty="0">
                <a:solidFill>
                  <a:srgbClr val="000000"/>
                </a:solidFill>
                <a:latin typeface="UTM Avo"/>
                <a:cs typeface="+mn-ea"/>
                <a:sym typeface="+mn-lt"/>
              </a:rPr>
              <a:t> </a:t>
            </a:r>
            <a:r>
              <a:rPr lang="en-US" sz="2800" b="1" dirty="0" err="1">
                <a:solidFill>
                  <a:srgbClr val="000000"/>
                </a:solidFill>
                <a:latin typeface="UTM Avo"/>
                <a:cs typeface="+mn-ea"/>
                <a:sym typeface="+mn-lt"/>
              </a:rPr>
              <a:t>vết</a:t>
            </a:r>
            <a:r>
              <a:rPr lang="en-US" sz="2800" b="1" dirty="0">
                <a:solidFill>
                  <a:srgbClr val="000000"/>
                </a:solidFill>
                <a:latin typeface="UTM Avo"/>
                <a:cs typeface="+mn-ea"/>
                <a:sym typeface="+mn-lt"/>
              </a:rPr>
              <a:t> </a:t>
            </a:r>
            <a:r>
              <a:rPr lang="en-US" sz="2800" b="1" dirty="0" err="1">
                <a:solidFill>
                  <a:srgbClr val="000000"/>
                </a:solidFill>
                <a:latin typeface="UTM Avo"/>
                <a:cs typeface="+mn-ea"/>
                <a:sym typeface="+mn-lt"/>
              </a:rPr>
              <a:t>thương</a:t>
            </a:r>
            <a:r>
              <a:rPr lang="en-US" sz="2800" b="1" dirty="0">
                <a:solidFill>
                  <a:srgbClr val="000000"/>
                </a:solidFill>
                <a:latin typeface="UTM Avo"/>
                <a:cs typeface="+mn-ea"/>
                <a:sym typeface="+mn-lt"/>
              </a:rPr>
              <a:t> </a:t>
            </a:r>
            <a:r>
              <a:rPr lang="en-US" sz="2800" b="1" dirty="0" err="1">
                <a:solidFill>
                  <a:srgbClr val="000000"/>
                </a:solidFill>
                <a:latin typeface="UTM Avo"/>
                <a:cs typeface="+mn-ea"/>
                <a:sym typeface="+mn-lt"/>
              </a:rPr>
              <a:t>chảy</a:t>
            </a:r>
            <a:r>
              <a:rPr lang="en-US" sz="2800" b="1" dirty="0">
                <a:solidFill>
                  <a:srgbClr val="000000"/>
                </a:solidFill>
                <a:latin typeface="UTM Avo"/>
                <a:cs typeface="+mn-ea"/>
                <a:sym typeface="+mn-lt"/>
              </a:rPr>
              <a:t> </a:t>
            </a:r>
            <a:r>
              <a:rPr lang="en-US" sz="2800" b="1" dirty="0" err="1">
                <a:solidFill>
                  <a:srgbClr val="000000"/>
                </a:solidFill>
                <a:latin typeface="UTM Avo"/>
                <a:cs typeface="+mn-ea"/>
                <a:sym typeface="+mn-lt"/>
              </a:rPr>
              <a:t>máu</a:t>
            </a:r>
            <a:endParaRPr lang="en-US" sz="2800" b="1" dirty="0">
              <a:solidFill>
                <a:srgbClr val="000000"/>
              </a:solidFill>
              <a:latin typeface="UTM Avo"/>
              <a:cs typeface="+mn-ea"/>
              <a:sym typeface="+mn-lt"/>
            </a:endParaRPr>
          </a:p>
        </p:txBody>
      </p:sp>
      <p:sp>
        <p:nvSpPr>
          <p:cNvPr id="15" name="TextBox 12">
            <a:extLst>
              <a:ext uri="{FF2B5EF4-FFF2-40B4-BE49-F238E27FC236}">
                <a16:creationId xmlns:a16="http://schemas.microsoft.com/office/drawing/2014/main" id="{5369899B-EB4B-1E06-576A-69F70E41FC45}"/>
              </a:ext>
            </a:extLst>
          </p:cNvPr>
          <p:cNvSpPr txBox="1"/>
          <p:nvPr/>
        </p:nvSpPr>
        <p:spPr>
          <a:xfrm>
            <a:off x="987603" y="2971801"/>
            <a:ext cx="4129829" cy="1029513"/>
          </a:xfrm>
          <a:prstGeom prst="rect">
            <a:avLst/>
          </a:prstGeom>
        </p:spPr>
        <p:txBody>
          <a:bodyPr wrap="square" lIns="0" tIns="0" rIns="0" bIns="0" rtlCol="0" anchor="t">
            <a:spAutoFit/>
          </a:bodyPr>
          <a:lstStyle/>
          <a:p>
            <a:pPr algn="ctr" defTabSz="609630">
              <a:lnSpc>
                <a:spcPct val="150000"/>
              </a:lnSpc>
            </a:pPr>
            <a:r>
              <a:rPr lang="vi-VN" sz="2400" spc="59" dirty="0">
                <a:latin typeface="UTM Avo"/>
                <a:cs typeface="+mn-ea"/>
                <a:sym typeface="+mn-lt"/>
              </a:rPr>
              <a:t>Đặt miếng gạc lên </a:t>
            </a:r>
            <a:br>
              <a:rPr lang="en-US" sz="2400" spc="59" dirty="0">
                <a:latin typeface="UTM Avo"/>
                <a:cs typeface="+mn-ea"/>
                <a:sym typeface="+mn-lt"/>
              </a:rPr>
            </a:br>
            <a:r>
              <a:rPr lang="vi-VN" sz="2400" spc="59" dirty="0">
                <a:latin typeface="UTM Avo"/>
                <a:cs typeface="+mn-ea"/>
                <a:sym typeface="+mn-lt"/>
              </a:rPr>
              <a:t>vết thương.</a:t>
            </a:r>
            <a:endParaRPr lang="en-US" sz="2400" spc="59" dirty="0">
              <a:solidFill>
                <a:srgbClr val="000000"/>
              </a:solidFill>
              <a:latin typeface="UTM Avo"/>
              <a:cs typeface="+mn-ea"/>
              <a:sym typeface="+mn-lt"/>
            </a:endParaRPr>
          </a:p>
        </p:txBody>
      </p:sp>
      <p:sp>
        <p:nvSpPr>
          <p:cNvPr id="16" name="TextBox 13">
            <a:extLst>
              <a:ext uri="{FF2B5EF4-FFF2-40B4-BE49-F238E27FC236}">
                <a16:creationId xmlns:a16="http://schemas.microsoft.com/office/drawing/2014/main" id="{7784FAC8-329A-6602-F810-3DD624FC3DBF}"/>
              </a:ext>
            </a:extLst>
          </p:cNvPr>
          <p:cNvSpPr txBox="1"/>
          <p:nvPr/>
        </p:nvSpPr>
        <p:spPr>
          <a:xfrm>
            <a:off x="6314565" y="2971800"/>
            <a:ext cx="5525492" cy="1029513"/>
          </a:xfrm>
          <a:prstGeom prst="rect">
            <a:avLst/>
          </a:prstGeom>
        </p:spPr>
        <p:txBody>
          <a:bodyPr wrap="square" lIns="0" tIns="0" rIns="0" bIns="0" rtlCol="0" anchor="t">
            <a:spAutoFit/>
          </a:bodyPr>
          <a:lstStyle/>
          <a:p>
            <a:pPr algn="ctr" defTabSz="609630">
              <a:lnSpc>
                <a:spcPct val="150000"/>
              </a:lnSpc>
            </a:pPr>
            <a:r>
              <a:rPr lang="vi-VN" sz="2400" spc="59" dirty="0">
                <a:latin typeface="UTM Avo"/>
                <a:cs typeface="+mn-ea"/>
                <a:sym typeface="+mn-lt"/>
              </a:rPr>
              <a:t>Băng lại hoặc dùng băng keo băng kín.</a:t>
            </a:r>
            <a:endParaRPr lang="en-US" sz="2400" spc="59" dirty="0">
              <a:latin typeface="UTM Avo"/>
              <a:cs typeface="+mn-ea"/>
              <a:sym typeface="+mn-lt"/>
            </a:endParaRPr>
          </a:p>
        </p:txBody>
      </p:sp>
      <p:sp>
        <p:nvSpPr>
          <p:cNvPr id="17" name="Freeform 17">
            <a:extLst>
              <a:ext uri="{FF2B5EF4-FFF2-40B4-BE49-F238E27FC236}">
                <a16:creationId xmlns:a16="http://schemas.microsoft.com/office/drawing/2014/main" id="{5059FD42-3744-5154-D4D1-D2CCAF1A23B4}"/>
              </a:ext>
            </a:extLst>
          </p:cNvPr>
          <p:cNvSpPr/>
          <p:nvPr/>
        </p:nvSpPr>
        <p:spPr>
          <a:xfrm>
            <a:off x="8237798" y="2286000"/>
            <a:ext cx="1679027" cy="541528"/>
          </a:xfrm>
          <a:custGeom>
            <a:avLst/>
            <a:gdLst/>
            <a:ahLst/>
            <a:cxnLst/>
            <a:rect l="l" t="t" r="r" b="b"/>
            <a:pathLst>
              <a:path w="663320" h="213937">
                <a:moveTo>
                  <a:pt x="106968" y="0"/>
                </a:moveTo>
                <a:lnTo>
                  <a:pt x="556351" y="0"/>
                </a:lnTo>
                <a:cubicBezTo>
                  <a:pt x="615428" y="0"/>
                  <a:pt x="663320" y="47891"/>
                  <a:pt x="663320" y="106968"/>
                </a:cubicBezTo>
                <a:lnTo>
                  <a:pt x="663320" y="106968"/>
                </a:lnTo>
                <a:cubicBezTo>
                  <a:pt x="663320" y="135338"/>
                  <a:pt x="652050" y="162546"/>
                  <a:pt x="631989" y="182607"/>
                </a:cubicBezTo>
                <a:cubicBezTo>
                  <a:pt x="611929" y="202667"/>
                  <a:pt x="584721" y="213937"/>
                  <a:pt x="556351" y="213937"/>
                </a:cubicBezTo>
                <a:lnTo>
                  <a:pt x="106968" y="213937"/>
                </a:lnTo>
                <a:cubicBezTo>
                  <a:pt x="78599" y="213937"/>
                  <a:pt x="51391" y="202667"/>
                  <a:pt x="31330" y="182607"/>
                </a:cubicBezTo>
                <a:cubicBezTo>
                  <a:pt x="11270" y="162546"/>
                  <a:pt x="0" y="135338"/>
                  <a:pt x="0" y="106968"/>
                </a:cubicBezTo>
                <a:lnTo>
                  <a:pt x="0" y="106968"/>
                </a:lnTo>
                <a:cubicBezTo>
                  <a:pt x="0" y="78599"/>
                  <a:pt x="11270" y="51391"/>
                  <a:pt x="31330" y="31330"/>
                </a:cubicBezTo>
                <a:cubicBezTo>
                  <a:pt x="51391" y="11270"/>
                  <a:pt x="78599" y="0"/>
                  <a:pt x="106968" y="0"/>
                </a:cubicBezTo>
                <a:close/>
              </a:path>
            </a:pathLst>
          </a:custGeom>
          <a:solidFill>
            <a:schemeClr val="accent2">
              <a:lumMod val="60000"/>
              <a:lumOff val="40000"/>
            </a:schemeClr>
          </a:solidFill>
          <a:ln w="38100" cap="rnd">
            <a:solidFill>
              <a:sysClr val="window" lastClr="FFFFFF">
                <a:lumMod val="50000"/>
              </a:sysClr>
            </a:solidFill>
            <a:prstDash val="solid"/>
            <a:round/>
          </a:ln>
          <a:effectLst/>
        </p:spPr>
        <p:txBody>
          <a:bodyPr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59" normalizeH="0" baseline="0" noProof="0" dirty="0" err="1">
                <a:ln>
                  <a:noFill/>
                </a:ln>
                <a:solidFill>
                  <a:srgbClr val="000000"/>
                </a:solidFill>
                <a:effectLst/>
                <a:uLnTx/>
                <a:uFillTx/>
                <a:latin typeface="UTM Avo"/>
                <a:cs typeface="+mn-ea"/>
                <a:sym typeface="+mn-lt"/>
              </a:rPr>
              <a:t>Bước</a:t>
            </a:r>
            <a:r>
              <a:rPr kumimoji="0" lang="en-US" sz="2400" b="1" i="0" u="none" strike="noStrike" kern="0" cap="none" spc="59" normalizeH="0" baseline="0" noProof="0" dirty="0">
                <a:ln>
                  <a:noFill/>
                </a:ln>
                <a:solidFill>
                  <a:srgbClr val="000000"/>
                </a:solidFill>
                <a:effectLst/>
                <a:uLnTx/>
                <a:uFillTx/>
                <a:latin typeface="UTM Avo"/>
                <a:cs typeface="+mn-ea"/>
                <a:sym typeface="+mn-lt"/>
              </a:rPr>
              <a:t> 4</a:t>
            </a:r>
          </a:p>
        </p:txBody>
      </p:sp>
      <p:sp>
        <p:nvSpPr>
          <p:cNvPr id="18" name="AutoShape 19">
            <a:extLst>
              <a:ext uri="{FF2B5EF4-FFF2-40B4-BE49-F238E27FC236}">
                <a16:creationId xmlns:a16="http://schemas.microsoft.com/office/drawing/2014/main" id="{0E978A6D-EA4A-A282-F81C-C7D46B025290}"/>
              </a:ext>
            </a:extLst>
          </p:cNvPr>
          <p:cNvSpPr/>
          <p:nvPr/>
        </p:nvSpPr>
        <p:spPr>
          <a:xfrm>
            <a:off x="3970598" y="2556764"/>
            <a:ext cx="4267199" cy="0"/>
          </a:xfrm>
          <a:prstGeom prst="line">
            <a:avLst/>
          </a:prstGeom>
          <a:ln w="38100" cap="rnd">
            <a:solidFill>
              <a:sysClr val="window" lastClr="FFFFFF">
                <a:lumMod val="50000"/>
              </a:sysClr>
            </a:solidFill>
            <a:prstDash val="solid"/>
            <a:headEnd type="none" w="sm" len="sm"/>
            <a:tailEnd type="arrow" w="med" len="sm"/>
          </a:ln>
          <a:effectLst/>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vi-VN" sz="1200" b="0" i="0" u="none" strike="noStrike" kern="0" cap="none" spc="0" normalizeH="0" baseline="0" noProof="0">
              <a:ln>
                <a:noFill/>
              </a:ln>
              <a:solidFill>
                <a:prstClr val="black"/>
              </a:solidFill>
              <a:effectLst/>
              <a:uLnTx/>
              <a:uFillTx/>
              <a:latin typeface="UTM Avo"/>
              <a:cs typeface="+mn-ea"/>
              <a:sym typeface="+mn-lt"/>
            </a:endParaRPr>
          </a:p>
        </p:txBody>
      </p:sp>
      <p:pic>
        <p:nvPicPr>
          <p:cNvPr id="19" name="Picture 18">
            <a:extLst>
              <a:ext uri="{FF2B5EF4-FFF2-40B4-BE49-F238E27FC236}">
                <a16:creationId xmlns:a16="http://schemas.microsoft.com/office/drawing/2014/main" id="{A14854BA-B647-60FA-E728-869F88A0029F}"/>
              </a:ext>
            </a:extLst>
          </p:cNvPr>
          <p:cNvPicPr>
            <a:picLocks noChangeAspect="1"/>
          </p:cNvPicPr>
          <p:nvPr/>
        </p:nvPicPr>
        <p:blipFill>
          <a:blip r:embed="rId4"/>
          <a:srcRect l="71339" t="22684" r="4453" b="9750"/>
          <a:stretch/>
        </p:blipFill>
        <p:spPr>
          <a:xfrm>
            <a:off x="7687899" y="4165425"/>
            <a:ext cx="3420508" cy="2584726"/>
          </a:xfrm>
          <a:prstGeom prst="rect">
            <a:avLst/>
          </a:prstGeom>
        </p:spPr>
      </p:pic>
      <p:pic>
        <p:nvPicPr>
          <p:cNvPr id="20" name="Picture 19">
            <a:extLst>
              <a:ext uri="{FF2B5EF4-FFF2-40B4-BE49-F238E27FC236}">
                <a16:creationId xmlns:a16="http://schemas.microsoft.com/office/drawing/2014/main" id="{3A49F7BB-D873-D64D-62CF-04A6B606113F}"/>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23501" b="88979" l="49408" r="71347">
                        <a14:foregroundMark x1="54761" y1="26418" x2="55200" y2="32091"/>
                        <a14:foregroundMark x1="55726" y1="23501" x2="54410" y2="64992"/>
                        <a14:foregroundMark x1="54410" y1="64992" x2="54059" y2="67747"/>
                        <a14:foregroundMark x1="51953" y1="82820" x2="51865" y2="88979"/>
                        <a14:foregroundMark x1="50987" y1="80389" x2="50768" y2="82820"/>
                        <a14:foregroundMark x1="49627" y1="73744" x2="50197" y2="82820"/>
                        <a14:foregroundMark x1="49627" y1="67261" x2="50636" y2="25932"/>
                        <a14:foregroundMark x1="50548" y1="29173" x2="49627" y2="80713"/>
                        <a14:foregroundMark x1="49890" y1="29984" x2="50505" y2="57536"/>
                        <a14:foregroundMark x1="50505" y1="57536" x2="50329" y2="51702"/>
                        <a14:foregroundMark x1="49408" y1="34198" x2="49978" y2="49595"/>
                        <a14:foregroundMark x1="49978" y1="49595" x2="49978" y2="49595"/>
                        <a14:foregroundMark x1="49539" y1="32091" x2="56165" y2="36143"/>
                        <a14:foregroundMark x1="56165" y1="36143" x2="56297" y2="35818"/>
                        <a14:foregroundMark x1="55507" y1="25932" x2="62484" y2="25932"/>
                        <a14:foregroundMark x1="63142" y1="28849" x2="69899" y2="26418"/>
                        <a14:foregroundMark x1="70557" y1="32577" x2="71347" y2="43598"/>
                        <a14:foregroundMark x1="70689" y1="50081" x2="70470" y2="61588"/>
                        <a14:foregroundMark x1="52216" y1="76337" x2="51294" y2="84441"/>
                        <a14:foregroundMark x1="52304" y1="72123" x2="50856" y2="81199"/>
                      </a14:backgroundRemoval>
                    </a14:imgEffect>
                  </a14:imgLayer>
                </a14:imgProps>
              </a:ext>
            </a:extLst>
          </a:blip>
          <a:srcRect l="48869" t="23360" r="27611" b="10747"/>
          <a:stretch/>
        </p:blipFill>
        <p:spPr>
          <a:xfrm>
            <a:off x="1427168" y="4165423"/>
            <a:ext cx="3407829" cy="2584728"/>
          </a:xfrm>
          <a:prstGeom prst="rect">
            <a:avLst/>
          </a:prstGeom>
        </p:spPr>
      </p:pic>
    </p:spTree>
    <p:extLst>
      <p:ext uri="{BB962C8B-B14F-4D97-AF65-F5344CB8AC3E}">
        <p14:creationId xmlns:p14="http://schemas.microsoft.com/office/powerpoint/2010/main" val="2629172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par>
                                <p:cTn id="13" presetID="22" presetClass="entr" presetSubtype="4"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down)">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left)">
                                      <p:cBhvr>
                                        <p:cTn id="20" dur="500"/>
                                        <p:tgtEl>
                                          <p:spTgt spid="18"/>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500"/>
                                        <p:tgtEl>
                                          <p:spTgt spid="17"/>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up)">
                                      <p:cBhvr>
                                        <p:cTn id="26" dur="500"/>
                                        <p:tgtEl>
                                          <p:spTgt spid="16"/>
                                        </p:tgtEl>
                                      </p:cBhvr>
                                    </p:animEffect>
                                  </p:childTnLst>
                                </p:cTn>
                              </p:par>
                              <p:par>
                                <p:cTn id="27" presetID="22" presetClass="entr" presetSubtype="4"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down)">
                                      <p:cBhvr>
                                        <p:cTn id="2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 grpId="0"/>
      <p:bldP spid="16" grpId="0"/>
      <p:bldP spid="17" grpId="0" animBg="1"/>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3"/>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732A4DC4-3650-BCE9-79B5-2FBA37F0C3AF}"/>
              </a:ext>
            </a:extLst>
          </p:cNvPr>
          <p:cNvPicPr>
            <a:picLocks noChangeAspect="1"/>
          </p:cNvPicPr>
          <p:nvPr/>
        </p:nvPicPr>
        <p:blipFill>
          <a:blip r:embed="rId5"/>
          <a:stretch>
            <a:fillRect/>
          </a:stretch>
        </p:blipFill>
        <p:spPr>
          <a:xfrm>
            <a:off x="4682822" y="3429000"/>
            <a:ext cx="2826355" cy="170135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0"/>
        <p:cNvGrpSpPr/>
        <p:nvPr/>
      </p:nvGrpSpPr>
      <p:grpSpPr>
        <a:xfrm>
          <a:off x="0" y="0"/>
          <a:ext cx="0" cy="0"/>
          <a:chOff x="0" y="0"/>
          <a:chExt cx="0" cy="0"/>
        </a:xfrm>
      </p:grpSpPr>
      <p:sp>
        <p:nvSpPr>
          <p:cNvPr id="4" name="Google Shape;255;p15">
            <a:extLst>
              <a:ext uri="{FF2B5EF4-FFF2-40B4-BE49-F238E27FC236}">
                <a16:creationId xmlns:a16="http://schemas.microsoft.com/office/drawing/2014/main" id="{CD1300FC-2439-E2D9-3EFC-F5813821A7D3}"/>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231" name="Google Shape;231;p11"/>
          <p:cNvSpPr txBox="1"/>
          <p:nvPr/>
        </p:nvSpPr>
        <p:spPr>
          <a:xfrm>
            <a:off x="685800" y="589359"/>
            <a:ext cx="2057400" cy="2153840"/>
          </a:xfrm>
          <a:prstGeom prst="rect">
            <a:avLst/>
          </a:prstGeom>
          <a:noFill/>
          <a:ln>
            <a:noFill/>
          </a:ln>
        </p:spPr>
        <p:txBody>
          <a:bodyPr spcFirstLastPara="1" wrap="square" lIns="33850" tIns="33850" rIns="33850" bIns="33850" anchor="ctr" anchorCtr="0">
            <a:noAutofit/>
          </a:bodyPr>
          <a:lstStyle/>
          <a:p>
            <a:pPr marL="0" marR="0" lvl="0" indent="0" algn="ctr" rtl="0">
              <a:lnSpc>
                <a:spcPct val="150000"/>
              </a:lnSpc>
              <a:spcBef>
                <a:spcPts val="0"/>
              </a:spcBef>
              <a:spcAft>
                <a:spcPts val="0"/>
              </a:spcAft>
              <a:buNone/>
            </a:pPr>
            <a:endParaRPr sz="1200" b="0" i="0" u="none" strike="noStrike" cap="none" dirty="0">
              <a:solidFill>
                <a:srgbClr val="000000"/>
              </a:solidFill>
              <a:latin typeface="UTM Avo" panose="02040603050506020204" pitchFamily="18" charset="0"/>
              <a:sym typeface="Arial"/>
            </a:endParaRPr>
          </a:p>
        </p:txBody>
      </p:sp>
      <p:sp>
        <p:nvSpPr>
          <p:cNvPr id="232" name="Google Shape;232;p11"/>
          <p:cNvSpPr txBox="1"/>
          <p:nvPr/>
        </p:nvSpPr>
        <p:spPr>
          <a:xfrm>
            <a:off x="685800" y="589359"/>
            <a:ext cx="2057400" cy="2153840"/>
          </a:xfrm>
          <a:prstGeom prst="rect">
            <a:avLst/>
          </a:prstGeom>
          <a:noFill/>
          <a:ln>
            <a:noFill/>
          </a:ln>
        </p:spPr>
        <p:txBody>
          <a:bodyPr spcFirstLastPara="1" wrap="square" lIns="33850" tIns="33850" rIns="33850" bIns="33850" anchor="ctr" anchorCtr="0">
            <a:noAutofit/>
          </a:bodyPr>
          <a:lstStyle/>
          <a:p>
            <a:pPr marL="0" marR="0" lvl="0" indent="0" algn="ctr" rtl="0">
              <a:lnSpc>
                <a:spcPct val="15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233" name="Google Shape;233;p11"/>
          <p:cNvSpPr txBox="1"/>
          <p:nvPr/>
        </p:nvSpPr>
        <p:spPr>
          <a:xfrm>
            <a:off x="1479390" y="1509381"/>
            <a:ext cx="9233219"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400" b="1" i="0" u="none" strike="noStrike" cap="none" dirty="0" err="1">
                <a:solidFill>
                  <a:schemeClr val="dk1"/>
                </a:solidFill>
                <a:latin typeface="UTM Avo" panose="02040603050506020204" pitchFamily="18" charset="0"/>
                <a:sym typeface="Arial"/>
              </a:rPr>
              <a:t>Hoạt</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động</a:t>
            </a:r>
            <a:r>
              <a:rPr lang="en-US" sz="2400" b="1" i="0" u="none" strike="noStrike" cap="none" dirty="0">
                <a:solidFill>
                  <a:schemeClr val="dk1"/>
                </a:solidFill>
                <a:latin typeface="UTM Avo" panose="02040603050506020204" pitchFamily="18" charset="0"/>
                <a:sym typeface="Arial"/>
              </a:rPr>
              <a:t> 1: </a:t>
            </a:r>
            <a:r>
              <a:rPr lang="en-US" sz="2400" b="1" i="0" u="none" strike="noStrike" cap="none" dirty="0" err="1">
                <a:solidFill>
                  <a:schemeClr val="dk1"/>
                </a:solidFill>
                <a:latin typeface="UTM Avo" panose="02040603050506020204" pitchFamily="18" charset="0"/>
                <a:sym typeface="Arial"/>
              </a:rPr>
              <a:t>Trò</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chơi</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Mê</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cung</a:t>
            </a:r>
            <a:r>
              <a:rPr lang="en-US" sz="2400" b="1" i="0" u="none" strike="noStrike" cap="none" dirty="0">
                <a:solidFill>
                  <a:schemeClr val="dk1"/>
                </a:solidFill>
                <a:latin typeface="UTM Avo" panose="02040603050506020204" pitchFamily="18" charset="0"/>
                <a:sym typeface="Arial"/>
              </a:rPr>
              <a:t> – </a:t>
            </a:r>
            <a:r>
              <a:rPr lang="en-US" sz="2400" b="1" i="0" u="none" strike="noStrike" cap="none" dirty="0" err="1">
                <a:solidFill>
                  <a:schemeClr val="dk1"/>
                </a:solidFill>
                <a:latin typeface="UTM Avo" panose="02040603050506020204" pitchFamily="18" charset="0"/>
                <a:sym typeface="Arial"/>
              </a:rPr>
              <a:t>Tìm</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đường</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đi</a:t>
            </a:r>
            <a:r>
              <a:rPr lang="en-US" sz="2400" b="1" i="0" u="none" strike="noStrike" cap="none" dirty="0">
                <a:solidFill>
                  <a:schemeClr val="dk1"/>
                </a:solidFill>
                <a:latin typeface="UTM Avo" panose="02040603050506020204" pitchFamily="18" charset="0"/>
                <a:sym typeface="Arial"/>
              </a:rPr>
              <a:t> an </a:t>
            </a:r>
            <a:r>
              <a:rPr lang="en-US" sz="2400" b="1" i="0" u="none" strike="noStrike" cap="none" dirty="0" err="1">
                <a:solidFill>
                  <a:schemeClr val="dk1"/>
                </a:solidFill>
                <a:latin typeface="UTM Avo" panose="02040603050506020204" pitchFamily="18" charset="0"/>
                <a:sym typeface="Arial"/>
              </a:rPr>
              <a:t>toàn</a:t>
            </a:r>
            <a:r>
              <a:rPr lang="en-US" sz="2400" b="1" i="0" u="none" strike="noStrike" cap="none" dirty="0">
                <a:solidFill>
                  <a:schemeClr val="dk1"/>
                </a:solidFill>
                <a:latin typeface="UTM Avo" panose="02040603050506020204" pitchFamily="18" charset="0"/>
                <a:sym typeface="Arial"/>
              </a:rPr>
              <a:t>”</a:t>
            </a:r>
            <a:endParaRPr sz="2400" b="1" i="0" u="none" strike="noStrike" cap="none" dirty="0">
              <a:solidFill>
                <a:schemeClr val="dk1"/>
              </a:solidFill>
              <a:latin typeface="UTM Avo" panose="02040603050506020204" pitchFamily="18" charset="0"/>
              <a:sym typeface="Arial"/>
            </a:endParaRPr>
          </a:p>
        </p:txBody>
      </p:sp>
      <p:pic>
        <p:nvPicPr>
          <p:cNvPr id="3" name="Picture 2" descr="A game with a maze&#10;&#10;Description automatically generated">
            <a:extLst>
              <a:ext uri="{FF2B5EF4-FFF2-40B4-BE49-F238E27FC236}">
                <a16:creationId xmlns:a16="http://schemas.microsoft.com/office/drawing/2014/main" id="{135111C5-1485-9FF5-1B7B-5181F413BF04}"/>
              </a:ext>
            </a:extLst>
          </p:cNvPr>
          <p:cNvPicPr>
            <a:picLocks noChangeAspect="1"/>
          </p:cNvPicPr>
          <p:nvPr/>
        </p:nvPicPr>
        <p:blipFill>
          <a:blip r:embed="rId4"/>
          <a:srcRect t="24976"/>
          <a:stretch/>
        </p:blipFill>
        <p:spPr>
          <a:xfrm>
            <a:off x="849717" y="2155671"/>
            <a:ext cx="10492566" cy="506720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3"/>
                                        </p:tgtEl>
                                        <p:attrNameLst>
                                          <p:attrName>style.visibility</p:attrName>
                                        </p:attrNameLst>
                                      </p:cBhvr>
                                      <p:to>
                                        <p:strVal val="visible"/>
                                      </p:to>
                                    </p:set>
                                    <p:animEffect transition="in" filter="fade">
                                      <p:cBhvr>
                                        <p:cTn id="7" dur="500"/>
                                        <p:tgtEl>
                                          <p:spTgt spid="23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p:cNvGrpSpPr/>
        <p:nvPr/>
      </p:nvGrpSpPr>
      <p:grpSpPr>
        <a:xfrm>
          <a:off x="0" y="0"/>
          <a:ext cx="0" cy="0"/>
          <a:chOff x="0" y="0"/>
          <a:chExt cx="0" cy="0"/>
        </a:xfrm>
      </p:grpSpPr>
      <p:sp>
        <p:nvSpPr>
          <p:cNvPr id="2" name="Google Shape;233;p11">
            <a:extLst>
              <a:ext uri="{FF2B5EF4-FFF2-40B4-BE49-F238E27FC236}">
                <a16:creationId xmlns:a16="http://schemas.microsoft.com/office/drawing/2014/main" id="{8EEDE4CA-65F6-6FC6-9283-9DEAA696B296}"/>
              </a:ext>
            </a:extLst>
          </p:cNvPr>
          <p:cNvSpPr txBox="1"/>
          <p:nvPr/>
        </p:nvSpPr>
        <p:spPr>
          <a:xfrm>
            <a:off x="1479390" y="1509381"/>
            <a:ext cx="9233219"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400" b="1" i="0" u="none" strike="noStrike" cap="none" dirty="0" err="1">
                <a:solidFill>
                  <a:schemeClr val="dk1"/>
                </a:solidFill>
                <a:latin typeface="UTM Avo" panose="02040603050506020204" pitchFamily="18" charset="0"/>
                <a:sym typeface="Arial"/>
              </a:rPr>
              <a:t>Hoạt</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động</a:t>
            </a:r>
            <a:r>
              <a:rPr lang="en-US" sz="2400" b="1" i="0" u="none" strike="noStrike" cap="none" dirty="0">
                <a:solidFill>
                  <a:schemeClr val="dk1"/>
                </a:solidFill>
                <a:latin typeface="UTM Avo" panose="02040603050506020204" pitchFamily="18" charset="0"/>
                <a:sym typeface="Arial"/>
              </a:rPr>
              <a:t> 2: </a:t>
            </a:r>
            <a:r>
              <a:rPr lang="en-US" sz="2400" b="1" i="0" u="none" strike="noStrike" cap="none" dirty="0" err="1">
                <a:solidFill>
                  <a:schemeClr val="dk1"/>
                </a:solidFill>
                <a:latin typeface="UTM Avo" panose="02040603050506020204" pitchFamily="18" charset="0"/>
                <a:sym typeface="Arial"/>
              </a:rPr>
              <a:t>Xử</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lý</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tình</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huống</a:t>
            </a:r>
            <a:endParaRPr sz="2400" b="1" i="0" u="none" strike="noStrike" cap="none" dirty="0">
              <a:solidFill>
                <a:schemeClr val="dk1"/>
              </a:solidFill>
              <a:latin typeface="UTM Avo" panose="02040603050506020204" pitchFamily="18" charset="0"/>
              <a:sym typeface="Arial"/>
            </a:endParaRPr>
          </a:p>
        </p:txBody>
      </p:sp>
      <p:grpSp>
        <p:nvGrpSpPr>
          <p:cNvPr id="3" name="Group 2">
            <a:extLst>
              <a:ext uri="{FF2B5EF4-FFF2-40B4-BE49-F238E27FC236}">
                <a16:creationId xmlns:a16="http://schemas.microsoft.com/office/drawing/2014/main" id="{D46B1ADD-194D-9855-CDD5-857E671F3DAB}"/>
              </a:ext>
            </a:extLst>
          </p:cNvPr>
          <p:cNvGrpSpPr/>
          <p:nvPr/>
        </p:nvGrpSpPr>
        <p:grpSpPr>
          <a:xfrm>
            <a:off x="458213" y="1826162"/>
            <a:ext cx="7231960" cy="4845571"/>
            <a:chOff x="674323" y="1341910"/>
            <a:chExt cx="7231960" cy="4845571"/>
          </a:xfrm>
        </p:grpSpPr>
        <p:sp>
          <p:nvSpPr>
            <p:cNvPr id="4" name="Freeform 4">
              <a:extLst>
                <a:ext uri="{FF2B5EF4-FFF2-40B4-BE49-F238E27FC236}">
                  <a16:creationId xmlns:a16="http://schemas.microsoft.com/office/drawing/2014/main" id="{632F5663-B02E-90DB-B4E9-619FF3E46473}"/>
                </a:ext>
              </a:extLst>
            </p:cNvPr>
            <p:cNvSpPr/>
            <p:nvPr/>
          </p:nvSpPr>
          <p:spPr>
            <a:xfrm>
              <a:off x="1066175" y="2154621"/>
              <a:ext cx="6840108" cy="4032860"/>
            </a:xfrm>
            <a:custGeom>
              <a:avLst/>
              <a:gdLst/>
              <a:ahLst/>
              <a:cxnLst/>
              <a:rect l="l" t="t" r="r" b="b"/>
              <a:pathLst>
                <a:path w="2729626" h="2002089">
                  <a:moveTo>
                    <a:pt x="38097" y="0"/>
                  </a:moveTo>
                  <a:lnTo>
                    <a:pt x="2691530" y="0"/>
                  </a:lnTo>
                  <a:cubicBezTo>
                    <a:pt x="2712570" y="0"/>
                    <a:pt x="2729626" y="17057"/>
                    <a:pt x="2729626" y="38097"/>
                  </a:cubicBezTo>
                  <a:lnTo>
                    <a:pt x="2729626" y="1963992"/>
                  </a:lnTo>
                  <a:cubicBezTo>
                    <a:pt x="2729626" y="1985032"/>
                    <a:pt x="2712570" y="2002089"/>
                    <a:pt x="2691530" y="2002089"/>
                  </a:cubicBezTo>
                  <a:lnTo>
                    <a:pt x="38097" y="2002089"/>
                  </a:lnTo>
                  <a:cubicBezTo>
                    <a:pt x="17057" y="2002089"/>
                    <a:pt x="0" y="1985032"/>
                    <a:pt x="0" y="1963992"/>
                  </a:cubicBezTo>
                  <a:lnTo>
                    <a:pt x="0" y="38097"/>
                  </a:lnTo>
                  <a:cubicBezTo>
                    <a:pt x="0" y="17057"/>
                    <a:pt x="17057" y="0"/>
                    <a:pt x="38097" y="0"/>
                  </a:cubicBezTo>
                  <a:close/>
                </a:path>
              </a:pathLst>
            </a:custGeom>
            <a:solidFill>
              <a:srgbClr val="4BACC6">
                <a:lumMod val="20000"/>
                <a:lumOff val="8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schemeClr val="tx1"/>
                </a:solidFill>
                <a:effectLst/>
                <a:uLnTx/>
                <a:uFillTx/>
                <a:latin typeface="UTM Avo" panose="02040603050506020204" pitchFamily="18" charset="0"/>
                <a:cs typeface="Arial" panose="020B0604020202020204" pitchFamily="34" charset="0"/>
              </a:endParaRPr>
            </a:p>
          </p:txBody>
        </p:sp>
        <p:sp>
          <p:nvSpPr>
            <p:cNvPr id="5" name="TextBox 4">
              <a:extLst>
                <a:ext uri="{FF2B5EF4-FFF2-40B4-BE49-F238E27FC236}">
                  <a16:creationId xmlns:a16="http://schemas.microsoft.com/office/drawing/2014/main" id="{EE2978D8-AD28-54F9-CDD9-E72180479F9B}"/>
                </a:ext>
              </a:extLst>
            </p:cNvPr>
            <p:cNvSpPr txBox="1"/>
            <p:nvPr/>
          </p:nvSpPr>
          <p:spPr>
            <a:xfrm>
              <a:off x="1645057" y="2944748"/>
              <a:ext cx="5682343" cy="2229841"/>
            </a:xfrm>
            <a:prstGeom prst="rect">
              <a:avLst/>
            </a:prstGeom>
            <a:noFill/>
          </p:spPr>
          <p:txBody>
            <a:bodyPr wrap="square">
              <a:spAutoFit/>
            </a:bodyPr>
            <a:lstStyle/>
            <a:p>
              <a:pPr algn="just" defTabSz="609539">
                <a:lnSpc>
                  <a:spcPct val="150000"/>
                </a:lnSpc>
              </a:pPr>
              <a:r>
                <a:rPr lang="vi-VN" sz="2400" b="1" dirty="0">
                  <a:solidFill>
                    <a:schemeClr val="tx1"/>
                  </a:solidFill>
                  <a:latin typeface="UTM Avo" panose="02040603050506020204" pitchFamily="18" charset="0"/>
                  <a:ea typeface="Calibri" panose="020F0502020204030204" pitchFamily="34" charset="0"/>
                  <a:cs typeface="Arial" panose="020B0604020202020204" pitchFamily="34" charset="0"/>
                </a:rPr>
                <a:t>Làm việc theo nhóm: </a:t>
              </a: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Các nhóm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quan</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sát</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các</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tranh</a:t>
              </a: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(SGK – tr.66)</a:t>
              </a: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nêu</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nội</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dung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tình</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huống</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xảy</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ra</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trong</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mỗi</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tranh</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thảo</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luận</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và</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xử</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lý</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tình</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huống</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a:t>
              </a:r>
              <a:endPar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endParaRPr>
            </a:p>
          </p:txBody>
        </p:sp>
        <p:pic>
          <p:nvPicPr>
            <p:cNvPr id="6" name="Picture 12">
              <a:extLst>
                <a:ext uri="{FF2B5EF4-FFF2-40B4-BE49-F238E27FC236}">
                  <a16:creationId xmlns:a16="http://schemas.microsoft.com/office/drawing/2014/main" id="{C8F02EBF-D41D-B7B7-4E62-DD07803AB170}"/>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74323" y="1341910"/>
              <a:ext cx="830223" cy="1537450"/>
            </a:xfrm>
            <a:prstGeom prst="rect">
              <a:avLst/>
            </a:prstGeom>
          </p:spPr>
        </p:pic>
      </p:grpSp>
      <p:grpSp>
        <p:nvGrpSpPr>
          <p:cNvPr id="7" name="Group 6">
            <a:extLst>
              <a:ext uri="{FF2B5EF4-FFF2-40B4-BE49-F238E27FC236}">
                <a16:creationId xmlns:a16="http://schemas.microsoft.com/office/drawing/2014/main" id="{F8AE4C81-1F97-12F7-3C35-E830759A9994}"/>
              </a:ext>
            </a:extLst>
          </p:cNvPr>
          <p:cNvGrpSpPr/>
          <p:nvPr/>
        </p:nvGrpSpPr>
        <p:grpSpPr>
          <a:xfrm>
            <a:off x="8080010" y="2388711"/>
            <a:ext cx="3653777" cy="3383527"/>
            <a:chOff x="11075782" y="3259671"/>
            <a:chExt cx="6467176" cy="5988836"/>
          </a:xfrm>
        </p:grpSpPr>
        <p:sp>
          <p:nvSpPr>
            <p:cNvPr id="8" name="Oval 7">
              <a:extLst>
                <a:ext uri="{FF2B5EF4-FFF2-40B4-BE49-F238E27FC236}">
                  <a16:creationId xmlns:a16="http://schemas.microsoft.com/office/drawing/2014/main" id="{3A3FFBA5-DDFA-863A-1FE8-137C04CCC61D}"/>
                </a:ext>
              </a:extLst>
            </p:cNvPr>
            <p:cNvSpPr/>
            <p:nvPr/>
          </p:nvSpPr>
          <p:spPr>
            <a:xfrm>
              <a:off x="11075782" y="3259671"/>
              <a:ext cx="6467176" cy="5988836"/>
            </a:xfrm>
            <a:prstGeom prst="ellipse">
              <a:avLst/>
            </a:prstGeom>
            <a:solidFill>
              <a:sysClr val="window" lastClr="FFFFFF"/>
            </a:solidFill>
            <a:ln w="25400" cap="flat" cmpd="sng" algn="ctr">
              <a:solidFill>
                <a:srgbClr val="1F497D">
                  <a:lumMod val="50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1EE349EB-1CA3-C2F2-969A-C0871D6DD6FC}"/>
                </a:ext>
              </a:extLst>
            </p:cNvPr>
            <p:cNvSpPr txBox="1"/>
            <p:nvPr/>
          </p:nvSpPr>
          <p:spPr>
            <a:xfrm>
              <a:off x="11261369" y="5038403"/>
              <a:ext cx="6096000" cy="2469714"/>
            </a:xfrm>
            <a:prstGeom prst="rect">
              <a:avLst/>
            </a:prstGeom>
            <a:noFill/>
          </p:spPr>
          <p:txBody>
            <a:bodyPr wrap="square" rtlCol="0">
              <a:spAutoFit/>
            </a:bodyP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3600" b="1" i="0" u="none" strike="noStrike" kern="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HOẠT ĐỘNG THEO NHÓM</a:t>
              </a:r>
            </a:p>
          </p:txBody>
        </p:sp>
        <p:pic>
          <p:nvPicPr>
            <p:cNvPr id="10" name="Picture 11">
              <a:extLst>
                <a:ext uri="{FF2B5EF4-FFF2-40B4-BE49-F238E27FC236}">
                  <a16:creationId xmlns:a16="http://schemas.microsoft.com/office/drawing/2014/main" id="{A8636FF4-64EC-727A-F0EB-84E25A839B1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2055021" y="3352310"/>
              <a:ext cx="4508695" cy="1073889"/>
            </a:xfrm>
            <a:prstGeom prst="rect">
              <a:avLst/>
            </a:prstGeom>
          </p:spPr>
        </p:pic>
      </p:grpSp>
      <p:pic>
        <p:nvPicPr>
          <p:cNvPr id="11" name="Picture 10" descr="A group of people using laptops&#10;&#10;Description automatically generated with medium confidence">
            <a:extLst>
              <a:ext uri="{FF2B5EF4-FFF2-40B4-BE49-F238E27FC236}">
                <a16:creationId xmlns:a16="http://schemas.microsoft.com/office/drawing/2014/main" id="{0E87CF2A-64AA-96C5-A646-8E4A774CFE38}"/>
              </a:ext>
            </a:extLst>
          </p:cNvPr>
          <p:cNvPicPr>
            <a:picLocks noChangeAspect="1"/>
          </p:cNvPicPr>
          <p:nvPr/>
        </p:nvPicPr>
        <p:blipFill rotWithShape="1">
          <a:blip r:embed="rId8">
            <a:extLst>
              <a:ext uri="{28A0092B-C50C-407E-A947-70E740481C1C}">
                <a14:useLocalDpi xmlns:a14="http://schemas.microsoft.com/office/drawing/2010/main" val="0"/>
              </a:ext>
            </a:extLst>
          </a:blip>
          <a:srcRect l="6321" t="13238" r="6782" b="21992"/>
          <a:stretch/>
        </p:blipFill>
        <p:spPr>
          <a:xfrm>
            <a:off x="8450205" y="4686477"/>
            <a:ext cx="2913389" cy="217152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D4A0DE89-5776-0A6C-F039-5492D03C8AA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BA4FDAF-1740-04D9-C8C3-BF0E2A474C4F}"/>
              </a:ext>
            </a:extLst>
          </p:cNvPr>
          <p:cNvSpPr txBox="1"/>
          <p:nvPr/>
        </p:nvSpPr>
        <p:spPr>
          <a:xfrm>
            <a:off x="407747" y="3132476"/>
            <a:ext cx="5040946" cy="2236381"/>
          </a:xfrm>
          <a:prstGeom prst="rect">
            <a:avLst/>
          </a:prstGeom>
          <a:noFill/>
        </p:spPr>
        <p:txBody>
          <a:bodyPr wrap="square">
            <a:spAutoFit/>
          </a:bodyPr>
          <a:lstStyle/>
          <a:p>
            <a:pPr algn="just">
              <a:lnSpc>
                <a:spcPct val="150000"/>
              </a:lnSpc>
            </a:pPr>
            <a:r>
              <a:rPr lang="vi-VN" sz="2400" dirty="0">
                <a:solidFill>
                  <a:schemeClr val="tx1"/>
                </a:solidFill>
                <a:latin typeface="UTM Avo" panose="02040603050506020204" pitchFamily="18" charset="0"/>
                <a:cs typeface="Arial" panose="020B0604020202020204" pitchFamily="34" charset="0"/>
              </a:rPr>
              <a:t>Các bạn chơi trò trốn tìm. Bạn Linh rủ bạn Tâm trốn sau bụi tre. </a:t>
            </a:r>
            <a:endParaRPr lang="en-US" sz="2400" dirty="0">
              <a:solidFill>
                <a:schemeClr val="tx1"/>
              </a:solidFill>
              <a:latin typeface="UTM Avo" panose="02040603050506020204" pitchFamily="18" charset="0"/>
              <a:cs typeface="Arial" panose="020B0604020202020204" pitchFamily="34" charset="0"/>
            </a:endParaRPr>
          </a:p>
          <a:p>
            <a:pPr algn="just">
              <a:lnSpc>
                <a:spcPct val="150000"/>
              </a:lnSpc>
            </a:pPr>
            <a:r>
              <a:rPr lang="en-US" sz="2400" b="1" dirty="0">
                <a:solidFill>
                  <a:schemeClr val="tx1"/>
                </a:solidFill>
                <a:latin typeface="UTM Avo" panose="02040603050506020204" pitchFamily="18" charset="0"/>
                <a:cs typeface="Arial" panose="020B0604020202020204" pitchFamily="34" charset="0"/>
                <a:sym typeface="Wingdings" panose="05000000000000000000" pitchFamily="2" charset="2"/>
              </a:rPr>
              <a:t> Theo </a:t>
            </a:r>
            <a:r>
              <a:rPr lang="en-US" sz="2400" b="1" dirty="0" err="1">
                <a:solidFill>
                  <a:schemeClr val="tx1"/>
                </a:solidFill>
                <a:latin typeface="UTM Avo" panose="02040603050506020204" pitchFamily="18" charset="0"/>
                <a:cs typeface="Arial" panose="020B0604020202020204" pitchFamily="34" charset="0"/>
                <a:sym typeface="Wingdings" panose="05000000000000000000" pitchFamily="2" charset="2"/>
              </a:rPr>
              <a:t>em</a:t>
            </a:r>
            <a:r>
              <a:rPr lang="en-US" sz="2400" b="1" dirty="0">
                <a:solidFill>
                  <a:schemeClr val="tx1"/>
                </a:solidFill>
                <a:latin typeface="UTM Avo" panose="02040603050506020204" pitchFamily="18" charset="0"/>
                <a:cs typeface="Arial" panose="020B0604020202020204" pitchFamily="34" charset="0"/>
                <a:sym typeface="Wingdings" panose="05000000000000000000" pitchFamily="2" charset="2"/>
              </a:rPr>
              <a:t>, </a:t>
            </a:r>
            <a:r>
              <a:rPr lang="en-US" sz="2400" b="1" dirty="0" err="1">
                <a:solidFill>
                  <a:schemeClr val="tx1"/>
                </a:solidFill>
                <a:latin typeface="UTM Avo" panose="02040603050506020204" pitchFamily="18" charset="0"/>
                <a:cs typeface="Arial" panose="020B0604020202020204" pitchFamily="34" charset="0"/>
                <a:sym typeface="Wingdings" panose="05000000000000000000" pitchFamily="2" charset="2"/>
              </a:rPr>
              <a:t>Tâm</a:t>
            </a:r>
            <a:r>
              <a:rPr lang="en-US" sz="2400" b="1" dirty="0">
                <a:solidFill>
                  <a:schemeClr val="tx1"/>
                </a:solidFill>
                <a:latin typeface="UTM Avo" panose="02040603050506020204" pitchFamily="18" charset="0"/>
                <a:cs typeface="Arial" panose="020B0604020202020204" pitchFamily="34" charset="0"/>
                <a:sym typeface="Wingdings" panose="05000000000000000000" pitchFamily="2" charset="2"/>
              </a:rPr>
              <a:t> </a:t>
            </a:r>
            <a:r>
              <a:rPr lang="en-US" sz="2400" b="1" dirty="0" err="1">
                <a:solidFill>
                  <a:schemeClr val="tx1"/>
                </a:solidFill>
                <a:latin typeface="UTM Avo" panose="02040603050506020204" pitchFamily="18" charset="0"/>
                <a:cs typeface="Arial" panose="020B0604020202020204" pitchFamily="34" charset="0"/>
                <a:sym typeface="Wingdings" panose="05000000000000000000" pitchFamily="2" charset="2"/>
              </a:rPr>
              <a:t>nên</a:t>
            </a:r>
            <a:r>
              <a:rPr lang="en-US" sz="2400" b="1" dirty="0">
                <a:solidFill>
                  <a:schemeClr val="tx1"/>
                </a:solidFill>
                <a:latin typeface="UTM Avo" panose="02040603050506020204" pitchFamily="18" charset="0"/>
                <a:cs typeface="Arial" panose="020B0604020202020204" pitchFamily="34" charset="0"/>
                <a:sym typeface="Wingdings" panose="05000000000000000000" pitchFamily="2" charset="2"/>
              </a:rPr>
              <a:t> </a:t>
            </a:r>
            <a:r>
              <a:rPr lang="en-US" sz="2400" b="1" dirty="0" err="1">
                <a:solidFill>
                  <a:schemeClr val="tx1"/>
                </a:solidFill>
                <a:latin typeface="UTM Avo" panose="02040603050506020204" pitchFamily="18" charset="0"/>
                <a:cs typeface="Arial" panose="020B0604020202020204" pitchFamily="34" charset="0"/>
                <a:sym typeface="Wingdings" panose="05000000000000000000" pitchFamily="2" charset="2"/>
              </a:rPr>
              <a:t>làm</a:t>
            </a:r>
            <a:r>
              <a:rPr lang="en-US" sz="2400" b="1" dirty="0">
                <a:solidFill>
                  <a:schemeClr val="tx1"/>
                </a:solidFill>
                <a:latin typeface="UTM Avo" panose="02040603050506020204" pitchFamily="18" charset="0"/>
                <a:cs typeface="Arial" panose="020B0604020202020204" pitchFamily="34" charset="0"/>
                <a:sym typeface="Wingdings" panose="05000000000000000000" pitchFamily="2" charset="2"/>
              </a:rPr>
              <a:t> </a:t>
            </a:r>
            <a:r>
              <a:rPr lang="en-US" sz="2400" b="1" dirty="0" err="1">
                <a:solidFill>
                  <a:schemeClr val="tx1"/>
                </a:solidFill>
                <a:latin typeface="UTM Avo" panose="02040603050506020204" pitchFamily="18" charset="0"/>
                <a:cs typeface="Arial" panose="020B0604020202020204" pitchFamily="34" charset="0"/>
                <a:sym typeface="Wingdings" panose="05000000000000000000" pitchFamily="2" charset="2"/>
              </a:rPr>
              <a:t>gì</a:t>
            </a:r>
            <a:r>
              <a:rPr lang="en-US" sz="2400" b="1" dirty="0">
                <a:solidFill>
                  <a:schemeClr val="tx1"/>
                </a:solidFill>
                <a:latin typeface="UTM Avo" panose="02040603050506020204" pitchFamily="18" charset="0"/>
                <a:cs typeface="Arial" panose="020B0604020202020204" pitchFamily="34" charset="0"/>
                <a:sym typeface="Wingdings" panose="05000000000000000000" pitchFamily="2" charset="2"/>
              </a:rPr>
              <a:t>? </a:t>
            </a:r>
            <a:r>
              <a:rPr lang="en-US" sz="2400" b="1" dirty="0" err="1">
                <a:solidFill>
                  <a:schemeClr val="tx1"/>
                </a:solidFill>
                <a:latin typeface="UTM Avo" panose="02040603050506020204" pitchFamily="18" charset="0"/>
                <a:cs typeface="Arial" panose="020B0604020202020204" pitchFamily="34" charset="0"/>
                <a:sym typeface="Wingdings" panose="05000000000000000000" pitchFamily="2" charset="2"/>
              </a:rPr>
              <a:t>Vì</a:t>
            </a:r>
            <a:r>
              <a:rPr lang="en-US" sz="2400" b="1" dirty="0">
                <a:solidFill>
                  <a:schemeClr val="tx1"/>
                </a:solidFill>
                <a:latin typeface="UTM Avo" panose="02040603050506020204" pitchFamily="18" charset="0"/>
                <a:cs typeface="Arial" panose="020B0604020202020204" pitchFamily="34" charset="0"/>
                <a:sym typeface="Wingdings" panose="05000000000000000000" pitchFamily="2" charset="2"/>
              </a:rPr>
              <a:t> </a:t>
            </a:r>
            <a:r>
              <a:rPr lang="en-US" sz="2400" b="1" dirty="0" err="1">
                <a:solidFill>
                  <a:schemeClr val="tx1"/>
                </a:solidFill>
                <a:latin typeface="UTM Avo" panose="02040603050506020204" pitchFamily="18" charset="0"/>
                <a:cs typeface="Arial" panose="020B0604020202020204" pitchFamily="34" charset="0"/>
                <a:sym typeface="Wingdings" panose="05000000000000000000" pitchFamily="2" charset="2"/>
              </a:rPr>
              <a:t>sao</a:t>
            </a:r>
            <a:r>
              <a:rPr lang="en-US" sz="2400" b="1" dirty="0">
                <a:solidFill>
                  <a:schemeClr val="tx1"/>
                </a:solidFill>
                <a:latin typeface="UTM Avo" panose="02040603050506020204" pitchFamily="18" charset="0"/>
                <a:cs typeface="Arial" panose="020B0604020202020204" pitchFamily="34" charset="0"/>
                <a:sym typeface="Wingdings" panose="05000000000000000000" pitchFamily="2" charset="2"/>
              </a:rPr>
              <a:t>?</a:t>
            </a:r>
            <a:endParaRPr lang="vi-VN" sz="2400" b="1" dirty="0">
              <a:solidFill>
                <a:schemeClr val="tx1"/>
              </a:solidFill>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295D61D3-78F2-1B1C-A536-5A81FA45637B}"/>
              </a:ext>
            </a:extLst>
          </p:cNvPr>
          <p:cNvSpPr txBox="1"/>
          <p:nvPr/>
        </p:nvSpPr>
        <p:spPr>
          <a:xfrm>
            <a:off x="3654246" y="1664110"/>
            <a:ext cx="4883508" cy="523220"/>
          </a:xfrm>
          <a:prstGeom prst="rect">
            <a:avLst/>
          </a:prstGeom>
          <a:noFill/>
        </p:spPr>
        <p:txBody>
          <a:bodyPr wrap="square" rtlCol="0">
            <a:spAutoFit/>
          </a:bodyPr>
          <a:lstStyle/>
          <a:p>
            <a:pPr algn="ctr"/>
            <a:r>
              <a:rPr lang="en-US" sz="2800" b="1" dirty="0">
                <a:solidFill>
                  <a:schemeClr val="tx1"/>
                </a:solidFill>
                <a:latin typeface="UTM Avo" panose="02040603050506020204" pitchFamily="18" charset="0"/>
                <a:cs typeface="Arial" panose="020B0604020202020204" pitchFamily="34" charset="0"/>
              </a:rPr>
              <a:t>TÌNH HUỐNG ĐƯA RA</a:t>
            </a:r>
            <a:endParaRPr lang="en-US" sz="2800" i="1" dirty="0">
              <a:solidFill>
                <a:schemeClr val="tx1"/>
              </a:solidFill>
              <a:latin typeface="UTM Avo" panose="02040603050506020204" pitchFamily="18" charset="0"/>
              <a:cs typeface="Arial" panose="020B0604020202020204" pitchFamily="34" charset="0"/>
            </a:endParaRPr>
          </a:p>
        </p:txBody>
      </p:sp>
      <p:grpSp>
        <p:nvGrpSpPr>
          <p:cNvPr id="4" name="Group 3">
            <a:extLst>
              <a:ext uri="{FF2B5EF4-FFF2-40B4-BE49-F238E27FC236}">
                <a16:creationId xmlns:a16="http://schemas.microsoft.com/office/drawing/2014/main" id="{125BA35B-F0DE-60E6-46E0-3775DA7A40BE}"/>
              </a:ext>
            </a:extLst>
          </p:cNvPr>
          <p:cNvGrpSpPr/>
          <p:nvPr/>
        </p:nvGrpSpPr>
        <p:grpSpPr>
          <a:xfrm>
            <a:off x="6249971" y="2375866"/>
            <a:ext cx="5261907" cy="4335518"/>
            <a:chOff x="7541536" y="1902372"/>
            <a:chExt cx="4258649" cy="3520966"/>
          </a:xfrm>
        </p:grpSpPr>
        <p:grpSp>
          <p:nvGrpSpPr>
            <p:cNvPr id="5" name="Group 4">
              <a:extLst>
                <a:ext uri="{FF2B5EF4-FFF2-40B4-BE49-F238E27FC236}">
                  <a16:creationId xmlns:a16="http://schemas.microsoft.com/office/drawing/2014/main" id="{0C36A812-C00A-4316-D1A0-3EA10A71905C}"/>
                </a:ext>
              </a:extLst>
            </p:cNvPr>
            <p:cNvGrpSpPr/>
            <p:nvPr/>
          </p:nvGrpSpPr>
          <p:grpSpPr>
            <a:xfrm>
              <a:off x="7541536" y="1902372"/>
              <a:ext cx="4258649" cy="3520966"/>
              <a:chOff x="11309286" y="2823138"/>
              <a:chExt cx="6387973" cy="5281449"/>
            </a:xfrm>
          </p:grpSpPr>
          <p:sp>
            <p:nvSpPr>
              <p:cNvPr id="7" name="Freeform 7">
                <a:extLst>
                  <a:ext uri="{FF2B5EF4-FFF2-40B4-BE49-F238E27FC236}">
                    <a16:creationId xmlns:a16="http://schemas.microsoft.com/office/drawing/2014/main" id="{4A0D66DA-C8B4-75AD-E2F9-2880F6CD0155}"/>
                  </a:ext>
                </a:extLst>
              </p:cNvPr>
              <p:cNvSpPr/>
              <p:nvPr/>
            </p:nvSpPr>
            <p:spPr>
              <a:xfrm>
                <a:off x="11309286" y="2823138"/>
                <a:ext cx="6387973" cy="5281449"/>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chemeClr val="accent6">
                  <a:lumMod val="40000"/>
                  <a:lumOff val="60000"/>
                </a:schemeClr>
              </a:solidFill>
            </p:spPr>
            <p:txBody>
              <a:bodyPr/>
              <a:lstStyle/>
              <a:p>
                <a:endParaRPr lang="en-US" sz="800" dirty="0">
                  <a:solidFill>
                    <a:schemeClr val="tx1"/>
                  </a:solidFill>
                  <a:latin typeface="UTM Avo" panose="02040603050506020204" pitchFamily="18" charset="0"/>
                  <a:cs typeface="Arial" panose="020B0604020202020204" pitchFamily="34" charset="0"/>
                </a:endParaRPr>
              </a:p>
            </p:txBody>
          </p:sp>
          <p:grpSp>
            <p:nvGrpSpPr>
              <p:cNvPr id="8" name="Group 7">
                <a:extLst>
                  <a:ext uri="{FF2B5EF4-FFF2-40B4-BE49-F238E27FC236}">
                    <a16:creationId xmlns:a16="http://schemas.microsoft.com/office/drawing/2014/main" id="{6D87F1DC-FDA1-F9D7-5EAB-906BBB7D1B37}"/>
                  </a:ext>
                </a:extLst>
              </p:cNvPr>
              <p:cNvGrpSpPr/>
              <p:nvPr/>
            </p:nvGrpSpPr>
            <p:grpSpPr>
              <a:xfrm>
                <a:off x="12595104" y="3272948"/>
                <a:ext cx="3928892" cy="899828"/>
                <a:chOff x="2431899" y="3664712"/>
                <a:chExt cx="3928892" cy="899828"/>
              </a:xfrm>
            </p:grpSpPr>
            <p:sp>
              <p:nvSpPr>
                <p:cNvPr id="9" name="Freeform 10">
                  <a:extLst>
                    <a:ext uri="{FF2B5EF4-FFF2-40B4-BE49-F238E27FC236}">
                      <a16:creationId xmlns:a16="http://schemas.microsoft.com/office/drawing/2014/main" id="{43D65A5F-2E63-B9E1-245F-9C20F9CF1427}"/>
                    </a:ext>
                  </a:extLst>
                </p:cNvPr>
                <p:cNvSpPr/>
                <p:nvPr/>
              </p:nvSpPr>
              <p:spPr>
                <a:xfrm>
                  <a:off x="2431899" y="3664712"/>
                  <a:ext cx="3928892" cy="899828"/>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chemeClr val="bg1"/>
                </a:solidFill>
              </p:spPr>
              <p:txBody>
                <a:bodyPr/>
                <a:lstStyle/>
                <a:p>
                  <a:endParaRPr lang="en-US" sz="800" dirty="0">
                    <a:solidFill>
                      <a:schemeClr val="tx1"/>
                    </a:solidFill>
                    <a:latin typeface="UTM Avo" panose="02040603050506020204" pitchFamily="18" charset="0"/>
                    <a:cs typeface="Arial" panose="020B0604020202020204" pitchFamily="34" charset="0"/>
                  </a:endParaRPr>
                </a:p>
              </p:txBody>
            </p:sp>
            <p:sp>
              <p:nvSpPr>
                <p:cNvPr id="10" name="TextBox 9">
                  <a:extLst>
                    <a:ext uri="{FF2B5EF4-FFF2-40B4-BE49-F238E27FC236}">
                      <a16:creationId xmlns:a16="http://schemas.microsoft.com/office/drawing/2014/main" id="{C63BF5D3-ECBE-BC96-5C80-3F309F29FB58}"/>
                    </a:ext>
                  </a:extLst>
                </p:cNvPr>
                <p:cNvSpPr txBox="1"/>
                <p:nvPr/>
              </p:nvSpPr>
              <p:spPr>
                <a:xfrm>
                  <a:off x="2431899" y="3981925"/>
                  <a:ext cx="3928892" cy="562392"/>
                </a:xfrm>
                <a:prstGeom prst="rect">
                  <a:avLst/>
                </a:prstGeom>
                <a:noFill/>
              </p:spPr>
              <p:txBody>
                <a:bodyPr wrap="square" rtlCol="0">
                  <a:spAutoFit/>
                </a:bodyPr>
                <a:lstStyle/>
                <a:p>
                  <a:pPr algn="ctr"/>
                  <a:r>
                    <a:rPr lang="en-US" sz="2400" b="1" dirty="0" err="1">
                      <a:solidFill>
                        <a:schemeClr val="tx1"/>
                      </a:solidFill>
                      <a:latin typeface="UTM Avo" panose="02040603050506020204" pitchFamily="18" charset="0"/>
                      <a:cs typeface="Arial" panose="020B0604020202020204" pitchFamily="34" charset="0"/>
                    </a:rPr>
                    <a:t>Tình</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huống</a:t>
                  </a:r>
                  <a:r>
                    <a:rPr lang="en-US" sz="2400" b="1" dirty="0">
                      <a:solidFill>
                        <a:schemeClr val="tx1"/>
                      </a:solidFill>
                      <a:latin typeface="UTM Avo" panose="02040603050506020204" pitchFamily="18" charset="0"/>
                      <a:cs typeface="Arial" panose="020B0604020202020204" pitchFamily="34" charset="0"/>
                    </a:rPr>
                    <a:t> 1</a:t>
                  </a:r>
                </a:p>
              </p:txBody>
            </p:sp>
          </p:grpSp>
        </p:grpSp>
        <p:pic>
          <p:nvPicPr>
            <p:cNvPr id="6" name="Picture 5">
              <a:extLst>
                <a:ext uri="{FF2B5EF4-FFF2-40B4-BE49-F238E27FC236}">
                  <a16:creationId xmlns:a16="http://schemas.microsoft.com/office/drawing/2014/main" id="{73A3379E-CD0C-D3A8-5B33-C1F0EEF44C71}"/>
                </a:ext>
              </a:extLst>
            </p:cNvPr>
            <p:cNvPicPr>
              <a:picLocks noChangeAspect="1"/>
            </p:cNvPicPr>
            <p:nvPr/>
          </p:nvPicPr>
          <p:blipFill>
            <a:blip r:embed="rId4"/>
            <a:srcRect l="25871" t="20718" r="15609" b="11084"/>
            <a:stretch/>
          </p:blipFill>
          <p:spPr>
            <a:xfrm>
              <a:off x="7728614" y="3085251"/>
              <a:ext cx="3884494" cy="2054967"/>
            </a:xfrm>
            <a:prstGeom prst="rect">
              <a:avLst/>
            </a:prstGeom>
          </p:spPr>
        </p:pic>
      </p:grpSp>
    </p:spTree>
    <p:extLst>
      <p:ext uri="{BB962C8B-B14F-4D97-AF65-F5344CB8AC3E}">
        <p14:creationId xmlns:p14="http://schemas.microsoft.com/office/powerpoint/2010/main" val="3943935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34A31789-59AD-1102-533F-DC69ADC217E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94BFFA8-B93F-2761-FF26-2773F4440784}"/>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TextBox 2">
            <a:extLst>
              <a:ext uri="{FF2B5EF4-FFF2-40B4-BE49-F238E27FC236}">
                <a16:creationId xmlns:a16="http://schemas.microsoft.com/office/drawing/2014/main" id="{994226E3-F37D-D570-A6FF-6154F20AE751}"/>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schemeClr val="tx1"/>
              </a:solidFill>
              <a:latin typeface="UTM Avo" panose="02040603050506020204" pitchFamily="18" charset="0"/>
              <a:cs typeface="Arial" panose="020B0604020202020204" pitchFamily="34" charset="0"/>
            </a:endParaRPr>
          </a:p>
        </p:txBody>
      </p:sp>
      <p:sp>
        <p:nvSpPr>
          <p:cNvPr id="4" name="TextBox 3">
            <a:extLst>
              <a:ext uri="{FF2B5EF4-FFF2-40B4-BE49-F238E27FC236}">
                <a16:creationId xmlns:a16="http://schemas.microsoft.com/office/drawing/2014/main" id="{BCAF5919-546E-BF37-3B28-981CC7201FEC}"/>
              </a:ext>
            </a:extLst>
          </p:cNvPr>
          <p:cNvSpPr txBox="1"/>
          <p:nvPr/>
        </p:nvSpPr>
        <p:spPr>
          <a:xfrm>
            <a:off x="529294" y="2996611"/>
            <a:ext cx="5221058" cy="2236381"/>
          </a:xfrm>
          <a:prstGeom prst="rect">
            <a:avLst/>
          </a:prstGeom>
          <a:noFill/>
        </p:spPr>
        <p:txBody>
          <a:bodyPr wrap="square">
            <a:spAutoFit/>
          </a:bodyPr>
          <a:lstStyle/>
          <a:p>
            <a:pPr algn="just">
              <a:lnSpc>
                <a:spcPct val="150000"/>
              </a:lnSpc>
            </a:pPr>
            <a:r>
              <a:rPr lang="vi-VN" sz="2400" dirty="0">
                <a:solidFill>
                  <a:schemeClr val="tx1"/>
                </a:solidFill>
                <a:latin typeface="UTM Avo" panose="02040603050506020204" pitchFamily="18" charset="0"/>
                <a:cs typeface="Arial" panose="020B0604020202020204" pitchFamily="34" charset="0"/>
              </a:rPr>
              <a:t>Huy rủ Chính dùng đũa nấu ăn để chơi đấu kiếm.</a:t>
            </a:r>
            <a:endParaRPr lang="en-US" sz="2400" dirty="0">
              <a:solidFill>
                <a:schemeClr val="tx1"/>
              </a:solidFill>
              <a:latin typeface="UTM Avo" panose="02040603050506020204" pitchFamily="18" charset="0"/>
              <a:cs typeface="Arial" panose="020B0604020202020204" pitchFamily="34" charset="0"/>
            </a:endParaRPr>
          </a:p>
          <a:p>
            <a:pPr algn="just">
              <a:lnSpc>
                <a:spcPct val="150000"/>
              </a:lnSpc>
            </a:pPr>
            <a:r>
              <a:rPr lang="en-US" sz="2400" b="1" dirty="0">
                <a:solidFill>
                  <a:schemeClr val="tx1"/>
                </a:solidFill>
                <a:latin typeface="UTM Avo" panose="02040603050506020204" pitchFamily="18" charset="0"/>
                <a:cs typeface="Arial" panose="020B0604020202020204" pitchFamily="34" charset="0"/>
                <a:sym typeface="Wingdings" panose="05000000000000000000" pitchFamily="2" charset="2"/>
              </a:rPr>
              <a:t> Theo </a:t>
            </a:r>
            <a:r>
              <a:rPr lang="en-US" sz="2400" b="1" dirty="0" err="1">
                <a:solidFill>
                  <a:schemeClr val="tx1"/>
                </a:solidFill>
                <a:latin typeface="UTM Avo" panose="02040603050506020204" pitchFamily="18" charset="0"/>
                <a:cs typeface="Arial" panose="020B0604020202020204" pitchFamily="34" charset="0"/>
                <a:sym typeface="Wingdings" panose="05000000000000000000" pitchFamily="2" charset="2"/>
              </a:rPr>
              <a:t>em</a:t>
            </a:r>
            <a:r>
              <a:rPr lang="en-US" sz="2400" b="1" dirty="0">
                <a:solidFill>
                  <a:schemeClr val="tx1"/>
                </a:solidFill>
                <a:latin typeface="UTM Avo" panose="02040603050506020204" pitchFamily="18" charset="0"/>
                <a:cs typeface="Arial" panose="020B0604020202020204" pitchFamily="34" charset="0"/>
                <a:sym typeface="Wingdings" panose="05000000000000000000" pitchFamily="2" charset="2"/>
              </a:rPr>
              <a:t>, </a:t>
            </a:r>
            <a:r>
              <a:rPr lang="en-US" sz="2400" b="1" dirty="0" err="1">
                <a:solidFill>
                  <a:schemeClr val="tx1"/>
                </a:solidFill>
                <a:latin typeface="UTM Avo" panose="02040603050506020204" pitchFamily="18" charset="0"/>
                <a:cs typeface="Arial" panose="020B0604020202020204" pitchFamily="34" charset="0"/>
                <a:sym typeface="Wingdings" panose="05000000000000000000" pitchFamily="2" charset="2"/>
              </a:rPr>
              <a:t>Chính</a:t>
            </a:r>
            <a:r>
              <a:rPr lang="en-US" sz="2400" b="1" dirty="0">
                <a:solidFill>
                  <a:schemeClr val="tx1"/>
                </a:solidFill>
                <a:latin typeface="UTM Avo" panose="02040603050506020204" pitchFamily="18" charset="0"/>
                <a:cs typeface="Arial" panose="020B0604020202020204" pitchFamily="34" charset="0"/>
                <a:sym typeface="Wingdings" panose="05000000000000000000" pitchFamily="2" charset="2"/>
              </a:rPr>
              <a:t> </a:t>
            </a:r>
            <a:r>
              <a:rPr lang="en-US" sz="2400" b="1" dirty="0" err="1">
                <a:solidFill>
                  <a:schemeClr val="tx1"/>
                </a:solidFill>
                <a:latin typeface="UTM Avo" panose="02040603050506020204" pitchFamily="18" charset="0"/>
                <a:cs typeface="Arial" panose="020B0604020202020204" pitchFamily="34" charset="0"/>
                <a:sym typeface="Wingdings" panose="05000000000000000000" pitchFamily="2" charset="2"/>
              </a:rPr>
              <a:t>nên</a:t>
            </a:r>
            <a:r>
              <a:rPr lang="en-US" sz="2400" b="1" dirty="0">
                <a:solidFill>
                  <a:schemeClr val="tx1"/>
                </a:solidFill>
                <a:latin typeface="UTM Avo" panose="02040603050506020204" pitchFamily="18" charset="0"/>
                <a:cs typeface="Arial" panose="020B0604020202020204" pitchFamily="34" charset="0"/>
                <a:sym typeface="Wingdings" panose="05000000000000000000" pitchFamily="2" charset="2"/>
              </a:rPr>
              <a:t> </a:t>
            </a:r>
            <a:r>
              <a:rPr lang="en-US" sz="2400" b="1" dirty="0" err="1">
                <a:solidFill>
                  <a:schemeClr val="tx1"/>
                </a:solidFill>
                <a:latin typeface="UTM Avo" panose="02040603050506020204" pitchFamily="18" charset="0"/>
                <a:cs typeface="Arial" panose="020B0604020202020204" pitchFamily="34" charset="0"/>
                <a:sym typeface="Wingdings" panose="05000000000000000000" pitchFamily="2" charset="2"/>
              </a:rPr>
              <a:t>làm</a:t>
            </a:r>
            <a:r>
              <a:rPr lang="en-US" sz="2400" b="1" dirty="0">
                <a:solidFill>
                  <a:schemeClr val="tx1"/>
                </a:solidFill>
                <a:latin typeface="UTM Avo" panose="02040603050506020204" pitchFamily="18" charset="0"/>
                <a:cs typeface="Arial" panose="020B0604020202020204" pitchFamily="34" charset="0"/>
                <a:sym typeface="Wingdings" panose="05000000000000000000" pitchFamily="2" charset="2"/>
              </a:rPr>
              <a:t> </a:t>
            </a:r>
            <a:r>
              <a:rPr lang="en-US" sz="2400" b="1" dirty="0" err="1">
                <a:solidFill>
                  <a:schemeClr val="tx1"/>
                </a:solidFill>
                <a:latin typeface="UTM Avo" panose="02040603050506020204" pitchFamily="18" charset="0"/>
                <a:cs typeface="Arial" panose="020B0604020202020204" pitchFamily="34" charset="0"/>
                <a:sym typeface="Wingdings" panose="05000000000000000000" pitchFamily="2" charset="2"/>
              </a:rPr>
              <a:t>gì</a:t>
            </a:r>
            <a:r>
              <a:rPr lang="en-US" sz="2400" b="1" dirty="0">
                <a:solidFill>
                  <a:schemeClr val="tx1"/>
                </a:solidFill>
                <a:latin typeface="UTM Avo" panose="02040603050506020204" pitchFamily="18" charset="0"/>
                <a:cs typeface="Arial" panose="020B0604020202020204" pitchFamily="34" charset="0"/>
                <a:sym typeface="Wingdings" panose="05000000000000000000" pitchFamily="2" charset="2"/>
              </a:rPr>
              <a:t>? </a:t>
            </a:r>
            <a:r>
              <a:rPr lang="en-US" sz="2400" b="1" dirty="0" err="1">
                <a:solidFill>
                  <a:schemeClr val="tx1"/>
                </a:solidFill>
                <a:latin typeface="UTM Avo" panose="02040603050506020204" pitchFamily="18" charset="0"/>
                <a:cs typeface="Arial" panose="020B0604020202020204" pitchFamily="34" charset="0"/>
                <a:sym typeface="Wingdings" panose="05000000000000000000" pitchFamily="2" charset="2"/>
              </a:rPr>
              <a:t>Vì</a:t>
            </a:r>
            <a:r>
              <a:rPr lang="en-US" sz="2400" b="1" dirty="0">
                <a:solidFill>
                  <a:schemeClr val="tx1"/>
                </a:solidFill>
                <a:latin typeface="UTM Avo" panose="02040603050506020204" pitchFamily="18" charset="0"/>
                <a:cs typeface="Arial" panose="020B0604020202020204" pitchFamily="34" charset="0"/>
                <a:sym typeface="Wingdings" panose="05000000000000000000" pitchFamily="2" charset="2"/>
              </a:rPr>
              <a:t> </a:t>
            </a:r>
            <a:r>
              <a:rPr lang="en-US" sz="2400" b="1" dirty="0" err="1">
                <a:solidFill>
                  <a:schemeClr val="tx1"/>
                </a:solidFill>
                <a:latin typeface="UTM Avo" panose="02040603050506020204" pitchFamily="18" charset="0"/>
                <a:cs typeface="Arial" panose="020B0604020202020204" pitchFamily="34" charset="0"/>
                <a:sym typeface="Wingdings" panose="05000000000000000000" pitchFamily="2" charset="2"/>
              </a:rPr>
              <a:t>sao</a:t>
            </a:r>
            <a:r>
              <a:rPr lang="en-US" sz="2400" b="1" dirty="0">
                <a:solidFill>
                  <a:schemeClr val="tx1"/>
                </a:solidFill>
                <a:latin typeface="UTM Avo" panose="02040603050506020204" pitchFamily="18" charset="0"/>
                <a:cs typeface="Arial" panose="020B0604020202020204" pitchFamily="34" charset="0"/>
                <a:sym typeface="Wingdings" panose="05000000000000000000" pitchFamily="2" charset="2"/>
              </a:rPr>
              <a:t>?</a:t>
            </a:r>
            <a:endParaRPr lang="vi-VN" sz="2400" b="1" dirty="0">
              <a:solidFill>
                <a:schemeClr val="tx1"/>
              </a:solidFill>
              <a:latin typeface="UTM Avo" panose="02040603050506020204" pitchFamily="18" charset="0"/>
              <a:cs typeface="Arial" panose="020B0604020202020204" pitchFamily="34" charset="0"/>
            </a:endParaRPr>
          </a:p>
        </p:txBody>
      </p:sp>
      <p:sp>
        <p:nvSpPr>
          <p:cNvPr id="5" name="TextBox 4">
            <a:extLst>
              <a:ext uri="{FF2B5EF4-FFF2-40B4-BE49-F238E27FC236}">
                <a16:creationId xmlns:a16="http://schemas.microsoft.com/office/drawing/2014/main" id="{9DEF4D72-CAD7-ECB1-851D-AF33C5698D56}"/>
              </a:ext>
            </a:extLst>
          </p:cNvPr>
          <p:cNvSpPr txBox="1"/>
          <p:nvPr/>
        </p:nvSpPr>
        <p:spPr>
          <a:xfrm>
            <a:off x="3654246" y="1664110"/>
            <a:ext cx="4883508" cy="523220"/>
          </a:xfrm>
          <a:prstGeom prst="rect">
            <a:avLst/>
          </a:prstGeom>
          <a:noFill/>
        </p:spPr>
        <p:txBody>
          <a:bodyPr wrap="square" rtlCol="0">
            <a:spAutoFit/>
          </a:bodyPr>
          <a:lstStyle/>
          <a:p>
            <a:pPr algn="ctr"/>
            <a:r>
              <a:rPr lang="en-US" sz="2800" b="1" dirty="0">
                <a:solidFill>
                  <a:schemeClr val="tx1"/>
                </a:solidFill>
                <a:latin typeface="UTM Avo" panose="02040603050506020204" pitchFamily="18" charset="0"/>
                <a:cs typeface="Arial" panose="020B0604020202020204" pitchFamily="34" charset="0"/>
              </a:rPr>
              <a:t>TÌNH HUỐNG ĐƯA RA</a:t>
            </a:r>
            <a:endParaRPr lang="en-US" sz="2800" i="1" dirty="0">
              <a:solidFill>
                <a:schemeClr val="tx1"/>
              </a:solidFill>
              <a:latin typeface="UTM Avo" panose="02040603050506020204" pitchFamily="18" charset="0"/>
              <a:cs typeface="Arial" panose="020B0604020202020204" pitchFamily="34" charset="0"/>
            </a:endParaRPr>
          </a:p>
        </p:txBody>
      </p:sp>
      <p:grpSp>
        <p:nvGrpSpPr>
          <p:cNvPr id="6" name="Group 5">
            <a:extLst>
              <a:ext uri="{FF2B5EF4-FFF2-40B4-BE49-F238E27FC236}">
                <a16:creationId xmlns:a16="http://schemas.microsoft.com/office/drawing/2014/main" id="{CBF58601-2894-2075-147F-463CE536CAC8}"/>
              </a:ext>
            </a:extLst>
          </p:cNvPr>
          <p:cNvGrpSpPr/>
          <p:nvPr/>
        </p:nvGrpSpPr>
        <p:grpSpPr>
          <a:xfrm>
            <a:off x="6178305" y="2383277"/>
            <a:ext cx="5327895" cy="4198829"/>
            <a:chOff x="7541536" y="1902372"/>
            <a:chExt cx="4258649" cy="3520966"/>
          </a:xfrm>
        </p:grpSpPr>
        <p:grpSp>
          <p:nvGrpSpPr>
            <p:cNvPr id="7" name="Group 6">
              <a:extLst>
                <a:ext uri="{FF2B5EF4-FFF2-40B4-BE49-F238E27FC236}">
                  <a16:creationId xmlns:a16="http://schemas.microsoft.com/office/drawing/2014/main" id="{20FACDA8-3F8C-3E09-42AF-A4776C659E83}"/>
                </a:ext>
              </a:extLst>
            </p:cNvPr>
            <p:cNvGrpSpPr/>
            <p:nvPr/>
          </p:nvGrpSpPr>
          <p:grpSpPr>
            <a:xfrm>
              <a:off x="7541536" y="1902372"/>
              <a:ext cx="4258649" cy="3520966"/>
              <a:chOff x="11309286" y="2823138"/>
              <a:chExt cx="6387973" cy="5281449"/>
            </a:xfrm>
          </p:grpSpPr>
          <p:sp>
            <p:nvSpPr>
              <p:cNvPr id="9" name="Freeform 7">
                <a:extLst>
                  <a:ext uri="{FF2B5EF4-FFF2-40B4-BE49-F238E27FC236}">
                    <a16:creationId xmlns:a16="http://schemas.microsoft.com/office/drawing/2014/main" id="{9A79B223-82F1-04FE-F377-52CBCBE13B03}"/>
                  </a:ext>
                </a:extLst>
              </p:cNvPr>
              <p:cNvSpPr/>
              <p:nvPr/>
            </p:nvSpPr>
            <p:spPr>
              <a:xfrm>
                <a:off x="11309286" y="2823138"/>
                <a:ext cx="6387973" cy="5281449"/>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chemeClr val="accent6">
                  <a:lumMod val="40000"/>
                  <a:lumOff val="60000"/>
                </a:schemeClr>
              </a:solidFill>
            </p:spPr>
            <p:txBody>
              <a:bodyPr/>
              <a:lstStyle/>
              <a:p>
                <a:endParaRPr lang="en-US" sz="800" dirty="0">
                  <a:solidFill>
                    <a:schemeClr val="tx1"/>
                  </a:solidFill>
                  <a:latin typeface="UTM Avo" panose="02040603050506020204" pitchFamily="18" charset="0"/>
                  <a:cs typeface="Arial" panose="020B0604020202020204" pitchFamily="34" charset="0"/>
                </a:endParaRPr>
              </a:p>
            </p:txBody>
          </p:sp>
          <p:grpSp>
            <p:nvGrpSpPr>
              <p:cNvPr id="10" name="Group 9">
                <a:extLst>
                  <a:ext uri="{FF2B5EF4-FFF2-40B4-BE49-F238E27FC236}">
                    <a16:creationId xmlns:a16="http://schemas.microsoft.com/office/drawing/2014/main" id="{ADEF3FA0-61F6-3A5D-9CBF-F66AA088D210}"/>
                  </a:ext>
                </a:extLst>
              </p:cNvPr>
              <p:cNvGrpSpPr/>
              <p:nvPr/>
            </p:nvGrpSpPr>
            <p:grpSpPr>
              <a:xfrm>
                <a:off x="11589903" y="3074669"/>
                <a:ext cx="5826740" cy="1277726"/>
                <a:chOff x="1426698" y="3466433"/>
                <a:chExt cx="5826740" cy="1277726"/>
              </a:xfrm>
            </p:grpSpPr>
            <p:sp>
              <p:nvSpPr>
                <p:cNvPr id="11" name="Freeform 10">
                  <a:extLst>
                    <a:ext uri="{FF2B5EF4-FFF2-40B4-BE49-F238E27FC236}">
                      <a16:creationId xmlns:a16="http://schemas.microsoft.com/office/drawing/2014/main" id="{14C3000D-99BB-D518-7EB0-22C93C26A9B4}"/>
                    </a:ext>
                  </a:extLst>
                </p:cNvPr>
                <p:cNvSpPr/>
                <p:nvPr/>
              </p:nvSpPr>
              <p:spPr>
                <a:xfrm>
                  <a:off x="1426698" y="3466433"/>
                  <a:ext cx="5826740" cy="1277726"/>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chemeClr val="bg1"/>
                </a:solidFill>
              </p:spPr>
              <p:txBody>
                <a:bodyPr/>
                <a:lstStyle/>
                <a:p>
                  <a:endParaRPr lang="en-US" sz="800" dirty="0">
                    <a:solidFill>
                      <a:schemeClr val="tx1"/>
                    </a:solidFill>
                    <a:latin typeface="UTM Avo" panose="02040603050506020204" pitchFamily="18" charset="0"/>
                    <a:cs typeface="Arial" panose="020B0604020202020204" pitchFamily="34" charset="0"/>
                  </a:endParaRPr>
                </a:p>
              </p:txBody>
            </p:sp>
            <p:sp>
              <p:nvSpPr>
                <p:cNvPr id="12" name="TextBox 11">
                  <a:extLst>
                    <a:ext uri="{FF2B5EF4-FFF2-40B4-BE49-F238E27FC236}">
                      <a16:creationId xmlns:a16="http://schemas.microsoft.com/office/drawing/2014/main" id="{3193BC2A-05E8-C99E-F1E3-167FE1118D25}"/>
                    </a:ext>
                  </a:extLst>
                </p:cNvPr>
                <p:cNvSpPr txBox="1"/>
                <p:nvPr/>
              </p:nvSpPr>
              <p:spPr>
                <a:xfrm>
                  <a:off x="1426698" y="3783646"/>
                  <a:ext cx="5826740" cy="692498"/>
                </a:xfrm>
                <a:prstGeom prst="rect">
                  <a:avLst/>
                </a:prstGeom>
                <a:noFill/>
              </p:spPr>
              <p:txBody>
                <a:bodyPr wrap="square" rtlCol="0">
                  <a:spAutoFit/>
                </a:bodyPr>
                <a:lstStyle/>
                <a:p>
                  <a:pPr algn="ctr"/>
                  <a:r>
                    <a:rPr lang="en-US" sz="2400" b="1" dirty="0" err="1">
                      <a:solidFill>
                        <a:schemeClr val="tx1"/>
                      </a:solidFill>
                      <a:latin typeface="UTM Avo" panose="02040603050506020204" pitchFamily="18" charset="0"/>
                      <a:cs typeface="Arial" panose="020B0604020202020204" pitchFamily="34" charset="0"/>
                    </a:rPr>
                    <a:t>Tình</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huống</a:t>
                  </a:r>
                  <a:r>
                    <a:rPr lang="en-US" sz="2400" b="1" dirty="0">
                      <a:solidFill>
                        <a:schemeClr val="tx1"/>
                      </a:solidFill>
                      <a:latin typeface="UTM Avo" panose="02040603050506020204" pitchFamily="18" charset="0"/>
                      <a:cs typeface="Arial" panose="020B0604020202020204" pitchFamily="34" charset="0"/>
                    </a:rPr>
                    <a:t> 2</a:t>
                  </a:r>
                </a:p>
              </p:txBody>
            </p:sp>
          </p:grpSp>
        </p:grpSp>
        <p:pic>
          <p:nvPicPr>
            <p:cNvPr id="8" name="Picture 7">
              <a:extLst>
                <a:ext uri="{FF2B5EF4-FFF2-40B4-BE49-F238E27FC236}">
                  <a16:creationId xmlns:a16="http://schemas.microsoft.com/office/drawing/2014/main" id="{21773F66-E901-4A8D-F4CA-275A43B1087B}"/>
                </a:ext>
              </a:extLst>
            </p:cNvPr>
            <p:cNvPicPr>
              <a:picLocks noChangeAspect="1"/>
            </p:cNvPicPr>
            <p:nvPr/>
          </p:nvPicPr>
          <p:blipFill>
            <a:blip r:embed="rId4"/>
            <a:srcRect l="14784" t="12317" r="16566" b="11367"/>
            <a:stretch/>
          </p:blipFill>
          <p:spPr>
            <a:xfrm>
              <a:off x="7728614" y="3242058"/>
              <a:ext cx="3786288" cy="1910672"/>
            </a:xfrm>
            <a:prstGeom prst="rect">
              <a:avLst/>
            </a:prstGeom>
          </p:spPr>
        </p:pic>
      </p:grpSp>
    </p:spTree>
    <p:extLst>
      <p:ext uri="{BB962C8B-B14F-4D97-AF65-F5344CB8AC3E}">
        <p14:creationId xmlns:p14="http://schemas.microsoft.com/office/powerpoint/2010/main" val="3718324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494FEB88-4B32-1F86-7D04-3D7E2054666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93CC11C-FBC1-957F-4253-CFEC85BBFE33}"/>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TextBox 2">
            <a:extLst>
              <a:ext uri="{FF2B5EF4-FFF2-40B4-BE49-F238E27FC236}">
                <a16:creationId xmlns:a16="http://schemas.microsoft.com/office/drawing/2014/main" id="{2CED2723-DFCD-D99D-D7EB-AF1E301C4515}"/>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schemeClr val="tx1"/>
              </a:solidFill>
              <a:latin typeface="UTM Avo" panose="02040603050506020204" pitchFamily="18" charset="0"/>
              <a:cs typeface="Arial" panose="020B0604020202020204" pitchFamily="34" charset="0"/>
            </a:endParaRPr>
          </a:p>
        </p:txBody>
      </p:sp>
      <p:sp>
        <p:nvSpPr>
          <p:cNvPr id="4" name="TextBox 3">
            <a:extLst>
              <a:ext uri="{FF2B5EF4-FFF2-40B4-BE49-F238E27FC236}">
                <a16:creationId xmlns:a16="http://schemas.microsoft.com/office/drawing/2014/main" id="{B208C908-73A8-4BEF-E707-D4588F87B2CA}"/>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schemeClr val="tx1"/>
              </a:solidFill>
              <a:latin typeface="UTM Avo" panose="02040603050506020204" pitchFamily="18" charset="0"/>
              <a:cs typeface="Arial" panose="020B0604020202020204" pitchFamily="34" charset="0"/>
            </a:endParaRPr>
          </a:p>
        </p:txBody>
      </p:sp>
      <p:grpSp>
        <p:nvGrpSpPr>
          <p:cNvPr id="5" name="Group 4">
            <a:extLst>
              <a:ext uri="{FF2B5EF4-FFF2-40B4-BE49-F238E27FC236}">
                <a16:creationId xmlns:a16="http://schemas.microsoft.com/office/drawing/2014/main" id="{4D649F2B-B8F4-329F-8874-242E9096D4E5}"/>
              </a:ext>
            </a:extLst>
          </p:cNvPr>
          <p:cNvGrpSpPr/>
          <p:nvPr/>
        </p:nvGrpSpPr>
        <p:grpSpPr>
          <a:xfrm>
            <a:off x="470240" y="1859126"/>
            <a:ext cx="3198678" cy="3207658"/>
            <a:chOff x="633248" y="2113316"/>
            <a:chExt cx="3198678" cy="3207658"/>
          </a:xfrm>
        </p:grpSpPr>
        <p:grpSp>
          <p:nvGrpSpPr>
            <p:cNvPr id="6" name="Group 6">
              <a:extLst>
                <a:ext uri="{FF2B5EF4-FFF2-40B4-BE49-F238E27FC236}">
                  <a16:creationId xmlns:a16="http://schemas.microsoft.com/office/drawing/2014/main" id="{D24EE312-6118-F380-E8C5-84B6610C4035}"/>
                </a:ext>
              </a:extLst>
            </p:cNvPr>
            <p:cNvGrpSpPr/>
            <p:nvPr/>
          </p:nvGrpSpPr>
          <p:grpSpPr>
            <a:xfrm>
              <a:off x="633248" y="2113316"/>
              <a:ext cx="3198678" cy="3207658"/>
              <a:chOff x="0" y="0"/>
              <a:chExt cx="812800" cy="812800"/>
            </a:xfrm>
          </p:grpSpPr>
          <p:sp>
            <p:nvSpPr>
              <p:cNvPr id="8" name="Freeform 7">
                <a:extLst>
                  <a:ext uri="{FF2B5EF4-FFF2-40B4-BE49-F238E27FC236}">
                    <a16:creationId xmlns:a16="http://schemas.microsoft.com/office/drawing/2014/main" id="{C55A114C-013B-2C18-BB2B-DD405DA61E40}"/>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chemeClr val="accent6">
                  <a:lumMod val="40000"/>
                  <a:lumOff val="60000"/>
                </a:scheme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tx1"/>
                  </a:solidFill>
                  <a:effectLst/>
                  <a:uLnTx/>
                  <a:uFillTx/>
                </a:endParaRPr>
              </a:p>
            </p:txBody>
          </p:sp>
          <p:sp>
            <p:nvSpPr>
              <p:cNvPr id="9" name="TextBox 8">
                <a:extLst>
                  <a:ext uri="{FF2B5EF4-FFF2-40B4-BE49-F238E27FC236}">
                    <a16:creationId xmlns:a16="http://schemas.microsoft.com/office/drawing/2014/main" id="{2B59A8C7-B819-F8CC-318F-F50F9C4FF3BD}"/>
                  </a:ext>
                </a:extLst>
              </p:cNvPr>
              <p:cNvSpPr txBox="1"/>
              <p:nvPr/>
            </p:nvSpPr>
            <p:spPr>
              <a:xfrm>
                <a:off x="76200" y="28575"/>
                <a:ext cx="660400" cy="708025"/>
              </a:xfrm>
              <a:prstGeom prst="rect">
                <a:avLst/>
              </a:prstGeom>
            </p:spPr>
            <p:txBody>
              <a:bodyPr lIns="33867" tIns="33867" rIns="33867" bIns="33867" rtlCol="0" anchor="ctr"/>
              <a:lstStyle/>
              <a:p>
                <a:pPr marL="0" marR="0" lvl="0" indent="0" algn="ctr" defTabSz="609539"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solidFill>
                    <a:schemeClr val="tx1"/>
                  </a:solidFill>
                  <a:effectLst/>
                  <a:uLnTx/>
                  <a:uFillTx/>
                </a:endParaRPr>
              </a:p>
            </p:txBody>
          </p:sp>
        </p:grpSp>
        <p:sp>
          <p:nvSpPr>
            <p:cNvPr id="7" name="TextBox 6">
              <a:extLst>
                <a:ext uri="{FF2B5EF4-FFF2-40B4-BE49-F238E27FC236}">
                  <a16:creationId xmlns:a16="http://schemas.microsoft.com/office/drawing/2014/main" id="{13A45B95-3652-941B-3852-2A9BE01DF331}"/>
                </a:ext>
              </a:extLst>
            </p:cNvPr>
            <p:cNvSpPr txBox="1"/>
            <p:nvPr/>
          </p:nvSpPr>
          <p:spPr>
            <a:xfrm>
              <a:off x="724519" y="2775467"/>
              <a:ext cx="3002348" cy="1473801"/>
            </a:xfrm>
            <a:prstGeom prst="rect">
              <a:avLst/>
            </a:prstGeom>
            <a:noFill/>
            <a:ln>
              <a:noFill/>
            </a:ln>
          </p:spPr>
          <p:txBody>
            <a:bodyPr wrap="square" rtlCol="0">
              <a:spAutoFit/>
            </a:bodyPr>
            <a:lstStyle/>
            <a:p>
              <a:pPr algn="ctr" defTabSz="609539">
                <a:lnSpc>
                  <a:spcPct val="150000"/>
                </a:lnSpc>
              </a:pPr>
              <a:r>
                <a:rPr lang="en-US" sz="3200" b="1" dirty="0">
                  <a:solidFill>
                    <a:schemeClr val="tx1"/>
                  </a:solidFill>
                  <a:latin typeface="UTM Avo" panose="02040603050506020204" pitchFamily="18" charset="0"/>
                  <a:cs typeface="Arial" panose="020B0604020202020204" pitchFamily="34" charset="0"/>
                </a:rPr>
                <a:t>GỢI Ý CÂU TRẢ LỜI</a:t>
              </a:r>
            </a:p>
          </p:txBody>
        </p:sp>
      </p:grpSp>
      <p:sp>
        <p:nvSpPr>
          <p:cNvPr id="10" name="TextBox 9">
            <a:extLst>
              <a:ext uri="{FF2B5EF4-FFF2-40B4-BE49-F238E27FC236}">
                <a16:creationId xmlns:a16="http://schemas.microsoft.com/office/drawing/2014/main" id="{530C4BFD-67D3-B189-C276-F093B58A636A}"/>
              </a:ext>
            </a:extLst>
          </p:cNvPr>
          <p:cNvSpPr txBox="1"/>
          <p:nvPr/>
        </p:nvSpPr>
        <p:spPr>
          <a:xfrm>
            <a:off x="4947742" y="3368980"/>
            <a:ext cx="6053338" cy="1675843"/>
          </a:xfrm>
          <a:prstGeom prst="rect">
            <a:avLst/>
          </a:prstGeom>
          <a:noFill/>
        </p:spPr>
        <p:txBody>
          <a:bodyPr wrap="square">
            <a:spAutoFit/>
          </a:bodyPr>
          <a:lstStyle/>
          <a:p>
            <a:pPr algn="just" defTabSz="609539">
              <a:lnSpc>
                <a:spcPct val="150000"/>
              </a:lnSpc>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Tâm nên bảo bạn đừng trốn sau bụi tre </a:t>
            </a:r>
            <a:b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b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để tránh bị gai tre đâm vào người, gây thương tích.</a:t>
            </a:r>
          </a:p>
        </p:txBody>
      </p:sp>
      <p:pic>
        <p:nvPicPr>
          <p:cNvPr id="11" name="Picture 10" descr="A picture containing toy, doll, vector graphics, clipart&#10;&#10;Description automatically generated">
            <a:extLst>
              <a:ext uri="{FF2B5EF4-FFF2-40B4-BE49-F238E27FC236}">
                <a16:creationId xmlns:a16="http://schemas.microsoft.com/office/drawing/2014/main" id="{CA05C9A0-138C-D51A-2B9E-80345F7A80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8782" y="3772895"/>
            <a:ext cx="3085105" cy="3085105"/>
          </a:xfrm>
          <a:prstGeom prst="rect">
            <a:avLst/>
          </a:prstGeom>
        </p:spPr>
      </p:pic>
      <p:grpSp>
        <p:nvGrpSpPr>
          <p:cNvPr id="12" name="Group 11">
            <a:extLst>
              <a:ext uri="{FF2B5EF4-FFF2-40B4-BE49-F238E27FC236}">
                <a16:creationId xmlns:a16="http://schemas.microsoft.com/office/drawing/2014/main" id="{DD8F90E9-6FED-DA01-B9E4-FA43A58F7A76}"/>
              </a:ext>
            </a:extLst>
          </p:cNvPr>
          <p:cNvGrpSpPr/>
          <p:nvPr/>
        </p:nvGrpSpPr>
        <p:grpSpPr>
          <a:xfrm>
            <a:off x="6168602" y="1649434"/>
            <a:ext cx="3369529" cy="866372"/>
            <a:chOff x="5872534" y="881343"/>
            <a:chExt cx="6477000" cy="1299558"/>
          </a:xfrm>
        </p:grpSpPr>
        <p:pic>
          <p:nvPicPr>
            <p:cNvPr id="13" name="Picture 9">
              <a:extLst>
                <a:ext uri="{FF2B5EF4-FFF2-40B4-BE49-F238E27FC236}">
                  <a16:creationId xmlns:a16="http://schemas.microsoft.com/office/drawing/2014/main" id="{C67FF51C-97BF-5EA2-BD72-2CCEFA2C4C6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898139" y="881343"/>
              <a:ext cx="6451395" cy="1299558"/>
            </a:xfrm>
            <a:prstGeom prst="rect">
              <a:avLst/>
            </a:prstGeom>
          </p:spPr>
        </p:pic>
        <p:sp>
          <p:nvSpPr>
            <p:cNvPr id="14" name="TextBox 13">
              <a:extLst>
                <a:ext uri="{FF2B5EF4-FFF2-40B4-BE49-F238E27FC236}">
                  <a16:creationId xmlns:a16="http://schemas.microsoft.com/office/drawing/2014/main" id="{C933FDBA-411E-71C0-0793-3EAD1227BEB7}"/>
                </a:ext>
              </a:extLst>
            </p:cNvPr>
            <p:cNvSpPr txBox="1"/>
            <p:nvPr/>
          </p:nvSpPr>
          <p:spPr>
            <a:xfrm>
              <a:off x="5872534" y="1091283"/>
              <a:ext cx="6477000" cy="815513"/>
            </a:xfrm>
            <a:prstGeom prst="rect">
              <a:avLst/>
            </a:prstGeom>
            <a:noFill/>
          </p:spPr>
          <p:txBody>
            <a:bodyPr wrap="square" rtlCol="0">
              <a:spAutoFit/>
            </a:bodyPr>
            <a:lstStyle/>
            <a:p>
              <a:pPr algn="ctr" defTabSz="609539"/>
              <a:r>
                <a:rPr lang="en-US" sz="2800" b="1" dirty="0" err="1">
                  <a:solidFill>
                    <a:schemeClr val="tx1"/>
                  </a:solidFill>
                  <a:latin typeface="UTM Avo" panose="02040603050506020204" pitchFamily="18" charset="0"/>
                  <a:cs typeface="Arial" panose="020B0604020202020204" pitchFamily="34" charset="0"/>
                </a:rPr>
                <a:t>Tình</a:t>
              </a:r>
              <a:r>
                <a:rPr lang="en-US" sz="2800" b="1" dirty="0">
                  <a:solidFill>
                    <a:schemeClr val="tx1"/>
                  </a:solidFill>
                  <a:latin typeface="UTM Avo" panose="02040603050506020204" pitchFamily="18" charset="0"/>
                  <a:cs typeface="Arial" panose="020B0604020202020204" pitchFamily="34" charset="0"/>
                </a:rPr>
                <a:t> </a:t>
              </a:r>
              <a:r>
                <a:rPr lang="en-US" sz="2800" b="1" dirty="0" err="1">
                  <a:solidFill>
                    <a:schemeClr val="tx1"/>
                  </a:solidFill>
                  <a:latin typeface="UTM Avo" panose="02040603050506020204" pitchFamily="18" charset="0"/>
                  <a:cs typeface="Arial" panose="020B0604020202020204" pitchFamily="34" charset="0"/>
                </a:rPr>
                <a:t>huống</a:t>
              </a:r>
              <a:r>
                <a:rPr lang="en-US" sz="2800" b="1" dirty="0">
                  <a:solidFill>
                    <a:schemeClr val="tx1"/>
                  </a:solidFill>
                  <a:latin typeface="UTM Avo" panose="02040603050506020204" pitchFamily="18" charset="0"/>
                  <a:cs typeface="Arial" panose="020B0604020202020204" pitchFamily="34" charset="0"/>
                </a:rPr>
                <a:t> 1</a:t>
              </a:r>
            </a:p>
          </p:txBody>
        </p:sp>
      </p:grpSp>
    </p:spTree>
    <p:extLst>
      <p:ext uri="{BB962C8B-B14F-4D97-AF65-F5344CB8AC3E}">
        <p14:creationId xmlns:p14="http://schemas.microsoft.com/office/powerpoint/2010/main" val="4148097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3AE97DA2-6550-A572-F407-5FC449ED2A0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3C1813C-C34E-78A4-A187-567E54AED84D}"/>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TextBox 2">
            <a:extLst>
              <a:ext uri="{FF2B5EF4-FFF2-40B4-BE49-F238E27FC236}">
                <a16:creationId xmlns:a16="http://schemas.microsoft.com/office/drawing/2014/main" id="{06E55C19-34EB-C59C-8074-F8CE6548603E}"/>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schemeClr val="tx1"/>
              </a:solidFill>
              <a:latin typeface="UTM Avo" panose="02040603050506020204" pitchFamily="18" charset="0"/>
              <a:cs typeface="Arial" panose="020B0604020202020204" pitchFamily="34" charset="0"/>
            </a:endParaRPr>
          </a:p>
        </p:txBody>
      </p:sp>
      <p:sp>
        <p:nvSpPr>
          <p:cNvPr id="4" name="TextBox 3">
            <a:extLst>
              <a:ext uri="{FF2B5EF4-FFF2-40B4-BE49-F238E27FC236}">
                <a16:creationId xmlns:a16="http://schemas.microsoft.com/office/drawing/2014/main" id="{C531F9D7-A079-574E-4EF7-4D9500AA4A27}"/>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schemeClr val="tx1"/>
              </a:solidFill>
              <a:latin typeface="UTM Avo" panose="02040603050506020204" pitchFamily="18" charset="0"/>
              <a:cs typeface="Arial" panose="020B0604020202020204" pitchFamily="34" charset="0"/>
            </a:endParaRPr>
          </a:p>
        </p:txBody>
      </p:sp>
      <p:grpSp>
        <p:nvGrpSpPr>
          <p:cNvPr id="5" name="Group 4">
            <a:extLst>
              <a:ext uri="{FF2B5EF4-FFF2-40B4-BE49-F238E27FC236}">
                <a16:creationId xmlns:a16="http://schemas.microsoft.com/office/drawing/2014/main" id="{570865EF-C83D-5434-5F13-BB086B45823D}"/>
              </a:ext>
            </a:extLst>
          </p:cNvPr>
          <p:cNvGrpSpPr/>
          <p:nvPr/>
        </p:nvGrpSpPr>
        <p:grpSpPr>
          <a:xfrm>
            <a:off x="470240" y="1859126"/>
            <a:ext cx="3198678" cy="3207658"/>
            <a:chOff x="633248" y="2113316"/>
            <a:chExt cx="3198678" cy="3207658"/>
          </a:xfrm>
        </p:grpSpPr>
        <p:grpSp>
          <p:nvGrpSpPr>
            <p:cNvPr id="6" name="Group 6">
              <a:extLst>
                <a:ext uri="{FF2B5EF4-FFF2-40B4-BE49-F238E27FC236}">
                  <a16:creationId xmlns:a16="http://schemas.microsoft.com/office/drawing/2014/main" id="{0FA9119B-A521-7515-2FEE-204857835186}"/>
                </a:ext>
              </a:extLst>
            </p:cNvPr>
            <p:cNvGrpSpPr/>
            <p:nvPr/>
          </p:nvGrpSpPr>
          <p:grpSpPr>
            <a:xfrm>
              <a:off x="633248" y="2113316"/>
              <a:ext cx="3198678" cy="3207658"/>
              <a:chOff x="0" y="0"/>
              <a:chExt cx="812800" cy="812800"/>
            </a:xfrm>
          </p:grpSpPr>
          <p:sp>
            <p:nvSpPr>
              <p:cNvPr id="8" name="Freeform 7">
                <a:extLst>
                  <a:ext uri="{FF2B5EF4-FFF2-40B4-BE49-F238E27FC236}">
                    <a16:creationId xmlns:a16="http://schemas.microsoft.com/office/drawing/2014/main" id="{3CD696EE-2D3D-04F0-52B7-2D01B3D1D025}"/>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chemeClr val="accent6">
                  <a:lumMod val="40000"/>
                  <a:lumOff val="60000"/>
                </a:scheme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tx1"/>
                  </a:solidFill>
                  <a:effectLst/>
                  <a:uLnTx/>
                  <a:uFillTx/>
                </a:endParaRPr>
              </a:p>
            </p:txBody>
          </p:sp>
          <p:sp>
            <p:nvSpPr>
              <p:cNvPr id="9" name="TextBox 8">
                <a:extLst>
                  <a:ext uri="{FF2B5EF4-FFF2-40B4-BE49-F238E27FC236}">
                    <a16:creationId xmlns:a16="http://schemas.microsoft.com/office/drawing/2014/main" id="{A865E710-A500-526C-2C86-4FD01DDE7E85}"/>
                  </a:ext>
                </a:extLst>
              </p:cNvPr>
              <p:cNvSpPr txBox="1"/>
              <p:nvPr/>
            </p:nvSpPr>
            <p:spPr>
              <a:xfrm>
                <a:off x="76200" y="28575"/>
                <a:ext cx="660400" cy="708025"/>
              </a:xfrm>
              <a:prstGeom prst="rect">
                <a:avLst/>
              </a:prstGeom>
            </p:spPr>
            <p:txBody>
              <a:bodyPr lIns="33867" tIns="33867" rIns="33867" bIns="33867" rtlCol="0" anchor="ctr"/>
              <a:lstStyle/>
              <a:p>
                <a:pPr marL="0" marR="0" lvl="0" indent="0" algn="ctr" defTabSz="609539"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solidFill>
                    <a:schemeClr val="tx1"/>
                  </a:solidFill>
                  <a:effectLst/>
                  <a:uLnTx/>
                  <a:uFillTx/>
                </a:endParaRPr>
              </a:p>
            </p:txBody>
          </p:sp>
        </p:grpSp>
        <p:sp>
          <p:nvSpPr>
            <p:cNvPr id="7" name="TextBox 6">
              <a:extLst>
                <a:ext uri="{FF2B5EF4-FFF2-40B4-BE49-F238E27FC236}">
                  <a16:creationId xmlns:a16="http://schemas.microsoft.com/office/drawing/2014/main" id="{13489054-A501-5566-7F24-493EE6C6DEDC}"/>
                </a:ext>
              </a:extLst>
            </p:cNvPr>
            <p:cNvSpPr txBox="1"/>
            <p:nvPr/>
          </p:nvSpPr>
          <p:spPr>
            <a:xfrm>
              <a:off x="724519" y="2775467"/>
              <a:ext cx="3002348" cy="1473801"/>
            </a:xfrm>
            <a:prstGeom prst="rect">
              <a:avLst/>
            </a:prstGeom>
            <a:noFill/>
            <a:ln>
              <a:noFill/>
            </a:ln>
          </p:spPr>
          <p:txBody>
            <a:bodyPr wrap="square" rtlCol="0">
              <a:spAutoFit/>
            </a:bodyPr>
            <a:lstStyle/>
            <a:p>
              <a:pPr algn="ctr" defTabSz="609539">
                <a:lnSpc>
                  <a:spcPct val="150000"/>
                </a:lnSpc>
              </a:pPr>
              <a:r>
                <a:rPr lang="en-US" sz="3200" b="1" dirty="0">
                  <a:solidFill>
                    <a:schemeClr val="tx1"/>
                  </a:solidFill>
                  <a:latin typeface="UTM Avo" panose="02040603050506020204" pitchFamily="18" charset="0"/>
                  <a:cs typeface="Arial" panose="020B0604020202020204" pitchFamily="34" charset="0"/>
                </a:rPr>
                <a:t>GỢI Ý CÂU TRẢ LỜI</a:t>
              </a:r>
            </a:p>
          </p:txBody>
        </p:sp>
      </p:grpSp>
      <p:sp>
        <p:nvSpPr>
          <p:cNvPr id="10" name="TextBox 9">
            <a:extLst>
              <a:ext uri="{FF2B5EF4-FFF2-40B4-BE49-F238E27FC236}">
                <a16:creationId xmlns:a16="http://schemas.microsoft.com/office/drawing/2014/main" id="{6189451E-5DE4-7ACB-0611-0EED381BC3DD}"/>
              </a:ext>
            </a:extLst>
          </p:cNvPr>
          <p:cNvSpPr txBox="1"/>
          <p:nvPr/>
        </p:nvSpPr>
        <p:spPr>
          <a:xfrm>
            <a:off x="4245883" y="3146757"/>
            <a:ext cx="7228286" cy="2229841"/>
          </a:xfrm>
          <a:prstGeom prst="rect">
            <a:avLst/>
          </a:prstGeom>
          <a:noFill/>
        </p:spPr>
        <p:txBody>
          <a:bodyPr wrap="square">
            <a:spAutoFit/>
          </a:bodyPr>
          <a:lstStyle/>
          <a:p>
            <a:pPr algn="just" defTabSz="609539">
              <a:lnSpc>
                <a:spcPct val="150000"/>
              </a:lnSpc>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Chính nên từ chối và khuyên Huy không nên dùng đũa nấu ăn để chơi đấu kiếm vì rất nguy hiểm, dễ làm hai bạn bị thương, nhất là khi vô tình chọc phải mắt hoặc người nhau.</a:t>
            </a:r>
          </a:p>
        </p:txBody>
      </p:sp>
      <p:pic>
        <p:nvPicPr>
          <p:cNvPr id="11" name="Picture 10" descr="A picture containing toy, doll, vector graphics, clipart&#10;&#10;Description automatically generated">
            <a:extLst>
              <a:ext uri="{FF2B5EF4-FFF2-40B4-BE49-F238E27FC236}">
                <a16:creationId xmlns:a16="http://schemas.microsoft.com/office/drawing/2014/main" id="{3D4E6DAB-F177-DEDC-7346-C8620AB3B0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8782" y="3772895"/>
            <a:ext cx="3085105" cy="3085105"/>
          </a:xfrm>
          <a:prstGeom prst="rect">
            <a:avLst/>
          </a:prstGeom>
        </p:spPr>
      </p:pic>
      <p:grpSp>
        <p:nvGrpSpPr>
          <p:cNvPr id="12" name="Group 11">
            <a:extLst>
              <a:ext uri="{FF2B5EF4-FFF2-40B4-BE49-F238E27FC236}">
                <a16:creationId xmlns:a16="http://schemas.microsoft.com/office/drawing/2014/main" id="{AE2AF530-4422-3406-1754-3138469E16CB}"/>
              </a:ext>
            </a:extLst>
          </p:cNvPr>
          <p:cNvGrpSpPr/>
          <p:nvPr/>
        </p:nvGrpSpPr>
        <p:grpSpPr>
          <a:xfrm>
            <a:off x="6168602" y="1649434"/>
            <a:ext cx="3369529" cy="866372"/>
            <a:chOff x="5872534" y="881343"/>
            <a:chExt cx="6477000" cy="1299558"/>
          </a:xfrm>
        </p:grpSpPr>
        <p:pic>
          <p:nvPicPr>
            <p:cNvPr id="13" name="Picture 9">
              <a:extLst>
                <a:ext uri="{FF2B5EF4-FFF2-40B4-BE49-F238E27FC236}">
                  <a16:creationId xmlns:a16="http://schemas.microsoft.com/office/drawing/2014/main" id="{9254F733-4540-B3B3-5856-5A8AEC4AEFA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898139" y="881343"/>
              <a:ext cx="6451395" cy="1299558"/>
            </a:xfrm>
            <a:prstGeom prst="rect">
              <a:avLst/>
            </a:prstGeom>
          </p:spPr>
        </p:pic>
        <p:sp>
          <p:nvSpPr>
            <p:cNvPr id="14" name="TextBox 13">
              <a:extLst>
                <a:ext uri="{FF2B5EF4-FFF2-40B4-BE49-F238E27FC236}">
                  <a16:creationId xmlns:a16="http://schemas.microsoft.com/office/drawing/2014/main" id="{E9AB1706-C4D9-D8E5-62FA-83C8A6AB7D23}"/>
                </a:ext>
              </a:extLst>
            </p:cNvPr>
            <p:cNvSpPr txBox="1"/>
            <p:nvPr/>
          </p:nvSpPr>
          <p:spPr>
            <a:xfrm>
              <a:off x="5872534" y="1091283"/>
              <a:ext cx="6477000" cy="815513"/>
            </a:xfrm>
            <a:prstGeom prst="rect">
              <a:avLst/>
            </a:prstGeom>
            <a:noFill/>
          </p:spPr>
          <p:txBody>
            <a:bodyPr wrap="square" rtlCol="0">
              <a:spAutoFit/>
            </a:bodyPr>
            <a:lstStyle/>
            <a:p>
              <a:pPr algn="ctr" defTabSz="609539"/>
              <a:r>
                <a:rPr lang="en-US" sz="2800" b="1" dirty="0" err="1">
                  <a:solidFill>
                    <a:schemeClr val="tx1"/>
                  </a:solidFill>
                  <a:latin typeface="UTM Avo" panose="02040603050506020204" pitchFamily="18" charset="0"/>
                  <a:cs typeface="Arial" panose="020B0604020202020204" pitchFamily="34" charset="0"/>
                </a:rPr>
                <a:t>Tình</a:t>
              </a:r>
              <a:r>
                <a:rPr lang="en-US" sz="2800" b="1" dirty="0">
                  <a:solidFill>
                    <a:schemeClr val="tx1"/>
                  </a:solidFill>
                  <a:latin typeface="UTM Avo" panose="02040603050506020204" pitchFamily="18" charset="0"/>
                  <a:cs typeface="Arial" panose="020B0604020202020204" pitchFamily="34" charset="0"/>
                </a:rPr>
                <a:t> </a:t>
              </a:r>
              <a:r>
                <a:rPr lang="en-US" sz="2800" b="1" dirty="0" err="1">
                  <a:solidFill>
                    <a:schemeClr val="tx1"/>
                  </a:solidFill>
                  <a:latin typeface="UTM Avo" panose="02040603050506020204" pitchFamily="18" charset="0"/>
                  <a:cs typeface="Arial" panose="020B0604020202020204" pitchFamily="34" charset="0"/>
                </a:rPr>
                <a:t>huống</a:t>
              </a:r>
              <a:r>
                <a:rPr lang="en-US" sz="2800" b="1" dirty="0">
                  <a:solidFill>
                    <a:schemeClr val="tx1"/>
                  </a:solidFill>
                  <a:latin typeface="UTM Avo" panose="02040603050506020204" pitchFamily="18" charset="0"/>
                  <a:cs typeface="Arial" panose="020B0604020202020204" pitchFamily="34" charset="0"/>
                </a:rPr>
                <a:t> 2</a:t>
              </a:r>
            </a:p>
          </p:txBody>
        </p:sp>
      </p:grpSp>
    </p:spTree>
    <p:extLst>
      <p:ext uri="{BB962C8B-B14F-4D97-AF65-F5344CB8AC3E}">
        <p14:creationId xmlns:p14="http://schemas.microsoft.com/office/powerpoint/2010/main" val="2997454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E5B9EB9A-FC4A-2B9E-0A6E-EEA858AC01F1}"/>
            </a:ext>
          </a:extLst>
        </p:cNvPr>
        <p:cNvGrpSpPr/>
        <p:nvPr/>
      </p:nvGrpSpPr>
      <p:grpSpPr>
        <a:xfrm>
          <a:off x="0" y="0"/>
          <a:ext cx="0" cy="0"/>
          <a:chOff x="0" y="0"/>
          <a:chExt cx="0" cy="0"/>
        </a:xfrm>
      </p:grpSpPr>
      <p:sp>
        <p:nvSpPr>
          <p:cNvPr id="2" name="Google Shape;233;p11">
            <a:extLst>
              <a:ext uri="{FF2B5EF4-FFF2-40B4-BE49-F238E27FC236}">
                <a16:creationId xmlns:a16="http://schemas.microsoft.com/office/drawing/2014/main" id="{A1D939D1-29F0-1912-28D8-F89714ABDFF1}"/>
              </a:ext>
            </a:extLst>
          </p:cNvPr>
          <p:cNvSpPr txBox="1"/>
          <p:nvPr/>
        </p:nvSpPr>
        <p:spPr>
          <a:xfrm>
            <a:off x="1479390" y="1509381"/>
            <a:ext cx="10388956"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800" b="1" i="0" u="none" strike="noStrike" cap="none" dirty="0" err="1">
                <a:solidFill>
                  <a:schemeClr val="dk1"/>
                </a:solidFill>
                <a:latin typeface="UTM Avo" panose="02040603050506020204" pitchFamily="18" charset="0"/>
                <a:sym typeface="Arial"/>
              </a:rPr>
              <a:t>Hoạt</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động</a:t>
            </a:r>
            <a:r>
              <a:rPr lang="en-US" sz="2800" b="1" i="0" u="none" strike="noStrike" cap="none" dirty="0">
                <a:solidFill>
                  <a:schemeClr val="dk1"/>
                </a:solidFill>
                <a:latin typeface="UTM Avo" panose="02040603050506020204" pitchFamily="18" charset="0"/>
                <a:sym typeface="Arial"/>
              </a:rPr>
              <a:t> 3: </a:t>
            </a:r>
            <a:r>
              <a:rPr lang="en-US" sz="2800" b="1" i="0" u="none" strike="noStrike" cap="none" dirty="0" err="1">
                <a:solidFill>
                  <a:schemeClr val="dk1"/>
                </a:solidFill>
                <a:latin typeface="UTM Avo" panose="02040603050506020204" pitchFamily="18" charset="0"/>
                <a:sym typeface="Arial"/>
              </a:rPr>
              <a:t>Thực</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hành</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sơ</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cứu</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vết</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thương</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bị</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chảy</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máu</a:t>
            </a:r>
            <a:endParaRPr sz="2800" b="1" i="0" u="none" strike="noStrike" cap="none" dirty="0">
              <a:solidFill>
                <a:schemeClr val="dk1"/>
              </a:solidFill>
              <a:latin typeface="UTM Avo" panose="02040603050506020204" pitchFamily="18" charset="0"/>
              <a:sym typeface="Arial"/>
            </a:endParaRPr>
          </a:p>
        </p:txBody>
      </p:sp>
      <p:pic>
        <p:nvPicPr>
          <p:cNvPr id="4" name="Picture 3">
            <a:extLst>
              <a:ext uri="{FF2B5EF4-FFF2-40B4-BE49-F238E27FC236}">
                <a16:creationId xmlns:a16="http://schemas.microsoft.com/office/drawing/2014/main" id="{BCB90ADF-F299-7DE4-68F3-80426D03B830}"/>
              </a:ext>
            </a:extLst>
          </p:cNvPr>
          <p:cNvPicPr>
            <a:picLocks noChangeAspect="1"/>
          </p:cNvPicPr>
          <p:nvPr/>
        </p:nvPicPr>
        <p:blipFill>
          <a:blip r:embed="rId4"/>
          <a:stretch>
            <a:fillRect/>
          </a:stretch>
        </p:blipFill>
        <p:spPr>
          <a:xfrm>
            <a:off x="3000762" y="2505235"/>
            <a:ext cx="6190476" cy="4209524"/>
          </a:xfrm>
          <a:prstGeom prst="rect">
            <a:avLst/>
          </a:prstGeom>
        </p:spPr>
      </p:pic>
    </p:spTree>
    <p:extLst>
      <p:ext uri="{BB962C8B-B14F-4D97-AF65-F5344CB8AC3E}">
        <p14:creationId xmlns:p14="http://schemas.microsoft.com/office/powerpoint/2010/main" val="2755145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1"/>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C9C853AF-09CC-F2AD-233D-13C54281136C}"/>
              </a:ext>
            </a:extLst>
          </p:cNvPr>
          <p:cNvPicPr>
            <a:picLocks noChangeAspect="1"/>
          </p:cNvPicPr>
          <p:nvPr/>
        </p:nvPicPr>
        <p:blipFill>
          <a:blip r:embed="rId5"/>
          <a:stretch>
            <a:fillRect/>
          </a:stretch>
        </p:blipFill>
        <p:spPr>
          <a:xfrm>
            <a:off x="4682822" y="3429000"/>
            <a:ext cx="2826355" cy="170135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8"/>
        <p:cNvGrpSpPr/>
        <p:nvPr/>
      </p:nvGrpSpPr>
      <p:grpSpPr>
        <a:xfrm>
          <a:off x="0" y="0"/>
          <a:ext cx="0" cy="0"/>
          <a:chOff x="0" y="0"/>
          <a:chExt cx="0" cy="0"/>
        </a:xfrm>
      </p:grpSpPr>
      <p:sp>
        <p:nvSpPr>
          <p:cNvPr id="2" name="Google Shape;249;p14">
            <a:extLst>
              <a:ext uri="{FF2B5EF4-FFF2-40B4-BE49-F238E27FC236}">
                <a16:creationId xmlns:a16="http://schemas.microsoft.com/office/drawing/2014/main" id="{2753806D-19E6-0349-4782-C9BB215B68A2}"/>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3" name="Google Shape;249;p14">
            <a:extLst>
              <a:ext uri="{FF2B5EF4-FFF2-40B4-BE49-F238E27FC236}">
                <a16:creationId xmlns:a16="http://schemas.microsoft.com/office/drawing/2014/main" id="{FBCB72B6-3AA5-C00F-4B91-224431AA3194}"/>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4" name="Google Shape;249;p14">
            <a:extLst>
              <a:ext uri="{FF2B5EF4-FFF2-40B4-BE49-F238E27FC236}">
                <a16:creationId xmlns:a16="http://schemas.microsoft.com/office/drawing/2014/main" id="{5AAF02AF-F97C-717D-D532-DDCE001DBF6D}"/>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5" name="Rectangle: Rounded Corners 6">
            <a:extLst>
              <a:ext uri="{FF2B5EF4-FFF2-40B4-BE49-F238E27FC236}">
                <a16:creationId xmlns:a16="http://schemas.microsoft.com/office/drawing/2014/main" id="{789FF0C3-61D2-5E4C-2F23-F8F6BE62458C}"/>
              </a:ext>
            </a:extLst>
          </p:cNvPr>
          <p:cNvSpPr/>
          <p:nvPr/>
        </p:nvSpPr>
        <p:spPr>
          <a:xfrm>
            <a:off x="3568766" y="1692443"/>
            <a:ext cx="5054468" cy="808098"/>
          </a:xfrm>
          <a:prstGeom prst="roundRect">
            <a:avLst/>
          </a:prstGeom>
          <a:solidFill>
            <a:srgbClr val="FCE680"/>
          </a:solidFill>
          <a:ln w="3810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b="1" dirty="0">
                <a:solidFill>
                  <a:schemeClr val="tx1"/>
                </a:solidFill>
                <a:latin typeface="UTM Avo" panose="02040603050506020204" pitchFamily="18"/>
                <a:cs typeface="Arial" panose="020B0604020202020204" pitchFamily="34" charset="0"/>
              </a:rPr>
              <a:t>Trong </a:t>
            </a:r>
            <a:r>
              <a:rPr lang="en-US" sz="2800" b="1" dirty="0" err="1">
                <a:solidFill>
                  <a:schemeClr val="tx1"/>
                </a:solidFill>
                <a:latin typeface="UTM Avo" panose="02040603050506020204" pitchFamily="18"/>
                <a:cs typeface="Arial" panose="020B0604020202020204" pitchFamily="34" charset="0"/>
              </a:rPr>
              <a:t>giờ</a:t>
            </a:r>
            <a:r>
              <a:rPr lang="en-US" sz="2800" b="1" dirty="0">
                <a:solidFill>
                  <a:schemeClr val="tx1"/>
                </a:solidFill>
                <a:latin typeface="UTM Avo" panose="02040603050506020204" pitchFamily="18"/>
                <a:cs typeface="Arial" panose="020B0604020202020204" pitchFamily="34" charset="0"/>
              </a:rPr>
              <a:t> </a:t>
            </a:r>
            <a:r>
              <a:rPr lang="en-US" sz="2800" b="1" dirty="0" err="1">
                <a:solidFill>
                  <a:schemeClr val="tx1"/>
                </a:solidFill>
                <a:latin typeface="UTM Avo" panose="02040603050506020204" pitchFamily="18"/>
                <a:cs typeface="Arial" panose="020B0604020202020204" pitchFamily="34" charset="0"/>
              </a:rPr>
              <a:t>học</a:t>
            </a:r>
            <a:endParaRPr lang="en-US" sz="2800" dirty="0">
              <a:solidFill>
                <a:schemeClr val="tx1"/>
              </a:solidFill>
              <a:latin typeface="UTM Avo" panose="02040603050506020204" pitchFamily="18"/>
              <a:cs typeface="Arial" panose="020B0604020202020204" pitchFamily="34" charset="0"/>
            </a:endParaRPr>
          </a:p>
        </p:txBody>
      </p:sp>
      <p:sp>
        <p:nvSpPr>
          <p:cNvPr id="6" name="Freeform 3">
            <a:extLst>
              <a:ext uri="{FF2B5EF4-FFF2-40B4-BE49-F238E27FC236}">
                <a16:creationId xmlns:a16="http://schemas.microsoft.com/office/drawing/2014/main" id="{3FA0B8D0-B522-CD47-CA3E-6F516A1DB541}"/>
              </a:ext>
            </a:extLst>
          </p:cNvPr>
          <p:cNvSpPr/>
          <p:nvPr/>
        </p:nvSpPr>
        <p:spPr>
          <a:xfrm>
            <a:off x="235669" y="3471333"/>
            <a:ext cx="2946400" cy="3386667"/>
          </a:xfrm>
          <a:custGeom>
            <a:avLst/>
            <a:gdLst/>
            <a:ahLst/>
            <a:cxnLst/>
            <a:rect l="l" t="t" r="r" b="b"/>
            <a:pathLst>
              <a:path w="3579876" h="4114800">
                <a:moveTo>
                  <a:pt x="0" y="0"/>
                </a:moveTo>
                <a:lnTo>
                  <a:pt x="3579876" y="0"/>
                </a:lnTo>
                <a:lnTo>
                  <a:pt x="357987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700">
              <a:latin typeface="UTM Avo" panose="02040603050506020204" pitchFamily="18"/>
            </a:endParaRPr>
          </a:p>
        </p:txBody>
      </p:sp>
      <p:sp>
        <p:nvSpPr>
          <p:cNvPr id="7" name="Speech Bubble: Rectangle with Corners Rounded 9">
            <a:extLst>
              <a:ext uri="{FF2B5EF4-FFF2-40B4-BE49-F238E27FC236}">
                <a16:creationId xmlns:a16="http://schemas.microsoft.com/office/drawing/2014/main" id="{07AA6E3D-586B-5FC5-CB88-AE9641B5A190}"/>
              </a:ext>
            </a:extLst>
          </p:cNvPr>
          <p:cNvSpPr/>
          <p:nvPr/>
        </p:nvSpPr>
        <p:spPr>
          <a:xfrm>
            <a:off x="3786131" y="3141837"/>
            <a:ext cx="7640857" cy="2431245"/>
          </a:xfrm>
          <a:prstGeom prst="wedgeRoundRectCallout">
            <a:avLst>
              <a:gd name="adj1" fmla="val -59461"/>
              <a:gd name="adj2" fmla="val 41683"/>
              <a:gd name="adj3" fmla="val 16667"/>
            </a:avLst>
          </a:prstGeom>
          <a:solidFill>
            <a:schemeClr val="accent5">
              <a:lumMod val="20000"/>
              <a:lumOff val="80000"/>
            </a:schemeClr>
          </a:solid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chemeClr val="tx1"/>
                </a:solidFill>
                <a:latin typeface="UTM Avo" panose="02040603050506020204" pitchFamily="18"/>
                <a:cs typeface="Arial" panose="020B0604020202020204" pitchFamily="34" charset="0"/>
              </a:rPr>
              <a:t>Cùng bạn xác định những bàn, ghế, đồ dùng trong lớp học có góc, cạnh sắc nhọn cần </a:t>
            </a:r>
            <a:br>
              <a:rPr lang="en-US" sz="2400" dirty="0">
                <a:solidFill>
                  <a:schemeClr val="tx1"/>
                </a:solidFill>
                <a:latin typeface="UTM Avo" panose="02040603050506020204" pitchFamily="18"/>
                <a:cs typeface="Arial" panose="020B0604020202020204" pitchFamily="34" charset="0"/>
              </a:rPr>
            </a:br>
            <a:r>
              <a:rPr lang="vi-VN" sz="2400" dirty="0">
                <a:solidFill>
                  <a:schemeClr val="tx1"/>
                </a:solidFill>
                <a:latin typeface="UTM Avo" panose="02040603050506020204" pitchFamily="18"/>
                <a:cs typeface="Arial" panose="020B0604020202020204" pitchFamily="34" charset="0"/>
              </a:rPr>
              <a:t>cẩn thận khi di chuyển hoặc sử dụng.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4"/>
        <p:cNvGrpSpPr/>
        <p:nvPr/>
      </p:nvGrpSpPr>
      <p:grpSpPr>
        <a:xfrm>
          <a:off x="0" y="0"/>
          <a:ext cx="0" cy="0"/>
          <a:chOff x="0" y="0"/>
          <a:chExt cx="0" cy="0"/>
        </a:xfrm>
      </p:grpSpPr>
      <p:sp>
        <p:nvSpPr>
          <p:cNvPr id="255" name="Google Shape;255;p15"/>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2" name="Google Shape;255;p15">
            <a:extLst>
              <a:ext uri="{FF2B5EF4-FFF2-40B4-BE49-F238E27FC236}">
                <a16:creationId xmlns:a16="http://schemas.microsoft.com/office/drawing/2014/main" id="{BAD85468-545B-9F7D-8E97-18C97DEE6BFC}"/>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3" name="Google Shape;255;p15">
            <a:extLst>
              <a:ext uri="{FF2B5EF4-FFF2-40B4-BE49-F238E27FC236}">
                <a16:creationId xmlns:a16="http://schemas.microsoft.com/office/drawing/2014/main" id="{3591F10D-D97E-DF2A-10F9-644A0DBF82D7}"/>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4" name="Google Shape;255;p15">
            <a:extLst>
              <a:ext uri="{FF2B5EF4-FFF2-40B4-BE49-F238E27FC236}">
                <a16:creationId xmlns:a16="http://schemas.microsoft.com/office/drawing/2014/main" id="{6A2713FA-7C85-0489-FB85-475CEA74F088}"/>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5" name="Google Shape;255;p15">
            <a:extLst>
              <a:ext uri="{FF2B5EF4-FFF2-40B4-BE49-F238E27FC236}">
                <a16:creationId xmlns:a16="http://schemas.microsoft.com/office/drawing/2014/main" id="{50E36B28-449F-5899-D03A-10D3D8A07C2A}"/>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6" name="Rectangle: Rounded Corners 5">
            <a:extLst>
              <a:ext uri="{FF2B5EF4-FFF2-40B4-BE49-F238E27FC236}">
                <a16:creationId xmlns:a16="http://schemas.microsoft.com/office/drawing/2014/main" id="{C40EE680-5331-03BF-E0E2-1711D1E4CBCD}"/>
              </a:ext>
            </a:extLst>
          </p:cNvPr>
          <p:cNvSpPr/>
          <p:nvPr/>
        </p:nvSpPr>
        <p:spPr>
          <a:xfrm>
            <a:off x="4025867" y="1522338"/>
            <a:ext cx="4140264" cy="815510"/>
          </a:xfrm>
          <a:prstGeom prst="roundRect">
            <a:avLst/>
          </a:prstGeom>
          <a:solidFill>
            <a:schemeClr val="accent6">
              <a:lumMod val="20000"/>
              <a:lumOff val="80000"/>
            </a:schemeClr>
          </a:solidFill>
          <a:ln w="38100">
            <a:solidFill>
              <a:schemeClr val="accent4">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b="1" dirty="0">
                <a:solidFill>
                  <a:schemeClr val="tx1"/>
                </a:solidFill>
                <a:latin typeface="UTM Avo" panose="02040603050506020204" pitchFamily="18"/>
                <a:cs typeface="Arial" panose="020B0604020202020204" pitchFamily="34" charset="0"/>
              </a:rPr>
              <a:t>Sau </a:t>
            </a:r>
            <a:r>
              <a:rPr lang="en-US" sz="2800" b="1" dirty="0" err="1">
                <a:solidFill>
                  <a:schemeClr val="tx1"/>
                </a:solidFill>
                <a:latin typeface="UTM Avo" panose="02040603050506020204" pitchFamily="18"/>
                <a:cs typeface="Arial" panose="020B0604020202020204" pitchFamily="34" charset="0"/>
              </a:rPr>
              <a:t>giờ</a:t>
            </a:r>
            <a:r>
              <a:rPr lang="en-US" sz="2800" b="1" dirty="0">
                <a:solidFill>
                  <a:schemeClr val="tx1"/>
                </a:solidFill>
                <a:latin typeface="UTM Avo" panose="02040603050506020204" pitchFamily="18"/>
                <a:cs typeface="Arial" panose="020B0604020202020204" pitchFamily="34" charset="0"/>
              </a:rPr>
              <a:t> </a:t>
            </a:r>
            <a:r>
              <a:rPr lang="en-US" sz="2800" b="1" dirty="0" err="1">
                <a:solidFill>
                  <a:schemeClr val="tx1"/>
                </a:solidFill>
                <a:latin typeface="UTM Avo" panose="02040603050506020204" pitchFamily="18"/>
                <a:cs typeface="Arial" panose="020B0604020202020204" pitchFamily="34" charset="0"/>
              </a:rPr>
              <a:t>học</a:t>
            </a:r>
            <a:endParaRPr lang="en-US" sz="2800" dirty="0">
              <a:solidFill>
                <a:schemeClr val="tx1"/>
              </a:solidFill>
              <a:latin typeface="UTM Avo" panose="02040603050506020204" pitchFamily="18"/>
              <a:cs typeface="Arial" panose="020B0604020202020204" pitchFamily="34" charset="0"/>
            </a:endParaRPr>
          </a:p>
        </p:txBody>
      </p:sp>
      <p:sp>
        <p:nvSpPr>
          <p:cNvPr id="7" name="TextBox 6">
            <a:extLst>
              <a:ext uri="{FF2B5EF4-FFF2-40B4-BE49-F238E27FC236}">
                <a16:creationId xmlns:a16="http://schemas.microsoft.com/office/drawing/2014/main" id="{129630AD-78D4-477E-2852-4A4273B4EA8F}"/>
              </a:ext>
            </a:extLst>
          </p:cNvPr>
          <p:cNvSpPr txBox="1"/>
          <p:nvPr/>
        </p:nvSpPr>
        <p:spPr>
          <a:xfrm>
            <a:off x="803470" y="2931161"/>
            <a:ext cx="10585057" cy="2783839"/>
          </a:xfrm>
          <a:prstGeom prst="rect">
            <a:avLst/>
          </a:prstGeom>
          <a:noFill/>
        </p:spPr>
        <p:txBody>
          <a:bodyPr wrap="square" rtlCol="0">
            <a:spAutoFit/>
          </a:bodyPr>
          <a:lstStyle/>
          <a:p>
            <a:pPr marL="381019" indent="-381019" algn="just">
              <a:lnSpc>
                <a:spcPct val="150000"/>
              </a:lnSpc>
              <a:buFont typeface="Wingdings" panose="05000000000000000000" pitchFamily="2" charset="2"/>
              <a:buChar char="§"/>
            </a:pPr>
            <a:r>
              <a:rPr lang="vi-VN" sz="2400" dirty="0">
                <a:latin typeface="UTM Avo" panose="02040603050506020204" pitchFamily="18"/>
                <a:cs typeface="Arial" panose="020B0604020202020204" pitchFamily="34" charset="0"/>
              </a:rPr>
              <a:t>Nhờ cha mẹ hướng dẫn cách sử dụng dao, kéo an toàn.</a:t>
            </a:r>
          </a:p>
          <a:p>
            <a:pPr marL="381019" indent="-381019" algn="just">
              <a:lnSpc>
                <a:spcPct val="150000"/>
              </a:lnSpc>
              <a:buFont typeface="Wingdings" panose="05000000000000000000" pitchFamily="2" charset="2"/>
              <a:buChar char="§"/>
            </a:pPr>
            <a:r>
              <a:rPr lang="vi-VN" sz="2400" dirty="0">
                <a:latin typeface="UTM Avo" panose="02040603050506020204" pitchFamily="18"/>
                <a:cs typeface="Arial" panose="020B0604020202020204" pitchFamily="34" charset="0"/>
              </a:rPr>
              <a:t>Cùng cha mẹ bọc lại các góc nhọn, sắc ở kệ, bàn trong gia đình.</a:t>
            </a:r>
          </a:p>
          <a:p>
            <a:pPr marL="381019" indent="-381019" algn="just">
              <a:lnSpc>
                <a:spcPct val="150000"/>
              </a:lnSpc>
              <a:buFont typeface="Wingdings" panose="05000000000000000000" pitchFamily="2" charset="2"/>
              <a:buChar char="§"/>
            </a:pPr>
            <a:r>
              <a:rPr lang="vi-VN" sz="2400" dirty="0">
                <a:latin typeface="UTM Avo" panose="02040603050506020204" pitchFamily="18"/>
                <a:cs typeface="Arial" panose="020B0604020202020204" pitchFamily="34" charset="0"/>
              </a:rPr>
              <a:t>Thực hiện: Không dùng vật sắc nhọn để chơi, nghịch; không chạy nhảy, chơi đùa gần những vật sắc nhọn; không đi lại khi trên sàn nhà có những mảnh thuỷ tinh, sành, sứ vỡ.</a:t>
            </a:r>
            <a:endParaRPr lang="en-US" sz="2400" dirty="0">
              <a:latin typeface="UTM Avo" panose="02040603050506020204" pitchFamily="18"/>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9"/>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6D81DBE6-5F40-1AC7-D578-551880230291}"/>
              </a:ext>
            </a:extLst>
          </p:cNvPr>
          <p:cNvPicPr>
            <a:picLocks noChangeAspect="1"/>
          </p:cNvPicPr>
          <p:nvPr/>
        </p:nvPicPr>
        <p:blipFill>
          <a:blip r:embed="rId5"/>
          <a:stretch>
            <a:fillRect/>
          </a:stretch>
        </p:blipFill>
        <p:spPr>
          <a:xfrm>
            <a:off x="4682822" y="3154680"/>
            <a:ext cx="2826355" cy="170135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6"/>
        <p:cNvGrpSpPr/>
        <p:nvPr/>
      </p:nvGrpSpPr>
      <p:grpSpPr>
        <a:xfrm>
          <a:off x="0" y="0"/>
          <a:ext cx="0" cy="0"/>
          <a:chOff x="0" y="0"/>
          <a:chExt cx="0" cy="0"/>
        </a:xfrm>
      </p:grpSpPr>
      <p:sp>
        <p:nvSpPr>
          <p:cNvPr id="2" name="Google Shape;267;p17">
            <a:extLst>
              <a:ext uri="{FF2B5EF4-FFF2-40B4-BE49-F238E27FC236}">
                <a16:creationId xmlns:a16="http://schemas.microsoft.com/office/drawing/2014/main" id="{F303A1BF-2D89-ED57-172C-EF4576BAF99F}"/>
              </a:ext>
            </a:extLst>
          </p:cNvPr>
          <p:cNvSpPr/>
          <p:nvPr/>
        </p:nvSpPr>
        <p:spPr>
          <a:xfrm>
            <a:off x="2231641" y="2772257"/>
            <a:ext cx="7841847" cy="2370014"/>
          </a:xfrm>
          <a:prstGeom prst="roundRect">
            <a:avLst>
              <a:gd name="adj" fmla="val 16667"/>
            </a:avLst>
          </a:prstGeom>
          <a:solidFill>
            <a:srgbClr val="FDE8B3"/>
          </a:solidFill>
          <a:ln w="57150" cap="flat" cmpd="sng">
            <a:solidFill>
              <a:srgbClr val="B15034"/>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407988" marR="0" lvl="0" indent="49213" algn="just" defTabSz="928688" rtl="0">
              <a:lnSpc>
                <a:spcPct val="150000"/>
              </a:lnSpc>
              <a:spcBef>
                <a:spcPts val="0"/>
              </a:spcBef>
              <a:spcAft>
                <a:spcPts val="0"/>
              </a:spcAft>
              <a:buNone/>
            </a:pPr>
            <a:r>
              <a:rPr lang="en-US" sz="2400" b="0" i="0" u="none" strike="noStrike" cap="none" dirty="0">
                <a:solidFill>
                  <a:schemeClr val="dk1"/>
                </a:solidFill>
                <a:latin typeface="UTM Avo" panose="02040603050506020204" pitchFamily="18" charset="0"/>
                <a:sym typeface="Arial"/>
              </a:rPr>
              <a:t>Em </a:t>
            </a:r>
            <a:r>
              <a:rPr lang="en-US" sz="2400" b="0" i="0" u="none" strike="noStrike" cap="none" dirty="0" err="1">
                <a:solidFill>
                  <a:schemeClr val="dk1"/>
                </a:solidFill>
                <a:latin typeface="UTM Avo" panose="02040603050506020204" pitchFamily="18" charset="0"/>
                <a:sym typeface="Arial"/>
              </a:rPr>
              <a:t>nên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thực</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hiện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những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việ</a:t>
            </a:r>
            <a:r>
              <a:rPr lang="en-US" sz="2400" dirty="0" err="1">
                <a:solidFill>
                  <a:schemeClr val="dk1"/>
                </a:solidFill>
                <a:latin typeface="UTM Avo" panose="02040603050506020204" pitchFamily="18" charset="0"/>
              </a:rPr>
              <a:t>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làm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cần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thiết</a:t>
            </a:r>
            <a:endParaRPr lang="en-US" sz="2400" dirty="0">
              <a:solidFill>
                <a:schemeClr val="dk1"/>
              </a:solidFill>
              <a:latin typeface="UTM Avo" panose="02040603050506020204" pitchFamily="18" charset="0"/>
            </a:endParaRPr>
          </a:p>
          <a:p>
            <a:pPr marL="407988" marR="0" lvl="0" indent="49213" algn="just" defTabSz="928688" rtl="0">
              <a:lnSpc>
                <a:spcPct val="150000"/>
              </a:lnSpc>
              <a:spcBef>
                <a:spcPts val="0"/>
              </a:spcBef>
              <a:spcAft>
                <a:spcPts val="0"/>
              </a:spcAft>
              <a:buNone/>
            </a:pPr>
            <a:r>
              <a:rPr lang="en-US" sz="2400" dirty="0" err="1">
                <a:solidFill>
                  <a:schemeClr val="dk1"/>
                </a:solidFill>
                <a:latin typeface="UTM Avo" panose="02040603050506020204" pitchFamily="18" charset="0"/>
              </a:rPr>
              <a:t>để</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bảo</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vệ</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bản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thân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phòng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tránh</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bị</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thương</a:t>
            </a:r>
            <a:endParaRPr lang="en-US" sz="2400" dirty="0">
              <a:solidFill>
                <a:schemeClr val="dk1"/>
              </a:solidFill>
              <a:latin typeface="UTM Avo" panose="02040603050506020204" pitchFamily="18" charset="0"/>
            </a:endParaRPr>
          </a:p>
          <a:p>
            <a:pPr marL="407988" marR="0" lvl="0" indent="49213" algn="just" defTabSz="928688" rtl="0">
              <a:lnSpc>
                <a:spcPct val="150000"/>
              </a:lnSpc>
              <a:spcBef>
                <a:spcPts val="0"/>
              </a:spcBef>
              <a:spcAft>
                <a:spcPts val="0"/>
              </a:spcAft>
              <a:buNone/>
            </a:pPr>
            <a:r>
              <a:rPr lang="en-US" sz="2400" dirty="0">
                <a:solidFill>
                  <a:schemeClr val="dk1"/>
                </a:solidFill>
                <a:latin typeface="UTM Avo" panose="02040603050506020204" pitchFamily="18" charset="0"/>
              </a:rPr>
              <a:t>do </a:t>
            </a:r>
            <a:r>
              <a:rPr lang="en-US" sz="2400" dirty="0" err="1">
                <a:solidFill>
                  <a:schemeClr val="dk1"/>
                </a:solidFill>
                <a:latin typeface="UTM Avo" panose="02040603050506020204" pitchFamily="18" charset="0"/>
              </a:rPr>
              <a:t>các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vật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sắc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nhọn</a:t>
            </a:r>
            <a:r>
              <a:rPr lang="en-US" sz="2400" dirty="0">
                <a:solidFill>
                  <a:schemeClr val="dk1"/>
                </a:solidFill>
                <a:latin typeface="UTM Avo" panose="02040603050506020204" pitchFamily="18" charset="0"/>
              </a:rPr>
              <a:t>.</a:t>
            </a:r>
            <a:endParaRPr dirty="0">
              <a:latin typeface="UTM Avo" panose="02040603050506020204" pitchFamily="18" charset="0"/>
            </a:endParaRPr>
          </a:p>
        </p:txBody>
      </p:sp>
      <p:sp>
        <p:nvSpPr>
          <p:cNvPr id="3" name="Google Shape;268;p17">
            <a:extLst>
              <a:ext uri="{FF2B5EF4-FFF2-40B4-BE49-F238E27FC236}">
                <a16:creationId xmlns:a16="http://schemas.microsoft.com/office/drawing/2014/main" id="{34888966-C3A3-4463-35F8-A0AC5852B478}"/>
              </a:ext>
            </a:extLst>
          </p:cNvPr>
          <p:cNvSpPr/>
          <p:nvPr/>
        </p:nvSpPr>
        <p:spPr>
          <a:xfrm rot="21305981">
            <a:off x="1781047" y="2376094"/>
            <a:ext cx="2612804" cy="595679"/>
          </a:xfrm>
          <a:prstGeom prst="roundRect">
            <a:avLst>
              <a:gd name="adj" fmla="val 50000"/>
            </a:avLst>
          </a:prstGeom>
          <a:solidFill>
            <a:srgbClr val="807CB5"/>
          </a:solidFill>
          <a:ln w="5715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i="0" u="none" strike="noStrike" cap="none" dirty="0">
                <a:solidFill>
                  <a:schemeClr val="lt1"/>
                </a:solidFill>
                <a:latin typeface="UTM Avo" panose="02040603050506020204" pitchFamily="18" charset="0"/>
                <a:sym typeface="Arial"/>
              </a:rPr>
              <a:t>LỜI KHUYÊN</a:t>
            </a:r>
            <a:endParaRPr dirty="0">
              <a:latin typeface="UTM Avo" panose="0204060305050602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2"/>
        <p:cNvGrpSpPr/>
        <p:nvPr/>
      </p:nvGrpSpPr>
      <p:grpSpPr>
        <a:xfrm>
          <a:off x="0" y="0"/>
          <a:ext cx="0" cy="0"/>
          <a:chOff x="0" y="0"/>
          <a:chExt cx="0" cy="0"/>
        </a:xfrm>
      </p:grpSpPr>
      <p:sp>
        <p:nvSpPr>
          <p:cNvPr id="2" name="Rectangle 1">
            <a:extLst>
              <a:ext uri="{FF2B5EF4-FFF2-40B4-BE49-F238E27FC236}">
                <a16:creationId xmlns:a16="http://schemas.microsoft.com/office/drawing/2014/main" id="{E0C59973-D76C-1A6B-16D1-21ED9F0F63A1}"/>
              </a:ext>
            </a:extLst>
          </p:cNvPr>
          <p:cNvSpPr/>
          <p:nvPr/>
        </p:nvSpPr>
        <p:spPr>
          <a:xfrm>
            <a:off x="973733" y="1567784"/>
            <a:ext cx="10244532" cy="2848100"/>
          </a:xfrm>
          <a:prstGeom prst="rect">
            <a:avLst/>
          </a:prstGeom>
          <a:solidFill>
            <a:srgbClr val="FFF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gn="just" defTabSz="609539">
              <a:lnSpc>
                <a:spcPct val="150000"/>
              </a:lnSpc>
              <a:buFont typeface="Arial" panose="020B0604020202020204" pitchFamily="34" charset="0"/>
              <a:buChar char="•"/>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Đọc lại bài học </a:t>
            </a:r>
            <a:r>
              <a:rPr lang="vi-VN" sz="2400" b="1" dirty="0">
                <a:solidFill>
                  <a:schemeClr val="tx1"/>
                </a:solidFill>
                <a:latin typeface="UTM Avo" panose="02040603050506020204" pitchFamily="18" charset="0"/>
                <a:ea typeface="Calibri" panose="020F0502020204030204" pitchFamily="34" charset="0"/>
                <a:cs typeface="Arial" panose="020B0604020202020204" pitchFamily="34" charset="0"/>
              </a:rPr>
              <a:t>Phòng tránh bị thương do các vật sắc nhọn.</a:t>
            </a:r>
          </a:p>
          <a:p>
            <a:pPr marL="342900" indent="-342900" algn="just" defTabSz="609539">
              <a:lnSpc>
                <a:spcPct val="150000"/>
              </a:lnSpc>
              <a:buFont typeface="Arial" panose="020B0604020202020204" pitchFamily="34" charset="0"/>
              <a:buChar char="•"/>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Hoàn thành nhiệm vụ đã giao phần Vận dụng.</a:t>
            </a:r>
          </a:p>
          <a:p>
            <a:pPr marL="342900" indent="-342900" algn="just" defTabSz="609539">
              <a:lnSpc>
                <a:spcPct val="150000"/>
              </a:lnSpc>
              <a:buFont typeface="Arial" panose="020B0604020202020204" pitchFamily="34" charset="0"/>
              <a:buChar char="•"/>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Đọc trước </a:t>
            </a:r>
            <a:r>
              <a:rPr lang="vi-VN" sz="2400" b="1" dirty="0">
                <a:solidFill>
                  <a:schemeClr val="tx1"/>
                </a:solidFill>
                <a:latin typeface="UTM Avo" panose="02040603050506020204" pitchFamily="18" charset="0"/>
                <a:ea typeface="Calibri" panose="020F0502020204030204" pitchFamily="34" charset="0"/>
                <a:cs typeface="Arial" panose="020B0604020202020204" pitchFamily="34" charset="0"/>
              </a:rPr>
              <a:t>Bài 14. Phòng tránh bị bỏng.</a:t>
            </a:r>
          </a:p>
        </p:txBody>
      </p:sp>
      <p:sp>
        <p:nvSpPr>
          <p:cNvPr id="3" name="TextBox 2">
            <a:extLst>
              <a:ext uri="{FF2B5EF4-FFF2-40B4-BE49-F238E27FC236}">
                <a16:creationId xmlns:a16="http://schemas.microsoft.com/office/drawing/2014/main" id="{9091502C-6307-2B3D-0A63-4332580DF13D}"/>
              </a:ext>
            </a:extLst>
          </p:cNvPr>
          <p:cNvSpPr txBox="1"/>
          <p:nvPr/>
        </p:nvSpPr>
        <p:spPr>
          <a:xfrm>
            <a:off x="3754906" y="1278343"/>
            <a:ext cx="4682187" cy="578882"/>
          </a:xfrm>
          <a:prstGeom prst="roundRect">
            <a:avLst/>
          </a:prstGeom>
          <a:solidFill>
            <a:schemeClr val="accent2"/>
          </a:solid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HƯỚNG DẪN VỀ NHÀ</a:t>
            </a:r>
          </a:p>
        </p:txBody>
      </p:sp>
      <p:pic>
        <p:nvPicPr>
          <p:cNvPr id="4" name="Picture 4">
            <a:extLst>
              <a:ext uri="{FF2B5EF4-FFF2-40B4-BE49-F238E27FC236}">
                <a16:creationId xmlns:a16="http://schemas.microsoft.com/office/drawing/2014/main" id="{309388AA-3A5E-1A9B-A32A-69C19F354D1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636088" y="4928839"/>
            <a:ext cx="6768994" cy="1929161"/>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pic>
        <p:nvPicPr>
          <p:cNvPr id="294" name="Google Shape;294;p19" descr="A screenshot of a qr code&#10;&#10;Description automatically generated">
            <a:hlinkClick r:id="rId3"/>
          </p:cNvPr>
          <p:cNvPicPr preferRelativeResize="0">
            <a:picLocks noGrp="1" noRot="1" noMove="1" noResize="1" noEditPoints="1" noAdjustHandles="1" noChangeArrowheads="1" noChangeShapeType="1" noCrop="1"/>
          </p:cNvPicPr>
          <p:nvPr/>
        </p:nvPicPr>
        <p:blipFill rotWithShape="1">
          <a:blip r:embed="rId4">
            <a:alphaModFix/>
          </a:blip>
          <a:srcRect/>
          <a:stretch/>
        </p:blipFill>
        <p:spPr>
          <a:xfrm>
            <a:off x="0" y="0"/>
            <a:ext cx="12192000" cy="68580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8"/>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252</TotalTime>
  <Words>788</Words>
  <Application>Microsoft Office PowerPoint</Application>
  <PresentationFormat>Widescreen</PresentationFormat>
  <Paragraphs>69</Paragraphs>
  <Slides>31</Slides>
  <Notes>31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31</vt:i4>
      </vt:variant>
    </vt:vector>
  </HeadingPairs>
  <TitlesOfParts>
    <vt:vector size="37" baseType="lpstr">
      <vt:lpstr>Wingdings</vt:lpstr>
      <vt:lpstr>UTM Avo</vt:lpstr>
      <vt:lpstr>Calibri</vt:lpstr>
      <vt:lpstr>Arial</vt:lpstr>
      <vt:lpstr>1_Office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Monkey</dc:creator>
  <cp:lastModifiedBy>Vân Anh Vũ</cp:lastModifiedBy>
  <cp:revision>19</cp:revision>
  <dcterms:created xsi:type="dcterms:W3CDTF">2023-11-15T08:38:52Z</dcterms:created>
  <dcterms:modified xsi:type="dcterms:W3CDTF">2025-01-24T08:20:00Z</dcterms:modified>
</cp:coreProperties>
</file>