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1"/>
  </p:notesMasterIdLst>
  <p:sldIdLst>
    <p:sldId id="256" r:id="rId3"/>
    <p:sldId id="257" r:id="rId4"/>
    <p:sldId id="258" r:id="rId5"/>
    <p:sldId id="276" r:id="rId6"/>
    <p:sldId id="260" r:id="rId7"/>
    <p:sldId id="261" r:id="rId8"/>
    <p:sldId id="262" r:id="rId9"/>
    <p:sldId id="293" r:id="rId10"/>
    <p:sldId id="278" r:id="rId11"/>
    <p:sldId id="294" r:id="rId12"/>
    <p:sldId id="295" r:id="rId13"/>
    <p:sldId id="279" r:id="rId14"/>
    <p:sldId id="284" r:id="rId15"/>
    <p:sldId id="283" r:id="rId16"/>
    <p:sldId id="282" r:id="rId17"/>
    <p:sldId id="281" r:id="rId18"/>
    <p:sldId id="280" r:id="rId19"/>
    <p:sldId id="263" r:id="rId20"/>
    <p:sldId id="285" r:id="rId21"/>
    <p:sldId id="264" r:id="rId22"/>
    <p:sldId id="286" r:id="rId23"/>
    <p:sldId id="265" r:id="rId24"/>
    <p:sldId id="266" r:id="rId25"/>
    <p:sldId id="287" r:id="rId26"/>
    <p:sldId id="267" r:id="rId27"/>
    <p:sldId id="289" r:id="rId28"/>
    <p:sldId id="288" r:id="rId29"/>
    <p:sldId id="290" r:id="rId30"/>
    <p:sldId id="291" r:id="rId31"/>
    <p:sldId id="292" r:id="rId32"/>
    <p:sldId id="268" r:id="rId33"/>
    <p:sldId id="269" r:id="rId34"/>
    <p:sldId id="270" r:id="rId35"/>
    <p:sldId id="271" r:id="rId36"/>
    <p:sldId id="272" r:id="rId37"/>
    <p:sldId id="273" r:id="rId38"/>
    <p:sldId id="274" r:id="rId39"/>
    <p:sldId id="275" r:id="rId40"/>
  </p:sldIdLst>
  <p:sldSz cx="12192000" cy="6858000"/>
  <p:notesSz cx="6858000" cy="9144000"/>
  <p:embeddedFontLst>
    <p:embeddedFont>
      <p:font typeface="UTM Avo" panose="02040603050506020204" pitchFamily="18"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6" roundtripDataSignature="AMtx7mhWCB8Qz19CxuvAsjzVCqz+yYwn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27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1.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2.fntdata"/><Relationship Id="rId48" Type="http://schemas.openxmlformats.org/officeDocument/2006/relationships/viewProps" Target="view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rPr>
              <a:pPr algn="r"/>
              <a:t>‹#›</a:t>
            </a:fld>
            <a:endParaRPr lang="en-US" sz="1200" dirty="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2FD11B83-6418-C8F5-FA83-438936A53AD4}"/>
            </a:ext>
          </a:extLst>
        </p:cNvPr>
        <p:cNvGrpSpPr/>
        <p:nvPr/>
      </p:nvGrpSpPr>
      <p:grpSpPr>
        <a:xfrm>
          <a:off x="0" y="0"/>
          <a:ext cx="0" cy="0"/>
          <a:chOff x="0" y="0"/>
          <a:chExt cx="0" cy="0"/>
        </a:xfrm>
      </p:grpSpPr>
      <p:sp>
        <p:nvSpPr>
          <p:cNvPr id="175" name="Google Shape;175;p3:notes">
            <a:extLst>
              <a:ext uri="{FF2B5EF4-FFF2-40B4-BE49-F238E27FC236}">
                <a16:creationId xmlns:a16="http://schemas.microsoft.com/office/drawing/2014/main" id="{55C9E5EA-A78A-3587-5D19-5818B78233A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a:extLst>
              <a:ext uri="{FF2B5EF4-FFF2-40B4-BE49-F238E27FC236}">
                <a16:creationId xmlns:a16="http://schemas.microsoft.com/office/drawing/2014/main" id="{2000BA56-22E7-624A-116D-82754A51788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8909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1" name="Google Shape;1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3A3D5CAA-73BD-0B4D-6278-A8F0E378C87A}"/>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FC5D957A-EBF3-D04A-FBED-3DDA2AB8539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2255E9CD-EAEE-1346-9778-7E33C84FC41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6786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B4F8C424-1B78-974F-760E-20131678E395}"/>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BE752362-4A25-FE96-5DB0-E332CD7D4D3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19EDAF50-A892-2CDA-971C-B9FA181333C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1659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C4E602B0-FA46-3CD9-CC94-4F01FCE11EEE}"/>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046ECE65-3CCF-A010-BD3B-A9D54E8EC0C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E9EF329B-7415-B231-6622-8DA85494EC6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5335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28E2F0F0-41C0-EA98-6767-6764795CAE47}"/>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BFA80CFF-0675-A41F-9069-F9A08290101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B1557306-A95D-0379-7975-07EF47FBF05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5449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4E5B6791-37DD-B3B3-598A-699EE8DF8199}"/>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61EB2360-B48A-43A1-DD3D-D37A7627CDA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D9A7D35C-C734-E875-5731-8C05A9DF9D9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4370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2D62D5FF-3790-B151-EC36-62C6096F3E1A}"/>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F7F2F92C-8D03-5AB6-0918-E667153E9E8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5E182150-C8B9-BC64-4522-DF3EC5A56E1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9381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CD977A4C-C987-ED87-7BF0-69B4627E559C}"/>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56DF8C91-33F8-EEA4-8E58-F5089956BBD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EA74C8FB-1C86-B683-946B-25A3CFEBA05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8367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6FCF4D8B-AF7A-ADB2-439F-8561EA54FF0A}"/>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5001516D-5536-9A2A-EBBB-2331F9804F8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3026D615-3093-CF7B-54F8-C0F4C32B96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8349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B3DDAC99-D46D-4257-85EA-58BA9595A4B2}"/>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C7B0B55F-F0A4-FBEC-7DC3-63882770EF7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3241CCD0-4A20-8A14-9D06-C322A7E6CF5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5785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68C75FEC-90FB-CD71-00F5-26229AC40620}"/>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49AA95F4-B42B-65F8-ECAF-4F58ACC742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23E1B9EA-6933-A95B-A96D-4C6F29DC0DF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0534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5D5B5485-C54E-21DC-F5BE-5317CCC41A72}"/>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F89F1845-37BE-DD7A-9F62-D68185694EA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E73193B5-6300-EC6E-24E6-02C1AE4389B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0952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7" name="Google Shape;21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B728D818-3C19-B371-9577-D4AF15DF9241}"/>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14B9953E-E0EF-C25A-0C3E-C61557B6213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8A435D26-A755-6DF6-D5DC-21E9219FDE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76842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2" name="Google Shape;2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359194E6-430C-9C1F-28C7-8E8D641D3AC5}"/>
            </a:ext>
          </a:extLst>
        </p:cNvPr>
        <p:cNvGrpSpPr/>
        <p:nvPr/>
      </p:nvGrpSpPr>
      <p:grpSpPr>
        <a:xfrm>
          <a:off x="0" y="0"/>
          <a:ext cx="0" cy="0"/>
          <a:chOff x="0" y="0"/>
          <a:chExt cx="0" cy="0"/>
        </a:xfrm>
      </p:grpSpPr>
      <p:sp>
        <p:nvSpPr>
          <p:cNvPr id="228" name="Google Shape;228;p11:notes">
            <a:extLst>
              <a:ext uri="{FF2B5EF4-FFF2-40B4-BE49-F238E27FC236}">
                <a16:creationId xmlns:a16="http://schemas.microsoft.com/office/drawing/2014/main" id="{9B20ADE1-41C2-CF8C-B803-35236CB93B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a:extLst>
              <a:ext uri="{FF2B5EF4-FFF2-40B4-BE49-F238E27FC236}">
                <a16:creationId xmlns:a16="http://schemas.microsoft.com/office/drawing/2014/main" id="{F9385855-7900-F933-D370-93561F36E7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90235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17829F23-D748-5E93-B511-CE9D02C952D1}"/>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0B27699A-8B2F-6C3F-7E0A-E793FDCFC5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6EEE69C5-8C05-EF32-2383-CC8F3278390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22251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171EFF7E-367E-0ED4-6DE8-E25D6CA9E3F0}"/>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07DC79E3-DBC3-FD59-CB03-1BE2607BBE0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4E6E2D37-28E5-4A58-5235-39A76E65346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7966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67718415-3D04-79C4-92C6-FDD46AF0DE42}"/>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8628C5C6-7382-9651-8A6A-B25B1F9624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34A02E31-B002-6EF9-AD27-1D4494BBF38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97738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485F6621-8E97-B1E4-DF6E-176594F884CD}"/>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1E02B976-A3A4-B650-B46F-C7BFD2F9A47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85363F71-8886-4AAF-0C9A-0E774A1974A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9941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ED990340-5E25-01E4-3697-2FE56F7FE718}"/>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71A89A3D-ADE5-758D-73F7-9BA01F402E4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84E74D76-07F2-AE61-0FBB-A2EAAE5963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44293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0" name="Google Shape;24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7" name="Google Shape;2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3" name="Google Shape;25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8" name="Google Shape;25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65" name="Google Shape;2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1" name="Google Shape;271;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292" name="Google Shape;29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3" name="Google Shape;93;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4" name="Google Shape;94;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5" name="Google Shape;95;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9" name="Google Shape;99;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0" name="Google Shape;100;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8/"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jp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7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3.sv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3.sv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72/"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72/"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6.xml"/><Relationship Id="rId1" Type="http://schemas.openxmlformats.org/officeDocument/2006/relationships/slideLayout" Target="../slideLayouts/slideLayout13.xml"/><Relationship Id="rId5" Type="http://schemas.openxmlformats.org/officeDocument/2006/relationships/image" Target="../media/image47.sv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3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4" name="Title 1">
            <a:extLst>
              <a:ext uri="{FF2B5EF4-FFF2-40B4-BE49-F238E27FC236}">
                <a16:creationId xmlns:a16="http://schemas.microsoft.com/office/drawing/2014/main" id="{DC6757CB-7606-EB01-123E-66D80C9048FC}"/>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5" name="Title 1">
            <a:extLst>
              <a:ext uri="{FF2B5EF4-FFF2-40B4-BE49-F238E27FC236}">
                <a16:creationId xmlns:a16="http://schemas.microsoft.com/office/drawing/2014/main" id="{5A7A9B5B-60E1-D6C1-EBBB-A9F7F58C48DA}"/>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Phòng tránh </a:t>
            </a:r>
          </a:p>
          <a:p>
            <a:pPr>
              <a:lnSpc>
                <a:spcPct val="100000"/>
              </a:lnSpc>
              <a:spcBef>
                <a:spcPts val="600"/>
              </a:spcBef>
            </a:pPr>
            <a:r>
              <a:rPr lang="vi-VN" sz="5400" b="1" dirty="0">
                <a:solidFill>
                  <a:srgbClr val="002060"/>
                </a:solidFill>
                <a:latin typeface="UTM Avo" panose="02040603050506020204" pitchFamily="18" charset="0"/>
              </a:rPr>
              <a:t>tai nạn, thương tích</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8AF6291B-05AD-563C-7585-62D3AFAB2C31}"/>
              </a:ext>
            </a:extLst>
          </p:cNvPr>
          <p:cNvSpPr txBox="1">
            <a:spLocks/>
          </p:cNvSpPr>
          <p:nvPr/>
        </p:nvSpPr>
        <p:spPr>
          <a:xfrm>
            <a:off x="163005" y="3559900"/>
            <a:ext cx="1186598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14. </a:t>
            </a:r>
            <a:r>
              <a:rPr lang="en-US" sz="6000" b="1" dirty="0" err="1">
                <a:solidFill>
                  <a:srgbClr val="FF0000"/>
                </a:solidFill>
                <a:latin typeface="UTM Avo" panose="02040603050506020204" pitchFamily="18" charset="0"/>
              </a:rPr>
              <a:t>Phòng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tránh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bị</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bỏng</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C9C72711-7B19-6197-6EC5-573CAE822B33}"/>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sp>
        <p:nvSpPr>
          <p:cNvPr id="17" name="Google Shape;255;p15">
            <a:extLst>
              <a:ext uri="{FF2B5EF4-FFF2-40B4-BE49-F238E27FC236}">
                <a16:creationId xmlns:a16="http://schemas.microsoft.com/office/drawing/2014/main" id="{FE931C7D-05F3-653E-4B5E-7590A43EFAD1}"/>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grpSp>
        <p:nvGrpSpPr>
          <p:cNvPr id="2" name="Google Shape;178;p3">
            <a:extLst>
              <a:ext uri="{FF2B5EF4-FFF2-40B4-BE49-F238E27FC236}">
                <a16:creationId xmlns:a16="http://schemas.microsoft.com/office/drawing/2014/main" id="{EDDE3E12-1A80-5ED1-174C-9F02311CCC2D}"/>
              </a:ext>
            </a:extLst>
          </p:cNvPr>
          <p:cNvGrpSpPr/>
          <p:nvPr/>
        </p:nvGrpSpPr>
        <p:grpSpPr>
          <a:xfrm>
            <a:off x="0" y="1694921"/>
            <a:ext cx="10319561" cy="855427"/>
            <a:chOff x="-2" y="2032029"/>
            <a:chExt cx="15479343" cy="1283141"/>
          </a:xfrm>
        </p:grpSpPr>
        <p:sp>
          <p:nvSpPr>
            <p:cNvPr id="3" name="Google Shape;179;p3">
              <a:extLst>
                <a:ext uri="{FF2B5EF4-FFF2-40B4-BE49-F238E27FC236}">
                  <a16:creationId xmlns:a16="http://schemas.microsoft.com/office/drawing/2014/main" id="{2077727F-EAB2-0288-E990-7E45D2810838}"/>
                </a:ext>
              </a:extLst>
            </p:cNvPr>
            <p:cNvSpPr/>
            <p:nvPr/>
          </p:nvSpPr>
          <p:spPr>
            <a:xfrm>
              <a:off x="-2" y="2157556"/>
              <a:ext cx="14630400" cy="1032090"/>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bạn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trò</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Vượt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chướng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ngại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vật</a:t>
              </a:r>
              <a:r>
                <a:rPr lang="en-US" sz="2400" b="1"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pic>
          <p:nvPicPr>
            <p:cNvPr id="4" name="Google Shape;180;p3">
              <a:extLst>
                <a:ext uri="{FF2B5EF4-FFF2-40B4-BE49-F238E27FC236}">
                  <a16:creationId xmlns:a16="http://schemas.microsoft.com/office/drawing/2014/main" id="{72BFBFFB-1C89-10DE-7BB5-F6BE28C0024B}"/>
                </a:ext>
              </a:extLst>
            </p:cNvPr>
            <p:cNvPicPr preferRelativeResize="0"/>
            <p:nvPr/>
          </p:nvPicPr>
          <p:blipFill rotWithShape="1">
            <a:blip r:embed="rId4">
              <a:alphaModFix/>
            </a:blip>
            <a:srcRect/>
            <a:stretch/>
          </p:blipFill>
          <p:spPr>
            <a:xfrm>
              <a:off x="14173346" y="2032029"/>
              <a:ext cx="1305995" cy="1283141"/>
            </a:xfrm>
            <a:prstGeom prst="rect">
              <a:avLst/>
            </a:prstGeom>
            <a:noFill/>
            <a:ln>
              <a:noFill/>
            </a:ln>
          </p:spPr>
        </p:pic>
      </p:grpSp>
      <p:sp>
        <p:nvSpPr>
          <p:cNvPr id="8" name="Pentagon 6">
            <a:extLst>
              <a:ext uri="{FF2B5EF4-FFF2-40B4-BE49-F238E27FC236}">
                <a16:creationId xmlns:a16="http://schemas.microsoft.com/office/drawing/2014/main" id="{22C5C5FA-ADA6-28D1-501E-F32569A9721A}"/>
              </a:ext>
            </a:extLst>
          </p:cNvPr>
          <p:cNvSpPr/>
          <p:nvPr/>
        </p:nvSpPr>
        <p:spPr>
          <a:xfrm>
            <a:off x="0" y="2785596"/>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9" name="Google Shape;125;p7">
            <a:extLst>
              <a:ext uri="{FF2B5EF4-FFF2-40B4-BE49-F238E27FC236}">
                <a16:creationId xmlns:a16="http://schemas.microsoft.com/office/drawing/2014/main" id="{65CE6999-2A66-ED5F-DB49-58A1282688E7}"/>
              </a:ext>
            </a:extLst>
          </p:cNvPr>
          <p:cNvSpPr txBox="1"/>
          <p:nvPr/>
        </p:nvSpPr>
        <p:spPr>
          <a:xfrm>
            <a:off x="879229" y="2684112"/>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grpSp>
        <p:nvGrpSpPr>
          <p:cNvPr id="10" name="Group 6">
            <a:extLst>
              <a:ext uri="{FF2B5EF4-FFF2-40B4-BE49-F238E27FC236}">
                <a16:creationId xmlns:a16="http://schemas.microsoft.com/office/drawing/2014/main" id="{890E665A-5F4A-7E29-F528-0CAC28402659}"/>
              </a:ext>
            </a:extLst>
          </p:cNvPr>
          <p:cNvGrpSpPr/>
          <p:nvPr/>
        </p:nvGrpSpPr>
        <p:grpSpPr>
          <a:xfrm>
            <a:off x="330200" y="3427243"/>
            <a:ext cx="6446157" cy="3185828"/>
            <a:chOff x="-5" y="-144661"/>
            <a:chExt cx="24745349" cy="8778844"/>
          </a:xfrm>
        </p:grpSpPr>
        <p:grpSp>
          <p:nvGrpSpPr>
            <p:cNvPr id="11" name="Group 7">
              <a:extLst>
                <a:ext uri="{FF2B5EF4-FFF2-40B4-BE49-F238E27FC236}">
                  <a16:creationId xmlns:a16="http://schemas.microsoft.com/office/drawing/2014/main" id="{ECEABC90-DF88-F3F4-DD42-EC79778B483D}"/>
                </a:ext>
              </a:extLst>
            </p:cNvPr>
            <p:cNvGrpSpPr/>
            <p:nvPr/>
          </p:nvGrpSpPr>
          <p:grpSpPr>
            <a:xfrm>
              <a:off x="-5" y="-144661"/>
              <a:ext cx="24745349" cy="8778844"/>
              <a:chOff x="-1" y="-28575"/>
              <a:chExt cx="4887970" cy="1734093"/>
            </a:xfrm>
          </p:grpSpPr>
          <p:sp>
            <p:nvSpPr>
              <p:cNvPr id="13" name="Freeform 8">
                <a:extLst>
                  <a:ext uri="{FF2B5EF4-FFF2-40B4-BE49-F238E27FC236}">
                    <a16:creationId xmlns:a16="http://schemas.microsoft.com/office/drawing/2014/main" id="{3D60F8A8-7454-B317-9F00-F3F55E93DBF8}"/>
                  </a:ext>
                </a:extLst>
              </p:cNvPr>
              <p:cNvSpPr/>
              <p:nvPr/>
            </p:nvSpPr>
            <p:spPr>
              <a:xfrm>
                <a:off x="-1" y="0"/>
                <a:ext cx="4887970" cy="1705518"/>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bg1">
                      <a:lumMod val="10000"/>
                    </a:schemeClr>
                  </a:solidFill>
                  <a:latin typeface="UTM Avo"/>
                  <a:cs typeface="+mn-ea"/>
                  <a:sym typeface="+mn-lt"/>
                </a:endParaRPr>
              </a:p>
            </p:txBody>
          </p:sp>
          <p:sp>
            <p:nvSpPr>
              <p:cNvPr id="14" name="TextBox 9">
                <a:extLst>
                  <a:ext uri="{FF2B5EF4-FFF2-40B4-BE49-F238E27FC236}">
                    <a16:creationId xmlns:a16="http://schemas.microsoft.com/office/drawing/2014/main" id="{10DB8922-3D5C-38AF-BF37-B2C01CC5555F}"/>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grpSp>
        <p:sp>
          <p:nvSpPr>
            <p:cNvPr id="12" name="TextBox 10">
              <a:extLst>
                <a:ext uri="{FF2B5EF4-FFF2-40B4-BE49-F238E27FC236}">
                  <a16:creationId xmlns:a16="http://schemas.microsoft.com/office/drawing/2014/main" id="{488C40BA-25C7-CC5B-1AE9-59B14FB1BFE1}"/>
                </a:ext>
              </a:extLst>
            </p:cNvPr>
            <p:cNvSpPr txBox="1"/>
            <p:nvPr/>
          </p:nvSpPr>
          <p:spPr>
            <a:xfrm>
              <a:off x="341988" y="635059"/>
              <a:ext cx="23623597" cy="5890101"/>
            </a:xfrm>
            <a:prstGeom prst="rect">
              <a:avLst/>
            </a:prstGeom>
          </p:spPr>
          <p:txBody>
            <a:bodyPr wrap="square" lIns="0" tIns="0" rIns="0" bIns="0" rtlCol="0" anchor="t">
              <a:spAutoFit/>
            </a:bodyPr>
            <a:lstStyle/>
            <a:p>
              <a:pPr marL="251897" lvl="1" algn="just">
                <a:lnSpc>
                  <a:spcPct val="150000"/>
                </a:lnSpc>
              </a:pPr>
              <a:r>
                <a:rPr lang="vi-VN" sz="2400" dirty="0">
                  <a:solidFill>
                    <a:schemeClr val="bg1">
                      <a:lumMod val="10000"/>
                    </a:schemeClr>
                  </a:solidFill>
                  <a:latin typeface="UTM Avo" panose="02040603050506020204" pitchFamily="18"/>
                  <a:cs typeface="+mn-ea"/>
                  <a:sym typeface="+mn-lt"/>
                </a:rPr>
                <a:t>Trên sàn lớp học có đặt rải rác các miếng bìa làm chướng ngại vật. Trên mỗi miếng bìa ghi tên một đồ vật </a:t>
              </a:r>
              <a:br>
                <a:rPr lang="en-US" sz="2400" dirty="0">
                  <a:solidFill>
                    <a:schemeClr val="bg1">
                      <a:lumMod val="10000"/>
                    </a:schemeClr>
                  </a:solidFill>
                  <a:latin typeface="UTM Avo" panose="02040603050506020204" pitchFamily="18"/>
                  <a:cs typeface="+mn-ea"/>
                  <a:sym typeface="+mn-lt"/>
                </a:rPr>
              </a:br>
              <a:r>
                <a:rPr lang="vi-VN" sz="2400" dirty="0">
                  <a:solidFill>
                    <a:schemeClr val="bg1">
                      <a:lumMod val="10000"/>
                    </a:schemeClr>
                  </a:solidFill>
                  <a:latin typeface="UTM Avo" panose="02040603050506020204" pitchFamily="18"/>
                  <a:cs typeface="+mn-ea"/>
                  <a:sym typeface="+mn-lt"/>
                </a:rPr>
                <a:t>nguy hiểm, có thể làm em bị bỏng.</a:t>
              </a:r>
              <a:endParaRPr lang="en-US" sz="2400" dirty="0">
                <a:solidFill>
                  <a:schemeClr val="bg1">
                    <a:lumMod val="10000"/>
                  </a:schemeClr>
                </a:solidFill>
                <a:latin typeface="UTM Avo" panose="02040603050506020204" pitchFamily="18"/>
                <a:cs typeface="+mn-ea"/>
                <a:sym typeface="+mn-lt"/>
              </a:endParaRPr>
            </a:p>
          </p:txBody>
        </p:sp>
      </p:grpSp>
      <p:pic>
        <p:nvPicPr>
          <p:cNvPr id="16" name="Picture 15">
            <a:extLst>
              <a:ext uri="{FF2B5EF4-FFF2-40B4-BE49-F238E27FC236}">
                <a16:creationId xmlns:a16="http://schemas.microsoft.com/office/drawing/2014/main" id="{A0D129B5-64E1-4620-514A-A6A6664B1FBB}"/>
              </a:ext>
            </a:extLst>
          </p:cNvPr>
          <p:cNvPicPr>
            <a:picLocks noChangeAspect="1"/>
          </p:cNvPicPr>
          <p:nvPr/>
        </p:nvPicPr>
        <p:blipFill>
          <a:blip r:embed="rId5"/>
          <a:stretch>
            <a:fillRect/>
          </a:stretch>
        </p:blipFill>
        <p:spPr>
          <a:xfrm>
            <a:off x="6839075" y="4385250"/>
            <a:ext cx="5022724" cy="22278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par>
                                <p:cTn id="20" presetID="16" presetClass="entr" presetSubtype="21"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a:extLst>
            <a:ext uri="{FF2B5EF4-FFF2-40B4-BE49-F238E27FC236}">
              <a16:creationId xmlns:a16="http://schemas.microsoft.com/office/drawing/2014/main" id="{ABC8EE46-227A-C524-E5D6-32F4B5CCD6F9}"/>
            </a:ext>
          </a:extLst>
        </p:cNvPr>
        <p:cNvGrpSpPr/>
        <p:nvPr/>
      </p:nvGrpSpPr>
      <p:grpSpPr>
        <a:xfrm>
          <a:off x="0" y="0"/>
          <a:ext cx="0" cy="0"/>
          <a:chOff x="0" y="0"/>
          <a:chExt cx="0" cy="0"/>
        </a:xfrm>
      </p:grpSpPr>
      <p:sp>
        <p:nvSpPr>
          <p:cNvPr id="17" name="Google Shape;255;p15">
            <a:extLst>
              <a:ext uri="{FF2B5EF4-FFF2-40B4-BE49-F238E27FC236}">
                <a16:creationId xmlns:a16="http://schemas.microsoft.com/office/drawing/2014/main" id="{1707EB8D-540D-2051-C1E8-46D79192926E}"/>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grpSp>
        <p:nvGrpSpPr>
          <p:cNvPr id="2" name="Google Shape;178;p3">
            <a:extLst>
              <a:ext uri="{FF2B5EF4-FFF2-40B4-BE49-F238E27FC236}">
                <a16:creationId xmlns:a16="http://schemas.microsoft.com/office/drawing/2014/main" id="{C0D4AFBE-0308-7F95-38A8-AD0DB3A3B2FB}"/>
              </a:ext>
            </a:extLst>
          </p:cNvPr>
          <p:cNvGrpSpPr/>
          <p:nvPr/>
        </p:nvGrpSpPr>
        <p:grpSpPr>
          <a:xfrm>
            <a:off x="0" y="1694921"/>
            <a:ext cx="10319561" cy="855427"/>
            <a:chOff x="-2" y="2032029"/>
            <a:chExt cx="15479343" cy="1283141"/>
          </a:xfrm>
        </p:grpSpPr>
        <p:sp>
          <p:nvSpPr>
            <p:cNvPr id="3" name="Google Shape;179;p3">
              <a:extLst>
                <a:ext uri="{FF2B5EF4-FFF2-40B4-BE49-F238E27FC236}">
                  <a16:creationId xmlns:a16="http://schemas.microsoft.com/office/drawing/2014/main" id="{3F8CE822-8079-B298-565D-93A08350FBF1}"/>
                </a:ext>
              </a:extLst>
            </p:cNvPr>
            <p:cNvSpPr/>
            <p:nvPr/>
          </p:nvSpPr>
          <p:spPr>
            <a:xfrm>
              <a:off x="-2" y="2157556"/>
              <a:ext cx="14630400" cy="1032090"/>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bạn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trò</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Vượt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chướng</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ngại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vật</a:t>
              </a:r>
              <a:r>
                <a:rPr lang="en-US" sz="2400" b="1"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pic>
          <p:nvPicPr>
            <p:cNvPr id="4" name="Google Shape;180;p3">
              <a:extLst>
                <a:ext uri="{FF2B5EF4-FFF2-40B4-BE49-F238E27FC236}">
                  <a16:creationId xmlns:a16="http://schemas.microsoft.com/office/drawing/2014/main" id="{37061722-8B9C-04A9-0C32-28DE2EC1F199}"/>
                </a:ext>
              </a:extLst>
            </p:cNvPr>
            <p:cNvPicPr preferRelativeResize="0"/>
            <p:nvPr/>
          </p:nvPicPr>
          <p:blipFill rotWithShape="1">
            <a:blip r:embed="rId4">
              <a:alphaModFix/>
            </a:blip>
            <a:srcRect/>
            <a:stretch/>
          </p:blipFill>
          <p:spPr>
            <a:xfrm>
              <a:off x="14173346" y="2032029"/>
              <a:ext cx="1305995" cy="1283141"/>
            </a:xfrm>
            <a:prstGeom prst="rect">
              <a:avLst/>
            </a:prstGeom>
            <a:noFill/>
            <a:ln>
              <a:noFill/>
            </a:ln>
          </p:spPr>
        </p:pic>
      </p:grpSp>
      <p:sp>
        <p:nvSpPr>
          <p:cNvPr id="8" name="Pentagon 6">
            <a:extLst>
              <a:ext uri="{FF2B5EF4-FFF2-40B4-BE49-F238E27FC236}">
                <a16:creationId xmlns:a16="http://schemas.microsoft.com/office/drawing/2014/main" id="{C303B117-E8EA-9318-3E60-94C493FD52DB}"/>
              </a:ext>
            </a:extLst>
          </p:cNvPr>
          <p:cNvSpPr/>
          <p:nvPr/>
        </p:nvSpPr>
        <p:spPr>
          <a:xfrm>
            <a:off x="0" y="2785596"/>
            <a:ext cx="660400" cy="406400"/>
          </a:xfrm>
          <a:prstGeom prst="homePlate">
            <a:avLst/>
          </a:prstGeom>
          <a:solidFill>
            <a:srgbClr val="C00000"/>
          </a:solidFill>
          <a:ln w="25400" cap="flat" cmpd="sng" algn="ctr">
            <a:solidFill>
              <a:srgbClr val="C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chemeClr val="bg1">
                  <a:lumMod val="10000"/>
                </a:schemeClr>
              </a:solidFill>
              <a:effectLst/>
              <a:uLnTx/>
              <a:uFillTx/>
              <a:latin typeface="UTM Avo"/>
              <a:cs typeface="+mn-ea"/>
              <a:sym typeface="+mn-lt"/>
            </a:endParaRPr>
          </a:p>
        </p:txBody>
      </p:sp>
      <p:sp>
        <p:nvSpPr>
          <p:cNvPr id="9" name="Google Shape;125;p7">
            <a:extLst>
              <a:ext uri="{FF2B5EF4-FFF2-40B4-BE49-F238E27FC236}">
                <a16:creationId xmlns:a16="http://schemas.microsoft.com/office/drawing/2014/main" id="{6E8E17B9-E723-1809-A789-0E97FD2DF202}"/>
              </a:ext>
            </a:extLst>
          </p:cNvPr>
          <p:cNvSpPr txBox="1"/>
          <p:nvPr/>
        </p:nvSpPr>
        <p:spPr>
          <a:xfrm>
            <a:off x="879229" y="2684112"/>
            <a:ext cx="10064513" cy="609367"/>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0"/>
              </a:spcAft>
              <a:buNone/>
            </a:pPr>
            <a:r>
              <a:rPr lang="en-US" sz="2400" b="1" dirty="0" err="1">
                <a:solidFill>
                  <a:srgbClr val="000000"/>
                </a:solidFill>
                <a:latin typeface="UTM Avo" panose="02040603050506020204" pitchFamily="18" charset="0"/>
              </a:rPr>
              <a:t>Hướng</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dẫn</a:t>
            </a:r>
            <a:r>
              <a:rPr lang="en-US" sz="2400" b="1" dirty="0">
                <a:solidFill>
                  <a:srgbClr val="000000"/>
                </a:solidFill>
                <a:latin typeface="UTM Avo" panose="02040603050506020204" pitchFamily="18" charset="0"/>
              </a:rPr>
              <a:t> </a:t>
            </a:r>
            <a:r>
              <a:rPr lang="en-US" sz="2400" b="1" dirty="0" err="1">
                <a:solidFill>
                  <a:srgbClr val="000000"/>
                </a:solidFill>
                <a:latin typeface="UTM Avo" panose="02040603050506020204" pitchFamily="18" charset="0"/>
              </a:rPr>
              <a:t>các</a:t>
            </a:r>
            <a:r>
              <a:rPr lang="en-US" sz="2400" b="1" dirty="0" err="1">
                <a:latin typeface="UTM Avo" panose="02040603050506020204" pitchFamily="18" charset="0"/>
              </a:rPr>
              <a:t>h</a:t>
            </a:r>
            <a:r>
              <a:rPr lang="en-US" sz="2400" b="1" dirty="0">
                <a:latin typeface="UTM Avo" panose="02040603050506020204" pitchFamily="18" charset="0"/>
              </a:rPr>
              <a:t> </a:t>
            </a:r>
            <a:r>
              <a:rPr lang="en-US" sz="2400" b="1" dirty="0" err="1">
                <a:latin typeface="UTM Avo" panose="02040603050506020204" pitchFamily="18" charset="0"/>
              </a:rPr>
              <a:t>chơi</a:t>
            </a:r>
            <a:r>
              <a:rPr lang="en-US" sz="2400" b="1" dirty="0">
                <a:latin typeface="UTM Avo" panose="02040603050506020204" pitchFamily="18" charset="0"/>
              </a:rPr>
              <a:t>:</a:t>
            </a:r>
            <a:endParaRPr lang="vi-VN" sz="2400" b="1" dirty="0">
              <a:solidFill>
                <a:srgbClr val="000000"/>
              </a:solidFill>
              <a:latin typeface="UTM Avo" panose="02040603050506020204" pitchFamily="18" charset="0"/>
            </a:endParaRPr>
          </a:p>
        </p:txBody>
      </p:sp>
      <p:grpSp>
        <p:nvGrpSpPr>
          <p:cNvPr id="10" name="Group 6">
            <a:extLst>
              <a:ext uri="{FF2B5EF4-FFF2-40B4-BE49-F238E27FC236}">
                <a16:creationId xmlns:a16="http://schemas.microsoft.com/office/drawing/2014/main" id="{D0D7906C-A0B8-5D30-E259-49313D55DEFE}"/>
              </a:ext>
            </a:extLst>
          </p:cNvPr>
          <p:cNvGrpSpPr/>
          <p:nvPr/>
        </p:nvGrpSpPr>
        <p:grpSpPr>
          <a:xfrm>
            <a:off x="330200" y="3427243"/>
            <a:ext cx="6446157" cy="3185828"/>
            <a:chOff x="-5" y="-144661"/>
            <a:chExt cx="24745349" cy="8778844"/>
          </a:xfrm>
        </p:grpSpPr>
        <p:grpSp>
          <p:nvGrpSpPr>
            <p:cNvPr id="11" name="Group 7">
              <a:extLst>
                <a:ext uri="{FF2B5EF4-FFF2-40B4-BE49-F238E27FC236}">
                  <a16:creationId xmlns:a16="http://schemas.microsoft.com/office/drawing/2014/main" id="{74FE54D6-FD16-C746-8CDF-8104AFB651CA}"/>
                </a:ext>
              </a:extLst>
            </p:cNvPr>
            <p:cNvGrpSpPr/>
            <p:nvPr/>
          </p:nvGrpSpPr>
          <p:grpSpPr>
            <a:xfrm>
              <a:off x="-5" y="-144661"/>
              <a:ext cx="24745349" cy="8778844"/>
              <a:chOff x="-1" y="-28575"/>
              <a:chExt cx="4887970" cy="1734093"/>
            </a:xfrm>
          </p:grpSpPr>
          <p:sp>
            <p:nvSpPr>
              <p:cNvPr id="13" name="Freeform 8">
                <a:extLst>
                  <a:ext uri="{FF2B5EF4-FFF2-40B4-BE49-F238E27FC236}">
                    <a16:creationId xmlns:a16="http://schemas.microsoft.com/office/drawing/2014/main" id="{8A8F1BC6-8C5A-8822-B30E-7FB108FD74F4}"/>
                  </a:ext>
                </a:extLst>
              </p:cNvPr>
              <p:cNvSpPr/>
              <p:nvPr/>
            </p:nvSpPr>
            <p:spPr>
              <a:xfrm>
                <a:off x="-1" y="0"/>
                <a:ext cx="4887970" cy="1705518"/>
              </a:xfrm>
              <a:custGeom>
                <a:avLst/>
                <a:gdLst/>
                <a:ahLst/>
                <a:cxnLst/>
                <a:rect l="l" t="t" r="r" b="b"/>
                <a:pathLst>
                  <a:path w="3646789" h="1185346">
                    <a:moveTo>
                      <a:pt x="16774" y="0"/>
                    </a:moveTo>
                    <a:lnTo>
                      <a:pt x="3630015" y="0"/>
                    </a:lnTo>
                    <a:cubicBezTo>
                      <a:pt x="3634464" y="0"/>
                      <a:pt x="3638730" y="1767"/>
                      <a:pt x="3641876" y="4913"/>
                    </a:cubicBezTo>
                    <a:cubicBezTo>
                      <a:pt x="3645022" y="8059"/>
                      <a:pt x="3646789" y="12325"/>
                      <a:pt x="3646789" y="16774"/>
                    </a:cubicBezTo>
                    <a:lnTo>
                      <a:pt x="3646789" y="1168572"/>
                    </a:lnTo>
                    <a:cubicBezTo>
                      <a:pt x="3646789" y="1173021"/>
                      <a:pt x="3645022" y="1177287"/>
                      <a:pt x="3641876" y="1180433"/>
                    </a:cubicBezTo>
                    <a:cubicBezTo>
                      <a:pt x="3638730" y="1183579"/>
                      <a:pt x="3634464" y="1185346"/>
                      <a:pt x="3630015" y="1185346"/>
                    </a:cubicBezTo>
                    <a:lnTo>
                      <a:pt x="16774" y="1185346"/>
                    </a:lnTo>
                    <a:cubicBezTo>
                      <a:pt x="12325" y="1185346"/>
                      <a:pt x="8059" y="1183579"/>
                      <a:pt x="4913" y="1180433"/>
                    </a:cubicBezTo>
                    <a:cubicBezTo>
                      <a:pt x="1767" y="1177287"/>
                      <a:pt x="0" y="1173021"/>
                      <a:pt x="0" y="1168572"/>
                    </a:cubicBezTo>
                    <a:lnTo>
                      <a:pt x="0" y="16774"/>
                    </a:lnTo>
                    <a:cubicBezTo>
                      <a:pt x="0" y="12325"/>
                      <a:pt x="1767" y="8059"/>
                      <a:pt x="4913" y="4913"/>
                    </a:cubicBezTo>
                    <a:cubicBezTo>
                      <a:pt x="8059" y="1767"/>
                      <a:pt x="12325" y="0"/>
                      <a:pt x="16774" y="0"/>
                    </a:cubicBezTo>
                    <a:close/>
                  </a:path>
                </a:pathLst>
              </a:custGeom>
              <a:solidFill>
                <a:srgbClr val="F7F6F8"/>
              </a:solidFill>
              <a:ln w="19050" cap="rnd">
                <a:solidFill>
                  <a:srgbClr val="0A2E76"/>
                </a:solidFill>
                <a:prstDash val="solid"/>
                <a:round/>
              </a:ln>
            </p:spPr>
            <p:txBody>
              <a:bodyPr/>
              <a:lstStyle/>
              <a:p>
                <a:pPr defTabSz="609630"/>
                <a:endParaRPr lang="en-US" sz="700">
                  <a:solidFill>
                    <a:schemeClr val="bg1">
                      <a:lumMod val="10000"/>
                    </a:schemeClr>
                  </a:solidFill>
                  <a:latin typeface="UTM Avo"/>
                  <a:cs typeface="+mn-ea"/>
                  <a:sym typeface="+mn-lt"/>
                </a:endParaRPr>
              </a:p>
            </p:txBody>
          </p:sp>
          <p:sp>
            <p:nvSpPr>
              <p:cNvPr id="14" name="TextBox 9">
                <a:extLst>
                  <a:ext uri="{FF2B5EF4-FFF2-40B4-BE49-F238E27FC236}">
                    <a16:creationId xmlns:a16="http://schemas.microsoft.com/office/drawing/2014/main" id="{71722B62-2A58-1624-8E8B-D76115A67338}"/>
                  </a:ext>
                </a:extLst>
              </p:cNvPr>
              <p:cNvSpPr txBox="1"/>
              <p:nvPr/>
            </p:nvSpPr>
            <p:spPr>
              <a:xfrm>
                <a:off x="0" y="-28575"/>
                <a:ext cx="3646789" cy="1213921"/>
              </a:xfrm>
              <a:prstGeom prst="rect">
                <a:avLst/>
              </a:prstGeom>
            </p:spPr>
            <p:txBody>
              <a:bodyPr lIns="33867" tIns="33867" rIns="33867" bIns="33867" rtlCol="0" anchor="ctr"/>
              <a:lstStyle/>
              <a:p>
                <a:pPr algn="ctr" defTabSz="609630">
                  <a:lnSpc>
                    <a:spcPts val="1733"/>
                  </a:lnSpc>
                  <a:spcBef>
                    <a:spcPct val="0"/>
                  </a:spcBef>
                </a:pPr>
                <a:endParaRPr sz="700">
                  <a:solidFill>
                    <a:schemeClr val="bg1">
                      <a:lumMod val="10000"/>
                    </a:schemeClr>
                  </a:solidFill>
                  <a:latin typeface="UTM Avo"/>
                  <a:cs typeface="+mn-ea"/>
                  <a:sym typeface="+mn-lt"/>
                </a:endParaRPr>
              </a:p>
            </p:txBody>
          </p:sp>
        </p:grpSp>
        <p:sp>
          <p:nvSpPr>
            <p:cNvPr id="12" name="TextBox 10">
              <a:extLst>
                <a:ext uri="{FF2B5EF4-FFF2-40B4-BE49-F238E27FC236}">
                  <a16:creationId xmlns:a16="http://schemas.microsoft.com/office/drawing/2014/main" id="{24399CF8-FAEF-ACA9-BAA2-5734EDE8BC40}"/>
                </a:ext>
              </a:extLst>
            </p:cNvPr>
            <p:cNvSpPr txBox="1"/>
            <p:nvPr/>
          </p:nvSpPr>
          <p:spPr>
            <a:xfrm>
              <a:off x="94939" y="217994"/>
              <a:ext cx="23623597" cy="8198191"/>
            </a:xfrm>
            <a:prstGeom prst="rect">
              <a:avLst/>
            </a:prstGeom>
          </p:spPr>
          <p:txBody>
            <a:bodyPr wrap="square" lIns="0" tIns="0" rIns="0" bIns="0" rtlCol="0" anchor="t">
              <a:spAutoFit/>
            </a:bodyPr>
            <a:lstStyle/>
            <a:p>
              <a:pPr marL="251897" lvl="1" algn="just">
                <a:lnSpc>
                  <a:spcPct val="150000"/>
                </a:lnSpc>
              </a:pPr>
              <a:r>
                <a:rPr lang="vi-VN" sz="2200" dirty="0">
                  <a:solidFill>
                    <a:schemeClr val="bg1">
                      <a:lumMod val="10000"/>
                    </a:schemeClr>
                  </a:solidFill>
                  <a:latin typeface="UTM Avo" panose="02040603050506020204" pitchFamily="18"/>
                  <a:cs typeface="+mn-ea"/>
                  <a:sym typeface="+mn-lt"/>
                </a:rPr>
                <a:t>Lần lượt từng đội chơi (gồm 4 – 5 HS/đội) phải nắm tay nhau đi từ điểm xuất phát đến điểm đích nhưng không được chạm vào các chướng ngại vật. Đội nào có một thành viên chạm vào chướng ngại vật, </a:t>
              </a:r>
              <a:br>
                <a:rPr lang="en-US" sz="2200" dirty="0">
                  <a:solidFill>
                    <a:schemeClr val="bg1">
                      <a:lumMod val="10000"/>
                    </a:schemeClr>
                  </a:solidFill>
                  <a:latin typeface="UTM Avo" panose="02040603050506020204" pitchFamily="18"/>
                  <a:cs typeface="+mn-ea"/>
                  <a:sym typeface="+mn-lt"/>
                </a:rPr>
              </a:br>
              <a:r>
                <a:rPr lang="vi-VN" sz="2200" dirty="0">
                  <a:solidFill>
                    <a:schemeClr val="bg1">
                      <a:lumMod val="10000"/>
                    </a:schemeClr>
                  </a:solidFill>
                  <a:latin typeface="UTM Avo" panose="02040603050506020204" pitchFamily="18"/>
                  <a:cs typeface="+mn-ea"/>
                  <a:sym typeface="+mn-lt"/>
                </a:rPr>
                <a:t>đội đó sẽ bị loại.</a:t>
              </a:r>
              <a:endParaRPr lang="en-US" sz="2200" dirty="0">
                <a:solidFill>
                  <a:schemeClr val="bg1">
                    <a:lumMod val="10000"/>
                  </a:schemeClr>
                </a:solidFill>
                <a:latin typeface="UTM Avo" panose="02040603050506020204" pitchFamily="18"/>
                <a:cs typeface="+mn-ea"/>
                <a:sym typeface="+mn-lt"/>
              </a:endParaRPr>
            </a:p>
          </p:txBody>
        </p:sp>
      </p:grpSp>
      <p:pic>
        <p:nvPicPr>
          <p:cNvPr id="16" name="Picture 15">
            <a:extLst>
              <a:ext uri="{FF2B5EF4-FFF2-40B4-BE49-F238E27FC236}">
                <a16:creationId xmlns:a16="http://schemas.microsoft.com/office/drawing/2014/main" id="{023CAE32-C766-7171-0A98-9C53AA36D550}"/>
              </a:ext>
            </a:extLst>
          </p:cNvPr>
          <p:cNvPicPr>
            <a:picLocks noChangeAspect="1"/>
          </p:cNvPicPr>
          <p:nvPr/>
        </p:nvPicPr>
        <p:blipFill>
          <a:blip r:embed="rId5"/>
          <a:stretch>
            <a:fillRect/>
          </a:stretch>
        </p:blipFill>
        <p:spPr>
          <a:xfrm>
            <a:off x="6839075" y="4385250"/>
            <a:ext cx="5022724" cy="2227821"/>
          </a:xfrm>
          <a:prstGeom prst="rect">
            <a:avLst/>
          </a:prstGeom>
        </p:spPr>
      </p:pic>
    </p:spTree>
    <p:extLst>
      <p:ext uri="{BB962C8B-B14F-4D97-AF65-F5344CB8AC3E}">
        <p14:creationId xmlns:p14="http://schemas.microsoft.com/office/powerpoint/2010/main" val="178046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40362634-833E-D1E5-5AC2-01A8AAA3F79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6"/>
          <p:cNvSpPr txBox="1"/>
          <p:nvPr/>
        </p:nvSpPr>
        <p:spPr>
          <a:xfrm>
            <a:off x="1097028" y="1457498"/>
            <a:ext cx="99979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1: </a:t>
            </a:r>
            <a:r>
              <a:rPr lang="en-US" sz="2600" b="1" dirty="0">
                <a:solidFill>
                  <a:schemeClr val="dk1"/>
                </a:solidFill>
                <a:latin typeface="UTM Avo" panose="02040603050506020204" pitchFamily="18" charset="0"/>
              </a:rPr>
              <a:t>TÌM NHỮNG ĐỒ VẬT CÓ THỂ GÂY BỎNG</a:t>
            </a:r>
            <a:endParaRPr sz="2600" dirty="0">
              <a:latin typeface="UTM Avo" panose="02040603050506020204" pitchFamily="18" charset="0"/>
            </a:endParaRPr>
          </a:p>
        </p:txBody>
      </p:sp>
      <p:sp>
        <p:nvSpPr>
          <p:cNvPr id="18" name="Freeform 7">
            <a:extLst>
              <a:ext uri="{FF2B5EF4-FFF2-40B4-BE49-F238E27FC236}">
                <a16:creationId xmlns:a16="http://schemas.microsoft.com/office/drawing/2014/main" id="{50EFD8DA-049C-5F00-1744-6FC61FCBB9C1}"/>
              </a:ext>
            </a:extLst>
          </p:cNvPr>
          <p:cNvSpPr/>
          <p:nvPr/>
        </p:nvSpPr>
        <p:spPr>
          <a:xfrm>
            <a:off x="1899019" y="2852470"/>
            <a:ext cx="8393961" cy="3548330"/>
          </a:xfrm>
          <a:custGeom>
            <a:avLst/>
            <a:gdLst/>
            <a:ahLst/>
            <a:cxnLst/>
            <a:rect l="l" t="t" r="r" b="b"/>
            <a:pathLst>
              <a:path w="1769282" h="1520563">
                <a:moveTo>
                  <a:pt x="58775" y="0"/>
                </a:moveTo>
                <a:lnTo>
                  <a:pt x="1710507" y="0"/>
                </a:lnTo>
                <a:cubicBezTo>
                  <a:pt x="1726095" y="0"/>
                  <a:pt x="1741045" y="6192"/>
                  <a:pt x="1752067" y="17215"/>
                </a:cubicBezTo>
                <a:cubicBezTo>
                  <a:pt x="1763089" y="28237"/>
                  <a:pt x="1769282" y="43187"/>
                  <a:pt x="1769282" y="58775"/>
                </a:cubicBezTo>
                <a:lnTo>
                  <a:pt x="1769282" y="1461787"/>
                </a:lnTo>
                <a:cubicBezTo>
                  <a:pt x="1769282" y="1494248"/>
                  <a:pt x="1742967" y="1520563"/>
                  <a:pt x="1710507" y="1520563"/>
                </a:cubicBezTo>
                <a:lnTo>
                  <a:pt x="58775" y="1520563"/>
                </a:lnTo>
                <a:cubicBezTo>
                  <a:pt x="26315" y="1520563"/>
                  <a:pt x="0" y="1494248"/>
                  <a:pt x="0" y="1461787"/>
                </a:cubicBezTo>
                <a:lnTo>
                  <a:pt x="0" y="58775"/>
                </a:lnTo>
                <a:cubicBezTo>
                  <a:pt x="0" y="26315"/>
                  <a:pt x="26315" y="0"/>
                  <a:pt x="58775" y="0"/>
                </a:cubicBezTo>
                <a:close/>
              </a:path>
            </a:pathLst>
          </a:custGeom>
          <a:solidFill>
            <a:srgbClr val="FEFDF8"/>
          </a:solidFill>
          <a:ln>
            <a:solidFill>
              <a:srgbClr val="1F497D">
                <a:lumMod val="75000"/>
              </a:srgbClr>
            </a:solidFill>
          </a:ln>
        </p:spPr>
        <p:txBody>
          <a:bodyPr anchor="ctr"/>
          <a:lstStyle/>
          <a:p>
            <a:pPr lvl="0" algn="ctr" defTabSz="609539">
              <a:lnSpc>
                <a:spcPct val="150000"/>
              </a:lnSpc>
              <a:buClrTx/>
              <a:defRPr/>
            </a:pPr>
            <a:r>
              <a:rPr lang="en-US" sz="2400" dirty="0" err="1">
                <a:solidFill>
                  <a:prstClr val="black"/>
                </a:solidFill>
                <a:latin typeface="UTM Avo" panose="02040603050506020204" pitchFamily="18" charset="0"/>
                <a:cs typeface="Arial" panose="020B0604020202020204" pitchFamily="34" charset="0"/>
              </a:rPr>
              <a:t>Các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em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hãy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quan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sát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các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bức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tranh</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trong</a:t>
            </a:r>
            <a:r>
              <a:rPr lang="en-US" sz="2400" dirty="0">
                <a:solidFill>
                  <a:prstClr val="black"/>
                </a:solidFill>
                <a:latin typeface="UTM Avo" panose="02040603050506020204" pitchFamily="18" charset="0"/>
                <a:cs typeface="Arial" panose="020B0604020202020204" pitchFamily="34" charset="0"/>
              </a:rPr>
              <a:t> SGK – tr68, </a:t>
            </a:r>
            <a:r>
              <a:rPr lang="en-US" sz="2400" dirty="0" err="1">
                <a:solidFill>
                  <a:prstClr val="black"/>
                </a:solidFill>
                <a:latin typeface="UTM Avo" panose="02040603050506020204" pitchFamily="18" charset="0"/>
                <a:cs typeface="Arial" panose="020B0604020202020204" pitchFamily="34" charset="0"/>
              </a:rPr>
              <a:t>kể</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tên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các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đồ</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vật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thể</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gây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bỏng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và</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trả</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lời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câu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hỏi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Ngoài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những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đồ</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vật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em</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còn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biết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những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đồ</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vật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nào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khác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thể</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gây</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bỏng</a:t>
            </a:r>
            <a:r>
              <a:rPr lang="en-US" sz="2400" dirty="0">
                <a:solidFill>
                  <a:prstClr val="black"/>
                </a:solidFill>
                <a:latin typeface="UTM Avo" panose="02040603050506020204" pitchFamily="18" charset="0"/>
                <a:cs typeface="Arial" panose="020B0604020202020204" pitchFamily="34" charset="0"/>
              </a:rPr>
              <a:t>”</a:t>
            </a:r>
            <a:endParaRPr kumimoji="0" lang="vi-VN" sz="240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pic>
        <p:nvPicPr>
          <p:cNvPr id="19" name="Picture 12">
            <a:extLst>
              <a:ext uri="{FF2B5EF4-FFF2-40B4-BE49-F238E27FC236}">
                <a16:creationId xmlns:a16="http://schemas.microsoft.com/office/drawing/2014/main" id="{70F9D21C-917C-088B-29EC-6DF6D5792DA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83907" y="2367905"/>
            <a:ext cx="830223" cy="15374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pic>
        <p:nvPicPr>
          <p:cNvPr id="4" name="Picture 3">
            <a:extLst>
              <a:ext uri="{FF2B5EF4-FFF2-40B4-BE49-F238E27FC236}">
                <a16:creationId xmlns:a16="http://schemas.microsoft.com/office/drawing/2014/main" id="{46EDE66B-0D79-7AA9-3519-A1FDDB40229B}"/>
              </a:ext>
            </a:extLst>
          </p:cNvPr>
          <p:cNvPicPr>
            <a:picLocks noChangeAspect="1"/>
          </p:cNvPicPr>
          <p:nvPr/>
        </p:nvPicPr>
        <p:blipFill>
          <a:blip r:embed="rId4"/>
          <a:stretch>
            <a:fillRect/>
          </a:stretch>
        </p:blipFill>
        <p:spPr>
          <a:xfrm>
            <a:off x="796190" y="1797624"/>
            <a:ext cx="2761905" cy="1923810"/>
          </a:xfrm>
          <a:prstGeom prst="rect">
            <a:avLst/>
          </a:prstGeom>
        </p:spPr>
      </p:pic>
      <p:pic>
        <p:nvPicPr>
          <p:cNvPr id="5" name="Picture 4">
            <a:extLst>
              <a:ext uri="{FF2B5EF4-FFF2-40B4-BE49-F238E27FC236}">
                <a16:creationId xmlns:a16="http://schemas.microsoft.com/office/drawing/2014/main" id="{F3678919-A23F-7FC8-BA65-D261D7B85E68}"/>
              </a:ext>
            </a:extLst>
          </p:cNvPr>
          <p:cNvPicPr>
            <a:picLocks noChangeAspect="1"/>
          </p:cNvPicPr>
          <p:nvPr/>
        </p:nvPicPr>
        <p:blipFill>
          <a:blip r:embed="rId5"/>
          <a:stretch>
            <a:fillRect/>
          </a:stretch>
        </p:blipFill>
        <p:spPr>
          <a:xfrm>
            <a:off x="4091828" y="1902386"/>
            <a:ext cx="2571429" cy="1714286"/>
          </a:xfrm>
          <a:prstGeom prst="rect">
            <a:avLst/>
          </a:prstGeom>
        </p:spPr>
      </p:pic>
      <p:pic>
        <p:nvPicPr>
          <p:cNvPr id="6" name="Picture 5">
            <a:extLst>
              <a:ext uri="{FF2B5EF4-FFF2-40B4-BE49-F238E27FC236}">
                <a16:creationId xmlns:a16="http://schemas.microsoft.com/office/drawing/2014/main" id="{B787F53B-0DCB-9F9F-21C3-2DC209A4FF0B}"/>
              </a:ext>
            </a:extLst>
          </p:cNvPr>
          <p:cNvPicPr>
            <a:picLocks noChangeAspect="1"/>
          </p:cNvPicPr>
          <p:nvPr/>
        </p:nvPicPr>
        <p:blipFill>
          <a:blip r:embed="rId6"/>
          <a:stretch>
            <a:fillRect/>
          </a:stretch>
        </p:blipFill>
        <p:spPr>
          <a:xfrm>
            <a:off x="7196990" y="1959529"/>
            <a:ext cx="2723809" cy="1761905"/>
          </a:xfrm>
          <a:prstGeom prst="rect">
            <a:avLst/>
          </a:prstGeom>
        </p:spPr>
      </p:pic>
      <p:pic>
        <p:nvPicPr>
          <p:cNvPr id="7" name="Picture 6">
            <a:extLst>
              <a:ext uri="{FF2B5EF4-FFF2-40B4-BE49-F238E27FC236}">
                <a16:creationId xmlns:a16="http://schemas.microsoft.com/office/drawing/2014/main" id="{743CDE42-54A1-EF23-CCFF-495FE8D6093B}"/>
              </a:ext>
            </a:extLst>
          </p:cNvPr>
          <p:cNvPicPr>
            <a:picLocks noChangeAspect="1"/>
          </p:cNvPicPr>
          <p:nvPr/>
        </p:nvPicPr>
        <p:blipFill>
          <a:blip r:embed="rId7"/>
          <a:stretch>
            <a:fillRect/>
          </a:stretch>
        </p:blipFill>
        <p:spPr>
          <a:xfrm>
            <a:off x="10004203" y="2254766"/>
            <a:ext cx="1780952" cy="1171429"/>
          </a:xfrm>
          <a:prstGeom prst="rect">
            <a:avLst/>
          </a:prstGeom>
        </p:spPr>
      </p:pic>
      <p:pic>
        <p:nvPicPr>
          <p:cNvPr id="8" name="Picture 7">
            <a:extLst>
              <a:ext uri="{FF2B5EF4-FFF2-40B4-BE49-F238E27FC236}">
                <a16:creationId xmlns:a16="http://schemas.microsoft.com/office/drawing/2014/main" id="{DE88951D-5492-F24F-AC2B-D9280A2EA10F}"/>
              </a:ext>
            </a:extLst>
          </p:cNvPr>
          <p:cNvPicPr>
            <a:picLocks noChangeAspect="1"/>
          </p:cNvPicPr>
          <p:nvPr/>
        </p:nvPicPr>
        <p:blipFill>
          <a:blip r:embed="rId8"/>
          <a:stretch>
            <a:fillRect/>
          </a:stretch>
        </p:blipFill>
        <p:spPr>
          <a:xfrm>
            <a:off x="463694" y="4787129"/>
            <a:ext cx="1266667" cy="1076190"/>
          </a:xfrm>
          <a:prstGeom prst="rect">
            <a:avLst/>
          </a:prstGeom>
        </p:spPr>
      </p:pic>
      <p:pic>
        <p:nvPicPr>
          <p:cNvPr id="9" name="Picture 8">
            <a:extLst>
              <a:ext uri="{FF2B5EF4-FFF2-40B4-BE49-F238E27FC236}">
                <a16:creationId xmlns:a16="http://schemas.microsoft.com/office/drawing/2014/main" id="{762BDF5D-CFB0-8A25-E324-7A71FD35699B}"/>
              </a:ext>
            </a:extLst>
          </p:cNvPr>
          <p:cNvPicPr>
            <a:picLocks noChangeAspect="1"/>
          </p:cNvPicPr>
          <p:nvPr/>
        </p:nvPicPr>
        <p:blipFill>
          <a:blip r:embed="rId9"/>
          <a:stretch>
            <a:fillRect/>
          </a:stretch>
        </p:blipFill>
        <p:spPr>
          <a:xfrm>
            <a:off x="2324812" y="4701415"/>
            <a:ext cx="1276190" cy="1247619"/>
          </a:xfrm>
          <a:prstGeom prst="rect">
            <a:avLst/>
          </a:prstGeom>
        </p:spPr>
      </p:pic>
      <p:pic>
        <p:nvPicPr>
          <p:cNvPr id="10" name="Picture 9">
            <a:extLst>
              <a:ext uri="{FF2B5EF4-FFF2-40B4-BE49-F238E27FC236}">
                <a16:creationId xmlns:a16="http://schemas.microsoft.com/office/drawing/2014/main" id="{D4DC448A-5631-C5EF-4F90-D135B149CC7B}"/>
              </a:ext>
            </a:extLst>
          </p:cNvPr>
          <p:cNvPicPr>
            <a:picLocks noChangeAspect="1"/>
          </p:cNvPicPr>
          <p:nvPr/>
        </p:nvPicPr>
        <p:blipFill>
          <a:blip r:embed="rId10"/>
          <a:stretch>
            <a:fillRect/>
          </a:stretch>
        </p:blipFill>
        <p:spPr>
          <a:xfrm>
            <a:off x="4195453" y="4596654"/>
            <a:ext cx="2200000" cy="1457143"/>
          </a:xfrm>
          <a:prstGeom prst="rect">
            <a:avLst/>
          </a:prstGeom>
        </p:spPr>
      </p:pic>
      <p:pic>
        <p:nvPicPr>
          <p:cNvPr id="11" name="Picture 10">
            <a:extLst>
              <a:ext uri="{FF2B5EF4-FFF2-40B4-BE49-F238E27FC236}">
                <a16:creationId xmlns:a16="http://schemas.microsoft.com/office/drawing/2014/main" id="{432809D6-4F9C-F8AB-7E15-CF6F12C9D69C}"/>
              </a:ext>
            </a:extLst>
          </p:cNvPr>
          <p:cNvPicPr>
            <a:picLocks noChangeAspect="1"/>
          </p:cNvPicPr>
          <p:nvPr/>
        </p:nvPicPr>
        <p:blipFill>
          <a:blip r:embed="rId11"/>
          <a:stretch>
            <a:fillRect/>
          </a:stretch>
        </p:blipFill>
        <p:spPr>
          <a:xfrm>
            <a:off x="7196990" y="4095872"/>
            <a:ext cx="1152381" cy="22761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BC49B6D7-3130-1E46-700B-C0698AFB770F}"/>
            </a:ext>
          </a:extLst>
        </p:cNvPr>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065B4095-23D4-EBC7-40B8-981F5B02320A}"/>
              </a:ext>
            </a:extLst>
          </p:cNvPr>
          <p:cNvSpPr/>
          <p:nvPr/>
        </p:nvSpPr>
        <p:spPr>
          <a:xfrm>
            <a:off x="1420630" y="2268547"/>
            <a:ext cx="9350740" cy="3396963"/>
          </a:xfrm>
          <a:prstGeom prst="wedgeRoundRectCallout">
            <a:avLst>
              <a:gd name="adj1" fmla="val -49621"/>
              <a:gd name="adj2" fmla="val 18784"/>
              <a:gd name="adj3" fmla="val 16667"/>
            </a:avLst>
          </a:prstGeom>
          <a:solidFill>
            <a:srgbClr val="8064A2">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Trong cuộc sống hằng ngày, có rất nhiều đồ vật có thể gây bỏng như: phích nước sôi, bàn là, nồi nước sôi, ấm siêu tốc, diêm, bật lửa, bếp lửa, lò than, bếp ga, lò vi sóng, lò nướng, ống </a:t>
            </a:r>
            <a:r>
              <a:rPr kumimoji="0" lang="vi-VN" sz="240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pô</a:t>
            </a:r>
            <a:r>
              <a:rPr kumimoji="0" lang="vi-VN" sz="240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xe máy, nồi áp suất,… Do vậy, chúng ta cần phải cẩn thận khi đến gần hoặc sử dụng chúng.</a:t>
            </a:r>
            <a:endParaRPr lang="en-US" sz="2400" dirty="0">
              <a:latin typeface="UTM Avo" panose="02040603050506020204" pitchFamily="18" charset="0"/>
              <a:ea typeface="+mn-ea"/>
              <a:cs typeface="Arial" panose="020B0604020202020204" pitchFamily="34" charset="0"/>
            </a:endParaRPr>
          </a:p>
        </p:txBody>
      </p:sp>
      <p:pic>
        <p:nvPicPr>
          <p:cNvPr id="3" name="Picture 2">
            <a:extLst>
              <a:ext uri="{FF2B5EF4-FFF2-40B4-BE49-F238E27FC236}">
                <a16:creationId xmlns:a16="http://schemas.microsoft.com/office/drawing/2014/main" id="{0BBA4E69-2577-EFD6-E550-A6B35C664A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567275" y="1377268"/>
            <a:ext cx="1057450" cy="1087097"/>
          </a:xfrm>
          <a:prstGeom prst="rect">
            <a:avLst/>
          </a:prstGeom>
        </p:spPr>
      </p:pic>
    </p:spTree>
    <p:extLst>
      <p:ext uri="{BB962C8B-B14F-4D97-AF65-F5344CB8AC3E}">
        <p14:creationId xmlns:p14="http://schemas.microsoft.com/office/powerpoint/2010/main" val="3725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DFC76652-4C6C-54EE-03F6-34EC54A632DD}"/>
            </a:ext>
          </a:extLst>
        </p:cNvPr>
        <p:cNvGrpSpPr/>
        <p:nvPr/>
      </p:nvGrpSpPr>
      <p:grpSpPr>
        <a:xfrm>
          <a:off x="0" y="0"/>
          <a:ext cx="0" cy="0"/>
          <a:chOff x="0" y="0"/>
          <a:chExt cx="0" cy="0"/>
        </a:xfrm>
      </p:grpSpPr>
      <p:sp>
        <p:nvSpPr>
          <p:cNvPr id="4" name="Google Shape;200;p6">
            <a:extLst>
              <a:ext uri="{FF2B5EF4-FFF2-40B4-BE49-F238E27FC236}">
                <a16:creationId xmlns:a16="http://schemas.microsoft.com/office/drawing/2014/main" id="{E9E28EB1-F148-225F-C033-20A1D50E8F51}"/>
              </a:ext>
            </a:extLst>
          </p:cNvPr>
          <p:cNvSpPr txBox="1"/>
          <p:nvPr/>
        </p:nvSpPr>
        <p:spPr>
          <a:xfrm>
            <a:off x="1097028" y="1457498"/>
            <a:ext cx="9997944"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2: </a:t>
            </a:r>
            <a:r>
              <a:rPr lang="en-US" sz="2600" b="1" dirty="0">
                <a:solidFill>
                  <a:schemeClr val="dk1"/>
                </a:solidFill>
                <a:latin typeface="UTM Avo" panose="02040603050506020204" pitchFamily="18" charset="0"/>
              </a:rPr>
              <a:t>XÁC ĐỊNH NHỮNG HÀNH ĐỘNG </a:t>
            </a:r>
            <a:br>
              <a:rPr lang="en-US" sz="2600" b="1" dirty="0">
                <a:solidFill>
                  <a:schemeClr val="dk1"/>
                </a:solidFill>
                <a:latin typeface="UTM Avo" panose="02040603050506020204" pitchFamily="18" charset="0"/>
              </a:rPr>
            </a:br>
            <a:r>
              <a:rPr lang="en-US" sz="2600" b="1" dirty="0">
                <a:solidFill>
                  <a:schemeClr val="dk1"/>
                </a:solidFill>
                <a:latin typeface="UTM Avo" panose="02040603050506020204" pitchFamily="18" charset="0"/>
              </a:rPr>
              <a:t>NGUY HIỂM, CÓ THỂ GÂY BỎNG</a:t>
            </a:r>
            <a:endParaRPr sz="2600" dirty="0">
              <a:latin typeface="UTM Avo" panose="02040603050506020204" pitchFamily="18" charset="0"/>
            </a:endParaRPr>
          </a:p>
        </p:txBody>
      </p:sp>
      <p:grpSp>
        <p:nvGrpSpPr>
          <p:cNvPr id="5" name="Group 4">
            <a:extLst>
              <a:ext uri="{FF2B5EF4-FFF2-40B4-BE49-F238E27FC236}">
                <a16:creationId xmlns:a16="http://schemas.microsoft.com/office/drawing/2014/main" id="{A922B9CF-29C9-A053-7472-562721A11386}"/>
              </a:ext>
            </a:extLst>
          </p:cNvPr>
          <p:cNvGrpSpPr/>
          <p:nvPr/>
        </p:nvGrpSpPr>
        <p:grpSpPr>
          <a:xfrm>
            <a:off x="598455" y="2853774"/>
            <a:ext cx="3702319" cy="3759298"/>
            <a:chOff x="-1" y="0"/>
            <a:chExt cx="4473519" cy="4654952"/>
          </a:xfrm>
        </p:grpSpPr>
        <p:sp>
          <p:nvSpPr>
            <p:cNvPr id="6" name="Freeform 3">
              <a:extLst>
                <a:ext uri="{FF2B5EF4-FFF2-40B4-BE49-F238E27FC236}">
                  <a16:creationId xmlns:a16="http://schemas.microsoft.com/office/drawing/2014/main" id="{69587ECC-4696-429A-C01B-B863F5EE71F6}"/>
                </a:ext>
              </a:extLst>
            </p:cNvPr>
            <p:cNvSpPr/>
            <p:nvPr/>
          </p:nvSpPr>
          <p:spPr>
            <a:xfrm>
              <a:off x="-1" y="0"/>
              <a:ext cx="4473519" cy="4654952"/>
            </a:xfrm>
            <a:custGeom>
              <a:avLst/>
              <a:gdLst/>
              <a:ahLst/>
              <a:cxnLst/>
              <a:rect l="l" t="t" r="r" b="b"/>
              <a:pathLst>
                <a:path w="4473519" h="4654952">
                  <a:moveTo>
                    <a:pt x="3967080" y="4638033"/>
                  </a:moveTo>
                  <a:cubicBezTo>
                    <a:pt x="3967080" y="4638033"/>
                    <a:pt x="3730084" y="4628064"/>
                    <a:pt x="3367945" y="4641508"/>
                  </a:cubicBezTo>
                  <a:cubicBezTo>
                    <a:pt x="3005807" y="4654952"/>
                    <a:pt x="490924" y="4654952"/>
                    <a:pt x="490924" y="4654952"/>
                  </a:cubicBezTo>
                  <a:cubicBezTo>
                    <a:pt x="245502" y="4654952"/>
                    <a:pt x="32509" y="4557684"/>
                    <a:pt x="31032" y="4397570"/>
                  </a:cubicBezTo>
                  <a:cubicBezTo>
                    <a:pt x="31032" y="4397570"/>
                    <a:pt x="0" y="283704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3920532" y="0"/>
                    <a:pt x="3920532" y="0"/>
                  </a:cubicBezTo>
                  <a:cubicBezTo>
                    <a:pt x="4232432" y="0"/>
                    <a:pt x="4465861" y="101069"/>
                    <a:pt x="4458003" y="303616"/>
                  </a:cubicBezTo>
                  <a:cubicBezTo>
                    <a:pt x="4458003" y="303616"/>
                    <a:pt x="4456008" y="2638667"/>
                    <a:pt x="4464764" y="3697983"/>
                  </a:cubicBezTo>
                  <a:cubicBezTo>
                    <a:pt x="4473519" y="3991284"/>
                    <a:pt x="4426971" y="4324356"/>
                    <a:pt x="4426971" y="4324356"/>
                  </a:cubicBezTo>
                  <a:cubicBezTo>
                    <a:pt x="4424006" y="4504381"/>
                    <a:pt x="4212502" y="4638033"/>
                    <a:pt x="3967080" y="4638033"/>
                  </a:cubicBezTo>
                  <a:close/>
                </a:path>
              </a:pathLst>
            </a:custGeom>
            <a:solidFill>
              <a:schemeClr val="accent6">
                <a:lumMod val="60000"/>
                <a:lumOff val="40000"/>
              </a:schemeClr>
            </a:solidFill>
          </p:spPr>
          <p:txBody>
            <a:bodyPr/>
            <a:lstStyle/>
            <a:p>
              <a:endParaRPr lang="en-US" sz="2400">
                <a:latin typeface="UTM Avo" panose="02040603050506020204" pitchFamily="18"/>
              </a:endParaRPr>
            </a:p>
          </p:txBody>
        </p:sp>
      </p:grpSp>
      <p:sp>
        <p:nvSpPr>
          <p:cNvPr id="8" name="Google Shape;200;p6">
            <a:extLst>
              <a:ext uri="{FF2B5EF4-FFF2-40B4-BE49-F238E27FC236}">
                <a16:creationId xmlns:a16="http://schemas.microsoft.com/office/drawing/2014/main" id="{A110C63A-5E56-3CBE-79E6-72C4D86919BB}"/>
              </a:ext>
            </a:extLst>
          </p:cNvPr>
          <p:cNvSpPr txBox="1"/>
          <p:nvPr/>
        </p:nvSpPr>
        <p:spPr>
          <a:xfrm>
            <a:off x="659490" y="2996972"/>
            <a:ext cx="3702319"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a:t>
            </a:r>
            <a:br>
              <a:rPr lang="en-US" sz="2600" b="1" i="0" u="none" strike="noStrike" cap="none" dirty="0">
                <a:solidFill>
                  <a:schemeClr val="dk1"/>
                </a:solidFill>
                <a:latin typeface="UTM Avo" panose="02040603050506020204" pitchFamily="18" charset="0"/>
                <a:sym typeface="Arial"/>
              </a:rPr>
            </a:br>
            <a:r>
              <a:rPr lang="en-US" sz="2600" b="1" dirty="0">
                <a:solidFill>
                  <a:schemeClr val="dk1"/>
                </a:solidFill>
                <a:latin typeface="UTM Avo" panose="02040603050506020204" pitchFamily="18" charset="0"/>
              </a:rPr>
              <a:t>NHÓM ĐÔI</a:t>
            </a:r>
            <a:endParaRPr sz="2600" dirty="0">
              <a:latin typeface="UTM Avo" panose="02040603050506020204" pitchFamily="18" charset="0"/>
            </a:endParaRPr>
          </a:p>
        </p:txBody>
      </p:sp>
      <p:pic>
        <p:nvPicPr>
          <p:cNvPr id="9" name="Google Shape;214;p8">
            <a:extLst>
              <a:ext uri="{FF2B5EF4-FFF2-40B4-BE49-F238E27FC236}">
                <a16:creationId xmlns:a16="http://schemas.microsoft.com/office/drawing/2014/main" id="{93B851C5-07AF-FD8C-0E24-1712C4967434}"/>
              </a:ext>
            </a:extLst>
          </p:cNvPr>
          <p:cNvPicPr preferRelativeResize="0"/>
          <p:nvPr/>
        </p:nvPicPr>
        <p:blipFill rotWithShape="1">
          <a:blip r:embed="rId4">
            <a:alphaModFix/>
          </a:blip>
          <a:srcRect/>
          <a:stretch/>
        </p:blipFill>
        <p:spPr>
          <a:xfrm>
            <a:off x="1417870" y="4340499"/>
            <a:ext cx="2185558" cy="2235865"/>
          </a:xfrm>
          <a:prstGeom prst="rect">
            <a:avLst/>
          </a:prstGeom>
          <a:noFill/>
          <a:ln>
            <a:noFill/>
          </a:ln>
        </p:spPr>
      </p:pic>
      <p:grpSp>
        <p:nvGrpSpPr>
          <p:cNvPr id="10" name="Group 9">
            <a:extLst>
              <a:ext uri="{FF2B5EF4-FFF2-40B4-BE49-F238E27FC236}">
                <a16:creationId xmlns:a16="http://schemas.microsoft.com/office/drawing/2014/main" id="{83776DD9-D46B-4352-6E00-52B99ADB6C35}"/>
              </a:ext>
            </a:extLst>
          </p:cNvPr>
          <p:cNvGrpSpPr/>
          <p:nvPr/>
        </p:nvGrpSpPr>
        <p:grpSpPr>
          <a:xfrm>
            <a:off x="4742293" y="2400867"/>
            <a:ext cx="7172094" cy="4175497"/>
            <a:chOff x="1331902" y="4900690"/>
            <a:chExt cx="10758142" cy="5088557"/>
          </a:xfrm>
        </p:grpSpPr>
        <p:sp>
          <p:nvSpPr>
            <p:cNvPr id="11" name="TextBox 10">
              <a:extLst>
                <a:ext uri="{FF2B5EF4-FFF2-40B4-BE49-F238E27FC236}">
                  <a16:creationId xmlns:a16="http://schemas.microsoft.com/office/drawing/2014/main" id="{1344B717-0D49-1BB0-0A09-6EE9CC83F37C}"/>
                </a:ext>
              </a:extLst>
            </p:cNvPr>
            <p:cNvSpPr txBox="1"/>
            <p:nvPr/>
          </p:nvSpPr>
          <p:spPr>
            <a:xfrm>
              <a:off x="1331902" y="5969735"/>
              <a:ext cx="10172816" cy="4019512"/>
            </a:xfrm>
            <a:prstGeom prst="rect">
              <a:avLst/>
            </a:prstGeom>
            <a:solidFill>
              <a:schemeClr val="accent5">
                <a:lumMod val="20000"/>
                <a:lumOff val="80000"/>
              </a:schemeClr>
            </a:solidFill>
            <a:ln>
              <a:solidFill>
                <a:schemeClr val="accent5">
                  <a:lumMod val="20000"/>
                  <a:lumOff val="80000"/>
                </a:schemeClr>
              </a:solidFill>
            </a:ln>
          </p:spPr>
          <p:txBody>
            <a:bodyPr wrap="square">
              <a:spAutoFit/>
            </a:bodyPr>
            <a:lstStyle/>
            <a:p>
              <a:pPr algn="just">
                <a:lnSpc>
                  <a:spcPct val="150000"/>
                </a:lnSpc>
                <a:spcBef>
                  <a:spcPts val="600"/>
                </a:spcBef>
              </a:pPr>
              <a:r>
                <a:rPr lang="en-US" sz="2200" dirty="0" err="1">
                  <a:latin typeface="UTM Avo" panose="02040603050506020204" pitchFamily="18"/>
                  <a:cs typeface="Arial" panose="020B0604020202020204" pitchFamily="34" charset="0"/>
                </a:rPr>
                <a:t>Các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nhóm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cùng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quan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sát</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tranh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trong</a:t>
              </a:r>
              <a:r>
                <a:rPr lang="en-US" sz="2200" dirty="0">
                  <a:latin typeface="UTM Avo" panose="02040603050506020204" pitchFamily="18"/>
                  <a:cs typeface="Arial" panose="020B0604020202020204" pitchFamily="34" charset="0"/>
                </a:rPr>
                <a:t> SGK – tr69 </a:t>
              </a:r>
              <a:r>
                <a:rPr lang="en-US" sz="2200" dirty="0" err="1">
                  <a:latin typeface="UTM Avo" panose="02040603050506020204" pitchFamily="18"/>
                  <a:cs typeface="Arial" panose="020B0604020202020204" pitchFamily="34" charset="0"/>
                </a:rPr>
                <a:t>và</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trả</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lời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các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câu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hỏi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sau</a:t>
              </a:r>
              <a:r>
                <a:rPr lang="en-US" sz="2200" dirty="0">
                  <a:latin typeface="UTM Avo" panose="02040603050506020204" pitchFamily="18"/>
                  <a:cs typeface="Arial" panose="020B0604020202020204" pitchFamily="34" charset="0"/>
                </a:rPr>
                <a:t>:</a:t>
              </a:r>
            </a:p>
            <a:p>
              <a:pPr algn="just">
                <a:lnSpc>
                  <a:spcPct val="150000"/>
                </a:lnSpc>
                <a:spcBef>
                  <a:spcPts val="600"/>
                </a:spcBef>
              </a:pP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Bạn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trong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mỗi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tranh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đang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làm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gì</a:t>
              </a:r>
              <a:r>
                <a:rPr lang="en-US" sz="2200" dirty="0">
                  <a:latin typeface="UTM Avo" panose="02040603050506020204" pitchFamily="18"/>
                  <a:cs typeface="Arial" panose="020B0604020202020204" pitchFamily="34" charset="0"/>
                </a:rPr>
                <a:t>?</a:t>
              </a:r>
            </a:p>
            <a:p>
              <a:pPr algn="just">
                <a:lnSpc>
                  <a:spcPct val="150000"/>
                </a:lnSpc>
                <a:spcBef>
                  <a:spcPts val="600"/>
                </a:spcBef>
              </a:pP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Việc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làm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ấy</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có</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thể</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dẫn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đến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điều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gì</a:t>
              </a:r>
              <a:r>
                <a:rPr lang="en-US" sz="2200" dirty="0">
                  <a:latin typeface="UTM Avo" panose="02040603050506020204" pitchFamily="18"/>
                  <a:cs typeface="Arial" panose="020B0604020202020204" pitchFamily="34" charset="0"/>
                </a:rPr>
                <a:t>?</a:t>
              </a:r>
            </a:p>
            <a:p>
              <a:pPr algn="just">
                <a:lnSpc>
                  <a:spcPct val="150000"/>
                </a:lnSpc>
                <a:spcBef>
                  <a:spcPts val="600"/>
                </a:spcBef>
              </a:pP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Ngoài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các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hành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động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trên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em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còn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biết</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những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hành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động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nào</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khác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có</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thể</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gây</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bỏng</a:t>
              </a:r>
              <a:r>
                <a:rPr lang="en-US" sz="2200" dirty="0">
                  <a:latin typeface="UTM Avo" panose="02040603050506020204" pitchFamily="18"/>
                  <a:cs typeface="Arial" panose="020B0604020202020204" pitchFamily="34" charset="0"/>
                </a:rPr>
                <a:t>?</a:t>
              </a:r>
              <a:endParaRPr lang="vi-VN" sz="2200" dirty="0">
                <a:latin typeface="UTM Avo" panose="02040603050506020204" pitchFamily="18"/>
                <a:cs typeface="Arial" panose="020B0604020202020204" pitchFamily="34" charset="0"/>
              </a:endParaRPr>
            </a:p>
          </p:txBody>
        </p:sp>
        <p:pic>
          <p:nvPicPr>
            <p:cNvPr id="12" name="Picture 2">
              <a:extLst>
                <a:ext uri="{FF2B5EF4-FFF2-40B4-BE49-F238E27FC236}">
                  <a16:creationId xmlns:a16="http://schemas.microsoft.com/office/drawing/2014/main" id="{87452316-49CA-5AD7-421A-2136AD9CC88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594830" y="4900690"/>
              <a:ext cx="1495214" cy="1215495"/>
            </a:xfrm>
            <a:prstGeom prst="rect">
              <a:avLst/>
            </a:prstGeom>
          </p:spPr>
        </p:pic>
      </p:grpSp>
    </p:spTree>
    <p:extLst>
      <p:ext uri="{BB962C8B-B14F-4D97-AF65-F5344CB8AC3E}">
        <p14:creationId xmlns:p14="http://schemas.microsoft.com/office/powerpoint/2010/main" val="89254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D2D2A110-142D-55D7-B483-39F0FF99D2CB}"/>
            </a:ext>
          </a:extLst>
        </p:cNvPr>
        <p:cNvGrpSpPr/>
        <p:nvPr/>
      </p:nvGrpSpPr>
      <p:grpSpPr>
        <a:xfrm>
          <a:off x="0" y="0"/>
          <a:ext cx="0" cy="0"/>
          <a:chOff x="0" y="0"/>
          <a:chExt cx="0" cy="0"/>
        </a:xfrm>
      </p:grpSpPr>
      <p:pic>
        <p:nvPicPr>
          <p:cNvPr id="3" name="Picture 2" descr="A collage of images of children in different activities&#10;&#10;Description automatically generated">
            <a:extLst>
              <a:ext uri="{FF2B5EF4-FFF2-40B4-BE49-F238E27FC236}">
                <a16:creationId xmlns:a16="http://schemas.microsoft.com/office/drawing/2014/main" id="{BAE00811-CAB6-EBC5-B8F5-568ADA49B8F9}"/>
              </a:ext>
            </a:extLst>
          </p:cNvPr>
          <p:cNvPicPr>
            <a:picLocks noChangeAspect="1"/>
          </p:cNvPicPr>
          <p:nvPr/>
        </p:nvPicPr>
        <p:blipFill>
          <a:blip r:embed="rId4"/>
          <a:srcRect t="7010" b="66048"/>
          <a:stretch/>
        </p:blipFill>
        <p:spPr>
          <a:xfrm>
            <a:off x="785684" y="2390021"/>
            <a:ext cx="7807091" cy="2700455"/>
          </a:xfrm>
          <a:prstGeom prst="rect">
            <a:avLst/>
          </a:prstGeom>
        </p:spPr>
      </p:pic>
      <p:pic>
        <p:nvPicPr>
          <p:cNvPr id="7" name="Picture 6" descr="A collage of images of children in different activities&#10;&#10;Description automatically generated">
            <a:extLst>
              <a:ext uri="{FF2B5EF4-FFF2-40B4-BE49-F238E27FC236}">
                <a16:creationId xmlns:a16="http://schemas.microsoft.com/office/drawing/2014/main" id="{6F4D2CFF-38CE-C9C0-EFF7-1081EB4C9145}"/>
              </a:ext>
            </a:extLst>
          </p:cNvPr>
          <p:cNvPicPr>
            <a:picLocks noChangeAspect="1"/>
          </p:cNvPicPr>
          <p:nvPr/>
        </p:nvPicPr>
        <p:blipFill>
          <a:blip r:embed="rId4"/>
          <a:srcRect t="33541" r="50294" b="36906"/>
          <a:stretch/>
        </p:blipFill>
        <p:spPr>
          <a:xfrm>
            <a:off x="7880808" y="2226498"/>
            <a:ext cx="3751868" cy="2863978"/>
          </a:xfrm>
          <a:prstGeom prst="rect">
            <a:avLst/>
          </a:prstGeom>
        </p:spPr>
      </p:pic>
    </p:spTree>
    <p:extLst>
      <p:ext uri="{BB962C8B-B14F-4D97-AF65-F5344CB8AC3E}">
        <p14:creationId xmlns:p14="http://schemas.microsoft.com/office/powerpoint/2010/main" val="2552289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754E17CC-8E7B-9862-BE6E-B2D82770D7A1}"/>
            </a:ext>
          </a:extLst>
        </p:cNvPr>
        <p:cNvGrpSpPr/>
        <p:nvPr/>
      </p:nvGrpSpPr>
      <p:grpSpPr>
        <a:xfrm>
          <a:off x="0" y="0"/>
          <a:ext cx="0" cy="0"/>
          <a:chOff x="0" y="0"/>
          <a:chExt cx="0" cy="0"/>
        </a:xfrm>
      </p:grpSpPr>
      <p:pic>
        <p:nvPicPr>
          <p:cNvPr id="13" name="Picture 12" descr="A collage of images of children in different activities&#10;&#10;Description automatically generated">
            <a:extLst>
              <a:ext uri="{FF2B5EF4-FFF2-40B4-BE49-F238E27FC236}">
                <a16:creationId xmlns:a16="http://schemas.microsoft.com/office/drawing/2014/main" id="{AF2E9C1E-4A06-F2BE-E766-0826E295433A}"/>
              </a:ext>
            </a:extLst>
          </p:cNvPr>
          <p:cNvPicPr>
            <a:picLocks noChangeAspect="1"/>
          </p:cNvPicPr>
          <p:nvPr/>
        </p:nvPicPr>
        <p:blipFill>
          <a:blip r:embed="rId4"/>
          <a:srcRect t="62543" b="7903"/>
          <a:stretch/>
        </p:blipFill>
        <p:spPr>
          <a:xfrm>
            <a:off x="3908981" y="2413263"/>
            <a:ext cx="7701870" cy="2922308"/>
          </a:xfrm>
          <a:prstGeom prst="rect">
            <a:avLst/>
          </a:prstGeom>
        </p:spPr>
      </p:pic>
      <p:pic>
        <p:nvPicPr>
          <p:cNvPr id="14" name="Picture 13" descr="A collage of images of children in different activities&#10;&#10;Description automatically generated">
            <a:extLst>
              <a:ext uri="{FF2B5EF4-FFF2-40B4-BE49-F238E27FC236}">
                <a16:creationId xmlns:a16="http://schemas.microsoft.com/office/drawing/2014/main" id="{672E9053-F958-1654-D49B-C47BAE428440}"/>
              </a:ext>
            </a:extLst>
          </p:cNvPr>
          <p:cNvPicPr>
            <a:picLocks noChangeAspect="1"/>
          </p:cNvPicPr>
          <p:nvPr/>
        </p:nvPicPr>
        <p:blipFill>
          <a:blip r:embed="rId4"/>
          <a:srcRect l="48294" t="33541" b="36906"/>
          <a:stretch/>
        </p:blipFill>
        <p:spPr>
          <a:xfrm>
            <a:off x="735291" y="2413263"/>
            <a:ext cx="3982325" cy="2922308"/>
          </a:xfrm>
          <a:prstGeom prst="rect">
            <a:avLst/>
          </a:prstGeom>
        </p:spPr>
      </p:pic>
    </p:spTree>
    <p:extLst>
      <p:ext uri="{BB962C8B-B14F-4D97-AF65-F5344CB8AC3E}">
        <p14:creationId xmlns:p14="http://schemas.microsoft.com/office/powerpoint/2010/main" val="1574532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164EF298-4A3B-48F7-860A-BF94F482431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BF629AB-20A7-3482-8AA0-B43A63503258}"/>
              </a:ext>
            </a:extLst>
          </p:cNvPr>
          <p:cNvGrpSpPr/>
          <p:nvPr/>
        </p:nvGrpSpPr>
        <p:grpSpPr>
          <a:xfrm>
            <a:off x="798829" y="2613884"/>
            <a:ext cx="4792066" cy="3217950"/>
            <a:chOff x="10806359" y="3390899"/>
            <a:chExt cx="5043240" cy="2616489"/>
          </a:xfrm>
        </p:grpSpPr>
        <p:grpSp>
          <p:nvGrpSpPr>
            <p:cNvPr id="3" name="Group 2">
              <a:extLst>
                <a:ext uri="{FF2B5EF4-FFF2-40B4-BE49-F238E27FC236}">
                  <a16:creationId xmlns:a16="http://schemas.microsoft.com/office/drawing/2014/main" id="{7C84F9A3-DE58-2278-08EE-0DE7C38BA3CD}"/>
                </a:ext>
              </a:extLst>
            </p:cNvPr>
            <p:cNvGrpSpPr/>
            <p:nvPr/>
          </p:nvGrpSpPr>
          <p:grpSpPr>
            <a:xfrm>
              <a:off x="10806359" y="3390899"/>
              <a:ext cx="5043240" cy="2616489"/>
              <a:chOff x="10439400" y="2639894"/>
              <a:chExt cx="5945481" cy="1436805"/>
            </a:xfrm>
          </p:grpSpPr>
          <p:sp>
            <p:nvSpPr>
              <p:cNvPr id="13" name="Rectangle 12">
                <a:extLst>
                  <a:ext uri="{FF2B5EF4-FFF2-40B4-BE49-F238E27FC236}">
                    <a16:creationId xmlns:a16="http://schemas.microsoft.com/office/drawing/2014/main" id="{BF07328C-543C-8CAE-08FD-35E882816A69}"/>
                  </a:ext>
                </a:extLst>
              </p:cNvPr>
              <p:cNvSpPr/>
              <p:nvPr/>
            </p:nvSpPr>
            <p:spPr>
              <a:xfrm>
                <a:off x="10439400" y="2639894"/>
                <a:ext cx="5715000" cy="127342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sp>
            <p:nvSpPr>
              <p:cNvPr id="14" name="Rectangle 13">
                <a:extLst>
                  <a:ext uri="{FF2B5EF4-FFF2-40B4-BE49-F238E27FC236}">
                    <a16:creationId xmlns:a16="http://schemas.microsoft.com/office/drawing/2014/main" id="{44A31633-AA71-A0B3-F9DD-AFF0835A50CC}"/>
                  </a:ext>
                </a:extLst>
              </p:cNvPr>
              <p:cNvSpPr/>
              <p:nvPr/>
            </p:nvSpPr>
            <p:spPr>
              <a:xfrm>
                <a:off x="10669881" y="2742880"/>
                <a:ext cx="5715000" cy="1333819"/>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grpSp>
        <p:sp>
          <p:nvSpPr>
            <p:cNvPr id="7" name="TextBox 6">
              <a:extLst>
                <a:ext uri="{FF2B5EF4-FFF2-40B4-BE49-F238E27FC236}">
                  <a16:creationId xmlns:a16="http://schemas.microsoft.com/office/drawing/2014/main" id="{76D528F9-47AC-DD90-16E7-57BADBB22337}"/>
                </a:ext>
              </a:extLst>
            </p:cNvPr>
            <p:cNvSpPr txBox="1"/>
            <p:nvPr/>
          </p:nvSpPr>
          <p:spPr>
            <a:xfrm>
              <a:off x="11001864" y="3513275"/>
              <a:ext cx="4847735" cy="2494113"/>
            </a:xfrm>
            <a:prstGeom prst="rect">
              <a:avLst/>
            </a:prstGeom>
            <a:noFill/>
          </p:spPr>
          <p:txBody>
            <a:bodyPr wrap="square">
              <a:spAutoFit/>
            </a:bodyPr>
            <a:lstStyle/>
            <a:p>
              <a:pPr algn="just">
                <a:lnSpc>
                  <a:spcPct val="150000"/>
                </a:lnSpc>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Bạn nữ đang kê ghế đứng nghịch bếp, trong khi trên bếp có nồi thức ăn đang sôi. Bạn nữ có thể bị bỏng do lửa tạt vào tay hoặc nồi thức ăn nóng đổ vào người.</a:t>
              </a:r>
              <a:endParaRPr lang="en-US" sz="2200" dirty="0">
                <a:latin typeface="UTM Avo" panose="02040603050506020204" pitchFamily="18"/>
                <a:cs typeface="Arial" panose="020B0604020202020204" pitchFamily="34" charset="0"/>
              </a:endParaRPr>
            </a:p>
          </p:txBody>
        </p:sp>
      </p:grpSp>
      <p:pic>
        <p:nvPicPr>
          <p:cNvPr id="16" name="Picture 15" descr="A collage of images of children in different activities&#10;&#10;Description automatically generated">
            <a:extLst>
              <a:ext uri="{FF2B5EF4-FFF2-40B4-BE49-F238E27FC236}">
                <a16:creationId xmlns:a16="http://schemas.microsoft.com/office/drawing/2014/main" id="{AB5AA2E7-CFA9-584C-02E6-FFFF39FBB4F9}"/>
              </a:ext>
            </a:extLst>
          </p:cNvPr>
          <p:cNvPicPr>
            <a:picLocks noChangeAspect="1"/>
          </p:cNvPicPr>
          <p:nvPr/>
        </p:nvPicPr>
        <p:blipFill>
          <a:blip r:embed="rId4"/>
          <a:srcRect l="4046" t="6441" r="52242" b="66191"/>
          <a:stretch/>
        </p:blipFill>
        <p:spPr>
          <a:xfrm>
            <a:off x="6096000" y="2273036"/>
            <a:ext cx="5138209" cy="4130298"/>
          </a:xfrm>
          <a:prstGeom prst="rect">
            <a:avLst/>
          </a:prstGeom>
        </p:spPr>
      </p:pic>
      <p:sp>
        <p:nvSpPr>
          <p:cNvPr id="4" name="Google Shape;200;p6">
            <a:extLst>
              <a:ext uri="{FF2B5EF4-FFF2-40B4-BE49-F238E27FC236}">
                <a16:creationId xmlns:a16="http://schemas.microsoft.com/office/drawing/2014/main" id="{33AC626F-5206-F9B7-0457-34F09B56AA71}"/>
              </a:ext>
            </a:extLst>
          </p:cNvPr>
          <p:cNvSpPr txBox="1"/>
          <p:nvPr/>
        </p:nvSpPr>
        <p:spPr>
          <a:xfrm>
            <a:off x="1097028" y="1457498"/>
            <a:ext cx="9997944" cy="64633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800" b="1" i="0" u="none" strike="noStrike" cap="none" dirty="0" err="1">
                <a:solidFill>
                  <a:schemeClr val="dk1"/>
                </a:solidFill>
                <a:latin typeface="UTM Avo" panose="02040603050506020204" pitchFamily="18" charset="0"/>
                <a:sym typeface="Arial"/>
              </a:rPr>
              <a:t>Gợi</a:t>
            </a:r>
            <a:r>
              <a:rPr lang="en-US" sz="2800" b="1" i="0" u="none" strike="noStrike" cap="none" dirty="0">
                <a:solidFill>
                  <a:schemeClr val="dk1"/>
                </a:solidFill>
                <a:latin typeface="UTM Avo" panose="02040603050506020204" pitchFamily="18" charset="0"/>
                <a:sym typeface="Arial"/>
              </a:rPr>
              <a:t> ý </a:t>
            </a:r>
            <a:r>
              <a:rPr lang="en-US" sz="2800" b="1" i="0" u="none" strike="noStrike" cap="none" dirty="0" err="1">
                <a:solidFill>
                  <a:schemeClr val="dk1"/>
                </a:solidFill>
                <a:latin typeface="UTM Avo" panose="02040603050506020204" pitchFamily="18" charset="0"/>
                <a:sym typeface="Arial"/>
              </a:rPr>
              <a:t>trả</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lời</a:t>
            </a:r>
            <a:endParaRPr sz="2800" dirty="0">
              <a:latin typeface="UTM Avo" panose="02040603050506020204" pitchFamily="18" charset="0"/>
            </a:endParaRPr>
          </a:p>
        </p:txBody>
      </p:sp>
    </p:spTree>
    <p:extLst>
      <p:ext uri="{BB962C8B-B14F-4D97-AF65-F5344CB8AC3E}">
        <p14:creationId xmlns:p14="http://schemas.microsoft.com/office/powerpoint/2010/main" val="103470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26F69C46-6E8B-8A5A-9201-524D7FCC1BE0}"/>
            </a:ext>
          </a:extLst>
        </p:cNvPr>
        <p:cNvGrpSpPr/>
        <p:nvPr/>
      </p:nvGrpSpPr>
      <p:grpSpPr>
        <a:xfrm>
          <a:off x="0" y="0"/>
          <a:ext cx="0" cy="0"/>
          <a:chOff x="0" y="0"/>
          <a:chExt cx="0" cy="0"/>
        </a:xfrm>
      </p:grpSpPr>
      <p:pic>
        <p:nvPicPr>
          <p:cNvPr id="2" name="Picture 1" descr="A collage of images of children in different activities&#10;&#10;Description automatically generated">
            <a:extLst>
              <a:ext uri="{FF2B5EF4-FFF2-40B4-BE49-F238E27FC236}">
                <a16:creationId xmlns:a16="http://schemas.microsoft.com/office/drawing/2014/main" id="{57EDFC16-8505-71D5-9778-399C7255E2CB}"/>
              </a:ext>
            </a:extLst>
          </p:cNvPr>
          <p:cNvPicPr>
            <a:picLocks noChangeAspect="1"/>
          </p:cNvPicPr>
          <p:nvPr/>
        </p:nvPicPr>
        <p:blipFill>
          <a:blip r:embed="rId4"/>
          <a:srcRect l="49492" t="6441" r="6796" b="66191"/>
          <a:stretch/>
        </p:blipFill>
        <p:spPr>
          <a:xfrm>
            <a:off x="744916" y="2247678"/>
            <a:ext cx="5138209" cy="4130298"/>
          </a:xfrm>
          <a:prstGeom prst="rect">
            <a:avLst/>
          </a:prstGeom>
        </p:spPr>
      </p:pic>
      <p:grpSp>
        <p:nvGrpSpPr>
          <p:cNvPr id="3" name="Group 2">
            <a:extLst>
              <a:ext uri="{FF2B5EF4-FFF2-40B4-BE49-F238E27FC236}">
                <a16:creationId xmlns:a16="http://schemas.microsoft.com/office/drawing/2014/main" id="{75E766B9-4B98-A78B-81B4-A7F737ADCBED}"/>
              </a:ext>
            </a:extLst>
          </p:cNvPr>
          <p:cNvGrpSpPr/>
          <p:nvPr/>
        </p:nvGrpSpPr>
        <p:grpSpPr>
          <a:xfrm>
            <a:off x="6434192" y="2588527"/>
            <a:ext cx="4792066" cy="3258022"/>
            <a:chOff x="10806359" y="3390899"/>
            <a:chExt cx="5043240" cy="2649071"/>
          </a:xfrm>
        </p:grpSpPr>
        <p:grpSp>
          <p:nvGrpSpPr>
            <p:cNvPr id="4" name="Group 3">
              <a:extLst>
                <a:ext uri="{FF2B5EF4-FFF2-40B4-BE49-F238E27FC236}">
                  <a16:creationId xmlns:a16="http://schemas.microsoft.com/office/drawing/2014/main" id="{CD49635C-CEDC-4BDC-A805-4F3BD792D791}"/>
                </a:ext>
              </a:extLst>
            </p:cNvPr>
            <p:cNvGrpSpPr/>
            <p:nvPr/>
          </p:nvGrpSpPr>
          <p:grpSpPr>
            <a:xfrm>
              <a:off x="10806359" y="3390899"/>
              <a:ext cx="5043240" cy="2616489"/>
              <a:chOff x="10439400" y="2639894"/>
              <a:chExt cx="5945481" cy="1436805"/>
            </a:xfrm>
          </p:grpSpPr>
          <p:sp>
            <p:nvSpPr>
              <p:cNvPr id="6" name="Rectangle 5">
                <a:extLst>
                  <a:ext uri="{FF2B5EF4-FFF2-40B4-BE49-F238E27FC236}">
                    <a16:creationId xmlns:a16="http://schemas.microsoft.com/office/drawing/2014/main" id="{EA0445E4-62AA-FD9D-BAC4-D2100834D6B3}"/>
                  </a:ext>
                </a:extLst>
              </p:cNvPr>
              <p:cNvSpPr/>
              <p:nvPr/>
            </p:nvSpPr>
            <p:spPr>
              <a:xfrm>
                <a:off x="10439400" y="2639894"/>
                <a:ext cx="5715000" cy="127342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sp>
            <p:nvSpPr>
              <p:cNvPr id="7" name="Rectangle 6">
                <a:extLst>
                  <a:ext uri="{FF2B5EF4-FFF2-40B4-BE49-F238E27FC236}">
                    <a16:creationId xmlns:a16="http://schemas.microsoft.com/office/drawing/2014/main" id="{EE528147-527F-BDFC-1A64-519F796255BA}"/>
                  </a:ext>
                </a:extLst>
              </p:cNvPr>
              <p:cNvSpPr/>
              <p:nvPr/>
            </p:nvSpPr>
            <p:spPr>
              <a:xfrm>
                <a:off x="10669881" y="2742880"/>
                <a:ext cx="5715000" cy="1333819"/>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grpSp>
        <p:sp>
          <p:nvSpPr>
            <p:cNvPr id="5" name="TextBox 4">
              <a:extLst>
                <a:ext uri="{FF2B5EF4-FFF2-40B4-BE49-F238E27FC236}">
                  <a16:creationId xmlns:a16="http://schemas.microsoft.com/office/drawing/2014/main" id="{F339DAFF-787A-B146-D673-FCD3F8CC82E7}"/>
                </a:ext>
              </a:extLst>
            </p:cNvPr>
            <p:cNvSpPr txBox="1"/>
            <p:nvPr/>
          </p:nvSpPr>
          <p:spPr>
            <a:xfrm>
              <a:off x="11001864" y="3545857"/>
              <a:ext cx="4847735" cy="2494113"/>
            </a:xfrm>
            <a:prstGeom prst="rect">
              <a:avLst/>
            </a:prstGeom>
            <a:noFill/>
          </p:spPr>
          <p:txBody>
            <a:bodyPr wrap="square">
              <a:spAutoFit/>
            </a:bodyPr>
            <a:lstStyle/>
            <a:p>
              <a:pPr algn="just">
                <a:lnSpc>
                  <a:spcPct val="150000"/>
                </a:lnSpc>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Bạn nam đang thò tay (không đeo găng) vào lò nướng để lấy chiếc bánh mì vừa nướng xong còn đang rất nóng. Bạn có thể bị bỏng tay bởi lò nướng hoặc chiếc bánh.</a:t>
              </a:r>
              <a:endParaRPr lang="en-US" sz="2200" dirty="0">
                <a:latin typeface="UTM Avo" panose="02040603050506020204" pitchFamily="18"/>
                <a:cs typeface="Arial" panose="020B0604020202020204" pitchFamily="34" charset="0"/>
              </a:endParaRPr>
            </a:p>
          </p:txBody>
        </p:sp>
      </p:grpSp>
      <p:sp>
        <p:nvSpPr>
          <p:cNvPr id="8" name="Google Shape;200;p6">
            <a:extLst>
              <a:ext uri="{FF2B5EF4-FFF2-40B4-BE49-F238E27FC236}">
                <a16:creationId xmlns:a16="http://schemas.microsoft.com/office/drawing/2014/main" id="{5B9F0B7C-FB67-F60C-BF61-8E5C0C6CCDF6}"/>
              </a:ext>
            </a:extLst>
          </p:cNvPr>
          <p:cNvSpPr txBox="1"/>
          <p:nvPr/>
        </p:nvSpPr>
        <p:spPr>
          <a:xfrm>
            <a:off x="1097028" y="1457498"/>
            <a:ext cx="9997944" cy="64633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800" b="1" i="0" u="none" strike="noStrike" cap="none" dirty="0" err="1">
                <a:solidFill>
                  <a:schemeClr val="dk1"/>
                </a:solidFill>
                <a:latin typeface="UTM Avo" panose="02040603050506020204" pitchFamily="18" charset="0"/>
                <a:sym typeface="Arial"/>
              </a:rPr>
              <a:t>Gợi</a:t>
            </a:r>
            <a:r>
              <a:rPr lang="en-US" sz="2800" b="1" i="0" u="none" strike="noStrike" cap="none" dirty="0">
                <a:solidFill>
                  <a:schemeClr val="dk1"/>
                </a:solidFill>
                <a:latin typeface="UTM Avo" panose="02040603050506020204" pitchFamily="18" charset="0"/>
                <a:sym typeface="Arial"/>
              </a:rPr>
              <a:t> ý </a:t>
            </a:r>
            <a:r>
              <a:rPr lang="en-US" sz="2800" b="1" i="0" u="none" strike="noStrike" cap="none" dirty="0" err="1">
                <a:solidFill>
                  <a:schemeClr val="dk1"/>
                </a:solidFill>
                <a:latin typeface="UTM Avo" panose="02040603050506020204" pitchFamily="18" charset="0"/>
                <a:sym typeface="Arial"/>
              </a:rPr>
              <a:t>trả</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lời</a:t>
            </a:r>
            <a:endParaRPr sz="2800" dirty="0">
              <a:latin typeface="UTM Avo" panose="02040603050506020204" pitchFamily="18" charset="0"/>
            </a:endParaRPr>
          </a:p>
        </p:txBody>
      </p:sp>
    </p:spTree>
    <p:extLst>
      <p:ext uri="{BB962C8B-B14F-4D97-AF65-F5344CB8AC3E}">
        <p14:creationId xmlns:p14="http://schemas.microsoft.com/office/powerpoint/2010/main" val="376780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5DE2DB7C-859D-2062-141C-3EBD1F2C7FA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821691A-878B-EBE5-B5B4-96690913C0C1}"/>
              </a:ext>
            </a:extLst>
          </p:cNvPr>
          <p:cNvGrpSpPr/>
          <p:nvPr/>
        </p:nvGrpSpPr>
        <p:grpSpPr>
          <a:xfrm>
            <a:off x="864817" y="2660691"/>
            <a:ext cx="4792066" cy="3217950"/>
            <a:chOff x="10806359" y="3390899"/>
            <a:chExt cx="5043240" cy="2616489"/>
          </a:xfrm>
        </p:grpSpPr>
        <p:grpSp>
          <p:nvGrpSpPr>
            <p:cNvPr id="3" name="Group 2">
              <a:extLst>
                <a:ext uri="{FF2B5EF4-FFF2-40B4-BE49-F238E27FC236}">
                  <a16:creationId xmlns:a16="http://schemas.microsoft.com/office/drawing/2014/main" id="{4602CD1A-6F97-6E29-F91B-F66372903F82}"/>
                </a:ext>
              </a:extLst>
            </p:cNvPr>
            <p:cNvGrpSpPr/>
            <p:nvPr/>
          </p:nvGrpSpPr>
          <p:grpSpPr>
            <a:xfrm>
              <a:off x="10806359" y="3390899"/>
              <a:ext cx="5043240" cy="2616489"/>
              <a:chOff x="10439400" y="2639894"/>
              <a:chExt cx="5945481" cy="1436805"/>
            </a:xfrm>
          </p:grpSpPr>
          <p:sp>
            <p:nvSpPr>
              <p:cNvPr id="5" name="Rectangle 4">
                <a:extLst>
                  <a:ext uri="{FF2B5EF4-FFF2-40B4-BE49-F238E27FC236}">
                    <a16:creationId xmlns:a16="http://schemas.microsoft.com/office/drawing/2014/main" id="{309D5695-1D3C-770E-9C7F-35BE09F7E9B4}"/>
                  </a:ext>
                </a:extLst>
              </p:cNvPr>
              <p:cNvSpPr/>
              <p:nvPr/>
            </p:nvSpPr>
            <p:spPr>
              <a:xfrm>
                <a:off x="10439400" y="2639894"/>
                <a:ext cx="5715000" cy="127342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7BEF3067-4B09-949F-08CD-2B495CB1F271}"/>
                  </a:ext>
                </a:extLst>
              </p:cNvPr>
              <p:cNvSpPr/>
              <p:nvPr/>
            </p:nvSpPr>
            <p:spPr>
              <a:xfrm>
                <a:off x="10669881" y="2742880"/>
                <a:ext cx="5715000" cy="1333819"/>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cs typeface="Arial" panose="020B0604020202020204" pitchFamily="34" charset="0"/>
                </a:endParaRPr>
              </a:p>
            </p:txBody>
          </p:sp>
        </p:grpSp>
        <p:sp>
          <p:nvSpPr>
            <p:cNvPr id="4" name="TextBox 3">
              <a:extLst>
                <a:ext uri="{FF2B5EF4-FFF2-40B4-BE49-F238E27FC236}">
                  <a16:creationId xmlns:a16="http://schemas.microsoft.com/office/drawing/2014/main" id="{B088B474-D6A9-CBB1-CD2F-C5992051357A}"/>
                </a:ext>
              </a:extLst>
            </p:cNvPr>
            <p:cNvSpPr txBox="1"/>
            <p:nvPr/>
          </p:nvSpPr>
          <p:spPr>
            <a:xfrm>
              <a:off x="11085369" y="3661155"/>
              <a:ext cx="4680724" cy="2263517"/>
            </a:xfrm>
            <a:prstGeom prst="rect">
              <a:avLst/>
            </a:prstGeom>
            <a:noFill/>
          </p:spPr>
          <p:txBody>
            <a:bodyPr wrap="square">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Bạn nam đang ở trong phòng tắm và mở vòi nước nóng để nghịch. Bạn có thể bị bỏng tay hoặc cả người do nước nóng bắn vào.</a:t>
              </a:r>
              <a:endParaRPr lang="en-US" sz="2400" dirty="0">
                <a:latin typeface="UTM Avo" panose="02040603050506020204" pitchFamily="18"/>
                <a:cs typeface="Arial" panose="020B0604020202020204" pitchFamily="34" charset="0"/>
              </a:endParaRPr>
            </a:p>
          </p:txBody>
        </p:sp>
      </p:grpSp>
      <p:pic>
        <p:nvPicPr>
          <p:cNvPr id="7" name="Picture 6" descr="A collage of images of children in different activities&#10;&#10;Description automatically generated">
            <a:extLst>
              <a:ext uri="{FF2B5EF4-FFF2-40B4-BE49-F238E27FC236}">
                <a16:creationId xmlns:a16="http://schemas.microsoft.com/office/drawing/2014/main" id="{E6817DE6-5699-2040-74D8-84C375E667E5}"/>
              </a:ext>
            </a:extLst>
          </p:cNvPr>
          <p:cNvPicPr>
            <a:picLocks noChangeAspect="1"/>
          </p:cNvPicPr>
          <p:nvPr/>
        </p:nvPicPr>
        <p:blipFill>
          <a:blip r:embed="rId4"/>
          <a:srcRect l="4708" t="34788" r="51580" b="37844"/>
          <a:stretch/>
        </p:blipFill>
        <p:spPr>
          <a:xfrm>
            <a:off x="6096000" y="2103829"/>
            <a:ext cx="5138209" cy="4130298"/>
          </a:xfrm>
          <a:prstGeom prst="rect">
            <a:avLst/>
          </a:prstGeom>
        </p:spPr>
      </p:pic>
      <p:sp>
        <p:nvSpPr>
          <p:cNvPr id="8" name="Google Shape;200;p6">
            <a:extLst>
              <a:ext uri="{FF2B5EF4-FFF2-40B4-BE49-F238E27FC236}">
                <a16:creationId xmlns:a16="http://schemas.microsoft.com/office/drawing/2014/main" id="{BCB0B74F-8CFB-F4AF-6DC9-2CE5DC8ADC21}"/>
              </a:ext>
            </a:extLst>
          </p:cNvPr>
          <p:cNvSpPr txBox="1"/>
          <p:nvPr/>
        </p:nvSpPr>
        <p:spPr>
          <a:xfrm>
            <a:off x="1097028" y="1457498"/>
            <a:ext cx="9997944" cy="64633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800" b="1" i="0" u="none" strike="noStrike" cap="none" dirty="0" err="1">
                <a:solidFill>
                  <a:schemeClr val="dk1"/>
                </a:solidFill>
                <a:latin typeface="UTM Avo" panose="02040603050506020204" pitchFamily="18" charset="0"/>
                <a:sym typeface="Arial"/>
              </a:rPr>
              <a:t>Gợi</a:t>
            </a:r>
            <a:r>
              <a:rPr lang="en-US" sz="2800" b="1" i="0" u="none" strike="noStrike" cap="none" dirty="0">
                <a:solidFill>
                  <a:schemeClr val="dk1"/>
                </a:solidFill>
                <a:latin typeface="UTM Avo" panose="02040603050506020204" pitchFamily="18" charset="0"/>
                <a:sym typeface="Arial"/>
              </a:rPr>
              <a:t> ý </a:t>
            </a:r>
            <a:r>
              <a:rPr lang="en-US" sz="2800" b="1" i="0" u="none" strike="noStrike" cap="none" dirty="0" err="1">
                <a:solidFill>
                  <a:schemeClr val="dk1"/>
                </a:solidFill>
                <a:latin typeface="UTM Avo" panose="02040603050506020204" pitchFamily="18" charset="0"/>
                <a:sym typeface="Arial"/>
              </a:rPr>
              <a:t>trả</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lời</a:t>
            </a:r>
            <a:endParaRPr sz="2800" dirty="0">
              <a:latin typeface="UTM Avo" panose="02040603050506020204" pitchFamily="18" charset="0"/>
            </a:endParaRPr>
          </a:p>
        </p:txBody>
      </p:sp>
    </p:spTree>
    <p:extLst>
      <p:ext uri="{BB962C8B-B14F-4D97-AF65-F5344CB8AC3E}">
        <p14:creationId xmlns:p14="http://schemas.microsoft.com/office/powerpoint/2010/main" val="130858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8160ECDF-9980-94E9-AC1A-9698469BFE66}"/>
            </a:ext>
          </a:extLst>
        </p:cNvPr>
        <p:cNvGrpSpPr/>
        <p:nvPr/>
      </p:nvGrpSpPr>
      <p:grpSpPr>
        <a:xfrm>
          <a:off x="0" y="0"/>
          <a:ext cx="0" cy="0"/>
          <a:chOff x="0" y="0"/>
          <a:chExt cx="0" cy="0"/>
        </a:xfrm>
      </p:grpSpPr>
      <p:pic>
        <p:nvPicPr>
          <p:cNvPr id="2" name="Picture 1" descr="A collage of images of children in different activities&#10;&#10;Description automatically generated">
            <a:extLst>
              <a:ext uri="{FF2B5EF4-FFF2-40B4-BE49-F238E27FC236}">
                <a16:creationId xmlns:a16="http://schemas.microsoft.com/office/drawing/2014/main" id="{F50A4055-E0CE-275C-C3F0-55DA8BFC6BEB}"/>
              </a:ext>
            </a:extLst>
          </p:cNvPr>
          <p:cNvPicPr>
            <a:picLocks noChangeAspect="1"/>
          </p:cNvPicPr>
          <p:nvPr/>
        </p:nvPicPr>
        <p:blipFill>
          <a:blip r:embed="rId4"/>
          <a:srcRect l="49047" t="35225" r="7241" b="37407"/>
          <a:stretch/>
        </p:blipFill>
        <p:spPr>
          <a:xfrm>
            <a:off x="707209" y="2356219"/>
            <a:ext cx="5138209" cy="4130298"/>
          </a:xfrm>
          <a:prstGeom prst="rect">
            <a:avLst/>
          </a:prstGeom>
        </p:spPr>
      </p:pic>
      <p:grpSp>
        <p:nvGrpSpPr>
          <p:cNvPr id="3" name="Group 2">
            <a:extLst>
              <a:ext uri="{FF2B5EF4-FFF2-40B4-BE49-F238E27FC236}">
                <a16:creationId xmlns:a16="http://schemas.microsoft.com/office/drawing/2014/main" id="{55F063C0-2A71-DD9B-440B-739C4D1690CC}"/>
              </a:ext>
            </a:extLst>
          </p:cNvPr>
          <p:cNvGrpSpPr/>
          <p:nvPr/>
        </p:nvGrpSpPr>
        <p:grpSpPr>
          <a:xfrm>
            <a:off x="6585021" y="2742718"/>
            <a:ext cx="4792066" cy="3217950"/>
            <a:chOff x="10806359" y="3390899"/>
            <a:chExt cx="5043240" cy="2616489"/>
          </a:xfrm>
        </p:grpSpPr>
        <p:grpSp>
          <p:nvGrpSpPr>
            <p:cNvPr id="4" name="Group 3">
              <a:extLst>
                <a:ext uri="{FF2B5EF4-FFF2-40B4-BE49-F238E27FC236}">
                  <a16:creationId xmlns:a16="http://schemas.microsoft.com/office/drawing/2014/main" id="{A27157EF-0D3E-AC99-6A63-42953C781ADF}"/>
                </a:ext>
              </a:extLst>
            </p:cNvPr>
            <p:cNvGrpSpPr/>
            <p:nvPr/>
          </p:nvGrpSpPr>
          <p:grpSpPr>
            <a:xfrm>
              <a:off x="10806359" y="3390899"/>
              <a:ext cx="5043240" cy="2616489"/>
              <a:chOff x="10439400" y="2639894"/>
              <a:chExt cx="5945481" cy="1436805"/>
            </a:xfrm>
          </p:grpSpPr>
          <p:sp>
            <p:nvSpPr>
              <p:cNvPr id="6" name="Rectangle 5">
                <a:extLst>
                  <a:ext uri="{FF2B5EF4-FFF2-40B4-BE49-F238E27FC236}">
                    <a16:creationId xmlns:a16="http://schemas.microsoft.com/office/drawing/2014/main" id="{CB3404C9-248A-E443-A411-FD74E4312FC0}"/>
                  </a:ext>
                </a:extLst>
              </p:cNvPr>
              <p:cNvSpPr/>
              <p:nvPr/>
            </p:nvSpPr>
            <p:spPr>
              <a:xfrm>
                <a:off x="10439400" y="2639894"/>
                <a:ext cx="5715000" cy="127342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cs typeface="Arial" panose="020B0604020202020204" pitchFamily="34" charset="0"/>
                </a:endParaRPr>
              </a:p>
            </p:txBody>
          </p:sp>
          <p:sp>
            <p:nvSpPr>
              <p:cNvPr id="7" name="Rectangle 6">
                <a:extLst>
                  <a:ext uri="{FF2B5EF4-FFF2-40B4-BE49-F238E27FC236}">
                    <a16:creationId xmlns:a16="http://schemas.microsoft.com/office/drawing/2014/main" id="{47A5AC91-3F1D-2D69-F8A4-AAB7966F1B14}"/>
                  </a:ext>
                </a:extLst>
              </p:cNvPr>
              <p:cNvSpPr/>
              <p:nvPr/>
            </p:nvSpPr>
            <p:spPr>
              <a:xfrm>
                <a:off x="10669881" y="2742880"/>
                <a:ext cx="5715000" cy="1333819"/>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cs typeface="Arial" panose="020B0604020202020204" pitchFamily="34" charset="0"/>
                </a:endParaRPr>
              </a:p>
            </p:txBody>
          </p:sp>
        </p:grpSp>
        <p:sp>
          <p:nvSpPr>
            <p:cNvPr id="5" name="TextBox 4">
              <a:extLst>
                <a:ext uri="{FF2B5EF4-FFF2-40B4-BE49-F238E27FC236}">
                  <a16:creationId xmlns:a16="http://schemas.microsoft.com/office/drawing/2014/main" id="{9EA82072-B2D0-5318-706A-ABAFE7B65872}"/>
                </a:ext>
              </a:extLst>
            </p:cNvPr>
            <p:cNvSpPr txBox="1"/>
            <p:nvPr/>
          </p:nvSpPr>
          <p:spPr>
            <a:xfrm>
              <a:off x="11168874" y="3886381"/>
              <a:ext cx="4513714" cy="1813066"/>
            </a:xfrm>
            <a:prstGeom prst="rect">
              <a:avLst/>
            </a:prstGeom>
            <a:noFill/>
          </p:spPr>
          <p:txBody>
            <a:bodyPr wrap="square">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Bạn nữ đang mở phích nước sôi để lấy nước. Bạn có thể bị phích nước đổ vào người và bị bỏng.</a:t>
              </a:r>
              <a:endParaRPr lang="en-US" sz="2400" dirty="0">
                <a:latin typeface="UTM Avo" panose="02040603050506020204" pitchFamily="18"/>
                <a:cs typeface="Arial" panose="020B0604020202020204" pitchFamily="34" charset="0"/>
              </a:endParaRPr>
            </a:p>
          </p:txBody>
        </p:sp>
      </p:grpSp>
      <p:sp>
        <p:nvSpPr>
          <p:cNvPr id="8" name="Google Shape;200;p6">
            <a:extLst>
              <a:ext uri="{FF2B5EF4-FFF2-40B4-BE49-F238E27FC236}">
                <a16:creationId xmlns:a16="http://schemas.microsoft.com/office/drawing/2014/main" id="{75FACDA6-F878-6233-870B-81F308C491AF}"/>
              </a:ext>
            </a:extLst>
          </p:cNvPr>
          <p:cNvSpPr txBox="1"/>
          <p:nvPr/>
        </p:nvSpPr>
        <p:spPr>
          <a:xfrm>
            <a:off x="1097028" y="1457498"/>
            <a:ext cx="9997944" cy="64633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800" b="1" i="0" u="none" strike="noStrike" cap="none" dirty="0" err="1">
                <a:solidFill>
                  <a:schemeClr val="dk1"/>
                </a:solidFill>
                <a:latin typeface="UTM Avo" panose="02040603050506020204" pitchFamily="18" charset="0"/>
                <a:sym typeface="Arial"/>
              </a:rPr>
              <a:t>Gợi</a:t>
            </a:r>
            <a:r>
              <a:rPr lang="en-US" sz="2800" b="1" i="0" u="none" strike="noStrike" cap="none" dirty="0">
                <a:solidFill>
                  <a:schemeClr val="dk1"/>
                </a:solidFill>
                <a:latin typeface="UTM Avo" panose="02040603050506020204" pitchFamily="18" charset="0"/>
                <a:sym typeface="Arial"/>
              </a:rPr>
              <a:t> ý </a:t>
            </a:r>
            <a:r>
              <a:rPr lang="en-US" sz="2800" b="1" i="0" u="none" strike="noStrike" cap="none" dirty="0" err="1">
                <a:solidFill>
                  <a:schemeClr val="dk1"/>
                </a:solidFill>
                <a:latin typeface="UTM Avo" panose="02040603050506020204" pitchFamily="18" charset="0"/>
                <a:sym typeface="Arial"/>
              </a:rPr>
              <a:t>trả</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lời</a:t>
            </a:r>
            <a:endParaRPr sz="2800" dirty="0">
              <a:latin typeface="UTM Avo" panose="02040603050506020204" pitchFamily="18" charset="0"/>
            </a:endParaRPr>
          </a:p>
        </p:txBody>
      </p:sp>
    </p:spTree>
    <p:extLst>
      <p:ext uri="{BB962C8B-B14F-4D97-AF65-F5344CB8AC3E}">
        <p14:creationId xmlns:p14="http://schemas.microsoft.com/office/powerpoint/2010/main" val="65295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54050378-D105-E6C3-946F-E03C3871AAF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47B236B-B40F-3C47-D46E-A9D757A196B4}"/>
              </a:ext>
            </a:extLst>
          </p:cNvPr>
          <p:cNvGrpSpPr/>
          <p:nvPr/>
        </p:nvGrpSpPr>
        <p:grpSpPr>
          <a:xfrm>
            <a:off x="431184" y="2236134"/>
            <a:ext cx="5498276" cy="3777488"/>
            <a:chOff x="10806359" y="3390899"/>
            <a:chExt cx="5786466" cy="3071445"/>
          </a:xfrm>
        </p:grpSpPr>
        <p:grpSp>
          <p:nvGrpSpPr>
            <p:cNvPr id="3" name="Group 2">
              <a:extLst>
                <a:ext uri="{FF2B5EF4-FFF2-40B4-BE49-F238E27FC236}">
                  <a16:creationId xmlns:a16="http://schemas.microsoft.com/office/drawing/2014/main" id="{A3EB09C4-C6F5-889F-6739-3155F023554D}"/>
                </a:ext>
              </a:extLst>
            </p:cNvPr>
            <p:cNvGrpSpPr/>
            <p:nvPr/>
          </p:nvGrpSpPr>
          <p:grpSpPr>
            <a:xfrm>
              <a:off x="10806359" y="3390899"/>
              <a:ext cx="5786464" cy="3071445"/>
              <a:chOff x="10439400" y="2639894"/>
              <a:chExt cx="6821669" cy="1686637"/>
            </a:xfrm>
          </p:grpSpPr>
          <p:sp>
            <p:nvSpPr>
              <p:cNvPr id="5" name="Rectangle 4">
                <a:extLst>
                  <a:ext uri="{FF2B5EF4-FFF2-40B4-BE49-F238E27FC236}">
                    <a16:creationId xmlns:a16="http://schemas.microsoft.com/office/drawing/2014/main" id="{095F4D0A-F6EE-2FAD-88AC-C7D699F768B4}"/>
                  </a:ext>
                </a:extLst>
              </p:cNvPr>
              <p:cNvSpPr/>
              <p:nvPr/>
            </p:nvSpPr>
            <p:spPr>
              <a:xfrm>
                <a:off x="10439400" y="2639894"/>
                <a:ext cx="6591190" cy="1583651"/>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0727443A-5154-9851-3035-4189982F10F7}"/>
                  </a:ext>
                </a:extLst>
              </p:cNvPr>
              <p:cNvSpPr/>
              <p:nvPr/>
            </p:nvSpPr>
            <p:spPr>
              <a:xfrm>
                <a:off x="10669880" y="2742880"/>
                <a:ext cx="6591189" cy="1583651"/>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grpSp>
        <p:sp>
          <p:nvSpPr>
            <p:cNvPr id="4" name="TextBox 3">
              <a:extLst>
                <a:ext uri="{FF2B5EF4-FFF2-40B4-BE49-F238E27FC236}">
                  <a16:creationId xmlns:a16="http://schemas.microsoft.com/office/drawing/2014/main" id="{C1D902AB-CA8F-CE62-89C5-59A64997C9C2}"/>
                </a:ext>
              </a:extLst>
            </p:cNvPr>
            <p:cNvSpPr txBox="1"/>
            <p:nvPr/>
          </p:nvSpPr>
          <p:spPr>
            <a:xfrm>
              <a:off x="11001864" y="3655812"/>
              <a:ext cx="5590961" cy="2713968"/>
            </a:xfrm>
            <a:prstGeom prst="rect">
              <a:avLst/>
            </a:prstGeom>
            <a:noFill/>
          </p:spPr>
          <p:txBody>
            <a:bodyPr wrap="square">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Bạn nam đang chơi đá bóng trong bếp, trong khi trên bếp đang có nồi canh đang sôi. Nếu quả bóng rơi trúng nồi canh nóng, bạn có thể bị bỏng do nước nóng đổ hoặc bắn vào người.</a:t>
              </a:r>
              <a:endParaRPr lang="en-US" sz="2400" dirty="0">
                <a:latin typeface="UTM Avo" panose="02040603050506020204" pitchFamily="18"/>
                <a:cs typeface="Arial" panose="020B0604020202020204" pitchFamily="34" charset="0"/>
              </a:endParaRPr>
            </a:p>
          </p:txBody>
        </p:sp>
      </p:grpSp>
      <p:pic>
        <p:nvPicPr>
          <p:cNvPr id="7" name="Picture 6" descr="A collage of images of children in different activities&#10;&#10;Description automatically generated">
            <a:extLst>
              <a:ext uri="{FF2B5EF4-FFF2-40B4-BE49-F238E27FC236}">
                <a16:creationId xmlns:a16="http://schemas.microsoft.com/office/drawing/2014/main" id="{35D33A7A-6074-0D33-6419-37FAEA560375}"/>
              </a:ext>
            </a:extLst>
          </p:cNvPr>
          <p:cNvPicPr>
            <a:picLocks noChangeAspect="1"/>
          </p:cNvPicPr>
          <p:nvPr/>
        </p:nvPicPr>
        <p:blipFill>
          <a:blip r:embed="rId4"/>
          <a:srcRect l="4296" t="63676" r="51992" b="8956"/>
          <a:stretch/>
        </p:blipFill>
        <p:spPr>
          <a:xfrm>
            <a:off x="6448310" y="2175055"/>
            <a:ext cx="5138209" cy="4130298"/>
          </a:xfrm>
          <a:prstGeom prst="rect">
            <a:avLst/>
          </a:prstGeom>
        </p:spPr>
      </p:pic>
      <p:sp>
        <p:nvSpPr>
          <p:cNvPr id="8" name="Google Shape;200;p6">
            <a:extLst>
              <a:ext uri="{FF2B5EF4-FFF2-40B4-BE49-F238E27FC236}">
                <a16:creationId xmlns:a16="http://schemas.microsoft.com/office/drawing/2014/main" id="{92494791-9232-E7F1-3559-AEDF05E2655C}"/>
              </a:ext>
            </a:extLst>
          </p:cNvPr>
          <p:cNvSpPr txBox="1"/>
          <p:nvPr/>
        </p:nvSpPr>
        <p:spPr>
          <a:xfrm>
            <a:off x="1097028" y="1457498"/>
            <a:ext cx="9997944" cy="64633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800" b="1" i="0" u="none" strike="noStrike" cap="none" dirty="0" err="1">
                <a:solidFill>
                  <a:schemeClr val="dk1"/>
                </a:solidFill>
                <a:latin typeface="UTM Avo" panose="02040603050506020204" pitchFamily="18" charset="0"/>
                <a:sym typeface="Arial"/>
              </a:rPr>
              <a:t>Gợi</a:t>
            </a:r>
            <a:r>
              <a:rPr lang="en-US" sz="2800" b="1" i="0" u="none" strike="noStrike" cap="none" dirty="0">
                <a:solidFill>
                  <a:schemeClr val="dk1"/>
                </a:solidFill>
                <a:latin typeface="UTM Avo" panose="02040603050506020204" pitchFamily="18" charset="0"/>
                <a:sym typeface="Arial"/>
              </a:rPr>
              <a:t> ý </a:t>
            </a:r>
            <a:r>
              <a:rPr lang="en-US" sz="2800" b="1" i="0" u="none" strike="noStrike" cap="none" dirty="0" err="1">
                <a:solidFill>
                  <a:schemeClr val="dk1"/>
                </a:solidFill>
                <a:latin typeface="UTM Avo" panose="02040603050506020204" pitchFamily="18" charset="0"/>
                <a:sym typeface="Arial"/>
              </a:rPr>
              <a:t>trả</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lời</a:t>
            </a:r>
            <a:endParaRPr sz="2800" dirty="0">
              <a:latin typeface="UTM Avo" panose="02040603050506020204" pitchFamily="18" charset="0"/>
            </a:endParaRPr>
          </a:p>
        </p:txBody>
      </p:sp>
    </p:spTree>
    <p:extLst>
      <p:ext uri="{BB962C8B-B14F-4D97-AF65-F5344CB8AC3E}">
        <p14:creationId xmlns:p14="http://schemas.microsoft.com/office/powerpoint/2010/main" val="2782969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E7263B47-3DF6-D784-3381-AF6CDD534CCF}"/>
            </a:ext>
          </a:extLst>
        </p:cNvPr>
        <p:cNvGrpSpPr/>
        <p:nvPr/>
      </p:nvGrpSpPr>
      <p:grpSpPr>
        <a:xfrm>
          <a:off x="0" y="0"/>
          <a:ext cx="0" cy="0"/>
          <a:chOff x="0" y="0"/>
          <a:chExt cx="0" cy="0"/>
        </a:xfrm>
      </p:grpSpPr>
      <p:pic>
        <p:nvPicPr>
          <p:cNvPr id="2" name="Picture 1" descr="A collage of images of children in different activities&#10;&#10;Description automatically generated">
            <a:extLst>
              <a:ext uri="{FF2B5EF4-FFF2-40B4-BE49-F238E27FC236}">
                <a16:creationId xmlns:a16="http://schemas.microsoft.com/office/drawing/2014/main" id="{C6AF50D2-AD56-501F-F008-A3EA247F2FE0}"/>
              </a:ext>
            </a:extLst>
          </p:cNvPr>
          <p:cNvPicPr>
            <a:picLocks noChangeAspect="1"/>
          </p:cNvPicPr>
          <p:nvPr/>
        </p:nvPicPr>
        <p:blipFill>
          <a:blip r:embed="rId4"/>
          <a:srcRect l="49924" t="63680" r="6364" b="8952"/>
          <a:stretch/>
        </p:blipFill>
        <p:spPr>
          <a:xfrm>
            <a:off x="603515" y="2209800"/>
            <a:ext cx="5138209" cy="4130298"/>
          </a:xfrm>
          <a:prstGeom prst="rect">
            <a:avLst/>
          </a:prstGeom>
        </p:spPr>
      </p:pic>
      <p:grpSp>
        <p:nvGrpSpPr>
          <p:cNvPr id="3" name="Group 2">
            <a:extLst>
              <a:ext uri="{FF2B5EF4-FFF2-40B4-BE49-F238E27FC236}">
                <a16:creationId xmlns:a16="http://schemas.microsoft.com/office/drawing/2014/main" id="{0AEE8F10-CFD4-D6CA-11EE-7F243A77D48A}"/>
              </a:ext>
            </a:extLst>
          </p:cNvPr>
          <p:cNvGrpSpPr/>
          <p:nvPr/>
        </p:nvGrpSpPr>
        <p:grpSpPr>
          <a:xfrm>
            <a:off x="6349351" y="2770998"/>
            <a:ext cx="4792066" cy="3217950"/>
            <a:chOff x="10806359" y="3390899"/>
            <a:chExt cx="5043240" cy="2616489"/>
          </a:xfrm>
        </p:grpSpPr>
        <p:grpSp>
          <p:nvGrpSpPr>
            <p:cNvPr id="4" name="Group 3">
              <a:extLst>
                <a:ext uri="{FF2B5EF4-FFF2-40B4-BE49-F238E27FC236}">
                  <a16:creationId xmlns:a16="http://schemas.microsoft.com/office/drawing/2014/main" id="{22A94393-DF3A-9702-9509-D19E86474441}"/>
                </a:ext>
              </a:extLst>
            </p:cNvPr>
            <p:cNvGrpSpPr/>
            <p:nvPr/>
          </p:nvGrpSpPr>
          <p:grpSpPr>
            <a:xfrm>
              <a:off x="10806359" y="3390899"/>
              <a:ext cx="5043240" cy="2616489"/>
              <a:chOff x="10439400" y="2639894"/>
              <a:chExt cx="5945481" cy="1436805"/>
            </a:xfrm>
          </p:grpSpPr>
          <p:sp>
            <p:nvSpPr>
              <p:cNvPr id="6" name="Rectangle 5">
                <a:extLst>
                  <a:ext uri="{FF2B5EF4-FFF2-40B4-BE49-F238E27FC236}">
                    <a16:creationId xmlns:a16="http://schemas.microsoft.com/office/drawing/2014/main" id="{4DB312C7-95CB-46D6-2720-69AD12D4DCCA}"/>
                  </a:ext>
                </a:extLst>
              </p:cNvPr>
              <p:cNvSpPr/>
              <p:nvPr/>
            </p:nvSpPr>
            <p:spPr>
              <a:xfrm>
                <a:off x="10439400" y="2639894"/>
                <a:ext cx="5715000" cy="127342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cs typeface="Arial" panose="020B0604020202020204" pitchFamily="34" charset="0"/>
                </a:endParaRPr>
              </a:p>
            </p:txBody>
          </p:sp>
          <p:sp>
            <p:nvSpPr>
              <p:cNvPr id="7" name="Rectangle 6">
                <a:extLst>
                  <a:ext uri="{FF2B5EF4-FFF2-40B4-BE49-F238E27FC236}">
                    <a16:creationId xmlns:a16="http://schemas.microsoft.com/office/drawing/2014/main" id="{4FC86485-A738-5B4C-0F76-E638E3B7BE6E}"/>
                  </a:ext>
                </a:extLst>
              </p:cNvPr>
              <p:cNvSpPr/>
              <p:nvPr/>
            </p:nvSpPr>
            <p:spPr>
              <a:xfrm>
                <a:off x="10669881" y="2742880"/>
                <a:ext cx="5715000" cy="1333819"/>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a:latin typeface="UTM Avo" panose="02040603050506020204" pitchFamily="18"/>
                  <a:cs typeface="Arial" panose="020B0604020202020204" pitchFamily="34" charset="0"/>
                </a:endParaRPr>
              </a:p>
            </p:txBody>
          </p:sp>
        </p:grpSp>
        <p:sp>
          <p:nvSpPr>
            <p:cNvPr id="5" name="TextBox 4">
              <a:extLst>
                <a:ext uri="{FF2B5EF4-FFF2-40B4-BE49-F238E27FC236}">
                  <a16:creationId xmlns:a16="http://schemas.microsoft.com/office/drawing/2014/main" id="{12DAF3B8-2D29-3CAA-7A3B-7C9437514D0B}"/>
                </a:ext>
              </a:extLst>
            </p:cNvPr>
            <p:cNvSpPr txBox="1"/>
            <p:nvPr/>
          </p:nvSpPr>
          <p:spPr>
            <a:xfrm>
              <a:off x="11168874" y="4112227"/>
              <a:ext cx="4513714" cy="1362614"/>
            </a:xfrm>
            <a:prstGeom prst="rect">
              <a:avLst/>
            </a:prstGeom>
            <a:noFill/>
          </p:spPr>
          <p:txBody>
            <a:bodyPr wrap="square">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Bạn nhỏ đốt giấy. Bạn </a:t>
              </a:r>
              <a:br>
                <a:rPr lang="en-US" sz="2400" dirty="0">
                  <a:solidFill>
                    <a:srgbClr val="000000"/>
                  </a:solidFill>
                  <a:latin typeface="UTM Avo" panose="02040603050506020204" pitchFamily="18"/>
                  <a:ea typeface="Calibri" panose="020F0502020204030204" pitchFamily="34" charset="0"/>
                  <a:cs typeface="Arial" panose="020B0604020202020204" pitchFamily="34" charset="0"/>
                </a:rPr>
              </a:b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có thể bị giấy cháy vào tay gây bỏng.</a:t>
              </a:r>
              <a:endParaRPr lang="en-US" sz="2400" dirty="0">
                <a:latin typeface="UTM Avo" panose="02040603050506020204" pitchFamily="18"/>
                <a:cs typeface="Arial" panose="020B0604020202020204" pitchFamily="34" charset="0"/>
              </a:endParaRPr>
            </a:p>
          </p:txBody>
        </p:sp>
      </p:grpSp>
      <p:sp>
        <p:nvSpPr>
          <p:cNvPr id="8" name="Google Shape;200;p6">
            <a:extLst>
              <a:ext uri="{FF2B5EF4-FFF2-40B4-BE49-F238E27FC236}">
                <a16:creationId xmlns:a16="http://schemas.microsoft.com/office/drawing/2014/main" id="{1E719E84-D4DA-82EE-5630-8A63E2A90D14}"/>
              </a:ext>
            </a:extLst>
          </p:cNvPr>
          <p:cNvSpPr txBox="1"/>
          <p:nvPr/>
        </p:nvSpPr>
        <p:spPr>
          <a:xfrm>
            <a:off x="1097028" y="1457498"/>
            <a:ext cx="9997944" cy="64633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800" b="1" i="0" u="none" strike="noStrike" cap="none" dirty="0" err="1">
                <a:solidFill>
                  <a:schemeClr val="dk1"/>
                </a:solidFill>
                <a:latin typeface="UTM Avo" panose="02040603050506020204" pitchFamily="18" charset="0"/>
                <a:sym typeface="Arial"/>
              </a:rPr>
              <a:t>Gợi</a:t>
            </a:r>
            <a:r>
              <a:rPr lang="en-US" sz="2800" b="1" i="0" u="none" strike="noStrike" cap="none" dirty="0">
                <a:solidFill>
                  <a:schemeClr val="dk1"/>
                </a:solidFill>
                <a:latin typeface="UTM Avo" panose="02040603050506020204" pitchFamily="18" charset="0"/>
                <a:sym typeface="Arial"/>
              </a:rPr>
              <a:t> ý </a:t>
            </a:r>
            <a:r>
              <a:rPr lang="en-US" sz="2800" b="1" i="0" u="none" strike="noStrike" cap="none" dirty="0" err="1">
                <a:solidFill>
                  <a:schemeClr val="dk1"/>
                </a:solidFill>
                <a:latin typeface="UTM Avo" panose="02040603050506020204" pitchFamily="18" charset="0"/>
                <a:sym typeface="Arial"/>
              </a:rPr>
              <a:t>trả</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lời</a:t>
            </a:r>
            <a:endParaRPr sz="2800" dirty="0">
              <a:latin typeface="UTM Avo" panose="02040603050506020204" pitchFamily="18" charset="0"/>
            </a:endParaRPr>
          </a:p>
        </p:txBody>
      </p:sp>
    </p:spTree>
    <p:extLst>
      <p:ext uri="{BB962C8B-B14F-4D97-AF65-F5344CB8AC3E}">
        <p14:creationId xmlns:p14="http://schemas.microsoft.com/office/powerpoint/2010/main" val="3072033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p:cNvGrpSpPr/>
        <p:nvPr/>
      </p:nvGrpSpPr>
      <p:grpSpPr>
        <a:xfrm>
          <a:off x="0" y="0"/>
          <a:ext cx="0" cy="0"/>
          <a:chOff x="0" y="0"/>
          <a:chExt cx="0" cy="0"/>
        </a:xfrm>
      </p:grpSpPr>
      <p:sp>
        <p:nvSpPr>
          <p:cNvPr id="213" name="Google Shape;213;p8"/>
          <p:cNvSpPr txBox="1"/>
          <p:nvPr/>
        </p:nvSpPr>
        <p:spPr>
          <a:xfrm>
            <a:off x="802900" y="1813171"/>
            <a:ext cx="10586199" cy="40011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600" b="1" i="0" u="none" strike="noStrike" cap="none" dirty="0">
                <a:solidFill>
                  <a:schemeClr val="tx1"/>
                </a:solidFill>
                <a:latin typeface="UTM Avo" panose="02040603050506020204" pitchFamily="18" charset="0"/>
                <a:sym typeface="Arial"/>
              </a:rPr>
              <a:t>HOẠT ĐỘNG 3: THẢO LUẬN VỀ CÁCH PHÒNG TRÁNH BỊ BỎNG</a:t>
            </a:r>
            <a:endParaRPr sz="2600" dirty="0">
              <a:solidFill>
                <a:schemeClr val="tx1"/>
              </a:solidFill>
              <a:latin typeface="UTM Avo" panose="02040603050506020204" pitchFamily="18" charset="0"/>
            </a:endParaRPr>
          </a:p>
        </p:txBody>
      </p:sp>
      <p:sp>
        <p:nvSpPr>
          <p:cNvPr id="2" name="Rounded Rectangle 21">
            <a:extLst>
              <a:ext uri="{FF2B5EF4-FFF2-40B4-BE49-F238E27FC236}">
                <a16:creationId xmlns:a16="http://schemas.microsoft.com/office/drawing/2014/main" id="{8DF51B47-D3C3-E615-2EF7-025FA86E11A5}"/>
              </a:ext>
            </a:extLst>
          </p:cNvPr>
          <p:cNvSpPr/>
          <p:nvPr/>
        </p:nvSpPr>
        <p:spPr>
          <a:xfrm>
            <a:off x="1086046" y="2931085"/>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endParaRPr lang="en-US" sz="2400" b="1" dirty="0">
              <a:solidFill>
                <a:schemeClr val="tx1"/>
              </a:solidFill>
              <a:latin typeface="UTM Avo" panose="02040603050506020204" pitchFamily="18"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D7568401-4B0E-0E05-1C37-F67173F34756}"/>
              </a:ext>
            </a:extLst>
          </p:cNvPr>
          <p:cNvGrpSpPr/>
          <p:nvPr/>
        </p:nvGrpSpPr>
        <p:grpSpPr>
          <a:xfrm>
            <a:off x="5337701" y="3248881"/>
            <a:ext cx="5587966" cy="2397774"/>
            <a:chOff x="1010930" y="3051490"/>
            <a:chExt cx="15515916" cy="6356851"/>
          </a:xfrm>
        </p:grpSpPr>
        <p:sp>
          <p:nvSpPr>
            <p:cNvPr id="4" name="Rectangle: Rounded Corners 3">
              <a:extLst>
                <a:ext uri="{FF2B5EF4-FFF2-40B4-BE49-F238E27FC236}">
                  <a16:creationId xmlns:a16="http://schemas.microsoft.com/office/drawing/2014/main" id="{1DC87CFC-3573-5897-CA8C-A42F1B076709}"/>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ctr" defTabSz="609539">
                <a:buClrTx/>
                <a:buFontTx/>
                <a:buNone/>
                <a:defRPr/>
              </a:pPr>
              <a:endParaRPr lang="en-US" sz="800" dirty="0">
                <a:solidFill>
                  <a:schemeClr val="tx1"/>
                </a:solidFill>
                <a:latin typeface="UTM Avo" panose="02040603050506020204" pitchFamily="18" charset="0"/>
                <a:ea typeface="+mn-ea"/>
                <a:cs typeface="+mn-cs"/>
              </a:endParaRPr>
            </a:p>
          </p:txBody>
        </p:sp>
        <p:sp>
          <p:nvSpPr>
            <p:cNvPr id="5" name="Rectangle: Rounded Corners 4">
              <a:extLst>
                <a:ext uri="{FF2B5EF4-FFF2-40B4-BE49-F238E27FC236}">
                  <a16:creationId xmlns:a16="http://schemas.microsoft.com/office/drawing/2014/main" id="{31D1D13B-303A-1D07-9B7B-0736E2478430}"/>
                </a:ext>
              </a:extLst>
            </p:cNvPr>
            <p:cNvSpPr/>
            <p:nvPr/>
          </p:nvSpPr>
          <p:spPr>
            <a:xfrm>
              <a:off x="1694784" y="3590547"/>
              <a:ext cx="14148209" cy="5278734"/>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ctr" defTabSz="609539">
                <a:lnSpc>
                  <a:spcPct val="150000"/>
                </a:lnSpc>
                <a:buClrTx/>
                <a:buFontTx/>
                <a:buNone/>
                <a:defRPr/>
              </a:pPr>
              <a:r>
                <a:rPr lang="en-US" sz="2400" dirty="0" err="1">
                  <a:solidFill>
                    <a:schemeClr val="tx1"/>
                  </a:solidFill>
                  <a:latin typeface="UTM Avo" panose="02040603050506020204" pitchFamily="18" charset="0"/>
                  <a:ea typeface="+mn-ea"/>
                  <a:cs typeface="Arial" panose="020B0604020202020204" pitchFamily="34" charset="0"/>
                </a:rPr>
                <a:t>Các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nhóm</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cùng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tìm</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cách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để</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phòng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tránh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bị</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bỏng</a:t>
              </a:r>
              <a:endParaRPr lang="en-US" sz="2400" dirty="0">
                <a:solidFill>
                  <a:schemeClr val="tx1"/>
                </a:solidFill>
                <a:latin typeface="UTM Avo" panose="02040603050506020204" pitchFamily="18" charset="0"/>
                <a:ea typeface="+mn-ea"/>
                <a:cs typeface="Arial" panose="020B0604020202020204" pitchFamily="34" charset="0"/>
              </a:endParaRPr>
            </a:p>
          </p:txBody>
        </p:sp>
      </p:grpSp>
      <p:pic>
        <p:nvPicPr>
          <p:cNvPr id="6" name="Picture 9">
            <a:extLst>
              <a:ext uri="{FF2B5EF4-FFF2-40B4-BE49-F238E27FC236}">
                <a16:creationId xmlns:a16="http://schemas.microsoft.com/office/drawing/2014/main" id="{DE075412-42FE-FA43-5A32-FA16E2F95A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21011" y="3814048"/>
            <a:ext cx="2527595" cy="26631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3"/>
                                        </p:tgtEl>
                                        <p:attrNameLst>
                                          <p:attrName>style.visibility</p:attrName>
                                        </p:attrNameLst>
                                      </p:cBhvr>
                                      <p:to>
                                        <p:strVal val="visible"/>
                                      </p:to>
                                    </p:set>
                                    <p:animEffect transition="in" filter="fade">
                                      <p:cBhvr>
                                        <p:cTn id="7" dur="500"/>
                                        <p:tgtEl>
                                          <p:spTgt spid="2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4" presetClass="entr" presetSubtype="1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437CD164-95BC-FB81-3A5C-294CF251ECEB}"/>
            </a:ext>
          </a:extLst>
        </p:cNvPr>
        <p:cNvGrpSpPr/>
        <p:nvPr/>
      </p:nvGrpSpPr>
      <p:grpSpPr>
        <a:xfrm>
          <a:off x="0" y="0"/>
          <a:ext cx="0" cy="0"/>
          <a:chOff x="0" y="0"/>
          <a:chExt cx="0" cy="0"/>
        </a:xfrm>
      </p:grpSpPr>
      <p:pic>
        <p:nvPicPr>
          <p:cNvPr id="8" name="Picture 7" descr="A group of bubbles with text on them&#10;&#10;Description automatically generated">
            <a:extLst>
              <a:ext uri="{FF2B5EF4-FFF2-40B4-BE49-F238E27FC236}">
                <a16:creationId xmlns:a16="http://schemas.microsoft.com/office/drawing/2014/main" id="{18BEC1B2-0CC8-3787-58CA-1670F76A7398}"/>
              </a:ext>
            </a:extLst>
          </p:cNvPr>
          <p:cNvPicPr>
            <a:picLocks noChangeAspect="1"/>
          </p:cNvPicPr>
          <p:nvPr/>
        </p:nvPicPr>
        <p:blipFill>
          <a:blip r:embed="rId4"/>
          <a:srcRect t="9445"/>
          <a:stretch/>
        </p:blipFill>
        <p:spPr>
          <a:xfrm>
            <a:off x="1355959" y="1433413"/>
            <a:ext cx="9480081" cy="5424587"/>
          </a:xfrm>
          <a:prstGeom prst="rect">
            <a:avLst/>
          </a:prstGeom>
        </p:spPr>
      </p:pic>
    </p:spTree>
    <p:extLst>
      <p:ext uri="{BB962C8B-B14F-4D97-AF65-F5344CB8AC3E}">
        <p14:creationId xmlns:p14="http://schemas.microsoft.com/office/powerpoint/2010/main" val="296945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p:cNvGrpSpPr/>
        <p:nvPr/>
      </p:nvGrpSpPr>
      <p:grpSpPr>
        <a:xfrm>
          <a:off x="0" y="0"/>
          <a:ext cx="0" cy="0"/>
          <a:chOff x="0" y="0"/>
          <a:chExt cx="0" cy="0"/>
        </a:xfrm>
      </p:grpSpPr>
      <p:sp>
        <p:nvSpPr>
          <p:cNvPr id="2" name="Google Shape;213;p8">
            <a:extLst>
              <a:ext uri="{FF2B5EF4-FFF2-40B4-BE49-F238E27FC236}">
                <a16:creationId xmlns:a16="http://schemas.microsoft.com/office/drawing/2014/main" id="{F8552C9A-F8E0-456D-8E24-A947E06C07F5}"/>
              </a:ext>
            </a:extLst>
          </p:cNvPr>
          <p:cNvSpPr txBox="1"/>
          <p:nvPr/>
        </p:nvSpPr>
        <p:spPr>
          <a:xfrm>
            <a:off x="802900" y="1813171"/>
            <a:ext cx="10586199" cy="40011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600" b="1" i="0" u="none" strike="noStrike" cap="none" dirty="0">
                <a:solidFill>
                  <a:schemeClr val="tx1"/>
                </a:solidFill>
                <a:latin typeface="UTM Avo" panose="02040603050506020204" pitchFamily="18" charset="0"/>
                <a:sym typeface="Arial"/>
              </a:rPr>
              <a:t>HOẠT ĐỘNG 4: TÌM HIỂU CÁC BƯỚC SƠ CỨU KHI BỊ BỎNG</a:t>
            </a:r>
            <a:endParaRPr sz="2600" dirty="0">
              <a:solidFill>
                <a:schemeClr val="tx1"/>
              </a:solidFill>
              <a:latin typeface="UTM Avo" panose="02040603050506020204" pitchFamily="18" charset="0"/>
            </a:endParaRPr>
          </a:p>
        </p:txBody>
      </p:sp>
      <p:grpSp>
        <p:nvGrpSpPr>
          <p:cNvPr id="3" name="Group 2">
            <a:extLst>
              <a:ext uri="{FF2B5EF4-FFF2-40B4-BE49-F238E27FC236}">
                <a16:creationId xmlns:a16="http://schemas.microsoft.com/office/drawing/2014/main" id="{EA39B553-5B8F-03F6-5CFE-67C19C14F4BE}"/>
              </a:ext>
            </a:extLst>
          </p:cNvPr>
          <p:cNvGrpSpPr/>
          <p:nvPr/>
        </p:nvGrpSpPr>
        <p:grpSpPr>
          <a:xfrm>
            <a:off x="961725" y="2625769"/>
            <a:ext cx="3702319" cy="4037901"/>
            <a:chOff x="-1" y="0"/>
            <a:chExt cx="4473519" cy="4654952"/>
          </a:xfrm>
        </p:grpSpPr>
        <p:sp>
          <p:nvSpPr>
            <p:cNvPr id="4" name="Freeform 3">
              <a:extLst>
                <a:ext uri="{FF2B5EF4-FFF2-40B4-BE49-F238E27FC236}">
                  <a16:creationId xmlns:a16="http://schemas.microsoft.com/office/drawing/2014/main" id="{FA155573-089E-861D-180A-972B775879F5}"/>
                </a:ext>
              </a:extLst>
            </p:cNvPr>
            <p:cNvSpPr/>
            <p:nvPr/>
          </p:nvSpPr>
          <p:spPr>
            <a:xfrm>
              <a:off x="-1" y="0"/>
              <a:ext cx="4473519" cy="4654952"/>
            </a:xfrm>
            <a:custGeom>
              <a:avLst/>
              <a:gdLst/>
              <a:ahLst/>
              <a:cxnLst/>
              <a:rect l="l" t="t" r="r" b="b"/>
              <a:pathLst>
                <a:path w="4473519" h="4654952">
                  <a:moveTo>
                    <a:pt x="3967080" y="4638033"/>
                  </a:moveTo>
                  <a:cubicBezTo>
                    <a:pt x="3967080" y="4638033"/>
                    <a:pt x="3730084" y="4628064"/>
                    <a:pt x="3367945" y="4641508"/>
                  </a:cubicBezTo>
                  <a:cubicBezTo>
                    <a:pt x="3005807" y="4654952"/>
                    <a:pt x="490924" y="4654952"/>
                    <a:pt x="490924" y="4654952"/>
                  </a:cubicBezTo>
                  <a:cubicBezTo>
                    <a:pt x="245502" y="4654952"/>
                    <a:pt x="32509" y="4557684"/>
                    <a:pt x="31032" y="4397570"/>
                  </a:cubicBezTo>
                  <a:cubicBezTo>
                    <a:pt x="31032" y="4397570"/>
                    <a:pt x="0" y="283704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3920532" y="0"/>
                    <a:pt x="3920532" y="0"/>
                  </a:cubicBezTo>
                  <a:cubicBezTo>
                    <a:pt x="4232432" y="0"/>
                    <a:pt x="4465861" y="101069"/>
                    <a:pt x="4458003" y="303616"/>
                  </a:cubicBezTo>
                  <a:cubicBezTo>
                    <a:pt x="4458003" y="303616"/>
                    <a:pt x="4456008" y="2638667"/>
                    <a:pt x="4464764" y="3697983"/>
                  </a:cubicBezTo>
                  <a:cubicBezTo>
                    <a:pt x="4473519" y="3991284"/>
                    <a:pt x="4426971" y="4324356"/>
                    <a:pt x="4426971" y="4324356"/>
                  </a:cubicBezTo>
                  <a:cubicBezTo>
                    <a:pt x="4424006" y="4504381"/>
                    <a:pt x="4212502" y="4638033"/>
                    <a:pt x="3967080" y="4638033"/>
                  </a:cubicBezTo>
                  <a:close/>
                </a:path>
              </a:pathLst>
            </a:custGeom>
            <a:solidFill>
              <a:schemeClr val="accent6">
                <a:lumMod val="60000"/>
                <a:lumOff val="40000"/>
              </a:schemeClr>
            </a:solidFill>
          </p:spPr>
          <p:txBody>
            <a:bodyPr/>
            <a:lstStyle/>
            <a:p>
              <a:endParaRPr lang="en-US" sz="2400">
                <a:latin typeface="UTM Avo" panose="02040603050506020204" pitchFamily="18"/>
              </a:endParaRPr>
            </a:p>
          </p:txBody>
        </p:sp>
      </p:grpSp>
      <p:pic>
        <p:nvPicPr>
          <p:cNvPr id="5" name="Picture 4">
            <a:extLst>
              <a:ext uri="{FF2B5EF4-FFF2-40B4-BE49-F238E27FC236}">
                <a16:creationId xmlns:a16="http://schemas.microsoft.com/office/drawing/2014/main" id="{7AE06528-2EEB-126B-D432-51915CDA506F}"/>
              </a:ext>
            </a:extLst>
          </p:cNvPr>
          <p:cNvPicPr>
            <a:picLocks noChangeAspect="1"/>
          </p:cNvPicPr>
          <p:nvPr/>
        </p:nvPicPr>
        <p:blipFill rotWithShape="1">
          <a:blip r:embed="rId4">
            <a:extLst>
              <a:ext uri="{28A0092B-C50C-407E-A947-70E740481C1C}">
                <a14:useLocalDpi xmlns:a14="http://schemas.microsoft.com/office/drawing/2010/main" val="0"/>
              </a:ext>
            </a:extLst>
          </a:blip>
          <a:srcRect b="11228"/>
          <a:stretch/>
        </p:blipFill>
        <p:spPr>
          <a:xfrm>
            <a:off x="1164437" y="4086513"/>
            <a:ext cx="3296893" cy="2551174"/>
          </a:xfrm>
          <a:prstGeom prst="rect">
            <a:avLst/>
          </a:prstGeom>
        </p:spPr>
      </p:pic>
      <p:sp>
        <p:nvSpPr>
          <p:cNvPr id="6" name="Google Shape;200;p6">
            <a:extLst>
              <a:ext uri="{FF2B5EF4-FFF2-40B4-BE49-F238E27FC236}">
                <a16:creationId xmlns:a16="http://schemas.microsoft.com/office/drawing/2014/main" id="{D62CFEA7-1A7D-5CC3-88D6-6C49FA992FFC}"/>
              </a:ext>
            </a:extLst>
          </p:cNvPr>
          <p:cNvSpPr txBox="1"/>
          <p:nvPr/>
        </p:nvSpPr>
        <p:spPr>
          <a:xfrm>
            <a:off x="1022760" y="2768968"/>
            <a:ext cx="3702319"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a:t>
            </a:r>
            <a:br>
              <a:rPr lang="en-US" sz="2600" b="1" i="0" u="none" strike="noStrike" cap="none" dirty="0">
                <a:solidFill>
                  <a:schemeClr val="dk1"/>
                </a:solidFill>
                <a:latin typeface="UTM Avo" panose="02040603050506020204" pitchFamily="18" charset="0"/>
                <a:sym typeface="Arial"/>
              </a:rPr>
            </a:br>
            <a:r>
              <a:rPr lang="en-US" sz="2600" b="1" i="0" u="none" strike="noStrike" cap="none" dirty="0">
                <a:solidFill>
                  <a:schemeClr val="dk1"/>
                </a:solidFill>
                <a:latin typeface="UTM Avo" panose="02040603050506020204" pitchFamily="18" charset="0"/>
                <a:sym typeface="Arial"/>
              </a:rPr>
              <a:t>CÁ NHÂN</a:t>
            </a:r>
            <a:endParaRPr sz="2600" dirty="0">
              <a:latin typeface="UTM Avo" panose="02040603050506020204" pitchFamily="18" charset="0"/>
            </a:endParaRPr>
          </a:p>
        </p:txBody>
      </p:sp>
      <p:grpSp>
        <p:nvGrpSpPr>
          <p:cNvPr id="7" name="Group 6">
            <a:extLst>
              <a:ext uri="{FF2B5EF4-FFF2-40B4-BE49-F238E27FC236}">
                <a16:creationId xmlns:a16="http://schemas.microsoft.com/office/drawing/2014/main" id="{4406715F-34D1-20DC-3CA2-9D676A4D9123}"/>
              </a:ext>
            </a:extLst>
          </p:cNvPr>
          <p:cNvGrpSpPr/>
          <p:nvPr/>
        </p:nvGrpSpPr>
        <p:grpSpPr>
          <a:xfrm>
            <a:off x="5167907" y="2971903"/>
            <a:ext cx="6098796" cy="2510737"/>
            <a:chOff x="1240351" y="5082472"/>
            <a:chExt cx="9148195" cy="3059762"/>
          </a:xfrm>
        </p:grpSpPr>
        <p:sp>
          <p:nvSpPr>
            <p:cNvPr id="8" name="TextBox 7">
              <a:extLst>
                <a:ext uri="{FF2B5EF4-FFF2-40B4-BE49-F238E27FC236}">
                  <a16:creationId xmlns:a16="http://schemas.microsoft.com/office/drawing/2014/main" id="{A7FD5D41-3CC0-CF03-47D8-0E80D86D1836}"/>
                </a:ext>
              </a:extLst>
            </p:cNvPr>
            <p:cNvSpPr txBox="1"/>
            <p:nvPr/>
          </p:nvSpPr>
          <p:spPr>
            <a:xfrm>
              <a:off x="1240351" y="6099933"/>
              <a:ext cx="8390496" cy="2042301"/>
            </a:xfrm>
            <a:prstGeom prst="rect">
              <a:avLst/>
            </a:prstGeom>
            <a:solidFill>
              <a:schemeClr val="accent5">
                <a:lumMod val="20000"/>
                <a:lumOff val="80000"/>
              </a:schemeClr>
            </a:solidFill>
            <a:ln>
              <a:solidFill>
                <a:schemeClr val="accent5">
                  <a:lumMod val="20000"/>
                  <a:lumOff val="80000"/>
                </a:schemeClr>
              </a:solidFill>
            </a:ln>
          </p:spPr>
          <p:txBody>
            <a:bodyPr wrap="square">
              <a:spAutoFit/>
            </a:bodyPr>
            <a:lstStyle/>
            <a:p>
              <a:pPr algn="just">
                <a:lnSpc>
                  <a:spcPct val="150000"/>
                </a:lnSpc>
                <a:spcBef>
                  <a:spcPts val="600"/>
                </a:spcBef>
              </a:pPr>
              <a:r>
                <a:rPr lang="en-US" sz="2400" dirty="0" err="1">
                  <a:latin typeface="UTM Avo" panose="02040603050506020204" pitchFamily="18"/>
                  <a:cs typeface="Arial" panose="020B0604020202020204" pitchFamily="34" charset="0"/>
                </a:rPr>
                <a:t>Cả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lớp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cùng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quan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sát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SGK – tr70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nêu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bước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sơ</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cứu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bị</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bỏng</a:t>
              </a:r>
              <a:endParaRPr lang="vi-VN" sz="2400" dirty="0">
                <a:latin typeface="UTM Avo" panose="02040603050506020204" pitchFamily="18"/>
                <a:cs typeface="Arial" panose="020B0604020202020204" pitchFamily="34" charset="0"/>
              </a:endParaRPr>
            </a:p>
          </p:txBody>
        </p:sp>
        <p:pic>
          <p:nvPicPr>
            <p:cNvPr id="9" name="Picture 2">
              <a:extLst>
                <a:ext uri="{FF2B5EF4-FFF2-40B4-BE49-F238E27FC236}">
                  <a16:creationId xmlns:a16="http://schemas.microsoft.com/office/drawing/2014/main" id="{A1A9651D-BF7C-4B4B-AFCC-BBE5B7EFE67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893332" y="5082472"/>
              <a:ext cx="1495214" cy="1215495"/>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C2A65D59-8A8D-C1B4-3095-72364E6AAD04}"/>
            </a:ext>
          </a:extLst>
        </p:cNvPr>
        <p:cNvGrpSpPr/>
        <p:nvPr/>
      </p:nvGrpSpPr>
      <p:grpSpPr>
        <a:xfrm>
          <a:off x="0" y="0"/>
          <a:ext cx="0" cy="0"/>
          <a:chOff x="0" y="0"/>
          <a:chExt cx="0" cy="0"/>
        </a:xfrm>
      </p:grpSpPr>
      <p:sp>
        <p:nvSpPr>
          <p:cNvPr id="4" name="Google Shape;255;p15">
            <a:extLst>
              <a:ext uri="{FF2B5EF4-FFF2-40B4-BE49-F238E27FC236}">
                <a16:creationId xmlns:a16="http://schemas.microsoft.com/office/drawing/2014/main" id="{27CA38D5-A524-7E33-FCB4-78CC86EF6AB5}"/>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pic>
        <p:nvPicPr>
          <p:cNvPr id="3" name="Picture 2" descr="A child with a doctor and a nurse&#10;&#10;Description automatically generated with medium confidence">
            <a:extLst>
              <a:ext uri="{FF2B5EF4-FFF2-40B4-BE49-F238E27FC236}">
                <a16:creationId xmlns:a16="http://schemas.microsoft.com/office/drawing/2014/main" id="{66E2F30C-A295-C9E0-303D-E14272D110AE}"/>
              </a:ext>
            </a:extLst>
          </p:cNvPr>
          <p:cNvPicPr>
            <a:picLocks noChangeAspect="1"/>
          </p:cNvPicPr>
          <p:nvPr/>
        </p:nvPicPr>
        <p:blipFill>
          <a:blip r:embed="rId4"/>
          <a:srcRect t="15358"/>
          <a:stretch/>
        </p:blipFill>
        <p:spPr>
          <a:xfrm>
            <a:off x="1381691" y="1404258"/>
            <a:ext cx="9428617" cy="5453742"/>
          </a:xfrm>
          <a:prstGeom prst="rect">
            <a:avLst/>
          </a:prstGeom>
        </p:spPr>
      </p:pic>
    </p:spTree>
    <p:extLst>
      <p:ext uri="{BB962C8B-B14F-4D97-AF65-F5344CB8AC3E}">
        <p14:creationId xmlns:p14="http://schemas.microsoft.com/office/powerpoint/2010/main" val="3194494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732A4DC4-3650-BCE9-79B5-2FBA37F0C3AF}"/>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sp>
        <p:nvSpPr>
          <p:cNvPr id="233" name="Google Shape;233;p11"/>
          <p:cNvSpPr txBox="1"/>
          <p:nvPr/>
        </p:nvSpPr>
        <p:spPr>
          <a:xfrm>
            <a:off x="2285100" y="1454008"/>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Xử</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lí</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tình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huống</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và</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đóng</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vai</a:t>
            </a:r>
            <a:endParaRPr sz="2800" b="1" i="0" u="none" strike="noStrike" cap="none" dirty="0">
              <a:solidFill>
                <a:schemeClr val="dk1"/>
              </a:solidFill>
              <a:latin typeface="UTM Avo" panose="02040603050506020204" pitchFamily="18" charset="0"/>
              <a:sym typeface="Arial"/>
            </a:endParaRPr>
          </a:p>
        </p:txBody>
      </p:sp>
      <p:sp>
        <p:nvSpPr>
          <p:cNvPr id="2" name="Rounded Rectangle 21">
            <a:extLst>
              <a:ext uri="{FF2B5EF4-FFF2-40B4-BE49-F238E27FC236}">
                <a16:creationId xmlns:a16="http://schemas.microsoft.com/office/drawing/2014/main" id="{F19E61D5-AE05-4778-98B7-96D04A73E011}"/>
              </a:ext>
            </a:extLst>
          </p:cNvPr>
          <p:cNvSpPr/>
          <p:nvPr/>
        </p:nvSpPr>
        <p:spPr>
          <a:xfrm>
            <a:off x="623962" y="2718498"/>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endParaRPr lang="en-US" sz="2400" b="1" dirty="0">
              <a:solidFill>
                <a:schemeClr val="tx1"/>
              </a:solidFill>
              <a:latin typeface="UTM Avo" panose="02040603050506020204" pitchFamily="18"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8210654E-F9A4-1CB9-2812-E8332CA1D886}"/>
              </a:ext>
            </a:extLst>
          </p:cNvPr>
          <p:cNvGrpSpPr/>
          <p:nvPr/>
        </p:nvGrpSpPr>
        <p:grpSpPr>
          <a:xfrm>
            <a:off x="4837909" y="3036294"/>
            <a:ext cx="6730129" cy="2891910"/>
            <a:chOff x="1010930" y="3051490"/>
            <a:chExt cx="15515916" cy="6356851"/>
          </a:xfrm>
        </p:grpSpPr>
        <p:sp>
          <p:nvSpPr>
            <p:cNvPr id="4" name="Rectangle: Rounded Corners 3">
              <a:extLst>
                <a:ext uri="{FF2B5EF4-FFF2-40B4-BE49-F238E27FC236}">
                  <a16:creationId xmlns:a16="http://schemas.microsoft.com/office/drawing/2014/main" id="{793351D4-E3F2-AABD-7B79-FD2060364B24}"/>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ctr" defTabSz="609539">
                <a:buClrTx/>
                <a:buFontTx/>
                <a:buNone/>
                <a:defRPr/>
              </a:pPr>
              <a:endParaRPr lang="en-US" sz="800" dirty="0">
                <a:solidFill>
                  <a:schemeClr val="tx1"/>
                </a:solidFill>
                <a:latin typeface="UTM Avo" panose="02040603050506020204" pitchFamily="18" charset="0"/>
                <a:ea typeface="+mn-ea"/>
                <a:cs typeface="+mn-cs"/>
              </a:endParaRPr>
            </a:p>
          </p:txBody>
        </p:sp>
        <p:sp>
          <p:nvSpPr>
            <p:cNvPr id="5" name="Rectangle: Rounded Corners 4">
              <a:extLst>
                <a:ext uri="{FF2B5EF4-FFF2-40B4-BE49-F238E27FC236}">
                  <a16:creationId xmlns:a16="http://schemas.microsoft.com/office/drawing/2014/main" id="{3E011287-6109-B5C1-1C93-5F44489D9073}"/>
                </a:ext>
              </a:extLst>
            </p:cNvPr>
            <p:cNvSpPr/>
            <p:nvPr/>
          </p:nvSpPr>
          <p:spPr>
            <a:xfrm>
              <a:off x="1694784" y="3590547"/>
              <a:ext cx="14148209" cy="5278734"/>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ctr" defTabSz="609539">
                <a:lnSpc>
                  <a:spcPct val="150000"/>
                </a:lnSpc>
                <a:buClrTx/>
                <a:buFontTx/>
                <a:buNone/>
                <a:defRPr/>
              </a:pPr>
              <a:r>
                <a:rPr lang="en-US" sz="2400" dirty="0" err="1">
                  <a:solidFill>
                    <a:schemeClr val="tx1"/>
                  </a:solidFill>
                  <a:latin typeface="UTM Avo" panose="02040603050506020204" pitchFamily="18" charset="0"/>
                  <a:ea typeface="+mn-ea"/>
                  <a:cs typeface="Arial" panose="020B0604020202020204" pitchFamily="34" charset="0"/>
                </a:rPr>
                <a:t>Các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nhóm</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quan</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sát</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các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tranh</a:t>
              </a:r>
              <a:r>
                <a:rPr lang="en-US" sz="2400" dirty="0">
                  <a:solidFill>
                    <a:schemeClr val="tx1"/>
                  </a:solidFill>
                  <a:latin typeface="UTM Avo" panose="02040603050506020204" pitchFamily="18" charset="0"/>
                  <a:ea typeface="+mn-ea"/>
                  <a:cs typeface="Arial" panose="020B0604020202020204" pitchFamily="34" charset="0"/>
                </a:rPr>
                <a:t> </a:t>
              </a:r>
              <a:br>
                <a:rPr lang="en-US" sz="2400" dirty="0">
                  <a:solidFill>
                    <a:schemeClr val="tx1"/>
                  </a:solidFill>
                  <a:latin typeface="UTM Avo" panose="02040603050506020204" pitchFamily="18" charset="0"/>
                  <a:ea typeface="+mn-ea"/>
                  <a:cs typeface="Arial" panose="020B0604020202020204" pitchFamily="34" charset="0"/>
                </a:rPr>
              </a:br>
              <a:r>
                <a:rPr lang="en-US" sz="2400" dirty="0" err="1">
                  <a:solidFill>
                    <a:schemeClr val="tx1"/>
                  </a:solidFill>
                  <a:latin typeface="UTM Avo" panose="02040603050506020204" pitchFamily="18" charset="0"/>
                  <a:ea typeface="+mn-ea"/>
                  <a:cs typeface="Arial" panose="020B0604020202020204" pitchFamily="34" charset="0"/>
                </a:rPr>
                <a:t>tình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huống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trong</a:t>
              </a:r>
              <a:r>
                <a:rPr lang="en-US" sz="2400" dirty="0">
                  <a:solidFill>
                    <a:schemeClr val="tx1"/>
                  </a:solidFill>
                  <a:latin typeface="UTM Avo" panose="02040603050506020204" pitchFamily="18" charset="0"/>
                  <a:ea typeface="+mn-ea"/>
                  <a:cs typeface="Arial" panose="020B0604020202020204" pitchFamily="34" charset="0"/>
                </a:rPr>
                <a:t> SGK – tr71, </a:t>
              </a:r>
              <a:r>
                <a:rPr lang="en-US" sz="2400" dirty="0" err="1">
                  <a:solidFill>
                    <a:schemeClr val="tx1"/>
                  </a:solidFill>
                  <a:latin typeface="UTM Avo" panose="02040603050506020204" pitchFamily="18" charset="0"/>
                  <a:ea typeface="+mn-ea"/>
                  <a:cs typeface="Arial" panose="020B0604020202020204" pitchFamily="34" charset="0"/>
                </a:rPr>
                <a:t>nêu</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nội</a:t>
              </a:r>
              <a:r>
                <a:rPr lang="en-US" sz="2400" dirty="0">
                  <a:solidFill>
                    <a:schemeClr val="tx1"/>
                  </a:solidFill>
                  <a:latin typeface="UTM Avo" panose="02040603050506020204" pitchFamily="18" charset="0"/>
                  <a:ea typeface="+mn-ea"/>
                  <a:cs typeface="Arial" panose="020B0604020202020204" pitchFamily="34" charset="0"/>
                </a:rPr>
                <a:t> dung, </a:t>
              </a:r>
              <a:r>
                <a:rPr lang="en-US" sz="2400" dirty="0" err="1">
                  <a:solidFill>
                    <a:schemeClr val="tx1"/>
                  </a:solidFill>
                  <a:latin typeface="UTM Avo" panose="02040603050506020204" pitchFamily="18" charset="0"/>
                  <a:ea typeface="+mn-ea"/>
                  <a:cs typeface="Arial" panose="020B0604020202020204" pitchFamily="34" charset="0"/>
                </a:rPr>
                <a:t>đóng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vai</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theo</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từng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tình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huống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và</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trả</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lời</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câu</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hỏi</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sau</a:t>
              </a:r>
              <a:r>
                <a:rPr lang="en-US" sz="2400" dirty="0">
                  <a:solidFill>
                    <a:schemeClr val="tx1"/>
                  </a:solidFill>
                  <a:latin typeface="UTM Avo" panose="02040603050506020204" pitchFamily="18" charset="0"/>
                  <a:ea typeface="+mn-ea"/>
                  <a:cs typeface="Arial" panose="020B0604020202020204" pitchFamily="34" charset="0"/>
                </a:rPr>
                <a:t>: </a:t>
              </a:r>
            </a:p>
          </p:txBody>
        </p:sp>
      </p:grpSp>
      <p:pic>
        <p:nvPicPr>
          <p:cNvPr id="6" name="Picture 9">
            <a:extLst>
              <a:ext uri="{FF2B5EF4-FFF2-40B4-BE49-F238E27FC236}">
                <a16:creationId xmlns:a16="http://schemas.microsoft.com/office/drawing/2014/main" id="{3BB4F856-DF1D-C825-600E-069FA4943C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58927" y="3601461"/>
            <a:ext cx="2527595" cy="26631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fad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4" presetClass="entr" presetSubtype="1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a:extLst>
            <a:ext uri="{FF2B5EF4-FFF2-40B4-BE49-F238E27FC236}">
              <a16:creationId xmlns:a16="http://schemas.microsoft.com/office/drawing/2014/main" id="{BAB4BE9A-38DF-3E0D-F35C-3771CCB84B40}"/>
            </a:ext>
          </a:extLst>
        </p:cNvPr>
        <p:cNvGrpSpPr/>
        <p:nvPr/>
      </p:nvGrpSpPr>
      <p:grpSpPr>
        <a:xfrm>
          <a:off x="0" y="0"/>
          <a:ext cx="0" cy="0"/>
          <a:chOff x="0" y="0"/>
          <a:chExt cx="0" cy="0"/>
        </a:xfrm>
      </p:grpSpPr>
      <p:sp>
        <p:nvSpPr>
          <p:cNvPr id="233" name="Google Shape;233;p11">
            <a:extLst>
              <a:ext uri="{FF2B5EF4-FFF2-40B4-BE49-F238E27FC236}">
                <a16:creationId xmlns:a16="http://schemas.microsoft.com/office/drawing/2014/main" id="{98DE7F2A-B8FE-D388-91B1-B84A24ACA669}"/>
              </a:ext>
            </a:extLst>
          </p:cNvPr>
          <p:cNvSpPr txBox="1"/>
          <p:nvPr/>
        </p:nvSpPr>
        <p:spPr>
          <a:xfrm>
            <a:off x="2285100" y="1454008"/>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Xử</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lí</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tình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huống</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và</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đóng</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vai</a:t>
            </a:r>
            <a:endParaRPr sz="2800" b="1" i="0" u="none" strike="noStrike" cap="none" dirty="0">
              <a:solidFill>
                <a:schemeClr val="dk1"/>
              </a:solidFill>
              <a:latin typeface="UTM Avo" panose="02040603050506020204" pitchFamily="18" charset="0"/>
              <a:sym typeface="Arial"/>
            </a:endParaRPr>
          </a:p>
        </p:txBody>
      </p:sp>
      <p:sp>
        <p:nvSpPr>
          <p:cNvPr id="2" name="Rounded Rectangle 21">
            <a:extLst>
              <a:ext uri="{FF2B5EF4-FFF2-40B4-BE49-F238E27FC236}">
                <a16:creationId xmlns:a16="http://schemas.microsoft.com/office/drawing/2014/main" id="{7978E263-BEDC-F701-A3E6-A4CAFB9A8057}"/>
              </a:ext>
            </a:extLst>
          </p:cNvPr>
          <p:cNvSpPr/>
          <p:nvPr/>
        </p:nvSpPr>
        <p:spPr>
          <a:xfrm>
            <a:off x="623962" y="2718498"/>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endParaRPr lang="en-US" sz="2400" b="1" dirty="0">
              <a:solidFill>
                <a:schemeClr val="tx1"/>
              </a:solidFill>
              <a:latin typeface="UTM Avo" panose="02040603050506020204" pitchFamily="18"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B938A5FF-30D0-EEF5-5143-1BCDF7279D71}"/>
              </a:ext>
            </a:extLst>
          </p:cNvPr>
          <p:cNvGrpSpPr/>
          <p:nvPr/>
        </p:nvGrpSpPr>
        <p:grpSpPr>
          <a:xfrm>
            <a:off x="4633047" y="2832798"/>
            <a:ext cx="6934991" cy="3576777"/>
            <a:chOff x="1010930" y="3051490"/>
            <a:chExt cx="15515916" cy="6356851"/>
          </a:xfrm>
        </p:grpSpPr>
        <p:sp>
          <p:nvSpPr>
            <p:cNvPr id="4" name="Rectangle: Rounded Corners 3">
              <a:extLst>
                <a:ext uri="{FF2B5EF4-FFF2-40B4-BE49-F238E27FC236}">
                  <a16:creationId xmlns:a16="http://schemas.microsoft.com/office/drawing/2014/main" id="{B42A7854-BE96-7D87-564A-B44692316F48}"/>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just" defTabSz="609539">
                <a:buClrTx/>
                <a:buFontTx/>
                <a:buNone/>
                <a:defRPr/>
              </a:pPr>
              <a:endParaRPr lang="en-US" sz="800" dirty="0">
                <a:solidFill>
                  <a:schemeClr val="tx1"/>
                </a:solidFill>
                <a:latin typeface="UTM Avo" panose="02040603050506020204" pitchFamily="18" charset="0"/>
                <a:ea typeface="+mn-ea"/>
                <a:cs typeface="+mn-cs"/>
              </a:endParaRPr>
            </a:p>
          </p:txBody>
        </p:sp>
        <p:sp>
          <p:nvSpPr>
            <p:cNvPr id="5" name="Rectangle: Rounded Corners 4">
              <a:extLst>
                <a:ext uri="{FF2B5EF4-FFF2-40B4-BE49-F238E27FC236}">
                  <a16:creationId xmlns:a16="http://schemas.microsoft.com/office/drawing/2014/main" id="{35759D35-F236-2444-AF6E-D31B8D4DB894}"/>
                </a:ext>
              </a:extLst>
            </p:cNvPr>
            <p:cNvSpPr/>
            <p:nvPr/>
          </p:nvSpPr>
          <p:spPr>
            <a:xfrm>
              <a:off x="1694784" y="3616295"/>
              <a:ext cx="14148208" cy="5385765"/>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just" defTabSz="609539">
                <a:lnSpc>
                  <a:spcPct val="150000"/>
                </a:lnSpc>
                <a:buClrTx/>
                <a:buFontTx/>
                <a:buNone/>
                <a:defRPr/>
              </a:pPr>
              <a:r>
                <a:rPr lang="vi-VN" sz="2400" dirty="0">
                  <a:solidFill>
                    <a:schemeClr val="tx1"/>
                  </a:solidFill>
                  <a:latin typeface="UTM Avo" panose="02040603050506020204" pitchFamily="18" charset="0"/>
                  <a:ea typeface="+mn-ea"/>
                  <a:cs typeface="Arial" panose="020B0604020202020204" pitchFamily="34" charset="0"/>
                </a:rPr>
                <a:t>- Em có đồng tình với cách ứng xử của nhóm bạn không? Vì sao?</a:t>
              </a:r>
            </a:p>
            <a:p>
              <a:pPr algn="just" defTabSz="609539">
                <a:lnSpc>
                  <a:spcPct val="150000"/>
                </a:lnSpc>
                <a:buClrTx/>
                <a:buFontTx/>
                <a:buNone/>
                <a:defRPr/>
              </a:pPr>
              <a:r>
                <a:rPr lang="vi-VN" sz="2400" dirty="0">
                  <a:solidFill>
                    <a:schemeClr val="tx1"/>
                  </a:solidFill>
                  <a:latin typeface="UTM Avo" panose="02040603050506020204" pitchFamily="18" charset="0"/>
                  <a:ea typeface="+mn-ea"/>
                  <a:cs typeface="Arial" panose="020B0604020202020204" pitchFamily="34" charset="0"/>
                </a:rPr>
                <a:t>- Em có cách ứng xử nào khác không? Đó là cách ứng xử như thế nào?</a:t>
              </a:r>
              <a:endParaRPr lang="en-US" sz="2400" dirty="0">
                <a:solidFill>
                  <a:schemeClr val="tx1"/>
                </a:solidFill>
                <a:latin typeface="UTM Avo" panose="02040603050506020204" pitchFamily="18" charset="0"/>
                <a:ea typeface="+mn-ea"/>
                <a:cs typeface="Arial" panose="020B0604020202020204" pitchFamily="34" charset="0"/>
              </a:endParaRPr>
            </a:p>
          </p:txBody>
        </p:sp>
      </p:grpSp>
      <p:pic>
        <p:nvPicPr>
          <p:cNvPr id="6" name="Picture 9">
            <a:extLst>
              <a:ext uri="{FF2B5EF4-FFF2-40B4-BE49-F238E27FC236}">
                <a16:creationId xmlns:a16="http://schemas.microsoft.com/office/drawing/2014/main" id="{88DFA37D-0EB0-C162-A5A3-395197D2128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58927" y="3601461"/>
            <a:ext cx="2527595" cy="2663175"/>
          </a:xfrm>
          <a:prstGeom prst="rect">
            <a:avLst/>
          </a:prstGeom>
        </p:spPr>
      </p:pic>
    </p:spTree>
    <p:extLst>
      <p:ext uri="{BB962C8B-B14F-4D97-AF65-F5344CB8AC3E}">
        <p14:creationId xmlns:p14="http://schemas.microsoft.com/office/powerpoint/2010/main" val="58372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CC89797-36C7-A4E8-59F4-9E79EAFA16CE}"/>
              </a:ext>
            </a:extLst>
          </p:cNvPr>
          <p:cNvSpPr/>
          <p:nvPr/>
        </p:nvSpPr>
        <p:spPr>
          <a:xfrm>
            <a:off x="457363" y="5029200"/>
            <a:ext cx="11277275" cy="899391"/>
          </a:xfrm>
          <a:prstGeom prst="roundRect">
            <a:avLst/>
          </a:prstGeom>
          <a:solidFill>
            <a:srgbClr val="FFF6D9"/>
          </a:solidFill>
          <a:ln w="38100" cap="flat" cmpd="sng" algn="ctr">
            <a:solidFill>
              <a:srgbClr val="FFC000"/>
            </a:solidFill>
            <a:prstDash val="solid"/>
          </a:ln>
          <a:effectLst/>
        </p:spPr>
        <p:txBody>
          <a:bodyPr rtlCol="0" anchor="ctr"/>
          <a:lstStyle/>
          <a:p>
            <a:pPr lvl="0" algn="ctr"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1: </a:t>
            </a:r>
            <a:r>
              <a:rPr lang="vi-VN" sz="2400" dirty="0">
                <a:solidFill>
                  <a:prstClr val="black"/>
                </a:solidFill>
                <a:latin typeface="UTM Avo" panose="02040603050506020204" pitchFamily="18" charset="0"/>
                <a:cs typeface="Arial" panose="020B0604020202020204" pitchFamily="34" charset="0"/>
              </a:rPr>
              <a:t>Nam rủ Bình chơi đuổi bắt nhau trong bếp.</a:t>
            </a:r>
            <a:endParaRPr lang="vi-VN" sz="2400" kern="0" dirty="0">
              <a:solidFill>
                <a:prstClr val="black"/>
              </a:solidFill>
              <a:latin typeface="UTM Avo" panose="02040603050506020204" pitchFamily="18" charset="0"/>
              <a:cs typeface="Arial" panose="020B0604020202020204" pitchFamily="34" charset="0"/>
            </a:endParaRPr>
          </a:p>
        </p:txBody>
      </p:sp>
      <p:grpSp>
        <p:nvGrpSpPr>
          <p:cNvPr id="3" name="Group 2">
            <a:extLst>
              <a:ext uri="{FF2B5EF4-FFF2-40B4-BE49-F238E27FC236}">
                <a16:creationId xmlns:a16="http://schemas.microsoft.com/office/drawing/2014/main" id="{631EEAE4-C333-54CC-CAB2-2FEFE82B1227}"/>
              </a:ext>
            </a:extLst>
          </p:cNvPr>
          <p:cNvGrpSpPr/>
          <p:nvPr/>
        </p:nvGrpSpPr>
        <p:grpSpPr>
          <a:xfrm>
            <a:off x="3336706" y="6121939"/>
            <a:ext cx="5518587" cy="596900"/>
            <a:chOff x="844440" y="6004538"/>
            <a:chExt cx="8277880" cy="895350"/>
          </a:xfrm>
        </p:grpSpPr>
        <p:pic>
          <p:nvPicPr>
            <p:cNvPr id="4" name="Graphic 3" descr="Back with solid fill">
              <a:extLst>
                <a:ext uri="{FF2B5EF4-FFF2-40B4-BE49-F238E27FC236}">
                  <a16:creationId xmlns:a16="http://schemas.microsoft.com/office/drawing/2014/main" id="{BC9CDB24-01EB-03D8-AA41-8BBDE8B4ABA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844440" y="6004538"/>
              <a:ext cx="1193800" cy="895350"/>
            </a:xfrm>
            <a:prstGeom prst="rect">
              <a:avLst/>
            </a:prstGeom>
          </p:spPr>
        </p:pic>
        <p:sp>
          <p:nvSpPr>
            <p:cNvPr id="5" name="TextBox 4">
              <a:extLst>
                <a:ext uri="{FF2B5EF4-FFF2-40B4-BE49-F238E27FC236}">
                  <a16:creationId xmlns:a16="http://schemas.microsoft.com/office/drawing/2014/main" id="{C1A57C25-71A3-0C67-DD09-317027AE3B31}"/>
                </a:ext>
              </a:extLst>
            </p:cNvPr>
            <p:cNvSpPr txBox="1"/>
            <p:nvPr/>
          </p:nvSpPr>
          <p:spPr>
            <a:xfrm>
              <a:off x="2038240" y="6011826"/>
              <a:ext cx="7084080" cy="706155"/>
            </a:xfrm>
            <a:prstGeom prst="rect">
              <a:avLst/>
            </a:prstGeom>
            <a:noFill/>
          </p:spPr>
          <p:txBody>
            <a:bodyPr wrap="square">
              <a:spAutoFit/>
            </a:bodyPr>
            <a:lstStyle/>
            <a:p>
              <a:pPr algn="just" defTabSz="609539">
                <a:lnSpc>
                  <a:spcPct val="125000"/>
                </a:lnSpc>
              </a:pPr>
              <a:r>
                <a:rPr lang="en-US" sz="2200" b="1" dirty="0">
                  <a:solidFill>
                    <a:prstClr val="black"/>
                  </a:solidFill>
                  <a:latin typeface="UTM Avo" panose="02040603050506020204" pitchFamily="18" charset="0"/>
                  <a:cs typeface="Arial" panose="020B0604020202020204" pitchFamily="34" charset="0"/>
                </a:rPr>
                <a:t>Bình </a:t>
              </a:r>
              <a:r>
                <a:rPr lang="en-US" sz="2200" b="1" dirty="0" err="1">
                  <a:solidFill>
                    <a:prstClr val="black"/>
                  </a:solidFill>
                  <a:latin typeface="UTM Avo" panose="02040603050506020204" pitchFamily="18" charset="0"/>
                  <a:cs typeface="Arial" panose="020B0604020202020204" pitchFamily="34" charset="0"/>
                </a:rPr>
                <a:t>nên</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gì</a:t>
              </a:r>
              <a:r>
                <a:rPr lang="en-US" sz="2200" b="1" dirty="0">
                  <a:solidFill>
                    <a:prstClr val="black"/>
                  </a:solidFill>
                  <a:latin typeface="UTM Avo" panose="02040603050506020204" pitchFamily="18" charset="0"/>
                  <a:cs typeface="Arial" panose="020B0604020202020204" pitchFamily="34" charset="0"/>
                </a:rPr>
                <a:t>?</a:t>
              </a:r>
            </a:p>
          </p:txBody>
        </p:sp>
      </p:grpSp>
      <p:pic>
        <p:nvPicPr>
          <p:cNvPr id="6" name="Picture 5">
            <a:extLst>
              <a:ext uri="{FF2B5EF4-FFF2-40B4-BE49-F238E27FC236}">
                <a16:creationId xmlns:a16="http://schemas.microsoft.com/office/drawing/2014/main" id="{7FBBE4F9-5AD9-0F70-D7C1-B34A119DCAE6}"/>
              </a:ext>
            </a:extLst>
          </p:cNvPr>
          <p:cNvPicPr>
            <a:picLocks noChangeAspect="1"/>
          </p:cNvPicPr>
          <p:nvPr/>
        </p:nvPicPr>
        <p:blipFill>
          <a:blip r:embed="rId6"/>
          <a:srcRect l="15362" t="1198" r="15362" b="12150"/>
          <a:stretch/>
        </p:blipFill>
        <p:spPr>
          <a:xfrm>
            <a:off x="3269564" y="1404479"/>
            <a:ext cx="5652872" cy="32096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9D48F586-7816-49E3-F0A2-CD7E3037D0FF}"/>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A04532D6-EB02-D978-0160-B3428A656E8F}"/>
              </a:ext>
            </a:extLst>
          </p:cNvPr>
          <p:cNvSpPr/>
          <p:nvPr/>
        </p:nvSpPr>
        <p:spPr>
          <a:xfrm>
            <a:off x="431800" y="4702629"/>
            <a:ext cx="11328400" cy="1292678"/>
          </a:xfrm>
          <a:prstGeom prst="roundRect">
            <a:avLst/>
          </a:prstGeom>
          <a:solidFill>
            <a:srgbClr val="9BBB59">
              <a:lumMod val="20000"/>
              <a:lumOff val="80000"/>
            </a:srgbClr>
          </a:solidFill>
          <a:ln w="38100" cap="flat" cmpd="sng" algn="ctr">
            <a:solidFill>
              <a:srgbClr val="9BBB59">
                <a:lumMod val="50000"/>
              </a:srgbClr>
            </a:solidFill>
            <a:prstDash val="solid"/>
          </a:ln>
          <a:effectLst/>
        </p:spPr>
        <p:txBody>
          <a:bodyPr rtlCol="0" anchor="ctr"/>
          <a:lstStyle/>
          <a:p>
            <a:pPr lvl="0" algn="ctr"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2: </a:t>
            </a:r>
            <a:r>
              <a:rPr lang="vi-VN" sz="2400" dirty="0">
                <a:solidFill>
                  <a:prstClr val="black"/>
                </a:solidFill>
                <a:latin typeface="UTM Avo" panose="02040603050506020204" pitchFamily="18" charset="0"/>
                <a:cs typeface="Arial" panose="020B0604020202020204" pitchFamily="34" charset="0"/>
              </a:rPr>
              <a:t> Hoa đang ngồi xem ti vi thì nhìn thấy em bé đang bò ra chỗ để chiếc bàn ủi vừa mới sử dụng.</a:t>
            </a:r>
            <a:endParaRPr lang="vi-VN" sz="2400" kern="0" dirty="0">
              <a:solidFill>
                <a:prstClr val="black"/>
              </a:solidFill>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13816805-66B7-517A-3614-E76AC9EBF513}"/>
              </a:ext>
            </a:extLst>
          </p:cNvPr>
          <p:cNvGrpSpPr/>
          <p:nvPr/>
        </p:nvGrpSpPr>
        <p:grpSpPr>
          <a:xfrm>
            <a:off x="3336706" y="6125029"/>
            <a:ext cx="5518587" cy="596900"/>
            <a:chOff x="844440" y="5931059"/>
            <a:chExt cx="8277880" cy="895350"/>
          </a:xfrm>
        </p:grpSpPr>
        <p:pic>
          <p:nvPicPr>
            <p:cNvPr id="9" name="Graphic 8" descr="Back with solid fill">
              <a:extLst>
                <a:ext uri="{FF2B5EF4-FFF2-40B4-BE49-F238E27FC236}">
                  <a16:creationId xmlns:a16="http://schemas.microsoft.com/office/drawing/2014/main" id="{9F70F666-3E70-747B-BE61-CACD3460928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844440" y="5931059"/>
              <a:ext cx="1193800" cy="895350"/>
            </a:xfrm>
            <a:prstGeom prst="rect">
              <a:avLst/>
            </a:prstGeom>
          </p:spPr>
        </p:pic>
        <p:sp>
          <p:nvSpPr>
            <p:cNvPr id="10" name="TextBox 9">
              <a:extLst>
                <a:ext uri="{FF2B5EF4-FFF2-40B4-BE49-F238E27FC236}">
                  <a16:creationId xmlns:a16="http://schemas.microsoft.com/office/drawing/2014/main" id="{E5A63595-90F1-38CE-5281-612A49A5EBB6}"/>
                </a:ext>
              </a:extLst>
            </p:cNvPr>
            <p:cNvSpPr txBox="1"/>
            <p:nvPr/>
          </p:nvSpPr>
          <p:spPr>
            <a:xfrm>
              <a:off x="2038240" y="6011827"/>
              <a:ext cx="7084080" cy="706155"/>
            </a:xfrm>
            <a:prstGeom prst="rect">
              <a:avLst/>
            </a:prstGeom>
            <a:noFill/>
          </p:spPr>
          <p:txBody>
            <a:bodyPr wrap="square">
              <a:spAutoFit/>
            </a:bodyPr>
            <a:lstStyle/>
            <a:p>
              <a:pPr algn="just" defTabSz="609539">
                <a:lnSpc>
                  <a:spcPct val="125000"/>
                </a:lnSpc>
              </a:pPr>
              <a:r>
                <a:rPr lang="en-US" sz="2200" b="1" dirty="0">
                  <a:solidFill>
                    <a:prstClr val="black"/>
                  </a:solidFill>
                  <a:latin typeface="UTM Avo" panose="02040603050506020204" pitchFamily="18" charset="0"/>
                  <a:cs typeface="Arial" panose="020B0604020202020204" pitchFamily="34" charset="0"/>
                </a:rPr>
                <a:t>Hoa </a:t>
              </a:r>
              <a:r>
                <a:rPr lang="en-US" sz="2200" b="1" dirty="0" err="1">
                  <a:solidFill>
                    <a:prstClr val="black"/>
                  </a:solidFill>
                  <a:latin typeface="UTM Avo" panose="02040603050506020204" pitchFamily="18" charset="0"/>
                  <a:cs typeface="Arial" panose="020B0604020202020204" pitchFamily="34" charset="0"/>
                </a:rPr>
                <a:t>nên</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gì</a:t>
              </a:r>
              <a:r>
                <a:rPr lang="en-US" sz="2200" b="1" dirty="0">
                  <a:solidFill>
                    <a:prstClr val="black"/>
                  </a:solidFill>
                  <a:latin typeface="UTM Avo" panose="02040603050506020204" pitchFamily="18" charset="0"/>
                  <a:cs typeface="Arial" panose="020B0604020202020204" pitchFamily="34" charset="0"/>
                </a:rPr>
                <a:t>?</a:t>
              </a:r>
            </a:p>
          </p:txBody>
        </p:sp>
      </p:grpSp>
      <p:pic>
        <p:nvPicPr>
          <p:cNvPr id="11" name="Picture 10">
            <a:extLst>
              <a:ext uri="{FF2B5EF4-FFF2-40B4-BE49-F238E27FC236}">
                <a16:creationId xmlns:a16="http://schemas.microsoft.com/office/drawing/2014/main" id="{F343111B-E823-284B-3889-E6F56DEC7406}"/>
              </a:ext>
            </a:extLst>
          </p:cNvPr>
          <p:cNvPicPr>
            <a:picLocks noChangeAspect="1"/>
          </p:cNvPicPr>
          <p:nvPr/>
        </p:nvPicPr>
        <p:blipFill>
          <a:blip r:embed="rId6"/>
          <a:srcRect l="16264" t="31179" r="11650" b="10133"/>
          <a:stretch/>
        </p:blipFill>
        <p:spPr>
          <a:xfrm>
            <a:off x="1895450" y="1510532"/>
            <a:ext cx="8401099" cy="3104822"/>
          </a:xfrm>
          <a:prstGeom prst="rect">
            <a:avLst/>
          </a:prstGeom>
        </p:spPr>
      </p:pic>
    </p:spTree>
    <p:extLst>
      <p:ext uri="{BB962C8B-B14F-4D97-AF65-F5344CB8AC3E}">
        <p14:creationId xmlns:p14="http://schemas.microsoft.com/office/powerpoint/2010/main" val="48674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out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1E716713-4B39-1616-C211-F54D77308C0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CF8107B-963A-7ACD-CD9C-6925241467D0}"/>
              </a:ext>
            </a:extLst>
          </p:cNvPr>
          <p:cNvSpPr/>
          <p:nvPr/>
        </p:nvSpPr>
        <p:spPr>
          <a:xfrm>
            <a:off x="431800" y="4675910"/>
            <a:ext cx="11328400" cy="1384154"/>
          </a:xfrm>
          <a:prstGeom prst="roundRect">
            <a:avLst/>
          </a:prstGeom>
          <a:solidFill>
            <a:srgbClr val="4BACC6">
              <a:lumMod val="20000"/>
              <a:lumOff val="80000"/>
            </a:srgbClr>
          </a:solidFill>
          <a:ln w="38100" cap="flat" cmpd="sng" algn="ctr">
            <a:solidFill>
              <a:srgbClr val="4BACC6">
                <a:lumMod val="75000"/>
              </a:srgbClr>
            </a:solidFill>
            <a:prstDash val="solid"/>
          </a:ln>
          <a:effectLst/>
        </p:spPr>
        <p:txBody>
          <a:bodyPr rtlCol="0" anchor="ctr"/>
          <a:lstStyle/>
          <a:p>
            <a:pPr lvl="0" algn="ctr"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3: </a:t>
            </a:r>
            <a:r>
              <a:rPr lang="vi-VN" sz="2400" dirty="0">
                <a:solidFill>
                  <a:prstClr val="black"/>
                </a:solidFill>
                <a:latin typeface="UTM Avo" panose="02040603050506020204" pitchFamily="18" charset="0"/>
                <a:cs typeface="Arial" panose="020B0604020202020204" pitchFamily="34" charset="0"/>
              </a:rPr>
              <a:t>Huy đang ngồi đọc sách ở hiên thì nhìn thấy em bé </a:t>
            </a:r>
            <a:br>
              <a:rPr lang="en-US" sz="2400" dirty="0">
                <a:solidFill>
                  <a:prstClr val="black"/>
                </a:solidFill>
                <a:latin typeface="UTM Avo" panose="02040603050506020204" pitchFamily="18" charset="0"/>
                <a:cs typeface="Arial" panose="020B0604020202020204" pitchFamily="34" charset="0"/>
              </a:rPr>
            </a:br>
            <a:r>
              <a:rPr lang="vi-VN" sz="2400" dirty="0">
                <a:solidFill>
                  <a:prstClr val="black"/>
                </a:solidFill>
                <a:latin typeface="UTM Avo" panose="02040603050506020204" pitchFamily="18" charset="0"/>
                <a:cs typeface="Arial" panose="020B0604020202020204" pitchFamily="34" charset="0"/>
              </a:rPr>
              <a:t>chạy lại gần chiếc xe máy mà bố vừa đi làm về.</a:t>
            </a:r>
            <a:endParaRPr lang="vi-VN" sz="2400" kern="0" dirty="0">
              <a:solidFill>
                <a:prstClr val="black"/>
              </a:solidFill>
              <a:latin typeface="UTM Avo" panose="02040603050506020204" pitchFamily="18" charset="0"/>
              <a:cs typeface="Arial" panose="020B0604020202020204" pitchFamily="34" charset="0"/>
            </a:endParaRPr>
          </a:p>
        </p:txBody>
      </p:sp>
      <p:grpSp>
        <p:nvGrpSpPr>
          <p:cNvPr id="3" name="Group 2">
            <a:extLst>
              <a:ext uri="{FF2B5EF4-FFF2-40B4-BE49-F238E27FC236}">
                <a16:creationId xmlns:a16="http://schemas.microsoft.com/office/drawing/2014/main" id="{0A32FF75-D05A-C644-AA08-84AB1BA8D46D}"/>
              </a:ext>
            </a:extLst>
          </p:cNvPr>
          <p:cNvGrpSpPr/>
          <p:nvPr/>
        </p:nvGrpSpPr>
        <p:grpSpPr>
          <a:xfrm>
            <a:off x="3336706" y="6177972"/>
            <a:ext cx="5518587" cy="596900"/>
            <a:chOff x="844440" y="6004538"/>
            <a:chExt cx="8277880" cy="895350"/>
          </a:xfrm>
        </p:grpSpPr>
        <p:pic>
          <p:nvPicPr>
            <p:cNvPr id="4" name="Graphic 3" descr="Back with solid fill">
              <a:extLst>
                <a:ext uri="{FF2B5EF4-FFF2-40B4-BE49-F238E27FC236}">
                  <a16:creationId xmlns:a16="http://schemas.microsoft.com/office/drawing/2014/main" id="{27263466-61FE-3191-5327-F108664662F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844440" y="6004538"/>
              <a:ext cx="1193800" cy="895350"/>
            </a:xfrm>
            <a:prstGeom prst="rect">
              <a:avLst/>
            </a:prstGeom>
          </p:spPr>
        </p:pic>
        <p:sp>
          <p:nvSpPr>
            <p:cNvPr id="5" name="TextBox 4">
              <a:extLst>
                <a:ext uri="{FF2B5EF4-FFF2-40B4-BE49-F238E27FC236}">
                  <a16:creationId xmlns:a16="http://schemas.microsoft.com/office/drawing/2014/main" id="{53053A09-10AC-7DD6-CA8B-48578BDFA337}"/>
                </a:ext>
              </a:extLst>
            </p:cNvPr>
            <p:cNvSpPr txBox="1"/>
            <p:nvPr/>
          </p:nvSpPr>
          <p:spPr>
            <a:xfrm>
              <a:off x="2038240" y="6011827"/>
              <a:ext cx="7084080" cy="706155"/>
            </a:xfrm>
            <a:prstGeom prst="rect">
              <a:avLst/>
            </a:prstGeom>
            <a:noFill/>
          </p:spPr>
          <p:txBody>
            <a:bodyPr wrap="square">
              <a:spAutoFit/>
            </a:bodyPr>
            <a:lstStyle/>
            <a:p>
              <a:pPr algn="just" defTabSz="609539">
                <a:lnSpc>
                  <a:spcPct val="125000"/>
                </a:lnSpc>
              </a:pPr>
              <a:r>
                <a:rPr lang="en-US" sz="2200" b="1" dirty="0">
                  <a:solidFill>
                    <a:prstClr val="black"/>
                  </a:solidFill>
                  <a:latin typeface="UTM Avo" panose="02040603050506020204" pitchFamily="18" charset="0"/>
                  <a:cs typeface="Arial" panose="020B0604020202020204" pitchFamily="34" charset="0"/>
                </a:rPr>
                <a:t>Huy </a:t>
              </a:r>
              <a:r>
                <a:rPr lang="en-US" sz="2200" b="1" dirty="0" err="1">
                  <a:solidFill>
                    <a:prstClr val="black"/>
                  </a:solidFill>
                  <a:latin typeface="UTM Avo" panose="02040603050506020204" pitchFamily="18" charset="0"/>
                  <a:cs typeface="Arial" panose="020B0604020202020204" pitchFamily="34" charset="0"/>
                </a:rPr>
                <a:t>nên</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gì</a:t>
              </a:r>
              <a:r>
                <a:rPr lang="en-US" sz="2200" b="1" dirty="0">
                  <a:solidFill>
                    <a:prstClr val="black"/>
                  </a:solidFill>
                  <a:latin typeface="UTM Avo" panose="02040603050506020204" pitchFamily="18" charset="0"/>
                  <a:cs typeface="Arial" panose="020B0604020202020204" pitchFamily="34" charset="0"/>
                </a:rPr>
                <a:t>?</a:t>
              </a:r>
            </a:p>
          </p:txBody>
        </p:sp>
      </p:grpSp>
      <p:pic>
        <p:nvPicPr>
          <p:cNvPr id="6" name="Picture 5">
            <a:extLst>
              <a:ext uri="{FF2B5EF4-FFF2-40B4-BE49-F238E27FC236}">
                <a16:creationId xmlns:a16="http://schemas.microsoft.com/office/drawing/2014/main" id="{07DE5296-0241-A4E8-F301-95AC4D7374BF}"/>
              </a:ext>
            </a:extLst>
          </p:cNvPr>
          <p:cNvPicPr>
            <a:picLocks noChangeAspect="1"/>
          </p:cNvPicPr>
          <p:nvPr/>
        </p:nvPicPr>
        <p:blipFill>
          <a:blip r:embed="rId6"/>
          <a:srcRect l="22438" t="27316" r="14982" b="9731"/>
          <a:stretch/>
        </p:blipFill>
        <p:spPr>
          <a:xfrm>
            <a:off x="2813015" y="1520375"/>
            <a:ext cx="6641228" cy="3032768"/>
          </a:xfrm>
          <a:prstGeom prst="rect">
            <a:avLst/>
          </a:prstGeom>
        </p:spPr>
      </p:pic>
    </p:spTree>
    <p:extLst>
      <p:ext uri="{BB962C8B-B14F-4D97-AF65-F5344CB8AC3E}">
        <p14:creationId xmlns:p14="http://schemas.microsoft.com/office/powerpoint/2010/main" val="352904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D4E48758-E41C-DAFA-CE38-62CD024BE83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F7F1AE-F6C3-39AC-494F-AE76567BA3DC}"/>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A22DAD95-4196-4264-943A-82701F357AA0}"/>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F8E5C5B0-E2BB-F788-1B71-920EB832AAB9}"/>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schemeClr val="tx1"/>
              </a:solidFill>
              <a:latin typeface="UTM Avo" panose="02040603050506020204" pitchFamily="18" charset="0"/>
              <a:cs typeface="Arial" panose="020B0604020202020204" pitchFamily="34" charset="0"/>
            </a:endParaRPr>
          </a:p>
        </p:txBody>
      </p:sp>
      <p:grpSp>
        <p:nvGrpSpPr>
          <p:cNvPr id="5" name="Group 4">
            <a:extLst>
              <a:ext uri="{FF2B5EF4-FFF2-40B4-BE49-F238E27FC236}">
                <a16:creationId xmlns:a16="http://schemas.microsoft.com/office/drawing/2014/main" id="{1B671486-6F77-ED31-7194-4DCB46F94436}"/>
              </a:ext>
            </a:extLst>
          </p:cNvPr>
          <p:cNvGrpSpPr/>
          <p:nvPr/>
        </p:nvGrpSpPr>
        <p:grpSpPr>
          <a:xfrm>
            <a:off x="470240" y="1859126"/>
            <a:ext cx="3198678" cy="3207658"/>
            <a:chOff x="633248" y="2113316"/>
            <a:chExt cx="3198678" cy="3207658"/>
          </a:xfrm>
        </p:grpSpPr>
        <p:grpSp>
          <p:nvGrpSpPr>
            <p:cNvPr id="6" name="Group 6">
              <a:extLst>
                <a:ext uri="{FF2B5EF4-FFF2-40B4-BE49-F238E27FC236}">
                  <a16:creationId xmlns:a16="http://schemas.microsoft.com/office/drawing/2014/main" id="{A38FB90A-74A3-82E5-4BFA-1EB12EAB38DC}"/>
                </a:ext>
              </a:extLst>
            </p:cNvPr>
            <p:cNvGrpSpPr/>
            <p:nvPr/>
          </p:nvGrpSpPr>
          <p:grpSpPr>
            <a:xfrm>
              <a:off x="633248" y="2113316"/>
              <a:ext cx="3198678" cy="3207658"/>
              <a:chOff x="0" y="0"/>
              <a:chExt cx="812800" cy="812800"/>
            </a:xfrm>
          </p:grpSpPr>
          <p:sp>
            <p:nvSpPr>
              <p:cNvPr id="8" name="Freeform 7">
                <a:extLst>
                  <a:ext uri="{FF2B5EF4-FFF2-40B4-BE49-F238E27FC236}">
                    <a16:creationId xmlns:a16="http://schemas.microsoft.com/office/drawing/2014/main" id="{692FCFA4-C335-0C44-8B0D-270BA907FF3B}"/>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endParaRPr>
              </a:p>
            </p:txBody>
          </p:sp>
          <p:sp>
            <p:nvSpPr>
              <p:cNvPr id="9" name="TextBox 8">
                <a:extLst>
                  <a:ext uri="{FF2B5EF4-FFF2-40B4-BE49-F238E27FC236}">
                    <a16:creationId xmlns:a16="http://schemas.microsoft.com/office/drawing/2014/main" id="{A332F87E-9FBC-B0D9-B667-BDAFCE78300E}"/>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endParaRPr>
              </a:p>
            </p:txBody>
          </p:sp>
        </p:grpSp>
        <p:sp>
          <p:nvSpPr>
            <p:cNvPr id="7" name="TextBox 6">
              <a:extLst>
                <a:ext uri="{FF2B5EF4-FFF2-40B4-BE49-F238E27FC236}">
                  <a16:creationId xmlns:a16="http://schemas.microsoft.com/office/drawing/2014/main" id="{F58C9D05-A8BA-B033-FA03-71943B77FA1E}"/>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schemeClr val="tx1"/>
                  </a:solidFill>
                  <a:latin typeface="UTM Avo" panose="02040603050506020204" pitchFamily="18" charset="0"/>
                  <a:cs typeface="Arial" panose="020B0604020202020204" pitchFamily="34" charset="0"/>
                </a:rPr>
                <a:t>GỢI Ý CÂU TRẢ LỜI</a:t>
              </a:r>
            </a:p>
          </p:txBody>
        </p:sp>
      </p:grpSp>
      <p:sp>
        <p:nvSpPr>
          <p:cNvPr id="10" name="TextBox 9">
            <a:extLst>
              <a:ext uri="{FF2B5EF4-FFF2-40B4-BE49-F238E27FC236}">
                <a16:creationId xmlns:a16="http://schemas.microsoft.com/office/drawing/2014/main" id="{F22DE3DF-388E-0C94-220E-5C02F703AFF2}"/>
              </a:ext>
            </a:extLst>
          </p:cNvPr>
          <p:cNvSpPr txBox="1"/>
          <p:nvPr/>
        </p:nvSpPr>
        <p:spPr>
          <a:xfrm>
            <a:off x="4193598" y="2836943"/>
            <a:ext cx="7228286" cy="2229841"/>
          </a:xfrm>
          <a:prstGeom prst="rect">
            <a:avLst/>
          </a:prstGeom>
          <a:noFill/>
        </p:spPr>
        <p:txBody>
          <a:bodyPr wrap="square">
            <a:spAutoFit/>
          </a:bodyP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Bình nên khuyên Nam không nên chơi </a:t>
            </a:r>
            <a:b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b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đuổi bắt nhau trong bếp để tránh bị bỏng do ngã vào bếp đang cháy hoặc va phải nồi thức ăn đang nấu trên bếp.</a:t>
            </a:r>
          </a:p>
        </p:txBody>
      </p:sp>
      <p:pic>
        <p:nvPicPr>
          <p:cNvPr id="11" name="Picture 10" descr="A picture containing toy, doll, vector graphics, clipart&#10;&#10;Description automatically generated">
            <a:extLst>
              <a:ext uri="{FF2B5EF4-FFF2-40B4-BE49-F238E27FC236}">
                <a16:creationId xmlns:a16="http://schemas.microsoft.com/office/drawing/2014/main" id="{61850578-B8DF-E97F-658C-68B66DEC4F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12" name="Group 11">
            <a:extLst>
              <a:ext uri="{FF2B5EF4-FFF2-40B4-BE49-F238E27FC236}">
                <a16:creationId xmlns:a16="http://schemas.microsoft.com/office/drawing/2014/main" id="{78CE9649-355E-F5DC-164B-ADCFF37D2DE0}"/>
              </a:ext>
            </a:extLst>
          </p:cNvPr>
          <p:cNvGrpSpPr/>
          <p:nvPr/>
        </p:nvGrpSpPr>
        <p:grpSpPr>
          <a:xfrm>
            <a:off x="6168602" y="1649434"/>
            <a:ext cx="3369529" cy="866372"/>
            <a:chOff x="5872534" y="881343"/>
            <a:chExt cx="6477000" cy="1299558"/>
          </a:xfrm>
        </p:grpSpPr>
        <p:pic>
          <p:nvPicPr>
            <p:cNvPr id="13" name="Picture 9">
              <a:extLst>
                <a:ext uri="{FF2B5EF4-FFF2-40B4-BE49-F238E27FC236}">
                  <a16:creationId xmlns:a16="http://schemas.microsoft.com/office/drawing/2014/main" id="{2F9BEFD2-4387-64D3-A1A0-AD999FB3674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98139" y="881343"/>
              <a:ext cx="6451395" cy="1299558"/>
            </a:xfrm>
            <a:prstGeom prst="rect">
              <a:avLst/>
            </a:prstGeom>
          </p:spPr>
        </p:pic>
        <p:sp>
          <p:nvSpPr>
            <p:cNvPr id="14" name="TextBox 13">
              <a:extLst>
                <a:ext uri="{FF2B5EF4-FFF2-40B4-BE49-F238E27FC236}">
                  <a16:creationId xmlns:a16="http://schemas.microsoft.com/office/drawing/2014/main" id="{51D6D437-3437-9A6D-9D96-131950E4096D}"/>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schemeClr val="tx1"/>
                  </a:solidFill>
                  <a:latin typeface="UTM Avo" panose="02040603050506020204" pitchFamily="18" charset="0"/>
                  <a:cs typeface="Arial" panose="020B0604020202020204" pitchFamily="34" charset="0"/>
                </a:rPr>
                <a:t>Tình</a:t>
              </a:r>
              <a:r>
                <a:rPr lang="en-US" sz="2800" b="1" dirty="0">
                  <a:solidFill>
                    <a:schemeClr val="tx1"/>
                  </a:solidFill>
                  <a:latin typeface="UTM Avo" panose="02040603050506020204" pitchFamily="18" charset="0"/>
                  <a:cs typeface="Arial" panose="020B0604020202020204" pitchFamily="34" charset="0"/>
                </a:rPr>
                <a:t> </a:t>
              </a:r>
              <a:r>
                <a:rPr lang="en-US" sz="2800" b="1" dirty="0" err="1">
                  <a:solidFill>
                    <a:schemeClr val="tx1"/>
                  </a:solidFill>
                  <a:latin typeface="UTM Avo" panose="02040603050506020204" pitchFamily="18" charset="0"/>
                  <a:cs typeface="Arial" panose="020B0604020202020204" pitchFamily="34" charset="0"/>
                </a:rPr>
                <a:t>huống</a:t>
              </a:r>
              <a:r>
                <a:rPr lang="en-US" sz="2800" b="1" dirty="0">
                  <a:solidFill>
                    <a:schemeClr val="tx1"/>
                  </a:solidFill>
                  <a:latin typeface="UTM Avo" panose="02040603050506020204" pitchFamily="18" charset="0"/>
                  <a:cs typeface="Arial" panose="020B0604020202020204" pitchFamily="34" charset="0"/>
                </a:rPr>
                <a:t> 1</a:t>
              </a:r>
            </a:p>
          </p:txBody>
        </p:sp>
      </p:grpSp>
    </p:spTree>
    <p:extLst>
      <p:ext uri="{BB962C8B-B14F-4D97-AF65-F5344CB8AC3E}">
        <p14:creationId xmlns:p14="http://schemas.microsoft.com/office/powerpoint/2010/main" val="23642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1F758E5A-AD7C-E6EA-DA61-83148A9AF1F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8EDCE4E-B8F5-CB4D-8E4C-28C51453EB18}"/>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56CCCDB1-FC3F-3705-4FC7-009C365BF72A}"/>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17" name="TextBox 16">
            <a:extLst>
              <a:ext uri="{FF2B5EF4-FFF2-40B4-BE49-F238E27FC236}">
                <a16:creationId xmlns:a16="http://schemas.microsoft.com/office/drawing/2014/main" id="{C261E00B-2B31-8238-9D00-2318557CD633}"/>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schemeClr val="tx1"/>
              </a:solidFill>
              <a:latin typeface="UTM Avo" panose="02040603050506020204" pitchFamily="18" charset="0"/>
              <a:cs typeface="Arial" panose="020B0604020202020204" pitchFamily="34" charset="0"/>
            </a:endParaRPr>
          </a:p>
        </p:txBody>
      </p:sp>
      <p:grpSp>
        <p:nvGrpSpPr>
          <p:cNvPr id="18" name="Group 17">
            <a:extLst>
              <a:ext uri="{FF2B5EF4-FFF2-40B4-BE49-F238E27FC236}">
                <a16:creationId xmlns:a16="http://schemas.microsoft.com/office/drawing/2014/main" id="{47B40BAF-7223-B9B8-2F97-6F5E4DE750C4}"/>
              </a:ext>
            </a:extLst>
          </p:cNvPr>
          <p:cNvGrpSpPr/>
          <p:nvPr/>
        </p:nvGrpSpPr>
        <p:grpSpPr>
          <a:xfrm>
            <a:off x="470240" y="1859126"/>
            <a:ext cx="3198678" cy="3207658"/>
            <a:chOff x="633248" y="2113316"/>
            <a:chExt cx="3198678" cy="3207658"/>
          </a:xfrm>
        </p:grpSpPr>
        <p:grpSp>
          <p:nvGrpSpPr>
            <p:cNvPr id="19" name="Group 6">
              <a:extLst>
                <a:ext uri="{FF2B5EF4-FFF2-40B4-BE49-F238E27FC236}">
                  <a16:creationId xmlns:a16="http://schemas.microsoft.com/office/drawing/2014/main" id="{6262FC43-B10E-037E-5FBC-D9ADC915AD74}"/>
                </a:ext>
              </a:extLst>
            </p:cNvPr>
            <p:cNvGrpSpPr/>
            <p:nvPr/>
          </p:nvGrpSpPr>
          <p:grpSpPr>
            <a:xfrm>
              <a:off x="633248" y="2113316"/>
              <a:ext cx="3198678" cy="3207658"/>
              <a:chOff x="0" y="0"/>
              <a:chExt cx="812800" cy="812800"/>
            </a:xfrm>
          </p:grpSpPr>
          <p:sp>
            <p:nvSpPr>
              <p:cNvPr id="21" name="Freeform 7">
                <a:extLst>
                  <a:ext uri="{FF2B5EF4-FFF2-40B4-BE49-F238E27FC236}">
                    <a16:creationId xmlns:a16="http://schemas.microsoft.com/office/drawing/2014/main" id="{34654080-E16E-DED9-1815-6232FCA24859}"/>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endParaRPr>
              </a:p>
            </p:txBody>
          </p:sp>
          <p:sp>
            <p:nvSpPr>
              <p:cNvPr id="22" name="TextBox 21">
                <a:extLst>
                  <a:ext uri="{FF2B5EF4-FFF2-40B4-BE49-F238E27FC236}">
                    <a16:creationId xmlns:a16="http://schemas.microsoft.com/office/drawing/2014/main" id="{8C5AF575-0873-382B-EF02-3033A1D6E981}"/>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endParaRPr>
              </a:p>
            </p:txBody>
          </p:sp>
        </p:grpSp>
        <p:sp>
          <p:nvSpPr>
            <p:cNvPr id="20" name="TextBox 19">
              <a:extLst>
                <a:ext uri="{FF2B5EF4-FFF2-40B4-BE49-F238E27FC236}">
                  <a16:creationId xmlns:a16="http://schemas.microsoft.com/office/drawing/2014/main" id="{63C0A119-9634-B3E8-04EC-9DF1AC7B426F}"/>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schemeClr val="tx1"/>
                  </a:solidFill>
                  <a:latin typeface="UTM Avo" panose="02040603050506020204" pitchFamily="18" charset="0"/>
                  <a:cs typeface="Arial" panose="020B0604020202020204" pitchFamily="34" charset="0"/>
                </a:rPr>
                <a:t>GỢI Ý CÂU TRẢ LỜI</a:t>
              </a:r>
            </a:p>
          </p:txBody>
        </p:sp>
      </p:grpSp>
      <p:sp>
        <p:nvSpPr>
          <p:cNvPr id="23" name="TextBox 22">
            <a:extLst>
              <a:ext uri="{FF2B5EF4-FFF2-40B4-BE49-F238E27FC236}">
                <a16:creationId xmlns:a16="http://schemas.microsoft.com/office/drawing/2014/main" id="{317B751A-F042-FE4E-AC86-41A65AA2A634}"/>
              </a:ext>
            </a:extLst>
          </p:cNvPr>
          <p:cNvSpPr txBox="1"/>
          <p:nvPr/>
        </p:nvSpPr>
        <p:spPr>
          <a:xfrm>
            <a:off x="4922911" y="3090223"/>
            <a:ext cx="5874229" cy="1675843"/>
          </a:xfrm>
          <a:prstGeom prst="rect">
            <a:avLst/>
          </a:prstGeom>
          <a:noFill/>
        </p:spPr>
        <p:txBody>
          <a:bodyPr wrap="square">
            <a:spAutoFit/>
          </a:bodyPr>
          <a:lstStyle/>
          <a:p>
            <a:pPr algn="just" defTabSz="609539">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Hoa nên chạy lại ngăn em bé hoặc cất chiếc bàn ủi ra chỗ khác để em không bị bỏng.</a:t>
            </a:r>
          </a:p>
        </p:txBody>
      </p:sp>
      <p:pic>
        <p:nvPicPr>
          <p:cNvPr id="24" name="Picture 23" descr="A picture containing toy, doll, vector graphics, clipart&#10;&#10;Description automatically generated">
            <a:extLst>
              <a:ext uri="{FF2B5EF4-FFF2-40B4-BE49-F238E27FC236}">
                <a16:creationId xmlns:a16="http://schemas.microsoft.com/office/drawing/2014/main" id="{DFC616DA-A039-0247-B08B-3BC56FFFF1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25" name="Group 24">
            <a:extLst>
              <a:ext uri="{FF2B5EF4-FFF2-40B4-BE49-F238E27FC236}">
                <a16:creationId xmlns:a16="http://schemas.microsoft.com/office/drawing/2014/main" id="{777FBD26-0CDA-EEC4-3227-CE2529F07B50}"/>
              </a:ext>
            </a:extLst>
          </p:cNvPr>
          <p:cNvGrpSpPr/>
          <p:nvPr/>
        </p:nvGrpSpPr>
        <p:grpSpPr>
          <a:xfrm>
            <a:off x="6175260" y="1859126"/>
            <a:ext cx="3369529" cy="866372"/>
            <a:chOff x="5872534" y="881343"/>
            <a:chExt cx="6477000" cy="1299558"/>
          </a:xfrm>
        </p:grpSpPr>
        <p:pic>
          <p:nvPicPr>
            <p:cNvPr id="26" name="Picture 9">
              <a:extLst>
                <a:ext uri="{FF2B5EF4-FFF2-40B4-BE49-F238E27FC236}">
                  <a16:creationId xmlns:a16="http://schemas.microsoft.com/office/drawing/2014/main" id="{7180257D-86F2-BF8B-B516-62F3DA14C5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98139" y="881343"/>
              <a:ext cx="6451395" cy="1299558"/>
            </a:xfrm>
            <a:prstGeom prst="rect">
              <a:avLst/>
            </a:prstGeom>
          </p:spPr>
        </p:pic>
        <p:sp>
          <p:nvSpPr>
            <p:cNvPr id="27" name="TextBox 26">
              <a:extLst>
                <a:ext uri="{FF2B5EF4-FFF2-40B4-BE49-F238E27FC236}">
                  <a16:creationId xmlns:a16="http://schemas.microsoft.com/office/drawing/2014/main" id="{D318DD36-517A-94F4-4E92-056563F08F94}"/>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schemeClr val="tx1"/>
                  </a:solidFill>
                  <a:latin typeface="UTM Avo" panose="02040603050506020204" pitchFamily="18" charset="0"/>
                  <a:cs typeface="Arial" panose="020B0604020202020204" pitchFamily="34" charset="0"/>
                </a:rPr>
                <a:t>Tình</a:t>
              </a:r>
              <a:r>
                <a:rPr lang="en-US" sz="2800" b="1" dirty="0">
                  <a:solidFill>
                    <a:schemeClr val="tx1"/>
                  </a:solidFill>
                  <a:latin typeface="UTM Avo" panose="02040603050506020204" pitchFamily="18" charset="0"/>
                  <a:cs typeface="Arial" panose="020B0604020202020204" pitchFamily="34" charset="0"/>
                </a:rPr>
                <a:t> </a:t>
              </a:r>
              <a:r>
                <a:rPr lang="en-US" sz="2800" b="1" dirty="0" err="1">
                  <a:solidFill>
                    <a:schemeClr val="tx1"/>
                  </a:solidFill>
                  <a:latin typeface="UTM Avo" panose="02040603050506020204" pitchFamily="18" charset="0"/>
                  <a:cs typeface="Arial" panose="020B0604020202020204" pitchFamily="34" charset="0"/>
                </a:rPr>
                <a:t>huống</a:t>
              </a:r>
              <a:r>
                <a:rPr lang="en-US" sz="2800" b="1" dirty="0">
                  <a:solidFill>
                    <a:schemeClr val="tx1"/>
                  </a:solidFill>
                  <a:latin typeface="UTM Avo" panose="02040603050506020204" pitchFamily="18" charset="0"/>
                  <a:cs typeface="Arial" panose="020B0604020202020204" pitchFamily="34" charset="0"/>
                </a:rPr>
                <a:t> 2</a:t>
              </a:r>
            </a:p>
          </p:txBody>
        </p:sp>
      </p:grpSp>
    </p:spTree>
    <p:extLst>
      <p:ext uri="{BB962C8B-B14F-4D97-AF65-F5344CB8AC3E}">
        <p14:creationId xmlns:p14="http://schemas.microsoft.com/office/powerpoint/2010/main" val="386305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xEl>
                                              <p:pRg st="0" end="0"/>
                                            </p:txEl>
                                          </p:spTgt>
                                        </p:tgtEl>
                                        <p:attrNameLst>
                                          <p:attrName>style.visibility</p:attrName>
                                        </p:attrNameLst>
                                      </p:cBhvr>
                                      <p:to>
                                        <p:strVal val="visible"/>
                                      </p:to>
                                    </p:set>
                                    <p:animEffect transition="in" filter="fade">
                                      <p:cBhvr>
                                        <p:cTn id="12"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7839EAEC-AFD5-2094-393E-950E2515C0F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AB15AD-03F3-317F-CEE8-4BF6BD1B5BD5}"/>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7EC28C69-88D8-8BA7-28F1-7037B7DCF352}"/>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schemeClr val="tx1"/>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D6CD23D4-5F77-66B4-D6CD-AE44D0D27AD7}"/>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schemeClr val="tx1"/>
              </a:solidFill>
              <a:latin typeface="UTM Avo" panose="02040603050506020204" pitchFamily="18" charset="0"/>
              <a:cs typeface="Arial" panose="020B0604020202020204" pitchFamily="34" charset="0"/>
            </a:endParaRPr>
          </a:p>
        </p:txBody>
      </p:sp>
      <p:grpSp>
        <p:nvGrpSpPr>
          <p:cNvPr id="5" name="Group 4">
            <a:extLst>
              <a:ext uri="{FF2B5EF4-FFF2-40B4-BE49-F238E27FC236}">
                <a16:creationId xmlns:a16="http://schemas.microsoft.com/office/drawing/2014/main" id="{49F436D9-7431-994F-C551-5B965BCD8F5A}"/>
              </a:ext>
            </a:extLst>
          </p:cNvPr>
          <p:cNvGrpSpPr/>
          <p:nvPr/>
        </p:nvGrpSpPr>
        <p:grpSpPr>
          <a:xfrm>
            <a:off x="470240" y="1859126"/>
            <a:ext cx="3198678" cy="3207658"/>
            <a:chOff x="633248" y="2113316"/>
            <a:chExt cx="3198678" cy="3207658"/>
          </a:xfrm>
        </p:grpSpPr>
        <p:grpSp>
          <p:nvGrpSpPr>
            <p:cNvPr id="6" name="Group 6">
              <a:extLst>
                <a:ext uri="{FF2B5EF4-FFF2-40B4-BE49-F238E27FC236}">
                  <a16:creationId xmlns:a16="http://schemas.microsoft.com/office/drawing/2014/main" id="{5B17FD8A-9E66-8C6E-4026-14774B5EC9AC}"/>
                </a:ext>
              </a:extLst>
            </p:cNvPr>
            <p:cNvGrpSpPr/>
            <p:nvPr/>
          </p:nvGrpSpPr>
          <p:grpSpPr>
            <a:xfrm>
              <a:off x="633248" y="2113316"/>
              <a:ext cx="3198678" cy="3207658"/>
              <a:chOff x="0" y="0"/>
              <a:chExt cx="812800" cy="812800"/>
            </a:xfrm>
          </p:grpSpPr>
          <p:sp>
            <p:nvSpPr>
              <p:cNvPr id="8" name="Freeform 7">
                <a:extLst>
                  <a:ext uri="{FF2B5EF4-FFF2-40B4-BE49-F238E27FC236}">
                    <a16:creationId xmlns:a16="http://schemas.microsoft.com/office/drawing/2014/main" id="{C3453810-271C-465B-AB35-BE8CF05ECC08}"/>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40000"/>
                  <a:lumOff val="60000"/>
                </a:scheme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tx1"/>
                  </a:solidFill>
                  <a:effectLst/>
                  <a:uLnTx/>
                  <a:uFillTx/>
                </a:endParaRPr>
              </a:p>
            </p:txBody>
          </p:sp>
          <p:sp>
            <p:nvSpPr>
              <p:cNvPr id="9" name="TextBox 8">
                <a:extLst>
                  <a:ext uri="{FF2B5EF4-FFF2-40B4-BE49-F238E27FC236}">
                    <a16:creationId xmlns:a16="http://schemas.microsoft.com/office/drawing/2014/main" id="{28E30862-4086-F25F-DBE6-7D8AE6613350}"/>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schemeClr val="tx1"/>
                  </a:solidFill>
                  <a:effectLst/>
                  <a:uLnTx/>
                  <a:uFillTx/>
                </a:endParaRPr>
              </a:p>
            </p:txBody>
          </p:sp>
        </p:grpSp>
        <p:sp>
          <p:nvSpPr>
            <p:cNvPr id="7" name="TextBox 6">
              <a:extLst>
                <a:ext uri="{FF2B5EF4-FFF2-40B4-BE49-F238E27FC236}">
                  <a16:creationId xmlns:a16="http://schemas.microsoft.com/office/drawing/2014/main" id="{7172662E-5A46-649A-F2A9-DAF7C8DC2FFC}"/>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schemeClr val="tx1"/>
                  </a:solidFill>
                  <a:latin typeface="UTM Avo" panose="02040603050506020204" pitchFamily="18" charset="0"/>
                  <a:cs typeface="Arial" panose="020B0604020202020204" pitchFamily="34" charset="0"/>
                </a:rPr>
                <a:t>GỢI Ý CÂU TRẢ LỜI</a:t>
              </a:r>
            </a:p>
          </p:txBody>
        </p:sp>
      </p:grpSp>
      <p:sp>
        <p:nvSpPr>
          <p:cNvPr id="10" name="TextBox 9">
            <a:extLst>
              <a:ext uri="{FF2B5EF4-FFF2-40B4-BE49-F238E27FC236}">
                <a16:creationId xmlns:a16="http://schemas.microsoft.com/office/drawing/2014/main" id="{3FFA9312-9B8E-A7EF-FF90-5A6F7320AC92}"/>
              </a:ext>
            </a:extLst>
          </p:cNvPr>
          <p:cNvSpPr txBox="1"/>
          <p:nvPr/>
        </p:nvSpPr>
        <p:spPr>
          <a:xfrm>
            <a:off x="4569406" y="2861859"/>
            <a:ext cx="6581239" cy="1675843"/>
          </a:xfrm>
          <a:prstGeom prst="rect">
            <a:avLst/>
          </a:prstGeom>
          <a:noFill/>
        </p:spPr>
        <p:txBody>
          <a:bodyPr wrap="square">
            <a:spAutoFit/>
          </a:bodyPr>
          <a:lstStyle/>
          <a:p>
            <a:pPr algn="just" defTabSz="609539">
              <a:lnSpc>
                <a:spcPct val="150000"/>
              </a:lnSpc>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Huy nên ngăn em bé, không để em đến gần chiếc xe máy để tránh bị bỏng do ống pô gây ra.</a:t>
            </a:r>
          </a:p>
        </p:txBody>
      </p:sp>
      <p:pic>
        <p:nvPicPr>
          <p:cNvPr id="11" name="Picture 10" descr="A picture containing toy, doll, vector graphics, clipart&#10;&#10;Description automatically generated">
            <a:extLst>
              <a:ext uri="{FF2B5EF4-FFF2-40B4-BE49-F238E27FC236}">
                <a16:creationId xmlns:a16="http://schemas.microsoft.com/office/drawing/2014/main" id="{624ACC02-1FD9-669C-2ECA-039F35ACBB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12" name="Group 11">
            <a:extLst>
              <a:ext uri="{FF2B5EF4-FFF2-40B4-BE49-F238E27FC236}">
                <a16:creationId xmlns:a16="http://schemas.microsoft.com/office/drawing/2014/main" id="{D9C37120-1323-0B7E-8691-A58FB49863C1}"/>
              </a:ext>
            </a:extLst>
          </p:cNvPr>
          <p:cNvGrpSpPr/>
          <p:nvPr/>
        </p:nvGrpSpPr>
        <p:grpSpPr>
          <a:xfrm>
            <a:off x="6168602" y="1649434"/>
            <a:ext cx="3369529" cy="866372"/>
            <a:chOff x="5872534" y="881343"/>
            <a:chExt cx="6477000" cy="1299558"/>
          </a:xfrm>
        </p:grpSpPr>
        <p:pic>
          <p:nvPicPr>
            <p:cNvPr id="13" name="Picture 9">
              <a:extLst>
                <a:ext uri="{FF2B5EF4-FFF2-40B4-BE49-F238E27FC236}">
                  <a16:creationId xmlns:a16="http://schemas.microsoft.com/office/drawing/2014/main" id="{EA8A6DE8-F80C-F128-31FE-E65E62842FB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98139" y="881343"/>
              <a:ext cx="6451395" cy="1299558"/>
            </a:xfrm>
            <a:prstGeom prst="rect">
              <a:avLst/>
            </a:prstGeom>
          </p:spPr>
        </p:pic>
        <p:sp>
          <p:nvSpPr>
            <p:cNvPr id="14" name="TextBox 13">
              <a:extLst>
                <a:ext uri="{FF2B5EF4-FFF2-40B4-BE49-F238E27FC236}">
                  <a16:creationId xmlns:a16="http://schemas.microsoft.com/office/drawing/2014/main" id="{BC160726-FCA2-D849-3693-BD794829738A}"/>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schemeClr val="tx1"/>
                  </a:solidFill>
                  <a:latin typeface="UTM Avo" panose="02040603050506020204" pitchFamily="18" charset="0"/>
                  <a:cs typeface="Arial" panose="020B0604020202020204" pitchFamily="34" charset="0"/>
                </a:rPr>
                <a:t>Tình</a:t>
              </a:r>
              <a:r>
                <a:rPr lang="en-US" sz="2800" b="1" dirty="0">
                  <a:solidFill>
                    <a:schemeClr val="tx1"/>
                  </a:solidFill>
                  <a:latin typeface="UTM Avo" panose="02040603050506020204" pitchFamily="18" charset="0"/>
                  <a:cs typeface="Arial" panose="020B0604020202020204" pitchFamily="34" charset="0"/>
                </a:rPr>
                <a:t> </a:t>
              </a:r>
              <a:r>
                <a:rPr lang="en-US" sz="2800" b="1" dirty="0" err="1">
                  <a:solidFill>
                    <a:schemeClr val="tx1"/>
                  </a:solidFill>
                  <a:latin typeface="UTM Avo" panose="02040603050506020204" pitchFamily="18" charset="0"/>
                  <a:cs typeface="Arial" panose="020B0604020202020204" pitchFamily="34" charset="0"/>
                </a:rPr>
                <a:t>huống</a:t>
              </a:r>
              <a:r>
                <a:rPr lang="en-US" sz="2800" b="1" dirty="0">
                  <a:solidFill>
                    <a:schemeClr val="tx1"/>
                  </a:solidFill>
                  <a:latin typeface="UTM Avo" panose="02040603050506020204" pitchFamily="18" charset="0"/>
                  <a:cs typeface="Arial" panose="020B0604020202020204" pitchFamily="34" charset="0"/>
                </a:rPr>
                <a:t> 3</a:t>
              </a:r>
            </a:p>
          </p:txBody>
        </p:sp>
      </p:grpSp>
    </p:spTree>
    <p:extLst>
      <p:ext uri="{BB962C8B-B14F-4D97-AF65-F5344CB8AC3E}">
        <p14:creationId xmlns:p14="http://schemas.microsoft.com/office/powerpoint/2010/main" val="305303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C9C853AF-09CC-F2AD-233D-13C54281136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p:cNvGrpSpPr/>
        <p:nvPr/>
      </p:nvGrpSpPr>
      <p:grpSpPr>
        <a:xfrm>
          <a:off x="0" y="0"/>
          <a:ext cx="0" cy="0"/>
          <a:chOff x="0" y="0"/>
          <a:chExt cx="0" cy="0"/>
        </a:xfrm>
      </p:grpSpPr>
      <p:sp>
        <p:nvSpPr>
          <p:cNvPr id="2" name="Google Shape;249;p14">
            <a:extLst>
              <a:ext uri="{FF2B5EF4-FFF2-40B4-BE49-F238E27FC236}">
                <a16:creationId xmlns:a16="http://schemas.microsoft.com/office/drawing/2014/main" id="{A71CCE72-D50E-EDF0-8965-E2D1CDF3ADB1}"/>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49;p14">
            <a:extLst>
              <a:ext uri="{FF2B5EF4-FFF2-40B4-BE49-F238E27FC236}">
                <a16:creationId xmlns:a16="http://schemas.microsoft.com/office/drawing/2014/main" id="{19AD7171-43B2-D831-8F9D-9E98EC641AFF}"/>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49;p14">
            <a:extLst>
              <a:ext uri="{FF2B5EF4-FFF2-40B4-BE49-F238E27FC236}">
                <a16:creationId xmlns:a16="http://schemas.microsoft.com/office/drawing/2014/main" id="{E298010D-198F-F3A5-5BF2-746F3893B59A}"/>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Rectangle: Rounded Corners 6">
            <a:extLst>
              <a:ext uri="{FF2B5EF4-FFF2-40B4-BE49-F238E27FC236}">
                <a16:creationId xmlns:a16="http://schemas.microsoft.com/office/drawing/2014/main" id="{DF3E6E32-1D35-D7CD-6611-D62D339EB23B}"/>
              </a:ext>
            </a:extLst>
          </p:cNvPr>
          <p:cNvSpPr/>
          <p:nvPr/>
        </p:nvSpPr>
        <p:spPr>
          <a:xfrm>
            <a:off x="3928555" y="1237518"/>
            <a:ext cx="4334890" cy="845805"/>
          </a:xfrm>
          <a:prstGeom prst="roundRect">
            <a:avLst/>
          </a:prstGeom>
          <a:solidFill>
            <a:srgbClr val="FCE680"/>
          </a:solidFill>
          <a:ln w="3810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Trong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7" name="Speech Bubble: Rectangle with Corners Rounded 9">
            <a:extLst>
              <a:ext uri="{FF2B5EF4-FFF2-40B4-BE49-F238E27FC236}">
                <a16:creationId xmlns:a16="http://schemas.microsoft.com/office/drawing/2014/main" id="{68B8A510-4574-F8FB-C19A-F087BA78E5BA}"/>
              </a:ext>
            </a:extLst>
          </p:cNvPr>
          <p:cNvSpPr/>
          <p:nvPr/>
        </p:nvSpPr>
        <p:spPr>
          <a:xfrm>
            <a:off x="2275571" y="2639648"/>
            <a:ext cx="7640857" cy="1043603"/>
          </a:xfrm>
          <a:prstGeom prst="wedgeRoundRectCallout">
            <a:avLst>
              <a:gd name="adj1" fmla="val -48974"/>
              <a:gd name="adj2" fmla="val 24209"/>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cs typeface="Arial" panose="020B0604020202020204" pitchFamily="34" charset="0"/>
              </a:rPr>
              <a:t>Cùng bạn </a:t>
            </a:r>
            <a:r>
              <a:rPr lang="en-US" sz="2400" dirty="0" err="1">
                <a:solidFill>
                  <a:schemeClr val="tx1"/>
                </a:solidFill>
                <a:latin typeface="UTM Avo" panose="02040603050506020204" pitchFamily="18"/>
                <a:cs typeface="Arial" panose="020B0604020202020204" pitchFamily="34" charset="0"/>
              </a:rPr>
              <a:t>thực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sơ</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cứu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vết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bỏng</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pic>
        <p:nvPicPr>
          <p:cNvPr id="9" name="Picture 8">
            <a:extLst>
              <a:ext uri="{FF2B5EF4-FFF2-40B4-BE49-F238E27FC236}">
                <a16:creationId xmlns:a16="http://schemas.microsoft.com/office/drawing/2014/main" id="{704B8302-B0CD-E066-353F-3594F0E7DE45}"/>
              </a:ext>
            </a:extLst>
          </p:cNvPr>
          <p:cNvPicPr>
            <a:picLocks noChangeAspect="1"/>
          </p:cNvPicPr>
          <p:nvPr/>
        </p:nvPicPr>
        <p:blipFill>
          <a:blip r:embed="rId4"/>
          <a:stretch>
            <a:fillRect/>
          </a:stretch>
        </p:blipFill>
        <p:spPr>
          <a:xfrm>
            <a:off x="3570929" y="4022760"/>
            <a:ext cx="5050140" cy="24764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4"/>
        <p:cNvGrpSpPr/>
        <p:nvPr/>
      </p:nvGrpSpPr>
      <p:grpSpPr>
        <a:xfrm>
          <a:off x="0" y="0"/>
          <a:ext cx="0" cy="0"/>
          <a:chOff x="0" y="0"/>
          <a:chExt cx="0" cy="0"/>
        </a:xfrm>
      </p:grpSpPr>
      <p:sp>
        <p:nvSpPr>
          <p:cNvPr id="255" name="Google Shape;255;p15"/>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2" name="Google Shape;255;p15">
            <a:extLst>
              <a:ext uri="{FF2B5EF4-FFF2-40B4-BE49-F238E27FC236}">
                <a16:creationId xmlns:a16="http://schemas.microsoft.com/office/drawing/2014/main" id="{017CAF70-3DA3-D9E3-2B44-8155979EEA9C}"/>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55;p15">
            <a:extLst>
              <a:ext uri="{FF2B5EF4-FFF2-40B4-BE49-F238E27FC236}">
                <a16:creationId xmlns:a16="http://schemas.microsoft.com/office/drawing/2014/main" id="{974D2F57-738F-18DF-4AA1-650A9CB46454}"/>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55;p15">
            <a:extLst>
              <a:ext uri="{FF2B5EF4-FFF2-40B4-BE49-F238E27FC236}">
                <a16:creationId xmlns:a16="http://schemas.microsoft.com/office/drawing/2014/main" id="{B818227F-3FD2-D444-1E68-7A2407D110DB}"/>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Google Shape;255;p15">
            <a:extLst>
              <a:ext uri="{FF2B5EF4-FFF2-40B4-BE49-F238E27FC236}">
                <a16:creationId xmlns:a16="http://schemas.microsoft.com/office/drawing/2014/main" id="{680C14A9-2DD2-F80C-ECF8-6D474F473BF0}"/>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6" name="Google Shape;255;p15">
            <a:extLst>
              <a:ext uri="{FF2B5EF4-FFF2-40B4-BE49-F238E27FC236}">
                <a16:creationId xmlns:a16="http://schemas.microsoft.com/office/drawing/2014/main" id="{87E87CFE-35EC-6CD0-41CD-E892B4F3EE7E}"/>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7" name="Rectangle: Rounded Corners 6">
            <a:extLst>
              <a:ext uri="{FF2B5EF4-FFF2-40B4-BE49-F238E27FC236}">
                <a16:creationId xmlns:a16="http://schemas.microsoft.com/office/drawing/2014/main" id="{6014A3EA-BEFA-0A92-5E41-429ED946E901}"/>
              </a:ext>
            </a:extLst>
          </p:cNvPr>
          <p:cNvSpPr/>
          <p:nvPr/>
        </p:nvSpPr>
        <p:spPr>
          <a:xfrm>
            <a:off x="4003871" y="1826799"/>
            <a:ext cx="4184257" cy="806083"/>
          </a:xfrm>
          <a:prstGeom prst="roundRect">
            <a:avLst/>
          </a:prstGeom>
          <a:solidFill>
            <a:schemeClr val="accent6">
              <a:lumMod val="20000"/>
              <a:lumOff val="80000"/>
            </a:schemeClr>
          </a:solidFill>
          <a:ln w="38100">
            <a:solidFill>
              <a:schemeClr val="accent4">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Sau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D45E910C-580C-6494-BC76-7CF8E901EC7E}"/>
              </a:ext>
            </a:extLst>
          </p:cNvPr>
          <p:cNvSpPr txBox="1"/>
          <p:nvPr/>
        </p:nvSpPr>
        <p:spPr>
          <a:xfrm>
            <a:off x="860030" y="3110198"/>
            <a:ext cx="10471937" cy="2229841"/>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
            </a:pPr>
            <a:r>
              <a:rPr lang="vi-VN" sz="2400" dirty="0">
                <a:latin typeface="UTM Avo" panose="02040603050506020204" pitchFamily="18"/>
                <a:cs typeface="Arial" panose="020B0604020202020204" pitchFamily="34" charset="0"/>
              </a:rPr>
              <a:t>Về nhà, nhờ bố mẹ hướng dẫn cách sử dụng an toàn một số đồ dùng trong gia đình có nguy cơ gây bỏng.</a:t>
            </a:r>
          </a:p>
          <a:p>
            <a:pPr marL="381019" indent="-381019" algn="just">
              <a:lnSpc>
                <a:spcPct val="150000"/>
              </a:lnSpc>
              <a:buFont typeface="Wingdings" panose="05000000000000000000" pitchFamily="2" charset="2"/>
              <a:buChar char="§"/>
            </a:pPr>
            <a:r>
              <a:rPr lang="vi-VN" sz="2400" dirty="0">
                <a:latin typeface="UTM Avo" panose="02040603050506020204" pitchFamily="18"/>
                <a:cs typeface="Arial" panose="020B0604020202020204" pitchFamily="34" charset="0"/>
              </a:rPr>
              <a:t>Thực hiện: Không chơi đùa, lại gần bếp đang đun nấu, phích nước sôi, nồi nước sôi, bàn ủi vừa sử dụng, ống pô xe máy vừa đi về,…</a:t>
            </a:r>
            <a:endParaRPr lang="en-US" sz="2400" dirty="0">
              <a:latin typeface="UTM Avo" panose="02040603050506020204" pitchFamily="1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D81DBE6-5F40-1AC7-D578-551880230291}"/>
              </a:ext>
            </a:extLst>
          </p:cNvPr>
          <p:cNvPicPr>
            <a:picLocks noChangeAspect="1"/>
          </p:cNvPicPr>
          <p:nvPr/>
        </p:nvPicPr>
        <p:blipFill>
          <a:blip r:embed="rId5"/>
          <a:stretch>
            <a:fillRect/>
          </a:stretch>
        </p:blipFill>
        <p:spPr>
          <a:xfrm>
            <a:off x="4682822" y="3154680"/>
            <a:ext cx="2826355" cy="170135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p17"/>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b="0" i="0" u="none" strike="noStrike" cap="none" dirty="0" err="1">
                <a:solidFill>
                  <a:schemeClr val="dk1"/>
                </a:solidFill>
                <a:latin typeface="UTM Avo" panose="02040603050506020204" pitchFamily="18" charset="0"/>
                <a:sym typeface="Arial"/>
              </a:rPr>
              <a:t>Phòng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tránh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bị</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bỏng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em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ơi</a:t>
            </a:r>
            <a:endParaRPr lang="en-US" sz="2400" b="0" i="0" u="none" strike="noStrike" cap="none" dirty="0">
              <a:solidFill>
                <a:schemeClr val="dk1"/>
              </a:solidFill>
              <a:latin typeface="UTM Avo" panose="02040603050506020204" pitchFamily="18" charset="0"/>
              <a:sym typeface="Arial"/>
            </a:endParaRPr>
          </a:p>
          <a:p>
            <a:pPr marL="0" marR="0" lvl="0" indent="0" algn="ctr" rtl="0">
              <a:lnSpc>
                <a:spcPct val="150000"/>
              </a:lnSpc>
              <a:spcBef>
                <a:spcPts val="0"/>
              </a:spcBef>
              <a:spcAft>
                <a:spcPts val="0"/>
              </a:spcAft>
              <a:buNone/>
            </a:pPr>
            <a:r>
              <a:rPr lang="en-US" sz="2400" dirty="0">
                <a:solidFill>
                  <a:schemeClr val="dk1"/>
                </a:solidFill>
                <a:latin typeface="UTM Avo" panose="02040603050506020204" pitchFamily="18" charset="0"/>
              </a:rPr>
              <a:t>Em </a:t>
            </a:r>
            <a:r>
              <a:rPr lang="en-US" sz="2400" dirty="0" err="1">
                <a:solidFill>
                  <a:schemeClr val="dk1"/>
                </a:solidFill>
                <a:latin typeface="UTM Avo" panose="02040603050506020204" pitchFamily="18" charset="0"/>
              </a:rPr>
              <a:t>cần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cẩn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thận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chơi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đùa</a:t>
            </a:r>
            <a:r>
              <a:rPr lang="en-US" sz="2400" dirty="0">
                <a:solidFill>
                  <a:schemeClr val="dk1"/>
                </a:solidFill>
                <a:latin typeface="UTM Avo" panose="02040603050506020204" pitchFamily="18" charset="0"/>
              </a:rPr>
              <a:t>.</a:t>
            </a:r>
            <a:endParaRPr dirty="0">
              <a:latin typeface="UTM Avo" panose="02040603050506020204" pitchFamily="18" charset="0"/>
            </a:endParaRPr>
          </a:p>
        </p:txBody>
      </p:sp>
      <p:sp>
        <p:nvSpPr>
          <p:cNvPr id="268" name="Google Shape;268;p17"/>
          <p:cNvSpPr/>
          <p:nvPr/>
        </p:nvSpPr>
        <p:spPr>
          <a:xfrm rot="-294019">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dirty="0">
                <a:solidFill>
                  <a:schemeClr val="lt1"/>
                </a:solidFill>
                <a:latin typeface="UTM Avo" panose="02040603050506020204" pitchFamily="18" charset="0"/>
                <a:sym typeface="Arial"/>
              </a:rPr>
              <a:t>LỜI KHUYÊN</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68"/>
                                        </p:tgtEl>
                                        <p:attrNameLst>
                                          <p:attrName>style.visibility</p:attrName>
                                        </p:attrNameLst>
                                      </p:cBhvr>
                                      <p:to>
                                        <p:strVal val="visible"/>
                                      </p:to>
                                    </p:set>
                                    <p:animEffect transition="in" filter="fade">
                                      <p:cBhvr>
                                        <p:cTn id="10"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 name="Rectangle 1">
            <a:extLst>
              <a:ext uri="{FF2B5EF4-FFF2-40B4-BE49-F238E27FC236}">
                <a16:creationId xmlns:a16="http://schemas.microsoft.com/office/drawing/2014/main" id="{386957E7-321F-5145-DAD6-4CEB41E41BD0}"/>
              </a:ext>
            </a:extLst>
          </p:cNvPr>
          <p:cNvSpPr/>
          <p:nvPr/>
        </p:nvSpPr>
        <p:spPr>
          <a:xfrm>
            <a:off x="973733" y="1567784"/>
            <a:ext cx="10244532"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Phòng tránh bị bỏng.</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Hoàn thành nhiệm vụ đã giao phần Vận dụng.</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Bài 15. Phòng tránh bị điện giật.</a:t>
            </a:r>
          </a:p>
        </p:txBody>
      </p:sp>
      <p:sp>
        <p:nvSpPr>
          <p:cNvPr id="3" name="TextBox 2">
            <a:extLst>
              <a:ext uri="{FF2B5EF4-FFF2-40B4-BE49-F238E27FC236}">
                <a16:creationId xmlns:a16="http://schemas.microsoft.com/office/drawing/2014/main" id="{F1969784-CDC9-389F-AFF6-2F002C13A11C}"/>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884F2934-2058-24A4-651E-DBF4B5DFDCF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636088" y="4928839"/>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19" descr="A screenshot of a qr code&#10;&#10;Description automatically generated">
            <a:hlinkClick r:id="rId3"/>
          </p:cNvPr>
          <p:cNvPicPr preferRelativeResize="0"/>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1068</Words>
  <Application>Microsoft Office PowerPoint</Application>
  <PresentationFormat>Widescreen</PresentationFormat>
  <Paragraphs>73</Paragraphs>
  <Slides>38</Slides>
  <Notes>38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38</vt:i4>
      </vt:variant>
    </vt:vector>
  </HeadingPairs>
  <TitlesOfParts>
    <vt:vector size="44" baseType="lpstr">
      <vt:lpstr>Wingdings</vt:lpstr>
      <vt:lpstr>UTM Avo</vt:lpstr>
      <vt:lpstr>Arial</vt:lpstr>
      <vt:lpstr>Calibri</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18</cp:revision>
  <dcterms:created xsi:type="dcterms:W3CDTF">2023-11-15T08:38:52Z</dcterms:created>
  <dcterms:modified xsi:type="dcterms:W3CDTF">2025-01-24T08:23:52Z</dcterms:modified>
</cp:coreProperties>
</file>