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47"/>
  </p:notesMasterIdLst>
  <p:sldIdLst>
    <p:sldId id="256" r:id="rId2"/>
    <p:sldId id="343" r:id="rId3"/>
    <p:sldId id="356" r:id="rId4"/>
    <p:sldId id="357" r:id="rId5"/>
    <p:sldId id="358" r:id="rId6"/>
    <p:sldId id="281" r:id="rId7"/>
    <p:sldId id="353" r:id="rId8"/>
    <p:sldId id="278" r:id="rId9"/>
    <p:sldId id="351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8" r:id="rId19"/>
    <p:sldId id="369" r:id="rId20"/>
    <p:sldId id="370" r:id="rId21"/>
    <p:sldId id="371" r:id="rId22"/>
    <p:sldId id="372" r:id="rId23"/>
    <p:sldId id="401" r:id="rId24"/>
    <p:sldId id="373" r:id="rId25"/>
    <p:sldId id="378" r:id="rId26"/>
    <p:sldId id="379" r:id="rId27"/>
    <p:sldId id="380" r:id="rId28"/>
    <p:sldId id="381" r:id="rId29"/>
    <p:sldId id="382" r:id="rId30"/>
    <p:sldId id="344" r:id="rId31"/>
    <p:sldId id="392" r:id="rId32"/>
    <p:sldId id="393" r:id="rId33"/>
    <p:sldId id="394" r:id="rId34"/>
    <p:sldId id="400" r:id="rId35"/>
    <p:sldId id="397" r:id="rId36"/>
    <p:sldId id="398" r:id="rId37"/>
    <p:sldId id="395" r:id="rId38"/>
    <p:sldId id="396" r:id="rId39"/>
    <p:sldId id="348" r:id="rId40"/>
    <p:sldId id="352" r:id="rId41"/>
    <p:sldId id="389" r:id="rId42"/>
    <p:sldId id="390" r:id="rId43"/>
    <p:sldId id="391" r:id="rId44"/>
    <p:sldId id="276" r:id="rId45"/>
    <p:sldId id="275" r:id="rId46"/>
  </p:sldIdLst>
  <p:sldSz cx="12192000" cy="6858000"/>
  <p:notesSz cx="6858000" cy="9144000"/>
  <p:embeddedFontLst>
    <p:embeddedFont>
      <p:font typeface="UTM Avo" panose="02040603050506020204" pitchFamily="18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94615"/>
  </p:normalViewPr>
  <p:slideViewPr>
    <p:cSldViewPr snapToGrid="0">
      <p:cViewPr varScale="1">
        <p:scale>
          <a:sx n="105" d="100"/>
          <a:sy n="105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8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546139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2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8.sv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27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27.png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27.png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2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31.pn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1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0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3.png"/><Relationship Id="rId4" Type="http://schemas.openxmlformats.org/officeDocument/2006/relationships/image" Target="../media/image12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2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18" Type="http://schemas.openxmlformats.org/officeDocument/2006/relationships/image" Target="../media/image63.svg"/><Relationship Id="rId26" Type="http://schemas.openxmlformats.org/officeDocument/2006/relationships/image" Target="../media/image71.svg"/><Relationship Id="rId21" Type="http://schemas.openxmlformats.org/officeDocument/2006/relationships/image" Target="../media/image66.png"/><Relationship Id="rId34" Type="http://schemas.openxmlformats.org/officeDocument/2006/relationships/image" Target="../media/image79.sv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33" Type="http://schemas.openxmlformats.org/officeDocument/2006/relationships/image" Target="../media/image78.png"/><Relationship Id="rId2" Type="http://schemas.openxmlformats.org/officeDocument/2006/relationships/image" Target="../media/image47.png"/><Relationship Id="rId16" Type="http://schemas.openxmlformats.org/officeDocument/2006/relationships/image" Target="../media/image61.svg"/><Relationship Id="rId20" Type="http://schemas.openxmlformats.org/officeDocument/2006/relationships/image" Target="../media/image65.sv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11" Type="http://schemas.openxmlformats.org/officeDocument/2006/relationships/image" Target="../media/image56.png"/><Relationship Id="rId24" Type="http://schemas.openxmlformats.org/officeDocument/2006/relationships/image" Target="../media/image69.svg"/><Relationship Id="rId32" Type="http://schemas.openxmlformats.org/officeDocument/2006/relationships/image" Target="../media/image77.svg"/><Relationship Id="rId37" Type="http://schemas.openxmlformats.org/officeDocument/2006/relationships/image" Target="../media/image82.jp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3.svg"/><Relationship Id="rId36" Type="http://schemas.openxmlformats.org/officeDocument/2006/relationships/image" Target="../media/image81.gif"/><Relationship Id="rId10" Type="http://schemas.openxmlformats.org/officeDocument/2006/relationships/image" Target="../media/image55.svg"/><Relationship Id="rId19" Type="http://schemas.openxmlformats.org/officeDocument/2006/relationships/image" Target="../media/image64.png"/><Relationship Id="rId31" Type="http://schemas.openxmlformats.org/officeDocument/2006/relationships/image" Target="../media/image76.png"/><Relationship Id="rId4" Type="http://schemas.openxmlformats.org/officeDocument/2006/relationships/image" Target="../media/image49.svg"/><Relationship Id="rId9" Type="http://schemas.openxmlformats.org/officeDocument/2006/relationships/image" Target="../media/image54.png"/><Relationship Id="rId14" Type="http://schemas.openxmlformats.org/officeDocument/2006/relationships/image" Target="../media/image59.svg"/><Relationship Id="rId22" Type="http://schemas.openxmlformats.org/officeDocument/2006/relationships/image" Target="../media/image67.svg"/><Relationship Id="rId27" Type="http://schemas.openxmlformats.org/officeDocument/2006/relationships/image" Target="../media/image72.png"/><Relationship Id="rId30" Type="http://schemas.openxmlformats.org/officeDocument/2006/relationships/image" Target="../media/image75.svg"/><Relationship Id="rId35" Type="http://schemas.openxmlformats.org/officeDocument/2006/relationships/image" Target="../media/image80.gif"/><Relationship Id="rId8" Type="http://schemas.openxmlformats.org/officeDocument/2006/relationships/image" Target="../media/image53.svg"/><Relationship Id="rId3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21" Type="http://schemas.openxmlformats.org/officeDocument/2006/relationships/image" Target="../media/image67.svg"/><Relationship Id="rId34" Type="http://schemas.openxmlformats.org/officeDocument/2006/relationships/image" Target="../media/image83.png"/><Relationship Id="rId7" Type="http://schemas.openxmlformats.org/officeDocument/2006/relationships/image" Target="../media/image82.jpg"/><Relationship Id="rId12" Type="http://schemas.openxmlformats.org/officeDocument/2006/relationships/image" Target="../media/image52.png"/><Relationship Id="rId17" Type="http://schemas.openxmlformats.org/officeDocument/2006/relationships/image" Target="../media/image63.svg"/><Relationship Id="rId25" Type="http://schemas.openxmlformats.org/officeDocument/2006/relationships/image" Target="../media/image71.svg"/><Relationship Id="rId33" Type="http://schemas.openxmlformats.org/officeDocument/2006/relationships/image" Target="../media/image79.svg"/><Relationship Id="rId38" Type="http://schemas.openxmlformats.org/officeDocument/2006/relationships/image" Target="../media/image61.svg"/><Relationship Id="rId2" Type="http://schemas.openxmlformats.org/officeDocument/2006/relationships/image" Target="../media/image47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gif"/><Relationship Id="rId11" Type="http://schemas.openxmlformats.org/officeDocument/2006/relationships/image" Target="../media/image59.svg"/><Relationship Id="rId24" Type="http://schemas.openxmlformats.org/officeDocument/2006/relationships/image" Target="../media/image70.png"/><Relationship Id="rId32" Type="http://schemas.openxmlformats.org/officeDocument/2006/relationships/image" Target="../media/image78.png"/><Relationship Id="rId37" Type="http://schemas.openxmlformats.org/officeDocument/2006/relationships/image" Target="../media/image60.png"/><Relationship Id="rId5" Type="http://schemas.openxmlformats.org/officeDocument/2006/relationships/image" Target="../media/image80.gif"/><Relationship Id="rId15" Type="http://schemas.openxmlformats.org/officeDocument/2006/relationships/image" Target="../media/image57.svg"/><Relationship Id="rId23" Type="http://schemas.openxmlformats.org/officeDocument/2006/relationships/image" Target="../media/image69.svg"/><Relationship Id="rId28" Type="http://schemas.openxmlformats.org/officeDocument/2006/relationships/image" Target="../media/image74.png"/><Relationship Id="rId36" Type="http://schemas.openxmlformats.org/officeDocument/2006/relationships/image" Target="../media/image55.svg"/><Relationship Id="rId10" Type="http://schemas.openxmlformats.org/officeDocument/2006/relationships/image" Target="../media/image58.png"/><Relationship Id="rId19" Type="http://schemas.openxmlformats.org/officeDocument/2006/relationships/image" Target="../media/image65.svg"/><Relationship Id="rId31" Type="http://schemas.openxmlformats.org/officeDocument/2006/relationships/image" Target="../media/image77.svg"/><Relationship Id="rId4" Type="http://schemas.openxmlformats.org/officeDocument/2006/relationships/image" Target="../media/image51.svg"/><Relationship Id="rId9" Type="http://schemas.openxmlformats.org/officeDocument/2006/relationships/image" Target="../media/image49.svg"/><Relationship Id="rId14" Type="http://schemas.openxmlformats.org/officeDocument/2006/relationships/image" Target="../media/image56.png"/><Relationship Id="rId22" Type="http://schemas.openxmlformats.org/officeDocument/2006/relationships/image" Target="../media/image68.png"/><Relationship Id="rId27" Type="http://schemas.openxmlformats.org/officeDocument/2006/relationships/image" Target="../media/image73.svg"/><Relationship Id="rId30" Type="http://schemas.openxmlformats.org/officeDocument/2006/relationships/image" Target="../media/image76.png"/><Relationship Id="rId35" Type="http://schemas.openxmlformats.org/officeDocument/2006/relationships/image" Target="../media/image54.png"/><Relationship Id="rId8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18" Type="http://schemas.openxmlformats.org/officeDocument/2006/relationships/slide" Target="slide34.xml"/><Relationship Id="rId3" Type="http://schemas.openxmlformats.org/officeDocument/2006/relationships/image" Target="../media/image48.png"/><Relationship Id="rId21" Type="http://schemas.openxmlformats.org/officeDocument/2006/relationships/slide" Target="slide37.xml"/><Relationship Id="rId7" Type="http://schemas.openxmlformats.org/officeDocument/2006/relationships/image" Target="../media/image86.png"/><Relationship Id="rId12" Type="http://schemas.openxmlformats.org/officeDocument/2006/relationships/image" Target="../media/image90.svg"/><Relationship Id="rId17" Type="http://schemas.openxmlformats.org/officeDocument/2006/relationships/image" Target="../media/image82.jpg"/><Relationship Id="rId2" Type="http://schemas.openxmlformats.org/officeDocument/2006/relationships/image" Target="../media/image47.png"/><Relationship Id="rId16" Type="http://schemas.openxmlformats.org/officeDocument/2006/relationships/image" Target="../media/image51.svg"/><Relationship Id="rId20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5" Type="http://schemas.openxmlformats.org/officeDocument/2006/relationships/image" Target="../media/image84.png"/><Relationship Id="rId15" Type="http://schemas.openxmlformats.org/officeDocument/2006/relationships/image" Target="../media/image50.png"/><Relationship Id="rId10" Type="http://schemas.openxmlformats.org/officeDocument/2006/relationships/slide" Target="slide39.xml"/><Relationship Id="rId19" Type="http://schemas.openxmlformats.org/officeDocument/2006/relationships/slide" Target="slide35.xml"/><Relationship Id="rId4" Type="http://schemas.openxmlformats.org/officeDocument/2006/relationships/image" Target="../media/image49.svg"/><Relationship Id="rId9" Type="http://schemas.openxmlformats.org/officeDocument/2006/relationships/image" Target="../media/image88.png"/><Relationship Id="rId14" Type="http://schemas.openxmlformats.org/officeDocument/2006/relationships/image" Target="../media/image92.png"/><Relationship Id="rId22" Type="http://schemas.openxmlformats.org/officeDocument/2006/relationships/slide" Target="slide3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9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9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9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9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7" Type="http://schemas.openxmlformats.org/officeDocument/2006/relationships/image" Target="../media/image9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2/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29.png"/><Relationship Id="rId7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0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9.png"/><Relationship Id="rId7" Type="http://schemas.openxmlformats.org/officeDocument/2006/relationships/image" Target="../media/image1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0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jpg"/><Relationship Id="rId4" Type="http://schemas.openxmlformats.org/officeDocument/2006/relationships/hyperlink" Target="https://www.youtube.com/@hoc1biet10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25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Vua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Lý Thái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Tông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EF6F2F1-D3AF-55FB-3F18-2A5D55F5E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1523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1366A-3D2A-8A0E-E0E3-65D10AA02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75B76973-DECE-914E-564E-F9321E9A6B89}"/>
              </a:ext>
            </a:extLst>
          </p:cNvPr>
          <p:cNvSpPr/>
          <p:nvPr/>
        </p:nvSpPr>
        <p:spPr>
          <a:xfrm>
            <a:off x="868545" y="5196053"/>
            <a:ext cx="1136378" cy="1093647"/>
          </a:xfrm>
          <a:custGeom>
            <a:avLst/>
            <a:gdLst/>
            <a:ahLst/>
            <a:cxnLst/>
            <a:rect l="l" t="t" r="r" b="b"/>
            <a:pathLst>
              <a:path w="1803951" h="1736117">
                <a:moveTo>
                  <a:pt x="0" y="0"/>
                </a:moveTo>
                <a:lnTo>
                  <a:pt x="1803950" y="0"/>
                </a:lnTo>
                <a:lnTo>
                  <a:pt x="1803950" y="1736117"/>
                </a:lnTo>
                <a:lnTo>
                  <a:pt x="0" y="17361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535965AB-D88C-F8BF-F704-FEBD9AE526E1}"/>
              </a:ext>
            </a:extLst>
          </p:cNvPr>
          <p:cNvSpPr/>
          <p:nvPr/>
        </p:nvSpPr>
        <p:spPr>
          <a:xfrm>
            <a:off x="10139223" y="3822433"/>
            <a:ext cx="1136378" cy="1093647"/>
          </a:xfrm>
          <a:custGeom>
            <a:avLst/>
            <a:gdLst/>
            <a:ahLst/>
            <a:cxnLst/>
            <a:rect l="l" t="t" r="r" b="b"/>
            <a:pathLst>
              <a:path w="1803951" h="1736117">
                <a:moveTo>
                  <a:pt x="0" y="0"/>
                </a:moveTo>
                <a:lnTo>
                  <a:pt x="1803951" y="0"/>
                </a:lnTo>
                <a:lnTo>
                  <a:pt x="1803951" y="1736118"/>
                </a:lnTo>
                <a:lnTo>
                  <a:pt x="0" y="173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4C2E6FF7-740A-303F-1633-C13D3E55DE3F}"/>
              </a:ext>
            </a:extLst>
          </p:cNvPr>
          <p:cNvSpPr txBox="1"/>
          <p:nvPr/>
        </p:nvSpPr>
        <p:spPr>
          <a:xfrm>
            <a:off x="179476" y="-91129"/>
            <a:ext cx="197939" cy="6571303"/>
          </a:xfrm>
          <a:prstGeom prst="rect">
            <a:avLst/>
          </a:prstGeom>
        </p:spPr>
        <p:txBody>
          <a:bodyPr lIns="32001" tIns="32001" rIns="32001" bIns="32001" rtlCol="0" anchor="ctr"/>
          <a:lstStyle/>
          <a:p>
            <a:pPr algn="ctr">
              <a:lnSpc>
                <a:spcPts val="2013"/>
              </a:lnSpc>
            </a:pPr>
            <a:endParaRPr sz="2400">
              <a:latin typeface="+mj-lt"/>
            </a:endParaRPr>
          </a:p>
        </p:txBody>
      </p:sp>
      <p:sp>
        <p:nvSpPr>
          <p:cNvPr id="10" name="Freeform 18">
            <a:extLst>
              <a:ext uri="{FF2B5EF4-FFF2-40B4-BE49-F238E27FC236}">
                <a16:creationId xmlns:a16="http://schemas.microsoft.com/office/drawing/2014/main" id="{0C75ECC1-0AE6-54B1-33BE-258A39EF48D7}"/>
              </a:ext>
            </a:extLst>
          </p:cNvPr>
          <p:cNvSpPr/>
          <p:nvPr/>
        </p:nvSpPr>
        <p:spPr>
          <a:xfrm>
            <a:off x="569909" y="3194522"/>
            <a:ext cx="1266859" cy="1269166"/>
          </a:xfrm>
          <a:custGeom>
            <a:avLst/>
            <a:gdLst/>
            <a:ahLst/>
            <a:cxnLst/>
            <a:rect l="l" t="t" r="r" b="b"/>
            <a:pathLst>
              <a:path w="2011084" h="2014747">
                <a:moveTo>
                  <a:pt x="0" y="0"/>
                </a:moveTo>
                <a:lnTo>
                  <a:pt x="2011085" y="0"/>
                </a:lnTo>
                <a:lnTo>
                  <a:pt x="2011085" y="2014748"/>
                </a:lnTo>
                <a:lnTo>
                  <a:pt x="0" y="20147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7D07C34-FAF7-0983-5B4E-89B0A2FA4741}"/>
              </a:ext>
            </a:extLst>
          </p:cNvPr>
          <p:cNvSpPr/>
          <p:nvPr/>
        </p:nvSpPr>
        <p:spPr>
          <a:xfrm>
            <a:off x="7828779" y="1537706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79"/>
                </a:lnTo>
                <a:lnTo>
                  <a:pt x="0" y="11917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FBCE7D29-6D9F-5E5F-E27D-5B7E8D7863D6}"/>
              </a:ext>
            </a:extLst>
          </p:cNvPr>
          <p:cNvSpPr/>
          <p:nvPr/>
        </p:nvSpPr>
        <p:spPr>
          <a:xfrm>
            <a:off x="9224765" y="1144241"/>
            <a:ext cx="1758973" cy="2164284"/>
          </a:xfrm>
          <a:custGeom>
            <a:avLst/>
            <a:gdLst/>
            <a:ahLst/>
            <a:cxnLst/>
            <a:rect l="l" t="t" r="r" b="b"/>
            <a:pathLst>
              <a:path w="2792294" h="3435708">
                <a:moveTo>
                  <a:pt x="0" y="0"/>
                </a:moveTo>
                <a:lnTo>
                  <a:pt x="2792294" y="0"/>
                </a:lnTo>
                <a:lnTo>
                  <a:pt x="2792294" y="3435708"/>
                </a:lnTo>
                <a:lnTo>
                  <a:pt x="0" y="34357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C53250-CDB9-95CF-C2BC-0849ACC3D802}"/>
              </a:ext>
            </a:extLst>
          </p:cNvPr>
          <p:cNvSpPr txBox="1"/>
          <p:nvPr/>
        </p:nvSpPr>
        <p:spPr>
          <a:xfrm>
            <a:off x="3516222" y="1626463"/>
            <a:ext cx="5159556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09">
              <a:lnSpc>
                <a:spcPct val="150000"/>
              </a:lnSpc>
              <a:spcBef>
                <a:spcPts val="378"/>
              </a:spcBef>
              <a:spcAft>
                <a:spcPts val="378"/>
              </a:spcAft>
              <a:tabLst>
                <a:tab pos="2867646" algn="l"/>
              </a:tabLst>
            </a:pPr>
            <a:r>
              <a:rPr lang="nl-NL" sz="2400" b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1. Trò chơi ô chữ</a:t>
            </a:r>
            <a:endParaRPr lang="en-US" sz="24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2">
            <a:extLst>
              <a:ext uri="{FF2B5EF4-FFF2-40B4-BE49-F238E27FC236}">
                <a16:creationId xmlns:a16="http://schemas.microsoft.com/office/drawing/2014/main" id="{1F10F6F5-40AA-B25D-3B47-2A2A9AB94F65}"/>
              </a:ext>
            </a:extLst>
          </p:cNvPr>
          <p:cNvSpPr/>
          <p:nvPr/>
        </p:nvSpPr>
        <p:spPr>
          <a:xfrm>
            <a:off x="2327898" y="2432102"/>
            <a:ext cx="7536204" cy="351942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dẫn</a:t>
            </a:r>
            <a:endParaRPr lang="en-US" sz="2400" b="1" dirty="0">
              <a:latin typeface="+mj-lt"/>
              <a:cs typeface="Arial" panose="020B0604020202020204" pitchFamily="34" charset="0"/>
            </a:endParaRPr>
          </a:p>
          <a:p>
            <a:pPr marL="179994" indent="-179994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GV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179994" indent="-179994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GV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ô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chữ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đáp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179994" indent="-179994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GV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màn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chuyển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sang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theo.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4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82189-D6D3-3032-8AF9-CE1C55AB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6">
            <a:extLst>
              <a:ext uri="{FF2B5EF4-FFF2-40B4-BE49-F238E27FC236}">
                <a16:creationId xmlns:a16="http://schemas.microsoft.com/office/drawing/2014/main" id="{C05B6C6D-16BD-D8DA-BDBE-75C063F68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74355"/>
              </p:ext>
            </p:extLst>
          </p:nvPr>
        </p:nvGraphicFramePr>
        <p:xfrm>
          <a:off x="5444258" y="2336041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Ế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3" name="Table 22">
            <a:extLst>
              <a:ext uri="{FF2B5EF4-FFF2-40B4-BE49-F238E27FC236}">
                <a16:creationId xmlns:a16="http://schemas.microsoft.com/office/drawing/2014/main" id="{B4E1061D-5836-1225-00A4-645730F04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360683"/>
              </p:ext>
            </p:extLst>
          </p:nvPr>
        </p:nvGraphicFramePr>
        <p:xfrm>
          <a:off x="4355588" y="1973151"/>
          <a:ext cx="326601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306360350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1764454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33720022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41097500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06122309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055937305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003877825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51573096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757089226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Á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97678"/>
                  </a:ext>
                </a:extLst>
              </a:tr>
            </a:tbl>
          </a:graphicData>
        </a:graphic>
      </p:graphicFrame>
      <p:sp>
        <p:nvSpPr>
          <p:cNvPr id="4" name="So 1">
            <a:extLst>
              <a:ext uri="{FF2B5EF4-FFF2-40B4-BE49-F238E27FC236}">
                <a16:creationId xmlns:a16="http://schemas.microsoft.com/office/drawing/2014/main" id="{0D7E2C00-48F4-9712-9472-81FA444ADB39}"/>
              </a:ext>
            </a:extLst>
          </p:cNvPr>
          <p:cNvSpPr/>
          <p:nvPr/>
        </p:nvSpPr>
        <p:spPr>
          <a:xfrm>
            <a:off x="3987286" y="1988253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BC6DA-2021-5F01-9A17-3D3CA2525030}"/>
              </a:ext>
            </a:extLst>
          </p:cNvPr>
          <p:cNvSpPr txBox="1"/>
          <p:nvPr/>
        </p:nvSpPr>
        <p:spPr>
          <a:xfrm>
            <a:off x="4022522" y="1085398"/>
            <a:ext cx="393611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09">
              <a:lnSpc>
                <a:spcPct val="150000"/>
              </a:lnSpc>
              <a:spcBef>
                <a:spcPts val="378"/>
              </a:spcBef>
              <a:spcAft>
                <a:spcPts val="378"/>
              </a:spcAft>
              <a:tabLst>
                <a:tab pos="2867646" algn="l"/>
              </a:tabLst>
            </a:pPr>
            <a:r>
              <a:rPr lang="nl-NL" sz="24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1. Trò chơi ô chữ</a:t>
            </a:r>
            <a:endParaRPr lang="en-US" sz="24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o 1">
            <a:extLst>
              <a:ext uri="{FF2B5EF4-FFF2-40B4-BE49-F238E27FC236}">
                <a16:creationId xmlns:a16="http://schemas.microsoft.com/office/drawing/2014/main" id="{F967F6F5-B099-05E2-F449-3BDA405F7A45}"/>
              </a:ext>
            </a:extLst>
          </p:cNvPr>
          <p:cNvSpPr/>
          <p:nvPr/>
        </p:nvSpPr>
        <p:spPr>
          <a:xfrm>
            <a:off x="5081368" y="2362848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So 1">
            <a:extLst>
              <a:ext uri="{FF2B5EF4-FFF2-40B4-BE49-F238E27FC236}">
                <a16:creationId xmlns:a16="http://schemas.microsoft.com/office/drawing/2014/main" id="{C605487E-CDD5-0A3C-0431-FBEA07006096}"/>
              </a:ext>
            </a:extLst>
          </p:cNvPr>
          <p:cNvSpPr/>
          <p:nvPr/>
        </p:nvSpPr>
        <p:spPr>
          <a:xfrm>
            <a:off x="3624397" y="2712371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Bang cau hoi">
            <a:extLst>
              <a:ext uri="{FF2B5EF4-FFF2-40B4-BE49-F238E27FC236}">
                <a16:creationId xmlns:a16="http://schemas.microsoft.com/office/drawing/2014/main" id="{0F3F39DC-5398-1303-FB56-11C43CA5AD4C}"/>
              </a:ext>
            </a:extLst>
          </p:cNvPr>
          <p:cNvSpPr/>
          <p:nvPr/>
        </p:nvSpPr>
        <p:spPr>
          <a:xfrm>
            <a:off x="1452470" y="5262992"/>
            <a:ext cx="9072245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1: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ngày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lễ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chính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thức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lớn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nhất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thường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kỉ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niệm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ngày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lập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9" name="Bang cau hoi">
            <a:extLst>
              <a:ext uri="{FF2B5EF4-FFF2-40B4-BE49-F238E27FC236}">
                <a16:creationId xmlns:a16="http://schemas.microsoft.com/office/drawing/2014/main" id="{8CE5454C-D97F-8763-62FF-49E50B1FE20D}"/>
              </a:ext>
            </a:extLst>
          </p:cNvPr>
          <p:cNvSpPr/>
          <p:nvPr/>
        </p:nvSpPr>
        <p:spPr>
          <a:xfrm>
            <a:off x="1452470" y="5261433"/>
            <a:ext cx="9072245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3: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khối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thống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nhất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vì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mục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đích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chung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0" name="Bang cau hoi">
            <a:extLst>
              <a:ext uri="{FF2B5EF4-FFF2-40B4-BE49-F238E27FC236}">
                <a16:creationId xmlns:a16="http://schemas.microsoft.com/office/drawing/2014/main" id="{F9437E93-EFDD-088F-E203-2D920440D395}"/>
              </a:ext>
            </a:extLst>
          </p:cNvPr>
          <p:cNvSpPr/>
          <p:nvPr/>
        </p:nvSpPr>
        <p:spPr>
          <a:xfrm>
            <a:off x="1458664" y="5256211"/>
            <a:ext cx="9066051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4: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yên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ổn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trật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tự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xã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hội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1" name="So 1">
            <a:extLst>
              <a:ext uri="{FF2B5EF4-FFF2-40B4-BE49-F238E27FC236}">
                <a16:creationId xmlns:a16="http://schemas.microsoft.com/office/drawing/2014/main" id="{4056AD63-EB62-703D-CCBF-EB45D8514754}"/>
              </a:ext>
            </a:extLst>
          </p:cNvPr>
          <p:cNvSpPr/>
          <p:nvPr/>
        </p:nvSpPr>
        <p:spPr>
          <a:xfrm>
            <a:off x="4712718" y="3098302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Bang cau hoi">
            <a:extLst>
              <a:ext uri="{FF2B5EF4-FFF2-40B4-BE49-F238E27FC236}">
                <a16:creationId xmlns:a16="http://schemas.microsoft.com/office/drawing/2014/main" id="{A151DC3E-2A4C-8E1A-4278-4A4470580BC7}"/>
              </a:ext>
            </a:extLst>
          </p:cNvPr>
          <p:cNvSpPr/>
          <p:nvPr/>
        </p:nvSpPr>
        <p:spPr>
          <a:xfrm>
            <a:off x="1446710" y="5266654"/>
            <a:ext cx="9072245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5: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hát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chính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thức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dùng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khi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nghi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lễ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trọng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thể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Bang cau hoi">
            <a:extLst>
              <a:ext uri="{FF2B5EF4-FFF2-40B4-BE49-F238E27FC236}">
                <a16:creationId xmlns:a16="http://schemas.microsoft.com/office/drawing/2014/main" id="{A4166A1F-3DDC-B2AF-10CB-DA2C243FC96E}"/>
              </a:ext>
            </a:extLst>
          </p:cNvPr>
          <p:cNvSpPr/>
          <p:nvPr/>
        </p:nvSpPr>
        <p:spPr>
          <a:xfrm>
            <a:off x="1452470" y="5266654"/>
            <a:ext cx="9072245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6: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lá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cờ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tượng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trưng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vi-VN" sz="24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4" name="Bang cau hoi">
            <a:extLst>
              <a:ext uri="{FF2B5EF4-FFF2-40B4-BE49-F238E27FC236}">
                <a16:creationId xmlns:a16="http://schemas.microsoft.com/office/drawing/2014/main" id="{DDFB7232-95E9-50C1-70CD-3497140AF9E7}"/>
              </a:ext>
            </a:extLst>
          </p:cNvPr>
          <p:cNvSpPr/>
          <p:nvPr/>
        </p:nvSpPr>
        <p:spPr>
          <a:xfrm>
            <a:off x="1446710" y="5271876"/>
            <a:ext cx="9072245" cy="12480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Dòng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8: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đồng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nghĩa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i="1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prstClr val="black"/>
                </a:solidFill>
                <a:cs typeface="Arial" panose="020B0604020202020204" pitchFamily="34" charset="0"/>
              </a:rPr>
              <a:t>nhà</a:t>
            </a:r>
            <a:r>
              <a:rPr lang="en-US" sz="2400" b="1" i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prstClr val="black"/>
                </a:solidFill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vi-VN" sz="24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5" name="Table 22">
            <a:extLst>
              <a:ext uri="{FF2B5EF4-FFF2-40B4-BE49-F238E27FC236}">
                <a16:creationId xmlns:a16="http://schemas.microsoft.com/office/drawing/2014/main" id="{5C63695A-3E40-BBEC-6DB9-CF21C2CD8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858866"/>
              </p:ext>
            </p:extLst>
          </p:nvPr>
        </p:nvGraphicFramePr>
        <p:xfrm>
          <a:off x="4355588" y="1971591"/>
          <a:ext cx="326601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306360350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1764454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33720022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41097500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06122309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055937305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003877825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51573096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757089226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97678"/>
                  </a:ext>
                </a:extLst>
              </a:tr>
            </a:tbl>
          </a:graphicData>
        </a:graphic>
      </p:graphicFrame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200B5341-9B73-B26B-73F8-0B463D48B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207960"/>
              </p:ext>
            </p:extLst>
          </p:nvPr>
        </p:nvGraphicFramePr>
        <p:xfrm>
          <a:off x="5075608" y="3066024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B5E5A9C-4773-4542-4044-CD5C6E120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524578"/>
              </p:ext>
            </p:extLst>
          </p:nvPr>
        </p:nvGraphicFramePr>
        <p:xfrm>
          <a:off x="5072224" y="3063638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18" name="Table 16">
            <a:extLst>
              <a:ext uri="{FF2B5EF4-FFF2-40B4-BE49-F238E27FC236}">
                <a16:creationId xmlns:a16="http://schemas.microsoft.com/office/drawing/2014/main" id="{51EE884B-1C6A-4352-FE16-5416596F7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397197"/>
              </p:ext>
            </p:extLst>
          </p:nvPr>
        </p:nvGraphicFramePr>
        <p:xfrm>
          <a:off x="5795627" y="3438772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19" name="Table 16">
            <a:extLst>
              <a:ext uri="{FF2B5EF4-FFF2-40B4-BE49-F238E27FC236}">
                <a16:creationId xmlns:a16="http://schemas.microsoft.com/office/drawing/2014/main" id="{F04D30DD-94E7-1B10-5823-3AC86ACD8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412497"/>
              </p:ext>
            </p:extLst>
          </p:nvPr>
        </p:nvGraphicFramePr>
        <p:xfrm>
          <a:off x="5795627" y="3435147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0" name="Table 16">
            <a:extLst>
              <a:ext uri="{FF2B5EF4-FFF2-40B4-BE49-F238E27FC236}">
                <a16:creationId xmlns:a16="http://schemas.microsoft.com/office/drawing/2014/main" id="{7917E39C-7CD1-270D-807B-E7CEFF937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954124"/>
              </p:ext>
            </p:extLst>
          </p:nvPr>
        </p:nvGraphicFramePr>
        <p:xfrm>
          <a:off x="5438846" y="3801556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j-lt"/>
                          <a:cs typeface="Arial" panose="020B0604020202020204" pitchFamily="34" charset="0"/>
                        </a:rPr>
                        <a:t>Ì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1" name="Table 16">
            <a:extLst>
              <a:ext uri="{FF2B5EF4-FFF2-40B4-BE49-F238E27FC236}">
                <a16:creationId xmlns:a16="http://schemas.microsoft.com/office/drawing/2014/main" id="{9977BE46-242F-AF95-D7FA-B2414AED3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135521"/>
              </p:ext>
            </p:extLst>
          </p:nvPr>
        </p:nvGraphicFramePr>
        <p:xfrm>
          <a:off x="5436864" y="3800957"/>
          <a:ext cx="2177340" cy="3628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2" name="Table 16">
            <a:extLst>
              <a:ext uri="{FF2B5EF4-FFF2-40B4-BE49-F238E27FC236}">
                <a16:creationId xmlns:a16="http://schemas.microsoft.com/office/drawing/2014/main" id="{C1BACA83-3471-B316-8A0C-A3CD0A45A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980584"/>
              </p:ext>
            </p:extLst>
          </p:nvPr>
        </p:nvGraphicFramePr>
        <p:xfrm>
          <a:off x="3987286" y="2693171"/>
          <a:ext cx="2540230" cy="3648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90569927"/>
                    </a:ext>
                  </a:extLst>
                </a:gridCol>
              </a:tblGrid>
              <a:tr h="3648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À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Ế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3" name="Table 16">
            <a:extLst>
              <a:ext uri="{FF2B5EF4-FFF2-40B4-BE49-F238E27FC236}">
                <a16:creationId xmlns:a16="http://schemas.microsoft.com/office/drawing/2014/main" id="{EA65CEC6-A2DC-315C-8134-CAA6AC183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780454"/>
              </p:ext>
            </p:extLst>
          </p:nvPr>
        </p:nvGraphicFramePr>
        <p:xfrm>
          <a:off x="3987286" y="2703442"/>
          <a:ext cx="2540230" cy="3648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90569927"/>
                    </a:ext>
                  </a:extLst>
                </a:gridCol>
              </a:tblGrid>
              <a:tr h="3648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4" name="Table 16">
            <a:extLst>
              <a:ext uri="{FF2B5EF4-FFF2-40B4-BE49-F238E27FC236}">
                <a16:creationId xmlns:a16="http://schemas.microsoft.com/office/drawing/2014/main" id="{8CDEB979-1306-FD53-314F-FDD3E47A3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64307"/>
              </p:ext>
            </p:extLst>
          </p:nvPr>
        </p:nvGraphicFramePr>
        <p:xfrm>
          <a:off x="5081368" y="4172490"/>
          <a:ext cx="2540230" cy="3648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90569927"/>
                    </a:ext>
                  </a:extLst>
                </a:gridCol>
              </a:tblGrid>
              <a:tr h="3648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5" name="Table 16">
            <a:extLst>
              <a:ext uri="{FF2B5EF4-FFF2-40B4-BE49-F238E27FC236}">
                <a16:creationId xmlns:a16="http://schemas.microsoft.com/office/drawing/2014/main" id="{86C60EEF-8AB4-FB38-D45D-B0D917BE0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873633"/>
              </p:ext>
            </p:extLst>
          </p:nvPr>
        </p:nvGraphicFramePr>
        <p:xfrm>
          <a:off x="4712718" y="4535890"/>
          <a:ext cx="2540230" cy="3648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90569927"/>
                    </a:ext>
                  </a:extLst>
                </a:gridCol>
              </a:tblGrid>
              <a:tr h="3648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Ố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graphicFrame>
        <p:nvGraphicFramePr>
          <p:cNvPr id="26" name="Table 16">
            <a:extLst>
              <a:ext uri="{FF2B5EF4-FFF2-40B4-BE49-F238E27FC236}">
                <a16:creationId xmlns:a16="http://schemas.microsoft.com/office/drawing/2014/main" id="{B6E093B4-208F-DCA5-6150-1EA395B58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240636"/>
              </p:ext>
            </p:extLst>
          </p:nvPr>
        </p:nvGraphicFramePr>
        <p:xfrm>
          <a:off x="4721862" y="4531742"/>
          <a:ext cx="2540230" cy="36481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890">
                  <a:extLst>
                    <a:ext uri="{9D8B030D-6E8A-4147-A177-3AD203B41FA5}">
                      <a16:colId xmlns:a16="http://schemas.microsoft.com/office/drawing/2014/main" val="487117637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408972639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810928130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675794541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2775346704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192165018"/>
                    </a:ext>
                  </a:extLst>
                </a:gridCol>
                <a:gridCol w="362890">
                  <a:extLst>
                    <a:ext uri="{9D8B030D-6E8A-4147-A177-3AD203B41FA5}">
                      <a16:colId xmlns:a16="http://schemas.microsoft.com/office/drawing/2014/main" val="3190569927"/>
                    </a:ext>
                  </a:extLst>
                </a:gridCol>
              </a:tblGrid>
              <a:tr h="3648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314417"/>
                  </a:ext>
                </a:extLst>
              </a:tr>
            </a:tbl>
          </a:graphicData>
        </a:graphic>
      </p:graphicFrame>
      <p:sp>
        <p:nvSpPr>
          <p:cNvPr id="27" name="So 1">
            <a:extLst>
              <a:ext uri="{FF2B5EF4-FFF2-40B4-BE49-F238E27FC236}">
                <a16:creationId xmlns:a16="http://schemas.microsoft.com/office/drawing/2014/main" id="{CF7C640C-24E8-6997-CB34-828F1DB88C60}"/>
              </a:ext>
            </a:extLst>
          </p:cNvPr>
          <p:cNvSpPr/>
          <p:nvPr/>
        </p:nvSpPr>
        <p:spPr>
          <a:xfrm>
            <a:off x="5436864" y="3460509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5</a:t>
            </a:r>
          </a:p>
        </p:txBody>
      </p:sp>
      <p:sp>
        <p:nvSpPr>
          <p:cNvPr id="28" name="So 1">
            <a:extLst>
              <a:ext uri="{FF2B5EF4-FFF2-40B4-BE49-F238E27FC236}">
                <a16:creationId xmlns:a16="http://schemas.microsoft.com/office/drawing/2014/main" id="{B6F8D95C-6BB9-1915-91E7-3B0A77F25763}"/>
              </a:ext>
            </a:extLst>
          </p:cNvPr>
          <p:cNvSpPr/>
          <p:nvPr/>
        </p:nvSpPr>
        <p:spPr>
          <a:xfrm>
            <a:off x="4712718" y="4190557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7</a:t>
            </a:r>
          </a:p>
        </p:txBody>
      </p:sp>
      <p:sp>
        <p:nvSpPr>
          <p:cNvPr id="29" name="So 1">
            <a:extLst>
              <a:ext uri="{FF2B5EF4-FFF2-40B4-BE49-F238E27FC236}">
                <a16:creationId xmlns:a16="http://schemas.microsoft.com/office/drawing/2014/main" id="{3C31CB96-0161-7DC3-39DC-860BE1DC067C}"/>
              </a:ext>
            </a:extLst>
          </p:cNvPr>
          <p:cNvSpPr/>
          <p:nvPr/>
        </p:nvSpPr>
        <p:spPr>
          <a:xfrm>
            <a:off x="5081368" y="3821187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30" name="So 1">
            <a:extLst>
              <a:ext uri="{FF2B5EF4-FFF2-40B4-BE49-F238E27FC236}">
                <a16:creationId xmlns:a16="http://schemas.microsoft.com/office/drawing/2014/main" id="{0CE51C77-BB1A-D6AE-DEC5-46C75D8DFDC8}"/>
              </a:ext>
            </a:extLst>
          </p:cNvPr>
          <p:cNvSpPr/>
          <p:nvPr/>
        </p:nvSpPr>
        <p:spPr>
          <a:xfrm>
            <a:off x="4355588" y="4559930"/>
            <a:ext cx="316809" cy="316809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8</a:t>
            </a:r>
          </a:p>
        </p:txBody>
      </p:sp>
      <p:sp>
        <p:nvSpPr>
          <p:cNvPr id="31" name="So 1">
            <a:extLst>
              <a:ext uri="{FF2B5EF4-FFF2-40B4-BE49-F238E27FC236}">
                <a16:creationId xmlns:a16="http://schemas.microsoft.com/office/drawing/2014/main" id="{9D5CD749-AA1B-0B28-3EDC-6786DFF033DB}"/>
              </a:ext>
            </a:extLst>
          </p:cNvPr>
          <p:cNvSpPr/>
          <p:nvPr/>
        </p:nvSpPr>
        <p:spPr>
          <a:xfrm>
            <a:off x="3987286" y="2345382"/>
            <a:ext cx="316809" cy="316809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09"/>
            <a:r>
              <a:rPr 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859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972BE-F565-068C-815C-244E5C00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180066F3-5B6F-DD3B-80B6-6E3C867A5EA9}"/>
              </a:ext>
            </a:extLst>
          </p:cNvPr>
          <p:cNvSpPr/>
          <p:nvPr/>
        </p:nvSpPr>
        <p:spPr>
          <a:xfrm>
            <a:off x="5398281" y="2402845"/>
            <a:ext cx="416461" cy="426133"/>
          </a:xfrm>
          <a:custGeom>
            <a:avLst/>
            <a:gdLst/>
            <a:ahLst/>
            <a:cxnLst/>
            <a:rect l="l" t="t" r="r" b="b"/>
            <a:pathLst>
              <a:path w="661114" h="676468">
                <a:moveTo>
                  <a:pt x="0" y="0"/>
                </a:moveTo>
                <a:lnTo>
                  <a:pt x="661114" y="0"/>
                </a:lnTo>
                <a:lnTo>
                  <a:pt x="661114" y="676467"/>
                </a:lnTo>
                <a:lnTo>
                  <a:pt x="0" y="676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7C16A09-73E3-5622-5116-5294E1D3872D}"/>
              </a:ext>
            </a:extLst>
          </p:cNvPr>
          <p:cNvSpPr/>
          <p:nvPr/>
        </p:nvSpPr>
        <p:spPr>
          <a:xfrm>
            <a:off x="584251" y="1976712"/>
            <a:ext cx="416461" cy="426133"/>
          </a:xfrm>
          <a:custGeom>
            <a:avLst/>
            <a:gdLst/>
            <a:ahLst/>
            <a:cxnLst/>
            <a:rect l="l" t="t" r="r" b="b"/>
            <a:pathLst>
              <a:path w="661114" h="676468">
                <a:moveTo>
                  <a:pt x="0" y="0"/>
                </a:moveTo>
                <a:lnTo>
                  <a:pt x="661114" y="0"/>
                </a:lnTo>
                <a:lnTo>
                  <a:pt x="661114" y="676467"/>
                </a:lnTo>
                <a:lnTo>
                  <a:pt x="0" y="676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968BFB9F-BBB0-2114-8E71-7EFB05656E88}"/>
              </a:ext>
            </a:extLst>
          </p:cNvPr>
          <p:cNvGrpSpPr/>
          <p:nvPr/>
        </p:nvGrpSpPr>
        <p:grpSpPr>
          <a:xfrm>
            <a:off x="725023" y="4245558"/>
            <a:ext cx="5124240" cy="2612442"/>
            <a:chOff x="0" y="0"/>
            <a:chExt cx="10846016" cy="5529519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1787AC70-BB3A-F6E5-D613-30E6E07CE8E6}"/>
                </a:ext>
              </a:extLst>
            </p:cNvPr>
            <p:cNvSpPr/>
            <p:nvPr/>
          </p:nvSpPr>
          <p:spPr>
            <a:xfrm>
              <a:off x="3612570" y="0"/>
              <a:ext cx="3395045" cy="5365732"/>
            </a:xfrm>
            <a:custGeom>
              <a:avLst/>
              <a:gdLst/>
              <a:ahLst/>
              <a:cxnLst/>
              <a:rect l="l" t="t" r="r" b="b"/>
              <a:pathLst>
                <a:path w="3395045" h="5365732">
                  <a:moveTo>
                    <a:pt x="0" y="0"/>
                  </a:moveTo>
                  <a:lnTo>
                    <a:pt x="3395045" y="0"/>
                  </a:lnTo>
                  <a:lnTo>
                    <a:pt x="3395045" y="5365732"/>
                  </a:lnTo>
                  <a:lnTo>
                    <a:pt x="0" y="5365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1E01CA67-8C71-2199-9007-678B982C9218}"/>
                </a:ext>
              </a:extLst>
            </p:cNvPr>
            <p:cNvSpPr/>
            <p:nvPr/>
          </p:nvSpPr>
          <p:spPr>
            <a:xfrm rot="4326739" flipH="1">
              <a:off x="7071730" y="1625013"/>
              <a:ext cx="3033173" cy="3765791"/>
            </a:xfrm>
            <a:custGeom>
              <a:avLst/>
              <a:gdLst/>
              <a:ahLst/>
              <a:cxnLst/>
              <a:rect l="l" t="t" r="r" b="b"/>
              <a:pathLst>
                <a:path w="3033173" h="3765791">
                  <a:moveTo>
                    <a:pt x="3033173" y="0"/>
                  </a:moveTo>
                  <a:lnTo>
                    <a:pt x="0" y="0"/>
                  </a:lnTo>
                  <a:lnTo>
                    <a:pt x="0" y="3765790"/>
                  </a:lnTo>
                  <a:lnTo>
                    <a:pt x="3033173" y="3765790"/>
                  </a:lnTo>
                  <a:lnTo>
                    <a:pt x="3033173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DD12C614-8EA1-911E-612D-2D93847152E0}"/>
                </a:ext>
              </a:extLst>
            </p:cNvPr>
            <p:cNvSpPr/>
            <p:nvPr/>
          </p:nvSpPr>
          <p:spPr>
            <a:xfrm rot="6081754" flipH="1" flipV="1">
              <a:off x="628198" y="1625013"/>
              <a:ext cx="3033173" cy="3765791"/>
            </a:xfrm>
            <a:custGeom>
              <a:avLst/>
              <a:gdLst/>
              <a:ahLst/>
              <a:cxnLst/>
              <a:rect l="l" t="t" r="r" b="b"/>
              <a:pathLst>
                <a:path w="3033173" h="3765791">
                  <a:moveTo>
                    <a:pt x="3033173" y="3765790"/>
                  </a:moveTo>
                  <a:lnTo>
                    <a:pt x="0" y="3765790"/>
                  </a:lnTo>
                  <a:lnTo>
                    <a:pt x="0" y="0"/>
                  </a:lnTo>
                  <a:lnTo>
                    <a:pt x="3033173" y="0"/>
                  </a:lnTo>
                  <a:lnTo>
                    <a:pt x="3033173" y="376579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TextBox 14">
            <a:extLst>
              <a:ext uri="{FF2B5EF4-FFF2-40B4-BE49-F238E27FC236}">
                <a16:creationId xmlns:a16="http://schemas.microsoft.com/office/drawing/2014/main" id="{A02DDD26-9CA5-E827-C7CC-44CBAEBD0B9A}"/>
              </a:ext>
            </a:extLst>
          </p:cNvPr>
          <p:cNvSpPr txBox="1"/>
          <p:nvPr/>
        </p:nvSpPr>
        <p:spPr>
          <a:xfrm>
            <a:off x="1191728" y="1528200"/>
            <a:ext cx="4190831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“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quốc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”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là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gì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?</a:t>
            </a: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4F395A71-CBBD-75A7-CE7A-DB3E37FB0C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497620" y="1741267"/>
            <a:ext cx="5315126" cy="494971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F2B4D0-68C3-93D5-7B90-E88D0ECAE9C9}"/>
              </a:ext>
            </a:extLst>
          </p:cNvPr>
          <p:cNvSpPr/>
          <p:nvPr/>
        </p:nvSpPr>
        <p:spPr>
          <a:xfrm>
            <a:off x="1233150" y="2366833"/>
            <a:ext cx="4107986" cy="16386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dirty="0">
                <a:latin typeface="+mj-lt"/>
                <a:cs typeface="Arial" panose="020B0604020202020204" pitchFamily="34" charset="0"/>
              </a:rPr>
              <a:t>“Kiến quốc” là xây dựng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/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kiến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quốc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gia</a:t>
            </a:r>
            <a:r>
              <a:rPr lang="en-VN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357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yt1s.com - VIỆT NAM TRONG TÔI LÀ  THÙY CHI  VTV AWARDS 2022_v720P.mp4" descr="yt1s.com - VIỆT NAM TRONG TÔI LÀ  THÙY CHI  VTV AWARDS 2022_v720P.mp4">
            <a:hlinkClick r:id="" action="ppaction://media"/>
            <a:extLst>
              <a:ext uri="{FF2B5EF4-FFF2-40B4-BE49-F238E27FC236}">
                <a16:creationId xmlns:a16="http://schemas.microsoft.com/office/drawing/2014/main" id="{CF8B8C7A-DD55-C8DD-3A58-069C3ABDED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5182" y="2119794"/>
            <a:ext cx="7661636" cy="4309670"/>
          </a:xfrm>
          <a:prstGeom prst="rect">
            <a:avLst/>
          </a:prstGeom>
        </p:spPr>
      </p:pic>
      <p:sp>
        <p:nvSpPr>
          <p:cNvPr id="9" name="Rounded Rectangle 23">
            <a:extLst>
              <a:ext uri="{FF2B5EF4-FFF2-40B4-BE49-F238E27FC236}">
                <a16:creationId xmlns:a16="http://schemas.microsoft.com/office/drawing/2014/main" id="{E6C6F57E-E93F-6D65-5AA5-6DADF1BC6093}"/>
              </a:ext>
            </a:extLst>
          </p:cNvPr>
          <p:cNvSpPr/>
          <p:nvPr/>
        </p:nvSpPr>
        <p:spPr>
          <a:xfrm>
            <a:off x="3326085" y="1375068"/>
            <a:ext cx="5539830" cy="5531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video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dưới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đây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: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3869BF62-62F3-584F-3524-70D297880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1D4FD4-469B-6FFF-E4B2-6C25FAABC0E2}"/>
              </a:ext>
            </a:extLst>
          </p:cNvPr>
          <p:cNvGrpSpPr/>
          <p:nvPr/>
        </p:nvGrpSpPr>
        <p:grpSpPr>
          <a:xfrm>
            <a:off x="871873" y="1617886"/>
            <a:ext cx="10448254" cy="4351093"/>
            <a:chOff x="0" y="0"/>
            <a:chExt cx="144899674" cy="530041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95B105-E188-99E7-6122-CABDEDD7C0F8}"/>
                </a:ext>
              </a:extLst>
            </p:cNvPr>
            <p:cNvSpPr/>
            <p:nvPr/>
          </p:nvSpPr>
          <p:spPr>
            <a:xfrm>
              <a:off x="72390" y="72390"/>
              <a:ext cx="144754900" cy="52859368"/>
            </a:xfrm>
            <a:custGeom>
              <a:avLst/>
              <a:gdLst/>
              <a:ahLst/>
              <a:cxnLst/>
              <a:rect l="l" t="t" r="r" b="b"/>
              <a:pathLst>
                <a:path w="144754900" h="52859368">
                  <a:moveTo>
                    <a:pt x="0" y="0"/>
                  </a:moveTo>
                  <a:lnTo>
                    <a:pt x="144754900" y="0"/>
                  </a:lnTo>
                  <a:lnTo>
                    <a:pt x="144754900" y="52859368"/>
                  </a:lnTo>
                  <a:lnTo>
                    <a:pt x="0" y="52859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9F0"/>
            </a:solid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8FA9776-2CAD-374B-53E4-8397C17A45FB}"/>
                </a:ext>
              </a:extLst>
            </p:cNvPr>
            <p:cNvSpPr/>
            <p:nvPr/>
          </p:nvSpPr>
          <p:spPr>
            <a:xfrm>
              <a:off x="0" y="0"/>
              <a:ext cx="144899670" cy="53004151"/>
            </a:xfrm>
            <a:custGeom>
              <a:avLst/>
              <a:gdLst/>
              <a:ahLst/>
              <a:cxnLst/>
              <a:rect l="l" t="t" r="r" b="b"/>
              <a:pathLst>
                <a:path w="144899670" h="53004151">
                  <a:moveTo>
                    <a:pt x="144754898" y="52859372"/>
                  </a:moveTo>
                  <a:lnTo>
                    <a:pt x="144899670" y="52859372"/>
                  </a:lnTo>
                  <a:lnTo>
                    <a:pt x="144899670" y="53004151"/>
                  </a:lnTo>
                  <a:lnTo>
                    <a:pt x="144754898" y="53004151"/>
                  </a:lnTo>
                  <a:lnTo>
                    <a:pt x="144754898" y="5285937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2859372"/>
                  </a:lnTo>
                  <a:lnTo>
                    <a:pt x="0" y="52859372"/>
                  </a:lnTo>
                  <a:lnTo>
                    <a:pt x="0" y="144780"/>
                  </a:lnTo>
                  <a:close/>
                  <a:moveTo>
                    <a:pt x="0" y="52859372"/>
                  </a:moveTo>
                  <a:lnTo>
                    <a:pt x="144780" y="52859372"/>
                  </a:lnTo>
                  <a:lnTo>
                    <a:pt x="144780" y="53004151"/>
                  </a:lnTo>
                  <a:lnTo>
                    <a:pt x="0" y="53004151"/>
                  </a:lnTo>
                  <a:lnTo>
                    <a:pt x="0" y="52859372"/>
                  </a:lnTo>
                  <a:close/>
                  <a:moveTo>
                    <a:pt x="144754898" y="144780"/>
                  </a:moveTo>
                  <a:lnTo>
                    <a:pt x="144899670" y="144780"/>
                  </a:lnTo>
                  <a:lnTo>
                    <a:pt x="144899670" y="52859372"/>
                  </a:lnTo>
                  <a:lnTo>
                    <a:pt x="144754898" y="52859372"/>
                  </a:lnTo>
                  <a:lnTo>
                    <a:pt x="144754898" y="144780"/>
                  </a:lnTo>
                  <a:close/>
                  <a:moveTo>
                    <a:pt x="144780" y="52859372"/>
                  </a:moveTo>
                  <a:lnTo>
                    <a:pt x="144754898" y="52859372"/>
                  </a:lnTo>
                  <a:lnTo>
                    <a:pt x="144754898" y="53004151"/>
                  </a:lnTo>
                  <a:lnTo>
                    <a:pt x="144780" y="53004151"/>
                  </a:lnTo>
                  <a:lnTo>
                    <a:pt x="144780" y="52859372"/>
                  </a:lnTo>
                  <a:close/>
                  <a:moveTo>
                    <a:pt x="144754898" y="0"/>
                  </a:moveTo>
                  <a:lnTo>
                    <a:pt x="144899670" y="0"/>
                  </a:lnTo>
                  <a:lnTo>
                    <a:pt x="144899670" y="144780"/>
                  </a:lnTo>
                  <a:lnTo>
                    <a:pt x="144754898" y="144780"/>
                  </a:lnTo>
                  <a:lnTo>
                    <a:pt x="14475489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44754898" y="0"/>
                  </a:lnTo>
                  <a:lnTo>
                    <a:pt x="14475489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F4C3118-26FF-8885-FEAE-7C2C7EA0293D}"/>
              </a:ext>
            </a:extLst>
          </p:cNvPr>
          <p:cNvSpPr txBox="1"/>
          <p:nvPr/>
        </p:nvSpPr>
        <p:spPr>
          <a:xfrm>
            <a:off x="3323817" y="2453183"/>
            <a:ext cx="5231628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Hoạt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động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1</a:t>
            </a: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thành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tiếng</a:t>
            </a:r>
            <a:endParaRPr lang="en-US" sz="4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241C777-ECA2-C41C-FFF5-915E0112718A}"/>
              </a:ext>
            </a:extLst>
          </p:cNvPr>
          <p:cNvSpPr/>
          <p:nvPr/>
        </p:nvSpPr>
        <p:spPr>
          <a:xfrm rot="5400000" flipH="1" flipV="1">
            <a:off x="476175" y="3482579"/>
            <a:ext cx="2821656" cy="3503185"/>
          </a:xfrm>
          <a:custGeom>
            <a:avLst/>
            <a:gdLst/>
            <a:ahLst/>
            <a:cxnLst/>
            <a:rect l="l" t="t" r="r" b="b"/>
            <a:pathLst>
              <a:path w="4479258" h="5561156">
                <a:moveTo>
                  <a:pt x="4479259" y="5561156"/>
                </a:moveTo>
                <a:lnTo>
                  <a:pt x="0" y="5561156"/>
                </a:lnTo>
                <a:lnTo>
                  <a:pt x="0" y="0"/>
                </a:lnTo>
                <a:lnTo>
                  <a:pt x="4479259" y="0"/>
                </a:lnTo>
                <a:lnTo>
                  <a:pt x="4479259" y="556115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4E51A491-D31F-365A-A480-CA2CBE36F212}"/>
              </a:ext>
            </a:extLst>
          </p:cNvPr>
          <p:cNvSpPr/>
          <p:nvPr/>
        </p:nvSpPr>
        <p:spPr>
          <a:xfrm rot="-10800000" flipV="1">
            <a:off x="9332416" y="752414"/>
            <a:ext cx="2678198" cy="3325076"/>
          </a:xfrm>
          <a:custGeom>
            <a:avLst/>
            <a:gdLst/>
            <a:ahLst/>
            <a:cxnLst/>
            <a:rect l="l" t="t" r="r" b="b"/>
            <a:pathLst>
              <a:path w="4251524" h="5278415">
                <a:moveTo>
                  <a:pt x="0" y="5278416"/>
                </a:moveTo>
                <a:lnTo>
                  <a:pt x="4251523" y="5278416"/>
                </a:lnTo>
                <a:lnTo>
                  <a:pt x="4251523" y="0"/>
                </a:lnTo>
                <a:lnTo>
                  <a:pt x="0" y="0"/>
                </a:lnTo>
                <a:lnTo>
                  <a:pt x="0" y="527841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EFE43E36-3C8A-1349-DAE6-6B2950CAF076}"/>
              </a:ext>
            </a:extLst>
          </p:cNvPr>
          <p:cNvSpPr/>
          <p:nvPr/>
        </p:nvSpPr>
        <p:spPr>
          <a:xfrm>
            <a:off x="8754842" y="2893839"/>
            <a:ext cx="1820455" cy="2877157"/>
          </a:xfrm>
          <a:custGeom>
            <a:avLst/>
            <a:gdLst/>
            <a:ahLst/>
            <a:cxnLst/>
            <a:rect l="l" t="t" r="r" b="b"/>
            <a:pathLst>
              <a:path w="2889895" h="4567363">
                <a:moveTo>
                  <a:pt x="0" y="0"/>
                </a:moveTo>
                <a:lnTo>
                  <a:pt x="2889896" y="0"/>
                </a:lnTo>
                <a:lnTo>
                  <a:pt x="2889896" y="4567363"/>
                </a:lnTo>
                <a:lnTo>
                  <a:pt x="0" y="45673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6DDADD9-D0B2-2E20-6268-15E14D2B819C}"/>
              </a:ext>
            </a:extLst>
          </p:cNvPr>
          <p:cNvSpPr/>
          <p:nvPr/>
        </p:nvSpPr>
        <p:spPr>
          <a:xfrm rot="-339034">
            <a:off x="8694886" y="1719146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DC4B941-A75D-3408-8EB5-811A6740EBA1}"/>
              </a:ext>
            </a:extLst>
          </p:cNvPr>
          <p:cNvSpPr/>
          <p:nvPr/>
        </p:nvSpPr>
        <p:spPr>
          <a:xfrm rot="-339034">
            <a:off x="2590581" y="3032718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732028A4-36C1-4422-0933-44DF43A1F355}"/>
              </a:ext>
            </a:extLst>
          </p:cNvPr>
          <p:cNvSpPr/>
          <p:nvPr/>
        </p:nvSpPr>
        <p:spPr>
          <a:xfrm>
            <a:off x="1184856" y="1979542"/>
            <a:ext cx="1260728" cy="1263024"/>
          </a:xfrm>
          <a:custGeom>
            <a:avLst/>
            <a:gdLst/>
            <a:ahLst/>
            <a:cxnLst/>
            <a:rect l="l" t="t" r="r" b="b"/>
            <a:pathLst>
              <a:path w="2001351" h="2004997">
                <a:moveTo>
                  <a:pt x="0" y="0"/>
                </a:moveTo>
                <a:lnTo>
                  <a:pt x="2001352" y="0"/>
                </a:lnTo>
                <a:lnTo>
                  <a:pt x="2001352" y="2004997"/>
                </a:lnTo>
                <a:lnTo>
                  <a:pt x="0" y="20049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2726A-46CE-5976-CC81-955F86E2F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>
            <a:extLst>
              <a:ext uri="{FF2B5EF4-FFF2-40B4-BE49-F238E27FC236}">
                <a16:creationId xmlns:a16="http://schemas.microsoft.com/office/drawing/2014/main" id="{F1C00263-DEBF-C7A8-3E31-A2E66FA129D9}"/>
              </a:ext>
            </a:extLst>
          </p:cNvPr>
          <p:cNvSpPr txBox="1"/>
          <p:nvPr/>
        </p:nvSpPr>
        <p:spPr>
          <a:xfrm>
            <a:off x="3377599" y="1760095"/>
            <a:ext cx="1751408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9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Giọng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endParaRPr lang="en-US" sz="2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A35A95E8-3C80-D11E-0176-254A2EA42304}"/>
              </a:ext>
            </a:extLst>
          </p:cNvPr>
          <p:cNvSpPr txBox="1"/>
          <p:nvPr/>
        </p:nvSpPr>
        <p:spPr>
          <a:xfrm>
            <a:off x="1372200" y="2521200"/>
            <a:ext cx="5762206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Nghiêm trang.</a:t>
            </a:r>
          </a:p>
          <a:p>
            <a:pPr marL="431985" indent="-431985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Nhấn giọng ở những từ ngữ thể hiện tâm trạng, cảm xúc của nhà vua trong việc triển khai chính sách </a:t>
            </a:r>
            <a:r>
              <a:rPr lang="nl-NL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đổi mới 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đất nước,... 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99527B34-83B3-EBC8-A709-DAA379E7DC65}"/>
              </a:ext>
            </a:extLst>
          </p:cNvPr>
          <p:cNvSpPr/>
          <p:nvPr/>
        </p:nvSpPr>
        <p:spPr>
          <a:xfrm>
            <a:off x="425484" y="3560600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79"/>
                </a:lnTo>
                <a:lnTo>
                  <a:pt x="0" y="11917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32">
            <a:extLst>
              <a:ext uri="{FF2B5EF4-FFF2-40B4-BE49-F238E27FC236}">
                <a16:creationId xmlns:a16="http://schemas.microsoft.com/office/drawing/2014/main" id="{2ED72554-9FF3-F2A6-E264-BC60A9017A5C}"/>
              </a:ext>
            </a:extLst>
          </p:cNvPr>
          <p:cNvSpPr/>
          <p:nvPr/>
        </p:nvSpPr>
        <p:spPr>
          <a:xfrm>
            <a:off x="471461" y="4762710"/>
            <a:ext cx="1430475" cy="1760092"/>
          </a:xfrm>
          <a:custGeom>
            <a:avLst/>
            <a:gdLst/>
            <a:ahLst/>
            <a:cxnLst/>
            <a:rect l="l" t="t" r="r" b="b"/>
            <a:pathLst>
              <a:path w="2270817" h="2794070">
                <a:moveTo>
                  <a:pt x="0" y="0"/>
                </a:moveTo>
                <a:lnTo>
                  <a:pt x="2270817" y="0"/>
                </a:lnTo>
                <a:lnTo>
                  <a:pt x="2270817" y="2794070"/>
                </a:lnTo>
                <a:lnTo>
                  <a:pt x="0" y="27940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4" name="Google Shape;170;p1">
            <a:extLst>
              <a:ext uri="{FF2B5EF4-FFF2-40B4-BE49-F238E27FC236}">
                <a16:creationId xmlns:a16="http://schemas.microsoft.com/office/drawing/2014/main" id="{59C189EA-8362-CFE9-B820-CCBC00C60C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37057" y="1591193"/>
            <a:ext cx="3290677" cy="4689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4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F0F35-380F-3529-941A-30FDC8095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CB5BC2B-D26C-5D81-052E-9976CBCCE077}"/>
              </a:ext>
            </a:extLst>
          </p:cNvPr>
          <p:cNvSpPr/>
          <p:nvPr/>
        </p:nvSpPr>
        <p:spPr>
          <a:xfrm rot="-5400000">
            <a:off x="6364074" y="1030073"/>
            <a:ext cx="6251713" cy="5404140"/>
          </a:xfrm>
          <a:custGeom>
            <a:avLst/>
            <a:gdLst/>
            <a:ahLst/>
            <a:cxnLst/>
            <a:rect l="l" t="t" r="r" b="b"/>
            <a:pathLst>
              <a:path w="10305030" h="8578840">
                <a:moveTo>
                  <a:pt x="0" y="0"/>
                </a:moveTo>
                <a:lnTo>
                  <a:pt x="10305030" y="0"/>
                </a:lnTo>
                <a:lnTo>
                  <a:pt x="10305030" y="8578840"/>
                </a:lnTo>
                <a:lnTo>
                  <a:pt x="0" y="857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13808"/>
            </a:stretch>
          </a:blipFill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43FAC5-EF0A-1C5B-FBEE-A5489D72C8A6}"/>
              </a:ext>
            </a:extLst>
          </p:cNvPr>
          <p:cNvSpPr/>
          <p:nvPr/>
        </p:nvSpPr>
        <p:spPr>
          <a:xfrm>
            <a:off x="7545877" y="1652909"/>
            <a:ext cx="3888105" cy="35518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3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LUYỆN ĐỌC </a:t>
            </a:r>
          </a:p>
          <a:p>
            <a:pPr algn="ctr">
              <a:lnSpc>
                <a:spcPct val="150000"/>
              </a:lnSpc>
            </a:pPr>
            <a:r>
              <a:rPr lang="en-VN" sz="3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MỘT SỐ </a:t>
            </a:r>
          </a:p>
          <a:p>
            <a:pPr algn="ctr">
              <a:lnSpc>
                <a:spcPct val="150000"/>
              </a:lnSpc>
            </a:pPr>
            <a:r>
              <a:rPr lang="en-VN" sz="3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TỪ KHÓ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9DE20F4-D914-D2DA-3904-1A410F6E7064}"/>
              </a:ext>
            </a:extLst>
          </p:cNvPr>
          <p:cNvSpPr/>
          <p:nvPr/>
        </p:nvSpPr>
        <p:spPr>
          <a:xfrm rot="342833">
            <a:off x="9953069" y="2943174"/>
            <a:ext cx="2175317" cy="3438002"/>
          </a:xfrm>
          <a:custGeom>
            <a:avLst/>
            <a:gdLst/>
            <a:ahLst/>
            <a:cxnLst/>
            <a:rect l="l" t="t" r="r" b="b"/>
            <a:pathLst>
              <a:path w="3453223" h="5457681">
                <a:moveTo>
                  <a:pt x="0" y="0"/>
                </a:moveTo>
                <a:lnTo>
                  <a:pt x="3453224" y="0"/>
                </a:lnTo>
                <a:lnTo>
                  <a:pt x="3453224" y="5457681"/>
                </a:lnTo>
                <a:lnTo>
                  <a:pt x="0" y="5457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DBAB3E9F-5B0E-191F-24D9-CCC21042B813}"/>
              </a:ext>
            </a:extLst>
          </p:cNvPr>
          <p:cNvSpPr/>
          <p:nvPr/>
        </p:nvSpPr>
        <p:spPr>
          <a:xfrm>
            <a:off x="3172257" y="1460798"/>
            <a:ext cx="3412631" cy="1968053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latin typeface="+mj-lt"/>
                <a:cs typeface="Arial" panose="020B0604020202020204" pitchFamily="34" charset="0"/>
              </a:rPr>
              <a:t>khéo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léo</a:t>
            </a:r>
            <a:endParaRPr lang="en-VN" sz="2400" i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3A7E2C99-B9E9-0D90-B75A-B4BB8605B36C}"/>
              </a:ext>
            </a:extLst>
          </p:cNvPr>
          <p:cNvSpPr/>
          <p:nvPr/>
        </p:nvSpPr>
        <p:spPr>
          <a:xfrm>
            <a:off x="169180" y="3236740"/>
            <a:ext cx="3412631" cy="1968053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latin typeface="+mj-lt"/>
                <a:cs typeface="Arial" panose="020B0604020202020204" pitchFamily="34" charset="0"/>
              </a:rPr>
              <a:t>canh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cửi</a:t>
            </a:r>
            <a:endParaRPr lang="en-VN" sz="2400" i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D7F20108-C7F6-7205-A69C-774D54ADBF85}"/>
              </a:ext>
            </a:extLst>
          </p:cNvPr>
          <p:cNvSpPr/>
          <p:nvPr/>
        </p:nvSpPr>
        <p:spPr>
          <a:xfrm>
            <a:off x="3172257" y="4581874"/>
            <a:ext cx="3412631" cy="1968053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latin typeface="+mj-lt"/>
                <a:cs typeface="Arial" panose="020B0604020202020204" pitchFamily="34" charset="0"/>
              </a:rPr>
              <a:t>lẫy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lừng</a:t>
            </a:r>
            <a:endParaRPr lang="en-VN" sz="2400" i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18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467542-AD9A-1BD8-8A55-DA88EACC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A2AC7642-774D-9122-F1BD-206DFA16BF82}"/>
              </a:ext>
            </a:extLst>
          </p:cNvPr>
          <p:cNvSpPr txBox="1"/>
          <p:nvPr/>
        </p:nvSpPr>
        <p:spPr>
          <a:xfrm>
            <a:off x="369242" y="1071750"/>
            <a:ext cx="197939" cy="6571302"/>
          </a:xfrm>
          <a:prstGeom prst="rect">
            <a:avLst/>
          </a:prstGeom>
        </p:spPr>
        <p:txBody>
          <a:bodyPr lIns="32001" tIns="32001" rIns="32001" bIns="32001" rtlCol="0" anchor="ctr"/>
          <a:lstStyle/>
          <a:p>
            <a:pPr algn="ctr">
              <a:lnSpc>
                <a:spcPts val="2013"/>
              </a:lnSpc>
            </a:pPr>
            <a:endParaRPr sz="2400">
              <a:latin typeface="+mj-lt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9ED98DE5-6A40-5F09-CA06-526F500BAA84}"/>
              </a:ext>
            </a:extLst>
          </p:cNvPr>
          <p:cNvSpPr txBox="1"/>
          <p:nvPr/>
        </p:nvSpPr>
        <p:spPr>
          <a:xfrm>
            <a:off x="4061105" y="1591553"/>
            <a:ext cx="4206495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9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Luyện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dài</a:t>
            </a:r>
            <a:endParaRPr lang="en-US" sz="2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C555CB34-2A6B-7866-CD2F-016CCC3AEE53}"/>
              </a:ext>
            </a:extLst>
          </p:cNvPr>
          <p:cNvSpPr txBox="1"/>
          <p:nvPr/>
        </p:nvSpPr>
        <p:spPr>
          <a:xfrm>
            <a:off x="1062064" y="2457650"/>
            <a:ext cx="10204578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tỏ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gấm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vóc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Tống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nữa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gấm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vóc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khuyến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cửi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1985" indent="-431985" algn="just">
              <a:lnSpc>
                <a:spcPct val="150000"/>
              </a:lnSpc>
              <a:spcAft>
                <a:spcPts val="630"/>
              </a:spcAft>
              <a:buFont typeface="Wingdings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cầm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 Thái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con,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Thánh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Tông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hưng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thịnh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triều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Lý.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tướng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Lê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Phụng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Kiệt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lẫy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lừng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4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30">
            <a:extLst>
              <a:ext uri="{FF2B5EF4-FFF2-40B4-BE49-F238E27FC236}">
                <a16:creationId xmlns:a16="http://schemas.microsoft.com/office/drawing/2014/main" id="{F38B7059-95B4-0E47-C938-59757F85645B}"/>
              </a:ext>
            </a:extLst>
          </p:cNvPr>
          <p:cNvSpPr/>
          <p:nvPr/>
        </p:nvSpPr>
        <p:spPr>
          <a:xfrm>
            <a:off x="192575" y="3982027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32">
            <a:extLst>
              <a:ext uri="{FF2B5EF4-FFF2-40B4-BE49-F238E27FC236}">
                <a16:creationId xmlns:a16="http://schemas.microsoft.com/office/drawing/2014/main" id="{19EB2947-3071-6177-D2B1-702A3D895DA1}"/>
              </a:ext>
            </a:extLst>
          </p:cNvPr>
          <p:cNvSpPr/>
          <p:nvPr/>
        </p:nvSpPr>
        <p:spPr>
          <a:xfrm rot="1378549">
            <a:off x="40258" y="4906204"/>
            <a:ext cx="1430475" cy="1760092"/>
          </a:xfrm>
          <a:custGeom>
            <a:avLst/>
            <a:gdLst/>
            <a:ahLst/>
            <a:cxnLst/>
            <a:rect l="l" t="t" r="r" b="b"/>
            <a:pathLst>
              <a:path w="2270817" h="2794070">
                <a:moveTo>
                  <a:pt x="0" y="0"/>
                </a:moveTo>
                <a:lnTo>
                  <a:pt x="2270817" y="0"/>
                </a:lnTo>
                <a:lnTo>
                  <a:pt x="2270817" y="2794070"/>
                </a:lnTo>
                <a:lnTo>
                  <a:pt x="0" y="27940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8238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F268B-360F-7A7D-2610-FDA3509B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FF1385-9A17-16FF-6D81-BB298B4E7E30}"/>
              </a:ext>
            </a:extLst>
          </p:cNvPr>
          <p:cNvGrpSpPr/>
          <p:nvPr/>
        </p:nvGrpSpPr>
        <p:grpSpPr>
          <a:xfrm rot="16200000">
            <a:off x="5807765" y="473765"/>
            <a:ext cx="576470" cy="12192000"/>
            <a:chOff x="0" y="0"/>
            <a:chExt cx="82757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F1DF13F-48B2-3893-EE5C-7FE400E9D47E}"/>
                </a:ext>
              </a:extLst>
            </p:cNvPr>
            <p:cNvSpPr/>
            <p:nvPr/>
          </p:nvSpPr>
          <p:spPr>
            <a:xfrm>
              <a:off x="0" y="0"/>
              <a:ext cx="82757" cy="2709333"/>
            </a:xfrm>
            <a:custGeom>
              <a:avLst/>
              <a:gdLst/>
              <a:ahLst/>
              <a:cxnLst/>
              <a:rect l="l" t="t" r="r" b="b"/>
              <a:pathLst>
                <a:path w="82757" h="2709333">
                  <a:moveTo>
                    <a:pt x="0" y="0"/>
                  </a:moveTo>
                  <a:lnTo>
                    <a:pt x="82757" y="0"/>
                  </a:lnTo>
                  <a:lnTo>
                    <a:pt x="8275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1B9DC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533BEA1-DFB7-6346-FE3B-2C4396C6BAC0}"/>
                </a:ext>
              </a:extLst>
            </p:cNvPr>
            <p:cNvSpPr txBox="1"/>
            <p:nvPr/>
          </p:nvSpPr>
          <p:spPr>
            <a:xfrm>
              <a:off x="0" y="-38100"/>
              <a:ext cx="82757" cy="2747433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2013"/>
                </a:lnSpc>
              </a:pPr>
              <a:endParaRPr sz="2400">
                <a:latin typeface="+mj-lt"/>
              </a:endParaRPr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D33A0D31-00F8-3CEA-440E-0936F2A7636B}"/>
              </a:ext>
            </a:extLst>
          </p:cNvPr>
          <p:cNvSpPr txBox="1"/>
          <p:nvPr/>
        </p:nvSpPr>
        <p:spPr>
          <a:xfrm>
            <a:off x="2463900" y="2002451"/>
            <a:ext cx="7310461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Luyện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thể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cảm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xúc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nhân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vật</a:t>
            </a:r>
            <a:endParaRPr lang="en-US" sz="2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B88D9E5-5494-1F48-421C-77199A47A8E1}"/>
              </a:ext>
            </a:extLst>
          </p:cNvPr>
          <p:cNvSpPr txBox="1"/>
          <p:nvPr/>
        </p:nvSpPr>
        <p:spPr>
          <a:xfrm>
            <a:off x="2242066" y="2682665"/>
            <a:ext cx="7707865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Bệ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hạ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1985" indent="-431985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Trẫm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cấy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lấy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xôi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cúng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lấy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hạ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VN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1985" indent="-431985" algn="just">
              <a:lnSpc>
                <a:spcPct val="150000"/>
              </a:lnSpc>
              <a:spcAft>
                <a:spcPts val="630"/>
              </a:spcAft>
              <a:buFont typeface="Wingdings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trẫm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30">
            <a:extLst>
              <a:ext uri="{FF2B5EF4-FFF2-40B4-BE49-F238E27FC236}">
                <a16:creationId xmlns:a16="http://schemas.microsoft.com/office/drawing/2014/main" id="{C366EAFF-C0B0-1E10-CE02-CEE747712D30}"/>
              </a:ext>
            </a:extLst>
          </p:cNvPr>
          <p:cNvSpPr/>
          <p:nvPr/>
        </p:nvSpPr>
        <p:spPr>
          <a:xfrm>
            <a:off x="338642" y="3751419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32">
            <a:extLst>
              <a:ext uri="{FF2B5EF4-FFF2-40B4-BE49-F238E27FC236}">
                <a16:creationId xmlns:a16="http://schemas.microsoft.com/office/drawing/2014/main" id="{2849C11E-8266-DAF6-AA31-2203FB482C53}"/>
              </a:ext>
            </a:extLst>
          </p:cNvPr>
          <p:cNvSpPr/>
          <p:nvPr/>
        </p:nvSpPr>
        <p:spPr>
          <a:xfrm rot="1271826">
            <a:off x="427043" y="4510348"/>
            <a:ext cx="1430475" cy="1760092"/>
          </a:xfrm>
          <a:custGeom>
            <a:avLst/>
            <a:gdLst/>
            <a:ahLst/>
            <a:cxnLst/>
            <a:rect l="l" t="t" r="r" b="b"/>
            <a:pathLst>
              <a:path w="2270817" h="2794070">
                <a:moveTo>
                  <a:pt x="0" y="0"/>
                </a:moveTo>
                <a:lnTo>
                  <a:pt x="2270817" y="0"/>
                </a:lnTo>
                <a:lnTo>
                  <a:pt x="2270817" y="2794070"/>
                </a:lnTo>
                <a:lnTo>
                  <a:pt x="0" y="27940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1932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D41843-6719-1EE4-2129-695F0DDBD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0">
            <a:extLst>
              <a:ext uri="{FF2B5EF4-FFF2-40B4-BE49-F238E27FC236}">
                <a16:creationId xmlns:a16="http://schemas.microsoft.com/office/drawing/2014/main" id="{9D7483E7-50E6-ED5E-BDBC-3BDBD3860618}"/>
              </a:ext>
            </a:extLst>
          </p:cNvPr>
          <p:cNvSpPr txBox="1"/>
          <p:nvPr/>
        </p:nvSpPr>
        <p:spPr>
          <a:xfrm>
            <a:off x="3451516" y="1535217"/>
            <a:ext cx="528896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có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thể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thành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5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đoạn</a:t>
            </a:r>
            <a:endParaRPr lang="en-US" sz="2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8426B38-7B25-9649-2B15-6D1047F08D20}"/>
              </a:ext>
            </a:extLst>
          </p:cNvPr>
          <p:cNvSpPr/>
          <p:nvPr/>
        </p:nvSpPr>
        <p:spPr>
          <a:xfrm>
            <a:off x="1483597" y="2230587"/>
            <a:ext cx="1824049" cy="5666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oạn 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AB23744-4ADF-D1E0-C8A8-90C5A2EF767A}"/>
              </a:ext>
            </a:extLst>
          </p:cNvPr>
          <p:cNvSpPr/>
          <p:nvPr/>
        </p:nvSpPr>
        <p:spPr>
          <a:xfrm>
            <a:off x="3163642" y="2174332"/>
            <a:ext cx="7512203" cy="77992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Từ đầu đến “noi theo?”.</a:t>
            </a:r>
            <a:endParaRPr lang="en-VN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DB4F0FC-BB4E-6BF3-ED80-7C02176490EB}"/>
              </a:ext>
            </a:extLst>
          </p:cNvPr>
          <p:cNvSpPr/>
          <p:nvPr/>
        </p:nvSpPr>
        <p:spPr>
          <a:xfrm>
            <a:off x="1483597" y="3167573"/>
            <a:ext cx="1824049" cy="5666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oạn 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98EC9F5-1EFB-47D3-89A3-A54F129130EF}"/>
              </a:ext>
            </a:extLst>
          </p:cNvPr>
          <p:cNvSpPr/>
          <p:nvPr/>
        </p:nvSpPr>
        <p:spPr>
          <a:xfrm>
            <a:off x="3163642" y="3111318"/>
            <a:ext cx="7512203" cy="77992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Tiếp theo đến “khuyến khích nghề canh cửi”. </a:t>
            </a:r>
            <a:endParaRPr lang="en-VN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B004E6E-7EF7-8A15-2B36-9A9126280A5A}"/>
              </a:ext>
            </a:extLst>
          </p:cNvPr>
          <p:cNvSpPr/>
          <p:nvPr/>
        </p:nvSpPr>
        <p:spPr>
          <a:xfrm>
            <a:off x="1483597" y="4102098"/>
            <a:ext cx="1824049" cy="5666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oạn 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896959-1EB9-7707-BA02-6B22B4B53710}"/>
              </a:ext>
            </a:extLst>
          </p:cNvPr>
          <p:cNvSpPr/>
          <p:nvPr/>
        </p:nvSpPr>
        <p:spPr>
          <a:xfrm>
            <a:off x="3163642" y="4045844"/>
            <a:ext cx="7512203" cy="77992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Tiếp theo đến “quá hà khắc của quan lại”.</a:t>
            </a:r>
            <a:endParaRPr lang="en-VN" sz="24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9761C53-926F-5547-BD60-FE76B082E72A}"/>
              </a:ext>
            </a:extLst>
          </p:cNvPr>
          <p:cNvSpPr/>
          <p:nvPr/>
        </p:nvSpPr>
        <p:spPr>
          <a:xfrm>
            <a:off x="1483597" y="5039084"/>
            <a:ext cx="1824049" cy="5666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oạn 4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47672FC-50A3-AA5D-F473-55AC5C0D0426}"/>
              </a:ext>
            </a:extLst>
          </p:cNvPr>
          <p:cNvSpPr/>
          <p:nvPr/>
        </p:nvSpPr>
        <p:spPr>
          <a:xfrm>
            <a:off x="3163642" y="4982830"/>
            <a:ext cx="7512203" cy="77992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Tiếp theo đến “cho dân cả nước”.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VN" sz="24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24A56CE-9FBE-6D3E-FD3E-2DB4B2EFEDEF}"/>
              </a:ext>
            </a:extLst>
          </p:cNvPr>
          <p:cNvSpPr/>
          <p:nvPr/>
        </p:nvSpPr>
        <p:spPr>
          <a:xfrm>
            <a:off x="1483597" y="5976071"/>
            <a:ext cx="1824049" cy="5666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oạn 5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59728EF-C079-BC54-A7B8-61435E62C75E}"/>
              </a:ext>
            </a:extLst>
          </p:cNvPr>
          <p:cNvSpPr/>
          <p:nvPr/>
        </p:nvSpPr>
        <p:spPr>
          <a:xfrm>
            <a:off x="3163642" y="5919816"/>
            <a:ext cx="7512203" cy="77992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Còn lại.</a:t>
            </a:r>
            <a:endParaRPr lang="en-VN" sz="24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97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4190E-FB89-DB75-6599-A9F8AAFE8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4BB6FA9-9ABF-6553-76D5-B81B429749A3}"/>
              </a:ext>
            </a:extLst>
          </p:cNvPr>
          <p:cNvGrpSpPr/>
          <p:nvPr/>
        </p:nvGrpSpPr>
        <p:grpSpPr>
          <a:xfrm>
            <a:off x="1206029" y="1928508"/>
            <a:ext cx="9376075" cy="3729849"/>
            <a:chOff x="0" y="0"/>
            <a:chExt cx="144899674" cy="530041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8224078-13B6-F371-43F7-48B48ECE6EB5}"/>
                </a:ext>
              </a:extLst>
            </p:cNvPr>
            <p:cNvSpPr/>
            <p:nvPr/>
          </p:nvSpPr>
          <p:spPr>
            <a:xfrm>
              <a:off x="72390" y="72390"/>
              <a:ext cx="144754900" cy="52859368"/>
            </a:xfrm>
            <a:custGeom>
              <a:avLst/>
              <a:gdLst/>
              <a:ahLst/>
              <a:cxnLst/>
              <a:rect l="l" t="t" r="r" b="b"/>
              <a:pathLst>
                <a:path w="144754900" h="52859368">
                  <a:moveTo>
                    <a:pt x="0" y="0"/>
                  </a:moveTo>
                  <a:lnTo>
                    <a:pt x="144754900" y="0"/>
                  </a:lnTo>
                  <a:lnTo>
                    <a:pt x="144754900" y="52859368"/>
                  </a:lnTo>
                  <a:lnTo>
                    <a:pt x="0" y="52859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9F0"/>
            </a:solid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65C96DE-5C57-4DCF-74CD-3C43B6AC9ECC}"/>
                </a:ext>
              </a:extLst>
            </p:cNvPr>
            <p:cNvSpPr/>
            <p:nvPr/>
          </p:nvSpPr>
          <p:spPr>
            <a:xfrm>
              <a:off x="0" y="0"/>
              <a:ext cx="144899670" cy="53004151"/>
            </a:xfrm>
            <a:custGeom>
              <a:avLst/>
              <a:gdLst/>
              <a:ahLst/>
              <a:cxnLst/>
              <a:rect l="l" t="t" r="r" b="b"/>
              <a:pathLst>
                <a:path w="144899670" h="53004151">
                  <a:moveTo>
                    <a:pt x="144754898" y="52859372"/>
                  </a:moveTo>
                  <a:lnTo>
                    <a:pt x="144899670" y="52859372"/>
                  </a:lnTo>
                  <a:lnTo>
                    <a:pt x="144899670" y="53004151"/>
                  </a:lnTo>
                  <a:lnTo>
                    <a:pt x="144754898" y="53004151"/>
                  </a:lnTo>
                  <a:lnTo>
                    <a:pt x="144754898" y="5285937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2859372"/>
                  </a:lnTo>
                  <a:lnTo>
                    <a:pt x="0" y="52859372"/>
                  </a:lnTo>
                  <a:lnTo>
                    <a:pt x="0" y="144780"/>
                  </a:lnTo>
                  <a:close/>
                  <a:moveTo>
                    <a:pt x="0" y="52859372"/>
                  </a:moveTo>
                  <a:lnTo>
                    <a:pt x="144780" y="52859372"/>
                  </a:lnTo>
                  <a:lnTo>
                    <a:pt x="144780" y="53004151"/>
                  </a:lnTo>
                  <a:lnTo>
                    <a:pt x="0" y="53004151"/>
                  </a:lnTo>
                  <a:lnTo>
                    <a:pt x="0" y="52859372"/>
                  </a:lnTo>
                  <a:close/>
                  <a:moveTo>
                    <a:pt x="144754898" y="144780"/>
                  </a:moveTo>
                  <a:lnTo>
                    <a:pt x="144899670" y="144780"/>
                  </a:lnTo>
                  <a:lnTo>
                    <a:pt x="144899670" y="52859372"/>
                  </a:lnTo>
                  <a:lnTo>
                    <a:pt x="144754898" y="52859372"/>
                  </a:lnTo>
                  <a:lnTo>
                    <a:pt x="144754898" y="144780"/>
                  </a:lnTo>
                  <a:close/>
                  <a:moveTo>
                    <a:pt x="144780" y="52859372"/>
                  </a:moveTo>
                  <a:lnTo>
                    <a:pt x="144754898" y="52859372"/>
                  </a:lnTo>
                  <a:lnTo>
                    <a:pt x="144754898" y="53004151"/>
                  </a:lnTo>
                  <a:lnTo>
                    <a:pt x="144780" y="53004151"/>
                  </a:lnTo>
                  <a:lnTo>
                    <a:pt x="144780" y="52859372"/>
                  </a:lnTo>
                  <a:close/>
                  <a:moveTo>
                    <a:pt x="144754898" y="0"/>
                  </a:moveTo>
                  <a:lnTo>
                    <a:pt x="144899670" y="0"/>
                  </a:lnTo>
                  <a:lnTo>
                    <a:pt x="144899670" y="144780"/>
                  </a:lnTo>
                  <a:lnTo>
                    <a:pt x="144754898" y="144780"/>
                  </a:lnTo>
                  <a:lnTo>
                    <a:pt x="14475489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44754898" y="0"/>
                  </a:lnTo>
                  <a:lnTo>
                    <a:pt x="14475489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31F962CA-94AD-F88F-8933-E877590C04A3}"/>
              </a:ext>
            </a:extLst>
          </p:cNvPr>
          <p:cNvSpPr txBox="1"/>
          <p:nvPr/>
        </p:nvSpPr>
        <p:spPr>
          <a:xfrm>
            <a:off x="3278252" y="2671421"/>
            <a:ext cx="5231628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Hoạt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động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2</a:t>
            </a: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hiểu</a:t>
            </a:r>
            <a:endParaRPr lang="en-US" sz="4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5629DD2-DD75-255E-8A07-63FB7AF50C2E}"/>
              </a:ext>
            </a:extLst>
          </p:cNvPr>
          <p:cNvGrpSpPr/>
          <p:nvPr/>
        </p:nvGrpSpPr>
        <p:grpSpPr>
          <a:xfrm rot="-5400000">
            <a:off x="5723226" y="389226"/>
            <a:ext cx="745548" cy="12192000"/>
            <a:chOff x="0" y="0"/>
            <a:chExt cx="82757" cy="48165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B420847-81F4-BE5B-E543-706459C2D4B2}"/>
                </a:ext>
              </a:extLst>
            </p:cNvPr>
            <p:cNvSpPr/>
            <p:nvPr/>
          </p:nvSpPr>
          <p:spPr>
            <a:xfrm>
              <a:off x="0" y="0"/>
              <a:ext cx="82757" cy="4816592"/>
            </a:xfrm>
            <a:custGeom>
              <a:avLst/>
              <a:gdLst/>
              <a:ahLst/>
              <a:cxnLst/>
              <a:rect l="l" t="t" r="r" b="b"/>
              <a:pathLst>
                <a:path w="82757" h="4816592">
                  <a:moveTo>
                    <a:pt x="0" y="0"/>
                  </a:moveTo>
                  <a:lnTo>
                    <a:pt x="82757" y="0"/>
                  </a:lnTo>
                  <a:lnTo>
                    <a:pt x="8275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1B9DC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833C664-C05B-A6D4-A626-831F0E814706}"/>
                </a:ext>
              </a:extLst>
            </p:cNvPr>
            <p:cNvSpPr txBox="1"/>
            <p:nvPr/>
          </p:nvSpPr>
          <p:spPr>
            <a:xfrm>
              <a:off x="0" y="-38100"/>
              <a:ext cx="82757" cy="4854693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2013"/>
                </a:lnSpc>
              </a:pPr>
              <a:endParaRPr sz="4400">
                <a:latin typeface="+mj-lt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E43F5762-89E4-0D86-30DF-FD5649039432}"/>
              </a:ext>
            </a:extLst>
          </p:cNvPr>
          <p:cNvSpPr/>
          <p:nvPr/>
        </p:nvSpPr>
        <p:spPr>
          <a:xfrm rot="4958069" flipH="1" flipV="1">
            <a:off x="507175" y="3067916"/>
            <a:ext cx="2821656" cy="3503185"/>
          </a:xfrm>
          <a:custGeom>
            <a:avLst/>
            <a:gdLst/>
            <a:ahLst/>
            <a:cxnLst/>
            <a:rect l="l" t="t" r="r" b="b"/>
            <a:pathLst>
              <a:path w="4479258" h="5561156">
                <a:moveTo>
                  <a:pt x="4479259" y="5561156"/>
                </a:moveTo>
                <a:lnTo>
                  <a:pt x="0" y="5561156"/>
                </a:lnTo>
                <a:lnTo>
                  <a:pt x="0" y="0"/>
                </a:lnTo>
                <a:lnTo>
                  <a:pt x="4479259" y="0"/>
                </a:lnTo>
                <a:lnTo>
                  <a:pt x="4479259" y="556115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C6FCFFC-682F-A8A9-7055-2104CB2BF5D2}"/>
              </a:ext>
            </a:extLst>
          </p:cNvPr>
          <p:cNvSpPr/>
          <p:nvPr/>
        </p:nvSpPr>
        <p:spPr>
          <a:xfrm rot="9844219" flipV="1">
            <a:off x="8757446" y="549695"/>
            <a:ext cx="2678198" cy="3325076"/>
          </a:xfrm>
          <a:custGeom>
            <a:avLst/>
            <a:gdLst/>
            <a:ahLst/>
            <a:cxnLst/>
            <a:rect l="l" t="t" r="r" b="b"/>
            <a:pathLst>
              <a:path w="4251524" h="5278415">
                <a:moveTo>
                  <a:pt x="0" y="5278416"/>
                </a:moveTo>
                <a:lnTo>
                  <a:pt x="4251523" y="5278416"/>
                </a:lnTo>
                <a:lnTo>
                  <a:pt x="4251523" y="0"/>
                </a:lnTo>
                <a:lnTo>
                  <a:pt x="0" y="0"/>
                </a:lnTo>
                <a:lnTo>
                  <a:pt x="0" y="527841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B06B376-665A-DE83-B1A7-4184C17D7D08}"/>
              </a:ext>
            </a:extLst>
          </p:cNvPr>
          <p:cNvSpPr/>
          <p:nvPr/>
        </p:nvSpPr>
        <p:spPr>
          <a:xfrm>
            <a:off x="8352572" y="2666327"/>
            <a:ext cx="1820455" cy="2877157"/>
          </a:xfrm>
          <a:custGeom>
            <a:avLst/>
            <a:gdLst/>
            <a:ahLst/>
            <a:cxnLst/>
            <a:rect l="l" t="t" r="r" b="b"/>
            <a:pathLst>
              <a:path w="2889895" h="4567363">
                <a:moveTo>
                  <a:pt x="0" y="0"/>
                </a:moveTo>
                <a:lnTo>
                  <a:pt x="2889896" y="0"/>
                </a:lnTo>
                <a:lnTo>
                  <a:pt x="2889896" y="4567363"/>
                </a:lnTo>
                <a:lnTo>
                  <a:pt x="0" y="45673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96C60BD-3999-CCBA-2FF4-FF3766706A90}"/>
              </a:ext>
            </a:extLst>
          </p:cNvPr>
          <p:cNvSpPr/>
          <p:nvPr/>
        </p:nvSpPr>
        <p:spPr>
          <a:xfrm>
            <a:off x="1969305" y="2363306"/>
            <a:ext cx="1260728" cy="1263024"/>
          </a:xfrm>
          <a:custGeom>
            <a:avLst/>
            <a:gdLst/>
            <a:ahLst/>
            <a:cxnLst/>
            <a:rect l="l" t="t" r="r" b="b"/>
            <a:pathLst>
              <a:path w="2001351" h="2004997">
                <a:moveTo>
                  <a:pt x="0" y="0"/>
                </a:moveTo>
                <a:lnTo>
                  <a:pt x="2001352" y="0"/>
                </a:lnTo>
                <a:lnTo>
                  <a:pt x="2001352" y="2004997"/>
                </a:lnTo>
                <a:lnTo>
                  <a:pt x="0" y="20049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9985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ECDF4-8596-820A-0C5A-B9A22945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0">
            <a:extLst>
              <a:ext uri="{FF2B5EF4-FFF2-40B4-BE49-F238E27FC236}">
                <a16:creationId xmlns:a16="http://schemas.microsoft.com/office/drawing/2014/main" id="{294175C1-CB1A-E10D-40C1-221254CCDA58}"/>
              </a:ext>
            </a:extLst>
          </p:cNvPr>
          <p:cNvSpPr txBox="1"/>
          <p:nvPr/>
        </p:nvSpPr>
        <p:spPr>
          <a:xfrm>
            <a:off x="4058246" y="1424676"/>
            <a:ext cx="4075507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Giải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nghĩa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một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số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từ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khó</a:t>
            </a:r>
            <a:endParaRPr lang="en-US" sz="21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5EBD505-348E-72C7-8BB2-D76D057100BE}"/>
              </a:ext>
            </a:extLst>
          </p:cNvPr>
          <p:cNvSpPr/>
          <p:nvPr/>
        </p:nvSpPr>
        <p:spPr>
          <a:xfrm>
            <a:off x="892038" y="2139878"/>
            <a:ext cx="2994093" cy="182404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100" i="1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Đàn</a:t>
            </a:r>
            <a:r>
              <a:rPr lang="nl-NL" sz="2100" i="1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i="1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nền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đắp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cao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đài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cao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1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56D7C68-A28D-A49F-0D72-21EB8E8BB6B3}"/>
              </a:ext>
            </a:extLst>
          </p:cNvPr>
          <p:cNvSpPr/>
          <p:nvPr/>
        </p:nvSpPr>
        <p:spPr>
          <a:xfrm>
            <a:off x="4360471" y="2139879"/>
            <a:ext cx="2928100" cy="182404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nl-NL" sz="21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nl-NL" sz="21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Nông</a:t>
            </a:r>
            <a:r>
              <a:rPr lang="nl-NL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nl-NL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nl-NL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nl-NL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nông</a:t>
            </a:r>
            <a:r>
              <a:rPr lang="nl-NL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nghiệp</a:t>
            </a:r>
            <a:r>
              <a:rPr lang="nl-NL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1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8001FF-389D-038E-5161-B6BB7B74B2FB}"/>
              </a:ext>
            </a:extLst>
          </p:cNvPr>
          <p:cNvSpPr/>
          <p:nvPr/>
        </p:nvSpPr>
        <p:spPr>
          <a:xfrm>
            <a:off x="7735156" y="2139878"/>
            <a:ext cx="4034205" cy="182404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100" i="1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nl-NL" sz="2100" i="1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i="1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Hải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biển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xưa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nay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phường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Trần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Lãm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Thái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tỉnh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Thái </a:t>
            </a:r>
            <a:r>
              <a:rPr lang="nl-NL" sz="2100" kern="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nl-NL" sz="2100" kern="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1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B1118C-0C05-E052-EE8D-F298E7955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487" y="4164763"/>
            <a:ext cx="3395539" cy="22608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830407-1AD0-566C-FC7C-635124239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37" y="4193366"/>
            <a:ext cx="2994093" cy="19960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D4A731-1FB8-C20D-9A0E-10E38B2D9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30" y="4133667"/>
            <a:ext cx="1875583" cy="2323057"/>
          </a:xfrm>
          <a:prstGeom prst="rect">
            <a:avLst/>
          </a:prstGeom>
        </p:spPr>
      </p:pic>
      <p:pic>
        <p:nvPicPr>
          <p:cNvPr id="18" name="Google Shape;214;p3">
            <a:extLst>
              <a:ext uri="{FF2B5EF4-FFF2-40B4-BE49-F238E27FC236}">
                <a16:creationId xmlns:a16="http://schemas.microsoft.com/office/drawing/2014/main" id="{3CA47FDC-037B-01A1-79BB-FF6D6E033DB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07499" y="79268"/>
            <a:ext cx="661862" cy="129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746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C8FBDB-FC56-6AED-8FAB-098195F6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EB895DED-C681-A034-D68A-5B3E5B4162CF}"/>
              </a:ext>
            </a:extLst>
          </p:cNvPr>
          <p:cNvSpPr/>
          <p:nvPr/>
        </p:nvSpPr>
        <p:spPr>
          <a:xfrm rot="-5400000">
            <a:off x="5562310" y="228306"/>
            <a:ext cx="1067386" cy="12192001"/>
          </a:xfrm>
          <a:custGeom>
            <a:avLst/>
            <a:gdLst/>
            <a:ahLst/>
            <a:cxnLst/>
            <a:rect l="l" t="t" r="r" b="b"/>
            <a:pathLst>
              <a:path w="1694430" h="18288000">
                <a:moveTo>
                  <a:pt x="0" y="0"/>
                </a:moveTo>
                <a:lnTo>
                  <a:pt x="1694430" y="0"/>
                </a:lnTo>
                <a:lnTo>
                  <a:pt x="169443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06370"/>
            </a:stretch>
          </a:blipFill>
        </p:spPr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3622EDAE-903F-1CE3-AE07-13FD588037CD}"/>
              </a:ext>
            </a:extLst>
          </p:cNvPr>
          <p:cNvSpPr txBox="1"/>
          <p:nvPr/>
        </p:nvSpPr>
        <p:spPr>
          <a:xfrm>
            <a:off x="3249413" y="935266"/>
            <a:ext cx="6170316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Giải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nghĩa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khó</a:t>
            </a:r>
            <a:endParaRPr lang="en-US" sz="2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796D0B-4ABA-4C99-B4C6-798811BC3CD2}"/>
              </a:ext>
            </a:extLst>
          </p:cNvPr>
          <p:cNvSpPr/>
          <p:nvPr/>
        </p:nvSpPr>
        <p:spPr>
          <a:xfrm>
            <a:off x="530940" y="1819187"/>
            <a:ext cx="4757497" cy="160981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Canh</a:t>
            </a:r>
            <a:r>
              <a:rPr lang="nl-NL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cửi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dệt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vải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dệt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lụa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lối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thủ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VN" sz="2400" kern="1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5803778-9953-4AC3-9CC9-3F21AFA14087}"/>
              </a:ext>
            </a:extLst>
          </p:cNvPr>
          <p:cNvSpPr/>
          <p:nvPr/>
        </p:nvSpPr>
        <p:spPr>
          <a:xfrm>
            <a:off x="530941" y="3830259"/>
            <a:ext cx="4757498" cy="160981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nl-NL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nl-NL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khắc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khắt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khe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nghiệt</a:t>
            </a:r>
            <a:r>
              <a:rPr lang="nl-NL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96DEC8-69CC-03D7-24BE-DFE7DEF12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71" y="2053925"/>
            <a:ext cx="4757499" cy="31575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544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0B422-847E-746E-3B13-CF86F0A7B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>
            <a:extLst>
              <a:ext uri="{FF2B5EF4-FFF2-40B4-BE49-F238E27FC236}">
                <a16:creationId xmlns:a16="http://schemas.microsoft.com/office/drawing/2014/main" id="{55DC1A45-3610-6CAC-5A39-3637DCDE76D0}"/>
              </a:ext>
            </a:extLst>
          </p:cNvPr>
          <p:cNvSpPr txBox="1"/>
          <p:nvPr/>
        </p:nvSpPr>
        <p:spPr>
          <a:xfrm>
            <a:off x="5359411" y="1298260"/>
            <a:ext cx="1473178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9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CÂU HỎI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3F03076F-D0FA-5460-D95A-4CA531501232}"/>
              </a:ext>
            </a:extLst>
          </p:cNvPr>
          <p:cNvSpPr txBox="1"/>
          <p:nvPr/>
        </p:nvSpPr>
        <p:spPr>
          <a:xfrm>
            <a:off x="699876" y="1913044"/>
            <a:ext cx="10792247" cy="4358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1.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 Lý Thái Tông quan tâm phát triển nông nghiệp như thế nào?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2.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 vua đã làm gì để khuyến khích người dân dùng hàng hóa trong nước?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3.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Tìm những sự việc cho thấy nhà vua luôn chăm lo đến đời sống của nhân dân?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4.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Lòng yêu nước, thương dân của vua Lý Thái Tông đã đem lại kết quả thế nào?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5.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5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2FEA3A-B636-1CE6-C61C-5ABA7E5A3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9E22ED7-749D-4E97-9DF2-48AF5153C547}"/>
              </a:ext>
            </a:extLst>
          </p:cNvPr>
          <p:cNvSpPr/>
          <p:nvPr/>
        </p:nvSpPr>
        <p:spPr>
          <a:xfrm rot="5400000" flipH="1" flipV="1">
            <a:off x="309811" y="3982838"/>
            <a:ext cx="2565351" cy="3184973"/>
          </a:xfrm>
          <a:custGeom>
            <a:avLst/>
            <a:gdLst/>
            <a:ahLst/>
            <a:cxnLst/>
            <a:rect l="l" t="t" r="r" b="b"/>
            <a:pathLst>
              <a:path w="4072385" h="5056008">
                <a:moveTo>
                  <a:pt x="4072385" y="5056008"/>
                </a:moveTo>
                <a:lnTo>
                  <a:pt x="0" y="5056008"/>
                </a:lnTo>
                <a:lnTo>
                  <a:pt x="0" y="0"/>
                </a:lnTo>
                <a:lnTo>
                  <a:pt x="4072385" y="0"/>
                </a:lnTo>
                <a:lnTo>
                  <a:pt x="4072385" y="505600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21FB698-34D8-2A70-9B4C-5EC78ED37A58}"/>
              </a:ext>
            </a:extLst>
          </p:cNvPr>
          <p:cNvSpPr/>
          <p:nvPr/>
        </p:nvSpPr>
        <p:spPr>
          <a:xfrm>
            <a:off x="353519" y="1706692"/>
            <a:ext cx="11340548" cy="6346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0FC04E2-DB8F-BA90-3EE0-52A5333AB22E}"/>
              </a:ext>
            </a:extLst>
          </p:cNvPr>
          <p:cNvSpPr/>
          <p:nvPr/>
        </p:nvSpPr>
        <p:spPr>
          <a:xfrm rot="5400000" flipH="1">
            <a:off x="9316838" y="3982837"/>
            <a:ext cx="2565351" cy="3184973"/>
          </a:xfrm>
          <a:custGeom>
            <a:avLst/>
            <a:gdLst/>
            <a:ahLst/>
            <a:cxnLst/>
            <a:rect l="l" t="t" r="r" b="b"/>
            <a:pathLst>
              <a:path w="4072385" h="5056008">
                <a:moveTo>
                  <a:pt x="4072385" y="0"/>
                </a:moveTo>
                <a:lnTo>
                  <a:pt x="0" y="0"/>
                </a:lnTo>
                <a:lnTo>
                  <a:pt x="0" y="5056008"/>
                </a:lnTo>
                <a:lnTo>
                  <a:pt x="4072385" y="5056008"/>
                </a:lnTo>
                <a:lnTo>
                  <a:pt x="407238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id="{F7819372-4284-4CA1-CB90-E2475B0854F7}"/>
              </a:ext>
            </a:extLst>
          </p:cNvPr>
          <p:cNvSpPr/>
          <p:nvPr/>
        </p:nvSpPr>
        <p:spPr>
          <a:xfrm>
            <a:off x="11027089" y="3151620"/>
            <a:ext cx="666978" cy="706922"/>
          </a:xfrm>
          <a:custGeom>
            <a:avLst/>
            <a:gdLst/>
            <a:ahLst/>
            <a:cxnLst/>
            <a:rect l="l" t="t" r="r" b="b"/>
            <a:pathLst>
              <a:path w="1058799" h="1122209">
                <a:moveTo>
                  <a:pt x="0" y="0"/>
                </a:moveTo>
                <a:lnTo>
                  <a:pt x="1058799" y="0"/>
                </a:lnTo>
                <a:lnTo>
                  <a:pt x="1058799" y="1122209"/>
                </a:lnTo>
                <a:lnTo>
                  <a:pt x="0" y="1122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385C01-F27B-DCCC-4B37-8CA2D2E336D8}"/>
              </a:ext>
            </a:extLst>
          </p:cNvPr>
          <p:cNvSpPr txBox="1"/>
          <p:nvPr/>
        </p:nvSpPr>
        <p:spPr>
          <a:xfrm>
            <a:off x="505241" y="1706692"/>
            <a:ext cx="11181513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1.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 Lý Thái Tông quan tâm phát triển nông nghiệp như thế nào?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9873B5-DF2E-F17C-3E67-3E19A18E53F7}"/>
              </a:ext>
            </a:extLst>
          </p:cNvPr>
          <p:cNvSpPr txBox="1"/>
          <p:nvPr/>
        </p:nvSpPr>
        <p:spPr>
          <a:xfrm>
            <a:off x="1164908" y="2508311"/>
            <a:ext cx="986218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ban hành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chính sách khuyến khích nông nghiệp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tự mình làm ruộng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khích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E803AA05-242A-03AE-FD37-E4552A75F160}"/>
              </a:ext>
            </a:extLst>
          </p:cNvPr>
          <p:cNvSpPr/>
          <p:nvPr/>
        </p:nvSpPr>
        <p:spPr>
          <a:xfrm>
            <a:off x="5699988" y="3740236"/>
            <a:ext cx="792023" cy="68136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+mj-lt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360757D-1D0E-3492-264E-79B90C0445F1}"/>
              </a:ext>
            </a:extLst>
          </p:cNvPr>
          <p:cNvSpPr/>
          <p:nvPr/>
        </p:nvSpPr>
        <p:spPr>
          <a:xfrm>
            <a:off x="2704781" y="4531680"/>
            <a:ext cx="6782438" cy="149712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Rút ra ý đoạn 1: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dành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nghiệp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77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A19C28-BD69-F7EE-7C05-2D05C22EB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B2A9538-79C4-EB2F-6FE7-44415F93D400}"/>
              </a:ext>
            </a:extLst>
          </p:cNvPr>
          <p:cNvSpPr/>
          <p:nvPr/>
        </p:nvSpPr>
        <p:spPr>
          <a:xfrm>
            <a:off x="695739" y="1789043"/>
            <a:ext cx="10764078" cy="11218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F73DDF-7394-A6B1-EA4E-E6DC66C8D1FA}"/>
              </a:ext>
            </a:extLst>
          </p:cNvPr>
          <p:cNvSpPr txBox="1"/>
          <p:nvPr/>
        </p:nvSpPr>
        <p:spPr>
          <a:xfrm>
            <a:off x="979817" y="1710629"/>
            <a:ext cx="1023236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2. </a:t>
            </a:r>
            <a:r>
              <a:rPr lang="vi-VN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 vua đã làm gì để khuyến khích người dân dùng hàng hóa trong nước?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20C03-50BF-1C2F-133C-B8A01507BFB2}"/>
              </a:ext>
            </a:extLst>
          </p:cNvPr>
          <p:cNvSpPr txBox="1"/>
          <p:nvPr/>
        </p:nvSpPr>
        <p:spPr>
          <a:xfrm>
            <a:off x="2227179" y="3289852"/>
            <a:ext cx="773764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1040,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d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ạy cung nữ dệt gấm vóc.</a:t>
            </a: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Đem hết gấm vóc của nước Tống ở trong kho ban cho các quan. 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516475-5F22-C814-5163-11C9F5969FC6}"/>
              </a:ext>
            </a:extLst>
          </p:cNvPr>
          <p:cNvSpPr txBox="1"/>
          <p:nvPr/>
        </p:nvSpPr>
        <p:spPr>
          <a:xfrm>
            <a:off x="1866437" y="5289692"/>
            <a:ext cx="959338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 sẽ không dùng gấm vóc của nước Tống nữa, chỉ dùng gấm vóc sản xuất trong nước. </a:t>
            </a:r>
            <a:endParaRPr lang="en-VN" sz="2400" dirty="0">
              <a:latin typeface="+mj-lt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184F5A8-E94E-330C-9BB7-62F38ABD53E9}"/>
              </a:ext>
            </a:extLst>
          </p:cNvPr>
          <p:cNvSpPr/>
          <p:nvPr/>
        </p:nvSpPr>
        <p:spPr>
          <a:xfrm>
            <a:off x="448471" y="5475241"/>
            <a:ext cx="895086" cy="75074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933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A19E9-4F0E-1BC6-C164-1B4CA2AF8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4">
            <a:extLst>
              <a:ext uri="{FF2B5EF4-FFF2-40B4-BE49-F238E27FC236}">
                <a16:creationId xmlns:a16="http://schemas.microsoft.com/office/drawing/2014/main" id="{5369C766-B00C-A237-E5CD-5096DCD5DAFE}"/>
              </a:ext>
            </a:extLst>
          </p:cNvPr>
          <p:cNvSpPr/>
          <p:nvPr/>
        </p:nvSpPr>
        <p:spPr>
          <a:xfrm rot="5199519" flipH="1" flipV="1">
            <a:off x="264005" y="4654953"/>
            <a:ext cx="2020247" cy="2434647"/>
          </a:xfrm>
          <a:custGeom>
            <a:avLst/>
            <a:gdLst/>
            <a:ahLst/>
            <a:cxnLst/>
            <a:rect l="l" t="t" r="r" b="b"/>
            <a:pathLst>
              <a:path w="4072385" h="5056008">
                <a:moveTo>
                  <a:pt x="4072385" y="5056008"/>
                </a:moveTo>
                <a:lnTo>
                  <a:pt x="0" y="5056008"/>
                </a:lnTo>
                <a:lnTo>
                  <a:pt x="0" y="0"/>
                </a:lnTo>
                <a:lnTo>
                  <a:pt x="4072385" y="0"/>
                </a:lnTo>
                <a:lnTo>
                  <a:pt x="4072385" y="505600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877C094-FC15-FA88-F873-2B5ED73EEA3A}"/>
              </a:ext>
            </a:extLst>
          </p:cNvPr>
          <p:cNvSpPr/>
          <p:nvPr/>
        </p:nvSpPr>
        <p:spPr>
          <a:xfrm>
            <a:off x="625187" y="2376808"/>
            <a:ext cx="896474" cy="533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+mj-lt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FA306D-C58F-DB50-36B9-11ECE40896C0}"/>
              </a:ext>
            </a:extLst>
          </p:cNvPr>
          <p:cNvSpPr/>
          <p:nvPr/>
        </p:nvSpPr>
        <p:spPr>
          <a:xfrm>
            <a:off x="1779743" y="1848846"/>
            <a:ext cx="8973747" cy="15893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cs typeface="Arial" panose="020B0604020202020204" pitchFamily="34" charset="0"/>
              </a:rPr>
              <a:t>Rút ra ý đoạn 2: </a:t>
            </a:r>
            <a:r>
              <a:rPr lang="vi-VN" sz="2400" dirty="0">
                <a:latin typeface="+mj-lt"/>
                <a:cs typeface="Arial" panose="020B0604020202020204" pitchFamily="34" charset="0"/>
              </a:rPr>
              <a:t>Vua khuyến khích người dân dùng hàng hóa trong nước.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C1DCEAB-F23F-BCB8-E41B-3FC5DA4D8C76}"/>
              </a:ext>
            </a:extLst>
          </p:cNvPr>
          <p:cNvSpPr/>
          <p:nvPr/>
        </p:nvSpPr>
        <p:spPr>
          <a:xfrm>
            <a:off x="625187" y="4363490"/>
            <a:ext cx="896474" cy="533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+mj-lt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D6C794F-CE0B-E742-A9EB-FD83A7116020}"/>
              </a:ext>
            </a:extLst>
          </p:cNvPr>
          <p:cNvSpPr/>
          <p:nvPr/>
        </p:nvSpPr>
        <p:spPr>
          <a:xfrm>
            <a:off x="1779744" y="3780367"/>
            <a:ext cx="8973747" cy="169968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cs typeface="Arial" panose="020B0604020202020204" pitchFamily="34" charset="0"/>
              </a:rPr>
              <a:t>Rút ra ý đoạn 3: </a:t>
            </a:r>
            <a:r>
              <a:rPr lang="vi-VN" sz="2400" dirty="0">
                <a:latin typeface="+mj-lt"/>
                <a:cs typeface="Arial" panose="020B0604020202020204" pitchFamily="34" charset="0"/>
              </a:rPr>
              <a:t>Vua cho soạn bộ Hình thư nhằm bãi bỏ lối xử án tuỳ tiện, nhiều khi quá hà khắc của quan lại.</a:t>
            </a:r>
          </a:p>
        </p:txBody>
      </p:sp>
    </p:spTree>
    <p:extLst>
      <p:ext uri="{BB962C8B-B14F-4D97-AF65-F5344CB8AC3E}">
        <p14:creationId xmlns:p14="http://schemas.microsoft.com/office/powerpoint/2010/main" val="138973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10C209-FBE1-499A-AB92-ED57543BC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EAB90FC6-FCD4-FD5C-07F7-BF20DE82861C}"/>
              </a:ext>
            </a:extLst>
          </p:cNvPr>
          <p:cNvSpPr/>
          <p:nvPr/>
        </p:nvSpPr>
        <p:spPr>
          <a:xfrm rot="-5400000">
            <a:off x="5562309" y="228306"/>
            <a:ext cx="1067386" cy="12192001"/>
          </a:xfrm>
          <a:custGeom>
            <a:avLst/>
            <a:gdLst/>
            <a:ahLst/>
            <a:cxnLst/>
            <a:rect l="l" t="t" r="r" b="b"/>
            <a:pathLst>
              <a:path w="1694430" h="18288000">
                <a:moveTo>
                  <a:pt x="0" y="0"/>
                </a:moveTo>
                <a:lnTo>
                  <a:pt x="1694430" y="0"/>
                </a:lnTo>
                <a:lnTo>
                  <a:pt x="169443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06370"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1E5E03-2308-1FFA-4BE8-E092F90DD083}"/>
              </a:ext>
            </a:extLst>
          </p:cNvPr>
          <p:cNvGrpSpPr/>
          <p:nvPr/>
        </p:nvGrpSpPr>
        <p:grpSpPr>
          <a:xfrm>
            <a:off x="1004137" y="1903145"/>
            <a:ext cx="10183723" cy="1248669"/>
            <a:chOff x="1004138" y="1729409"/>
            <a:chExt cx="10183723" cy="124866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C2202B5-903B-BDCF-018F-4E7CB1F514E6}"/>
                </a:ext>
              </a:extLst>
            </p:cNvPr>
            <p:cNvSpPr/>
            <p:nvPr/>
          </p:nvSpPr>
          <p:spPr>
            <a:xfrm>
              <a:off x="1004138" y="1729409"/>
              <a:ext cx="10183723" cy="124866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AB135B-53E0-1FD2-4569-856D10BBE318}"/>
                </a:ext>
              </a:extLst>
            </p:cNvPr>
            <p:cNvSpPr txBox="1"/>
            <p:nvPr/>
          </p:nvSpPr>
          <p:spPr>
            <a:xfrm>
              <a:off x="1249227" y="1746231"/>
              <a:ext cx="9693544" cy="1121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Câu 3. </a:t>
              </a:r>
              <a:r>
                <a:rPr lang="vi-VN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Tìm những sự việc cho thấy nhà vua luôn chăm lo đến đời sống của nhân dân?</a:t>
              </a:r>
              <a:endParaRPr lang="en-VN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F5221D-A781-34B9-5001-7F24C7AE182B}"/>
              </a:ext>
            </a:extLst>
          </p:cNvPr>
          <p:cNvSpPr txBox="1"/>
          <p:nvPr/>
        </p:nvSpPr>
        <p:spPr>
          <a:xfrm>
            <a:off x="1055499" y="3356293"/>
            <a:ext cx="1008099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ăm 104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soạn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nhằm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lối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tuỳ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khắc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1044, 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cả nước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mùa lớn,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ban lệnh giảm một nửa tiền thuế cho dân cả nước. 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8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C45299-E4F2-54DF-B72B-62729D64B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4">
            <a:extLst>
              <a:ext uri="{FF2B5EF4-FFF2-40B4-BE49-F238E27FC236}">
                <a16:creationId xmlns:a16="http://schemas.microsoft.com/office/drawing/2014/main" id="{DD595561-3469-76D0-5FD2-6F9A0EC9AC96}"/>
              </a:ext>
            </a:extLst>
          </p:cNvPr>
          <p:cNvSpPr/>
          <p:nvPr/>
        </p:nvSpPr>
        <p:spPr>
          <a:xfrm rot="5199519" flipH="1" flipV="1">
            <a:off x="264005" y="4654953"/>
            <a:ext cx="2020247" cy="2434647"/>
          </a:xfrm>
          <a:custGeom>
            <a:avLst/>
            <a:gdLst/>
            <a:ahLst/>
            <a:cxnLst/>
            <a:rect l="l" t="t" r="r" b="b"/>
            <a:pathLst>
              <a:path w="4072385" h="5056008">
                <a:moveTo>
                  <a:pt x="4072385" y="5056008"/>
                </a:moveTo>
                <a:lnTo>
                  <a:pt x="0" y="5056008"/>
                </a:lnTo>
                <a:lnTo>
                  <a:pt x="0" y="0"/>
                </a:lnTo>
                <a:lnTo>
                  <a:pt x="4072385" y="0"/>
                </a:lnTo>
                <a:lnTo>
                  <a:pt x="4072385" y="505600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BEDD6A1-C22A-0C58-2B20-2AC40B1AF3D7}"/>
              </a:ext>
            </a:extLst>
          </p:cNvPr>
          <p:cNvSpPr/>
          <p:nvPr/>
        </p:nvSpPr>
        <p:spPr>
          <a:xfrm>
            <a:off x="625187" y="2376808"/>
            <a:ext cx="896474" cy="533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4627F8E-5F7E-F9A5-92B3-63EE7166A2B0}"/>
              </a:ext>
            </a:extLst>
          </p:cNvPr>
          <p:cNvSpPr/>
          <p:nvPr/>
        </p:nvSpPr>
        <p:spPr>
          <a:xfrm>
            <a:off x="1779743" y="1848846"/>
            <a:ext cx="8973747" cy="15893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Rút ra ý đoạn </a:t>
            </a:r>
            <a:r>
              <a:rPr lang="vi-VN" sz="2400" b="1" dirty="0">
                <a:solidFill>
                  <a:srgbClr val="000000"/>
                </a:solidFill>
                <a:cs typeface="Arial" panose="020B0604020202020204" pitchFamily="34" charset="0"/>
              </a:rPr>
              <a:t>3: </a:t>
            </a:r>
            <a:r>
              <a:rPr lang="vi-VN" sz="2400" dirty="0">
                <a:solidFill>
                  <a:srgbClr val="000000"/>
                </a:solidFill>
                <a:cs typeface="Arial" panose="020B0604020202020204" pitchFamily="34" charset="0"/>
              </a:rPr>
              <a:t>Vua cho soạn bộ Hình thư nhằm bãi bỏ lối xử án tuỳ tiện, nhiều khi quá hà khắc của quan lại.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43AB29A-01E6-9CB1-600B-1B89D55021B4}"/>
              </a:ext>
            </a:extLst>
          </p:cNvPr>
          <p:cNvSpPr/>
          <p:nvPr/>
        </p:nvSpPr>
        <p:spPr>
          <a:xfrm>
            <a:off x="625187" y="4363490"/>
            <a:ext cx="896474" cy="53344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A146D6-1FC9-252B-2C74-D8B10D52E9E9}"/>
              </a:ext>
            </a:extLst>
          </p:cNvPr>
          <p:cNvSpPr/>
          <p:nvPr/>
        </p:nvSpPr>
        <p:spPr>
          <a:xfrm>
            <a:off x="1779744" y="3780367"/>
            <a:ext cx="8973747" cy="169968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Rút ra ý đoạn </a:t>
            </a:r>
            <a:r>
              <a:rPr lang="vi-VN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4: </a:t>
            </a:r>
            <a:r>
              <a:rPr lang="vi-VN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Vua giảm một nửa tiền thuế cho dân cả nước. 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42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5F984-AA23-A225-84AD-83C1A18F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EFFBE2-EF94-0012-98BD-D1A51A5C56D7}"/>
              </a:ext>
            </a:extLst>
          </p:cNvPr>
          <p:cNvGrpSpPr/>
          <p:nvPr/>
        </p:nvGrpSpPr>
        <p:grpSpPr>
          <a:xfrm>
            <a:off x="833230" y="1754273"/>
            <a:ext cx="10525539" cy="1236474"/>
            <a:chOff x="864704" y="1603903"/>
            <a:chExt cx="10525539" cy="123647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D2647D8-DF7E-2FF6-A6FA-6568DFE0101B}"/>
                </a:ext>
              </a:extLst>
            </p:cNvPr>
            <p:cNvSpPr/>
            <p:nvPr/>
          </p:nvSpPr>
          <p:spPr>
            <a:xfrm>
              <a:off x="864704" y="1603903"/>
              <a:ext cx="10525539" cy="123647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97E630-4BA7-E2DA-AEC9-083EE4A73530}"/>
                </a:ext>
              </a:extLst>
            </p:cNvPr>
            <p:cNvSpPr txBox="1"/>
            <p:nvPr/>
          </p:nvSpPr>
          <p:spPr>
            <a:xfrm>
              <a:off x="1023650" y="1603903"/>
              <a:ext cx="9977095" cy="11218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Câu 4. </a:t>
              </a:r>
              <a:r>
                <a:rPr lang="vi-VN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Lòng yêu nước, thương dân của vua Lý Thái Tông đã đem lại kết quả thế nào?</a:t>
              </a:r>
              <a:endParaRPr lang="en-VN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33569F0-974F-5EFD-E93E-356EE584A937}"/>
              </a:ext>
            </a:extLst>
          </p:cNvPr>
          <p:cNvSpPr txBox="1"/>
          <p:nvPr/>
        </p:nvSpPr>
        <p:spPr>
          <a:xfrm>
            <a:off x="1107453" y="2990747"/>
            <a:ext cx="997709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cầm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hưng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thịnh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triều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Lý.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tướng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lẫy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lừng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49B4CD6A-788D-51B4-9490-DBC646E92299}"/>
              </a:ext>
            </a:extLst>
          </p:cNvPr>
          <p:cNvSpPr/>
          <p:nvPr/>
        </p:nvSpPr>
        <p:spPr>
          <a:xfrm>
            <a:off x="5825989" y="4688028"/>
            <a:ext cx="540018" cy="6354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+mj-lt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8E1E949-60AB-7970-3200-947E261BA477}"/>
              </a:ext>
            </a:extLst>
          </p:cNvPr>
          <p:cNvSpPr/>
          <p:nvPr/>
        </p:nvSpPr>
        <p:spPr>
          <a:xfrm>
            <a:off x="1362020" y="5433335"/>
            <a:ext cx="9467955" cy="126285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Rút ra ý đoạn 5: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hưng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thịnh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100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triều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Lý.</a:t>
            </a:r>
            <a:endParaRPr lang="en-VN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69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FC393-9B74-38EC-1439-147E098C7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6CBE078-F438-9280-D72F-D834FD041FE9}"/>
              </a:ext>
            </a:extLst>
          </p:cNvPr>
          <p:cNvGrpSpPr/>
          <p:nvPr/>
        </p:nvGrpSpPr>
        <p:grpSpPr>
          <a:xfrm>
            <a:off x="1237129" y="1761919"/>
            <a:ext cx="9789459" cy="755374"/>
            <a:chOff x="1237129" y="1639416"/>
            <a:chExt cx="9789459" cy="75537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5D5D211-083A-BA82-4C7A-E7922EA9E5F3}"/>
                </a:ext>
              </a:extLst>
            </p:cNvPr>
            <p:cNvSpPr/>
            <p:nvPr/>
          </p:nvSpPr>
          <p:spPr>
            <a:xfrm>
              <a:off x="1237129" y="1639416"/>
              <a:ext cx="9789459" cy="75537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F963560-D9CF-C979-09CC-6841AE0236CE}"/>
                </a:ext>
              </a:extLst>
            </p:cNvPr>
            <p:cNvSpPr txBox="1"/>
            <p:nvPr/>
          </p:nvSpPr>
          <p:spPr>
            <a:xfrm>
              <a:off x="1772614" y="1639416"/>
              <a:ext cx="8646771" cy="5732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Câu 5.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chi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vi-VN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kern="1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endParaRPr lang="en-VN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687E670-E98E-8C39-9BDF-3B5F5BCB9528}"/>
              </a:ext>
            </a:extLst>
          </p:cNvPr>
          <p:cNvSpPr txBox="1"/>
          <p:nvPr/>
        </p:nvSpPr>
        <p:spPr>
          <a:xfrm>
            <a:off x="1237129" y="2800757"/>
            <a:ext cx="615122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 em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59988" indent="-359988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VD: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cày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ruộng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dạy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cung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nữ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dệt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gấm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vóc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soạn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luật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ta,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giảm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nửa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thuế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,…</a:t>
            </a:r>
            <a:r>
              <a:rPr lang="en-VN" sz="24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4265BF02-49E4-26AB-897F-E810E91FD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966086" y="2653912"/>
            <a:ext cx="3060502" cy="375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8B5155-8D0E-CF50-29C2-91F48CC95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F88D767A-AD33-D693-EBDC-0324BB914036}"/>
              </a:ext>
            </a:extLst>
          </p:cNvPr>
          <p:cNvGrpSpPr/>
          <p:nvPr/>
        </p:nvGrpSpPr>
        <p:grpSpPr>
          <a:xfrm>
            <a:off x="1404020" y="1953677"/>
            <a:ext cx="9071219" cy="3532415"/>
            <a:chOff x="0" y="0"/>
            <a:chExt cx="144899674" cy="530041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29AF819-5D6E-2A25-D851-92B56EF555B5}"/>
                </a:ext>
              </a:extLst>
            </p:cNvPr>
            <p:cNvSpPr/>
            <p:nvPr/>
          </p:nvSpPr>
          <p:spPr>
            <a:xfrm>
              <a:off x="72390" y="72390"/>
              <a:ext cx="144754900" cy="52859368"/>
            </a:xfrm>
            <a:custGeom>
              <a:avLst/>
              <a:gdLst/>
              <a:ahLst/>
              <a:cxnLst/>
              <a:rect l="l" t="t" r="r" b="b"/>
              <a:pathLst>
                <a:path w="144754900" h="52859368">
                  <a:moveTo>
                    <a:pt x="0" y="0"/>
                  </a:moveTo>
                  <a:lnTo>
                    <a:pt x="144754900" y="0"/>
                  </a:lnTo>
                  <a:lnTo>
                    <a:pt x="144754900" y="52859368"/>
                  </a:lnTo>
                  <a:lnTo>
                    <a:pt x="0" y="52859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9F0"/>
            </a:solid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23E58C-F098-7314-0382-237B8CD84F96}"/>
                </a:ext>
              </a:extLst>
            </p:cNvPr>
            <p:cNvSpPr/>
            <p:nvPr/>
          </p:nvSpPr>
          <p:spPr>
            <a:xfrm>
              <a:off x="0" y="0"/>
              <a:ext cx="144899670" cy="53004151"/>
            </a:xfrm>
            <a:custGeom>
              <a:avLst/>
              <a:gdLst/>
              <a:ahLst/>
              <a:cxnLst/>
              <a:rect l="l" t="t" r="r" b="b"/>
              <a:pathLst>
                <a:path w="144899670" h="53004151">
                  <a:moveTo>
                    <a:pt x="144754898" y="52859372"/>
                  </a:moveTo>
                  <a:lnTo>
                    <a:pt x="144899670" y="52859372"/>
                  </a:lnTo>
                  <a:lnTo>
                    <a:pt x="144899670" y="53004151"/>
                  </a:lnTo>
                  <a:lnTo>
                    <a:pt x="144754898" y="53004151"/>
                  </a:lnTo>
                  <a:lnTo>
                    <a:pt x="144754898" y="5285937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2859372"/>
                  </a:lnTo>
                  <a:lnTo>
                    <a:pt x="0" y="52859372"/>
                  </a:lnTo>
                  <a:lnTo>
                    <a:pt x="0" y="144780"/>
                  </a:lnTo>
                  <a:close/>
                  <a:moveTo>
                    <a:pt x="0" y="52859372"/>
                  </a:moveTo>
                  <a:lnTo>
                    <a:pt x="144780" y="52859372"/>
                  </a:lnTo>
                  <a:lnTo>
                    <a:pt x="144780" y="53004151"/>
                  </a:lnTo>
                  <a:lnTo>
                    <a:pt x="0" y="53004151"/>
                  </a:lnTo>
                  <a:lnTo>
                    <a:pt x="0" y="52859372"/>
                  </a:lnTo>
                  <a:close/>
                  <a:moveTo>
                    <a:pt x="144754898" y="144780"/>
                  </a:moveTo>
                  <a:lnTo>
                    <a:pt x="144899670" y="144780"/>
                  </a:lnTo>
                  <a:lnTo>
                    <a:pt x="144899670" y="52859372"/>
                  </a:lnTo>
                  <a:lnTo>
                    <a:pt x="144754898" y="52859372"/>
                  </a:lnTo>
                  <a:lnTo>
                    <a:pt x="144754898" y="144780"/>
                  </a:lnTo>
                  <a:close/>
                  <a:moveTo>
                    <a:pt x="144780" y="52859372"/>
                  </a:moveTo>
                  <a:lnTo>
                    <a:pt x="144754898" y="52859372"/>
                  </a:lnTo>
                  <a:lnTo>
                    <a:pt x="144754898" y="53004151"/>
                  </a:lnTo>
                  <a:lnTo>
                    <a:pt x="144780" y="53004151"/>
                  </a:lnTo>
                  <a:lnTo>
                    <a:pt x="144780" y="52859372"/>
                  </a:lnTo>
                  <a:close/>
                  <a:moveTo>
                    <a:pt x="144754898" y="0"/>
                  </a:moveTo>
                  <a:lnTo>
                    <a:pt x="144899670" y="0"/>
                  </a:lnTo>
                  <a:lnTo>
                    <a:pt x="144899670" y="144780"/>
                  </a:lnTo>
                  <a:lnTo>
                    <a:pt x="144754898" y="144780"/>
                  </a:lnTo>
                  <a:lnTo>
                    <a:pt x="14475489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44754898" y="0"/>
                  </a:lnTo>
                  <a:lnTo>
                    <a:pt x="14475489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B837D625-3BA2-50F7-FD16-680802BB63A6}"/>
              </a:ext>
            </a:extLst>
          </p:cNvPr>
          <p:cNvSpPr txBox="1"/>
          <p:nvPr/>
        </p:nvSpPr>
        <p:spPr>
          <a:xfrm>
            <a:off x="3480186" y="2618953"/>
            <a:ext cx="5231628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Hoạt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động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3</a:t>
            </a: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nâng</a:t>
            </a:r>
            <a:r>
              <a:rPr lang="en-US" sz="4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cao</a:t>
            </a:r>
            <a:endParaRPr lang="en-US" sz="4400" b="1" dirty="0">
              <a:solidFill>
                <a:schemeClr val="tx1"/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FCBED9C-4F5F-30C0-59BE-6B92207DDB49}"/>
              </a:ext>
            </a:extLst>
          </p:cNvPr>
          <p:cNvSpPr/>
          <p:nvPr/>
        </p:nvSpPr>
        <p:spPr>
          <a:xfrm>
            <a:off x="8499517" y="2367585"/>
            <a:ext cx="1820455" cy="2877157"/>
          </a:xfrm>
          <a:custGeom>
            <a:avLst/>
            <a:gdLst/>
            <a:ahLst/>
            <a:cxnLst/>
            <a:rect l="l" t="t" r="r" b="b"/>
            <a:pathLst>
              <a:path w="2889895" h="4567363">
                <a:moveTo>
                  <a:pt x="0" y="0"/>
                </a:moveTo>
                <a:lnTo>
                  <a:pt x="2889896" y="0"/>
                </a:lnTo>
                <a:lnTo>
                  <a:pt x="2889896" y="4567363"/>
                </a:lnTo>
                <a:lnTo>
                  <a:pt x="0" y="45673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05204B9-B4BC-AE40-30BB-BF38554C075C}"/>
              </a:ext>
            </a:extLst>
          </p:cNvPr>
          <p:cNvSpPr/>
          <p:nvPr/>
        </p:nvSpPr>
        <p:spPr>
          <a:xfrm rot="-339034">
            <a:off x="2590581" y="3032718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0F0F3E4-9C76-EF61-83B3-FB6D1A33FC17}"/>
              </a:ext>
            </a:extLst>
          </p:cNvPr>
          <p:cNvSpPr/>
          <p:nvPr/>
        </p:nvSpPr>
        <p:spPr>
          <a:xfrm>
            <a:off x="2498289" y="3873343"/>
            <a:ext cx="1260728" cy="1263024"/>
          </a:xfrm>
          <a:custGeom>
            <a:avLst/>
            <a:gdLst/>
            <a:ahLst/>
            <a:cxnLst/>
            <a:rect l="l" t="t" r="r" b="b"/>
            <a:pathLst>
              <a:path w="2001351" h="2004997">
                <a:moveTo>
                  <a:pt x="0" y="0"/>
                </a:moveTo>
                <a:lnTo>
                  <a:pt x="2001352" y="0"/>
                </a:lnTo>
                <a:lnTo>
                  <a:pt x="2001352" y="2004997"/>
                </a:lnTo>
                <a:lnTo>
                  <a:pt x="0" y="20049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71D2177A-7E4F-8033-45AB-811744BCB241}"/>
              </a:ext>
            </a:extLst>
          </p:cNvPr>
          <p:cNvGrpSpPr/>
          <p:nvPr/>
        </p:nvGrpSpPr>
        <p:grpSpPr>
          <a:xfrm rot="-5400000">
            <a:off x="5723226" y="389727"/>
            <a:ext cx="745548" cy="12192000"/>
            <a:chOff x="0" y="0"/>
            <a:chExt cx="82757" cy="4816593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33A60B3-CC7C-86FC-CF69-246E2126F23E}"/>
                </a:ext>
              </a:extLst>
            </p:cNvPr>
            <p:cNvSpPr/>
            <p:nvPr/>
          </p:nvSpPr>
          <p:spPr>
            <a:xfrm>
              <a:off x="0" y="0"/>
              <a:ext cx="82757" cy="4816592"/>
            </a:xfrm>
            <a:custGeom>
              <a:avLst/>
              <a:gdLst/>
              <a:ahLst/>
              <a:cxnLst/>
              <a:rect l="l" t="t" r="r" b="b"/>
              <a:pathLst>
                <a:path w="82757" h="4816592">
                  <a:moveTo>
                    <a:pt x="0" y="0"/>
                  </a:moveTo>
                  <a:lnTo>
                    <a:pt x="82757" y="0"/>
                  </a:lnTo>
                  <a:lnTo>
                    <a:pt x="8275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1B9DC"/>
            </a:solidFill>
          </p:spPr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EE5DD15A-73DE-CF56-6F4F-2316DD88E42C}"/>
                </a:ext>
              </a:extLst>
            </p:cNvPr>
            <p:cNvSpPr txBox="1"/>
            <p:nvPr/>
          </p:nvSpPr>
          <p:spPr>
            <a:xfrm>
              <a:off x="0" y="-38100"/>
              <a:ext cx="82757" cy="4854693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2013"/>
                </a:lnSpc>
              </a:pPr>
              <a:endParaRPr sz="44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765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B20C5-4685-D6D4-5CE8-B009E431D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id="{1AF64590-0092-4354-4C53-83139EDFEB2D}"/>
              </a:ext>
            </a:extLst>
          </p:cNvPr>
          <p:cNvSpPr/>
          <p:nvPr/>
        </p:nvSpPr>
        <p:spPr>
          <a:xfrm>
            <a:off x="11186661" y="5711431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39D2A007-48AD-8D17-8904-4B270EEEABC2}"/>
              </a:ext>
            </a:extLst>
          </p:cNvPr>
          <p:cNvSpPr txBox="1"/>
          <p:nvPr/>
        </p:nvSpPr>
        <p:spPr>
          <a:xfrm>
            <a:off x="538018" y="632234"/>
            <a:ext cx="5404140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  <a:ea typeface="Shrikhand"/>
              <a:cs typeface="Arial" panose="020B0604020202020204" pitchFamily="34" charset="0"/>
              <a:sym typeface="Shrikhan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3F34A8-D007-4CD1-4437-BD5F573608A3}"/>
              </a:ext>
            </a:extLst>
          </p:cNvPr>
          <p:cNvSpPr txBox="1"/>
          <p:nvPr/>
        </p:nvSpPr>
        <p:spPr>
          <a:xfrm>
            <a:off x="763644" y="3021103"/>
            <a:ext cx="533235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nhắc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dung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Vua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Lý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Thái </a:t>
            </a:r>
            <a:r>
              <a:rPr lang="nl-NL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Tông</a:t>
            </a:r>
            <a:r>
              <a:rPr lang="nl-NL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  <a:endParaRPr lang="en-VN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23754C4E-5AEF-C0B6-F01D-A2DE1FFA4C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15754" y="1877522"/>
            <a:ext cx="4960788" cy="453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174C0-2813-5977-39F2-6A98DFD60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7CBAD55F-7D12-220E-21CC-5037A61E5B7D}"/>
              </a:ext>
            </a:extLst>
          </p:cNvPr>
          <p:cNvGrpSpPr/>
          <p:nvPr/>
        </p:nvGrpSpPr>
        <p:grpSpPr>
          <a:xfrm rot="5400000">
            <a:off x="5713227" y="379228"/>
            <a:ext cx="750749" cy="12206795"/>
            <a:chOff x="0" y="0"/>
            <a:chExt cx="82757" cy="27093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4D873BA-D40A-F946-54EB-D329694C6084}"/>
                </a:ext>
              </a:extLst>
            </p:cNvPr>
            <p:cNvSpPr/>
            <p:nvPr/>
          </p:nvSpPr>
          <p:spPr>
            <a:xfrm>
              <a:off x="0" y="0"/>
              <a:ext cx="82757" cy="2709333"/>
            </a:xfrm>
            <a:custGeom>
              <a:avLst/>
              <a:gdLst/>
              <a:ahLst/>
              <a:cxnLst/>
              <a:rect l="l" t="t" r="r" b="b"/>
              <a:pathLst>
                <a:path w="82757" h="2709333">
                  <a:moveTo>
                    <a:pt x="0" y="0"/>
                  </a:moveTo>
                  <a:lnTo>
                    <a:pt x="82757" y="0"/>
                  </a:lnTo>
                  <a:lnTo>
                    <a:pt x="8275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1B9DC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6169FFA-D14F-3E34-DC00-CA0B4FF2C75C}"/>
                </a:ext>
              </a:extLst>
            </p:cNvPr>
            <p:cNvSpPr txBox="1"/>
            <p:nvPr/>
          </p:nvSpPr>
          <p:spPr>
            <a:xfrm>
              <a:off x="0" y="-38100"/>
              <a:ext cx="82757" cy="2747433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2013"/>
                </a:lnSpc>
              </a:pPr>
              <a:endParaRPr sz="2400">
                <a:latin typeface="+mj-lt"/>
              </a:endParaRPr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0DF4755E-6E77-94B7-4CD0-B2850C19E65B}"/>
              </a:ext>
            </a:extLst>
          </p:cNvPr>
          <p:cNvSpPr txBox="1"/>
          <p:nvPr/>
        </p:nvSpPr>
        <p:spPr>
          <a:xfrm>
            <a:off x="2763430" y="1559406"/>
            <a:ext cx="3854751" cy="614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9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Giọng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2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 3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0C608166-E408-9C4B-F0EA-A6F1ACAEB22B}"/>
              </a:ext>
            </a:extLst>
          </p:cNvPr>
          <p:cNvSpPr txBox="1"/>
          <p:nvPr/>
        </p:nvSpPr>
        <p:spPr>
          <a:xfrm>
            <a:off x="1901062" y="2207199"/>
            <a:ext cx="5519942" cy="35686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 diễn cảm một số câu thể hiện lời nói của nhân vật.</a:t>
            </a:r>
          </a:p>
          <a:p>
            <a:pPr marL="359988" indent="-359988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ngắt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nghỉ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chỗ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nhấn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32">
            <a:extLst>
              <a:ext uri="{FF2B5EF4-FFF2-40B4-BE49-F238E27FC236}">
                <a16:creationId xmlns:a16="http://schemas.microsoft.com/office/drawing/2014/main" id="{2E2F64C8-A14D-3839-E853-8FA5CAFDC989}"/>
              </a:ext>
            </a:extLst>
          </p:cNvPr>
          <p:cNvSpPr/>
          <p:nvPr/>
        </p:nvSpPr>
        <p:spPr>
          <a:xfrm rot="1033248">
            <a:off x="42025" y="4377861"/>
            <a:ext cx="1430475" cy="1760092"/>
          </a:xfrm>
          <a:custGeom>
            <a:avLst/>
            <a:gdLst/>
            <a:ahLst/>
            <a:cxnLst/>
            <a:rect l="l" t="t" r="r" b="b"/>
            <a:pathLst>
              <a:path w="2270817" h="2794070">
                <a:moveTo>
                  <a:pt x="0" y="0"/>
                </a:moveTo>
                <a:lnTo>
                  <a:pt x="2270817" y="0"/>
                </a:lnTo>
                <a:lnTo>
                  <a:pt x="2270817" y="2794070"/>
                </a:lnTo>
                <a:lnTo>
                  <a:pt x="0" y="27940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F63D662A-2C07-CA66-824A-D3F016523F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306128" y="1559406"/>
            <a:ext cx="2244883" cy="4398136"/>
          </a:xfrm>
          <a:prstGeom prst="rect">
            <a:avLst/>
          </a:prstGeom>
        </p:spPr>
      </p:pic>
      <p:sp>
        <p:nvSpPr>
          <p:cNvPr id="2" name="Freeform 31">
            <a:extLst>
              <a:ext uri="{FF2B5EF4-FFF2-40B4-BE49-F238E27FC236}">
                <a16:creationId xmlns:a16="http://schemas.microsoft.com/office/drawing/2014/main" id="{E3F9BCB0-BF80-F0C1-1E6E-54EA1B5F40EE}"/>
              </a:ext>
            </a:extLst>
          </p:cNvPr>
          <p:cNvSpPr/>
          <p:nvPr/>
        </p:nvSpPr>
        <p:spPr>
          <a:xfrm>
            <a:off x="508217" y="3379961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4" y="0"/>
                </a:lnTo>
                <a:lnTo>
                  <a:pt x="790694" y="1191779"/>
                </a:lnTo>
                <a:lnTo>
                  <a:pt x="0" y="1191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270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FD07A3-0FF7-7DAC-4922-03926F7A6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0D3FB9-A8FC-0562-B155-CAA6E6CB6392}"/>
              </a:ext>
            </a:extLst>
          </p:cNvPr>
          <p:cNvSpPr/>
          <p:nvPr/>
        </p:nvSpPr>
        <p:spPr>
          <a:xfrm rot="-5400000">
            <a:off x="6703917" y="1369053"/>
            <a:ext cx="6225766" cy="4752128"/>
          </a:xfrm>
          <a:custGeom>
            <a:avLst/>
            <a:gdLst/>
            <a:ahLst/>
            <a:cxnLst/>
            <a:rect l="l" t="t" r="r" b="b"/>
            <a:pathLst>
              <a:path w="10305030" h="8578840">
                <a:moveTo>
                  <a:pt x="0" y="0"/>
                </a:moveTo>
                <a:lnTo>
                  <a:pt x="10305030" y="0"/>
                </a:lnTo>
                <a:lnTo>
                  <a:pt x="10305030" y="8578840"/>
                </a:lnTo>
                <a:lnTo>
                  <a:pt x="0" y="857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13808"/>
            </a:stretch>
          </a:blipFill>
        </p:spPr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18B05738-688C-B6D8-D70B-A69B7B31B06D}"/>
              </a:ext>
            </a:extLst>
          </p:cNvPr>
          <p:cNvSpPr/>
          <p:nvPr/>
        </p:nvSpPr>
        <p:spPr>
          <a:xfrm rot="-556109" flipH="1">
            <a:off x="548412" y="1616027"/>
            <a:ext cx="652454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790694" y="0"/>
                </a:moveTo>
                <a:lnTo>
                  <a:pt x="0" y="0"/>
                </a:lnTo>
                <a:lnTo>
                  <a:pt x="0" y="1191780"/>
                </a:lnTo>
                <a:lnTo>
                  <a:pt x="790694" y="1191780"/>
                </a:lnTo>
                <a:lnTo>
                  <a:pt x="79069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3D6EB5-E61A-B749-3D62-8EE95B83E87A}"/>
              </a:ext>
            </a:extLst>
          </p:cNvPr>
          <p:cNvSpPr/>
          <p:nvPr/>
        </p:nvSpPr>
        <p:spPr>
          <a:xfrm>
            <a:off x="7901610" y="1718590"/>
            <a:ext cx="4031634" cy="40530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HOẠT ĐỘNG NHÓM</a:t>
            </a:r>
          </a:p>
          <a:p>
            <a:pPr algn="ctr">
              <a:lnSpc>
                <a:spcPct val="150000"/>
              </a:lnSpc>
            </a:pPr>
            <a:r>
              <a:rPr lang="en-VN" sz="24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 em hãy lập nhóm luyện đọc đoạn 2 và 3.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9D8E9F88-26B9-4F52-A41F-9437618639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69157" y="2073910"/>
            <a:ext cx="5667629" cy="456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87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CC0E8E3-8E90-30B7-885A-670BFBE7F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DEAC4-AC4D-0AA0-3977-90D22EC8B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356A22D-0AD5-067F-B64C-7234E57F5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9239" y="867237"/>
            <a:ext cx="5040326" cy="534782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EE7561B-8B17-FE8D-CFA2-85AC5485C62D}"/>
              </a:ext>
            </a:extLst>
          </p:cNvPr>
          <p:cNvSpPr txBox="1">
            <a:spLocks/>
          </p:cNvSpPr>
          <p:nvPr/>
        </p:nvSpPr>
        <p:spPr>
          <a:xfrm>
            <a:off x="527792" y="1280885"/>
            <a:ext cx="4563836" cy="2247648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400" b="1" dirty="0">
                <a:latin typeface="UTM Avo" panose="02040603050506020204" pitchFamily="18"/>
                <a:cs typeface="Arial" panose="020B0604020202020204" pitchFamily="34" charset="0"/>
              </a:rPr>
              <a:t>HÁI HOA DÂN CHỦ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27262D-219A-9B7D-8BDE-C2B1E857BF74}"/>
              </a:ext>
            </a:extLst>
          </p:cNvPr>
          <p:cNvGrpSpPr/>
          <p:nvPr/>
        </p:nvGrpSpPr>
        <p:grpSpPr>
          <a:xfrm>
            <a:off x="1039077" y="5035375"/>
            <a:ext cx="9968804" cy="1293393"/>
            <a:chOff x="-3822" y="4580045"/>
            <a:chExt cx="12269297" cy="1591868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253D0D2F-3768-15BF-D368-E5358E0CB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C41734E6-125E-44D1-6675-0EFAB3113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8" name="Picture 16">
              <a:extLst>
                <a:ext uri="{FF2B5EF4-FFF2-40B4-BE49-F238E27FC236}">
                  <a16:creationId xmlns:a16="http://schemas.microsoft.com/office/drawing/2014/main" id="{7515E5C3-FE06-CEA0-FF3F-7F61246D1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5719881" y="4580045"/>
              <a:ext cx="3139754" cy="1359130"/>
            </a:xfrm>
            <a:prstGeom prst="rect">
              <a:avLst/>
            </a:prstGeom>
          </p:spPr>
        </p:pic>
        <p:pic>
          <p:nvPicPr>
            <p:cNvPr id="9" name="Picture 16">
              <a:extLst>
                <a:ext uri="{FF2B5EF4-FFF2-40B4-BE49-F238E27FC236}">
                  <a16:creationId xmlns:a16="http://schemas.microsoft.com/office/drawing/2014/main" id="{EDB9992E-02F6-87C6-ECE2-F540EA6E2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10" name="Picture 16">
              <a:extLst>
                <a:ext uri="{FF2B5EF4-FFF2-40B4-BE49-F238E27FC236}">
                  <a16:creationId xmlns:a16="http://schemas.microsoft.com/office/drawing/2014/main" id="{2E57CAA2-FFEA-BE69-D262-4F36F5020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0455"/>
            <a:stretch/>
          </p:blipFill>
          <p:spPr>
            <a:xfrm rot="21095236">
              <a:off x="4673503" y="4825296"/>
              <a:ext cx="1095223" cy="1198887"/>
            </a:xfrm>
            <a:prstGeom prst="rect">
              <a:avLst/>
            </a:prstGeom>
          </p:spPr>
        </p:pic>
      </p:grpSp>
      <p:pic>
        <p:nvPicPr>
          <p:cNvPr id="16" name="Picture 6">
            <a:extLst>
              <a:ext uri="{FF2B5EF4-FFF2-40B4-BE49-F238E27FC236}">
                <a16:creationId xmlns:a16="http://schemas.microsoft.com/office/drawing/2014/main" id="{9285198A-16E3-AFB9-1B34-D59E8745A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9239" y="867237"/>
            <a:ext cx="5040326" cy="534782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8E73B896-F104-253A-7A38-A5D70819C8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86697" y="814672"/>
            <a:ext cx="672852" cy="647162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9D3563D5-33ED-C68D-468A-780184F1A2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169565" y="3062830"/>
            <a:ext cx="850208" cy="786829"/>
          </a:xfrm>
          <a:prstGeom prst="rect">
            <a:avLst/>
          </a:prstGeom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F942916B-D824-29B7-8F8D-355F0B7AA2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08415" y="3062829"/>
            <a:ext cx="677355" cy="704244"/>
          </a:xfrm>
          <a:prstGeom prst="rect">
            <a:avLst/>
          </a:prstGeom>
        </p:spPr>
      </p:pic>
      <p:pic>
        <p:nvPicPr>
          <p:cNvPr id="20" name="Picture 13">
            <a:extLst>
              <a:ext uri="{FF2B5EF4-FFF2-40B4-BE49-F238E27FC236}">
                <a16:creationId xmlns:a16="http://schemas.microsoft.com/office/drawing/2014/main" id="{401BF0B4-4649-B94A-9E8B-EAF83CCA28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302196" y="1929302"/>
            <a:ext cx="647391" cy="637974"/>
          </a:xfrm>
          <a:prstGeom prst="rect">
            <a:avLst/>
          </a:prstGeom>
        </p:spPr>
      </p:pic>
      <p:pic>
        <p:nvPicPr>
          <p:cNvPr id="21" name="Picture 17">
            <a:extLst>
              <a:ext uri="{FF2B5EF4-FFF2-40B4-BE49-F238E27FC236}">
                <a16:creationId xmlns:a16="http://schemas.microsoft.com/office/drawing/2014/main" id="{C56DF4E4-73BB-9F4A-682F-E1E31CCD2C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457136" y="1702738"/>
            <a:ext cx="696514" cy="690182"/>
          </a:xfrm>
          <a:prstGeom prst="rect">
            <a:avLst/>
          </a:prstGeom>
        </p:spPr>
      </p:pic>
      <p:pic>
        <p:nvPicPr>
          <p:cNvPr id="22" name="Picture 18">
            <a:extLst>
              <a:ext uri="{FF2B5EF4-FFF2-40B4-BE49-F238E27FC236}">
                <a16:creationId xmlns:a16="http://schemas.microsoft.com/office/drawing/2014/main" id="{D41632FF-EC9F-1AF5-E4D9-2E12644F10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862444" y="2718089"/>
            <a:ext cx="545172" cy="5451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2D9A73B-5FF7-72D9-0290-BA836CC394A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7082682" y="2032055"/>
            <a:ext cx="686034" cy="6860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6FBC68B-AB60-EC51-0D19-EB50E6B31F6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153650" y="1189192"/>
            <a:ext cx="831768" cy="822694"/>
          </a:xfrm>
          <a:prstGeom prst="rect">
            <a:avLst/>
          </a:prstGeom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D3B81DA6-E6E2-3D10-581C-C0290CF4EF7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984009" y="844271"/>
            <a:ext cx="747025" cy="742950"/>
          </a:xfrm>
          <a:prstGeom prst="rect">
            <a:avLst/>
          </a:prstGeom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id="{AD33958E-1601-12FF-EBC0-8113EA5D6A2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9503447" y="977476"/>
            <a:ext cx="941252" cy="965835"/>
          </a:xfrm>
          <a:prstGeom prst="rect">
            <a:avLst/>
          </a:prstGeom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DC7BAAE5-C88B-BA02-BB9E-B56AA2C9BF6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8576126" y="1790506"/>
            <a:ext cx="700230" cy="709257"/>
          </a:xfrm>
          <a:prstGeom prst="rect">
            <a:avLst/>
          </a:prstGeom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E8FD3D4E-E849-21A6-404F-3DDAEB010350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9659980" y="2692437"/>
            <a:ext cx="455183" cy="455183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E5933AB0-D91B-5EDF-B8F8-427CC3224DD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8812554" y="977475"/>
            <a:ext cx="610873" cy="578039"/>
          </a:xfrm>
          <a:prstGeom prst="rect">
            <a:avLst/>
          </a:prstGeom>
        </p:spPr>
      </p:pic>
      <p:pic>
        <p:nvPicPr>
          <p:cNvPr id="30" name="Picture 14">
            <a:extLst>
              <a:ext uri="{FF2B5EF4-FFF2-40B4-BE49-F238E27FC236}">
                <a16:creationId xmlns:a16="http://schemas.microsoft.com/office/drawing/2014/main" id="{1A5AE97B-DA13-D40B-9A32-2C8135471375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9506725" y="3539425"/>
            <a:ext cx="512523" cy="50786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F56BF8E-CC22-E62D-7386-D83800F650F3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525" y="2936234"/>
            <a:ext cx="554448" cy="53892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C7CA3DB-1BF6-A7B7-FA83-E75886EEAAE1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764" y="1357351"/>
            <a:ext cx="554448" cy="51896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E4620B-854A-94D9-59E7-AA0F8AFDFD9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9 0.11134 C -0.03073 0.13171 0.00312 0.12477 0.01641 0.17245 C 0.05091 0.21342 0.08398 0.21991 0.12487 0.16088 C 0.15286 0.13079 0.16406 0.0625 0.20951 0.07037 C 0.25273 0.08287 0.22161 0.17338 0.26654 0.20903 C 0.28281 0.25717 0.25742 0.31944 0.29023 0.375 C 0.32331 0.36296 0.33685 0.29074 0.34036 0.21111 C 0.35273 0.15717 0.38411 0.17338 0.38815 0.11967 C 0.39102 0.05995 0.42773 0.05486 0.42487 -0.01111 C 0.47331 -0.04908 0.49505 -0.00648 0.51432 0.03403 C 0.52292 0.08264 0.54714 0.04028 0.55833 0.06134 C 0.56745 0.07592 0.54909 0.13449 0.56654 0.14074 C 0.59336 0.11898 0.59648 0.08009 0.60234 0.03704 C 0.61497 0.01875 0.62148 -0.00787 0.64023 -0.01783 C 0.6681 -0.02917 0.69219 -0.01736 0.70938 0.01157 C 0.74141 0.0412 0.71276 0.09629 0.73802 0.13819 C 0.75938 0.17014 0.7724 0.15555 0.78438 0.12917 C 0.79414 0.10046 0.7862 0.06273 0.79974 0.03426 C 0.80547 0.02546 0.84557 0.06111 0.8513 0.05231 " pathEditMode="relative" rAng="0" ptsTypes="AAAAAAAAAAAAAAAAAAA">
                                      <p:cBhvr>
                                        <p:cTn id="9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0463 C 0.0013 0.04769 -0.00586 0.05139 0.02109 0.11111 C 0.03034 0.14468 0.04583 0.19468 0.06198 0.19676 C 0.078 0.19861 0.11016 0.18241 0.1168 0.12246 C 0.11914 0.10162 0.09401 0.08195 0.12409 0.06019 C 0.14844 0.05903 0.14479 0.10741 0.18893 0.10695 C 0.20313 0.09213 0.22826 0.11598 0.23151 0.0625 C 0.19792 0.01528 0.22122 -0.00509 0.20846 -0.03541 C 0.20625 -0.06851 0.15664 -0.07222 0.18529 -0.12801 C 0.20573 -0.17731 0.24792 -0.06365 0.29297 -0.10069 C 0.30313 -0.13981 0.23945 -0.17037 0.25313 -0.23472 C 0.26003 -0.25856 0.27669 -0.25046 0.28711 -0.24791 " pathEditMode="relative" rAng="0" ptsTypes="AAAAAAAAAAAA">
                                      <p:cBhvr>
                                        <p:cTn id="11" dur="1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22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BC4C7C-8A62-01A9-DC95-405CC2AD3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933481-68C8-415E-DF7D-E64D4C28D0F6}"/>
              </a:ext>
            </a:extLst>
          </p:cNvPr>
          <p:cNvGrpSpPr/>
          <p:nvPr/>
        </p:nvGrpSpPr>
        <p:grpSpPr>
          <a:xfrm>
            <a:off x="1039077" y="5035375"/>
            <a:ext cx="9968804" cy="1293393"/>
            <a:chOff x="-3822" y="4580045"/>
            <a:chExt cx="12269297" cy="1591868"/>
          </a:xfrm>
        </p:grpSpPr>
        <p:pic>
          <p:nvPicPr>
            <p:cNvPr id="3" name="Picture 16">
              <a:extLst>
                <a:ext uri="{FF2B5EF4-FFF2-40B4-BE49-F238E27FC236}">
                  <a16:creationId xmlns:a16="http://schemas.microsoft.com/office/drawing/2014/main" id="{ABBBCD25-6AF7-6293-858F-B6D77D7CA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4" name="Picture 16">
              <a:extLst>
                <a:ext uri="{FF2B5EF4-FFF2-40B4-BE49-F238E27FC236}">
                  <a16:creationId xmlns:a16="http://schemas.microsoft.com/office/drawing/2014/main" id="{F79C2820-DBEC-AF58-DE86-5FBED9166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05C07ABE-CB29-ACBC-A516-D4966729B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5719881" y="4580045"/>
              <a:ext cx="3139754" cy="1359130"/>
            </a:xfrm>
            <a:prstGeom prst="rect">
              <a:avLst/>
            </a:prstGeom>
          </p:spPr>
        </p:pic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2B436F74-46C6-96D7-A61E-8FA57CBE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52C6B1E6-0D73-0361-679B-AFF9C95805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0455"/>
            <a:stretch/>
          </p:blipFill>
          <p:spPr>
            <a:xfrm rot="21095236">
              <a:off x="4673503" y="4825296"/>
              <a:ext cx="1095223" cy="1198887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F188A0F-3755-F253-4AF8-16FDDACEBB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514" y="3037752"/>
            <a:ext cx="554448" cy="5389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9BADFC-BB4B-FE01-9C0D-1898DF01B1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4753" y="1458869"/>
            <a:ext cx="554448" cy="5189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61673C-427A-1854-0196-77270DA7CF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BC60A489-70E9-AD2A-6132-D6CCDD17E0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071652" y="1036350"/>
            <a:ext cx="5040326" cy="5347826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0CAFC3F8-F0EC-9577-5DC6-71E29A8385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544609" y="2098415"/>
            <a:ext cx="647391" cy="637974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5D257D1-EAAB-5C9E-92CA-4905A00C6D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229110" y="983785"/>
            <a:ext cx="672852" cy="647162"/>
          </a:xfrm>
          <a:prstGeom prst="rect">
            <a:avLst/>
          </a:prstGeom>
        </p:spPr>
      </p:pic>
      <p:pic>
        <p:nvPicPr>
          <p:cNvPr id="14" name="Picture 12">
            <a:extLst>
              <a:ext uri="{FF2B5EF4-FFF2-40B4-BE49-F238E27FC236}">
                <a16:creationId xmlns:a16="http://schemas.microsoft.com/office/drawing/2014/main" id="{1717BCD2-BF5C-27B5-4CD6-5688007D5DF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1250828" y="3231942"/>
            <a:ext cx="677355" cy="704244"/>
          </a:xfrm>
          <a:prstGeom prst="rect">
            <a:avLst/>
          </a:prstGeom>
        </p:spPr>
      </p:pic>
      <p:pic>
        <p:nvPicPr>
          <p:cNvPr id="15" name="Picture 18">
            <a:extLst>
              <a:ext uri="{FF2B5EF4-FFF2-40B4-BE49-F238E27FC236}">
                <a16:creationId xmlns:a16="http://schemas.microsoft.com/office/drawing/2014/main" id="{14500E5E-F113-AB98-6B23-8B50B3B797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104857" y="2887202"/>
            <a:ext cx="545172" cy="545172"/>
          </a:xfrm>
          <a:prstGeom prst="rect">
            <a:avLst/>
          </a:prstGeom>
        </p:spPr>
      </p:pic>
      <p:pic>
        <p:nvPicPr>
          <p:cNvPr id="16" name="Picture 22">
            <a:extLst>
              <a:ext uri="{FF2B5EF4-FFF2-40B4-BE49-F238E27FC236}">
                <a16:creationId xmlns:a16="http://schemas.microsoft.com/office/drawing/2014/main" id="{123D64AF-F56E-F2D6-B37A-28B79623A07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325095" y="2201168"/>
            <a:ext cx="686034" cy="686034"/>
          </a:xfrm>
          <a:prstGeom prst="rect">
            <a:avLst/>
          </a:prstGeom>
        </p:spPr>
      </p:pic>
      <p:pic>
        <p:nvPicPr>
          <p:cNvPr id="17" name="Picture 23">
            <a:extLst>
              <a:ext uri="{FF2B5EF4-FFF2-40B4-BE49-F238E27FC236}">
                <a16:creationId xmlns:a16="http://schemas.microsoft.com/office/drawing/2014/main" id="{8B9E0CAD-E959-88B2-7D92-02B7BDF2A71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7396063" y="1358305"/>
            <a:ext cx="831768" cy="822694"/>
          </a:xfrm>
          <a:prstGeom prst="rect">
            <a:avLst/>
          </a:prstGeom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8A37EE80-2678-A63F-B31B-7B66BBF767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226422" y="1013384"/>
            <a:ext cx="747025" cy="742950"/>
          </a:xfrm>
          <a:prstGeom prst="rect">
            <a:avLst/>
          </a:prstGeom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id="{2A30512E-054A-0B8B-6F38-7F7E2CB013E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0745860" y="1146589"/>
            <a:ext cx="941252" cy="965835"/>
          </a:xfrm>
          <a:prstGeom prst="rect">
            <a:avLst/>
          </a:prstGeom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5F89BC37-3C26-66A3-5283-43DD070CF97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9818539" y="1959619"/>
            <a:ext cx="700230" cy="709257"/>
          </a:xfrm>
          <a:prstGeom prst="rect">
            <a:avLst/>
          </a:prstGeom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B1B852A4-03F8-F814-9164-97178311A79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0902393" y="2861550"/>
            <a:ext cx="455183" cy="455183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B79285AD-FD53-961F-3035-531014EE469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0054967" y="1146588"/>
            <a:ext cx="610873" cy="578039"/>
          </a:xfrm>
          <a:prstGeom prst="rect">
            <a:avLst/>
          </a:prstGeom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1DA77123-F194-F5DF-FFA5-EA5AE6A6A518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0749138" y="3708538"/>
            <a:ext cx="512523" cy="507863"/>
          </a:xfrm>
          <a:prstGeom prst="rect">
            <a:avLst/>
          </a:prstGeom>
        </p:spPr>
      </p:pic>
      <p:pic>
        <p:nvPicPr>
          <p:cNvPr id="24" name="Pictur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D44619-BE42-AF5E-E495-91ECEAFFA3D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348861" y="3767148"/>
            <a:ext cx="1639585" cy="1124429"/>
          </a:xfrm>
          <a:prstGeom prst="rect">
            <a:avLst/>
          </a:prstGeom>
        </p:spPr>
      </p:pic>
      <p:pic>
        <p:nvPicPr>
          <p:cNvPr id="25" name="Picture 10">
            <a:extLst>
              <a:ext uri="{FF2B5EF4-FFF2-40B4-BE49-F238E27FC236}">
                <a16:creationId xmlns:a16="http://schemas.microsoft.com/office/drawing/2014/main" id="{1FEBB0F2-E8FC-2917-4238-D7AF27C5FC7C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7550918" y="3190649"/>
            <a:ext cx="850208" cy="786829"/>
          </a:xfrm>
          <a:prstGeom prst="rect">
            <a:avLst/>
          </a:prstGeom>
        </p:spPr>
      </p:pic>
      <p:pic>
        <p:nvPicPr>
          <p:cNvPr id="26" name="Picture 17">
            <a:extLst>
              <a:ext uri="{FF2B5EF4-FFF2-40B4-BE49-F238E27FC236}">
                <a16:creationId xmlns:a16="http://schemas.microsoft.com/office/drawing/2014/main" id="{73A22132-1F6D-A8AE-1E49-33051CE5B1B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6699549" y="1871851"/>
            <a:ext cx="696514" cy="690182"/>
          </a:xfrm>
          <a:prstGeom prst="rect">
            <a:avLst/>
          </a:prstGeom>
        </p:spPr>
      </p:pic>
      <p:sp>
        <p:nvSpPr>
          <p:cNvPr id="27" name="Rectangle: Rounded Corners 1">
            <a:extLst>
              <a:ext uri="{FF2B5EF4-FFF2-40B4-BE49-F238E27FC236}">
                <a16:creationId xmlns:a16="http://schemas.microsoft.com/office/drawing/2014/main" id="{E0031FB1-DBAB-3AFF-1B43-59DFA309B71B}"/>
              </a:ext>
            </a:extLst>
          </p:cNvPr>
          <p:cNvSpPr/>
          <p:nvPr/>
        </p:nvSpPr>
        <p:spPr>
          <a:xfrm>
            <a:off x="352352" y="1261119"/>
            <a:ext cx="8392899" cy="5347825"/>
          </a:xfrm>
          <a:prstGeom prst="roundRect">
            <a:avLst>
              <a:gd name="adj" fmla="val 8107"/>
            </a:avLst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Bắt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bắt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thứ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ô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mũi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"Quay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quay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trở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tương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hái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thúc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GV click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mặt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trời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0.11135 C -0.03072 0.13172 0.00313 0.12477 0.01641 0.17246 C 0.05092 0.21343 0.08399 0.21991 0.12487 0.16088 C 0.15287 0.13079 0.16407 0.0625 0.20938 0.07037 C 0.25274 0.08287 0.22162 0.17338 0.26654 0.20903 C 0.28282 0.25718 0.25743 0.31945 0.29024 0.375 C 0.32318 0.36297 0.33685 0.29074 0.34037 0.21111 C 0.35274 0.15718 0.38399 0.17338 0.38816 0.11968 C 0.39102 0.05996 0.42774 0.05486 0.42487 -0.01111 C 0.47331 -0.04907 0.49506 -0.00648 0.51433 0.03403 C 0.52292 0.08264 0.54714 0.04028 0.55834 0.06135 C 0.56745 0.07593 0.54909 0.13449 0.56654 0.14074 C 0.59336 0.11898 0.59649 0.0801 0.60235 0.03704 C 0.61498 0.01875 0.62149 -0.00787 0.64024 -0.01782 C 0.6681 -0.02916 0.69219 -0.01736 0.70938 0.01158 C 0.74141 0.04121 0.71277 0.0963 0.73803 0.1382 C 0.75938 0.17014 0.7724 0.15556 0.78438 0.12917 C 0.79415 0.10047 0.7862 0.06273 0.79974 0.03426 C 0.80547 0.02547 0.84558 0.06111 0.85131 0.05232 " pathEditMode="relative" rAng="0" ptsTypes="AAAAAAAAAAAAAAAAAAA">
                                      <p:cBhvr>
                                        <p:cTn id="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0463 C 0.0013 0.04768 -0.00586 0.05138 0.02109 0.11111 C 0.03034 0.14467 0.04583 0.19467 0.06198 0.19676 C 0.07799 0.19861 0.11015 0.1824 0.11679 0.12245 C 0.11914 0.10162 0.09401 0.08194 0.12409 0.06018 C 0.14843 0.05902 0.14479 0.1074 0.18893 0.10694 C 0.20312 0.09213 0.22825 0.11597 0.23151 0.0625 C 0.19791 0.01527 0.22122 -0.0051 0.20846 -0.03542 C 0.20625 -0.06852 0.15664 -0.07223 0.18528 -0.12801 C 0.20573 -0.17732 0.24791 -0.06366 0.29297 -0.1007 C 0.30312 -0.13982 0.23945 -0.17037 0.25312 -0.23473 C 0.26002 -0.25857 0.27669 -0.25047 0.28711 -0.24792 " pathEditMode="relative" rAng="0" ptsTypes="AAAAAAAAAAAA">
                                      <p:cBhvr>
                                        <p:cTn id="8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22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23DCAB-8ABD-100A-EE7D-607DC822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EDED23F-D4DD-4038-721D-DFD900FF6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48072" y="919803"/>
            <a:ext cx="5040326" cy="53478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8807D0-A300-D99C-9247-9C99AA783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642" y="2785625"/>
            <a:ext cx="1119732" cy="1114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745845-0DEB-675A-496C-46D4DC563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712" y="1295502"/>
            <a:ext cx="1103168" cy="1114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BED5A8-0853-7562-8E9E-C20D5E7F9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2263" y="863043"/>
            <a:ext cx="1080654" cy="1114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1F116A-7923-A895-1B38-89934145EA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7059" y="1225908"/>
            <a:ext cx="1160417" cy="1188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B229AC-09C6-B6D5-E5F8-56D0FA1E41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4993" y="2612961"/>
            <a:ext cx="1188720" cy="1188720"/>
          </a:xfrm>
          <a:prstGeom prst="rect">
            <a:avLst/>
          </a:prstGeom>
        </p:spPr>
      </p:pic>
      <p:pic>
        <p:nvPicPr>
          <p:cNvPr id="8" name="Picture 12">
            <a:hlinkClick r:id="rId10" action="ppaction://hlinksldjump"/>
            <a:extLst>
              <a:ext uri="{FF2B5EF4-FFF2-40B4-BE49-F238E27FC236}">
                <a16:creationId xmlns:a16="http://schemas.microsoft.com/office/drawing/2014/main" id="{E870844F-B744-29D5-C505-A2A0CD3909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345239" y="830769"/>
            <a:ext cx="1398248" cy="14934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C3C553-E43F-E090-A761-5DEBEFDE5A87}"/>
              </a:ext>
            </a:extLst>
          </p:cNvPr>
          <p:cNvGrpSpPr/>
          <p:nvPr/>
        </p:nvGrpSpPr>
        <p:grpSpPr>
          <a:xfrm>
            <a:off x="10273656" y="-1077992"/>
            <a:ext cx="4928354" cy="2115688"/>
            <a:chOff x="12408941" y="624596"/>
            <a:chExt cx="6065666" cy="2603924"/>
          </a:xfrm>
        </p:grpSpPr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E31EA49-1A88-CC58-1A32-9F50A5AFD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2408941" y="2319799"/>
              <a:ext cx="1478597" cy="908721"/>
            </a:xfrm>
            <a:prstGeom prst="rect">
              <a:avLst/>
            </a:prstGeom>
          </p:spPr>
        </p:pic>
        <p:pic>
          <p:nvPicPr>
            <p:cNvPr id="11" name="Picture 23">
              <a:extLst>
                <a:ext uri="{FF2B5EF4-FFF2-40B4-BE49-F238E27FC236}">
                  <a16:creationId xmlns:a16="http://schemas.microsoft.com/office/drawing/2014/main" id="{371952DA-7C53-2C54-C717-8863263E7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>
            <a:xfrm>
              <a:off x="12746373" y="624596"/>
              <a:ext cx="1832014" cy="1354927"/>
            </a:xfrm>
            <a:prstGeom prst="rect">
              <a:avLst/>
            </a:prstGeom>
          </p:spPr>
        </p:pic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DC19821E-2C7B-E4EC-49F4-E068B02D5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5134284" y="1919702"/>
              <a:ext cx="1130523" cy="694801"/>
            </a:xfrm>
            <a:prstGeom prst="rect">
              <a:avLst/>
            </a:prstGeom>
          </p:spPr>
        </p:pic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B4DAD24A-E3D7-ADD0-4E3E-F922202F5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7344084" y="1284722"/>
              <a:ext cx="1130523" cy="69480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D72988-39EB-E06C-75D2-C2633BE26F9E}"/>
              </a:ext>
            </a:extLst>
          </p:cNvPr>
          <p:cNvGrpSpPr/>
          <p:nvPr/>
        </p:nvGrpSpPr>
        <p:grpSpPr>
          <a:xfrm>
            <a:off x="-3195194" y="-892294"/>
            <a:ext cx="4074130" cy="2110806"/>
            <a:chOff x="-5092332" y="176244"/>
            <a:chExt cx="5014314" cy="2597915"/>
          </a:xfrm>
        </p:grpSpPr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E6C6DEE8-9520-B068-4A9D-B102DA165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-3186310" y="1302059"/>
              <a:ext cx="1478597" cy="9087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29C379E-E914-8AF5-1D78-E85959670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-1208541" y="176244"/>
              <a:ext cx="1130523" cy="694801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0AC00F5F-BBF1-88F6-BADE-339675019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-1549475" y="2079358"/>
              <a:ext cx="1130523" cy="694801"/>
            </a:xfrm>
            <a:prstGeom prst="rect">
              <a:avLst/>
            </a:prstGeom>
          </p:spPr>
        </p:pic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F430C897-2592-E4CD-5D53-4BC57948C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-5092332" y="871045"/>
              <a:ext cx="1130523" cy="69480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63781F-4BA7-3F10-DBFD-03577BACA726}"/>
              </a:ext>
            </a:extLst>
          </p:cNvPr>
          <p:cNvGrpSpPr/>
          <p:nvPr/>
        </p:nvGrpSpPr>
        <p:grpSpPr>
          <a:xfrm>
            <a:off x="1111598" y="5112039"/>
            <a:ext cx="9968804" cy="1276920"/>
            <a:chOff x="-3822" y="4600319"/>
            <a:chExt cx="12269297" cy="1571594"/>
          </a:xfrm>
        </p:grpSpPr>
        <p:pic>
          <p:nvPicPr>
            <p:cNvPr id="20" name="Picture 16">
              <a:extLst>
                <a:ext uri="{FF2B5EF4-FFF2-40B4-BE49-F238E27FC236}">
                  <a16:creationId xmlns:a16="http://schemas.microsoft.com/office/drawing/2014/main" id="{6F2D9CCA-A9C8-2252-CD3B-3F9FB8321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6034977" y="4615801"/>
              <a:ext cx="3139754" cy="1359130"/>
            </a:xfrm>
            <a:prstGeom prst="rect">
              <a:avLst/>
            </a:prstGeom>
          </p:spPr>
        </p:pic>
        <p:pic>
          <p:nvPicPr>
            <p:cNvPr id="21" name="Picture 16">
              <a:extLst>
                <a:ext uri="{FF2B5EF4-FFF2-40B4-BE49-F238E27FC236}">
                  <a16:creationId xmlns:a16="http://schemas.microsoft.com/office/drawing/2014/main" id="{09C838A1-63DD-A59D-71E7-7FFC181F98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22" name="Picture 16">
              <a:extLst>
                <a:ext uri="{FF2B5EF4-FFF2-40B4-BE49-F238E27FC236}">
                  <a16:creationId xmlns:a16="http://schemas.microsoft.com/office/drawing/2014/main" id="{129939C4-A17E-5559-C5F4-9EABB4D38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23" name="Picture 16">
              <a:extLst>
                <a:ext uri="{FF2B5EF4-FFF2-40B4-BE49-F238E27FC236}">
                  <a16:creationId xmlns:a16="http://schemas.microsoft.com/office/drawing/2014/main" id="{35AA22F6-AE97-F20B-998D-064FBACA5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24" name="Picture 16">
              <a:extLst>
                <a:ext uri="{FF2B5EF4-FFF2-40B4-BE49-F238E27FC236}">
                  <a16:creationId xmlns:a16="http://schemas.microsoft.com/office/drawing/2014/main" id="{64CA0FB8-77AC-D632-1BAA-573E365E9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l="60455"/>
            <a:stretch/>
          </p:blipFill>
          <p:spPr>
            <a:xfrm rot="21095236">
              <a:off x="4824437" y="4819608"/>
              <a:ext cx="1095223" cy="119888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52DEFACD-0795-25F4-89D1-214EA45586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26" name="Oval 25">
            <a:hlinkClick r:id="rId18" action="ppaction://hlinksldjump"/>
            <a:extLst>
              <a:ext uri="{FF2B5EF4-FFF2-40B4-BE49-F238E27FC236}">
                <a16:creationId xmlns:a16="http://schemas.microsoft.com/office/drawing/2014/main" id="{E92A70E5-F8C7-4BA0-FD98-FE32E9658E5D}"/>
              </a:ext>
            </a:extLst>
          </p:cNvPr>
          <p:cNvSpPr/>
          <p:nvPr/>
        </p:nvSpPr>
        <p:spPr>
          <a:xfrm>
            <a:off x="37714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7" name="Oval 26">
            <a:hlinkClick r:id="rId19" action="ppaction://hlinksldjump"/>
            <a:extLst>
              <a:ext uri="{FF2B5EF4-FFF2-40B4-BE49-F238E27FC236}">
                <a16:creationId xmlns:a16="http://schemas.microsoft.com/office/drawing/2014/main" id="{C6111A63-C87A-400D-3E6D-089CE5849E67}"/>
              </a:ext>
            </a:extLst>
          </p:cNvPr>
          <p:cNvSpPr/>
          <p:nvPr/>
        </p:nvSpPr>
        <p:spPr>
          <a:xfrm>
            <a:off x="47620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8" name="Oval 27">
            <a:hlinkClick r:id="rId20" action="ppaction://hlinksldjump"/>
            <a:extLst>
              <a:ext uri="{FF2B5EF4-FFF2-40B4-BE49-F238E27FC236}">
                <a16:creationId xmlns:a16="http://schemas.microsoft.com/office/drawing/2014/main" id="{C6B38F1F-DA2D-CAD6-4A70-1F5391A5CB1C}"/>
              </a:ext>
            </a:extLst>
          </p:cNvPr>
          <p:cNvSpPr/>
          <p:nvPr/>
        </p:nvSpPr>
        <p:spPr>
          <a:xfrm>
            <a:off x="57526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9" name="Oval 28">
            <a:hlinkClick r:id="rId21" action="ppaction://hlinksldjump"/>
            <a:extLst>
              <a:ext uri="{FF2B5EF4-FFF2-40B4-BE49-F238E27FC236}">
                <a16:creationId xmlns:a16="http://schemas.microsoft.com/office/drawing/2014/main" id="{45F8E6AC-2C6D-A758-883D-583EAD822A76}"/>
              </a:ext>
            </a:extLst>
          </p:cNvPr>
          <p:cNvSpPr/>
          <p:nvPr/>
        </p:nvSpPr>
        <p:spPr>
          <a:xfrm>
            <a:off x="67432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0" name="Oval 29">
            <a:hlinkClick r:id="rId22" action="ppaction://hlinksldjump"/>
            <a:extLst>
              <a:ext uri="{FF2B5EF4-FFF2-40B4-BE49-F238E27FC236}">
                <a16:creationId xmlns:a16="http://schemas.microsoft.com/office/drawing/2014/main" id="{CFE0CE48-A9E4-DB6E-08EB-78D9824A3EC7}"/>
              </a:ext>
            </a:extLst>
          </p:cNvPr>
          <p:cNvSpPr/>
          <p:nvPr/>
        </p:nvSpPr>
        <p:spPr>
          <a:xfrm>
            <a:off x="7734484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7688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44FAB4-7400-BD9F-279B-0404633A8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2E8466-BB00-62DF-BDFC-8495D88AC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C22E9F03-FBE0-CA63-BFE7-91F993FB69BE}"/>
              </a:ext>
            </a:extLst>
          </p:cNvPr>
          <p:cNvSpPr/>
          <p:nvPr/>
        </p:nvSpPr>
        <p:spPr>
          <a:xfrm>
            <a:off x="6501249" y="2510688"/>
            <a:ext cx="4692408" cy="1589017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cs typeface="Arial" panose="020B0604020202020204" pitchFamily="34" charset="0"/>
              </a:rPr>
              <a:t>C. Văn </a:t>
            </a:r>
            <a:r>
              <a:rPr lang="en-US" sz="2200" dirty="0" err="1">
                <a:cs typeface="Arial" panose="020B0604020202020204" pitchFamily="34" charset="0"/>
              </a:rPr>
              <a:t>võ</a:t>
            </a:r>
            <a:r>
              <a:rPr lang="en-US" sz="2200" dirty="0">
                <a:cs typeface="Arial" panose="020B0604020202020204" pitchFamily="34" charset="0"/>
              </a:rPr>
              <a:t> song </a:t>
            </a:r>
            <a:r>
              <a:rPr lang="en-US" sz="2200" dirty="0" err="1">
                <a:cs typeface="Arial" panose="020B0604020202020204" pitchFamily="34" charset="0"/>
              </a:rPr>
              <a:t>toàn</a:t>
            </a:r>
            <a:r>
              <a:rPr lang="en-US" sz="2200" dirty="0">
                <a:cs typeface="Arial" panose="020B0604020202020204" pitchFamily="34" charset="0"/>
              </a:rPr>
              <a:t> </a:t>
            </a:r>
            <a:r>
              <a:rPr lang="en-US" sz="2200" dirty="0" err="1">
                <a:cs typeface="Arial" panose="020B0604020202020204" pitchFamily="34" charset="0"/>
              </a:rPr>
              <a:t>và</a:t>
            </a:r>
            <a:r>
              <a:rPr lang="en-US" sz="2200" dirty="0"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cs typeface="Arial" panose="020B0604020202020204" pitchFamily="34" charset="0"/>
              </a:rPr>
              <a:t>nhân</a:t>
            </a:r>
            <a:r>
              <a:rPr lang="en-US" sz="2200" dirty="0">
                <a:cs typeface="Arial" panose="020B0604020202020204" pitchFamily="34" charset="0"/>
              </a:rPr>
              <a:t> </a:t>
            </a:r>
            <a:r>
              <a:rPr lang="en-US" sz="2200" dirty="0" err="1">
                <a:cs typeface="Arial" panose="020B0604020202020204" pitchFamily="34" charset="0"/>
              </a:rPr>
              <a:t>từ</a:t>
            </a:r>
            <a:r>
              <a:rPr lang="en-US" sz="22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1684B089-BC8A-6B64-A9A3-FF912FF37583}"/>
              </a:ext>
            </a:extLst>
          </p:cNvPr>
          <p:cNvSpPr/>
          <p:nvPr/>
        </p:nvSpPr>
        <p:spPr>
          <a:xfrm>
            <a:off x="1001456" y="4347312"/>
            <a:ext cx="4871391" cy="1570206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2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Tàn bạo và độc đoán.</a:t>
            </a:r>
            <a:endParaRPr lang="en-VN" sz="22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4938985B-38F9-C875-85BC-DBD939CF10C9}"/>
              </a:ext>
            </a:extLst>
          </p:cNvPr>
          <p:cNvSpPr/>
          <p:nvPr/>
        </p:nvSpPr>
        <p:spPr>
          <a:xfrm>
            <a:off x="1001455" y="2510688"/>
            <a:ext cx="4871391" cy="1589017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200" dirty="0">
                <a:cs typeface="Arial" panose="020B0604020202020204" pitchFamily="34" charset="0"/>
              </a:rPr>
              <a:t>A. Giàu có và quyền uy.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7C662657-6738-5FBD-C408-59977A816C19}"/>
              </a:ext>
            </a:extLst>
          </p:cNvPr>
          <p:cNvSpPr/>
          <p:nvPr/>
        </p:nvSpPr>
        <p:spPr>
          <a:xfrm>
            <a:off x="6501010" y="4347312"/>
            <a:ext cx="4692408" cy="1570206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cs typeface="Arial" panose="020B0604020202020204" pitchFamily="34" charset="0"/>
              </a:rPr>
              <a:t>D. </a:t>
            </a:r>
            <a:r>
              <a:rPr lang="en-US" sz="2200" dirty="0" err="1">
                <a:cs typeface="Arial" panose="020B0604020202020204" pitchFamily="34" charset="0"/>
              </a:rPr>
              <a:t>Chuyên</a:t>
            </a:r>
            <a:r>
              <a:rPr lang="en-US" sz="2200" dirty="0">
                <a:cs typeface="Arial" panose="020B0604020202020204" pitchFamily="34" charset="0"/>
              </a:rPr>
              <a:t> </a:t>
            </a:r>
            <a:r>
              <a:rPr lang="en-US" sz="2200" dirty="0" err="1">
                <a:cs typeface="Arial" panose="020B0604020202020204" pitchFamily="34" charset="0"/>
              </a:rPr>
              <a:t>gia</a:t>
            </a:r>
            <a:r>
              <a:rPr lang="en-US" sz="2200" dirty="0">
                <a:cs typeface="Arial" panose="020B0604020202020204" pitchFamily="34" charset="0"/>
              </a:rPr>
              <a:t> </a:t>
            </a:r>
            <a:r>
              <a:rPr lang="en-US" sz="2200" dirty="0" err="1">
                <a:cs typeface="Arial" panose="020B0604020202020204" pitchFamily="34" charset="0"/>
              </a:rPr>
              <a:t>trong</a:t>
            </a:r>
            <a:r>
              <a:rPr lang="en-US" sz="2200" dirty="0"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cs typeface="Arial" panose="020B0604020202020204" pitchFamily="34" charset="0"/>
              </a:rPr>
              <a:t>chiến</a:t>
            </a:r>
            <a:r>
              <a:rPr lang="en-US" sz="2200" dirty="0">
                <a:cs typeface="Arial" panose="020B0604020202020204" pitchFamily="34" charset="0"/>
              </a:rPr>
              <a:t> </a:t>
            </a:r>
            <a:r>
              <a:rPr lang="en-US" sz="2200" dirty="0" err="1">
                <a:cs typeface="Arial" panose="020B0604020202020204" pitchFamily="34" charset="0"/>
              </a:rPr>
              <a:t>tranh</a:t>
            </a:r>
            <a:r>
              <a:rPr lang="en-US" sz="2200" dirty="0">
                <a:cs typeface="Arial" panose="020B0604020202020204" pitchFamily="34" charset="0"/>
              </a:rPr>
              <a:t>.</a:t>
            </a:r>
            <a:endParaRPr lang="vi-VN" sz="2200" dirty="0"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929B8FA0-3067-5AFB-D16C-C3D1BE7C0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27" y="343679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20F3808B-7CDD-761D-058A-B076E9C49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286" y="528805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FDB232F0-E46C-64E5-4E1B-6461CE621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31" y="347594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6A9E6F-B084-5C25-48FF-482824F8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31" y="53017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EBC00492-8776-7859-3999-1A7430807822}"/>
              </a:ext>
            </a:extLst>
          </p:cNvPr>
          <p:cNvSpPr/>
          <p:nvPr/>
        </p:nvSpPr>
        <p:spPr>
          <a:xfrm>
            <a:off x="1001456" y="821986"/>
            <a:ext cx="10192201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1: </a:t>
            </a:r>
            <a:r>
              <a:rPr lang="en-US" sz="2200" dirty="0"/>
              <a:t>Theo </a:t>
            </a:r>
            <a:r>
              <a:rPr lang="en-US" sz="2200" dirty="0" err="1"/>
              <a:t>bài</a:t>
            </a:r>
            <a:r>
              <a:rPr lang="en-US" sz="2200" dirty="0"/>
              <a:t> </a:t>
            </a:r>
            <a:r>
              <a:rPr lang="en-US" sz="2200" dirty="0" err="1"/>
              <a:t>đọc</a:t>
            </a:r>
            <a:r>
              <a:rPr lang="en-US" sz="2200" dirty="0"/>
              <a:t> "</a:t>
            </a:r>
            <a:r>
              <a:rPr lang="en-US" sz="2200" dirty="0" err="1"/>
              <a:t>Vua</a:t>
            </a:r>
            <a:r>
              <a:rPr lang="en-US" sz="2200" dirty="0"/>
              <a:t> Lý Thái </a:t>
            </a:r>
            <a:r>
              <a:rPr lang="en-US" sz="2200" dirty="0" err="1"/>
              <a:t>Tông</a:t>
            </a:r>
            <a:r>
              <a:rPr lang="en-US" sz="2200" dirty="0"/>
              <a:t>", Lý Thái </a:t>
            </a:r>
            <a:r>
              <a:rPr lang="en-US" sz="2200" dirty="0" err="1"/>
              <a:t>Tông</a:t>
            </a:r>
            <a:r>
              <a:rPr lang="en-US" sz="2200" dirty="0"/>
              <a:t> </a:t>
            </a:r>
            <a:r>
              <a:rPr lang="en-US" sz="2200" dirty="0" err="1"/>
              <a:t>là</a:t>
            </a:r>
            <a:r>
              <a:rPr lang="en-US" sz="2200" dirty="0"/>
              <a:t> </a:t>
            </a:r>
            <a:r>
              <a:rPr lang="en-US" sz="2200" dirty="0" err="1"/>
              <a:t>vị</a:t>
            </a:r>
            <a:r>
              <a:rPr lang="en-US" sz="2200" dirty="0"/>
              <a:t> </a:t>
            </a:r>
            <a:r>
              <a:rPr lang="en-US" sz="2200" dirty="0" err="1"/>
              <a:t>hoàng</a:t>
            </a:r>
            <a:r>
              <a:rPr lang="en-US" sz="2200" dirty="0"/>
              <a:t> </a:t>
            </a:r>
            <a:r>
              <a:rPr lang="en-US" sz="2200" dirty="0" err="1"/>
              <a:t>đế</a:t>
            </a:r>
            <a:r>
              <a:rPr lang="en-US" sz="22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/>
              <a:t>nổi</a:t>
            </a:r>
            <a:r>
              <a:rPr lang="en-US" sz="2200" dirty="0"/>
              <a:t> </a:t>
            </a:r>
            <a:r>
              <a:rPr lang="en-US" sz="2200" dirty="0" err="1"/>
              <a:t>tiếng</a:t>
            </a:r>
            <a:r>
              <a:rPr lang="en-US" sz="2200" dirty="0"/>
              <a:t> </a:t>
            </a:r>
            <a:r>
              <a:rPr lang="en-US" sz="2200" dirty="0" err="1"/>
              <a:t>với</a:t>
            </a:r>
            <a:r>
              <a:rPr lang="en-US" sz="2200" dirty="0"/>
              <a:t> </a:t>
            </a:r>
            <a:r>
              <a:rPr lang="en-US" sz="2200" dirty="0" err="1"/>
              <a:t>đặc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nào</a:t>
            </a:r>
            <a:r>
              <a:rPr lang="en-US" sz="2200" dirty="0"/>
              <a:t>?</a:t>
            </a:r>
            <a:endParaRPr lang="en-US" sz="2200" dirty="0">
              <a:solidFill>
                <a:schemeClr val="tx1"/>
              </a:solidFill>
              <a:ea typeface="Shrikhand"/>
              <a:cs typeface="Arial" panose="020B0604020202020204" pitchFamily="34" charset="0"/>
              <a:sym typeface="Shrikhand"/>
            </a:endParaRPr>
          </a:p>
        </p:txBody>
      </p:sp>
      <p:pic>
        <p:nvPicPr>
          <p:cNvPr id="12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58D75060-FC07-B4FA-4F82-954BA6B5EB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5078" y="5917518"/>
            <a:ext cx="1046921" cy="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9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18BAA-23B0-A994-8041-83109A18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FDA1B-72A0-CAA8-84B9-25017F98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83866264-44B0-D126-F5B6-42D754E6ED24}"/>
              </a:ext>
            </a:extLst>
          </p:cNvPr>
          <p:cNvSpPr/>
          <p:nvPr/>
        </p:nvSpPr>
        <p:spPr>
          <a:xfrm>
            <a:off x="1230986" y="2701491"/>
            <a:ext cx="453428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A. </a:t>
            </a:r>
            <a:r>
              <a:rPr lang="vi-VN" sz="2000" dirty="0"/>
              <a:t>Hình thư</a:t>
            </a:r>
            <a:r>
              <a:rPr lang="en-US" sz="2000" dirty="0"/>
              <a:t>.</a:t>
            </a:r>
            <a:endParaRPr lang="vi-VN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51FC8C65-A868-77D9-0D30-2CF435EAD2A6}"/>
              </a:ext>
            </a:extLst>
          </p:cNvPr>
          <p:cNvSpPr/>
          <p:nvPr/>
        </p:nvSpPr>
        <p:spPr>
          <a:xfrm>
            <a:off x="1230986" y="4347312"/>
            <a:ext cx="453428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kí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lang="en-US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0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62BE4A1B-F069-7F3D-D155-87787BC723CE}"/>
              </a:ext>
            </a:extLst>
          </p:cNvPr>
          <p:cNvSpPr/>
          <p:nvPr/>
        </p:nvSpPr>
        <p:spPr>
          <a:xfrm>
            <a:off x="6393434" y="2701491"/>
            <a:ext cx="453428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C. </a:t>
            </a: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Hình luật triều Lý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vi-VN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884A6970-D340-7D2B-716B-44A2F1CBBCCB}"/>
              </a:ext>
            </a:extLst>
          </p:cNvPr>
          <p:cNvSpPr/>
          <p:nvPr/>
        </p:nvSpPr>
        <p:spPr>
          <a:xfrm>
            <a:off x="6393434" y="4347312"/>
            <a:ext cx="453428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D.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Quốc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triều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luật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vi-VN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18040C94-CDA0-C828-214D-09882BE81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191" y="35041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5A187E8-580B-B74A-F54C-38A7DD4C2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004" y="530377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A6A954C4-D834-5A82-24D5-683BD489B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227" y="360742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A6EB53-4DF7-D3A9-5050-7512DCB63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55" y="53017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6693C5A8-1A75-73D9-3515-802232A68EAD}"/>
              </a:ext>
            </a:extLst>
          </p:cNvPr>
          <p:cNvSpPr/>
          <p:nvPr/>
        </p:nvSpPr>
        <p:spPr>
          <a:xfrm>
            <a:off x="1232404" y="1005137"/>
            <a:ext cx="9725593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2: </a:t>
            </a:r>
            <a:r>
              <a:rPr lang="nl-NL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 bài đọc "Vua Lý Thái Tông", năm 1042, vua cho soạn bộ luật gì?</a:t>
            </a:r>
            <a:endParaRPr lang="en-VN" sz="20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84B04F87-E09B-909C-3F6B-8EBDE308A8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5078" y="5917518"/>
            <a:ext cx="1046921" cy="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2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C38F07-2406-989B-56AC-25AA35593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B4B659-4984-1D67-DE58-0438A2084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500253B0-19A2-7973-1F60-50038800CBAA}"/>
              </a:ext>
            </a:extLst>
          </p:cNvPr>
          <p:cNvSpPr/>
          <p:nvPr/>
        </p:nvSpPr>
        <p:spPr>
          <a:xfrm>
            <a:off x="6227993" y="4347312"/>
            <a:ext cx="4733024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cs typeface="Arial" panose="020B0604020202020204" pitchFamily="34" charset="0"/>
              </a:rPr>
              <a:t>D. 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 phát triển sản xuất </a:t>
            </a:r>
            <a:endParaRPr lang="en-US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 nước.</a:t>
            </a:r>
            <a:endParaRPr lang="vi-VN" sz="2000" dirty="0"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DD8223B-B178-24FA-5372-32B56B6D6DC0}"/>
              </a:ext>
            </a:extLst>
          </p:cNvPr>
          <p:cNvSpPr/>
          <p:nvPr/>
        </p:nvSpPr>
        <p:spPr>
          <a:xfrm>
            <a:off x="1230986" y="4347312"/>
            <a:ext cx="473302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vi-VN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 bán lại cho nước ngoài.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22BD7354-CC75-6012-2ECD-B4EB494AD8A6}"/>
              </a:ext>
            </a:extLst>
          </p:cNvPr>
          <p:cNvSpPr/>
          <p:nvPr/>
        </p:nvSpPr>
        <p:spPr>
          <a:xfrm>
            <a:off x="6194696" y="2701491"/>
            <a:ext cx="4733024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cs typeface="Arial" panose="020B0604020202020204" pitchFamily="34" charset="0"/>
              </a:rPr>
              <a:t>C. </a:t>
            </a:r>
            <a:r>
              <a:rPr lang="vi-VN" sz="2000" dirty="0">
                <a:cs typeface="Arial" panose="020B0604020202020204" pitchFamily="34" charset="0"/>
              </a:rPr>
              <a:t>Để khoe tài năng của cung nữ.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FF428336-7475-F620-04A9-5D7BB86CA1F6}"/>
              </a:ext>
            </a:extLst>
          </p:cNvPr>
          <p:cNvSpPr/>
          <p:nvPr/>
        </p:nvSpPr>
        <p:spPr>
          <a:xfrm>
            <a:off x="1230985" y="2701491"/>
            <a:ext cx="4733025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 tiết kiệm chi phí nhập khẩu.</a:t>
            </a:r>
            <a:endParaRPr lang="vi-VN" sz="2000" dirty="0"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94670182-5E92-2112-A2B4-2692CFC9A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509" y="51108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A4F2BBDE-9F21-EE96-A64F-2F17BBBDF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531" y="361507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CDD3C816-0D92-883D-C654-A58FB14E5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069" y="358099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284934-42D7-51A0-ABDF-2AA471EE7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70" y="526089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2FA0EA68-4D67-2E24-6FDD-D37CA8C0E513}"/>
              </a:ext>
            </a:extLst>
          </p:cNvPr>
          <p:cNvSpPr/>
          <p:nvPr/>
        </p:nvSpPr>
        <p:spPr>
          <a:xfrm>
            <a:off x="1232404" y="1005137"/>
            <a:ext cx="9725593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3: </a:t>
            </a:r>
            <a:r>
              <a:rPr lang="vi-VN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 bài đọc "Vua Lý Thái Tông", tại sao vua lại dạy cung nữ 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dệt gấm vóc thay vì nhập hàng từ nước ngoài?</a:t>
            </a:r>
            <a:endParaRPr lang="en-VN" sz="20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C1D95F4A-9E9B-9D1D-2961-67875A7458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5078" y="5917518"/>
            <a:ext cx="1046921" cy="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5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3FC9A-1CE1-28EF-43F6-BC0D57AF1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C1C277-20B6-3C6A-0478-BD4F234D6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916D42E-BE8B-6F95-8F35-52B2E8671D83}"/>
              </a:ext>
            </a:extLst>
          </p:cNvPr>
          <p:cNvSpPr/>
          <p:nvPr/>
        </p:nvSpPr>
        <p:spPr>
          <a:xfrm>
            <a:off x="1232403" y="4347312"/>
            <a:ext cx="4724643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vi-VN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 gương cho thần dân </a:t>
            </a:r>
            <a:endParaRPr lang="en-US" sz="2000" kern="1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noi theo.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171DD163-9642-BAEA-34C0-3DF5572DEC32}"/>
              </a:ext>
            </a:extLst>
          </p:cNvPr>
          <p:cNvSpPr/>
          <p:nvPr/>
        </p:nvSpPr>
        <p:spPr>
          <a:xfrm>
            <a:off x="1232403" y="2701491"/>
            <a:ext cx="4724643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cs typeface="Arial" panose="020B0604020202020204" pitchFamily="34" charset="0"/>
              </a:rPr>
              <a:t>A. 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 hiện sức khỏe của nhà vua.</a:t>
            </a:r>
            <a:endParaRPr lang="vi-VN" sz="2000" dirty="0"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5BD4FAA7-D169-2C6D-8718-1BECB6250F8D}"/>
              </a:ext>
            </a:extLst>
          </p:cNvPr>
          <p:cNvSpPr/>
          <p:nvPr/>
        </p:nvSpPr>
        <p:spPr>
          <a:xfrm>
            <a:off x="6203076" y="2701491"/>
            <a:ext cx="4724643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cs typeface="Arial" panose="020B0604020202020204" pitchFamily="34" charset="0"/>
              </a:rPr>
              <a:t>C. 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Góp phần tăng sản lượng </a:t>
            </a:r>
            <a:endParaRPr lang="en-US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nông nghiệp.</a:t>
            </a:r>
            <a:endParaRPr lang="vi-VN" sz="2000" dirty="0"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FCABD4D8-CDE9-DD94-7BE9-681C87BA38CC}"/>
              </a:ext>
            </a:extLst>
          </p:cNvPr>
          <p:cNvSpPr/>
          <p:nvPr/>
        </p:nvSpPr>
        <p:spPr>
          <a:xfrm>
            <a:off x="6203076" y="4347312"/>
            <a:ext cx="4724643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cs typeface="Arial" panose="020B0604020202020204" pitchFamily="34" charset="0"/>
              </a:rPr>
              <a:t>D. 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Tạo điều kiện giao lưu với dân.</a:t>
            </a:r>
            <a:endParaRPr lang="nl-NL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42F4E4B-7AB4-E9EA-0657-2067583B9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447" y="523795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7AEC0BE7-D9E6-0F11-44BE-09358D306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91" y="5132767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2EE00BFB-F691-C09F-43C5-D8A169C19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91" y="362198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023DF9-478B-D2E3-70F4-46426DD58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041" y="3638682"/>
            <a:ext cx="794009" cy="7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374B9246-2DA5-8AD7-FCD1-2A245BB5A495}"/>
              </a:ext>
            </a:extLst>
          </p:cNvPr>
          <p:cNvSpPr/>
          <p:nvPr/>
        </p:nvSpPr>
        <p:spPr>
          <a:xfrm>
            <a:off x="1232404" y="1005137"/>
            <a:ext cx="9725593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4: </a:t>
            </a:r>
            <a:r>
              <a:rPr lang="nl-NL" sz="20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 bài đọc "Vua Lý Thái Tông", hành động tự mình cày ruộng của nhà vua nhằm mục đích gì?</a:t>
            </a:r>
            <a:endParaRPr lang="en-VN" sz="20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FE33A898-973C-B5C4-CF1B-98F5B4436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5078" y="5917518"/>
            <a:ext cx="1046921" cy="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7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5F2CD5-BA6F-A3AD-BF00-FAD4B8250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91EFCB-CEBA-8D24-9DE8-1E3493B4F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3AF9CEB5-BC38-EDDB-1DAD-79FAC1DC6F2E}"/>
              </a:ext>
            </a:extLst>
          </p:cNvPr>
          <p:cNvSpPr/>
          <p:nvPr/>
        </p:nvSpPr>
        <p:spPr>
          <a:xfrm>
            <a:off x="6501249" y="2510688"/>
            <a:ext cx="4692408" cy="1589017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cs typeface="Arial" panose="020B0604020202020204" pitchFamily="34" charset="0"/>
              </a:rPr>
              <a:t>C. </a:t>
            </a:r>
            <a:r>
              <a:rPr lang="vi-VN" sz="2000" dirty="0">
                <a:cs typeface="Arial" panose="020B0604020202020204" pitchFamily="34" charset="0"/>
              </a:rPr>
              <a:t>Sẵn sàng giúp đỡ bạn bè gặp khó khăn.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C964DDC-C8D2-3D54-F036-FB6EA046BD25}"/>
              </a:ext>
            </a:extLst>
          </p:cNvPr>
          <p:cNvSpPr/>
          <p:nvPr/>
        </p:nvSpPr>
        <p:spPr>
          <a:xfrm>
            <a:off x="1001456" y="4347312"/>
            <a:ext cx="4871391" cy="1570206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vi-VN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Tránh xa những bạn học </a:t>
            </a:r>
            <a:endParaRPr lang="en-US" sz="2000" kern="1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không giỏi.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BEC7AA29-D286-36D7-160D-7E62695878D7}"/>
              </a:ext>
            </a:extLst>
          </p:cNvPr>
          <p:cNvSpPr/>
          <p:nvPr/>
        </p:nvSpPr>
        <p:spPr>
          <a:xfrm>
            <a:off x="1001455" y="2510688"/>
            <a:ext cx="4871391" cy="1589017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cs typeface="Arial" panose="020B0604020202020204" pitchFamily="34" charset="0"/>
              </a:rPr>
              <a:t>A. </a:t>
            </a:r>
            <a:r>
              <a:rPr lang="nl-NL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Phê bình các bạn khi mắc lỗi mà không giúp đỡ.</a:t>
            </a:r>
            <a:endParaRPr lang="vi-VN" sz="2000" dirty="0"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A5DB93E8-CC42-C371-A2F5-4F036C079530}"/>
              </a:ext>
            </a:extLst>
          </p:cNvPr>
          <p:cNvSpPr/>
          <p:nvPr/>
        </p:nvSpPr>
        <p:spPr>
          <a:xfrm>
            <a:off x="6501010" y="4347312"/>
            <a:ext cx="4692408" cy="1570206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cs typeface="Arial" panose="020B0604020202020204" pitchFamily="34" charset="0"/>
              </a:rPr>
              <a:t>D. </a:t>
            </a:r>
            <a:r>
              <a:rPr lang="nl-NL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 quan tâm đến việc </a:t>
            </a:r>
          </a:p>
          <a:p>
            <a:pPr algn="just">
              <a:lnSpc>
                <a:spcPct val="150000"/>
              </a:lnSpc>
            </a:pPr>
            <a:r>
              <a:rPr lang="nl-NL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 mình.</a:t>
            </a:r>
            <a:endParaRPr lang="vi-VN" sz="2000" dirty="0"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4AE895ED-5908-65BE-467C-BE86073B5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73" y="34676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3F40D442-85F0-E5BC-760D-0CAE59CA9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580" y="530377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2F7A2099-D0AE-9BDA-26DE-F0FB739B9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31" y="347594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F77783-61CD-46AD-4C7A-861B13DE6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131" y="53017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DBCAB89E-BBE4-1D05-2422-863849249D0A}"/>
              </a:ext>
            </a:extLst>
          </p:cNvPr>
          <p:cNvSpPr/>
          <p:nvPr/>
        </p:nvSpPr>
        <p:spPr>
          <a:xfrm>
            <a:off x="1001456" y="821986"/>
            <a:ext cx="10192201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5: </a:t>
            </a:r>
            <a:r>
              <a:rPr lang="nl-NL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Dựa vào bài đọc "Vua Lý Thái Tông", em có thể làm gì để học tập lòng nhân từ của vua Lý Thái Tông?</a:t>
            </a:r>
            <a:endParaRPr lang="en-VN" sz="20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EF0CCF32-12FB-FE7A-787E-A4CD99950B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5078" y="5917518"/>
            <a:ext cx="1046921" cy="9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7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BBD91E6-ECC8-C39B-6C7E-FE106360C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0">
            <a:extLst>
              <a:ext uri="{FF2B5EF4-FFF2-40B4-BE49-F238E27FC236}">
                <a16:creationId xmlns:a16="http://schemas.microsoft.com/office/drawing/2014/main" id="{96031793-7B7B-8FBF-93CC-85189CE83E62}"/>
              </a:ext>
            </a:extLst>
          </p:cNvPr>
          <p:cNvSpPr txBox="1"/>
          <p:nvPr/>
        </p:nvSpPr>
        <p:spPr>
          <a:xfrm>
            <a:off x="1681523" y="2363062"/>
            <a:ext cx="5682199" cy="2830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Nhận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xét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.</a:t>
            </a:r>
          </a:p>
          <a:p>
            <a:pPr marL="431985" indent="-431985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Chuẩn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Bài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viết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1: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Kể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chuyện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sáng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tạo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(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Phát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triển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câu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chuyện</a:t>
            </a:r>
            <a:r>
              <a:rPr lang="en-US" sz="2400" i="1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"/>
                <a:cs typeface="Arial" panose="020B0604020202020204" pitchFamily="34" charset="0"/>
                <a:sym typeface="DM Sans"/>
              </a:rPr>
              <a:t>.</a:t>
            </a:r>
          </a:p>
          <a:p>
            <a:pPr marL="431985" indent="-431985" algn="just">
              <a:lnSpc>
                <a:spcPct val="200000"/>
              </a:lnSpc>
              <a:buFont typeface="Wingdings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Hoàn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thiện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Phiếu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sách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DM Sans Bold"/>
                <a:cs typeface="Arial" panose="020B0604020202020204" pitchFamily="34" charset="0"/>
                <a:sym typeface="DM Sans"/>
              </a:rPr>
              <a:t>.</a:t>
            </a:r>
            <a:endParaRPr lang="en-US" sz="2400" dirty="0">
              <a:solidFill>
                <a:srgbClr val="000000"/>
              </a:solidFill>
              <a:latin typeface="+mj-lt"/>
              <a:ea typeface="DM Sans Bold"/>
              <a:cs typeface="Arial" panose="020B0604020202020204" pitchFamily="34" charset="0"/>
              <a:sym typeface="DM Sans Bold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04324C6D-86F4-D151-5B86-AF0A51ED9C4F}"/>
              </a:ext>
            </a:extLst>
          </p:cNvPr>
          <p:cNvSpPr/>
          <p:nvPr/>
        </p:nvSpPr>
        <p:spPr>
          <a:xfrm>
            <a:off x="8049043" y="2028017"/>
            <a:ext cx="2547169" cy="4010911"/>
          </a:xfrm>
          <a:custGeom>
            <a:avLst/>
            <a:gdLst/>
            <a:ahLst/>
            <a:cxnLst/>
            <a:rect l="l" t="t" r="r" b="b"/>
            <a:pathLst>
              <a:path w="1312361" h="2074134">
                <a:moveTo>
                  <a:pt x="0" y="0"/>
                </a:moveTo>
                <a:lnTo>
                  <a:pt x="1312361" y="0"/>
                </a:lnTo>
                <a:lnTo>
                  <a:pt x="1312361" y="2074134"/>
                </a:lnTo>
                <a:lnTo>
                  <a:pt x="0" y="2074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91A00-6407-467A-697F-62ED8F704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D02D273-ADF7-68BC-EF22-3F9CE6AF3235}"/>
              </a:ext>
            </a:extLst>
          </p:cNvPr>
          <p:cNvSpPr/>
          <p:nvPr/>
        </p:nvSpPr>
        <p:spPr>
          <a:xfrm rot="-5400000">
            <a:off x="5379303" y="45302"/>
            <a:ext cx="1433396" cy="12192000"/>
          </a:xfrm>
          <a:custGeom>
            <a:avLst/>
            <a:gdLst/>
            <a:ahLst/>
            <a:cxnLst/>
            <a:rect l="l" t="t" r="r" b="b"/>
            <a:pathLst>
              <a:path w="2275455" h="18342286">
                <a:moveTo>
                  <a:pt x="0" y="0"/>
                </a:moveTo>
                <a:lnTo>
                  <a:pt x="2275454" y="0"/>
                </a:lnTo>
                <a:lnTo>
                  <a:pt x="2275454" y="18342287"/>
                </a:lnTo>
                <a:lnTo>
                  <a:pt x="0" y="183422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52877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7509D59-00EA-D634-A679-0E9A6959C090}"/>
              </a:ext>
            </a:extLst>
          </p:cNvPr>
          <p:cNvSpPr/>
          <p:nvPr/>
        </p:nvSpPr>
        <p:spPr>
          <a:xfrm>
            <a:off x="9790150" y="2565628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5" y="0"/>
                </a:lnTo>
                <a:lnTo>
                  <a:pt x="790695" y="1191779"/>
                </a:lnTo>
                <a:lnTo>
                  <a:pt x="0" y="11917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EAA604C-D67C-C129-DF56-48AA13FAC4C3}"/>
              </a:ext>
            </a:extLst>
          </p:cNvPr>
          <p:cNvSpPr/>
          <p:nvPr/>
        </p:nvSpPr>
        <p:spPr>
          <a:xfrm flipH="1">
            <a:off x="1602008" y="3874838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790695" y="0"/>
                </a:moveTo>
                <a:lnTo>
                  <a:pt x="0" y="0"/>
                </a:lnTo>
                <a:lnTo>
                  <a:pt x="0" y="1191780"/>
                </a:lnTo>
                <a:lnTo>
                  <a:pt x="790695" y="1191780"/>
                </a:lnTo>
                <a:lnTo>
                  <a:pt x="79069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350F390B-CB13-3966-E305-E1E65C95C367}"/>
              </a:ext>
            </a:extLst>
          </p:cNvPr>
          <p:cNvSpPr/>
          <p:nvPr/>
        </p:nvSpPr>
        <p:spPr>
          <a:xfrm>
            <a:off x="5315128" y="948363"/>
            <a:ext cx="1561741" cy="1530506"/>
          </a:xfrm>
          <a:custGeom>
            <a:avLst/>
            <a:gdLst/>
            <a:ahLst/>
            <a:cxnLst/>
            <a:rect l="l" t="t" r="r" b="b"/>
            <a:pathLst>
              <a:path w="2479197" h="2429613">
                <a:moveTo>
                  <a:pt x="0" y="0"/>
                </a:moveTo>
                <a:lnTo>
                  <a:pt x="2479197" y="0"/>
                </a:lnTo>
                <a:lnTo>
                  <a:pt x="2479197" y="2429613"/>
                </a:lnTo>
                <a:lnTo>
                  <a:pt x="0" y="24296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368C5E69-C320-F13E-446D-10943AB5AA3C}"/>
              </a:ext>
            </a:extLst>
          </p:cNvPr>
          <p:cNvSpPr txBox="1"/>
          <p:nvPr/>
        </p:nvSpPr>
        <p:spPr>
          <a:xfrm>
            <a:off x="2106684" y="2676348"/>
            <a:ext cx="7978631" cy="1856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TỰ ĐỌC SÁCH BÁO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(THỰC HIỆN TẠI NHÀ)</a:t>
            </a:r>
          </a:p>
        </p:txBody>
      </p:sp>
    </p:spTree>
    <p:extLst>
      <p:ext uri="{BB962C8B-B14F-4D97-AF65-F5344CB8AC3E}">
        <p14:creationId xmlns:p14="http://schemas.microsoft.com/office/powerpoint/2010/main" val="7731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2BC84-B453-DDFB-76FF-31B5677C4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29ED10D2-5A35-8811-62CE-7DCB25676F85}"/>
              </a:ext>
            </a:extLst>
          </p:cNvPr>
          <p:cNvSpPr/>
          <p:nvPr/>
        </p:nvSpPr>
        <p:spPr>
          <a:xfrm rot="-5400000">
            <a:off x="5562308" y="228308"/>
            <a:ext cx="1067386" cy="12191997"/>
          </a:xfrm>
          <a:custGeom>
            <a:avLst/>
            <a:gdLst/>
            <a:ahLst/>
            <a:cxnLst/>
            <a:rect l="l" t="t" r="r" b="b"/>
            <a:pathLst>
              <a:path w="1694430" h="18288000">
                <a:moveTo>
                  <a:pt x="0" y="0"/>
                </a:moveTo>
                <a:lnTo>
                  <a:pt x="1694430" y="0"/>
                </a:lnTo>
                <a:lnTo>
                  <a:pt x="169443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06370"/>
            </a:stretch>
          </a:blipFill>
        </p:spPr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5E8320C-D1D1-089A-2462-A7F336ABE9D3}"/>
              </a:ext>
            </a:extLst>
          </p:cNvPr>
          <p:cNvSpPr/>
          <p:nvPr/>
        </p:nvSpPr>
        <p:spPr>
          <a:xfrm>
            <a:off x="836103" y="2061870"/>
            <a:ext cx="498089" cy="750748"/>
          </a:xfrm>
          <a:custGeom>
            <a:avLst/>
            <a:gdLst/>
            <a:ahLst/>
            <a:cxnLst/>
            <a:rect l="l" t="t" r="r" b="b"/>
            <a:pathLst>
              <a:path w="790695" h="1191780">
                <a:moveTo>
                  <a:pt x="0" y="0"/>
                </a:moveTo>
                <a:lnTo>
                  <a:pt x="790695" y="0"/>
                </a:lnTo>
                <a:lnTo>
                  <a:pt x="790695" y="1191780"/>
                </a:lnTo>
                <a:lnTo>
                  <a:pt x="0" y="11917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E295443D-1E8C-3AC0-B713-8C393A4A446B}"/>
              </a:ext>
            </a:extLst>
          </p:cNvPr>
          <p:cNvSpPr/>
          <p:nvPr/>
        </p:nvSpPr>
        <p:spPr>
          <a:xfrm>
            <a:off x="10826500" y="1721266"/>
            <a:ext cx="416461" cy="426133"/>
          </a:xfrm>
          <a:custGeom>
            <a:avLst/>
            <a:gdLst/>
            <a:ahLst/>
            <a:cxnLst/>
            <a:rect l="l" t="t" r="r" b="b"/>
            <a:pathLst>
              <a:path w="661114" h="676468">
                <a:moveTo>
                  <a:pt x="0" y="0"/>
                </a:moveTo>
                <a:lnTo>
                  <a:pt x="661114" y="0"/>
                </a:lnTo>
                <a:lnTo>
                  <a:pt x="661114" y="676468"/>
                </a:lnTo>
                <a:lnTo>
                  <a:pt x="0" y="6764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2BD8FD59-989E-5996-10B7-803D5E4EBF85}"/>
              </a:ext>
            </a:extLst>
          </p:cNvPr>
          <p:cNvSpPr/>
          <p:nvPr/>
        </p:nvSpPr>
        <p:spPr>
          <a:xfrm>
            <a:off x="5917810" y="2349382"/>
            <a:ext cx="416461" cy="426133"/>
          </a:xfrm>
          <a:custGeom>
            <a:avLst/>
            <a:gdLst/>
            <a:ahLst/>
            <a:cxnLst/>
            <a:rect l="l" t="t" r="r" b="b"/>
            <a:pathLst>
              <a:path w="661114" h="676468">
                <a:moveTo>
                  <a:pt x="0" y="0"/>
                </a:moveTo>
                <a:lnTo>
                  <a:pt x="661114" y="0"/>
                </a:lnTo>
                <a:lnTo>
                  <a:pt x="661114" y="676468"/>
                </a:lnTo>
                <a:lnTo>
                  <a:pt x="0" y="6764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30">
            <a:extLst>
              <a:ext uri="{FF2B5EF4-FFF2-40B4-BE49-F238E27FC236}">
                <a16:creationId xmlns:a16="http://schemas.microsoft.com/office/drawing/2014/main" id="{045D2FA7-9BC7-3170-CBB2-002A3AB72AE7}"/>
              </a:ext>
            </a:extLst>
          </p:cNvPr>
          <p:cNvSpPr txBox="1"/>
          <p:nvPr/>
        </p:nvSpPr>
        <p:spPr>
          <a:xfrm>
            <a:off x="3936273" y="784837"/>
            <a:ext cx="4367605" cy="61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Shrikhand"/>
                <a:cs typeface="Arial" panose="020B0604020202020204" pitchFamily="34" charset="0"/>
                <a:sym typeface="Shrikhand"/>
              </a:rPr>
              <a:t>YÊU CẦU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F7CB2C6-98C5-14EF-EEBB-FD67F61D4B08}"/>
              </a:ext>
            </a:extLst>
          </p:cNvPr>
          <p:cNvSpPr/>
          <p:nvPr/>
        </p:nvSpPr>
        <p:spPr>
          <a:xfrm>
            <a:off x="924121" y="3654948"/>
            <a:ext cx="4693899" cy="19653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+mj-lt"/>
                <a:cs typeface="Arial" panose="020B0604020202020204" pitchFamily="34" charset="0"/>
              </a:rPr>
              <a:t>Những tấm gương trong sự nghiệp xây dựng và bảo vệ đất nước.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FB111E8-69C0-7C64-F463-AAB0DD2688AA}"/>
              </a:ext>
            </a:extLst>
          </p:cNvPr>
          <p:cNvSpPr/>
          <p:nvPr/>
        </p:nvSpPr>
        <p:spPr>
          <a:xfrm>
            <a:off x="1511299" y="2577171"/>
            <a:ext cx="3731315" cy="12960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dirty="0">
                <a:latin typeface="+mj-lt"/>
                <a:cs typeface="Arial" panose="020B0604020202020204" pitchFamily="34" charset="0"/>
              </a:rPr>
              <a:t>2 câu chuyện (hoặc 1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chuyện</a:t>
            </a:r>
            <a:r>
              <a:rPr lang="en-VN" sz="2400" dirty="0">
                <a:latin typeface="+mj-lt"/>
                <a:cs typeface="Arial" panose="020B0604020202020204" pitchFamily="34" charset="0"/>
              </a:rPr>
              <a:t>, 1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thơ</a:t>
            </a:r>
            <a:r>
              <a:rPr lang="en-VN" sz="2400" dirty="0">
                <a:latin typeface="+mj-lt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7D3F3C6-4042-1536-16A7-E2E5ED6B8B54}"/>
              </a:ext>
            </a:extLst>
          </p:cNvPr>
          <p:cNvSpPr/>
          <p:nvPr/>
        </p:nvSpPr>
        <p:spPr>
          <a:xfrm>
            <a:off x="6296290" y="3654948"/>
            <a:ext cx="4955708" cy="19653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Miêu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cung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cấp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VN" sz="2400" dirty="0">
                <a:latin typeface="+mj-lt"/>
                <a:cs typeface="Arial" panose="020B0604020202020204" pitchFamily="34" charset="0"/>
              </a:rPr>
              <a:t> </a:t>
            </a:r>
            <a:endParaRPr lang="vi-VN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691E9C-65CF-7E93-3560-26469BA0E7B3}"/>
              </a:ext>
            </a:extLst>
          </p:cNvPr>
          <p:cNvSpPr/>
          <p:nvPr/>
        </p:nvSpPr>
        <p:spPr>
          <a:xfrm>
            <a:off x="7445977" y="2577170"/>
            <a:ext cx="2656334" cy="12960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dirty="0">
                <a:latin typeface="+mj-lt"/>
                <a:cs typeface="Arial" panose="020B0604020202020204" pitchFamily="34" charset="0"/>
              </a:rPr>
              <a:t>1 bài văn (hoặc bài báo)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F62A81-1E43-F0A6-3809-FF6EB7B8895E}"/>
              </a:ext>
            </a:extLst>
          </p:cNvPr>
          <p:cNvSpPr/>
          <p:nvPr/>
        </p:nvSpPr>
        <p:spPr>
          <a:xfrm>
            <a:off x="2919244" y="1614314"/>
            <a:ext cx="872444" cy="847937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A2D8199-B656-CEBF-FF19-477BD3D1A189}"/>
              </a:ext>
            </a:extLst>
          </p:cNvPr>
          <p:cNvSpPr/>
          <p:nvPr/>
        </p:nvSpPr>
        <p:spPr>
          <a:xfrm>
            <a:off x="8226337" y="1616314"/>
            <a:ext cx="872444" cy="847937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035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590B8-9844-9D6E-6C38-87DF7341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8">
            <a:extLst>
              <a:ext uri="{FF2B5EF4-FFF2-40B4-BE49-F238E27FC236}">
                <a16:creationId xmlns:a16="http://schemas.microsoft.com/office/drawing/2014/main" id="{2501BB20-274C-4B83-928D-8866E20C5CCB}"/>
              </a:ext>
            </a:extLst>
          </p:cNvPr>
          <p:cNvSpPr txBox="1"/>
          <p:nvPr/>
        </p:nvSpPr>
        <p:spPr>
          <a:xfrm>
            <a:off x="926778" y="2066379"/>
            <a:ext cx="6015546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phiếu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359988" indent="-359988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59988" indent="-359988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xúc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thơ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VN" sz="2400" kern="100" dirty="0">
              <a:latin typeface="+mj-lt"/>
              <a:ea typeface="Noto Sans Symbols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giới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thiệu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400" kern="1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ác</a:t>
            </a:r>
            <a:r>
              <a:rPr lang="en-US" sz="2400" kern="1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kern="1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VN" sz="2400" kern="100" dirty="0">
              <a:latin typeface="+mj-lt"/>
              <a:ea typeface="Noto Sans Symbols"/>
              <a:cs typeface="Arial" panose="020B0604020202020204" pitchFamily="34" charset="0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0884C4A9-BB2E-7645-E716-FBE8BE7C3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42684" y="1779888"/>
            <a:ext cx="3722538" cy="43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9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1821</Words>
  <Application>Microsoft Office PowerPoint</Application>
  <PresentationFormat>Widescreen</PresentationFormat>
  <Paragraphs>222</Paragraphs>
  <Slides>45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UTM Avo</vt:lpstr>
      <vt:lpstr>Wingdings</vt:lpstr>
      <vt:lpstr>Arial</vt:lpstr>
      <vt:lpstr>Shrikhand</vt:lpstr>
      <vt:lpstr>Calibri</vt:lpstr>
      <vt:lpstr>Aptos</vt:lpstr>
      <vt:lpstr>2_Office Theme</vt:lpstr>
      <vt:lpstr>Tuần 25 Bài đọc 1: Vua Lý Thái Tông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136</cp:revision>
  <dcterms:created xsi:type="dcterms:W3CDTF">2023-10-19T01:39:18Z</dcterms:created>
  <dcterms:modified xsi:type="dcterms:W3CDTF">2025-02-03T07:16:50Z</dcterms:modified>
</cp:coreProperties>
</file>