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37"/>
  </p:notesMasterIdLst>
  <p:sldIdLst>
    <p:sldId id="256" r:id="rId2"/>
    <p:sldId id="281" r:id="rId3"/>
    <p:sldId id="353" r:id="rId4"/>
    <p:sldId id="278" r:id="rId5"/>
    <p:sldId id="351" r:id="rId6"/>
    <p:sldId id="361" r:id="rId7"/>
    <p:sldId id="362" r:id="rId8"/>
    <p:sldId id="383" r:id="rId9"/>
    <p:sldId id="357" r:id="rId10"/>
    <p:sldId id="358" r:id="rId11"/>
    <p:sldId id="359" r:id="rId12"/>
    <p:sldId id="363" r:id="rId13"/>
    <p:sldId id="365" r:id="rId14"/>
    <p:sldId id="366" r:id="rId15"/>
    <p:sldId id="367" r:id="rId16"/>
    <p:sldId id="369" r:id="rId17"/>
    <p:sldId id="370" r:id="rId18"/>
    <p:sldId id="371" r:id="rId19"/>
    <p:sldId id="372" r:id="rId20"/>
    <p:sldId id="382" r:id="rId21"/>
    <p:sldId id="384" r:id="rId22"/>
    <p:sldId id="375" r:id="rId23"/>
    <p:sldId id="376" r:id="rId24"/>
    <p:sldId id="344" r:id="rId25"/>
    <p:sldId id="386" r:id="rId26"/>
    <p:sldId id="380" r:id="rId27"/>
    <p:sldId id="385" r:id="rId28"/>
    <p:sldId id="391" r:id="rId29"/>
    <p:sldId id="388" r:id="rId30"/>
    <p:sldId id="389" r:id="rId31"/>
    <p:sldId id="392" r:id="rId32"/>
    <p:sldId id="348" r:id="rId33"/>
    <p:sldId id="352" r:id="rId34"/>
    <p:sldId id="276" r:id="rId35"/>
    <p:sldId id="275" r:id="rId36"/>
  </p:sldIdLst>
  <p:sldSz cx="12192000" cy="6858000"/>
  <p:notesSz cx="6858000" cy="9144000"/>
  <p:embeddedFontLs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4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7BF"/>
    <a:srgbClr val="FFF5F5"/>
    <a:srgbClr val="FFD6E2"/>
    <a:srgbClr val="FFD0D6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0"/>
    <p:restoredTop sz="94588"/>
  </p:normalViewPr>
  <p:slideViewPr>
    <p:cSldViewPr snapToGrid="0">
      <p:cViewPr varScale="1">
        <p:scale>
          <a:sx n="105" d="100"/>
          <a:sy n="105" d="100"/>
        </p:scale>
        <p:origin x="9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6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tiff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61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3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61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1.gif"/><Relationship Id="rId5" Type="http://schemas.openxmlformats.org/officeDocument/2006/relationships/image" Target="../media/image40.gif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0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7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gif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61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hyperlink" Target="https://www.youtube.com/@hoc1biet10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037844" y="2192042"/>
            <a:ext cx="10116312" cy="20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dirty="0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26</a:t>
            </a:r>
            <a:br>
              <a:rPr lang="en-US" sz="4800" b="1" dirty="0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đọc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4: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Vượt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qua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thách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thức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</a:t>
            </a:r>
            <a:endParaRPr sz="4800" b="1" dirty="0">
              <a:solidFill>
                <a:srgbClr val="00206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F35A41E-56BB-805B-7E4D-E14CD456BE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103" y="3615374"/>
            <a:ext cx="2823335" cy="2006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9BD85E-B3D0-2167-4368-EB7C269D5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7352" y="3615374"/>
            <a:ext cx="2990201" cy="2006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9B4E01-CCEC-F1DF-DDC1-13B6AA0A69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281" y="3615375"/>
            <a:ext cx="3552621" cy="2006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TextBox 19">
            <a:extLst>
              <a:ext uri="{FF2B5EF4-FFF2-40B4-BE49-F238E27FC236}">
                <a16:creationId xmlns:a16="http://schemas.microsoft.com/office/drawing/2014/main" id="{6DCA3676-4E1A-D9E2-BA3B-6F6B5E4F19DC}"/>
              </a:ext>
            </a:extLst>
          </p:cNvPr>
          <p:cNvSpPr txBox="1"/>
          <p:nvPr/>
        </p:nvSpPr>
        <p:spPr>
          <a:xfrm>
            <a:off x="1975854" y="1940602"/>
            <a:ext cx="8240291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lớp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dưới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đề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cập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tới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tượng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+mn-lt"/>
              <a:ea typeface="Cagliostro"/>
              <a:cs typeface="Arial" panose="020B0604020202020204" pitchFamily="34" charset="0"/>
              <a:sym typeface="Cagliostro"/>
            </a:endParaRPr>
          </a:p>
        </p:txBody>
      </p:sp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AB9DA3E6-423E-D910-1644-E22A7CBA5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89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Group 44">
            <a:extLst>
              <a:ext uri="{FF2B5EF4-FFF2-40B4-BE49-F238E27FC236}">
                <a16:creationId xmlns:a16="http://schemas.microsoft.com/office/drawing/2014/main" id="{AEE0CB47-C78E-F26F-3855-73C4A20BADE9}"/>
              </a:ext>
            </a:extLst>
          </p:cNvPr>
          <p:cNvGrpSpPr/>
          <p:nvPr/>
        </p:nvGrpSpPr>
        <p:grpSpPr>
          <a:xfrm>
            <a:off x="1642134" y="1141334"/>
            <a:ext cx="9835633" cy="5669633"/>
            <a:chOff x="1642134" y="1223222"/>
            <a:chExt cx="9835633" cy="5669633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53A8BF8A-4821-DC60-DBDD-097E6A54B128}"/>
                </a:ext>
              </a:extLst>
            </p:cNvPr>
            <p:cNvGrpSpPr/>
            <p:nvPr/>
          </p:nvGrpSpPr>
          <p:grpSpPr>
            <a:xfrm>
              <a:off x="1642134" y="1223222"/>
              <a:ext cx="9835633" cy="5669633"/>
              <a:chOff x="223471" y="-309223"/>
              <a:chExt cx="12970079" cy="7476447"/>
            </a:xfrm>
          </p:grpSpPr>
          <p:sp>
            <p:nvSpPr>
              <p:cNvPr id="16" name="Freeform 2">
                <a:extLst>
                  <a:ext uri="{FF2B5EF4-FFF2-40B4-BE49-F238E27FC236}">
                    <a16:creationId xmlns:a16="http://schemas.microsoft.com/office/drawing/2014/main" id="{EAE7281C-787C-6F0E-E2E8-5BAFF7C6978E}"/>
                  </a:ext>
                </a:extLst>
              </p:cNvPr>
              <p:cNvSpPr/>
              <p:nvPr/>
            </p:nvSpPr>
            <p:spPr>
              <a:xfrm rot="20488046">
                <a:off x="1799803" y="-309223"/>
                <a:ext cx="8824131" cy="7476447"/>
              </a:xfrm>
              <a:custGeom>
                <a:avLst/>
                <a:gdLst/>
                <a:ahLst/>
                <a:cxnLst/>
                <a:rect l="l" t="t" r="r" b="b"/>
                <a:pathLst>
                  <a:path w="14464099" h="12255037">
                    <a:moveTo>
                      <a:pt x="0" y="0"/>
                    </a:moveTo>
                    <a:lnTo>
                      <a:pt x="14464099" y="0"/>
                    </a:lnTo>
                    <a:lnTo>
                      <a:pt x="14464099" y="12255037"/>
                    </a:lnTo>
                    <a:lnTo>
                      <a:pt x="0" y="12255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7" name="Freeform 3">
                <a:extLst>
                  <a:ext uri="{FF2B5EF4-FFF2-40B4-BE49-F238E27FC236}">
                    <a16:creationId xmlns:a16="http://schemas.microsoft.com/office/drawing/2014/main" id="{E016EBC0-BAD5-D0B0-B2EE-C93DC2C8775A}"/>
                  </a:ext>
                </a:extLst>
              </p:cNvPr>
              <p:cNvSpPr/>
              <p:nvPr/>
            </p:nvSpPr>
            <p:spPr>
              <a:xfrm>
                <a:off x="1041886" y="818751"/>
                <a:ext cx="10363273" cy="5220499"/>
              </a:xfrm>
              <a:custGeom>
                <a:avLst/>
                <a:gdLst/>
                <a:ahLst/>
                <a:cxnLst/>
                <a:rect l="l" t="t" r="r" b="b"/>
                <a:pathLst>
                  <a:path w="15544909" h="7830748">
                    <a:moveTo>
                      <a:pt x="0" y="0"/>
                    </a:moveTo>
                    <a:lnTo>
                      <a:pt x="15544910" y="0"/>
                    </a:lnTo>
                    <a:lnTo>
                      <a:pt x="15544910" y="7830748"/>
                    </a:lnTo>
                    <a:lnTo>
                      <a:pt x="0" y="783074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D5904639-04F7-E8C4-3214-832D019555BB}"/>
                  </a:ext>
                </a:extLst>
              </p:cNvPr>
              <p:cNvSpPr/>
              <p:nvPr/>
            </p:nvSpPr>
            <p:spPr>
              <a:xfrm rot="-1617254">
                <a:off x="10445633" y="4806431"/>
                <a:ext cx="2747917" cy="2217096"/>
              </a:xfrm>
              <a:custGeom>
                <a:avLst/>
                <a:gdLst/>
                <a:ahLst/>
                <a:cxnLst/>
                <a:rect l="l" t="t" r="r" b="b"/>
                <a:pathLst>
                  <a:path w="4121875" h="3325644">
                    <a:moveTo>
                      <a:pt x="0" y="0"/>
                    </a:moveTo>
                    <a:lnTo>
                      <a:pt x="4121874" y="0"/>
                    </a:lnTo>
                    <a:lnTo>
                      <a:pt x="4121874" y="3325644"/>
                    </a:lnTo>
                    <a:lnTo>
                      <a:pt x="0" y="33256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21" name="Group 7">
                <a:extLst>
                  <a:ext uri="{FF2B5EF4-FFF2-40B4-BE49-F238E27FC236}">
                    <a16:creationId xmlns:a16="http://schemas.microsoft.com/office/drawing/2014/main" id="{06DB0723-E532-DC74-40F3-B78D880C19CD}"/>
                  </a:ext>
                </a:extLst>
              </p:cNvPr>
              <p:cNvGrpSpPr/>
              <p:nvPr/>
            </p:nvGrpSpPr>
            <p:grpSpPr>
              <a:xfrm>
                <a:off x="453311" y="2620526"/>
                <a:ext cx="178508" cy="178508"/>
                <a:chOff x="0" y="0"/>
                <a:chExt cx="812800" cy="812800"/>
              </a:xfrm>
            </p:grpSpPr>
            <p:sp>
              <p:nvSpPr>
                <p:cNvPr id="22" name="Freeform 8">
                  <a:extLst>
                    <a:ext uri="{FF2B5EF4-FFF2-40B4-BE49-F238E27FC236}">
                      <a16:creationId xmlns:a16="http://schemas.microsoft.com/office/drawing/2014/main" id="{6C3F8FCA-E415-EA4B-DA4F-DB351002BA6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23" name="TextBox 9">
                  <a:extLst>
                    <a:ext uri="{FF2B5EF4-FFF2-40B4-BE49-F238E27FC236}">
                      <a16:creationId xmlns:a16="http://schemas.microsoft.com/office/drawing/2014/main" id="{4723A23B-53E9-6867-EAE9-2A3747ED77F8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4" name="Group 10">
                <a:extLst>
                  <a:ext uri="{FF2B5EF4-FFF2-40B4-BE49-F238E27FC236}">
                    <a16:creationId xmlns:a16="http://schemas.microsoft.com/office/drawing/2014/main" id="{221EB631-8505-6B4E-54FA-693447844589}"/>
                  </a:ext>
                </a:extLst>
              </p:cNvPr>
              <p:cNvGrpSpPr/>
              <p:nvPr/>
            </p:nvGrpSpPr>
            <p:grpSpPr>
              <a:xfrm>
                <a:off x="223471" y="5479737"/>
                <a:ext cx="178508" cy="178508"/>
                <a:chOff x="0" y="0"/>
                <a:chExt cx="812800" cy="812800"/>
              </a:xfrm>
            </p:grpSpPr>
            <p:sp>
              <p:nvSpPr>
                <p:cNvPr id="25" name="Freeform 11">
                  <a:extLst>
                    <a:ext uri="{FF2B5EF4-FFF2-40B4-BE49-F238E27FC236}">
                      <a16:creationId xmlns:a16="http://schemas.microsoft.com/office/drawing/2014/main" id="{DEFA2EAC-B9CA-4040-0AA3-9DF35036F44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26" name="TextBox 12">
                  <a:extLst>
                    <a:ext uri="{FF2B5EF4-FFF2-40B4-BE49-F238E27FC236}">
                      <a16:creationId xmlns:a16="http://schemas.microsoft.com/office/drawing/2014/main" id="{E6141B9B-980A-0A16-7D23-9A3E76DFD371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7" name="Group 13">
                <a:extLst>
                  <a:ext uri="{FF2B5EF4-FFF2-40B4-BE49-F238E27FC236}">
                    <a16:creationId xmlns:a16="http://schemas.microsoft.com/office/drawing/2014/main" id="{6B2D8C55-12D6-5851-4F30-41A55C527CB6}"/>
                  </a:ext>
                </a:extLst>
              </p:cNvPr>
              <p:cNvGrpSpPr/>
              <p:nvPr/>
            </p:nvGrpSpPr>
            <p:grpSpPr>
              <a:xfrm>
                <a:off x="4561030" y="5993692"/>
                <a:ext cx="178508" cy="178508"/>
                <a:chOff x="0" y="0"/>
                <a:chExt cx="812800" cy="812800"/>
              </a:xfrm>
            </p:grpSpPr>
            <p:sp>
              <p:nvSpPr>
                <p:cNvPr id="28" name="Freeform 14">
                  <a:extLst>
                    <a:ext uri="{FF2B5EF4-FFF2-40B4-BE49-F238E27FC236}">
                      <a16:creationId xmlns:a16="http://schemas.microsoft.com/office/drawing/2014/main" id="{3C721799-63C6-52DF-BCC9-9524FF5277B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29" name="TextBox 15">
                  <a:extLst>
                    <a:ext uri="{FF2B5EF4-FFF2-40B4-BE49-F238E27FC236}">
                      <a16:creationId xmlns:a16="http://schemas.microsoft.com/office/drawing/2014/main" id="{CB1661AB-6C48-D206-B281-4FC057B9BE72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30" name="Group 16">
                <a:extLst>
                  <a:ext uri="{FF2B5EF4-FFF2-40B4-BE49-F238E27FC236}">
                    <a16:creationId xmlns:a16="http://schemas.microsoft.com/office/drawing/2014/main" id="{28828E76-A897-8C8B-4DA3-B032633D9022}"/>
                  </a:ext>
                </a:extLst>
              </p:cNvPr>
              <p:cNvGrpSpPr/>
              <p:nvPr/>
            </p:nvGrpSpPr>
            <p:grpSpPr>
              <a:xfrm>
                <a:off x="9404069" y="6261454"/>
                <a:ext cx="178508" cy="178508"/>
                <a:chOff x="0" y="0"/>
                <a:chExt cx="812800" cy="812800"/>
              </a:xfrm>
            </p:grpSpPr>
            <p:sp>
              <p:nvSpPr>
                <p:cNvPr id="31" name="Freeform 17">
                  <a:extLst>
                    <a:ext uri="{FF2B5EF4-FFF2-40B4-BE49-F238E27FC236}">
                      <a16:creationId xmlns:a16="http://schemas.microsoft.com/office/drawing/2014/main" id="{2D324356-6C03-4BFB-B906-2E18804F692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2" name="TextBox 18">
                  <a:extLst>
                    <a:ext uri="{FF2B5EF4-FFF2-40B4-BE49-F238E27FC236}">
                      <a16:creationId xmlns:a16="http://schemas.microsoft.com/office/drawing/2014/main" id="{E72BBA72-F3DB-D6C7-9243-1A9304E14158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33" name="Group 19">
                <a:extLst>
                  <a:ext uri="{FF2B5EF4-FFF2-40B4-BE49-F238E27FC236}">
                    <a16:creationId xmlns:a16="http://schemas.microsoft.com/office/drawing/2014/main" id="{44AF9E6E-9673-6C17-8FE9-F0F31E780B1E}"/>
                  </a:ext>
                </a:extLst>
              </p:cNvPr>
              <p:cNvGrpSpPr/>
              <p:nvPr/>
            </p:nvGrpSpPr>
            <p:grpSpPr>
              <a:xfrm>
                <a:off x="3425921" y="507292"/>
                <a:ext cx="178508" cy="178508"/>
                <a:chOff x="0" y="0"/>
                <a:chExt cx="812800" cy="812800"/>
              </a:xfrm>
            </p:grpSpPr>
            <p:sp>
              <p:nvSpPr>
                <p:cNvPr id="34" name="Freeform 20">
                  <a:extLst>
                    <a:ext uri="{FF2B5EF4-FFF2-40B4-BE49-F238E27FC236}">
                      <a16:creationId xmlns:a16="http://schemas.microsoft.com/office/drawing/2014/main" id="{B6EC2D80-A645-F26C-4718-586A9C36833C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5" name="TextBox 21">
                  <a:extLst>
                    <a:ext uri="{FF2B5EF4-FFF2-40B4-BE49-F238E27FC236}">
                      <a16:creationId xmlns:a16="http://schemas.microsoft.com/office/drawing/2014/main" id="{1C355BA0-43DC-A496-F416-BA0CACC91EE6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36" name="Group 22">
                <a:extLst>
                  <a:ext uri="{FF2B5EF4-FFF2-40B4-BE49-F238E27FC236}">
                    <a16:creationId xmlns:a16="http://schemas.microsoft.com/office/drawing/2014/main" id="{8A8F19A5-ADD9-C40E-E4E3-E0C518CB7273}"/>
                  </a:ext>
                </a:extLst>
              </p:cNvPr>
              <p:cNvGrpSpPr/>
              <p:nvPr/>
            </p:nvGrpSpPr>
            <p:grpSpPr>
              <a:xfrm>
                <a:off x="8753361" y="466718"/>
                <a:ext cx="178508" cy="178508"/>
                <a:chOff x="0" y="0"/>
                <a:chExt cx="812800" cy="812800"/>
              </a:xfrm>
            </p:grpSpPr>
            <p:sp>
              <p:nvSpPr>
                <p:cNvPr id="37" name="Freeform 23">
                  <a:extLst>
                    <a:ext uri="{FF2B5EF4-FFF2-40B4-BE49-F238E27FC236}">
                      <a16:creationId xmlns:a16="http://schemas.microsoft.com/office/drawing/2014/main" id="{AE1E4AA9-7D67-25A3-EE73-FED2BD207A2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8" name="TextBox 24">
                  <a:extLst>
                    <a:ext uri="{FF2B5EF4-FFF2-40B4-BE49-F238E27FC236}">
                      <a16:creationId xmlns:a16="http://schemas.microsoft.com/office/drawing/2014/main" id="{DBA93D58-534D-51D1-6AFE-394522815C21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39" name="Group 25">
                <a:extLst>
                  <a:ext uri="{FF2B5EF4-FFF2-40B4-BE49-F238E27FC236}">
                    <a16:creationId xmlns:a16="http://schemas.microsoft.com/office/drawing/2014/main" id="{D61AF08B-EE04-10CD-904D-013EFD135B01}"/>
                  </a:ext>
                </a:extLst>
              </p:cNvPr>
              <p:cNvGrpSpPr/>
              <p:nvPr/>
            </p:nvGrpSpPr>
            <p:grpSpPr>
              <a:xfrm>
                <a:off x="11641083" y="2442018"/>
                <a:ext cx="178508" cy="178508"/>
                <a:chOff x="0" y="0"/>
                <a:chExt cx="812800" cy="812800"/>
              </a:xfrm>
            </p:grpSpPr>
            <p:sp>
              <p:nvSpPr>
                <p:cNvPr id="40" name="Freeform 26">
                  <a:extLst>
                    <a:ext uri="{FF2B5EF4-FFF2-40B4-BE49-F238E27FC236}">
                      <a16:creationId xmlns:a16="http://schemas.microsoft.com/office/drawing/2014/main" id="{862D6110-DCED-DA3F-69C8-DD5CF9925D43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41" name="TextBox 27">
                  <a:extLst>
                    <a:ext uri="{FF2B5EF4-FFF2-40B4-BE49-F238E27FC236}">
                      <a16:creationId xmlns:a16="http://schemas.microsoft.com/office/drawing/2014/main" id="{EB9DCE6E-AB4E-920C-22F2-983EC877E26E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BFD66740-DE61-05A8-C779-C567196825A1}"/>
                  </a:ext>
                </a:extLst>
              </p:cNvPr>
              <p:cNvSpPr/>
              <p:nvPr/>
            </p:nvSpPr>
            <p:spPr>
              <a:xfrm rot="-1329982">
                <a:off x="701951" y="4522907"/>
                <a:ext cx="1626615" cy="2381864"/>
              </a:xfrm>
              <a:custGeom>
                <a:avLst/>
                <a:gdLst/>
                <a:ahLst/>
                <a:cxnLst/>
                <a:rect l="l" t="t" r="r" b="b"/>
                <a:pathLst>
                  <a:path w="2439922" h="3572796">
                    <a:moveTo>
                      <a:pt x="0" y="0"/>
                    </a:moveTo>
                    <a:lnTo>
                      <a:pt x="2439921" y="0"/>
                    </a:lnTo>
                    <a:lnTo>
                      <a:pt x="2439921" y="3572796"/>
                    </a:lnTo>
                    <a:lnTo>
                      <a:pt x="0" y="35727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</p:grpSp>
        <p:sp>
          <p:nvSpPr>
            <p:cNvPr id="15" name="TextBox 25">
              <a:extLst>
                <a:ext uri="{FF2B5EF4-FFF2-40B4-BE49-F238E27FC236}">
                  <a16:creationId xmlns:a16="http://schemas.microsoft.com/office/drawing/2014/main" id="{EC5303F7-6F83-3078-0EDB-D687A3E80BA6}"/>
                </a:ext>
              </a:extLst>
            </p:cNvPr>
            <p:cNvSpPr txBox="1"/>
            <p:nvPr/>
          </p:nvSpPr>
          <p:spPr>
            <a:xfrm>
              <a:off x="2888268" y="3067501"/>
              <a:ext cx="6607799" cy="1964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HOẠT ĐỘNG 1</a:t>
              </a:r>
            </a:p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 THÀNH TIẾNG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394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8FDFB-C4F7-558C-B07A-2F52A4FB3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3">
            <a:extLst>
              <a:ext uri="{FF2B5EF4-FFF2-40B4-BE49-F238E27FC236}">
                <a16:creationId xmlns:a16="http://schemas.microsoft.com/office/drawing/2014/main" id="{59E10954-935E-F2C1-2807-DA2E173CDFE2}"/>
              </a:ext>
            </a:extLst>
          </p:cNvPr>
          <p:cNvSpPr txBox="1"/>
          <p:nvPr/>
        </p:nvSpPr>
        <p:spPr>
          <a:xfrm>
            <a:off x="2736572" y="1761631"/>
            <a:ext cx="6718855" cy="6835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Luyện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đọc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khó</a:t>
            </a:r>
            <a:endParaRPr lang="en-US" sz="2800" b="1" dirty="0">
              <a:solidFill>
                <a:schemeClr val="tx1"/>
              </a:solidFill>
              <a:latin typeface="+mn-lt"/>
              <a:ea typeface="Cinzel Decorative Bold"/>
              <a:cs typeface="Arial" panose="020B0604020202020204" pitchFamily="34" charset="0"/>
              <a:sym typeface="Cinzel Decorative Bold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EDC58FF-FE30-3A40-38E6-417E2D15EE9B}"/>
              </a:ext>
            </a:extLst>
          </p:cNvPr>
          <p:cNvGrpSpPr/>
          <p:nvPr/>
        </p:nvGrpSpPr>
        <p:grpSpPr>
          <a:xfrm>
            <a:off x="7676135" y="2991182"/>
            <a:ext cx="4212043" cy="2029842"/>
            <a:chOff x="1699064" y="4281932"/>
            <a:chExt cx="4212043" cy="2029842"/>
          </a:xfrm>
        </p:grpSpPr>
        <p:sp>
          <p:nvSpPr>
            <p:cNvPr id="19" name="Freeform 25">
              <a:extLst>
                <a:ext uri="{FF2B5EF4-FFF2-40B4-BE49-F238E27FC236}">
                  <a16:creationId xmlns:a16="http://schemas.microsoft.com/office/drawing/2014/main" id="{2A93E7FA-0BB5-5D03-9DEC-2CCE338FA758}"/>
                </a:ext>
              </a:extLst>
            </p:cNvPr>
            <p:cNvSpPr/>
            <p:nvPr/>
          </p:nvSpPr>
          <p:spPr>
            <a:xfrm>
              <a:off x="2508795" y="4281932"/>
              <a:ext cx="2592579" cy="2029842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Rounded Rectangular Callout 15">
              <a:extLst>
                <a:ext uri="{FF2B5EF4-FFF2-40B4-BE49-F238E27FC236}">
                  <a16:creationId xmlns:a16="http://schemas.microsoft.com/office/drawing/2014/main" id="{F7E9DF4D-C643-B7D7-36C1-F70C7CA0CEBA}"/>
                </a:ext>
              </a:extLst>
            </p:cNvPr>
            <p:cNvSpPr/>
            <p:nvPr/>
          </p:nvSpPr>
          <p:spPr>
            <a:xfrm>
              <a:off x="1699064" y="4827899"/>
              <a:ext cx="4212043" cy="937909"/>
            </a:xfrm>
            <a:prstGeom prst="wedgeRoundRectCallou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vi-VN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Tô-h</a:t>
              </a:r>
              <a:r>
                <a:rPr lang="en-US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ô</a:t>
              </a:r>
              <a:r>
                <a:rPr lang="vi-VN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-cư</a:t>
              </a:r>
              <a:r>
                <a:rPr lang="en-VN" sz="2800" i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0" name="Freeform 42">
              <a:extLst>
                <a:ext uri="{FF2B5EF4-FFF2-40B4-BE49-F238E27FC236}">
                  <a16:creationId xmlns:a16="http://schemas.microsoft.com/office/drawing/2014/main" id="{2B6B53EF-A64B-07E1-D69A-132092F72A46}"/>
                </a:ext>
              </a:extLst>
            </p:cNvPr>
            <p:cNvSpPr/>
            <p:nvPr/>
          </p:nvSpPr>
          <p:spPr>
            <a:xfrm>
              <a:off x="2110945" y="5016461"/>
              <a:ext cx="686516" cy="1295313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6E686B-09D6-5776-6363-1B39AD8E6054}"/>
              </a:ext>
            </a:extLst>
          </p:cNvPr>
          <p:cNvGrpSpPr/>
          <p:nvPr/>
        </p:nvGrpSpPr>
        <p:grpSpPr>
          <a:xfrm>
            <a:off x="354897" y="2991182"/>
            <a:ext cx="4212043" cy="2029842"/>
            <a:chOff x="1699064" y="4281932"/>
            <a:chExt cx="4212043" cy="2029842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6D85991B-C5DE-720F-C807-DDCA698CB838}"/>
                </a:ext>
              </a:extLst>
            </p:cNvPr>
            <p:cNvSpPr/>
            <p:nvPr/>
          </p:nvSpPr>
          <p:spPr>
            <a:xfrm>
              <a:off x="2508795" y="4281932"/>
              <a:ext cx="2592579" cy="2029842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Rounded Rectangular Callout 26">
              <a:extLst>
                <a:ext uri="{FF2B5EF4-FFF2-40B4-BE49-F238E27FC236}">
                  <a16:creationId xmlns:a16="http://schemas.microsoft.com/office/drawing/2014/main" id="{D3BF9A2C-3289-289B-EB07-C4CD55B9EE89}"/>
                </a:ext>
              </a:extLst>
            </p:cNvPr>
            <p:cNvSpPr/>
            <p:nvPr/>
          </p:nvSpPr>
          <p:spPr>
            <a:xfrm>
              <a:off x="1699064" y="4827899"/>
              <a:ext cx="4212043" cy="937909"/>
            </a:xfrm>
            <a:prstGeom prst="wedgeRoundRectCallou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vi-VN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rích-te</a:t>
              </a:r>
              <a:r>
                <a:rPr lang="en-VN" sz="2800" i="1" dirty="0">
                  <a:solidFill>
                    <a:schemeClr val="tx1"/>
                  </a:solidFill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28" name="Freeform 42">
              <a:extLst>
                <a:ext uri="{FF2B5EF4-FFF2-40B4-BE49-F238E27FC236}">
                  <a16:creationId xmlns:a16="http://schemas.microsoft.com/office/drawing/2014/main" id="{74406CDC-2F46-D328-B08A-9EAF06E6C4B5}"/>
                </a:ext>
              </a:extLst>
            </p:cNvPr>
            <p:cNvSpPr/>
            <p:nvPr/>
          </p:nvSpPr>
          <p:spPr>
            <a:xfrm>
              <a:off x="2110945" y="5016461"/>
              <a:ext cx="686516" cy="1295313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BB7A85B-17D5-FAB2-3507-DAAB37518FC2}"/>
              </a:ext>
            </a:extLst>
          </p:cNvPr>
          <p:cNvGrpSpPr/>
          <p:nvPr/>
        </p:nvGrpSpPr>
        <p:grpSpPr>
          <a:xfrm>
            <a:off x="4015517" y="2991182"/>
            <a:ext cx="4212043" cy="2029842"/>
            <a:chOff x="1699064" y="4281932"/>
            <a:chExt cx="4212043" cy="2029842"/>
          </a:xfrm>
        </p:grpSpPr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5D7E17A9-C664-E92A-6C5B-A4210746E2F7}"/>
                </a:ext>
              </a:extLst>
            </p:cNvPr>
            <p:cNvSpPr/>
            <p:nvPr/>
          </p:nvSpPr>
          <p:spPr>
            <a:xfrm>
              <a:off x="2508795" y="4281932"/>
              <a:ext cx="2592579" cy="2029842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Rounded Rectangular Callout 34">
              <a:extLst>
                <a:ext uri="{FF2B5EF4-FFF2-40B4-BE49-F238E27FC236}">
                  <a16:creationId xmlns:a16="http://schemas.microsoft.com/office/drawing/2014/main" id="{4910F1D2-E982-5D76-D7A8-2BD050C881EE}"/>
                </a:ext>
              </a:extLst>
            </p:cNvPr>
            <p:cNvSpPr/>
            <p:nvPr/>
          </p:nvSpPr>
          <p:spPr>
            <a:xfrm>
              <a:off x="1699064" y="4827899"/>
              <a:ext cx="4212043" cy="937909"/>
            </a:xfrm>
            <a:prstGeom prst="wedgeRoundRectCallou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Fư-cư-si-ma </a:t>
              </a:r>
            </a:p>
            <a:p>
              <a:pPr algn="ctr">
                <a:lnSpc>
                  <a:spcPct val="150000"/>
                </a:lnSpc>
              </a:pPr>
              <a:r>
                <a:rPr lang="vi-VN" sz="2800" i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Đai-i-chi </a:t>
              </a:r>
              <a:endParaRPr lang="en-VN" sz="2800" i="1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" name="Freeform 42">
              <a:extLst>
                <a:ext uri="{FF2B5EF4-FFF2-40B4-BE49-F238E27FC236}">
                  <a16:creationId xmlns:a16="http://schemas.microsoft.com/office/drawing/2014/main" id="{199D2ABB-2411-8EDA-BA9F-1BBC9072E1A0}"/>
                </a:ext>
              </a:extLst>
            </p:cNvPr>
            <p:cNvSpPr/>
            <p:nvPr/>
          </p:nvSpPr>
          <p:spPr>
            <a:xfrm>
              <a:off x="2110945" y="5016461"/>
              <a:ext cx="686516" cy="1295313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428015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5CE69A-4E75-9AFC-4679-77C4AC592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9">
            <a:extLst>
              <a:ext uri="{FF2B5EF4-FFF2-40B4-BE49-F238E27FC236}">
                <a16:creationId xmlns:a16="http://schemas.microsoft.com/office/drawing/2014/main" id="{8A874422-7892-8D65-B3D3-83FED92F378F}"/>
              </a:ext>
            </a:extLst>
          </p:cNvPr>
          <p:cNvSpPr txBox="1"/>
          <p:nvPr/>
        </p:nvSpPr>
        <p:spPr>
          <a:xfrm>
            <a:off x="1039933" y="2835056"/>
            <a:ext cx="10112134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	Ngày 11-3-2011,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một trận động đất mạnh 9 độ rích-te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tấn công vùng Tô-hô-cư Nhật Bản,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gây ra một trận s</a:t>
            </a:r>
            <a:r>
              <a:rPr lang="en-US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ó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ng thần cao hơn 9 mét,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ngập đến 5 tầng nhà.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Đây là trận động đất lớn nhất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được ghi lại trong lịch sử Nhật Bản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và lớn thứ tư thế giới kể từ năm 1900.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Động đất và sóng thần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khiến hơn 15 000 người tử vong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 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và hơn 2 500 người mất tích;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hơn 400.000 người phải đi sơ tán.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Nhà máy điện hạt nhân Fu-cư-si-ma Đại-i-chi</a:t>
            </a:r>
            <a:r>
              <a:rPr lang="en-US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bị huỷ hoại nặng nề.</a:t>
            </a:r>
            <a:r>
              <a:rPr lang="vi-VN" sz="2400" dirty="0">
                <a:solidFill>
                  <a:srgbClr val="C00000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//</a:t>
            </a:r>
            <a:r>
              <a:rPr lang="vi-VN" sz="2400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</a:t>
            </a:r>
            <a:endParaRPr lang="en-US" sz="2400" dirty="0">
              <a:solidFill>
                <a:schemeClr val="tx1"/>
              </a:solidFill>
              <a:latin typeface="+mn-lt"/>
              <a:ea typeface="Cagliostro"/>
              <a:cs typeface="Arial" panose="020B0604020202020204" pitchFamily="34" charset="0"/>
              <a:sym typeface="Cagliostro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1F9A87A-EEFE-1AC2-BD18-834DCD186839}"/>
              </a:ext>
            </a:extLst>
          </p:cNvPr>
          <p:cNvGrpSpPr/>
          <p:nvPr/>
        </p:nvGrpSpPr>
        <p:grpSpPr>
          <a:xfrm>
            <a:off x="2887633" y="1721641"/>
            <a:ext cx="6607799" cy="1074819"/>
            <a:chOff x="2525925" y="332867"/>
            <a:chExt cx="6607799" cy="1074819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A13BD2F-2CB7-191F-FB6E-FE9A9FE270E3}"/>
                </a:ext>
              </a:extLst>
            </p:cNvPr>
            <p:cNvSpPr/>
            <p:nvPr/>
          </p:nvSpPr>
          <p:spPr>
            <a:xfrm>
              <a:off x="3301043" y="370349"/>
              <a:ext cx="4948987" cy="929486"/>
            </a:xfrm>
            <a:custGeom>
              <a:avLst/>
              <a:gdLst/>
              <a:ahLst/>
              <a:cxnLst/>
              <a:rect l="l" t="t" r="r" b="b"/>
              <a:pathLst>
                <a:path w="3056484" h="515177">
                  <a:moveTo>
                    <a:pt x="2853284" y="0"/>
                  </a:moveTo>
                  <a:cubicBezTo>
                    <a:pt x="2965508" y="0"/>
                    <a:pt x="3056484" y="115326"/>
                    <a:pt x="3056484" y="257588"/>
                  </a:cubicBezTo>
                  <a:cubicBezTo>
                    <a:pt x="3056484" y="399851"/>
                    <a:pt x="2965508" y="515177"/>
                    <a:pt x="2853284" y="515177"/>
                  </a:cubicBezTo>
                  <a:lnTo>
                    <a:pt x="203200" y="515177"/>
                  </a:lnTo>
                  <a:cubicBezTo>
                    <a:pt x="90976" y="515177"/>
                    <a:pt x="0" y="399851"/>
                    <a:pt x="0" y="257588"/>
                  </a:cubicBezTo>
                  <a:cubicBezTo>
                    <a:pt x="0" y="1153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D0D6"/>
              </a:solidFill>
              <a:prstDash val="solid"/>
              <a:miter/>
            </a:ln>
          </p:spPr>
        </p:sp>
        <p:sp>
          <p:nvSpPr>
            <p:cNvPr id="12" name="TextBox 13">
              <a:extLst>
                <a:ext uri="{FF2B5EF4-FFF2-40B4-BE49-F238E27FC236}">
                  <a16:creationId xmlns:a16="http://schemas.microsoft.com/office/drawing/2014/main" id="{E0F5CBBB-6843-F5EE-38F0-BC4F693B11B8}"/>
                </a:ext>
              </a:extLst>
            </p:cNvPr>
            <p:cNvSpPr txBox="1"/>
            <p:nvPr/>
          </p:nvSpPr>
          <p:spPr>
            <a:xfrm>
              <a:off x="2525925" y="370349"/>
              <a:ext cx="6607799" cy="683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28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Luyện</a:t>
              </a:r>
              <a:r>
                <a:rPr lang="en-US" sz="28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</a:t>
              </a:r>
              <a:r>
                <a:rPr lang="en-US" sz="28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câu</a:t>
              </a:r>
              <a:r>
                <a:rPr lang="en-US" sz="28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8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dài</a:t>
              </a:r>
              <a:endParaRPr lang="en-US" sz="28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endParaRPr>
            </a:p>
          </p:txBody>
        </p:sp>
        <p:sp>
          <p:nvSpPr>
            <p:cNvPr id="14" name="Freeform 29">
              <a:extLst>
                <a:ext uri="{FF2B5EF4-FFF2-40B4-BE49-F238E27FC236}">
                  <a16:creationId xmlns:a16="http://schemas.microsoft.com/office/drawing/2014/main" id="{C9056E1F-B70C-F4A4-6FA6-943B6816E74E}"/>
                </a:ext>
              </a:extLst>
            </p:cNvPr>
            <p:cNvSpPr/>
            <p:nvPr/>
          </p:nvSpPr>
          <p:spPr>
            <a:xfrm rot="21204291">
              <a:off x="3002277" y="332867"/>
              <a:ext cx="734012" cy="1074819"/>
            </a:xfrm>
            <a:custGeom>
              <a:avLst/>
              <a:gdLst/>
              <a:ahLst/>
              <a:cxnLst/>
              <a:rect l="l" t="t" r="r" b="b"/>
              <a:pathLst>
                <a:path w="2439922" h="3572796">
                  <a:moveTo>
                    <a:pt x="0" y="0"/>
                  </a:moveTo>
                  <a:lnTo>
                    <a:pt x="2439921" y="0"/>
                  </a:lnTo>
                  <a:lnTo>
                    <a:pt x="2439921" y="3572796"/>
                  </a:lnTo>
                  <a:lnTo>
                    <a:pt x="0" y="357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VN" dirty="0"/>
            </a:p>
          </p:txBody>
        </p:sp>
      </p:grpSp>
    </p:spTree>
    <p:extLst>
      <p:ext uri="{BB962C8B-B14F-4D97-AF65-F5344CB8AC3E}">
        <p14:creationId xmlns:p14="http://schemas.microsoft.com/office/powerpoint/2010/main" val="422436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A275DC-EA68-78C7-A250-2C47F08DD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CD33BFE-8164-9060-3C87-2E7A0A406C4C}"/>
              </a:ext>
            </a:extLst>
          </p:cNvPr>
          <p:cNvGrpSpPr/>
          <p:nvPr/>
        </p:nvGrpSpPr>
        <p:grpSpPr>
          <a:xfrm>
            <a:off x="3017007" y="1870401"/>
            <a:ext cx="6696789" cy="900096"/>
            <a:chOff x="3064732" y="317852"/>
            <a:chExt cx="6696789" cy="900096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BA980F09-E3C3-7E29-6FD7-4C383BA1BF33}"/>
                </a:ext>
              </a:extLst>
            </p:cNvPr>
            <p:cNvSpPr/>
            <p:nvPr/>
          </p:nvSpPr>
          <p:spPr>
            <a:xfrm>
              <a:off x="3301043" y="370349"/>
              <a:ext cx="6095398" cy="847599"/>
            </a:xfrm>
            <a:custGeom>
              <a:avLst/>
              <a:gdLst/>
              <a:ahLst/>
              <a:cxnLst/>
              <a:rect l="l" t="t" r="r" b="b"/>
              <a:pathLst>
                <a:path w="3056484" h="515177">
                  <a:moveTo>
                    <a:pt x="2853284" y="0"/>
                  </a:moveTo>
                  <a:cubicBezTo>
                    <a:pt x="2965508" y="0"/>
                    <a:pt x="3056484" y="115326"/>
                    <a:pt x="3056484" y="257588"/>
                  </a:cubicBezTo>
                  <a:cubicBezTo>
                    <a:pt x="3056484" y="399851"/>
                    <a:pt x="2965508" y="515177"/>
                    <a:pt x="2853284" y="515177"/>
                  </a:cubicBezTo>
                  <a:lnTo>
                    <a:pt x="203200" y="515177"/>
                  </a:lnTo>
                  <a:cubicBezTo>
                    <a:pt x="90976" y="515177"/>
                    <a:pt x="0" y="399851"/>
                    <a:pt x="0" y="257588"/>
                  </a:cubicBezTo>
                  <a:cubicBezTo>
                    <a:pt x="0" y="1153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D0D6"/>
              </a:solidFill>
              <a:prstDash val="solid"/>
              <a:miter/>
            </a:ln>
          </p:spPr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F897ECF2-965B-D238-1226-DD0BA7D2ECA4}"/>
                </a:ext>
              </a:extLst>
            </p:cNvPr>
            <p:cNvSpPr txBox="1"/>
            <p:nvPr/>
          </p:nvSpPr>
          <p:spPr>
            <a:xfrm>
              <a:off x="3153722" y="317852"/>
              <a:ext cx="6607799" cy="6724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Bài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có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thể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chia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thành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3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đoạn</a:t>
              </a:r>
              <a:endPara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endParaRPr>
            </a:p>
          </p:txBody>
        </p:sp>
        <p:sp>
          <p:nvSpPr>
            <p:cNvPr id="10" name="Freeform 29">
              <a:extLst>
                <a:ext uri="{FF2B5EF4-FFF2-40B4-BE49-F238E27FC236}">
                  <a16:creationId xmlns:a16="http://schemas.microsoft.com/office/drawing/2014/main" id="{630287DB-F826-E3B2-AEC6-429A35CCF61A}"/>
                </a:ext>
              </a:extLst>
            </p:cNvPr>
            <p:cNvSpPr/>
            <p:nvPr/>
          </p:nvSpPr>
          <p:spPr>
            <a:xfrm rot="21204291">
              <a:off x="3064732" y="328295"/>
              <a:ext cx="580355" cy="849818"/>
            </a:xfrm>
            <a:custGeom>
              <a:avLst/>
              <a:gdLst/>
              <a:ahLst/>
              <a:cxnLst/>
              <a:rect l="l" t="t" r="r" b="b"/>
              <a:pathLst>
                <a:path w="2439922" h="3572796">
                  <a:moveTo>
                    <a:pt x="0" y="0"/>
                  </a:moveTo>
                  <a:lnTo>
                    <a:pt x="2439921" y="0"/>
                  </a:lnTo>
                  <a:lnTo>
                    <a:pt x="2439921" y="3572796"/>
                  </a:lnTo>
                  <a:lnTo>
                    <a:pt x="0" y="357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VN" dirty="0"/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0287417-D449-8FF4-E385-D1720A759172}"/>
              </a:ext>
            </a:extLst>
          </p:cNvPr>
          <p:cNvGrpSpPr/>
          <p:nvPr/>
        </p:nvGrpSpPr>
        <p:grpSpPr>
          <a:xfrm>
            <a:off x="612816" y="3136066"/>
            <a:ext cx="3485115" cy="3145317"/>
            <a:chOff x="612816" y="3136066"/>
            <a:chExt cx="3485115" cy="3145317"/>
          </a:xfrm>
        </p:grpSpPr>
        <p:sp>
          <p:nvSpPr>
            <p:cNvPr id="18" name="Freeform 24">
              <a:extLst>
                <a:ext uri="{FF2B5EF4-FFF2-40B4-BE49-F238E27FC236}">
                  <a16:creationId xmlns:a16="http://schemas.microsoft.com/office/drawing/2014/main" id="{A20645CD-A97A-D9CD-838E-59147FD77940}"/>
                </a:ext>
              </a:extLst>
            </p:cNvPr>
            <p:cNvSpPr/>
            <p:nvPr/>
          </p:nvSpPr>
          <p:spPr>
            <a:xfrm>
              <a:off x="612816" y="3136066"/>
              <a:ext cx="3485115" cy="3145317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57CE12D1-25EF-6393-22BE-47BD24C7305F}"/>
                </a:ext>
              </a:extLst>
            </p:cNvPr>
            <p:cNvSpPr/>
            <p:nvPr/>
          </p:nvSpPr>
          <p:spPr>
            <a:xfrm>
              <a:off x="1083338" y="3315062"/>
              <a:ext cx="2544069" cy="102969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3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</a:t>
              </a:r>
              <a:r>
                <a:rPr lang="en-VN" sz="2300" b="1" dirty="0">
                  <a:solidFill>
                    <a:schemeClr val="tx1"/>
                  </a:solidFill>
                  <a:cs typeface="Arial" panose="020B0604020202020204" pitchFamily="34" charset="0"/>
                </a:rPr>
                <a:t>oạn 1</a:t>
              </a: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224398B-9CBE-FB79-4127-CC7AE05A60EA}"/>
                </a:ext>
              </a:extLst>
            </p:cNvPr>
            <p:cNvSpPr/>
            <p:nvPr/>
          </p:nvSpPr>
          <p:spPr>
            <a:xfrm>
              <a:off x="807996" y="3636112"/>
              <a:ext cx="3094751" cy="21960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Từ đầu đến </a:t>
              </a:r>
              <a:r>
                <a:rPr lang="en-US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“</a:t>
              </a:r>
              <a:r>
                <a:rPr lang="vi-VN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bị huỷ hoại nặng nề</a:t>
              </a:r>
              <a:r>
                <a:rPr lang="en-US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.”</a:t>
              </a:r>
              <a:endParaRPr lang="en-VN" sz="23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4FA2159-547C-7DE8-0E86-66EBA3262DA3}"/>
              </a:ext>
            </a:extLst>
          </p:cNvPr>
          <p:cNvGrpSpPr/>
          <p:nvPr/>
        </p:nvGrpSpPr>
        <p:grpSpPr>
          <a:xfrm>
            <a:off x="4353442" y="3136066"/>
            <a:ext cx="3485115" cy="3145317"/>
            <a:chOff x="4353442" y="3136066"/>
            <a:chExt cx="3485115" cy="3145317"/>
          </a:xfrm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9B550F93-0E75-78F2-35B4-F4566B6AA312}"/>
                </a:ext>
              </a:extLst>
            </p:cNvPr>
            <p:cNvSpPr/>
            <p:nvPr/>
          </p:nvSpPr>
          <p:spPr>
            <a:xfrm>
              <a:off x="4353442" y="3136066"/>
              <a:ext cx="3485115" cy="3145317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81473F8F-960B-566C-7FE5-AFFCB4846B0F}"/>
                </a:ext>
              </a:extLst>
            </p:cNvPr>
            <p:cNvSpPr/>
            <p:nvPr/>
          </p:nvSpPr>
          <p:spPr>
            <a:xfrm>
              <a:off x="4743312" y="3325277"/>
              <a:ext cx="2705374" cy="102969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3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</a:t>
              </a:r>
              <a:r>
                <a:rPr lang="en-VN" sz="2300" b="1" dirty="0">
                  <a:solidFill>
                    <a:schemeClr val="tx1"/>
                  </a:solidFill>
                  <a:cs typeface="Arial" panose="020B0604020202020204" pitchFamily="34" charset="0"/>
                </a:rPr>
                <a:t>oạn 2</a:t>
              </a: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D407C92D-E0E3-5D7A-E5FC-23D00D33A2EB}"/>
                </a:ext>
              </a:extLst>
            </p:cNvPr>
            <p:cNvSpPr/>
            <p:nvPr/>
          </p:nvSpPr>
          <p:spPr>
            <a:xfrm>
              <a:off x="4743312" y="3829909"/>
              <a:ext cx="2705374" cy="21960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vi-VN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Tiếp theo đến “nguy hiểm đến tính mạng</a:t>
              </a:r>
              <a:r>
                <a:rPr lang="en-US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.</a:t>
              </a:r>
              <a:r>
                <a:rPr lang="vi-VN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”</a:t>
              </a:r>
              <a:endParaRPr lang="en-VN" sz="23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DEBC791-8296-9F77-382C-D95295885EEA}"/>
              </a:ext>
            </a:extLst>
          </p:cNvPr>
          <p:cNvGrpSpPr/>
          <p:nvPr/>
        </p:nvGrpSpPr>
        <p:grpSpPr>
          <a:xfrm>
            <a:off x="8094068" y="3136066"/>
            <a:ext cx="3485115" cy="3145317"/>
            <a:chOff x="8094068" y="3136066"/>
            <a:chExt cx="3485115" cy="3145317"/>
          </a:xfrm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FDC14628-BC38-EBA8-F9C0-A02FE7F0E617}"/>
                </a:ext>
              </a:extLst>
            </p:cNvPr>
            <p:cNvSpPr/>
            <p:nvPr/>
          </p:nvSpPr>
          <p:spPr>
            <a:xfrm>
              <a:off x="8094068" y="3136066"/>
              <a:ext cx="3485115" cy="3145317"/>
            </a:xfrm>
            <a:custGeom>
              <a:avLst/>
              <a:gdLst/>
              <a:ahLst/>
              <a:cxnLst/>
              <a:rect l="l" t="t" r="r" b="b"/>
              <a:pathLst>
                <a:path w="7528577" h="6794541">
                  <a:moveTo>
                    <a:pt x="0" y="0"/>
                  </a:moveTo>
                  <a:lnTo>
                    <a:pt x="7528576" y="0"/>
                  </a:lnTo>
                  <a:lnTo>
                    <a:pt x="7528576" y="6794541"/>
                  </a:lnTo>
                  <a:lnTo>
                    <a:pt x="0" y="67945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VN" dirty="0"/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D2CBD8F0-E78C-951C-A9E9-3836963196D9}"/>
                </a:ext>
              </a:extLst>
            </p:cNvPr>
            <p:cNvSpPr/>
            <p:nvPr/>
          </p:nvSpPr>
          <p:spPr>
            <a:xfrm>
              <a:off x="8897020" y="3393604"/>
              <a:ext cx="1879210" cy="1029695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300" b="1" dirty="0" err="1">
                  <a:solidFill>
                    <a:schemeClr val="tx1"/>
                  </a:solidFill>
                  <a:cs typeface="Arial" panose="020B0604020202020204" pitchFamily="34" charset="0"/>
                </a:rPr>
                <a:t>Đ</a:t>
              </a:r>
              <a:r>
                <a:rPr lang="en-VN" sz="2300" b="1" dirty="0">
                  <a:solidFill>
                    <a:schemeClr val="tx1"/>
                  </a:solidFill>
                  <a:cs typeface="Arial" panose="020B0604020202020204" pitchFamily="34" charset="0"/>
                </a:rPr>
                <a:t>oạn 3</a:t>
              </a: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A68E6805-3249-5C76-0690-50CC520EB0F5}"/>
                </a:ext>
              </a:extLst>
            </p:cNvPr>
            <p:cNvSpPr/>
            <p:nvPr/>
          </p:nvSpPr>
          <p:spPr>
            <a:xfrm>
              <a:off x="8660593" y="3325277"/>
              <a:ext cx="2352064" cy="2196044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vi-VN" sz="2300" dirty="0">
                  <a:solidFill>
                    <a:schemeClr val="tx1"/>
                  </a:solidFill>
                  <a:cs typeface="Arial" panose="020B0604020202020204" pitchFamily="34" charset="0"/>
                </a:rPr>
                <a:t>Còn lại.</a:t>
              </a:r>
              <a:endParaRPr lang="en-VN" sz="23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045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568D7-37A9-89FB-0F32-F7CC5E369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>
            <a:extLst>
              <a:ext uri="{FF2B5EF4-FFF2-40B4-BE49-F238E27FC236}">
                <a16:creationId xmlns:a16="http://schemas.microsoft.com/office/drawing/2014/main" id="{40B1FB6B-2933-D525-EE1C-655A2BFD2BCF}"/>
              </a:ext>
            </a:extLst>
          </p:cNvPr>
          <p:cNvGrpSpPr/>
          <p:nvPr/>
        </p:nvGrpSpPr>
        <p:grpSpPr>
          <a:xfrm>
            <a:off x="873072" y="1615100"/>
            <a:ext cx="12159438" cy="5167917"/>
            <a:chOff x="873072" y="1574156"/>
            <a:chExt cx="12159438" cy="5167917"/>
          </a:xfrm>
        </p:grpSpPr>
        <p:sp>
          <p:nvSpPr>
            <p:cNvPr id="11" name="Freeform 2">
              <a:extLst>
                <a:ext uri="{FF2B5EF4-FFF2-40B4-BE49-F238E27FC236}">
                  <a16:creationId xmlns:a16="http://schemas.microsoft.com/office/drawing/2014/main" id="{7678D2BD-F062-21C9-0E4D-2344A24C0B8B}"/>
                </a:ext>
              </a:extLst>
            </p:cNvPr>
            <p:cNvSpPr/>
            <p:nvPr/>
          </p:nvSpPr>
          <p:spPr>
            <a:xfrm>
              <a:off x="1441598" y="1574156"/>
              <a:ext cx="9555641" cy="4813654"/>
            </a:xfrm>
            <a:custGeom>
              <a:avLst/>
              <a:gdLst/>
              <a:ahLst/>
              <a:cxnLst/>
              <a:rect l="l" t="t" r="r" b="b"/>
              <a:pathLst>
                <a:path w="14333461" h="7220481">
                  <a:moveTo>
                    <a:pt x="0" y="0"/>
                  </a:moveTo>
                  <a:lnTo>
                    <a:pt x="14333460" y="0"/>
                  </a:lnTo>
                  <a:lnTo>
                    <a:pt x="14333460" y="7220481"/>
                  </a:lnTo>
                  <a:lnTo>
                    <a:pt x="0" y="7220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4" name="Group 5">
              <a:extLst>
                <a:ext uri="{FF2B5EF4-FFF2-40B4-BE49-F238E27FC236}">
                  <a16:creationId xmlns:a16="http://schemas.microsoft.com/office/drawing/2014/main" id="{E2AA4FF9-57A2-58EC-5096-A03BE83D13C1}"/>
                </a:ext>
              </a:extLst>
            </p:cNvPr>
            <p:cNvGrpSpPr/>
            <p:nvPr/>
          </p:nvGrpSpPr>
          <p:grpSpPr>
            <a:xfrm>
              <a:off x="873072" y="4572332"/>
              <a:ext cx="178508" cy="178508"/>
              <a:chOff x="0" y="0"/>
              <a:chExt cx="812800" cy="812800"/>
            </a:xfrm>
          </p:grpSpPr>
          <p:sp>
            <p:nvSpPr>
              <p:cNvPr id="15" name="Freeform 6">
                <a:extLst>
                  <a:ext uri="{FF2B5EF4-FFF2-40B4-BE49-F238E27FC236}">
                    <a16:creationId xmlns:a16="http://schemas.microsoft.com/office/drawing/2014/main" id="{BD108814-1A91-3297-388B-F38EB0C208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6" name="TextBox 7">
                <a:extLst>
                  <a:ext uri="{FF2B5EF4-FFF2-40B4-BE49-F238E27FC236}">
                    <a16:creationId xmlns:a16="http://schemas.microsoft.com/office/drawing/2014/main" id="{C99C009D-6367-C5EC-E1E9-B450A10A6C66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17" name="Group 8">
              <a:extLst>
                <a:ext uri="{FF2B5EF4-FFF2-40B4-BE49-F238E27FC236}">
                  <a16:creationId xmlns:a16="http://schemas.microsoft.com/office/drawing/2014/main" id="{23B44B0A-A122-736B-0C2F-9605E379C5D2}"/>
                </a:ext>
              </a:extLst>
            </p:cNvPr>
            <p:cNvGrpSpPr/>
            <p:nvPr/>
          </p:nvGrpSpPr>
          <p:grpSpPr>
            <a:xfrm>
              <a:off x="5017245" y="6404545"/>
              <a:ext cx="178508" cy="178508"/>
              <a:chOff x="0" y="0"/>
              <a:chExt cx="812800" cy="812800"/>
            </a:xfrm>
          </p:grpSpPr>
          <p:sp>
            <p:nvSpPr>
              <p:cNvPr id="18" name="Freeform 9">
                <a:extLst>
                  <a:ext uri="{FF2B5EF4-FFF2-40B4-BE49-F238E27FC236}">
                    <a16:creationId xmlns:a16="http://schemas.microsoft.com/office/drawing/2014/main" id="{A9D9E8EC-4CDD-56E4-65A1-571B89E1502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9" name="TextBox 10">
                <a:extLst>
                  <a:ext uri="{FF2B5EF4-FFF2-40B4-BE49-F238E27FC236}">
                    <a16:creationId xmlns:a16="http://schemas.microsoft.com/office/drawing/2014/main" id="{275417C4-5724-1260-4F1C-4D41DE5222D4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20" name="Group 11">
              <a:extLst>
                <a:ext uri="{FF2B5EF4-FFF2-40B4-BE49-F238E27FC236}">
                  <a16:creationId xmlns:a16="http://schemas.microsoft.com/office/drawing/2014/main" id="{6EB0CFFB-3C47-02AD-A0DA-9950FB1AE3D2}"/>
                </a:ext>
              </a:extLst>
            </p:cNvPr>
            <p:cNvGrpSpPr/>
            <p:nvPr/>
          </p:nvGrpSpPr>
          <p:grpSpPr>
            <a:xfrm>
              <a:off x="11328486" y="4379166"/>
              <a:ext cx="178508" cy="178508"/>
              <a:chOff x="0" y="0"/>
              <a:chExt cx="812800" cy="812800"/>
            </a:xfrm>
          </p:grpSpPr>
          <p:sp>
            <p:nvSpPr>
              <p:cNvPr id="21" name="Freeform 12">
                <a:extLst>
                  <a:ext uri="{FF2B5EF4-FFF2-40B4-BE49-F238E27FC236}">
                    <a16:creationId xmlns:a16="http://schemas.microsoft.com/office/drawing/2014/main" id="{2CF903BB-16E6-63E6-2BD5-008C0EFD6E65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22" name="TextBox 13">
                <a:extLst>
                  <a:ext uri="{FF2B5EF4-FFF2-40B4-BE49-F238E27FC236}">
                    <a16:creationId xmlns:a16="http://schemas.microsoft.com/office/drawing/2014/main" id="{C6C7EFAE-69BE-B1F8-1E80-3613CF0711ED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32" name="Group 23">
              <a:extLst>
                <a:ext uri="{FF2B5EF4-FFF2-40B4-BE49-F238E27FC236}">
                  <a16:creationId xmlns:a16="http://schemas.microsoft.com/office/drawing/2014/main" id="{5E540107-0935-6DA3-3A3B-44BB563A0928}"/>
                </a:ext>
              </a:extLst>
            </p:cNvPr>
            <p:cNvGrpSpPr/>
            <p:nvPr/>
          </p:nvGrpSpPr>
          <p:grpSpPr>
            <a:xfrm>
              <a:off x="7570449" y="6172200"/>
              <a:ext cx="178508" cy="178508"/>
              <a:chOff x="0" y="0"/>
              <a:chExt cx="812800" cy="812800"/>
            </a:xfrm>
          </p:grpSpPr>
          <p:sp>
            <p:nvSpPr>
              <p:cNvPr id="33" name="Freeform 24">
                <a:extLst>
                  <a:ext uri="{FF2B5EF4-FFF2-40B4-BE49-F238E27FC236}">
                    <a16:creationId xmlns:a16="http://schemas.microsoft.com/office/drawing/2014/main" id="{DDA5B66F-9FAA-BC2B-B24F-231A0AED6A93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34" name="TextBox 25">
                <a:extLst>
                  <a:ext uri="{FF2B5EF4-FFF2-40B4-BE49-F238E27FC236}">
                    <a16:creationId xmlns:a16="http://schemas.microsoft.com/office/drawing/2014/main" id="{E41BF76E-74A0-F960-3193-DE5F1C1F8EFA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933BFA07-E69C-2452-7106-22DC4E4AC200}"/>
                </a:ext>
              </a:extLst>
            </p:cNvPr>
            <p:cNvSpPr/>
            <p:nvPr/>
          </p:nvSpPr>
          <p:spPr>
            <a:xfrm>
              <a:off x="8155710" y="5065673"/>
              <a:ext cx="4876800" cy="1676400"/>
            </a:xfrm>
            <a:custGeom>
              <a:avLst/>
              <a:gdLst/>
              <a:ahLst/>
              <a:cxnLst/>
              <a:rect l="l" t="t" r="r" b="b"/>
              <a:pathLst>
                <a:path w="7315200" h="2514600">
                  <a:moveTo>
                    <a:pt x="0" y="0"/>
                  </a:moveTo>
                  <a:lnTo>
                    <a:pt x="7315200" y="0"/>
                  </a:lnTo>
                  <a:lnTo>
                    <a:pt x="7315200" y="2514600"/>
                  </a:lnTo>
                  <a:lnTo>
                    <a:pt x="0" y="251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AB5D977-8965-802C-B8DE-8705A3914B46}"/>
                </a:ext>
              </a:extLst>
            </p:cNvPr>
            <p:cNvSpPr txBox="1"/>
            <p:nvPr/>
          </p:nvSpPr>
          <p:spPr>
            <a:xfrm>
              <a:off x="2565230" y="2997128"/>
              <a:ext cx="7308376" cy="1465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3200" dirty="0">
                  <a:latin typeface="+mn-lt"/>
                  <a:cs typeface="Arial" panose="020B0604020202020204" pitchFamily="34" charset="0"/>
                </a:rPr>
                <a:t>C</a:t>
              </a:r>
              <a:r>
                <a:rPr lang="en-VN" sz="3200" dirty="0">
                  <a:latin typeface="+mn-lt"/>
                  <a:cs typeface="Arial" panose="020B0604020202020204" pitchFamily="34" charset="0"/>
                </a:rPr>
                <a:t>ác em luyện đọc thành tiếng bài đọc trong nhóm nhỏ và trước lớp.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457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79EA4-1986-25B9-4464-21150C73A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5B78A6D-E1DD-3119-2361-5CB486CF55A7}"/>
              </a:ext>
            </a:extLst>
          </p:cNvPr>
          <p:cNvGrpSpPr/>
          <p:nvPr/>
        </p:nvGrpSpPr>
        <p:grpSpPr>
          <a:xfrm>
            <a:off x="1642134" y="1141334"/>
            <a:ext cx="9835633" cy="5669633"/>
            <a:chOff x="1642134" y="1223222"/>
            <a:chExt cx="9835633" cy="566963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69AD68D8-BEF0-E5BB-62F3-E70487BF2C6A}"/>
                </a:ext>
              </a:extLst>
            </p:cNvPr>
            <p:cNvGrpSpPr/>
            <p:nvPr/>
          </p:nvGrpSpPr>
          <p:grpSpPr>
            <a:xfrm>
              <a:off x="1642134" y="1223222"/>
              <a:ext cx="9835633" cy="5669633"/>
              <a:chOff x="223471" y="-309223"/>
              <a:chExt cx="12970079" cy="7476447"/>
            </a:xfrm>
          </p:grpSpPr>
          <p:sp>
            <p:nvSpPr>
              <p:cNvPr id="18" name="Freeform 2">
                <a:extLst>
                  <a:ext uri="{FF2B5EF4-FFF2-40B4-BE49-F238E27FC236}">
                    <a16:creationId xmlns:a16="http://schemas.microsoft.com/office/drawing/2014/main" id="{14B3A462-5EB8-1FF4-B152-D0474EA0125E}"/>
                  </a:ext>
                </a:extLst>
              </p:cNvPr>
              <p:cNvSpPr/>
              <p:nvPr/>
            </p:nvSpPr>
            <p:spPr>
              <a:xfrm rot="20488046">
                <a:off x="1799803" y="-309223"/>
                <a:ext cx="8824131" cy="7476447"/>
              </a:xfrm>
              <a:custGeom>
                <a:avLst/>
                <a:gdLst/>
                <a:ahLst/>
                <a:cxnLst/>
                <a:rect l="l" t="t" r="r" b="b"/>
                <a:pathLst>
                  <a:path w="14464099" h="12255037">
                    <a:moveTo>
                      <a:pt x="0" y="0"/>
                    </a:moveTo>
                    <a:lnTo>
                      <a:pt x="14464099" y="0"/>
                    </a:lnTo>
                    <a:lnTo>
                      <a:pt x="14464099" y="12255037"/>
                    </a:lnTo>
                    <a:lnTo>
                      <a:pt x="0" y="12255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9" name="Freeform 3">
                <a:extLst>
                  <a:ext uri="{FF2B5EF4-FFF2-40B4-BE49-F238E27FC236}">
                    <a16:creationId xmlns:a16="http://schemas.microsoft.com/office/drawing/2014/main" id="{11D2EE17-A47B-9886-300E-FFF484393C8F}"/>
                  </a:ext>
                </a:extLst>
              </p:cNvPr>
              <p:cNvSpPr/>
              <p:nvPr/>
            </p:nvSpPr>
            <p:spPr>
              <a:xfrm>
                <a:off x="1041886" y="818751"/>
                <a:ext cx="10363273" cy="5220499"/>
              </a:xfrm>
              <a:custGeom>
                <a:avLst/>
                <a:gdLst/>
                <a:ahLst/>
                <a:cxnLst/>
                <a:rect l="l" t="t" r="r" b="b"/>
                <a:pathLst>
                  <a:path w="15544909" h="7830748">
                    <a:moveTo>
                      <a:pt x="0" y="0"/>
                    </a:moveTo>
                    <a:lnTo>
                      <a:pt x="15544910" y="0"/>
                    </a:lnTo>
                    <a:lnTo>
                      <a:pt x="15544910" y="7830748"/>
                    </a:lnTo>
                    <a:lnTo>
                      <a:pt x="0" y="783074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BAC1672C-7C66-1442-FE8F-23924A21D22F}"/>
                  </a:ext>
                </a:extLst>
              </p:cNvPr>
              <p:cNvSpPr/>
              <p:nvPr/>
            </p:nvSpPr>
            <p:spPr>
              <a:xfrm rot="-1617254">
                <a:off x="10445633" y="4806431"/>
                <a:ext cx="2747917" cy="2217096"/>
              </a:xfrm>
              <a:custGeom>
                <a:avLst/>
                <a:gdLst/>
                <a:ahLst/>
                <a:cxnLst/>
                <a:rect l="l" t="t" r="r" b="b"/>
                <a:pathLst>
                  <a:path w="4121875" h="3325644">
                    <a:moveTo>
                      <a:pt x="0" y="0"/>
                    </a:moveTo>
                    <a:lnTo>
                      <a:pt x="4121874" y="0"/>
                    </a:lnTo>
                    <a:lnTo>
                      <a:pt x="4121874" y="3325644"/>
                    </a:lnTo>
                    <a:lnTo>
                      <a:pt x="0" y="33256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21" name="Group 7">
                <a:extLst>
                  <a:ext uri="{FF2B5EF4-FFF2-40B4-BE49-F238E27FC236}">
                    <a16:creationId xmlns:a16="http://schemas.microsoft.com/office/drawing/2014/main" id="{BF166D07-0D48-5031-CCC2-C96082916180}"/>
                  </a:ext>
                </a:extLst>
              </p:cNvPr>
              <p:cNvGrpSpPr/>
              <p:nvPr/>
            </p:nvGrpSpPr>
            <p:grpSpPr>
              <a:xfrm>
                <a:off x="453311" y="2620526"/>
                <a:ext cx="178508" cy="178508"/>
                <a:chOff x="0" y="0"/>
                <a:chExt cx="812800" cy="812800"/>
              </a:xfrm>
            </p:grpSpPr>
            <p:sp>
              <p:nvSpPr>
                <p:cNvPr id="41" name="Freeform 8">
                  <a:extLst>
                    <a:ext uri="{FF2B5EF4-FFF2-40B4-BE49-F238E27FC236}">
                      <a16:creationId xmlns:a16="http://schemas.microsoft.com/office/drawing/2014/main" id="{BCE4D46A-8E7C-9C3C-B3C5-D64B8968795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42" name="TextBox 9">
                  <a:extLst>
                    <a:ext uri="{FF2B5EF4-FFF2-40B4-BE49-F238E27FC236}">
                      <a16:creationId xmlns:a16="http://schemas.microsoft.com/office/drawing/2014/main" id="{711E1E4C-53FB-106B-AF10-D17F5948E632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97BE344E-8593-D500-84D6-B8189AC907AF}"/>
                  </a:ext>
                </a:extLst>
              </p:cNvPr>
              <p:cNvGrpSpPr/>
              <p:nvPr/>
            </p:nvGrpSpPr>
            <p:grpSpPr>
              <a:xfrm>
                <a:off x="223471" y="5479737"/>
                <a:ext cx="178508" cy="178508"/>
                <a:chOff x="0" y="0"/>
                <a:chExt cx="812800" cy="812800"/>
              </a:xfrm>
            </p:grpSpPr>
            <p:sp>
              <p:nvSpPr>
                <p:cNvPr id="39" name="Freeform 11">
                  <a:extLst>
                    <a:ext uri="{FF2B5EF4-FFF2-40B4-BE49-F238E27FC236}">
                      <a16:creationId xmlns:a16="http://schemas.microsoft.com/office/drawing/2014/main" id="{7E50B06F-3CB2-FDE3-DCE5-2537A8FCEC8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40" name="TextBox 12">
                  <a:extLst>
                    <a:ext uri="{FF2B5EF4-FFF2-40B4-BE49-F238E27FC236}">
                      <a16:creationId xmlns:a16="http://schemas.microsoft.com/office/drawing/2014/main" id="{037C3C62-BD6A-E0AA-5D1C-2287396225B1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3" name="Group 13">
                <a:extLst>
                  <a:ext uri="{FF2B5EF4-FFF2-40B4-BE49-F238E27FC236}">
                    <a16:creationId xmlns:a16="http://schemas.microsoft.com/office/drawing/2014/main" id="{340F89FF-B107-8539-158B-1006C2C11926}"/>
                  </a:ext>
                </a:extLst>
              </p:cNvPr>
              <p:cNvGrpSpPr/>
              <p:nvPr/>
            </p:nvGrpSpPr>
            <p:grpSpPr>
              <a:xfrm>
                <a:off x="4561030" y="5993692"/>
                <a:ext cx="178508" cy="178508"/>
                <a:chOff x="0" y="0"/>
                <a:chExt cx="812800" cy="812800"/>
              </a:xfrm>
            </p:grpSpPr>
            <p:sp>
              <p:nvSpPr>
                <p:cNvPr id="37" name="Freeform 14">
                  <a:extLst>
                    <a:ext uri="{FF2B5EF4-FFF2-40B4-BE49-F238E27FC236}">
                      <a16:creationId xmlns:a16="http://schemas.microsoft.com/office/drawing/2014/main" id="{6F22725A-EDCC-33C8-4C1B-2CC5B3E6330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8" name="TextBox 15">
                  <a:extLst>
                    <a:ext uri="{FF2B5EF4-FFF2-40B4-BE49-F238E27FC236}">
                      <a16:creationId xmlns:a16="http://schemas.microsoft.com/office/drawing/2014/main" id="{9B7044E8-FF87-D7C9-DE0F-909B317A2A68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4" name="Group 16">
                <a:extLst>
                  <a:ext uri="{FF2B5EF4-FFF2-40B4-BE49-F238E27FC236}">
                    <a16:creationId xmlns:a16="http://schemas.microsoft.com/office/drawing/2014/main" id="{179B4A4F-648D-A010-1FF2-8329D9362AC7}"/>
                  </a:ext>
                </a:extLst>
              </p:cNvPr>
              <p:cNvGrpSpPr/>
              <p:nvPr/>
            </p:nvGrpSpPr>
            <p:grpSpPr>
              <a:xfrm>
                <a:off x="9404069" y="6261454"/>
                <a:ext cx="178508" cy="178508"/>
                <a:chOff x="0" y="0"/>
                <a:chExt cx="812800" cy="812800"/>
              </a:xfrm>
            </p:grpSpPr>
            <p:sp>
              <p:nvSpPr>
                <p:cNvPr id="35" name="Freeform 17">
                  <a:extLst>
                    <a:ext uri="{FF2B5EF4-FFF2-40B4-BE49-F238E27FC236}">
                      <a16:creationId xmlns:a16="http://schemas.microsoft.com/office/drawing/2014/main" id="{73DD7489-2E0F-BC8A-63B9-6C70A411650A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6" name="TextBox 18">
                  <a:extLst>
                    <a:ext uri="{FF2B5EF4-FFF2-40B4-BE49-F238E27FC236}">
                      <a16:creationId xmlns:a16="http://schemas.microsoft.com/office/drawing/2014/main" id="{2DEB3DE7-A638-F981-4961-BE3C9C3E0742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AA8C628A-3993-06BA-4B3A-E982778F7DAD}"/>
                  </a:ext>
                </a:extLst>
              </p:cNvPr>
              <p:cNvGrpSpPr/>
              <p:nvPr/>
            </p:nvGrpSpPr>
            <p:grpSpPr>
              <a:xfrm>
                <a:off x="3425921" y="507292"/>
                <a:ext cx="178508" cy="178508"/>
                <a:chOff x="0" y="0"/>
                <a:chExt cx="812800" cy="812800"/>
              </a:xfrm>
            </p:grpSpPr>
            <p:sp>
              <p:nvSpPr>
                <p:cNvPr id="33" name="Freeform 20">
                  <a:extLst>
                    <a:ext uri="{FF2B5EF4-FFF2-40B4-BE49-F238E27FC236}">
                      <a16:creationId xmlns:a16="http://schemas.microsoft.com/office/drawing/2014/main" id="{8E4B7796-164B-ED87-A36F-E95986911EE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4" name="TextBox 21">
                  <a:extLst>
                    <a:ext uri="{FF2B5EF4-FFF2-40B4-BE49-F238E27FC236}">
                      <a16:creationId xmlns:a16="http://schemas.microsoft.com/office/drawing/2014/main" id="{85B9BF91-EC03-B2AD-C158-4AE70B60FA16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6" name="Group 22">
                <a:extLst>
                  <a:ext uri="{FF2B5EF4-FFF2-40B4-BE49-F238E27FC236}">
                    <a16:creationId xmlns:a16="http://schemas.microsoft.com/office/drawing/2014/main" id="{B3560CEB-5B52-BFD2-A97E-A263916ABA84}"/>
                  </a:ext>
                </a:extLst>
              </p:cNvPr>
              <p:cNvGrpSpPr/>
              <p:nvPr/>
            </p:nvGrpSpPr>
            <p:grpSpPr>
              <a:xfrm>
                <a:off x="8753361" y="466718"/>
                <a:ext cx="178508" cy="178508"/>
                <a:chOff x="0" y="0"/>
                <a:chExt cx="812800" cy="812800"/>
              </a:xfrm>
            </p:grpSpPr>
            <p:sp>
              <p:nvSpPr>
                <p:cNvPr id="31" name="Freeform 23">
                  <a:extLst>
                    <a:ext uri="{FF2B5EF4-FFF2-40B4-BE49-F238E27FC236}">
                      <a16:creationId xmlns:a16="http://schemas.microsoft.com/office/drawing/2014/main" id="{EE172FB9-0F84-21F2-A5E9-A11E9804795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2" name="TextBox 24">
                  <a:extLst>
                    <a:ext uri="{FF2B5EF4-FFF2-40B4-BE49-F238E27FC236}">
                      <a16:creationId xmlns:a16="http://schemas.microsoft.com/office/drawing/2014/main" id="{73944106-97CB-6C90-D6FF-C1BD0B54337E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7" name="Group 25">
                <a:extLst>
                  <a:ext uri="{FF2B5EF4-FFF2-40B4-BE49-F238E27FC236}">
                    <a16:creationId xmlns:a16="http://schemas.microsoft.com/office/drawing/2014/main" id="{7E9B4F86-29D4-D8A5-66E3-03ABFD9AA3B5}"/>
                  </a:ext>
                </a:extLst>
              </p:cNvPr>
              <p:cNvGrpSpPr/>
              <p:nvPr/>
            </p:nvGrpSpPr>
            <p:grpSpPr>
              <a:xfrm>
                <a:off x="11641083" y="2442018"/>
                <a:ext cx="178508" cy="178508"/>
                <a:chOff x="0" y="0"/>
                <a:chExt cx="812800" cy="812800"/>
              </a:xfrm>
            </p:grpSpPr>
            <p:sp>
              <p:nvSpPr>
                <p:cNvPr id="29" name="Freeform 26">
                  <a:extLst>
                    <a:ext uri="{FF2B5EF4-FFF2-40B4-BE49-F238E27FC236}">
                      <a16:creationId xmlns:a16="http://schemas.microsoft.com/office/drawing/2014/main" id="{A9FA3722-2424-6668-5D42-49F36E2153A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C0C7DF06-DEE1-EF38-7BDC-CD54B8760B03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DBE757B3-19EB-53D4-A003-3E72C4CCD1CB}"/>
                  </a:ext>
                </a:extLst>
              </p:cNvPr>
              <p:cNvSpPr/>
              <p:nvPr/>
            </p:nvSpPr>
            <p:spPr>
              <a:xfrm rot="-1329982">
                <a:off x="701951" y="4522907"/>
                <a:ext cx="1626615" cy="2381864"/>
              </a:xfrm>
              <a:custGeom>
                <a:avLst/>
                <a:gdLst/>
                <a:ahLst/>
                <a:cxnLst/>
                <a:rect l="l" t="t" r="r" b="b"/>
                <a:pathLst>
                  <a:path w="2439922" h="3572796">
                    <a:moveTo>
                      <a:pt x="0" y="0"/>
                    </a:moveTo>
                    <a:lnTo>
                      <a:pt x="2439921" y="0"/>
                    </a:lnTo>
                    <a:lnTo>
                      <a:pt x="2439921" y="3572796"/>
                    </a:lnTo>
                    <a:lnTo>
                      <a:pt x="0" y="35727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8D56BDB2-B807-4318-D546-65041B4078ED}"/>
                </a:ext>
              </a:extLst>
            </p:cNvPr>
            <p:cNvSpPr txBox="1"/>
            <p:nvPr/>
          </p:nvSpPr>
          <p:spPr>
            <a:xfrm>
              <a:off x="2888268" y="3067501"/>
              <a:ext cx="6607799" cy="1964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HOẠT ĐỘNG 2</a:t>
              </a:r>
            </a:p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 HIỂU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819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157ADC-5DF9-56E3-ABAA-F1FD97B95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A786BC24-2311-8697-2B17-A0A8AEB5D7F1}"/>
              </a:ext>
            </a:extLst>
          </p:cNvPr>
          <p:cNvSpPr/>
          <p:nvPr/>
        </p:nvSpPr>
        <p:spPr>
          <a:xfrm>
            <a:off x="700206" y="2801212"/>
            <a:ext cx="6800463" cy="1835767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kern="100" dirty="0" err="1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Rích-te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loại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thang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xác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định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sức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tàn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phá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trận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; 9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rích-te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mức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cực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kì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2FB8B5C-DEDF-1718-EBA4-AB33122AA578}"/>
              </a:ext>
            </a:extLst>
          </p:cNvPr>
          <p:cNvSpPr/>
          <p:nvPr/>
        </p:nvSpPr>
        <p:spPr>
          <a:xfrm>
            <a:off x="685505" y="4833019"/>
            <a:ext cx="6800463" cy="1835768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i="1" kern="100" dirty="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Sóng thần</a:t>
            </a:r>
            <a:r>
              <a:rPr lang="vi-VN" sz="2400" kern="1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sóng biển rất lớn, có thể cao đến hàng chục mét, do động đất ngầm dưới biển gây ra, có sức tàn phá rất mạnh. 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DE210A2-98FC-03CD-F3FF-5215A51CDF8F}"/>
              </a:ext>
            </a:extLst>
          </p:cNvPr>
          <p:cNvGrpSpPr/>
          <p:nvPr/>
        </p:nvGrpSpPr>
        <p:grpSpPr>
          <a:xfrm>
            <a:off x="781836" y="1691070"/>
            <a:ext cx="6607799" cy="896921"/>
            <a:chOff x="2424276" y="288562"/>
            <a:chExt cx="6607799" cy="896921"/>
          </a:xfrm>
        </p:grpSpPr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FC174233-2D01-780A-1B68-B8CD56FF0DF2}"/>
                </a:ext>
              </a:extLst>
            </p:cNvPr>
            <p:cNvSpPr/>
            <p:nvPr/>
          </p:nvSpPr>
          <p:spPr>
            <a:xfrm>
              <a:off x="3301043" y="370349"/>
              <a:ext cx="4948987" cy="793716"/>
            </a:xfrm>
            <a:custGeom>
              <a:avLst/>
              <a:gdLst/>
              <a:ahLst/>
              <a:cxnLst/>
              <a:rect l="l" t="t" r="r" b="b"/>
              <a:pathLst>
                <a:path w="3056484" h="515177">
                  <a:moveTo>
                    <a:pt x="2853284" y="0"/>
                  </a:moveTo>
                  <a:cubicBezTo>
                    <a:pt x="2965508" y="0"/>
                    <a:pt x="3056484" y="115326"/>
                    <a:pt x="3056484" y="257588"/>
                  </a:cubicBezTo>
                  <a:cubicBezTo>
                    <a:pt x="3056484" y="399851"/>
                    <a:pt x="2965508" y="515177"/>
                    <a:pt x="2853284" y="515177"/>
                  </a:cubicBezTo>
                  <a:lnTo>
                    <a:pt x="203200" y="515177"/>
                  </a:lnTo>
                  <a:cubicBezTo>
                    <a:pt x="90976" y="515177"/>
                    <a:pt x="0" y="399851"/>
                    <a:pt x="0" y="257588"/>
                  </a:cubicBezTo>
                  <a:cubicBezTo>
                    <a:pt x="0" y="1153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D0D6"/>
              </a:solidFill>
              <a:prstDash val="solid"/>
              <a:miter/>
            </a:ln>
          </p:spPr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BC32197A-ED7E-BB49-1506-6690044DC658}"/>
                </a:ext>
              </a:extLst>
            </p:cNvPr>
            <p:cNvSpPr txBox="1"/>
            <p:nvPr/>
          </p:nvSpPr>
          <p:spPr>
            <a:xfrm>
              <a:off x="2424276" y="288562"/>
              <a:ext cx="6607799" cy="683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Giải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nghĩa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một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số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từ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khó</a:t>
              </a:r>
              <a:endPara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endParaRPr>
            </a:p>
          </p:txBody>
        </p:sp>
        <p:sp>
          <p:nvSpPr>
            <p:cNvPr id="18" name="Freeform 29">
              <a:extLst>
                <a:ext uri="{FF2B5EF4-FFF2-40B4-BE49-F238E27FC236}">
                  <a16:creationId xmlns:a16="http://schemas.microsoft.com/office/drawing/2014/main" id="{8E9A671F-EF5B-C278-CF66-95B01BB9DE0E}"/>
                </a:ext>
              </a:extLst>
            </p:cNvPr>
            <p:cNvSpPr/>
            <p:nvPr/>
          </p:nvSpPr>
          <p:spPr>
            <a:xfrm rot="21204291">
              <a:off x="3099445" y="328483"/>
              <a:ext cx="585260" cy="857000"/>
            </a:xfrm>
            <a:custGeom>
              <a:avLst/>
              <a:gdLst/>
              <a:ahLst/>
              <a:cxnLst/>
              <a:rect l="l" t="t" r="r" b="b"/>
              <a:pathLst>
                <a:path w="2439922" h="3572796">
                  <a:moveTo>
                    <a:pt x="0" y="0"/>
                  </a:moveTo>
                  <a:lnTo>
                    <a:pt x="2439921" y="0"/>
                  </a:lnTo>
                  <a:lnTo>
                    <a:pt x="2439921" y="3572796"/>
                  </a:lnTo>
                  <a:lnTo>
                    <a:pt x="0" y="357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VN" sz="2400" dirty="0">
                <a:latin typeface="+mn-lt"/>
              </a:endParaRPr>
            </a:p>
          </p:txBody>
        </p:sp>
      </p:grpSp>
      <p:pic>
        <p:nvPicPr>
          <p:cNvPr id="1026" name="Picture 2" descr="450+ độ Richter Hình minh họa, Đồ họa Vectơ trả phí bản quyền một lần &amp;  Clip nghệ thuật sẵn có - iStock">
            <a:extLst>
              <a:ext uri="{FF2B5EF4-FFF2-40B4-BE49-F238E27FC236}">
                <a16:creationId xmlns:a16="http://schemas.microsoft.com/office/drawing/2014/main" id="{7BC42125-27A8-CC9C-DAA1-8EFAC4E54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858" y="1991477"/>
            <a:ext cx="3372149" cy="20993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óng thần là gì? Khi nào xảy ra sóng thần? - KhoaHoc.tv">
            <a:extLst>
              <a:ext uri="{FF2B5EF4-FFF2-40B4-BE49-F238E27FC236}">
                <a16:creationId xmlns:a16="http://schemas.microsoft.com/office/drawing/2014/main" id="{026EBCE1-82F1-D81A-AC97-21A099000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3858" y="4510612"/>
            <a:ext cx="3372149" cy="21581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102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E55BCA-CB76-320F-15D9-1CA332861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F893944A-CD3D-3C9B-B3EE-4AD6B22BF2D2}"/>
              </a:ext>
            </a:extLst>
          </p:cNvPr>
          <p:cNvSpPr/>
          <p:nvPr/>
        </p:nvSpPr>
        <p:spPr>
          <a:xfrm>
            <a:off x="2363854" y="2811438"/>
            <a:ext cx="7557192" cy="1175946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i="1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400" i="1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2400" i="1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i="1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400" i="1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vi-VN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thức ăn, quần áo, thuốc, đồ dùng,… giúp người có hoàn cảnh khó khăn. 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VN" sz="24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B09332-1313-86F9-4F7E-C90881F16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445" y="4200671"/>
            <a:ext cx="3881398" cy="23127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24157DF8-34B1-2821-76A8-659BE3A0E2B4}"/>
              </a:ext>
            </a:extLst>
          </p:cNvPr>
          <p:cNvGrpSpPr/>
          <p:nvPr/>
        </p:nvGrpSpPr>
        <p:grpSpPr>
          <a:xfrm>
            <a:off x="2791190" y="1722648"/>
            <a:ext cx="6607799" cy="896921"/>
            <a:chOff x="2424276" y="288562"/>
            <a:chExt cx="6607799" cy="896921"/>
          </a:xfrm>
        </p:grpSpPr>
        <p:sp>
          <p:nvSpPr>
            <p:cNvPr id="21" name="Freeform 5">
              <a:extLst>
                <a:ext uri="{FF2B5EF4-FFF2-40B4-BE49-F238E27FC236}">
                  <a16:creationId xmlns:a16="http://schemas.microsoft.com/office/drawing/2014/main" id="{1E0BEF14-5662-EB63-2B6E-4990B6238B6F}"/>
                </a:ext>
              </a:extLst>
            </p:cNvPr>
            <p:cNvSpPr/>
            <p:nvPr/>
          </p:nvSpPr>
          <p:spPr>
            <a:xfrm>
              <a:off x="3301043" y="370349"/>
              <a:ext cx="4948987" cy="793716"/>
            </a:xfrm>
            <a:custGeom>
              <a:avLst/>
              <a:gdLst/>
              <a:ahLst/>
              <a:cxnLst/>
              <a:rect l="l" t="t" r="r" b="b"/>
              <a:pathLst>
                <a:path w="3056484" h="515177">
                  <a:moveTo>
                    <a:pt x="2853284" y="0"/>
                  </a:moveTo>
                  <a:cubicBezTo>
                    <a:pt x="2965508" y="0"/>
                    <a:pt x="3056484" y="115326"/>
                    <a:pt x="3056484" y="257588"/>
                  </a:cubicBezTo>
                  <a:cubicBezTo>
                    <a:pt x="3056484" y="399851"/>
                    <a:pt x="2965508" y="515177"/>
                    <a:pt x="2853284" y="515177"/>
                  </a:cubicBezTo>
                  <a:lnTo>
                    <a:pt x="203200" y="515177"/>
                  </a:lnTo>
                  <a:cubicBezTo>
                    <a:pt x="90976" y="515177"/>
                    <a:pt x="0" y="399851"/>
                    <a:pt x="0" y="257588"/>
                  </a:cubicBezTo>
                  <a:cubicBezTo>
                    <a:pt x="0" y="1153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D0D6"/>
              </a:solidFill>
              <a:prstDash val="solid"/>
              <a:miter/>
            </a:ln>
          </p:spPr>
        </p:sp>
        <p:sp>
          <p:nvSpPr>
            <p:cNvPr id="22" name="TextBox 13">
              <a:extLst>
                <a:ext uri="{FF2B5EF4-FFF2-40B4-BE49-F238E27FC236}">
                  <a16:creationId xmlns:a16="http://schemas.microsoft.com/office/drawing/2014/main" id="{CBD45BC0-78A1-71C0-B630-B102DCC9336D}"/>
                </a:ext>
              </a:extLst>
            </p:cNvPr>
            <p:cNvSpPr txBox="1"/>
            <p:nvPr/>
          </p:nvSpPr>
          <p:spPr>
            <a:xfrm>
              <a:off x="2424276" y="288562"/>
              <a:ext cx="6607799" cy="6835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6299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Giải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nghĩa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một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số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từ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khó</a:t>
              </a:r>
              <a:endPara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endParaRPr>
            </a:p>
          </p:txBody>
        </p:sp>
        <p:sp>
          <p:nvSpPr>
            <p:cNvPr id="23" name="Freeform 29">
              <a:extLst>
                <a:ext uri="{FF2B5EF4-FFF2-40B4-BE49-F238E27FC236}">
                  <a16:creationId xmlns:a16="http://schemas.microsoft.com/office/drawing/2014/main" id="{1F7107AD-C886-3AB0-7108-78D2DE08DC3A}"/>
                </a:ext>
              </a:extLst>
            </p:cNvPr>
            <p:cNvSpPr/>
            <p:nvPr/>
          </p:nvSpPr>
          <p:spPr>
            <a:xfrm rot="21204291">
              <a:off x="3099445" y="328483"/>
              <a:ext cx="585260" cy="857000"/>
            </a:xfrm>
            <a:custGeom>
              <a:avLst/>
              <a:gdLst/>
              <a:ahLst/>
              <a:cxnLst/>
              <a:rect l="l" t="t" r="r" b="b"/>
              <a:pathLst>
                <a:path w="2439922" h="3572796">
                  <a:moveTo>
                    <a:pt x="0" y="0"/>
                  </a:moveTo>
                  <a:lnTo>
                    <a:pt x="2439921" y="0"/>
                  </a:lnTo>
                  <a:lnTo>
                    <a:pt x="2439921" y="3572796"/>
                  </a:lnTo>
                  <a:lnTo>
                    <a:pt x="0" y="357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VN" sz="2400" dirty="0">
                <a:latin typeface="+mn-lt"/>
              </a:endParaRPr>
            </a:p>
          </p:txBody>
        </p:sp>
      </p:grpSp>
      <p:pic>
        <p:nvPicPr>
          <p:cNvPr id="2052" name="Picture 4" descr="Cứu trợ miền Trung, cần thêm những lúc đồng lòng…">
            <a:extLst>
              <a:ext uri="{FF2B5EF4-FFF2-40B4-BE49-F238E27FC236}">
                <a16:creationId xmlns:a16="http://schemas.microsoft.com/office/drawing/2014/main" id="{50048612-F982-B550-6AAE-88ABCE6D7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3159" y="4200671"/>
            <a:ext cx="3474459" cy="2312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561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4310AA-854C-AEC5-98C1-4481D4ACA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48AF57FD-EF51-0875-65F6-A137DAC4D7A0}"/>
              </a:ext>
            </a:extLst>
          </p:cNvPr>
          <p:cNvGrpSpPr/>
          <p:nvPr/>
        </p:nvGrpSpPr>
        <p:grpSpPr>
          <a:xfrm>
            <a:off x="812756" y="1665025"/>
            <a:ext cx="5033171" cy="2677008"/>
            <a:chOff x="812756" y="1665025"/>
            <a:chExt cx="5033171" cy="267700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F74F8C14-9D3A-2946-77ED-68D12825514F}"/>
                </a:ext>
              </a:extLst>
            </p:cNvPr>
            <p:cNvGrpSpPr/>
            <p:nvPr/>
          </p:nvGrpSpPr>
          <p:grpSpPr>
            <a:xfrm>
              <a:off x="812756" y="1665025"/>
              <a:ext cx="4782825" cy="2677008"/>
              <a:chOff x="812756" y="1665025"/>
              <a:chExt cx="4782825" cy="2677008"/>
            </a:xfrm>
          </p:grpSpPr>
          <p:sp>
            <p:nvSpPr>
              <p:cNvPr id="27" name="Freeform 24">
                <a:extLst>
                  <a:ext uri="{FF2B5EF4-FFF2-40B4-BE49-F238E27FC236}">
                    <a16:creationId xmlns:a16="http://schemas.microsoft.com/office/drawing/2014/main" id="{33FF34AE-31C3-D782-43C6-4ECED46ACFA3}"/>
                  </a:ext>
                </a:extLst>
              </p:cNvPr>
              <p:cNvSpPr/>
              <p:nvPr/>
            </p:nvSpPr>
            <p:spPr>
              <a:xfrm>
                <a:off x="812756" y="1665025"/>
                <a:ext cx="4782825" cy="2677008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8" name="TextBox 11">
                <a:extLst>
                  <a:ext uri="{FF2B5EF4-FFF2-40B4-BE49-F238E27FC236}">
                    <a16:creationId xmlns:a16="http://schemas.microsoft.com/office/drawing/2014/main" id="{51B9E559-10E7-A7DD-599B-6902A140446D}"/>
                  </a:ext>
                </a:extLst>
              </p:cNvPr>
              <p:cNvSpPr txBox="1"/>
              <p:nvPr/>
            </p:nvSpPr>
            <p:spPr>
              <a:xfrm>
                <a:off x="1203786" y="2269572"/>
                <a:ext cx="4000764" cy="178125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vi-VN" sz="2000" dirty="0">
                    <a:solidFill>
                      <a:schemeClr val="tx1"/>
                    </a:solidFill>
                    <a:latin typeface="+mn-lt"/>
                    <a:ea typeface="Cagliostro"/>
                    <a:cs typeface="Arial" panose="020B0604020202020204" pitchFamily="34" charset="0"/>
                    <a:sym typeface="Cagliostro"/>
                  </a:rPr>
                  <a:t>Những thông tin nào cho thấy trận động đất – sóng thần xảy ra ở Tô-hô-cư năm 2011 là thiên tai đặc biệt nghiêm trọng? </a:t>
                </a:r>
                <a:endParaRPr lang="en-US" sz="2000" dirty="0">
                  <a:solidFill>
                    <a:schemeClr val="tx1"/>
                  </a:solidFill>
                  <a:latin typeface="+mn-lt"/>
                  <a:ea typeface="Cagliostro"/>
                  <a:cs typeface="Arial" panose="020B0604020202020204" pitchFamily="34" charset="0"/>
                  <a:sym typeface="Cagliostro"/>
                </a:endParaRPr>
              </a:p>
            </p:txBody>
          </p:sp>
          <p:sp>
            <p:nvSpPr>
              <p:cNvPr id="19" name="TextBox 12">
                <a:extLst>
                  <a:ext uri="{FF2B5EF4-FFF2-40B4-BE49-F238E27FC236}">
                    <a16:creationId xmlns:a16="http://schemas.microsoft.com/office/drawing/2014/main" id="{BDC47B39-BE10-F145-F00D-165984454B07}"/>
                  </a:ext>
                </a:extLst>
              </p:cNvPr>
              <p:cNvSpPr txBox="1"/>
              <p:nvPr/>
            </p:nvSpPr>
            <p:spPr>
              <a:xfrm>
                <a:off x="1570489" y="1789083"/>
                <a:ext cx="3267358" cy="3536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86"/>
                  </a:lnSpc>
                </a:pPr>
                <a:r>
                  <a:rPr lang="en-US" sz="2000" b="1" dirty="0" err="1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Câu</a:t>
                </a:r>
                <a:r>
                  <a:rPr lang="en-US" sz="2000" b="1" dirty="0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 1</a:t>
                </a:r>
              </a:p>
            </p:txBody>
          </p:sp>
        </p:grpSp>
        <p:sp>
          <p:nvSpPr>
            <p:cNvPr id="34" name="Freeform 42">
              <a:extLst>
                <a:ext uri="{FF2B5EF4-FFF2-40B4-BE49-F238E27FC236}">
                  <a16:creationId xmlns:a16="http://schemas.microsoft.com/office/drawing/2014/main" id="{CB263F45-D671-AF5B-81D8-F0EDAFC21440}"/>
                </a:ext>
              </a:extLst>
            </p:cNvPr>
            <p:cNvSpPr/>
            <p:nvPr/>
          </p:nvSpPr>
          <p:spPr>
            <a:xfrm rot="1165441">
              <a:off x="5171840" y="2960905"/>
              <a:ext cx="674087" cy="1271862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90814F-DE82-0DFB-5570-C011CE28178D}"/>
              </a:ext>
            </a:extLst>
          </p:cNvPr>
          <p:cNvGrpSpPr/>
          <p:nvPr/>
        </p:nvGrpSpPr>
        <p:grpSpPr>
          <a:xfrm>
            <a:off x="6596419" y="1637897"/>
            <a:ext cx="5012500" cy="2704136"/>
            <a:chOff x="6596419" y="1637897"/>
            <a:chExt cx="5012500" cy="2704136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F78FBFA-A3A8-7989-E9D8-262397E20948}"/>
                </a:ext>
              </a:extLst>
            </p:cNvPr>
            <p:cNvGrpSpPr/>
            <p:nvPr/>
          </p:nvGrpSpPr>
          <p:grpSpPr>
            <a:xfrm>
              <a:off x="6596419" y="1637897"/>
              <a:ext cx="4782825" cy="2704136"/>
              <a:chOff x="6694942" y="736979"/>
              <a:chExt cx="4782825" cy="2704136"/>
            </a:xfrm>
          </p:grpSpPr>
          <p:sp>
            <p:nvSpPr>
              <p:cNvPr id="28" name="Freeform 24">
                <a:extLst>
                  <a:ext uri="{FF2B5EF4-FFF2-40B4-BE49-F238E27FC236}">
                    <a16:creationId xmlns:a16="http://schemas.microsoft.com/office/drawing/2014/main" id="{2E2B9A71-3308-B3BC-15D7-D3351CB40344}"/>
                  </a:ext>
                </a:extLst>
              </p:cNvPr>
              <p:cNvSpPr/>
              <p:nvPr/>
            </p:nvSpPr>
            <p:spPr>
              <a:xfrm>
                <a:off x="6694942" y="736979"/>
                <a:ext cx="4782825" cy="2704136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5F152E71-5B0E-4C8B-12F4-89293CCAB2B1}"/>
                  </a:ext>
                </a:extLst>
              </p:cNvPr>
              <p:cNvSpPr txBox="1"/>
              <p:nvPr/>
            </p:nvSpPr>
            <p:spPr>
              <a:xfrm>
                <a:off x="7137587" y="1599486"/>
                <a:ext cx="3897534" cy="131959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Nỗ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lực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khắc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phục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thiên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tai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của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người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dân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Nhật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Bản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đã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đem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lại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kết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quả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tốt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đẹp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như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thế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nào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. </a:t>
                </a:r>
                <a:endParaRPr lang="en-US" sz="2000" dirty="0">
                  <a:solidFill>
                    <a:schemeClr val="tx1"/>
                  </a:solidFill>
                  <a:latin typeface="+mn-lt"/>
                  <a:ea typeface="Cagliostro"/>
                  <a:cs typeface="Arial" panose="020B0604020202020204" pitchFamily="34" charset="0"/>
                  <a:sym typeface="Cagliostro"/>
                </a:endParaRPr>
              </a:p>
            </p:txBody>
          </p:sp>
          <p:sp>
            <p:nvSpPr>
              <p:cNvPr id="23" name="TextBox 16">
                <a:extLst>
                  <a:ext uri="{FF2B5EF4-FFF2-40B4-BE49-F238E27FC236}">
                    <a16:creationId xmlns:a16="http://schemas.microsoft.com/office/drawing/2014/main" id="{1908621A-CFB0-4D8F-959F-73CD1EAF648D}"/>
                  </a:ext>
                </a:extLst>
              </p:cNvPr>
              <p:cNvSpPr txBox="1"/>
              <p:nvPr/>
            </p:nvSpPr>
            <p:spPr>
              <a:xfrm>
                <a:off x="7573697" y="1191810"/>
                <a:ext cx="3267358" cy="3536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86"/>
                  </a:lnSpc>
                </a:pPr>
                <a:r>
                  <a:rPr lang="en-US" sz="2000" b="1" dirty="0" err="1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Câu</a:t>
                </a:r>
                <a:r>
                  <a:rPr lang="en-US" sz="2000" b="1" dirty="0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 3</a:t>
                </a:r>
              </a:p>
            </p:txBody>
          </p:sp>
        </p:grpSp>
        <p:sp>
          <p:nvSpPr>
            <p:cNvPr id="35" name="Freeform 42">
              <a:extLst>
                <a:ext uri="{FF2B5EF4-FFF2-40B4-BE49-F238E27FC236}">
                  <a16:creationId xmlns:a16="http://schemas.microsoft.com/office/drawing/2014/main" id="{8C411E76-5C8D-0EC6-686D-F42C0A013FA4}"/>
                </a:ext>
              </a:extLst>
            </p:cNvPr>
            <p:cNvSpPr/>
            <p:nvPr/>
          </p:nvSpPr>
          <p:spPr>
            <a:xfrm rot="1165441">
              <a:off x="10934832" y="2994280"/>
              <a:ext cx="674087" cy="1271862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24DBEAC-B6DF-D6C9-1AFB-485F828AE326}"/>
              </a:ext>
            </a:extLst>
          </p:cNvPr>
          <p:cNvGrpSpPr/>
          <p:nvPr/>
        </p:nvGrpSpPr>
        <p:grpSpPr>
          <a:xfrm>
            <a:off x="812756" y="4466091"/>
            <a:ext cx="5090944" cy="2259692"/>
            <a:chOff x="812756" y="4466091"/>
            <a:chExt cx="5090944" cy="225969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EAA6FBB3-BB73-6BFD-6829-EE06D302339B}"/>
                </a:ext>
              </a:extLst>
            </p:cNvPr>
            <p:cNvGrpSpPr/>
            <p:nvPr/>
          </p:nvGrpSpPr>
          <p:grpSpPr>
            <a:xfrm>
              <a:off x="812756" y="4466091"/>
              <a:ext cx="4782825" cy="2259692"/>
              <a:chOff x="812756" y="4466091"/>
              <a:chExt cx="4782825" cy="2259692"/>
            </a:xfrm>
          </p:grpSpPr>
          <p:sp>
            <p:nvSpPr>
              <p:cNvPr id="26" name="Freeform 24">
                <a:extLst>
                  <a:ext uri="{FF2B5EF4-FFF2-40B4-BE49-F238E27FC236}">
                    <a16:creationId xmlns:a16="http://schemas.microsoft.com/office/drawing/2014/main" id="{9E830DCB-0817-FAEE-64A9-60A798538213}"/>
                  </a:ext>
                </a:extLst>
              </p:cNvPr>
              <p:cNvSpPr/>
              <p:nvPr/>
            </p:nvSpPr>
            <p:spPr>
              <a:xfrm>
                <a:off x="812756" y="4466091"/>
                <a:ext cx="4782825" cy="2259692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0" name="TextBox 13">
                <a:extLst>
                  <a:ext uri="{FF2B5EF4-FFF2-40B4-BE49-F238E27FC236}">
                    <a16:creationId xmlns:a16="http://schemas.microsoft.com/office/drawing/2014/main" id="{41F38E71-86FD-5298-9969-8C0ABD1F098B}"/>
                  </a:ext>
                </a:extLst>
              </p:cNvPr>
              <p:cNvSpPr txBox="1"/>
              <p:nvPr/>
            </p:nvSpPr>
            <p:spPr>
              <a:xfrm>
                <a:off x="1203786" y="5121162"/>
                <a:ext cx="4000764" cy="1319592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Điều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khiến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cả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thế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giới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khâm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phục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cách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người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Nhật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Bản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vượt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qua </a:t>
                </a:r>
                <a:r>
                  <a:rPr lang="en-US" sz="20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thiên</a:t>
                </a:r>
                <a:r>
                  <a:rPr lang="en-US" sz="20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tai? </a:t>
                </a:r>
                <a:endParaRPr lang="en-US" sz="2000" dirty="0">
                  <a:solidFill>
                    <a:schemeClr val="tx1"/>
                  </a:solidFill>
                  <a:latin typeface="+mn-lt"/>
                  <a:ea typeface="Cagliostro"/>
                  <a:cs typeface="Arial" panose="020B0604020202020204" pitchFamily="34" charset="0"/>
                  <a:sym typeface="Cagliostro"/>
                </a:endParaRPr>
              </a:p>
            </p:txBody>
          </p:sp>
          <p:sp>
            <p:nvSpPr>
              <p:cNvPr id="21" name="TextBox 14">
                <a:extLst>
                  <a:ext uri="{FF2B5EF4-FFF2-40B4-BE49-F238E27FC236}">
                    <a16:creationId xmlns:a16="http://schemas.microsoft.com/office/drawing/2014/main" id="{B04357A5-9A07-15AE-D0C8-A61C774AC951}"/>
                  </a:ext>
                </a:extLst>
              </p:cNvPr>
              <p:cNvSpPr txBox="1"/>
              <p:nvPr/>
            </p:nvSpPr>
            <p:spPr>
              <a:xfrm>
                <a:off x="1570489" y="4674010"/>
                <a:ext cx="3267358" cy="3536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86"/>
                  </a:lnSpc>
                </a:pPr>
                <a:r>
                  <a:rPr lang="en-US" sz="2000" b="1" dirty="0" err="1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Câu</a:t>
                </a:r>
                <a:r>
                  <a:rPr lang="en-US" sz="2000" b="1" dirty="0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 2</a:t>
                </a:r>
              </a:p>
            </p:txBody>
          </p:sp>
        </p:grpSp>
        <p:sp>
          <p:nvSpPr>
            <p:cNvPr id="36" name="Freeform 42">
              <a:extLst>
                <a:ext uri="{FF2B5EF4-FFF2-40B4-BE49-F238E27FC236}">
                  <a16:creationId xmlns:a16="http://schemas.microsoft.com/office/drawing/2014/main" id="{37754C8A-5957-7BA6-9CBD-1732AF8E2374}"/>
                </a:ext>
              </a:extLst>
            </p:cNvPr>
            <p:cNvSpPr/>
            <p:nvPr/>
          </p:nvSpPr>
          <p:spPr>
            <a:xfrm rot="1165441">
              <a:off x="5229613" y="5323104"/>
              <a:ext cx="674087" cy="1271862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686247D-9008-22E1-E93F-DB0F9679787F}"/>
              </a:ext>
            </a:extLst>
          </p:cNvPr>
          <p:cNvGrpSpPr/>
          <p:nvPr/>
        </p:nvGrpSpPr>
        <p:grpSpPr>
          <a:xfrm>
            <a:off x="6596419" y="4466091"/>
            <a:ext cx="5012501" cy="2259692"/>
            <a:chOff x="6596419" y="4466091"/>
            <a:chExt cx="5012501" cy="2259692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D3EDB8A-73E6-1F1C-8FAD-1612EA33C92A}"/>
                </a:ext>
              </a:extLst>
            </p:cNvPr>
            <p:cNvGrpSpPr/>
            <p:nvPr/>
          </p:nvGrpSpPr>
          <p:grpSpPr>
            <a:xfrm>
              <a:off x="6596419" y="4466091"/>
              <a:ext cx="4782825" cy="2259692"/>
              <a:chOff x="6967898" y="4050829"/>
              <a:chExt cx="4782825" cy="2259692"/>
            </a:xfrm>
          </p:grpSpPr>
          <p:sp>
            <p:nvSpPr>
              <p:cNvPr id="29" name="Freeform 24">
                <a:extLst>
                  <a:ext uri="{FF2B5EF4-FFF2-40B4-BE49-F238E27FC236}">
                    <a16:creationId xmlns:a16="http://schemas.microsoft.com/office/drawing/2014/main" id="{A4475558-1971-3AD0-FD2E-222A42EB3FEB}"/>
                  </a:ext>
                </a:extLst>
              </p:cNvPr>
              <p:cNvSpPr/>
              <p:nvPr/>
            </p:nvSpPr>
            <p:spPr>
              <a:xfrm>
                <a:off x="6967898" y="4050829"/>
                <a:ext cx="4782825" cy="2259692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4" name="TextBox 17">
                <a:extLst>
                  <a:ext uri="{FF2B5EF4-FFF2-40B4-BE49-F238E27FC236}">
                    <a16:creationId xmlns:a16="http://schemas.microsoft.com/office/drawing/2014/main" id="{5D363D8F-97AA-ED5A-7D0B-E8A5D046C73D}"/>
                  </a:ext>
                </a:extLst>
              </p:cNvPr>
              <p:cNvSpPr txBox="1"/>
              <p:nvPr/>
            </p:nvSpPr>
            <p:spPr>
              <a:xfrm>
                <a:off x="7786205" y="4896778"/>
                <a:ext cx="3388255" cy="857927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Em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học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được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điều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gì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từ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bài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học</a:t>
                </a:r>
                <a:r>
                  <a:rPr lang="en-US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2000" kern="100" dirty="0" err="1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này</a:t>
                </a:r>
                <a:r>
                  <a:rPr lang="vi-VN" sz="2000" kern="100" dirty="0">
                    <a:solidFill>
                      <a:schemeClr val="tx1"/>
                    </a:solidFill>
                    <a:latin typeface="+mn-lt"/>
                    <a:ea typeface="Calibri" panose="020F0502020204030204" pitchFamily="34" charset="0"/>
                    <a:cs typeface="Arial" panose="020B0604020202020204" pitchFamily="34" charset="0"/>
                  </a:rPr>
                  <a:t>?</a:t>
                </a:r>
                <a:endParaRPr lang="en-VN" sz="2000" kern="100" dirty="0">
                  <a:solidFill>
                    <a:schemeClr val="tx1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TextBox 18">
                <a:extLst>
                  <a:ext uri="{FF2B5EF4-FFF2-40B4-BE49-F238E27FC236}">
                    <a16:creationId xmlns:a16="http://schemas.microsoft.com/office/drawing/2014/main" id="{A43D2A43-3BEF-AC4C-C762-EA9495A01961}"/>
                  </a:ext>
                </a:extLst>
              </p:cNvPr>
              <p:cNvSpPr txBox="1"/>
              <p:nvPr/>
            </p:nvSpPr>
            <p:spPr>
              <a:xfrm>
                <a:off x="7725631" y="4411848"/>
                <a:ext cx="3267358" cy="353687"/>
              </a:xfrm>
              <a:prstGeom prst="rect">
                <a:avLst/>
              </a:prstGeom>
            </p:spPr>
            <p:txBody>
              <a:bodyPr lIns="0" tIns="0" rIns="0" bIns="0" rtlCol="0" anchor="t">
                <a:spAutoFit/>
              </a:bodyPr>
              <a:lstStyle/>
              <a:p>
                <a:pPr algn="ctr">
                  <a:lnSpc>
                    <a:spcPts val="3086"/>
                  </a:lnSpc>
                </a:pPr>
                <a:r>
                  <a:rPr lang="en-US" sz="2000" b="1" dirty="0" err="1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Câu</a:t>
                </a:r>
                <a:r>
                  <a:rPr lang="en-US" sz="2000" b="1" dirty="0">
                    <a:solidFill>
                      <a:schemeClr val="tx1"/>
                    </a:solidFill>
                    <a:latin typeface="+mn-lt"/>
                    <a:ea typeface="Cinzel Decorative Bold"/>
                    <a:cs typeface="Arial" panose="020B0604020202020204" pitchFamily="34" charset="0"/>
                    <a:sym typeface="Cinzel Decorative Bold"/>
                  </a:rPr>
                  <a:t> 4</a:t>
                </a:r>
              </a:p>
            </p:txBody>
          </p:sp>
        </p:grpSp>
        <p:sp>
          <p:nvSpPr>
            <p:cNvPr id="37" name="Freeform 42">
              <a:extLst>
                <a:ext uri="{FF2B5EF4-FFF2-40B4-BE49-F238E27FC236}">
                  <a16:creationId xmlns:a16="http://schemas.microsoft.com/office/drawing/2014/main" id="{E74EB3EB-1F3C-D56B-5D5C-4168678367FD}"/>
                </a:ext>
              </a:extLst>
            </p:cNvPr>
            <p:cNvSpPr/>
            <p:nvPr/>
          </p:nvSpPr>
          <p:spPr>
            <a:xfrm rot="1165441">
              <a:off x="10934833" y="5387931"/>
              <a:ext cx="674087" cy="1271862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" name="TextBox 16">
            <a:extLst>
              <a:ext uri="{FF2B5EF4-FFF2-40B4-BE49-F238E27FC236}">
                <a16:creationId xmlns:a16="http://schemas.microsoft.com/office/drawing/2014/main" id="{82ADC6DA-5B14-39C6-37EB-55C6E07820A0}"/>
              </a:ext>
            </a:extLst>
          </p:cNvPr>
          <p:cNvSpPr txBox="1"/>
          <p:nvPr/>
        </p:nvSpPr>
        <p:spPr>
          <a:xfrm>
            <a:off x="1016808" y="1024480"/>
            <a:ext cx="10042837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CÂU HỎI</a:t>
            </a:r>
            <a:endParaRPr lang="vi-VN" sz="2400" b="1" dirty="0">
              <a:solidFill>
                <a:schemeClr val="tx1"/>
              </a:solidFill>
              <a:latin typeface="+mn-lt"/>
              <a:ea typeface="Cinzel Decorative Bold"/>
              <a:cs typeface="Arial" panose="020B0604020202020204" pitchFamily="34" charset="0"/>
              <a:sym typeface="Cinzel Decorative Bold"/>
            </a:endParaRPr>
          </a:p>
        </p:txBody>
      </p:sp>
    </p:spTree>
    <p:extLst>
      <p:ext uri="{BB962C8B-B14F-4D97-AF65-F5344CB8AC3E}">
        <p14:creationId xmlns:p14="http://schemas.microsoft.com/office/powerpoint/2010/main" val="118101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522DB7-D399-49DE-C192-A8820D7E7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6">
            <a:extLst>
              <a:ext uri="{FF2B5EF4-FFF2-40B4-BE49-F238E27FC236}">
                <a16:creationId xmlns:a16="http://schemas.microsoft.com/office/drawing/2014/main" id="{0C55394A-1740-9265-BB41-34365A56B7F7}"/>
              </a:ext>
            </a:extLst>
          </p:cNvPr>
          <p:cNvSpPr txBox="1"/>
          <p:nvPr/>
        </p:nvSpPr>
        <p:spPr>
          <a:xfrm>
            <a:off x="1557760" y="1591343"/>
            <a:ext cx="10042837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Câu 1: Những thông tin nào cho thấy trận động đất – sóng thần xảy ra ở Tô-hô-cư năm 2011 là thiên tai đặc biệt nghiêm trọng?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AD27A46-9F98-0366-35BD-3FC93A0E190F}"/>
              </a:ext>
            </a:extLst>
          </p:cNvPr>
          <p:cNvSpPr/>
          <p:nvPr/>
        </p:nvSpPr>
        <p:spPr>
          <a:xfrm>
            <a:off x="1561652" y="2825089"/>
            <a:ext cx="10042837" cy="1302278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Trận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mạnh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9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rích-te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trận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sóng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9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mét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ngập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5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tầng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VN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DD399F3-DF00-BBE8-D2CD-D7B94995D4D7}"/>
              </a:ext>
            </a:extLst>
          </p:cNvPr>
          <p:cNvSpPr/>
          <p:nvPr/>
        </p:nvSpPr>
        <p:spPr>
          <a:xfrm>
            <a:off x="1561652" y="4352356"/>
            <a:ext cx="10042837" cy="1302279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Khiến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15 000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tử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vong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2 500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mất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tích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;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400 000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sơ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tán</a:t>
            </a:r>
            <a:r>
              <a: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VN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9001866-6E4E-E6FF-FF4B-87D902104509}"/>
              </a:ext>
            </a:extLst>
          </p:cNvPr>
          <p:cNvSpPr/>
          <p:nvPr/>
        </p:nvSpPr>
        <p:spPr>
          <a:xfrm>
            <a:off x="1557761" y="5879624"/>
            <a:ext cx="10042837" cy="853379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điện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hạt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Fu-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cư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si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-ma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-chi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huỷ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hoại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nặng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nề</a:t>
            </a:r>
            <a:r>
              <a:rPr lang="en-US" sz="2400" kern="1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kern="1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E481FBC0-E2DA-AD64-F15E-CC0C18B97DAC}"/>
              </a:ext>
            </a:extLst>
          </p:cNvPr>
          <p:cNvSpPr/>
          <p:nvPr/>
        </p:nvSpPr>
        <p:spPr>
          <a:xfrm>
            <a:off x="419481" y="3252041"/>
            <a:ext cx="912025" cy="448374"/>
          </a:xfrm>
          <a:prstGeom prst="rightArrow">
            <a:avLst/>
          </a:prstGeom>
          <a:solidFill>
            <a:srgbClr val="FFD0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solidFill>
                <a:schemeClr val="tx1"/>
              </a:solidFill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A3E7AF17-1BC8-4CFB-9BB8-783BC83C719E}"/>
              </a:ext>
            </a:extLst>
          </p:cNvPr>
          <p:cNvSpPr/>
          <p:nvPr/>
        </p:nvSpPr>
        <p:spPr>
          <a:xfrm>
            <a:off x="419481" y="4775851"/>
            <a:ext cx="912025" cy="448374"/>
          </a:xfrm>
          <a:prstGeom prst="rightArrow">
            <a:avLst/>
          </a:prstGeom>
          <a:solidFill>
            <a:srgbClr val="FFD0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solidFill>
                <a:schemeClr val="tx1"/>
              </a:solidFill>
            </a:endParaRPr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8C64443A-CBE5-6250-C5D4-AACAD21D39B0}"/>
              </a:ext>
            </a:extLst>
          </p:cNvPr>
          <p:cNvSpPr/>
          <p:nvPr/>
        </p:nvSpPr>
        <p:spPr>
          <a:xfrm>
            <a:off x="419481" y="6082126"/>
            <a:ext cx="912025" cy="448374"/>
          </a:xfrm>
          <a:prstGeom prst="rightArrow">
            <a:avLst/>
          </a:prstGeom>
          <a:solidFill>
            <a:srgbClr val="FFD0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93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9B62B6-4E60-8732-A5D5-0F75374B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11">
            <a:extLst>
              <a:ext uri="{FF2B5EF4-FFF2-40B4-BE49-F238E27FC236}">
                <a16:creationId xmlns:a16="http://schemas.microsoft.com/office/drawing/2014/main" id="{669A06C6-2DC8-31B2-7CF0-A057E33485B0}"/>
              </a:ext>
            </a:extLst>
          </p:cNvPr>
          <p:cNvSpPr/>
          <p:nvPr/>
        </p:nvSpPr>
        <p:spPr>
          <a:xfrm>
            <a:off x="5788003" y="1155487"/>
            <a:ext cx="615994" cy="655010"/>
          </a:xfrm>
          <a:prstGeom prst="downArrow">
            <a:avLst/>
          </a:prstGeom>
          <a:solidFill>
            <a:srgbClr val="FFD0D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B0A2D7C-2A98-D4BE-2545-3E9400A6519A}"/>
              </a:ext>
            </a:extLst>
          </p:cNvPr>
          <p:cNvSpPr/>
          <p:nvPr/>
        </p:nvSpPr>
        <p:spPr>
          <a:xfrm>
            <a:off x="1881014" y="1978924"/>
            <a:ext cx="8429972" cy="1450075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Rút ra ý đoạn 1: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Thiệt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hại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nghiêm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trọng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Tô-hô-cư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Nhật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sóng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gây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ra.</a:t>
            </a:r>
            <a:endParaRPr lang="en-VN" sz="24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7BC71D0-1C6C-74C6-518E-AD3DA26F0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83" y="3733904"/>
            <a:ext cx="5847614" cy="2558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FEFD76-272F-807F-97E7-983C4DA9BB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2109" y="3733904"/>
            <a:ext cx="4553508" cy="255833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90701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F8A565-D871-D47D-64B5-E8A1FE30C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27">
            <a:extLst>
              <a:ext uri="{FF2B5EF4-FFF2-40B4-BE49-F238E27FC236}">
                <a16:creationId xmlns:a16="http://schemas.microsoft.com/office/drawing/2014/main" id="{4DD4A026-272F-FE10-BAA0-7D3B507B667D}"/>
              </a:ext>
            </a:extLst>
          </p:cNvPr>
          <p:cNvSpPr txBox="1"/>
          <p:nvPr/>
        </p:nvSpPr>
        <p:spPr>
          <a:xfrm>
            <a:off x="1451524" y="1542833"/>
            <a:ext cx="9288952" cy="10360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2: </a:t>
            </a:r>
            <a:r>
              <a:rPr lang="vi-VN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Điều gì khiến cả thế giới khâm phục cách người Nhật Bản vượt qua thiên tai? 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9DF0F4AA-D72F-D02F-6F2F-733E0AE2BAD8}"/>
              </a:ext>
            </a:extLst>
          </p:cNvPr>
          <p:cNvSpPr/>
          <p:nvPr/>
        </p:nvSpPr>
        <p:spPr>
          <a:xfrm>
            <a:off x="560833" y="3646100"/>
            <a:ext cx="2961772" cy="1464125"/>
          </a:xfrm>
          <a:prstGeom prst="roundRect">
            <a:avLst/>
          </a:prstGeom>
          <a:solidFill>
            <a:srgbClr val="FFF5F5"/>
          </a:solidFill>
          <a:ln>
            <a:solidFill>
              <a:srgbClr val="FFA7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C</a:t>
            </a:r>
            <a:r>
              <a:rPr lang="en-VN" sz="2400" dirty="0">
                <a:solidFill>
                  <a:schemeClr val="tx1"/>
                </a:solidFill>
                <a:cs typeface="Arial" panose="020B0604020202020204" pitchFamily="34" charset="0"/>
              </a:rPr>
              <a:t>ách ứng xử của người Nhật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A3F85E0-FFE6-DE9C-47B5-A0F2FF3465DE}"/>
              </a:ext>
            </a:extLst>
          </p:cNvPr>
          <p:cNvSpPr/>
          <p:nvPr/>
        </p:nvSpPr>
        <p:spPr>
          <a:xfrm>
            <a:off x="4251956" y="2907458"/>
            <a:ext cx="7434071" cy="664467"/>
          </a:xfrm>
          <a:prstGeom prst="roundRect">
            <a:avLst/>
          </a:prstGeom>
          <a:ln>
            <a:solidFill>
              <a:srgbClr val="FFA7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Hoàn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toàn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k</a:t>
            </a:r>
            <a:r>
              <a:rPr lang="vi-VN" sz="1800" dirty="0">
                <a:solidFill>
                  <a:schemeClr val="tx1"/>
                </a:solidFill>
                <a:cs typeface="Arial" panose="020B0604020202020204" pitchFamily="34" charset="0"/>
              </a:rPr>
              <a:t>hông xảy ra cướp bóc ở vùng thiên tai. </a:t>
            </a:r>
            <a:endParaRPr lang="en-VN" sz="1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B01C56AC-1A1E-3CEE-CC58-4E1EFC6F9BD1}"/>
              </a:ext>
            </a:extLst>
          </p:cNvPr>
          <p:cNvSpPr/>
          <p:nvPr/>
        </p:nvSpPr>
        <p:spPr>
          <a:xfrm>
            <a:off x="4251958" y="3705461"/>
            <a:ext cx="7434071" cy="1345405"/>
          </a:xfrm>
          <a:prstGeom prst="roundRect">
            <a:avLst/>
          </a:prstGeom>
          <a:ln>
            <a:solidFill>
              <a:srgbClr val="FFA7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Các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n</a:t>
            </a:r>
            <a:r>
              <a:rPr lang="vi-VN" sz="1800" dirty="0">
                <a:solidFill>
                  <a:schemeClr val="tx1"/>
                </a:solidFill>
                <a:cs typeface="Arial" panose="020B0604020202020204" pitchFamily="34" charset="0"/>
              </a:rPr>
              <a:t>ạn nhân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rất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vi-VN" sz="1800" dirty="0">
                <a:solidFill>
                  <a:schemeClr val="tx1"/>
                </a:solidFill>
                <a:cs typeface="Arial" panose="020B0604020202020204" pitchFamily="34" charset="0"/>
              </a:rPr>
              <a:t>bình tĩnh, hợp tác và có ý thức kỉ luật cao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vi-VN" sz="1800" dirty="0">
                <a:solidFill>
                  <a:schemeClr val="tx1"/>
                </a:solidFill>
                <a:cs typeface="Arial" panose="020B0604020202020204" pitchFamily="34" charset="0"/>
              </a:rPr>
              <a:t>Xếp hàng trật tự để nhận đồ cứu trợ, phân chia công bằng và sẵn sàng nhường cho người khó khăn hơn.</a:t>
            </a:r>
            <a:endParaRPr lang="en-VN" sz="1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64A6BBD-8427-998D-534C-5BA4721587C7}"/>
              </a:ext>
            </a:extLst>
          </p:cNvPr>
          <p:cNvSpPr/>
          <p:nvPr/>
        </p:nvSpPr>
        <p:spPr>
          <a:xfrm>
            <a:off x="4251957" y="5184402"/>
            <a:ext cx="7434071" cy="1345405"/>
          </a:xfrm>
          <a:prstGeom prst="roundRect">
            <a:avLst/>
          </a:prstGeom>
          <a:ln>
            <a:solidFill>
              <a:srgbClr val="FFA7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Tại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nhà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máy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điện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hạt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nhân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nhiều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lãnh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đạo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và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nhân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viên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ở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lại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làm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việc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không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kể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ngày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đêm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để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ngăn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chặn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sự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cố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bất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chấp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nguy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hiểm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đến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tính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cs typeface="Arial" panose="020B0604020202020204" pitchFamily="34" charset="0"/>
              </a:rPr>
              <a:t>mạng</a:t>
            </a:r>
            <a:r>
              <a:rPr lang="en-US" sz="18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VN" sz="1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74FE23C-57F9-8F71-BCBC-913F28D80AA1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 flipV="1">
            <a:off x="3522605" y="3239692"/>
            <a:ext cx="729351" cy="113847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40F18F-7756-2F96-1EE8-70128C12F526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>
            <a:off x="3522605" y="4378163"/>
            <a:ext cx="729353" cy="1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398DB216-8C5D-52B0-5FAD-5374AC1FC3C0}"/>
              </a:ext>
            </a:extLst>
          </p:cNvPr>
          <p:cNvCxnSpPr>
            <a:cxnSpLocks/>
            <a:stCxn id="18" idx="3"/>
            <a:endCxn id="21" idx="1"/>
          </p:cNvCxnSpPr>
          <p:nvPr/>
        </p:nvCxnSpPr>
        <p:spPr>
          <a:xfrm>
            <a:off x="3522605" y="4378163"/>
            <a:ext cx="729352" cy="1478942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581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BD36E-77D6-9338-CF51-493882E2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11">
            <a:extLst>
              <a:ext uri="{FF2B5EF4-FFF2-40B4-BE49-F238E27FC236}">
                <a16:creationId xmlns:a16="http://schemas.microsoft.com/office/drawing/2014/main" id="{F2925218-8E4F-0FDE-1FD3-AC2E7C205144}"/>
              </a:ext>
            </a:extLst>
          </p:cNvPr>
          <p:cNvSpPr/>
          <p:nvPr/>
        </p:nvSpPr>
        <p:spPr>
          <a:xfrm>
            <a:off x="5783991" y="800097"/>
            <a:ext cx="624017" cy="725115"/>
          </a:xfrm>
          <a:prstGeom prst="downArrow">
            <a:avLst/>
          </a:prstGeom>
          <a:solidFill>
            <a:srgbClr val="FFD6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729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6A3DE2-4B24-0527-E9E2-7E94BB768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764" y="4163824"/>
            <a:ext cx="4394369" cy="2475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69737C1-A0DA-C6A4-92E2-36C80F52C5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129" y="4163824"/>
            <a:ext cx="3960107" cy="25040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53F346E-85EE-EF60-0EA0-F75BD5833136}"/>
              </a:ext>
            </a:extLst>
          </p:cNvPr>
          <p:cNvGrpSpPr/>
          <p:nvPr/>
        </p:nvGrpSpPr>
        <p:grpSpPr>
          <a:xfrm>
            <a:off x="3011552" y="1742180"/>
            <a:ext cx="6006459" cy="2266534"/>
            <a:chOff x="3011552" y="1128030"/>
            <a:chExt cx="6006459" cy="2266534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1C0AF8D7-AABE-88D6-3B9B-A28142F75A0F}"/>
                </a:ext>
              </a:extLst>
            </p:cNvPr>
            <p:cNvSpPr/>
            <p:nvPr/>
          </p:nvSpPr>
          <p:spPr>
            <a:xfrm>
              <a:off x="3011552" y="1128030"/>
              <a:ext cx="5856158" cy="2112057"/>
            </a:xfrm>
            <a:prstGeom prst="roundRect">
              <a:avLst/>
            </a:prstGeom>
            <a:solidFill>
              <a:srgbClr val="FFF5F5"/>
            </a:solidFill>
            <a:ln>
              <a:solidFill>
                <a:srgbClr val="FFA7BF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>
                <a:lnSpc>
                  <a:spcPct val="150000"/>
                </a:lnSpc>
              </a:pPr>
              <a:r>
                <a:rPr lang="en-US" sz="2835" b="1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Rút</a:t>
              </a:r>
              <a:r>
                <a:rPr lang="en-US" sz="2835" b="1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ra ý </a:t>
              </a:r>
              <a:r>
                <a:rPr lang="en-US" sz="2835" b="1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đoạn</a:t>
              </a:r>
              <a:r>
                <a:rPr lang="en-US" sz="2835" b="1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2: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Nhật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vượt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qua </a:t>
              </a:r>
              <a:r>
                <a:rPr lang="en-US" sz="2835" dirty="0" err="1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thiên</a:t>
              </a:r>
              <a:r>
                <a:rPr lang="en-US" sz="2835" dirty="0">
                  <a:solidFill>
                    <a:srgbClr val="0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tai.</a:t>
              </a:r>
              <a:endParaRPr lang="en-VN" sz="2835" dirty="0"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Freeform 42">
              <a:extLst>
                <a:ext uri="{FF2B5EF4-FFF2-40B4-BE49-F238E27FC236}">
                  <a16:creationId xmlns:a16="http://schemas.microsoft.com/office/drawing/2014/main" id="{647EFEBD-B67C-3041-7D67-70D2758FEB67}"/>
                </a:ext>
              </a:extLst>
            </p:cNvPr>
            <p:cNvSpPr/>
            <p:nvPr/>
          </p:nvSpPr>
          <p:spPr>
            <a:xfrm rot="1241090" flipH="1">
              <a:off x="8478355" y="2376346"/>
              <a:ext cx="539656" cy="1018218"/>
            </a:xfrm>
            <a:custGeom>
              <a:avLst/>
              <a:gdLst/>
              <a:ahLst/>
              <a:cxnLst/>
              <a:rect l="l" t="t" r="r" b="b"/>
              <a:pathLst>
                <a:path w="1472217" h="2777768">
                  <a:moveTo>
                    <a:pt x="0" y="0"/>
                  </a:moveTo>
                  <a:lnTo>
                    <a:pt x="1472217" y="0"/>
                  </a:lnTo>
                  <a:lnTo>
                    <a:pt x="1472217" y="2777768"/>
                  </a:lnTo>
                  <a:lnTo>
                    <a:pt x="0" y="2777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2252290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B4C6F5-8DC1-89A2-FE7D-A5526961E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4">
            <a:extLst>
              <a:ext uri="{FF2B5EF4-FFF2-40B4-BE49-F238E27FC236}">
                <a16:creationId xmlns:a16="http://schemas.microsoft.com/office/drawing/2014/main" id="{403255C2-D53C-0905-684E-40BE5BAAA3C1}"/>
              </a:ext>
            </a:extLst>
          </p:cNvPr>
          <p:cNvSpPr txBox="1"/>
          <p:nvPr/>
        </p:nvSpPr>
        <p:spPr>
          <a:xfrm>
            <a:off x="816606" y="1532854"/>
            <a:ext cx="5933047" cy="15900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 3: </a:t>
            </a:r>
            <a:r>
              <a:rPr lang="vi-VN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Nỗ lực khắc phục thiên tai của người dân Nhật Bản đã đem lại kết quả tốt đẹp như thế nào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agliostro"/>
                <a:cs typeface="Arial" panose="020B0604020202020204" pitchFamily="34" charset="0"/>
                <a:sym typeface="Cagliostro"/>
              </a:rPr>
              <a:t>?</a:t>
            </a:r>
            <a:endParaRPr lang="vi-VN" sz="2400" b="1" dirty="0">
              <a:solidFill>
                <a:schemeClr val="tx1"/>
              </a:solidFill>
              <a:latin typeface="+mn-lt"/>
              <a:ea typeface="Cagliostro"/>
              <a:cs typeface="Arial" panose="020B0604020202020204" pitchFamily="34" charset="0"/>
              <a:sym typeface="Cagliostro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5722FF9-858B-7A1F-91D7-9598FC2526BC}"/>
              </a:ext>
            </a:extLst>
          </p:cNvPr>
          <p:cNvSpPr/>
          <p:nvPr/>
        </p:nvSpPr>
        <p:spPr>
          <a:xfrm>
            <a:off x="724199" y="3229125"/>
            <a:ext cx="6181569" cy="2015902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Vùng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Tô-hô-cư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trở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cuộc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sống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thường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10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năm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Tô-hô-cư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được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chọn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địa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điểm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tổ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chức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Đại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hội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thao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Ô-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lim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pích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E28BE12F-65F6-BFF1-F5F0-A4B59B072992}"/>
              </a:ext>
            </a:extLst>
          </p:cNvPr>
          <p:cNvSpPr/>
          <p:nvPr/>
        </p:nvSpPr>
        <p:spPr>
          <a:xfrm>
            <a:off x="724199" y="5424884"/>
            <a:ext cx="6181569" cy="1290657"/>
          </a:xfrm>
          <a:prstGeom prst="roundRect">
            <a:avLst/>
          </a:prstGeom>
          <a:ln>
            <a:solidFill>
              <a:srgbClr val="FFD0D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Rút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ra ý </a:t>
            </a:r>
            <a:r>
              <a:rPr lang="en-US" sz="22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đoạn</a:t>
            </a:r>
            <a:r>
              <a:rPr lang="en-US" sz="22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Nỗ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lực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vượt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qua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tai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Nhật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đem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kết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tốt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2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692193A-4FB7-79C0-10D9-B666399D4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4648" y="1831764"/>
            <a:ext cx="3820746" cy="481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26186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5BA497-9D4C-377C-6076-908B5E0BB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4">
            <a:extLst>
              <a:ext uri="{FF2B5EF4-FFF2-40B4-BE49-F238E27FC236}">
                <a16:creationId xmlns:a16="http://schemas.microsoft.com/office/drawing/2014/main" id="{78F9A07D-A531-13A6-C51A-509A06B68555}"/>
              </a:ext>
            </a:extLst>
          </p:cNvPr>
          <p:cNvSpPr txBox="1"/>
          <p:nvPr/>
        </p:nvSpPr>
        <p:spPr>
          <a:xfrm>
            <a:off x="1719336" y="1832418"/>
            <a:ext cx="8440588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Câu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4: </a:t>
            </a:r>
            <a:r>
              <a:rPr lang="vi-VN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Em học được điều gì từ bài học này?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0AED536-EF09-AA69-1E95-F533C7D06DBC}"/>
              </a:ext>
            </a:extLst>
          </p:cNvPr>
          <p:cNvGrpSpPr/>
          <p:nvPr/>
        </p:nvGrpSpPr>
        <p:grpSpPr>
          <a:xfrm>
            <a:off x="1097053" y="2743200"/>
            <a:ext cx="11190481" cy="3539402"/>
            <a:chOff x="1097053" y="2743200"/>
            <a:chExt cx="11190481" cy="3539402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33F7E640-5540-BC70-59F8-A1839D087905}"/>
                </a:ext>
              </a:extLst>
            </p:cNvPr>
            <p:cNvSpPr/>
            <p:nvPr/>
          </p:nvSpPr>
          <p:spPr>
            <a:xfrm>
              <a:off x="1097053" y="2743200"/>
              <a:ext cx="9997893" cy="2402688"/>
            </a:xfrm>
            <a:prstGeom prst="roundRect">
              <a:avLst/>
            </a:prstGeom>
            <a:ln w="57150">
              <a:solidFill>
                <a:srgbClr val="FFD0D6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Gợi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tham</a:t>
              </a: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khảo</a:t>
              </a:r>
              <a:endParaRPr lang="en-US" sz="24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Em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học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phẩm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chất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tốt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đẹp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của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Nhật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Bản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như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chí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nghị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lực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đoàn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kết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dũng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cảm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ý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kỉ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luật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cao</a:t>
              </a:r>
              <a:r>
                <a:rPr lang="en-US" sz="2400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. </a:t>
              </a:r>
              <a:endParaRPr lang="en-VN" sz="2400" dirty="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4EDDA6AD-6900-A47F-9AE0-49892577CCFD}"/>
                </a:ext>
              </a:extLst>
            </p:cNvPr>
            <p:cNvSpPr/>
            <p:nvPr/>
          </p:nvSpPr>
          <p:spPr>
            <a:xfrm rot="633596" flipH="1">
              <a:off x="10649711" y="3192369"/>
              <a:ext cx="1637823" cy="3090233"/>
            </a:xfrm>
            <a:custGeom>
              <a:avLst/>
              <a:gdLst/>
              <a:ahLst/>
              <a:cxnLst/>
              <a:rect l="l" t="t" r="r" b="b"/>
              <a:pathLst>
                <a:path w="2180844" h="4114800">
                  <a:moveTo>
                    <a:pt x="0" y="0"/>
                  </a:moveTo>
                  <a:lnTo>
                    <a:pt x="2180844" y="0"/>
                  </a:lnTo>
                  <a:lnTo>
                    <a:pt x="2180844" y="4114800"/>
                  </a:lnTo>
                  <a:lnTo>
                    <a:pt x="0" y="4114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50000" t="50000"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3458363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CEC948-F8EB-858D-C72B-4AF2F3CB6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DF5E1A9A-37DC-651C-A4C1-4D8EBDE44747}"/>
              </a:ext>
            </a:extLst>
          </p:cNvPr>
          <p:cNvGrpSpPr/>
          <p:nvPr/>
        </p:nvGrpSpPr>
        <p:grpSpPr>
          <a:xfrm>
            <a:off x="1642134" y="1141334"/>
            <a:ext cx="9835633" cy="5669633"/>
            <a:chOff x="1642134" y="1223222"/>
            <a:chExt cx="9835633" cy="5669633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A97F0407-6FC2-7D97-E3C0-1DBF6CFE9E29}"/>
                </a:ext>
              </a:extLst>
            </p:cNvPr>
            <p:cNvGrpSpPr/>
            <p:nvPr/>
          </p:nvGrpSpPr>
          <p:grpSpPr>
            <a:xfrm>
              <a:off x="1642134" y="1223222"/>
              <a:ext cx="9835633" cy="5669633"/>
              <a:chOff x="223471" y="-309223"/>
              <a:chExt cx="12970079" cy="7476447"/>
            </a:xfrm>
          </p:grpSpPr>
          <p:sp>
            <p:nvSpPr>
              <p:cNvPr id="18" name="Freeform 2">
                <a:extLst>
                  <a:ext uri="{FF2B5EF4-FFF2-40B4-BE49-F238E27FC236}">
                    <a16:creationId xmlns:a16="http://schemas.microsoft.com/office/drawing/2014/main" id="{F9F028D0-5A69-12B6-B55A-45BEB245E2B4}"/>
                  </a:ext>
                </a:extLst>
              </p:cNvPr>
              <p:cNvSpPr/>
              <p:nvPr/>
            </p:nvSpPr>
            <p:spPr>
              <a:xfrm rot="20488046">
                <a:off x="1799803" y="-309223"/>
                <a:ext cx="8824131" cy="7476447"/>
              </a:xfrm>
              <a:custGeom>
                <a:avLst/>
                <a:gdLst/>
                <a:ahLst/>
                <a:cxnLst/>
                <a:rect l="l" t="t" r="r" b="b"/>
                <a:pathLst>
                  <a:path w="14464099" h="12255037">
                    <a:moveTo>
                      <a:pt x="0" y="0"/>
                    </a:moveTo>
                    <a:lnTo>
                      <a:pt x="14464099" y="0"/>
                    </a:lnTo>
                    <a:lnTo>
                      <a:pt x="14464099" y="12255037"/>
                    </a:lnTo>
                    <a:lnTo>
                      <a:pt x="0" y="12255037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19" name="Freeform 3">
                <a:extLst>
                  <a:ext uri="{FF2B5EF4-FFF2-40B4-BE49-F238E27FC236}">
                    <a16:creationId xmlns:a16="http://schemas.microsoft.com/office/drawing/2014/main" id="{274768EC-8CF3-C85E-A6B7-2C64DA83245C}"/>
                  </a:ext>
                </a:extLst>
              </p:cNvPr>
              <p:cNvSpPr/>
              <p:nvPr/>
            </p:nvSpPr>
            <p:spPr>
              <a:xfrm>
                <a:off x="1041886" y="818751"/>
                <a:ext cx="10363273" cy="5220499"/>
              </a:xfrm>
              <a:custGeom>
                <a:avLst/>
                <a:gdLst/>
                <a:ahLst/>
                <a:cxnLst/>
                <a:rect l="l" t="t" r="r" b="b"/>
                <a:pathLst>
                  <a:path w="15544909" h="7830748">
                    <a:moveTo>
                      <a:pt x="0" y="0"/>
                    </a:moveTo>
                    <a:lnTo>
                      <a:pt x="15544910" y="0"/>
                    </a:lnTo>
                    <a:lnTo>
                      <a:pt x="15544910" y="7830748"/>
                    </a:lnTo>
                    <a:lnTo>
                      <a:pt x="0" y="783074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id="{05B7117D-422E-D87B-32C5-6E70C257E523}"/>
                  </a:ext>
                </a:extLst>
              </p:cNvPr>
              <p:cNvSpPr/>
              <p:nvPr/>
            </p:nvSpPr>
            <p:spPr>
              <a:xfrm rot="-1617254">
                <a:off x="10445633" y="4806431"/>
                <a:ext cx="2747917" cy="2217096"/>
              </a:xfrm>
              <a:custGeom>
                <a:avLst/>
                <a:gdLst/>
                <a:ahLst/>
                <a:cxnLst/>
                <a:rect l="l" t="t" r="r" b="b"/>
                <a:pathLst>
                  <a:path w="4121875" h="3325644">
                    <a:moveTo>
                      <a:pt x="0" y="0"/>
                    </a:moveTo>
                    <a:lnTo>
                      <a:pt x="4121874" y="0"/>
                    </a:lnTo>
                    <a:lnTo>
                      <a:pt x="4121874" y="3325644"/>
                    </a:lnTo>
                    <a:lnTo>
                      <a:pt x="0" y="33256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</p:sp>
          <p:grpSp>
            <p:nvGrpSpPr>
              <p:cNvPr id="21" name="Group 7">
                <a:extLst>
                  <a:ext uri="{FF2B5EF4-FFF2-40B4-BE49-F238E27FC236}">
                    <a16:creationId xmlns:a16="http://schemas.microsoft.com/office/drawing/2014/main" id="{86F8B699-1438-124C-5300-CE3D6DD9495A}"/>
                  </a:ext>
                </a:extLst>
              </p:cNvPr>
              <p:cNvGrpSpPr/>
              <p:nvPr/>
            </p:nvGrpSpPr>
            <p:grpSpPr>
              <a:xfrm>
                <a:off x="453311" y="2620526"/>
                <a:ext cx="178508" cy="178508"/>
                <a:chOff x="0" y="0"/>
                <a:chExt cx="812800" cy="812800"/>
              </a:xfrm>
            </p:grpSpPr>
            <p:sp>
              <p:nvSpPr>
                <p:cNvPr id="41" name="Freeform 8">
                  <a:extLst>
                    <a:ext uri="{FF2B5EF4-FFF2-40B4-BE49-F238E27FC236}">
                      <a16:creationId xmlns:a16="http://schemas.microsoft.com/office/drawing/2014/main" id="{B2E1936C-6B3F-4749-D1D5-753ABF96CFA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42" name="TextBox 9">
                  <a:extLst>
                    <a:ext uri="{FF2B5EF4-FFF2-40B4-BE49-F238E27FC236}">
                      <a16:creationId xmlns:a16="http://schemas.microsoft.com/office/drawing/2014/main" id="{9AFB6022-31C8-6C7B-E10A-9B6EAC92FDF0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2" name="Group 10">
                <a:extLst>
                  <a:ext uri="{FF2B5EF4-FFF2-40B4-BE49-F238E27FC236}">
                    <a16:creationId xmlns:a16="http://schemas.microsoft.com/office/drawing/2014/main" id="{F304E553-1D33-1230-AA7A-19BC312C43D1}"/>
                  </a:ext>
                </a:extLst>
              </p:cNvPr>
              <p:cNvGrpSpPr/>
              <p:nvPr/>
            </p:nvGrpSpPr>
            <p:grpSpPr>
              <a:xfrm>
                <a:off x="223471" y="5479737"/>
                <a:ext cx="178508" cy="178508"/>
                <a:chOff x="0" y="0"/>
                <a:chExt cx="812800" cy="812800"/>
              </a:xfrm>
            </p:grpSpPr>
            <p:sp>
              <p:nvSpPr>
                <p:cNvPr id="39" name="Freeform 11">
                  <a:extLst>
                    <a:ext uri="{FF2B5EF4-FFF2-40B4-BE49-F238E27FC236}">
                      <a16:creationId xmlns:a16="http://schemas.microsoft.com/office/drawing/2014/main" id="{F54C419E-B025-DC84-EFB8-ECF351514ADE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40" name="TextBox 12">
                  <a:extLst>
                    <a:ext uri="{FF2B5EF4-FFF2-40B4-BE49-F238E27FC236}">
                      <a16:creationId xmlns:a16="http://schemas.microsoft.com/office/drawing/2014/main" id="{1FF934AC-908B-ECB4-8485-CE3110B9A5F8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3" name="Group 13">
                <a:extLst>
                  <a:ext uri="{FF2B5EF4-FFF2-40B4-BE49-F238E27FC236}">
                    <a16:creationId xmlns:a16="http://schemas.microsoft.com/office/drawing/2014/main" id="{06A14EBC-AD32-6B4F-5239-9845FF312442}"/>
                  </a:ext>
                </a:extLst>
              </p:cNvPr>
              <p:cNvGrpSpPr/>
              <p:nvPr/>
            </p:nvGrpSpPr>
            <p:grpSpPr>
              <a:xfrm>
                <a:off x="4561030" y="5993692"/>
                <a:ext cx="178508" cy="178508"/>
                <a:chOff x="0" y="0"/>
                <a:chExt cx="812800" cy="812800"/>
              </a:xfrm>
            </p:grpSpPr>
            <p:sp>
              <p:nvSpPr>
                <p:cNvPr id="37" name="Freeform 14">
                  <a:extLst>
                    <a:ext uri="{FF2B5EF4-FFF2-40B4-BE49-F238E27FC236}">
                      <a16:creationId xmlns:a16="http://schemas.microsoft.com/office/drawing/2014/main" id="{F79ED0F7-691A-39F3-4F82-3EE389FCC72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8" name="TextBox 15">
                  <a:extLst>
                    <a:ext uri="{FF2B5EF4-FFF2-40B4-BE49-F238E27FC236}">
                      <a16:creationId xmlns:a16="http://schemas.microsoft.com/office/drawing/2014/main" id="{0C71F4B2-948C-FBCF-133F-E26978DA11A4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4" name="Group 16">
                <a:extLst>
                  <a:ext uri="{FF2B5EF4-FFF2-40B4-BE49-F238E27FC236}">
                    <a16:creationId xmlns:a16="http://schemas.microsoft.com/office/drawing/2014/main" id="{23DB7395-649C-27EA-90CA-2564FD63D008}"/>
                  </a:ext>
                </a:extLst>
              </p:cNvPr>
              <p:cNvGrpSpPr/>
              <p:nvPr/>
            </p:nvGrpSpPr>
            <p:grpSpPr>
              <a:xfrm>
                <a:off x="9404069" y="6261454"/>
                <a:ext cx="178508" cy="178508"/>
                <a:chOff x="0" y="0"/>
                <a:chExt cx="812800" cy="812800"/>
              </a:xfrm>
            </p:grpSpPr>
            <p:sp>
              <p:nvSpPr>
                <p:cNvPr id="35" name="Freeform 17">
                  <a:extLst>
                    <a:ext uri="{FF2B5EF4-FFF2-40B4-BE49-F238E27FC236}">
                      <a16:creationId xmlns:a16="http://schemas.microsoft.com/office/drawing/2014/main" id="{224021D2-648D-9BFE-6471-CDFFBB7DD308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6" name="TextBox 18">
                  <a:extLst>
                    <a:ext uri="{FF2B5EF4-FFF2-40B4-BE49-F238E27FC236}">
                      <a16:creationId xmlns:a16="http://schemas.microsoft.com/office/drawing/2014/main" id="{878E2CB3-6986-B753-207F-16E8D3732AC9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3C860D3C-935C-01EA-6111-BC3085E03E78}"/>
                  </a:ext>
                </a:extLst>
              </p:cNvPr>
              <p:cNvGrpSpPr/>
              <p:nvPr/>
            </p:nvGrpSpPr>
            <p:grpSpPr>
              <a:xfrm>
                <a:off x="3425921" y="507292"/>
                <a:ext cx="178508" cy="178508"/>
                <a:chOff x="0" y="0"/>
                <a:chExt cx="812800" cy="812800"/>
              </a:xfrm>
            </p:grpSpPr>
            <p:sp>
              <p:nvSpPr>
                <p:cNvPr id="33" name="Freeform 20">
                  <a:extLst>
                    <a:ext uri="{FF2B5EF4-FFF2-40B4-BE49-F238E27FC236}">
                      <a16:creationId xmlns:a16="http://schemas.microsoft.com/office/drawing/2014/main" id="{AB51CC01-7B3E-9EFE-BF15-4CF36ABACC9B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4" name="TextBox 21">
                  <a:extLst>
                    <a:ext uri="{FF2B5EF4-FFF2-40B4-BE49-F238E27FC236}">
                      <a16:creationId xmlns:a16="http://schemas.microsoft.com/office/drawing/2014/main" id="{3C81C105-9DAB-F9FF-AAA9-0D6BFC790A3E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6" name="Group 22">
                <a:extLst>
                  <a:ext uri="{FF2B5EF4-FFF2-40B4-BE49-F238E27FC236}">
                    <a16:creationId xmlns:a16="http://schemas.microsoft.com/office/drawing/2014/main" id="{8A95C40A-0384-AFA7-6A85-26D4CC495FB0}"/>
                  </a:ext>
                </a:extLst>
              </p:cNvPr>
              <p:cNvGrpSpPr/>
              <p:nvPr/>
            </p:nvGrpSpPr>
            <p:grpSpPr>
              <a:xfrm>
                <a:off x="8753361" y="466718"/>
                <a:ext cx="178508" cy="178508"/>
                <a:chOff x="0" y="0"/>
                <a:chExt cx="812800" cy="812800"/>
              </a:xfrm>
            </p:grpSpPr>
            <p:sp>
              <p:nvSpPr>
                <p:cNvPr id="31" name="Freeform 23">
                  <a:extLst>
                    <a:ext uri="{FF2B5EF4-FFF2-40B4-BE49-F238E27FC236}">
                      <a16:creationId xmlns:a16="http://schemas.microsoft.com/office/drawing/2014/main" id="{64A07F55-BCC4-06D9-7551-C16B04DFFF35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2" name="TextBox 24">
                  <a:extLst>
                    <a:ext uri="{FF2B5EF4-FFF2-40B4-BE49-F238E27FC236}">
                      <a16:creationId xmlns:a16="http://schemas.microsoft.com/office/drawing/2014/main" id="{AA6463A0-446B-1454-3AA8-6C455E71AFAA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grpSp>
            <p:nvGrpSpPr>
              <p:cNvPr id="27" name="Group 25">
                <a:extLst>
                  <a:ext uri="{FF2B5EF4-FFF2-40B4-BE49-F238E27FC236}">
                    <a16:creationId xmlns:a16="http://schemas.microsoft.com/office/drawing/2014/main" id="{BA4050EA-008E-F51D-4675-D7D5312A5ACD}"/>
                  </a:ext>
                </a:extLst>
              </p:cNvPr>
              <p:cNvGrpSpPr/>
              <p:nvPr/>
            </p:nvGrpSpPr>
            <p:grpSpPr>
              <a:xfrm>
                <a:off x="11641083" y="2442018"/>
                <a:ext cx="178508" cy="178508"/>
                <a:chOff x="0" y="0"/>
                <a:chExt cx="812800" cy="812800"/>
              </a:xfrm>
            </p:grpSpPr>
            <p:sp>
              <p:nvSpPr>
                <p:cNvPr id="29" name="Freeform 26">
                  <a:extLst>
                    <a:ext uri="{FF2B5EF4-FFF2-40B4-BE49-F238E27FC236}">
                      <a16:creationId xmlns:a16="http://schemas.microsoft.com/office/drawing/2014/main" id="{7DB5D668-3068-172E-E4B6-6D613F8AFFCF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F2B7C3"/>
                </a:solidFill>
              </p:spPr>
            </p:sp>
            <p:sp>
              <p:nvSpPr>
                <p:cNvPr id="30" name="TextBox 27">
                  <a:extLst>
                    <a:ext uri="{FF2B5EF4-FFF2-40B4-BE49-F238E27FC236}">
                      <a16:creationId xmlns:a16="http://schemas.microsoft.com/office/drawing/2014/main" id="{787B3B76-4BF4-3654-C68A-6A1945C094BD}"/>
                    </a:ext>
                  </a:extLst>
                </p:cNvPr>
                <p:cNvSpPr txBox="1"/>
                <p:nvPr/>
              </p:nvSpPr>
              <p:spPr>
                <a:xfrm>
                  <a:off x="76200" y="19050"/>
                  <a:ext cx="660400" cy="717550"/>
                </a:xfrm>
                <a:prstGeom prst="rect">
                  <a:avLst/>
                </a:prstGeom>
              </p:spPr>
              <p:txBody>
                <a:bodyPr lIns="33867" tIns="33867" rIns="33867" bIns="33867" rtlCol="0" anchor="ctr"/>
                <a:lstStyle/>
                <a:p>
                  <a:pPr algn="ctr">
                    <a:lnSpc>
                      <a:spcPts val="1773"/>
                    </a:lnSpc>
                  </a:pPr>
                  <a:endParaRPr sz="800"/>
                </a:p>
              </p:txBody>
            </p:sp>
          </p:grpSp>
          <p:sp>
            <p:nvSpPr>
              <p:cNvPr id="28" name="Freeform 29">
                <a:extLst>
                  <a:ext uri="{FF2B5EF4-FFF2-40B4-BE49-F238E27FC236}">
                    <a16:creationId xmlns:a16="http://schemas.microsoft.com/office/drawing/2014/main" id="{3D3E2C69-C08E-64BA-6C61-B68EED30D059}"/>
                  </a:ext>
                </a:extLst>
              </p:cNvPr>
              <p:cNvSpPr/>
              <p:nvPr/>
            </p:nvSpPr>
            <p:spPr>
              <a:xfrm rot="-1329982">
                <a:off x="701951" y="4522907"/>
                <a:ext cx="1626615" cy="2381864"/>
              </a:xfrm>
              <a:custGeom>
                <a:avLst/>
                <a:gdLst/>
                <a:ahLst/>
                <a:cxnLst/>
                <a:rect l="l" t="t" r="r" b="b"/>
                <a:pathLst>
                  <a:path w="2439922" h="3572796">
                    <a:moveTo>
                      <a:pt x="0" y="0"/>
                    </a:moveTo>
                    <a:lnTo>
                      <a:pt x="2439921" y="0"/>
                    </a:lnTo>
                    <a:lnTo>
                      <a:pt x="2439921" y="3572796"/>
                    </a:lnTo>
                    <a:lnTo>
                      <a:pt x="0" y="357279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9">
                  <a:extLs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a:blipFill>
              <a:ln cap="sq">
                <a:noFill/>
                <a:prstDash val="solid"/>
                <a:miter/>
              </a:ln>
            </p:spPr>
          </p:sp>
        </p:grpSp>
        <p:sp>
          <p:nvSpPr>
            <p:cNvPr id="17" name="TextBox 25">
              <a:extLst>
                <a:ext uri="{FF2B5EF4-FFF2-40B4-BE49-F238E27FC236}">
                  <a16:creationId xmlns:a16="http://schemas.microsoft.com/office/drawing/2014/main" id="{2A5348BA-01E1-702C-9D29-FB52461E9ECF}"/>
                </a:ext>
              </a:extLst>
            </p:cNvPr>
            <p:cNvSpPr txBox="1"/>
            <p:nvPr/>
          </p:nvSpPr>
          <p:spPr>
            <a:xfrm>
              <a:off x="2888268" y="3067501"/>
              <a:ext cx="6607799" cy="196432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HOẠT ĐỘNG 3</a:t>
              </a:r>
            </a:p>
            <a:p>
              <a:pPr algn="ctr">
                <a:lnSpc>
                  <a:spcPct val="150000"/>
                </a:lnSpc>
              </a:pPr>
              <a:r>
                <a:rPr lang="en-US" sz="4535" b="1" spc="146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 NÂNG CAO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118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9A764B-D014-55FF-39F7-D78AB295ED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EB77DA7-72A6-31F2-F0B7-670940E4B14F}"/>
              </a:ext>
            </a:extLst>
          </p:cNvPr>
          <p:cNvGrpSpPr/>
          <p:nvPr/>
        </p:nvGrpSpPr>
        <p:grpSpPr>
          <a:xfrm>
            <a:off x="873072" y="1615100"/>
            <a:ext cx="12159438" cy="5167917"/>
            <a:chOff x="873072" y="1574156"/>
            <a:chExt cx="12159438" cy="516791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9B4BB949-F952-995C-E6D8-3267EDF607DB}"/>
                </a:ext>
              </a:extLst>
            </p:cNvPr>
            <p:cNvSpPr/>
            <p:nvPr/>
          </p:nvSpPr>
          <p:spPr>
            <a:xfrm>
              <a:off x="1441598" y="1574156"/>
              <a:ext cx="9555641" cy="4813654"/>
            </a:xfrm>
            <a:custGeom>
              <a:avLst/>
              <a:gdLst/>
              <a:ahLst/>
              <a:cxnLst/>
              <a:rect l="l" t="t" r="r" b="b"/>
              <a:pathLst>
                <a:path w="14333461" h="7220481">
                  <a:moveTo>
                    <a:pt x="0" y="0"/>
                  </a:moveTo>
                  <a:lnTo>
                    <a:pt x="14333460" y="0"/>
                  </a:lnTo>
                  <a:lnTo>
                    <a:pt x="14333460" y="7220481"/>
                  </a:lnTo>
                  <a:lnTo>
                    <a:pt x="0" y="7220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4" name="Group 5">
              <a:extLst>
                <a:ext uri="{FF2B5EF4-FFF2-40B4-BE49-F238E27FC236}">
                  <a16:creationId xmlns:a16="http://schemas.microsoft.com/office/drawing/2014/main" id="{0F855125-2F4C-D2F6-F980-38FAE19D8976}"/>
                </a:ext>
              </a:extLst>
            </p:cNvPr>
            <p:cNvGrpSpPr/>
            <p:nvPr/>
          </p:nvGrpSpPr>
          <p:grpSpPr>
            <a:xfrm>
              <a:off x="873072" y="4572332"/>
              <a:ext cx="178508" cy="178508"/>
              <a:chOff x="0" y="0"/>
              <a:chExt cx="812800" cy="812800"/>
            </a:xfrm>
          </p:grpSpPr>
          <p:sp>
            <p:nvSpPr>
              <p:cNvPr id="18" name="Freeform 6">
                <a:extLst>
                  <a:ext uri="{FF2B5EF4-FFF2-40B4-BE49-F238E27FC236}">
                    <a16:creationId xmlns:a16="http://schemas.microsoft.com/office/drawing/2014/main" id="{ACB82EE6-8631-D6A5-401D-B3F2F9188F0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9" name="TextBox 7">
                <a:extLst>
                  <a:ext uri="{FF2B5EF4-FFF2-40B4-BE49-F238E27FC236}">
                    <a16:creationId xmlns:a16="http://schemas.microsoft.com/office/drawing/2014/main" id="{04C0FB73-F1F2-56FA-AD1B-C764241BE241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E72BA4EC-8E98-AEC6-5E59-67244AFCF41C}"/>
                </a:ext>
              </a:extLst>
            </p:cNvPr>
            <p:cNvGrpSpPr/>
            <p:nvPr/>
          </p:nvGrpSpPr>
          <p:grpSpPr>
            <a:xfrm>
              <a:off x="5017245" y="6404545"/>
              <a:ext cx="178508" cy="178508"/>
              <a:chOff x="0" y="0"/>
              <a:chExt cx="812800" cy="812800"/>
            </a:xfrm>
          </p:grpSpPr>
          <p:sp>
            <p:nvSpPr>
              <p:cNvPr id="16" name="Freeform 9">
                <a:extLst>
                  <a:ext uri="{FF2B5EF4-FFF2-40B4-BE49-F238E27FC236}">
                    <a16:creationId xmlns:a16="http://schemas.microsoft.com/office/drawing/2014/main" id="{73AE2977-976A-664C-8602-E0D600A942B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7" name="TextBox 10">
                <a:extLst>
                  <a:ext uri="{FF2B5EF4-FFF2-40B4-BE49-F238E27FC236}">
                    <a16:creationId xmlns:a16="http://schemas.microsoft.com/office/drawing/2014/main" id="{CBB24AC9-CB51-201C-A198-377B16ABC455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6" name="Group 11">
              <a:extLst>
                <a:ext uri="{FF2B5EF4-FFF2-40B4-BE49-F238E27FC236}">
                  <a16:creationId xmlns:a16="http://schemas.microsoft.com/office/drawing/2014/main" id="{B5021132-C6A3-87D7-A5DA-A81DECE63BA7}"/>
                </a:ext>
              </a:extLst>
            </p:cNvPr>
            <p:cNvGrpSpPr/>
            <p:nvPr/>
          </p:nvGrpSpPr>
          <p:grpSpPr>
            <a:xfrm>
              <a:off x="11328486" y="4379166"/>
              <a:ext cx="178508" cy="178508"/>
              <a:chOff x="0" y="0"/>
              <a:chExt cx="812800" cy="812800"/>
            </a:xfrm>
          </p:grpSpPr>
          <p:sp>
            <p:nvSpPr>
              <p:cNvPr id="14" name="Freeform 12">
                <a:extLst>
                  <a:ext uri="{FF2B5EF4-FFF2-40B4-BE49-F238E27FC236}">
                    <a16:creationId xmlns:a16="http://schemas.microsoft.com/office/drawing/2014/main" id="{061A80C9-0BC6-111F-0D06-C97BFB20C1B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5" name="TextBox 13">
                <a:extLst>
                  <a:ext uri="{FF2B5EF4-FFF2-40B4-BE49-F238E27FC236}">
                    <a16:creationId xmlns:a16="http://schemas.microsoft.com/office/drawing/2014/main" id="{56A66F6A-533B-EDF1-382D-018B836BACF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grpSp>
          <p:nvGrpSpPr>
            <p:cNvPr id="7" name="Group 23">
              <a:extLst>
                <a:ext uri="{FF2B5EF4-FFF2-40B4-BE49-F238E27FC236}">
                  <a16:creationId xmlns:a16="http://schemas.microsoft.com/office/drawing/2014/main" id="{0B4AF5BB-E09A-8F99-4E14-F6D3DDA5796C}"/>
                </a:ext>
              </a:extLst>
            </p:cNvPr>
            <p:cNvGrpSpPr/>
            <p:nvPr/>
          </p:nvGrpSpPr>
          <p:grpSpPr>
            <a:xfrm>
              <a:off x="7570449" y="6172200"/>
              <a:ext cx="178508" cy="178508"/>
              <a:chOff x="0" y="0"/>
              <a:chExt cx="812800" cy="812800"/>
            </a:xfrm>
          </p:grpSpPr>
          <p:sp>
            <p:nvSpPr>
              <p:cNvPr id="10" name="Freeform 24">
                <a:extLst>
                  <a:ext uri="{FF2B5EF4-FFF2-40B4-BE49-F238E27FC236}">
                    <a16:creationId xmlns:a16="http://schemas.microsoft.com/office/drawing/2014/main" id="{CC26740B-6F92-8D2A-82A6-2DC5E9982B01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2B7C3"/>
              </a:solidFill>
            </p:spPr>
          </p:sp>
          <p:sp>
            <p:nvSpPr>
              <p:cNvPr id="11" name="TextBox 25">
                <a:extLst>
                  <a:ext uri="{FF2B5EF4-FFF2-40B4-BE49-F238E27FC236}">
                    <a16:creationId xmlns:a16="http://schemas.microsoft.com/office/drawing/2014/main" id="{A84D5463-F1C8-1DF5-8588-42F8F4E1981F}"/>
                  </a:ext>
                </a:extLst>
              </p:cNvPr>
              <p:cNvSpPr txBox="1"/>
              <p:nvPr/>
            </p:nvSpPr>
            <p:spPr>
              <a:xfrm>
                <a:off x="76200" y="19050"/>
                <a:ext cx="660400" cy="717550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algn="ctr">
                  <a:lnSpc>
                    <a:spcPts val="1773"/>
                  </a:lnSpc>
                </a:pPr>
                <a:endParaRPr sz="800"/>
              </a:p>
            </p:txBody>
          </p:sp>
        </p:grpSp>
        <p:sp>
          <p:nvSpPr>
            <p:cNvPr id="8" name="Freeform 26">
              <a:extLst>
                <a:ext uri="{FF2B5EF4-FFF2-40B4-BE49-F238E27FC236}">
                  <a16:creationId xmlns:a16="http://schemas.microsoft.com/office/drawing/2014/main" id="{AB37E959-C95A-B981-5F2C-6CB62005EA96}"/>
                </a:ext>
              </a:extLst>
            </p:cNvPr>
            <p:cNvSpPr/>
            <p:nvPr/>
          </p:nvSpPr>
          <p:spPr>
            <a:xfrm>
              <a:off x="8155710" y="5065673"/>
              <a:ext cx="4876800" cy="1676400"/>
            </a:xfrm>
            <a:custGeom>
              <a:avLst/>
              <a:gdLst/>
              <a:ahLst/>
              <a:cxnLst/>
              <a:rect l="l" t="t" r="r" b="b"/>
              <a:pathLst>
                <a:path w="7315200" h="2514600">
                  <a:moveTo>
                    <a:pt x="0" y="0"/>
                  </a:moveTo>
                  <a:lnTo>
                    <a:pt x="7315200" y="0"/>
                  </a:lnTo>
                  <a:lnTo>
                    <a:pt x="7315200" y="2514600"/>
                  </a:lnTo>
                  <a:lnTo>
                    <a:pt x="0" y="2514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417808F-CAEE-B750-9ECC-F8A70CB1EC81}"/>
                </a:ext>
              </a:extLst>
            </p:cNvPr>
            <p:cNvSpPr txBox="1"/>
            <p:nvPr/>
          </p:nvSpPr>
          <p:spPr>
            <a:xfrm>
              <a:off x="2565230" y="2997128"/>
              <a:ext cx="7308376" cy="14650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3200" dirty="0">
                  <a:solidFill>
                    <a:srgbClr val="000000"/>
                  </a:solidFill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 hãy nhắc lại nội dung, ý nghĩa bài đọc “Vượt qua thách thức”. </a:t>
              </a:r>
              <a:endParaRPr lang="en-VN" sz="3200" dirty="0">
                <a:latin typeface="+mn-lt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679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BF65C7-A44D-2F4B-D4C6-27B001636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DC9F1FF-E6A1-168C-2739-A03D766D22AE}"/>
              </a:ext>
            </a:extLst>
          </p:cNvPr>
          <p:cNvSpPr txBox="1"/>
          <p:nvPr/>
        </p:nvSpPr>
        <p:spPr>
          <a:xfrm>
            <a:off x="847698" y="2452007"/>
            <a:ext cx="10496595" cy="4087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Thảm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hoạ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Tô-hô-cư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gây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chấn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động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thế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giới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cũng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vô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cùng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ấn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tượng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ứng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Nhật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Hoàn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toàn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xảy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ra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cướp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bóc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vùng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thiên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tai.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nạn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rất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bình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tĩnh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hợp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ý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kỉ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luật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cao</a:t>
            </a:r>
            <a:r>
              <a:rPr lang="en-US" sz="22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2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luôn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xếp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hàng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trật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tự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đồ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cứu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chia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công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sẵn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sàng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nhường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khó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khăn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hơn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Tại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điện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hạt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nhiều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lãnh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đạo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viên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ở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nhà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máy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làm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việc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kể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ngày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đêm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ngăn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chặn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cố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bất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chấp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nguy</a:t>
            </a:r>
            <a:r>
              <a:rPr lang="en-US" sz="2200" b="1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b="1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hiểm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đến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tính</a:t>
            </a:r>
            <a:r>
              <a:rPr lang="en-US" sz="2200" kern="1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200" kern="100" dirty="0" err="1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mạng</a:t>
            </a:r>
            <a:r>
              <a:rPr lang="en-US" sz="2200" kern="100" dirty="0">
                <a:solidFill>
                  <a:schemeClr val="tx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en-US" sz="2200" kern="100" dirty="0">
                <a:solidFill>
                  <a:srgbClr val="C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//</a:t>
            </a:r>
            <a:endParaRPr lang="en-VN" sz="2200" kern="100" dirty="0">
              <a:solidFill>
                <a:srgbClr val="C00000"/>
              </a:solidFill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105397-F5BD-1EB2-DCD8-1B51E8E00980}"/>
              </a:ext>
            </a:extLst>
          </p:cNvPr>
          <p:cNvGrpSpPr/>
          <p:nvPr/>
        </p:nvGrpSpPr>
        <p:grpSpPr>
          <a:xfrm>
            <a:off x="2792097" y="1740567"/>
            <a:ext cx="6607799" cy="646603"/>
            <a:chOff x="2006577" y="546434"/>
            <a:chExt cx="6607799" cy="646603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16E3BD4-E342-CF3F-7543-066B4F88F788}"/>
                </a:ext>
              </a:extLst>
            </p:cNvPr>
            <p:cNvSpPr/>
            <p:nvPr/>
          </p:nvSpPr>
          <p:spPr>
            <a:xfrm>
              <a:off x="3301044" y="564833"/>
              <a:ext cx="4018866" cy="599232"/>
            </a:xfrm>
            <a:custGeom>
              <a:avLst/>
              <a:gdLst/>
              <a:ahLst/>
              <a:cxnLst/>
              <a:rect l="l" t="t" r="r" b="b"/>
              <a:pathLst>
                <a:path w="3056484" h="515177">
                  <a:moveTo>
                    <a:pt x="2853284" y="0"/>
                  </a:moveTo>
                  <a:cubicBezTo>
                    <a:pt x="2965508" y="0"/>
                    <a:pt x="3056484" y="115326"/>
                    <a:pt x="3056484" y="257588"/>
                  </a:cubicBezTo>
                  <a:cubicBezTo>
                    <a:pt x="3056484" y="399851"/>
                    <a:pt x="2965508" y="515177"/>
                    <a:pt x="2853284" y="515177"/>
                  </a:cubicBezTo>
                  <a:lnTo>
                    <a:pt x="203200" y="515177"/>
                  </a:lnTo>
                  <a:cubicBezTo>
                    <a:pt x="90976" y="515177"/>
                    <a:pt x="0" y="399851"/>
                    <a:pt x="0" y="257588"/>
                  </a:cubicBezTo>
                  <a:cubicBezTo>
                    <a:pt x="0" y="11532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D0D6"/>
              </a:solidFill>
              <a:prstDash val="solid"/>
              <a:miter/>
            </a:ln>
          </p:spPr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A46C198C-B359-8D64-898E-9C4977712B84}"/>
                </a:ext>
              </a:extLst>
            </p:cNvPr>
            <p:cNvSpPr txBox="1"/>
            <p:nvPr/>
          </p:nvSpPr>
          <p:spPr>
            <a:xfrm>
              <a:off x="2006577" y="564833"/>
              <a:ext cx="6607799" cy="4820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Luyện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đọc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đoạn</a:t>
              </a:r>
              <a:r>
                <a:rPr lang="en-US" sz="2400" b="1" dirty="0">
                  <a:solidFill>
                    <a:schemeClr val="tx1"/>
                  </a:solidFill>
                  <a:latin typeface="+mn-lt"/>
                  <a:ea typeface="Cinzel Decorative Bold"/>
                  <a:cs typeface="Arial" panose="020B0604020202020204" pitchFamily="34" charset="0"/>
                  <a:sym typeface="Cinzel Decorative Bold"/>
                </a:rPr>
                <a:t> 2</a:t>
              </a:r>
            </a:p>
          </p:txBody>
        </p:sp>
        <p:sp>
          <p:nvSpPr>
            <p:cNvPr id="12" name="Freeform 29">
              <a:extLst>
                <a:ext uri="{FF2B5EF4-FFF2-40B4-BE49-F238E27FC236}">
                  <a16:creationId xmlns:a16="http://schemas.microsoft.com/office/drawing/2014/main" id="{2EBC2B5B-9038-AF9B-412B-EF2276F2A455}"/>
                </a:ext>
              </a:extLst>
            </p:cNvPr>
            <p:cNvSpPr/>
            <p:nvPr/>
          </p:nvSpPr>
          <p:spPr>
            <a:xfrm rot="21204291">
              <a:off x="3112003" y="546434"/>
              <a:ext cx="441576" cy="646603"/>
            </a:xfrm>
            <a:custGeom>
              <a:avLst/>
              <a:gdLst/>
              <a:ahLst/>
              <a:cxnLst/>
              <a:rect l="l" t="t" r="r" b="b"/>
              <a:pathLst>
                <a:path w="2439922" h="3572796">
                  <a:moveTo>
                    <a:pt x="0" y="0"/>
                  </a:moveTo>
                  <a:lnTo>
                    <a:pt x="2439921" y="0"/>
                  </a:lnTo>
                  <a:lnTo>
                    <a:pt x="2439921" y="3572796"/>
                  </a:lnTo>
                  <a:lnTo>
                    <a:pt x="0" y="3572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VN" sz="24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8275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F18CC-0D3A-F5DD-C595-A8F27851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4">
            <a:extLst>
              <a:ext uri="{FF2B5EF4-FFF2-40B4-BE49-F238E27FC236}">
                <a16:creationId xmlns:a16="http://schemas.microsoft.com/office/drawing/2014/main" id="{357CEB25-97F5-7531-C976-CA606EBEA724}"/>
              </a:ext>
            </a:extLst>
          </p:cNvPr>
          <p:cNvSpPr txBox="1"/>
          <p:nvPr/>
        </p:nvSpPr>
        <p:spPr>
          <a:xfrm>
            <a:off x="1335682" y="1777954"/>
            <a:ext cx="4782477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Các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em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hãy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luyện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đọc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trong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nhóm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và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xác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định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giọng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đọc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của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đoạn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 </a:t>
            </a:r>
            <a:r>
              <a:rPr lang="en-US" sz="2400" dirty="0" err="1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này</a:t>
            </a:r>
            <a:r>
              <a:rPr lang="en-US" sz="2400" dirty="0">
                <a:latin typeface="+mn-lt"/>
                <a:ea typeface="Cinzel Decorative Bold"/>
                <a:cs typeface="Arial" panose="020B0604020202020204" pitchFamily="34" charset="0"/>
                <a:sym typeface="Cinzel Decorative Bold"/>
              </a:rPr>
              <a:t>.</a:t>
            </a:r>
          </a:p>
        </p:txBody>
      </p:sp>
      <p:sp>
        <p:nvSpPr>
          <p:cNvPr id="13" name="Down Arrow 12">
            <a:extLst>
              <a:ext uri="{FF2B5EF4-FFF2-40B4-BE49-F238E27FC236}">
                <a16:creationId xmlns:a16="http://schemas.microsoft.com/office/drawing/2014/main" id="{5122D21C-DCEA-5ACF-059A-AEA71422724A}"/>
              </a:ext>
            </a:extLst>
          </p:cNvPr>
          <p:cNvSpPr/>
          <p:nvPr/>
        </p:nvSpPr>
        <p:spPr>
          <a:xfrm>
            <a:off x="3425304" y="3580490"/>
            <a:ext cx="603232" cy="663001"/>
          </a:xfrm>
          <a:prstGeom prst="downArrow">
            <a:avLst/>
          </a:prstGeom>
          <a:solidFill>
            <a:srgbClr val="FFA7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 sz="2400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958D4A74-8F32-94E2-2097-F9168C4425CF}"/>
              </a:ext>
            </a:extLst>
          </p:cNvPr>
          <p:cNvSpPr/>
          <p:nvPr/>
        </p:nvSpPr>
        <p:spPr>
          <a:xfrm>
            <a:off x="1335682" y="4401103"/>
            <a:ext cx="4937741" cy="2246585"/>
          </a:xfrm>
          <a:prstGeom prst="roundRect">
            <a:avLst/>
          </a:prstGeom>
          <a:ln>
            <a:solidFill>
              <a:srgbClr val="FFA7BF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Đọc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diễn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ngưỡng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mộ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cảm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phục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tinh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Nhật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endParaRPr lang="en-VN" sz="2400" dirty="0">
              <a:cs typeface="Arial" panose="020B0604020202020204" pitchFamily="34" charset="0"/>
            </a:endParaRPr>
          </a:p>
        </p:txBody>
      </p:sp>
      <p:pic>
        <p:nvPicPr>
          <p:cNvPr id="15" name="Picture 11">
            <a:extLst>
              <a:ext uri="{FF2B5EF4-FFF2-40B4-BE49-F238E27FC236}">
                <a16:creationId xmlns:a16="http://schemas.microsoft.com/office/drawing/2014/main" id="{2EFE7B79-AEF5-D856-3BAC-28E56F32A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649278" y="1860531"/>
            <a:ext cx="4391763" cy="451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663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04CCDE0-5961-1DAE-759B-4791A28523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188C9C-9C5C-C12A-7794-9AB41991E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2BD684B-EBC6-6AB7-FA5A-55FFF21E30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3" name="Hexagon 2">
            <a:extLst>
              <a:ext uri="{FF2B5EF4-FFF2-40B4-BE49-F238E27FC236}">
                <a16:creationId xmlns:a16="http://schemas.microsoft.com/office/drawing/2014/main" id="{1C32E7D5-443D-7AE0-78BE-CBE052A73712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Ong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4" name="Hexagon 3">
            <a:extLst>
              <a:ext uri="{FF2B5EF4-FFF2-40B4-BE49-F238E27FC236}">
                <a16:creationId xmlns:a16="http://schemas.microsoft.com/office/drawing/2014/main" id="{F8827C6A-AA79-F4CC-A16B-B2D594790EC7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non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DA0BF1E0-F086-6005-443C-7DBA3AF074DD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việc</a:t>
            </a:r>
          </a:p>
        </p:txBody>
      </p:sp>
      <p:sp>
        <p:nvSpPr>
          <p:cNvPr id="6" name="Hexagon 5">
            <a:extLst>
              <a:ext uri="{FF2B5EF4-FFF2-40B4-BE49-F238E27FC236}">
                <a16:creationId xmlns:a16="http://schemas.microsoft.com/office/drawing/2014/main" id="{3B8645C6-F688-0669-E1D0-AD07D08E6D9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</a:rPr>
              <a:t>học</a:t>
            </a:r>
            <a:endParaRPr lang="en-US" sz="6000">
              <a:latin typeface="UTM Avo" panose="02040603050506020204" pitchFamily="18" charset="0"/>
              <a:ea typeface="UD Digi Kyokasho N-B" panose="02020700000000000000" pitchFamily="18" charset="-12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736298-94AC-CF3B-4B07-30E5B889A2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EB84C01-9D46-3C55-881E-9BEDD780E9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9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FE10ABCB-A8E7-A01C-F451-EB16F1408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026005" y="78513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72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1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1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1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FB7818-0771-1D56-D9DA-6E9E540A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7EEAC5-F495-2AA6-9FD2-5299853480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4196183"/>
            <a:ext cx="2650039" cy="266181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97F58E-05EB-D186-24C6-E7C2C8C09F0C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sz="2800" b="1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lang="en-US" sz="2800" kern="100" dirty="0">
              <a:solidFill>
                <a:schemeClr val="tx1"/>
              </a:solidFill>
              <a:effectLst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400" kern="100" dirty="0">
                <a:solidFill>
                  <a:schemeClr val="tx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>
                <a:solidFill>
                  <a:schemeClr val="tx1"/>
                </a:solidFill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sang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lang="en-US" sz="2400" kern="1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2400" kern="10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1414BA-437E-759C-016D-D68EE2A7BB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040" y="1092264"/>
            <a:ext cx="2857500" cy="2857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1C0F66-147B-16B6-408A-8943F3D3763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39395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42A573-0C98-6254-765D-FEBD2BA98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49E577-5DED-7E6E-BD84-8E40B47296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9A504DC-4BE7-FA71-EDDA-4BF339D9DEAC}"/>
              </a:ext>
            </a:extLst>
          </p:cNvPr>
          <p:cNvSpPr/>
          <p:nvPr/>
        </p:nvSpPr>
        <p:spPr>
          <a:xfrm>
            <a:off x="841150" y="2854173"/>
            <a:ext cx="439463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A.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Tinh thần kiên cường và sự hợp tác của người dân.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C72DCA1F-3C64-78C1-E5F2-9A10A24A8E85}"/>
              </a:ext>
            </a:extLst>
          </p:cNvPr>
          <p:cNvSpPr/>
          <p:nvPr/>
        </p:nvSpPr>
        <p:spPr>
          <a:xfrm>
            <a:off x="841150" y="4499994"/>
            <a:ext cx="439463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B. Sự đổi mới trong công nghệ, kĩ thuật.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DF5A0E2B-E20A-8BBD-DBDC-351E2A9B99C7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C. Hỗ trợ tài chính từ các quốc gia.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90D660FE-4CD1-ED0D-9689-A24F13F52BF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D. Những nhà lãnh đạo tài ba.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E12A609F-A90C-F37E-F4A1-4AE13AB4B3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4992" y="330986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F306104E-1D32-FDDB-16CA-E3BF7C164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4430" y="5221072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3E1C4865-BB80-B0CB-55F5-96E6DD7701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0877" y="349513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DB6B29-F965-4BE9-9F2F-AAB4682E99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520" y="5171047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AAB3D3F7-6DFC-1DD4-C269-D415BC9DF276}"/>
              </a:ext>
            </a:extLst>
          </p:cNvPr>
          <p:cNvSpPr/>
          <p:nvPr/>
        </p:nvSpPr>
        <p:spPr>
          <a:xfrm>
            <a:off x="841150" y="771870"/>
            <a:ext cx="9725593" cy="1805493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hỏi 1: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Dựa vào bài đọc "Vượt qua thách thức", điều gì giúp Tô-hô-cư hồi sinh sau thảm hoạ?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2CBEACF-E1BB-8240-C350-7E1503AA87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5C75F6-A6C2-7D83-7ED2-4FFC516013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40043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D1A53D-7006-B141-4841-506021014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48F6CD8-BB17-0726-136F-6286B377C3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E345D0C-D7ED-BA89-B20D-E5189F667A15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buAutoNum type="alphaUcPeriod"/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Đảm bảo an toàn cho các lãnh đạo.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BF0D76B6-7E7F-C188-0E45-D878AD102DCA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Kiểm soát tài sản của những người bị nạn.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7F4C7BEC-8A40-36B9-1CBE-858ABCA945BF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C. Dự báo chính xác về thảm hoạ.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A31C32B8-3B11-6BA2-0BC3-16961DB19F8C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D. Tinh thần hợp tác và sự giúp đỡ lẫn nhau.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625AABF0-2FC6-C51E-7189-A1369CEA3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0847000A-B295-0F46-F2AE-1AA0BB38E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7ADAA62B-996E-FB36-2F82-44F9C62D45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1A6FFB4-6E1E-EDEE-D7E0-16091D8BD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04C7151C-B465-DED8-FB28-80F24D7626A8}"/>
              </a:ext>
            </a:extLst>
          </p:cNvPr>
          <p:cNvSpPr/>
          <p:nvPr/>
        </p:nvSpPr>
        <p:spPr>
          <a:xfrm>
            <a:off x="841150" y="785130"/>
            <a:ext cx="9725593" cy="1792233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2: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Từ bài đọc "Vượt qua thách thức", theo em, điều gì quan trọng nhất khi một cộng đồng đối mặt với thảm hoạ?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450A024-EB70-B6C8-3797-D4C034F6A2F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B553E17-87E5-B683-9463-B637377162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65650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811501-E279-6F97-11B5-B6CAC8BF2F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7ACBAD-5CDD-D735-B5FF-D9D6BEAF18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43E969EF-D987-49BF-4A59-B04F68C4B480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A.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Lừa lọc và cướp bóc.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213EFF53-1BDD-9B47-4318-3763F6B6972D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Hoảng loạn và 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chạy trốn.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DAFF4CAE-5767-134D-8709-1510F96F9304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C. Bình tĩnh và hợp tác.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E2068696-03B9-ECCB-9F93-FC5C5E7C7213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D. Trốn tránh và </a:t>
            </a:r>
          </a:p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giấu giếm.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A8AA9F54-EAD9-C30B-2F59-4617D82819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4901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B8C64F65-D934-8FFF-BE37-B200FA4FB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5F0D11FC-94FA-4010-1C91-F620B1E3B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756508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6E2A8C-DAB3-AFCE-6356-3DC9FE5C8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F473F790-8C5B-8BCB-BDBA-CA5299476D68}"/>
              </a:ext>
            </a:extLst>
          </p:cNvPr>
          <p:cNvSpPr/>
          <p:nvPr/>
        </p:nvSpPr>
        <p:spPr>
          <a:xfrm>
            <a:off x="841150" y="771870"/>
            <a:ext cx="9725593" cy="1805493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3: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Theo bài đọc "Vượt qua thách thức", người Nhật đã phản ứng như thế nào khi đối mặt với thảm hoạ?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1BF4BA4-408A-66D6-B226-45BD2B1B3FD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81D1F8-5814-2362-B75E-EC474C58B8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23867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7F94D7-1A7C-AC24-7CC6-CB2BA9BE4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ADA433-8CA9-0798-6D44-46F6496917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18AA7822-0934-1A9D-A2FA-E32222A62441}"/>
              </a:ext>
            </a:extLst>
          </p:cNvPr>
          <p:cNvSpPr/>
          <p:nvPr/>
        </p:nvSpPr>
        <p:spPr>
          <a:xfrm>
            <a:off x="841150" y="2854173"/>
            <a:ext cx="464204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A. Hoa hậu Thế giới.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45100866-7E67-FCF0-BC94-36433A115A36}"/>
              </a:ext>
            </a:extLst>
          </p:cNvPr>
          <p:cNvSpPr/>
          <p:nvPr/>
        </p:nvSpPr>
        <p:spPr>
          <a:xfrm>
            <a:off x="841150" y="4499994"/>
            <a:ext cx="4642048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B. Ô-lim-pích.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9EE2F161-60A8-4437-0D41-777D1EC818DF}"/>
              </a:ext>
            </a:extLst>
          </p:cNvPr>
          <p:cNvSpPr/>
          <p:nvPr/>
        </p:nvSpPr>
        <p:spPr>
          <a:xfrm>
            <a:off x="5895833" y="2854173"/>
            <a:ext cx="464204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C.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Hội nghị Thượng đỉnh</a:t>
            </a: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6CD3CBBC-E256-4D34-8DB0-2FC7E814FD8F}"/>
              </a:ext>
            </a:extLst>
          </p:cNvPr>
          <p:cNvSpPr/>
          <p:nvPr/>
        </p:nvSpPr>
        <p:spPr>
          <a:xfrm>
            <a:off x="5895833" y="4499994"/>
            <a:ext cx="4642049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D. Bóng đá Thế giới.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7C0841D9-D6A5-BE62-87BE-538F6BDC99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663" y="531520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67E73CBE-6CAC-D973-5540-605130F253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7654" y="5374176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326218F0-29E4-5AA3-790D-A7D2743B3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937" y="36604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6721785-0F73-7DAC-BBFF-77E5C3ACC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1684" y="3634904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3C0FEF49-2224-CCD4-8B38-A5CF2C48EB87}"/>
              </a:ext>
            </a:extLst>
          </p:cNvPr>
          <p:cNvSpPr/>
          <p:nvPr/>
        </p:nvSpPr>
        <p:spPr>
          <a:xfrm>
            <a:off x="841150" y="751588"/>
            <a:ext cx="9725593" cy="18257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4: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Theo bài đọc "Vượt qua thách thức", sau mười năm, Tô-hô-cư được chọn là một trong những địa điểm 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tổ chức</a:t>
            </a: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:</a:t>
            </a:r>
            <a:endParaRPr lang="vi-VN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2E2D4AF-4586-5C1D-1E94-D1ABBAA9FF9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49E7A69-2A4E-CF09-2E27-C4208FBE042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4126105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F91858-296A-D0D8-71D5-7ED3CFC22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A8AB60A-2195-F1AE-97EC-71B7E3B7A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59" y="5821654"/>
            <a:ext cx="985885" cy="990267"/>
          </a:xfrm>
          <a:prstGeom prst="rect">
            <a:avLst/>
          </a:prstGeom>
        </p:spPr>
      </p:pic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1FA3BA3A-3BA6-1AF7-6498-7E2732A579D7}"/>
              </a:ext>
            </a:extLst>
          </p:cNvPr>
          <p:cNvSpPr/>
          <p:nvPr/>
        </p:nvSpPr>
        <p:spPr>
          <a:xfrm>
            <a:off x="841149" y="2570900"/>
            <a:ext cx="4577011" cy="169609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A.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Sự giàu có của quốc gia là yếu tố quyết định.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A4849DE-6884-926E-B983-431014303CF8}"/>
              </a:ext>
            </a:extLst>
          </p:cNvPr>
          <p:cNvSpPr/>
          <p:nvPr/>
        </p:nvSpPr>
        <p:spPr>
          <a:xfrm>
            <a:off x="841149" y="4486347"/>
            <a:ext cx="4577011" cy="169609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B.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Công nghệ, kĩ thuật phát triển giúp con người vượt lên thiên tai.</a:t>
            </a:r>
          </a:p>
        </p:txBody>
      </p:sp>
      <p:sp>
        <p:nvSpPr>
          <p:cNvPr id="5" name="Rectangle: Rounded Corners 15">
            <a:extLst>
              <a:ext uri="{FF2B5EF4-FFF2-40B4-BE49-F238E27FC236}">
                <a16:creationId xmlns:a16="http://schemas.microsoft.com/office/drawing/2014/main" id="{189607A7-2D75-58F3-6A9B-2476315FC35F}"/>
              </a:ext>
            </a:extLst>
          </p:cNvPr>
          <p:cNvSpPr/>
          <p:nvPr/>
        </p:nvSpPr>
        <p:spPr>
          <a:xfrm>
            <a:off x="5960871" y="2570900"/>
            <a:ext cx="4577011" cy="169609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C.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Sự việc trợ từ nước ngoài là yếu tố quan trọng giúp chiến thắng thảm họa.</a:t>
            </a:r>
            <a:endParaRPr lang="en-US" sz="2400" noProof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Rectangle: Rounded Corners 16">
            <a:extLst>
              <a:ext uri="{FF2B5EF4-FFF2-40B4-BE49-F238E27FC236}">
                <a16:creationId xmlns:a16="http://schemas.microsoft.com/office/drawing/2014/main" id="{540D49E1-1827-AAF3-34A1-8A2270371443}"/>
              </a:ext>
            </a:extLst>
          </p:cNvPr>
          <p:cNvSpPr/>
          <p:nvPr/>
        </p:nvSpPr>
        <p:spPr>
          <a:xfrm>
            <a:off x="5960871" y="4486347"/>
            <a:ext cx="4577011" cy="1696090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400" noProof="1">
                <a:solidFill>
                  <a:schemeClr val="tx1"/>
                </a:solidFill>
                <a:cs typeface="Arial" panose="020B0604020202020204" pitchFamily="34" charset="0"/>
              </a:rPr>
              <a:t>D.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Tinh thần kiên cường và kỷ luật có thể giúp vượt qua khó khăn.</a:t>
            </a: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AF12F551-38DA-AC90-0F7C-13C284DD1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5462368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0">
            <a:extLst>
              <a:ext uri="{FF2B5EF4-FFF2-40B4-BE49-F238E27FC236}">
                <a16:creationId xmlns:a16="http://schemas.microsoft.com/office/drawing/2014/main" id="{9C52D1AD-1FF1-A481-E141-88CFEE663C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1670" y="5601437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0">
            <a:extLst>
              <a:ext uri="{FF2B5EF4-FFF2-40B4-BE49-F238E27FC236}">
                <a16:creationId xmlns:a16="http://schemas.microsoft.com/office/drawing/2014/main" id="{1CEB851A-9DC4-42E8-9780-6B5620298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117" y="3633183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4767AE-6295-8476-D56B-008975B8CD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633183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14763BBD-997E-3ABD-FA82-71BD6CBC1AAD}"/>
              </a:ext>
            </a:extLst>
          </p:cNvPr>
          <p:cNvSpPr/>
          <p:nvPr/>
        </p:nvSpPr>
        <p:spPr>
          <a:xfrm>
            <a:off x="841149" y="666932"/>
            <a:ext cx="9725593" cy="1696091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b="1" noProof="1">
                <a:solidFill>
                  <a:schemeClr val="tx1"/>
                </a:solidFill>
                <a:cs typeface="Arial" panose="020B0604020202020204" pitchFamily="34" charset="0"/>
              </a:rPr>
              <a:t>Câu hỏi </a:t>
            </a:r>
            <a:r>
              <a:rPr lang="en-US" sz="2400" b="1" noProof="1">
                <a:solidFill>
                  <a:schemeClr val="tx1"/>
                </a:solidFill>
                <a:cs typeface="Arial" panose="020B0604020202020204" pitchFamily="34" charset="0"/>
              </a:rPr>
              <a:t>5: </a:t>
            </a:r>
            <a:r>
              <a:rPr lang="vi-VN" sz="2400" noProof="1">
                <a:solidFill>
                  <a:schemeClr val="tx1"/>
                </a:solidFill>
                <a:cs typeface="Arial" panose="020B0604020202020204" pitchFamily="34" charset="0"/>
              </a:rPr>
              <a:t>Từ bài đọc "Vượt qua thách thức", bạn rút ra được bài học gì từ cách người Nhật xử lý thảm hoạ?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D056D59-6070-5F31-D1E7-FB633B2C76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3568" y="552942"/>
            <a:ext cx="2071868" cy="207186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036E806-BC9B-896D-A7A4-59AEC952BA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838730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0F9E0BCD-3175-155B-4F60-4321B9E88D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5C7CBA5-4EE4-CFC8-25FA-A64BF64DA613}"/>
              </a:ext>
            </a:extLst>
          </p:cNvPr>
          <p:cNvGrpSpPr/>
          <p:nvPr/>
        </p:nvGrpSpPr>
        <p:grpSpPr>
          <a:xfrm>
            <a:off x="482366" y="2091556"/>
            <a:ext cx="6150772" cy="4387662"/>
            <a:chOff x="337905" y="2091556"/>
            <a:chExt cx="6150772" cy="4387662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7E4C564-62DD-1443-DC2E-7511DAB5F788}"/>
                </a:ext>
              </a:extLst>
            </p:cNvPr>
            <p:cNvGrpSpPr/>
            <p:nvPr/>
          </p:nvGrpSpPr>
          <p:grpSpPr>
            <a:xfrm>
              <a:off x="967730" y="2091556"/>
              <a:ext cx="4735595" cy="4387662"/>
              <a:chOff x="6134826" y="1642506"/>
              <a:chExt cx="5176594" cy="4796259"/>
            </a:xfrm>
          </p:grpSpPr>
          <p:sp>
            <p:nvSpPr>
              <p:cNvPr id="20" name="Freeform 25">
                <a:extLst>
                  <a:ext uri="{FF2B5EF4-FFF2-40B4-BE49-F238E27FC236}">
                    <a16:creationId xmlns:a16="http://schemas.microsoft.com/office/drawing/2014/main" id="{20471188-905F-7F55-F3D4-C3ABC3252079}"/>
                  </a:ext>
                </a:extLst>
              </p:cNvPr>
              <p:cNvSpPr/>
              <p:nvPr/>
            </p:nvSpPr>
            <p:spPr>
              <a:xfrm>
                <a:off x="6292369" y="1642506"/>
                <a:ext cx="5019051" cy="4529694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1" name="Freeform 42">
                <a:extLst>
                  <a:ext uri="{FF2B5EF4-FFF2-40B4-BE49-F238E27FC236}">
                    <a16:creationId xmlns:a16="http://schemas.microsoft.com/office/drawing/2014/main" id="{A8768BE0-65B2-0920-6A41-AE3BC68147E4}"/>
                  </a:ext>
                </a:extLst>
              </p:cNvPr>
              <p:cNvSpPr/>
              <p:nvPr/>
            </p:nvSpPr>
            <p:spPr>
              <a:xfrm rot="20358910">
                <a:off x="6134826" y="4846257"/>
                <a:ext cx="844030" cy="1592508"/>
              </a:xfrm>
              <a:custGeom>
                <a:avLst/>
                <a:gdLst/>
                <a:ahLst/>
                <a:cxnLst/>
                <a:rect l="l" t="t" r="r" b="b"/>
                <a:pathLst>
                  <a:path w="1472217" h="2777768">
                    <a:moveTo>
                      <a:pt x="0" y="0"/>
                    </a:moveTo>
                    <a:lnTo>
                      <a:pt x="1472217" y="0"/>
                    </a:lnTo>
                    <a:lnTo>
                      <a:pt x="1472217" y="2777768"/>
                    </a:lnTo>
                    <a:lnTo>
                      <a:pt x="0" y="27777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5" name="TextBox 13">
              <a:extLst>
                <a:ext uri="{FF2B5EF4-FFF2-40B4-BE49-F238E27FC236}">
                  <a16:creationId xmlns:a16="http://schemas.microsoft.com/office/drawing/2014/main" id="{1023749F-ECB6-4AD5-4AA2-3A5F8BAC7B65}"/>
                </a:ext>
              </a:extLst>
            </p:cNvPr>
            <p:cNvSpPr txBox="1"/>
            <p:nvPr/>
          </p:nvSpPr>
          <p:spPr>
            <a:xfrm>
              <a:off x="337905" y="3702666"/>
              <a:ext cx="6150772" cy="5735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Nhận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xét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tiết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học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.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1E5EE6-1542-FACD-103F-9FE1D9C4E457}"/>
              </a:ext>
            </a:extLst>
          </p:cNvPr>
          <p:cNvGrpSpPr/>
          <p:nvPr/>
        </p:nvGrpSpPr>
        <p:grpSpPr>
          <a:xfrm>
            <a:off x="6386694" y="2091556"/>
            <a:ext cx="4634022" cy="4256059"/>
            <a:chOff x="6482230" y="2091556"/>
            <a:chExt cx="4634022" cy="4256059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7B1480B0-23CD-4BFD-9442-9C1B10046D9E}"/>
                </a:ext>
              </a:extLst>
            </p:cNvPr>
            <p:cNvGrpSpPr/>
            <p:nvPr/>
          </p:nvGrpSpPr>
          <p:grpSpPr>
            <a:xfrm>
              <a:off x="6482230" y="2091556"/>
              <a:ext cx="4634022" cy="4256059"/>
              <a:chOff x="6123419" y="1642506"/>
              <a:chExt cx="5188001" cy="4764853"/>
            </a:xfrm>
          </p:grpSpPr>
          <p:sp>
            <p:nvSpPr>
              <p:cNvPr id="24" name="Freeform 25">
                <a:extLst>
                  <a:ext uri="{FF2B5EF4-FFF2-40B4-BE49-F238E27FC236}">
                    <a16:creationId xmlns:a16="http://schemas.microsoft.com/office/drawing/2014/main" id="{4F207581-D0DA-1ADA-1BBB-1EFBFC360EC2}"/>
                  </a:ext>
                </a:extLst>
              </p:cNvPr>
              <p:cNvSpPr/>
              <p:nvPr/>
            </p:nvSpPr>
            <p:spPr>
              <a:xfrm>
                <a:off x="6292368" y="1642506"/>
                <a:ext cx="5019052" cy="4529695"/>
              </a:xfrm>
              <a:custGeom>
                <a:avLst/>
                <a:gdLst/>
                <a:ahLst/>
                <a:cxnLst/>
                <a:rect l="l" t="t" r="r" b="b"/>
                <a:pathLst>
                  <a:path w="7528577" h="6794541">
                    <a:moveTo>
                      <a:pt x="0" y="0"/>
                    </a:moveTo>
                    <a:lnTo>
                      <a:pt x="7528576" y="0"/>
                    </a:lnTo>
                    <a:lnTo>
                      <a:pt x="7528576" y="6794541"/>
                    </a:lnTo>
                    <a:lnTo>
                      <a:pt x="0" y="679454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a:blipFill>
            </p:spPr>
          </p:sp>
          <p:sp>
            <p:nvSpPr>
              <p:cNvPr id="25" name="Freeform 42">
                <a:extLst>
                  <a:ext uri="{FF2B5EF4-FFF2-40B4-BE49-F238E27FC236}">
                    <a16:creationId xmlns:a16="http://schemas.microsoft.com/office/drawing/2014/main" id="{E05A3A0E-F254-F61E-260E-C6BD2E66654E}"/>
                  </a:ext>
                </a:extLst>
              </p:cNvPr>
              <p:cNvSpPr/>
              <p:nvPr/>
            </p:nvSpPr>
            <p:spPr>
              <a:xfrm rot="20358910">
                <a:off x="6123419" y="4781551"/>
                <a:ext cx="861678" cy="1625808"/>
              </a:xfrm>
              <a:custGeom>
                <a:avLst/>
                <a:gdLst/>
                <a:ahLst/>
                <a:cxnLst/>
                <a:rect l="l" t="t" r="r" b="b"/>
                <a:pathLst>
                  <a:path w="1472217" h="2777768">
                    <a:moveTo>
                      <a:pt x="0" y="0"/>
                    </a:moveTo>
                    <a:lnTo>
                      <a:pt x="1472217" y="0"/>
                    </a:lnTo>
                    <a:lnTo>
                      <a:pt x="1472217" y="2777768"/>
                    </a:lnTo>
                    <a:lnTo>
                      <a:pt x="0" y="2777768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5"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</p:sp>
        </p:grpSp>
        <p:sp>
          <p:nvSpPr>
            <p:cNvPr id="6" name="TextBox 14">
              <a:extLst>
                <a:ext uri="{FF2B5EF4-FFF2-40B4-BE49-F238E27FC236}">
                  <a16:creationId xmlns:a16="http://schemas.microsoft.com/office/drawing/2014/main" id="{AEAEBD55-F569-C5B1-443A-A706664ABED7}"/>
                </a:ext>
              </a:extLst>
            </p:cNvPr>
            <p:cNvSpPr txBox="1"/>
            <p:nvPr/>
          </p:nvSpPr>
          <p:spPr>
            <a:xfrm>
              <a:off x="7100987" y="2726951"/>
              <a:ext cx="3566783" cy="252498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Các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em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hãy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tìm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đọc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thêm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những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bài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viết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về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chủ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điểm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“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Gương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kiến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 </a:t>
              </a:r>
              <a:r>
                <a:rPr lang="en-US" sz="2800" dirty="0" err="1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quốc</a:t>
              </a:r>
              <a:r>
                <a:rPr lang="en-US" sz="2800" dirty="0">
                  <a:latin typeface="+mn-lt"/>
                  <a:ea typeface="Cagliostro"/>
                  <a:cs typeface="Arial" panose="020B0604020202020204" pitchFamily="34" charset="0"/>
                  <a:sym typeface="Cagliostro"/>
                </a:rPr>
                <a:t>”.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1395</Words>
  <Application>Microsoft Office PowerPoint</Application>
  <PresentationFormat>Widescreen</PresentationFormat>
  <Paragraphs>100</Paragraphs>
  <Slides>35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UTM Avo</vt:lpstr>
      <vt:lpstr>Calibri</vt:lpstr>
      <vt:lpstr>Aptos</vt:lpstr>
      <vt:lpstr>Arial</vt:lpstr>
      <vt:lpstr>2_Office Theme</vt:lpstr>
      <vt:lpstr>Tuần 26 Bài đọc 4: Vượt qua thách thức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136</cp:revision>
  <dcterms:created xsi:type="dcterms:W3CDTF">2023-10-19T01:39:18Z</dcterms:created>
  <dcterms:modified xsi:type="dcterms:W3CDTF">2025-02-03T07:25:41Z</dcterms:modified>
</cp:coreProperties>
</file>