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 id="2147483684" r:id="rId2"/>
  </p:sldMasterIdLst>
  <p:notesMasterIdLst>
    <p:notesMasterId r:id="rId42"/>
  </p:notesMasterIdLst>
  <p:sldIdLst>
    <p:sldId id="256" r:id="rId3"/>
    <p:sldId id="281" r:id="rId4"/>
    <p:sldId id="327" r:id="rId5"/>
    <p:sldId id="301" r:id="rId6"/>
    <p:sldId id="284" r:id="rId7"/>
    <p:sldId id="328" r:id="rId8"/>
    <p:sldId id="302" r:id="rId9"/>
    <p:sldId id="304" r:id="rId10"/>
    <p:sldId id="305" r:id="rId11"/>
    <p:sldId id="306" r:id="rId12"/>
    <p:sldId id="309" r:id="rId13"/>
    <p:sldId id="329" r:id="rId14"/>
    <p:sldId id="311" r:id="rId15"/>
    <p:sldId id="312" r:id="rId16"/>
    <p:sldId id="313" r:id="rId17"/>
    <p:sldId id="314" r:id="rId18"/>
    <p:sldId id="315" r:id="rId19"/>
    <p:sldId id="316" r:id="rId20"/>
    <p:sldId id="317" r:id="rId21"/>
    <p:sldId id="318" r:id="rId22"/>
    <p:sldId id="346" r:id="rId23"/>
    <p:sldId id="330" r:id="rId24"/>
    <p:sldId id="307" r:id="rId25"/>
    <p:sldId id="308" r:id="rId26"/>
    <p:sldId id="299" r:id="rId27"/>
    <p:sldId id="289" r:id="rId28"/>
    <p:sldId id="341" r:id="rId29"/>
    <p:sldId id="338" r:id="rId30"/>
    <p:sldId id="337" r:id="rId31"/>
    <p:sldId id="342" r:id="rId32"/>
    <p:sldId id="343" r:id="rId33"/>
    <p:sldId id="344" r:id="rId34"/>
    <p:sldId id="324" r:id="rId35"/>
    <p:sldId id="325" r:id="rId36"/>
    <p:sldId id="332" r:id="rId37"/>
    <p:sldId id="296" r:id="rId38"/>
    <p:sldId id="331" r:id="rId39"/>
    <p:sldId id="300" r:id="rId40"/>
    <p:sldId id="271" r:id="rId41"/>
  </p:sldIdLst>
  <p:sldSz cx="12192000" cy="6858000"/>
  <p:notesSz cx="6858000" cy="9144000"/>
  <p:embeddedFontLst>
    <p:embeddedFont>
      <p:font typeface="UTM Avo" panose="02040603050506020204" pitchFamily="18" charset="0"/>
      <p:regular r:id="rId43"/>
      <p:bold r:id="rId44"/>
      <p:italic r:id="rId45"/>
      <p:boldItalic r:id="rId46"/>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2C78"/>
    <a:srgbClr val="F4E6FF"/>
    <a:srgbClr val="503795"/>
    <a:srgbClr val="C6E3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04"/>
    <p:restoredTop sz="94588"/>
  </p:normalViewPr>
  <p:slideViewPr>
    <p:cSldViewPr snapToGrid="0">
      <p:cViewPr varScale="1">
        <p:scale>
          <a:sx n="105" d="100"/>
          <a:sy n="105" d="100"/>
        </p:scale>
        <p:origin x="32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3.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4.fntdata"/><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8356A3-67B2-42AA-9F11-58AE2DE5D582}" type="datetimeFigureOut">
              <a:rPr lang="en-US" smtClean="0"/>
              <a:t>12-Feb-25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3CB877-1241-4A94-A515-C2E55CF66A59}" type="slidenum">
              <a:rPr lang="en-US" smtClean="0"/>
              <a:t>‹#›</a:t>
            </a:fld>
            <a:endParaRPr lang="en-US"/>
          </a:p>
        </p:txBody>
      </p:sp>
    </p:spTree>
    <p:extLst>
      <p:ext uri="{BB962C8B-B14F-4D97-AF65-F5344CB8AC3E}">
        <p14:creationId xmlns:p14="http://schemas.microsoft.com/office/powerpoint/2010/main" val="2178210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3CB877-1241-4A94-A515-C2E55CF66A59}" type="slidenum">
              <a:rPr lang="en-US" smtClean="0"/>
              <a:t>4</a:t>
            </a:fld>
            <a:endParaRPr lang="en-US"/>
          </a:p>
        </p:txBody>
      </p:sp>
    </p:spTree>
    <p:extLst>
      <p:ext uri="{BB962C8B-B14F-4D97-AF65-F5344CB8AC3E}">
        <p14:creationId xmlns:p14="http://schemas.microsoft.com/office/powerpoint/2010/main" val="2532684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F5AD667B-F506-0E61-03DA-1F519A2A2A45}"/>
            </a:ext>
          </a:extLst>
        </p:cNvPr>
        <p:cNvGrpSpPr/>
        <p:nvPr/>
      </p:nvGrpSpPr>
      <p:grpSpPr>
        <a:xfrm>
          <a:off x="0" y="0"/>
          <a:ext cx="0" cy="0"/>
          <a:chOff x="0" y="0"/>
          <a:chExt cx="0" cy="0"/>
        </a:xfrm>
      </p:grpSpPr>
      <p:sp>
        <p:nvSpPr>
          <p:cNvPr id="237" name="Google Shape;237;p17:notes">
            <a:extLst>
              <a:ext uri="{FF2B5EF4-FFF2-40B4-BE49-F238E27FC236}">
                <a16:creationId xmlns:a16="http://schemas.microsoft.com/office/drawing/2014/main" id="{577886CF-C1FD-6F97-FEF2-DB135F145BD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a:extLst>
              <a:ext uri="{FF2B5EF4-FFF2-40B4-BE49-F238E27FC236}">
                <a16:creationId xmlns:a16="http://schemas.microsoft.com/office/drawing/2014/main" id="{239A96B6-2D25-25E8-FD92-DF9DA017CC9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0196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12-Feb-25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12-Feb-25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12-Feb-25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12-Feb-25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12-Feb-25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12-Feb-25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12-Feb-25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062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5092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7030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6630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808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31506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40999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862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6769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625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9715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12-Feb-25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68921878"/>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ngu-van-9-tap-2/1/698/44/"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ngu-van-9-tap-2/1/698/44/" TargetMode="External"/><Relationship Id="rId2" Type="http://schemas.openxmlformats.org/officeDocument/2006/relationships/image" Target="../media/image2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15.png"/><Relationship Id="rId10"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33.svg"/></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sv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35.sv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ngu-van-9-tap-2/1/698/44/" TargetMode="External"/><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1.xml"/><Relationship Id="rId7" Type="http://schemas.openxmlformats.org/officeDocument/2006/relationships/image" Target="../media/image4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1.gif"/><Relationship Id="rId5" Type="http://schemas.openxmlformats.org/officeDocument/2006/relationships/image" Target="../media/image40.gif"/><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39.jpe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0.gif"/></Relationships>
</file>

<file path=ppt/slides/_rels/slide28.xml.rels><?xml version="1.0" encoding="UTF-8" standalone="yes"?>
<Relationships xmlns="http://schemas.openxmlformats.org/package/2006/relationships"><Relationship Id="rId3" Type="http://schemas.openxmlformats.org/officeDocument/2006/relationships/image" Target="../media/image41.gif"/><Relationship Id="rId7" Type="http://schemas.openxmlformats.org/officeDocument/2006/relationships/image" Target="../media/image42.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40.gif"/><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1.gif"/><Relationship Id="rId7" Type="http://schemas.openxmlformats.org/officeDocument/2006/relationships/image" Target="../media/image42.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40.gif"/><Relationship Id="rId5" Type="http://schemas.openxmlformats.org/officeDocument/2006/relationships/image" Target="../media/image46.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image" Target="../media/image41.gif"/><Relationship Id="rId7" Type="http://schemas.openxmlformats.org/officeDocument/2006/relationships/image" Target="../media/image42.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40.gif"/><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41.gif"/><Relationship Id="rId7" Type="http://schemas.openxmlformats.org/officeDocument/2006/relationships/image" Target="../media/image42.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40.gif"/><Relationship Id="rId5" Type="http://schemas.openxmlformats.org/officeDocument/2006/relationships/image" Target="../media/image46.pn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1.gif"/><Relationship Id="rId7" Type="http://schemas.openxmlformats.org/officeDocument/2006/relationships/image" Target="../media/image42.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40.gif"/><Relationship Id="rId5" Type="http://schemas.openxmlformats.org/officeDocument/2006/relationships/image" Target="../media/image46.png"/><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hyperlink" Target="https://www.hoc10.vn/doc-sach/ngu-van-9-tap-2/1/698/44/" TargetMode="External"/><Relationship Id="rId2" Type="http://schemas.openxmlformats.org/officeDocument/2006/relationships/image" Target="../media/image4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52.jpg"/><Relationship Id="rId4" Type="http://schemas.openxmlformats.org/officeDocument/2006/relationships/hyperlink" Target="https://www.youtube.com/@hoc1biet10"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BEDF486-704B-0B6B-8232-EC70946342AB}"/>
              </a:ext>
            </a:extLst>
          </p:cNvPr>
          <p:cNvSpPr txBox="1"/>
          <p:nvPr/>
        </p:nvSpPr>
        <p:spPr>
          <a:xfrm>
            <a:off x="2301838" y="1776794"/>
            <a:ext cx="7588324" cy="3066480"/>
          </a:xfrm>
          <a:prstGeom prst="rect">
            <a:avLst/>
          </a:prstGeom>
          <a:noFill/>
        </p:spPr>
        <p:txBody>
          <a:bodyPr wrap="square">
            <a:spAutoFit/>
          </a:bodyPr>
          <a:lstStyle/>
          <a:p>
            <a:pPr algn="ctr">
              <a:lnSpc>
                <a:spcPct val="134000"/>
              </a:lnSpc>
            </a:pPr>
            <a:r>
              <a:rPr lang="en-US" sz="5000" b="1" dirty="0" err="1">
                <a:solidFill>
                  <a:srgbClr val="002060"/>
                </a:solidFill>
                <a:latin typeface="UTM Avo" panose="02040603050506020204" pitchFamily="18" charset="0"/>
                <a:sym typeface="Arial"/>
              </a:rPr>
              <a:t>Bài</a:t>
            </a:r>
            <a:r>
              <a:rPr lang="vi-VN" sz="5000" b="1" i="0" u="none" strike="noStrike" cap="none" dirty="0">
                <a:solidFill>
                  <a:srgbClr val="002060"/>
                </a:solidFill>
                <a:latin typeface="UTM Avo" panose="02040603050506020204" pitchFamily="18" charset="0"/>
                <a:sym typeface="Arial"/>
              </a:rPr>
              <a:t> </a:t>
            </a:r>
            <a:r>
              <a:rPr lang="en-US" sz="5000" b="1" dirty="0">
                <a:solidFill>
                  <a:srgbClr val="002060"/>
                </a:solidFill>
                <a:latin typeface="UTM Avo" panose="02040603050506020204" pitchFamily="18" charset="0"/>
                <a:sym typeface="Arial"/>
              </a:rPr>
              <a:t>7</a:t>
            </a:r>
            <a:endParaRPr lang="en-US" sz="5000" b="1" i="0" u="none" strike="noStrike" cap="none" dirty="0">
              <a:solidFill>
                <a:srgbClr val="002060"/>
              </a:solidFill>
              <a:latin typeface="UTM Avo" panose="02040603050506020204" pitchFamily="18" charset="0"/>
              <a:sym typeface="Arial"/>
            </a:endParaRPr>
          </a:p>
          <a:p>
            <a:pPr algn="ctr">
              <a:lnSpc>
                <a:spcPct val="134000"/>
              </a:lnSpc>
              <a:spcBef>
                <a:spcPts val="0"/>
              </a:spcBef>
            </a:pPr>
            <a:r>
              <a:rPr lang="en-US" sz="5000" b="1" i="0" u="none" strike="noStrike" cap="none" dirty="0" err="1">
                <a:solidFill>
                  <a:srgbClr val="002060"/>
                </a:solidFill>
                <a:latin typeface="UTM Avo" panose="02040603050506020204" pitchFamily="18" charset="0"/>
                <a:sym typeface="Arial"/>
              </a:rPr>
              <a:t>Thực</a:t>
            </a:r>
            <a:r>
              <a:rPr lang="en-US" sz="5000" b="1" i="0" u="none" strike="noStrike" cap="none" dirty="0">
                <a:solidFill>
                  <a:srgbClr val="002060"/>
                </a:solidFill>
                <a:latin typeface="UTM Avo" panose="02040603050506020204" pitchFamily="18" charset="0"/>
                <a:sym typeface="Arial"/>
              </a:rPr>
              <a:t> </a:t>
            </a:r>
            <a:r>
              <a:rPr lang="en-US" sz="5000" b="1" i="0" u="none" strike="noStrike" cap="none" dirty="0" err="1">
                <a:solidFill>
                  <a:srgbClr val="002060"/>
                </a:solidFill>
                <a:latin typeface="UTM Avo" panose="02040603050506020204" pitchFamily="18" charset="0"/>
                <a:sym typeface="Arial"/>
              </a:rPr>
              <a:t>hành</a:t>
            </a:r>
            <a:r>
              <a:rPr lang="en-US" sz="5000" b="1" i="0" u="none" strike="noStrike" cap="none" dirty="0">
                <a:solidFill>
                  <a:srgbClr val="002060"/>
                </a:solidFill>
                <a:latin typeface="UTM Avo" panose="02040603050506020204" pitchFamily="18" charset="0"/>
                <a:sym typeface="Arial"/>
              </a:rPr>
              <a:t> </a:t>
            </a:r>
            <a:r>
              <a:rPr lang="en-US" sz="5000" b="1" i="0" u="none" strike="noStrike" cap="none" dirty="0" err="1">
                <a:solidFill>
                  <a:srgbClr val="002060"/>
                </a:solidFill>
                <a:latin typeface="UTM Avo" panose="02040603050506020204" pitchFamily="18" charset="0"/>
                <a:sym typeface="Arial"/>
              </a:rPr>
              <a:t>đọc</a:t>
            </a:r>
            <a:r>
              <a:rPr lang="en-US" sz="5000" b="1" i="0" u="none" strike="noStrike" cap="none" dirty="0">
                <a:solidFill>
                  <a:srgbClr val="002060"/>
                </a:solidFill>
                <a:latin typeface="UTM Avo" panose="02040603050506020204" pitchFamily="18" charset="0"/>
                <a:sym typeface="Arial"/>
              </a:rPr>
              <a:t> </a:t>
            </a:r>
            <a:r>
              <a:rPr lang="en-US" sz="5000" b="1" i="0" u="none" strike="noStrike" cap="none" dirty="0" err="1">
                <a:solidFill>
                  <a:srgbClr val="002060"/>
                </a:solidFill>
                <a:latin typeface="UTM Avo" panose="02040603050506020204" pitchFamily="18" charset="0"/>
                <a:sym typeface="Arial"/>
              </a:rPr>
              <a:t>hiểu</a:t>
            </a:r>
            <a:r>
              <a:rPr lang="en-US" sz="5000" b="1" dirty="0">
                <a:solidFill>
                  <a:srgbClr val="002060"/>
                </a:solidFill>
                <a:latin typeface="UTM Avo" panose="02040603050506020204" pitchFamily="18" charset="0"/>
                <a:sym typeface="Arial"/>
              </a:rPr>
              <a:t>: </a:t>
            </a:r>
            <a:r>
              <a:rPr lang="en-US" sz="5000" b="1" i="0" u="none" strike="noStrike" cap="none" dirty="0" err="1">
                <a:solidFill>
                  <a:srgbClr val="FF0000"/>
                </a:solidFill>
                <a:latin typeface="UTM Avo" panose="02040603050506020204" pitchFamily="18" charset="0"/>
                <a:sym typeface="Arial"/>
              </a:rPr>
              <a:t>Chiều</a:t>
            </a:r>
            <a:r>
              <a:rPr lang="en-US" sz="5000" b="1" i="0" u="none" strike="noStrike" cap="none" dirty="0">
                <a:solidFill>
                  <a:srgbClr val="FF0000"/>
                </a:solidFill>
                <a:latin typeface="UTM Avo" panose="02040603050506020204" pitchFamily="18" charset="0"/>
                <a:sym typeface="Arial"/>
              </a:rPr>
              <a:t> </a:t>
            </a:r>
            <a:r>
              <a:rPr lang="en-US" sz="5000" b="1" i="0" u="none" strike="noStrike" cap="none" dirty="0" err="1">
                <a:solidFill>
                  <a:srgbClr val="FF0000"/>
                </a:solidFill>
                <a:latin typeface="UTM Avo" panose="02040603050506020204" pitchFamily="18" charset="0"/>
                <a:sym typeface="Arial"/>
              </a:rPr>
              <a:t>xuân</a:t>
            </a:r>
            <a:endParaRPr lang="vi-VN" sz="5000" b="1" i="0" u="none" strike="noStrike" cap="none" dirty="0">
              <a:solidFill>
                <a:srgbClr val="002060"/>
              </a:solidFill>
              <a:latin typeface="UTM Avo" panose="02040603050506020204" pitchFamily="18" charset="0"/>
              <a:sym typeface="Arial"/>
            </a:endParaRPr>
          </a:p>
        </p:txBody>
      </p:sp>
      <p:sp>
        <p:nvSpPr>
          <p:cNvPr id="3" name="TextBox 2">
            <a:extLst>
              <a:ext uri="{FF2B5EF4-FFF2-40B4-BE49-F238E27FC236}">
                <a16:creationId xmlns:a16="http://schemas.microsoft.com/office/drawing/2014/main" id="{F9EFC027-9F07-7ECD-4952-BCE22A899CBF}"/>
              </a:ext>
            </a:extLst>
          </p:cNvPr>
          <p:cNvSpPr txBox="1"/>
          <p:nvPr/>
        </p:nvSpPr>
        <p:spPr>
          <a:xfrm>
            <a:off x="9681882" y="245638"/>
            <a:ext cx="2259105" cy="945002"/>
          </a:xfrm>
          <a:prstGeom prst="rect">
            <a:avLst/>
          </a:prstGeom>
          <a:noFill/>
        </p:spPr>
        <p:txBody>
          <a:bodyPr wrap="square">
            <a:spAutoFit/>
          </a:bodyPr>
          <a:lstStyle/>
          <a:p>
            <a:pPr algn="r">
              <a:lnSpc>
                <a:spcPts val="3360"/>
              </a:lnSpc>
            </a:pPr>
            <a:r>
              <a:rPr lang="en-US" sz="2800" i="0" u="none" strike="noStrike" cap="none" dirty="0">
                <a:solidFill>
                  <a:schemeClr val="bg1"/>
                </a:solidFill>
                <a:latin typeface="UTM Avo" panose="02040603050506020204" pitchFamily="18" charset="0"/>
                <a:sym typeface="Arial"/>
              </a:rPr>
              <a:t>NGỮ VĂN 9</a:t>
            </a:r>
          </a:p>
          <a:p>
            <a:pPr algn="r">
              <a:lnSpc>
                <a:spcPts val="3360"/>
              </a:lnSpc>
            </a:pPr>
            <a:r>
              <a:rPr lang="en-US" sz="2400" dirty="0" err="1">
                <a:solidFill>
                  <a:schemeClr val="bg1"/>
                </a:solidFill>
                <a:latin typeface="UTM Avo" panose="02040603050506020204" pitchFamily="18" charset="0"/>
                <a:sym typeface="Arial"/>
              </a:rPr>
              <a:t>Tập</a:t>
            </a:r>
            <a:r>
              <a:rPr lang="en-US" sz="2400" dirty="0">
                <a:solidFill>
                  <a:schemeClr val="bg1"/>
                </a:solidFill>
                <a:latin typeface="UTM Avo" panose="02040603050506020204" pitchFamily="18" charset="0"/>
                <a:sym typeface="Arial"/>
              </a:rPr>
              <a:t> 2</a:t>
            </a:r>
            <a:endParaRPr lang="en-VN" sz="2400" dirty="0">
              <a:solidFill>
                <a:schemeClr val="bg1"/>
              </a:solidFill>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4E95F69-9765-9335-D787-E769A8FA5A87}"/>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672117F-B19C-F3A6-CBF9-F57AB41EAF84}"/>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347F4A17-F3A9-4E2A-3FB5-AA3FB0714EDF}"/>
              </a:ext>
            </a:extLst>
          </p:cNvPr>
          <p:cNvSpPr/>
          <p:nvPr/>
        </p:nvSpPr>
        <p:spPr>
          <a:xfrm rot="-246906">
            <a:off x="7458573" y="5375065"/>
            <a:ext cx="702336" cy="2229639"/>
          </a:xfrm>
          <a:custGeom>
            <a:avLst/>
            <a:gdLst/>
            <a:ahLst/>
            <a:cxnLst/>
            <a:rect l="l" t="t" r="r" b="b"/>
            <a:pathLst>
              <a:path w="1053504" h="3344458">
                <a:moveTo>
                  <a:pt x="0" y="0"/>
                </a:moveTo>
                <a:lnTo>
                  <a:pt x="1053504" y="0"/>
                </a:lnTo>
                <a:lnTo>
                  <a:pt x="1053504" y="3344459"/>
                </a:lnTo>
                <a:lnTo>
                  <a:pt x="0" y="3344459"/>
                </a:lnTo>
                <a:lnTo>
                  <a:pt x="0" y="0"/>
                </a:lnTo>
                <a:close/>
              </a:path>
            </a:pathLst>
          </a:custGeom>
          <a:blipFill>
            <a:blip r:embed="rId3"/>
            <a:stretch>
              <a:fillRect/>
            </a:stretch>
          </a:blipFill>
        </p:spPr>
      </p:sp>
      <p:sp>
        <p:nvSpPr>
          <p:cNvPr id="3" name="Freeform 4">
            <a:extLst>
              <a:ext uri="{FF2B5EF4-FFF2-40B4-BE49-F238E27FC236}">
                <a16:creationId xmlns:a16="http://schemas.microsoft.com/office/drawing/2014/main" id="{53809469-32B6-F1DC-402D-23690A47545F}"/>
              </a:ext>
            </a:extLst>
          </p:cNvPr>
          <p:cNvSpPr/>
          <p:nvPr/>
        </p:nvSpPr>
        <p:spPr>
          <a:xfrm rot="2315530">
            <a:off x="4822558" y="6671804"/>
            <a:ext cx="1103853" cy="1669343"/>
          </a:xfrm>
          <a:custGeom>
            <a:avLst/>
            <a:gdLst/>
            <a:ahLst/>
            <a:cxnLst/>
            <a:rect l="l" t="t" r="r" b="b"/>
            <a:pathLst>
              <a:path w="1655779" h="2504014">
                <a:moveTo>
                  <a:pt x="0" y="0"/>
                </a:moveTo>
                <a:lnTo>
                  <a:pt x="1655779" y="0"/>
                </a:lnTo>
                <a:lnTo>
                  <a:pt x="1655779" y="2504013"/>
                </a:lnTo>
                <a:lnTo>
                  <a:pt x="0" y="2504013"/>
                </a:lnTo>
                <a:lnTo>
                  <a:pt x="0" y="0"/>
                </a:lnTo>
                <a:close/>
              </a:path>
            </a:pathLst>
          </a:custGeom>
          <a:blipFill>
            <a:blip r:embed="rId4"/>
            <a:stretch>
              <a:fillRect/>
            </a:stretch>
          </a:blipFill>
        </p:spPr>
      </p:sp>
      <p:sp>
        <p:nvSpPr>
          <p:cNvPr id="4" name="Freeform 5">
            <a:extLst>
              <a:ext uri="{FF2B5EF4-FFF2-40B4-BE49-F238E27FC236}">
                <a16:creationId xmlns:a16="http://schemas.microsoft.com/office/drawing/2014/main" id="{F74A9B97-C117-196D-0529-69849E1D3A3F}"/>
              </a:ext>
            </a:extLst>
          </p:cNvPr>
          <p:cNvSpPr/>
          <p:nvPr/>
        </p:nvSpPr>
        <p:spPr>
          <a:xfrm rot="884472">
            <a:off x="6620332" y="5182791"/>
            <a:ext cx="804678" cy="1968631"/>
          </a:xfrm>
          <a:custGeom>
            <a:avLst/>
            <a:gdLst/>
            <a:ahLst/>
            <a:cxnLst/>
            <a:rect l="l" t="t" r="r" b="b"/>
            <a:pathLst>
              <a:path w="1207017" h="2952946">
                <a:moveTo>
                  <a:pt x="0" y="0"/>
                </a:moveTo>
                <a:lnTo>
                  <a:pt x="1207017" y="0"/>
                </a:lnTo>
                <a:lnTo>
                  <a:pt x="1207017" y="2952946"/>
                </a:lnTo>
                <a:lnTo>
                  <a:pt x="0" y="2952946"/>
                </a:lnTo>
                <a:lnTo>
                  <a:pt x="0" y="0"/>
                </a:lnTo>
                <a:close/>
              </a:path>
            </a:pathLst>
          </a:custGeom>
          <a:blipFill>
            <a:blip r:embed="rId5"/>
            <a:stretch>
              <a:fillRect/>
            </a:stretch>
          </a:blipFill>
        </p:spPr>
      </p:sp>
      <p:sp>
        <p:nvSpPr>
          <p:cNvPr id="5" name="Freeform 6">
            <a:extLst>
              <a:ext uri="{FF2B5EF4-FFF2-40B4-BE49-F238E27FC236}">
                <a16:creationId xmlns:a16="http://schemas.microsoft.com/office/drawing/2014/main" id="{FBB65A73-6C07-0C8E-3E21-27E1FA89B518}"/>
              </a:ext>
            </a:extLst>
          </p:cNvPr>
          <p:cNvSpPr/>
          <p:nvPr/>
        </p:nvSpPr>
        <p:spPr>
          <a:xfrm rot="-358541">
            <a:off x="4913034" y="5021299"/>
            <a:ext cx="1006681" cy="2070295"/>
          </a:xfrm>
          <a:custGeom>
            <a:avLst/>
            <a:gdLst/>
            <a:ahLst/>
            <a:cxnLst/>
            <a:rect l="l" t="t" r="r" b="b"/>
            <a:pathLst>
              <a:path w="1510022" h="3105443">
                <a:moveTo>
                  <a:pt x="0" y="0"/>
                </a:moveTo>
                <a:lnTo>
                  <a:pt x="1510021" y="0"/>
                </a:lnTo>
                <a:lnTo>
                  <a:pt x="1510021" y="3105444"/>
                </a:lnTo>
                <a:lnTo>
                  <a:pt x="0" y="3105444"/>
                </a:lnTo>
                <a:lnTo>
                  <a:pt x="0" y="0"/>
                </a:lnTo>
                <a:close/>
              </a:path>
            </a:pathLst>
          </a:custGeom>
          <a:blipFill>
            <a:blip r:embed="rId6"/>
            <a:stretch>
              <a:fillRect/>
            </a:stretch>
          </a:blipFill>
        </p:spPr>
      </p:sp>
      <p:sp>
        <p:nvSpPr>
          <p:cNvPr id="6" name="Freeform 7">
            <a:extLst>
              <a:ext uri="{FF2B5EF4-FFF2-40B4-BE49-F238E27FC236}">
                <a16:creationId xmlns:a16="http://schemas.microsoft.com/office/drawing/2014/main" id="{6605A7E2-6780-86A2-7D9E-456BD2F36B5D}"/>
              </a:ext>
            </a:extLst>
          </p:cNvPr>
          <p:cNvSpPr/>
          <p:nvPr/>
        </p:nvSpPr>
        <p:spPr>
          <a:xfrm flipH="1">
            <a:off x="5539895" y="5642295"/>
            <a:ext cx="843217" cy="1554317"/>
          </a:xfrm>
          <a:custGeom>
            <a:avLst/>
            <a:gdLst/>
            <a:ahLst/>
            <a:cxnLst/>
            <a:rect l="l" t="t" r="r" b="b"/>
            <a:pathLst>
              <a:path w="1264825" h="2331475">
                <a:moveTo>
                  <a:pt x="1264826" y="0"/>
                </a:moveTo>
                <a:lnTo>
                  <a:pt x="0" y="0"/>
                </a:lnTo>
                <a:lnTo>
                  <a:pt x="0" y="2331475"/>
                </a:lnTo>
                <a:lnTo>
                  <a:pt x="1264826" y="2331475"/>
                </a:lnTo>
                <a:lnTo>
                  <a:pt x="1264826" y="0"/>
                </a:lnTo>
                <a:close/>
              </a:path>
            </a:pathLst>
          </a:custGeom>
          <a:blipFill>
            <a:blip r:embed="rId7"/>
            <a:stretch>
              <a:fillRect/>
            </a:stretch>
          </a:blipFill>
        </p:spPr>
      </p:sp>
      <p:sp>
        <p:nvSpPr>
          <p:cNvPr id="7" name="Freeform 8">
            <a:extLst>
              <a:ext uri="{FF2B5EF4-FFF2-40B4-BE49-F238E27FC236}">
                <a16:creationId xmlns:a16="http://schemas.microsoft.com/office/drawing/2014/main" id="{7184DCE8-FB00-E36C-2BD0-E581992CDD1A}"/>
              </a:ext>
            </a:extLst>
          </p:cNvPr>
          <p:cNvSpPr/>
          <p:nvPr/>
        </p:nvSpPr>
        <p:spPr>
          <a:xfrm rot="457620">
            <a:off x="3567514" y="5395537"/>
            <a:ext cx="751825" cy="1603893"/>
          </a:xfrm>
          <a:custGeom>
            <a:avLst/>
            <a:gdLst/>
            <a:ahLst/>
            <a:cxnLst/>
            <a:rect l="l" t="t" r="r" b="b"/>
            <a:pathLst>
              <a:path w="1127737" h="2405839">
                <a:moveTo>
                  <a:pt x="0" y="0"/>
                </a:moveTo>
                <a:lnTo>
                  <a:pt x="1127737" y="0"/>
                </a:lnTo>
                <a:lnTo>
                  <a:pt x="1127737" y="2405839"/>
                </a:lnTo>
                <a:lnTo>
                  <a:pt x="0" y="2405839"/>
                </a:lnTo>
                <a:lnTo>
                  <a:pt x="0" y="0"/>
                </a:lnTo>
                <a:close/>
              </a:path>
            </a:pathLst>
          </a:custGeom>
          <a:blipFill>
            <a:blip r:embed="rId8"/>
            <a:stretch>
              <a:fillRect/>
            </a:stretch>
          </a:blipFill>
        </p:spPr>
      </p:sp>
      <p:sp>
        <p:nvSpPr>
          <p:cNvPr id="9" name="Freeform 9">
            <a:extLst>
              <a:ext uri="{FF2B5EF4-FFF2-40B4-BE49-F238E27FC236}">
                <a16:creationId xmlns:a16="http://schemas.microsoft.com/office/drawing/2014/main" id="{2BADAD45-E379-D806-17E7-0DCB3E0B161B}"/>
              </a:ext>
            </a:extLst>
          </p:cNvPr>
          <p:cNvSpPr/>
          <p:nvPr/>
        </p:nvSpPr>
        <p:spPr>
          <a:xfrm>
            <a:off x="794" y="5227364"/>
            <a:ext cx="524489" cy="2151749"/>
          </a:xfrm>
          <a:custGeom>
            <a:avLst/>
            <a:gdLst/>
            <a:ahLst/>
            <a:cxnLst/>
            <a:rect l="l" t="t" r="r" b="b"/>
            <a:pathLst>
              <a:path w="786733" h="3227624">
                <a:moveTo>
                  <a:pt x="0" y="0"/>
                </a:moveTo>
                <a:lnTo>
                  <a:pt x="786733" y="0"/>
                </a:lnTo>
                <a:lnTo>
                  <a:pt x="786733" y="3227624"/>
                </a:lnTo>
                <a:lnTo>
                  <a:pt x="0" y="3227624"/>
                </a:lnTo>
                <a:lnTo>
                  <a:pt x="0" y="0"/>
                </a:lnTo>
                <a:close/>
              </a:path>
            </a:pathLst>
          </a:custGeom>
          <a:blipFill>
            <a:blip r:embed="rId9"/>
            <a:stretch>
              <a:fillRect/>
            </a:stretch>
          </a:blipFill>
        </p:spPr>
      </p:sp>
      <p:sp>
        <p:nvSpPr>
          <p:cNvPr id="10" name="Freeform 10">
            <a:extLst>
              <a:ext uri="{FF2B5EF4-FFF2-40B4-BE49-F238E27FC236}">
                <a16:creationId xmlns:a16="http://schemas.microsoft.com/office/drawing/2014/main" id="{E2C71C21-F7F0-5F60-A163-12B0718E4D76}"/>
              </a:ext>
            </a:extLst>
          </p:cNvPr>
          <p:cNvSpPr/>
          <p:nvPr/>
        </p:nvSpPr>
        <p:spPr>
          <a:xfrm>
            <a:off x="389742" y="5790321"/>
            <a:ext cx="593705" cy="1220987"/>
          </a:xfrm>
          <a:custGeom>
            <a:avLst/>
            <a:gdLst/>
            <a:ahLst/>
            <a:cxnLst/>
            <a:rect l="l" t="t" r="r" b="b"/>
            <a:pathLst>
              <a:path w="890557" h="1831480">
                <a:moveTo>
                  <a:pt x="0" y="0"/>
                </a:moveTo>
                <a:lnTo>
                  <a:pt x="890558" y="0"/>
                </a:lnTo>
                <a:lnTo>
                  <a:pt x="890558" y="1831480"/>
                </a:lnTo>
                <a:lnTo>
                  <a:pt x="0" y="1831480"/>
                </a:lnTo>
                <a:lnTo>
                  <a:pt x="0" y="0"/>
                </a:lnTo>
                <a:close/>
              </a:path>
            </a:pathLst>
          </a:custGeom>
          <a:blipFill>
            <a:blip r:embed="rId10"/>
            <a:stretch>
              <a:fillRect/>
            </a:stretch>
          </a:blipFill>
        </p:spPr>
      </p:sp>
      <p:sp>
        <p:nvSpPr>
          <p:cNvPr id="11" name="Freeform 11">
            <a:extLst>
              <a:ext uri="{FF2B5EF4-FFF2-40B4-BE49-F238E27FC236}">
                <a16:creationId xmlns:a16="http://schemas.microsoft.com/office/drawing/2014/main" id="{13790418-39D8-1EDC-5F18-DCA4047813FE}"/>
              </a:ext>
            </a:extLst>
          </p:cNvPr>
          <p:cNvSpPr/>
          <p:nvPr/>
        </p:nvSpPr>
        <p:spPr>
          <a:xfrm>
            <a:off x="10584154" y="5790321"/>
            <a:ext cx="593705" cy="1220987"/>
          </a:xfrm>
          <a:custGeom>
            <a:avLst/>
            <a:gdLst/>
            <a:ahLst/>
            <a:cxnLst/>
            <a:rect l="l" t="t" r="r" b="b"/>
            <a:pathLst>
              <a:path w="890557" h="1831480">
                <a:moveTo>
                  <a:pt x="0" y="0"/>
                </a:moveTo>
                <a:lnTo>
                  <a:pt x="890558" y="0"/>
                </a:lnTo>
                <a:lnTo>
                  <a:pt x="890558" y="1831480"/>
                </a:lnTo>
                <a:lnTo>
                  <a:pt x="0" y="1831480"/>
                </a:lnTo>
                <a:lnTo>
                  <a:pt x="0" y="0"/>
                </a:lnTo>
                <a:close/>
              </a:path>
            </a:pathLst>
          </a:custGeom>
          <a:blipFill>
            <a:blip r:embed="rId10"/>
            <a:stretch>
              <a:fillRect/>
            </a:stretch>
          </a:blipFill>
        </p:spPr>
      </p:sp>
      <p:sp>
        <p:nvSpPr>
          <p:cNvPr id="12" name="Freeform 12">
            <a:extLst>
              <a:ext uri="{FF2B5EF4-FFF2-40B4-BE49-F238E27FC236}">
                <a16:creationId xmlns:a16="http://schemas.microsoft.com/office/drawing/2014/main" id="{69A52D05-D4FA-7250-37B6-7D129E9E045B}"/>
              </a:ext>
            </a:extLst>
          </p:cNvPr>
          <p:cNvSpPr/>
          <p:nvPr/>
        </p:nvSpPr>
        <p:spPr>
          <a:xfrm>
            <a:off x="8757554" y="5584782"/>
            <a:ext cx="646202" cy="1328949"/>
          </a:xfrm>
          <a:custGeom>
            <a:avLst/>
            <a:gdLst/>
            <a:ahLst/>
            <a:cxnLst/>
            <a:rect l="l" t="t" r="r" b="b"/>
            <a:pathLst>
              <a:path w="969303" h="1993424">
                <a:moveTo>
                  <a:pt x="0" y="0"/>
                </a:moveTo>
                <a:lnTo>
                  <a:pt x="969303" y="0"/>
                </a:lnTo>
                <a:lnTo>
                  <a:pt x="969303" y="1993425"/>
                </a:lnTo>
                <a:lnTo>
                  <a:pt x="0" y="1993425"/>
                </a:lnTo>
                <a:lnTo>
                  <a:pt x="0" y="0"/>
                </a:lnTo>
                <a:close/>
              </a:path>
            </a:pathLst>
          </a:custGeom>
          <a:blipFill>
            <a:blip r:embed="rId10"/>
            <a:stretch>
              <a:fillRect/>
            </a:stretch>
          </a:blipFill>
        </p:spPr>
      </p:sp>
      <p:sp>
        <p:nvSpPr>
          <p:cNvPr id="13" name="Freeform 13">
            <a:extLst>
              <a:ext uri="{FF2B5EF4-FFF2-40B4-BE49-F238E27FC236}">
                <a16:creationId xmlns:a16="http://schemas.microsoft.com/office/drawing/2014/main" id="{C95EC76A-3BC7-112F-3B1E-10673416A03F}"/>
              </a:ext>
            </a:extLst>
          </p:cNvPr>
          <p:cNvSpPr/>
          <p:nvPr/>
        </p:nvSpPr>
        <p:spPr>
          <a:xfrm rot="2275480">
            <a:off x="1520393" y="5575033"/>
            <a:ext cx="1899640" cy="1869563"/>
          </a:xfrm>
          <a:custGeom>
            <a:avLst/>
            <a:gdLst/>
            <a:ahLst/>
            <a:cxnLst/>
            <a:rect l="l" t="t" r="r" b="b"/>
            <a:pathLst>
              <a:path w="2849460" h="2804344">
                <a:moveTo>
                  <a:pt x="0" y="0"/>
                </a:moveTo>
                <a:lnTo>
                  <a:pt x="2849461" y="0"/>
                </a:lnTo>
                <a:lnTo>
                  <a:pt x="2849461" y="2804344"/>
                </a:lnTo>
                <a:lnTo>
                  <a:pt x="0" y="2804344"/>
                </a:lnTo>
                <a:lnTo>
                  <a:pt x="0" y="0"/>
                </a:lnTo>
                <a:close/>
              </a:path>
            </a:pathLst>
          </a:custGeom>
          <a:blipFill>
            <a:blip r:embed="rId11"/>
            <a:stretch>
              <a:fillRect/>
            </a:stretch>
          </a:blipFill>
        </p:spPr>
      </p:sp>
      <p:sp>
        <p:nvSpPr>
          <p:cNvPr id="14" name="Freeform 14">
            <a:extLst>
              <a:ext uri="{FF2B5EF4-FFF2-40B4-BE49-F238E27FC236}">
                <a16:creationId xmlns:a16="http://schemas.microsoft.com/office/drawing/2014/main" id="{89699A74-1E6D-F20B-356D-618A8DA32DFD}"/>
              </a:ext>
            </a:extLst>
          </p:cNvPr>
          <p:cNvSpPr/>
          <p:nvPr/>
        </p:nvSpPr>
        <p:spPr>
          <a:xfrm rot="513391" flipH="1">
            <a:off x="954762" y="5428533"/>
            <a:ext cx="1164307" cy="1944563"/>
          </a:xfrm>
          <a:custGeom>
            <a:avLst/>
            <a:gdLst/>
            <a:ahLst/>
            <a:cxnLst/>
            <a:rect l="l" t="t" r="r" b="b"/>
            <a:pathLst>
              <a:path w="1746460" h="2916844">
                <a:moveTo>
                  <a:pt x="1746460" y="0"/>
                </a:moveTo>
                <a:lnTo>
                  <a:pt x="0" y="0"/>
                </a:lnTo>
                <a:lnTo>
                  <a:pt x="0" y="2916844"/>
                </a:lnTo>
                <a:lnTo>
                  <a:pt x="1746460" y="2916844"/>
                </a:lnTo>
                <a:lnTo>
                  <a:pt x="1746460" y="0"/>
                </a:lnTo>
                <a:close/>
              </a:path>
            </a:pathLst>
          </a:custGeom>
          <a:blipFill>
            <a:blip r:embed="rId12"/>
            <a:stretch>
              <a:fillRect/>
            </a:stretch>
          </a:blipFill>
        </p:spPr>
      </p:sp>
      <p:sp>
        <p:nvSpPr>
          <p:cNvPr id="15" name="Freeform 15">
            <a:extLst>
              <a:ext uri="{FF2B5EF4-FFF2-40B4-BE49-F238E27FC236}">
                <a16:creationId xmlns:a16="http://schemas.microsoft.com/office/drawing/2014/main" id="{7B7E1FD1-32C9-454F-E80C-5F929A33AC19}"/>
              </a:ext>
            </a:extLst>
          </p:cNvPr>
          <p:cNvSpPr/>
          <p:nvPr/>
        </p:nvSpPr>
        <p:spPr>
          <a:xfrm rot="513391" flipH="1">
            <a:off x="11149175" y="5428533"/>
            <a:ext cx="1164307" cy="1944563"/>
          </a:xfrm>
          <a:custGeom>
            <a:avLst/>
            <a:gdLst/>
            <a:ahLst/>
            <a:cxnLst/>
            <a:rect l="l" t="t" r="r" b="b"/>
            <a:pathLst>
              <a:path w="1746460" h="2916844">
                <a:moveTo>
                  <a:pt x="1746460" y="0"/>
                </a:moveTo>
                <a:lnTo>
                  <a:pt x="0" y="0"/>
                </a:lnTo>
                <a:lnTo>
                  <a:pt x="0" y="2916844"/>
                </a:lnTo>
                <a:lnTo>
                  <a:pt x="1746460" y="2916844"/>
                </a:lnTo>
                <a:lnTo>
                  <a:pt x="1746460" y="0"/>
                </a:lnTo>
                <a:close/>
              </a:path>
            </a:pathLst>
          </a:custGeom>
          <a:blipFill>
            <a:blip r:embed="rId12"/>
            <a:stretch>
              <a:fillRect/>
            </a:stretch>
          </a:blipFill>
        </p:spPr>
      </p:sp>
      <p:sp>
        <p:nvSpPr>
          <p:cNvPr id="16" name="Freeform 16">
            <a:extLst>
              <a:ext uri="{FF2B5EF4-FFF2-40B4-BE49-F238E27FC236}">
                <a16:creationId xmlns:a16="http://schemas.microsoft.com/office/drawing/2014/main" id="{B54FB4ED-C1C8-C2AF-6203-C03952EC908E}"/>
              </a:ext>
            </a:extLst>
          </p:cNvPr>
          <p:cNvSpPr/>
          <p:nvPr/>
        </p:nvSpPr>
        <p:spPr>
          <a:xfrm flipH="1">
            <a:off x="2821180" y="4936518"/>
            <a:ext cx="1089124" cy="1940532"/>
          </a:xfrm>
          <a:custGeom>
            <a:avLst/>
            <a:gdLst/>
            <a:ahLst/>
            <a:cxnLst/>
            <a:rect l="l" t="t" r="r" b="b"/>
            <a:pathLst>
              <a:path w="1633686" h="2910798">
                <a:moveTo>
                  <a:pt x="1633685" y="0"/>
                </a:moveTo>
                <a:lnTo>
                  <a:pt x="0" y="0"/>
                </a:lnTo>
                <a:lnTo>
                  <a:pt x="0" y="2910798"/>
                </a:lnTo>
                <a:lnTo>
                  <a:pt x="1633685" y="2910798"/>
                </a:lnTo>
                <a:lnTo>
                  <a:pt x="1633685" y="0"/>
                </a:lnTo>
                <a:close/>
              </a:path>
            </a:pathLst>
          </a:custGeom>
          <a:blipFill>
            <a:blip r:embed="rId13"/>
            <a:stretch>
              <a:fillRect/>
            </a:stretch>
          </a:blipFill>
        </p:spPr>
      </p:sp>
      <p:sp>
        <p:nvSpPr>
          <p:cNvPr id="17" name="Freeform 17">
            <a:extLst>
              <a:ext uri="{FF2B5EF4-FFF2-40B4-BE49-F238E27FC236}">
                <a16:creationId xmlns:a16="http://schemas.microsoft.com/office/drawing/2014/main" id="{AFCD0512-D4B3-EC03-8989-7623CA2914A2}"/>
              </a:ext>
            </a:extLst>
          </p:cNvPr>
          <p:cNvSpPr/>
          <p:nvPr/>
        </p:nvSpPr>
        <p:spPr>
          <a:xfrm>
            <a:off x="9868266" y="4936518"/>
            <a:ext cx="1089124" cy="1940532"/>
          </a:xfrm>
          <a:custGeom>
            <a:avLst/>
            <a:gdLst/>
            <a:ahLst/>
            <a:cxnLst/>
            <a:rect l="l" t="t" r="r" b="b"/>
            <a:pathLst>
              <a:path w="1633686" h="2910798">
                <a:moveTo>
                  <a:pt x="0" y="0"/>
                </a:moveTo>
                <a:lnTo>
                  <a:pt x="1633685" y="0"/>
                </a:lnTo>
                <a:lnTo>
                  <a:pt x="1633685" y="2910798"/>
                </a:lnTo>
                <a:lnTo>
                  <a:pt x="0" y="2910798"/>
                </a:lnTo>
                <a:lnTo>
                  <a:pt x="0" y="0"/>
                </a:lnTo>
                <a:close/>
              </a:path>
            </a:pathLst>
          </a:custGeom>
          <a:blipFill>
            <a:blip r:embed="rId13"/>
            <a:stretch>
              <a:fillRect/>
            </a:stretch>
          </a:blipFill>
        </p:spPr>
      </p:sp>
      <p:sp>
        <p:nvSpPr>
          <p:cNvPr id="18" name="Freeform 18">
            <a:extLst>
              <a:ext uri="{FF2B5EF4-FFF2-40B4-BE49-F238E27FC236}">
                <a16:creationId xmlns:a16="http://schemas.microsoft.com/office/drawing/2014/main" id="{79A57044-F3D3-6203-D76D-DED6217DD88A}"/>
              </a:ext>
            </a:extLst>
          </p:cNvPr>
          <p:cNvSpPr/>
          <p:nvPr/>
        </p:nvSpPr>
        <p:spPr>
          <a:xfrm rot="745365" flipH="1">
            <a:off x="3307951" y="6400375"/>
            <a:ext cx="312903" cy="1283704"/>
          </a:xfrm>
          <a:custGeom>
            <a:avLst/>
            <a:gdLst/>
            <a:ahLst/>
            <a:cxnLst/>
            <a:rect l="l" t="t" r="r" b="b"/>
            <a:pathLst>
              <a:path w="469354" h="1925556">
                <a:moveTo>
                  <a:pt x="469355" y="0"/>
                </a:moveTo>
                <a:lnTo>
                  <a:pt x="0" y="0"/>
                </a:lnTo>
                <a:lnTo>
                  <a:pt x="0" y="1925556"/>
                </a:lnTo>
                <a:lnTo>
                  <a:pt x="469355" y="1925556"/>
                </a:lnTo>
                <a:lnTo>
                  <a:pt x="469355" y="0"/>
                </a:lnTo>
                <a:close/>
              </a:path>
            </a:pathLst>
          </a:custGeom>
          <a:blipFill>
            <a:blip r:embed="rId9"/>
            <a:stretch>
              <a:fillRect/>
            </a:stretch>
          </a:blipFill>
        </p:spPr>
      </p:sp>
      <p:sp>
        <p:nvSpPr>
          <p:cNvPr id="19" name="Freeform 19">
            <a:extLst>
              <a:ext uri="{FF2B5EF4-FFF2-40B4-BE49-F238E27FC236}">
                <a16:creationId xmlns:a16="http://schemas.microsoft.com/office/drawing/2014/main" id="{4F82F3A3-2923-F44E-B65D-DE9A807058C6}"/>
              </a:ext>
            </a:extLst>
          </p:cNvPr>
          <p:cNvSpPr/>
          <p:nvPr/>
        </p:nvSpPr>
        <p:spPr>
          <a:xfrm flipH="1">
            <a:off x="2068450" y="5584781"/>
            <a:ext cx="1103853" cy="1669343"/>
          </a:xfrm>
          <a:custGeom>
            <a:avLst/>
            <a:gdLst/>
            <a:ahLst/>
            <a:cxnLst/>
            <a:rect l="l" t="t" r="r" b="b"/>
            <a:pathLst>
              <a:path w="1655779" h="2504014">
                <a:moveTo>
                  <a:pt x="1655779" y="0"/>
                </a:moveTo>
                <a:lnTo>
                  <a:pt x="0" y="0"/>
                </a:lnTo>
                <a:lnTo>
                  <a:pt x="0" y="2504014"/>
                </a:lnTo>
                <a:lnTo>
                  <a:pt x="1655779" y="2504014"/>
                </a:lnTo>
                <a:lnTo>
                  <a:pt x="1655779" y="0"/>
                </a:lnTo>
                <a:close/>
              </a:path>
            </a:pathLst>
          </a:custGeom>
          <a:blipFill>
            <a:blip r:embed="rId4"/>
            <a:stretch>
              <a:fillRect/>
            </a:stretch>
          </a:blipFill>
        </p:spPr>
      </p:sp>
      <p:sp>
        <p:nvSpPr>
          <p:cNvPr id="20" name="Freeform 20">
            <a:extLst>
              <a:ext uri="{FF2B5EF4-FFF2-40B4-BE49-F238E27FC236}">
                <a16:creationId xmlns:a16="http://schemas.microsoft.com/office/drawing/2014/main" id="{09D4CECA-5452-E01A-67FF-33550F4C6FE6}"/>
              </a:ext>
            </a:extLst>
          </p:cNvPr>
          <p:cNvSpPr/>
          <p:nvPr/>
        </p:nvSpPr>
        <p:spPr>
          <a:xfrm>
            <a:off x="2549351" y="6136058"/>
            <a:ext cx="543659" cy="1118066"/>
          </a:xfrm>
          <a:custGeom>
            <a:avLst/>
            <a:gdLst/>
            <a:ahLst/>
            <a:cxnLst/>
            <a:rect l="l" t="t" r="r" b="b"/>
            <a:pathLst>
              <a:path w="815489" h="1677099">
                <a:moveTo>
                  <a:pt x="0" y="0"/>
                </a:moveTo>
                <a:lnTo>
                  <a:pt x="815490" y="0"/>
                </a:lnTo>
                <a:lnTo>
                  <a:pt x="815490" y="1677099"/>
                </a:lnTo>
                <a:lnTo>
                  <a:pt x="0" y="1677099"/>
                </a:lnTo>
                <a:lnTo>
                  <a:pt x="0" y="0"/>
                </a:lnTo>
                <a:close/>
              </a:path>
            </a:pathLst>
          </a:custGeom>
          <a:blipFill>
            <a:blip r:embed="rId6"/>
            <a:stretch>
              <a:fillRect/>
            </a:stretch>
          </a:blipFill>
        </p:spPr>
      </p:sp>
      <p:sp>
        <p:nvSpPr>
          <p:cNvPr id="21" name="Freeform 21">
            <a:extLst>
              <a:ext uri="{FF2B5EF4-FFF2-40B4-BE49-F238E27FC236}">
                <a16:creationId xmlns:a16="http://schemas.microsoft.com/office/drawing/2014/main" id="{FDC1E01D-60B9-0833-5C8B-663D634D5ECD}"/>
              </a:ext>
            </a:extLst>
          </p:cNvPr>
          <p:cNvSpPr/>
          <p:nvPr/>
        </p:nvSpPr>
        <p:spPr>
          <a:xfrm>
            <a:off x="3793990" y="6133582"/>
            <a:ext cx="772712" cy="724418"/>
          </a:xfrm>
          <a:custGeom>
            <a:avLst/>
            <a:gdLst/>
            <a:ahLst/>
            <a:cxnLst/>
            <a:rect l="l" t="t" r="r" b="b"/>
            <a:pathLst>
              <a:path w="1159068" h="1086627">
                <a:moveTo>
                  <a:pt x="0" y="0"/>
                </a:moveTo>
                <a:lnTo>
                  <a:pt x="1159069" y="0"/>
                </a:lnTo>
                <a:lnTo>
                  <a:pt x="1159069" y="1086627"/>
                </a:lnTo>
                <a:lnTo>
                  <a:pt x="0" y="1086627"/>
                </a:lnTo>
                <a:lnTo>
                  <a:pt x="0" y="0"/>
                </a:lnTo>
                <a:close/>
              </a:path>
            </a:pathLst>
          </a:custGeom>
          <a:blipFill>
            <a:blip r:embed="rId14"/>
            <a:stretch>
              <a:fillRect/>
            </a:stretch>
          </a:blipFill>
        </p:spPr>
      </p:sp>
      <p:sp>
        <p:nvSpPr>
          <p:cNvPr id="22" name="Freeform 22">
            <a:extLst>
              <a:ext uri="{FF2B5EF4-FFF2-40B4-BE49-F238E27FC236}">
                <a16:creationId xmlns:a16="http://schemas.microsoft.com/office/drawing/2014/main" id="{4C09CD1F-2AA7-0DBA-D52B-6AF8D163FAF4}"/>
              </a:ext>
            </a:extLst>
          </p:cNvPr>
          <p:cNvSpPr/>
          <p:nvPr/>
        </p:nvSpPr>
        <p:spPr>
          <a:xfrm flipH="1">
            <a:off x="4202404" y="5584781"/>
            <a:ext cx="892991" cy="1376480"/>
          </a:xfrm>
          <a:custGeom>
            <a:avLst/>
            <a:gdLst/>
            <a:ahLst/>
            <a:cxnLst/>
            <a:rect l="l" t="t" r="r" b="b"/>
            <a:pathLst>
              <a:path w="1339487" h="2064720">
                <a:moveTo>
                  <a:pt x="1339487" y="0"/>
                </a:moveTo>
                <a:lnTo>
                  <a:pt x="0" y="0"/>
                </a:lnTo>
                <a:lnTo>
                  <a:pt x="0" y="2064720"/>
                </a:lnTo>
                <a:lnTo>
                  <a:pt x="1339487" y="2064720"/>
                </a:lnTo>
                <a:lnTo>
                  <a:pt x="1339487" y="0"/>
                </a:lnTo>
                <a:close/>
              </a:path>
            </a:pathLst>
          </a:custGeom>
          <a:blipFill>
            <a:blip r:embed="rId15"/>
            <a:stretch>
              <a:fillRect/>
            </a:stretch>
          </a:blipFill>
        </p:spPr>
      </p:sp>
      <p:sp>
        <p:nvSpPr>
          <p:cNvPr id="23" name="Freeform 23">
            <a:extLst>
              <a:ext uri="{FF2B5EF4-FFF2-40B4-BE49-F238E27FC236}">
                <a16:creationId xmlns:a16="http://schemas.microsoft.com/office/drawing/2014/main" id="{A78F6BE0-9DD8-DC7B-9287-E1CE7231F788}"/>
              </a:ext>
            </a:extLst>
          </p:cNvPr>
          <p:cNvSpPr/>
          <p:nvPr/>
        </p:nvSpPr>
        <p:spPr>
          <a:xfrm rot="3130213">
            <a:off x="4031910" y="5950434"/>
            <a:ext cx="262569" cy="212025"/>
          </a:xfrm>
          <a:custGeom>
            <a:avLst/>
            <a:gdLst/>
            <a:ahLst/>
            <a:cxnLst/>
            <a:rect l="l" t="t" r="r" b="b"/>
            <a:pathLst>
              <a:path w="393854" h="318037">
                <a:moveTo>
                  <a:pt x="0" y="0"/>
                </a:moveTo>
                <a:lnTo>
                  <a:pt x="393854" y="0"/>
                </a:lnTo>
                <a:lnTo>
                  <a:pt x="393854" y="318038"/>
                </a:lnTo>
                <a:lnTo>
                  <a:pt x="0" y="318038"/>
                </a:lnTo>
                <a:lnTo>
                  <a:pt x="0" y="0"/>
                </a:lnTo>
                <a:close/>
              </a:path>
            </a:pathLst>
          </a:custGeom>
          <a:blipFill>
            <a:blip r:embed="rId16"/>
            <a:stretch>
              <a:fillRect/>
            </a:stretch>
          </a:blipFill>
        </p:spPr>
      </p:sp>
      <p:sp>
        <p:nvSpPr>
          <p:cNvPr id="24" name="Freeform 24">
            <a:extLst>
              <a:ext uri="{FF2B5EF4-FFF2-40B4-BE49-F238E27FC236}">
                <a16:creationId xmlns:a16="http://schemas.microsoft.com/office/drawing/2014/main" id="{7FC12813-AC07-D09E-E0F2-BED8522C3DE9}"/>
              </a:ext>
            </a:extLst>
          </p:cNvPr>
          <p:cNvSpPr/>
          <p:nvPr/>
        </p:nvSpPr>
        <p:spPr>
          <a:xfrm flipH="1">
            <a:off x="6096794" y="5584782"/>
            <a:ext cx="767165" cy="1636617"/>
          </a:xfrm>
          <a:custGeom>
            <a:avLst/>
            <a:gdLst/>
            <a:ahLst/>
            <a:cxnLst/>
            <a:rect l="l" t="t" r="r" b="b"/>
            <a:pathLst>
              <a:path w="1150747" h="2454926">
                <a:moveTo>
                  <a:pt x="1150747" y="0"/>
                </a:moveTo>
                <a:lnTo>
                  <a:pt x="0" y="0"/>
                </a:lnTo>
                <a:lnTo>
                  <a:pt x="0" y="2454927"/>
                </a:lnTo>
                <a:lnTo>
                  <a:pt x="1150747" y="2454927"/>
                </a:lnTo>
                <a:lnTo>
                  <a:pt x="1150747" y="0"/>
                </a:lnTo>
                <a:close/>
              </a:path>
            </a:pathLst>
          </a:custGeom>
          <a:blipFill>
            <a:blip r:embed="rId8"/>
            <a:stretch>
              <a:fillRect/>
            </a:stretch>
          </a:blipFill>
        </p:spPr>
      </p:sp>
      <p:sp>
        <p:nvSpPr>
          <p:cNvPr id="25" name="Freeform 25">
            <a:extLst>
              <a:ext uri="{FF2B5EF4-FFF2-40B4-BE49-F238E27FC236}">
                <a16:creationId xmlns:a16="http://schemas.microsoft.com/office/drawing/2014/main" id="{BFEFC8B6-58CE-3C3E-8ADA-3472E831DBF5}"/>
              </a:ext>
            </a:extLst>
          </p:cNvPr>
          <p:cNvSpPr/>
          <p:nvPr/>
        </p:nvSpPr>
        <p:spPr>
          <a:xfrm rot="1486105">
            <a:off x="6722765" y="5400230"/>
            <a:ext cx="175177" cy="215271"/>
          </a:xfrm>
          <a:custGeom>
            <a:avLst/>
            <a:gdLst/>
            <a:ahLst/>
            <a:cxnLst/>
            <a:rect l="l" t="t" r="r" b="b"/>
            <a:pathLst>
              <a:path w="262766" h="322907">
                <a:moveTo>
                  <a:pt x="0" y="0"/>
                </a:moveTo>
                <a:lnTo>
                  <a:pt x="262766" y="0"/>
                </a:lnTo>
                <a:lnTo>
                  <a:pt x="262766" y="322907"/>
                </a:lnTo>
                <a:lnTo>
                  <a:pt x="0" y="322907"/>
                </a:lnTo>
                <a:lnTo>
                  <a:pt x="0" y="0"/>
                </a:lnTo>
                <a:close/>
              </a:path>
            </a:pathLst>
          </a:custGeom>
          <a:blipFill>
            <a:blip r:embed="rId17"/>
            <a:stretch>
              <a:fillRect/>
            </a:stretch>
          </a:blipFill>
        </p:spPr>
      </p:sp>
      <p:sp>
        <p:nvSpPr>
          <p:cNvPr id="26" name="Freeform 26">
            <a:extLst>
              <a:ext uri="{FF2B5EF4-FFF2-40B4-BE49-F238E27FC236}">
                <a16:creationId xmlns:a16="http://schemas.microsoft.com/office/drawing/2014/main" id="{31C20C6C-19A1-2966-8E3A-CB7878C53767}"/>
              </a:ext>
            </a:extLst>
          </p:cNvPr>
          <p:cNvSpPr/>
          <p:nvPr/>
        </p:nvSpPr>
        <p:spPr>
          <a:xfrm>
            <a:off x="6902059" y="6352135"/>
            <a:ext cx="607281" cy="690093"/>
          </a:xfrm>
          <a:custGeom>
            <a:avLst/>
            <a:gdLst/>
            <a:ahLst/>
            <a:cxnLst/>
            <a:rect l="l" t="t" r="r" b="b"/>
            <a:pathLst>
              <a:path w="910922" h="1035139">
                <a:moveTo>
                  <a:pt x="0" y="0"/>
                </a:moveTo>
                <a:lnTo>
                  <a:pt x="910922" y="0"/>
                </a:lnTo>
                <a:lnTo>
                  <a:pt x="910922" y="1035138"/>
                </a:lnTo>
                <a:lnTo>
                  <a:pt x="0" y="1035138"/>
                </a:lnTo>
                <a:lnTo>
                  <a:pt x="0" y="0"/>
                </a:lnTo>
                <a:close/>
              </a:path>
            </a:pathLst>
          </a:custGeom>
          <a:blipFill>
            <a:blip r:embed="rId18"/>
            <a:stretch>
              <a:fillRect/>
            </a:stretch>
          </a:blipFill>
        </p:spPr>
      </p:sp>
      <p:sp>
        <p:nvSpPr>
          <p:cNvPr id="27" name="Freeform 27">
            <a:extLst>
              <a:ext uri="{FF2B5EF4-FFF2-40B4-BE49-F238E27FC236}">
                <a16:creationId xmlns:a16="http://schemas.microsoft.com/office/drawing/2014/main" id="{C378818B-B471-C60A-C143-37F686D31C7D}"/>
              </a:ext>
            </a:extLst>
          </p:cNvPr>
          <p:cNvSpPr/>
          <p:nvPr/>
        </p:nvSpPr>
        <p:spPr>
          <a:xfrm flipH="1">
            <a:off x="8113079" y="5831621"/>
            <a:ext cx="639822" cy="1193141"/>
          </a:xfrm>
          <a:custGeom>
            <a:avLst/>
            <a:gdLst/>
            <a:ahLst/>
            <a:cxnLst/>
            <a:rect l="l" t="t" r="r" b="b"/>
            <a:pathLst>
              <a:path w="959733" h="1789711">
                <a:moveTo>
                  <a:pt x="959733" y="0"/>
                </a:moveTo>
                <a:lnTo>
                  <a:pt x="0" y="0"/>
                </a:lnTo>
                <a:lnTo>
                  <a:pt x="0" y="1789711"/>
                </a:lnTo>
                <a:lnTo>
                  <a:pt x="959733" y="1789711"/>
                </a:lnTo>
                <a:lnTo>
                  <a:pt x="959733" y="0"/>
                </a:lnTo>
                <a:close/>
              </a:path>
            </a:pathLst>
          </a:custGeom>
          <a:blipFill>
            <a:blip r:embed="rId19"/>
            <a:stretch>
              <a:fillRect/>
            </a:stretch>
          </a:blipFill>
        </p:spPr>
      </p:sp>
      <p:sp>
        <p:nvSpPr>
          <p:cNvPr id="28" name="Freeform 28">
            <a:extLst>
              <a:ext uri="{FF2B5EF4-FFF2-40B4-BE49-F238E27FC236}">
                <a16:creationId xmlns:a16="http://schemas.microsoft.com/office/drawing/2014/main" id="{1FA4BAAE-DCE5-8B47-EDAA-4A088F70DD77}"/>
              </a:ext>
            </a:extLst>
          </p:cNvPr>
          <p:cNvSpPr/>
          <p:nvPr/>
        </p:nvSpPr>
        <p:spPr>
          <a:xfrm>
            <a:off x="8322555" y="6517991"/>
            <a:ext cx="892991" cy="1376480"/>
          </a:xfrm>
          <a:custGeom>
            <a:avLst/>
            <a:gdLst/>
            <a:ahLst/>
            <a:cxnLst/>
            <a:rect l="l" t="t" r="r" b="b"/>
            <a:pathLst>
              <a:path w="1339487" h="2064720">
                <a:moveTo>
                  <a:pt x="0" y="0"/>
                </a:moveTo>
                <a:lnTo>
                  <a:pt x="1339487" y="0"/>
                </a:lnTo>
                <a:lnTo>
                  <a:pt x="1339487" y="2064720"/>
                </a:lnTo>
                <a:lnTo>
                  <a:pt x="0" y="2064720"/>
                </a:lnTo>
                <a:lnTo>
                  <a:pt x="0" y="0"/>
                </a:lnTo>
                <a:close/>
              </a:path>
            </a:pathLst>
          </a:custGeom>
          <a:blipFill>
            <a:blip r:embed="rId15"/>
            <a:stretch>
              <a:fillRect/>
            </a:stretch>
          </a:blipFill>
        </p:spPr>
      </p:sp>
      <p:sp>
        <p:nvSpPr>
          <p:cNvPr id="29" name="Freeform 29">
            <a:extLst>
              <a:ext uri="{FF2B5EF4-FFF2-40B4-BE49-F238E27FC236}">
                <a16:creationId xmlns:a16="http://schemas.microsoft.com/office/drawing/2014/main" id="{942B1270-B607-4780-4BF2-E07652E8AEBD}"/>
              </a:ext>
            </a:extLst>
          </p:cNvPr>
          <p:cNvSpPr/>
          <p:nvPr/>
        </p:nvSpPr>
        <p:spPr>
          <a:xfrm>
            <a:off x="9537106" y="5373436"/>
            <a:ext cx="767165" cy="1636617"/>
          </a:xfrm>
          <a:custGeom>
            <a:avLst/>
            <a:gdLst/>
            <a:ahLst/>
            <a:cxnLst/>
            <a:rect l="l" t="t" r="r" b="b"/>
            <a:pathLst>
              <a:path w="1150747" h="2454926">
                <a:moveTo>
                  <a:pt x="0" y="0"/>
                </a:moveTo>
                <a:lnTo>
                  <a:pt x="1150747" y="0"/>
                </a:lnTo>
                <a:lnTo>
                  <a:pt x="1150747" y="2454926"/>
                </a:lnTo>
                <a:lnTo>
                  <a:pt x="0" y="2454926"/>
                </a:lnTo>
                <a:lnTo>
                  <a:pt x="0" y="0"/>
                </a:lnTo>
                <a:close/>
              </a:path>
            </a:pathLst>
          </a:custGeom>
          <a:blipFill>
            <a:blip r:embed="rId8"/>
            <a:stretch>
              <a:fillRect/>
            </a:stretch>
          </a:blipFill>
        </p:spPr>
      </p:sp>
      <p:sp>
        <p:nvSpPr>
          <p:cNvPr id="30" name="Freeform 30">
            <a:extLst>
              <a:ext uri="{FF2B5EF4-FFF2-40B4-BE49-F238E27FC236}">
                <a16:creationId xmlns:a16="http://schemas.microsoft.com/office/drawing/2014/main" id="{78D2505E-EBC9-810C-B046-BE8320D8AD0B}"/>
              </a:ext>
            </a:extLst>
          </p:cNvPr>
          <p:cNvSpPr/>
          <p:nvPr/>
        </p:nvSpPr>
        <p:spPr>
          <a:xfrm>
            <a:off x="9298096" y="5850670"/>
            <a:ext cx="262111" cy="1075329"/>
          </a:xfrm>
          <a:custGeom>
            <a:avLst/>
            <a:gdLst/>
            <a:ahLst/>
            <a:cxnLst/>
            <a:rect l="l" t="t" r="r" b="b"/>
            <a:pathLst>
              <a:path w="393167" h="1612994">
                <a:moveTo>
                  <a:pt x="0" y="0"/>
                </a:moveTo>
                <a:lnTo>
                  <a:pt x="393167" y="0"/>
                </a:lnTo>
                <a:lnTo>
                  <a:pt x="393167" y="1612994"/>
                </a:lnTo>
                <a:lnTo>
                  <a:pt x="0" y="1612994"/>
                </a:lnTo>
                <a:lnTo>
                  <a:pt x="0" y="0"/>
                </a:lnTo>
                <a:close/>
              </a:path>
            </a:pathLst>
          </a:custGeom>
          <a:blipFill>
            <a:blip r:embed="rId9"/>
            <a:stretch>
              <a:fillRect/>
            </a:stretch>
          </a:blipFill>
        </p:spPr>
      </p:sp>
      <p:sp>
        <p:nvSpPr>
          <p:cNvPr id="31" name="Freeform 31">
            <a:extLst>
              <a:ext uri="{FF2B5EF4-FFF2-40B4-BE49-F238E27FC236}">
                <a16:creationId xmlns:a16="http://schemas.microsoft.com/office/drawing/2014/main" id="{D86BC1F5-7EE8-8C3E-0FDC-9253BF69BE9C}"/>
              </a:ext>
            </a:extLst>
          </p:cNvPr>
          <p:cNvSpPr/>
          <p:nvPr/>
        </p:nvSpPr>
        <p:spPr>
          <a:xfrm rot="-2275206" flipH="1">
            <a:off x="9499087" y="6105625"/>
            <a:ext cx="772712" cy="724418"/>
          </a:xfrm>
          <a:custGeom>
            <a:avLst/>
            <a:gdLst/>
            <a:ahLst/>
            <a:cxnLst/>
            <a:rect l="l" t="t" r="r" b="b"/>
            <a:pathLst>
              <a:path w="1159068" h="1086627">
                <a:moveTo>
                  <a:pt x="1159069" y="0"/>
                </a:moveTo>
                <a:lnTo>
                  <a:pt x="0" y="0"/>
                </a:lnTo>
                <a:lnTo>
                  <a:pt x="0" y="1086627"/>
                </a:lnTo>
                <a:lnTo>
                  <a:pt x="1159069" y="1086627"/>
                </a:lnTo>
                <a:lnTo>
                  <a:pt x="1159069" y="0"/>
                </a:lnTo>
                <a:close/>
              </a:path>
            </a:pathLst>
          </a:custGeom>
          <a:blipFill>
            <a:blip r:embed="rId14"/>
            <a:stretch>
              <a:fillRect/>
            </a:stretch>
          </a:blipFill>
        </p:spPr>
      </p:sp>
      <p:sp>
        <p:nvSpPr>
          <p:cNvPr id="32" name="Freeform 32">
            <a:extLst>
              <a:ext uri="{FF2B5EF4-FFF2-40B4-BE49-F238E27FC236}">
                <a16:creationId xmlns:a16="http://schemas.microsoft.com/office/drawing/2014/main" id="{ED56FA25-D3F1-F620-6361-B084E58335AC}"/>
              </a:ext>
            </a:extLst>
          </p:cNvPr>
          <p:cNvSpPr/>
          <p:nvPr/>
        </p:nvSpPr>
        <p:spPr>
          <a:xfrm>
            <a:off x="11045807" y="5010231"/>
            <a:ext cx="485195" cy="497635"/>
          </a:xfrm>
          <a:custGeom>
            <a:avLst/>
            <a:gdLst/>
            <a:ahLst/>
            <a:cxnLst/>
            <a:rect l="l" t="t" r="r" b="b"/>
            <a:pathLst>
              <a:path w="727792" h="746453">
                <a:moveTo>
                  <a:pt x="0" y="0"/>
                </a:moveTo>
                <a:lnTo>
                  <a:pt x="727792" y="0"/>
                </a:lnTo>
                <a:lnTo>
                  <a:pt x="727792" y="746452"/>
                </a:lnTo>
                <a:lnTo>
                  <a:pt x="0" y="746452"/>
                </a:lnTo>
                <a:lnTo>
                  <a:pt x="0" y="0"/>
                </a:lnTo>
                <a:close/>
              </a:path>
            </a:pathLst>
          </a:custGeom>
          <a:blipFill>
            <a:blip r:embed="rId20"/>
            <a:stretch>
              <a:fillRect/>
            </a:stretch>
          </a:blipFill>
        </p:spPr>
      </p:sp>
      <p:grpSp>
        <p:nvGrpSpPr>
          <p:cNvPr id="40" name="Group 39">
            <a:extLst>
              <a:ext uri="{FF2B5EF4-FFF2-40B4-BE49-F238E27FC236}">
                <a16:creationId xmlns:a16="http://schemas.microsoft.com/office/drawing/2014/main" id="{B80574F4-DFF8-94F7-BBBF-064822417BAA}"/>
              </a:ext>
            </a:extLst>
          </p:cNvPr>
          <p:cNvGrpSpPr/>
          <p:nvPr/>
        </p:nvGrpSpPr>
        <p:grpSpPr>
          <a:xfrm>
            <a:off x="2662518" y="1682381"/>
            <a:ext cx="7455762" cy="3068090"/>
            <a:chOff x="2662518" y="1682381"/>
            <a:chExt cx="7455762" cy="3068090"/>
          </a:xfrm>
        </p:grpSpPr>
        <p:grpSp>
          <p:nvGrpSpPr>
            <p:cNvPr id="33" name="Group 32">
              <a:extLst>
                <a:ext uri="{FF2B5EF4-FFF2-40B4-BE49-F238E27FC236}">
                  <a16:creationId xmlns:a16="http://schemas.microsoft.com/office/drawing/2014/main" id="{5C4A4A4D-A47C-0488-2CC1-15CD986EC2BF}"/>
                </a:ext>
              </a:extLst>
            </p:cNvPr>
            <p:cNvGrpSpPr/>
            <p:nvPr/>
          </p:nvGrpSpPr>
          <p:grpSpPr>
            <a:xfrm>
              <a:off x="2662518" y="1682381"/>
              <a:ext cx="7455762" cy="3068090"/>
              <a:chOff x="3065751" y="2087597"/>
              <a:chExt cx="7455762" cy="3068090"/>
            </a:xfrm>
          </p:grpSpPr>
          <p:sp>
            <p:nvSpPr>
              <p:cNvPr id="34" name="Rounded Rectangular Callout 33">
                <a:extLst>
                  <a:ext uri="{FF2B5EF4-FFF2-40B4-BE49-F238E27FC236}">
                    <a16:creationId xmlns:a16="http://schemas.microsoft.com/office/drawing/2014/main" id="{86FB79A1-BA1B-BA58-3AC8-CF1955D23475}"/>
                  </a:ext>
                </a:extLst>
              </p:cNvPr>
              <p:cNvSpPr/>
              <p:nvPr/>
            </p:nvSpPr>
            <p:spPr>
              <a:xfrm>
                <a:off x="3065751" y="2460019"/>
                <a:ext cx="7086599" cy="2695668"/>
              </a:xfrm>
              <a:prstGeom prst="wedgeRoundRectCallout">
                <a:avLst>
                  <a:gd name="adj1" fmla="val -22585"/>
                  <a:gd name="adj2" fmla="val 45858"/>
                  <a:gd name="adj3" fmla="val 16667"/>
                </a:avLst>
              </a:prstGeom>
              <a:ln>
                <a:solidFill>
                  <a:srgbClr val="3F1E5D"/>
                </a:solidFill>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pPr>
                <a:endParaRPr lang="en-VN" sz="2800" dirty="0">
                  <a:cs typeface="Arial" panose="020B0604020202020204" pitchFamily="34" charset="0"/>
                </a:endParaRPr>
              </a:p>
            </p:txBody>
          </p:sp>
          <p:sp>
            <p:nvSpPr>
              <p:cNvPr id="35" name="Freeform 33">
                <a:extLst>
                  <a:ext uri="{FF2B5EF4-FFF2-40B4-BE49-F238E27FC236}">
                    <a16:creationId xmlns:a16="http://schemas.microsoft.com/office/drawing/2014/main" id="{CC258942-3D5C-FD85-94DC-CC8C491B82EF}"/>
                  </a:ext>
                </a:extLst>
              </p:cNvPr>
              <p:cNvSpPr/>
              <p:nvPr/>
            </p:nvSpPr>
            <p:spPr>
              <a:xfrm rot="16078756">
                <a:off x="9779928" y="2090856"/>
                <a:ext cx="744843" cy="738326"/>
              </a:xfrm>
              <a:custGeom>
                <a:avLst/>
                <a:gdLst/>
                <a:ahLst/>
                <a:cxnLst/>
                <a:rect l="l" t="t" r="r" b="b"/>
                <a:pathLst>
                  <a:path w="2115318" h="2096809">
                    <a:moveTo>
                      <a:pt x="0" y="0"/>
                    </a:moveTo>
                    <a:lnTo>
                      <a:pt x="2115318" y="0"/>
                    </a:lnTo>
                    <a:lnTo>
                      <a:pt x="2115318" y="2096809"/>
                    </a:lnTo>
                    <a:lnTo>
                      <a:pt x="0" y="2096809"/>
                    </a:lnTo>
                    <a:lnTo>
                      <a:pt x="0" y="0"/>
                    </a:lnTo>
                    <a:close/>
                  </a:path>
                </a:pathLst>
              </a:custGeom>
              <a:blipFill>
                <a:blip r:embed="rId21"/>
                <a:stretch>
                  <a:fillRect/>
                </a:stretch>
              </a:blipFill>
            </p:spPr>
          </p:sp>
        </p:grpSp>
        <p:sp>
          <p:nvSpPr>
            <p:cNvPr id="38" name="TextBox 37">
              <a:extLst>
                <a:ext uri="{FF2B5EF4-FFF2-40B4-BE49-F238E27FC236}">
                  <a16:creationId xmlns:a16="http://schemas.microsoft.com/office/drawing/2014/main" id="{E07B5743-6E59-E6A3-9432-134F480CC55F}"/>
                </a:ext>
              </a:extLst>
            </p:cNvPr>
            <p:cNvSpPr txBox="1"/>
            <p:nvPr/>
          </p:nvSpPr>
          <p:spPr>
            <a:xfrm>
              <a:off x="2906023" y="2238412"/>
              <a:ext cx="6599587" cy="2229841"/>
            </a:xfrm>
            <a:prstGeom prst="rect">
              <a:avLst/>
            </a:prstGeom>
            <a:noFill/>
          </p:spPr>
          <p:txBody>
            <a:bodyPr wrap="square" rtlCol="0">
              <a:spAutoFit/>
            </a:bodyPr>
            <a:lstStyle/>
            <a:p>
              <a:pPr algn="ctr">
                <a:lnSpc>
                  <a:spcPct val="150000"/>
                </a:lnSpc>
              </a:pPr>
              <a:r>
                <a:rPr lang="vi-VN" sz="2400" b="1" dirty="0">
                  <a:latin typeface="UTM Avo" panose="02040603050506020204" pitchFamily="18"/>
                  <a:cs typeface="Arial" panose="020B0604020202020204" pitchFamily="34" charset="0"/>
                </a:rPr>
                <a:t>Thảo luận nhóm đôi</a:t>
              </a:r>
            </a:p>
            <a:p>
              <a:pPr algn="just">
                <a:lnSpc>
                  <a:spcPct val="150000"/>
                </a:lnSpc>
              </a:pPr>
              <a:r>
                <a:rPr lang="vi-VN" sz="2400" dirty="0">
                  <a:latin typeface="UTM Avo" panose="02040603050506020204" pitchFamily="18"/>
                  <a:cs typeface="Arial" panose="020B0604020202020204" pitchFamily="34" charset="0"/>
                </a:rPr>
                <a:t>Khi nhắc đến mùa xuân ở Bắc Bộ, em sẽ nghĩ đến điều gì? Chia sẻ những câu ca dao, bài thơ viết về mùa xuân mà em biết.</a:t>
              </a:r>
              <a:endParaRPr lang="en-US" sz="2400" dirty="0">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265022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40E6983-98E1-5BE6-2D6F-902E820ABE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0128B3-19AA-C68E-102E-5D3037B07BDE}"/>
              </a:ext>
            </a:extLst>
          </p:cNvPr>
          <p:cNvSpPr txBox="1"/>
          <p:nvPr/>
        </p:nvSpPr>
        <p:spPr>
          <a:xfrm>
            <a:off x="1953904" y="1775405"/>
            <a:ext cx="8284191" cy="574388"/>
          </a:xfrm>
          <a:prstGeom prst="rect">
            <a:avLst/>
          </a:prstGeom>
          <a:noFill/>
        </p:spPr>
        <p:txBody>
          <a:bodyPr wrap="square" rtlCol="0">
            <a:spAutoFit/>
          </a:bodyPr>
          <a:lstStyle/>
          <a:p>
            <a:pPr algn="ctr">
              <a:lnSpc>
                <a:spcPct val="150000"/>
              </a:lnSpc>
            </a:pPr>
            <a:r>
              <a:rPr lang="vi-VN" sz="2400" b="1" dirty="0">
                <a:latin typeface="UTM Avo" panose="02040603050506020204" pitchFamily="18"/>
                <a:cs typeface="Arial" panose="020B0604020202020204" pitchFamily="34" charset="0"/>
              </a:rPr>
              <a:t>Những câu ca dao, bài thơ về mùa xuân:</a:t>
            </a:r>
            <a:endParaRPr lang="en-US" sz="2400" b="1" dirty="0">
              <a:latin typeface="UTM Avo" panose="02040603050506020204" pitchFamily="18"/>
              <a:cs typeface="Arial" panose="020B0604020202020204" pitchFamily="34" charset="0"/>
            </a:endParaRPr>
          </a:p>
        </p:txBody>
      </p:sp>
      <p:pic>
        <p:nvPicPr>
          <p:cNvPr id="3" name="Picture 2" descr="Bài thơ xuân hay nhất của “ông hoàng thơ tình” Xuân Diệu | Báo Dân trí">
            <a:extLst>
              <a:ext uri="{FF2B5EF4-FFF2-40B4-BE49-F238E27FC236}">
                <a16:creationId xmlns:a16="http://schemas.microsoft.com/office/drawing/2014/main" id="{AF0C1878-94DA-0694-D447-F0995570C1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376" y="2613191"/>
            <a:ext cx="4749904" cy="327215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extBox 3">
            <a:extLst>
              <a:ext uri="{FF2B5EF4-FFF2-40B4-BE49-F238E27FC236}">
                <a16:creationId xmlns:a16="http://schemas.microsoft.com/office/drawing/2014/main" id="{79932E1C-4C55-1063-20DA-048C734856B3}"/>
              </a:ext>
            </a:extLst>
          </p:cNvPr>
          <p:cNvSpPr txBox="1"/>
          <p:nvPr/>
        </p:nvSpPr>
        <p:spPr>
          <a:xfrm>
            <a:off x="6075462" y="2422550"/>
            <a:ext cx="5258936" cy="1121846"/>
          </a:xfrm>
          <a:prstGeom prst="rect">
            <a:avLst/>
          </a:prstGeom>
          <a:noFill/>
        </p:spPr>
        <p:txBody>
          <a:bodyPr wrap="square" rtlCol="0">
            <a:spAutoFit/>
          </a:bodyPr>
          <a:lstStyle/>
          <a:p>
            <a:pPr algn="ctr">
              <a:lnSpc>
                <a:spcPct val="150000"/>
              </a:lnSpc>
            </a:pPr>
            <a:r>
              <a:rPr lang="vi-VN" sz="2400" dirty="0">
                <a:latin typeface="UTM Avo" panose="02040603050506020204" pitchFamily="18"/>
                <a:cs typeface="Arial" panose="020B0604020202020204" pitchFamily="34" charset="0"/>
              </a:rPr>
              <a:t>Bài thơ </a:t>
            </a:r>
            <a:r>
              <a:rPr lang="vi-VN" sz="2400" i="1" dirty="0">
                <a:latin typeface="UTM Avo" panose="02040603050506020204" pitchFamily="18"/>
                <a:cs typeface="Arial" panose="020B0604020202020204" pitchFamily="34" charset="0"/>
              </a:rPr>
              <a:t>“Thơ tình mùa xuân” - </a:t>
            </a:r>
            <a:r>
              <a:rPr lang="vi-VN" sz="2400" dirty="0">
                <a:latin typeface="UTM Avo" panose="02040603050506020204" pitchFamily="18"/>
                <a:cs typeface="Arial" panose="020B0604020202020204" pitchFamily="34" charset="0"/>
              </a:rPr>
              <a:t>Xuân Diệu (trích) -</a:t>
            </a:r>
            <a:endParaRPr lang="en-US" sz="2400"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B9707159-EA17-2EEE-8EFA-68EBC8170120}"/>
              </a:ext>
            </a:extLst>
          </p:cNvPr>
          <p:cNvSpPr txBox="1"/>
          <p:nvPr/>
        </p:nvSpPr>
        <p:spPr>
          <a:xfrm>
            <a:off x="5978791" y="3926538"/>
            <a:ext cx="5639468" cy="2229841"/>
          </a:xfrm>
          <a:prstGeom prst="rect">
            <a:avLst/>
          </a:prstGeom>
          <a:noFill/>
        </p:spPr>
        <p:txBody>
          <a:bodyPr wrap="square">
            <a:spAutoFit/>
          </a:bodyPr>
          <a:lstStyle/>
          <a:p>
            <a:pPr algn="just">
              <a:lnSpc>
                <a:spcPct val="150000"/>
              </a:lnSpc>
            </a:pPr>
            <a:r>
              <a:rPr lang="vi-VN" sz="2400" i="1" dirty="0">
                <a:latin typeface="UTM Avo" panose="02040603050506020204" pitchFamily="18"/>
                <a:cs typeface="Arial" panose="020B0604020202020204" pitchFamily="34" charset="0"/>
              </a:rPr>
              <a:t>Mùa xuân về trong tiếng ca chim,</a:t>
            </a:r>
          </a:p>
          <a:p>
            <a:pPr algn="just">
              <a:lnSpc>
                <a:spcPct val="150000"/>
              </a:lnSpc>
            </a:pPr>
            <a:r>
              <a:rPr lang="vi-VN" sz="2400" i="1" dirty="0">
                <a:latin typeface="UTM Avo" panose="02040603050506020204" pitchFamily="18"/>
                <a:cs typeface="Arial" panose="020B0604020202020204" pitchFamily="34" charset="0"/>
              </a:rPr>
              <a:t>Trên nước xanh sông, trong liễu rèm.</a:t>
            </a:r>
          </a:p>
          <a:p>
            <a:pPr algn="just">
              <a:lnSpc>
                <a:spcPct val="150000"/>
              </a:lnSpc>
            </a:pPr>
            <a:r>
              <a:rPr lang="vi-VN" sz="2400" i="1" dirty="0">
                <a:latin typeface="UTM Avo" panose="02040603050506020204" pitchFamily="18"/>
                <a:cs typeface="Arial" panose="020B0604020202020204" pitchFamily="34" charset="0"/>
              </a:rPr>
              <a:t>Chưa hái được hoa mang tặng em</a:t>
            </a:r>
          </a:p>
          <a:p>
            <a:pPr algn="just">
              <a:lnSpc>
                <a:spcPct val="150000"/>
              </a:lnSpc>
            </a:pPr>
            <a:r>
              <a:rPr lang="vi-VN" sz="2400" i="1" dirty="0">
                <a:latin typeface="UTM Avo" panose="02040603050506020204" pitchFamily="18"/>
                <a:cs typeface="Arial" panose="020B0604020202020204" pitchFamily="34" charset="0"/>
              </a:rPr>
              <a:t>Nên một cành thơ em tạm đem.</a:t>
            </a:r>
          </a:p>
        </p:txBody>
      </p:sp>
      <p:cxnSp>
        <p:nvCxnSpPr>
          <p:cNvPr id="6" name="Straight Connector 5">
            <a:extLst>
              <a:ext uri="{FF2B5EF4-FFF2-40B4-BE49-F238E27FC236}">
                <a16:creationId xmlns:a16="http://schemas.microsoft.com/office/drawing/2014/main" id="{0D6E5DFD-AA13-813C-4B03-56122E42733D}"/>
              </a:ext>
            </a:extLst>
          </p:cNvPr>
          <p:cNvCxnSpPr/>
          <p:nvPr/>
        </p:nvCxnSpPr>
        <p:spPr>
          <a:xfrm>
            <a:off x="5978791" y="3784039"/>
            <a:ext cx="5258936" cy="0"/>
          </a:xfrm>
          <a:prstGeom prst="line">
            <a:avLst/>
          </a:prstGeom>
          <a:ln w="57150">
            <a:solidFill>
              <a:srgbClr val="7030A0"/>
            </a:solidFill>
            <a:prstDash val="lgDashDot"/>
            <a:headEnd type="diamond" w="med" len="med"/>
            <a:tailEnd type="diamond"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700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48E68E18-39B1-F82B-C683-C5ED50833F21}"/>
              </a:ext>
            </a:extLst>
          </p:cNvPr>
          <p:cNvPicPr>
            <a:picLocks noChangeAspect="1"/>
          </p:cNvPicPr>
          <p:nvPr/>
        </p:nvPicPr>
        <p:blipFill>
          <a:blip r:embed="rId4"/>
          <a:stretch>
            <a:fillRect/>
          </a:stretch>
        </p:blipFill>
        <p:spPr>
          <a:xfrm>
            <a:off x="4619855" y="3238475"/>
            <a:ext cx="2952289" cy="1633356"/>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8238214-0315-729E-6FCB-4076891E9852}"/>
            </a:ext>
          </a:extLst>
        </p:cNvPr>
        <p:cNvGrpSpPr/>
        <p:nvPr/>
      </p:nvGrpSpPr>
      <p:grpSpPr>
        <a:xfrm>
          <a:off x="0" y="0"/>
          <a:ext cx="0" cy="0"/>
          <a:chOff x="0" y="0"/>
          <a:chExt cx="0" cy="0"/>
        </a:xfrm>
      </p:grpSpPr>
      <p:sp>
        <p:nvSpPr>
          <p:cNvPr id="10" name="TextBox 4">
            <a:extLst>
              <a:ext uri="{FF2B5EF4-FFF2-40B4-BE49-F238E27FC236}">
                <a16:creationId xmlns:a16="http://schemas.microsoft.com/office/drawing/2014/main" id="{7DDF02D6-94AA-293A-1420-05782F82B21B}"/>
              </a:ext>
            </a:extLst>
          </p:cNvPr>
          <p:cNvSpPr txBox="1"/>
          <p:nvPr/>
        </p:nvSpPr>
        <p:spPr>
          <a:xfrm>
            <a:off x="1025146" y="2569625"/>
            <a:ext cx="6042231" cy="2079095"/>
          </a:xfrm>
          <a:prstGeom prst="rect">
            <a:avLst/>
          </a:prstGeom>
        </p:spPr>
        <p:txBody>
          <a:bodyPr wrap="square" lIns="0" tIns="0" rIns="0" bIns="0" rtlCol="0" anchor="t">
            <a:spAutoFit/>
          </a:bodyPr>
          <a:lstStyle/>
          <a:p>
            <a:pPr algn="ctr">
              <a:lnSpc>
                <a:spcPct val="150000"/>
              </a:lnSpc>
              <a:spcBef>
                <a:spcPct val="0"/>
              </a:spcBef>
            </a:pPr>
            <a:r>
              <a:rPr lang="en-US" sz="4800" b="1" dirty="0">
                <a:solidFill>
                  <a:srgbClr val="402C78"/>
                </a:solidFill>
                <a:latin typeface="UTM Avo" panose="02040603050506020204" pitchFamily="18"/>
                <a:ea typeface="Dancing Script"/>
                <a:cs typeface="Arial" panose="020B0604020202020204" pitchFamily="34" charset="0"/>
                <a:sym typeface="Dancing Script"/>
              </a:rPr>
              <a:t>I.</a:t>
            </a:r>
          </a:p>
          <a:p>
            <a:pPr algn="ctr">
              <a:lnSpc>
                <a:spcPct val="150000"/>
              </a:lnSpc>
              <a:spcBef>
                <a:spcPct val="0"/>
              </a:spcBef>
            </a:pPr>
            <a:r>
              <a:rPr lang="vi-VN" sz="4800" b="1" dirty="0">
                <a:solidFill>
                  <a:srgbClr val="402C78"/>
                </a:solidFill>
                <a:latin typeface="UTM Avo" panose="02040603050506020204" pitchFamily="18"/>
                <a:ea typeface="Times New Roman" panose="02020603050405020304" pitchFamily="18" charset="0"/>
                <a:cs typeface="Arial" panose="020B0604020202020204" pitchFamily="34" charset="0"/>
              </a:rPr>
              <a:t>TÌM HIỂU CHUNG</a:t>
            </a:r>
          </a:p>
        </p:txBody>
      </p:sp>
      <p:sp>
        <p:nvSpPr>
          <p:cNvPr id="11" name="Freeform 3">
            <a:extLst>
              <a:ext uri="{FF2B5EF4-FFF2-40B4-BE49-F238E27FC236}">
                <a16:creationId xmlns:a16="http://schemas.microsoft.com/office/drawing/2014/main" id="{EC0415F8-EB12-4E0E-B00D-A76F94EF0021}"/>
              </a:ext>
            </a:extLst>
          </p:cNvPr>
          <p:cNvSpPr/>
          <p:nvPr/>
        </p:nvSpPr>
        <p:spPr>
          <a:xfrm>
            <a:off x="7459944" y="648017"/>
            <a:ext cx="1062427" cy="1089669"/>
          </a:xfrm>
          <a:custGeom>
            <a:avLst/>
            <a:gdLst/>
            <a:ahLst/>
            <a:cxnLst/>
            <a:rect l="l" t="t" r="r" b="b"/>
            <a:pathLst>
              <a:path w="1686558" h="1729803">
                <a:moveTo>
                  <a:pt x="0" y="0"/>
                </a:moveTo>
                <a:lnTo>
                  <a:pt x="1686559" y="0"/>
                </a:lnTo>
                <a:lnTo>
                  <a:pt x="1686559" y="1729803"/>
                </a:lnTo>
                <a:lnTo>
                  <a:pt x="0" y="1729803"/>
                </a:lnTo>
                <a:lnTo>
                  <a:pt x="0" y="0"/>
                </a:lnTo>
                <a:close/>
              </a:path>
            </a:pathLst>
          </a:custGeom>
          <a:blipFill>
            <a:blip r:embed="rId3"/>
            <a:stretch>
              <a:fillRect/>
            </a:stretch>
          </a:blipFill>
        </p:spPr>
      </p:sp>
      <p:sp>
        <p:nvSpPr>
          <p:cNvPr id="12" name="Freeform 4">
            <a:extLst>
              <a:ext uri="{FF2B5EF4-FFF2-40B4-BE49-F238E27FC236}">
                <a16:creationId xmlns:a16="http://schemas.microsoft.com/office/drawing/2014/main" id="{5B8EA7E8-E067-D08F-C845-B37856D95B25}"/>
              </a:ext>
            </a:extLst>
          </p:cNvPr>
          <p:cNvSpPr/>
          <p:nvPr/>
        </p:nvSpPr>
        <p:spPr>
          <a:xfrm rot="229353">
            <a:off x="8172797" y="1433362"/>
            <a:ext cx="3010709" cy="5549693"/>
          </a:xfrm>
          <a:custGeom>
            <a:avLst/>
            <a:gdLst/>
            <a:ahLst/>
            <a:cxnLst/>
            <a:rect l="l" t="t" r="r" b="b"/>
            <a:pathLst>
              <a:path w="4779371" h="8809900">
                <a:moveTo>
                  <a:pt x="0" y="0"/>
                </a:moveTo>
                <a:lnTo>
                  <a:pt x="4779371" y="0"/>
                </a:lnTo>
                <a:lnTo>
                  <a:pt x="4779371" y="8809900"/>
                </a:lnTo>
                <a:lnTo>
                  <a:pt x="0" y="8809900"/>
                </a:lnTo>
                <a:lnTo>
                  <a:pt x="0" y="0"/>
                </a:lnTo>
                <a:close/>
              </a:path>
            </a:pathLst>
          </a:custGeom>
          <a:blipFill>
            <a:blip r:embed="rId4"/>
            <a:stretch>
              <a:fillRect/>
            </a:stretch>
          </a:blipFill>
        </p:spPr>
      </p:sp>
      <p:sp>
        <p:nvSpPr>
          <p:cNvPr id="13" name="Freeform 5">
            <a:extLst>
              <a:ext uri="{FF2B5EF4-FFF2-40B4-BE49-F238E27FC236}">
                <a16:creationId xmlns:a16="http://schemas.microsoft.com/office/drawing/2014/main" id="{6CA6FDD7-E4D2-E9CD-751C-0E5DD54DA003}"/>
              </a:ext>
            </a:extLst>
          </p:cNvPr>
          <p:cNvSpPr/>
          <p:nvPr/>
        </p:nvSpPr>
        <p:spPr>
          <a:xfrm rot="-707236">
            <a:off x="10447357" y="4606352"/>
            <a:ext cx="2259458" cy="5527726"/>
          </a:xfrm>
          <a:custGeom>
            <a:avLst/>
            <a:gdLst/>
            <a:ahLst/>
            <a:cxnLst/>
            <a:rect l="l" t="t" r="r" b="b"/>
            <a:pathLst>
              <a:path w="3586793" h="8775028">
                <a:moveTo>
                  <a:pt x="0" y="0"/>
                </a:moveTo>
                <a:lnTo>
                  <a:pt x="3586793" y="0"/>
                </a:lnTo>
                <a:lnTo>
                  <a:pt x="3586793" y="8775028"/>
                </a:lnTo>
                <a:lnTo>
                  <a:pt x="0" y="8775028"/>
                </a:lnTo>
                <a:lnTo>
                  <a:pt x="0" y="0"/>
                </a:lnTo>
                <a:close/>
              </a:path>
            </a:pathLst>
          </a:custGeom>
          <a:blipFill>
            <a:blip r:embed="rId5"/>
            <a:stretch>
              <a:fillRect/>
            </a:stretch>
          </a:blipFill>
        </p:spPr>
      </p:sp>
      <p:sp>
        <p:nvSpPr>
          <p:cNvPr id="14" name="Freeform 7">
            <a:extLst>
              <a:ext uri="{FF2B5EF4-FFF2-40B4-BE49-F238E27FC236}">
                <a16:creationId xmlns:a16="http://schemas.microsoft.com/office/drawing/2014/main" id="{D7583C29-611C-5268-4AA6-67E57064117F}"/>
              </a:ext>
            </a:extLst>
          </p:cNvPr>
          <p:cNvSpPr/>
          <p:nvPr/>
        </p:nvSpPr>
        <p:spPr>
          <a:xfrm flipH="1">
            <a:off x="10642598" y="3939360"/>
            <a:ext cx="524256" cy="537699"/>
          </a:xfrm>
          <a:custGeom>
            <a:avLst/>
            <a:gdLst/>
            <a:ahLst/>
            <a:cxnLst/>
            <a:rect l="l" t="t" r="r" b="b"/>
            <a:pathLst>
              <a:path w="832234" h="853574">
                <a:moveTo>
                  <a:pt x="832234" y="0"/>
                </a:moveTo>
                <a:lnTo>
                  <a:pt x="0" y="0"/>
                </a:lnTo>
                <a:lnTo>
                  <a:pt x="0" y="853574"/>
                </a:lnTo>
                <a:lnTo>
                  <a:pt x="832234" y="853574"/>
                </a:lnTo>
                <a:lnTo>
                  <a:pt x="832234" y="0"/>
                </a:lnTo>
                <a:close/>
              </a:path>
            </a:pathLst>
          </a:custGeom>
          <a:blipFill>
            <a:blip r:embed="rId3"/>
            <a:stretch>
              <a:fillRect/>
            </a:stretch>
          </a:blipFill>
        </p:spPr>
      </p:sp>
      <p:sp>
        <p:nvSpPr>
          <p:cNvPr id="15" name="Freeform 8">
            <a:extLst>
              <a:ext uri="{FF2B5EF4-FFF2-40B4-BE49-F238E27FC236}">
                <a16:creationId xmlns:a16="http://schemas.microsoft.com/office/drawing/2014/main" id="{8088FD3D-30E0-09D2-107A-95E78D2FBC2A}"/>
              </a:ext>
            </a:extLst>
          </p:cNvPr>
          <p:cNvSpPr/>
          <p:nvPr/>
        </p:nvSpPr>
        <p:spPr>
          <a:xfrm rot="210002">
            <a:off x="7171678" y="4526983"/>
            <a:ext cx="1745216" cy="3589133"/>
          </a:xfrm>
          <a:custGeom>
            <a:avLst/>
            <a:gdLst/>
            <a:ahLst/>
            <a:cxnLst/>
            <a:rect l="l" t="t" r="r" b="b"/>
            <a:pathLst>
              <a:path w="3256376" h="6696917">
                <a:moveTo>
                  <a:pt x="0" y="0"/>
                </a:moveTo>
                <a:lnTo>
                  <a:pt x="3256376" y="0"/>
                </a:lnTo>
                <a:lnTo>
                  <a:pt x="3256376" y="6696917"/>
                </a:lnTo>
                <a:lnTo>
                  <a:pt x="0" y="6696917"/>
                </a:lnTo>
                <a:lnTo>
                  <a:pt x="0" y="0"/>
                </a:lnTo>
                <a:close/>
              </a:path>
            </a:pathLst>
          </a:custGeom>
          <a:blipFill>
            <a:blip r:embed="rId6"/>
            <a:stretch>
              <a:fillRect/>
            </a:stretch>
          </a:blipFill>
        </p:spPr>
      </p:sp>
    </p:spTree>
    <p:extLst>
      <p:ext uri="{BB962C8B-B14F-4D97-AF65-F5344CB8AC3E}">
        <p14:creationId xmlns:p14="http://schemas.microsoft.com/office/powerpoint/2010/main" val="3245001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D93F0D-DEC6-1B28-A6CC-B7C084193C2D}"/>
            </a:ext>
          </a:extLst>
        </p:cNvPr>
        <p:cNvGrpSpPr/>
        <p:nvPr/>
      </p:nvGrpSpPr>
      <p:grpSpPr>
        <a:xfrm>
          <a:off x="0" y="0"/>
          <a:ext cx="0" cy="0"/>
          <a:chOff x="0" y="0"/>
          <a:chExt cx="0" cy="0"/>
        </a:xfrm>
      </p:grpSpPr>
      <p:sp>
        <p:nvSpPr>
          <p:cNvPr id="6" name="Freeform 4">
            <a:extLst>
              <a:ext uri="{FF2B5EF4-FFF2-40B4-BE49-F238E27FC236}">
                <a16:creationId xmlns:a16="http://schemas.microsoft.com/office/drawing/2014/main" id="{598F8A06-9546-A9DB-122F-E76BE13C2704}"/>
              </a:ext>
            </a:extLst>
          </p:cNvPr>
          <p:cNvSpPr/>
          <p:nvPr/>
        </p:nvSpPr>
        <p:spPr>
          <a:xfrm>
            <a:off x="938508" y="1996974"/>
            <a:ext cx="976214" cy="750934"/>
          </a:xfrm>
          <a:custGeom>
            <a:avLst/>
            <a:gdLst/>
            <a:ahLst/>
            <a:cxnLst/>
            <a:rect l="l" t="t" r="r" b="b"/>
            <a:pathLst>
              <a:path w="2054413" h="1640962">
                <a:moveTo>
                  <a:pt x="0" y="0"/>
                </a:moveTo>
                <a:lnTo>
                  <a:pt x="2054413" y="0"/>
                </a:lnTo>
                <a:lnTo>
                  <a:pt x="2054413" y="1640963"/>
                </a:lnTo>
                <a:lnTo>
                  <a:pt x="0" y="1640963"/>
                </a:lnTo>
                <a:lnTo>
                  <a:pt x="0" y="0"/>
                </a:lnTo>
                <a:close/>
              </a:path>
            </a:pathLst>
          </a:custGeom>
          <a:blipFill>
            <a:blip r:embed="rId3"/>
            <a:stretch>
              <a:fillRect/>
            </a:stretch>
          </a:blipFill>
        </p:spPr>
        <p:txBody>
          <a:bodyPr/>
          <a:lstStyle/>
          <a:p>
            <a:endParaRPr lang="en-US"/>
          </a:p>
        </p:txBody>
      </p:sp>
      <p:sp>
        <p:nvSpPr>
          <p:cNvPr id="7" name="TextBox 6">
            <a:extLst>
              <a:ext uri="{FF2B5EF4-FFF2-40B4-BE49-F238E27FC236}">
                <a16:creationId xmlns:a16="http://schemas.microsoft.com/office/drawing/2014/main" id="{288E171D-809E-7348-1A7B-4190D7A8F1AD}"/>
              </a:ext>
            </a:extLst>
          </p:cNvPr>
          <p:cNvSpPr txBox="1"/>
          <p:nvPr/>
        </p:nvSpPr>
        <p:spPr>
          <a:xfrm>
            <a:off x="2022298" y="1996974"/>
            <a:ext cx="8147403" cy="3878819"/>
          </a:xfrm>
          <a:prstGeom prst="rect">
            <a:avLst/>
          </a:prstGeom>
          <a:noFill/>
        </p:spPr>
        <p:txBody>
          <a:bodyPr wrap="square" rtlCol="0">
            <a:spAutoFit/>
          </a:bodyPr>
          <a:lstStyle/>
          <a:p>
            <a:pPr algn="just">
              <a:lnSpc>
                <a:spcPct val="150000"/>
              </a:lnSpc>
            </a:pPr>
            <a:r>
              <a:rPr lang="vi-VN" sz="2800" b="1" dirty="0">
                <a:effectLst/>
                <a:latin typeface="UTM Avo" panose="02040603050506020204" pitchFamily="18"/>
                <a:ea typeface="Times New Roman" panose="02020603050405020304" pitchFamily="18" charset="0"/>
                <a:cs typeface="Arial" panose="020B0604020202020204" pitchFamily="34" charset="0"/>
              </a:rPr>
              <a:t>Em hãy thực hiện các yêu cầu sau:</a:t>
            </a:r>
          </a:p>
          <a:p>
            <a:pPr marL="457200" indent="-457200" algn="just">
              <a:lnSpc>
                <a:spcPct val="150000"/>
              </a:lnSpc>
              <a:buFont typeface="Arial" panose="020B0604020202020204" pitchFamily="34" charset="0"/>
              <a:buChar char="•"/>
            </a:pPr>
            <a:r>
              <a:rPr lang="vi-VN" sz="2800" dirty="0">
                <a:latin typeface="UTM Avo" panose="02040603050506020204" pitchFamily="18"/>
                <a:ea typeface="Times New Roman" panose="02020603050405020304" pitchFamily="18" charset="0"/>
                <a:cs typeface="Arial" panose="020B0604020202020204" pitchFamily="34" charset="0"/>
              </a:rPr>
              <a:t>Đọc văn bản.</a:t>
            </a:r>
          </a:p>
          <a:p>
            <a:pPr marL="457200" indent="-457200" algn="just">
              <a:lnSpc>
                <a:spcPct val="150000"/>
              </a:lnSpc>
              <a:buFont typeface="Arial" panose="020B0604020202020204" pitchFamily="34" charset="0"/>
              <a:buChar char="•"/>
            </a:pPr>
            <a:r>
              <a:rPr lang="vi-VN" sz="2800" dirty="0">
                <a:latin typeface="UTM Avo" panose="02040603050506020204" pitchFamily="18"/>
                <a:ea typeface="Times New Roman" panose="02020603050405020304" pitchFamily="18" charset="0"/>
                <a:cs typeface="Arial" panose="020B0604020202020204" pitchFamily="34" charset="0"/>
              </a:rPr>
              <a:t>Trả lời các câu hỏi chiến lược đọc ở thẻ bên phải văn bản.</a:t>
            </a:r>
          </a:p>
          <a:p>
            <a:pPr marL="457200" indent="-457200" algn="just">
              <a:lnSpc>
                <a:spcPct val="150000"/>
              </a:lnSpc>
              <a:buFont typeface="Arial" panose="020B0604020202020204" pitchFamily="34" charset="0"/>
              <a:buChar char="•"/>
            </a:pPr>
            <a:r>
              <a:rPr lang="vi-VN" sz="2800" dirty="0">
                <a:latin typeface="UTM Avo" panose="02040603050506020204" pitchFamily="18"/>
                <a:ea typeface="Times New Roman" panose="02020603050405020304" pitchFamily="18" charset="0"/>
                <a:cs typeface="Arial" panose="020B0604020202020204" pitchFamily="34" charset="0"/>
              </a:rPr>
              <a:t>Trình bày những hiểu biết chung về tác giả Anh Thơ và xuất xứ bài thơ </a:t>
            </a:r>
            <a:r>
              <a:rPr lang="vi-VN" sz="2800" i="1" dirty="0">
                <a:latin typeface="UTM Avo" panose="02040603050506020204" pitchFamily="18"/>
                <a:ea typeface="Times New Roman" panose="02020603050405020304" pitchFamily="18" charset="0"/>
                <a:cs typeface="Arial" panose="020B0604020202020204" pitchFamily="34" charset="0"/>
              </a:rPr>
              <a:t>Chiều xuân</a:t>
            </a:r>
            <a:r>
              <a:rPr lang="vi-VN" sz="2800" dirty="0">
                <a:latin typeface="UTM Avo" panose="02040603050506020204" pitchFamily="18"/>
                <a:ea typeface="Times New Roman" panose="02020603050405020304" pitchFamily="18" charset="0"/>
                <a:cs typeface="Arial" panose="020B0604020202020204" pitchFamily="34" charset="0"/>
              </a:rPr>
              <a:t>.</a:t>
            </a:r>
            <a:endParaRPr lang="en-US" sz="2800" dirty="0">
              <a:effectLst/>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48873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anim calcmode="lin" valueType="num">
                                      <p:cBhvr>
                                        <p:cTn id="8"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5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xEl>
                                              <p:pRg st="2" end="2"/>
                                            </p:txEl>
                                          </p:spTgt>
                                        </p:tgtEl>
                                        <p:attrNameLst>
                                          <p:attrName>style.visibility</p:attrName>
                                        </p:attrNameLst>
                                      </p:cBhvr>
                                      <p:to>
                                        <p:strVal val="visible"/>
                                      </p:to>
                                    </p:set>
                                    <p:animEffect transition="in" filter="fade">
                                      <p:cBhvr>
                                        <p:cTn id="14" dur="500"/>
                                        <p:tgtEl>
                                          <p:spTgt spid="7">
                                            <p:txEl>
                                              <p:pRg st="2" end="2"/>
                                            </p:txEl>
                                          </p:spTgt>
                                        </p:tgtEl>
                                      </p:cBhvr>
                                    </p:animEffect>
                                    <p:anim calcmode="lin" valueType="num">
                                      <p:cBhvr>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16" dur="5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500"/>
                                        <p:tgtEl>
                                          <p:spTgt spid="7">
                                            <p:txEl>
                                              <p:pRg st="3" end="3"/>
                                            </p:txEl>
                                          </p:spTgt>
                                        </p:tgtEl>
                                      </p:cBhvr>
                                    </p:animEffect>
                                    <p:anim calcmode="lin" valueType="num">
                                      <p:cBhvr>
                                        <p:cTn id="22"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23" dur="5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50EA71-66D5-610F-10BF-378DA034BD53}"/>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7CC4E171-5731-4252-460E-02CEA083D2FB}"/>
              </a:ext>
            </a:extLst>
          </p:cNvPr>
          <p:cNvSpPr txBox="1"/>
          <p:nvPr/>
        </p:nvSpPr>
        <p:spPr>
          <a:xfrm>
            <a:off x="4322561" y="1910435"/>
            <a:ext cx="3546878" cy="461665"/>
          </a:xfrm>
          <a:prstGeom prst="rect">
            <a:avLst/>
          </a:prstGeom>
          <a:noFill/>
        </p:spPr>
        <p:txBody>
          <a:bodyPr wrap="square" rtlCol="0">
            <a:spAutoFit/>
          </a:bodyPr>
          <a:lstStyle/>
          <a:p>
            <a:pPr algn="ctr"/>
            <a:r>
              <a:rPr lang="vi-VN" sz="2400" b="1" dirty="0">
                <a:latin typeface="UTM Avo" panose="02040603050506020204" pitchFamily="18"/>
                <a:cs typeface="Arial" panose="020B0604020202020204" pitchFamily="34" charset="0"/>
              </a:rPr>
              <a:t>1. Đọc văn bản</a:t>
            </a:r>
            <a:endParaRPr lang="en-US" sz="2400" b="1" dirty="0">
              <a:latin typeface="UTM Avo" panose="02040603050506020204" pitchFamily="18"/>
              <a:cs typeface="Arial" panose="020B0604020202020204" pitchFamily="34" charset="0"/>
            </a:endParaRPr>
          </a:p>
        </p:txBody>
      </p:sp>
      <p:sp>
        <p:nvSpPr>
          <p:cNvPr id="10" name="Rectangle: Rounded Corners 12">
            <a:extLst>
              <a:ext uri="{FF2B5EF4-FFF2-40B4-BE49-F238E27FC236}">
                <a16:creationId xmlns:a16="http://schemas.microsoft.com/office/drawing/2014/main" id="{5353C3AA-9A5B-52F4-A79A-EBE7D3682E00}"/>
              </a:ext>
            </a:extLst>
          </p:cNvPr>
          <p:cNvSpPr/>
          <p:nvPr/>
        </p:nvSpPr>
        <p:spPr>
          <a:xfrm>
            <a:off x="676614" y="3753936"/>
            <a:ext cx="1466686" cy="1297894"/>
          </a:xfrm>
          <a:prstGeom prst="roundRect">
            <a:avLst>
              <a:gd name="adj" fmla="val 50000"/>
            </a:avLst>
          </a:prstGeom>
          <a:solidFill>
            <a:srgbClr val="E5F4FB"/>
          </a:solidFill>
          <a:ln>
            <a:solidFill>
              <a:srgbClr val="E5F4FB"/>
            </a:solidFill>
          </a:ln>
          <a:effectLst>
            <a:outerShdw blurRad="63500" sx="102000" sy="102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0070C0"/>
                </a:solidFill>
                <a:latin typeface="UTM Avo" panose="02040603050506020204" pitchFamily="18"/>
                <a:cs typeface="Arial" panose="020B0604020202020204" pitchFamily="34" charset="0"/>
              </a:rPr>
              <a:t>Cách đọc</a:t>
            </a:r>
            <a:endParaRPr lang="en-US" sz="2400" dirty="0">
              <a:solidFill>
                <a:srgbClr val="0070C0"/>
              </a:solidFill>
              <a:latin typeface="UTM Avo" panose="02040603050506020204" pitchFamily="18"/>
              <a:cs typeface="Arial" panose="020B0604020202020204" pitchFamily="34" charset="0"/>
            </a:endParaRPr>
          </a:p>
        </p:txBody>
      </p:sp>
      <p:sp>
        <p:nvSpPr>
          <p:cNvPr id="11" name="Rectangle: Rounded Corners 13">
            <a:extLst>
              <a:ext uri="{FF2B5EF4-FFF2-40B4-BE49-F238E27FC236}">
                <a16:creationId xmlns:a16="http://schemas.microsoft.com/office/drawing/2014/main" id="{CEC32414-50B8-C1B1-32D5-1CBF30D4865E}"/>
              </a:ext>
            </a:extLst>
          </p:cNvPr>
          <p:cNvSpPr/>
          <p:nvPr/>
        </p:nvSpPr>
        <p:spPr>
          <a:xfrm>
            <a:off x="2303952" y="2621178"/>
            <a:ext cx="8732391" cy="1591854"/>
          </a:xfrm>
          <a:prstGeom prst="roundRect">
            <a:avLst>
              <a:gd name="adj" fmla="val 13479"/>
            </a:avLst>
          </a:prstGeom>
          <a:solidFill>
            <a:srgbClr val="FEF5F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Đọc tốc độ chậm rãi, trôi ch</a:t>
            </a:r>
            <a:r>
              <a:rPr lang="en-US" sz="2400" dirty="0">
                <a:solidFill>
                  <a:schemeClr val="tx1"/>
                </a:solidFill>
                <a:latin typeface="UTM Avo" panose="02040603050506020204" pitchFamily="18"/>
                <a:cs typeface="Arial" panose="020B0604020202020204" pitchFamily="34" charset="0"/>
              </a:rPr>
              <a:t>ả</a:t>
            </a:r>
            <a:r>
              <a:rPr lang="vi-VN" sz="2400" dirty="0">
                <a:solidFill>
                  <a:schemeClr val="tx1"/>
                </a:solidFill>
                <a:latin typeface="UTM Avo" panose="02040603050506020204" pitchFamily="18"/>
                <a:cs typeface="Arial" panose="020B0604020202020204" pitchFamily="34" charset="0"/>
              </a:rPr>
              <a:t>y, không bỏ từ, thêm từ, đọc diễn cảm (ngữ điệu, ngắt nhịp, nhấn giọng,...)</a:t>
            </a:r>
            <a:endParaRPr lang="en-US" sz="2400" dirty="0">
              <a:solidFill>
                <a:schemeClr val="tx1"/>
              </a:solidFill>
              <a:latin typeface="UTM Avo" panose="02040603050506020204" pitchFamily="18"/>
              <a:cs typeface="Arial" panose="020B0604020202020204" pitchFamily="34" charset="0"/>
            </a:endParaRPr>
          </a:p>
        </p:txBody>
      </p:sp>
      <p:sp>
        <p:nvSpPr>
          <p:cNvPr id="12" name="Rectangle: Rounded Corners 14">
            <a:extLst>
              <a:ext uri="{FF2B5EF4-FFF2-40B4-BE49-F238E27FC236}">
                <a16:creationId xmlns:a16="http://schemas.microsoft.com/office/drawing/2014/main" id="{2CA550D5-B6D0-9C1D-4F40-2AB5FDF8BB0D}"/>
              </a:ext>
            </a:extLst>
          </p:cNvPr>
          <p:cNvSpPr/>
          <p:nvPr/>
        </p:nvSpPr>
        <p:spPr>
          <a:xfrm>
            <a:off x="2303952" y="4930807"/>
            <a:ext cx="8732391" cy="938145"/>
          </a:xfrm>
          <a:prstGeom prst="roundRect">
            <a:avLst/>
          </a:prstGeom>
          <a:solidFill>
            <a:srgbClr val="FEF5F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solidFill>
                <a:latin typeface="UTM Avo" panose="02040603050506020204" pitchFamily="18"/>
                <a:cs typeface="Arial" panose="020B0604020202020204" pitchFamily="34" charset="0"/>
              </a:rPr>
              <a:t>Thể hiện được cảm xúc của nhân vật trữ tình.</a:t>
            </a:r>
            <a:endParaRPr lang="en-US" sz="2400" dirty="0">
              <a:solidFill>
                <a:schemeClr val="tx1"/>
              </a:solidFill>
              <a:latin typeface="UTM Avo" panose="02040603050506020204" pitchFamily="18"/>
              <a:cs typeface="Arial" panose="020B0604020202020204" pitchFamily="34" charset="0"/>
            </a:endParaRPr>
          </a:p>
        </p:txBody>
      </p:sp>
      <p:cxnSp>
        <p:nvCxnSpPr>
          <p:cNvPr id="13" name="Connector: Curved 16">
            <a:extLst>
              <a:ext uri="{FF2B5EF4-FFF2-40B4-BE49-F238E27FC236}">
                <a16:creationId xmlns:a16="http://schemas.microsoft.com/office/drawing/2014/main" id="{7A963327-2300-9045-8CA1-E1D3A14FCAC9}"/>
              </a:ext>
            </a:extLst>
          </p:cNvPr>
          <p:cNvCxnSpPr>
            <a:cxnSpLocks/>
            <a:stCxn id="10" idx="0"/>
            <a:endCxn id="11" idx="1"/>
          </p:cNvCxnSpPr>
          <p:nvPr/>
        </p:nvCxnSpPr>
        <p:spPr>
          <a:xfrm rot="5400000" flipH="1" flipV="1">
            <a:off x="1688539" y="3138524"/>
            <a:ext cx="336831" cy="893995"/>
          </a:xfrm>
          <a:prstGeom prst="curvedConnector2">
            <a:avLst/>
          </a:prstGeom>
          <a:ln w="28575">
            <a:solidFill>
              <a:schemeClr val="tx1"/>
            </a:solidFill>
            <a:tailEnd type="triangle"/>
          </a:ln>
        </p:spPr>
        <p:style>
          <a:lnRef idx="2">
            <a:schemeClr val="dk1"/>
          </a:lnRef>
          <a:fillRef idx="0">
            <a:schemeClr val="dk1"/>
          </a:fillRef>
          <a:effectRef idx="1">
            <a:schemeClr val="dk1"/>
          </a:effectRef>
          <a:fontRef idx="minor">
            <a:schemeClr val="tx1"/>
          </a:fontRef>
        </p:style>
      </p:cxnSp>
      <p:cxnSp>
        <p:nvCxnSpPr>
          <p:cNvPr id="14" name="Connector: Curved 17">
            <a:extLst>
              <a:ext uri="{FF2B5EF4-FFF2-40B4-BE49-F238E27FC236}">
                <a16:creationId xmlns:a16="http://schemas.microsoft.com/office/drawing/2014/main" id="{D4008357-EB9F-64AD-E5CA-FBE8B9CE0050}"/>
              </a:ext>
            </a:extLst>
          </p:cNvPr>
          <p:cNvCxnSpPr>
            <a:cxnSpLocks/>
            <a:stCxn id="10" idx="2"/>
            <a:endCxn id="12" idx="1"/>
          </p:cNvCxnSpPr>
          <p:nvPr/>
        </p:nvCxnSpPr>
        <p:spPr>
          <a:xfrm rot="16200000" flipH="1">
            <a:off x="1682929" y="4778857"/>
            <a:ext cx="348050" cy="893995"/>
          </a:xfrm>
          <a:prstGeom prst="curvedConnector2">
            <a:avLst/>
          </a:prstGeom>
          <a:ln w="28575">
            <a:solidFill>
              <a:schemeClr val="tx1"/>
            </a:solidFill>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28722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8F0B6D-40E0-B722-C55B-3E34226DE694}"/>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D4DE671-F09F-0C4C-8360-21A80B289A6B}"/>
              </a:ext>
            </a:extLst>
          </p:cNvPr>
          <p:cNvGraphicFramePr>
            <a:graphicFrameLocks noGrp="1"/>
          </p:cNvGraphicFramePr>
          <p:nvPr>
            <p:extLst>
              <p:ext uri="{D42A27DB-BD31-4B8C-83A1-F6EECF244321}">
                <p14:modId xmlns:p14="http://schemas.microsoft.com/office/powerpoint/2010/main" val="3996892830"/>
              </p:ext>
            </p:extLst>
          </p:nvPr>
        </p:nvGraphicFramePr>
        <p:xfrm>
          <a:off x="439003" y="1869140"/>
          <a:ext cx="11313994" cy="4846608"/>
        </p:xfrm>
        <a:graphic>
          <a:graphicData uri="http://schemas.openxmlformats.org/drawingml/2006/table">
            <a:tbl>
              <a:tblPr firstRow="1" firstCol="1" bandRow="1">
                <a:tableStyleId>{5C22544A-7EE6-4342-B048-85BDC9FD1C3A}</a:tableStyleId>
              </a:tblPr>
              <a:tblGrid>
                <a:gridCol w="5882730">
                  <a:extLst>
                    <a:ext uri="{9D8B030D-6E8A-4147-A177-3AD203B41FA5}">
                      <a16:colId xmlns:a16="http://schemas.microsoft.com/office/drawing/2014/main" val="3405576966"/>
                    </a:ext>
                  </a:extLst>
                </a:gridCol>
                <a:gridCol w="5431264">
                  <a:extLst>
                    <a:ext uri="{9D8B030D-6E8A-4147-A177-3AD203B41FA5}">
                      <a16:colId xmlns:a16="http://schemas.microsoft.com/office/drawing/2014/main" val="143911688"/>
                    </a:ext>
                  </a:extLst>
                </a:gridCol>
              </a:tblGrid>
              <a:tr h="404474">
                <a:tc>
                  <a:txBody>
                    <a:bodyPr/>
                    <a:lstStyle/>
                    <a:p>
                      <a:pPr algn="ctr">
                        <a:lnSpc>
                          <a:spcPct val="150000"/>
                        </a:lnSpc>
                        <a:tabLst>
                          <a:tab pos="90170" algn="l"/>
                          <a:tab pos="180340" algn="l"/>
                          <a:tab pos="270510" algn="l"/>
                        </a:tabLst>
                      </a:pPr>
                      <a:r>
                        <a:rPr lang="vi-VN" sz="2400" kern="100" dirty="0">
                          <a:solidFill>
                            <a:schemeClr val="tx1"/>
                          </a:solidFill>
                          <a:effectLst/>
                          <a:latin typeface="UTM Avo" panose="02040603050506020204" pitchFamily="18"/>
                          <a:cs typeface="Arial" panose="020B0604020202020204" pitchFamily="34" charset="0"/>
                        </a:rPr>
                        <a:t>Câu hỏi </a:t>
                      </a:r>
                      <a:endParaRPr lang="en-US" sz="2400" kern="10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68580" marR="68580" marT="0" marB="0" anchor="ctr">
                    <a:solidFill>
                      <a:schemeClr val="accent1">
                        <a:lumMod val="20000"/>
                        <a:lumOff val="80000"/>
                      </a:schemeClr>
                    </a:solidFill>
                  </a:tcPr>
                </a:tc>
                <a:tc>
                  <a:txBody>
                    <a:bodyPr/>
                    <a:lstStyle/>
                    <a:p>
                      <a:pPr algn="ctr">
                        <a:lnSpc>
                          <a:spcPct val="150000"/>
                        </a:lnSpc>
                        <a:tabLst>
                          <a:tab pos="90170" algn="l"/>
                          <a:tab pos="180340" algn="l"/>
                          <a:tab pos="270510" algn="l"/>
                        </a:tabLst>
                      </a:pPr>
                      <a:r>
                        <a:rPr lang="vi-VN" sz="2400" kern="100" dirty="0">
                          <a:solidFill>
                            <a:schemeClr val="tx1"/>
                          </a:solidFill>
                          <a:effectLst/>
                          <a:latin typeface="UTM Avo" panose="02040603050506020204" pitchFamily="18"/>
                          <a:cs typeface="Arial" panose="020B0604020202020204" pitchFamily="34" charset="0"/>
                        </a:rPr>
                        <a:t>Câu trả lời của tôi</a:t>
                      </a:r>
                      <a:endParaRPr lang="en-US" sz="2400" kern="10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1951191599"/>
                  </a:ext>
                </a:extLst>
              </a:tr>
              <a:tr h="1456405">
                <a:tc>
                  <a:txBody>
                    <a:bodyPr/>
                    <a:lstStyle/>
                    <a:p>
                      <a:pPr algn="just">
                        <a:lnSpc>
                          <a:spcPct val="150000"/>
                        </a:lnSpc>
                        <a:tabLst>
                          <a:tab pos="90170" algn="l"/>
                          <a:tab pos="180340" algn="l"/>
                          <a:tab pos="270510" algn="l"/>
                        </a:tabLst>
                      </a:pPr>
                      <a:r>
                        <a:rPr lang="vi-VN" sz="2400" b="0" i="1" kern="100" dirty="0">
                          <a:solidFill>
                            <a:schemeClr val="tx1"/>
                          </a:solidFill>
                          <a:effectLst/>
                          <a:latin typeface="UTM Avo" panose="02040603050506020204" pitchFamily="18"/>
                          <a:cs typeface="Arial" panose="020B0604020202020204" pitchFamily="34" charset="0"/>
                        </a:rPr>
                        <a:t>Bài thơ có sự kết hợp của những phương thức biểu đạt nào?</a:t>
                      </a:r>
                      <a:endParaRPr lang="en-US" sz="2400" b="0" i="1" kern="10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68580" marR="68580" marT="0" marB="0" anchor="ctr">
                    <a:solidFill>
                      <a:srgbClr val="E7D5EB"/>
                    </a:solidFill>
                  </a:tcPr>
                </a:tc>
                <a:tc>
                  <a:txBody>
                    <a:bodyPr/>
                    <a:lstStyle/>
                    <a:p>
                      <a:pPr algn="just">
                        <a:lnSpc>
                          <a:spcPct val="150000"/>
                        </a:lnSpc>
                        <a:tabLst>
                          <a:tab pos="90170" algn="l"/>
                          <a:tab pos="180340" algn="l"/>
                          <a:tab pos="270510" algn="l"/>
                        </a:tabLst>
                      </a:pPr>
                      <a:r>
                        <a:rPr lang="vi-VN" sz="2400" kern="100" dirty="0">
                          <a:solidFill>
                            <a:schemeClr val="tx1"/>
                          </a:solidFill>
                          <a:effectLst/>
                          <a:latin typeface="UTM Avo" panose="02040603050506020204" pitchFamily="18"/>
                          <a:cs typeface="Arial" panose="020B0604020202020204" pitchFamily="34" charset="0"/>
                        </a:rPr>
                        <a:t> </a:t>
                      </a:r>
                      <a:endParaRPr lang="en-US" sz="2400" kern="10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68580" marR="68580" marT="0" marB="0" anchor="ctr">
                    <a:solidFill>
                      <a:srgbClr val="E7D5EB"/>
                    </a:solidFill>
                  </a:tcPr>
                </a:tc>
                <a:extLst>
                  <a:ext uri="{0D108BD9-81ED-4DB2-BD59-A6C34878D82A}">
                    <a16:rowId xmlns:a16="http://schemas.microsoft.com/office/drawing/2014/main" val="2531682947"/>
                  </a:ext>
                </a:extLst>
              </a:tr>
              <a:tr h="1456405">
                <a:tc>
                  <a:txBody>
                    <a:bodyPr/>
                    <a:lstStyle/>
                    <a:p>
                      <a:pPr algn="just">
                        <a:lnSpc>
                          <a:spcPct val="150000"/>
                        </a:lnSpc>
                        <a:tabLst>
                          <a:tab pos="90170" algn="l"/>
                          <a:tab pos="180340" algn="l"/>
                          <a:tab pos="270510" algn="l"/>
                        </a:tabLst>
                      </a:pPr>
                      <a:r>
                        <a:rPr lang="vi-VN" sz="2400" b="0" i="1" kern="100" dirty="0">
                          <a:solidFill>
                            <a:schemeClr val="tx1"/>
                          </a:solidFill>
                          <a:effectLst/>
                          <a:latin typeface="UTM Avo" panose="02040603050506020204" pitchFamily="18"/>
                          <a:cs typeface="Arial" panose="020B0604020202020204" pitchFamily="34" charset="0"/>
                        </a:rPr>
                        <a:t>Nhân vật trữ tình xuất hiện trực tiếp hay gián tiếp?</a:t>
                      </a:r>
                      <a:endParaRPr lang="en-US" sz="2400" b="0" i="1" kern="10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68580" marR="68580" marT="0" marB="0" anchor="ctr">
                    <a:solidFill>
                      <a:srgbClr val="E7D5EB"/>
                    </a:solidFill>
                  </a:tcPr>
                </a:tc>
                <a:tc>
                  <a:txBody>
                    <a:bodyPr/>
                    <a:lstStyle/>
                    <a:p>
                      <a:pPr algn="just">
                        <a:lnSpc>
                          <a:spcPct val="150000"/>
                        </a:lnSpc>
                        <a:tabLst>
                          <a:tab pos="90170" algn="l"/>
                          <a:tab pos="180340" algn="l"/>
                          <a:tab pos="270510" algn="l"/>
                        </a:tabLst>
                      </a:pPr>
                      <a:r>
                        <a:rPr lang="vi-VN" sz="2400" kern="100" dirty="0">
                          <a:solidFill>
                            <a:schemeClr val="tx1"/>
                          </a:solidFill>
                          <a:effectLst/>
                          <a:latin typeface="UTM Avo" panose="02040603050506020204" pitchFamily="18"/>
                          <a:cs typeface="Arial" panose="020B0604020202020204" pitchFamily="34" charset="0"/>
                        </a:rPr>
                        <a:t> </a:t>
                      </a:r>
                      <a:endParaRPr lang="en-US" sz="2400" kern="10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68580" marR="68580" marT="0" marB="0" anchor="ctr">
                    <a:solidFill>
                      <a:srgbClr val="E7D5EB"/>
                    </a:solidFill>
                  </a:tcPr>
                </a:tc>
                <a:extLst>
                  <a:ext uri="{0D108BD9-81ED-4DB2-BD59-A6C34878D82A}">
                    <a16:rowId xmlns:a16="http://schemas.microsoft.com/office/drawing/2014/main" val="789159026"/>
                  </a:ext>
                </a:extLst>
              </a:tr>
              <a:tr h="1456405">
                <a:tc>
                  <a:txBody>
                    <a:bodyPr/>
                    <a:lstStyle/>
                    <a:p>
                      <a:pPr algn="just">
                        <a:lnSpc>
                          <a:spcPct val="150000"/>
                        </a:lnSpc>
                        <a:tabLst>
                          <a:tab pos="90170" algn="l"/>
                          <a:tab pos="180340" algn="l"/>
                          <a:tab pos="270510" algn="l"/>
                        </a:tabLst>
                      </a:pPr>
                      <a:r>
                        <a:rPr lang="vi-VN" sz="2400" b="0" i="1" kern="100" dirty="0">
                          <a:solidFill>
                            <a:schemeClr val="tx1"/>
                          </a:solidFill>
                          <a:effectLst/>
                          <a:latin typeface="UTM Avo" panose="02040603050506020204" pitchFamily="18"/>
                          <a:cs typeface="Arial" panose="020B0604020202020204" pitchFamily="34" charset="0"/>
                        </a:rPr>
                        <a:t>Những biện pháp tu từ nào được sử dụng trong bài thơ?</a:t>
                      </a:r>
                      <a:endParaRPr lang="en-US" sz="2400" b="0" i="1" kern="10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68580" marR="68580" marT="0" marB="0" anchor="ctr">
                    <a:solidFill>
                      <a:srgbClr val="E7D5EB"/>
                    </a:solidFill>
                  </a:tcPr>
                </a:tc>
                <a:tc>
                  <a:txBody>
                    <a:bodyPr/>
                    <a:lstStyle/>
                    <a:p>
                      <a:pPr algn="just">
                        <a:lnSpc>
                          <a:spcPct val="150000"/>
                        </a:lnSpc>
                        <a:tabLst>
                          <a:tab pos="90170" algn="l"/>
                          <a:tab pos="180340" algn="l"/>
                          <a:tab pos="270510" algn="l"/>
                        </a:tabLst>
                      </a:pPr>
                      <a:r>
                        <a:rPr lang="vi-VN" sz="2400" kern="100" dirty="0">
                          <a:solidFill>
                            <a:schemeClr val="tx1"/>
                          </a:solidFill>
                          <a:effectLst/>
                          <a:latin typeface="UTM Avo" panose="02040603050506020204" pitchFamily="18"/>
                          <a:cs typeface="Arial" panose="020B0604020202020204" pitchFamily="34" charset="0"/>
                        </a:rPr>
                        <a:t> </a:t>
                      </a:r>
                      <a:endParaRPr lang="en-US" sz="2400" kern="100" dirty="0">
                        <a:solidFill>
                          <a:schemeClr val="tx1"/>
                        </a:solidFill>
                        <a:effectLst/>
                        <a:latin typeface="UTM Avo" panose="02040603050506020204" pitchFamily="18"/>
                        <a:ea typeface="Times New Roman" panose="02020603050405020304" pitchFamily="18" charset="0"/>
                        <a:cs typeface="Arial" panose="020B0604020202020204" pitchFamily="34" charset="0"/>
                      </a:endParaRPr>
                    </a:p>
                  </a:txBody>
                  <a:tcPr marL="68580" marR="68580" marT="0" marB="0" anchor="ctr">
                    <a:solidFill>
                      <a:srgbClr val="E7D5EB"/>
                    </a:solidFill>
                  </a:tcPr>
                </a:tc>
                <a:extLst>
                  <a:ext uri="{0D108BD9-81ED-4DB2-BD59-A6C34878D82A}">
                    <a16:rowId xmlns:a16="http://schemas.microsoft.com/office/drawing/2014/main" val="581180941"/>
                  </a:ext>
                </a:extLst>
              </a:tr>
            </a:tbl>
          </a:graphicData>
        </a:graphic>
      </p:graphicFrame>
      <p:sp>
        <p:nvSpPr>
          <p:cNvPr id="3" name="TextBox 2">
            <a:extLst>
              <a:ext uri="{FF2B5EF4-FFF2-40B4-BE49-F238E27FC236}">
                <a16:creationId xmlns:a16="http://schemas.microsoft.com/office/drawing/2014/main" id="{F873BF6B-1F14-929E-D93F-1CF31A9E281A}"/>
              </a:ext>
            </a:extLst>
          </p:cNvPr>
          <p:cNvSpPr txBox="1"/>
          <p:nvPr/>
        </p:nvSpPr>
        <p:spPr>
          <a:xfrm>
            <a:off x="6933063" y="2795778"/>
            <a:ext cx="4107976" cy="567848"/>
          </a:xfrm>
          <a:prstGeom prst="rect">
            <a:avLst/>
          </a:prstGeom>
          <a:noFill/>
        </p:spPr>
        <p:txBody>
          <a:bodyPr wrap="square" rtlCol="0">
            <a:spAutoFit/>
          </a:bodyPr>
          <a:lstStyle/>
          <a:p>
            <a:pPr algn="ctr">
              <a:lnSpc>
                <a:spcPct val="150000"/>
              </a:lnSpc>
            </a:pPr>
            <a:r>
              <a:rPr lang="vi-VN" sz="2400" dirty="0">
                <a:latin typeface="UTM Avo" panose="02040603050506020204" pitchFamily="18"/>
                <a:cs typeface="Arial" panose="020B0604020202020204" pitchFamily="34" charset="0"/>
              </a:rPr>
              <a:t>Biểu cảm, miêu tả, tự sự</a:t>
            </a:r>
          </a:p>
        </p:txBody>
      </p:sp>
      <p:sp>
        <p:nvSpPr>
          <p:cNvPr id="4" name="TextBox 3">
            <a:extLst>
              <a:ext uri="{FF2B5EF4-FFF2-40B4-BE49-F238E27FC236}">
                <a16:creationId xmlns:a16="http://schemas.microsoft.com/office/drawing/2014/main" id="{4DB747CE-8B14-1C41-56DC-31699583679C}"/>
              </a:ext>
            </a:extLst>
          </p:cNvPr>
          <p:cNvSpPr txBox="1"/>
          <p:nvPr/>
        </p:nvSpPr>
        <p:spPr>
          <a:xfrm>
            <a:off x="7040638" y="4222371"/>
            <a:ext cx="4107976" cy="567848"/>
          </a:xfrm>
          <a:prstGeom prst="rect">
            <a:avLst/>
          </a:prstGeom>
          <a:noFill/>
        </p:spPr>
        <p:txBody>
          <a:bodyPr wrap="square" rtlCol="0">
            <a:spAutoFit/>
          </a:bodyPr>
          <a:lstStyle/>
          <a:p>
            <a:pPr algn="ctr">
              <a:lnSpc>
                <a:spcPct val="150000"/>
              </a:lnSpc>
            </a:pPr>
            <a:r>
              <a:rPr lang="vi-VN" sz="2400" dirty="0">
                <a:latin typeface="UTM Avo" panose="02040603050506020204" pitchFamily="18"/>
                <a:cs typeface="Arial" panose="020B0604020202020204" pitchFamily="34" charset="0"/>
              </a:rPr>
              <a:t>Gián tiếp</a:t>
            </a:r>
          </a:p>
        </p:txBody>
      </p:sp>
      <p:sp>
        <p:nvSpPr>
          <p:cNvPr id="5" name="TextBox 4">
            <a:extLst>
              <a:ext uri="{FF2B5EF4-FFF2-40B4-BE49-F238E27FC236}">
                <a16:creationId xmlns:a16="http://schemas.microsoft.com/office/drawing/2014/main" id="{90C8527C-218F-8130-1119-149B0656BD5F}"/>
              </a:ext>
            </a:extLst>
          </p:cNvPr>
          <p:cNvSpPr txBox="1"/>
          <p:nvPr/>
        </p:nvSpPr>
        <p:spPr>
          <a:xfrm>
            <a:off x="6801803" y="5648965"/>
            <a:ext cx="4585647" cy="567848"/>
          </a:xfrm>
          <a:prstGeom prst="rect">
            <a:avLst/>
          </a:prstGeom>
          <a:noFill/>
        </p:spPr>
        <p:txBody>
          <a:bodyPr wrap="square" rtlCol="0">
            <a:spAutoFit/>
          </a:bodyPr>
          <a:lstStyle/>
          <a:p>
            <a:pPr algn="ctr">
              <a:lnSpc>
                <a:spcPct val="150000"/>
              </a:lnSpc>
            </a:pPr>
            <a:r>
              <a:rPr lang="vi-VN" sz="2400" dirty="0">
                <a:latin typeface="UTM Avo" panose="02040603050506020204" pitchFamily="18"/>
                <a:cs typeface="Arial" panose="020B0604020202020204" pitchFamily="34" charset="0"/>
              </a:rPr>
              <a:t>Nhân hóa, liệt kê, điệp vần</a:t>
            </a:r>
          </a:p>
        </p:txBody>
      </p:sp>
    </p:spTree>
    <p:extLst>
      <p:ext uri="{BB962C8B-B14F-4D97-AF65-F5344CB8AC3E}">
        <p14:creationId xmlns:p14="http://schemas.microsoft.com/office/powerpoint/2010/main" val="2454935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7D899E-CBF9-6F8F-7A2B-53FE69B8B53F}"/>
            </a:ext>
          </a:extLst>
        </p:cNvPr>
        <p:cNvGrpSpPr/>
        <p:nvPr/>
      </p:nvGrpSpPr>
      <p:grpSpPr>
        <a:xfrm>
          <a:off x="0" y="0"/>
          <a:ext cx="0" cy="0"/>
          <a:chOff x="0" y="0"/>
          <a:chExt cx="0" cy="0"/>
        </a:xfrm>
      </p:grpSpPr>
      <p:pic>
        <p:nvPicPr>
          <p:cNvPr id="7" name="Picture 6" descr="A screenshot of a book&#10;&#10;Description automatically generated">
            <a:extLst>
              <a:ext uri="{FF2B5EF4-FFF2-40B4-BE49-F238E27FC236}">
                <a16:creationId xmlns:a16="http://schemas.microsoft.com/office/drawing/2014/main" id="{997F16D2-02F9-4E7E-32FE-5E765E8E80D6}"/>
              </a:ext>
            </a:extLst>
          </p:cNvPr>
          <p:cNvPicPr>
            <a:picLocks noChangeAspect="1"/>
          </p:cNvPicPr>
          <p:nvPr/>
        </p:nvPicPr>
        <p:blipFill>
          <a:blip r:embed="rId3">
            <a:extLst>
              <a:ext uri="{28A0092B-C50C-407E-A947-70E740481C1C}">
                <a14:useLocalDpi xmlns:a14="http://schemas.microsoft.com/office/drawing/2010/main" val="0"/>
              </a:ext>
            </a:extLst>
          </a:blip>
          <a:srcRect l="72078" t="35679" r="5447" b="15939"/>
          <a:stretch/>
        </p:blipFill>
        <p:spPr>
          <a:xfrm>
            <a:off x="1035103" y="1862753"/>
            <a:ext cx="3143026" cy="4793542"/>
          </a:xfrm>
          <a:prstGeom prst="rect">
            <a:avLst/>
          </a:prstGeom>
        </p:spPr>
      </p:pic>
      <p:sp>
        <p:nvSpPr>
          <p:cNvPr id="9" name="TextBox 8">
            <a:extLst>
              <a:ext uri="{FF2B5EF4-FFF2-40B4-BE49-F238E27FC236}">
                <a16:creationId xmlns:a16="http://schemas.microsoft.com/office/drawing/2014/main" id="{B60877DD-ED55-0D07-26EF-363C589127E5}"/>
              </a:ext>
            </a:extLst>
          </p:cNvPr>
          <p:cNvSpPr txBox="1"/>
          <p:nvPr/>
        </p:nvSpPr>
        <p:spPr>
          <a:xfrm>
            <a:off x="4913473" y="2504439"/>
            <a:ext cx="6604619" cy="3891835"/>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en-US" sz="2400" dirty="0" err="1">
                <a:latin typeface="UTM Avo" panose="02040603050506020204" pitchFamily="18"/>
                <a:cs typeface="Arial" panose="020B0604020202020204" pitchFamily="34" charset="0"/>
              </a:rPr>
              <a:t>Xuất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thân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trong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một</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gia</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đình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công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chức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nhỏ</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tuổi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thơ</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gắn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bó</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với</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thôn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xóm</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đồng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quê</a:t>
            </a:r>
            <a:r>
              <a:rPr lang="en-US" sz="2400" dirty="0">
                <a:latin typeface="UTM Avo" panose="02040603050506020204" pitchFamily="18"/>
                <a:cs typeface="Arial" panose="020B0604020202020204" pitchFamily="34" charset="0"/>
              </a:rPr>
              <a:t>.</a:t>
            </a:r>
            <a:endParaRPr lang="vi-VN" sz="2400" dirty="0">
              <a:latin typeface="UTM Avo" panose="02040603050506020204" pitchFamily="18"/>
              <a:cs typeface="Arial" panose="020B0604020202020204" pitchFamily="34" charset="0"/>
            </a:endParaRPr>
          </a:p>
          <a:p>
            <a:pPr marL="457200" indent="-457200" algn="just">
              <a:lnSpc>
                <a:spcPct val="150000"/>
              </a:lnSpc>
              <a:buFont typeface="Arial" panose="020B0604020202020204" pitchFamily="34" charset="0"/>
              <a:buChar char="•"/>
            </a:pPr>
            <a:r>
              <a:rPr lang="en-US" sz="2400" dirty="0" err="1">
                <a:latin typeface="UTM Avo" panose="02040603050506020204" pitchFamily="18" charset="0"/>
              </a:rPr>
              <a:t>Bà</a:t>
            </a:r>
            <a:r>
              <a:rPr lang="en-US" sz="2400" dirty="0">
                <a:latin typeface="UTM Avo" panose="02040603050506020204" pitchFamily="18" charset="0"/>
              </a:rPr>
              <a:t> </a:t>
            </a:r>
            <a:r>
              <a:rPr lang="en-US" sz="2400" dirty="0" err="1">
                <a:latin typeface="UTM Avo" panose="02040603050506020204" pitchFamily="18" charset="0"/>
              </a:rPr>
              <a:t>tìm</a:t>
            </a:r>
            <a:r>
              <a:rPr lang="en-US" sz="2400" dirty="0">
                <a:latin typeface="UTM Avo" panose="02040603050506020204" pitchFamily="18" charset="0"/>
              </a:rPr>
              <a:t>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thơ</a:t>
            </a:r>
            <a:r>
              <a:rPr lang="en-US" sz="2400" dirty="0">
                <a:latin typeface="UTM Avo" panose="02040603050506020204" pitchFamily="18" charset="0"/>
              </a:rPr>
              <a:t> </a:t>
            </a:r>
            <a:r>
              <a:rPr lang="en-US" sz="2400" dirty="0" err="1">
                <a:latin typeface="UTM Avo" panose="02040603050506020204" pitchFamily="18" charset="0"/>
              </a:rPr>
              <a:t>như</a:t>
            </a:r>
            <a:r>
              <a:rPr lang="en-US" sz="2400" dirty="0">
                <a:latin typeface="UTM Avo" panose="02040603050506020204" pitchFamily="18" charset="0"/>
              </a:rPr>
              <a:t> </a:t>
            </a:r>
            <a:r>
              <a:rPr lang="en-US" sz="2400" dirty="0" err="1">
                <a:latin typeface="UTM Avo" panose="02040603050506020204" pitchFamily="18" charset="0"/>
              </a:rPr>
              <a:t>tìm</a:t>
            </a:r>
            <a:r>
              <a:rPr lang="en-US" sz="2400" dirty="0">
                <a:latin typeface="UTM Avo" panose="02040603050506020204" pitchFamily="18" charset="0"/>
              </a:rPr>
              <a:t> con </a:t>
            </a:r>
            <a:r>
              <a:rPr lang="en-US" sz="2400" dirty="0" err="1">
                <a:latin typeface="UTM Avo" panose="02040603050506020204" pitchFamily="18" charset="0"/>
              </a:rPr>
              <a:t>đường</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giải</a:t>
            </a:r>
            <a:r>
              <a:rPr lang="en-US" sz="2400" dirty="0">
                <a:latin typeface="UTM Avo" panose="02040603050506020204" pitchFamily="18" charset="0"/>
              </a:rPr>
              <a:t> </a:t>
            </a:r>
            <a:r>
              <a:rPr lang="en-US" sz="2400" dirty="0" err="1">
                <a:latin typeface="UTM Avo" panose="02040603050506020204" pitchFamily="18" charset="0"/>
              </a:rPr>
              <a:t>thoát</a:t>
            </a:r>
            <a:r>
              <a:rPr lang="en-US" sz="2400" dirty="0">
                <a:latin typeface="UTM Avo" panose="02040603050506020204" pitchFamily="18" charset="0"/>
              </a:rPr>
              <a:t> </a:t>
            </a:r>
            <a:r>
              <a:rPr lang="en-US" sz="2400" dirty="0" err="1">
                <a:latin typeface="UTM Avo" panose="02040603050506020204" pitchFamily="18" charset="0"/>
              </a:rPr>
              <a:t>khỏi</a:t>
            </a:r>
            <a:r>
              <a:rPr lang="en-US" sz="2400" dirty="0">
                <a:latin typeface="UTM Avo" panose="02040603050506020204" pitchFamily="18" charset="0"/>
              </a:rPr>
              <a:t> </a:t>
            </a:r>
            <a:r>
              <a:rPr lang="en-US" sz="2400" dirty="0" err="1">
                <a:latin typeface="UTM Avo" panose="02040603050506020204" pitchFamily="18" charset="0"/>
              </a:rPr>
              <a:t>cuộc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 </a:t>
            </a:r>
            <a:r>
              <a:rPr lang="en-US" sz="2400" dirty="0" err="1">
                <a:latin typeface="UTM Avo" panose="02040603050506020204" pitchFamily="18" charset="0"/>
              </a:rPr>
              <a:t>tù</a:t>
            </a:r>
            <a:r>
              <a:rPr lang="en-US" sz="2400" dirty="0">
                <a:latin typeface="UTM Avo" panose="02040603050506020204" pitchFamily="18" charset="0"/>
              </a:rPr>
              <a:t> </a:t>
            </a:r>
            <a:r>
              <a:rPr lang="en-US" sz="2400" dirty="0" err="1">
                <a:latin typeface="UTM Avo" panose="02040603050506020204" pitchFamily="18" charset="0"/>
              </a:rPr>
              <a:t>túng</a:t>
            </a:r>
            <a:r>
              <a:rPr lang="en-US" sz="2400" dirty="0">
                <a:latin typeface="UTM Avo" panose="02040603050506020204" pitchFamily="18" charset="0"/>
              </a:rPr>
              <a:t>, </a:t>
            </a:r>
            <a:r>
              <a:rPr lang="en-US" sz="2400" dirty="0" err="1">
                <a:latin typeface="UTM Avo" panose="02040603050506020204" pitchFamily="18" charset="0"/>
              </a:rPr>
              <a:t>buồn</a:t>
            </a:r>
            <a:r>
              <a:rPr lang="en-US" sz="2400" dirty="0">
                <a:latin typeface="UTM Avo" panose="02040603050506020204" pitchFamily="18" charset="0"/>
              </a:rPr>
              <a:t> </a:t>
            </a:r>
            <a:r>
              <a:rPr lang="en-US" sz="2400" dirty="0" err="1">
                <a:latin typeface="UTM Avo" panose="02040603050506020204" pitchFamily="18" charset="0"/>
              </a:rPr>
              <a:t>tẻ</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khẳng</a:t>
            </a:r>
            <a:r>
              <a:rPr lang="en-US" sz="2400" dirty="0">
                <a:latin typeface="UTM Avo" panose="02040603050506020204" pitchFamily="18" charset="0"/>
              </a:rPr>
              <a:t> </a:t>
            </a:r>
            <a:r>
              <a:rPr lang="en-US" sz="2400" dirty="0" err="1">
                <a:latin typeface="UTM Avo" panose="02040603050506020204" pitchFamily="18" charset="0"/>
              </a:rPr>
              <a:t>định</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trị</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phụ</a:t>
            </a:r>
            <a:r>
              <a:rPr lang="en-US" sz="2400" dirty="0">
                <a:latin typeface="UTM Avo" panose="02040603050506020204" pitchFamily="18" charset="0"/>
              </a:rPr>
              <a:t> </a:t>
            </a:r>
            <a:r>
              <a:rPr lang="en-US" sz="2400" dirty="0" err="1">
                <a:latin typeface="UTM Avo" panose="02040603050506020204" pitchFamily="18" charset="0"/>
              </a:rPr>
              <a:t>nữ</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xã</a:t>
            </a:r>
            <a:r>
              <a:rPr lang="en-US" sz="2400" dirty="0">
                <a:latin typeface="UTM Avo" panose="02040603050506020204" pitchFamily="18" charset="0"/>
              </a:rPr>
              <a:t> </a:t>
            </a:r>
            <a:r>
              <a:rPr lang="en-US" sz="2400" dirty="0" err="1">
                <a:latin typeface="UTM Avo" panose="02040603050506020204" pitchFamily="18" charset="0"/>
              </a:rPr>
              <a:t>hội</a:t>
            </a:r>
            <a:r>
              <a:rPr lang="en-US" sz="2400" dirty="0">
                <a:latin typeface="UTM Avo" panose="02040603050506020204" pitchFamily="18" charset="0"/>
              </a:rPr>
              <a:t> </a:t>
            </a:r>
            <a:r>
              <a:rPr lang="en-US" sz="2400" dirty="0" err="1">
                <a:latin typeface="UTM Avo" panose="02040603050506020204" pitchFamily="18" charset="0"/>
              </a:rPr>
              <a:t>đương</a:t>
            </a:r>
            <a:r>
              <a:rPr lang="en-US" sz="2400" dirty="0">
                <a:latin typeface="UTM Avo" panose="02040603050506020204" pitchFamily="18" charset="0"/>
              </a:rPr>
              <a:t> </a:t>
            </a:r>
            <a:r>
              <a:rPr lang="en-US" sz="2400" dirty="0" err="1">
                <a:latin typeface="UTM Avo" panose="02040603050506020204" pitchFamily="18" charset="0"/>
              </a:rPr>
              <a:t>thời</a:t>
            </a:r>
            <a:r>
              <a:rPr lang="en-US" sz="2400" dirty="0">
                <a:latin typeface="UTM Avo" panose="02040603050506020204" pitchFamily="18" charset="0"/>
              </a:rPr>
              <a:t>.</a:t>
            </a:r>
            <a:endParaRPr lang="vi-VN" sz="2400" dirty="0">
              <a:latin typeface="UTM Avo" panose="02040603050506020204" pitchFamily="18"/>
              <a:ea typeface="UD Digi Kyokasho N-B" panose="02020700000000000000" pitchFamily="17" charset="-128"/>
              <a:cs typeface="Arial" panose="020B0604020202020204" pitchFamily="34" charset="0"/>
            </a:endParaRPr>
          </a:p>
        </p:txBody>
      </p:sp>
      <p:grpSp>
        <p:nvGrpSpPr>
          <p:cNvPr id="15" name="Group 14">
            <a:extLst>
              <a:ext uri="{FF2B5EF4-FFF2-40B4-BE49-F238E27FC236}">
                <a16:creationId xmlns:a16="http://schemas.microsoft.com/office/drawing/2014/main" id="{2561E2C8-07E5-4E21-1F42-37EDE78B14A4}"/>
              </a:ext>
            </a:extLst>
          </p:cNvPr>
          <p:cNvGrpSpPr/>
          <p:nvPr/>
        </p:nvGrpSpPr>
        <p:grpSpPr>
          <a:xfrm>
            <a:off x="6812072" y="1343765"/>
            <a:ext cx="2740187" cy="1037975"/>
            <a:chOff x="5768787" y="271441"/>
            <a:chExt cx="2740187" cy="1037975"/>
          </a:xfrm>
        </p:grpSpPr>
        <p:grpSp>
          <p:nvGrpSpPr>
            <p:cNvPr id="10" name="Group 9">
              <a:extLst>
                <a:ext uri="{FF2B5EF4-FFF2-40B4-BE49-F238E27FC236}">
                  <a16:creationId xmlns:a16="http://schemas.microsoft.com/office/drawing/2014/main" id="{50640BC6-F96D-F9DB-DB09-DBA65A846B93}"/>
                </a:ext>
              </a:extLst>
            </p:cNvPr>
            <p:cNvGrpSpPr/>
            <p:nvPr/>
          </p:nvGrpSpPr>
          <p:grpSpPr>
            <a:xfrm>
              <a:off x="5836024" y="518088"/>
              <a:ext cx="2672950" cy="791328"/>
              <a:chOff x="5379230" y="1271131"/>
              <a:chExt cx="2672950" cy="791328"/>
            </a:xfrm>
          </p:grpSpPr>
          <p:sp>
            <p:nvSpPr>
              <p:cNvPr id="11" name="Freeform 6">
                <a:extLst>
                  <a:ext uri="{FF2B5EF4-FFF2-40B4-BE49-F238E27FC236}">
                    <a16:creationId xmlns:a16="http://schemas.microsoft.com/office/drawing/2014/main" id="{214D26CA-7EE0-F05B-FDC9-C09E2063BFBB}"/>
                  </a:ext>
                </a:extLst>
              </p:cNvPr>
              <p:cNvSpPr/>
              <p:nvPr/>
            </p:nvSpPr>
            <p:spPr>
              <a:xfrm>
                <a:off x="5379230" y="1271131"/>
                <a:ext cx="2672950" cy="791328"/>
              </a:xfrm>
              <a:custGeom>
                <a:avLst/>
                <a:gdLst/>
                <a:ahLst/>
                <a:cxnLst/>
                <a:rect l="l" t="t" r="r" b="b"/>
                <a:pathLst>
                  <a:path w="1710466" h="185986">
                    <a:moveTo>
                      <a:pt x="53644" y="0"/>
                    </a:moveTo>
                    <a:lnTo>
                      <a:pt x="1656822" y="0"/>
                    </a:lnTo>
                    <a:cubicBezTo>
                      <a:pt x="1686449" y="0"/>
                      <a:pt x="1710466" y="24017"/>
                      <a:pt x="1710466" y="53644"/>
                    </a:cubicBezTo>
                    <a:lnTo>
                      <a:pt x="1710466" y="132342"/>
                    </a:lnTo>
                    <a:cubicBezTo>
                      <a:pt x="1710466" y="161969"/>
                      <a:pt x="1686449" y="185986"/>
                      <a:pt x="1656822" y="185986"/>
                    </a:cubicBezTo>
                    <a:lnTo>
                      <a:pt x="53644" y="185986"/>
                    </a:lnTo>
                    <a:cubicBezTo>
                      <a:pt x="24017" y="185986"/>
                      <a:pt x="0" y="161969"/>
                      <a:pt x="0" y="132342"/>
                    </a:cubicBezTo>
                    <a:lnTo>
                      <a:pt x="0" y="53644"/>
                    </a:lnTo>
                    <a:cubicBezTo>
                      <a:pt x="0" y="24017"/>
                      <a:pt x="24017" y="0"/>
                      <a:pt x="53644" y="0"/>
                    </a:cubicBezTo>
                    <a:close/>
                  </a:path>
                </a:pathLst>
              </a:custGeom>
              <a:solidFill>
                <a:srgbClr val="F9F7FF"/>
              </a:solidFill>
              <a:ln w="57150" cap="rnd">
                <a:solidFill>
                  <a:srgbClr val="3F3568"/>
                </a:solidFill>
                <a:prstDash val="solid"/>
                <a:round/>
              </a:ln>
            </p:spPr>
            <p:txBody>
              <a:bodyPr/>
              <a:lstStyle/>
              <a:p>
                <a:pPr algn="ctr"/>
                <a:endParaRPr lang="en-US" sz="1200" dirty="0">
                  <a:latin typeface="UTM Avo" panose="02040603050506020204" pitchFamily="18"/>
                </a:endParaRPr>
              </a:p>
            </p:txBody>
          </p:sp>
          <p:sp>
            <p:nvSpPr>
              <p:cNvPr id="12" name="TextBox 11">
                <a:extLst>
                  <a:ext uri="{FF2B5EF4-FFF2-40B4-BE49-F238E27FC236}">
                    <a16:creationId xmlns:a16="http://schemas.microsoft.com/office/drawing/2014/main" id="{223CDE03-6DC4-094D-3272-CBA6AF0A9472}"/>
                  </a:ext>
                </a:extLst>
              </p:cNvPr>
              <p:cNvSpPr txBox="1"/>
              <p:nvPr/>
            </p:nvSpPr>
            <p:spPr>
              <a:xfrm>
                <a:off x="5444987" y="1435962"/>
                <a:ext cx="2541435" cy="461665"/>
              </a:xfrm>
              <a:prstGeom prst="rect">
                <a:avLst/>
              </a:prstGeom>
              <a:noFill/>
            </p:spPr>
            <p:txBody>
              <a:bodyPr wrap="square" rtlCol="0">
                <a:spAutoFit/>
              </a:bodyPr>
              <a:lstStyle/>
              <a:p>
                <a:pPr algn="ctr"/>
                <a:r>
                  <a:rPr lang="vi-VN" sz="2400" b="1" dirty="0">
                    <a:latin typeface="UTM Avo" panose="02040603050506020204" pitchFamily="18"/>
                    <a:cs typeface="Arial" panose="020B0604020202020204" pitchFamily="34" charset="0"/>
                  </a:rPr>
                  <a:t>2. Tác giả</a:t>
                </a:r>
                <a:endParaRPr lang="en-US" sz="2400" b="1" dirty="0">
                  <a:latin typeface="UTM Avo" panose="02040603050506020204" pitchFamily="18"/>
                  <a:cs typeface="Arial" panose="020B0604020202020204" pitchFamily="34" charset="0"/>
                </a:endParaRPr>
              </a:p>
            </p:txBody>
          </p:sp>
        </p:grpSp>
        <p:sp>
          <p:nvSpPr>
            <p:cNvPr id="14" name="Freeform 27">
              <a:extLst>
                <a:ext uri="{FF2B5EF4-FFF2-40B4-BE49-F238E27FC236}">
                  <a16:creationId xmlns:a16="http://schemas.microsoft.com/office/drawing/2014/main" id="{6F27790B-AB8B-6742-862E-2B6231323574}"/>
                </a:ext>
              </a:extLst>
            </p:cNvPr>
            <p:cNvSpPr/>
            <p:nvPr/>
          </p:nvSpPr>
          <p:spPr>
            <a:xfrm flipH="1">
              <a:off x="5768787" y="271441"/>
              <a:ext cx="551329" cy="1028119"/>
            </a:xfrm>
            <a:custGeom>
              <a:avLst/>
              <a:gdLst/>
              <a:ahLst/>
              <a:cxnLst/>
              <a:rect l="l" t="t" r="r" b="b"/>
              <a:pathLst>
                <a:path w="959733" h="1789711">
                  <a:moveTo>
                    <a:pt x="959733" y="0"/>
                  </a:moveTo>
                  <a:lnTo>
                    <a:pt x="0" y="0"/>
                  </a:lnTo>
                  <a:lnTo>
                    <a:pt x="0" y="1789711"/>
                  </a:lnTo>
                  <a:lnTo>
                    <a:pt x="959733" y="1789711"/>
                  </a:lnTo>
                  <a:lnTo>
                    <a:pt x="959733" y="0"/>
                  </a:lnTo>
                  <a:close/>
                </a:path>
              </a:pathLst>
            </a:custGeom>
            <a:blipFill>
              <a:blip r:embed="rId4"/>
              <a:stretch>
                <a:fillRect/>
              </a:stretch>
            </a:blipFill>
          </p:spPr>
        </p:sp>
      </p:grpSp>
    </p:spTree>
    <p:extLst>
      <p:ext uri="{BB962C8B-B14F-4D97-AF65-F5344CB8AC3E}">
        <p14:creationId xmlns:p14="http://schemas.microsoft.com/office/powerpoint/2010/main" val="1534344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992E18C-8A54-E64D-5F2D-906FE7E26DA7}"/>
            </a:ext>
          </a:extLst>
        </p:cNvPr>
        <p:cNvGrpSpPr/>
        <p:nvPr/>
      </p:nvGrpSpPr>
      <p:grpSpPr>
        <a:xfrm>
          <a:off x="0" y="0"/>
          <a:ext cx="0" cy="0"/>
          <a:chOff x="0" y="0"/>
          <a:chExt cx="0" cy="0"/>
        </a:xfrm>
      </p:grpSpPr>
      <p:pic>
        <p:nvPicPr>
          <p:cNvPr id="11" name="Picture 2" descr="Top 10 Bài văn phân tích tác phẩm 'Chiều xuân' của Anh Thơ đáng đọc nhất -  Mytour.vn">
            <a:extLst>
              <a:ext uri="{FF2B5EF4-FFF2-40B4-BE49-F238E27FC236}">
                <a16:creationId xmlns:a16="http://schemas.microsoft.com/office/drawing/2014/main" id="{0DA6800E-B161-53E6-11B3-48AE71C855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492" r="14085"/>
          <a:stretch/>
        </p:blipFill>
        <p:spPr bwMode="auto">
          <a:xfrm>
            <a:off x="995280" y="2165633"/>
            <a:ext cx="5006591" cy="39990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0637E496-480D-488A-EDD3-20E782D824F1}"/>
              </a:ext>
            </a:extLst>
          </p:cNvPr>
          <p:cNvSpPr txBox="1"/>
          <p:nvPr/>
        </p:nvSpPr>
        <p:spPr>
          <a:xfrm>
            <a:off x="6408656" y="3321424"/>
            <a:ext cx="4821680" cy="1305165"/>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vi-VN" sz="2800" dirty="0">
                <a:latin typeface="UTM Avo" panose="02040603050506020204" pitchFamily="18"/>
                <a:cs typeface="Arial" panose="020B0604020202020204" pitchFamily="34" charset="0"/>
              </a:rPr>
              <a:t>Xuất xứ: Trích từ tập thơ </a:t>
            </a:r>
            <a:r>
              <a:rPr lang="vi-VN" sz="2800" i="1" dirty="0">
                <a:latin typeface="UTM Avo" panose="02040603050506020204" pitchFamily="18"/>
                <a:cs typeface="Arial" panose="020B0604020202020204" pitchFamily="34" charset="0"/>
              </a:rPr>
              <a:t>Bức tranh quê </a:t>
            </a:r>
            <a:r>
              <a:rPr lang="vi-VN" sz="2800" dirty="0">
                <a:latin typeface="UTM Avo" panose="02040603050506020204" pitchFamily="18"/>
                <a:cs typeface="Arial" panose="020B0604020202020204" pitchFamily="34" charset="0"/>
              </a:rPr>
              <a:t>(1941).</a:t>
            </a:r>
          </a:p>
        </p:txBody>
      </p:sp>
      <p:grpSp>
        <p:nvGrpSpPr>
          <p:cNvPr id="14" name="Group 13">
            <a:extLst>
              <a:ext uri="{FF2B5EF4-FFF2-40B4-BE49-F238E27FC236}">
                <a16:creationId xmlns:a16="http://schemas.microsoft.com/office/drawing/2014/main" id="{235C07D5-0A40-5CA6-1FBF-9CC2BFEDF90B}"/>
              </a:ext>
            </a:extLst>
          </p:cNvPr>
          <p:cNvGrpSpPr/>
          <p:nvPr/>
        </p:nvGrpSpPr>
        <p:grpSpPr>
          <a:xfrm>
            <a:off x="7201066" y="2165633"/>
            <a:ext cx="3236859" cy="1037975"/>
            <a:chOff x="5768787" y="271441"/>
            <a:chExt cx="3236859" cy="1037975"/>
          </a:xfrm>
        </p:grpSpPr>
        <p:grpSp>
          <p:nvGrpSpPr>
            <p:cNvPr id="15" name="Group 14">
              <a:extLst>
                <a:ext uri="{FF2B5EF4-FFF2-40B4-BE49-F238E27FC236}">
                  <a16:creationId xmlns:a16="http://schemas.microsoft.com/office/drawing/2014/main" id="{5682BD02-EF79-B408-7B23-4DA26698CE2E}"/>
                </a:ext>
              </a:extLst>
            </p:cNvPr>
            <p:cNvGrpSpPr/>
            <p:nvPr/>
          </p:nvGrpSpPr>
          <p:grpSpPr>
            <a:xfrm>
              <a:off x="5836023" y="518088"/>
              <a:ext cx="3169623" cy="791328"/>
              <a:chOff x="5379229" y="1271131"/>
              <a:chExt cx="3169623" cy="791328"/>
            </a:xfrm>
          </p:grpSpPr>
          <p:sp>
            <p:nvSpPr>
              <p:cNvPr id="17" name="Freeform 6">
                <a:extLst>
                  <a:ext uri="{FF2B5EF4-FFF2-40B4-BE49-F238E27FC236}">
                    <a16:creationId xmlns:a16="http://schemas.microsoft.com/office/drawing/2014/main" id="{17E3A9C5-375E-AF98-4419-0E7CE0EEB387}"/>
                  </a:ext>
                </a:extLst>
              </p:cNvPr>
              <p:cNvSpPr/>
              <p:nvPr/>
            </p:nvSpPr>
            <p:spPr>
              <a:xfrm>
                <a:off x="5379229" y="1271131"/>
                <a:ext cx="3169623" cy="791328"/>
              </a:xfrm>
              <a:custGeom>
                <a:avLst/>
                <a:gdLst/>
                <a:ahLst/>
                <a:cxnLst/>
                <a:rect l="l" t="t" r="r" b="b"/>
                <a:pathLst>
                  <a:path w="1710466" h="185986">
                    <a:moveTo>
                      <a:pt x="53644" y="0"/>
                    </a:moveTo>
                    <a:lnTo>
                      <a:pt x="1656822" y="0"/>
                    </a:lnTo>
                    <a:cubicBezTo>
                      <a:pt x="1686449" y="0"/>
                      <a:pt x="1710466" y="24017"/>
                      <a:pt x="1710466" y="53644"/>
                    </a:cubicBezTo>
                    <a:lnTo>
                      <a:pt x="1710466" y="132342"/>
                    </a:lnTo>
                    <a:cubicBezTo>
                      <a:pt x="1710466" y="161969"/>
                      <a:pt x="1686449" y="185986"/>
                      <a:pt x="1656822" y="185986"/>
                    </a:cubicBezTo>
                    <a:lnTo>
                      <a:pt x="53644" y="185986"/>
                    </a:lnTo>
                    <a:cubicBezTo>
                      <a:pt x="24017" y="185986"/>
                      <a:pt x="0" y="161969"/>
                      <a:pt x="0" y="132342"/>
                    </a:cubicBezTo>
                    <a:lnTo>
                      <a:pt x="0" y="53644"/>
                    </a:lnTo>
                    <a:cubicBezTo>
                      <a:pt x="0" y="24017"/>
                      <a:pt x="24017" y="0"/>
                      <a:pt x="53644" y="0"/>
                    </a:cubicBezTo>
                    <a:close/>
                  </a:path>
                </a:pathLst>
              </a:custGeom>
              <a:solidFill>
                <a:srgbClr val="F9F7FF"/>
              </a:solidFill>
              <a:ln w="57150" cap="rnd">
                <a:solidFill>
                  <a:srgbClr val="3F3568"/>
                </a:solidFill>
                <a:prstDash val="solid"/>
                <a:round/>
              </a:ln>
            </p:spPr>
            <p:txBody>
              <a:bodyPr/>
              <a:lstStyle/>
              <a:p>
                <a:pPr algn="ctr"/>
                <a:endParaRPr lang="en-US" sz="1200" dirty="0">
                  <a:latin typeface="UTM Avo" panose="02040603050506020204" pitchFamily="18"/>
                </a:endParaRPr>
              </a:p>
            </p:txBody>
          </p:sp>
          <p:sp>
            <p:nvSpPr>
              <p:cNvPr id="18" name="TextBox 17">
                <a:extLst>
                  <a:ext uri="{FF2B5EF4-FFF2-40B4-BE49-F238E27FC236}">
                    <a16:creationId xmlns:a16="http://schemas.microsoft.com/office/drawing/2014/main" id="{E1347FE6-F5B1-3679-EFEE-0638A1B075BD}"/>
                  </a:ext>
                </a:extLst>
              </p:cNvPr>
              <p:cNvSpPr txBox="1"/>
              <p:nvPr/>
            </p:nvSpPr>
            <p:spPr>
              <a:xfrm>
                <a:off x="5693322" y="1405185"/>
                <a:ext cx="2541435" cy="523220"/>
              </a:xfrm>
              <a:prstGeom prst="rect">
                <a:avLst/>
              </a:prstGeom>
              <a:noFill/>
            </p:spPr>
            <p:txBody>
              <a:bodyPr wrap="square" rtlCol="0">
                <a:spAutoFit/>
              </a:bodyPr>
              <a:lstStyle/>
              <a:p>
                <a:pPr algn="ctr"/>
                <a:r>
                  <a:rPr lang="vi-VN" sz="2800" b="1" dirty="0">
                    <a:latin typeface="UTM Avo" panose="02040603050506020204" pitchFamily="18"/>
                    <a:cs typeface="Arial" panose="020B0604020202020204" pitchFamily="34" charset="0"/>
                  </a:rPr>
                  <a:t>3. Tác phẩm</a:t>
                </a:r>
                <a:endParaRPr lang="en-US" sz="2800" b="1" dirty="0">
                  <a:latin typeface="UTM Avo" panose="02040603050506020204" pitchFamily="18"/>
                  <a:cs typeface="Arial" panose="020B0604020202020204" pitchFamily="34" charset="0"/>
                </a:endParaRPr>
              </a:p>
            </p:txBody>
          </p:sp>
        </p:grpSp>
        <p:sp>
          <p:nvSpPr>
            <p:cNvPr id="16" name="Freeform 27">
              <a:extLst>
                <a:ext uri="{FF2B5EF4-FFF2-40B4-BE49-F238E27FC236}">
                  <a16:creationId xmlns:a16="http://schemas.microsoft.com/office/drawing/2014/main" id="{47E87F4C-7DEF-3168-BCAD-E641A9E16652}"/>
                </a:ext>
              </a:extLst>
            </p:cNvPr>
            <p:cNvSpPr/>
            <p:nvPr/>
          </p:nvSpPr>
          <p:spPr>
            <a:xfrm flipH="1">
              <a:off x="5768787" y="271441"/>
              <a:ext cx="551329" cy="1028119"/>
            </a:xfrm>
            <a:custGeom>
              <a:avLst/>
              <a:gdLst/>
              <a:ahLst/>
              <a:cxnLst/>
              <a:rect l="l" t="t" r="r" b="b"/>
              <a:pathLst>
                <a:path w="959733" h="1789711">
                  <a:moveTo>
                    <a:pt x="959733" y="0"/>
                  </a:moveTo>
                  <a:lnTo>
                    <a:pt x="0" y="0"/>
                  </a:lnTo>
                  <a:lnTo>
                    <a:pt x="0" y="1789711"/>
                  </a:lnTo>
                  <a:lnTo>
                    <a:pt x="959733" y="1789711"/>
                  </a:lnTo>
                  <a:lnTo>
                    <a:pt x="959733" y="0"/>
                  </a:lnTo>
                  <a:close/>
                </a:path>
              </a:pathLst>
            </a:custGeom>
            <a:blipFill>
              <a:blip r:embed="rId4"/>
              <a:stretch>
                <a:fillRect/>
              </a:stretch>
            </a:blipFill>
          </p:spPr>
        </p:sp>
      </p:grpSp>
    </p:spTree>
    <p:extLst>
      <p:ext uri="{BB962C8B-B14F-4D97-AF65-F5344CB8AC3E}">
        <p14:creationId xmlns:p14="http://schemas.microsoft.com/office/powerpoint/2010/main" val="384105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F56D9A-6771-6B66-7849-39009CB983E4}"/>
            </a:ext>
          </a:extLst>
        </p:cNvPr>
        <p:cNvGrpSpPr/>
        <p:nvPr/>
      </p:nvGrpSpPr>
      <p:grpSpPr>
        <a:xfrm>
          <a:off x="0" y="0"/>
          <a:ext cx="0" cy="0"/>
          <a:chOff x="0" y="0"/>
          <a:chExt cx="0" cy="0"/>
        </a:xfrm>
      </p:grpSpPr>
      <p:sp>
        <p:nvSpPr>
          <p:cNvPr id="10" name="Freeform 5">
            <a:extLst>
              <a:ext uri="{FF2B5EF4-FFF2-40B4-BE49-F238E27FC236}">
                <a16:creationId xmlns:a16="http://schemas.microsoft.com/office/drawing/2014/main" id="{A7CEF185-AA0E-2C6C-CE5A-4F07E4B61C55}"/>
              </a:ext>
            </a:extLst>
          </p:cNvPr>
          <p:cNvSpPr/>
          <p:nvPr/>
        </p:nvSpPr>
        <p:spPr>
          <a:xfrm>
            <a:off x="11404984" y="4472146"/>
            <a:ext cx="1308078" cy="2790566"/>
          </a:xfrm>
          <a:custGeom>
            <a:avLst/>
            <a:gdLst/>
            <a:ahLst/>
            <a:cxnLst/>
            <a:rect l="l" t="t" r="r" b="b"/>
            <a:pathLst>
              <a:path w="1962117" h="4185849">
                <a:moveTo>
                  <a:pt x="0" y="0"/>
                </a:moveTo>
                <a:lnTo>
                  <a:pt x="1962117" y="0"/>
                </a:lnTo>
                <a:lnTo>
                  <a:pt x="1962117" y="4185849"/>
                </a:lnTo>
                <a:lnTo>
                  <a:pt x="0" y="4185849"/>
                </a:lnTo>
                <a:lnTo>
                  <a:pt x="0" y="0"/>
                </a:lnTo>
                <a:close/>
              </a:path>
            </a:pathLst>
          </a:custGeom>
          <a:blipFill>
            <a:blip r:embed="rId3"/>
            <a:stretch>
              <a:fillRect/>
            </a:stretch>
          </a:blipFill>
        </p:spPr>
      </p:sp>
      <p:sp>
        <p:nvSpPr>
          <p:cNvPr id="11" name="Freeform 6">
            <a:extLst>
              <a:ext uri="{FF2B5EF4-FFF2-40B4-BE49-F238E27FC236}">
                <a16:creationId xmlns:a16="http://schemas.microsoft.com/office/drawing/2014/main" id="{F67DB59D-A335-09A0-0335-4FE216F0DD16}"/>
              </a:ext>
            </a:extLst>
          </p:cNvPr>
          <p:cNvSpPr/>
          <p:nvPr/>
        </p:nvSpPr>
        <p:spPr>
          <a:xfrm flipH="1">
            <a:off x="8387150" y="5736890"/>
            <a:ext cx="1072049" cy="2287037"/>
          </a:xfrm>
          <a:custGeom>
            <a:avLst/>
            <a:gdLst/>
            <a:ahLst/>
            <a:cxnLst/>
            <a:rect l="l" t="t" r="r" b="b"/>
            <a:pathLst>
              <a:path w="1608073" h="3430555">
                <a:moveTo>
                  <a:pt x="1608073" y="0"/>
                </a:moveTo>
                <a:lnTo>
                  <a:pt x="0" y="0"/>
                </a:lnTo>
                <a:lnTo>
                  <a:pt x="0" y="3430555"/>
                </a:lnTo>
                <a:lnTo>
                  <a:pt x="1608073" y="3430555"/>
                </a:lnTo>
                <a:lnTo>
                  <a:pt x="1608073" y="0"/>
                </a:lnTo>
                <a:close/>
              </a:path>
            </a:pathLst>
          </a:custGeom>
          <a:blipFill>
            <a:blip r:embed="rId3"/>
            <a:stretch>
              <a:fillRect/>
            </a:stretch>
          </a:blipFill>
        </p:spPr>
      </p:sp>
      <p:sp>
        <p:nvSpPr>
          <p:cNvPr id="12" name="Freeform 7">
            <a:extLst>
              <a:ext uri="{FF2B5EF4-FFF2-40B4-BE49-F238E27FC236}">
                <a16:creationId xmlns:a16="http://schemas.microsoft.com/office/drawing/2014/main" id="{C08E0AAA-898E-DC7F-F2E5-B953403DB5FE}"/>
              </a:ext>
            </a:extLst>
          </p:cNvPr>
          <p:cNvSpPr/>
          <p:nvPr/>
        </p:nvSpPr>
        <p:spPr>
          <a:xfrm rot="1258486">
            <a:off x="7645273" y="993736"/>
            <a:ext cx="3627851" cy="6765223"/>
          </a:xfrm>
          <a:custGeom>
            <a:avLst/>
            <a:gdLst/>
            <a:ahLst/>
            <a:cxnLst/>
            <a:rect l="l" t="t" r="r" b="b"/>
            <a:pathLst>
              <a:path w="6425232" h="11981785">
                <a:moveTo>
                  <a:pt x="0" y="0"/>
                </a:moveTo>
                <a:lnTo>
                  <a:pt x="6425232" y="0"/>
                </a:lnTo>
                <a:lnTo>
                  <a:pt x="6425232" y="11981785"/>
                </a:lnTo>
                <a:lnTo>
                  <a:pt x="0" y="11981785"/>
                </a:lnTo>
                <a:lnTo>
                  <a:pt x="0" y="0"/>
                </a:lnTo>
                <a:close/>
              </a:path>
            </a:pathLst>
          </a:custGeom>
          <a:blipFill>
            <a:blip r:embed="rId4"/>
            <a:stretch>
              <a:fillRect/>
            </a:stretch>
          </a:blipFill>
        </p:spPr>
      </p:sp>
      <p:sp>
        <p:nvSpPr>
          <p:cNvPr id="13" name="Freeform 8">
            <a:extLst>
              <a:ext uri="{FF2B5EF4-FFF2-40B4-BE49-F238E27FC236}">
                <a16:creationId xmlns:a16="http://schemas.microsoft.com/office/drawing/2014/main" id="{9DC690E2-6D86-5457-B1B1-90F27CEA9DE1}"/>
              </a:ext>
            </a:extLst>
          </p:cNvPr>
          <p:cNvSpPr/>
          <p:nvPr/>
        </p:nvSpPr>
        <p:spPr>
          <a:xfrm>
            <a:off x="9713198" y="4457975"/>
            <a:ext cx="1435581" cy="2557827"/>
          </a:xfrm>
          <a:custGeom>
            <a:avLst/>
            <a:gdLst/>
            <a:ahLst/>
            <a:cxnLst/>
            <a:rect l="l" t="t" r="r" b="b"/>
            <a:pathLst>
              <a:path w="2153371" h="3836740">
                <a:moveTo>
                  <a:pt x="0" y="0"/>
                </a:moveTo>
                <a:lnTo>
                  <a:pt x="2153370" y="0"/>
                </a:lnTo>
                <a:lnTo>
                  <a:pt x="2153370" y="3836741"/>
                </a:lnTo>
                <a:lnTo>
                  <a:pt x="0" y="3836741"/>
                </a:lnTo>
                <a:lnTo>
                  <a:pt x="0" y="0"/>
                </a:lnTo>
                <a:close/>
              </a:path>
            </a:pathLst>
          </a:custGeom>
          <a:blipFill>
            <a:blip r:embed="rId5"/>
            <a:stretch>
              <a:fillRect/>
            </a:stretch>
          </a:blipFill>
        </p:spPr>
      </p:sp>
      <p:sp>
        <p:nvSpPr>
          <p:cNvPr id="14" name="Freeform 9">
            <a:extLst>
              <a:ext uri="{FF2B5EF4-FFF2-40B4-BE49-F238E27FC236}">
                <a16:creationId xmlns:a16="http://schemas.microsoft.com/office/drawing/2014/main" id="{6BE7491C-113F-EFB9-9AB3-8D9ACD758635}"/>
              </a:ext>
            </a:extLst>
          </p:cNvPr>
          <p:cNvSpPr/>
          <p:nvPr/>
        </p:nvSpPr>
        <p:spPr>
          <a:xfrm rot="5941631" flipV="1">
            <a:off x="10673495" y="6121081"/>
            <a:ext cx="1513453" cy="1032931"/>
          </a:xfrm>
          <a:custGeom>
            <a:avLst/>
            <a:gdLst/>
            <a:ahLst/>
            <a:cxnLst/>
            <a:rect l="l" t="t" r="r" b="b"/>
            <a:pathLst>
              <a:path w="2270179" h="1549397">
                <a:moveTo>
                  <a:pt x="0" y="1549397"/>
                </a:moveTo>
                <a:lnTo>
                  <a:pt x="2270180" y="1549397"/>
                </a:lnTo>
                <a:lnTo>
                  <a:pt x="2270180" y="0"/>
                </a:lnTo>
                <a:lnTo>
                  <a:pt x="0" y="0"/>
                </a:lnTo>
                <a:lnTo>
                  <a:pt x="0" y="1549397"/>
                </a:lnTo>
                <a:close/>
              </a:path>
            </a:pathLst>
          </a:custGeom>
          <a:blipFill>
            <a:blip r:embed="rId6"/>
            <a:stretch>
              <a:fillRect/>
            </a:stretch>
          </a:blipFill>
        </p:spPr>
      </p:sp>
      <p:sp>
        <p:nvSpPr>
          <p:cNvPr id="15" name="Freeform 10">
            <a:extLst>
              <a:ext uri="{FF2B5EF4-FFF2-40B4-BE49-F238E27FC236}">
                <a16:creationId xmlns:a16="http://schemas.microsoft.com/office/drawing/2014/main" id="{C181FEBF-7278-8C4A-5A8F-A3DE43301FD2}"/>
              </a:ext>
            </a:extLst>
          </p:cNvPr>
          <p:cNvSpPr/>
          <p:nvPr/>
        </p:nvSpPr>
        <p:spPr>
          <a:xfrm rot="3125956">
            <a:off x="7290568" y="6499337"/>
            <a:ext cx="1513453" cy="1032931"/>
          </a:xfrm>
          <a:custGeom>
            <a:avLst/>
            <a:gdLst/>
            <a:ahLst/>
            <a:cxnLst/>
            <a:rect l="l" t="t" r="r" b="b"/>
            <a:pathLst>
              <a:path w="2270179" h="1549397">
                <a:moveTo>
                  <a:pt x="0" y="0"/>
                </a:moveTo>
                <a:lnTo>
                  <a:pt x="2270179" y="0"/>
                </a:lnTo>
                <a:lnTo>
                  <a:pt x="2270179" y="1549398"/>
                </a:lnTo>
                <a:lnTo>
                  <a:pt x="0" y="1549398"/>
                </a:lnTo>
                <a:lnTo>
                  <a:pt x="0" y="0"/>
                </a:lnTo>
                <a:close/>
              </a:path>
            </a:pathLst>
          </a:custGeom>
          <a:blipFill>
            <a:blip r:embed="rId6"/>
            <a:stretch>
              <a:fillRect/>
            </a:stretch>
          </a:blipFill>
        </p:spPr>
      </p:sp>
      <p:sp>
        <p:nvSpPr>
          <p:cNvPr id="16" name="Freeform 11">
            <a:extLst>
              <a:ext uri="{FF2B5EF4-FFF2-40B4-BE49-F238E27FC236}">
                <a16:creationId xmlns:a16="http://schemas.microsoft.com/office/drawing/2014/main" id="{2B303DFC-53BA-93E2-507D-563EEBE650A3}"/>
              </a:ext>
            </a:extLst>
          </p:cNvPr>
          <p:cNvSpPr/>
          <p:nvPr/>
        </p:nvSpPr>
        <p:spPr>
          <a:xfrm>
            <a:off x="9174352" y="5319269"/>
            <a:ext cx="1077692" cy="2636555"/>
          </a:xfrm>
          <a:custGeom>
            <a:avLst/>
            <a:gdLst/>
            <a:ahLst/>
            <a:cxnLst/>
            <a:rect l="l" t="t" r="r" b="b"/>
            <a:pathLst>
              <a:path w="1616538" h="3954833">
                <a:moveTo>
                  <a:pt x="0" y="0"/>
                </a:moveTo>
                <a:lnTo>
                  <a:pt x="1616538" y="0"/>
                </a:lnTo>
                <a:lnTo>
                  <a:pt x="1616538" y="3954833"/>
                </a:lnTo>
                <a:lnTo>
                  <a:pt x="0" y="3954833"/>
                </a:lnTo>
                <a:lnTo>
                  <a:pt x="0" y="0"/>
                </a:lnTo>
                <a:close/>
              </a:path>
            </a:pathLst>
          </a:custGeom>
          <a:blipFill>
            <a:blip r:embed="rId7"/>
            <a:stretch>
              <a:fillRect/>
            </a:stretch>
          </a:blipFill>
        </p:spPr>
      </p:sp>
      <p:sp>
        <p:nvSpPr>
          <p:cNvPr id="17" name="Freeform 12">
            <a:extLst>
              <a:ext uri="{FF2B5EF4-FFF2-40B4-BE49-F238E27FC236}">
                <a16:creationId xmlns:a16="http://schemas.microsoft.com/office/drawing/2014/main" id="{A5E34690-11E3-07F0-4613-E272FB305BEA}"/>
              </a:ext>
            </a:extLst>
          </p:cNvPr>
          <p:cNvSpPr/>
          <p:nvPr/>
        </p:nvSpPr>
        <p:spPr>
          <a:xfrm>
            <a:off x="8273181" y="6172200"/>
            <a:ext cx="593705" cy="1220987"/>
          </a:xfrm>
          <a:custGeom>
            <a:avLst/>
            <a:gdLst/>
            <a:ahLst/>
            <a:cxnLst/>
            <a:rect l="l" t="t" r="r" b="b"/>
            <a:pathLst>
              <a:path w="890557" h="1831480">
                <a:moveTo>
                  <a:pt x="0" y="0"/>
                </a:moveTo>
                <a:lnTo>
                  <a:pt x="890557" y="0"/>
                </a:lnTo>
                <a:lnTo>
                  <a:pt x="890557" y="1831480"/>
                </a:lnTo>
                <a:lnTo>
                  <a:pt x="0" y="1831480"/>
                </a:lnTo>
                <a:lnTo>
                  <a:pt x="0" y="0"/>
                </a:lnTo>
                <a:close/>
              </a:path>
            </a:pathLst>
          </a:custGeom>
          <a:blipFill>
            <a:blip r:embed="rId8"/>
            <a:stretch>
              <a:fillRect/>
            </a:stretch>
          </a:blipFill>
        </p:spPr>
      </p:sp>
      <p:sp>
        <p:nvSpPr>
          <p:cNvPr id="18" name="Freeform 13">
            <a:extLst>
              <a:ext uri="{FF2B5EF4-FFF2-40B4-BE49-F238E27FC236}">
                <a16:creationId xmlns:a16="http://schemas.microsoft.com/office/drawing/2014/main" id="{0DA677F6-0F00-9B17-28BE-15432D753A31}"/>
              </a:ext>
            </a:extLst>
          </p:cNvPr>
          <p:cNvSpPr/>
          <p:nvPr/>
        </p:nvSpPr>
        <p:spPr>
          <a:xfrm rot="4820701" flipH="1">
            <a:off x="8076290" y="5867429"/>
            <a:ext cx="393782" cy="390337"/>
          </a:xfrm>
          <a:custGeom>
            <a:avLst/>
            <a:gdLst/>
            <a:ahLst/>
            <a:cxnLst/>
            <a:rect l="l" t="t" r="r" b="b"/>
            <a:pathLst>
              <a:path w="590673" h="585505">
                <a:moveTo>
                  <a:pt x="590673" y="0"/>
                </a:moveTo>
                <a:lnTo>
                  <a:pt x="0" y="0"/>
                </a:lnTo>
                <a:lnTo>
                  <a:pt x="0" y="585505"/>
                </a:lnTo>
                <a:lnTo>
                  <a:pt x="590673" y="585505"/>
                </a:lnTo>
                <a:lnTo>
                  <a:pt x="590673" y="0"/>
                </a:lnTo>
                <a:close/>
              </a:path>
            </a:pathLst>
          </a:custGeom>
          <a:blipFill>
            <a:blip r:embed="rId9"/>
            <a:stretch>
              <a:fillRect/>
            </a:stretch>
          </a:blipFill>
        </p:spPr>
      </p:sp>
      <p:sp>
        <p:nvSpPr>
          <p:cNvPr id="19" name="Freeform 16">
            <a:extLst>
              <a:ext uri="{FF2B5EF4-FFF2-40B4-BE49-F238E27FC236}">
                <a16:creationId xmlns:a16="http://schemas.microsoft.com/office/drawing/2014/main" id="{C219B3C6-5DEB-0ECC-331F-A7E953E47417}"/>
              </a:ext>
            </a:extLst>
          </p:cNvPr>
          <p:cNvSpPr/>
          <p:nvPr/>
        </p:nvSpPr>
        <p:spPr>
          <a:xfrm rot="1585179">
            <a:off x="7130221" y="1029522"/>
            <a:ext cx="1224377" cy="1255771"/>
          </a:xfrm>
          <a:custGeom>
            <a:avLst/>
            <a:gdLst/>
            <a:ahLst/>
            <a:cxnLst/>
            <a:rect l="l" t="t" r="r" b="b"/>
            <a:pathLst>
              <a:path w="1836566" h="1883657">
                <a:moveTo>
                  <a:pt x="0" y="0"/>
                </a:moveTo>
                <a:lnTo>
                  <a:pt x="1836566" y="0"/>
                </a:lnTo>
                <a:lnTo>
                  <a:pt x="1836566" y="1883657"/>
                </a:lnTo>
                <a:lnTo>
                  <a:pt x="0" y="1883657"/>
                </a:lnTo>
                <a:lnTo>
                  <a:pt x="0" y="0"/>
                </a:lnTo>
                <a:close/>
              </a:path>
            </a:pathLst>
          </a:custGeom>
          <a:blipFill>
            <a:blip r:embed="rId10"/>
            <a:stretch>
              <a:fillRect/>
            </a:stretch>
          </a:blipFill>
        </p:spPr>
      </p:sp>
      <p:sp>
        <p:nvSpPr>
          <p:cNvPr id="20" name="TextBox 4">
            <a:extLst>
              <a:ext uri="{FF2B5EF4-FFF2-40B4-BE49-F238E27FC236}">
                <a16:creationId xmlns:a16="http://schemas.microsoft.com/office/drawing/2014/main" id="{4498A66D-F353-FD8E-D7B7-072811AAB92C}"/>
              </a:ext>
            </a:extLst>
          </p:cNvPr>
          <p:cNvSpPr txBox="1"/>
          <p:nvPr/>
        </p:nvSpPr>
        <p:spPr>
          <a:xfrm>
            <a:off x="1232884" y="2324382"/>
            <a:ext cx="5681901" cy="2072170"/>
          </a:xfrm>
          <a:prstGeom prst="rect">
            <a:avLst/>
          </a:prstGeom>
        </p:spPr>
        <p:txBody>
          <a:bodyPr wrap="square" lIns="0" tIns="0" rIns="0" bIns="0" rtlCol="0" anchor="t">
            <a:spAutoFit/>
          </a:bodyPr>
          <a:lstStyle/>
          <a:p>
            <a:pPr algn="ctr">
              <a:lnSpc>
                <a:spcPct val="150000"/>
              </a:lnSpc>
              <a:spcBef>
                <a:spcPct val="0"/>
              </a:spcBef>
            </a:pPr>
            <a:r>
              <a:rPr lang="en-US" sz="4800" b="1" dirty="0">
                <a:solidFill>
                  <a:srgbClr val="402C78"/>
                </a:solidFill>
                <a:latin typeface="UTM Avo" panose="02040603050506020204" pitchFamily="18"/>
                <a:ea typeface="Dancing Script"/>
                <a:cs typeface="Arial" panose="020B0604020202020204" pitchFamily="34" charset="0"/>
                <a:sym typeface="Dancing Script"/>
              </a:rPr>
              <a:t>II.</a:t>
            </a:r>
          </a:p>
          <a:p>
            <a:pPr algn="ctr">
              <a:lnSpc>
                <a:spcPct val="150000"/>
              </a:lnSpc>
              <a:spcBef>
                <a:spcPct val="0"/>
              </a:spcBef>
            </a:pPr>
            <a:r>
              <a:rPr lang="vi-VN" sz="4800" b="1" dirty="0">
                <a:solidFill>
                  <a:srgbClr val="402C78"/>
                </a:solidFill>
                <a:latin typeface="UTM Avo" panose="02040603050506020204" pitchFamily="18"/>
                <a:ea typeface="Times New Roman" panose="02020603050405020304" pitchFamily="18" charset="0"/>
                <a:cs typeface="Arial" panose="020B0604020202020204" pitchFamily="34" charset="0"/>
              </a:rPr>
              <a:t>TÌM HIỂU CHI TIẾT</a:t>
            </a:r>
          </a:p>
        </p:txBody>
      </p:sp>
    </p:spTree>
    <p:extLst>
      <p:ext uri="{BB962C8B-B14F-4D97-AF65-F5344CB8AC3E}">
        <p14:creationId xmlns:p14="http://schemas.microsoft.com/office/powerpoint/2010/main" val="1212219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CD9F095-5B3C-CAD8-67E6-09366F233792}"/>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45747EBC-C4E3-00D7-8B16-C4365796AFD7}"/>
              </a:ext>
            </a:extLst>
          </p:cNvPr>
          <p:cNvGrpSpPr/>
          <p:nvPr/>
        </p:nvGrpSpPr>
        <p:grpSpPr>
          <a:xfrm>
            <a:off x="1745875" y="1993799"/>
            <a:ext cx="8700249" cy="1260716"/>
            <a:chOff x="4543751" y="1365017"/>
            <a:chExt cx="3320239" cy="1130159"/>
          </a:xfrm>
        </p:grpSpPr>
        <p:sp>
          <p:nvSpPr>
            <p:cNvPr id="6" name="Freeform 6">
              <a:extLst>
                <a:ext uri="{FF2B5EF4-FFF2-40B4-BE49-F238E27FC236}">
                  <a16:creationId xmlns:a16="http://schemas.microsoft.com/office/drawing/2014/main" id="{587A5FC0-2A34-2741-35DE-517996755D31}"/>
                </a:ext>
              </a:extLst>
            </p:cNvPr>
            <p:cNvSpPr/>
            <p:nvPr/>
          </p:nvSpPr>
          <p:spPr>
            <a:xfrm>
              <a:off x="4543751" y="1365017"/>
              <a:ext cx="3320239" cy="1130159"/>
            </a:xfrm>
            <a:custGeom>
              <a:avLst/>
              <a:gdLst/>
              <a:ahLst/>
              <a:cxnLst/>
              <a:rect l="l" t="t" r="r" b="b"/>
              <a:pathLst>
                <a:path w="1710466" h="185986">
                  <a:moveTo>
                    <a:pt x="53644" y="0"/>
                  </a:moveTo>
                  <a:lnTo>
                    <a:pt x="1656822" y="0"/>
                  </a:lnTo>
                  <a:cubicBezTo>
                    <a:pt x="1686449" y="0"/>
                    <a:pt x="1710466" y="24017"/>
                    <a:pt x="1710466" y="53644"/>
                  </a:cubicBezTo>
                  <a:lnTo>
                    <a:pt x="1710466" y="132342"/>
                  </a:lnTo>
                  <a:cubicBezTo>
                    <a:pt x="1710466" y="161969"/>
                    <a:pt x="1686449" y="185986"/>
                    <a:pt x="1656822" y="185986"/>
                  </a:cubicBezTo>
                  <a:lnTo>
                    <a:pt x="53644" y="185986"/>
                  </a:lnTo>
                  <a:cubicBezTo>
                    <a:pt x="24017" y="185986"/>
                    <a:pt x="0" y="161969"/>
                    <a:pt x="0" y="132342"/>
                  </a:cubicBezTo>
                  <a:lnTo>
                    <a:pt x="0" y="53644"/>
                  </a:lnTo>
                  <a:cubicBezTo>
                    <a:pt x="0" y="24017"/>
                    <a:pt x="24017" y="0"/>
                    <a:pt x="53644" y="0"/>
                  </a:cubicBezTo>
                  <a:close/>
                </a:path>
              </a:pathLst>
            </a:custGeom>
            <a:solidFill>
              <a:srgbClr val="F9F7FF"/>
            </a:solidFill>
            <a:ln w="38100" cap="rnd">
              <a:solidFill>
                <a:srgbClr val="3F3568"/>
              </a:solidFill>
              <a:prstDash val="solid"/>
              <a:round/>
            </a:ln>
          </p:spPr>
          <p:txBody>
            <a:bodyPr/>
            <a:lstStyle/>
            <a:p>
              <a:pPr algn="ctr"/>
              <a:endParaRPr lang="en-US" sz="2400" dirty="0">
                <a:latin typeface="UTM Avo" panose="02040603050506020204" pitchFamily="18"/>
              </a:endParaRPr>
            </a:p>
          </p:txBody>
        </p:sp>
        <p:sp>
          <p:nvSpPr>
            <p:cNvPr id="7" name="TextBox 6">
              <a:extLst>
                <a:ext uri="{FF2B5EF4-FFF2-40B4-BE49-F238E27FC236}">
                  <a16:creationId xmlns:a16="http://schemas.microsoft.com/office/drawing/2014/main" id="{77DD1434-14D7-D7AB-09A3-424554CE6FD2}"/>
                </a:ext>
              </a:extLst>
            </p:cNvPr>
            <p:cNvSpPr txBox="1"/>
            <p:nvPr/>
          </p:nvSpPr>
          <p:spPr>
            <a:xfrm>
              <a:off x="4643821" y="1401179"/>
              <a:ext cx="3109836" cy="1011532"/>
            </a:xfrm>
            <a:prstGeom prst="rect">
              <a:avLst/>
            </a:prstGeom>
            <a:noFill/>
          </p:spPr>
          <p:txBody>
            <a:bodyPr wrap="square" rtlCol="0">
              <a:spAutoFit/>
            </a:bodyPr>
            <a:lstStyle/>
            <a:p>
              <a:pPr algn="just">
                <a:lnSpc>
                  <a:spcPct val="150000"/>
                </a:lnSpc>
              </a:pPr>
              <a:r>
                <a:rPr lang="vi-VN" sz="2400" b="1" dirty="0">
                  <a:latin typeface="UTM Avo" panose="02040603050506020204" pitchFamily="18"/>
                  <a:cs typeface="Arial" panose="020B0604020202020204" pitchFamily="34" charset="0"/>
                </a:rPr>
                <a:t>1. Bố cục, cảm hứng chủ đạo và mạch cảm xúc của bài thơ </a:t>
              </a:r>
              <a:r>
                <a:rPr lang="vi-VN" sz="2400" b="1" i="1" dirty="0">
                  <a:latin typeface="UTM Avo" panose="02040603050506020204" pitchFamily="18"/>
                  <a:cs typeface="Arial" panose="020B0604020202020204" pitchFamily="34" charset="0"/>
                </a:rPr>
                <a:t>Chiều xuân</a:t>
              </a:r>
              <a:endParaRPr lang="en-US" sz="2400" b="1" i="1" dirty="0">
                <a:latin typeface="UTM Avo" panose="02040603050506020204" pitchFamily="18"/>
                <a:cs typeface="Arial" panose="020B0604020202020204" pitchFamily="34" charset="0"/>
              </a:endParaRPr>
            </a:p>
          </p:txBody>
        </p:sp>
      </p:grpSp>
      <p:grpSp>
        <p:nvGrpSpPr>
          <p:cNvPr id="22" name="Group 21">
            <a:extLst>
              <a:ext uri="{FF2B5EF4-FFF2-40B4-BE49-F238E27FC236}">
                <a16:creationId xmlns:a16="http://schemas.microsoft.com/office/drawing/2014/main" id="{F57BEBD8-A648-9172-8725-4B2733D15CDC}"/>
              </a:ext>
            </a:extLst>
          </p:cNvPr>
          <p:cNvGrpSpPr/>
          <p:nvPr/>
        </p:nvGrpSpPr>
        <p:grpSpPr>
          <a:xfrm>
            <a:off x="642865" y="3429000"/>
            <a:ext cx="3912096" cy="3109981"/>
            <a:chOff x="295200" y="2457294"/>
            <a:chExt cx="3912096" cy="3109981"/>
          </a:xfrm>
        </p:grpSpPr>
        <p:sp>
          <p:nvSpPr>
            <p:cNvPr id="8" name="Freeform 4">
              <a:extLst>
                <a:ext uri="{FF2B5EF4-FFF2-40B4-BE49-F238E27FC236}">
                  <a16:creationId xmlns:a16="http://schemas.microsoft.com/office/drawing/2014/main" id="{20BE9663-4DEC-506D-4C1A-23D7F599E9D3}"/>
                </a:ext>
              </a:extLst>
            </p:cNvPr>
            <p:cNvSpPr/>
            <p:nvPr/>
          </p:nvSpPr>
          <p:spPr>
            <a:xfrm>
              <a:off x="796366" y="3155768"/>
              <a:ext cx="2914600" cy="2411507"/>
            </a:xfrm>
            <a:custGeom>
              <a:avLst/>
              <a:gdLst/>
              <a:ahLst/>
              <a:cxnLst/>
              <a:rect l="l" t="t" r="r" b="b"/>
              <a:pathLst>
                <a:path w="2657691" h="1943437">
                  <a:moveTo>
                    <a:pt x="0" y="0"/>
                  </a:moveTo>
                  <a:lnTo>
                    <a:pt x="2657691" y="0"/>
                  </a:lnTo>
                  <a:lnTo>
                    <a:pt x="2657691" y="1943437"/>
                  </a:lnTo>
                  <a:lnTo>
                    <a:pt x="0" y="1943437"/>
                  </a:lnTo>
                  <a:lnTo>
                    <a:pt x="0" y="0"/>
                  </a:lnTo>
                  <a:close/>
                </a:path>
              </a:pathLst>
            </a:custGeom>
            <a:blipFill>
              <a:blip r:embed="rId3"/>
              <a:stretch>
                <a:fillRect/>
              </a:stretch>
            </a:blipFill>
          </p:spPr>
          <p:txBody>
            <a:bodyPr/>
            <a:lstStyle/>
            <a:p>
              <a:endParaRPr lang="en-US" sz="2400">
                <a:latin typeface="UTM Avo" panose="02040603050506020204" pitchFamily="18"/>
              </a:endParaRPr>
            </a:p>
          </p:txBody>
        </p:sp>
        <p:sp>
          <p:nvSpPr>
            <p:cNvPr id="9" name="TextBox 8">
              <a:extLst>
                <a:ext uri="{FF2B5EF4-FFF2-40B4-BE49-F238E27FC236}">
                  <a16:creationId xmlns:a16="http://schemas.microsoft.com/office/drawing/2014/main" id="{599F0DCA-5C1E-17B4-6D3E-BB4A3F4DA010}"/>
                </a:ext>
              </a:extLst>
            </p:cNvPr>
            <p:cNvSpPr txBox="1"/>
            <p:nvPr/>
          </p:nvSpPr>
          <p:spPr>
            <a:xfrm>
              <a:off x="295200" y="2457294"/>
              <a:ext cx="3912096" cy="567848"/>
            </a:xfrm>
            <a:prstGeom prst="rect">
              <a:avLst/>
            </a:prstGeom>
            <a:noFill/>
          </p:spPr>
          <p:txBody>
            <a:bodyPr wrap="square" rtlCol="0">
              <a:spAutoFit/>
            </a:bodyPr>
            <a:lstStyle/>
            <a:p>
              <a:pPr algn="ctr">
                <a:lnSpc>
                  <a:spcPct val="150000"/>
                </a:lnSpc>
              </a:pPr>
              <a:r>
                <a:rPr lang="vi-VN" sz="2400" dirty="0">
                  <a:latin typeface="UTM Avo" panose="02040603050506020204" pitchFamily="18"/>
                  <a:cs typeface="Arial" panose="020B0604020202020204" pitchFamily="34" charset="0"/>
                </a:rPr>
                <a:t>Thảo luận nhóm đôi</a:t>
              </a:r>
            </a:p>
          </p:txBody>
        </p:sp>
      </p:grpSp>
      <p:sp>
        <p:nvSpPr>
          <p:cNvPr id="10" name="TextBox 9">
            <a:extLst>
              <a:ext uri="{FF2B5EF4-FFF2-40B4-BE49-F238E27FC236}">
                <a16:creationId xmlns:a16="http://schemas.microsoft.com/office/drawing/2014/main" id="{5CFF22E3-F693-7CC3-E6A7-558CF12D1221}"/>
              </a:ext>
            </a:extLst>
          </p:cNvPr>
          <p:cNvSpPr txBox="1"/>
          <p:nvPr/>
        </p:nvSpPr>
        <p:spPr>
          <a:xfrm>
            <a:off x="4554961" y="3429000"/>
            <a:ext cx="6646440" cy="2783839"/>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vi-VN" sz="2400" dirty="0">
                <a:latin typeface="UTM Avo" panose="02040603050506020204" pitchFamily="18"/>
                <a:cs typeface="Arial" panose="020B0604020202020204" pitchFamily="34" charset="0"/>
              </a:rPr>
              <a:t>Chỉ ra bố cục của bài thơ </a:t>
            </a:r>
            <a:r>
              <a:rPr lang="vi-VN" sz="2400" i="1" dirty="0">
                <a:latin typeface="UTM Avo" panose="02040603050506020204" pitchFamily="18"/>
                <a:cs typeface="Arial" panose="020B0604020202020204" pitchFamily="34" charset="0"/>
              </a:rPr>
              <a:t>Chiều xuân</a:t>
            </a:r>
            <a:r>
              <a:rPr lang="vi-VN" sz="2400" dirty="0">
                <a:latin typeface="UTM Avo" panose="02040603050506020204" pitchFamily="18"/>
                <a:cs typeface="Arial" panose="020B0604020202020204" pitchFamily="34" charset="0"/>
              </a:rPr>
              <a:t>. Nêu nội dung chính của mỗi phần.</a:t>
            </a:r>
          </a:p>
          <a:p>
            <a:pPr marL="457200" indent="-457200" algn="just">
              <a:lnSpc>
                <a:spcPct val="150000"/>
              </a:lnSpc>
              <a:buFont typeface="Arial" panose="020B0604020202020204" pitchFamily="34" charset="0"/>
              <a:buChar char="•"/>
            </a:pPr>
            <a:r>
              <a:rPr lang="vi-VN" sz="2400" dirty="0">
                <a:latin typeface="UTM Avo" panose="02040603050506020204" pitchFamily="18"/>
                <a:cs typeface="Arial" panose="020B0604020202020204" pitchFamily="34" charset="0"/>
              </a:rPr>
              <a:t>Cảm hứng chủ đạo của tác giả thể hiện trong bài thơ là gì? Bài thơ triển khai mạch cảm xúc theo trình tự nào?</a:t>
            </a:r>
          </a:p>
        </p:txBody>
      </p:sp>
    </p:spTree>
    <p:extLst>
      <p:ext uri="{BB962C8B-B14F-4D97-AF65-F5344CB8AC3E}">
        <p14:creationId xmlns:p14="http://schemas.microsoft.com/office/powerpoint/2010/main" val="251668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44E0A7-8CAD-55C9-F91A-86DB8C9EA5D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B8B9504-D01A-ED0C-2C95-0549F2D6AEBC}"/>
              </a:ext>
            </a:extLst>
          </p:cNvPr>
          <p:cNvSpPr/>
          <p:nvPr/>
        </p:nvSpPr>
        <p:spPr>
          <a:xfrm>
            <a:off x="946349" y="2723531"/>
            <a:ext cx="2673367" cy="3152633"/>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Khổ 1</a:t>
            </a:r>
          </a:p>
          <a:p>
            <a:pPr algn="ctr">
              <a:lnSpc>
                <a:spcPct val="150000"/>
              </a:lnSpc>
            </a:pPr>
            <a:r>
              <a:rPr lang="vi-VN" sz="2400" dirty="0">
                <a:solidFill>
                  <a:schemeClr val="tx1"/>
                </a:solidFill>
                <a:latin typeface="UTM Avo" panose="02040603050506020204" pitchFamily="18"/>
                <a:cs typeface="Arial" panose="020B0604020202020204" pitchFamily="34" charset="0"/>
              </a:rPr>
              <a:t>Cảnh chiều xuân nơi bến đò ngày mưa.</a:t>
            </a:r>
            <a:endParaRPr lang="en-US" sz="2400" dirty="0">
              <a:solidFill>
                <a:schemeClr val="tx1"/>
              </a:solidFill>
              <a:latin typeface="UTM Avo" panose="02040603050506020204" pitchFamily="18"/>
              <a:cs typeface="Arial" panose="020B0604020202020204" pitchFamily="34" charset="0"/>
            </a:endParaRPr>
          </a:p>
        </p:txBody>
      </p:sp>
      <p:sp>
        <p:nvSpPr>
          <p:cNvPr id="8" name="Rectangle 7">
            <a:extLst>
              <a:ext uri="{FF2B5EF4-FFF2-40B4-BE49-F238E27FC236}">
                <a16:creationId xmlns:a16="http://schemas.microsoft.com/office/drawing/2014/main" id="{FDDDBB23-5BCA-D39F-2A3E-73D27345A911}"/>
              </a:ext>
            </a:extLst>
          </p:cNvPr>
          <p:cNvSpPr/>
          <p:nvPr/>
        </p:nvSpPr>
        <p:spPr>
          <a:xfrm>
            <a:off x="4799658" y="2723528"/>
            <a:ext cx="2673367" cy="3152633"/>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Khổ 2</a:t>
            </a:r>
          </a:p>
          <a:p>
            <a:pPr algn="ctr">
              <a:lnSpc>
                <a:spcPct val="150000"/>
              </a:lnSpc>
            </a:pPr>
            <a:r>
              <a:rPr lang="vi-VN" sz="2400" dirty="0">
                <a:solidFill>
                  <a:schemeClr val="tx1"/>
                </a:solidFill>
                <a:latin typeface="UTM Avo" panose="02040603050506020204" pitchFamily="18"/>
                <a:cs typeface="Arial" panose="020B0604020202020204" pitchFamily="34" charset="0"/>
              </a:rPr>
              <a:t>Cảnh chiều xuân ở ngoài đê ngày mưa.</a:t>
            </a:r>
            <a:endParaRPr lang="en-US" sz="2400" dirty="0">
              <a:solidFill>
                <a:schemeClr val="tx1"/>
              </a:solidFill>
              <a:latin typeface="UTM Avo" panose="02040603050506020204" pitchFamily="18"/>
              <a:cs typeface="Arial" panose="020B0604020202020204" pitchFamily="34" charset="0"/>
            </a:endParaRPr>
          </a:p>
        </p:txBody>
      </p:sp>
      <p:sp>
        <p:nvSpPr>
          <p:cNvPr id="9" name="Rectangle 8">
            <a:extLst>
              <a:ext uri="{FF2B5EF4-FFF2-40B4-BE49-F238E27FC236}">
                <a16:creationId xmlns:a16="http://schemas.microsoft.com/office/drawing/2014/main" id="{A8E15F07-4BDD-087C-0A9F-EBF8D22BE5C3}"/>
              </a:ext>
            </a:extLst>
          </p:cNvPr>
          <p:cNvSpPr/>
          <p:nvPr/>
        </p:nvSpPr>
        <p:spPr>
          <a:xfrm>
            <a:off x="8530136" y="2723530"/>
            <a:ext cx="2673367" cy="3152633"/>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Khổ 3</a:t>
            </a:r>
          </a:p>
          <a:p>
            <a:pPr algn="ctr">
              <a:lnSpc>
                <a:spcPct val="150000"/>
              </a:lnSpc>
            </a:pPr>
            <a:r>
              <a:rPr lang="vi-VN" sz="2400" dirty="0">
                <a:solidFill>
                  <a:schemeClr val="tx1"/>
                </a:solidFill>
                <a:latin typeface="UTM Avo" panose="02040603050506020204" pitchFamily="18"/>
                <a:cs typeface="Arial" panose="020B0604020202020204" pitchFamily="34" charset="0"/>
              </a:rPr>
              <a:t>Cảnh chiều xuân tr</a:t>
            </a:r>
            <a:r>
              <a:rPr lang="en-US" sz="2400" dirty="0" err="1">
                <a:solidFill>
                  <a:schemeClr val="tx1"/>
                </a:solidFill>
                <a:latin typeface="UTM Avo" panose="02040603050506020204" pitchFamily="18"/>
                <a:cs typeface="Arial" panose="020B0604020202020204" pitchFamily="34" charset="0"/>
              </a:rPr>
              <a:t>ong</a:t>
            </a:r>
            <a:r>
              <a:rPr lang="vi-VN" sz="2400" dirty="0">
                <a:solidFill>
                  <a:schemeClr val="tx1"/>
                </a:solidFill>
                <a:latin typeface="UTM Avo" panose="02040603050506020204" pitchFamily="18"/>
                <a:cs typeface="Arial" panose="020B0604020202020204" pitchFamily="34" charset="0"/>
              </a:rPr>
              <a:t> đồng lúa ngày mưa.</a:t>
            </a:r>
            <a:endParaRPr lang="en-US" sz="2400" dirty="0">
              <a:solidFill>
                <a:schemeClr val="tx1"/>
              </a:solidFill>
              <a:latin typeface="UTM Avo" panose="02040603050506020204" pitchFamily="18"/>
              <a:cs typeface="Arial" panose="020B0604020202020204" pitchFamily="34" charset="0"/>
            </a:endParaRPr>
          </a:p>
        </p:txBody>
      </p:sp>
      <p:sp>
        <p:nvSpPr>
          <p:cNvPr id="10" name="Arrow: Right 15">
            <a:extLst>
              <a:ext uri="{FF2B5EF4-FFF2-40B4-BE49-F238E27FC236}">
                <a16:creationId xmlns:a16="http://schemas.microsoft.com/office/drawing/2014/main" id="{EA869C24-2884-C22C-701E-070E7A31313E}"/>
              </a:ext>
            </a:extLst>
          </p:cNvPr>
          <p:cNvSpPr/>
          <p:nvPr/>
        </p:nvSpPr>
        <p:spPr>
          <a:xfrm>
            <a:off x="3845981" y="3972297"/>
            <a:ext cx="764275" cy="655093"/>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1" name="Arrow: Right 16">
            <a:extLst>
              <a:ext uri="{FF2B5EF4-FFF2-40B4-BE49-F238E27FC236}">
                <a16:creationId xmlns:a16="http://schemas.microsoft.com/office/drawing/2014/main" id="{BF6DDECB-2C46-9F9A-6F93-B9052F1B4E44}"/>
              </a:ext>
            </a:extLst>
          </p:cNvPr>
          <p:cNvSpPr/>
          <p:nvPr/>
        </p:nvSpPr>
        <p:spPr>
          <a:xfrm>
            <a:off x="7619443" y="3972297"/>
            <a:ext cx="764275" cy="655093"/>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sp>
        <p:nvSpPr>
          <p:cNvPr id="13" name="TextBox 12">
            <a:extLst>
              <a:ext uri="{FF2B5EF4-FFF2-40B4-BE49-F238E27FC236}">
                <a16:creationId xmlns:a16="http://schemas.microsoft.com/office/drawing/2014/main" id="{49663DE1-CE20-AEED-8767-0918E5A6E01B}"/>
              </a:ext>
            </a:extLst>
          </p:cNvPr>
          <p:cNvSpPr txBox="1"/>
          <p:nvPr/>
        </p:nvSpPr>
        <p:spPr>
          <a:xfrm>
            <a:off x="3046880" y="1913075"/>
            <a:ext cx="6098240" cy="523220"/>
          </a:xfrm>
          <a:prstGeom prst="rect">
            <a:avLst/>
          </a:prstGeom>
          <a:noFill/>
        </p:spPr>
        <p:txBody>
          <a:bodyPr wrap="square">
            <a:spAutoFit/>
          </a:bodyPr>
          <a:lstStyle/>
          <a:p>
            <a:pPr algn="ctr"/>
            <a:r>
              <a:rPr lang="vi-VN" sz="2800" b="1" dirty="0">
                <a:latin typeface="UTM Avo" panose="02040603050506020204" pitchFamily="18"/>
                <a:cs typeface="Arial" panose="020B0604020202020204" pitchFamily="34" charset="0"/>
              </a:rPr>
              <a:t>a. Bố cục</a:t>
            </a:r>
            <a:endParaRPr lang="en-US" sz="28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7793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8F2F2E-A093-9995-FD92-DD11239DCE8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0D80984-F343-27EF-685B-73FDA28AD226}"/>
              </a:ext>
            </a:extLst>
          </p:cNvPr>
          <p:cNvSpPr/>
          <p:nvPr/>
        </p:nvSpPr>
        <p:spPr>
          <a:xfrm>
            <a:off x="1192257" y="2598867"/>
            <a:ext cx="9807486" cy="2179112"/>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Ca ngợi vẻ đẹp tĩnh lặng, trong trẻo, yên bình nhưng tràn đầy sức sống của cảnh chiều xuân nơi thôn dã và tình yêu quê hương sâu sắc của tác giả.</a:t>
            </a:r>
            <a:endParaRPr lang="en-US" sz="2400" dirty="0">
              <a:solidFill>
                <a:schemeClr val="tx1"/>
              </a:solidFill>
              <a:latin typeface="UTM Avo" panose="02040603050506020204" pitchFamily="18"/>
              <a:cs typeface="Arial" panose="020B0604020202020204" pitchFamily="34" charset="0"/>
            </a:endParaRPr>
          </a:p>
        </p:txBody>
      </p:sp>
      <p:sp>
        <p:nvSpPr>
          <p:cNvPr id="11" name="Rectangle 10">
            <a:extLst>
              <a:ext uri="{FF2B5EF4-FFF2-40B4-BE49-F238E27FC236}">
                <a16:creationId xmlns:a16="http://schemas.microsoft.com/office/drawing/2014/main" id="{0B8B341F-E2E8-31E2-7DDB-0A9E7C7F2FF6}"/>
              </a:ext>
            </a:extLst>
          </p:cNvPr>
          <p:cNvSpPr/>
          <p:nvPr/>
        </p:nvSpPr>
        <p:spPr>
          <a:xfrm>
            <a:off x="1192257" y="5112967"/>
            <a:ext cx="9807486" cy="1009878"/>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solidFill>
                <a:latin typeface="UTM Avo" panose="02040603050506020204" pitchFamily="18"/>
                <a:cs typeface="Arial" panose="020B0604020202020204" pitchFamily="34" charset="0"/>
              </a:rPr>
              <a:t>Bài thơ triển khai mạch cảm xúc theo trình tự không gian.</a:t>
            </a:r>
            <a:endParaRPr lang="en-US" sz="2400" dirty="0">
              <a:solidFill>
                <a:schemeClr val="tx1"/>
              </a:solidFill>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FD1E0E4C-7972-6E47-BE1E-C5BBE43821AA}"/>
              </a:ext>
            </a:extLst>
          </p:cNvPr>
          <p:cNvSpPr txBox="1"/>
          <p:nvPr/>
        </p:nvSpPr>
        <p:spPr>
          <a:xfrm>
            <a:off x="3046880" y="1942813"/>
            <a:ext cx="6098240" cy="461665"/>
          </a:xfrm>
          <a:prstGeom prst="rect">
            <a:avLst/>
          </a:prstGeom>
          <a:noFill/>
        </p:spPr>
        <p:txBody>
          <a:bodyPr wrap="square">
            <a:spAutoFit/>
          </a:bodyPr>
          <a:lstStyle/>
          <a:p>
            <a:pPr algn="ctr"/>
            <a:r>
              <a:rPr lang="vi-VN" sz="2400" b="1" dirty="0">
                <a:latin typeface="UTM Avo" panose="02040603050506020204" pitchFamily="18"/>
                <a:cs typeface="Arial" panose="020B0604020202020204" pitchFamily="34" charset="0"/>
              </a:rPr>
              <a:t>b. Cảm hứng chủ đạo</a:t>
            </a:r>
            <a:endParaRPr lang="en-US"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699947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4FD2EE0-C7D9-5694-1DD5-8AE1FF199BA3}"/>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885B9986-16CF-0A17-4D3F-C469C901DF32}"/>
              </a:ext>
            </a:extLst>
          </p:cNvPr>
          <p:cNvGrpSpPr/>
          <p:nvPr/>
        </p:nvGrpSpPr>
        <p:grpSpPr>
          <a:xfrm>
            <a:off x="2883490" y="1867913"/>
            <a:ext cx="8297838" cy="1146814"/>
            <a:chOff x="4885510" y="1271131"/>
            <a:chExt cx="3166669" cy="1028052"/>
          </a:xfrm>
        </p:grpSpPr>
        <p:sp>
          <p:nvSpPr>
            <p:cNvPr id="5" name="Freeform 6">
              <a:extLst>
                <a:ext uri="{FF2B5EF4-FFF2-40B4-BE49-F238E27FC236}">
                  <a16:creationId xmlns:a16="http://schemas.microsoft.com/office/drawing/2014/main" id="{5794857B-1C7E-48F7-6D24-D99DA9E6EE2B}"/>
                </a:ext>
              </a:extLst>
            </p:cNvPr>
            <p:cNvSpPr/>
            <p:nvPr/>
          </p:nvSpPr>
          <p:spPr>
            <a:xfrm>
              <a:off x="4885510" y="1271131"/>
              <a:ext cx="3166669" cy="1028052"/>
            </a:xfrm>
            <a:custGeom>
              <a:avLst/>
              <a:gdLst/>
              <a:ahLst/>
              <a:cxnLst/>
              <a:rect l="l" t="t" r="r" b="b"/>
              <a:pathLst>
                <a:path w="1710466" h="185986">
                  <a:moveTo>
                    <a:pt x="53644" y="0"/>
                  </a:moveTo>
                  <a:lnTo>
                    <a:pt x="1656822" y="0"/>
                  </a:lnTo>
                  <a:cubicBezTo>
                    <a:pt x="1686449" y="0"/>
                    <a:pt x="1710466" y="24017"/>
                    <a:pt x="1710466" y="53644"/>
                  </a:cubicBezTo>
                  <a:lnTo>
                    <a:pt x="1710466" y="132342"/>
                  </a:lnTo>
                  <a:cubicBezTo>
                    <a:pt x="1710466" y="161969"/>
                    <a:pt x="1686449" y="185986"/>
                    <a:pt x="1656822" y="185986"/>
                  </a:cubicBezTo>
                  <a:lnTo>
                    <a:pt x="53644" y="185986"/>
                  </a:lnTo>
                  <a:cubicBezTo>
                    <a:pt x="24017" y="185986"/>
                    <a:pt x="0" y="161969"/>
                    <a:pt x="0" y="132342"/>
                  </a:cubicBezTo>
                  <a:lnTo>
                    <a:pt x="0" y="53644"/>
                  </a:lnTo>
                  <a:cubicBezTo>
                    <a:pt x="0" y="24017"/>
                    <a:pt x="24017" y="0"/>
                    <a:pt x="53644" y="0"/>
                  </a:cubicBezTo>
                  <a:close/>
                </a:path>
              </a:pathLst>
            </a:custGeom>
            <a:solidFill>
              <a:srgbClr val="F9F7FF"/>
            </a:solidFill>
            <a:ln w="38100" cap="rnd">
              <a:solidFill>
                <a:srgbClr val="3F3568"/>
              </a:solidFill>
              <a:prstDash val="solid"/>
              <a:round/>
            </a:ln>
          </p:spPr>
          <p:txBody>
            <a:bodyPr/>
            <a:lstStyle/>
            <a:p>
              <a:pPr algn="ctr"/>
              <a:endParaRPr lang="en-US" sz="2300" dirty="0">
                <a:latin typeface="UTM Avo" panose="02040603050506020204" pitchFamily="18"/>
              </a:endParaRPr>
            </a:p>
          </p:txBody>
        </p:sp>
        <p:sp>
          <p:nvSpPr>
            <p:cNvPr id="6" name="TextBox 5">
              <a:extLst>
                <a:ext uri="{FF2B5EF4-FFF2-40B4-BE49-F238E27FC236}">
                  <a16:creationId xmlns:a16="http://schemas.microsoft.com/office/drawing/2014/main" id="{941B6986-4A74-C525-EB1F-18CF04A51C4A}"/>
                </a:ext>
              </a:extLst>
            </p:cNvPr>
            <p:cNvSpPr txBox="1"/>
            <p:nvPr/>
          </p:nvSpPr>
          <p:spPr>
            <a:xfrm>
              <a:off x="5069638" y="1273058"/>
              <a:ext cx="2930878" cy="972848"/>
            </a:xfrm>
            <a:prstGeom prst="rect">
              <a:avLst/>
            </a:prstGeom>
            <a:noFill/>
          </p:spPr>
          <p:txBody>
            <a:bodyPr wrap="square" rtlCol="0">
              <a:spAutoFit/>
            </a:bodyPr>
            <a:lstStyle/>
            <a:p>
              <a:pPr algn="just">
                <a:lnSpc>
                  <a:spcPct val="150000"/>
                </a:lnSpc>
              </a:pPr>
              <a:r>
                <a:rPr lang="vi-VN" sz="2300" b="1" dirty="0">
                  <a:latin typeface="UTM Avo" panose="02040603050506020204" pitchFamily="18"/>
                  <a:cs typeface="Arial" panose="020B0604020202020204" pitchFamily="34" charset="0"/>
                </a:rPr>
                <a:t>2. </a:t>
              </a:r>
              <a:r>
                <a:rPr lang="en-US" sz="2300" b="1" dirty="0" err="1">
                  <a:latin typeface="UTM Avo" panose="02040603050506020204" pitchFamily="18"/>
                  <a:cs typeface="Arial" panose="020B0604020202020204" pitchFamily="34" charset="0"/>
                </a:rPr>
                <a:t>Biện</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pháp</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tu</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từ</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và</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ngôn</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ngữ</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đậm</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chất</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hội</a:t>
              </a:r>
              <a:r>
                <a:rPr lang="en-US" sz="2300" b="1" dirty="0">
                  <a:latin typeface="UTM Avo" panose="02040603050506020204" pitchFamily="18"/>
                  <a:cs typeface="Arial" panose="020B0604020202020204" pitchFamily="34" charset="0"/>
                </a:rPr>
                <a:t> </a:t>
              </a:r>
              <a:r>
                <a:rPr lang="en-US" sz="2300" b="1" dirty="0" err="1">
                  <a:latin typeface="UTM Avo" panose="02040603050506020204" pitchFamily="18"/>
                  <a:cs typeface="Arial" panose="020B0604020202020204" pitchFamily="34" charset="0"/>
                </a:rPr>
                <a:t>hoạ</a:t>
              </a:r>
              <a:r>
                <a:rPr lang="en-US" sz="2300" b="1" dirty="0">
                  <a:latin typeface="UTM Avo" panose="02040603050506020204" pitchFamily="18"/>
                  <a:cs typeface="Arial" panose="020B0604020202020204" pitchFamily="34" charset="0"/>
                </a:rPr>
                <a:t> </a:t>
              </a:r>
              <a:r>
                <a:rPr lang="vi-VN" sz="2300" b="1" dirty="0">
                  <a:latin typeface="UTM Avo" panose="02040603050506020204" pitchFamily="18"/>
                  <a:cs typeface="Arial" panose="020B0604020202020204" pitchFamily="34" charset="0"/>
                </a:rPr>
                <a:t>trong bài thơ </a:t>
              </a:r>
              <a:r>
                <a:rPr lang="vi-VN" sz="2300" b="1" i="1" dirty="0">
                  <a:latin typeface="UTM Avo" panose="02040603050506020204" pitchFamily="18"/>
                  <a:cs typeface="Arial" panose="020B0604020202020204" pitchFamily="34" charset="0"/>
                </a:rPr>
                <a:t>Chiều xuân</a:t>
              </a:r>
              <a:endParaRPr lang="en-US" sz="2300" b="1" i="1" dirty="0">
                <a:latin typeface="UTM Avo" panose="02040603050506020204" pitchFamily="18"/>
                <a:cs typeface="Arial" panose="020B0604020202020204" pitchFamily="34" charset="0"/>
              </a:endParaRPr>
            </a:p>
          </p:txBody>
        </p:sp>
      </p:grpSp>
      <p:grpSp>
        <p:nvGrpSpPr>
          <p:cNvPr id="11" name="Group 10">
            <a:extLst>
              <a:ext uri="{FF2B5EF4-FFF2-40B4-BE49-F238E27FC236}">
                <a16:creationId xmlns:a16="http://schemas.microsoft.com/office/drawing/2014/main" id="{C58CA69B-3089-DB57-8740-5C550FE43F7A}"/>
              </a:ext>
            </a:extLst>
          </p:cNvPr>
          <p:cNvGrpSpPr/>
          <p:nvPr/>
        </p:nvGrpSpPr>
        <p:grpSpPr>
          <a:xfrm>
            <a:off x="1239270" y="2510632"/>
            <a:ext cx="10170659" cy="1392073"/>
            <a:chOff x="678786" y="1812673"/>
            <a:chExt cx="10170659" cy="1392073"/>
          </a:xfrm>
        </p:grpSpPr>
        <p:sp>
          <p:nvSpPr>
            <p:cNvPr id="7" name="Speech Bubble: Rectangle 2">
              <a:extLst>
                <a:ext uri="{FF2B5EF4-FFF2-40B4-BE49-F238E27FC236}">
                  <a16:creationId xmlns:a16="http://schemas.microsoft.com/office/drawing/2014/main" id="{B1FA6046-050D-5C3F-DB38-055C887BD4A7}"/>
                </a:ext>
              </a:extLst>
            </p:cNvPr>
            <p:cNvSpPr/>
            <p:nvPr/>
          </p:nvSpPr>
          <p:spPr>
            <a:xfrm>
              <a:off x="2551607" y="2458286"/>
              <a:ext cx="8297838" cy="746460"/>
            </a:xfrm>
            <a:prstGeom prst="wedgeRectCallout">
              <a:avLst>
                <a:gd name="adj1" fmla="val -56440"/>
                <a:gd name="adj2" fmla="val 6944"/>
              </a:avLst>
            </a:prstGeom>
            <a:solidFill>
              <a:srgbClr val="FEF5F0"/>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300" dirty="0">
                  <a:solidFill>
                    <a:schemeClr val="tx1"/>
                  </a:solidFill>
                  <a:latin typeface="UTM Avo" panose="02040603050506020204" pitchFamily="18"/>
                  <a:cs typeface="Arial" panose="020B0604020202020204" pitchFamily="34" charset="0"/>
                </a:rPr>
                <a:t>Em hãy thực hiện các yêu cầu dưới đây:</a:t>
              </a:r>
              <a:endParaRPr lang="en-US" sz="2300" dirty="0">
                <a:solidFill>
                  <a:schemeClr val="tx1"/>
                </a:solidFill>
                <a:latin typeface="UTM Avo" panose="02040603050506020204" pitchFamily="18"/>
                <a:cs typeface="Arial" panose="020B0604020202020204" pitchFamily="34" charset="0"/>
              </a:endParaRPr>
            </a:p>
          </p:txBody>
        </p:sp>
        <p:sp>
          <p:nvSpPr>
            <p:cNvPr id="8" name="Freeform 2">
              <a:extLst>
                <a:ext uri="{FF2B5EF4-FFF2-40B4-BE49-F238E27FC236}">
                  <a16:creationId xmlns:a16="http://schemas.microsoft.com/office/drawing/2014/main" id="{0E38B569-93BC-ECF5-7FC1-ACD5A285D533}"/>
                </a:ext>
              </a:extLst>
            </p:cNvPr>
            <p:cNvSpPr/>
            <p:nvPr/>
          </p:nvSpPr>
          <p:spPr>
            <a:xfrm>
              <a:off x="678786" y="1812673"/>
              <a:ext cx="1569599" cy="1392073"/>
            </a:xfrm>
            <a:custGeom>
              <a:avLst/>
              <a:gdLst/>
              <a:ahLst/>
              <a:cxnLst/>
              <a:rect l="l" t="t" r="r" b="b"/>
              <a:pathLst>
                <a:path w="2478404" h="2292524">
                  <a:moveTo>
                    <a:pt x="0" y="0"/>
                  </a:moveTo>
                  <a:lnTo>
                    <a:pt x="2478404" y="0"/>
                  </a:lnTo>
                  <a:lnTo>
                    <a:pt x="2478404" y="2292523"/>
                  </a:lnTo>
                  <a:lnTo>
                    <a:pt x="0" y="22925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300">
                <a:latin typeface="UTM Avo" panose="02040603050506020204" pitchFamily="18"/>
              </a:endParaRPr>
            </a:p>
          </p:txBody>
        </p:sp>
      </p:grpSp>
      <p:sp>
        <p:nvSpPr>
          <p:cNvPr id="9" name="Rectangle: Rounded Corners 5">
            <a:extLst>
              <a:ext uri="{FF2B5EF4-FFF2-40B4-BE49-F238E27FC236}">
                <a16:creationId xmlns:a16="http://schemas.microsoft.com/office/drawing/2014/main" id="{8F2ABDD0-0383-F188-E63A-9DDD81C84F25}"/>
              </a:ext>
            </a:extLst>
          </p:cNvPr>
          <p:cNvSpPr/>
          <p:nvPr/>
        </p:nvSpPr>
        <p:spPr>
          <a:xfrm>
            <a:off x="770176" y="4057729"/>
            <a:ext cx="5150577" cy="2667616"/>
          </a:xfrm>
          <a:prstGeom prst="roundRect">
            <a:avLst>
              <a:gd name="adj" fmla="val 6322"/>
            </a:avLst>
          </a:prstGeom>
          <a:solidFill>
            <a:schemeClr val="accent4">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just">
              <a:lnSpc>
                <a:spcPct val="150000"/>
              </a:lnSpc>
            </a:pPr>
            <a:r>
              <a:rPr lang="vi-VN" sz="2300" dirty="0">
                <a:latin typeface="UTM Avo" panose="02040603050506020204" pitchFamily="18"/>
                <a:cs typeface="Arial" panose="020B0604020202020204" pitchFamily="34" charset="0"/>
              </a:rPr>
              <a:t>Phân tích tác dụng của những biện pháp tu từ được sử dụng trong bài thơ </a:t>
            </a:r>
            <a:r>
              <a:rPr lang="vi-VN" sz="2300" i="1" dirty="0">
                <a:solidFill>
                  <a:schemeClr val="tx1"/>
                </a:solidFill>
                <a:latin typeface="UTM Avo" panose="02040603050506020204" pitchFamily="18"/>
                <a:cs typeface="Arial" panose="020B0604020202020204" pitchFamily="34" charset="0"/>
              </a:rPr>
              <a:t>Chiều xuân</a:t>
            </a:r>
            <a:r>
              <a:rPr lang="vi-VN" sz="2300" dirty="0">
                <a:solidFill>
                  <a:schemeClr val="tx1"/>
                </a:solidFill>
                <a:latin typeface="UTM Avo" panose="02040603050506020204" pitchFamily="18"/>
                <a:cs typeface="Arial" panose="020B0604020202020204" pitchFamily="34" charset="0"/>
              </a:rPr>
              <a:t>.</a:t>
            </a:r>
            <a:endParaRPr lang="en-US" sz="2300" dirty="0">
              <a:solidFill>
                <a:schemeClr val="tx1"/>
              </a:solidFill>
              <a:latin typeface="UTM Avo" panose="02040603050506020204" pitchFamily="18"/>
              <a:cs typeface="Arial" panose="020B0604020202020204" pitchFamily="34" charset="0"/>
            </a:endParaRPr>
          </a:p>
        </p:txBody>
      </p:sp>
      <p:sp>
        <p:nvSpPr>
          <p:cNvPr id="10" name="Rectangle: Rounded Corners 6">
            <a:extLst>
              <a:ext uri="{FF2B5EF4-FFF2-40B4-BE49-F238E27FC236}">
                <a16:creationId xmlns:a16="http://schemas.microsoft.com/office/drawing/2014/main" id="{E0DF7135-0A23-10CE-A628-5D4936CA117E}"/>
              </a:ext>
            </a:extLst>
          </p:cNvPr>
          <p:cNvSpPr/>
          <p:nvPr/>
        </p:nvSpPr>
        <p:spPr>
          <a:xfrm>
            <a:off x="6197484" y="4057729"/>
            <a:ext cx="5212444" cy="2667615"/>
          </a:xfrm>
          <a:prstGeom prst="roundRect">
            <a:avLst>
              <a:gd name="adj" fmla="val 6322"/>
            </a:avLst>
          </a:prstGeom>
          <a:solidFill>
            <a:schemeClr val="accent4">
              <a:lumMod val="20000"/>
              <a:lumOff val="80000"/>
            </a:schemeClr>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just">
              <a:lnSpc>
                <a:spcPct val="150000"/>
              </a:lnSpc>
            </a:pPr>
            <a:r>
              <a:rPr lang="en-US" sz="2300" dirty="0" err="1">
                <a:latin typeface="UTM Avo" panose="02040603050506020204" pitchFamily="18"/>
                <a:cs typeface="Arial" panose="020B0604020202020204" pitchFamily="34" charset="0"/>
              </a:rPr>
              <a:t>Chỉ</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ra</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màu</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sắc</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hội</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hoạ</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trong</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ngôn</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ngữ</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của</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bài</a:t>
            </a:r>
            <a:r>
              <a:rPr lang="en-US" sz="2300" dirty="0">
                <a:latin typeface="UTM Avo" panose="02040603050506020204" pitchFamily="18"/>
                <a:cs typeface="Arial" panose="020B0604020202020204" pitchFamily="34" charset="0"/>
              </a:rPr>
              <a:t> </a:t>
            </a:r>
            <a:r>
              <a:rPr lang="en-US" sz="2300" dirty="0" err="1">
                <a:latin typeface="UTM Avo" panose="02040603050506020204" pitchFamily="18"/>
                <a:cs typeface="Arial" panose="020B0604020202020204" pitchFamily="34" charset="0"/>
              </a:rPr>
              <a:t>thơ</a:t>
            </a:r>
            <a:r>
              <a:rPr lang="en-US" sz="2300" dirty="0">
                <a:latin typeface="UTM Avo" panose="02040603050506020204" pitchFamily="18"/>
                <a:cs typeface="Arial" panose="020B0604020202020204" pitchFamily="34" charset="0"/>
              </a:rPr>
              <a:t>.</a:t>
            </a:r>
          </a:p>
        </p:txBody>
      </p:sp>
    </p:spTree>
    <p:extLst>
      <p:ext uri="{BB962C8B-B14F-4D97-AF65-F5344CB8AC3E}">
        <p14:creationId xmlns:p14="http://schemas.microsoft.com/office/powerpoint/2010/main" val="62727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14FDC3E-3283-C059-BCF3-73838AAC8873}"/>
            </a:ext>
          </a:extLst>
        </p:cNvPr>
        <p:cNvGrpSpPr/>
        <p:nvPr/>
      </p:nvGrpSpPr>
      <p:grpSpPr>
        <a:xfrm>
          <a:off x="0" y="0"/>
          <a:ext cx="0" cy="0"/>
          <a:chOff x="0" y="0"/>
          <a:chExt cx="0" cy="0"/>
        </a:xfrm>
      </p:grpSpPr>
      <p:sp>
        <p:nvSpPr>
          <p:cNvPr id="5" name="Rectangle: Diagonal Corners Snipped 7">
            <a:extLst>
              <a:ext uri="{FF2B5EF4-FFF2-40B4-BE49-F238E27FC236}">
                <a16:creationId xmlns:a16="http://schemas.microsoft.com/office/drawing/2014/main" id="{368A8688-683C-E530-58A7-67D7CB30C6E1}"/>
              </a:ext>
            </a:extLst>
          </p:cNvPr>
          <p:cNvSpPr/>
          <p:nvPr/>
        </p:nvSpPr>
        <p:spPr>
          <a:xfrm>
            <a:off x="3434686" y="1918314"/>
            <a:ext cx="5322627" cy="777923"/>
          </a:xfrm>
          <a:prstGeom prst="snip2DiagRect">
            <a:avLst>
              <a:gd name="adj1" fmla="val 0"/>
              <a:gd name="adj2" fmla="val 32456"/>
            </a:avLst>
          </a:prstGeom>
          <a:solidFill>
            <a:srgbClr val="E5F4FB"/>
          </a:solidFill>
          <a:ln>
            <a:solidFill>
              <a:srgbClr val="D0CDFB"/>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0070C0"/>
                </a:solidFill>
                <a:latin typeface="UTM Avo" panose="02040603050506020204" pitchFamily="18"/>
                <a:cs typeface="Arial" panose="020B0604020202020204" pitchFamily="34" charset="0"/>
              </a:rPr>
              <a:t>Biện pháp tu từ</a:t>
            </a:r>
            <a:endParaRPr lang="en-US" sz="2400" b="1" dirty="0">
              <a:solidFill>
                <a:srgbClr val="0070C0"/>
              </a:solidFill>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95E5E83B-2D4F-01DE-A696-C860C9BDC068}"/>
              </a:ext>
            </a:extLst>
          </p:cNvPr>
          <p:cNvSpPr/>
          <p:nvPr/>
        </p:nvSpPr>
        <p:spPr>
          <a:xfrm>
            <a:off x="470885" y="4303145"/>
            <a:ext cx="2014614" cy="996287"/>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cs typeface="Arial" panose="020B0604020202020204" pitchFamily="34" charset="0"/>
              </a:rPr>
              <a:t>Nhân hóa</a:t>
            </a:r>
            <a:endParaRPr lang="en-US" sz="2400" dirty="0">
              <a:solidFill>
                <a:schemeClr val="tx1"/>
              </a:solidFill>
              <a:latin typeface="UTM Avo" panose="02040603050506020204" pitchFamily="18"/>
              <a:cs typeface="Arial" panose="020B0604020202020204" pitchFamily="34" charset="0"/>
            </a:endParaRPr>
          </a:p>
        </p:txBody>
      </p:sp>
      <p:sp>
        <p:nvSpPr>
          <p:cNvPr id="7" name="Rectangle 6">
            <a:extLst>
              <a:ext uri="{FF2B5EF4-FFF2-40B4-BE49-F238E27FC236}">
                <a16:creationId xmlns:a16="http://schemas.microsoft.com/office/drawing/2014/main" id="{D8947E0E-86FB-952A-ADDB-701229E862B7}"/>
              </a:ext>
            </a:extLst>
          </p:cNvPr>
          <p:cNvSpPr/>
          <p:nvPr/>
        </p:nvSpPr>
        <p:spPr>
          <a:xfrm>
            <a:off x="3154239" y="2884292"/>
            <a:ext cx="4312691" cy="1685990"/>
          </a:xfrm>
          <a:prstGeom prst="rect">
            <a:avLst/>
          </a:prstGeom>
          <a:solidFill>
            <a:schemeClr val="bg1"/>
          </a:solidFill>
          <a:ln w="3810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“đò lười biếng nằm mặc nước sông trôi”</a:t>
            </a:r>
            <a:endParaRPr lang="en-US" sz="2400" dirty="0">
              <a:solidFill>
                <a:schemeClr val="tx1"/>
              </a:solidFill>
              <a:latin typeface="UTM Avo" panose="02040603050506020204" pitchFamily="18"/>
              <a:cs typeface="Arial" panose="020B0604020202020204" pitchFamily="34" charset="0"/>
            </a:endParaRPr>
          </a:p>
        </p:txBody>
      </p:sp>
      <p:sp>
        <p:nvSpPr>
          <p:cNvPr id="8" name="Rectangle 7">
            <a:extLst>
              <a:ext uri="{FF2B5EF4-FFF2-40B4-BE49-F238E27FC236}">
                <a16:creationId xmlns:a16="http://schemas.microsoft.com/office/drawing/2014/main" id="{BFB10E57-3B40-AA0E-52CA-6A90146AC024}"/>
              </a:ext>
            </a:extLst>
          </p:cNvPr>
          <p:cNvSpPr/>
          <p:nvPr/>
        </p:nvSpPr>
        <p:spPr>
          <a:xfrm>
            <a:off x="3154239" y="5416865"/>
            <a:ext cx="4312691" cy="1064525"/>
          </a:xfrm>
          <a:prstGeom prst="rect">
            <a:avLst/>
          </a:prstGeom>
          <a:solidFill>
            <a:schemeClr val="bg1"/>
          </a:solidFill>
          <a:ln w="3810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de-DE" sz="2400" dirty="0">
                <a:solidFill>
                  <a:schemeClr val="tx1"/>
                </a:solidFill>
                <a:latin typeface="UTM Avo" panose="02040603050506020204" pitchFamily="18"/>
                <a:cs typeface="Arial" panose="020B0604020202020204" pitchFamily="34" charset="0"/>
              </a:rPr>
              <a:t>“quán tranh đứng im lìm”</a:t>
            </a:r>
            <a:endParaRPr lang="en-US" sz="2400" dirty="0">
              <a:solidFill>
                <a:schemeClr val="tx1"/>
              </a:solidFill>
              <a:latin typeface="UTM Avo" panose="02040603050506020204" pitchFamily="18"/>
              <a:cs typeface="Arial" panose="020B0604020202020204" pitchFamily="34" charset="0"/>
            </a:endParaRPr>
          </a:p>
        </p:txBody>
      </p:sp>
      <p:sp>
        <p:nvSpPr>
          <p:cNvPr id="9" name="Right Brace 8">
            <a:extLst>
              <a:ext uri="{FF2B5EF4-FFF2-40B4-BE49-F238E27FC236}">
                <a16:creationId xmlns:a16="http://schemas.microsoft.com/office/drawing/2014/main" id="{02637DC0-D16D-4D40-70B7-54EEB76DAB32}"/>
              </a:ext>
            </a:extLst>
          </p:cNvPr>
          <p:cNvSpPr/>
          <p:nvPr/>
        </p:nvSpPr>
        <p:spPr>
          <a:xfrm>
            <a:off x="7774003" y="2932727"/>
            <a:ext cx="504964" cy="3507474"/>
          </a:xfrm>
          <a:prstGeom prst="rightBrace">
            <a:avLst>
              <a:gd name="adj1" fmla="val 40766"/>
              <a:gd name="adj2" fmla="val 50000"/>
            </a:avLst>
          </a:prstGeom>
          <a:ln w="38100">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latin typeface="UTM Avo" panose="02040603050506020204" pitchFamily="18"/>
            </a:endParaRPr>
          </a:p>
        </p:txBody>
      </p:sp>
      <p:sp>
        <p:nvSpPr>
          <p:cNvPr id="10" name="TextBox 9">
            <a:extLst>
              <a:ext uri="{FF2B5EF4-FFF2-40B4-BE49-F238E27FC236}">
                <a16:creationId xmlns:a16="http://schemas.microsoft.com/office/drawing/2014/main" id="{950600F1-66AE-3EE3-47A9-681F271662CC}"/>
              </a:ext>
            </a:extLst>
          </p:cNvPr>
          <p:cNvSpPr txBox="1"/>
          <p:nvPr/>
        </p:nvSpPr>
        <p:spPr>
          <a:xfrm>
            <a:off x="8442743" y="2997369"/>
            <a:ext cx="3350918" cy="2783839"/>
          </a:xfrm>
          <a:prstGeom prst="rect">
            <a:avLst/>
          </a:prstGeom>
          <a:noFill/>
        </p:spPr>
        <p:txBody>
          <a:bodyPr wrap="square" rtlCol="0">
            <a:spAutoFit/>
          </a:bodyPr>
          <a:lstStyle/>
          <a:p>
            <a:pPr algn="ctr">
              <a:lnSpc>
                <a:spcPct val="150000"/>
              </a:lnSpc>
            </a:pPr>
            <a:r>
              <a:rPr lang="vi-VN" sz="2400" b="1" dirty="0">
                <a:latin typeface="UTM Avo" panose="02040603050506020204" pitchFamily="18"/>
                <a:cs typeface="Arial" panose="020B0604020202020204" pitchFamily="34" charset="0"/>
              </a:rPr>
              <a:t>Tác dụng</a:t>
            </a:r>
          </a:p>
          <a:p>
            <a:pPr algn="just">
              <a:lnSpc>
                <a:spcPct val="150000"/>
              </a:lnSpc>
            </a:pPr>
            <a:r>
              <a:rPr lang="vi-VN" sz="2400" dirty="0">
                <a:latin typeface="UTM Avo" panose="02040603050506020204" pitchFamily="18"/>
                <a:cs typeface="Arial" panose="020B0604020202020204" pitchFamily="34" charset="0"/>
              </a:rPr>
              <a:t>Phác họa nên khung cảnh yên bình, vắng lặng của làng quê Bắc Bộ. </a:t>
            </a:r>
          </a:p>
        </p:txBody>
      </p:sp>
      <p:cxnSp>
        <p:nvCxnSpPr>
          <p:cNvPr id="11" name="Connector: Elbow 14">
            <a:extLst>
              <a:ext uri="{FF2B5EF4-FFF2-40B4-BE49-F238E27FC236}">
                <a16:creationId xmlns:a16="http://schemas.microsoft.com/office/drawing/2014/main" id="{C66BF218-D2BD-0E38-217A-50A307675337}"/>
              </a:ext>
            </a:extLst>
          </p:cNvPr>
          <p:cNvCxnSpPr>
            <a:stCxn id="6" idx="0"/>
            <a:endCxn id="7" idx="1"/>
          </p:cNvCxnSpPr>
          <p:nvPr/>
        </p:nvCxnSpPr>
        <p:spPr>
          <a:xfrm rot="5400000" flipH="1" flipV="1">
            <a:off x="2028286" y="3177193"/>
            <a:ext cx="575858" cy="1676047"/>
          </a:xfrm>
          <a:prstGeom prst="bentConnector2">
            <a:avLst/>
          </a:prstGeom>
          <a:ln w="38100"/>
        </p:spPr>
        <p:style>
          <a:lnRef idx="2">
            <a:schemeClr val="dk1"/>
          </a:lnRef>
          <a:fillRef idx="0">
            <a:schemeClr val="dk1"/>
          </a:fillRef>
          <a:effectRef idx="1">
            <a:schemeClr val="dk1"/>
          </a:effectRef>
          <a:fontRef idx="minor">
            <a:schemeClr val="tx1"/>
          </a:fontRef>
        </p:style>
      </p:cxnSp>
      <p:cxnSp>
        <p:nvCxnSpPr>
          <p:cNvPr id="12" name="Connector: Elbow 15">
            <a:extLst>
              <a:ext uri="{FF2B5EF4-FFF2-40B4-BE49-F238E27FC236}">
                <a16:creationId xmlns:a16="http://schemas.microsoft.com/office/drawing/2014/main" id="{E3BF695D-6C0D-E299-F30A-3C7906C97ED5}"/>
              </a:ext>
            </a:extLst>
          </p:cNvPr>
          <p:cNvCxnSpPr>
            <a:cxnSpLocks/>
            <a:stCxn id="6" idx="2"/>
            <a:endCxn id="8" idx="1"/>
          </p:cNvCxnSpPr>
          <p:nvPr/>
        </p:nvCxnSpPr>
        <p:spPr>
          <a:xfrm rot="16200000" flipH="1">
            <a:off x="1991367" y="4786256"/>
            <a:ext cx="649696" cy="1676047"/>
          </a:xfrm>
          <a:prstGeom prst="bentConnector2">
            <a:avLst/>
          </a:prstGeom>
          <a:ln w="3810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5646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79DB68-464F-75EC-49A4-01F52529B6A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CE3DD3A-EF9B-8CA5-0374-ECE3B5E6E90C}"/>
              </a:ext>
            </a:extLst>
          </p:cNvPr>
          <p:cNvSpPr/>
          <p:nvPr/>
        </p:nvSpPr>
        <p:spPr>
          <a:xfrm>
            <a:off x="943739" y="5091992"/>
            <a:ext cx="2287568" cy="996287"/>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cs typeface="Arial" panose="020B0604020202020204" pitchFamily="34" charset="0"/>
              </a:rPr>
              <a:t>Liệt kê</a:t>
            </a:r>
            <a:endParaRPr lang="en-US" sz="2400" dirty="0">
              <a:solidFill>
                <a:schemeClr val="tx1"/>
              </a:solidFill>
              <a:latin typeface="UTM Avo" panose="02040603050506020204" pitchFamily="18"/>
              <a:cs typeface="Arial" panose="020B0604020202020204" pitchFamily="34" charset="0"/>
            </a:endParaRPr>
          </a:p>
        </p:txBody>
      </p:sp>
      <p:sp>
        <p:nvSpPr>
          <p:cNvPr id="3" name="Rectangle 2">
            <a:extLst>
              <a:ext uri="{FF2B5EF4-FFF2-40B4-BE49-F238E27FC236}">
                <a16:creationId xmlns:a16="http://schemas.microsoft.com/office/drawing/2014/main" id="{9879AC70-9817-741C-5C06-DABCD7B6C5B3}"/>
              </a:ext>
            </a:extLst>
          </p:cNvPr>
          <p:cNvSpPr/>
          <p:nvPr/>
        </p:nvSpPr>
        <p:spPr>
          <a:xfrm>
            <a:off x="2842489" y="1978482"/>
            <a:ext cx="4312691" cy="2446594"/>
          </a:xfrm>
          <a:prstGeom prst="rect">
            <a:avLst/>
          </a:prstGeom>
          <a:solidFill>
            <a:schemeClr val="bg1"/>
          </a:solidFill>
          <a:ln w="3810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i="1" dirty="0">
                <a:solidFill>
                  <a:schemeClr val="tx1"/>
                </a:solidFill>
                <a:latin typeface="UTM Avo" panose="02040603050506020204" pitchFamily="18"/>
                <a:cs typeface="Arial" panose="020B0604020202020204" pitchFamily="34" charset="0"/>
              </a:rPr>
              <a:t>Mưa bụi, con đò, nước sông trôi, quán tranh vắng, hoa xoan tím,... </a:t>
            </a:r>
            <a:endParaRPr lang="en-US" sz="2400" i="1"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403F50D0-5C20-CC16-8572-8FD3B90E41F9}"/>
              </a:ext>
            </a:extLst>
          </p:cNvPr>
          <p:cNvSpPr txBox="1"/>
          <p:nvPr/>
        </p:nvSpPr>
        <p:spPr>
          <a:xfrm>
            <a:off x="3950637" y="5245881"/>
            <a:ext cx="6409085" cy="1121846"/>
          </a:xfrm>
          <a:prstGeom prst="rect">
            <a:avLst/>
          </a:prstGeom>
          <a:noFill/>
        </p:spPr>
        <p:txBody>
          <a:bodyPr wrap="square" rtlCol="0">
            <a:spAutoFit/>
          </a:bodyPr>
          <a:lstStyle/>
          <a:p>
            <a:pPr algn="just">
              <a:lnSpc>
                <a:spcPct val="150000"/>
              </a:lnSpc>
            </a:pPr>
            <a:r>
              <a:rPr lang="vi-VN" sz="2400" dirty="0">
                <a:latin typeface="UTM Avo" panose="02040603050506020204" pitchFamily="18"/>
                <a:cs typeface="Arial" panose="020B0604020202020204" pitchFamily="34" charset="0"/>
              </a:rPr>
              <a:t>Hình ảnh đặc trưng c</a:t>
            </a:r>
            <a:r>
              <a:rPr lang="en-US" sz="2400" dirty="0" err="1">
                <a:latin typeface="UTM Avo" panose="02040603050506020204" pitchFamily="18"/>
                <a:cs typeface="Arial" panose="020B0604020202020204" pitchFamily="34" charset="0"/>
              </a:rPr>
              <a:t>ủa</a:t>
            </a:r>
            <a:r>
              <a:rPr lang="vi-VN" sz="2400" dirty="0">
                <a:latin typeface="UTM Avo" panose="02040603050506020204" pitchFamily="18"/>
                <a:cs typeface="Arial" panose="020B0604020202020204" pitchFamily="34" charset="0"/>
              </a:rPr>
              <a:t> làng quê Bắc Bộ, bức tranh đẹp nhưng đượm buồn. </a:t>
            </a:r>
          </a:p>
        </p:txBody>
      </p:sp>
      <p:cxnSp>
        <p:nvCxnSpPr>
          <p:cNvPr id="5" name="Connector: Elbow 14">
            <a:extLst>
              <a:ext uri="{FF2B5EF4-FFF2-40B4-BE49-F238E27FC236}">
                <a16:creationId xmlns:a16="http://schemas.microsoft.com/office/drawing/2014/main" id="{CDD5DC2D-1AE4-5AF9-089C-D50C45F3DE24}"/>
              </a:ext>
            </a:extLst>
          </p:cNvPr>
          <p:cNvCxnSpPr>
            <a:cxnSpLocks/>
            <a:stCxn id="2" idx="0"/>
            <a:endCxn id="3" idx="1"/>
          </p:cNvCxnSpPr>
          <p:nvPr/>
        </p:nvCxnSpPr>
        <p:spPr>
          <a:xfrm rot="5400000" flipH="1" flipV="1">
            <a:off x="1519900" y="3769403"/>
            <a:ext cx="1890213" cy="754966"/>
          </a:xfrm>
          <a:prstGeom prst="bentConnector2">
            <a:avLst/>
          </a:prstGeom>
          <a:ln w="38100"/>
        </p:spPr>
        <p:style>
          <a:lnRef idx="2">
            <a:schemeClr val="dk1"/>
          </a:lnRef>
          <a:fillRef idx="0">
            <a:schemeClr val="dk1"/>
          </a:fillRef>
          <a:effectRef idx="1">
            <a:schemeClr val="dk1"/>
          </a:effectRef>
          <a:fontRef idx="minor">
            <a:schemeClr val="tx1"/>
          </a:fontRef>
        </p:style>
      </p:cxnSp>
      <p:sp>
        <p:nvSpPr>
          <p:cNvPr id="6" name="Freeform 45">
            <a:extLst>
              <a:ext uri="{FF2B5EF4-FFF2-40B4-BE49-F238E27FC236}">
                <a16:creationId xmlns:a16="http://schemas.microsoft.com/office/drawing/2014/main" id="{3AB385AE-CE14-49A5-0BDF-A00C2501B2BC}"/>
              </a:ext>
            </a:extLst>
          </p:cNvPr>
          <p:cNvSpPr/>
          <p:nvPr/>
        </p:nvSpPr>
        <p:spPr>
          <a:xfrm rot="15778007">
            <a:off x="6129587" y="4228654"/>
            <a:ext cx="1105369" cy="1059763"/>
          </a:xfrm>
          <a:custGeom>
            <a:avLst/>
            <a:gdLst/>
            <a:ahLst/>
            <a:cxnLst/>
            <a:rect l="l" t="t" r="r" b="b"/>
            <a:pathLst>
              <a:path w="1203209" h="1203209">
                <a:moveTo>
                  <a:pt x="0" y="0"/>
                </a:moveTo>
                <a:lnTo>
                  <a:pt x="1203209" y="0"/>
                </a:lnTo>
                <a:lnTo>
                  <a:pt x="1203209" y="1203209"/>
                </a:lnTo>
                <a:lnTo>
                  <a:pt x="0" y="12032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pic>
        <p:nvPicPr>
          <p:cNvPr id="1026" name="Picture 2" descr="20+ Tóm tắt Chiều xuân (ngắn nhất)">
            <a:extLst>
              <a:ext uri="{FF2B5EF4-FFF2-40B4-BE49-F238E27FC236}">
                <a16:creationId xmlns:a16="http://schemas.microsoft.com/office/drawing/2014/main" id="{1A2FB7CB-FDEE-5FA9-78E3-72088E65B7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7390" y="2083628"/>
            <a:ext cx="3872175" cy="2229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444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500"/>
                            </p:stCondLst>
                            <p:childTnLst>
                              <p:par>
                                <p:cTn id="23" presetID="2" presetClass="entr" presetSubtype="4"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62DFA3-75D9-2ADC-6F10-E4258BE7F55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65AC67-4A70-AF11-BAA1-0DBD39E0ADE8}"/>
              </a:ext>
            </a:extLst>
          </p:cNvPr>
          <p:cNvSpPr/>
          <p:nvPr/>
        </p:nvSpPr>
        <p:spPr>
          <a:xfrm>
            <a:off x="1134608" y="2318227"/>
            <a:ext cx="2574170" cy="728772"/>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cs typeface="Arial" panose="020B0604020202020204" pitchFamily="34" charset="0"/>
              </a:rPr>
              <a:t>Liệt kê</a:t>
            </a:r>
            <a:endParaRPr lang="en-US" sz="2400" dirty="0">
              <a:solidFill>
                <a:schemeClr val="tx1"/>
              </a:solidFill>
              <a:latin typeface="UTM Avo" panose="02040603050506020204" pitchFamily="18"/>
              <a:cs typeface="Arial" panose="020B0604020202020204" pitchFamily="34" charset="0"/>
            </a:endParaRPr>
          </a:p>
        </p:txBody>
      </p:sp>
      <p:sp>
        <p:nvSpPr>
          <p:cNvPr id="3" name="Rectangle 2">
            <a:extLst>
              <a:ext uri="{FF2B5EF4-FFF2-40B4-BE49-F238E27FC236}">
                <a16:creationId xmlns:a16="http://schemas.microsoft.com/office/drawing/2014/main" id="{F7DDD841-7EE3-8A49-FBB0-30ECCAEAA159}"/>
              </a:ext>
            </a:extLst>
          </p:cNvPr>
          <p:cNvSpPr/>
          <p:nvPr/>
        </p:nvSpPr>
        <p:spPr>
          <a:xfrm>
            <a:off x="3060869" y="4447970"/>
            <a:ext cx="7212683" cy="1603612"/>
          </a:xfrm>
          <a:prstGeom prst="rect">
            <a:avLst/>
          </a:prstGeom>
          <a:solidFill>
            <a:schemeClr val="bg1"/>
          </a:solidFill>
          <a:ln w="3810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i="1" dirty="0">
                <a:solidFill>
                  <a:schemeClr val="tx1"/>
                </a:solidFill>
                <a:latin typeface="UTM Avo" panose="02040603050506020204" pitchFamily="18"/>
                <a:cs typeface="Arial" panose="020B0604020202020204" pitchFamily="34" charset="0"/>
              </a:rPr>
              <a:t>Cỏ non tràn biếc cỏ, đàn sáo, cánh bướm, trâu bò, sà xuống mổ vu vơ, rập rờn, thong thả. </a:t>
            </a:r>
            <a:endParaRPr lang="en-US" sz="2400" i="1" dirty="0">
              <a:solidFill>
                <a:schemeClr val="tx1"/>
              </a:solidFill>
              <a:latin typeface="UTM Avo" panose="02040603050506020204" pitchFamily="18"/>
              <a:cs typeface="Arial" panose="020B0604020202020204" pitchFamily="34" charset="0"/>
            </a:endParaRPr>
          </a:p>
        </p:txBody>
      </p:sp>
      <p:cxnSp>
        <p:nvCxnSpPr>
          <p:cNvPr id="4" name="Connector: Elbow 15">
            <a:extLst>
              <a:ext uri="{FF2B5EF4-FFF2-40B4-BE49-F238E27FC236}">
                <a16:creationId xmlns:a16="http://schemas.microsoft.com/office/drawing/2014/main" id="{696CFD8A-F78F-7B95-359F-2EECEE87231F}"/>
              </a:ext>
            </a:extLst>
          </p:cNvPr>
          <p:cNvCxnSpPr>
            <a:cxnSpLocks/>
            <a:stCxn id="2" idx="2"/>
            <a:endCxn id="3" idx="1"/>
          </p:cNvCxnSpPr>
          <p:nvPr/>
        </p:nvCxnSpPr>
        <p:spPr>
          <a:xfrm rot="16200000" flipH="1">
            <a:off x="1639893" y="3828799"/>
            <a:ext cx="2202777" cy="639176"/>
          </a:xfrm>
          <a:prstGeom prst="bentConnector2">
            <a:avLst/>
          </a:prstGeom>
          <a:ln w="38100"/>
        </p:spPr>
        <p:style>
          <a:lnRef idx="2">
            <a:schemeClr val="dk1"/>
          </a:lnRef>
          <a:fillRef idx="0">
            <a:schemeClr val="dk1"/>
          </a:fillRef>
          <a:effectRef idx="1">
            <a:schemeClr val="dk1"/>
          </a:effectRef>
          <a:fontRef idx="minor">
            <a:schemeClr val="tx1"/>
          </a:fontRef>
        </p:style>
      </p:cxnSp>
      <p:sp>
        <p:nvSpPr>
          <p:cNvPr id="5" name="Freeform 45">
            <a:extLst>
              <a:ext uri="{FF2B5EF4-FFF2-40B4-BE49-F238E27FC236}">
                <a16:creationId xmlns:a16="http://schemas.microsoft.com/office/drawing/2014/main" id="{F3E0CE77-8F4A-CCEC-B4EC-F978FA5633CC}"/>
              </a:ext>
            </a:extLst>
          </p:cNvPr>
          <p:cNvSpPr/>
          <p:nvPr/>
        </p:nvSpPr>
        <p:spPr>
          <a:xfrm rot="10800000">
            <a:off x="3411144" y="3404847"/>
            <a:ext cx="1203209" cy="1203209"/>
          </a:xfrm>
          <a:custGeom>
            <a:avLst/>
            <a:gdLst/>
            <a:ahLst/>
            <a:cxnLst/>
            <a:rect l="l" t="t" r="r" b="b"/>
            <a:pathLst>
              <a:path w="1203209" h="1203209">
                <a:moveTo>
                  <a:pt x="0" y="0"/>
                </a:moveTo>
                <a:lnTo>
                  <a:pt x="1203209" y="0"/>
                </a:lnTo>
                <a:lnTo>
                  <a:pt x="1203209" y="1203209"/>
                </a:lnTo>
                <a:lnTo>
                  <a:pt x="0" y="120320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a:latin typeface="UTM Avo" panose="02040603050506020204" pitchFamily="18"/>
            </a:endParaRPr>
          </a:p>
        </p:txBody>
      </p:sp>
      <p:sp>
        <p:nvSpPr>
          <p:cNvPr id="6" name="TextBox 5">
            <a:extLst>
              <a:ext uri="{FF2B5EF4-FFF2-40B4-BE49-F238E27FC236}">
                <a16:creationId xmlns:a16="http://schemas.microsoft.com/office/drawing/2014/main" id="{192DCB39-C984-7CEB-2B7F-3E893B1E9A46}"/>
              </a:ext>
            </a:extLst>
          </p:cNvPr>
          <p:cNvSpPr txBox="1"/>
          <p:nvPr/>
        </p:nvSpPr>
        <p:spPr>
          <a:xfrm>
            <a:off x="4385753" y="2109988"/>
            <a:ext cx="5887799" cy="1675843"/>
          </a:xfrm>
          <a:prstGeom prst="rect">
            <a:avLst/>
          </a:prstGeom>
          <a:noFill/>
        </p:spPr>
        <p:txBody>
          <a:bodyPr wrap="square" rtlCol="0">
            <a:spAutoFit/>
          </a:bodyPr>
          <a:lstStyle/>
          <a:p>
            <a:pPr marL="457200" indent="-457200" algn="just">
              <a:lnSpc>
                <a:spcPct val="150000"/>
              </a:lnSpc>
              <a:buFont typeface="Arial" panose="020B0604020202020204" pitchFamily="34" charset="0"/>
              <a:buChar char="•"/>
            </a:pPr>
            <a:r>
              <a:rPr lang="vi-VN" sz="2400" dirty="0">
                <a:latin typeface="UTM Avo" panose="02040603050506020204" pitchFamily="18"/>
                <a:cs typeface="Arial" panose="020B0604020202020204" pitchFamily="34" charset="0"/>
              </a:rPr>
              <a:t>Bức tranh đổi từ gam màu buồn sang </a:t>
            </a:r>
            <a:r>
              <a:rPr lang="en-US" sz="2400" dirty="0" err="1">
                <a:latin typeface="UTM Avo" panose="02040603050506020204" pitchFamily="18"/>
                <a:cs typeface="Arial" panose="020B0604020202020204" pitchFamily="34" charset="0"/>
              </a:rPr>
              <a:t>vui</a:t>
            </a:r>
            <a:r>
              <a:rPr lang="vi-VN" sz="2400" dirty="0">
                <a:latin typeface="UTM Avo" panose="02040603050506020204" pitchFamily="18"/>
                <a:cs typeface="Arial" panose="020B0604020202020204" pitchFamily="34" charset="0"/>
              </a:rPr>
              <a:t>, từ tĩnh sang động. </a:t>
            </a:r>
          </a:p>
          <a:p>
            <a:pPr marL="457200" indent="-457200" algn="just">
              <a:lnSpc>
                <a:spcPct val="150000"/>
              </a:lnSpc>
              <a:buFont typeface="Arial" panose="020B0604020202020204" pitchFamily="34" charset="0"/>
              <a:buChar char="•"/>
            </a:pPr>
            <a:r>
              <a:rPr lang="vi-VN" sz="2400" dirty="0">
                <a:latin typeface="UTM Avo" panose="02040603050506020204" pitchFamily="18"/>
                <a:cs typeface="Arial" panose="020B0604020202020204" pitchFamily="34" charset="0"/>
              </a:rPr>
              <a:t>Làm vơi nỗi cô đơn của bến vắng. </a:t>
            </a:r>
          </a:p>
        </p:txBody>
      </p:sp>
    </p:spTree>
    <p:extLst>
      <p:ext uri="{BB962C8B-B14F-4D97-AF65-F5344CB8AC3E}">
        <p14:creationId xmlns:p14="http://schemas.microsoft.com/office/powerpoint/2010/main" val="1744214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A8AC8E-7DCD-642D-E5F6-68759334B51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6BE5F81-28F5-3163-D72D-B4E062962329}"/>
              </a:ext>
            </a:extLst>
          </p:cNvPr>
          <p:cNvSpPr/>
          <p:nvPr/>
        </p:nvSpPr>
        <p:spPr>
          <a:xfrm>
            <a:off x="7291453" y="1898315"/>
            <a:ext cx="2574170" cy="728772"/>
          </a:xfrm>
          <a:prstGeom prst="rect">
            <a:avLst/>
          </a:prstGeom>
          <a:solidFill>
            <a:srgbClr val="FAECF6"/>
          </a:solidFill>
          <a:ln w="5715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dirty="0">
                <a:solidFill>
                  <a:schemeClr val="tx1"/>
                </a:solidFill>
                <a:latin typeface="UTM Avo" panose="02040603050506020204" pitchFamily="18"/>
                <a:cs typeface="Arial" panose="020B0604020202020204" pitchFamily="34" charset="0"/>
              </a:rPr>
              <a:t>Liệt kê</a:t>
            </a:r>
            <a:endParaRPr lang="en-US" sz="2400" dirty="0">
              <a:solidFill>
                <a:schemeClr val="tx1"/>
              </a:solidFill>
              <a:latin typeface="UTM Avo" panose="02040603050506020204" pitchFamily="18"/>
              <a:cs typeface="Arial" panose="020B0604020202020204" pitchFamily="34" charset="0"/>
            </a:endParaRPr>
          </a:p>
        </p:txBody>
      </p:sp>
      <p:sp>
        <p:nvSpPr>
          <p:cNvPr id="3" name="Rectangle 2">
            <a:extLst>
              <a:ext uri="{FF2B5EF4-FFF2-40B4-BE49-F238E27FC236}">
                <a16:creationId xmlns:a16="http://schemas.microsoft.com/office/drawing/2014/main" id="{A635C52F-63CF-F8B6-4AD0-B843D72AFEC9}"/>
              </a:ext>
            </a:extLst>
          </p:cNvPr>
          <p:cNvSpPr/>
          <p:nvPr/>
        </p:nvSpPr>
        <p:spPr>
          <a:xfrm>
            <a:off x="5578303" y="2889833"/>
            <a:ext cx="6000470" cy="949208"/>
          </a:xfrm>
          <a:prstGeom prst="rect">
            <a:avLst/>
          </a:prstGeom>
          <a:solidFill>
            <a:schemeClr val="bg1"/>
          </a:solidFill>
          <a:ln w="3810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i="1" dirty="0">
                <a:solidFill>
                  <a:schemeClr val="tx1"/>
                </a:solidFill>
                <a:latin typeface="UTM Avo" panose="02040603050506020204" pitchFamily="18"/>
                <a:cs typeface="Arial" panose="020B0604020202020204" pitchFamily="34" charset="0"/>
              </a:rPr>
              <a:t>Cúi, cuốc, cào, chốc chốc vụt qua. </a:t>
            </a:r>
            <a:endParaRPr lang="en-US" sz="2400" i="1" dirty="0">
              <a:solidFill>
                <a:schemeClr val="tx1"/>
              </a:solidFill>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D13BFE58-3303-0829-9568-AA95648D3BF6}"/>
              </a:ext>
            </a:extLst>
          </p:cNvPr>
          <p:cNvSpPr txBox="1"/>
          <p:nvPr/>
        </p:nvSpPr>
        <p:spPr>
          <a:xfrm>
            <a:off x="6230470" y="4830559"/>
            <a:ext cx="4696139" cy="1121846"/>
          </a:xfrm>
          <a:prstGeom prst="rect">
            <a:avLst/>
          </a:prstGeom>
          <a:noFill/>
        </p:spPr>
        <p:txBody>
          <a:bodyPr wrap="square" rtlCol="0">
            <a:spAutoFit/>
          </a:bodyPr>
          <a:lstStyle/>
          <a:p>
            <a:pPr algn="just">
              <a:lnSpc>
                <a:spcPct val="150000"/>
              </a:lnSpc>
            </a:pPr>
            <a:r>
              <a:rPr lang="vi-VN" sz="2400" dirty="0">
                <a:latin typeface="UTM Avo" panose="02040603050506020204" pitchFamily="18"/>
                <a:cs typeface="Arial" panose="020B0604020202020204" pitchFamily="34" charset="0"/>
              </a:rPr>
              <a:t>Diễn tả nhịp sống khoan thai nơi đồng quê. </a:t>
            </a:r>
          </a:p>
        </p:txBody>
      </p:sp>
      <p:sp>
        <p:nvSpPr>
          <p:cNvPr id="11" name="Arrow: Down 7">
            <a:extLst>
              <a:ext uri="{FF2B5EF4-FFF2-40B4-BE49-F238E27FC236}">
                <a16:creationId xmlns:a16="http://schemas.microsoft.com/office/drawing/2014/main" id="{826671BA-D02F-4219-027E-BBB3565AFEE7}"/>
              </a:ext>
            </a:extLst>
          </p:cNvPr>
          <p:cNvSpPr/>
          <p:nvPr/>
        </p:nvSpPr>
        <p:spPr>
          <a:xfrm>
            <a:off x="8264640" y="4169547"/>
            <a:ext cx="627797" cy="661012"/>
          </a:xfrm>
          <a:prstGeom prst="down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a:endParaRPr>
          </a:p>
        </p:txBody>
      </p:sp>
      <p:pic>
        <p:nvPicPr>
          <p:cNvPr id="12" name="Picture 11" descr="A screenshot of a book&#10;&#10;Description automatically generated">
            <a:extLst>
              <a:ext uri="{FF2B5EF4-FFF2-40B4-BE49-F238E27FC236}">
                <a16:creationId xmlns:a16="http://schemas.microsoft.com/office/drawing/2014/main" id="{FEA648A9-CEFC-620C-6E7C-86B2278E7601}"/>
              </a:ext>
            </a:extLst>
          </p:cNvPr>
          <p:cNvPicPr>
            <a:picLocks noChangeAspect="1"/>
          </p:cNvPicPr>
          <p:nvPr/>
        </p:nvPicPr>
        <p:blipFill>
          <a:blip r:embed="rId3">
            <a:extLst>
              <a:ext uri="{28A0092B-C50C-407E-A947-70E740481C1C}">
                <a14:useLocalDpi xmlns:a14="http://schemas.microsoft.com/office/drawing/2010/main" val="0"/>
              </a:ext>
            </a:extLst>
          </a:blip>
          <a:srcRect l="19659" t="40998" r="34164" b="24133"/>
          <a:stretch/>
        </p:blipFill>
        <p:spPr>
          <a:xfrm>
            <a:off x="579965" y="2408862"/>
            <a:ext cx="4589525" cy="3257336"/>
          </a:xfrm>
          <a:prstGeom prst="rect">
            <a:avLst/>
          </a:prstGeom>
        </p:spPr>
      </p:pic>
    </p:spTree>
    <p:extLst>
      <p:ext uri="{BB962C8B-B14F-4D97-AF65-F5344CB8AC3E}">
        <p14:creationId xmlns:p14="http://schemas.microsoft.com/office/powerpoint/2010/main" val="1512183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78F3CC-75EC-5DA3-B1BC-29CABD5CC893}"/>
            </a:ext>
          </a:extLst>
        </p:cNvPr>
        <p:cNvGrpSpPr/>
        <p:nvPr/>
      </p:nvGrpSpPr>
      <p:grpSpPr>
        <a:xfrm>
          <a:off x="0" y="0"/>
          <a:ext cx="0" cy="0"/>
          <a:chOff x="0" y="0"/>
          <a:chExt cx="0" cy="0"/>
        </a:xfrm>
      </p:grpSpPr>
      <p:sp>
        <p:nvSpPr>
          <p:cNvPr id="5" name="Rectangle: Diagonal Corners Snipped 7">
            <a:extLst>
              <a:ext uri="{FF2B5EF4-FFF2-40B4-BE49-F238E27FC236}">
                <a16:creationId xmlns:a16="http://schemas.microsoft.com/office/drawing/2014/main" id="{6442FA85-9A6B-3A96-ADC9-6D90217129B5}"/>
              </a:ext>
            </a:extLst>
          </p:cNvPr>
          <p:cNvSpPr/>
          <p:nvPr/>
        </p:nvSpPr>
        <p:spPr>
          <a:xfrm>
            <a:off x="3434686" y="1918314"/>
            <a:ext cx="5322627" cy="777923"/>
          </a:xfrm>
          <a:prstGeom prst="snip2DiagRect">
            <a:avLst>
              <a:gd name="adj1" fmla="val 0"/>
              <a:gd name="adj2" fmla="val 32456"/>
            </a:avLst>
          </a:prstGeom>
          <a:solidFill>
            <a:srgbClr val="E5F4FB"/>
          </a:solidFill>
          <a:ln>
            <a:solidFill>
              <a:srgbClr val="D0CDFB"/>
            </a:solidFill>
          </a:ln>
          <a:effectLst>
            <a:outerShdw blurRad="50800" dist="38100" dir="18900000" algn="b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70C0"/>
                </a:solidFill>
                <a:effectLst/>
                <a:uLnTx/>
                <a:uFillTx/>
                <a:latin typeface="UTM Avo" panose="02040603050506020204" pitchFamily="18"/>
                <a:ea typeface="+mn-ea"/>
                <a:cs typeface="Arial" panose="020B0604020202020204" pitchFamily="34" charset="0"/>
              </a:rPr>
              <a:t>Ngôn</a:t>
            </a:r>
            <a:r>
              <a:rPr kumimoji="0" lang="en-US" sz="2400" b="1" i="0" u="none" strike="noStrike" kern="1200" cap="none" spc="0" normalizeH="0" baseline="0" noProof="0" dirty="0">
                <a:ln>
                  <a:noFill/>
                </a:ln>
                <a:solidFill>
                  <a:srgbClr val="0070C0"/>
                </a:solidFill>
                <a:effectLst/>
                <a:uLnTx/>
                <a:uFillTx/>
                <a:latin typeface="UTM Avo" panose="02040603050506020204" pitchFamily="18"/>
                <a:ea typeface="+mn-ea"/>
                <a:cs typeface="Arial" panose="020B0604020202020204" pitchFamily="34" charset="0"/>
              </a:rPr>
              <a:t> </a:t>
            </a:r>
            <a:r>
              <a:rPr kumimoji="0" lang="en-US" sz="2400" b="1" i="0" u="none" strike="noStrike" kern="1200" cap="none" spc="0" normalizeH="0" baseline="0" noProof="0" dirty="0" err="1">
                <a:ln>
                  <a:noFill/>
                </a:ln>
                <a:solidFill>
                  <a:srgbClr val="0070C0"/>
                </a:solidFill>
                <a:effectLst/>
                <a:uLnTx/>
                <a:uFillTx/>
                <a:latin typeface="UTM Avo" panose="02040603050506020204" pitchFamily="18"/>
                <a:ea typeface="+mn-ea"/>
                <a:cs typeface="Arial" panose="020B0604020202020204" pitchFamily="34" charset="0"/>
              </a:rPr>
              <a:t>ngữ</a:t>
            </a:r>
            <a:r>
              <a:rPr kumimoji="0" lang="en-US" sz="2400" b="1" i="0" u="none" strike="noStrike" kern="1200" cap="none" spc="0" normalizeH="0" baseline="0" noProof="0" dirty="0">
                <a:ln>
                  <a:noFill/>
                </a:ln>
                <a:solidFill>
                  <a:srgbClr val="0070C0"/>
                </a:solidFill>
                <a:effectLst/>
                <a:uLnTx/>
                <a:uFillTx/>
                <a:latin typeface="UTM Avo" panose="02040603050506020204" pitchFamily="18"/>
                <a:ea typeface="+mn-ea"/>
                <a:cs typeface="Arial" panose="020B0604020202020204" pitchFamily="34" charset="0"/>
              </a:rPr>
              <a:t> </a:t>
            </a:r>
            <a:r>
              <a:rPr kumimoji="0" lang="en-US" sz="2400" b="1" i="0" u="none" strike="noStrike" kern="1200" cap="none" spc="0" normalizeH="0" baseline="0" noProof="0" dirty="0" err="1">
                <a:ln>
                  <a:noFill/>
                </a:ln>
                <a:solidFill>
                  <a:srgbClr val="0070C0"/>
                </a:solidFill>
                <a:effectLst/>
                <a:uLnTx/>
                <a:uFillTx/>
                <a:latin typeface="UTM Avo" panose="02040603050506020204" pitchFamily="18"/>
                <a:ea typeface="+mn-ea"/>
                <a:cs typeface="Arial" panose="020B0604020202020204" pitchFamily="34" charset="0"/>
              </a:rPr>
              <a:t>đậm</a:t>
            </a:r>
            <a:r>
              <a:rPr kumimoji="0" lang="en-US" sz="2400" b="1" i="0" u="none" strike="noStrike" kern="1200" cap="none" spc="0" normalizeH="0" baseline="0" noProof="0" dirty="0">
                <a:ln>
                  <a:noFill/>
                </a:ln>
                <a:solidFill>
                  <a:srgbClr val="0070C0"/>
                </a:solidFill>
                <a:effectLst/>
                <a:uLnTx/>
                <a:uFillTx/>
                <a:latin typeface="UTM Avo" panose="02040603050506020204" pitchFamily="18"/>
                <a:ea typeface="+mn-ea"/>
                <a:cs typeface="Arial" panose="020B0604020202020204" pitchFamily="34" charset="0"/>
              </a:rPr>
              <a:t> </a:t>
            </a:r>
            <a:r>
              <a:rPr kumimoji="0" lang="en-US" sz="2400" b="1" i="0" u="none" strike="noStrike" kern="1200" cap="none" spc="0" normalizeH="0" baseline="0" noProof="0" dirty="0" err="1">
                <a:ln>
                  <a:noFill/>
                </a:ln>
                <a:solidFill>
                  <a:srgbClr val="0070C0"/>
                </a:solidFill>
                <a:effectLst/>
                <a:uLnTx/>
                <a:uFillTx/>
                <a:latin typeface="UTM Avo" panose="02040603050506020204" pitchFamily="18"/>
                <a:ea typeface="+mn-ea"/>
                <a:cs typeface="Arial" panose="020B0604020202020204" pitchFamily="34" charset="0"/>
              </a:rPr>
              <a:t>chấ</a:t>
            </a:r>
            <a:r>
              <a:rPr lang="en-US" sz="2400" b="1" dirty="0">
                <a:solidFill>
                  <a:srgbClr val="0070C0"/>
                </a:solidFill>
                <a:latin typeface="UTM Avo" panose="02040603050506020204" pitchFamily="18"/>
                <a:cs typeface="Arial" panose="020B0604020202020204" pitchFamily="34" charset="0"/>
              </a:rPr>
              <a:t>t </a:t>
            </a:r>
            <a:r>
              <a:rPr lang="en-US" sz="2400" b="1" dirty="0" err="1">
                <a:solidFill>
                  <a:srgbClr val="0070C0"/>
                </a:solidFill>
                <a:latin typeface="UTM Avo" panose="02040603050506020204" pitchFamily="18"/>
                <a:cs typeface="Arial" panose="020B0604020202020204" pitchFamily="34" charset="0"/>
              </a:rPr>
              <a:t>hội</a:t>
            </a:r>
            <a:r>
              <a:rPr lang="en-US" sz="2400" b="1" dirty="0">
                <a:solidFill>
                  <a:srgbClr val="0070C0"/>
                </a:solidFill>
                <a:latin typeface="UTM Avo" panose="02040603050506020204" pitchFamily="18"/>
                <a:cs typeface="Arial" panose="020B0604020202020204" pitchFamily="34" charset="0"/>
              </a:rPr>
              <a:t> </a:t>
            </a:r>
            <a:r>
              <a:rPr lang="en-US" sz="2400" b="1" dirty="0" err="1">
                <a:solidFill>
                  <a:srgbClr val="0070C0"/>
                </a:solidFill>
                <a:latin typeface="UTM Avo" panose="02040603050506020204" pitchFamily="18"/>
                <a:cs typeface="Arial" panose="020B0604020202020204" pitchFamily="34" charset="0"/>
              </a:rPr>
              <a:t>hoạ</a:t>
            </a:r>
            <a:endParaRPr kumimoji="0" lang="en-US" sz="2400" b="1" i="0" u="none" strike="noStrike" kern="1200" cap="none" spc="0" normalizeH="0" baseline="0" noProof="0" dirty="0">
              <a:ln>
                <a:noFill/>
              </a:ln>
              <a:solidFill>
                <a:srgbClr val="0070C0"/>
              </a:solidFill>
              <a:effectLst/>
              <a:uLnTx/>
              <a:uFillTx/>
              <a:latin typeface="UTM Avo" panose="02040603050506020204" pitchFamily="18"/>
              <a:ea typeface="+mn-ea"/>
              <a:cs typeface="Arial" panose="020B0604020202020204" pitchFamily="34" charset="0"/>
            </a:endParaRPr>
          </a:p>
        </p:txBody>
      </p:sp>
      <p:sp>
        <p:nvSpPr>
          <p:cNvPr id="7" name="Rectangle 6">
            <a:extLst>
              <a:ext uri="{FF2B5EF4-FFF2-40B4-BE49-F238E27FC236}">
                <a16:creationId xmlns:a16="http://schemas.microsoft.com/office/drawing/2014/main" id="{B4B29942-4B49-EFC6-67A3-11A43054C37C}"/>
              </a:ext>
            </a:extLst>
          </p:cNvPr>
          <p:cNvSpPr/>
          <p:nvPr/>
        </p:nvSpPr>
        <p:spPr>
          <a:xfrm>
            <a:off x="512065" y="2966588"/>
            <a:ext cx="7059167" cy="1685990"/>
          </a:xfrm>
          <a:prstGeom prst="rect">
            <a:avLst/>
          </a:prstGeom>
          <a:solidFill>
            <a:schemeClr val="bg1"/>
          </a:solidFill>
          <a:ln w="3810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Sử</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dụng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nhiều</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danh</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từ</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gọi</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tên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các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sự</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vật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hiện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tượng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sp>
        <p:nvSpPr>
          <p:cNvPr id="8" name="Rectangle 7">
            <a:extLst>
              <a:ext uri="{FF2B5EF4-FFF2-40B4-BE49-F238E27FC236}">
                <a16:creationId xmlns:a16="http://schemas.microsoft.com/office/drawing/2014/main" id="{88935A2C-A367-0375-3364-473E691F1513}"/>
              </a:ext>
            </a:extLst>
          </p:cNvPr>
          <p:cNvSpPr/>
          <p:nvPr/>
        </p:nvSpPr>
        <p:spPr>
          <a:xfrm>
            <a:off x="512065" y="4877697"/>
            <a:ext cx="7059167" cy="1685990"/>
          </a:xfrm>
          <a:prstGeom prst="rect">
            <a:avLst/>
          </a:prstGeom>
          <a:solidFill>
            <a:schemeClr val="bg1"/>
          </a:solidFill>
          <a:ln w="3810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UTM Avo" panose="02040603050506020204" pitchFamily="18"/>
                <a:cs typeface="Arial" panose="020B0604020202020204" pitchFamily="34" charset="0"/>
              </a:rPr>
              <a:t>Sử dụng nhiều động từ, tính từ để gợi lên dáng vẻ, tính chất, màu sắc, hoạt động,... của sự vật, hiện tượng.</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sp>
        <p:nvSpPr>
          <p:cNvPr id="9" name="Right Brace 8">
            <a:extLst>
              <a:ext uri="{FF2B5EF4-FFF2-40B4-BE49-F238E27FC236}">
                <a16:creationId xmlns:a16="http://schemas.microsoft.com/office/drawing/2014/main" id="{2D5DEA42-A492-667F-2A3F-ECB7740BBDEA}"/>
              </a:ext>
            </a:extLst>
          </p:cNvPr>
          <p:cNvSpPr/>
          <p:nvPr/>
        </p:nvSpPr>
        <p:spPr>
          <a:xfrm>
            <a:off x="7865443" y="3015023"/>
            <a:ext cx="504964" cy="3507474"/>
          </a:xfrm>
          <a:prstGeom prst="rightBrace">
            <a:avLst>
              <a:gd name="adj1" fmla="val 40766"/>
              <a:gd name="adj2" fmla="val 50000"/>
            </a:avLst>
          </a:prstGeom>
          <a:ln w="38100">
            <a:solidFill>
              <a:srgbClr val="0070C0"/>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10" name="TextBox 9">
            <a:extLst>
              <a:ext uri="{FF2B5EF4-FFF2-40B4-BE49-F238E27FC236}">
                <a16:creationId xmlns:a16="http://schemas.microsoft.com/office/drawing/2014/main" id="{35FAE819-F7B5-0170-9D5B-2E8DDB3A3C89}"/>
              </a:ext>
            </a:extLst>
          </p:cNvPr>
          <p:cNvSpPr txBox="1"/>
          <p:nvPr/>
        </p:nvSpPr>
        <p:spPr>
          <a:xfrm>
            <a:off x="8534183" y="3079665"/>
            <a:ext cx="3350918" cy="278383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Tác dụng</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Tạo</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nên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một</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bức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tranh</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chiều</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xuân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sinh</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động</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chân</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thực</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hấp</a:t>
            </a:r>
            <a:r>
              <a:rPr kumimoji="0" lang="en-US" sz="2400" b="0" i="0" u="none" strike="noStrike" kern="1200" cap="none" spc="0" normalizeH="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400" b="0" i="0" u="none" strike="noStrike" kern="1200" cap="none" spc="0" normalizeH="0" noProof="0" dirty="0" err="1">
                <a:ln>
                  <a:noFill/>
                </a:ln>
                <a:solidFill>
                  <a:prstClr val="black"/>
                </a:solidFill>
                <a:effectLst/>
                <a:uLnTx/>
                <a:uFillTx/>
                <a:latin typeface="UTM Avo" panose="02040603050506020204" pitchFamily="18"/>
                <a:ea typeface="+mn-ea"/>
                <a:cs typeface="Arial" panose="020B0604020202020204" pitchFamily="34" charset="0"/>
              </a:rPr>
              <a:t>dẫn</a:t>
            </a:r>
            <a:r>
              <a:rPr kumimoji="0" lang="vi-VN"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p>
        </p:txBody>
      </p:sp>
    </p:spTree>
    <p:extLst>
      <p:ext uri="{BB962C8B-B14F-4D97-AF65-F5344CB8AC3E}">
        <p14:creationId xmlns:p14="http://schemas.microsoft.com/office/powerpoint/2010/main" val="323929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BB3D73E-8D7E-38FB-A768-38A7F345747F}"/>
            </a:ext>
          </a:extLst>
        </p:cNvPr>
        <p:cNvGrpSpPr/>
        <p:nvPr/>
      </p:nvGrpSpPr>
      <p:grpSpPr>
        <a:xfrm>
          <a:off x="0" y="0"/>
          <a:ext cx="0" cy="0"/>
          <a:chOff x="0" y="0"/>
          <a:chExt cx="0" cy="0"/>
        </a:xfrm>
      </p:grpSpPr>
      <p:sp>
        <p:nvSpPr>
          <p:cNvPr id="10" name="TextBox 4">
            <a:extLst>
              <a:ext uri="{FF2B5EF4-FFF2-40B4-BE49-F238E27FC236}">
                <a16:creationId xmlns:a16="http://schemas.microsoft.com/office/drawing/2014/main" id="{93E762AF-9481-C4C6-46DE-BC701840CFD2}"/>
              </a:ext>
            </a:extLst>
          </p:cNvPr>
          <p:cNvSpPr txBox="1"/>
          <p:nvPr/>
        </p:nvSpPr>
        <p:spPr>
          <a:xfrm>
            <a:off x="930638" y="2290178"/>
            <a:ext cx="5681901" cy="2590196"/>
          </a:xfrm>
          <a:prstGeom prst="rect">
            <a:avLst/>
          </a:prstGeom>
        </p:spPr>
        <p:txBody>
          <a:bodyPr wrap="square" lIns="0" tIns="0" rIns="0" bIns="0" rtlCol="0" anchor="t">
            <a:spAutoFit/>
          </a:bodyPr>
          <a:lstStyle/>
          <a:p>
            <a:pPr algn="ctr">
              <a:lnSpc>
                <a:spcPct val="150000"/>
              </a:lnSpc>
              <a:spcBef>
                <a:spcPct val="0"/>
              </a:spcBef>
            </a:pPr>
            <a:r>
              <a:rPr lang="en-US" sz="6000" b="1" dirty="0">
                <a:solidFill>
                  <a:srgbClr val="402C78"/>
                </a:solidFill>
                <a:latin typeface="UTM Avo" panose="02040603050506020204" pitchFamily="18"/>
                <a:ea typeface="Dancing Script"/>
                <a:cs typeface="Arial" panose="020B0604020202020204" pitchFamily="34" charset="0"/>
                <a:sym typeface="Dancing Script"/>
              </a:rPr>
              <a:t>III.</a:t>
            </a:r>
          </a:p>
          <a:p>
            <a:pPr algn="ctr">
              <a:lnSpc>
                <a:spcPct val="150000"/>
              </a:lnSpc>
            </a:pPr>
            <a:r>
              <a:rPr lang="vi-VN" sz="6000" b="1" dirty="0">
                <a:solidFill>
                  <a:srgbClr val="402C78"/>
                </a:solidFill>
                <a:latin typeface="UTM Avo" panose="02040603050506020204" pitchFamily="18"/>
                <a:ea typeface="Times New Roman" panose="02020603050405020304" pitchFamily="18" charset="0"/>
                <a:cs typeface="Arial" panose="020B0604020202020204" pitchFamily="34" charset="0"/>
              </a:rPr>
              <a:t>TỔNG KẾT</a:t>
            </a:r>
          </a:p>
        </p:txBody>
      </p:sp>
      <p:grpSp>
        <p:nvGrpSpPr>
          <p:cNvPr id="11" name="Group 10">
            <a:extLst>
              <a:ext uri="{FF2B5EF4-FFF2-40B4-BE49-F238E27FC236}">
                <a16:creationId xmlns:a16="http://schemas.microsoft.com/office/drawing/2014/main" id="{680EBC6E-3335-3F6B-6064-703CF9F86C24}"/>
              </a:ext>
            </a:extLst>
          </p:cNvPr>
          <p:cNvGrpSpPr/>
          <p:nvPr/>
        </p:nvGrpSpPr>
        <p:grpSpPr>
          <a:xfrm>
            <a:off x="7191389" y="1064525"/>
            <a:ext cx="4304656" cy="7934850"/>
            <a:chOff x="8174027" y="0"/>
            <a:chExt cx="5748418" cy="10596163"/>
          </a:xfrm>
        </p:grpSpPr>
        <p:sp>
          <p:nvSpPr>
            <p:cNvPr id="12" name="Freeform 3">
              <a:extLst>
                <a:ext uri="{FF2B5EF4-FFF2-40B4-BE49-F238E27FC236}">
                  <a16:creationId xmlns:a16="http://schemas.microsoft.com/office/drawing/2014/main" id="{953DEDD3-FD81-305B-102D-0A8FADCB5225}"/>
                </a:ext>
              </a:extLst>
            </p:cNvPr>
            <p:cNvSpPr/>
            <p:nvPr/>
          </p:nvSpPr>
          <p:spPr>
            <a:xfrm>
              <a:off x="8174027" y="0"/>
              <a:ext cx="5748418" cy="10596163"/>
            </a:xfrm>
            <a:custGeom>
              <a:avLst/>
              <a:gdLst/>
              <a:ahLst/>
              <a:cxnLst/>
              <a:rect l="l" t="t" r="r" b="b"/>
              <a:pathLst>
                <a:path w="8622627" h="15894244">
                  <a:moveTo>
                    <a:pt x="0" y="0"/>
                  </a:moveTo>
                  <a:lnTo>
                    <a:pt x="8622628" y="0"/>
                  </a:lnTo>
                  <a:lnTo>
                    <a:pt x="8622628" y="15894244"/>
                  </a:lnTo>
                  <a:lnTo>
                    <a:pt x="0" y="15894244"/>
                  </a:lnTo>
                  <a:lnTo>
                    <a:pt x="0" y="0"/>
                  </a:lnTo>
                  <a:close/>
                </a:path>
              </a:pathLst>
            </a:custGeom>
            <a:blipFill>
              <a:blip r:embed="rId3"/>
              <a:stretch>
                <a:fillRect/>
              </a:stretch>
            </a:blipFill>
          </p:spPr>
        </p:sp>
        <p:sp>
          <p:nvSpPr>
            <p:cNvPr id="13" name="Freeform 4">
              <a:extLst>
                <a:ext uri="{FF2B5EF4-FFF2-40B4-BE49-F238E27FC236}">
                  <a16:creationId xmlns:a16="http://schemas.microsoft.com/office/drawing/2014/main" id="{4F8CBD0A-1B50-8D4B-B862-09F4C5D706EF}"/>
                </a:ext>
              </a:extLst>
            </p:cNvPr>
            <p:cNvSpPr/>
            <p:nvPr/>
          </p:nvSpPr>
          <p:spPr>
            <a:xfrm rot="1236038">
              <a:off x="9000791" y="1913593"/>
              <a:ext cx="1844399" cy="1489353"/>
            </a:xfrm>
            <a:custGeom>
              <a:avLst/>
              <a:gdLst/>
              <a:ahLst/>
              <a:cxnLst/>
              <a:rect l="l" t="t" r="r" b="b"/>
              <a:pathLst>
                <a:path w="2766599" h="2234029">
                  <a:moveTo>
                    <a:pt x="0" y="0"/>
                  </a:moveTo>
                  <a:lnTo>
                    <a:pt x="2766599" y="0"/>
                  </a:lnTo>
                  <a:lnTo>
                    <a:pt x="2766599" y="2234029"/>
                  </a:lnTo>
                  <a:lnTo>
                    <a:pt x="0" y="2234029"/>
                  </a:lnTo>
                  <a:lnTo>
                    <a:pt x="0" y="0"/>
                  </a:lnTo>
                  <a:close/>
                </a:path>
              </a:pathLst>
            </a:custGeom>
            <a:blipFill>
              <a:blip r:embed="rId4"/>
              <a:stretch>
                <a:fillRect/>
              </a:stretch>
            </a:blipFill>
          </p:spPr>
        </p:sp>
      </p:grpSp>
    </p:spTree>
    <p:extLst>
      <p:ext uri="{BB962C8B-B14F-4D97-AF65-F5344CB8AC3E}">
        <p14:creationId xmlns:p14="http://schemas.microsoft.com/office/powerpoint/2010/main" val="2499506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93A34D8-D634-25F8-8980-2644AA279408}"/>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06E8110A-4726-56B9-3F7E-762212EA3CC5}"/>
              </a:ext>
            </a:extLst>
          </p:cNvPr>
          <p:cNvSpPr/>
          <p:nvPr/>
        </p:nvSpPr>
        <p:spPr>
          <a:xfrm>
            <a:off x="1729804" y="3174192"/>
            <a:ext cx="8732391" cy="1610436"/>
          </a:xfrm>
          <a:prstGeom prst="roundRect">
            <a:avLst>
              <a:gd name="adj" fmla="val 13479"/>
            </a:avLst>
          </a:prstGeom>
          <a:solidFill>
            <a:schemeClr val="bg1"/>
          </a:solidFill>
          <a:ln>
            <a:solidFill>
              <a:srgbClr val="402C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Vẻ đẹp chiều xuân bình dị, đơn sơ mộc mạc của làng quê Bắc Bộ.</a:t>
            </a:r>
            <a:endParaRPr lang="en-US" sz="2400" dirty="0">
              <a:solidFill>
                <a:schemeClr val="tx1"/>
              </a:solidFill>
              <a:latin typeface="UTM Avo" panose="02040603050506020204" pitchFamily="18"/>
              <a:cs typeface="Arial" panose="020B0604020202020204" pitchFamily="34" charset="0"/>
            </a:endParaRPr>
          </a:p>
        </p:txBody>
      </p:sp>
      <p:sp>
        <p:nvSpPr>
          <p:cNvPr id="12" name="Rectangle: Rounded Corners 11">
            <a:extLst>
              <a:ext uri="{FF2B5EF4-FFF2-40B4-BE49-F238E27FC236}">
                <a16:creationId xmlns:a16="http://schemas.microsoft.com/office/drawing/2014/main" id="{27DFDBB9-A8BC-23E7-87CD-9F3952C1DC6B}"/>
              </a:ext>
            </a:extLst>
          </p:cNvPr>
          <p:cNvSpPr/>
          <p:nvPr/>
        </p:nvSpPr>
        <p:spPr>
          <a:xfrm>
            <a:off x="1729803" y="4999521"/>
            <a:ext cx="8732391" cy="1173762"/>
          </a:xfrm>
          <a:prstGeom prst="roundRect">
            <a:avLst>
              <a:gd name="adj" fmla="val 13479"/>
            </a:avLst>
          </a:prstGeom>
          <a:solidFill>
            <a:schemeClr val="bg1"/>
          </a:solidFill>
          <a:ln>
            <a:solidFill>
              <a:srgbClr val="402C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solidFill>
                <a:latin typeface="UTM Avo" panose="02040603050506020204" pitchFamily="18"/>
                <a:cs typeface="Arial" panose="020B0604020202020204" pitchFamily="34" charset="0"/>
              </a:rPr>
              <a:t>Tình yêu làng quê, đất nước sâu sắc và thiết tha.</a:t>
            </a:r>
            <a:endParaRPr lang="en-US" sz="2400" dirty="0">
              <a:solidFill>
                <a:schemeClr val="tx1"/>
              </a:solidFill>
              <a:latin typeface="UTM Avo" panose="02040603050506020204" pitchFamily="18"/>
              <a:cs typeface="Arial" panose="020B0604020202020204" pitchFamily="34" charset="0"/>
            </a:endParaRPr>
          </a:p>
        </p:txBody>
      </p:sp>
      <p:grpSp>
        <p:nvGrpSpPr>
          <p:cNvPr id="13" name="Group 12">
            <a:extLst>
              <a:ext uri="{FF2B5EF4-FFF2-40B4-BE49-F238E27FC236}">
                <a16:creationId xmlns:a16="http://schemas.microsoft.com/office/drawing/2014/main" id="{4C52C45D-E47F-759D-C126-A2BD10DEEB4A}"/>
              </a:ext>
            </a:extLst>
          </p:cNvPr>
          <p:cNvGrpSpPr/>
          <p:nvPr/>
        </p:nvGrpSpPr>
        <p:grpSpPr>
          <a:xfrm>
            <a:off x="4725904" y="1851878"/>
            <a:ext cx="2740187" cy="1037975"/>
            <a:chOff x="5768787" y="271441"/>
            <a:chExt cx="2740187" cy="1037975"/>
          </a:xfrm>
        </p:grpSpPr>
        <p:grpSp>
          <p:nvGrpSpPr>
            <p:cNvPr id="14" name="Group 13">
              <a:extLst>
                <a:ext uri="{FF2B5EF4-FFF2-40B4-BE49-F238E27FC236}">
                  <a16:creationId xmlns:a16="http://schemas.microsoft.com/office/drawing/2014/main" id="{D6FDB804-3C18-C7FB-55CF-3029B7846DB7}"/>
                </a:ext>
              </a:extLst>
            </p:cNvPr>
            <p:cNvGrpSpPr/>
            <p:nvPr/>
          </p:nvGrpSpPr>
          <p:grpSpPr>
            <a:xfrm>
              <a:off x="5836024" y="518088"/>
              <a:ext cx="2672950" cy="791328"/>
              <a:chOff x="5379230" y="1271131"/>
              <a:chExt cx="2672950" cy="791328"/>
            </a:xfrm>
          </p:grpSpPr>
          <p:sp>
            <p:nvSpPr>
              <p:cNvPr id="16" name="Freeform 6">
                <a:extLst>
                  <a:ext uri="{FF2B5EF4-FFF2-40B4-BE49-F238E27FC236}">
                    <a16:creationId xmlns:a16="http://schemas.microsoft.com/office/drawing/2014/main" id="{C79C9B7E-557F-AA0F-CC6F-80FACD2E32FD}"/>
                  </a:ext>
                </a:extLst>
              </p:cNvPr>
              <p:cNvSpPr/>
              <p:nvPr/>
            </p:nvSpPr>
            <p:spPr>
              <a:xfrm>
                <a:off x="5379230" y="1271131"/>
                <a:ext cx="2672950" cy="791328"/>
              </a:xfrm>
              <a:custGeom>
                <a:avLst/>
                <a:gdLst/>
                <a:ahLst/>
                <a:cxnLst/>
                <a:rect l="l" t="t" r="r" b="b"/>
                <a:pathLst>
                  <a:path w="1710466" h="185986">
                    <a:moveTo>
                      <a:pt x="53644" y="0"/>
                    </a:moveTo>
                    <a:lnTo>
                      <a:pt x="1656822" y="0"/>
                    </a:lnTo>
                    <a:cubicBezTo>
                      <a:pt x="1686449" y="0"/>
                      <a:pt x="1710466" y="24017"/>
                      <a:pt x="1710466" y="53644"/>
                    </a:cubicBezTo>
                    <a:lnTo>
                      <a:pt x="1710466" y="132342"/>
                    </a:lnTo>
                    <a:cubicBezTo>
                      <a:pt x="1710466" y="161969"/>
                      <a:pt x="1686449" y="185986"/>
                      <a:pt x="1656822" y="185986"/>
                    </a:cubicBezTo>
                    <a:lnTo>
                      <a:pt x="53644" y="185986"/>
                    </a:lnTo>
                    <a:cubicBezTo>
                      <a:pt x="24017" y="185986"/>
                      <a:pt x="0" y="161969"/>
                      <a:pt x="0" y="132342"/>
                    </a:cubicBezTo>
                    <a:lnTo>
                      <a:pt x="0" y="53644"/>
                    </a:lnTo>
                    <a:cubicBezTo>
                      <a:pt x="0" y="24017"/>
                      <a:pt x="24017" y="0"/>
                      <a:pt x="53644" y="0"/>
                    </a:cubicBezTo>
                    <a:close/>
                  </a:path>
                </a:pathLst>
              </a:custGeom>
              <a:solidFill>
                <a:srgbClr val="F9F7FF"/>
              </a:solidFill>
              <a:ln w="57150" cap="rnd">
                <a:solidFill>
                  <a:srgbClr val="3F3568"/>
                </a:solidFill>
                <a:prstDash val="solid"/>
                <a:round/>
              </a:ln>
            </p:spPr>
            <p:txBody>
              <a:bodyPr/>
              <a:lstStyle/>
              <a:p>
                <a:pPr algn="ctr"/>
                <a:endParaRPr lang="en-US" sz="2400" dirty="0">
                  <a:latin typeface="UTM Avo" panose="02040603050506020204" pitchFamily="18"/>
                </a:endParaRPr>
              </a:p>
            </p:txBody>
          </p:sp>
          <p:sp>
            <p:nvSpPr>
              <p:cNvPr id="17" name="TextBox 16">
                <a:extLst>
                  <a:ext uri="{FF2B5EF4-FFF2-40B4-BE49-F238E27FC236}">
                    <a16:creationId xmlns:a16="http://schemas.microsoft.com/office/drawing/2014/main" id="{29ACCB50-321E-111D-DDDD-8E3001BAFBF1}"/>
                  </a:ext>
                </a:extLst>
              </p:cNvPr>
              <p:cNvSpPr txBox="1"/>
              <p:nvPr/>
            </p:nvSpPr>
            <p:spPr>
              <a:xfrm>
                <a:off x="5444987" y="1435962"/>
                <a:ext cx="2541435" cy="461665"/>
              </a:xfrm>
              <a:prstGeom prst="rect">
                <a:avLst/>
              </a:prstGeom>
              <a:noFill/>
            </p:spPr>
            <p:txBody>
              <a:bodyPr wrap="square" rtlCol="0">
                <a:spAutoFit/>
              </a:bodyPr>
              <a:lstStyle/>
              <a:p>
                <a:pPr algn="ctr"/>
                <a:r>
                  <a:rPr lang="vi-VN" sz="2400" b="1" dirty="0">
                    <a:latin typeface="UTM Avo" panose="02040603050506020204" pitchFamily="18"/>
                    <a:cs typeface="Arial" panose="020B0604020202020204" pitchFamily="34" charset="0"/>
                  </a:rPr>
                  <a:t>1. Nội dung</a:t>
                </a:r>
                <a:endParaRPr lang="en-US" sz="2400" b="1" dirty="0">
                  <a:latin typeface="UTM Avo" panose="02040603050506020204" pitchFamily="18"/>
                  <a:cs typeface="Arial" panose="020B0604020202020204" pitchFamily="34" charset="0"/>
                </a:endParaRPr>
              </a:p>
            </p:txBody>
          </p:sp>
        </p:grpSp>
        <p:sp>
          <p:nvSpPr>
            <p:cNvPr id="15" name="Freeform 27">
              <a:extLst>
                <a:ext uri="{FF2B5EF4-FFF2-40B4-BE49-F238E27FC236}">
                  <a16:creationId xmlns:a16="http://schemas.microsoft.com/office/drawing/2014/main" id="{5697B87F-AD53-A5BC-EFB4-3119B6FF4CB2}"/>
                </a:ext>
              </a:extLst>
            </p:cNvPr>
            <p:cNvSpPr/>
            <p:nvPr/>
          </p:nvSpPr>
          <p:spPr>
            <a:xfrm flipH="1">
              <a:off x="5768787" y="271441"/>
              <a:ext cx="551329" cy="1028119"/>
            </a:xfrm>
            <a:custGeom>
              <a:avLst/>
              <a:gdLst/>
              <a:ahLst/>
              <a:cxnLst/>
              <a:rect l="l" t="t" r="r" b="b"/>
              <a:pathLst>
                <a:path w="959733" h="1789711">
                  <a:moveTo>
                    <a:pt x="959733" y="0"/>
                  </a:moveTo>
                  <a:lnTo>
                    <a:pt x="0" y="0"/>
                  </a:lnTo>
                  <a:lnTo>
                    <a:pt x="0" y="1789711"/>
                  </a:lnTo>
                  <a:lnTo>
                    <a:pt x="959733" y="1789711"/>
                  </a:lnTo>
                  <a:lnTo>
                    <a:pt x="959733" y="0"/>
                  </a:lnTo>
                  <a:close/>
                </a:path>
              </a:pathLst>
            </a:custGeom>
            <a:blipFill>
              <a:blip r:embed="rId3"/>
              <a:stretch>
                <a:fillRect/>
              </a:stretch>
            </a:blipFill>
          </p:spPr>
        </p:sp>
      </p:grpSp>
    </p:spTree>
    <p:extLst>
      <p:ext uri="{BB962C8B-B14F-4D97-AF65-F5344CB8AC3E}">
        <p14:creationId xmlns:p14="http://schemas.microsoft.com/office/powerpoint/2010/main" val="158662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9815683-5207-4884-B912-4AEEF996DE80}"/>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28E774A0-9B87-36A1-0430-F39B58861B55}"/>
              </a:ext>
            </a:extLst>
          </p:cNvPr>
          <p:cNvSpPr/>
          <p:nvPr/>
        </p:nvSpPr>
        <p:spPr>
          <a:xfrm>
            <a:off x="1729803" y="3227207"/>
            <a:ext cx="8732391" cy="1249886"/>
          </a:xfrm>
          <a:prstGeom prst="roundRect">
            <a:avLst>
              <a:gd name="adj" fmla="val 13479"/>
            </a:avLst>
          </a:prstGeom>
          <a:solidFill>
            <a:schemeClr val="bg1"/>
          </a:solidFill>
          <a:ln>
            <a:solidFill>
              <a:srgbClr val="402C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solidFill>
                <a:latin typeface="UTM Avo" panose="02040603050506020204" pitchFamily="18"/>
                <a:cs typeface="Arial" panose="020B0604020202020204" pitchFamily="34" charset="0"/>
              </a:rPr>
              <a:t>Từ ngữ giàu sắc thái biểu cảm, sử dụng nhiều từ láy.</a:t>
            </a:r>
            <a:endParaRPr lang="en-US" sz="2400" dirty="0">
              <a:solidFill>
                <a:schemeClr val="tx1"/>
              </a:solidFill>
              <a:latin typeface="UTM Avo" panose="02040603050506020204" pitchFamily="18"/>
              <a:cs typeface="Arial" panose="020B0604020202020204" pitchFamily="34" charset="0"/>
            </a:endParaRPr>
          </a:p>
        </p:txBody>
      </p:sp>
      <p:sp>
        <p:nvSpPr>
          <p:cNvPr id="12" name="Rectangle: Rounded Corners 11">
            <a:extLst>
              <a:ext uri="{FF2B5EF4-FFF2-40B4-BE49-F238E27FC236}">
                <a16:creationId xmlns:a16="http://schemas.microsoft.com/office/drawing/2014/main" id="{0485F96E-7066-6FDC-73C0-748DA16FC736}"/>
              </a:ext>
            </a:extLst>
          </p:cNvPr>
          <p:cNvSpPr/>
          <p:nvPr/>
        </p:nvSpPr>
        <p:spPr>
          <a:xfrm>
            <a:off x="1729803" y="4775084"/>
            <a:ext cx="8732391" cy="1173761"/>
          </a:xfrm>
          <a:prstGeom prst="roundRect">
            <a:avLst>
              <a:gd name="adj" fmla="val 13479"/>
            </a:avLst>
          </a:prstGeom>
          <a:solidFill>
            <a:schemeClr val="bg1"/>
          </a:solidFill>
          <a:ln>
            <a:solidFill>
              <a:srgbClr val="402C7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400" dirty="0">
                <a:solidFill>
                  <a:schemeClr val="tx1"/>
                </a:solidFill>
                <a:latin typeface="UTM Avo" panose="02040603050506020204" pitchFamily="18"/>
                <a:cs typeface="Arial" panose="020B0604020202020204" pitchFamily="34" charset="0"/>
              </a:rPr>
              <a:t>Thủ pháp lấy cái động </a:t>
            </a:r>
            <a:r>
              <a:rPr lang="en-US" sz="2400" dirty="0" err="1">
                <a:solidFill>
                  <a:schemeClr val="tx1"/>
                </a:solidFill>
                <a:latin typeface="UTM Avo" panose="02040603050506020204" pitchFamily="18"/>
                <a:cs typeface="Arial" panose="020B0604020202020204" pitchFamily="34" charset="0"/>
              </a:rPr>
              <a:t>tả</a:t>
            </a:r>
            <a:r>
              <a:rPr lang="en-US" sz="2400"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tĩnh.</a:t>
            </a:r>
            <a:endParaRPr lang="en-US" sz="2400" dirty="0">
              <a:solidFill>
                <a:schemeClr val="tx1"/>
              </a:solidFill>
              <a:latin typeface="UTM Avo" panose="02040603050506020204" pitchFamily="18"/>
              <a:cs typeface="Arial" panose="020B0604020202020204" pitchFamily="34" charset="0"/>
            </a:endParaRPr>
          </a:p>
        </p:txBody>
      </p:sp>
      <p:grpSp>
        <p:nvGrpSpPr>
          <p:cNvPr id="13" name="Group 12">
            <a:extLst>
              <a:ext uri="{FF2B5EF4-FFF2-40B4-BE49-F238E27FC236}">
                <a16:creationId xmlns:a16="http://schemas.microsoft.com/office/drawing/2014/main" id="{B4DFF903-BCA0-F7E7-DAF1-87DF37A3AB81}"/>
              </a:ext>
            </a:extLst>
          </p:cNvPr>
          <p:cNvGrpSpPr/>
          <p:nvPr/>
        </p:nvGrpSpPr>
        <p:grpSpPr>
          <a:xfrm>
            <a:off x="4418109" y="1898167"/>
            <a:ext cx="3355777" cy="1037975"/>
            <a:chOff x="5768787" y="271441"/>
            <a:chExt cx="3355777" cy="1037975"/>
          </a:xfrm>
        </p:grpSpPr>
        <p:grpSp>
          <p:nvGrpSpPr>
            <p:cNvPr id="14" name="Group 13">
              <a:extLst>
                <a:ext uri="{FF2B5EF4-FFF2-40B4-BE49-F238E27FC236}">
                  <a16:creationId xmlns:a16="http://schemas.microsoft.com/office/drawing/2014/main" id="{8541DDB8-80D3-593A-5711-5F7B4870D40B}"/>
                </a:ext>
              </a:extLst>
            </p:cNvPr>
            <p:cNvGrpSpPr/>
            <p:nvPr/>
          </p:nvGrpSpPr>
          <p:grpSpPr>
            <a:xfrm>
              <a:off x="5836023" y="518088"/>
              <a:ext cx="3288541" cy="791328"/>
              <a:chOff x="5379229" y="1271131"/>
              <a:chExt cx="3288541" cy="791328"/>
            </a:xfrm>
          </p:grpSpPr>
          <p:sp>
            <p:nvSpPr>
              <p:cNvPr id="16" name="Freeform 6">
                <a:extLst>
                  <a:ext uri="{FF2B5EF4-FFF2-40B4-BE49-F238E27FC236}">
                    <a16:creationId xmlns:a16="http://schemas.microsoft.com/office/drawing/2014/main" id="{7E5F03EC-F0B0-4EB5-B87F-5B3093B1EC01}"/>
                  </a:ext>
                </a:extLst>
              </p:cNvPr>
              <p:cNvSpPr/>
              <p:nvPr/>
            </p:nvSpPr>
            <p:spPr>
              <a:xfrm>
                <a:off x="5379229" y="1271131"/>
                <a:ext cx="3288541" cy="791328"/>
              </a:xfrm>
              <a:custGeom>
                <a:avLst/>
                <a:gdLst/>
                <a:ahLst/>
                <a:cxnLst/>
                <a:rect l="l" t="t" r="r" b="b"/>
                <a:pathLst>
                  <a:path w="1710466" h="185986">
                    <a:moveTo>
                      <a:pt x="53644" y="0"/>
                    </a:moveTo>
                    <a:lnTo>
                      <a:pt x="1656822" y="0"/>
                    </a:lnTo>
                    <a:cubicBezTo>
                      <a:pt x="1686449" y="0"/>
                      <a:pt x="1710466" y="24017"/>
                      <a:pt x="1710466" y="53644"/>
                    </a:cubicBezTo>
                    <a:lnTo>
                      <a:pt x="1710466" y="132342"/>
                    </a:lnTo>
                    <a:cubicBezTo>
                      <a:pt x="1710466" y="161969"/>
                      <a:pt x="1686449" y="185986"/>
                      <a:pt x="1656822" y="185986"/>
                    </a:cubicBezTo>
                    <a:lnTo>
                      <a:pt x="53644" y="185986"/>
                    </a:lnTo>
                    <a:cubicBezTo>
                      <a:pt x="24017" y="185986"/>
                      <a:pt x="0" y="161969"/>
                      <a:pt x="0" y="132342"/>
                    </a:cubicBezTo>
                    <a:lnTo>
                      <a:pt x="0" y="53644"/>
                    </a:lnTo>
                    <a:cubicBezTo>
                      <a:pt x="0" y="24017"/>
                      <a:pt x="24017" y="0"/>
                      <a:pt x="53644" y="0"/>
                    </a:cubicBezTo>
                    <a:close/>
                  </a:path>
                </a:pathLst>
              </a:custGeom>
              <a:solidFill>
                <a:srgbClr val="F9F7FF"/>
              </a:solidFill>
              <a:ln w="57150" cap="rnd">
                <a:solidFill>
                  <a:srgbClr val="3F3568"/>
                </a:solidFill>
                <a:prstDash val="solid"/>
                <a:round/>
              </a:ln>
            </p:spPr>
            <p:txBody>
              <a:bodyPr/>
              <a:lstStyle/>
              <a:p>
                <a:pPr algn="ctr"/>
                <a:endParaRPr lang="en-US" sz="2400" dirty="0">
                  <a:latin typeface="UTM Avo" panose="02040603050506020204" pitchFamily="18"/>
                </a:endParaRPr>
              </a:p>
            </p:txBody>
          </p:sp>
          <p:sp>
            <p:nvSpPr>
              <p:cNvPr id="17" name="TextBox 16">
                <a:extLst>
                  <a:ext uri="{FF2B5EF4-FFF2-40B4-BE49-F238E27FC236}">
                    <a16:creationId xmlns:a16="http://schemas.microsoft.com/office/drawing/2014/main" id="{8C8C8A71-2A79-A648-6721-53417C6D2064}"/>
                  </a:ext>
                </a:extLst>
              </p:cNvPr>
              <p:cNvSpPr txBox="1"/>
              <p:nvPr/>
            </p:nvSpPr>
            <p:spPr>
              <a:xfrm>
                <a:off x="5752781" y="1454132"/>
                <a:ext cx="2541435" cy="461665"/>
              </a:xfrm>
              <a:prstGeom prst="rect">
                <a:avLst/>
              </a:prstGeom>
              <a:noFill/>
            </p:spPr>
            <p:txBody>
              <a:bodyPr wrap="square" rtlCol="0">
                <a:spAutoFit/>
              </a:bodyPr>
              <a:lstStyle/>
              <a:p>
                <a:pPr algn="ctr"/>
                <a:r>
                  <a:rPr lang="vi-VN" sz="2400" b="1" dirty="0">
                    <a:latin typeface="UTM Avo" panose="02040603050506020204" pitchFamily="18"/>
                    <a:cs typeface="Arial" panose="020B0604020202020204" pitchFamily="34" charset="0"/>
                  </a:rPr>
                  <a:t>2. Nghệ thuật</a:t>
                </a:r>
                <a:endParaRPr lang="en-US" sz="2400" b="1" dirty="0">
                  <a:latin typeface="UTM Avo" panose="02040603050506020204" pitchFamily="18"/>
                  <a:cs typeface="Arial" panose="020B0604020202020204" pitchFamily="34" charset="0"/>
                </a:endParaRPr>
              </a:p>
            </p:txBody>
          </p:sp>
        </p:grpSp>
        <p:sp>
          <p:nvSpPr>
            <p:cNvPr id="15" name="Freeform 27">
              <a:extLst>
                <a:ext uri="{FF2B5EF4-FFF2-40B4-BE49-F238E27FC236}">
                  <a16:creationId xmlns:a16="http://schemas.microsoft.com/office/drawing/2014/main" id="{720810AE-F6FD-8D8C-1238-4A53D3B58DE0}"/>
                </a:ext>
              </a:extLst>
            </p:cNvPr>
            <p:cNvSpPr/>
            <p:nvPr/>
          </p:nvSpPr>
          <p:spPr>
            <a:xfrm flipH="1">
              <a:off x="5768787" y="271441"/>
              <a:ext cx="551329" cy="1028119"/>
            </a:xfrm>
            <a:custGeom>
              <a:avLst/>
              <a:gdLst/>
              <a:ahLst/>
              <a:cxnLst/>
              <a:rect l="l" t="t" r="r" b="b"/>
              <a:pathLst>
                <a:path w="959733" h="1789711">
                  <a:moveTo>
                    <a:pt x="959733" y="0"/>
                  </a:moveTo>
                  <a:lnTo>
                    <a:pt x="0" y="0"/>
                  </a:lnTo>
                  <a:lnTo>
                    <a:pt x="0" y="1789711"/>
                  </a:lnTo>
                  <a:lnTo>
                    <a:pt x="959733" y="1789711"/>
                  </a:lnTo>
                  <a:lnTo>
                    <a:pt x="959733" y="0"/>
                  </a:lnTo>
                  <a:close/>
                </a:path>
              </a:pathLst>
            </a:custGeom>
            <a:blipFill>
              <a:blip r:embed="rId3"/>
              <a:stretch>
                <a:fillRect/>
              </a:stretch>
            </a:blipFill>
          </p:spPr>
        </p:sp>
      </p:grpSp>
    </p:spTree>
    <p:extLst>
      <p:ext uri="{BB962C8B-B14F-4D97-AF65-F5344CB8AC3E}">
        <p14:creationId xmlns:p14="http://schemas.microsoft.com/office/powerpoint/2010/main" val="3260364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4AC9181-73FE-7240-B039-F4477D82ABF0}"/>
            </a:ext>
          </a:extLst>
        </p:cNvPr>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2125824-9AA8-5231-1E31-03A26D9DDDCB}"/>
              </a:ext>
            </a:extLst>
          </p:cNvPr>
          <p:cNvPicPr>
            <a:picLocks noChangeAspect="1"/>
          </p:cNvPicPr>
          <p:nvPr/>
        </p:nvPicPr>
        <p:blipFill>
          <a:blip r:embed="rId4"/>
          <a:stretch>
            <a:fillRect/>
          </a:stretch>
        </p:blipFill>
        <p:spPr>
          <a:xfrm>
            <a:off x="4619855" y="3063664"/>
            <a:ext cx="2952289" cy="1633356"/>
          </a:xfrm>
          <a:prstGeom prst="rect">
            <a:avLst/>
          </a:prstGeom>
        </p:spPr>
      </p:pic>
    </p:spTree>
    <p:extLst>
      <p:ext uri="{BB962C8B-B14F-4D97-AF65-F5344CB8AC3E}">
        <p14:creationId xmlns:p14="http://schemas.microsoft.com/office/powerpoint/2010/main" val="308455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5000" r="-5000"/>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C38C60-7663-CF89-4DEA-EE7D106EB2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9" name="Hexagon 8">
            <a:extLst>
              <a:ext uri="{FF2B5EF4-FFF2-40B4-BE49-F238E27FC236}">
                <a16:creationId xmlns:a16="http://schemas.microsoft.com/office/drawing/2014/main" id="{18B3AAA0-BF83-5DA2-7E38-3FD8A2CA2A4F}"/>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a typeface="UD Digi Kyokasho N-B" panose="02020700000000000000" pitchFamily="18" charset="-128"/>
              </a:rPr>
              <a:t>Ong</a:t>
            </a:r>
            <a:endParaRPr lang="en-US" sz="6000">
              <a:latin typeface="UTM Avo" panose="02040603050506020204" pitchFamily="18" charset="0"/>
              <a:ea typeface="UD Digi Kyokasho N-B" panose="02020700000000000000" pitchFamily="18" charset="-128"/>
            </a:endParaRPr>
          </a:p>
        </p:txBody>
      </p:sp>
      <p:sp>
        <p:nvSpPr>
          <p:cNvPr id="10" name="Hexagon 9">
            <a:extLst>
              <a:ext uri="{FF2B5EF4-FFF2-40B4-BE49-F238E27FC236}">
                <a16:creationId xmlns:a16="http://schemas.microsoft.com/office/drawing/2014/main" id="{02F04D3C-1187-1426-C3B3-A79B6382F9D8}"/>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a typeface="UD Digi Kyokasho N-B" panose="02020700000000000000" pitchFamily="18" charset="-128"/>
              </a:rPr>
              <a:t>non</a:t>
            </a:r>
            <a:endParaRPr lang="en-US" sz="6000">
              <a:latin typeface="UTM Avo" panose="02040603050506020204" pitchFamily="18" charset="0"/>
              <a:ea typeface="UD Digi Kyokasho N-B" panose="02020700000000000000" pitchFamily="18" charset="-128"/>
            </a:endParaRPr>
          </a:p>
        </p:txBody>
      </p:sp>
      <p:sp>
        <p:nvSpPr>
          <p:cNvPr id="11" name="Hexagon 10">
            <a:extLst>
              <a:ext uri="{FF2B5EF4-FFF2-40B4-BE49-F238E27FC236}">
                <a16:creationId xmlns:a16="http://schemas.microsoft.com/office/drawing/2014/main" id="{36944BF7-4F2C-69D7-58B8-EE270D41A74F}"/>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a typeface="UD Digi Kyokasho N-B" panose="02020700000000000000" pitchFamily="18" charset="-128"/>
              </a:rPr>
              <a:t>việc</a:t>
            </a:r>
          </a:p>
        </p:txBody>
      </p:sp>
      <p:sp>
        <p:nvSpPr>
          <p:cNvPr id="12" name="Hexagon 11">
            <a:extLst>
              <a:ext uri="{FF2B5EF4-FFF2-40B4-BE49-F238E27FC236}">
                <a16:creationId xmlns:a16="http://schemas.microsoft.com/office/drawing/2014/main" id="{0954BA48-97DD-5207-88B9-80F6F114A51C}"/>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ea typeface="UD Digi Kyokasho N-B" panose="02020700000000000000" pitchFamily="18" charset="-128"/>
              </a:rPr>
              <a:t>học</a:t>
            </a:r>
            <a:endParaRPr lang="en-US" sz="6000">
              <a:latin typeface="UTM Avo" panose="02040603050506020204" pitchFamily="18" charset="0"/>
              <a:ea typeface="UD Digi Kyokasho N-B" panose="02020700000000000000" pitchFamily="18" charset="-128"/>
            </a:endParaRPr>
          </a:p>
        </p:txBody>
      </p:sp>
      <p:pic>
        <p:nvPicPr>
          <p:cNvPr id="13" name="Picture 12">
            <a:extLst>
              <a:ext uri="{FF2B5EF4-FFF2-40B4-BE49-F238E27FC236}">
                <a16:creationId xmlns:a16="http://schemas.microsoft.com/office/drawing/2014/main" id="{D68F7EDF-6EBD-31CC-B25E-7D3335F257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5952" y="3436622"/>
            <a:ext cx="2650039" cy="2661817"/>
          </a:xfrm>
          <a:prstGeom prst="rect">
            <a:avLst/>
          </a:prstGeom>
        </p:spPr>
      </p:pic>
      <p:pic>
        <p:nvPicPr>
          <p:cNvPr id="14" name="Picture 13">
            <a:extLst>
              <a:ext uri="{FF2B5EF4-FFF2-40B4-BE49-F238E27FC236}">
                <a16:creationId xmlns:a16="http://schemas.microsoft.com/office/drawing/2014/main" id="{A4617396-522E-573B-234C-9BB71CDFCFC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15" name="Cartoon Background Music Funny Animation Free">
            <a:hlinkClick r:id="" action="ppaction://media"/>
            <a:extLst>
              <a:ext uri="{FF2B5EF4-FFF2-40B4-BE49-F238E27FC236}">
                <a16:creationId xmlns:a16="http://schemas.microsoft.com/office/drawing/2014/main" id="{56790679-95AD-CD4D-1B78-04619011BED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5026005" y="785131"/>
            <a:ext cx="487363" cy="487363"/>
          </a:xfrm>
          <a:prstGeom prst="rect">
            <a:avLst/>
          </a:prstGeom>
        </p:spPr>
      </p:pic>
    </p:spTree>
    <p:extLst>
      <p:ext uri="{BB962C8B-B14F-4D97-AF65-F5344CB8AC3E}">
        <p14:creationId xmlns:p14="http://schemas.microsoft.com/office/powerpoint/2010/main" val="293245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par>
                          <p:cTn id="7" fill="hold">
                            <p:stCondLst>
                              <p:cond delay="1"/>
                            </p:stCondLst>
                            <p:childTnLst>
                              <p:par>
                                <p:cTn id="8" presetID="2" presetClass="entr" presetSubtype="1" accel="10000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ppt_x"/>
                                          </p:val>
                                        </p:tav>
                                        <p:tav tm="100000">
                                          <p:val>
                                            <p:strVal val="#ppt_x"/>
                                          </p:val>
                                        </p:tav>
                                      </p:tavLst>
                                    </p:anim>
                                    <p:anim calcmode="lin" valueType="num">
                                      <p:cBhvr additive="base">
                                        <p:cTn id="11" dur="500" fill="hold"/>
                                        <p:tgtEl>
                                          <p:spTgt spid="9"/>
                                        </p:tgtEl>
                                        <p:attrNameLst>
                                          <p:attrName>ppt_y</p:attrName>
                                        </p:attrNameLst>
                                      </p:cBhvr>
                                      <p:tavLst>
                                        <p:tav tm="0">
                                          <p:val>
                                            <p:strVal val="0-#ppt_h/2"/>
                                          </p:val>
                                        </p:tav>
                                        <p:tav tm="100000">
                                          <p:val>
                                            <p:strVal val="#ppt_y"/>
                                          </p:val>
                                        </p:tav>
                                      </p:tavLst>
                                    </p:anim>
                                  </p:childTnLst>
                                </p:cTn>
                              </p:par>
                            </p:childTnLst>
                          </p:cTn>
                        </p:par>
                        <p:par>
                          <p:cTn id="12" fill="hold">
                            <p:stCondLst>
                              <p:cond delay="501"/>
                            </p:stCondLst>
                            <p:childTnLst>
                              <p:par>
                                <p:cTn id="13" presetID="2" presetClass="entr" presetSubtype="1" accel="10000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childTnLst>
                          </p:cTn>
                        </p:par>
                        <p:par>
                          <p:cTn id="17" fill="hold">
                            <p:stCondLst>
                              <p:cond delay="1001"/>
                            </p:stCondLst>
                            <p:childTnLst>
                              <p:par>
                                <p:cTn id="18" presetID="2" presetClass="entr" presetSubtype="4" accel="10000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1501"/>
                            </p:stCondLst>
                            <p:childTnLst>
                              <p:par>
                                <p:cTn id="23" presetID="2" presetClass="entr" presetSubtype="4" accel="10000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1000" fill="hold"/>
                                        <p:tgtEl>
                                          <p:spTgt spid="13"/>
                                        </p:tgtEl>
                                        <p:attrNameLst>
                                          <p:attrName>ppt_x</p:attrName>
                                        </p:attrNameLst>
                                      </p:cBhvr>
                                      <p:tavLst>
                                        <p:tav tm="0">
                                          <p:val>
                                            <p:strVal val="0-#ppt_w/2"/>
                                          </p:val>
                                        </p:tav>
                                        <p:tav tm="100000">
                                          <p:val>
                                            <p:strVal val="#ppt_x"/>
                                          </p:val>
                                        </p:tav>
                                      </p:tavLst>
                                    </p:anim>
                                    <p:anim calcmode="lin" valueType="num">
                                      <p:cBhvr additive="base">
                                        <p:cTn id="30"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numSld="999" showWhenStopped="0">
                <p:cTn id="31" repeatCount="indefinite" fill="hold" display="0">
                  <p:stCondLst>
                    <p:cond delay="indefinite"/>
                  </p:stCondLst>
                  <p:endCondLst>
                    <p:cond evt="onStopAudio" delay="0">
                      <p:tgtEl>
                        <p:sldTgt/>
                      </p:tgtEl>
                    </p:cond>
                  </p:endCondLst>
                </p:cTn>
                <p:tgtEl>
                  <p:spTgt spid="15"/>
                </p:tgtEl>
              </p:cMediaNode>
            </p:audio>
          </p:childTnLst>
        </p:cTn>
      </p:par>
    </p:tnLst>
    <p:bldLst>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r="-5000"/>
          </a:stretch>
        </a:blipFill>
        <a:effectLst/>
      </p:bgPr>
    </p:bg>
    <p:spTree>
      <p:nvGrpSpPr>
        <p:cNvPr id="1" name="">
          <a:extLst>
            <a:ext uri="{FF2B5EF4-FFF2-40B4-BE49-F238E27FC236}">
              <a16:creationId xmlns:a16="http://schemas.microsoft.com/office/drawing/2014/main" id="{C0CF2945-9644-221A-AEB6-4AD73559957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8CB349F-42C9-399B-57CA-628EA50020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09" y="4196183"/>
            <a:ext cx="2650039" cy="2661817"/>
          </a:xfrm>
          <a:prstGeom prst="rect">
            <a:avLst/>
          </a:prstGeom>
        </p:spPr>
      </p:pic>
      <p:sp>
        <p:nvSpPr>
          <p:cNvPr id="3" name="Rectangle: Rounded Corners 2">
            <a:extLst>
              <a:ext uri="{FF2B5EF4-FFF2-40B4-BE49-F238E27FC236}">
                <a16:creationId xmlns:a16="http://schemas.microsoft.com/office/drawing/2014/main" id="{2F436FA0-1172-C836-199A-D63BCF8E470A}"/>
              </a:ext>
            </a:extLst>
          </p:cNvPr>
          <p:cNvSpPr/>
          <p:nvPr/>
        </p:nvSpPr>
        <p:spPr>
          <a:xfrm>
            <a:off x="319460" y="1365813"/>
            <a:ext cx="9211291" cy="2963119"/>
          </a:xfrm>
          <a:prstGeom prst="roundRect">
            <a:avLst/>
          </a:prstGeom>
          <a:solidFill>
            <a:schemeClr val="bg1"/>
          </a:solidFill>
          <a:ln/>
        </p:spPr>
        <p:style>
          <a:lnRef idx="1">
            <a:schemeClr val="accent4"/>
          </a:lnRef>
          <a:fillRef idx="3">
            <a:schemeClr val="accent4"/>
          </a:fillRef>
          <a:effectRef idx="2">
            <a:schemeClr val="accent4"/>
          </a:effectRef>
          <a:fontRef idx="minor">
            <a:schemeClr val="lt1"/>
          </a:fontRef>
        </p:style>
        <p:txBody>
          <a:bodyPr rtlCol="0" anchor="ctr"/>
          <a:lstStyle/>
          <a:p>
            <a:pPr algn="ctr">
              <a:lnSpc>
                <a:spcPct val="150000"/>
              </a:lnSpc>
              <a:spcBef>
                <a:spcPts val="600"/>
              </a:spcBef>
              <a:spcAft>
                <a:spcPts val="800"/>
              </a:spcAft>
            </a:pPr>
            <a:r>
              <a:rPr lang="en-US" sz="2800" b="1"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HƯỚNG DẪN</a:t>
            </a:r>
            <a:endParaRPr lang="en-US" sz="28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endParaRPr>
          </a:p>
          <a:p>
            <a:pPr>
              <a:lnSpc>
                <a:spcPct val="150000"/>
              </a:lnSpc>
              <a:spcAft>
                <a:spcPts val="800"/>
              </a:spcAft>
            </a:pP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GV click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màn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xuất</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hiện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câu</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hỏi</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p>
          <a:p>
            <a:pPr>
              <a:lnSpc>
                <a:spcPct val="150000"/>
              </a:lnSpc>
              <a:spcAft>
                <a:spcPts val="800"/>
              </a:spcAft>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Click vào ô đáp án để chọn đáp án đúng. </a:t>
            </a:r>
            <a:endPar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50000"/>
              </a:lnSpc>
              <a:spcAft>
                <a:spcPts val="800"/>
              </a:spcAft>
            </a:pPr>
            <a:r>
              <a:rPr lang="en-US" sz="2400" kern="100" dirty="0">
                <a:solidFill>
                  <a:schemeClr val="tx1"/>
                </a:solidFill>
                <a:latin typeface="Aptos" panose="020B0004020202020204" pitchFamily="34" charset="0"/>
                <a:ea typeface="Aptos" panose="020B0004020202020204" pitchFamily="34" charset="0"/>
                <a:cs typeface="Times New Roman" panose="02020603050405020304" pitchFamily="18" charset="0"/>
              </a:rPr>
              <a:t>- </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GV click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vào</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màn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hình</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để</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chuyển</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a:solidFill>
                  <a:schemeClr val="tx1"/>
                </a:solidFill>
                <a:latin typeface="UTM Avo" panose="02040603050506020204" pitchFamily="18" charset="0"/>
                <a:ea typeface="Aptos" panose="020B0004020202020204" pitchFamily="34" charset="0"/>
                <a:cs typeface="Times New Roman" panose="02020603050405020304" pitchFamily="18" charset="0"/>
              </a:rPr>
              <a:t>sang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câu</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hỏi</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tiếp</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r>
              <a:rPr lang="en-US" sz="2400" kern="100" dirty="0" err="1">
                <a:solidFill>
                  <a:schemeClr val="tx1"/>
                </a:solidFill>
                <a:effectLst/>
                <a:latin typeface="UTM Avo" panose="02040603050506020204" pitchFamily="18" charset="0"/>
                <a:ea typeface="Aptos" panose="020B0004020202020204" pitchFamily="34" charset="0"/>
                <a:cs typeface="Times New Roman" panose="02020603050405020304" pitchFamily="18" charset="0"/>
              </a:rPr>
              <a:t>theo.</a:t>
            </a:r>
            <a:r>
              <a:rPr lang="en-US" sz="2400" kern="100" dirty="0">
                <a:solidFill>
                  <a:schemeClr val="tx1"/>
                </a:solidFill>
                <a:effectLst/>
                <a:latin typeface="UTM Avo" panose="02040603050506020204" pitchFamily="18" charset="0"/>
                <a:ea typeface="Aptos" panose="020B0004020202020204" pitchFamily="34" charset="0"/>
                <a:cs typeface="Times New Roman" panose="02020603050405020304" pitchFamily="18" charset="0"/>
              </a:rPr>
              <a:t> </a:t>
            </a:r>
            <a:endParaRPr lang="en-US" sz="24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499AB0E-9AB3-7D26-742A-D868A545BD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5040" y="1092264"/>
            <a:ext cx="2857500" cy="2857500"/>
          </a:xfrm>
          <a:prstGeom prst="rect">
            <a:avLst/>
          </a:prstGeom>
        </p:spPr>
      </p:pic>
      <p:pic>
        <p:nvPicPr>
          <p:cNvPr id="5" name="Picture 4">
            <a:extLst>
              <a:ext uri="{FF2B5EF4-FFF2-40B4-BE49-F238E27FC236}">
                <a16:creationId xmlns:a16="http://schemas.microsoft.com/office/drawing/2014/main" id="{B3186A00-4092-98FB-8C9F-0F5245954E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98796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7000" r="-27000"/>
          </a:stretch>
        </a:blipFill>
        <a:effectLst/>
      </p:bgPr>
    </p:bg>
    <p:spTree>
      <p:nvGrpSpPr>
        <p:cNvPr id="1" name="">
          <a:extLst>
            <a:ext uri="{FF2B5EF4-FFF2-40B4-BE49-F238E27FC236}">
              <a16:creationId xmlns:a16="http://schemas.microsoft.com/office/drawing/2014/main" id="{AB1943BB-03D9-8915-295C-8A5E2AE7FC9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AC31F62-E12E-3F8D-890D-2016775A69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3F672F7A-07D5-3341-4F2A-58B6F9F1C827}"/>
              </a:ext>
            </a:extLst>
          </p:cNvPr>
          <p:cNvSpPr/>
          <p:nvPr/>
        </p:nvSpPr>
        <p:spPr>
          <a:xfrm>
            <a:off x="8411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A. </a:t>
            </a:r>
            <a:r>
              <a:rPr lang="vi-VN" sz="2400" dirty="0">
                <a:solidFill>
                  <a:schemeClr val="tx1"/>
                </a:solidFill>
                <a:latin typeface="UTM Avo" panose="02040603050506020204" pitchFamily="18"/>
                <a:cs typeface="Arial" panose="020B0604020202020204" pitchFamily="34" charset="0"/>
              </a:rPr>
              <a:t>Đàn sáo đen sà xuống mổ vu vơ</a:t>
            </a:r>
            <a:r>
              <a:rPr lang="en-US" sz="2400" dirty="0">
                <a:solidFill>
                  <a:schemeClr val="tx1"/>
                </a:solidFill>
                <a:latin typeface="UTM Avo" panose="02040603050506020204" pitchFamily="18"/>
                <a:cs typeface="Arial" panose="020B0604020202020204" pitchFamily="34" charset="0"/>
              </a:rPr>
              <a:t>. </a:t>
            </a:r>
          </a:p>
        </p:txBody>
      </p:sp>
      <p:sp>
        <p:nvSpPr>
          <p:cNvPr id="4" name="Rectangle: Rounded Corners 14">
            <a:extLst>
              <a:ext uri="{FF2B5EF4-FFF2-40B4-BE49-F238E27FC236}">
                <a16:creationId xmlns:a16="http://schemas.microsoft.com/office/drawing/2014/main" id="{3BCBC5B5-B5CF-D5A4-9772-8AC140EA2489}"/>
              </a:ext>
            </a:extLst>
          </p:cNvPr>
          <p:cNvSpPr/>
          <p:nvPr/>
        </p:nvSpPr>
        <p:spPr>
          <a:xfrm>
            <a:off x="8411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C. Đò biếng lười nằm mặc nước sông trôi</a:t>
            </a:r>
            <a:r>
              <a:rPr lang="en-US" sz="2400" dirty="0">
                <a:solidFill>
                  <a:schemeClr val="tx1"/>
                </a:solidFill>
                <a:latin typeface="UTM Avo" panose="02040603050506020204" pitchFamily="18"/>
                <a:cs typeface="Arial" panose="020B0604020202020204" pitchFamily="34" charset="0"/>
              </a:rPr>
              <a:t>.</a:t>
            </a:r>
          </a:p>
        </p:txBody>
      </p:sp>
      <p:sp>
        <p:nvSpPr>
          <p:cNvPr id="5" name="Rectangle: Rounded Corners 15">
            <a:extLst>
              <a:ext uri="{FF2B5EF4-FFF2-40B4-BE49-F238E27FC236}">
                <a16:creationId xmlns:a16="http://schemas.microsoft.com/office/drawing/2014/main" id="{5B70DDD9-F5CF-9ECE-C33B-1322E547C352}"/>
              </a:ext>
            </a:extLst>
          </p:cNvPr>
          <p:cNvSpPr/>
          <p:nvPr/>
        </p:nvSpPr>
        <p:spPr>
          <a:xfrm>
            <a:off x="6395650"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B. </a:t>
            </a:r>
            <a:r>
              <a:rPr lang="vi-VN" sz="2400" dirty="0">
                <a:solidFill>
                  <a:schemeClr val="tx1"/>
                </a:solidFill>
                <a:latin typeface="UTM Avo" panose="02040603050506020204" pitchFamily="18"/>
                <a:cs typeface="Arial" panose="020B0604020202020204" pitchFamily="34" charset="0"/>
              </a:rPr>
              <a:t>Mấy cánh bướm rập rờn trôi trước gió</a:t>
            </a:r>
            <a:r>
              <a:rPr lang="en-US" sz="2400" dirty="0">
                <a:solidFill>
                  <a:schemeClr val="tx1"/>
                </a:solidFill>
                <a:latin typeface="UTM Avo" panose="02040603050506020204" pitchFamily="18"/>
                <a:cs typeface="Arial" panose="020B0604020202020204" pitchFamily="34" charset="0"/>
              </a:rPr>
              <a:t>.</a:t>
            </a:r>
          </a:p>
        </p:txBody>
      </p:sp>
      <p:sp>
        <p:nvSpPr>
          <p:cNvPr id="6" name="Rectangle: Rounded Corners 16">
            <a:extLst>
              <a:ext uri="{FF2B5EF4-FFF2-40B4-BE49-F238E27FC236}">
                <a16:creationId xmlns:a16="http://schemas.microsoft.com/office/drawing/2014/main" id="{2C053A81-2C6A-CF18-1F6F-37D2062F2BDC}"/>
              </a:ext>
            </a:extLst>
          </p:cNvPr>
          <p:cNvSpPr/>
          <p:nvPr/>
        </p:nvSpPr>
        <p:spPr>
          <a:xfrm>
            <a:off x="6395650"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D. </a:t>
            </a:r>
            <a:r>
              <a:rPr lang="en-US" sz="2400" dirty="0" err="1">
                <a:solidFill>
                  <a:schemeClr val="tx1"/>
                </a:solidFill>
                <a:latin typeface="UTM Avo" panose="02040603050506020204" pitchFamily="18"/>
                <a:cs typeface="Arial" panose="020B0604020202020204" pitchFamily="34" charset="0"/>
              </a:rPr>
              <a:t>Lũ</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cò</a:t>
            </a:r>
            <a:r>
              <a:rPr lang="en-US" sz="2400" dirty="0">
                <a:solidFill>
                  <a:schemeClr val="tx1"/>
                </a:solidFill>
                <a:latin typeface="UTM Avo" panose="02040603050506020204" pitchFamily="18"/>
                <a:cs typeface="Arial" panose="020B0604020202020204" pitchFamily="34" charset="0"/>
              </a:rPr>
              <a:t> con </a:t>
            </a:r>
            <a:r>
              <a:rPr lang="en-US" sz="2400" dirty="0" err="1">
                <a:solidFill>
                  <a:schemeClr val="tx1"/>
                </a:solidFill>
                <a:latin typeface="UTM Avo" panose="02040603050506020204" pitchFamily="18"/>
                <a:cs typeface="Arial" panose="020B0604020202020204" pitchFamily="34" charset="0"/>
              </a:rPr>
              <a:t>chốc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chốc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vụt</a:t>
            </a:r>
            <a:r>
              <a:rPr lang="en-US" sz="2400" dirty="0">
                <a:solidFill>
                  <a:schemeClr val="tx1"/>
                </a:solidFill>
                <a:latin typeface="UTM Avo" panose="02040603050506020204" pitchFamily="18"/>
                <a:cs typeface="Arial" panose="020B0604020202020204" pitchFamily="34" charset="0"/>
              </a:rPr>
              <a:t> bay </a:t>
            </a:r>
            <a:r>
              <a:rPr lang="en-US" sz="2400" dirty="0" err="1">
                <a:solidFill>
                  <a:schemeClr val="tx1"/>
                </a:solidFill>
                <a:latin typeface="UTM Avo" panose="02040603050506020204" pitchFamily="18"/>
                <a:cs typeface="Arial" panose="020B0604020202020204" pitchFamily="34" charset="0"/>
              </a:rPr>
              <a:t>ra.</a:t>
            </a:r>
            <a:endParaRPr lang="en-US" sz="2400" dirty="0">
              <a:solidFill>
                <a:schemeClr val="tx1"/>
              </a:solidFill>
              <a:latin typeface="UTM Avo" panose="02040603050506020204" pitchFamily="18"/>
              <a:cs typeface="Arial" panose="020B0604020202020204" pitchFamily="34" charset="0"/>
            </a:endParaRPr>
          </a:p>
        </p:txBody>
      </p:sp>
      <p:pic>
        <p:nvPicPr>
          <p:cNvPr id="7" name="Picture 18">
            <a:extLst>
              <a:ext uri="{FF2B5EF4-FFF2-40B4-BE49-F238E27FC236}">
                <a16:creationId xmlns:a16="http://schemas.microsoft.com/office/drawing/2014/main" id="{74D460DE-D0AC-2A58-2157-0DED9F3FEB7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58739" y="533150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73344F9F-1AAF-9DC5-FDBE-31563FF12F2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64273" y="535389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5A14F126-3CD5-9A02-9D02-5D4E3B5132F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8739" y="3699995"/>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809D992-710B-0D46-8321-320D5967AF3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051288" y="3564629"/>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33BB93FB-6878-1C6B-8990-CB15B8992792}"/>
              </a:ext>
            </a:extLst>
          </p:cNvPr>
          <p:cNvSpPr/>
          <p:nvPr/>
        </p:nvSpPr>
        <p:spPr>
          <a:xfrm>
            <a:off x="841150" y="376088"/>
            <a:ext cx="9725593" cy="2201276"/>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Câu 1:</a:t>
            </a:r>
            <a:r>
              <a:rPr lang="vi-VN" sz="2400" dirty="0">
                <a:solidFill>
                  <a:schemeClr val="tx1"/>
                </a:solidFill>
                <a:latin typeface="UTM Avo" panose="02040603050506020204" pitchFamily="18"/>
                <a:cs typeface="Arial" panose="020B0604020202020204" pitchFamily="34" charset="0"/>
              </a:rPr>
              <a:t> Hình ảnh nào trong bài thơ thể hiện sự tĩnh lặng của không gian?</a:t>
            </a:r>
            <a:endParaRPr lang="en-US" sz="2400" dirty="0">
              <a:solidFill>
                <a:schemeClr val="tx1"/>
              </a:solidFill>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65C439E7-B1A4-F744-AA81-4BCB6AEBBF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3568" y="552942"/>
            <a:ext cx="2071868" cy="2071868"/>
          </a:xfrm>
          <a:prstGeom prst="rect">
            <a:avLst/>
          </a:prstGeom>
        </p:spPr>
      </p:pic>
      <p:pic>
        <p:nvPicPr>
          <p:cNvPr id="13" name="Picture 12">
            <a:extLst>
              <a:ext uri="{FF2B5EF4-FFF2-40B4-BE49-F238E27FC236}">
                <a16:creationId xmlns:a16="http://schemas.microsoft.com/office/drawing/2014/main" id="{7A0FA108-BE26-D946-358E-B6D8E00CB67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06529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7000" r="-27000"/>
          </a:stretch>
        </a:blipFill>
        <a:effectLst/>
      </p:bgPr>
    </p:bg>
    <p:spTree>
      <p:nvGrpSpPr>
        <p:cNvPr id="1" name="">
          <a:extLst>
            <a:ext uri="{FF2B5EF4-FFF2-40B4-BE49-F238E27FC236}">
              <a16:creationId xmlns:a16="http://schemas.microsoft.com/office/drawing/2014/main" id="{C556A6AD-EA83-CAB9-5169-C3A3C0773BD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CDD7AE8-898D-A540-3A1C-9EF770B330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2CF9D3FF-6748-5818-D622-5F3B3A2E9F12}"/>
              </a:ext>
            </a:extLst>
          </p:cNvPr>
          <p:cNvSpPr/>
          <p:nvPr/>
        </p:nvSpPr>
        <p:spPr>
          <a:xfrm>
            <a:off x="1192023" y="2854173"/>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solidFill>
                  <a:schemeClr val="tx1"/>
                </a:solidFill>
                <a:latin typeface="UTM Avo" panose="02040603050506020204" pitchFamily="18"/>
                <a:cs typeface="Arial" panose="020B0604020202020204" pitchFamily="34" charset="0"/>
              </a:rPr>
              <a:t>A. Hoa </a:t>
            </a:r>
            <a:r>
              <a:rPr lang="en-US" sz="2400" dirty="0" err="1">
                <a:solidFill>
                  <a:schemeClr val="tx1"/>
                </a:solidFill>
                <a:latin typeface="UTM Avo" panose="02040603050506020204" pitchFamily="18"/>
                <a:cs typeface="Arial" panose="020B0604020202020204" pitchFamily="34" charset="0"/>
              </a:rPr>
              <a:t>đào</a:t>
            </a:r>
            <a:r>
              <a:rPr lang="en-US" sz="2400" dirty="0">
                <a:solidFill>
                  <a:schemeClr val="tx1"/>
                </a:solidFill>
                <a:latin typeface="UTM Avo" panose="02040603050506020204" pitchFamily="18"/>
                <a:cs typeface="Arial" panose="020B0604020202020204" pitchFamily="34" charset="0"/>
              </a:rPr>
              <a:t>. </a:t>
            </a:r>
          </a:p>
        </p:txBody>
      </p:sp>
      <p:sp>
        <p:nvSpPr>
          <p:cNvPr id="4" name="Rectangle: Rounded Corners 14">
            <a:extLst>
              <a:ext uri="{FF2B5EF4-FFF2-40B4-BE49-F238E27FC236}">
                <a16:creationId xmlns:a16="http://schemas.microsoft.com/office/drawing/2014/main" id="{22AB5EC2-2A8A-02E2-23FC-35F4211A1649}"/>
              </a:ext>
            </a:extLst>
          </p:cNvPr>
          <p:cNvSpPr/>
          <p:nvPr/>
        </p:nvSpPr>
        <p:spPr>
          <a:xfrm>
            <a:off x="1192023" y="449999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solidFill>
                  <a:schemeClr val="tx1"/>
                </a:solidFill>
                <a:latin typeface="UTM Avo" panose="02040603050506020204" pitchFamily="18"/>
                <a:cs typeface="Arial" panose="020B0604020202020204" pitchFamily="34" charset="0"/>
              </a:rPr>
              <a:t>C. Hoa </a:t>
            </a:r>
            <a:r>
              <a:rPr lang="en-US" sz="2400" dirty="0" err="1">
                <a:solidFill>
                  <a:schemeClr val="tx1"/>
                </a:solidFill>
                <a:latin typeface="UTM Avo" panose="02040603050506020204" pitchFamily="18"/>
                <a:cs typeface="Arial" panose="020B0604020202020204" pitchFamily="34" charset="0"/>
              </a:rPr>
              <a:t>bằng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lăng</a:t>
            </a:r>
            <a:r>
              <a:rPr lang="en-US" sz="2400" dirty="0">
                <a:solidFill>
                  <a:schemeClr val="tx1"/>
                </a:solidFill>
                <a:latin typeface="UTM Avo" panose="02040603050506020204" pitchFamily="18"/>
                <a:cs typeface="Arial" panose="020B0604020202020204" pitchFamily="34" charset="0"/>
              </a:rPr>
              <a:t>. </a:t>
            </a:r>
          </a:p>
        </p:txBody>
      </p:sp>
      <p:sp>
        <p:nvSpPr>
          <p:cNvPr id="5" name="Rectangle: Rounded Corners 15">
            <a:extLst>
              <a:ext uri="{FF2B5EF4-FFF2-40B4-BE49-F238E27FC236}">
                <a16:creationId xmlns:a16="http://schemas.microsoft.com/office/drawing/2014/main" id="{6F0D7773-76E6-D9E3-8816-BFCEF2ACA184}"/>
              </a:ext>
            </a:extLst>
          </p:cNvPr>
          <p:cNvSpPr/>
          <p:nvPr/>
        </p:nvSpPr>
        <p:spPr>
          <a:xfrm>
            <a:off x="5948065" y="2854173"/>
            <a:ext cx="4142231"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vi-VN" sz="2400" dirty="0">
                <a:solidFill>
                  <a:schemeClr val="tx1"/>
                </a:solidFill>
                <a:latin typeface="UTM Avo" panose="02040603050506020204" pitchFamily="18"/>
                <a:cs typeface="Arial" panose="020B0604020202020204" pitchFamily="34" charset="0"/>
              </a:rPr>
              <a:t>B. </a:t>
            </a:r>
            <a:r>
              <a:rPr lang="en-US" sz="2400" dirty="0">
                <a:solidFill>
                  <a:schemeClr val="tx1"/>
                </a:solidFill>
                <a:latin typeface="UTM Avo" panose="02040603050506020204" pitchFamily="18"/>
                <a:cs typeface="Arial" panose="020B0604020202020204" pitchFamily="34" charset="0"/>
              </a:rPr>
              <a:t>Hoa </a:t>
            </a:r>
            <a:r>
              <a:rPr lang="en-US" sz="2400" dirty="0" err="1">
                <a:solidFill>
                  <a:schemeClr val="tx1"/>
                </a:solidFill>
                <a:latin typeface="UTM Avo" panose="02040603050506020204" pitchFamily="18"/>
                <a:cs typeface="Arial" panose="020B0604020202020204" pitchFamily="34" charset="0"/>
              </a:rPr>
              <a:t>xoan</a:t>
            </a:r>
            <a:r>
              <a:rPr lang="vi-VN" sz="2400" dirty="0">
                <a:solidFill>
                  <a:schemeClr val="tx1"/>
                </a:solidFill>
                <a:latin typeface="UTM Avo" panose="02040603050506020204" pitchFamily="18"/>
                <a:cs typeface="Arial" panose="020B0604020202020204" pitchFamily="34" charset="0"/>
              </a:rPr>
              <a:t>. </a:t>
            </a:r>
            <a:endParaRPr lang="en-US" sz="2400" dirty="0">
              <a:solidFill>
                <a:schemeClr val="tx1"/>
              </a:solidFill>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D4859DB5-D262-B503-EA92-531C515E3485}"/>
              </a:ext>
            </a:extLst>
          </p:cNvPr>
          <p:cNvSpPr/>
          <p:nvPr/>
        </p:nvSpPr>
        <p:spPr>
          <a:xfrm>
            <a:off x="5948065" y="4499994"/>
            <a:ext cx="4142231"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400" dirty="0">
                <a:solidFill>
                  <a:schemeClr val="tx1"/>
                </a:solidFill>
                <a:latin typeface="UTM Avo" panose="02040603050506020204" pitchFamily="18"/>
                <a:cs typeface="Arial" panose="020B0604020202020204" pitchFamily="34" charset="0"/>
              </a:rPr>
              <a:t>D. Hoa ban.</a:t>
            </a:r>
          </a:p>
        </p:txBody>
      </p:sp>
      <p:pic>
        <p:nvPicPr>
          <p:cNvPr id="7" name="Picture 18">
            <a:extLst>
              <a:ext uri="{FF2B5EF4-FFF2-40B4-BE49-F238E27FC236}">
                <a16:creationId xmlns:a16="http://schemas.microsoft.com/office/drawing/2014/main" id="{F35B8DD4-9D44-6364-83EF-6C771C4316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90109" y="356740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67A5DE0C-79D0-B03F-564E-A62D9C2FC99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90109" y="5343260"/>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727D4D2F-16E8-4819-C5A4-057DAF78B0A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2652" y="364683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A7A25D1-5BE6-B9CC-00BD-7DC643670CC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2652" y="52783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1937D529-9C22-F62F-39E0-16B2CEC84FB2}"/>
              </a:ext>
            </a:extLst>
          </p:cNvPr>
          <p:cNvSpPr/>
          <p:nvPr/>
        </p:nvSpPr>
        <p:spPr>
          <a:xfrm>
            <a:off x="1192023" y="552942"/>
            <a:ext cx="8898273" cy="2024422"/>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Câu 2:</a:t>
            </a:r>
            <a:r>
              <a:rPr lang="vi-VN" sz="2400" dirty="0">
                <a:solidFill>
                  <a:schemeClr val="tx1"/>
                </a:solidFill>
                <a:latin typeface="UTM Avo" panose="02040603050506020204" pitchFamily="18"/>
                <a:cs typeface="Arial" panose="020B0604020202020204" pitchFamily="34" charset="0"/>
              </a:rPr>
              <a:t> Trong bài thơ, hình ảnh "hoa tím rụng tơi bời" nhắc đến loài cây nào?</a:t>
            </a:r>
            <a:endParaRPr lang="en-US" sz="2400" dirty="0">
              <a:solidFill>
                <a:schemeClr val="tx1"/>
              </a:solidFill>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27D291DC-3FEC-4D2D-909B-5EC42DEBC9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53568" y="552942"/>
            <a:ext cx="2071868" cy="2071868"/>
          </a:xfrm>
          <a:prstGeom prst="rect">
            <a:avLst/>
          </a:prstGeom>
        </p:spPr>
      </p:pic>
      <p:pic>
        <p:nvPicPr>
          <p:cNvPr id="13" name="Picture 12">
            <a:extLst>
              <a:ext uri="{FF2B5EF4-FFF2-40B4-BE49-F238E27FC236}">
                <a16:creationId xmlns:a16="http://schemas.microsoft.com/office/drawing/2014/main" id="{D776E383-04A6-B261-86C6-A5F0CB4443C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720486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7000" r="-27000"/>
          </a:stretch>
        </a:blipFill>
        <a:effectLst/>
      </p:bgPr>
    </p:bg>
    <p:spTree>
      <p:nvGrpSpPr>
        <p:cNvPr id="1" name="">
          <a:extLst>
            <a:ext uri="{FF2B5EF4-FFF2-40B4-BE49-F238E27FC236}">
              <a16:creationId xmlns:a16="http://schemas.microsoft.com/office/drawing/2014/main" id="{A47C832E-13B7-BA2D-79C7-17AF1E1D377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C74DB31-51EC-A124-3196-21DF36D33D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9D819445-45D0-8739-BA25-75011D62C4FF}"/>
              </a:ext>
            </a:extLst>
          </p:cNvPr>
          <p:cNvSpPr/>
          <p:nvPr/>
        </p:nvSpPr>
        <p:spPr>
          <a:xfrm>
            <a:off x="841150" y="2854173"/>
            <a:ext cx="465030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A. </a:t>
            </a:r>
            <a:r>
              <a:rPr lang="en-US" sz="2400" dirty="0" err="1">
                <a:solidFill>
                  <a:schemeClr val="tx1"/>
                </a:solidFill>
                <a:latin typeface="UTM Avo" panose="02040603050506020204" pitchFamily="18"/>
                <a:cs typeface="Arial" panose="020B0604020202020204" pitchFamily="34" charset="0"/>
              </a:rPr>
              <a:t>Sự</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hối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hả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thiên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nhiên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vào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mùa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xuân</a:t>
            </a:r>
            <a:r>
              <a:rPr lang="en-US" sz="2400" dirty="0">
                <a:solidFill>
                  <a:schemeClr val="tx1"/>
                </a:solidFill>
                <a:latin typeface="UTM Avo" panose="02040603050506020204" pitchFamily="18"/>
                <a:cs typeface="Arial" panose="020B0604020202020204" pitchFamily="34" charset="0"/>
              </a:rPr>
              <a:t>.</a:t>
            </a:r>
          </a:p>
        </p:txBody>
      </p:sp>
      <p:sp>
        <p:nvSpPr>
          <p:cNvPr id="4" name="Rectangle: Rounded Corners 14">
            <a:extLst>
              <a:ext uri="{FF2B5EF4-FFF2-40B4-BE49-F238E27FC236}">
                <a16:creationId xmlns:a16="http://schemas.microsoft.com/office/drawing/2014/main" id="{2103C8D9-B8C5-C498-533A-AF8DFF4754D8}"/>
              </a:ext>
            </a:extLst>
          </p:cNvPr>
          <p:cNvSpPr/>
          <p:nvPr/>
        </p:nvSpPr>
        <p:spPr>
          <a:xfrm>
            <a:off x="841150" y="4499994"/>
            <a:ext cx="465030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C. </a:t>
            </a:r>
            <a:r>
              <a:rPr lang="en-US" sz="2400" dirty="0" err="1">
                <a:solidFill>
                  <a:schemeClr val="tx1"/>
                </a:solidFill>
                <a:latin typeface="UTM Avo" panose="02040603050506020204" pitchFamily="18"/>
                <a:cs typeface="Arial" panose="020B0604020202020204" pitchFamily="34" charset="0"/>
              </a:rPr>
              <a:t>Nhịp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sống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bình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yên</a:t>
            </a:r>
            <a:r>
              <a:rPr lang="en-US" sz="2400" dirty="0">
                <a:solidFill>
                  <a:schemeClr val="tx1"/>
                </a:solidFill>
                <a:latin typeface="UTM Avo" panose="02040603050506020204" pitchFamily="18"/>
                <a:cs typeface="Arial" panose="020B0604020202020204" pitchFamily="34" charset="0"/>
              </a:rPr>
              <a:t>, </a:t>
            </a:r>
          </a:p>
          <a:p>
            <a:pPr algn="ctr">
              <a:lnSpc>
                <a:spcPct val="150000"/>
              </a:lnSpc>
            </a:pPr>
            <a:r>
              <a:rPr lang="en-US" sz="2400" dirty="0">
                <a:solidFill>
                  <a:schemeClr val="tx1"/>
                </a:solidFill>
                <a:latin typeface="UTM Avo" panose="02040603050506020204" pitchFamily="18"/>
                <a:cs typeface="Arial" panose="020B0604020202020204" pitchFamily="34" charset="0"/>
              </a:rPr>
              <a:t>thong </a:t>
            </a:r>
            <a:r>
              <a:rPr lang="en-US" sz="2400" dirty="0" err="1">
                <a:solidFill>
                  <a:schemeClr val="tx1"/>
                </a:solidFill>
                <a:latin typeface="UTM Avo" panose="02040603050506020204" pitchFamily="18"/>
                <a:cs typeface="Arial" panose="020B0604020202020204" pitchFamily="34" charset="0"/>
              </a:rPr>
              <a:t>thả</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làng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quê</a:t>
            </a:r>
            <a:r>
              <a:rPr lang="en-US" sz="2400" dirty="0">
                <a:solidFill>
                  <a:schemeClr val="tx1"/>
                </a:solidFill>
                <a:latin typeface="UTM Avo" panose="02040603050506020204" pitchFamily="18"/>
                <a:cs typeface="Arial" panose="020B0604020202020204" pitchFamily="34" charset="0"/>
              </a:rPr>
              <a:t>.</a:t>
            </a:r>
          </a:p>
        </p:txBody>
      </p:sp>
      <p:sp>
        <p:nvSpPr>
          <p:cNvPr id="5" name="Rectangle: Rounded Corners 15">
            <a:extLst>
              <a:ext uri="{FF2B5EF4-FFF2-40B4-BE49-F238E27FC236}">
                <a16:creationId xmlns:a16="http://schemas.microsoft.com/office/drawing/2014/main" id="{485D8723-5E0A-423B-88FD-F17103879C05}"/>
              </a:ext>
            </a:extLst>
          </p:cNvPr>
          <p:cNvSpPr/>
          <p:nvPr/>
        </p:nvSpPr>
        <p:spPr>
          <a:xfrm>
            <a:off x="6395650" y="2854173"/>
            <a:ext cx="465030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B. </a:t>
            </a:r>
            <a:r>
              <a:rPr lang="en-US" sz="2400" dirty="0" err="1">
                <a:solidFill>
                  <a:schemeClr val="tx1"/>
                </a:solidFill>
                <a:latin typeface="UTM Avo" panose="02040603050506020204" pitchFamily="18"/>
                <a:cs typeface="Arial" panose="020B0604020202020204" pitchFamily="34" charset="0"/>
              </a:rPr>
              <a:t>Sự</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chuyển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mạnh</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mẽ</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của</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thiên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nhiên</a:t>
            </a:r>
            <a:endParaRPr lang="en-US" sz="2400" dirty="0">
              <a:solidFill>
                <a:schemeClr val="tx1"/>
              </a:solidFill>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6E0DA7F2-2819-63A2-F428-EDDD177D85F7}"/>
              </a:ext>
            </a:extLst>
          </p:cNvPr>
          <p:cNvSpPr/>
          <p:nvPr/>
        </p:nvSpPr>
        <p:spPr>
          <a:xfrm>
            <a:off x="6395650" y="4499994"/>
            <a:ext cx="465030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D. </a:t>
            </a:r>
            <a:r>
              <a:rPr lang="en-US" sz="2400" dirty="0" err="1">
                <a:solidFill>
                  <a:schemeClr val="tx1"/>
                </a:solidFill>
                <a:latin typeface="UTM Avo" panose="02040603050506020204" pitchFamily="18"/>
                <a:cs typeface="Arial" panose="020B0604020202020204" pitchFamily="34" charset="0"/>
              </a:rPr>
              <a:t>Một</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không</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gian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rực</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rỡ</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náo</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nhiệt</a:t>
            </a:r>
            <a:r>
              <a:rPr lang="en-US" sz="2400" dirty="0">
                <a:solidFill>
                  <a:schemeClr val="tx1"/>
                </a:solidFill>
                <a:latin typeface="UTM Avo" panose="02040603050506020204" pitchFamily="18"/>
                <a:cs typeface="Arial" panose="020B0604020202020204" pitchFamily="34" charset="0"/>
              </a:rPr>
              <a:t>.</a:t>
            </a:r>
          </a:p>
        </p:txBody>
      </p:sp>
      <p:pic>
        <p:nvPicPr>
          <p:cNvPr id="7" name="Picture 18">
            <a:extLst>
              <a:ext uri="{FF2B5EF4-FFF2-40B4-BE49-F238E27FC236}">
                <a16:creationId xmlns:a16="http://schemas.microsoft.com/office/drawing/2014/main" id="{3DB61DF1-4D6A-5AF3-D045-DBFBA68A175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2787" y="5292097"/>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AFE5D2C7-3DD3-6AB1-CB07-F775A54BA43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8321" y="5314490"/>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141F6268-D73A-B2F9-1814-D71B7ABC63C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42787" y="366059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4199BCF-CE83-BFB9-46A6-966CA546046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35336" y="352522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098E8B11-2F6D-0E3F-DD07-CA5168BFD737}"/>
              </a:ext>
            </a:extLst>
          </p:cNvPr>
          <p:cNvSpPr/>
          <p:nvPr/>
        </p:nvSpPr>
        <p:spPr>
          <a:xfrm>
            <a:off x="841150" y="931542"/>
            <a:ext cx="9725593" cy="1645822"/>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Câu 3:</a:t>
            </a:r>
            <a:r>
              <a:rPr lang="vi-VN" sz="2400" dirty="0">
                <a:solidFill>
                  <a:schemeClr val="tx1"/>
                </a:solidFill>
                <a:latin typeface="UTM Avo" panose="02040603050506020204" pitchFamily="18"/>
                <a:cs typeface="Arial" panose="020B0604020202020204" pitchFamily="34" charset="0"/>
              </a:rPr>
              <a:t> Hình ảnh "đàn sáo đen sà xuống mổ vu vơ" thể hiện điều gì?</a:t>
            </a:r>
            <a:endParaRPr lang="en-US" sz="2400" dirty="0">
              <a:solidFill>
                <a:schemeClr val="tx1"/>
              </a:solidFill>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2CE24053-F172-9CC5-D65E-DFD7FB5716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20132" y="1022423"/>
            <a:ext cx="2071868" cy="2071868"/>
          </a:xfrm>
          <a:prstGeom prst="rect">
            <a:avLst/>
          </a:prstGeom>
        </p:spPr>
      </p:pic>
      <p:pic>
        <p:nvPicPr>
          <p:cNvPr id="13" name="Picture 12">
            <a:extLst>
              <a:ext uri="{FF2B5EF4-FFF2-40B4-BE49-F238E27FC236}">
                <a16:creationId xmlns:a16="http://schemas.microsoft.com/office/drawing/2014/main" id="{486ADF8B-5012-B0FF-82A1-D1968D3B800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74235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7000" r="-27000"/>
          </a:stretch>
        </a:blipFill>
        <a:effectLst/>
      </p:bgPr>
    </p:bg>
    <p:spTree>
      <p:nvGrpSpPr>
        <p:cNvPr id="1" name="">
          <a:extLst>
            <a:ext uri="{FF2B5EF4-FFF2-40B4-BE49-F238E27FC236}">
              <a16:creationId xmlns:a16="http://schemas.microsoft.com/office/drawing/2014/main" id="{30A19F86-14FE-6050-F51C-ACD145386A1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3957FE6-2CFE-FB71-5F7A-5BD466A9D7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4521D3BD-E592-6EE7-2AE9-628BD7F567CF}"/>
              </a:ext>
            </a:extLst>
          </p:cNvPr>
          <p:cNvSpPr/>
          <p:nvPr/>
        </p:nvSpPr>
        <p:spPr>
          <a:xfrm>
            <a:off x="1192023" y="2639021"/>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A. </a:t>
            </a:r>
            <a:r>
              <a:rPr lang="vi-VN" sz="2400" dirty="0">
                <a:solidFill>
                  <a:schemeClr val="tx1"/>
                </a:solidFill>
                <a:latin typeface="UTM Avo" panose="02040603050506020204" pitchFamily="18"/>
                <a:cs typeface="Arial" panose="020B0604020202020204" pitchFamily="34" charset="0"/>
              </a:rPr>
              <a:t>Vì cô gái đang mơ màng nghĩ ngợi</a:t>
            </a:r>
            <a:r>
              <a:rPr lang="en-US" sz="2400" dirty="0">
                <a:solidFill>
                  <a:schemeClr val="tx1"/>
                </a:solidFill>
                <a:latin typeface="UTM Avo" panose="02040603050506020204" pitchFamily="18"/>
                <a:cs typeface="Arial" panose="020B0604020202020204" pitchFamily="34" charset="0"/>
              </a:rPr>
              <a:t>.</a:t>
            </a:r>
          </a:p>
        </p:txBody>
      </p:sp>
      <p:sp>
        <p:nvSpPr>
          <p:cNvPr id="4" name="Rectangle: Rounded Corners 14">
            <a:extLst>
              <a:ext uri="{FF2B5EF4-FFF2-40B4-BE49-F238E27FC236}">
                <a16:creationId xmlns:a16="http://schemas.microsoft.com/office/drawing/2014/main" id="{1B92F020-09A5-316F-5B96-DCC23FA8340E}"/>
              </a:ext>
            </a:extLst>
          </p:cNvPr>
          <p:cNvSpPr/>
          <p:nvPr/>
        </p:nvSpPr>
        <p:spPr>
          <a:xfrm>
            <a:off x="1192023" y="4284842"/>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C. Vì tiếng kêu của lũ cò quá lớn. </a:t>
            </a:r>
            <a:endParaRPr lang="en-US" sz="2400" dirty="0">
              <a:solidFill>
                <a:schemeClr val="tx1"/>
              </a:solidFill>
              <a:latin typeface="UTM Avo" panose="02040603050506020204" pitchFamily="18"/>
              <a:cs typeface="Arial" panose="020B0604020202020204" pitchFamily="34" charset="0"/>
            </a:endParaRPr>
          </a:p>
        </p:txBody>
      </p:sp>
      <p:sp>
        <p:nvSpPr>
          <p:cNvPr id="5" name="Rectangle: Rounded Corners 15">
            <a:extLst>
              <a:ext uri="{FF2B5EF4-FFF2-40B4-BE49-F238E27FC236}">
                <a16:creationId xmlns:a16="http://schemas.microsoft.com/office/drawing/2014/main" id="{AE209B2C-D664-ABA9-1BA9-B9E5B437E824}"/>
              </a:ext>
            </a:extLst>
          </p:cNvPr>
          <p:cNvSpPr/>
          <p:nvPr/>
        </p:nvSpPr>
        <p:spPr>
          <a:xfrm>
            <a:off x="5948065" y="2639021"/>
            <a:ext cx="4142231"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B. Vì cô đang mải mê làm việc nên bất ngờ. </a:t>
            </a:r>
            <a:endParaRPr lang="en-US" sz="2400" dirty="0">
              <a:solidFill>
                <a:schemeClr val="tx1"/>
              </a:solidFill>
              <a:latin typeface="UTM Avo" panose="02040603050506020204" pitchFamily="18"/>
              <a:cs typeface="Arial" panose="020B0604020202020204" pitchFamily="34" charset="0"/>
            </a:endParaRPr>
          </a:p>
        </p:txBody>
      </p:sp>
      <p:sp>
        <p:nvSpPr>
          <p:cNvPr id="6" name="Rectangle: Rounded Corners 16">
            <a:extLst>
              <a:ext uri="{FF2B5EF4-FFF2-40B4-BE49-F238E27FC236}">
                <a16:creationId xmlns:a16="http://schemas.microsoft.com/office/drawing/2014/main" id="{B03DFC19-215F-6596-8992-9C126B7CA478}"/>
              </a:ext>
            </a:extLst>
          </p:cNvPr>
          <p:cNvSpPr/>
          <p:nvPr/>
        </p:nvSpPr>
        <p:spPr>
          <a:xfrm>
            <a:off x="5948065" y="4284842"/>
            <a:ext cx="4142231"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D. Vì lũ cò làm cô nhớ đến một kỷ niệm cũ.</a:t>
            </a:r>
            <a:endParaRPr lang="en-US" sz="2400" dirty="0">
              <a:solidFill>
                <a:schemeClr val="tx1"/>
              </a:solidFill>
              <a:latin typeface="UTM Avo" panose="02040603050506020204" pitchFamily="18"/>
              <a:cs typeface="Arial" panose="020B0604020202020204" pitchFamily="34" charset="0"/>
            </a:endParaRPr>
          </a:p>
        </p:txBody>
      </p:sp>
      <p:pic>
        <p:nvPicPr>
          <p:cNvPr id="7" name="Picture 18">
            <a:extLst>
              <a:ext uri="{FF2B5EF4-FFF2-40B4-BE49-F238E27FC236}">
                <a16:creationId xmlns:a16="http://schemas.microsoft.com/office/drawing/2014/main" id="{23477B1C-5EC3-EEEE-8314-1CB0D25D5CB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16556" y="350222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FAFE39D9-5EF3-B8AA-079E-1086FA22E39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90109" y="5128108"/>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8E8A0E27-B9D1-4185-04CD-CA9249A802D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2652" y="3431678"/>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3568A14-A923-BE7B-50E8-AE2FDB8C07E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2652" y="506318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590F6B5C-A6CC-37BC-75D8-09FA86857EC8}"/>
              </a:ext>
            </a:extLst>
          </p:cNvPr>
          <p:cNvSpPr/>
          <p:nvPr/>
        </p:nvSpPr>
        <p:spPr>
          <a:xfrm>
            <a:off x="1192023" y="932688"/>
            <a:ext cx="8898273" cy="1253145"/>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Câu 4:</a:t>
            </a:r>
            <a:r>
              <a:rPr lang="vi-VN" sz="2400" dirty="0">
                <a:solidFill>
                  <a:schemeClr val="tx1"/>
                </a:solidFill>
                <a:latin typeface="UTM Avo" panose="02040603050506020204" pitchFamily="18"/>
                <a:cs typeface="Arial" panose="020B0604020202020204" pitchFamily="34" charset="0"/>
              </a:rPr>
              <a:t> Vì sao cô gái trong bài thơ "giật mình" khi </a:t>
            </a:r>
            <a:endParaRPr lang="en-US" sz="2400" dirty="0">
              <a:solidFill>
                <a:schemeClr val="tx1"/>
              </a:solidFill>
              <a:latin typeface="UTM Avo" panose="02040603050506020204" pitchFamily="18"/>
              <a:cs typeface="Arial" panose="020B0604020202020204" pitchFamily="34" charset="0"/>
            </a:endParaRPr>
          </a:p>
          <a:p>
            <a:pPr algn="ctr">
              <a:lnSpc>
                <a:spcPct val="150000"/>
              </a:lnSpc>
            </a:pPr>
            <a:r>
              <a:rPr lang="vi-VN" sz="2400" dirty="0">
                <a:solidFill>
                  <a:schemeClr val="tx1"/>
                </a:solidFill>
                <a:latin typeface="UTM Avo" panose="02040603050506020204" pitchFamily="18"/>
                <a:cs typeface="Arial" panose="020B0604020202020204" pitchFamily="34" charset="0"/>
              </a:rPr>
              <a:t>lũ cò con vụt bay ra?</a:t>
            </a:r>
            <a:endParaRPr lang="en-US" sz="2400" dirty="0">
              <a:solidFill>
                <a:schemeClr val="tx1"/>
              </a:solidFill>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C940FC93-10FD-E514-3A1C-144DFFE5FF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87113" y="693958"/>
            <a:ext cx="2071868" cy="2071868"/>
          </a:xfrm>
          <a:prstGeom prst="rect">
            <a:avLst/>
          </a:prstGeom>
        </p:spPr>
      </p:pic>
      <p:pic>
        <p:nvPicPr>
          <p:cNvPr id="13" name="Picture 12">
            <a:extLst>
              <a:ext uri="{FF2B5EF4-FFF2-40B4-BE49-F238E27FC236}">
                <a16:creationId xmlns:a16="http://schemas.microsoft.com/office/drawing/2014/main" id="{E2D7FE2C-A05E-E9D9-E5A9-0D96863926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83163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7000" r="-27000"/>
          </a:stretch>
        </a:blipFill>
        <a:effectLst/>
      </p:bgPr>
    </p:bg>
    <p:spTree>
      <p:nvGrpSpPr>
        <p:cNvPr id="1" name="">
          <a:extLst>
            <a:ext uri="{FF2B5EF4-FFF2-40B4-BE49-F238E27FC236}">
              <a16:creationId xmlns:a16="http://schemas.microsoft.com/office/drawing/2014/main" id="{B9B599C1-3AF0-93AE-7735-1976F239196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95A3F4C-76B1-3E08-8559-AC6BEE028A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59" y="5821654"/>
            <a:ext cx="985885" cy="990267"/>
          </a:xfrm>
          <a:prstGeom prst="rect">
            <a:avLst/>
          </a:prstGeom>
        </p:spPr>
      </p:pic>
      <p:sp>
        <p:nvSpPr>
          <p:cNvPr id="3" name="Rectangle: Rounded Corners 13">
            <a:extLst>
              <a:ext uri="{FF2B5EF4-FFF2-40B4-BE49-F238E27FC236}">
                <a16:creationId xmlns:a16="http://schemas.microsoft.com/office/drawing/2014/main" id="{485F1B62-7D8C-422B-EEA5-6A370CB335F9}"/>
              </a:ext>
            </a:extLst>
          </p:cNvPr>
          <p:cNvSpPr/>
          <p:nvPr/>
        </p:nvSpPr>
        <p:spPr>
          <a:xfrm>
            <a:off x="1192023" y="2679362"/>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A. </a:t>
            </a:r>
            <a:r>
              <a:rPr lang="en-US" sz="2400" dirty="0" err="1">
                <a:solidFill>
                  <a:schemeClr val="tx1"/>
                </a:solidFill>
                <a:latin typeface="UTM Avo" panose="02040603050506020204" pitchFamily="18"/>
                <a:cs typeface="Arial" panose="020B0604020202020204" pitchFamily="34" charset="0"/>
              </a:rPr>
              <a:t>Nhộn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nhịp</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sôi</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động</a:t>
            </a:r>
            <a:r>
              <a:rPr lang="en-US" sz="2400" dirty="0">
                <a:solidFill>
                  <a:schemeClr val="tx1"/>
                </a:solidFill>
                <a:latin typeface="UTM Avo" panose="02040603050506020204" pitchFamily="18"/>
                <a:cs typeface="Arial" panose="020B0604020202020204" pitchFamily="34" charset="0"/>
              </a:rPr>
              <a:t>.</a:t>
            </a:r>
          </a:p>
        </p:txBody>
      </p:sp>
      <p:sp>
        <p:nvSpPr>
          <p:cNvPr id="4" name="Rectangle: Rounded Corners 14">
            <a:extLst>
              <a:ext uri="{FF2B5EF4-FFF2-40B4-BE49-F238E27FC236}">
                <a16:creationId xmlns:a16="http://schemas.microsoft.com/office/drawing/2014/main" id="{1D9A3589-3E6A-C4BF-9540-A9E9E20539AF}"/>
              </a:ext>
            </a:extLst>
          </p:cNvPr>
          <p:cNvSpPr/>
          <p:nvPr/>
        </p:nvSpPr>
        <p:spPr>
          <a:xfrm>
            <a:off x="1192023" y="4365524"/>
            <a:ext cx="4142232"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C. U </a:t>
            </a:r>
            <a:r>
              <a:rPr lang="en-US" sz="2400" dirty="0" err="1">
                <a:solidFill>
                  <a:schemeClr val="tx1"/>
                </a:solidFill>
                <a:latin typeface="UTM Avo" panose="02040603050506020204" pitchFamily="18"/>
                <a:cs typeface="Arial" panose="020B0604020202020204" pitchFamily="34" charset="0"/>
              </a:rPr>
              <a:t>ám</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buồn</a:t>
            </a:r>
            <a:r>
              <a:rPr lang="en-US" sz="2400" dirty="0">
                <a:solidFill>
                  <a:schemeClr val="tx1"/>
                </a:solidFill>
                <a:latin typeface="UTM Avo" panose="02040603050506020204" pitchFamily="18"/>
                <a:cs typeface="Arial" panose="020B0604020202020204" pitchFamily="34" charset="0"/>
              </a:rPr>
              <a:t> </a:t>
            </a:r>
            <a:r>
              <a:rPr lang="en-US" sz="2400" dirty="0" err="1">
                <a:solidFill>
                  <a:schemeClr val="tx1"/>
                </a:solidFill>
                <a:latin typeface="UTM Avo" panose="02040603050506020204" pitchFamily="18"/>
                <a:cs typeface="Arial" panose="020B0604020202020204" pitchFamily="34" charset="0"/>
              </a:rPr>
              <a:t>bã</a:t>
            </a:r>
            <a:r>
              <a:rPr lang="en-US" sz="2400" dirty="0">
                <a:solidFill>
                  <a:schemeClr val="tx1"/>
                </a:solidFill>
                <a:latin typeface="UTM Avo" panose="02040603050506020204" pitchFamily="18"/>
                <a:cs typeface="Arial" panose="020B0604020202020204" pitchFamily="34" charset="0"/>
              </a:rPr>
              <a:t>. </a:t>
            </a:r>
          </a:p>
        </p:txBody>
      </p:sp>
      <p:sp>
        <p:nvSpPr>
          <p:cNvPr id="5" name="Rectangle: Rounded Corners 15">
            <a:extLst>
              <a:ext uri="{FF2B5EF4-FFF2-40B4-BE49-F238E27FC236}">
                <a16:creationId xmlns:a16="http://schemas.microsoft.com/office/drawing/2014/main" id="{CE9ECAA3-2B70-B9ED-2820-93C6FF5107A3}"/>
              </a:ext>
            </a:extLst>
          </p:cNvPr>
          <p:cNvSpPr/>
          <p:nvPr/>
        </p:nvSpPr>
        <p:spPr>
          <a:xfrm>
            <a:off x="5948065" y="2679362"/>
            <a:ext cx="4142231"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solidFill>
                  <a:schemeClr val="tx1"/>
                </a:solidFill>
                <a:latin typeface="UTM Avo" panose="02040603050506020204" pitchFamily="18"/>
                <a:cs typeface="Arial" panose="020B0604020202020204" pitchFamily="34" charset="0"/>
              </a:rPr>
              <a:t>B. Bình yên, thơ mộng</a:t>
            </a:r>
            <a:r>
              <a:rPr lang="en-US" sz="2400" dirty="0">
                <a:solidFill>
                  <a:schemeClr val="tx1"/>
                </a:solidFill>
                <a:latin typeface="UTM Avo" panose="02040603050506020204" pitchFamily="18"/>
                <a:cs typeface="Arial" panose="020B0604020202020204" pitchFamily="34" charset="0"/>
              </a:rPr>
              <a:t>.</a:t>
            </a:r>
          </a:p>
        </p:txBody>
      </p:sp>
      <p:sp>
        <p:nvSpPr>
          <p:cNvPr id="6" name="Rectangle: Rounded Corners 16">
            <a:extLst>
              <a:ext uri="{FF2B5EF4-FFF2-40B4-BE49-F238E27FC236}">
                <a16:creationId xmlns:a16="http://schemas.microsoft.com/office/drawing/2014/main" id="{E1C117F7-BE40-8054-FBC8-5AC73EEE0EC5}"/>
              </a:ext>
            </a:extLst>
          </p:cNvPr>
          <p:cNvSpPr/>
          <p:nvPr/>
        </p:nvSpPr>
        <p:spPr>
          <a:xfrm>
            <a:off x="5948065" y="4365524"/>
            <a:ext cx="4142231" cy="1426464"/>
          </a:xfrm>
          <a:prstGeom prst="roundRect">
            <a:avLst/>
          </a:prstGeom>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solidFill>
                  <a:schemeClr val="tx1"/>
                </a:solidFill>
                <a:latin typeface="UTM Avo" panose="02040603050506020204" pitchFamily="18"/>
                <a:cs typeface="Arial" panose="020B0604020202020204" pitchFamily="34" charset="0"/>
              </a:rPr>
              <a:t>D. </a:t>
            </a:r>
            <a:r>
              <a:rPr lang="vi-VN" sz="2400" dirty="0">
                <a:solidFill>
                  <a:schemeClr val="tx1"/>
                </a:solidFill>
                <a:latin typeface="UTM Avo" panose="02040603050506020204" pitchFamily="18"/>
                <a:cs typeface="Arial" panose="020B0604020202020204" pitchFamily="34" charset="0"/>
              </a:rPr>
              <a:t>Lạnh lẽo, cô đơn</a:t>
            </a:r>
            <a:r>
              <a:rPr lang="en-US" sz="2400" dirty="0">
                <a:solidFill>
                  <a:schemeClr val="tx1"/>
                </a:solidFill>
                <a:latin typeface="UTM Avo" panose="02040603050506020204" pitchFamily="18"/>
                <a:cs typeface="Arial" panose="020B0604020202020204" pitchFamily="34" charset="0"/>
              </a:rPr>
              <a:t>. </a:t>
            </a:r>
          </a:p>
        </p:txBody>
      </p:sp>
      <p:pic>
        <p:nvPicPr>
          <p:cNvPr id="7" name="Picture 18">
            <a:extLst>
              <a:ext uri="{FF2B5EF4-FFF2-40B4-BE49-F238E27FC236}">
                <a16:creationId xmlns:a16="http://schemas.microsoft.com/office/drawing/2014/main" id="{ADBE07A2-42B0-F968-1CCD-FB8FC5C3B69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03332" y="357866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20">
            <a:extLst>
              <a:ext uri="{FF2B5EF4-FFF2-40B4-BE49-F238E27FC236}">
                <a16:creationId xmlns:a16="http://schemas.microsoft.com/office/drawing/2014/main" id="{29EC3218-3253-884F-FC8B-3957D0274E4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90108" y="5267556"/>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EF4EFC20-0158-4DD0-7E09-E03C55B3034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2652" y="361993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5A54CE4-CEC2-1E75-D879-52C56BAE0D3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92652" y="5237994"/>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Rectangle: Rounded Corners 13">
            <a:extLst>
              <a:ext uri="{FF2B5EF4-FFF2-40B4-BE49-F238E27FC236}">
                <a16:creationId xmlns:a16="http://schemas.microsoft.com/office/drawing/2014/main" id="{855D61D7-2EF2-7DF5-26A6-981054DB576C}"/>
              </a:ext>
            </a:extLst>
          </p:cNvPr>
          <p:cNvSpPr/>
          <p:nvPr/>
        </p:nvSpPr>
        <p:spPr>
          <a:xfrm>
            <a:off x="1192023" y="937237"/>
            <a:ext cx="8898273" cy="1360833"/>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b="1" dirty="0">
                <a:solidFill>
                  <a:schemeClr val="tx1"/>
                </a:solidFill>
                <a:latin typeface="UTM Avo" panose="02040603050506020204" pitchFamily="18"/>
                <a:cs typeface="Arial" panose="020B0604020202020204" pitchFamily="34" charset="0"/>
              </a:rPr>
              <a:t>Câu 5:</a:t>
            </a:r>
            <a:r>
              <a:rPr lang="vi-VN" sz="2400" dirty="0">
                <a:solidFill>
                  <a:schemeClr val="tx1"/>
                </a:solidFill>
                <a:latin typeface="UTM Avo" panose="02040603050506020204" pitchFamily="18"/>
                <a:cs typeface="Arial" panose="020B0604020202020204" pitchFamily="34" charset="0"/>
              </a:rPr>
              <a:t> Không gian trong bài thơ chủ yếu được miêu tả như thế nào?</a:t>
            </a:r>
            <a:endParaRPr lang="en-US" sz="2400" dirty="0">
              <a:solidFill>
                <a:schemeClr val="tx1"/>
              </a:solidFill>
              <a:latin typeface="UTM Avo" panose="02040603050506020204" pitchFamily="18"/>
              <a:cs typeface="Arial" panose="020B0604020202020204" pitchFamily="34" charset="0"/>
            </a:endParaRPr>
          </a:p>
        </p:txBody>
      </p:sp>
      <p:pic>
        <p:nvPicPr>
          <p:cNvPr id="12" name="Picture 11">
            <a:extLst>
              <a:ext uri="{FF2B5EF4-FFF2-40B4-BE49-F238E27FC236}">
                <a16:creationId xmlns:a16="http://schemas.microsoft.com/office/drawing/2014/main" id="{0A356C23-B205-C969-8361-B0BFBD96F9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00337" y="789676"/>
            <a:ext cx="2071868" cy="2071868"/>
          </a:xfrm>
          <a:prstGeom prst="rect">
            <a:avLst/>
          </a:prstGeom>
        </p:spPr>
      </p:pic>
      <p:pic>
        <p:nvPicPr>
          <p:cNvPr id="13" name="Picture 12">
            <a:extLst>
              <a:ext uri="{FF2B5EF4-FFF2-40B4-BE49-F238E27FC236}">
                <a16:creationId xmlns:a16="http://schemas.microsoft.com/office/drawing/2014/main" id="{0B7538B9-7FE3-D0D4-DBA5-71B8333C41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419917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nextCondLst>
                <p:cond evt="onClick" delay="0">
                  <p:tgtEl>
                    <p:spTgt spid="6"/>
                  </p:tgtEl>
                </p:cond>
              </p:nextCondLst>
            </p:seq>
            <p:seq concurrent="1" nextAc="seek">
              <p:cTn id="29" restart="whenNotActive" fill="hold" evtFilter="cancelBubble" nodeType="interactiveSeq">
                <p:stCondLst>
                  <p:cond evt="onClick" delay="0">
                    <p:tgtEl>
                      <p:spTgt spid="4"/>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nextCondLst>
                <p:cond evt="onClick" delay="0">
                  <p:tgtEl>
                    <p:spTgt spid="4"/>
                  </p:tgtEl>
                </p:cond>
              </p:nextCondLst>
            </p:seq>
            <p:seq concurrent="1" nextAc="seek">
              <p:cTn id="35" restart="whenNotActive" fill="hold" evtFilter="cancelBubble" nodeType="interactiveSeq">
                <p:stCondLst>
                  <p:cond evt="onClick" delay="0">
                    <p:tgtEl>
                      <p:spTgt spid="3"/>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nextCondLst>
                <p:cond evt="onClick" delay="0">
                  <p:tgtEl>
                    <p:spTgt spid="3"/>
                  </p:tgtEl>
                </p:cond>
              </p:nextCondLst>
            </p:seq>
            <p:seq concurrent="1" nextAc="seek">
              <p:cTn id="41" restart="whenNotActive" fill="hold" evtFilter="cancelBubble" nodeType="interactiveSeq">
                <p:stCondLst>
                  <p:cond evt="onClick" delay="0">
                    <p:tgtEl>
                      <p:spTgt spid="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childTnLst>
              </p:cTn>
              <p:nextCondLst>
                <p:cond evt="onClick" delay="0">
                  <p:tgtEl>
                    <p:spTgt spid="5"/>
                  </p:tgtEl>
                </p:cond>
              </p:nextCondLst>
            </p:seq>
          </p:childTnLst>
        </p:cTn>
      </p:par>
    </p:tnLst>
    <p:bldLst>
      <p:bldP spid="3" grpId="0" animBg="1"/>
      <p:bldP spid="4" grpId="0" animBg="1"/>
      <p:bldP spid="5" grpId="0" animBg="1"/>
      <p:bldP spid="6"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D823BC-B5A0-143B-DE3E-2AD56193580B}"/>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EDF02559-AD1F-DBED-9558-61463F5A15A9}"/>
              </a:ext>
            </a:extLst>
          </p:cNvPr>
          <p:cNvSpPr/>
          <p:nvPr/>
        </p:nvSpPr>
        <p:spPr>
          <a:xfrm>
            <a:off x="5333061" y="2412241"/>
            <a:ext cx="5523276" cy="3739485"/>
          </a:xfrm>
          <a:prstGeom prst="rect">
            <a:avLst/>
          </a:prstGeom>
          <a:solidFill>
            <a:schemeClr val="bg1"/>
          </a:solidFill>
          <a:ln w="38100">
            <a:solidFill>
              <a:srgbClr val="D0CD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Chỉ ra màu sắc hội hoạ trong ngôn ngữ của bài thơ. Hãy vẽ hoặc viết một đoạn văn miêu tả lại bức tranh chiều xuân theo sự hình dung, tưởng tượng của em</a:t>
            </a:r>
            <a:r>
              <a:rPr lang="en-US" sz="2400" dirty="0">
                <a:solidFill>
                  <a:schemeClr val="tx1"/>
                </a:solidFill>
                <a:latin typeface="UTM Avo" panose="02040603050506020204" pitchFamily="18"/>
                <a:cs typeface="Arial" panose="020B0604020202020204" pitchFamily="34" charset="0"/>
              </a:rPr>
              <a:t>.</a:t>
            </a:r>
            <a:endParaRPr lang="en-US" sz="2400" i="1" dirty="0">
              <a:solidFill>
                <a:srgbClr val="00B050"/>
              </a:solidFill>
              <a:latin typeface="UTM Avo" panose="02040603050506020204" pitchFamily="18"/>
              <a:cs typeface="Arial" panose="020B0604020202020204" pitchFamily="34" charset="0"/>
            </a:endParaRPr>
          </a:p>
        </p:txBody>
      </p:sp>
      <p:grpSp>
        <p:nvGrpSpPr>
          <p:cNvPr id="13" name="Group 12">
            <a:extLst>
              <a:ext uri="{FF2B5EF4-FFF2-40B4-BE49-F238E27FC236}">
                <a16:creationId xmlns:a16="http://schemas.microsoft.com/office/drawing/2014/main" id="{A75AF136-ABCA-3E1C-DD61-D26AF0D5B76B}"/>
              </a:ext>
            </a:extLst>
          </p:cNvPr>
          <p:cNvGrpSpPr/>
          <p:nvPr/>
        </p:nvGrpSpPr>
        <p:grpSpPr>
          <a:xfrm>
            <a:off x="1335663" y="2101094"/>
            <a:ext cx="3228740" cy="4756906"/>
            <a:chOff x="1603625" y="1815353"/>
            <a:chExt cx="3228740" cy="4756906"/>
          </a:xfrm>
        </p:grpSpPr>
        <p:sp>
          <p:nvSpPr>
            <p:cNvPr id="8" name="Rectangle: Rounded Corners 9">
              <a:extLst>
                <a:ext uri="{FF2B5EF4-FFF2-40B4-BE49-F238E27FC236}">
                  <a16:creationId xmlns:a16="http://schemas.microsoft.com/office/drawing/2014/main" id="{42A87398-306F-4D63-1618-EF43E1E888F0}"/>
                </a:ext>
              </a:extLst>
            </p:cNvPr>
            <p:cNvSpPr/>
            <p:nvPr/>
          </p:nvSpPr>
          <p:spPr>
            <a:xfrm>
              <a:off x="1603625" y="1815353"/>
              <a:ext cx="3003349" cy="825488"/>
            </a:xfrm>
            <a:custGeom>
              <a:avLst/>
              <a:gdLst>
                <a:gd name="connsiteX0" fmla="*/ 0 w 3003349"/>
                <a:gd name="connsiteY0" fmla="*/ 275160 h 825488"/>
                <a:gd name="connsiteX1" fmla="*/ 275160 w 3003349"/>
                <a:gd name="connsiteY1" fmla="*/ 0 h 825488"/>
                <a:gd name="connsiteX2" fmla="*/ 790296 w 3003349"/>
                <a:gd name="connsiteY2" fmla="*/ 0 h 825488"/>
                <a:gd name="connsiteX3" fmla="*/ 1231841 w 3003349"/>
                <a:gd name="connsiteY3" fmla="*/ 0 h 825488"/>
                <a:gd name="connsiteX4" fmla="*/ 1673387 w 3003349"/>
                <a:gd name="connsiteY4" fmla="*/ 0 h 825488"/>
                <a:gd name="connsiteX5" fmla="*/ 2163992 w 3003349"/>
                <a:gd name="connsiteY5" fmla="*/ 0 h 825488"/>
                <a:gd name="connsiteX6" fmla="*/ 2728189 w 3003349"/>
                <a:gd name="connsiteY6" fmla="*/ 0 h 825488"/>
                <a:gd name="connsiteX7" fmla="*/ 3003349 w 3003349"/>
                <a:gd name="connsiteY7" fmla="*/ 275160 h 825488"/>
                <a:gd name="connsiteX8" fmla="*/ 3003349 w 3003349"/>
                <a:gd name="connsiteY8" fmla="*/ 550328 h 825488"/>
                <a:gd name="connsiteX9" fmla="*/ 2728189 w 3003349"/>
                <a:gd name="connsiteY9" fmla="*/ 825488 h 825488"/>
                <a:gd name="connsiteX10" fmla="*/ 2262113 w 3003349"/>
                <a:gd name="connsiteY10" fmla="*/ 825488 h 825488"/>
                <a:gd name="connsiteX11" fmla="*/ 1771508 w 3003349"/>
                <a:gd name="connsiteY11" fmla="*/ 825488 h 825488"/>
                <a:gd name="connsiteX12" fmla="*/ 1305432 w 3003349"/>
                <a:gd name="connsiteY12" fmla="*/ 825488 h 825488"/>
                <a:gd name="connsiteX13" fmla="*/ 863887 w 3003349"/>
                <a:gd name="connsiteY13" fmla="*/ 825488 h 825488"/>
                <a:gd name="connsiteX14" fmla="*/ 275160 w 3003349"/>
                <a:gd name="connsiteY14" fmla="*/ 825488 h 825488"/>
                <a:gd name="connsiteX15" fmla="*/ 0 w 3003349"/>
                <a:gd name="connsiteY15" fmla="*/ 550328 h 825488"/>
                <a:gd name="connsiteX16" fmla="*/ 0 w 3003349"/>
                <a:gd name="connsiteY16" fmla="*/ 275160 h 825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3349" h="825488" fill="none" extrusionOk="0">
                  <a:moveTo>
                    <a:pt x="0" y="275160"/>
                  </a:moveTo>
                  <a:cubicBezTo>
                    <a:pt x="5396" y="85125"/>
                    <a:pt x="135808" y="29871"/>
                    <a:pt x="275160" y="0"/>
                  </a:cubicBezTo>
                  <a:cubicBezTo>
                    <a:pt x="399426" y="-10439"/>
                    <a:pt x="611543" y="17235"/>
                    <a:pt x="790296" y="0"/>
                  </a:cubicBezTo>
                  <a:cubicBezTo>
                    <a:pt x="969049" y="-17235"/>
                    <a:pt x="1086406" y="17683"/>
                    <a:pt x="1231841" y="0"/>
                  </a:cubicBezTo>
                  <a:cubicBezTo>
                    <a:pt x="1377276" y="-17683"/>
                    <a:pt x="1563527" y="51619"/>
                    <a:pt x="1673387" y="0"/>
                  </a:cubicBezTo>
                  <a:cubicBezTo>
                    <a:pt x="1783247" y="-51619"/>
                    <a:pt x="1988817" y="47022"/>
                    <a:pt x="2163992" y="0"/>
                  </a:cubicBezTo>
                  <a:cubicBezTo>
                    <a:pt x="2339168" y="-47022"/>
                    <a:pt x="2579631" y="34854"/>
                    <a:pt x="2728189" y="0"/>
                  </a:cubicBezTo>
                  <a:cubicBezTo>
                    <a:pt x="2860816" y="9573"/>
                    <a:pt x="3039490" y="99879"/>
                    <a:pt x="3003349" y="275160"/>
                  </a:cubicBezTo>
                  <a:cubicBezTo>
                    <a:pt x="3023301" y="356250"/>
                    <a:pt x="2983697" y="441526"/>
                    <a:pt x="3003349" y="550328"/>
                  </a:cubicBezTo>
                  <a:cubicBezTo>
                    <a:pt x="2984445" y="733163"/>
                    <a:pt x="2907310" y="854927"/>
                    <a:pt x="2728189" y="825488"/>
                  </a:cubicBezTo>
                  <a:cubicBezTo>
                    <a:pt x="2560658" y="843827"/>
                    <a:pt x="2462546" y="771757"/>
                    <a:pt x="2262113" y="825488"/>
                  </a:cubicBezTo>
                  <a:cubicBezTo>
                    <a:pt x="2061680" y="879219"/>
                    <a:pt x="1885578" y="789380"/>
                    <a:pt x="1771508" y="825488"/>
                  </a:cubicBezTo>
                  <a:cubicBezTo>
                    <a:pt x="1657438" y="861596"/>
                    <a:pt x="1412789" y="796064"/>
                    <a:pt x="1305432" y="825488"/>
                  </a:cubicBezTo>
                  <a:cubicBezTo>
                    <a:pt x="1198075" y="854912"/>
                    <a:pt x="1036062" y="789891"/>
                    <a:pt x="863887" y="825488"/>
                  </a:cubicBezTo>
                  <a:cubicBezTo>
                    <a:pt x="691713" y="861085"/>
                    <a:pt x="560456" y="814113"/>
                    <a:pt x="275160" y="825488"/>
                  </a:cubicBezTo>
                  <a:cubicBezTo>
                    <a:pt x="103964" y="789577"/>
                    <a:pt x="14100" y="711030"/>
                    <a:pt x="0" y="550328"/>
                  </a:cubicBezTo>
                  <a:cubicBezTo>
                    <a:pt x="-14384" y="421062"/>
                    <a:pt x="7018" y="342465"/>
                    <a:pt x="0" y="275160"/>
                  </a:cubicBezTo>
                  <a:close/>
                </a:path>
                <a:path w="3003349" h="825488" stroke="0" extrusionOk="0">
                  <a:moveTo>
                    <a:pt x="0" y="275160"/>
                  </a:moveTo>
                  <a:cubicBezTo>
                    <a:pt x="-24018" y="116097"/>
                    <a:pt x="150702" y="20942"/>
                    <a:pt x="275160" y="0"/>
                  </a:cubicBezTo>
                  <a:cubicBezTo>
                    <a:pt x="411770" y="-51545"/>
                    <a:pt x="638298" y="56384"/>
                    <a:pt x="790296" y="0"/>
                  </a:cubicBezTo>
                  <a:cubicBezTo>
                    <a:pt x="942294" y="-56384"/>
                    <a:pt x="1073270" y="24245"/>
                    <a:pt x="1305432" y="0"/>
                  </a:cubicBezTo>
                  <a:cubicBezTo>
                    <a:pt x="1537594" y="-24245"/>
                    <a:pt x="1653686" y="5379"/>
                    <a:pt x="1820568" y="0"/>
                  </a:cubicBezTo>
                  <a:cubicBezTo>
                    <a:pt x="1987450" y="-5379"/>
                    <a:pt x="2345300" y="36605"/>
                    <a:pt x="2728189" y="0"/>
                  </a:cubicBezTo>
                  <a:cubicBezTo>
                    <a:pt x="2875633" y="-1073"/>
                    <a:pt x="3028002" y="116677"/>
                    <a:pt x="3003349" y="275160"/>
                  </a:cubicBezTo>
                  <a:cubicBezTo>
                    <a:pt x="3008455" y="397384"/>
                    <a:pt x="2997675" y="465957"/>
                    <a:pt x="3003349" y="550328"/>
                  </a:cubicBezTo>
                  <a:cubicBezTo>
                    <a:pt x="3014212" y="720648"/>
                    <a:pt x="2875913" y="810009"/>
                    <a:pt x="2728189" y="825488"/>
                  </a:cubicBezTo>
                  <a:cubicBezTo>
                    <a:pt x="2552993" y="828912"/>
                    <a:pt x="2386042" y="823322"/>
                    <a:pt x="2262113" y="825488"/>
                  </a:cubicBezTo>
                  <a:cubicBezTo>
                    <a:pt x="2138184" y="827654"/>
                    <a:pt x="1964376" y="820830"/>
                    <a:pt x="1845099" y="825488"/>
                  </a:cubicBezTo>
                  <a:cubicBezTo>
                    <a:pt x="1725822" y="830146"/>
                    <a:pt x="1574487" y="815208"/>
                    <a:pt x="1329962" y="825488"/>
                  </a:cubicBezTo>
                  <a:cubicBezTo>
                    <a:pt x="1085437" y="835768"/>
                    <a:pt x="993798" y="811713"/>
                    <a:pt x="888417" y="825488"/>
                  </a:cubicBezTo>
                  <a:cubicBezTo>
                    <a:pt x="783037" y="839263"/>
                    <a:pt x="532735" y="800308"/>
                    <a:pt x="275160" y="825488"/>
                  </a:cubicBezTo>
                  <a:cubicBezTo>
                    <a:pt x="135108" y="841676"/>
                    <a:pt x="42478" y="692807"/>
                    <a:pt x="0" y="550328"/>
                  </a:cubicBezTo>
                  <a:cubicBezTo>
                    <a:pt x="-27855" y="429354"/>
                    <a:pt x="10447" y="351022"/>
                    <a:pt x="0" y="275160"/>
                  </a:cubicBezTo>
                  <a:close/>
                </a:path>
              </a:pathLst>
            </a:custGeom>
            <a:solidFill>
              <a:schemeClr val="bg1"/>
            </a:solidFill>
            <a:ln w="28575">
              <a:solidFill>
                <a:srgbClr val="7030A0"/>
              </a:solidFill>
              <a:extLst>
                <a:ext uri="{C807C97D-BFC1-408E-A445-0C87EB9F89A2}">
                  <ask:lineSketchStyleProps xmlns:ask="http://schemas.microsoft.com/office/drawing/2018/sketchyshapes" sd="3444377824">
                    <a:prstGeom prst="roundRect">
                      <a:avLst>
                        <a:gd name="adj" fmla="val 33333"/>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Bài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tập</a:t>
              </a:r>
              <a:endParaRPr lang="en-US" sz="2400" b="1" dirty="0">
                <a:solidFill>
                  <a:schemeClr val="tx1"/>
                </a:solidFill>
                <a:latin typeface="UTM Avo" panose="02040603050506020204" pitchFamily="18"/>
                <a:cs typeface="Arial" panose="020B0604020202020204" pitchFamily="34" charset="0"/>
              </a:endParaRPr>
            </a:p>
          </p:txBody>
        </p:sp>
        <p:sp>
          <p:nvSpPr>
            <p:cNvPr id="11" name="Freeform 9">
              <a:extLst>
                <a:ext uri="{FF2B5EF4-FFF2-40B4-BE49-F238E27FC236}">
                  <a16:creationId xmlns:a16="http://schemas.microsoft.com/office/drawing/2014/main" id="{CE911DF2-0E9D-2322-43F0-D84FBDC65A77}"/>
                </a:ext>
              </a:extLst>
            </p:cNvPr>
            <p:cNvSpPr/>
            <p:nvPr/>
          </p:nvSpPr>
          <p:spPr>
            <a:xfrm>
              <a:off x="1730016" y="2832774"/>
              <a:ext cx="3102349" cy="3739485"/>
            </a:xfrm>
            <a:custGeom>
              <a:avLst/>
              <a:gdLst/>
              <a:ahLst/>
              <a:cxnLst/>
              <a:rect l="l" t="t" r="r" b="b"/>
              <a:pathLst>
                <a:path w="2709258" h="3541514">
                  <a:moveTo>
                    <a:pt x="0" y="0"/>
                  </a:moveTo>
                  <a:lnTo>
                    <a:pt x="2709259" y="0"/>
                  </a:lnTo>
                  <a:lnTo>
                    <a:pt x="2709259" y="3541515"/>
                  </a:lnTo>
                  <a:lnTo>
                    <a:pt x="0" y="3541515"/>
                  </a:lnTo>
                  <a:lnTo>
                    <a:pt x="0" y="0"/>
                  </a:lnTo>
                  <a:close/>
                </a:path>
              </a:pathLst>
            </a:custGeom>
            <a:blipFill>
              <a:blip r:embed="rId3"/>
              <a:stretch>
                <a:fillRect/>
              </a:stretch>
            </a:blipFill>
          </p:spPr>
          <p:txBody>
            <a:bodyPr/>
            <a:lstStyle/>
            <a:p>
              <a:endParaRPr lang="en-US" sz="2400">
                <a:latin typeface="UTM Avo" panose="02040603050506020204" pitchFamily="18"/>
              </a:endParaRPr>
            </a:p>
          </p:txBody>
        </p:sp>
      </p:grpSp>
    </p:spTree>
    <p:extLst>
      <p:ext uri="{BB962C8B-B14F-4D97-AF65-F5344CB8AC3E}">
        <p14:creationId xmlns:p14="http://schemas.microsoft.com/office/powerpoint/2010/main" val="1907818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6632F61-7122-FE15-3815-8FA0DA0081C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0B4E662-C777-AAAD-E87A-F73DB76FDB55}"/>
              </a:ext>
            </a:extLst>
          </p:cNvPr>
          <p:cNvSpPr/>
          <p:nvPr/>
        </p:nvSpPr>
        <p:spPr>
          <a:xfrm>
            <a:off x="583843" y="1818061"/>
            <a:ext cx="11436823" cy="4945809"/>
          </a:xfrm>
          <a:prstGeom prst="rect">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i="1" dirty="0">
              <a:solidFill>
                <a:srgbClr val="00B050"/>
              </a:solidFill>
              <a:latin typeface="UTM Avo" panose="02040603050506020204" pitchFamily="18"/>
              <a:cs typeface="Arial" panose="020B0604020202020204" pitchFamily="34" charset="0"/>
            </a:endParaRPr>
          </a:p>
        </p:txBody>
      </p:sp>
      <p:sp>
        <p:nvSpPr>
          <p:cNvPr id="3" name="Sun 2">
            <a:extLst>
              <a:ext uri="{FF2B5EF4-FFF2-40B4-BE49-F238E27FC236}">
                <a16:creationId xmlns:a16="http://schemas.microsoft.com/office/drawing/2014/main" id="{7B2E8652-F8BF-A60C-9557-A7726EBCDA37}"/>
              </a:ext>
            </a:extLst>
          </p:cNvPr>
          <p:cNvSpPr/>
          <p:nvPr/>
        </p:nvSpPr>
        <p:spPr>
          <a:xfrm>
            <a:off x="988120" y="3665025"/>
            <a:ext cx="2900153" cy="2735774"/>
          </a:xfrm>
          <a:prstGeom prst="sun">
            <a:avLst/>
          </a:prstGeom>
          <a:solidFill>
            <a:srgbClr val="E5F4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C00000"/>
                </a:solidFill>
                <a:latin typeface="UTM Avo" panose="02040603050506020204" pitchFamily="18"/>
                <a:cs typeface="Arial" panose="020B0604020202020204" pitchFamily="34" charset="0"/>
              </a:rPr>
              <a:t>Gợi ý</a:t>
            </a:r>
            <a:endParaRPr lang="en-US" sz="2400" b="1" dirty="0">
              <a:solidFill>
                <a:srgbClr val="C00000"/>
              </a:solidFill>
              <a:latin typeface="UTM Avo" panose="02040603050506020204" pitchFamily="18"/>
              <a:cs typeface="Arial" panose="020B0604020202020204" pitchFamily="34" charset="0"/>
            </a:endParaRPr>
          </a:p>
        </p:txBody>
      </p:sp>
      <p:cxnSp>
        <p:nvCxnSpPr>
          <p:cNvPr id="4" name="Straight Connector 3">
            <a:extLst>
              <a:ext uri="{FF2B5EF4-FFF2-40B4-BE49-F238E27FC236}">
                <a16:creationId xmlns:a16="http://schemas.microsoft.com/office/drawing/2014/main" id="{5E7650C6-9E96-014A-42B2-A11D15F473CD}"/>
              </a:ext>
            </a:extLst>
          </p:cNvPr>
          <p:cNvCxnSpPr>
            <a:cxnSpLocks/>
          </p:cNvCxnSpPr>
          <p:nvPr/>
        </p:nvCxnSpPr>
        <p:spPr>
          <a:xfrm flipV="1">
            <a:off x="2438197" y="1909482"/>
            <a:ext cx="0" cy="1715202"/>
          </a:xfrm>
          <a:prstGeom prst="line">
            <a:avLst/>
          </a:prstGeom>
          <a:ln w="57150">
            <a:solidFill>
              <a:schemeClr val="accent4">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5" name="Rectangle: Rounded Corners 3">
            <a:extLst>
              <a:ext uri="{FF2B5EF4-FFF2-40B4-BE49-F238E27FC236}">
                <a16:creationId xmlns:a16="http://schemas.microsoft.com/office/drawing/2014/main" id="{B81CEF1B-3DDC-F4A2-4EBF-DE2CC8BFE65C}"/>
              </a:ext>
            </a:extLst>
          </p:cNvPr>
          <p:cNvSpPr/>
          <p:nvPr/>
        </p:nvSpPr>
        <p:spPr>
          <a:xfrm>
            <a:off x="4457603" y="2676702"/>
            <a:ext cx="6660106" cy="1317074"/>
          </a:xfrm>
          <a:prstGeom prst="roundRect">
            <a:avLst>
              <a:gd name="adj" fmla="val 13479"/>
            </a:avLst>
          </a:prstGeom>
          <a:solidFill>
            <a:srgbClr val="FEF5F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Sử dụng nhiều danh từ gọi tên các sự vật, hiện tượng.</a:t>
            </a:r>
            <a:endParaRPr lang="en-US" sz="2400" dirty="0">
              <a:solidFill>
                <a:schemeClr val="tx1"/>
              </a:solidFill>
              <a:latin typeface="UTM Avo" panose="02040603050506020204" pitchFamily="18"/>
              <a:cs typeface="Arial" panose="020B0604020202020204" pitchFamily="34" charset="0"/>
            </a:endParaRPr>
          </a:p>
        </p:txBody>
      </p:sp>
      <p:sp>
        <p:nvSpPr>
          <p:cNvPr id="6" name="Rectangle: Rounded Corners 6">
            <a:extLst>
              <a:ext uri="{FF2B5EF4-FFF2-40B4-BE49-F238E27FC236}">
                <a16:creationId xmlns:a16="http://schemas.microsoft.com/office/drawing/2014/main" id="{EA40945C-5EC1-8ED0-752A-E1959A54BA2F}"/>
              </a:ext>
            </a:extLst>
          </p:cNvPr>
          <p:cNvSpPr/>
          <p:nvPr/>
        </p:nvSpPr>
        <p:spPr>
          <a:xfrm>
            <a:off x="4463092" y="4131056"/>
            <a:ext cx="6660106" cy="2336979"/>
          </a:xfrm>
          <a:prstGeom prst="roundRect">
            <a:avLst>
              <a:gd name="adj" fmla="val 11119"/>
            </a:avLst>
          </a:prstGeom>
          <a:solidFill>
            <a:srgbClr val="FEF5F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Sử dụng nhiều động từ, tính từ (nhiều từ láy, từ tượng hình) gợi lên dáng vẻ, tính chất, màu sắc, hoạt động.... của sự vật, hiện tượng.</a:t>
            </a:r>
            <a:endParaRPr lang="en-US" sz="2400" dirty="0">
              <a:solidFill>
                <a:schemeClr val="tx1"/>
              </a:solidFill>
              <a:latin typeface="UTM Avo" panose="02040603050506020204" pitchFamily="18"/>
              <a:cs typeface="Arial" panose="020B0604020202020204" pitchFamily="34" charset="0"/>
            </a:endParaRPr>
          </a:p>
        </p:txBody>
      </p:sp>
      <p:sp>
        <p:nvSpPr>
          <p:cNvPr id="7" name="TextBox 6">
            <a:extLst>
              <a:ext uri="{FF2B5EF4-FFF2-40B4-BE49-F238E27FC236}">
                <a16:creationId xmlns:a16="http://schemas.microsoft.com/office/drawing/2014/main" id="{596A8719-9E46-4B1A-E423-61FEC60A20AC}"/>
              </a:ext>
            </a:extLst>
          </p:cNvPr>
          <p:cNvSpPr txBox="1"/>
          <p:nvPr/>
        </p:nvSpPr>
        <p:spPr>
          <a:xfrm>
            <a:off x="3671719" y="2080475"/>
            <a:ext cx="8231874" cy="461665"/>
          </a:xfrm>
          <a:prstGeom prst="rect">
            <a:avLst/>
          </a:prstGeom>
          <a:noFill/>
        </p:spPr>
        <p:txBody>
          <a:bodyPr wrap="square">
            <a:spAutoFit/>
          </a:bodyPr>
          <a:lstStyle/>
          <a:p>
            <a:pPr marL="457200" indent="-457200">
              <a:buFont typeface="Wingdings" panose="05000000000000000000" pitchFamily="2" charset="2"/>
              <a:buChar char="v"/>
            </a:pPr>
            <a:r>
              <a:rPr lang="vi-VN" sz="2400" b="1" dirty="0">
                <a:latin typeface="UTM Avo" panose="02040603050506020204" pitchFamily="18"/>
                <a:cs typeface="Arial" panose="020B0604020202020204" pitchFamily="34" charset="0"/>
              </a:rPr>
              <a:t>Ngôn ngữ của bài thơ mang đậm chất hội hoạ:</a:t>
            </a:r>
            <a:endParaRPr lang="en-US"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939132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7CCDD1F-587F-669E-6F84-0B6A05C632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45334EF-642D-5820-1D79-4ACE27ED2DE7}"/>
              </a:ext>
            </a:extLst>
          </p:cNvPr>
          <p:cNvSpPr/>
          <p:nvPr/>
        </p:nvSpPr>
        <p:spPr>
          <a:xfrm>
            <a:off x="583843" y="1818061"/>
            <a:ext cx="11436823" cy="4945809"/>
          </a:xfrm>
          <a:prstGeom prst="rect">
            <a:avLst/>
          </a:prstGeom>
          <a:solidFill>
            <a:schemeClr val="bg1"/>
          </a:solid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endParaRPr lang="en-US" sz="2400" i="1" dirty="0">
              <a:solidFill>
                <a:srgbClr val="00B050"/>
              </a:solidFill>
              <a:latin typeface="UTM Avo" panose="02040603050506020204" pitchFamily="18"/>
              <a:cs typeface="Arial" panose="020B0604020202020204" pitchFamily="34" charset="0"/>
            </a:endParaRPr>
          </a:p>
        </p:txBody>
      </p:sp>
      <p:sp>
        <p:nvSpPr>
          <p:cNvPr id="3" name="Sun 2">
            <a:extLst>
              <a:ext uri="{FF2B5EF4-FFF2-40B4-BE49-F238E27FC236}">
                <a16:creationId xmlns:a16="http://schemas.microsoft.com/office/drawing/2014/main" id="{39D56F53-6726-181B-0BFE-F5B95349A121}"/>
              </a:ext>
            </a:extLst>
          </p:cNvPr>
          <p:cNvSpPr/>
          <p:nvPr/>
        </p:nvSpPr>
        <p:spPr>
          <a:xfrm>
            <a:off x="988120" y="3665025"/>
            <a:ext cx="2900153" cy="2735774"/>
          </a:xfrm>
          <a:prstGeom prst="sun">
            <a:avLst/>
          </a:prstGeom>
          <a:solidFill>
            <a:srgbClr val="E5F4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400" b="1" dirty="0">
                <a:solidFill>
                  <a:srgbClr val="C00000"/>
                </a:solidFill>
                <a:latin typeface="UTM Avo" panose="02040603050506020204" pitchFamily="18"/>
                <a:cs typeface="Arial" panose="020B0604020202020204" pitchFamily="34" charset="0"/>
              </a:rPr>
              <a:t>Gợi ý</a:t>
            </a:r>
            <a:endParaRPr lang="en-US" sz="2400" b="1" dirty="0">
              <a:solidFill>
                <a:srgbClr val="C00000"/>
              </a:solidFill>
              <a:latin typeface="UTM Avo" panose="02040603050506020204" pitchFamily="18"/>
              <a:cs typeface="Arial" panose="020B0604020202020204" pitchFamily="34" charset="0"/>
            </a:endParaRPr>
          </a:p>
        </p:txBody>
      </p:sp>
      <p:cxnSp>
        <p:nvCxnSpPr>
          <p:cNvPr id="4" name="Straight Connector 3">
            <a:extLst>
              <a:ext uri="{FF2B5EF4-FFF2-40B4-BE49-F238E27FC236}">
                <a16:creationId xmlns:a16="http://schemas.microsoft.com/office/drawing/2014/main" id="{32437E26-401F-D248-C10B-2621CC1B1662}"/>
              </a:ext>
            </a:extLst>
          </p:cNvPr>
          <p:cNvCxnSpPr>
            <a:cxnSpLocks/>
          </p:cNvCxnSpPr>
          <p:nvPr/>
        </p:nvCxnSpPr>
        <p:spPr>
          <a:xfrm flipV="1">
            <a:off x="2438197" y="1909482"/>
            <a:ext cx="0" cy="1715202"/>
          </a:xfrm>
          <a:prstGeom prst="line">
            <a:avLst/>
          </a:prstGeom>
          <a:ln w="57150">
            <a:solidFill>
              <a:schemeClr val="accent4">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8" name="Rectangle: Rounded Corners 6">
            <a:extLst>
              <a:ext uri="{FF2B5EF4-FFF2-40B4-BE49-F238E27FC236}">
                <a16:creationId xmlns:a16="http://schemas.microsoft.com/office/drawing/2014/main" id="{7739BA15-1A8C-9DAC-F7F8-D34201C7D7B3}"/>
              </a:ext>
            </a:extLst>
          </p:cNvPr>
          <p:cNvSpPr/>
          <p:nvPr/>
        </p:nvSpPr>
        <p:spPr>
          <a:xfrm>
            <a:off x="4611707" y="3476767"/>
            <a:ext cx="6325934" cy="2638380"/>
          </a:xfrm>
          <a:prstGeom prst="roundRect">
            <a:avLst>
              <a:gd name="adj" fmla="val 11119"/>
            </a:avLst>
          </a:prstGeom>
          <a:solidFill>
            <a:srgbClr val="FEF5F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Tất cả các từ ngữ đó phối hợp với nhau, cùng với bút pháp miêu tả của tác giả đã tạo nên một bức tranh chiều xuân sinh động, chân thực, hấp dẫn.</a:t>
            </a:r>
            <a:endParaRPr lang="en-US" sz="2400" dirty="0">
              <a:solidFill>
                <a:schemeClr val="tx1"/>
              </a:solidFill>
              <a:latin typeface="UTM Avo" panose="02040603050506020204" pitchFamily="18"/>
              <a:cs typeface="Arial" panose="020B0604020202020204" pitchFamily="34" charset="0"/>
            </a:endParaRPr>
          </a:p>
        </p:txBody>
      </p:sp>
      <p:sp>
        <p:nvSpPr>
          <p:cNvPr id="9" name="Arrow: Down 5">
            <a:extLst>
              <a:ext uri="{FF2B5EF4-FFF2-40B4-BE49-F238E27FC236}">
                <a16:creationId xmlns:a16="http://schemas.microsoft.com/office/drawing/2014/main" id="{CC482F10-5E2A-CFF1-2416-CF3461BFB0EE}"/>
              </a:ext>
            </a:extLst>
          </p:cNvPr>
          <p:cNvSpPr/>
          <p:nvPr/>
        </p:nvSpPr>
        <p:spPr>
          <a:xfrm>
            <a:off x="7289211" y="2245659"/>
            <a:ext cx="970926" cy="1042847"/>
          </a:xfrm>
          <a:prstGeom prst="down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5098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AC30F55-F0B3-175B-D2D5-212CE8F5B724}"/>
              </a:ext>
            </a:extLst>
          </p:cNvPr>
          <p:cNvPicPr>
            <a:picLocks noChangeAspect="1"/>
          </p:cNvPicPr>
          <p:nvPr/>
        </p:nvPicPr>
        <p:blipFill>
          <a:blip r:embed="rId4"/>
          <a:stretch>
            <a:fillRect/>
          </a:stretch>
        </p:blipFill>
        <p:spPr>
          <a:xfrm>
            <a:off x="4619855" y="3023322"/>
            <a:ext cx="2952289" cy="1633356"/>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B9C38E-DD40-8A95-5835-890704CB5398}"/>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C7692C74-FA4B-C37E-2705-AA95BDF938A8}"/>
              </a:ext>
            </a:extLst>
          </p:cNvPr>
          <p:cNvGrpSpPr/>
          <p:nvPr/>
        </p:nvGrpSpPr>
        <p:grpSpPr>
          <a:xfrm>
            <a:off x="2720597" y="1819692"/>
            <a:ext cx="6750806" cy="1453911"/>
            <a:chOff x="3485015" y="1467034"/>
            <a:chExt cx="6750806" cy="1453911"/>
          </a:xfrm>
        </p:grpSpPr>
        <p:sp>
          <p:nvSpPr>
            <p:cNvPr id="13" name="Rounded Rectangle 12">
              <a:extLst>
                <a:ext uri="{FF2B5EF4-FFF2-40B4-BE49-F238E27FC236}">
                  <a16:creationId xmlns:a16="http://schemas.microsoft.com/office/drawing/2014/main" id="{C7CDB625-C0E1-F3CC-A1D7-789373C69B08}"/>
                </a:ext>
              </a:extLst>
            </p:cNvPr>
            <p:cNvSpPr/>
            <p:nvPr/>
          </p:nvSpPr>
          <p:spPr>
            <a:xfrm>
              <a:off x="3960125" y="1471644"/>
              <a:ext cx="6275696" cy="1449301"/>
            </a:xfrm>
            <a:prstGeom prst="roundRect">
              <a:avLst/>
            </a:prstGeom>
            <a:solidFill>
              <a:schemeClr val="bg1"/>
            </a:solidFill>
            <a:ln>
              <a:solidFill>
                <a:srgbClr val="3F1E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dirty="0">
                  <a:solidFill>
                    <a:schemeClr val="tx1"/>
                  </a:solidFill>
                  <a:latin typeface="UTM Avo" panose="02040603050506020204" pitchFamily="18"/>
                  <a:cs typeface="Arial" panose="020B0604020202020204" pitchFamily="34" charset="0"/>
                </a:rPr>
                <a:t>Ôn tập văn bản</a:t>
              </a:r>
              <a:r>
                <a:rPr lang="en-US" sz="2800" dirty="0">
                  <a:solidFill>
                    <a:schemeClr val="tx1"/>
                  </a:solidFill>
                  <a:latin typeface="UTM Avo" panose="02040603050506020204" pitchFamily="18"/>
                  <a:cs typeface="Arial" panose="020B0604020202020204" pitchFamily="34" charset="0"/>
                </a:rPr>
                <a:t>:</a:t>
              </a:r>
              <a:endParaRPr lang="vi-VN" sz="2800" dirty="0">
                <a:solidFill>
                  <a:schemeClr val="tx1"/>
                </a:solidFill>
                <a:latin typeface="UTM Avo" panose="02040603050506020204" pitchFamily="18"/>
                <a:cs typeface="Arial" panose="020B0604020202020204" pitchFamily="34" charset="0"/>
              </a:endParaRPr>
            </a:p>
            <a:p>
              <a:pPr algn="ctr">
                <a:lnSpc>
                  <a:spcPct val="150000"/>
                </a:lnSpc>
              </a:pPr>
              <a:r>
                <a:rPr lang="vi-VN" sz="2800" i="1" dirty="0">
                  <a:solidFill>
                    <a:schemeClr val="tx1"/>
                  </a:solidFill>
                  <a:latin typeface="UTM Avo" panose="02040603050506020204" pitchFamily="18"/>
                  <a:cs typeface="Arial" panose="020B0604020202020204" pitchFamily="34" charset="0"/>
                </a:rPr>
                <a:t>Chiều xuân</a:t>
              </a:r>
              <a:r>
                <a:rPr lang="en-US" sz="2800" dirty="0">
                  <a:solidFill>
                    <a:schemeClr val="tx1"/>
                  </a:solidFill>
                  <a:latin typeface="UTM Avo" panose="02040603050506020204" pitchFamily="18"/>
                  <a:cs typeface="Arial" panose="020B0604020202020204" pitchFamily="34" charset="0"/>
                </a:rPr>
                <a:t>.</a:t>
              </a:r>
              <a:endParaRPr lang="vi-VN" sz="2800" i="1" dirty="0">
                <a:solidFill>
                  <a:schemeClr val="tx1"/>
                </a:solidFill>
                <a:latin typeface="UTM Avo" panose="02040603050506020204" pitchFamily="18"/>
                <a:cs typeface="Arial" panose="020B0604020202020204" pitchFamily="34" charset="0"/>
              </a:endParaRPr>
            </a:p>
          </p:txBody>
        </p:sp>
        <p:sp>
          <p:nvSpPr>
            <p:cNvPr id="14" name="Freeform 24">
              <a:extLst>
                <a:ext uri="{FF2B5EF4-FFF2-40B4-BE49-F238E27FC236}">
                  <a16:creationId xmlns:a16="http://schemas.microsoft.com/office/drawing/2014/main" id="{48FD0A2E-7ED7-FB8A-9B93-DCF165AB941E}"/>
                </a:ext>
              </a:extLst>
            </p:cNvPr>
            <p:cNvSpPr/>
            <p:nvPr/>
          </p:nvSpPr>
          <p:spPr>
            <a:xfrm>
              <a:off x="3485015" y="1467034"/>
              <a:ext cx="757275" cy="1395898"/>
            </a:xfrm>
            <a:custGeom>
              <a:avLst/>
              <a:gdLst/>
              <a:ahLst/>
              <a:cxnLst/>
              <a:rect l="l" t="t" r="r" b="b"/>
              <a:pathLst>
                <a:path w="1407889" h="2595187">
                  <a:moveTo>
                    <a:pt x="1407889" y="0"/>
                  </a:moveTo>
                  <a:lnTo>
                    <a:pt x="0" y="0"/>
                  </a:lnTo>
                  <a:lnTo>
                    <a:pt x="0" y="2595187"/>
                  </a:lnTo>
                  <a:lnTo>
                    <a:pt x="1407889" y="2595187"/>
                  </a:lnTo>
                  <a:lnTo>
                    <a:pt x="1407889" y="0"/>
                  </a:lnTo>
                  <a:close/>
                </a:path>
              </a:pathLst>
            </a:custGeom>
            <a:blipFill>
              <a:blip r:embed="rId3"/>
              <a:stretch>
                <a:fillRect/>
              </a:stretch>
            </a:blipFill>
          </p:spPr>
        </p:sp>
      </p:grpSp>
      <p:grpSp>
        <p:nvGrpSpPr>
          <p:cNvPr id="15" name="Group 14">
            <a:extLst>
              <a:ext uri="{FF2B5EF4-FFF2-40B4-BE49-F238E27FC236}">
                <a16:creationId xmlns:a16="http://schemas.microsoft.com/office/drawing/2014/main" id="{42BF12B7-9D31-F545-4FDE-FBFB39EFBF31}"/>
              </a:ext>
            </a:extLst>
          </p:cNvPr>
          <p:cNvGrpSpPr/>
          <p:nvPr/>
        </p:nvGrpSpPr>
        <p:grpSpPr>
          <a:xfrm>
            <a:off x="2720596" y="3530037"/>
            <a:ext cx="6750807" cy="1449302"/>
            <a:chOff x="3485014" y="3723199"/>
            <a:chExt cx="6750807" cy="1449302"/>
          </a:xfrm>
        </p:grpSpPr>
        <p:sp>
          <p:nvSpPr>
            <p:cNvPr id="16" name="Rounded Rectangle 15">
              <a:extLst>
                <a:ext uri="{FF2B5EF4-FFF2-40B4-BE49-F238E27FC236}">
                  <a16:creationId xmlns:a16="http://schemas.microsoft.com/office/drawing/2014/main" id="{39D098A4-02F8-8E66-FC6D-DC6F7A700601}"/>
                </a:ext>
              </a:extLst>
            </p:cNvPr>
            <p:cNvSpPr/>
            <p:nvPr/>
          </p:nvSpPr>
          <p:spPr>
            <a:xfrm>
              <a:off x="3960125" y="3723199"/>
              <a:ext cx="6275696" cy="1449302"/>
            </a:xfrm>
            <a:prstGeom prst="roundRect">
              <a:avLst/>
            </a:prstGeom>
            <a:solidFill>
              <a:schemeClr val="bg1"/>
            </a:solidFill>
            <a:ln>
              <a:solidFill>
                <a:srgbClr val="3F1E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dirty="0">
                  <a:solidFill>
                    <a:schemeClr val="tx1"/>
                  </a:solidFill>
                  <a:latin typeface="UTM Avo" panose="02040603050506020204" pitchFamily="18"/>
                  <a:cs typeface="Arial" panose="020B0604020202020204" pitchFamily="34" charset="0"/>
                </a:rPr>
                <a:t>Hoàn thành bài tập </a:t>
              </a:r>
              <a:endParaRPr lang="en-US" sz="2800" dirty="0">
                <a:solidFill>
                  <a:schemeClr val="tx1"/>
                </a:solidFill>
                <a:latin typeface="UTM Avo" panose="02040603050506020204" pitchFamily="18"/>
                <a:cs typeface="Arial" panose="020B0604020202020204" pitchFamily="34" charset="0"/>
              </a:endParaRPr>
            </a:p>
            <a:p>
              <a:pPr algn="ctr">
                <a:lnSpc>
                  <a:spcPct val="150000"/>
                </a:lnSpc>
              </a:pPr>
              <a:r>
                <a:rPr lang="vi-VN" sz="2800" dirty="0">
                  <a:solidFill>
                    <a:schemeClr val="tx1"/>
                  </a:solidFill>
                  <a:latin typeface="UTM Avo" panose="02040603050506020204" pitchFamily="18"/>
                  <a:cs typeface="Arial" panose="020B0604020202020204" pitchFamily="34" charset="0"/>
                </a:rPr>
                <a:t>Luyện tập</a:t>
              </a:r>
              <a:r>
                <a:rPr lang="en-US" sz="2800" dirty="0">
                  <a:solidFill>
                    <a:schemeClr val="tx1"/>
                  </a:solidFill>
                  <a:latin typeface="UTM Avo" panose="02040603050506020204" pitchFamily="18"/>
                  <a:cs typeface="Arial" panose="020B0604020202020204" pitchFamily="34" charset="0"/>
                </a:rPr>
                <a:t>.</a:t>
              </a:r>
              <a:endParaRPr lang="vi-VN" sz="2800" dirty="0">
                <a:solidFill>
                  <a:schemeClr val="tx1"/>
                </a:solidFill>
                <a:latin typeface="UTM Avo" panose="02040603050506020204" pitchFamily="18"/>
                <a:cs typeface="Arial" panose="020B0604020202020204" pitchFamily="34" charset="0"/>
              </a:endParaRPr>
            </a:p>
          </p:txBody>
        </p:sp>
        <p:sp>
          <p:nvSpPr>
            <p:cNvPr id="17" name="Freeform 24">
              <a:extLst>
                <a:ext uri="{FF2B5EF4-FFF2-40B4-BE49-F238E27FC236}">
                  <a16:creationId xmlns:a16="http://schemas.microsoft.com/office/drawing/2014/main" id="{766BB733-1A49-12A2-7775-92F564FF7BFD}"/>
                </a:ext>
              </a:extLst>
            </p:cNvPr>
            <p:cNvSpPr/>
            <p:nvPr/>
          </p:nvSpPr>
          <p:spPr>
            <a:xfrm>
              <a:off x="3485014" y="3734358"/>
              <a:ext cx="757275" cy="1395898"/>
            </a:xfrm>
            <a:custGeom>
              <a:avLst/>
              <a:gdLst/>
              <a:ahLst/>
              <a:cxnLst/>
              <a:rect l="l" t="t" r="r" b="b"/>
              <a:pathLst>
                <a:path w="1407889" h="2595187">
                  <a:moveTo>
                    <a:pt x="1407889" y="0"/>
                  </a:moveTo>
                  <a:lnTo>
                    <a:pt x="0" y="0"/>
                  </a:lnTo>
                  <a:lnTo>
                    <a:pt x="0" y="2595187"/>
                  </a:lnTo>
                  <a:lnTo>
                    <a:pt x="1407889" y="2595187"/>
                  </a:lnTo>
                  <a:lnTo>
                    <a:pt x="1407889" y="0"/>
                  </a:lnTo>
                  <a:close/>
                </a:path>
              </a:pathLst>
            </a:custGeom>
            <a:blipFill>
              <a:blip r:embed="rId3"/>
              <a:stretch>
                <a:fillRect/>
              </a:stretch>
            </a:blipFill>
          </p:spPr>
        </p:sp>
      </p:grpSp>
      <p:grpSp>
        <p:nvGrpSpPr>
          <p:cNvPr id="35" name="Group 34">
            <a:extLst>
              <a:ext uri="{FF2B5EF4-FFF2-40B4-BE49-F238E27FC236}">
                <a16:creationId xmlns:a16="http://schemas.microsoft.com/office/drawing/2014/main" id="{D3E36B91-A94D-CAE4-836D-A5DEE6C92DB2}"/>
              </a:ext>
            </a:extLst>
          </p:cNvPr>
          <p:cNvGrpSpPr/>
          <p:nvPr/>
        </p:nvGrpSpPr>
        <p:grpSpPr>
          <a:xfrm>
            <a:off x="2720596" y="5235773"/>
            <a:ext cx="6750807" cy="1449302"/>
            <a:chOff x="3485014" y="3723199"/>
            <a:chExt cx="6750807" cy="1449302"/>
          </a:xfrm>
        </p:grpSpPr>
        <p:sp>
          <p:nvSpPr>
            <p:cNvPr id="36" name="Rounded Rectangle 35">
              <a:extLst>
                <a:ext uri="{FF2B5EF4-FFF2-40B4-BE49-F238E27FC236}">
                  <a16:creationId xmlns:a16="http://schemas.microsoft.com/office/drawing/2014/main" id="{C8766D9B-111B-49C3-26E0-EA4823FC4CB6}"/>
                </a:ext>
              </a:extLst>
            </p:cNvPr>
            <p:cNvSpPr/>
            <p:nvPr/>
          </p:nvSpPr>
          <p:spPr>
            <a:xfrm>
              <a:off x="3960125" y="3723199"/>
              <a:ext cx="6275696" cy="1449302"/>
            </a:xfrm>
            <a:prstGeom prst="roundRect">
              <a:avLst/>
            </a:prstGeom>
            <a:solidFill>
              <a:schemeClr val="bg1"/>
            </a:solidFill>
            <a:ln>
              <a:solidFill>
                <a:srgbClr val="3F1E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800" dirty="0">
                  <a:solidFill>
                    <a:schemeClr val="tx1"/>
                  </a:solidFill>
                  <a:latin typeface="UTM Avo" panose="02040603050506020204" pitchFamily="18"/>
                  <a:cs typeface="Arial" panose="020B0604020202020204" pitchFamily="34" charset="0"/>
                </a:rPr>
                <a:t>Soạn bài </a:t>
              </a:r>
              <a:r>
                <a:rPr lang="vi-VN" sz="2800" i="1" dirty="0">
                  <a:solidFill>
                    <a:schemeClr val="tx1"/>
                  </a:solidFill>
                  <a:latin typeface="UTM Avo" panose="02040603050506020204" pitchFamily="18"/>
                  <a:cs typeface="Arial" panose="020B0604020202020204" pitchFamily="34" charset="0"/>
                </a:rPr>
                <a:t>Thực hành đọc hiểu</a:t>
              </a:r>
              <a:r>
                <a:rPr lang="en-US" sz="2800" i="1" dirty="0">
                  <a:solidFill>
                    <a:schemeClr val="tx1"/>
                  </a:solidFill>
                  <a:latin typeface="UTM Avo" panose="02040603050506020204" pitchFamily="18"/>
                  <a:cs typeface="Arial" panose="020B0604020202020204" pitchFamily="34" charset="0"/>
                </a:rPr>
                <a:t>:</a:t>
              </a:r>
              <a:endParaRPr lang="vi-VN" sz="2800" i="1" dirty="0">
                <a:solidFill>
                  <a:schemeClr val="tx1"/>
                </a:solidFill>
                <a:latin typeface="UTM Avo" panose="02040603050506020204" pitchFamily="18"/>
                <a:cs typeface="Arial" panose="020B0604020202020204" pitchFamily="34" charset="0"/>
              </a:endParaRPr>
            </a:p>
            <a:p>
              <a:pPr algn="ctr">
                <a:lnSpc>
                  <a:spcPct val="150000"/>
                </a:lnSpc>
              </a:pPr>
              <a:r>
                <a:rPr lang="vi-VN" sz="2800" i="1" dirty="0">
                  <a:solidFill>
                    <a:schemeClr val="tx1"/>
                  </a:solidFill>
                  <a:latin typeface="UTM Avo" panose="02040603050506020204" pitchFamily="18"/>
                  <a:cs typeface="Arial" panose="020B0604020202020204" pitchFamily="34" charset="0"/>
                </a:rPr>
                <a:t>Nhật kí đô thị hóa</a:t>
              </a:r>
              <a:r>
                <a:rPr lang="en-US" sz="2800" dirty="0">
                  <a:solidFill>
                    <a:schemeClr val="tx1"/>
                  </a:solidFill>
                  <a:latin typeface="UTM Avo" panose="02040603050506020204" pitchFamily="18"/>
                  <a:cs typeface="Arial" panose="020B0604020202020204" pitchFamily="34" charset="0"/>
                </a:rPr>
                <a:t>.</a:t>
              </a:r>
              <a:endParaRPr lang="vi-VN" sz="2800" i="1" dirty="0">
                <a:solidFill>
                  <a:schemeClr val="tx1"/>
                </a:solidFill>
                <a:latin typeface="UTM Avo" panose="02040603050506020204" pitchFamily="18"/>
                <a:cs typeface="Arial" panose="020B0604020202020204" pitchFamily="34" charset="0"/>
              </a:endParaRPr>
            </a:p>
          </p:txBody>
        </p:sp>
        <p:sp>
          <p:nvSpPr>
            <p:cNvPr id="37" name="Freeform 24">
              <a:extLst>
                <a:ext uri="{FF2B5EF4-FFF2-40B4-BE49-F238E27FC236}">
                  <a16:creationId xmlns:a16="http://schemas.microsoft.com/office/drawing/2014/main" id="{445F310F-575A-3D05-6E13-5479C56A7BA7}"/>
                </a:ext>
              </a:extLst>
            </p:cNvPr>
            <p:cNvSpPr/>
            <p:nvPr/>
          </p:nvSpPr>
          <p:spPr>
            <a:xfrm>
              <a:off x="3485014" y="3734358"/>
              <a:ext cx="757275" cy="1395898"/>
            </a:xfrm>
            <a:custGeom>
              <a:avLst/>
              <a:gdLst/>
              <a:ahLst/>
              <a:cxnLst/>
              <a:rect l="l" t="t" r="r" b="b"/>
              <a:pathLst>
                <a:path w="1407889" h="2595187">
                  <a:moveTo>
                    <a:pt x="1407889" y="0"/>
                  </a:moveTo>
                  <a:lnTo>
                    <a:pt x="0" y="0"/>
                  </a:lnTo>
                  <a:lnTo>
                    <a:pt x="0" y="2595187"/>
                  </a:lnTo>
                  <a:lnTo>
                    <a:pt x="1407889" y="2595187"/>
                  </a:lnTo>
                  <a:lnTo>
                    <a:pt x="1407889" y="0"/>
                  </a:lnTo>
                  <a:close/>
                </a:path>
              </a:pathLst>
            </a:custGeom>
            <a:blipFill>
              <a:blip r:embed="rId3"/>
              <a:stretch>
                <a:fillRect/>
              </a:stretch>
            </a:blipFill>
          </p:spPr>
        </p:sp>
      </p:grpSp>
    </p:spTree>
    <p:extLst>
      <p:ext uri="{BB962C8B-B14F-4D97-AF65-F5344CB8AC3E}">
        <p14:creationId xmlns:p14="http://schemas.microsoft.com/office/powerpoint/2010/main" val="286912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barn(inVertical)">
                                      <p:cBhvr>
                                        <p:cTn id="1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a:extLst>
            <a:ext uri="{FF2B5EF4-FFF2-40B4-BE49-F238E27FC236}">
              <a16:creationId xmlns:a16="http://schemas.microsoft.com/office/drawing/2014/main" id="{7B6E553A-FCBB-6C42-01BE-11C87BC36F70}"/>
            </a:ext>
          </a:extLst>
        </p:cNvPr>
        <p:cNvGrpSpPr/>
        <p:nvPr/>
      </p:nvGrpSpPr>
      <p:grpSpPr>
        <a:xfrm>
          <a:off x="0" y="0"/>
          <a:ext cx="0" cy="0"/>
          <a:chOff x="0" y="0"/>
          <a:chExt cx="0" cy="0"/>
        </a:xfrm>
      </p:grpSpPr>
      <p:pic>
        <p:nvPicPr>
          <p:cNvPr id="3" name="Picture 2" descr="A screenshot of a qr code&#10;&#10;Description automatically generated">
            <a:hlinkClick r:id="rId4"/>
            <a:extLst>
              <a:ext uri="{FF2B5EF4-FFF2-40B4-BE49-F238E27FC236}">
                <a16:creationId xmlns:a16="http://schemas.microsoft.com/office/drawing/2014/main" id="{9C3B9579-06AD-443B-4B5E-1268265D362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27030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1372</Words>
  <Application>Microsoft Office PowerPoint</Application>
  <PresentationFormat>Widescreen</PresentationFormat>
  <Paragraphs>137</Paragraphs>
  <Slides>39</Slides>
  <Notes>3</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Arial</vt:lpstr>
      <vt:lpstr>Calibri</vt:lpstr>
      <vt:lpstr>Aptos</vt:lpstr>
      <vt:lpstr>UTM Avo</vt:lpstr>
      <vt:lpstr>Wingdings</vt:lpstr>
      <vt:lpstr>Calibri Light</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77</cp:revision>
  <dcterms:created xsi:type="dcterms:W3CDTF">2023-10-19T01:39:18Z</dcterms:created>
  <dcterms:modified xsi:type="dcterms:W3CDTF">2025-02-12T08:45:04Z</dcterms:modified>
</cp:coreProperties>
</file>