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29"/>
  </p:notesMasterIdLst>
  <p:sldIdLst>
    <p:sldId id="256" r:id="rId3"/>
    <p:sldId id="281" r:id="rId4"/>
    <p:sldId id="283" r:id="rId5"/>
    <p:sldId id="284" r:id="rId6"/>
    <p:sldId id="286" r:id="rId7"/>
    <p:sldId id="290" r:id="rId8"/>
    <p:sldId id="292" r:id="rId9"/>
    <p:sldId id="304" r:id="rId10"/>
    <p:sldId id="301" r:id="rId11"/>
    <p:sldId id="302" r:id="rId12"/>
    <p:sldId id="305" r:id="rId13"/>
    <p:sldId id="306" r:id="rId14"/>
    <p:sldId id="307" r:id="rId15"/>
    <p:sldId id="308" r:id="rId16"/>
    <p:sldId id="303" r:id="rId17"/>
    <p:sldId id="309" r:id="rId18"/>
    <p:sldId id="310" r:id="rId19"/>
    <p:sldId id="311" r:id="rId20"/>
    <p:sldId id="312" r:id="rId21"/>
    <p:sldId id="313" r:id="rId22"/>
    <p:sldId id="314" r:id="rId23"/>
    <p:sldId id="315" r:id="rId24"/>
    <p:sldId id="296" r:id="rId25"/>
    <p:sldId id="298" r:id="rId26"/>
    <p:sldId id="300" r:id="rId27"/>
    <p:sldId id="271" r:id="rId28"/>
  </p:sldIdLst>
  <p:sldSz cx="12192000" cy="6858000"/>
  <p:notesSz cx="6858000" cy="9144000"/>
  <p:embeddedFontLs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50"/>
    <p:restoredTop sz="94588"/>
  </p:normalViewPr>
  <p:slideViewPr>
    <p:cSldViewPr snapToGrid="0">
      <p:cViewPr varScale="1">
        <p:scale>
          <a:sx n="105" d="100"/>
          <a:sy n="105" d="100"/>
        </p:scale>
        <p:origin x="8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12-Feb-25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F5AD667B-F506-0E61-03DA-1F519A2A2A45}"/>
            </a:ext>
          </a:extLst>
        </p:cNvPr>
        <p:cNvGrpSpPr/>
        <p:nvPr/>
      </p:nvGrpSpPr>
      <p:grpSpPr>
        <a:xfrm>
          <a:off x="0" y="0"/>
          <a:ext cx="0" cy="0"/>
          <a:chOff x="0" y="0"/>
          <a:chExt cx="0" cy="0"/>
        </a:xfrm>
      </p:grpSpPr>
      <p:sp>
        <p:nvSpPr>
          <p:cNvPr id="237" name="Google Shape;237;p17:notes">
            <a:extLst>
              <a:ext uri="{FF2B5EF4-FFF2-40B4-BE49-F238E27FC236}">
                <a16:creationId xmlns:a16="http://schemas.microsoft.com/office/drawing/2014/main" id="{577886CF-C1FD-6F97-FEF2-DB135F145BD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a:extLst>
              <a:ext uri="{FF2B5EF4-FFF2-40B4-BE49-F238E27FC236}">
                <a16:creationId xmlns:a16="http://schemas.microsoft.com/office/drawing/2014/main" id="{239A96B6-2D25-25E8-FD92-DF9DA017CC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196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12-Feb-25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12-Feb-25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12-Feb-25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12-Feb-25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2/1/698/47/"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ngu-van-9-tap-2/1/698/47/"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ngu-van-9-tap-2/1/698/47/"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6.sv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hoc10.vn/doc-sach/ngu-van-9-tap-2/1/698/47/" TargetMode="External"/><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sv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38.jpg"/><Relationship Id="rId4" Type="http://schemas.openxmlformats.org/officeDocument/2006/relationships/hyperlink" Target="https://www.youtube.com/@hoc1biet1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1649656" y="2207101"/>
            <a:ext cx="8892688" cy="2035429"/>
          </a:xfrm>
          <a:prstGeom prst="rect">
            <a:avLst/>
          </a:prstGeom>
          <a:noFill/>
        </p:spPr>
        <p:txBody>
          <a:bodyPr wrap="square">
            <a:spAutoFit/>
          </a:bodyPr>
          <a:lstStyle/>
          <a:p>
            <a:pPr algn="ctr">
              <a:lnSpc>
                <a:spcPct val="134000"/>
              </a:lnSpc>
            </a:pPr>
            <a:r>
              <a:rPr lang="en-US" sz="5000" b="1" dirty="0" err="1">
                <a:solidFill>
                  <a:srgbClr val="002060"/>
                </a:solidFill>
                <a:latin typeface="UTM Avo" panose="02040603050506020204" pitchFamily="18" charset="0"/>
                <a:sym typeface="Arial"/>
              </a:rPr>
              <a:t>Bài</a:t>
            </a:r>
            <a:r>
              <a:rPr lang="vi-VN" sz="5000" b="1" i="0" u="none" strike="noStrike" cap="none" dirty="0">
                <a:solidFill>
                  <a:srgbClr val="002060"/>
                </a:solidFill>
                <a:latin typeface="UTM Avo" panose="02040603050506020204" pitchFamily="18" charset="0"/>
                <a:sym typeface="Arial"/>
              </a:rPr>
              <a:t> </a:t>
            </a:r>
            <a:r>
              <a:rPr lang="en-US" sz="5000" b="1" dirty="0">
                <a:solidFill>
                  <a:srgbClr val="002060"/>
                </a:solidFill>
                <a:latin typeface="UTM Avo" panose="02040603050506020204" pitchFamily="18" charset="0"/>
                <a:sym typeface="Arial"/>
              </a:rPr>
              <a:t>7</a:t>
            </a:r>
            <a:endParaRPr lang="en-US" sz="5000" b="1" i="0" u="none" strike="noStrike" cap="none" dirty="0">
              <a:solidFill>
                <a:srgbClr val="002060"/>
              </a:solidFill>
              <a:latin typeface="UTM Avo" panose="02040603050506020204" pitchFamily="18" charset="0"/>
              <a:sym typeface="Arial"/>
            </a:endParaRPr>
          </a:p>
          <a:p>
            <a:pPr algn="ctr">
              <a:lnSpc>
                <a:spcPct val="134000"/>
              </a:lnSpc>
              <a:spcBef>
                <a:spcPts val="0"/>
              </a:spcBef>
            </a:pPr>
            <a:r>
              <a:rPr lang="en-US" sz="5000" b="1" i="0" u="none" strike="noStrike" cap="none" dirty="0" err="1">
                <a:solidFill>
                  <a:srgbClr val="002060"/>
                </a:solidFill>
                <a:latin typeface="UTM Avo" panose="02040603050506020204" pitchFamily="18" charset="0"/>
                <a:sym typeface="Arial"/>
              </a:rPr>
              <a:t>Viết</a:t>
            </a:r>
            <a:r>
              <a:rPr lang="en-US" sz="5000" b="1" dirty="0">
                <a:solidFill>
                  <a:srgbClr val="002060"/>
                </a:solidFill>
                <a:latin typeface="UTM Avo" panose="02040603050506020204" pitchFamily="18" charset="0"/>
                <a:sym typeface="Arial"/>
              </a:rPr>
              <a:t>: </a:t>
            </a:r>
            <a:r>
              <a:rPr lang="en-US" sz="5000" b="1" dirty="0" err="1">
                <a:solidFill>
                  <a:srgbClr val="FF0000"/>
                </a:solidFill>
                <a:latin typeface="UTM Avo" panose="02040603050506020204" pitchFamily="18" charset="0"/>
                <a:sym typeface="Arial"/>
              </a:rPr>
              <a:t>Tập</a:t>
            </a:r>
            <a:r>
              <a:rPr lang="en-US" sz="5000" b="1" dirty="0">
                <a:solidFill>
                  <a:srgbClr val="FF0000"/>
                </a:solidFill>
                <a:latin typeface="UTM Avo" panose="02040603050506020204" pitchFamily="18" charset="0"/>
                <a:sym typeface="Arial"/>
              </a:rPr>
              <a:t> </a:t>
            </a:r>
            <a:r>
              <a:rPr lang="en-US" sz="5000" b="1" dirty="0" err="1">
                <a:solidFill>
                  <a:srgbClr val="FF0000"/>
                </a:solidFill>
                <a:latin typeface="UTM Avo" panose="02040603050506020204" pitchFamily="18" charset="0"/>
                <a:sym typeface="Arial"/>
              </a:rPr>
              <a:t>làm</a:t>
            </a:r>
            <a:r>
              <a:rPr lang="en-US" sz="5000" b="1" dirty="0">
                <a:solidFill>
                  <a:srgbClr val="FF0000"/>
                </a:solidFill>
                <a:latin typeface="UTM Avo" panose="02040603050506020204" pitchFamily="18" charset="0"/>
                <a:sym typeface="Arial"/>
              </a:rPr>
              <a:t> </a:t>
            </a:r>
            <a:r>
              <a:rPr lang="en-US" sz="5000" b="1" dirty="0" err="1">
                <a:solidFill>
                  <a:srgbClr val="FF0000"/>
                </a:solidFill>
                <a:latin typeface="UTM Avo" panose="02040603050506020204" pitchFamily="18" charset="0"/>
                <a:sym typeface="Arial"/>
              </a:rPr>
              <a:t>thơ</a:t>
            </a:r>
            <a:r>
              <a:rPr lang="en-US" sz="5000" b="1" dirty="0">
                <a:solidFill>
                  <a:srgbClr val="FF0000"/>
                </a:solidFill>
                <a:latin typeface="UTM Avo" panose="02040603050506020204" pitchFamily="18" charset="0"/>
                <a:sym typeface="Arial"/>
              </a:rPr>
              <a:t> </a:t>
            </a:r>
            <a:r>
              <a:rPr lang="en-US" sz="5000" b="1" dirty="0" err="1">
                <a:solidFill>
                  <a:srgbClr val="FF0000"/>
                </a:solidFill>
                <a:latin typeface="UTM Avo" panose="02040603050506020204" pitchFamily="18" charset="0"/>
                <a:sym typeface="Arial"/>
              </a:rPr>
              <a:t>tám</a:t>
            </a:r>
            <a:r>
              <a:rPr lang="en-US" sz="5000" b="1" dirty="0">
                <a:solidFill>
                  <a:srgbClr val="FF0000"/>
                </a:solidFill>
                <a:latin typeface="UTM Avo" panose="02040603050506020204" pitchFamily="18" charset="0"/>
                <a:sym typeface="Arial"/>
              </a:rPr>
              <a:t> </a:t>
            </a:r>
            <a:r>
              <a:rPr lang="en-US" sz="5000" b="1" dirty="0" err="1">
                <a:solidFill>
                  <a:srgbClr val="FF0000"/>
                </a:solidFill>
                <a:latin typeface="UTM Avo" panose="02040603050506020204" pitchFamily="18" charset="0"/>
                <a:sym typeface="Arial"/>
              </a:rPr>
              <a:t>chữ</a:t>
            </a:r>
            <a:endParaRPr lang="vi-VN" sz="50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2</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F80246BF-0750-67DD-2371-5328B197BC09}"/>
              </a:ext>
            </a:extLst>
          </p:cNvPr>
          <p:cNvSpPr>
            <a:spLocks noChangeAspect="1"/>
          </p:cNvSpPr>
          <p:nvPr/>
        </p:nvSpPr>
        <p:spPr>
          <a:xfrm rot="-5400000" flipH="1" flipV="1">
            <a:off x="5066961" y="-351613"/>
            <a:ext cx="4935490" cy="9163910"/>
          </a:xfrm>
          <a:custGeom>
            <a:avLst/>
            <a:gdLst/>
            <a:ahLst/>
            <a:cxnLst/>
            <a:rect l="l" t="t" r="r" b="b"/>
            <a:pathLst>
              <a:path w="8940001" h="13494341">
                <a:moveTo>
                  <a:pt x="8940001" y="13494341"/>
                </a:moveTo>
                <a:lnTo>
                  <a:pt x="0" y="13494341"/>
                </a:lnTo>
                <a:lnTo>
                  <a:pt x="0" y="0"/>
                </a:lnTo>
                <a:lnTo>
                  <a:pt x="8940001" y="0"/>
                </a:lnTo>
                <a:lnTo>
                  <a:pt x="8940001" y="1349434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5" name="TextBox 10">
            <a:extLst>
              <a:ext uri="{FF2B5EF4-FFF2-40B4-BE49-F238E27FC236}">
                <a16:creationId xmlns:a16="http://schemas.microsoft.com/office/drawing/2014/main" id="{3A37F0D6-D507-9F62-596A-3DDE93A25FA7}"/>
              </a:ext>
            </a:extLst>
          </p:cNvPr>
          <p:cNvSpPr txBox="1"/>
          <p:nvPr/>
        </p:nvSpPr>
        <p:spPr>
          <a:xfrm>
            <a:off x="4071178" y="3072492"/>
            <a:ext cx="5927587" cy="2315699"/>
          </a:xfrm>
          <a:prstGeom prst="rect">
            <a:avLst/>
          </a:prstGeom>
        </p:spPr>
        <p:txBody>
          <a:bodyPr wrap="square" lIns="0" tIns="0" rIns="0" bIns="0" rtlCol="0" anchor="t">
            <a:spAutoFit/>
          </a:bodyPr>
          <a:lstStyle/>
          <a:p>
            <a:pPr algn="just">
              <a:lnSpc>
                <a:spcPct val="150000"/>
              </a:lnSpc>
            </a:pPr>
            <a:r>
              <a:rPr lang="vi-VN" sz="2600" dirty="0">
                <a:latin typeface="UTM Avo" panose="02040603050506020204" pitchFamily="18"/>
                <a:ea typeface="Gordita"/>
                <a:cs typeface="Arial" panose="020B0604020202020204" pitchFamily="34" charset="0"/>
                <a:sym typeface="Gordita"/>
              </a:rPr>
              <a:t>Ở các lớp dưới, em đã tập làm thơ lục bát, thơ bốn chữ, năm chữ, thơ tự do. Em hãy chia sẻ ngắn gọn trải nghiệm của mình khi làm thơ.</a:t>
            </a:r>
            <a:endParaRPr lang="en-US" sz="2600" dirty="0">
              <a:latin typeface="UTM Avo" panose="02040603050506020204" pitchFamily="18"/>
              <a:ea typeface="Gordita"/>
              <a:cs typeface="Arial" panose="020B0604020202020204" pitchFamily="34" charset="0"/>
              <a:sym typeface="Gordita"/>
            </a:endParaRPr>
          </a:p>
        </p:txBody>
      </p:sp>
      <p:sp>
        <p:nvSpPr>
          <p:cNvPr id="6" name="Freeform 14">
            <a:extLst>
              <a:ext uri="{FF2B5EF4-FFF2-40B4-BE49-F238E27FC236}">
                <a16:creationId xmlns:a16="http://schemas.microsoft.com/office/drawing/2014/main" id="{D001A029-D725-871D-2C03-AB318BD455D2}"/>
              </a:ext>
            </a:extLst>
          </p:cNvPr>
          <p:cNvSpPr/>
          <p:nvPr/>
        </p:nvSpPr>
        <p:spPr>
          <a:xfrm>
            <a:off x="260351" y="2731911"/>
            <a:ext cx="2347382" cy="2996863"/>
          </a:xfrm>
          <a:custGeom>
            <a:avLst/>
            <a:gdLst/>
            <a:ahLst/>
            <a:cxnLst/>
            <a:rect l="l" t="t" r="r" b="b"/>
            <a:pathLst>
              <a:path w="1441235" h="1531193">
                <a:moveTo>
                  <a:pt x="0" y="0"/>
                </a:moveTo>
                <a:lnTo>
                  <a:pt x="1441236" y="0"/>
                </a:lnTo>
                <a:lnTo>
                  <a:pt x="1441236" y="1531193"/>
                </a:lnTo>
                <a:lnTo>
                  <a:pt x="0" y="1531193"/>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58B6951-CBD2-9731-9456-4A163ECE66C8}"/>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3">
            <a:extLst>
              <a:ext uri="{FF2B5EF4-FFF2-40B4-BE49-F238E27FC236}">
                <a16:creationId xmlns:a16="http://schemas.microsoft.com/office/drawing/2014/main" id="{DD3CFB71-7EDB-C8EE-E17A-CA44AAC3F1BC}"/>
              </a:ext>
            </a:extLst>
          </p:cNvPr>
          <p:cNvSpPr/>
          <p:nvPr/>
        </p:nvSpPr>
        <p:spPr>
          <a:xfrm>
            <a:off x="499165" y="2176099"/>
            <a:ext cx="1155875" cy="2140510"/>
          </a:xfrm>
          <a:custGeom>
            <a:avLst/>
            <a:gdLst/>
            <a:ahLst/>
            <a:cxnLst/>
            <a:rect l="l" t="t" r="r" b="b"/>
            <a:pathLst>
              <a:path w="1155875" h="2140510">
                <a:moveTo>
                  <a:pt x="0" y="0"/>
                </a:moveTo>
                <a:lnTo>
                  <a:pt x="1155875" y="0"/>
                </a:lnTo>
                <a:lnTo>
                  <a:pt x="1155875" y="2140510"/>
                </a:lnTo>
                <a:lnTo>
                  <a:pt x="0" y="21405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100"/>
          </a:p>
        </p:txBody>
      </p:sp>
      <p:grpSp>
        <p:nvGrpSpPr>
          <p:cNvPr id="3" name="Group 2">
            <a:extLst>
              <a:ext uri="{FF2B5EF4-FFF2-40B4-BE49-F238E27FC236}">
                <a16:creationId xmlns:a16="http://schemas.microsoft.com/office/drawing/2014/main" id="{5DF8C0A9-BFFD-2398-7E17-E40A70B01CCC}"/>
              </a:ext>
            </a:extLst>
          </p:cNvPr>
          <p:cNvGrpSpPr/>
          <p:nvPr/>
        </p:nvGrpSpPr>
        <p:grpSpPr>
          <a:xfrm>
            <a:off x="429317" y="1856353"/>
            <a:ext cx="11182348" cy="742659"/>
            <a:chOff x="342900" y="279400"/>
            <a:chExt cx="11493500" cy="1473200"/>
          </a:xfrm>
        </p:grpSpPr>
        <p:sp>
          <p:nvSpPr>
            <p:cNvPr id="4" name="Rectangle 3">
              <a:extLst>
                <a:ext uri="{FF2B5EF4-FFF2-40B4-BE49-F238E27FC236}">
                  <a16:creationId xmlns:a16="http://schemas.microsoft.com/office/drawing/2014/main" id="{4586B424-5444-18D3-3D14-6586E0A462E9}"/>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5" name="Rectangle 4">
              <a:extLst>
                <a:ext uri="{FF2B5EF4-FFF2-40B4-BE49-F238E27FC236}">
                  <a16:creationId xmlns:a16="http://schemas.microsoft.com/office/drawing/2014/main" id="{7B0AD472-664B-175C-9E15-808FB5C0B055}"/>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100" dirty="0">
                  <a:solidFill>
                    <a:schemeClr val="tx1"/>
                  </a:solidFill>
                  <a:latin typeface="UTM Avo" panose="02040603050506020204" pitchFamily="18"/>
                  <a:cs typeface="Arial" panose="020B0604020202020204" pitchFamily="34" charset="0"/>
                </a:rPr>
                <a:t>Bài thơ tám chữ cần đạt được những yêu cầu sau:</a:t>
              </a:r>
              <a:endParaRPr lang="en-US" sz="2100" dirty="0">
                <a:solidFill>
                  <a:schemeClr val="tx1"/>
                </a:solidFill>
                <a:latin typeface="UTM Avo" panose="02040603050506020204" pitchFamily="18"/>
                <a:cs typeface="Arial" panose="020B0604020202020204" pitchFamily="34" charset="0"/>
              </a:endParaRPr>
            </a:p>
          </p:txBody>
        </p:sp>
      </p:grpSp>
      <p:sp>
        <p:nvSpPr>
          <p:cNvPr id="6" name="Rectangle: Rounded Corners 9">
            <a:extLst>
              <a:ext uri="{FF2B5EF4-FFF2-40B4-BE49-F238E27FC236}">
                <a16:creationId xmlns:a16="http://schemas.microsoft.com/office/drawing/2014/main" id="{1FD3C346-CAEA-AD61-D5F1-E51F5B937FF0}"/>
              </a:ext>
            </a:extLst>
          </p:cNvPr>
          <p:cNvSpPr/>
          <p:nvPr/>
        </p:nvSpPr>
        <p:spPr>
          <a:xfrm>
            <a:off x="1794653" y="2720293"/>
            <a:ext cx="4000500" cy="1627242"/>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00" dirty="0" err="1">
                <a:solidFill>
                  <a:schemeClr val="tx1"/>
                </a:solidFill>
                <a:latin typeface="UTM Avo" panose="02040603050506020204" pitchFamily="18"/>
                <a:cs typeface="Arial" panose="020B0604020202020204" pitchFamily="34" charset="0"/>
              </a:rPr>
              <a:t>Xác</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định</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rõ</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đề</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tài</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viết</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về</a:t>
            </a:r>
            <a:r>
              <a:rPr lang="en-US" sz="2100" dirty="0">
                <a:solidFill>
                  <a:schemeClr val="tx1"/>
                </a:solidFill>
                <a:latin typeface="UTM Avo" panose="02040603050506020204" pitchFamily="18"/>
                <a:cs typeface="Arial" panose="020B0604020202020204" pitchFamily="34" charset="0"/>
              </a:rPr>
              <a:t> ai, </a:t>
            </a:r>
            <a:r>
              <a:rPr lang="en-US" sz="2100" dirty="0" err="1">
                <a:solidFill>
                  <a:schemeClr val="tx1"/>
                </a:solidFill>
                <a:latin typeface="UTM Avo" panose="02040603050506020204" pitchFamily="18"/>
                <a:cs typeface="Arial" panose="020B0604020202020204" pitchFamily="34" charset="0"/>
              </a:rPr>
              <a:t>về</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điều</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gì</a:t>
            </a:r>
            <a:r>
              <a:rPr lang="en-US" sz="2100" dirty="0">
                <a:solidFill>
                  <a:schemeClr val="tx1"/>
                </a:solidFill>
                <a:latin typeface="UTM Avo" panose="02040603050506020204" pitchFamily="18"/>
                <a:cs typeface="Arial" panose="020B0604020202020204" pitchFamily="34" charset="0"/>
              </a:rPr>
              <a:t>…).</a:t>
            </a:r>
          </a:p>
        </p:txBody>
      </p:sp>
      <p:sp>
        <p:nvSpPr>
          <p:cNvPr id="7" name="Rectangle: Rounded Corners 10">
            <a:extLst>
              <a:ext uri="{FF2B5EF4-FFF2-40B4-BE49-F238E27FC236}">
                <a16:creationId xmlns:a16="http://schemas.microsoft.com/office/drawing/2014/main" id="{E9DBBB9D-C3A7-F511-7110-DDFE88448EB0}"/>
              </a:ext>
            </a:extLst>
          </p:cNvPr>
          <p:cNvSpPr/>
          <p:nvPr/>
        </p:nvSpPr>
        <p:spPr>
          <a:xfrm>
            <a:off x="6176067" y="2720293"/>
            <a:ext cx="5435598" cy="1627242"/>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dirty="0">
                <a:solidFill>
                  <a:schemeClr val="tx1"/>
                </a:solidFill>
                <a:latin typeface="UTM Avo" panose="02040603050506020204" pitchFamily="18"/>
                <a:cs typeface="Arial" panose="020B0604020202020204" pitchFamily="34" charset="0"/>
              </a:rPr>
              <a:t>Số lượng chữ trong mỗi dòng  đảm bảo đúng yêu cầu (8 chữ).</a:t>
            </a:r>
            <a:endParaRPr lang="en-US" sz="2100" dirty="0">
              <a:solidFill>
                <a:schemeClr val="tx1"/>
              </a:solidFill>
              <a:latin typeface="UTM Avo" panose="02040603050506020204" pitchFamily="18"/>
              <a:cs typeface="Arial" panose="020B0604020202020204" pitchFamily="34" charset="0"/>
            </a:endParaRPr>
          </a:p>
        </p:txBody>
      </p:sp>
      <p:sp>
        <p:nvSpPr>
          <p:cNvPr id="8" name="Rectangle: Rounded Corners 11">
            <a:extLst>
              <a:ext uri="{FF2B5EF4-FFF2-40B4-BE49-F238E27FC236}">
                <a16:creationId xmlns:a16="http://schemas.microsoft.com/office/drawing/2014/main" id="{681E680A-B77C-F1BD-7E67-D694DC8F6A1F}"/>
              </a:ext>
            </a:extLst>
          </p:cNvPr>
          <p:cNvSpPr/>
          <p:nvPr/>
        </p:nvSpPr>
        <p:spPr>
          <a:xfrm>
            <a:off x="499165" y="4472370"/>
            <a:ext cx="2055192" cy="2269674"/>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vi-VN" sz="2100">
                <a:solidFill>
                  <a:schemeClr val="tx1"/>
                </a:solidFill>
                <a:latin typeface="UTM Avo" panose="02040603050506020204" pitchFamily="18"/>
                <a:cs typeface="Arial" panose="020B0604020202020204" pitchFamily="34" charset="0"/>
              </a:rPr>
              <a:t>Nhịp</a:t>
            </a:r>
            <a:r>
              <a:rPr lang="en-US" sz="2100">
                <a:solidFill>
                  <a:schemeClr val="tx1"/>
                </a:solidFill>
                <a:latin typeface="UTM Avo" panose="02040603050506020204" pitchFamily="18"/>
                <a:cs typeface="Arial" panose="020B0604020202020204" pitchFamily="34" charset="0"/>
              </a:rPr>
              <a:t> </a:t>
            </a:r>
            <a:r>
              <a:rPr lang="vi-VN" sz="2100">
                <a:solidFill>
                  <a:schemeClr val="tx1"/>
                </a:solidFill>
                <a:latin typeface="UTM Avo" panose="02040603050506020204" pitchFamily="18"/>
                <a:cs typeface="Arial" panose="020B0604020202020204" pitchFamily="34" charset="0"/>
              </a:rPr>
              <a:t>thơ </a:t>
            </a:r>
            <a:r>
              <a:rPr lang="vi-VN" sz="2100" dirty="0">
                <a:solidFill>
                  <a:schemeClr val="tx1"/>
                </a:solidFill>
                <a:latin typeface="UTM Avo" panose="02040603050506020204" pitchFamily="18"/>
                <a:cs typeface="Arial" panose="020B0604020202020204" pitchFamily="34" charset="0"/>
              </a:rPr>
              <a:t>phù hợp với cảm xúc.</a:t>
            </a:r>
            <a:endParaRPr lang="en-US" sz="2100" dirty="0">
              <a:solidFill>
                <a:schemeClr val="tx1"/>
              </a:solidFill>
              <a:latin typeface="UTM Avo" panose="02040603050506020204" pitchFamily="18"/>
              <a:cs typeface="Arial" panose="020B0604020202020204" pitchFamily="34" charset="0"/>
            </a:endParaRPr>
          </a:p>
        </p:txBody>
      </p:sp>
      <p:sp>
        <p:nvSpPr>
          <p:cNvPr id="9" name="Rectangle: Rounded Corners 12">
            <a:extLst>
              <a:ext uri="{FF2B5EF4-FFF2-40B4-BE49-F238E27FC236}">
                <a16:creationId xmlns:a16="http://schemas.microsoft.com/office/drawing/2014/main" id="{3866E91F-DFA4-5EF4-4238-4C9005A4A930}"/>
              </a:ext>
            </a:extLst>
          </p:cNvPr>
          <p:cNvSpPr/>
          <p:nvPr/>
        </p:nvSpPr>
        <p:spPr>
          <a:xfrm>
            <a:off x="3258448" y="4468816"/>
            <a:ext cx="2387600" cy="2269674"/>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vi-VN" sz="2100" dirty="0">
                <a:solidFill>
                  <a:schemeClr val="tx1"/>
                </a:solidFill>
                <a:latin typeface="UTM Avo" panose="02040603050506020204" pitchFamily="18"/>
                <a:cs typeface="Arial" panose="020B0604020202020204" pitchFamily="34" charset="0"/>
              </a:rPr>
              <a:t>Có hình ảnh và biện pháp tu từ.</a:t>
            </a:r>
            <a:endParaRPr lang="en-US" sz="2100" dirty="0">
              <a:solidFill>
                <a:schemeClr val="tx1"/>
              </a:solidFill>
              <a:latin typeface="UTM Avo" panose="02040603050506020204" pitchFamily="18"/>
              <a:cs typeface="Arial" panose="020B0604020202020204" pitchFamily="34" charset="0"/>
            </a:endParaRPr>
          </a:p>
        </p:txBody>
      </p:sp>
      <p:sp>
        <p:nvSpPr>
          <p:cNvPr id="10" name="Rectangle: Rounded Corners 13">
            <a:extLst>
              <a:ext uri="{FF2B5EF4-FFF2-40B4-BE49-F238E27FC236}">
                <a16:creationId xmlns:a16="http://schemas.microsoft.com/office/drawing/2014/main" id="{396D1E92-5A4E-6B3C-D122-3672CE5D7786}"/>
              </a:ext>
            </a:extLst>
          </p:cNvPr>
          <p:cNvSpPr/>
          <p:nvPr/>
        </p:nvSpPr>
        <p:spPr>
          <a:xfrm>
            <a:off x="6350139" y="4468816"/>
            <a:ext cx="2387599" cy="2269674"/>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vi-VN" sz="2100" dirty="0">
                <a:solidFill>
                  <a:schemeClr val="tx1"/>
                </a:solidFill>
                <a:latin typeface="UTM Avo" panose="02040603050506020204" pitchFamily="18"/>
                <a:cs typeface="Arial" panose="020B0604020202020204" pitchFamily="34" charset="0"/>
              </a:rPr>
              <a:t>Cảm xúc tự nhiên</a:t>
            </a:r>
            <a:r>
              <a:rPr lang="vi-VN" sz="2100">
                <a:solidFill>
                  <a:schemeClr val="tx1"/>
                </a:solidFill>
                <a:latin typeface="UTM Avo" panose="02040603050506020204" pitchFamily="18"/>
                <a:cs typeface="Arial" panose="020B0604020202020204" pitchFamily="34" charset="0"/>
              </a:rPr>
              <a:t>, giản</a:t>
            </a:r>
            <a:r>
              <a:rPr lang="en-US" sz="2100">
                <a:solidFill>
                  <a:schemeClr val="tx1"/>
                </a:solidFill>
                <a:latin typeface="UTM Avo" panose="02040603050506020204" pitchFamily="18"/>
                <a:cs typeface="Arial" panose="020B0604020202020204" pitchFamily="34" charset="0"/>
              </a:rPr>
              <a:t> </a:t>
            </a:r>
            <a:r>
              <a:rPr lang="vi-VN" sz="2100">
                <a:solidFill>
                  <a:schemeClr val="tx1"/>
                </a:solidFill>
                <a:latin typeface="UTM Avo" panose="02040603050506020204" pitchFamily="18"/>
                <a:cs typeface="Arial" panose="020B0604020202020204" pitchFamily="34" charset="0"/>
              </a:rPr>
              <a:t>dị</a:t>
            </a:r>
            <a:r>
              <a:rPr lang="vi-VN" sz="2100" dirty="0">
                <a:solidFill>
                  <a:schemeClr val="tx1"/>
                </a:solidFill>
                <a:latin typeface="UTM Avo" panose="02040603050506020204" pitchFamily="18"/>
                <a:cs typeface="Arial" panose="020B0604020202020204" pitchFamily="34" charset="0"/>
              </a:rPr>
              <a:t>.</a:t>
            </a:r>
            <a:endParaRPr lang="en-US" sz="2100" dirty="0">
              <a:solidFill>
                <a:schemeClr val="tx1"/>
              </a:solidFill>
              <a:latin typeface="UTM Avo" panose="02040603050506020204" pitchFamily="18"/>
              <a:cs typeface="Arial" panose="020B0604020202020204" pitchFamily="34" charset="0"/>
            </a:endParaRPr>
          </a:p>
        </p:txBody>
      </p:sp>
      <p:sp>
        <p:nvSpPr>
          <p:cNvPr id="11" name="Rectangle: Rounded Corners 14">
            <a:extLst>
              <a:ext uri="{FF2B5EF4-FFF2-40B4-BE49-F238E27FC236}">
                <a16:creationId xmlns:a16="http://schemas.microsoft.com/office/drawing/2014/main" id="{09CA8BA6-CF17-D417-FF3E-5DFC0556324C}"/>
              </a:ext>
            </a:extLst>
          </p:cNvPr>
          <p:cNvSpPr/>
          <p:nvPr/>
        </p:nvSpPr>
        <p:spPr>
          <a:xfrm>
            <a:off x="9414567" y="4468816"/>
            <a:ext cx="2197098" cy="2269674"/>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vi-VN" sz="2100" dirty="0">
                <a:solidFill>
                  <a:schemeClr val="tx1"/>
                </a:solidFill>
                <a:latin typeface="UTM Avo" panose="02040603050506020204" pitchFamily="18"/>
                <a:cs typeface="Arial" panose="020B0604020202020204" pitchFamily="34" charset="0"/>
              </a:rPr>
              <a:t>Có chủ đề, thông điệp.</a:t>
            </a:r>
            <a:endParaRPr lang="en-US" sz="21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5E3CC43-A263-D35D-D851-339B6867A919}"/>
              </a:ext>
            </a:extLst>
          </p:cNvPr>
          <p:cNvPicPr>
            <a:picLocks noChangeAspect="1"/>
          </p:cNvPicPr>
          <p:nvPr/>
        </p:nvPicPr>
        <p:blipFill>
          <a:blip r:embed="rId4"/>
          <a:stretch>
            <a:fillRect/>
          </a:stretch>
        </p:blipFill>
        <p:spPr>
          <a:xfrm>
            <a:off x="4619855" y="3142940"/>
            <a:ext cx="2952289" cy="1633356"/>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F846037-981D-DF97-BC5F-0460ED14A42C}"/>
              </a:ext>
            </a:extLst>
          </p:cNvPr>
          <p:cNvGrpSpPr/>
          <p:nvPr/>
        </p:nvGrpSpPr>
        <p:grpSpPr>
          <a:xfrm>
            <a:off x="3325842" y="1190963"/>
            <a:ext cx="6248400" cy="706230"/>
            <a:chOff x="342900" y="279400"/>
            <a:chExt cx="11493500" cy="1473200"/>
          </a:xfrm>
        </p:grpSpPr>
        <p:sp>
          <p:nvSpPr>
            <p:cNvPr id="3" name="Rectangle 2">
              <a:extLst>
                <a:ext uri="{FF2B5EF4-FFF2-40B4-BE49-F238E27FC236}">
                  <a16:creationId xmlns:a16="http://schemas.microsoft.com/office/drawing/2014/main" id="{530209FA-E321-1B12-94FA-E0852C9A9E17}"/>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4" name="Rectangle 3">
              <a:extLst>
                <a:ext uri="{FF2B5EF4-FFF2-40B4-BE49-F238E27FC236}">
                  <a16:creationId xmlns:a16="http://schemas.microsoft.com/office/drawing/2014/main" id="{8634DA5C-F912-F5CD-5AE3-E67EEDACCC83}"/>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a:cs typeface="Arial" panose="020B0604020202020204" pitchFamily="34" charset="0"/>
                </a:rPr>
                <a:t>1. Hình thành đoạn thơ</a:t>
              </a:r>
              <a:endParaRPr lang="en-US" sz="2400" b="1" dirty="0">
                <a:solidFill>
                  <a:schemeClr val="tx1"/>
                </a:solidFill>
                <a:latin typeface="UTM Avo" panose="02040603050506020204" pitchFamily="18"/>
                <a:cs typeface="Arial" panose="020B0604020202020204" pitchFamily="34" charset="0"/>
              </a:endParaRPr>
            </a:p>
          </p:txBody>
        </p:sp>
      </p:grpSp>
      <p:sp>
        <p:nvSpPr>
          <p:cNvPr id="5" name="Freeform 18">
            <a:extLst>
              <a:ext uri="{FF2B5EF4-FFF2-40B4-BE49-F238E27FC236}">
                <a16:creationId xmlns:a16="http://schemas.microsoft.com/office/drawing/2014/main" id="{6CDECFC5-8288-A8F3-15A2-E8C50C75D90B}"/>
              </a:ext>
            </a:extLst>
          </p:cNvPr>
          <p:cNvSpPr/>
          <p:nvPr/>
        </p:nvSpPr>
        <p:spPr>
          <a:xfrm>
            <a:off x="557101" y="2057401"/>
            <a:ext cx="3568017" cy="4447635"/>
          </a:xfrm>
          <a:custGeom>
            <a:avLst/>
            <a:gdLst/>
            <a:ahLst/>
            <a:cxnLst/>
            <a:rect l="l" t="t" r="r" b="b"/>
            <a:pathLst>
              <a:path w="2005170" h="2227967">
                <a:moveTo>
                  <a:pt x="0" y="0"/>
                </a:moveTo>
                <a:lnTo>
                  <a:pt x="2005170" y="0"/>
                </a:lnTo>
                <a:lnTo>
                  <a:pt x="2005170" y="2227967"/>
                </a:lnTo>
                <a:lnTo>
                  <a:pt x="0" y="22279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p>
        </p:txBody>
      </p:sp>
      <p:sp>
        <p:nvSpPr>
          <p:cNvPr id="6" name="Arrow: Left-Right 5">
            <a:extLst>
              <a:ext uri="{FF2B5EF4-FFF2-40B4-BE49-F238E27FC236}">
                <a16:creationId xmlns:a16="http://schemas.microsoft.com/office/drawing/2014/main" id="{F7AF3BDD-1C4D-BB63-71ED-BE4B1E849F3A}"/>
              </a:ext>
            </a:extLst>
          </p:cNvPr>
          <p:cNvSpPr/>
          <p:nvPr/>
        </p:nvSpPr>
        <p:spPr>
          <a:xfrm>
            <a:off x="6310342" y="2408875"/>
            <a:ext cx="3707544" cy="1155700"/>
          </a:xfrm>
          <a:prstGeom prst="leftRightArrow">
            <a:avLst>
              <a:gd name="adj1" fmla="val 50000"/>
              <a:gd name="adj2" fmla="val 5495"/>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Thảo luận nhóm đôi</a:t>
            </a:r>
            <a:endParaRPr lang="en-US" sz="2400" dirty="0">
              <a:solidFill>
                <a:schemeClr val="tx1"/>
              </a:solidFill>
              <a:latin typeface="UTM Avo" panose="02040603050506020204" pitchFamily="18"/>
              <a:cs typeface="Arial" panose="020B0604020202020204" pitchFamily="34" charset="0"/>
            </a:endParaRPr>
          </a:p>
        </p:txBody>
      </p:sp>
      <p:sp>
        <p:nvSpPr>
          <p:cNvPr id="7" name="Freeform 13">
            <a:extLst>
              <a:ext uri="{FF2B5EF4-FFF2-40B4-BE49-F238E27FC236}">
                <a16:creationId xmlns:a16="http://schemas.microsoft.com/office/drawing/2014/main" id="{FA806B48-5C44-27DD-E00E-E883F846117A}"/>
              </a:ext>
            </a:extLst>
          </p:cNvPr>
          <p:cNvSpPr/>
          <p:nvPr/>
        </p:nvSpPr>
        <p:spPr>
          <a:xfrm>
            <a:off x="10150781" y="1248785"/>
            <a:ext cx="1529247" cy="1296815"/>
          </a:xfrm>
          <a:custGeom>
            <a:avLst/>
            <a:gdLst/>
            <a:ahLst/>
            <a:cxnLst/>
            <a:rect l="l" t="t" r="r" b="b"/>
            <a:pathLst>
              <a:path w="1846562" h="1599584">
                <a:moveTo>
                  <a:pt x="0" y="0"/>
                </a:moveTo>
                <a:lnTo>
                  <a:pt x="1846562" y="0"/>
                </a:lnTo>
                <a:lnTo>
                  <a:pt x="1846562" y="1599584"/>
                </a:lnTo>
                <a:lnTo>
                  <a:pt x="0" y="15995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p>
        </p:txBody>
      </p:sp>
      <p:sp>
        <p:nvSpPr>
          <p:cNvPr id="9" name="TextBox 10">
            <a:extLst>
              <a:ext uri="{FF2B5EF4-FFF2-40B4-BE49-F238E27FC236}">
                <a16:creationId xmlns:a16="http://schemas.microsoft.com/office/drawing/2014/main" id="{75D07D30-BEB7-5242-5848-C578D5E212E5}"/>
              </a:ext>
            </a:extLst>
          </p:cNvPr>
          <p:cNvSpPr txBox="1"/>
          <p:nvPr/>
        </p:nvSpPr>
        <p:spPr>
          <a:xfrm>
            <a:off x="5039914" y="3720236"/>
            <a:ext cx="6248400" cy="2137508"/>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ea typeface="Gordita"/>
                <a:cs typeface="Arial" panose="020B0604020202020204" pitchFamily="34" charset="0"/>
                <a:sym typeface="Gordita"/>
              </a:rPr>
              <a:t>Chọn những tiếng trong ngoặc đơn phù hợp để điền vào chỗ có kí hiệu</a:t>
            </a:r>
            <a:r>
              <a:rPr lang="en-US" sz="2400" dirty="0">
                <a:latin typeface="UTM Avo" panose="02040603050506020204" pitchFamily="18"/>
                <a:ea typeface="Gordita"/>
                <a:cs typeface="Arial" panose="020B0604020202020204" pitchFamily="34" charset="0"/>
                <a:sym typeface="Gordita"/>
              </a:rPr>
              <a:t> (*)</a:t>
            </a:r>
            <a:r>
              <a:rPr lang="vi-VN" sz="2400" dirty="0">
                <a:latin typeface="UTM Avo" panose="02040603050506020204" pitchFamily="18"/>
                <a:ea typeface="Gordita"/>
                <a:cs typeface="Arial" panose="020B0604020202020204" pitchFamily="34" charset="0"/>
                <a:sym typeface="Gordita"/>
              </a:rPr>
              <a:t> trong những dòng thơ dưới đây. Từ đó, xác định cách gieo vần ở mỗi khổ thơ.</a:t>
            </a:r>
            <a:endParaRPr lang="en-US" sz="2400" dirty="0">
              <a:latin typeface="UTM Avo" panose="02040603050506020204" pitchFamily="18"/>
              <a:ea typeface="Gordita"/>
              <a:cs typeface="Arial" panose="020B0604020202020204" pitchFamily="34" charset="0"/>
              <a:sym typeface="Gordita"/>
            </a:endParaRPr>
          </a:p>
        </p:txBody>
      </p:sp>
    </p:spTree>
    <p:extLst>
      <p:ext uri="{BB962C8B-B14F-4D97-AF65-F5344CB8AC3E}">
        <p14:creationId xmlns:p14="http://schemas.microsoft.com/office/powerpoint/2010/main" val="261936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8AF62E-7F42-963B-B6BC-C1A69C05F7A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943CB99-268F-1367-0246-261184E87827}"/>
              </a:ext>
            </a:extLst>
          </p:cNvPr>
          <p:cNvSpPr/>
          <p:nvPr/>
        </p:nvSpPr>
        <p:spPr>
          <a:xfrm>
            <a:off x="622300" y="1801758"/>
            <a:ext cx="3301912" cy="1627242"/>
          </a:xfrm>
          <a:prstGeom prst="roundRect">
            <a:avLst>
              <a:gd name="adj" fmla="val 11204"/>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a:t>
            </a:r>
            <a:r>
              <a:rPr lang="en-US" sz="2400" dirty="0">
                <a:solidFill>
                  <a:schemeClr val="tx1"/>
                </a:solidFill>
                <a:latin typeface="UTM Avo" panose="02040603050506020204" pitchFamily="18"/>
                <a:cs typeface="Arial" panose="020B0604020202020204" pitchFamily="34" charset="0"/>
              </a:rPr>
              <a:t>m</a:t>
            </a:r>
            <a:r>
              <a:rPr lang="vi-VN" sz="2400" dirty="0">
                <a:solidFill>
                  <a:schemeClr val="tx1"/>
                </a:solidFill>
                <a:latin typeface="UTM Avo" panose="02040603050506020204" pitchFamily="18"/>
                <a:cs typeface="Arial" panose="020B0604020202020204" pitchFamily="34" charset="0"/>
              </a:rPr>
              <a:t>ỏng, lạnh, nhẹ)</a:t>
            </a:r>
          </a:p>
          <a:p>
            <a:pPr algn="ctr">
              <a:lnSpc>
                <a:spcPct val="150000"/>
              </a:lnSpc>
            </a:pPr>
            <a:r>
              <a:rPr lang="vi-VN" sz="2400" dirty="0">
                <a:solidFill>
                  <a:schemeClr val="tx1"/>
                </a:solidFill>
                <a:latin typeface="UTM Avo" panose="02040603050506020204" pitchFamily="18"/>
                <a:cs typeface="Arial" panose="020B0604020202020204" pitchFamily="34" charset="0"/>
              </a:rPr>
              <a:t>(tơ, xanh, xa)</a:t>
            </a:r>
            <a:endParaRPr lang="en-US" sz="2400" dirty="0">
              <a:solidFill>
                <a:schemeClr val="tx1"/>
              </a:solidFill>
              <a:latin typeface="UTM Avo" panose="02040603050506020204" pitchFamily="18"/>
              <a:cs typeface="Arial" panose="020B0604020202020204" pitchFamily="34" charset="0"/>
            </a:endParaRPr>
          </a:p>
        </p:txBody>
      </p:sp>
      <p:sp>
        <p:nvSpPr>
          <p:cNvPr id="3" name="Rectangle: Rounded Corners 2">
            <a:extLst>
              <a:ext uri="{FF2B5EF4-FFF2-40B4-BE49-F238E27FC236}">
                <a16:creationId xmlns:a16="http://schemas.microsoft.com/office/drawing/2014/main" id="{1E8284D2-A26C-CA04-B977-CC878D68A795}"/>
              </a:ext>
            </a:extLst>
          </p:cNvPr>
          <p:cNvSpPr/>
          <p:nvPr/>
        </p:nvSpPr>
        <p:spPr>
          <a:xfrm>
            <a:off x="4673600" y="916325"/>
            <a:ext cx="6896100" cy="2757833"/>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Ngày ửng hồng sau màn sương gấm</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 </a:t>
            </a:r>
          </a:p>
          <a:p>
            <a:pPr algn="just">
              <a:lnSpc>
                <a:spcPct val="150000"/>
              </a:lnSpc>
            </a:pPr>
            <a:r>
              <a:rPr lang="vi-VN" sz="2400" dirty="0">
                <a:solidFill>
                  <a:schemeClr val="tx1"/>
                </a:solidFill>
                <a:latin typeface="UTM Avo" panose="02040603050506020204" pitchFamily="18"/>
                <a:cs typeface="Arial" panose="020B0604020202020204" pitchFamily="34" charset="0"/>
              </a:rPr>
              <a:t>Nắng dát vàng trên bãi cỏ non </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a:p>
            <a:pPr algn="just">
              <a:lnSpc>
                <a:spcPct val="150000"/>
              </a:lnSpc>
            </a:pPr>
            <a:r>
              <a:rPr lang="vi-VN" sz="2400" dirty="0">
                <a:solidFill>
                  <a:schemeClr val="tx1"/>
                </a:solidFill>
                <a:latin typeface="UTM Avo" panose="02040603050506020204" pitchFamily="18"/>
                <a:cs typeface="Arial" panose="020B0604020202020204" pitchFamily="34" charset="0"/>
              </a:rPr>
              <a:t>Dịp cầu xa lồng bóng nước long lanh</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a:p>
            <a:pPr algn="just">
              <a:lnSpc>
                <a:spcPct val="150000"/>
              </a:lnSpc>
            </a:pPr>
            <a:r>
              <a:rPr lang="vi-VN" sz="2400" dirty="0">
                <a:solidFill>
                  <a:schemeClr val="tx1"/>
                </a:solidFill>
                <a:latin typeface="UTM Avo" panose="02040603050506020204" pitchFamily="18"/>
                <a:cs typeface="Arial" panose="020B0604020202020204" pitchFamily="34" charset="0"/>
              </a:rPr>
              <a:t>Đàn cò trắng giăng hàng bay phấp ph</a:t>
            </a:r>
            <a:r>
              <a:rPr lang="en-US" sz="2400" dirty="0">
                <a:solidFill>
                  <a:schemeClr val="tx1"/>
                </a:solidFill>
                <a:latin typeface="UTM Avo" panose="02040603050506020204" pitchFamily="18"/>
                <a:cs typeface="Arial" panose="020B0604020202020204" pitchFamily="34" charset="0"/>
              </a:rPr>
              <a:t>ớ</a:t>
            </a:r>
            <a:r>
              <a:rPr lang="vi-VN" sz="2400" dirty="0">
                <a:solidFill>
                  <a:schemeClr val="tx1"/>
                </a:solidFill>
                <a:latin typeface="UTM Avo" panose="02040603050506020204" pitchFamily="18"/>
                <a:cs typeface="Arial" panose="020B0604020202020204" pitchFamily="34" charset="0"/>
              </a:rPr>
              <a:t>i.</a:t>
            </a:r>
          </a:p>
          <a:p>
            <a:pPr algn="r">
              <a:lnSpc>
                <a:spcPct val="150000"/>
              </a:lnSpc>
            </a:pPr>
            <a:r>
              <a:rPr lang="vi-VN" sz="2400" dirty="0">
                <a:solidFill>
                  <a:schemeClr val="tx1"/>
                </a:solidFill>
                <a:latin typeface="UTM Avo" panose="02040603050506020204" pitchFamily="18"/>
                <a:cs typeface="Arial" panose="020B0604020202020204" pitchFamily="34" charset="0"/>
              </a:rPr>
              <a:t>Đoàn Văn Cừ</a:t>
            </a:r>
            <a:endParaRPr lang="en-US" sz="2400" dirty="0">
              <a:solidFill>
                <a:schemeClr val="tx1"/>
              </a:solidFill>
              <a:latin typeface="UTM Avo" panose="02040603050506020204" pitchFamily="18"/>
              <a:cs typeface="Arial" panose="020B0604020202020204" pitchFamily="34" charset="0"/>
            </a:endParaRPr>
          </a:p>
        </p:txBody>
      </p:sp>
      <p:sp>
        <p:nvSpPr>
          <p:cNvPr id="4" name="Rectangle: Rounded Corners 3">
            <a:extLst>
              <a:ext uri="{FF2B5EF4-FFF2-40B4-BE49-F238E27FC236}">
                <a16:creationId xmlns:a16="http://schemas.microsoft.com/office/drawing/2014/main" id="{4C366748-4C94-A891-30C1-863AE782FB9D}"/>
              </a:ext>
            </a:extLst>
          </p:cNvPr>
          <p:cNvSpPr/>
          <p:nvPr/>
        </p:nvSpPr>
        <p:spPr>
          <a:xfrm>
            <a:off x="622300" y="4539429"/>
            <a:ext cx="3301912" cy="1627242"/>
          </a:xfrm>
          <a:prstGeom prst="roundRect">
            <a:avLst>
              <a:gd name="adj" fmla="val 11204"/>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(sẫm, nhạt, toả)</a:t>
            </a:r>
          </a:p>
          <a:p>
            <a:pPr algn="ctr">
              <a:lnSpc>
                <a:spcPct val="150000"/>
              </a:lnSpc>
            </a:pPr>
            <a:r>
              <a:rPr lang="vi-VN" sz="2400" dirty="0">
                <a:solidFill>
                  <a:schemeClr val="tx1"/>
                </a:solidFill>
                <a:latin typeface="UTM Avo" panose="02040603050506020204" pitchFamily="18"/>
                <a:cs typeface="Arial" panose="020B0604020202020204" pitchFamily="34" charset="0"/>
              </a:rPr>
              <a:t>(lạnh, đẫm, sũng)</a:t>
            </a:r>
            <a:endParaRPr lang="en-US" sz="2400" dirty="0">
              <a:solidFill>
                <a:schemeClr val="tx1"/>
              </a:solidFill>
              <a:latin typeface="UTM Avo" panose="02040603050506020204" pitchFamily="18"/>
              <a:cs typeface="Arial" panose="020B0604020202020204" pitchFamily="34" charset="0"/>
            </a:endParaRPr>
          </a:p>
        </p:txBody>
      </p:sp>
      <p:sp>
        <p:nvSpPr>
          <p:cNvPr id="5" name="Rectangle: Rounded Corners 4">
            <a:extLst>
              <a:ext uri="{FF2B5EF4-FFF2-40B4-BE49-F238E27FC236}">
                <a16:creationId xmlns:a16="http://schemas.microsoft.com/office/drawing/2014/main" id="{272ACDD8-A9C2-18F0-1C15-4E39CB52A306}"/>
              </a:ext>
            </a:extLst>
          </p:cNvPr>
          <p:cNvSpPr/>
          <p:nvPr/>
        </p:nvSpPr>
        <p:spPr>
          <a:xfrm>
            <a:off x="4673600" y="3916016"/>
            <a:ext cx="6896100" cy="2757833"/>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Tiếng mẹ gọi trong hoàng hôn khói </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a:p>
            <a:pPr algn="just">
              <a:lnSpc>
                <a:spcPct val="150000"/>
              </a:lnSpc>
            </a:pPr>
            <a:r>
              <a:rPr lang="vi-VN" sz="2400" dirty="0">
                <a:solidFill>
                  <a:schemeClr val="tx1"/>
                </a:solidFill>
                <a:latin typeface="UTM Avo" panose="02040603050506020204" pitchFamily="18"/>
                <a:cs typeface="Arial" panose="020B0604020202020204" pitchFamily="34" charset="0"/>
              </a:rPr>
              <a:t>Cánh đồng xa cò trắng rủ nhau về</a:t>
            </a:r>
          </a:p>
          <a:p>
            <a:pPr algn="just">
              <a:lnSpc>
                <a:spcPct val="150000"/>
              </a:lnSpc>
            </a:pPr>
            <a:r>
              <a:rPr lang="vi-VN" sz="2400" dirty="0">
                <a:solidFill>
                  <a:schemeClr val="tx1"/>
                </a:solidFill>
                <a:latin typeface="UTM Avo" panose="02040603050506020204" pitchFamily="18"/>
                <a:cs typeface="Arial" panose="020B0604020202020204" pitchFamily="34" charset="0"/>
              </a:rPr>
              <a:t>Có con nghé trên lưng bùn ướt </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a:p>
            <a:pPr algn="just">
              <a:lnSpc>
                <a:spcPct val="150000"/>
              </a:lnSpc>
            </a:pPr>
            <a:r>
              <a:rPr lang="vi-VN" sz="2400" dirty="0">
                <a:solidFill>
                  <a:schemeClr val="tx1"/>
                </a:solidFill>
                <a:latin typeface="UTM Avo" panose="02040603050506020204" pitchFamily="18"/>
                <a:cs typeface="Arial" panose="020B0604020202020204" pitchFamily="34" charset="0"/>
              </a:rPr>
              <a:t>Nghe xạc xào gió thổi những cau tre.</a:t>
            </a:r>
          </a:p>
          <a:p>
            <a:pPr algn="r">
              <a:lnSpc>
                <a:spcPct val="150000"/>
              </a:lnSpc>
            </a:pPr>
            <a:r>
              <a:rPr lang="vi-VN" sz="2400" dirty="0">
                <a:solidFill>
                  <a:schemeClr val="tx1"/>
                </a:solidFill>
                <a:latin typeface="UTM Avo" panose="02040603050506020204" pitchFamily="18"/>
                <a:cs typeface="Arial" panose="020B0604020202020204" pitchFamily="34" charset="0"/>
              </a:rPr>
              <a:t>Lưu Quang Vũ</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254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FC1D1C-E8F5-5B8E-2826-E977C0BC444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D977B3E-9946-4808-C787-D4E5220B6023}"/>
              </a:ext>
            </a:extLst>
          </p:cNvPr>
          <p:cNvSpPr/>
          <p:nvPr/>
        </p:nvSpPr>
        <p:spPr>
          <a:xfrm>
            <a:off x="706142" y="3177794"/>
            <a:ext cx="3301912" cy="1627242"/>
          </a:xfrm>
          <a:prstGeom prst="roundRect">
            <a:avLst>
              <a:gd name="adj" fmla="val 11204"/>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600" dirty="0">
                <a:solidFill>
                  <a:schemeClr val="tx1"/>
                </a:solidFill>
                <a:latin typeface="UTM Avo" panose="02040603050506020204" pitchFamily="18"/>
                <a:cs typeface="Arial" panose="020B0604020202020204" pitchFamily="34" charset="0"/>
              </a:rPr>
              <a:t>(xa, lòng, ruột)</a:t>
            </a:r>
          </a:p>
          <a:p>
            <a:pPr algn="ctr">
              <a:lnSpc>
                <a:spcPct val="150000"/>
              </a:lnSpc>
            </a:pPr>
            <a:r>
              <a:rPr lang="vi-VN" sz="2600" dirty="0">
                <a:solidFill>
                  <a:schemeClr val="tx1"/>
                </a:solidFill>
                <a:latin typeface="UTM Avo" panose="02040603050506020204" pitchFamily="18"/>
                <a:cs typeface="Arial" panose="020B0604020202020204" pitchFamily="34" charset="0"/>
              </a:rPr>
              <a:t>(đến, như, ra)</a:t>
            </a:r>
            <a:endParaRPr lang="en-US" sz="2600" dirty="0">
              <a:solidFill>
                <a:schemeClr val="tx1"/>
              </a:solidFill>
              <a:latin typeface="UTM Avo" panose="02040603050506020204" pitchFamily="18"/>
              <a:cs typeface="Arial" panose="020B0604020202020204" pitchFamily="34" charset="0"/>
            </a:endParaRPr>
          </a:p>
        </p:txBody>
      </p:sp>
      <p:sp>
        <p:nvSpPr>
          <p:cNvPr id="3" name="Rectangle: Rounded Corners 2">
            <a:extLst>
              <a:ext uri="{FF2B5EF4-FFF2-40B4-BE49-F238E27FC236}">
                <a16:creationId xmlns:a16="http://schemas.microsoft.com/office/drawing/2014/main" id="{08000DE4-5818-3FFF-C4B6-7BFE960D22B6}"/>
              </a:ext>
            </a:extLst>
          </p:cNvPr>
          <p:cNvSpPr/>
          <p:nvPr/>
        </p:nvSpPr>
        <p:spPr>
          <a:xfrm>
            <a:off x="4267102" y="2223321"/>
            <a:ext cx="7218756" cy="3517900"/>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00" dirty="0">
                <a:solidFill>
                  <a:schemeClr val="tx1"/>
                </a:solidFill>
                <a:latin typeface="UTM Avo" panose="02040603050506020204" pitchFamily="18"/>
                <a:cs typeface="Arial" panose="020B0604020202020204" pitchFamily="34" charset="0"/>
              </a:rPr>
              <a:t>Con xót</a:t>
            </a:r>
            <a:r>
              <a:rPr lang="en-US" sz="2600" dirty="0">
                <a:solidFill>
                  <a:schemeClr val="tx1"/>
                </a:solidFill>
                <a:latin typeface="UTM Avo" panose="02040603050506020204" pitchFamily="18"/>
                <a:cs typeface="Arial" panose="020B0604020202020204" pitchFamily="34" charset="0"/>
              </a:rPr>
              <a:t> (*)</a:t>
            </a:r>
            <a:r>
              <a:rPr lang="vi-VN" sz="2600" dirty="0">
                <a:solidFill>
                  <a:schemeClr val="tx1"/>
                </a:solidFill>
                <a:latin typeface="UTM Avo" panose="02040603050506020204" pitchFamily="18"/>
                <a:cs typeface="Arial" panose="020B0604020202020204" pitchFamily="34" charset="0"/>
              </a:rPr>
              <a:t>, mẹ hái trái bưởi đào</a:t>
            </a:r>
          </a:p>
          <a:p>
            <a:pPr algn="just">
              <a:lnSpc>
                <a:spcPct val="150000"/>
              </a:lnSpc>
            </a:pPr>
            <a:r>
              <a:rPr lang="vi-VN" sz="2600" dirty="0">
                <a:solidFill>
                  <a:schemeClr val="tx1"/>
                </a:solidFill>
                <a:latin typeface="UTM Avo" panose="02040603050506020204" pitchFamily="18"/>
                <a:cs typeface="Arial" panose="020B0604020202020204" pitchFamily="34" charset="0"/>
              </a:rPr>
              <a:t>Con nhạt miệng, có canh tôm nấu khế</a:t>
            </a:r>
          </a:p>
          <a:p>
            <a:pPr algn="just">
              <a:lnSpc>
                <a:spcPct val="150000"/>
              </a:lnSpc>
            </a:pPr>
            <a:r>
              <a:rPr lang="vi-VN" sz="2600" dirty="0">
                <a:solidFill>
                  <a:schemeClr val="tx1"/>
                </a:solidFill>
                <a:latin typeface="UTM Avo" panose="02040603050506020204" pitchFamily="18"/>
                <a:cs typeface="Arial" panose="020B0604020202020204" pitchFamily="34" charset="0"/>
              </a:rPr>
              <a:t>Khoai nướng, ngô bung, ngọt l</a:t>
            </a:r>
            <a:r>
              <a:rPr lang="en-US" sz="2600" dirty="0">
                <a:solidFill>
                  <a:schemeClr val="tx1"/>
                </a:solidFill>
                <a:latin typeface="UTM Avo" panose="02040603050506020204" pitchFamily="18"/>
                <a:cs typeface="Arial" panose="020B0604020202020204" pitchFamily="34" charset="0"/>
              </a:rPr>
              <a:t>ò</a:t>
            </a:r>
            <a:r>
              <a:rPr lang="vi-VN" sz="2600" dirty="0">
                <a:solidFill>
                  <a:schemeClr val="tx1"/>
                </a:solidFill>
                <a:latin typeface="UTM Avo" panose="02040603050506020204" pitchFamily="18"/>
                <a:cs typeface="Arial" panose="020B0604020202020204" pitchFamily="34" charset="0"/>
              </a:rPr>
              <a:t>ng</a:t>
            </a:r>
            <a:r>
              <a:rPr lang="en-US" sz="2600" dirty="0">
                <a:solidFill>
                  <a:schemeClr val="tx1"/>
                </a:solidFill>
                <a:latin typeface="UTM Avo" panose="02040603050506020204" pitchFamily="18"/>
                <a:cs typeface="Arial" panose="020B0604020202020204" pitchFamily="34" charset="0"/>
              </a:rPr>
              <a:t> (*) </a:t>
            </a:r>
            <a:r>
              <a:rPr lang="vi-VN" sz="2600" dirty="0">
                <a:solidFill>
                  <a:schemeClr val="tx1"/>
                </a:solidFill>
                <a:latin typeface="UTM Avo" panose="02040603050506020204" pitchFamily="18"/>
                <a:cs typeface="Arial" panose="020B0604020202020204" pitchFamily="34" charset="0"/>
              </a:rPr>
              <a:t>thế</a:t>
            </a:r>
          </a:p>
          <a:p>
            <a:pPr algn="just">
              <a:lnSpc>
                <a:spcPct val="150000"/>
              </a:lnSpc>
            </a:pPr>
            <a:r>
              <a:rPr lang="vi-VN" sz="2600" dirty="0">
                <a:solidFill>
                  <a:schemeClr val="tx1"/>
                </a:solidFill>
                <a:latin typeface="UTM Avo" panose="02040603050506020204" pitchFamily="18"/>
                <a:cs typeface="Arial" panose="020B0604020202020204" pitchFamily="34" charset="0"/>
              </a:rPr>
              <a:t>Mỗi ban mai toả khói ấm trong nhà</a:t>
            </a:r>
          </a:p>
          <a:p>
            <a:pPr algn="r">
              <a:lnSpc>
                <a:spcPct val="150000"/>
              </a:lnSpc>
            </a:pPr>
            <a:r>
              <a:rPr lang="vi-VN" sz="2600" dirty="0">
                <a:solidFill>
                  <a:schemeClr val="tx1"/>
                </a:solidFill>
                <a:latin typeface="UTM Avo" panose="02040603050506020204" pitchFamily="18"/>
                <a:cs typeface="Arial" panose="020B0604020202020204" pitchFamily="34" charset="0"/>
              </a:rPr>
              <a:t>Bằng Việt</a:t>
            </a:r>
            <a:endParaRPr lang="en-US" sz="26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84748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01F965-BB0F-FDA4-4C35-5602ACD4D5D5}"/>
            </a:ext>
          </a:extLst>
        </p:cNvPr>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91A4416E-5C81-B773-3259-52955A6FB6AC}"/>
              </a:ext>
            </a:extLst>
          </p:cNvPr>
          <p:cNvSpPr/>
          <p:nvPr/>
        </p:nvSpPr>
        <p:spPr>
          <a:xfrm>
            <a:off x="3087756" y="1778092"/>
            <a:ext cx="6245088" cy="2326768"/>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Ngày ửng hồng sau màn sương gấm </a:t>
            </a:r>
            <a:r>
              <a:rPr lang="vi-VN" sz="2200" dirty="0">
                <a:solidFill>
                  <a:srgbClr val="C00000"/>
                </a:solidFill>
                <a:latin typeface="UTM Avo" panose="02040603050506020204" pitchFamily="18"/>
                <a:cs typeface="Arial" panose="020B0604020202020204" pitchFamily="34" charset="0"/>
              </a:rPr>
              <a:t>mỏng,</a:t>
            </a:r>
            <a:r>
              <a:rPr lang="vi-VN" sz="2200" dirty="0">
                <a:solidFill>
                  <a:schemeClr val="tx1"/>
                </a:solidFill>
                <a:latin typeface="UTM Avo" panose="02040603050506020204" pitchFamily="18"/>
                <a:cs typeface="Arial" panose="020B0604020202020204" pitchFamily="34" charset="0"/>
              </a:rPr>
              <a:t> </a:t>
            </a:r>
          </a:p>
          <a:p>
            <a:pPr algn="just">
              <a:lnSpc>
                <a:spcPct val="150000"/>
              </a:lnSpc>
            </a:pPr>
            <a:r>
              <a:rPr lang="vi-VN" sz="2200" dirty="0">
                <a:solidFill>
                  <a:schemeClr val="tx1"/>
                </a:solidFill>
                <a:latin typeface="UTM Avo" panose="02040603050506020204" pitchFamily="18"/>
                <a:cs typeface="Arial" panose="020B0604020202020204" pitchFamily="34" charset="0"/>
              </a:rPr>
              <a:t>Nắng dát vàng trên bãi cỏ non </a:t>
            </a:r>
            <a:r>
              <a:rPr lang="vi-VN" sz="2200" dirty="0">
                <a:solidFill>
                  <a:srgbClr val="C00000"/>
                </a:solidFill>
                <a:latin typeface="UTM Avo" panose="02040603050506020204" pitchFamily="18"/>
                <a:cs typeface="Arial" panose="020B0604020202020204" pitchFamily="34" charset="0"/>
              </a:rPr>
              <a:t>xanh</a:t>
            </a:r>
          </a:p>
          <a:p>
            <a:pPr algn="just">
              <a:lnSpc>
                <a:spcPct val="150000"/>
              </a:lnSpc>
            </a:pPr>
            <a:r>
              <a:rPr lang="vi-VN" sz="2200" dirty="0">
                <a:solidFill>
                  <a:schemeClr val="tx1"/>
                </a:solidFill>
                <a:latin typeface="UTM Avo" panose="02040603050506020204" pitchFamily="18"/>
                <a:cs typeface="Arial" panose="020B0604020202020204" pitchFamily="34" charset="0"/>
              </a:rPr>
              <a:t>Dịp cầu xa lồng bóng nước long lanh</a:t>
            </a:r>
            <a:r>
              <a:rPr lang="en-US" sz="2200" dirty="0">
                <a:solidFill>
                  <a:schemeClr val="tx1"/>
                </a:solidFill>
                <a:latin typeface="UTM Avo" panose="02040603050506020204" pitchFamily="18"/>
                <a:cs typeface="Arial" panose="020B0604020202020204" pitchFamily="34" charset="0"/>
              </a:rPr>
              <a:t>,</a:t>
            </a:r>
            <a:endParaRPr lang="vi-VN" sz="2200" dirty="0">
              <a:solidFill>
                <a:schemeClr val="tx1"/>
              </a:solidFill>
              <a:latin typeface="UTM Avo" panose="02040603050506020204" pitchFamily="18"/>
              <a:cs typeface="Arial" panose="020B0604020202020204" pitchFamily="34" charset="0"/>
            </a:endParaRPr>
          </a:p>
          <a:p>
            <a:pPr algn="just">
              <a:lnSpc>
                <a:spcPct val="150000"/>
              </a:lnSpc>
            </a:pPr>
            <a:r>
              <a:rPr lang="vi-VN" sz="2200" dirty="0">
                <a:solidFill>
                  <a:schemeClr val="tx1"/>
                </a:solidFill>
                <a:latin typeface="UTM Avo" panose="02040603050506020204" pitchFamily="18"/>
                <a:cs typeface="Arial" panose="020B0604020202020204" pitchFamily="34" charset="0"/>
              </a:rPr>
              <a:t>Đàn cò trắng giăng hàng bay phấp ph</a:t>
            </a:r>
            <a:r>
              <a:rPr lang="en-US" sz="2200" dirty="0">
                <a:solidFill>
                  <a:schemeClr val="tx1"/>
                </a:solidFill>
                <a:latin typeface="UTM Avo" panose="02040603050506020204" pitchFamily="18"/>
                <a:cs typeface="Arial" panose="020B0604020202020204" pitchFamily="34" charset="0"/>
              </a:rPr>
              <a:t>ớ</a:t>
            </a:r>
            <a:r>
              <a:rPr lang="vi-VN" sz="2200" dirty="0">
                <a:solidFill>
                  <a:schemeClr val="tx1"/>
                </a:solidFill>
                <a:latin typeface="UTM Avo" panose="02040603050506020204" pitchFamily="18"/>
                <a:cs typeface="Arial" panose="020B0604020202020204" pitchFamily="34" charset="0"/>
              </a:rPr>
              <a:t>i.</a:t>
            </a:r>
          </a:p>
        </p:txBody>
      </p:sp>
      <p:sp>
        <p:nvSpPr>
          <p:cNvPr id="3" name="Rectangle: Rounded Corners 4">
            <a:extLst>
              <a:ext uri="{FF2B5EF4-FFF2-40B4-BE49-F238E27FC236}">
                <a16:creationId xmlns:a16="http://schemas.microsoft.com/office/drawing/2014/main" id="{CE9B067A-EE4F-6526-FCE3-F63FCDF5605D}"/>
              </a:ext>
            </a:extLst>
          </p:cNvPr>
          <p:cNvSpPr/>
          <p:nvPr/>
        </p:nvSpPr>
        <p:spPr>
          <a:xfrm>
            <a:off x="3087757" y="4283764"/>
            <a:ext cx="6245087" cy="2410239"/>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Tiếng mẹ gọi trong hoàng hôn khói </a:t>
            </a:r>
            <a:r>
              <a:rPr lang="vi-VN" sz="2200" dirty="0">
                <a:solidFill>
                  <a:srgbClr val="C00000"/>
                </a:solidFill>
                <a:latin typeface="UTM Avo" panose="02040603050506020204" pitchFamily="18"/>
                <a:cs typeface="Arial" panose="020B0604020202020204" pitchFamily="34" charset="0"/>
              </a:rPr>
              <a:t>sẫm</a:t>
            </a:r>
          </a:p>
          <a:p>
            <a:pPr algn="just">
              <a:lnSpc>
                <a:spcPct val="150000"/>
              </a:lnSpc>
            </a:pPr>
            <a:r>
              <a:rPr lang="vi-VN" sz="2200" dirty="0">
                <a:solidFill>
                  <a:schemeClr val="tx1"/>
                </a:solidFill>
                <a:latin typeface="UTM Avo" panose="02040603050506020204" pitchFamily="18"/>
                <a:cs typeface="Arial" panose="020B0604020202020204" pitchFamily="34" charset="0"/>
              </a:rPr>
              <a:t>Cánh đồng xa cò trắng rủ nhau về</a:t>
            </a:r>
          </a:p>
          <a:p>
            <a:pPr algn="just">
              <a:lnSpc>
                <a:spcPct val="150000"/>
              </a:lnSpc>
            </a:pPr>
            <a:r>
              <a:rPr lang="vi-VN" sz="2200" dirty="0">
                <a:solidFill>
                  <a:schemeClr val="tx1"/>
                </a:solidFill>
                <a:latin typeface="UTM Avo" panose="02040603050506020204" pitchFamily="18"/>
                <a:cs typeface="Arial" panose="020B0604020202020204" pitchFamily="34" charset="0"/>
              </a:rPr>
              <a:t>Có con nghé trên lưng bùn ướt </a:t>
            </a:r>
            <a:r>
              <a:rPr lang="vi-VN" sz="2200" dirty="0">
                <a:solidFill>
                  <a:srgbClr val="C00000"/>
                </a:solidFill>
                <a:latin typeface="UTM Avo" panose="02040603050506020204" pitchFamily="18"/>
                <a:cs typeface="Arial" panose="020B0604020202020204" pitchFamily="34" charset="0"/>
              </a:rPr>
              <a:t>đẫm</a:t>
            </a:r>
          </a:p>
          <a:p>
            <a:pPr algn="just">
              <a:lnSpc>
                <a:spcPct val="150000"/>
              </a:lnSpc>
            </a:pPr>
            <a:r>
              <a:rPr lang="vi-VN" sz="2200" dirty="0">
                <a:solidFill>
                  <a:schemeClr val="tx1"/>
                </a:solidFill>
                <a:latin typeface="UTM Avo" panose="02040603050506020204" pitchFamily="18"/>
                <a:cs typeface="Arial" panose="020B0604020202020204" pitchFamily="34" charset="0"/>
              </a:rPr>
              <a:t>Nghe xạc xào gió thổi những cau tre.</a:t>
            </a:r>
          </a:p>
        </p:txBody>
      </p:sp>
    </p:spTree>
    <p:extLst>
      <p:ext uri="{BB962C8B-B14F-4D97-AF65-F5344CB8AC3E}">
        <p14:creationId xmlns:p14="http://schemas.microsoft.com/office/powerpoint/2010/main" val="308077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6A1899-8FF2-63A4-8700-C5E8F93BC12D}"/>
            </a:ext>
          </a:extLst>
        </p:cNvPr>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14BDAF0C-E47E-B488-FEF3-5BC58A1DE5C8}"/>
              </a:ext>
            </a:extLst>
          </p:cNvPr>
          <p:cNvSpPr/>
          <p:nvPr/>
        </p:nvSpPr>
        <p:spPr>
          <a:xfrm>
            <a:off x="2346370" y="2228412"/>
            <a:ext cx="7499260" cy="2886535"/>
          </a:xfrm>
          <a:prstGeom prst="roundRect">
            <a:avLst>
              <a:gd name="adj" fmla="val 8482"/>
            </a:avLst>
          </a:prstGeom>
          <a:solidFill>
            <a:srgbClr val="DCF4FC"/>
          </a:solidFill>
          <a:ln>
            <a:solidFill>
              <a:srgbClr val="DCF4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00" dirty="0">
                <a:solidFill>
                  <a:schemeClr val="tx1"/>
                </a:solidFill>
                <a:latin typeface="UTM Avo" panose="02040603050506020204" pitchFamily="18"/>
                <a:cs typeface="Arial" panose="020B0604020202020204" pitchFamily="34" charset="0"/>
              </a:rPr>
              <a:t>Con xót </a:t>
            </a:r>
            <a:r>
              <a:rPr lang="vi-VN" sz="2600" dirty="0">
                <a:solidFill>
                  <a:srgbClr val="C00000"/>
                </a:solidFill>
                <a:latin typeface="UTM Avo" panose="02040603050506020204" pitchFamily="18"/>
                <a:cs typeface="Arial" panose="020B0604020202020204" pitchFamily="34" charset="0"/>
              </a:rPr>
              <a:t>lòng</a:t>
            </a:r>
            <a:r>
              <a:rPr lang="vi-VN" sz="2600" dirty="0">
                <a:solidFill>
                  <a:schemeClr val="tx1"/>
                </a:solidFill>
                <a:latin typeface="UTM Avo" panose="02040603050506020204" pitchFamily="18"/>
                <a:cs typeface="Arial" panose="020B0604020202020204" pitchFamily="34" charset="0"/>
              </a:rPr>
              <a:t>, mẹ hái trái bưởi đào</a:t>
            </a:r>
          </a:p>
          <a:p>
            <a:pPr algn="just">
              <a:lnSpc>
                <a:spcPct val="150000"/>
              </a:lnSpc>
            </a:pPr>
            <a:r>
              <a:rPr lang="vi-VN" sz="2600" dirty="0">
                <a:solidFill>
                  <a:schemeClr val="tx1"/>
                </a:solidFill>
                <a:latin typeface="UTM Avo" panose="02040603050506020204" pitchFamily="18"/>
                <a:cs typeface="Arial" panose="020B0604020202020204" pitchFamily="34" charset="0"/>
              </a:rPr>
              <a:t>Con nhạt miệng, có canh tôm nấu khế</a:t>
            </a:r>
          </a:p>
          <a:p>
            <a:pPr algn="just">
              <a:lnSpc>
                <a:spcPct val="150000"/>
              </a:lnSpc>
            </a:pPr>
            <a:r>
              <a:rPr lang="vi-VN" sz="2600" dirty="0">
                <a:solidFill>
                  <a:schemeClr val="tx1"/>
                </a:solidFill>
                <a:latin typeface="UTM Avo" panose="02040603050506020204" pitchFamily="18"/>
                <a:cs typeface="Arial" panose="020B0604020202020204" pitchFamily="34" charset="0"/>
              </a:rPr>
              <a:t>Khoai nướng, ngô bung, ngọt lòng </a:t>
            </a:r>
            <a:r>
              <a:rPr lang="vi-VN" sz="2600" dirty="0">
                <a:solidFill>
                  <a:srgbClr val="C00000"/>
                </a:solidFill>
                <a:latin typeface="UTM Avo" panose="02040603050506020204" pitchFamily="18"/>
                <a:cs typeface="Arial" panose="020B0604020202020204" pitchFamily="34" charset="0"/>
              </a:rPr>
              <a:t>đến</a:t>
            </a:r>
            <a:r>
              <a:rPr lang="vi-VN" sz="2600" dirty="0">
                <a:solidFill>
                  <a:schemeClr val="tx1"/>
                </a:solidFill>
                <a:latin typeface="UTM Avo" panose="02040603050506020204" pitchFamily="18"/>
                <a:cs typeface="Arial" panose="020B0604020202020204" pitchFamily="34" charset="0"/>
              </a:rPr>
              <a:t> thế</a:t>
            </a:r>
          </a:p>
          <a:p>
            <a:pPr algn="just">
              <a:lnSpc>
                <a:spcPct val="150000"/>
              </a:lnSpc>
            </a:pPr>
            <a:r>
              <a:rPr lang="vi-VN" sz="2600" dirty="0">
                <a:solidFill>
                  <a:schemeClr val="tx1"/>
                </a:solidFill>
                <a:latin typeface="UTM Avo" panose="02040603050506020204" pitchFamily="18"/>
                <a:cs typeface="Arial" panose="020B0604020202020204" pitchFamily="34" charset="0"/>
              </a:rPr>
              <a:t>Mỗi ban mai toả khói ấm trong nhà</a:t>
            </a:r>
            <a:r>
              <a:rPr lang="en-US" sz="2600" dirty="0">
                <a:solidFill>
                  <a:schemeClr val="tx1"/>
                </a:solidFill>
                <a:latin typeface="UTM Avo" panose="02040603050506020204" pitchFamily="18"/>
                <a:cs typeface="Arial" panose="020B0604020202020204" pitchFamily="34" charset="0"/>
              </a:rPr>
              <a:t>.</a:t>
            </a:r>
            <a:endParaRPr lang="vi-VN" sz="2600" dirty="0">
              <a:solidFill>
                <a:schemeClr val="tx1"/>
              </a:solidFill>
              <a:latin typeface="UTM Avo" panose="02040603050506020204" pitchFamily="18"/>
              <a:cs typeface="Arial" panose="020B0604020202020204" pitchFamily="34" charset="0"/>
            </a:endParaRPr>
          </a:p>
        </p:txBody>
      </p:sp>
      <p:sp>
        <p:nvSpPr>
          <p:cNvPr id="4" name="Freeform 6">
            <a:extLst>
              <a:ext uri="{FF2B5EF4-FFF2-40B4-BE49-F238E27FC236}">
                <a16:creationId xmlns:a16="http://schemas.microsoft.com/office/drawing/2014/main" id="{1D1CE914-4EDE-22BA-CAAD-E7B828DFB3B8}"/>
              </a:ext>
            </a:extLst>
          </p:cNvPr>
          <p:cNvSpPr/>
          <p:nvPr/>
        </p:nvSpPr>
        <p:spPr>
          <a:xfrm flipH="1">
            <a:off x="812" y="3671680"/>
            <a:ext cx="1185501" cy="3180614"/>
          </a:xfrm>
          <a:custGeom>
            <a:avLst/>
            <a:gdLst/>
            <a:ahLst/>
            <a:cxnLst/>
            <a:rect l="l" t="t" r="r" b="b"/>
            <a:pathLst>
              <a:path w="1778252" h="4770921">
                <a:moveTo>
                  <a:pt x="1778252" y="0"/>
                </a:moveTo>
                <a:lnTo>
                  <a:pt x="0" y="0"/>
                </a:lnTo>
                <a:lnTo>
                  <a:pt x="0" y="4770921"/>
                </a:lnTo>
                <a:lnTo>
                  <a:pt x="1778252" y="4770921"/>
                </a:lnTo>
                <a:lnTo>
                  <a:pt x="1778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600"/>
          </a:p>
        </p:txBody>
      </p:sp>
      <p:sp>
        <p:nvSpPr>
          <p:cNvPr id="6" name="Freeform 5">
            <a:extLst>
              <a:ext uri="{FF2B5EF4-FFF2-40B4-BE49-F238E27FC236}">
                <a16:creationId xmlns:a16="http://schemas.microsoft.com/office/drawing/2014/main" id="{69529C2B-D110-943E-4DFA-DE799153200C}"/>
              </a:ext>
            </a:extLst>
          </p:cNvPr>
          <p:cNvSpPr/>
          <p:nvPr/>
        </p:nvSpPr>
        <p:spPr>
          <a:xfrm>
            <a:off x="10997612" y="3671680"/>
            <a:ext cx="1070613" cy="3180614"/>
          </a:xfrm>
          <a:custGeom>
            <a:avLst/>
            <a:gdLst/>
            <a:ahLst/>
            <a:cxnLst/>
            <a:rect l="l" t="t" r="r" b="b"/>
            <a:pathLst>
              <a:path w="1778252" h="4770921">
                <a:moveTo>
                  <a:pt x="1778252" y="0"/>
                </a:moveTo>
                <a:lnTo>
                  <a:pt x="0" y="0"/>
                </a:lnTo>
                <a:lnTo>
                  <a:pt x="0" y="4770921"/>
                </a:lnTo>
                <a:lnTo>
                  <a:pt x="1778252" y="4770921"/>
                </a:lnTo>
                <a:lnTo>
                  <a:pt x="177825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600"/>
          </a:p>
        </p:txBody>
      </p:sp>
    </p:spTree>
    <p:extLst>
      <p:ext uri="{BB962C8B-B14F-4D97-AF65-F5344CB8AC3E}">
        <p14:creationId xmlns:p14="http://schemas.microsoft.com/office/powerpoint/2010/main" val="14053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ABF71E-A76C-96F8-B480-CB6BF4214E2B}"/>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FC553CF5-97B9-60F2-7CFA-93B396FC5881}"/>
              </a:ext>
            </a:extLst>
          </p:cNvPr>
          <p:cNvSpPr>
            <a:spLocks noChangeAspect="1"/>
          </p:cNvSpPr>
          <p:nvPr/>
        </p:nvSpPr>
        <p:spPr>
          <a:xfrm rot="-5400000" flipH="1" flipV="1">
            <a:off x="5409175" y="-142145"/>
            <a:ext cx="4699942" cy="8726560"/>
          </a:xfrm>
          <a:custGeom>
            <a:avLst/>
            <a:gdLst/>
            <a:ahLst/>
            <a:cxnLst/>
            <a:rect l="l" t="t" r="r" b="b"/>
            <a:pathLst>
              <a:path w="8940001" h="13494341">
                <a:moveTo>
                  <a:pt x="8940001" y="13494341"/>
                </a:moveTo>
                <a:lnTo>
                  <a:pt x="0" y="13494341"/>
                </a:lnTo>
                <a:lnTo>
                  <a:pt x="0" y="0"/>
                </a:lnTo>
                <a:lnTo>
                  <a:pt x="8940001" y="0"/>
                </a:lnTo>
                <a:lnTo>
                  <a:pt x="8940001" y="1349434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600"/>
          </a:p>
        </p:txBody>
      </p:sp>
      <p:sp>
        <p:nvSpPr>
          <p:cNvPr id="4" name="TextBox 10">
            <a:extLst>
              <a:ext uri="{FF2B5EF4-FFF2-40B4-BE49-F238E27FC236}">
                <a16:creationId xmlns:a16="http://schemas.microsoft.com/office/drawing/2014/main" id="{6FB5A9B3-587F-5C2E-9654-FB58822C6F5D}"/>
              </a:ext>
            </a:extLst>
          </p:cNvPr>
          <p:cNvSpPr txBox="1"/>
          <p:nvPr/>
        </p:nvSpPr>
        <p:spPr>
          <a:xfrm>
            <a:off x="4967260" y="3801041"/>
            <a:ext cx="4025536" cy="1715534"/>
          </a:xfrm>
          <a:prstGeom prst="rect">
            <a:avLst/>
          </a:prstGeom>
        </p:spPr>
        <p:txBody>
          <a:bodyPr wrap="square" lIns="0" tIns="0" rIns="0" bIns="0" rtlCol="0" anchor="t">
            <a:spAutoFit/>
          </a:bodyPr>
          <a:lstStyle/>
          <a:p>
            <a:pPr algn="just">
              <a:lnSpc>
                <a:spcPct val="150000"/>
              </a:lnSpc>
            </a:pPr>
            <a:r>
              <a:rPr lang="vi-VN" sz="2600" dirty="0">
                <a:latin typeface="UTM Avo" panose="02040603050506020204" pitchFamily="18"/>
                <a:ea typeface="Gordita"/>
                <a:cs typeface="Arial" panose="020B0604020202020204" pitchFamily="34" charset="0"/>
                <a:sym typeface="Gordita"/>
              </a:rPr>
              <a:t>Viết một bài thơ tám chữ về đề tài quê hương hoặc gia đình.</a:t>
            </a:r>
            <a:endParaRPr lang="en-US" sz="2600" dirty="0">
              <a:latin typeface="UTM Avo" panose="02040603050506020204" pitchFamily="18"/>
              <a:ea typeface="Gordita"/>
              <a:cs typeface="Arial" panose="020B0604020202020204" pitchFamily="34" charset="0"/>
              <a:sym typeface="Gordita"/>
            </a:endParaRPr>
          </a:p>
        </p:txBody>
      </p:sp>
      <p:sp>
        <p:nvSpPr>
          <p:cNvPr id="5" name="Freeform 12">
            <a:extLst>
              <a:ext uri="{FF2B5EF4-FFF2-40B4-BE49-F238E27FC236}">
                <a16:creationId xmlns:a16="http://schemas.microsoft.com/office/drawing/2014/main" id="{EB0387D2-2165-771C-3069-6E2165ED1DD7}"/>
              </a:ext>
            </a:extLst>
          </p:cNvPr>
          <p:cNvSpPr/>
          <p:nvPr/>
        </p:nvSpPr>
        <p:spPr>
          <a:xfrm>
            <a:off x="215617" y="2630128"/>
            <a:ext cx="2857503" cy="2953826"/>
          </a:xfrm>
          <a:custGeom>
            <a:avLst/>
            <a:gdLst/>
            <a:ahLst/>
            <a:cxnLst/>
            <a:rect l="l" t="t" r="r" b="b"/>
            <a:pathLst>
              <a:path w="2040884" h="1961799">
                <a:moveTo>
                  <a:pt x="0" y="0"/>
                </a:moveTo>
                <a:lnTo>
                  <a:pt x="2040884" y="0"/>
                </a:lnTo>
                <a:lnTo>
                  <a:pt x="2040884" y="1961799"/>
                </a:lnTo>
                <a:lnTo>
                  <a:pt x="0" y="1961799"/>
                </a:lnTo>
                <a:lnTo>
                  <a:pt x="0" y="0"/>
                </a:lnTo>
                <a:close/>
              </a:path>
            </a:pathLst>
          </a:custGeom>
          <a:blipFill>
            <a:blip r:embed="rId5"/>
            <a:stretch>
              <a:fillRect/>
            </a:stretch>
          </a:blipFill>
        </p:spPr>
        <p:txBody>
          <a:bodyPr/>
          <a:lstStyle/>
          <a:p>
            <a:endParaRPr lang="en-US" sz="2600"/>
          </a:p>
        </p:txBody>
      </p:sp>
      <p:sp>
        <p:nvSpPr>
          <p:cNvPr id="6" name="Oval 5">
            <a:extLst>
              <a:ext uri="{FF2B5EF4-FFF2-40B4-BE49-F238E27FC236}">
                <a16:creationId xmlns:a16="http://schemas.microsoft.com/office/drawing/2014/main" id="{041A395F-8D57-9A64-B31E-8C97DE571655}"/>
              </a:ext>
            </a:extLst>
          </p:cNvPr>
          <p:cNvSpPr/>
          <p:nvPr/>
        </p:nvSpPr>
        <p:spPr>
          <a:xfrm>
            <a:off x="5551277" y="2630128"/>
            <a:ext cx="2857503" cy="1003300"/>
          </a:xfrm>
          <a:prstGeom prst="ellipse">
            <a:avLst/>
          </a:prstGeom>
          <a:solidFill>
            <a:srgbClr val="E3D4BF"/>
          </a:solidFill>
          <a:ln>
            <a:solidFill>
              <a:srgbClr val="E3D4BF"/>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Đề bài</a:t>
            </a:r>
            <a:endParaRPr lang="en-US" sz="26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46864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D8CF47-836A-3776-F406-F12056C7CCA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87E3191-1891-61AE-D33C-222BEA1C23C9}"/>
              </a:ext>
            </a:extLst>
          </p:cNvPr>
          <p:cNvGrpSpPr/>
          <p:nvPr/>
        </p:nvGrpSpPr>
        <p:grpSpPr>
          <a:xfrm>
            <a:off x="4222750" y="1285513"/>
            <a:ext cx="3746500" cy="952500"/>
            <a:chOff x="342900" y="279400"/>
            <a:chExt cx="11493500" cy="1473200"/>
          </a:xfrm>
        </p:grpSpPr>
        <p:sp>
          <p:nvSpPr>
            <p:cNvPr id="3" name="Rectangle 2">
              <a:extLst>
                <a:ext uri="{FF2B5EF4-FFF2-40B4-BE49-F238E27FC236}">
                  <a16:creationId xmlns:a16="http://schemas.microsoft.com/office/drawing/2014/main" id="{97152863-FC7A-707A-FADD-063E0D7A9A49}"/>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4" name="Rectangle 3">
              <a:extLst>
                <a:ext uri="{FF2B5EF4-FFF2-40B4-BE49-F238E27FC236}">
                  <a16:creationId xmlns:a16="http://schemas.microsoft.com/office/drawing/2014/main" id="{100F7DB0-F420-2753-C9B3-3CB970F492E6}"/>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a:cs typeface="Arial" panose="020B0604020202020204" pitchFamily="34" charset="0"/>
                </a:rPr>
                <a:t>2. Chuẩn bị</a:t>
              </a:r>
              <a:endParaRPr lang="en-US" sz="2400" b="1" dirty="0">
                <a:solidFill>
                  <a:schemeClr val="tx1"/>
                </a:solidFill>
                <a:latin typeface="UTM Avo" panose="02040603050506020204" pitchFamily="18"/>
                <a:cs typeface="Arial" panose="020B0604020202020204" pitchFamily="34" charset="0"/>
              </a:endParaRPr>
            </a:p>
          </p:txBody>
        </p:sp>
      </p:grpSp>
      <p:sp>
        <p:nvSpPr>
          <p:cNvPr id="5" name="TextBox 10">
            <a:extLst>
              <a:ext uri="{FF2B5EF4-FFF2-40B4-BE49-F238E27FC236}">
                <a16:creationId xmlns:a16="http://schemas.microsoft.com/office/drawing/2014/main" id="{52D9BE10-21FB-D861-F1DF-8D7EE1446A30}"/>
              </a:ext>
            </a:extLst>
          </p:cNvPr>
          <p:cNvSpPr txBox="1"/>
          <p:nvPr/>
        </p:nvSpPr>
        <p:spPr>
          <a:xfrm>
            <a:off x="683730" y="2510092"/>
            <a:ext cx="10824540" cy="3799502"/>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ea typeface="Gordita"/>
                <a:cs typeface="Arial" panose="020B0604020202020204" pitchFamily="34" charset="0"/>
                <a:sym typeface="Gordita"/>
              </a:rPr>
              <a:t>Em hãy thực hiện các yêu cầu sau:</a:t>
            </a:r>
          </a:p>
          <a:p>
            <a:pPr marL="457200" indent="-457200" algn="just">
              <a:lnSpc>
                <a:spcPct val="150000"/>
              </a:lnSpc>
              <a:buFont typeface="Arial" panose="020B0604020202020204" pitchFamily="34" charset="0"/>
              <a:buChar char="•"/>
            </a:pPr>
            <a:r>
              <a:rPr lang="vi-VN" sz="2400" dirty="0">
                <a:latin typeface="UTM Avo" panose="02040603050506020204" pitchFamily="18"/>
                <a:ea typeface="Gordita"/>
                <a:cs typeface="Arial" panose="020B0604020202020204" pitchFamily="34" charset="0"/>
                <a:sym typeface="Gordita"/>
              </a:rPr>
              <a:t>Từ đề tài đã chọn, tìm chi tiết, hình ảnh để lại trong em ấn tượng sâu sắc nhất, gợi lên trong em nhiều rung động nhất, phù hợp với đề tài để gửi gắm tình cảm của mình.</a:t>
            </a:r>
          </a:p>
          <a:p>
            <a:pPr marL="457200" indent="-457200" algn="just">
              <a:lnSpc>
                <a:spcPct val="150000"/>
              </a:lnSpc>
              <a:buFont typeface="Arial" panose="020B0604020202020204" pitchFamily="34" charset="0"/>
              <a:buChar char="•"/>
            </a:pPr>
            <a:r>
              <a:rPr lang="vi-VN" sz="2400" dirty="0">
                <a:latin typeface="UTM Avo" panose="02040603050506020204" pitchFamily="18"/>
                <a:ea typeface="Gordita"/>
                <a:cs typeface="Arial" panose="020B0604020202020204" pitchFamily="34" charset="0"/>
                <a:sym typeface="Gordita"/>
              </a:rPr>
              <a:t>Hãy xác định tình cảm, cảm xúc của mình: yêu mến, nhớ thương, hạnh phúc, tự hào hay buồn, tiếc nuối, bâng khuâng,...</a:t>
            </a:r>
          </a:p>
          <a:p>
            <a:pPr marL="457200" indent="-457200" algn="just">
              <a:lnSpc>
                <a:spcPct val="150000"/>
              </a:lnSpc>
              <a:buFont typeface="Arial" panose="020B0604020202020204" pitchFamily="34" charset="0"/>
              <a:buChar char="•"/>
            </a:pPr>
            <a:r>
              <a:rPr lang="vi-VN" sz="2400" dirty="0">
                <a:latin typeface="UTM Avo" panose="02040603050506020204" pitchFamily="18"/>
                <a:ea typeface="Gordita"/>
                <a:cs typeface="Arial" panose="020B0604020202020204" pitchFamily="34" charset="0"/>
                <a:sym typeface="Gordita"/>
              </a:rPr>
              <a:t>Em hãy hoàn thành Phiếu chuẩn b</a:t>
            </a:r>
            <a:r>
              <a:rPr lang="en-US" sz="2400" dirty="0">
                <a:latin typeface="UTM Avo" panose="02040603050506020204" pitchFamily="18"/>
                <a:ea typeface="Gordita"/>
                <a:cs typeface="Arial" panose="020B0604020202020204" pitchFamily="34" charset="0"/>
                <a:sym typeface="Gordita"/>
              </a:rPr>
              <a:t>ị.</a:t>
            </a:r>
          </a:p>
        </p:txBody>
      </p:sp>
      <p:sp>
        <p:nvSpPr>
          <p:cNvPr id="6" name="Freeform 15">
            <a:extLst>
              <a:ext uri="{FF2B5EF4-FFF2-40B4-BE49-F238E27FC236}">
                <a16:creationId xmlns:a16="http://schemas.microsoft.com/office/drawing/2014/main" id="{D63F2E4B-86B2-DDED-511A-14BB08B657B5}"/>
              </a:ext>
            </a:extLst>
          </p:cNvPr>
          <p:cNvSpPr/>
          <p:nvPr/>
        </p:nvSpPr>
        <p:spPr>
          <a:xfrm>
            <a:off x="8645546" y="838548"/>
            <a:ext cx="2734086" cy="2057400"/>
          </a:xfrm>
          <a:custGeom>
            <a:avLst/>
            <a:gdLst/>
            <a:ahLst/>
            <a:cxnLst/>
            <a:rect l="l" t="t" r="r" b="b"/>
            <a:pathLst>
              <a:path w="2734086" h="2057400">
                <a:moveTo>
                  <a:pt x="0" y="0"/>
                </a:moveTo>
                <a:lnTo>
                  <a:pt x="2734086" y="0"/>
                </a:lnTo>
                <a:lnTo>
                  <a:pt x="2734086"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p>
        </p:txBody>
      </p:sp>
    </p:spTree>
    <p:extLst>
      <p:ext uri="{BB962C8B-B14F-4D97-AF65-F5344CB8AC3E}">
        <p14:creationId xmlns:p14="http://schemas.microsoft.com/office/powerpoint/2010/main" val="74611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005B6C-509A-9392-0D9F-F5200767ABD3}"/>
            </a:ext>
          </a:extLst>
        </p:cNvPr>
        <p:cNvGrpSpPr/>
        <p:nvPr/>
      </p:nvGrpSpPr>
      <p:grpSpPr>
        <a:xfrm>
          <a:off x="0" y="0"/>
          <a:ext cx="0" cy="0"/>
          <a:chOff x="0" y="0"/>
          <a:chExt cx="0" cy="0"/>
        </a:xfrm>
      </p:grpSpPr>
      <p:pic>
        <p:nvPicPr>
          <p:cNvPr id="2" name="Picture 2" descr="Dòng sông Di sản">
            <a:extLst>
              <a:ext uri="{FF2B5EF4-FFF2-40B4-BE49-F238E27FC236}">
                <a16:creationId xmlns:a16="http://schemas.microsoft.com/office/drawing/2014/main" id="{E7298C15-D67E-79F7-6D14-960FD7F2B2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381"/>
          <a:stretch/>
        </p:blipFill>
        <p:spPr bwMode="auto">
          <a:xfrm>
            <a:off x="2677353" y="4220093"/>
            <a:ext cx="3156917" cy="237976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op 10 Khu rừng tuyệt vời nhất ở Việt Nam - Mytour.vn">
            <a:extLst>
              <a:ext uri="{FF2B5EF4-FFF2-40B4-BE49-F238E27FC236}">
                <a16:creationId xmlns:a16="http://schemas.microsoft.com/office/drawing/2014/main" id="{E2AFE306-3008-AE4E-05EE-13AE7DD06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1032" y="1911987"/>
            <a:ext cx="3156917" cy="21032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Tại sao bầu trời lúc xanh lúc tím, hoặc đầy những đám mây ngũ sắc? | Báo  Dân trí">
            <a:extLst>
              <a:ext uri="{FF2B5EF4-FFF2-40B4-BE49-F238E27FC236}">
                <a16:creationId xmlns:a16="http://schemas.microsoft.com/office/drawing/2014/main" id="{390FAF39-EEE7-7B79-4BBD-31D0AEC552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7353" y="1911987"/>
            <a:ext cx="3156917" cy="21013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0">
            <a:extLst>
              <a:ext uri="{FF2B5EF4-FFF2-40B4-BE49-F238E27FC236}">
                <a16:creationId xmlns:a16="http://schemas.microsoft.com/office/drawing/2014/main" id="{DD845A66-F299-277E-9E4B-D4F0302BF559}"/>
              </a:ext>
            </a:extLst>
          </p:cNvPr>
          <p:cNvSpPr txBox="1"/>
          <p:nvPr/>
        </p:nvSpPr>
        <p:spPr>
          <a:xfrm>
            <a:off x="2796728" y="1223149"/>
            <a:ext cx="7428605" cy="482055"/>
          </a:xfrm>
          <a:prstGeom prst="rect">
            <a:avLst/>
          </a:prstGeom>
        </p:spPr>
        <p:txBody>
          <a:bodyPr wrap="square" lIns="0" tIns="0" rIns="0" bIns="0" rtlCol="0" anchor="t">
            <a:spAutoFit/>
          </a:bodyPr>
          <a:lstStyle/>
          <a:p>
            <a:pPr algn="ctr">
              <a:lnSpc>
                <a:spcPct val="150000"/>
              </a:lnSpc>
            </a:pPr>
            <a:r>
              <a:rPr lang="vi-VN" sz="2400" dirty="0">
                <a:latin typeface="UTM Avo" panose="02040603050506020204" pitchFamily="18"/>
                <a:ea typeface="Gordita"/>
                <a:cs typeface="Arial" panose="020B0604020202020204" pitchFamily="34" charset="0"/>
                <a:sym typeface="Gordita"/>
              </a:rPr>
              <a:t>Ví dụ về một số hình ảnh ấn </a:t>
            </a:r>
            <a:r>
              <a:rPr lang="vi-VN" sz="2400">
                <a:latin typeface="UTM Avo" panose="02040603050506020204" pitchFamily="18"/>
                <a:ea typeface="Gordita"/>
                <a:cs typeface="Arial" panose="020B0604020202020204" pitchFamily="34" charset="0"/>
                <a:sym typeface="Gordita"/>
              </a:rPr>
              <a:t>tượng </a:t>
            </a:r>
            <a:r>
              <a:rPr lang="en-US" sz="2400">
                <a:latin typeface="UTM Avo" panose="02040603050506020204" pitchFamily="18"/>
                <a:ea typeface="Gordita"/>
                <a:cs typeface="Arial" panose="020B0604020202020204" pitchFamily="34" charset="0"/>
                <a:sym typeface="Gordita"/>
              </a:rPr>
              <a:t>sâu</a:t>
            </a:r>
            <a:r>
              <a:rPr lang="vi-VN" sz="2400">
                <a:latin typeface="UTM Avo" panose="02040603050506020204" pitchFamily="18"/>
                <a:ea typeface="Gordita"/>
                <a:cs typeface="Arial" panose="020B0604020202020204" pitchFamily="34" charset="0"/>
                <a:sym typeface="Gordita"/>
              </a:rPr>
              <a:t> </a:t>
            </a:r>
            <a:r>
              <a:rPr lang="vi-VN" sz="2400" dirty="0">
                <a:latin typeface="UTM Avo" panose="02040603050506020204" pitchFamily="18"/>
                <a:ea typeface="Gordita"/>
                <a:cs typeface="Arial" panose="020B0604020202020204" pitchFamily="34" charset="0"/>
                <a:sym typeface="Gordita"/>
              </a:rPr>
              <a:t>sắc:</a:t>
            </a:r>
            <a:endParaRPr lang="en-US" sz="2400" dirty="0">
              <a:latin typeface="UTM Avo" panose="02040603050506020204" pitchFamily="18"/>
              <a:ea typeface="Gordita"/>
              <a:cs typeface="Arial" panose="020B0604020202020204" pitchFamily="34" charset="0"/>
              <a:sym typeface="Gordita"/>
            </a:endParaRPr>
          </a:p>
        </p:txBody>
      </p:sp>
      <p:pic>
        <p:nvPicPr>
          <p:cNvPr id="6" name="Picture 8" descr="Chiêm ngưỡng 20 ngọn núi ngoạn mục nhất thế giới - Báo điện tử VnMedia -  Tin nóng Việt Nam và thế giới">
            <a:extLst>
              <a:ext uri="{FF2B5EF4-FFF2-40B4-BE49-F238E27FC236}">
                <a16:creationId xmlns:a16="http://schemas.microsoft.com/office/drawing/2014/main" id="{2FF09C33-2195-E154-3F76-7A48843724D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226" r="3274"/>
          <a:stretch/>
        </p:blipFill>
        <p:spPr bwMode="auto">
          <a:xfrm>
            <a:off x="6511031" y="4220093"/>
            <a:ext cx="3156917" cy="2381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04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500"/>
                                        <p:tgtEl>
                                          <p:spTgt spid="3"/>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500"/>
                                        <p:tgtEl>
                                          <p:spTgt spid="2"/>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BD26B3-3540-F393-AD2F-FFF6B3B5598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B74635D-CAD7-1928-E678-7B771E0A87AB}"/>
              </a:ext>
            </a:extLst>
          </p:cNvPr>
          <p:cNvGraphicFramePr>
            <a:graphicFrameLocks noGrp="1"/>
          </p:cNvGraphicFramePr>
          <p:nvPr>
            <p:extLst>
              <p:ext uri="{D42A27DB-BD31-4B8C-83A1-F6EECF244321}">
                <p14:modId xmlns:p14="http://schemas.microsoft.com/office/powerpoint/2010/main" val="2821023970"/>
              </p:ext>
            </p:extLst>
          </p:nvPr>
        </p:nvGraphicFramePr>
        <p:xfrm>
          <a:off x="1533939" y="1823058"/>
          <a:ext cx="9124122" cy="4895796"/>
        </p:xfrm>
        <a:graphic>
          <a:graphicData uri="http://schemas.openxmlformats.org/drawingml/2006/table">
            <a:tbl>
              <a:tblPr firstRow="1" firstCol="1" bandRow="1">
                <a:tableStyleId>{5C22544A-7EE6-4342-B048-85BDC9FD1C3A}</a:tableStyleId>
              </a:tblPr>
              <a:tblGrid>
                <a:gridCol w="9124122">
                  <a:extLst>
                    <a:ext uri="{9D8B030D-6E8A-4147-A177-3AD203B41FA5}">
                      <a16:colId xmlns:a16="http://schemas.microsoft.com/office/drawing/2014/main" val="3908980235"/>
                    </a:ext>
                  </a:extLst>
                </a:gridCol>
              </a:tblGrid>
              <a:tr h="4895796">
                <a:tc>
                  <a:txBody>
                    <a:bodyPr/>
                    <a:lstStyle/>
                    <a:p>
                      <a:pPr algn="ctr">
                        <a:lnSpc>
                          <a:spcPct val="150000"/>
                        </a:lnSpc>
                      </a:pPr>
                      <a:r>
                        <a:rPr lang="vi-VN" sz="1900" b="0" i="0" dirty="0">
                          <a:effectLst/>
                          <a:latin typeface="UTM Avo" panose="02040603050506020204" pitchFamily="18"/>
                        </a:rPr>
                        <a:t> </a:t>
                      </a:r>
                      <a:r>
                        <a:rPr lang="vi-VN" sz="1900" b="1" i="0" dirty="0">
                          <a:solidFill>
                            <a:schemeClr val="tx1"/>
                          </a:solidFill>
                          <a:effectLst/>
                          <a:latin typeface="UTM Avo" panose="02040603050506020204" pitchFamily="18"/>
                          <a:cs typeface="Arial" panose="020B0604020202020204" pitchFamily="34" charset="0"/>
                        </a:rPr>
                        <a:t>PHIẾU CHUẨN BỊ</a:t>
                      </a:r>
                      <a:endParaRPr lang="en-US" sz="1900" b="1" i="0" dirty="0">
                        <a:solidFill>
                          <a:schemeClr val="tx1"/>
                        </a:solidFill>
                        <a:effectLst/>
                        <a:latin typeface="UTM Avo" panose="02040603050506020204" pitchFamily="18"/>
                        <a:cs typeface="Arial" panose="020B0604020202020204" pitchFamily="34" charset="0"/>
                      </a:endParaRP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1. Em muốn viết điều gì về quê hương hoặc gia đình?</a:t>
                      </a:r>
                      <a:endParaRPr lang="en-US" sz="1900" b="0" i="0" dirty="0">
                        <a:solidFill>
                          <a:schemeClr val="tx1"/>
                        </a:solidFill>
                        <a:effectLst/>
                        <a:latin typeface="UTM Avo" panose="02040603050506020204" pitchFamily="18"/>
                        <a:cs typeface="Arial" panose="020B0604020202020204" pitchFamily="34" charset="0"/>
                      </a:endParaRP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a:t>
                      </a:r>
                      <a:r>
                        <a:rPr lang="en-US" sz="1900" b="0" i="0" dirty="0">
                          <a:solidFill>
                            <a:schemeClr val="tx1"/>
                          </a:solidFill>
                          <a:effectLst/>
                          <a:latin typeface="UTM Avo" panose="02040603050506020204" pitchFamily="18"/>
                          <a:cs typeface="Arial" panose="020B0604020202020204" pitchFamily="34" charset="0"/>
                        </a:rPr>
                        <a:t>....</a:t>
                      </a: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2. Tên bài thơ của em:………………………………………………….......................</a:t>
                      </a:r>
                      <a:r>
                        <a:rPr lang="en-US" sz="1900" b="0" i="0" dirty="0">
                          <a:solidFill>
                            <a:schemeClr val="tx1"/>
                          </a:solidFill>
                          <a:effectLst/>
                          <a:latin typeface="UTM Avo" panose="02040603050506020204" pitchFamily="18"/>
                          <a:cs typeface="Arial" panose="020B0604020202020204" pitchFamily="34" charset="0"/>
                        </a:rPr>
                        <a:t>.</a:t>
                      </a: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3. Nội dung và cảm xúc chủ đạo của bài thơ là gì?</a:t>
                      </a:r>
                      <a:endParaRPr lang="en-US" sz="1900" b="0" i="0" dirty="0">
                        <a:solidFill>
                          <a:schemeClr val="tx1"/>
                        </a:solidFill>
                        <a:effectLst/>
                        <a:latin typeface="UTM Avo" panose="02040603050506020204" pitchFamily="18"/>
                        <a:cs typeface="Arial" panose="020B0604020202020204" pitchFamily="34" charset="0"/>
                      </a:endParaRP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a:t>
                      </a:r>
                      <a:r>
                        <a:rPr lang="en-US" sz="1900" b="0" i="0" dirty="0">
                          <a:solidFill>
                            <a:schemeClr val="tx1"/>
                          </a:solidFill>
                          <a:effectLst/>
                          <a:latin typeface="UTM Avo" panose="02040603050506020204" pitchFamily="18"/>
                          <a:cs typeface="Arial" panose="020B0604020202020204" pitchFamily="34" charset="0"/>
                        </a:rPr>
                        <a:t>....</a:t>
                      </a: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4. Em dự kiến bố cục/ kết cấu của bài thơ ra sao?</a:t>
                      </a:r>
                      <a:endParaRPr lang="en-US" sz="1900" b="0" i="0" dirty="0">
                        <a:solidFill>
                          <a:schemeClr val="tx1"/>
                        </a:solidFill>
                        <a:effectLst/>
                        <a:latin typeface="UTM Avo" panose="02040603050506020204" pitchFamily="18"/>
                        <a:cs typeface="Arial" panose="020B0604020202020204" pitchFamily="34" charset="0"/>
                      </a:endParaRP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a:t>
                      </a:r>
                      <a:r>
                        <a:rPr lang="en-US" sz="1900" b="0" i="0" dirty="0">
                          <a:solidFill>
                            <a:schemeClr val="tx1"/>
                          </a:solidFill>
                          <a:effectLst/>
                          <a:latin typeface="UTM Avo" panose="02040603050506020204" pitchFamily="18"/>
                          <a:cs typeface="Arial" panose="020B0604020202020204" pitchFamily="34" charset="0"/>
                        </a:rPr>
                        <a:t>....</a:t>
                      </a: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5. Từ ngữ, hình ảnh, biện pháp tư từ mà em sẽ sử dụng:</a:t>
                      </a:r>
                      <a:endParaRPr lang="en-US" sz="1900" b="0" i="0" dirty="0">
                        <a:solidFill>
                          <a:schemeClr val="tx1"/>
                        </a:solidFill>
                        <a:effectLst/>
                        <a:latin typeface="UTM Avo" panose="02040603050506020204" pitchFamily="18"/>
                        <a:cs typeface="Arial" panose="020B0604020202020204" pitchFamily="34" charset="0"/>
                      </a:endParaRP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a:t>
                      </a:r>
                      <a:r>
                        <a:rPr lang="en-US" sz="1900" b="0" i="0" dirty="0">
                          <a:solidFill>
                            <a:schemeClr val="tx1"/>
                          </a:solidFill>
                          <a:effectLst/>
                          <a:latin typeface="UTM Avo" panose="02040603050506020204" pitchFamily="18"/>
                          <a:cs typeface="Arial" panose="020B0604020202020204" pitchFamily="34" charset="0"/>
                        </a:rPr>
                        <a:t>....</a:t>
                      </a:r>
                    </a:p>
                    <a:p>
                      <a:pPr algn="just">
                        <a:lnSpc>
                          <a:spcPct val="150000"/>
                        </a:lnSpc>
                      </a:pPr>
                      <a:r>
                        <a:rPr lang="vi-VN" sz="1900" b="0" i="0" dirty="0">
                          <a:solidFill>
                            <a:schemeClr val="tx1"/>
                          </a:solidFill>
                          <a:effectLst/>
                          <a:latin typeface="UTM Avo" panose="02040603050506020204" pitchFamily="18"/>
                          <a:cs typeface="Arial" panose="020B0604020202020204" pitchFamily="34" charset="0"/>
                        </a:rPr>
                        <a:t>6. Thông điệp, ý nghĩa của bài thơ:.......................................................................</a:t>
                      </a:r>
                      <a:r>
                        <a:rPr lang="en-US" sz="1900" b="0" i="0" dirty="0">
                          <a:solidFill>
                            <a:schemeClr val="tx1"/>
                          </a:solidFill>
                          <a:effectLst/>
                          <a:latin typeface="UTM Avo" panose="02040603050506020204" pitchFamily="18"/>
                          <a:cs typeface="Arial" panose="020B0604020202020204" pitchFamily="34" charset="0"/>
                        </a:rPr>
                        <a:t>.</a:t>
                      </a:r>
                    </a:p>
                  </a:txBody>
                  <a:tcPr marL="46310" marR="46310" marT="0" marB="0">
                    <a:solidFill>
                      <a:srgbClr val="E3D4BF"/>
                    </a:solidFill>
                  </a:tcPr>
                </a:tc>
                <a:extLst>
                  <a:ext uri="{0D108BD9-81ED-4DB2-BD59-A6C34878D82A}">
                    <a16:rowId xmlns:a16="http://schemas.microsoft.com/office/drawing/2014/main" val="4106888141"/>
                  </a:ext>
                </a:extLst>
              </a:tr>
            </a:tbl>
          </a:graphicData>
        </a:graphic>
      </p:graphicFrame>
    </p:spTree>
    <p:extLst>
      <p:ext uri="{BB962C8B-B14F-4D97-AF65-F5344CB8AC3E}">
        <p14:creationId xmlns:p14="http://schemas.microsoft.com/office/powerpoint/2010/main" val="85046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6192BF-F55A-E451-3696-DD3292B4B6A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FEDEC4D-B523-DB19-6AAD-5C00473873F0}"/>
              </a:ext>
            </a:extLst>
          </p:cNvPr>
          <p:cNvGrpSpPr/>
          <p:nvPr/>
        </p:nvGrpSpPr>
        <p:grpSpPr>
          <a:xfrm>
            <a:off x="4222750" y="1053548"/>
            <a:ext cx="3746500" cy="794489"/>
            <a:chOff x="342900" y="279400"/>
            <a:chExt cx="11493500" cy="1473200"/>
          </a:xfrm>
        </p:grpSpPr>
        <p:sp>
          <p:nvSpPr>
            <p:cNvPr id="3" name="Rectangle 2">
              <a:extLst>
                <a:ext uri="{FF2B5EF4-FFF2-40B4-BE49-F238E27FC236}">
                  <a16:creationId xmlns:a16="http://schemas.microsoft.com/office/drawing/2014/main" id="{1D3DAF7F-9EBE-4B95-95D8-90BD1A9EEA05}"/>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b="1"/>
            </a:p>
          </p:txBody>
        </p:sp>
        <p:sp>
          <p:nvSpPr>
            <p:cNvPr id="4" name="Rectangle 3">
              <a:extLst>
                <a:ext uri="{FF2B5EF4-FFF2-40B4-BE49-F238E27FC236}">
                  <a16:creationId xmlns:a16="http://schemas.microsoft.com/office/drawing/2014/main" id="{1D7939E4-F2E7-A7AB-B70D-E1144EAD5557}"/>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3. Viết bài</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thơ</a:t>
              </a:r>
              <a:r>
                <a:rPr lang="en-US" sz="2600" b="1" dirty="0">
                  <a:solidFill>
                    <a:schemeClr val="tx1"/>
                  </a:solidFill>
                  <a:latin typeface="UTM Avo" panose="02040603050506020204" pitchFamily="18"/>
                  <a:cs typeface="Arial" panose="020B0604020202020204" pitchFamily="34" charset="0"/>
                </a:rPr>
                <a:t>:</a:t>
              </a:r>
            </a:p>
          </p:txBody>
        </p:sp>
      </p:grpSp>
      <p:sp>
        <p:nvSpPr>
          <p:cNvPr id="5" name="TextBox 10">
            <a:extLst>
              <a:ext uri="{FF2B5EF4-FFF2-40B4-BE49-F238E27FC236}">
                <a16:creationId xmlns:a16="http://schemas.microsoft.com/office/drawing/2014/main" id="{C5FB0982-3EFB-0052-4A52-C5C097598927}"/>
              </a:ext>
            </a:extLst>
          </p:cNvPr>
          <p:cNvSpPr txBox="1"/>
          <p:nvPr/>
        </p:nvSpPr>
        <p:spPr>
          <a:xfrm>
            <a:off x="5413513" y="2609021"/>
            <a:ext cx="6172200" cy="3516027"/>
          </a:xfrm>
          <a:prstGeom prst="rect">
            <a:avLst/>
          </a:prstGeom>
        </p:spPr>
        <p:txBody>
          <a:bodyPr wrap="square" lIns="0" tIns="0" rIns="0" bIns="0" rtlCol="0" anchor="t">
            <a:spAutoFit/>
          </a:bodyPr>
          <a:lstStyle/>
          <a:p>
            <a:pPr algn="just">
              <a:lnSpc>
                <a:spcPct val="150000"/>
              </a:lnSpc>
            </a:pPr>
            <a:r>
              <a:rPr lang="vi-VN" sz="2600" dirty="0">
                <a:latin typeface="UTM Avo" panose="02040603050506020204" pitchFamily="18"/>
                <a:ea typeface="Gordita"/>
                <a:cs typeface="Arial" panose="020B0604020202020204" pitchFamily="34" charset="0"/>
                <a:sym typeface="Gordita"/>
              </a:rPr>
              <a:t>Em hãy thực hiện các yêu cầu sau:</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Viết theo đề tài, nội dung và bố cục / kết cấu đã dự kiến.</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Sắp xếp các từ ngữ trong dòng và trong khổ thơ theo quy định về số tiếng, vần, nhịp của thơ tám chữ.</a:t>
            </a:r>
            <a:endParaRPr lang="en-US" sz="2600" dirty="0">
              <a:latin typeface="UTM Avo" panose="02040603050506020204" pitchFamily="18"/>
              <a:ea typeface="Gordita"/>
              <a:cs typeface="Arial" panose="020B0604020202020204" pitchFamily="34" charset="0"/>
              <a:sym typeface="Gordita"/>
            </a:endParaRPr>
          </a:p>
        </p:txBody>
      </p:sp>
      <p:sp>
        <p:nvSpPr>
          <p:cNvPr id="6" name="Freeform 26">
            <a:extLst>
              <a:ext uri="{FF2B5EF4-FFF2-40B4-BE49-F238E27FC236}">
                <a16:creationId xmlns:a16="http://schemas.microsoft.com/office/drawing/2014/main" id="{10602D54-5FD1-6372-E507-E692764E5AF9}"/>
              </a:ext>
            </a:extLst>
          </p:cNvPr>
          <p:cNvSpPr/>
          <p:nvPr/>
        </p:nvSpPr>
        <p:spPr>
          <a:xfrm>
            <a:off x="400701" y="1848037"/>
            <a:ext cx="4851400" cy="4612399"/>
          </a:xfrm>
          <a:custGeom>
            <a:avLst/>
            <a:gdLst/>
            <a:ahLst/>
            <a:cxnLst/>
            <a:rect l="l" t="t" r="r" b="b"/>
            <a:pathLst>
              <a:path w="2469279" h="2237784">
                <a:moveTo>
                  <a:pt x="0" y="0"/>
                </a:moveTo>
                <a:lnTo>
                  <a:pt x="2469279" y="0"/>
                </a:lnTo>
                <a:lnTo>
                  <a:pt x="2469279" y="2237784"/>
                </a:lnTo>
                <a:lnTo>
                  <a:pt x="0" y="2237784"/>
                </a:lnTo>
                <a:lnTo>
                  <a:pt x="0" y="0"/>
                </a:lnTo>
                <a:close/>
              </a:path>
            </a:pathLst>
          </a:custGeom>
          <a:blipFill>
            <a:blip r:embed="rId3"/>
            <a:stretch>
              <a:fillRect/>
            </a:stretch>
          </a:blipFill>
        </p:spPr>
        <p:txBody>
          <a:bodyPr/>
          <a:lstStyle/>
          <a:p>
            <a:endParaRPr lang="en-US" sz="2600" dirty="0"/>
          </a:p>
        </p:txBody>
      </p:sp>
    </p:spTree>
    <p:extLst>
      <p:ext uri="{BB962C8B-B14F-4D97-AF65-F5344CB8AC3E}">
        <p14:creationId xmlns:p14="http://schemas.microsoft.com/office/powerpoint/2010/main" val="410784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D35E20-CC1D-DDA1-12A3-495882CD9A7C}"/>
            </a:ext>
          </a:extLst>
        </p:cNvPr>
        <p:cNvGrpSpPr/>
        <p:nvPr/>
      </p:nvGrpSpPr>
      <p:grpSpPr>
        <a:xfrm>
          <a:off x="0" y="0"/>
          <a:ext cx="0" cy="0"/>
          <a:chOff x="0" y="0"/>
          <a:chExt cx="0" cy="0"/>
        </a:xfrm>
      </p:grpSpPr>
      <p:sp>
        <p:nvSpPr>
          <p:cNvPr id="2" name="Freeform 53">
            <a:extLst>
              <a:ext uri="{FF2B5EF4-FFF2-40B4-BE49-F238E27FC236}">
                <a16:creationId xmlns:a16="http://schemas.microsoft.com/office/drawing/2014/main" id="{19A98BD3-117E-A29F-36C8-85EF756C7305}"/>
              </a:ext>
            </a:extLst>
          </p:cNvPr>
          <p:cNvSpPr/>
          <p:nvPr/>
        </p:nvSpPr>
        <p:spPr>
          <a:xfrm>
            <a:off x="520700" y="2453861"/>
            <a:ext cx="1155875" cy="1822472"/>
          </a:xfrm>
          <a:custGeom>
            <a:avLst/>
            <a:gdLst/>
            <a:ahLst/>
            <a:cxnLst/>
            <a:rect l="l" t="t" r="r" b="b"/>
            <a:pathLst>
              <a:path w="1155875" h="2140510">
                <a:moveTo>
                  <a:pt x="0" y="0"/>
                </a:moveTo>
                <a:lnTo>
                  <a:pt x="1155875" y="0"/>
                </a:lnTo>
                <a:lnTo>
                  <a:pt x="1155875" y="2140510"/>
                </a:lnTo>
                <a:lnTo>
                  <a:pt x="0" y="21405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200"/>
          </a:p>
        </p:txBody>
      </p:sp>
      <p:grpSp>
        <p:nvGrpSpPr>
          <p:cNvPr id="3" name="Group 2">
            <a:extLst>
              <a:ext uri="{FF2B5EF4-FFF2-40B4-BE49-F238E27FC236}">
                <a16:creationId xmlns:a16="http://schemas.microsoft.com/office/drawing/2014/main" id="{061915A6-3966-BCDF-D031-B080C089FD92}"/>
              </a:ext>
            </a:extLst>
          </p:cNvPr>
          <p:cNvGrpSpPr/>
          <p:nvPr/>
        </p:nvGrpSpPr>
        <p:grpSpPr>
          <a:xfrm>
            <a:off x="501650" y="1793041"/>
            <a:ext cx="11188700" cy="660820"/>
            <a:chOff x="342900" y="279400"/>
            <a:chExt cx="11493500" cy="1473200"/>
          </a:xfrm>
        </p:grpSpPr>
        <p:sp>
          <p:nvSpPr>
            <p:cNvPr id="4" name="Rectangle 3">
              <a:extLst>
                <a:ext uri="{FF2B5EF4-FFF2-40B4-BE49-F238E27FC236}">
                  <a16:creationId xmlns:a16="http://schemas.microsoft.com/office/drawing/2014/main" id="{FA668E88-98C2-7780-89A6-4A1BD92CDECD}"/>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5" name="Rectangle 4">
              <a:extLst>
                <a:ext uri="{FF2B5EF4-FFF2-40B4-BE49-F238E27FC236}">
                  <a16:creationId xmlns:a16="http://schemas.microsoft.com/office/drawing/2014/main" id="{5EB9797F-83D3-2C57-3973-ABEB39F4A960}"/>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200" dirty="0">
                  <a:solidFill>
                    <a:schemeClr val="tx1"/>
                  </a:solidFill>
                  <a:latin typeface="UTM Avo" panose="02040603050506020204" pitchFamily="18"/>
                  <a:cs typeface="Arial" panose="020B0604020202020204" pitchFamily="34" charset="0"/>
                </a:rPr>
                <a:t>Viết bài thơ tám chữ có nội dung phù hợp với đề tài em đã chọn.</a:t>
              </a:r>
              <a:endParaRPr lang="en-US" sz="2200" dirty="0">
                <a:solidFill>
                  <a:schemeClr val="tx1"/>
                </a:solidFill>
                <a:latin typeface="UTM Avo" panose="02040603050506020204" pitchFamily="18"/>
                <a:cs typeface="Arial" panose="020B0604020202020204" pitchFamily="34" charset="0"/>
              </a:endParaRPr>
            </a:p>
          </p:txBody>
        </p:sp>
      </p:grpSp>
      <p:sp>
        <p:nvSpPr>
          <p:cNvPr id="6" name="Rectangle: Rounded Corners 5">
            <a:extLst>
              <a:ext uri="{FF2B5EF4-FFF2-40B4-BE49-F238E27FC236}">
                <a16:creationId xmlns:a16="http://schemas.microsoft.com/office/drawing/2014/main" id="{771FC066-443D-D672-5800-FDA3440C8DE7}"/>
              </a:ext>
            </a:extLst>
          </p:cNvPr>
          <p:cNvSpPr/>
          <p:nvPr/>
        </p:nvSpPr>
        <p:spPr>
          <a:xfrm>
            <a:off x="2082889" y="2634777"/>
            <a:ext cx="3505112" cy="1822472"/>
          </a:xfrm>
          <a:prstGeom prst="roundRect">
            <a:avLst/>
          </a:prstGeom>
          <a:solidFill>
            <a:srgbClr val="FFFF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Đảm bảo đúng các yêu cầu của một bài thơ tám chữ.</a:t>
            </a:r>
            <a:endParaRPr lang="en-US" sz="2200" dirty="0">
              <a:solidFill>
                <a:schemeClr val="tx1"/>
              </a:solidFill>
              <a:latin typeface="UTM Avo" panose="02040603050506020204" pitchFamily="18"/>
              <a:cs typeface="Arial" panose="020B0604020202020204" pitchFamily="34" charset="0"/>
            </a:endParaRPr>
          </a:p>
        </p:txBody>
      </p:sp>
      <p:sp>
        <p:nvSpPr>
          <p:cNvPr id="7" name="Rectangle: Rounded Corners 6">
            <a:extLst>
              <a:ext uri="{FF2B5EF4-FFF2-40B4-BE49-F238E27FC236}">
                <a16:creationId xmlns:a16="http://schemas.microsoft.com/office/drawing/2014/main" id="{C593BA03-D6F1-AB76-0F16-EC6797B386CC}"/>
              </a:ext>
            </a:extLst>
          </p:cNvPr>
          <p:cNvSpPr/>
          <p:nvPr/>
        </p:nvSpPr>
        <p:spPr>
          <a:xfrm>
            <a:off x="6362701" y="2634777"/>
            <a:ext cx="5308599" cy="1822472"/>
          </a:xfrm>
          <a:prstGeom prst="roundRect">
            <a:avLst/>
          </a:prstGeom>
          <a:solidFill>
            <a:srgbClr val="FFFF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Ngắt nhịp linh hoạt theo mạch cảm xúc và nội dung biểu đạt.</a:t>
            </a:r>
            <a:endParaRPr lang="en-US" sz="2200" dirty="0">
              <a:solidFill>
                <a:schemeClr val="tx1"/>
              </a:solidFill>
              <a:latin typeface="UTM Avo" panose="02040603050506020204" pitchFamily="18"/>
              <a:cs typeface="Arial" panose="020B0604020202020204" pitchFamily="34" charset="0"/>
            </a:endParaRPr>
          </a:p>
        </p:txBody>
      </p:sp>
      <p:sp>
        <p:nvSpPr>
          <p:cNvPr id="8" name="Rectangle: Rounded Corners 7">
            <a:extLst>
              <a:ext uri="{FF2B5EF4-FFF2-40B4-BE49-F238E27FC236}">
                <a16:creationId xmlns:a16="http://schemas.microsoft.com/office/drawing/2014/main" id="{91B27923-41A7-F928-62EE-BEBA5BE2BD52}"/>
              </a:ext>
            </a:extLst>
          </p:cNvPr>
          <p:cNvSpPr/>
          <p:nvPr/>
        </p:nvSpPr>
        <p:spPr>
          <a:xfrm>
            <a:off x="8788400" y="4585056"/>
            <a:ext cx="2882900" cy="2129722"/>
          </a:xfrm>
          <a:prstGeom prst="roundRect">
            <a:avLst/>
          </a:prstGeom>
          <a:solidFill>
            <a:srgbClr val="FFFF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Sử dụng vần chân; vần liền hoặc vần cách.</a:t>
            </a:r>
            <a:endParaRPr lang="en-US" sz="2200" dirty="0">
              <a:solidFill>
                <a:schemeClr val="tx1"/>
              </a:solidFill>
              <a:latin typeface="UTM Avo" panose="02040603050506020204" pitchFamily="18"/>
              <a:cs typeface="Arial" panose="020B0604020202020204" pitchFamily="34" charset="0"/>
            </a:endParaRPr>
          </a:p>
        </p:txBody>
      </p:sp>
      <p:sp>
        <p:nvSpPr>
          <p:cNvPr id="9" name="Rectangle: Rounded Corners 9">
            <a:extLst>
              <a:ext uri="{FF2B5EF4-FFF2-40B4-BE49-F238E27FC236}">
                <a16:creationId xmlns:a16="http://schemas.microsoft.com/office/drawing/2014/main" id="{86F482A6-5453-24F1-6A2C-1CC40485DE74}"/>
              </a:ext>
            </a:extLst>
          </p:cNvPr>
          <p:cNvSpPr/>
          <p:nvPr/>
        </p:nvSpPr>
        <p:spPr>
          <a:xfrm>
            <a:off x="482600" y="4585056"/>
            <a:ext cx="7937499" cy="2136050"/>
          </a:xfrm>
          <a:prstGeom prst="roundRect">
            <a:avLst/>
          </a:prstGeom>
          <a:solidFill>
            <a:srgbClr val="FFFF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Diễn tả dòng cảm xúc của em theo sự vận động của chi tiết, hình ảnh.</a:t>
            </a:r>
          </a:p>
          <a:p>
            <a:pPr marL="457200" indent="-457200"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Sử dụng những từ ngữ phù hợp để biểu đạt chính xác nhất cảm xúc của em.</a:t>
            </a:r>
            <a:endParaRPr lang="en-US" sz="22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59213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3EC8D9-0FF8-0256-C4FA-1353BE7DDF8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D332D02-406F-A60C-F245-3870A4A79A19}"/>
              </a:ext>
            </a:extLst>
          </p:cNvPr>
          <p:cNvGrpSpPr/>
          <p:nvPr/>
        </p:nvGrpSpPr>
        <p:grpSpPr>
          <a:xfrm>
            <a:off x="3552825" y="1558783"/>
            <a:ext cx="5086350" cy="952500"/>
            <a:chOff x="342900" y="279400"/>
            <a:chExt cx="11493500" cy="1473200"/>
          </a:xfrm>
        </p:grpSpPr>
        <p:sp>
          <p:nvSpPr>
            <p:cNvPr id="3" name="Rectangle 2">
              <a:extLst>
                <a:ext uri="{FF2B5EF4-FFF2-40B4-BE49-F238E27FC236}">
                  <a16:creationId xmlns:a16="http://schemas.microsoft.com/office/drawing/2014/main" id="{B495CDD1-9B3A-F943-136B-C1E0B437E249}"/>
                </a:ext>
              </a:extLst>
            </p:cNvPr>
            <p:cNvSpPr/>
            <p:nvPr/>
          </p:nvSpPr>
          <p:spPr>
            <a:xfrm>
              <a:off x="342900" y="279400"/>
              <a:ext cx="11493500" cy="1473200"/>
            </a:xfrm>
            <a:prstGeom prst="rect">
              <a:avLst/>
            </a:prstGeom>
            <a:solidFill>
              <a:srgbClr val="936D53"/>
            </a:solidFill>
            <a:ln>
              <a:solidFill>
                <a:srgbClr val="936D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b="1"/>
            </a:p>
          </p:txBody>
        </p:sp>
        <p:sp>
          <p:nvSpPr>
            <p:cNvPr id="4" name="Rectangle 3">
              <a:extLst>
                <a:ext uri="{FF2B5EF4-FFF2-40B4-BE49-F238E27FC236}">
                  <a16:creationId xmlns:a16="http://schemas.microsoft.com/office/drawing/2014/main" id="{571F435A-4072-A298-88A8-1A74661485B8}"/>
                </a:ext>
              </a:extLst>
            </p:cNvPr>
            <p:cNvSpPr/>
            <p:nvPr/>
          </p:nvSpPr>
          <p:spPr>
            <a:xfrm>
              <a:off x="482600" y="393700"/>
              <a:ext cx="11188700" cy="1244600"/>
            </a:xfrm>
            <a:prstGeom prst="rect">
              <a:avLst/>
            </a:prstGeom>
            <a:solidFill>
              <a:srgbClr val="E3D4B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4. </a:t>
              </a:r>
              <a:r>
                <a:rPr lang="en-US" sz="2600" b="1" dirty="0" err="1">
                  <a:solidFill>
                    <a:schemeClr val="tx1"/>
                  </a:solidFill>
                  <a:latin typeface="UTM Avo" panose="02040603050506020204" pitchFamily="18"/>
                  <a:cs typeface="Arial" panose="020B0604020202020204" pitchFamily="34" charset="0"/>
                </a:rPr>
                <a:t>Kiểm</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tra</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và</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chỉnh</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sửa</a:t>
              </a:r>
              <a:endParaRPr lang="en-US" sz="2600" b="1" dirty="0">
                <a:solidFill>
                  <a:schemeClr val="tx1"/>
                </a:solidFill>
                <a:latin typeface="UTM Avo" panose="02040603050506020204" pitchFamily="18"/>
                <a:cs typeface="Arial" panose="020B0604020202020204" pitchFamily="34" charset="0"/>
              </a:endParaRPr>
            </a:p>
          </p:txBody>
        </p:sp>
      </p:grpSp>
      <p:sp>
        <p:nvSpPr>
          <p:cNvPr id="5" name="TextBox 10">
            <a:extLst>
              <a:ext uri="{FF2B5EF4-FFF2-40B4-BE49-F238E27FC236}">
                <a16:creationId xmlns:a16="http://schemas.microsoft.com/office/drawing/2014/main" id="{8FA8E229-544B-DC59-F1CC-90AD851A3785}"/>
              </a:ext>
            </a:extLst>
          </p:cNvPr>
          <p:cNvSpPr txBox="1"/>
          <p:nvPr/>
        </p:nvSpPr>
        <p:spPr>
          <a:xfrm>
            <a:off x="647700" y="2658746"/>
            <a:ext cx="7918411" cy="3516027"/>
          </a:xfrm>
          <a:prstGeom prst="rect">
            <a:avLst/>
          </a:prstGeom>
        </p:spPr>
        <p:txBody>
          <a:bodyPr wrap="square" lIns="0" tIns="0" rIns="0" bIns="0" rtlCol="0" anchor="t">
            <a:spAutoFit/>
          </a:bodyPr>
          <a:lstStyle/>
          <a:p>
            <a:pPr algn="just">
              <a:lnSpc>
                <a:spcPct val="150000"/>
              </a:lnSpc>
            </a:pPr>
            <a:r>
              <a:rPr lang="vi-VN" sz="2600" dirty="0">
                <a:latin typeface="UTM Avo" panose="02040603050506020204" pitchFamily="18"/>
                <a:ea typeface="Gordita"/>
                <a:cs typeface="Arial" panose="020B0604020202020204" pitchFamily="34" charset="0"/>
                <a:sym typeface="Gordita"/>
              </a:rPr>
              <a:t>Em hãy thực hiện các yêu cầu sau:</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Sau khi viết xong, đọc và kiểm tra lại bài viết của mình (bảng kiểm phần Phụ lục).</a:t>
            </a:r>
          </a:p>
          <a:p>
            <a:pPr marL="457200" indent="-457200" algn="just">
              <a:lnSpc>
                <a:spcPct val="150000"/>
              </a:lnSpc>
              <a:buFont typeface="Arial" panose="020B0604020202020204" pitchFamily="34" charset="0"/>
              <a:buChar char="•"/>
            </a:pPr>
            <a:r>
              <a:rPr lang="en-US" sz="2600" dirty="0" err="1">
                <a:latin typeface="UTM Avo" panose="02040603050506020204" pitchFamily="18"/>
                <a:ea typeface="Gordita"/>
                <a:cs typeface="Arial" panose="020B0604020202020204" pitchFamily="34" charset="0"/>
                <a:sym typeface="Gordita"/>
              </a:rPr>
              <a:t>Rà</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soát</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các</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lỗi</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chính</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tả</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dấu</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câu</a:t>
            </a:r>
            <a:r>
              <a:rPr lang="en-US" sz="2600" dirty="0">
                <a:latin typeface="UTM Avo" panose="02040603050506020204" pitchFamily="18"/>
                <a:ea typeface="Gordita"/>
                <a:cs typeface="Arial" panose="020B0604020202020204" pitchFamily="34" charset="0"/>
                <a:sym typeface="Gordita"/>
              </a:rPr>
              <a:t>.</a:t>
            </a:r>
            <a:endParaRPr lang="vi-VN" sz="2600" dirty="0">
              <a:latin typeface="UTM Avo" panose="02040603050506020204" pitchFamily="18"/>
              <a:ea typeface="Gordita"/>
              <a:cs typeface="Arial" panose="020B0604020202020204" pitchFamily="34" charset="0"/>
              <a:sym typeface="Gordita"/>
            </a:endParaRP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Điều em thích nhất ở bài thơ là gì? Nên điều chỉnh những gì để giúp bài thơ hay hơn?</a:t>
            </a:r>
            <a:endParaRPr lang="en-US" sz="2600" dirty="0">
              <a:latin typeface="UTM Avo" panose="02040603050506020204" pitchFamily="18"/>
              <a:ea typeface="Gordita"/>
              <a:cs typeface="Arial" panose="020B0604020202020204" pitchFamily="34" charset="0"/>
              <a:sym typeface="Gordita"/>
            </a:endParaRPr>
          </a:p>
        </p:txBody>
      </p:sp>
      <p:sp>
        <p:nvSpPr>
          <p:cNvPr id="6" name="Freeform 10">
            <a:extLst>
              <a:ext uri="{FF2B5EF4-FFF2-40B4-BE49-F238E27FC236}">
                <a16:creationId xmlns:a16="http://schemas.microsoft.com/office/drawing/2014/main" id="{7102B2D9-31D0-309E-3AFB-43A6BE212B4B}"/>
              </a:ext>
            </a:extLst>
          </p:cNvPr>
          <p:cNvSpPr/>
          <p:nvPr/>
        </p:nvSpPr>
        <p:spPr>
          <a:xfrm>
            <a:off x="8167072" y="2835812"/>
            <a:ext cx="3756572" cy="3486424"/>
          </a:xfrm>
          <a:custGeom>
            <a:avLst/>
            <a:gdLst/>
            <a:ahLst/>
            <a:cxnLst/>
            <a:rect l="l" t="t" r="r" b="b"/>
            <a:pathLst>
              <a:path w="2527847" h="2527847">
                <a:moveTo>
                  <a:pt x="0" y="0"/>
                </a:moveTo>
                <a:lnTo>
                  <a:pt x="2527847" y="0"/>
                </a:lnTo>
                <a:lnTo>
                  <a:pt x="2527847" y="2527847"/>
                </a:lnTo>
                <a:lnTo>
                  <a:pt x="0" y="2527847"/>
                </a:lnTo>
                <a:lnTo>
                  <a:pt x="0" y="0"/>
                </a:lnTo>
                <a:close/>
              </a:path>
            </a:pathLst>
          </a:custGeom>
          <a:blipFill>
            <a:blip r:embed="rId3"/>
            <a:stretch>
              <a:fillRect/>
            </a:stretch>
          </a:blipFill>
        </p:spPr>
        <p:txBody>
          <a:bodyPr/>
          <a:lstStyle/>
          <a:p>
            <a:endParaRPr lang="en-US" sz="2600"/>
          </a:p>
        </p:txBody>
      </p:sp>
    </p:spTree>
    <p:extLst>
      <p:ext uri="{BB962C8B-B14F-4D97-AF65-F5344CB8AC3E}">
        <p14:creationId xmlns:p14="http://schemas.microsoft.com/office/powerpoint/2010/main" val="134632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15772F-51F6-3056-7CBB-07CFEFA94F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ED1D52-D518-F598-248E-63CF884F29A2}"/>
              </a:ext>
            </a:extLst>
          </p:cNvPr>
          <p:cNvSpPr txBox="1"/>
          <p:nvPr/>
        </p:nvSpPr>
        <p:spPr>
          <a:xfrm>
            <a:off x="3129722" y="585263"/>
            <a:ext cx="5932556" cy="1121846"/>
          </a:xfrm>
          <a:prstGeom prst="rect">
            <a:avLst/>
          </a:prstGeom>
          <a:noFill/>
        </p:spPr>
        <p:txBody>
          <a:bodyPr wrap="square">
            <a:spAutoFit/>
          </a:bodyPr>
          <a:lstStyle/>
          <a:p>
            <a:pPr algn="ctr">
              <a:lnSpc>
                <a:spcPct val="150000"/>
              </a:lnSpc>
            </a:pPr>
            <a:r>
              <a:rPr lang="vi-VN" sz="2400" dirty="0">
                <a:latin typeface="UTM Avo" panose="02040603050506020204" pitchFamily="18"/>
                <a:cs typeface="Arial" panose="020B0604020202020204" pitchFamily="34" charset="0"/>
              </a:rPr>
              <a:t>Bảng kiểm hình thức và nội dung của một bài thơ tám chữ</a:t>
            </a:r>
            <a:endParaRPr lang="en-US" sz="2400" dirty="0">
              <a:latin typeface="UTM Avo" panose="02040603050506020204" pitchFamily="18"/>
              <a:cs typeface="Arial" panose="020B0604020202020204" pitchFamily="34" charset="0"/>
            </a:endParaRPr>
          </a:p>
        </p:txBody>
      </p:sp>
      <p:graphicFrame>
        <p:nvGraphicFramePr>
          <p:cNvPr id="3" name="Table 2">
            <a:extLst>
              <a:ext uri="{FF2B5EF4-FFF2-40B4-BE49-F238E27FC236}">
                <a16:creationId xmlns:a16="http://schemas.microsoft.com/office/drawing/2014/main" id="{9069AD9E-71E7-250A-C3EA-7FBB552721AB}"/>
              </a:ext>
            </a:extLst>
          </p:cNvPr>
          <p:cNvGraphicFramePr>
            <a:graphicFrameLocks noGrp="1"/>
          </p:cNvGraphicFramePr>
          <p:nvPr>
            <p:extLst>
              <p:ext uri="{D42A27DB-BD31-4B8C-83A1-F6EECF244321}">
                <p14:modId xmlns:p14="http://schemas.microsoft.com/office/powerpoint/2010/main" val="4264756001"/>
              </p:ext>
            </p:extLst>
          </p:nvPr>
        </p:nvGraphicFramePr>
        <p:xfrm>
          <a:off x="254000" y="1779104"/>
          <a:ext cx="11684000" cy="5009322"/>
        </p:xfrm>
        <a:graphic>
          <a:graphicData uri="http://schemas.openxmlformats.org/drawingml/2006/table">
            <a:tbl>
              <a:tblPr firstRow="1" firstCol="1" bandRow="1">
                <a:tableStyleId>{5C22544A-7EE6-4342-B048-85BDC9FD1C3A}</a:tableStyleId>
              </a:tblPr>
              <a:tblGrid>
                <a:gridCol w="2171700">
                  <a:extLst>
                    <a:ext uri="{9D8B030D-6E8A-4147-A177-3AD203B41FA5}">
                      <a16:colId xmlns:a16="http://schemas.microsoft.com/office/drawing/2014/main" val="807689613"/>
                    </a:ext>
                  </a:extLst>
                </a:gridCol>
                <a:gridCol w="5038587">
                  <a:extLst>
                    <a:ext uri="{9D8B030D-6E8A-4147-A177-3AD203B41FA5}">
                      <a16:colId xmlns:a16="http://schemas.microsoft.com/office/drawing/2014/main" val="358522911"/>
                    </a:ext>
                  </a:extLst>
                </a:gridCol>
                <a:gridCol w="2107309">
                  <a:extLst>
                    <a:ext uri="{9D8B030D-6E8A-4147-A177-3AD203B41FA5}">
                      <a16:colId xmlns:a16="http://schemas.microsoft.com/office/drawing/2014/main" val="2799870652"/>
                    </a:ext>
                  </a:extLst>
                </a:gridCol>
                <a:gridCol w="2366404">
                  <a:extLst>
                    <a:ext uri="{9D8B030D-6E8A-4147-A177-3AD203B41FA5}">
                      <a16:colId xmlns:a16="http://schemas.microsoft.com/office/drawing/2014/main" val="3621766474"/>
                    </a:ext>
                  </a:extLst>
                </a:gridCol>
              </a:tblGrid>
              <a:tr h="363737">
                <a:tc gridSpan="2">
                  <a:txBody>
                    <a:bodyPr/>
                    <a:lstStyle/>
                    <a:p>
                      <a:pPr algn="ctr">
                        <a:lnSpc>
                          <a:spcPct val="100000"/>
                        </a:lnSpc>
                      </a:pPr>
                      <a:r>
                        <a:rPr lang="en-US" sz="2100" b="1" i="0" dirty="0" err="1">
                          <a:solidFill>
                            <a:schemeClr val="tx1"/>
                          </a:solidFill>
                          <a:effectLst/>
                          <a:latin typeface="UTM Avo" panose="02040603050506020204" pitchFamily="18"/>
                          <a:cs typeface="Arial" panose="020B0604020202020204" pitchFamily="34" charset="0"/>
                        </a:rPr>
                        <a:t>Tiêu</a:t>
                      </a:r>
                      <a:r>
                        <a:rPr lang="vi-VN" sz="2100" b="1" i="0" dirty="0">
                          <a:solidFill>
                            <a:schemeClr val="tx1"/>
                          </a:solidFill>
                          <a:effectLst/>
                          <a:latin typeface="UTM Avo" panose="02040603050506020204" pitchFamily="18"/>
                          <a:cs typeface="Arial" panose="020B0604020202020204" pitchFamily="34" charset="0"/>
                        </a:rPr>
                        <a:t> chí</a:t>
                      </a:r>
                      <a:endParaRPr lang="en-US" sz="21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n-US"/>
                    </a:p>
                  </a:txBody>
                  <a:tcPr/>
                </a:tc>
                <a:tc>
                  <a:txBody>
                    <a:bodyPr/>
                    <a:lstStyle/>
                    <a:p>
                      <a:pPr algn="ctr">
                        <a:lnSpc>
                          <a:spcPct val="100000"/>
                        </a:lnSpc>
                      </a:pPr>
                      <a:r>
                        <a:rPr lang="en-US" sz="2100" b="1" i="0" dirty="0" err="1">
                          <a:solidFill>
                            <a:schemeClr val="tx1"/>
                          </a:solidFill>
                          <a:effectLst/>
                          <a:latin typeface="UTM Avo" panose="02040603050506020204" pitchFamily="18"/>
                          <a:cs typeface="Arial" panose="020B0604020202020204" pitchFamily="34" charset="0"/>
                        </a:rPr>
                        <a:t>Đạt</a:t>
                      </a:r>
                      <a:endParaRPr lang="en-US" sz="21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pPr>
                      <a:r>
                        <a:rPr lang="en-US" sz="2100" b="1" i="0" dirty="0" err="1">
                          <a:solidFill>
                            <a:schemeClr val="tx1"/>
                          </a:solidFill>
                          <a:effectLst/>
                          <a:latin typeface="UTM Avo" panose="02040603050506020204" pitchFamily="18"/>
                          <a:cs typeface="Arial" panose="020B0604020202020204" pitchFamily="34" charset="0"/>
                        </a:rPr>
                        <a:t>Chưa</a:t>
                      </a:r>
                      <a:r>
                        <a:rPr lang="vi-VN" sz="2100" b="1" i="0" dirty="0">
                          <a:solidFill>
                            <a:schemeClr val="tx1"/>
                          </a:solidFill>
                          <a:effectLst/>
                          <a:latin typeface="UTM Avo" panose="02040603050506020204" pitchFamily="18"/>
                          <a:cs typeface="Arial" panose="020B0604020202020204" pitchFamily="34" charset="0"/>
                        </a:rPr>
                        <a:t> đạt</a:t>
                      </a:r>
                      <a:endParaRPr lang="en-US" sz="21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81474195"/>
                  </a:ext>
                </a:extLst>
              </a:tr>
              <a:tr h="478217">
                <a:tc rowSpan="6">
                  <a:txBody>
                    <a:bodyPr/>
                    <a:lstStyle/>
                    <a:p>
                      <a:pPr algn="ctr">
                        <a:lnSpc>
                          <a:spcPct val="150000"/>
                        </a:lnSpc>
                      </a:pPr>
                      <a:r>
                        <a:rPr lang="en-US" sz="2100" b="1" i="0" dirty="0" err="1">
                          <a:solidFill>
                            <a:schemeClr val="tx1"/>
                          </a:solidFill>
                          <a:effectLst/>
                          <a:latin typeface="UTM Avo" panose="02040603050506020204" pitchFamily="18"/>
                          <a:cs typeface="Arial" panose="020B0604020202020204" pitchFamily="34" charset="0"/>
                        </a:rPr>
                        <a:t>Hình</a:t>
                      </a:r>
                      <a:r>
                        <a:rPr lang="vi-VN" sz="2100" b="1" i="0" dirty="0">
                          <a:solidFill>
                            <a:schemeClr val="tx1"/>
                          </a:solidFill>
                          <a:effectLst/>
                          <a:latin typeface="UTM Avo" panose="02040603050506020204" pitchFamily="18"/>
                          <a:cs typeface="Arial" panose="020B0604020202020204" pitchFamily="34" charset="0"/>
                        </a:rPr>
                        <a:t> thức</a:t>
                      </a:r>
                      <a:endParaRPr lang="en-US" sz="21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00000"/>
                        </a:lnSpc>
                      </a:pPr>
                      <a:r>
                        <a:rPr lang="vi-VN" sz="2100" b="0" i="0" dirty="0">
                          <a:solidFill>
                            <a:schemeClr val="tx1"/>
                          </a:solidFill>
                          <a:effectLst/>
                          <a:latin typeface="UTM Avo" panose="02040603050506020204" pitchFamily="18"/>
                          <a:cs typeface="Arial" panose="020B0604020202020204" pitchFamily="34" charset="0"/>
                        </a:rPr>
                        <a:t>Có các dòng thơ tám chữ.</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10394124"/>
                  </a:ext>
                </a:extLst>
              </a:tr>
              <a:tr h="1023824">
                <a:tc vMerge="1">
                  <a:txBody>
                    <a:bodyPr/>
                    <a:lstStyle/>
                    <a:p>
                      <a:endParaRPr lang="en-US"/>
                    </a:p>
                  </a:txBody>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Gieo vần đúng quy cách của thơ tám chữ.</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33032312"/>
                  </a:ext>
                </a:extLst>
              </a:tr>
              <a:tr h="478217">
                <a:tc vMerge="1">
                  <a:txBody>
                    <a:bodyPr/>
                    <a:lstStyle/>
                    <a:p>
                      <a:endParaRPr lang="en-US"/>
                    </a:p>
                  </a:txBody>
                  <a:tcPr/>
                </a:tc>
                <a:tc>
                  <a:txBody>
                    <a:bodyPr/>
                    <a:lstStyle/>
                    <a:p>
                      <a:pPr algn="just">
                        <a:lnSpc>
                          <a:spcPct val="100000"/>
                        </a:lnSpc>
                      </a:pPr>
                      <a:r>
                        <a:rPr lang="vi-VN" sz="2100" b="0" i="0" dirty="0">
                          <a:solidFill>
                            <a:schemeClr val="tx1"/>
                          </a:solidFill>
                          <a:effectLst/>
                          <a:latin typeface="UTM Avo" panose="02040603050506020204" pitchFamily="18"/>
                          <a:cs typeface="Arial" panose="020B0604020202020204" pitchFamily="34" charset="0"/>
                        </a:rPr>
                        <a:t>Sử dụng một số biện pháp tu từ.</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39490"/>
                  </a:ext>
                </a:extLst>
              </a:tr>
              <a:tr h="1023824">
                <a:tc vMerge="1">
                  <a:txBody>
                    <a:bodyPr/>
                    <a:lstStyle/>
                    <a:p>
                      <a:endParaRPr lang="en-US"/>
                    </a:p>
                  </a:txBody>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Từ ngữ trong bài thơ thể hiện được điều người viết muốn nói.</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56570265"/>
                  </a:ext>
                </a:extLst>
              </a:tr>
              <a:tr h="1023824">
                <a:tc vMerge="1">
                  <a:txBody>
                    <a:bodyPr/>
                    <a:lstStyle/>
                    <a:p>
                      <a:endParaRPr lang="en-US"/>
                    </a:p>
                  </a:txBody>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Có một số hình ảnh sinh động, thể hiện được chủ đề của bài thơ.</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76004016"/>
                  </a:ext>
                </a:extLst>
              </a:tr>
              <a:tr h="617679">
                <a:tc vMerge="1">
                  <a:txBody>
                    <a:bodyPr/>
                    <a:lstStyle/>
                    <a:p>
                      <a:endParaRPr lang="en-US"/>
                    </a:p>
                  </a:txBody>
                  <a:tcPr/>
                </a:tc>
                <a:tc>
                  <a:txBody>
                    <a:bodyPr/>
                    <a:lstStyle/>
                    <a:p>
                      <a:pPr algn="just">
                        <a:lnSpc>
                          <a:spcPct val="100000"/>
                        </a:lnSpc>
                      </a:pPr>
                      <a:r>
                        <a:rPr lang="vi-VN" sz="2100" b="0" i="0" dirty="0">
                          <a:solidFill>
                            <a:schemeClr val="tx1"/>
                          </a:solidFill>
                          <a:effectLst/>
                          <a:latin typeface="UTM Avo" panose="02040603050506020204" pitchFamily="18"/>
                          <a:cs typeface="Arial" panose="020B0604020202020204" pitchFamily="34" charset="0"/>
                        </a:rPr>
                        <a:t>Có độ dài tối thiểu bốn dòng thơ.</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100" b="0" i="0" dirty="0">
                          <a:solidFill>
                            <a:schemeClr val="tx1"/>
                          </a:solidFill>
                          <a:effectLst/>
                          <a:latin typeface="UTM Avo" panose="02040603050506020204" pitchFamily="18"/>
                          <a:cs typeface="Arial" panose="020B0604020202020204" pitchFamily="34" charset="0"/>
                        </a:rPr>
                        <a:t> </a:t>
                      </a:r>
                      <a:endParaRPr lang="en-US" sz="21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524760232"/>
                  </a:ext>
                </a:extLst>
              </a:tr>
            </a:tbl>
          </a:graphicData>
        </a:graphic>
      </p:graphicFrame>
    </p:spTree>
    <p:extLst>
      <p:ext uri="{BB962C8B-B14F-4D97-AF65-F5344CB8AC3E}">
        <p14:creationId xmlns:p14="http://schemas.microsoft.com/office/powerpoint/2010/main" val="406110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147766-1F88-EA32-E07B-6529293605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8AE2F8-309B-20EE-9244-4BC386AF0F23}"/>
              </a:ext>
            </a:extLst>
          </p:cNvPr>
          <p:cNvSpPr txBox="1"/>
          <p:nvPr/>
        </p:nvSpPr>
        <p:spPr>
          <a:xfrm>
            <a:off x="2886213" y="659476"/>
            <a:ext cx="6419574" cy="1207703"/>
          </a:xfrm>
          <a:prstGeom prst="rect">
            <a:avLst/>
          </a:prstGeom>
          <a:noFill/>
        </p:spPr>
        <p:txBody>
          <a:bodyPr wrap="square">
            <a:spAutoFit/>
          </a:bodyPr>
          <a:lstStyle/>
          <a:p>
            <a:pPr algn="ctr">
              <a:lnSpc>
                <a:spcPct val="150000"/>
              </a:lnSpc>
            </a:pPr>
            <a:r>
              <a:rPr lang="vi-VN" sz="2600" dirty="0">
                <a:latin typeface="UTM Avo" panose="02040603050506020204" pitchFamily="18"/>
                <a:cs typeface="Arial" panose="020B0604020202020204" pitchFamily="34" charset="0"/>
              </a:rPr>
              <a:t>Bảng kiểm hình thức và nội dung của một bài thơ tám chữ</a:t>
            </a:r>
            <a:endParaRPr lang="en-US" sz="2600" dirty="0">
              <a:latin typeface="UTM Avo" panose="02040603050506020204" pitchFamily="18"/>
              <a:cs typeface="Arial" panose="020B0604020202020204" pitchFamily="34" charset="0"/>
            </a:endParaRPr>
          </a:p>
        </p:txBody>
      </p:sp>
      <p:graphicFrame>
        <p:nvGraphicFramePr>
          <p:cNvPr id="3" name="Table 2">
            <a:extLst>
              <a:ext uri="{FF2B5EF4-FFF2-40B4-BE49-F238E27FC236}">
                <a16:creationId xmlns:a16="http://schemas.microsoft.com/office/drawing/2014/main" id="{9C350DBF-B2CA-F23B-C5B5-13AB76DB398D}"/>
              </a:ext>
            </a:extLst>
          </p:cNvPr>
          <p:cNvGraphicFramePr>
            <a:graphicFrameLocks noGrp="1"/>
          </p:cNvGraphicFramePr>
          <p:nvPr>
            <p:extLst>
              <p:ext uri="{D42A27DB-BD31-4B8C-83A1-F6EECF244321}">
                <p14:modId xmlns:p14="http://schemas.microsoft.com/office/powerpoint/2010/main" val="250689482"/>
              </p:ext>
            </p:extLst>
          </p:nvPr>
        </p:nvGraphicFramePr>
        <p:xfrm>
          <a:off x="254000" y="1977887"/>
          <a:ext cx="11684000" cy="4619560"/>
        </p:xfrm>
        <a:graphic>
          <a:graphicData uri="http://schemas.openxmlformats.org/drawingml/2006/table">
            <a:tbl>
              <a:tblPr firstRow="1" firstCol="1" bandRow="1">
                <a:tableStyleId>{5C22544A-7EE6-4342-B048-85BDC9FD1C3A}</a:tableStyleId>
              </a:tblPr>
              <a:tblGrid>
                <a:gridCol w="2489200">
                  <a:extLst>
                    <a:ext uri="{9D8B030D-6E8A-4147-A177-3AD203B41FA5}">
                      <a16:colId xmlns:a16="http://schemas.microsoft.com/office/drawing/2014/main" val="807689613"/>
                    </a:ext>
                  </a:extLst>
                </a:gridCol>
                <a:gridCol w="5211292">
                  <a:extLst>
                    <a:ext uri="{9D8B030D-6E8A-4147-A177-3AD203B41FA5}">
                      <a16:colId xmlns:a16="http://schemas.microsoft.com/office/drawing/2014/main" val="358522911"/>
                    </a:ext>
                  </a:extLst>
                </a:gridCol>
                <a:gridCol w="1617104">
                  <a:extLst>
                    <a:ext uri="{9D8B030D-6E8A-4147-A177-3AD203B41FA5}">
                      <a16:colId xmlns:a16="http://schemas.microsoft.com/office/drawing/2014/main" val="2799870652"/>
                    </a:ext>
                  </a:extLst>
                </a:gridCol>
                <a:gridCol w="2366404">
                  <a:extLst>
                    <a:ext uri="{9D8B030D-6E8A-4147-A177-3AD203B41FA5}">
                      <a16:colId xmlns:a16="http://schemas.microsoft.com/office/drawing/2014/main" val="3621766474"/>
                    </a:ext>
                  </a:extLst>
                </a:gridCol>
              </a:tblGrid>
              <a:tr h="405845">
                <a:tc gridSpan="2">
                  <a:txBody>
                    <a:bodyPr/>
                    <a:lstStyle/>
                    <a:p>
                      <a:pPr algn="ctr">
                        <a:lnSpc>
                          <a:spcPct val="100000"/>
                        </a:lnSpc>
                      </a:pPr>
                      <a:r>
                        <a:rPr lang="en-US" sz="2600" b="1" i="0" dirty="0" err="1">
                          <a:solidFill>
                            <a:schemeClr val="tx1"/>
                          </a:solidFill>
                          <a:effectLst/>
                          <a:latin typeface="UTM Avo" panose="02040603050506020204" pitchFamily="18"/>
                          <a:cs typeface="Arial" panose="020B0604020202020204" pitchFamily="34" charset="0"/>
                        </a:rPr>
                        <a:t>Tiêu</a:t>
                      </a:r>
                      <a:r>
                        <a:rPr lang="vi-VN" sz="2600" b="1" i="0" dirty="0">
                          <a:solidFill>
                            <a:schemeClr val="tx1"/>
                          </a:solidFill>
                          <a:effectLst/>
                          <a:latin typeface="UTM Avo" panose="02040603050506020204" pitchFamily="18"/>
                          <a:cs typeface="Arial" panose="020B0604020202020204" pitchFamily="34" charset="0"/>
                        </a:rPr>
                        <a:t> chí</a:t>
                      </a:r>
                      <a:endParaRPr lang="en-US" sz="26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n-US"/>
                    </a:p>
                  </a:txBody>
                  <a:tcPr/>
                </a:tc>
                <a:tc>
                  <a:txBody>
                    <a:bodyPr/>
                    <a:lstStyle/>
                    <a:p>
                      <a:pPr algn="ctr">
                        <a:lnSpc>
                          <a:spcPct val="100000"/>
                        </a:lnSpc>
                      </a:pPr>
                      <a:r>
                        <a:rPr lang="en-US" sz="2600" b="1" i="0" dirty="0" err="1">
                          <a:solidFill>
                            <a:schemeClr val="tx1"/>
                          </a:solidFill>
                          <a:effectLst/>
                          <a:latin typeface="UTM Avo" panose="02040603050506020204" pitchFamily="18"/>
                          <a:cs typeface="Arial" panose="020B0604020202020204" pitchFamily="34" charset="0"/>
                        </a:rPr>
                        <a:t>Đạt</a:t>
                      </a:r>
                      <a:endParaRPr lang="en-US" sz="26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0000"/>
                        </a:lnSpc>
                      </a:pPr>
                      <a:r>
                        <a:rPr lang="en-US" sz="2600" b="1" i="0" dirty="0" err="1">
                          <a:solidFill>
                            <a:schemeClr val="tx1"/>
                          </a:solidFill>
                          <a:effectLst/>
                          <a:latin typeface="UTM Avo" panose="02040603050506020204" pitchFamily="18"/>
                          <a:cs typeface="Arial" panose="020B0604020202020204" pitchFamily="34" charset="0"/>
                        </a:rPr>
                        <a:t>Chưa</a:t>
                      </a:r>
                      <a:r>
                        <a:rPr lang="vi-VN" sz="2600" b="1" i="0" dirty="0">
                          <a:solidFill>
                            <a:schemeClr val="tx1"/>
                          </a:solidFill>
                          <a:effectLst/>
                          <a:latin typeface="UTM Avo" panose="02040603050506020204" pitchFamily="18"/>
                          <a:cs typeface="Arial" panose="020B0604020202020204" pitchFamily="34" charset="0"/>
                        </a:rPr>
                        <a:t> đạt</a:t>
                      </a:r>
                      <a:endParaRPr lang="en-US" sz="26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81474195"/>
                  </a:ext>
                </a:extLst>
              </a:tr>
              <a:tr h="2550128">
                <a:tc rowSpan="2">
                  <a:txBody>
                    <a:bodyPr/>
                    <a:lstStyle/>
                    <a:p>
                      <a:pPr algn="ctr">
                        <a:lnSpc>
                          <a:spcPct val="150000"/>
                        </a:lnSpc>
                      </a:pPr>
                      <a:r>
                        <a:rPr lang="en-US" sz="2600" b="1" i="0" dirty="0" err="1">
                          <a:solidFill>
                            <a:schemeClr val="tx1"/>
                          </a:solidFill>
                          <a:effectLst/>
                          <a:latin typeface="UTM Avo" panose="02040603050506020204" pitchFamily="18"/>
                          <a:cs typeface="Arial" panose="020B0604020202020204" pitchFamily="34" charset="0"/>
                        </a:rPr>
                        <a:t>Nội</a:t>
                      </a:r>
                      <a:r>
                        <a:rPr lang="vi-VN" sz="2600" b="1" i="0" dirty="0">
                          <a:solidFill>
                            <a:schemeClr val="tx1"/>
                          </a:solidFill>
                          <a:effectLst/>
                          <a:latin typeface="UTM Avo" panose="02040603050506020204" pitchFamily="18"/>
                          <a:cs typeface="Arial" panose="020B0604020202020204" pitchFamily="34" charset="0"/>
                        </a:rPr>
                        <a:t> dung</a:t>
                      </a:r>
                      <a:endParaRPr lang="en-US" sz="2600" b="1"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Bài thơ thể hiện được cảm xúc, suy ngẫm về con người hoặc thiên nhiên.</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 </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 </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0105064"/>
                  </a:ext>
                </a:extLst>
              </a:tr>
              <a:tr h="1663587">
                <a:tc vMerge="1">
                  <a:txBody>
                    <a:bodyPr/>
                    <a:lstStyle/>
                    <a:p>
                      <a:endParaRPr lang="en-US"/>
                    </a:p>
                  </a:txBody>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Nhan đề phù hợp với nội dung bài thơ.</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 </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lnSpc>
                          <a:spcPct val="150000"/>
                        </a:lnSpc>
                      </a:pPr>
                      <a:r>
                        <a:rPr lang="vi-VN" sz="2600" b="0" i="0" dirty="0">
                          <a:solidFill>
                            <a:schemeClr val="tx1"/>
                          </a:solidFill>
                          <a:effectLst/>
                          <a:latin typeface="UTM Avo" panose="02040603050506020204" pitchFamily="18"/>
                          <a:cs typeface="Arial" panose="020B0604020202020204" pitchFamily="34" charset="0"/>
                        </a:rPr>
                        <a:t> </a:t>
                      </a:r>
                      <a:endParaRPr lang="en-US" sz="2600" b="0" i="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53953" marR="539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18065390"/>
                  </a:ext>
                </a:extLst>
              </a:tr>
            </a:tbl>
          </a:graphicData>
        </a:graphic>
      </p:graphicFrame>
    </p:spTree>
    <p:extLst>
      <p:ext uri="{BB962C8B-B14F-4D97-AF65-F5344CB8AC3E}">
        <p14:creationId xmlns:p14="http://schemas.microsoft.com/office/powerpoint/2010/main" val="2823942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DCFA7E-5CD9-838D-79FA-B33552AAA6E6}"/>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27AEC3BC-6C5A-1EF3-131A-07FF2E4A2197}"/>
              </a:ext>
            </a:extLst>
          </p:cNvPr>
          <p:cNvSpPr>
            <a:spLocks noChangeAspect="1"/>
          </p:cNvSpPr>
          <p:nvPr/>
        </p:nvSpPr>
        <p:spPr>
          <a:xfrm rot="-5400000" flipH="1" flipV="1">
            <a:off x="5013375" y="-279531"/>
            <a:ext cx="4881946" cy="9064492"/>
          </a:xfrm>
          <a:custGeom>
            <a:avLst/>
            <a:gdLst/>
            <a:ahLst/>
            <a:cxnLst/>
            <a:rect l="l" t="t" r="r" b="b"/>
            <a:pathLst>
              <a:path w="8940001" h="13494341">
                <a:moveTo>
                  <a:pt x="8940001" y="13494341"/>
                </a:moveTo>
                <a:lnTo>
                  <a:pt x="0" y="13494341"/>
                </a:lnTo>
                <a:lnTo>
                  <a:pt x="0" y="0"/>
                </a:lnTo>
                <a:lnTo>
                  <a:pt x="8940001" y="0"/>
                </a:lnTo>
                <a:lnTo>
                  <a:pt x="8940001" y="1349434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600"/>
          </a:p>
        </p:txBody>
      </p:sp>
      <p:sp>
        <p:nvSpPr>
          <p:cNvPr id="5" name="TextBox 10">
            <a:extLst>
              <a:ext uri="{FF2B5EF4-FFF2-40B4-BE49-F238E27FC236}">
                <a16:creationId xmlns:a16="http://schemas.microsoft.com/office/drawing/2014/main" id="{CA59096C-DCD4-9F2E-D72E-BD61471476BB}"/>
              </a:ext>
            </a:extLst>
          </p:cNvPr>
          <p:cNvSpPr txBox="1">
            <a:spLocks noChangeAspect="1"/>
          </p:cNvSpPr>
          <p:nvPr/>
        </p:nvSpPr>
        <p:spPr>
          <a:xfrm>
            <a:off x="4086087" y="3928283"/>
            <a:ext cx="5871772" cy="1715534"/>
          </a:xfrm>
          <a:prstGeom prst="rect">
            <a:avLst/>
          </a:prstGeom>
        </p:spPr>
        <p:txBody>
          <a:bodyPr wrap="square" lIns="0" tIns="0" rIns="0" bIns="0" rtlCol="0" anchor="t">
            <a:spAutoFit/>
          </a:bodyPr>
          <a:lstStyle/>
          <a:p>
            <a:pPr algn="just">
              <a:lnSpc>
                <a:spcPct val="150000"/>
              </a:lnSpc>
            </a:pPr>
            <a:r>
              <a:rPr lang="vi-VN" sz="2600" dirty="0">
                <a:latin typeface="UTM Avo" panose="02040603050506020204" pitchFamily="18"/>
                <a:ea typeface="Gordita"/>
                <a:cs typeface="Arial" panose="020B0604020202020204" pitchFamily="34" charset="0"/>
                <a:sym typeface="Gordita"/>
              </a:rPr>
              <a:t>Viết đoạn văn ngắn (8 – 10 câu) nêu suy nghĩ của em về vai trò của thơ ca đối với con người.</a:t>
            </a:r>
            <a:endParaRPr lang="en-US" sz="2600" dirty="0">
              <a:latin typeface="UTM Avo" panose="02040603050506020204" pitchFamily="18"/>
              <a:ea typeface="Gordita"/>
              <a:cs typeface="Arial" panose="020B0604020202020204" pitchFamily="34" charset="0"/>
              <a:sym typeface="Gordita"/>
            </a:endParaRPr>
          </a:p>
        </p:txBody>
      </p:sp>
      <p:sp>
        <p:nvSpPr>
          <p:cNvPr id="7" name="Freeform 24">
            <a:extLst>
              <a:ext uri="{FF2B5EF4-FFF2-40B4-BE49-F238E27FC236}">
                <a16:creationId xmlns:a16="http://schemas.microsoft.com/office/drawing/2014/main" id="{D9AF9D4C-0E32-534C-3309-91AE6FE2BDA6}"/>
              </a:ext>
            </a:extLst>
          </p:cNvPr>
          <p:cNvSpPr/>
          <p:nvPr/>
        </p:nvSpPr>
        <p:spPr>
          <a:xfrm>
            <a:off x="390973" y="3259802"/>
            <a:ext cx="2240708" cy="1985827"/>
          </a:xfrm>
          <a:custGeom>
            <a:avLst/>
            <a:gdLst/>
            <a:ahLst/>
            <a:cxnLst/>
            <a:rect l="l" t="t" r="r" b="b"/>
            <a:pathLst>
              <a:path w="2859988" h="2534664">
                <a:moveTo>
                  <a:pt x="0" y="0"/>
                </a:moveTo>
                <a:lnTo>
                  <a:pt x="2859988" y="0"/>
                </a:lnTo>
                <a:lnTo>
                  <a:pt x="2859988" y="2534664"/>
                </a:lnTo>
                <a:lnTo>
                  <a:pt x="0" y="2534664"/>
                </a:lnTo>
                <a:lnTo>
                  <a:pt x="0" y="0"/>
                </a:lnTo>
                <a:close/>
              </a:path>
            </a:pathLst>
          </a:custGeom>
          <a:blipFill>
            <a:blip r:embed="rId5"/>
            <a:stretch>
              <a:fillRect/>
            </a:stretch>
          </a:blipFill>
        </p:spPr>
        <p:txBody>
          <a:bodyPr/>
          <a:lstStyle/>
          <a:p>
            <a:endParaRPr lang="en-US" sz="2600"/>
          </a:p>
        </p:txBody>
      </p:sp>
      <p:sp>
        <p:nvSpPr>
          <p:cNvPr id="9" name="Freeform 25">
            <a:extLst>
              <a:ext uri="{FF2B5EF4-FFF2-40B4-BE49-F238E27FC236}">
                <a16:creationId xmlns:a16="http://schemas.microsoft.com/office/drawing/2014/main" id="{8A65DCB0-AA38-9455-55CF-6C4A69BDB52D}"/>
              </a:ext>
            </a:extLst>
          </p:cNvPr>
          <p:cNvSpPr/>
          <p:nvPr/>
        </p:nvSpPr>
        <p:spPr>
          <a:xfrm>
            <a:off x="5834970" y="2311840"/>
            <a:ext cx="2374006" cy="1296801"/>
          </a:xfrm>
          <a:custGeom>
            <a:avLst/>
            <a:gdLst/>
            <a:ahLst/>
            <a:cxnLst/>
            <a:rect l="l" t="t" r="r" b="b"/>
            <a:pathLst>
              <a:path w="3030126" h="1655207">
                <a:moveTo>
                  <a:pt x="0" y="0"/>
                </a:moveTo>
                <a:lnTo>
                  <a:pt x="3030127" y="0"/>
                </a:lnTo>
                <a:lnTo>
                  <a:pt x="3030127" y="1655206"/>
                </a:lnTo>
                <a:lnTo>
                  <a:pt x="0" y="16552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217099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DCCAAB-94CE-5B2E-B930-6305B87B0E97}"/>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4D586757-A82E-CAFC-9FF5-C935E3BA9F65}"/>
              </a:ext>
            </a:extLst>
          </p:cNvPr>
          <p:cNvSpPr/>
          <p:nvPr/>
        </p:nvSpPr>
        <p:spPr>
          <a:xfrm>
            <a:off x="6428000" y="1146437"/>
            <a:ext cx="2942798" cy="1003300"/>
          </a:xfrm>
          <a:prstGeom prst="ellipse">
            <a:avLst/>
          </a:prstGeom>
          <a:solidFill>
            <a:srgbClr val="E3D4BF"/>
          </a:solidFill>
          <a:ln>
            <a:solidFill>
              <a:srgbClr val="E3D4BF"/>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Gợi ý</a:t>
            </a:r>
            <a:endParaRPr lang="en-US" sz="2600" b="1" dirty="0">
              <a:solidFill>
                <a:schemeClr val="tx1"/>
              </a:solidFill>
              <a:latin typeface="UTM Avo" panose="02040603050506020204" pitchFamily="18"/>
              <a:cs typeface="Arial" panose="020B0604020202020204" pitchFamily="34" charset="0"/>
            </a:endParaRPr>
          </a:p>
        </p:txBody>
      </p:sp>
      <p:sp>
        <p:nvSpPr>
          <p:cNvPr id="3" name="Freeform 11">
            <a:extLst>
              <a:ext uri="{FF2B5EF4-FFF2-40B4-BE49-F238E27FC236}">
                <a16:creationId xmlns:a16="http://schemas.microsoft.com/office/drawing/2014/main" id="{7ADF16E5-1838-6BA3-A93B-667C15CED31C}"/>
              </a:ext>
            </a:extLst>
          </p:cNvPr>
          <p:cNvSpPr/>
          <p:nvPr/>
        </p:nvSpPr>
        <p:spPr>
          <a:xfrm>
            <a:off x="547205" y="2149737"/>
            <a:ext cx="3170386" cy="4199986"/>
          </a:xfrm>
          <a:custGeom>
            <a:avLst/>
            <a:gdLst/>
            <a:ahLst/>
            <a:cxnLst/>
            <a:rect l="l" t="t" r="r" b="b"/>
            <a:pathLst>
              <a:path w="2102093" h="2850296">
                <a:moveTo>
                  <a:pt x="0" y="0"/>
                </a:moveTo>
                <a:lnTo>
                  <a:pt x="2102094" y="0"/>
                </a:lnTo>
                <a:lnTo>
                  <a:pt x="2102094" y="2850296"/>
                </a:lnTo>
                <a:lnTo>
                  <a:pt x="0" y="2850296"/>
                </a:lnTo>
                <a:lnTo>
                  <a:pt x="0" y="0"/>
                </a:lnTo>
                <a:close/>
              </a:path>
            </a:pathLst>
          </a:custGeom>
          <a:blipFill>
            <a:blip r:embed="rId3"/>
            <a:stretch>
              <a:fillRect/>
            </a:stretch>
          </a:blipFill>
        </p:spPr>
        <p:txBody>
          <a:bodyPr/>
          <a:lstStyle/>
          <a:p>
            <a:endParaRPr lang="en-US" sz="2600"/>
          </a:p>
        </p:txBody>
      </p:sp>
      <p:sp>
        <p:nvSpPr>
          <p:cNvPr id="4" name="TextBox 10">
            <a:extLst>
              <a:ext uri="{FF2B5EF4-FFF2-40B4-BE49-F238E27FC236}">
                <a16:creationId xmlns:a16="http://schemas.microsoft.com/office/drawing/2014/main" id="{97CEB132-DB93-028B-2C71-5142A503CDCC}"/>
              </a:ext>
            </a:extLst>
          </p:cNvPr>
          <p:cNvSpPr txBox="1"/>
          <p:nvPr/>
        </p:nvSpPr>
        <p:spPr>
          <a:xfrm>
            <a:off x="4060686" y="2336372"/>
            <a:ext cx="7677426" cy="4116191"/>
          </a:xfrm>
          <a:prstGeom prst="rect">
            <a:avLst/>
          </a:prstGeom>
        </p:spPr>
        <p:txBody>
          <a:bodyPr wrap="square" lIns="0" tIns="0" rIns="0" bIns="0" rtlCol="0" anchor="t">
            <a:spAutoFit/>
          </a:bodyPr>
          <a:lstStyle/>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Thơ ca là sáng tạo đặc biệt của con người.</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Thơ ca là một loại hình nghệ thuật nên tính thẩm mĩ là đặc trưng của nó. </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Giúp con người nâng cao khả năng cảm thụ cái đẹp</a:t>
            </a:r>
            <a:r>
              <a:rPr lang="en-US" sz="2600" dirty="0">
                <a:latin typeface="UTM Avo" panose="02040603050506020204" pitchFamily="18"/>
                <a:ea typeface="Gordita"/>
                <a:cs typeface="Arial" panose="020B0604020202020204" pitchFamily="34" charset="0"/>
                <a:sym typeface="Gordita"/>
              </a:rPr>
              <a:t> –</a:t>
            </a:r>
            <a:r>
              <a:rPr lang="vi-VN" sz="2600" dirty="0">
                <a:latin typeface="UTM Avo" panose="02040603050506020204" pitchFamily="18"/>
                <a:ea typeface="Gordita"/>
                <a:cs typeface="Arial" panose="020B0604020202020204" pitchFamily="34" charset="0"/>
                <a:sym typeface="Gordita"/>
              </a:rPr>
              <a:t> cái đẹp của ngôn từ.</a:t>
            </a:r>
          </a:p>
          <a:p>
            <a:pPr marL="457200" indent="-457200" algn="just">
              <a:lnSpc>
                <a:spcPct val="150000"/>
              </a:lnSpc>
              <a:buFont typeface="Arial" panose="020B0604020202020204" pitchFamily="34" charset="0"/>
              <a:buChar char="•"/>
            </a:pPr>
            <a:r>
              <a:rPr lang="vi-VN" sz="2600" dirty="0">
                <a:latin typeface="UTM Avo" panose="02040603050506020204" pitchFamily="18"/>
                <a:ea typeface="Gordita"/>
                <a:cs typeface="Arial" panose="020B0604020202020204" pitchFamily="34" charset="0"/>
                <a:sym typeface="Gordita"/>
              </a:rPr>
              <a:t>Qua đó cảm nhận những cái đẹp của thế giới khách quan. </a:t>
            </a:r>
          </a:p>
        </p:txBody>
      </p:sp>
    </p:spTree>
    <p:extLst>
      <p:ext uri="{BB962C8B-B14F-4D97-AF65-F5344CB8AC3E}">
        <p14:creationId xmlns:p14="http://schemas.microsoft.com/office/powerpoint/2010/main" val="9061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EF4044A-FE97-8C49-B048-C4F8CB1A6CFA}"/>
              </a:ext>
            </a:extLst>
          </p:cNvPr>
          <p:cNvPicPr>
            <a:picLocks noChangeAspect="1"/>
          </p:cNvPicPr>
          <p:nvPr/>
        </p:nvPicPr>
        <p:blipFill>
          <a:blip r:embed="rId4"/>
          <a:stretch>
            <a:fillRect/>
          </a:stretch>
        </p:blipFill>
        <p:spPr>
          <a:xfrm>
            <a:off x="4619855" y="3061055"/>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E874C680-823D-2570-6AAA-090E61E98327}"/>
              </a:ext>
            </a:extLst>
          </p:cNvPr>
          <p:cNvSpPr>
            <a:spLocks noChangeAspect="1"/>
          </p:cNvSpPr>
          <p:nvPr/>
        </p:nvSpPr>
        <p:spPr>
          <a:xfrm>
            <a:off x="1819628" y="1817251"/>
            <a:ext cx="8552743" cy="4705028"/>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600" dirty="0"/>
          </a:p>
        </p:txBody>
      </p:sp>
      <p:sp>
        <p:nvSpPr>
          <p:cNvPr id="5" name="TextBox 10">
            <a:extLst>
              <a:ext uri="{FF2B5EF4-FFF2-40B4-BE49-F238E27FC236}">
                <a16:creationId xmlns:a16="http://schemas.microsoft.com/office/drawing/2014/main" id="{7843E373-BE00-AA6B-102F-1CFD30DBAD09}"/>
              </a:ext>
            </a:extLst>
          </p:cNvPr>
          <p:cNvSpPr txBox="1">
            <a:spLocks noChangeAspect="1"/>
          </p:cNvSpPr>
          <p:nvPr/>
        </p:nvSpPr>
        <p:spPr>
          <a:xfrm>
            <a:off x="6707834" y="3011915"/>
            <a:ext cx="3250347" cy="2315699"/>
          </a:xfrm>
          <a:prstGeom prst="rect">
            <a:avLst/>
          </a:prstGeom>
        </p:spPr>
        <p:txBody>
          <a:bodyPr wrap="square" lIns="0" tIns="0" rIns="0" bIns="0" rtlCol="0" anchor="t">
            <a:spAutoFit/>
          </a:bodyPr>
          <a:lstStyle/>
          <a:p>
            <a:pPr algn="ctr">
              <a:lnSpc>
                <a:spcPct val="150000"/>
              </a:lnSpc>
            </a:pPr>
            <a:r>
              <a:rPr lang="en-US" sz="2600" dirty="0">
                <a:latin typeface="UTM Avo" panose="02040603050506020204" pitchFamily="18"/>
                <a:ea typeface="Gordita"/>
                <a:cs typeface="Arial" panose="020B0604020202020204" pitchFamily="34" charset="0"/>
                <a:sym typeface="Gordita"/>
              </a:rPr>
              <a:t>2</a:t>
            </a:r>
            <a:r>
              <a:rPr lang="vi-VN" sz="2600" dirty="0">
                <a:latin typeface="UTM Avo" panose="02040603050506020204" pitchFamily="18"/>
                <a:ea typeface="Gordita"/>
                <a:cs typeface="Arial" panose="020B0604020202020204" pitchFamily="34" charset="0"/>
                <a:sym typeface="Gordita"/>
              </a:rPr>
              <a:t>. Soạn </a:t>
            </a:r>
            <a:r>
              <a:rPr lang="en-US" sz="2600" dirty="0">
                <a:latin typeface="UTM Avo" panose="02040603050506020204" pitchFamily="18"/>
                <a:ea typeface="Gordita"/>
                <a:cs typeface="Arial" panose="020B0604020202020204" pitchFamily="34" charset="0"/>
                <a:sym typeface="Gordita"/>
              </a:rPr>
              <a:t>b</a:t>
            </a:r>
            <a:r>
              <a:rPr lang="vi-VN" sz="2600" dirty="0">
                <a:latin typeface="UTM Avo" panose="02040603050506020204" pitchFamily="18"/>
                <a:ea typeface="Gordita"/>
                <a:cs typeface="Arial" panose="020B0604020202020204" pitchFamily="34" charset="0"/>
                <a:sym typeface="Gordita"/>
              </a:rPr>
              <a:t>ài: </a:t>
            </a:r>
          </a:p>
          <a:p>
            <a:pPr algn="just">
              <a:lnSpc>
                <a:spcPct val="150000"/>
              </a:lnSpc>
            </a:pPr>
            <a:r>
              <a:rPr lang="vi-VN" sz="2600" i="1" dirty="0">
                <a:latin typeface="UTM Avo" panose="02040603050506020204" pitchFamily="18"/>
                <a:ea typeface="Gordita"/>
                <a:cs typeface="Arial" panose="020B0604020202020204" pitchFamily="34" charset="0"/>
                <a:sym typeface="Gordita"/>
              </a:rPr>
              <a:t>Viết đoạn văn ghi lại cảm nghĩ về một bài thơ tám chữ</a:t>
            </a:r>
            <a:r>
              <a:rPr lang="vi-VN" sz="2600" dirty="0">
                <a:latin typeface="UTM Avo" panose="02040603050506020204" pitchFamily="18"/>
                <a:ea typeface="Gordita"/>
                <a:cs typeface="Arial" panose="020B0604020202020204" pitchFamily="34" charset="0"/>
                <a:sym typeface="Gordita"/>
              </a:rPr>
              <a:t>.</a:t>
            </a:r>
          </a:p>
        </p:txBody>
      </p:sp>
      <p:sp>
        <p:nvSpPr>
          <p:cNvPr id="7" name="TextBox 6">
            <a:extLst>
              <a:ext uri="{FF2B5EF4-FFF2-40B4-BE49-F238E27FC236}">
                <a16:creationId xmlns:a16="http://schemas.microsoft.com/office/drawing/2014/main" id="{FDF07ADA-251E-07F4-5600-2B8B5780D027}"/>
              </a:ext>
            </a:extLst>
          </p:cNvPr>
          <p:cNvSpPr txBox="1"/>
          <p:nvPr/>
        </p:nvSpPr>
        <p:spPr>
          <a:xfrm>
            <a:off x="2452480" y="3305299"/>
            <a:ext cx="2815259" cy="1207703"/>
          </a:xfrm>
          <a:prstGeom prst="rect">
            <a:avLst/>
          </a:prstGeom>
          <a:noFill/>
        </p:spPr>
        <p:txBody>
          <a:bodyPr wrap="square">
            <a:spAutoFit/>
          </a:bodyPr>
          <a:lstStyle/>
          <a:p>
            <a:pPr algn="ctr">
              <a:lnSpc>
                <a:spcPct val="150000"/>
              </a:lnSpc>
            </a:pPr>
            <a:r>
              <a:rPr lang="en-US" sz="2600" dirty="0">
                <a:latin typeface="UTM Avo" panose="02040603050506020204" pitchFamily="18"/>
                <a:ea typeface="Gordita"/>
                <a:cs typeface="Arial" panose="020B0604020202020204" pitchFamily="34" charset="0"/>
                <a:sym typeface="Gordita"/>
              </a:rPr>
              <a:t>1</a:t>
            </a:r>
            <a:r>
              <a:rPr lang="vi-VN" sz="2600" dirty="0">
                <a:latin typeface="UTM Avo" panose="02040603050506020204" pitchFamily="18"/>
                <a:ea typeface="Gordita"/>
                <a:cs typeface="Arial" panose="020B0604020202020204" pitchFamily="34" charset="0"/>
                <a:sym typeface="Gordita"/>
              </a:rPr>
              <a:t>. </a:t>
            </a:r>
            <a:r>
              <a:rPr lang="en-US" sz="2600" dirty="0">
                <a:latin typeface="UTM Avo" panose="02040603050506020204" pitchFamily="18"/>
                <a:ea typeface="Gordita"/>
                <a:cs typeface="Arial" panose="020B0604020202020204" pitchFamily="34" charset="0"/>
                <a:sym typeface="Gordita"/>
              </a:rPr>
              <a:t>Hoàn </a:t>
            </a:r>
            <a:r>
              <a:rPr lang="en-US" sz="2600" dirty="0" err="1">
                <a:latin typeface="UTM Avo" panose="02040603050506020204" pitchFamily="18"/>
                <a:ea typeface="Gordita"/>
                <a:cs typeface="Arial" panose="020B0604020202020204" pitchFamily="34" charset="0"/>
                <a:sym typeface="Gordita"/>
              </a:rPr>
              <a:t>thành</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bài</a:t>
            </a:r>
            <a:r>
              <a:rPr lang="en-US" sz="2600" dirty="0">
                <a:latin typeface="UTM Avo" panose="02040603050506020204" pitchFamily="18"/>
                <a:ea typeface="Gordita"/>
                <a:cs typeface="Arial" panose="020B0604020202020204" pitchFamily="34" charset="0"/>
                <a:sym typeface="Gordita"/>
              </a:rPr>
              <a:t> </a:t>
            </a:r>
            <a:r>
              <a:rPr lang="en-US" sz="2600" dirty="0" err="1">
                <a:latin typeface="UTM Avo" panose="02040603050506020204" pitchFamily="18"/>
                <a:ea typeface="Gordita"/>
                <a:cs typeface="Arial" panose="020B0604020202020204" pitchFamily="34" charset="0"/>
                <a:sym typeface="Gordita"/>
              </a:rPr>
              <a:t>thơ</a:t>
            </a:r>
            <a:r>
              <a:rPr lang="en-US" sz="2600" dirty="0">
                <a:latin typeface="UTM Avo" panose="02040603050506020204" pitchFamily="18"/>
                <a:ea typeface="Gordita"/>
                <a:cs typeface="Arial" panose="020B0604020202020204" pitchFamily="34" charset="0"/>
                <a:sym typeface="Gordita"/>
              </a:rPr>
              <a:t>.</a:t>
            </a:r>
            <a:endParaRPr lang="vi-VN" sz="2600" dirty="0">
              <a:latin typeface="UTM Avo" panose="02040603050506020204" pitchFamily="18"/>
              <a:ea typeface="Gordita"/>
              <a:cs typeface="Arial" panose="020B0604020202020204" pitchFamily="34" charset="0"/>
              <a:sym typeface="Gordita"/>
            </a:endParaRPr>
          </a:p>
        </p:txBody>
      </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a:extLst>
            <a:ext uri="{FF2B5EF4-FFF2-40B4-BE49-F238E27FC236}">
              <a16:creationId xmlns:a16="http://schemas.microsoft.com/office/drawing/2014/main" id="{7B6E553A-FCBB-6C42-01BE-11C87BC36F70}"/>
            </a:ext>
          </a:extLst>
        </p:cNvPr>
        <p:cNvGrpSpPr/>
        <p:nvPr/>
      </p:nvGrpSpPr>
      <p:grpSpPr>
        <a:xfrm>
          <a:off x="0" y="0"/>
          <a:ext cx="0" cy="0"/>
          <a:chOff x="0" y="0"/>
          <a:chExt cx="0" cy="0"/>
        </a:xfrm>
      </p:grpSpPr>
      <p:pic>
        <p:nvPicPr>
          <p:cNvPr id="3" name="Picture 2" descr="A screenshot of a qr code&#10;&#10;Description automatically generated">
            <a:hlinkClick r:id="rId4"/>
            <a:extLst>
              <a:ext uri="{FF2B5EF4-FFF2-40B4-BE49-F238E27FC236}">
                <a16:creationId xmlns:a16="http://schemas.microsoft.com/office/drawing/2014/main" id="{9C3B9579-06AD-443B-4B5E-1268265D362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703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1140</Words>
  <Application>Microsoft Office PowerPoint</Application>
  <PresentationFormat>Widescreen</PresentationFormat>
  <Paragraphs>125</Paragraphs>
  <Slides>26</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UTM Avo</vt:lpstr>
      <vt:lpstr>Arial</vt:lpstr>
      <vt:lpstr>Calibri</vt:lpstr>
      <vt:lpstr>Calibri Light</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45</cp:revision>
  <dcterms:created xsi:type="dcterms:W3CDTF">2023-10-19T01:39:18Z</dcterms:created>
  <dcterms:modified xsi:type="dcterms:W3CDTF">2025-02-12T08:47:54Z</dcterms:modified>
</cp:coreProperties>
</file>