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702" r:id="rId5"/>
  </p:sldMasterIdLst>
  <p:notesMasterIdLst>
    <p:notesMasterId r:id="rId38"/>
  </p:notesMasterIdLst>
  <p:sldIdLst>
    <p:sldId id="256" r:id="rId6"/>
    <p:sldId id="257" r:id="rId7"/>
    <p:sldId id="333" r:id="rId8"/>
    <p:sldId id="328" r:id="rId9"/>
    <p:sldId id="329" r:id="rId10"/>
    <p:sldId id="331" r:id="rId11"/>
    <p:sldId id="332" r:id="rId12"/>
    <p:sldId id="334" r:id="rId13"/>
    <p:sldId id="259" r:id="rId14"/>
    <p:sldId id="1002" r:id="rId15"/>
    <p:sldId id="1003" r:id="rId16"/>
    <p:sldId id="1004" r:id="rId17"/>
    <p:sldId id="263" r:id="rId18"/>
    <p:sldId id="947" r:id="rId19"/>
    <p:sldId id="1005" r:id="rId20"/>
    <p:sldId id="1006" r:id="rId21"/>
    <p:sldId id="993" r:id="rId22"/>
    <p:sldId id="1007" r:id="rId23"/>
    <p:sldId id="995" r:id="rId24"/>
    <p:sldId id="1008" r:id="rId25"/>
    <p:sldId id="1009" r:id="rId26"/>
    <p:sldId id="996" r:id="rId27"/>
    <p:sldId id="1010" r:id="rId28"/>
    <p:sldId id="1011" r:id="rId29"/>
    <p:sldId id="1012" r:id="rId30"/>
    <p:sldId id="1013" r:id="rId31"/>
    <p:sldId id="1014" r:id="rId32"/>
    <p:sldId id="1015" r:id="rId33"/>
    <p:sldId id="268" r:id="rId34"/>
    <p:sldId id="291" r:id="rId35"/>
    <p:sldId id="836" r:id="rId36"/>
    <p:sldId id="267" r:id="rId37"/>
  </p:sldIdLst>
  <p:sldSz cx="12192000" cy="6858000"/>
  <p:notesSz cx="6858000" cy="9144000"/>
  <p:embeddedFontLst>
    <p:embeddedFont>
      <p:font typeface="Cambria Math" panose="02040503050406030204" pitchFamily="18" charset="0"/>
      <p:regular r:id="rId39"/>
    </p:embeddedFont>
    <p:embeddedFont>
      <p:font typeface="UTM Avo" panose="02040603050506020204" pitchFamily="18" charset="0"/>
      <p:regular r:id="rId40"/>
      <p:bold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9" roundtripDataSignature="AMtx7mg+TKISDTokyxyqbwrhPLkfeGhRr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" lastIdx="1" clrIdx="0"/>
  <p:cmAuthor id="1" name="vanle562004@gmail.com" initials="" lastIdx="1" clrIdx="1">
    <p:extLst>
      <p:ext uri="{19B8F6BF-5375-455C-9EA6-DF929625EA0E}">
        <p15:presenceInfo xmlns:p15="http://schemas.microsoft.com/office/powerpoint/2012/main" userId="8dde7f88f6d4447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6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4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50" Type="http://schemas.openxmlformats.org/officeDocument/2006/relationships/commentAuthors" Target="commentAuthor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font" Target="fonts/font2.fntdata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customschemas.google.com/relationships/presentationmetadata" Target="meta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font" Target="fonts/font3.fntdata"/><Relationship Id="rId5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1-28T09:32:41.516" idx="1">
    <p:pos x="10" y="10"/>
    <p:text/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C1HAPoI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3D04-5173-415E-A591-1DAAB0736C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958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5E81E6F9-5D15-DCB2-5681-FE767B69D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>
            <a:extLst>
              <a:ext uri="{FF2B5EF4-FFF2-40B4-BE49-F238E27FC236}">
                <a16:creationId xmlns:a16="http://schemas.microsoft.com/office/drawing/2014/main" id="{CB62A900-5A42-6C9D-3427-FFC23478B3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>
            <a:extLst>
              <a:ext uri="{FF2B5EF4-FFF2-40B4-BE49-F238E27FC236}">
                <a16:creationId xmlns:a16="http://schemas.microsoft.com/office/drawing/2014/main" id="{577E3A6B-6484-F397-ACB2-E746D38124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2087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D22EA1CD-9FDE-BB15-6DA0-0614567AC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>
            <a:extLst>
              <a:ext uri="{FF2B5EF4-FFF2-40B4-BE49-F238E27FC236}">
                <a16:creationId xmlns:a16="http://schemas.microsoft.com/office/drawing/2014/main" id="{80D506FF-9A8F-02C3-01CE-423734EEBF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>
            <a:extLst>
              <a:ext uri="{FF2B5EF4-FFF2-40B4-BE49-F238E27FC236}">
                <a16:creationId xmlns:a16="http://schemas.microsoft.com/office/drawing/2014/main" id="{2AFA71A7-5AE6-42E2-5F9C-E80BE57867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0628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E2D8B31E-B34A-43D0-AAD8-A8ADA4E2D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4CB3F311-0340-EDDB-3394-7D5E06046A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7D110EE2-1B7F-1840-4FDB-936B2339D9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9120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D6C782BE-2EEC-1FC2-1062-6B9BE098C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A0148CD8-791D-1F7A-E5C6-49EEDD7178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B44DC6AF-9ED6-4982-F0F4-1EB8DEECE0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4461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3F92D852-E665-D02E-61D9-CC0A3F0CA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7F1CFC44-7A3A-35AD-BF44-AEA6651A67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6FB11915-5EFF-1EDB-4A1C-3A498E69E0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5512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0DDDD375-C418-0F1F-2BEB-EAB520797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C7E74CE7-98BE-CB4F-94C3-2854CF522A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CC2EAC35-E06C-79F7-E7DF-5E4E31F6DE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0290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9C915689-9192-48B7-7DD9-E89E72BAD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81A00F63-F133-5C4C-1E42-FABA070A19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E076A5EE-0220-0EC6-745C-3A013E9DF7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1235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88291840-2F1A-1156-8C6A-0EBF77C01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45C3B18D-DA1E-48DC-9951-E96482ECF6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623D5F32-FFDD-AFAD-BAE2-4B1091817A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0003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1C9EC2AE-84C6-3A8C-F988-464848375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49D32A00-E06B-2680-FC82-34BF9856ED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E691C08C-5770-4C2D-D828-23FC567800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04439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EC594977-9915-3B4C-D7F7-C67ABD7C2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B818740E-830D-82AD-B273-8C33A2D786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CC465D9E-27EF-CABA-7089-BCEA09BC12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1624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96EB8AAE-526D-CA27-9201-A25728050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28009ECE-C178-FBAB-61F6-C0CC5DB8AE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5DFC902B-4C83-8F5B-7E00-F76D74BE8F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88293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5E7A27E1-E892-11F4-FD99-63BA8EF33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217021A9-512B-74F2-2BFD-104B5DE9CD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A45BC688-AB8C-17D8-44CD-C7D86ECCD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7400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E1E9D5B2-D40A-EEC9-0947-8F10EABF1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F3E18E29-F13D-0DBC-A85E-6438143319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C90B0ADD-5145-EFD1-1042-967655E0C0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9212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D644DC09-2367-ECC8-19D2-BA6C8B431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D67C3941-AF73-4BBD-92CC-AD98819F15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8298E958-604C-961A-E80D-3FEE532D99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78954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152368A0-B170-16F6-DE51-E909B8948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07A29D67-5109-95D5-A17B-7EB728C9F8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B176F67B-9301-FA27-16D9-F4A0B71DB1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18705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24BD846A-3257-3379-0FB3-9680E98C0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10ED1F36-62B6-6C52-576C-33D212117A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0DB1B3F7-E962-3923-0211-3632925C34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0255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42ECC33F-354A-B704-572C-E81AA8037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F5C8D0B0-324F-6B18-52AB-B6004EC992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B8A8A8B4-2EB1-68DF-3593-5A9757C4C3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1177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34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466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812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968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49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83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0531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95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928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176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385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69400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85488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47683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08514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01418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39384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82823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78876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9509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01750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76422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928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677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478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591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269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7670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4584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357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87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748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4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410778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8800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1FD98-34FE-4F50-BF5D-8EF7C19B916F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1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2/1/700/9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43.xml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microsoft.com/office/2007/relationships/hdphoto" Target="../media/hdphoto1.wdp"/><Relationship Id="rId5" Type="http://schemas.openxmlformats.org/officeDocument/2006/relationships/image" Target="../media/image4.jp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3.xml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2/1/700/9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2/1/700/92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9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698870" y="646331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2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513747" y="1816100"/>
            <a:ext cx="11149933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Chương IX</a:t>
            </a:r>
            <a:endParaRPr lang="en-US"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tập cuối chương IX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2"/>
          <p:cNvGrpSpPr/>
          <p:nvPr/>
        </p:nvGrpSpPr>
        <p:grpSpPr>
          <a:xfrm>
            <a:off x="4822032" y="3011092"/>
            <a:ext cx="2736543" cy="1558939"/>
            <a:chOff x="309542" y="967667"/>
            <a:chExt cx="2878585" cy="1558939"/>
          </a:xfrm>
        </p:grpSpPr>
        <p:pic>
          <p:nvPicPr>
            <p:cNvPr id="171" name="Google Shape;171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"/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12E77EA-590E-61B5-B057-461E9F9ACDC3}"/>
              </a:ext>
            </a:extLst>
          </p:cNvPr>
          <p:cNvGrpSpPr/>
          <p:nvPr/>
        </p:nvGrpSpPr>
        <p:grpSpPr>
          <a:xfrm>
            <a:off x="3547998" y="3429000"/>
            <a:ext cx="3177739" cy="2859148"/>
            <a:chOff x="1552083" y="455552"/>
            <a:chExt cx="2894525" cy="2036417"/>
          </a:xfrm>
        </p:grpSpPr>
        <p:pic>
          <p:nvPicPr>
            <p:cNvPr id="10" name="Picture 7" descr="C:\Users\ADMIN\Desktop\Tai nguyen thiet ke tro choi\Bảng gỗ\canstock6432558.jpg">
              <a:extLst>
                <a:ext uri="{FF2B5EF4-FFF2-40B4-BE49-F238E27FC236}">
                  <a16:creationId xmlns:a16="http://schemas.microsoft.com/office/drawing/2014/main" id="{BB31DC7F-5E39-F19E-8A65-ED8B7D13A3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42000" y1="88732" x2="45333" y2="93662"/>
                          <a14:foregroundMark x1="36000" y1="91549" x2="38000" y2="93662"/>
                          <a14:foregroundMark x1="32667" y1="83803" x2="36000" y2="87324"/>
                          <a14:backgroundMark x1="35333" y1="88732" x2="40000" y2="92254"/>
                          <a14:backgroundMark x1="33333" y1="80986" x2="36667" y2="86620"/>
                          <a14:backgroundMark x1="42000" y1="97887" x2="44000" y2="99296"/>
                          <a14:backgroundMark x1="30667" y1="80986" x2="32667" y2="83099"/>
                        </a14:backgroundRemoval>
                      </a14:imgEffect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190" y="455552"/>
              <a:ext cx="2148311" cy="2036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A9DF3C-C08B-7CE6-DA4F-F94AED104113}"/>
                </a:ext>
              </a:extLst>
            </p:cNvPr>
            <p:cNvSpPr txBox="1"/>
            <p:nvPr/>
          </p:nvSpPr>
          <p:spPr>
            <a:xfrm>
              <a:off x="1552083" y="791496"/>
              <a:ext cx="2894525" cy="105235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Khu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rừng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 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bí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mật</a:t>
              </a:r>
              <a:endParaRPr kumimoji="0" lang="vi-V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2" name="funny-stories-for-kids-256900">
            <a:hlinkClick r:id="" action="ppaction://media"/>
            <a:extLst>
              <a:ext uri="{FF2B5EF4-FFF2-40B4-BE49-F238E27FC236}">
                <a16:creationId xmlns:a16="http://schemas.microsoft.com/office/drawing/2014/main" id="{1CB42298-1608-3950-3A4C-2E816E6288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686971" y="-1592942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7A1FA69-8060-E287-FC35-D8ADC19579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61742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1215185"/>
            <a:ext cx="1075099" cy="113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3512" y="2880024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48" y="2901605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23617" y="2875773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A54AD61-C00E-B9CF-BF8D-6B06680D1796}"/>
              </a:ext>
            </a:extLst>
          </p:cNvPr>
          <p:cNvGrpSpPr/>
          <p:nvPr/>
        </p:nvGrpSpPr>
        <p:grpSpPr>
          <a:xfrm>
            <a:off x="1499036" y="455552"/>
            <a:ext cx="2894525" cy="2036417"/>
            <a:chOff x="1499036" y="455552"/>
            <a:chExt cx="2894525" cy="2036417"/>
          </a:xfrm>
        </p:grpSpPr>
        <p:pic>
          <p:nvPicPr>
            <p:cNvPr id="3" name="Picture 7" descr="C:\Users\ADMIN\Desktop\Tai nguyen thiet ke tro choi\Bảng gỗ\canstock6432558.jpg">
              <a:extLst>
                <a:ext uri="{FF2B5EF4-FFF2-40B4-BE49-F238E27FC236}">
                  <a16:creationId xmlns:a16="http://schemas.microsoft.com/office/drawing/2014/main" id="{4F8DE760-2E6E-A90B-793B-6FE6F3F3F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42000" y1="88732" x2="45333" y2="93662"/>
                          <a14:foregroundMark x1="36000" y1="91549" x2="38000" y2="93662"/>
                          <a14:foregroundMark x1="32667" y1="83803" x2="36000" y2="87324"/>
                          <a14:backgroundMark x1="35333" y1="88732" x2="40000" y2="92254"/>
                          <a14:backgroundMark x1="33333" y1="80986" x2="36667" y2="86620"/>
                          <a14:backgroundMark x1="42000" y1="97887" x2="44000" y2="99296"/>
                          <a14:backgroundMark x1="30667" y1="80986" x2="32667" y2="83099"/>
                        </a14:backgroundRemoval>
                      </a14:imgEffect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190" y="455552"/>
              <a:ext cx="2148311" cy="2036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56D6A1C-4DC6-C7F5-1B87-2BC10BBA7177}"/>
                </a:ext>
              </a:extLst>
            </p:cNvPr>
            <p:cNvSpPr txBox="1"/>
            <p:nvPr/>
          </p:nvSpPr>
          <p:spPr>
            <a:xfrm>
              <a:off x="1499036" y="900043"/>
              <a:ext cx="2894525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Khu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rừng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 </a:t>
              </a: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bí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Aharoni"/>
                </a:rPr>
                <a:t>mật</a:t>
              </a:r>
              <a:endParaRPr kumimoji="0" lang="vi-V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4B4A5C-8F21-02BC-75F9-B44CD1E1E95F}"/>
              </a:ext>
            </a:extLst>
          </p:cNvPr>
          <p:cNvGrpSpPr/>
          <p:nvPr/>
        </p:nvGrpSpPr>
        <p:grpSpPr>
          <a:xfrm>
            <a:off x="1576305" y="2401075"/>
            <a:ext cx="9039389" cy="2940945"/>
            <a:chOff x="939498" y="2028219"/>
            <a:chExt cx="8277856" cy="5247831"/>
          </a:xfrm>
        </p:grpSpPr>
        <p:sp>
          <p:nvSpPr>
            <p:cNvPr id="10" name="Scroll: Horizontal 9">
              <a:extLst>
                <a:ext uri="{FF2B5EF4-FFF2-40B4-BE49-F238E27FC236}">
                  <a16:creationId xmlns:a16="http://schemas.microsoft.com/office/drawing/2014/main" id="{07EF4D81-A550-3E29-CE33-828E940B1568}"/>
                </a:ext>
              </a:extLst>
            </p:cNvPr>
            <p:cNvSpPr/>
            <p:nvPr/>
          </p:nvSpPr>
          <p:spPr>
            <a:xfrm>
              <a:off x="939498" y="2028219"/>
              <a:ext cx="8277856" cy="5247831"/>
            </a:xfrm>
            <a:prstGeom prst="horizontalScroll">
              <a:avLst>
                <a:gd name="adj" fmla="val 10204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30273B8E-114E-79CA-B1D2-0A0DF91FE5FE}"/>
                </a:ext>
              </a:extLst>
            </p:cNvPr>
            <p:cNvSpPr txBox="1">
              <a:spLocks/>
            </p:cNvSpPr>
            <p:nvPr/>
          </p:nvSpPr>
          <p:spPr>
            <a:xfrm>
              <a:off x="3941261" y="2681582"/>
              <a:ext cx="2960248" cy="501341"/>
            </a:xfrm>
            <a:prstGeom prst="rect">
              <a:avLst/>
            </a:prstGeom>
          </p:spPr>
          <p:txBody>
            <a:bodyPr vert="horz" lIns="74295" tIns="37148" rIns="74295" bIns="37148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Hướng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dẫn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F1A859F-93F1-7950-9F53-422BE63F0BC9}"/>
                </a:ext>
              </a:extLst>
            </p:cNvPr>
            <p:cNvSpPr txBox="1"/>
            <p:nvPr/>
          </p:nvSpPr>
          <p:spPr>
            <a:xfrm>
              <a:off x="1427433" y="3178201"/>
              <a:ext cx="7147361" cy="33433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GV click vào màn hình để xuất hiện câu hỏi. </a:t>
              </a: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Click vào ô đáp án để chọn đáp án đúng. </a:t>
              </a: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GV click vào chú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thỏ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ở dưới màn hình để chuyển sang câu hỏi tiếp theo.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AE6B384-84FA-60B5-88CC-5BB02C5DD28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1" name="Bed_(No_Drums)-2024-05-21_-_A_Slight_Mix-up_-_www.FesliyanStudios.com">
            <a:hlinkClick r:id="" action="ppaction://media"/>
            <a:extLst>
              <a:ext uri="{FF2B5EF4-FFF2-40B4-BE49-F238E27FC236}">
                <a16:creationId xmlns:a16="http://schemas.microsoft.com/office/drawing/2014/main" id="{3504CA3A-3952-C924-3E58-25CD21EF83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098645" y="-64014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9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F395F4-DAF7-8392-1F72-D7E94891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7BB6C275-9995-5D86-9CB9-FA226DCA2EA8}"/>
              </a:ext>
            </a:extLst>
          </p:cNvPr>
          <p:cNvSpPr/>
          <p:nvPr/>
        </p:nvSpPr>
        <p:spPr>
          <a:xfrm>
            <a:off x="885825" y="1765670"/>
            <a:ext cx="10073160" cy="117441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Đa giác lồi là đa giác luôn nằm trong một nửa mặt phẳng có bờ là đường thẳng chứa bất kì cạnh nào của đa giác.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C9FE12B9-4079-96CA-4D2F-E4DBE456B669}"/>
              </a:ext>
            </a:extLst>
          </p:cNvPr>
          <p:cNvSpPr/>
          <p:nvPr/>
        </p:nvSpPr>
        <p:spPr>
          <a:xfrm>
            <a:off x="885825" y="4354069"/>
            <a:ext cx="10149946" cy="941150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vuông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B787C258-BE4D-42DC-2A2A-1A6D95F4926A}"/>
              </a:ext>
            </a:extLst>
          </p:cNvPr>
          <p:cNvSpPr/>
          <p:nvPr/>
        </p:nvSpPr>
        <p:spPr>
          <a:xfrm>
            <a:off x="885825" y="3156047"/>
            <a:ext cx="10149946" cy="1072208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Đa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tất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F8D3B5F6-9DDA-0541-5659-61DFC7A89A9D}"/>
              </a:ext>
            </a:extLst>
          </p:cNvPr>
          <p:cNvSpPr/>
          <p:nvPr/>
        </p:nvSpPr>
        <p:spPr>
          <a:xfrm>
            <a:off x="885825" y="5492255"/>
            <a:ext cx="10149946" cy="877303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nhật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lồi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6BB541B-ABA8-A73E-645A-3F4714F22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396" y="3369393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B65E5193-1462-602F-BA45-7E0C1752D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030" y="5599620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C765C75B-5225-3D37-95C3-F26852606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766" y="208179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CDCDDC-F764-5E9D-8730-3A932A458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979" y="437122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7791B18-9911-B854-48F4-F23687072874}"/>
              </a:ext>
            </a:extLst>
          </p:cNvPr>
          <p:cNvSpPr/>
          <p:nvPr/>
        </p:nvSpPr>
        <p:spPr>
          <a:xfrm>
            <a:off x="1018504" y="511875"/>
            <a:ext cx="9940481" cy="11035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đây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A46F8D-FFB2-8D07-2B97-B5516BADAC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of a rabbit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44CC935-67D3-5247-6BD8-4110434734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771" y="4973239"/>
            <a:ext cx="120169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0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381AB9-B222-D95C-C0D6-E1D3B605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201ED183-B3D2-9026-605B-5584046E1A57}"/>
              </a:ext>
            </a:extLst>
          </p:cNvPr>
          <p:cNvSpPr/>
          <p:nvPr/>
        </p:nvSpPr>
        <p:spPr>
          <a:xfrm>
            <a:off x="866390" y="28522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(n − 1) . 180°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: Rounded Corners 14">
                <a:extLst>
                  <a:ext uri="{FF2B5EF4-FFF2-40B4-BE49-F238E27FC236}">
                    <a16:creationId xmlns:a16="http://schemas.microsoft.com/office/drawing/2014/main" id="{4C86CBEE-45C1-EC94-4088-0C4BE44324F2}"/>
                  </a:ext>
                </a:extLst>
              </p:cNvPr>
              <p:cNvSpPr/>
              <p:nvPr/>
            </p:nvSpPr>
            <p:spPr>
              <a:xfrm>
                <a:off x="866390" y="4498055"/>
                <a:ext cx="4142232" cy="1426464"/>
              </a:xfrm>
              <a:prstGeom prst="roundRect">
                <a:avLst/>
              </a:prstGeom>
              <a:ln>
                <a:noFill/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ctr">
                  <a:buSzPts val="3200"/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400" b="0" i="0" kern="1200" dirty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b="0" i="0" kern="1200" dirty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 . 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180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°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ar-AE" sz="24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>
          <p:sp>
            <p:nvSpPr>
              <p:cNvPr id="7" name="Rectangle: Rounded Corners 14">
                <a:extLst>
                  <a:ext uri="{FF2B5EF4-FFF2-40B4-BE49-F238E27FC236}">
                    <a16:creationId xmlns:a16="http://schemas.microsoft.com/office/drawing/2014/main" id="{4C86CBEE-45C1-EC94-4088-0C4BE44324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390" y="4498055"/>
                <a:ext cx="4142232" cy="142646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5D55FA68-5CEA-E440-C346-577616136267}"/>
              </a:ext>
            </a:extLst>
          </p:cNvPr>
          <p:cNvSpPr/>
          <p:nvPr/>
        </p:nvSpPr>
        <p:spPr>
          <a:xfrm>
            <a:off x="6420890" y="28522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(n − 2) . 180°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: Rounded Corners 16">
                <a:extLst>
                  <a:ext uri="{FF2B5EF4-FFF2-40B4-BE49-F238E27FC236}">
                    <a16:creationId xmlns:a16="http://schemas.microsoft.com/office/drawing/2014/main" id="{FED1DB9F-0DDE-6AD0-415D-F85DBAFBDFF0}"/>
                  </a:ext>
                </a:extLst>
              </p:cNvPr>
              <p:cNvSpPr/>
              <p:nvPr/>
            </p:nvSpPr>
            <p:spPr>
              <a:xfrm>
                <a:off x="6420890" y="4498055"/>
                <a:ext cx="4142232" cy="1426464"/>
              </a:xfrm>
              <a:prstGeom prst="roundRect">
                <a:avLst/>
              </a:prstGeom>
              <a:ln>
                <a:noFill/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ctr" defTabSz="495330">
                  <a:buClrTx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D.</a:t>
                </a:r>
                <a:r>
                  <a:rPr lang="ar-AE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400" b="0" i="0" kern="1200" dirty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b="0" i="0" kern="1200" dirty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 . 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180</m:t>
                        </m:r>
                        <m:r>
                          <m:rPr>
                            <m:nor/>
                          </m:rPr>
                          <a:rPr lang="en-US" sz="2400" kern="1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°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kern="1200" dirty="0" smtClea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n</m:t>
                        </m:r>
                      </m:den>
                    </m:f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" name="Rectangle: Rounded Corners 16">
                <a:extLst>
                  <a:ext uri="{FF2B5EF4-FFF2-40B4-BE49-F238E27FC236}">
                    <a16:creationId xmlns:a16="http://schemas.microsoft.com/office/drawing/2014/main" id="{FED1DB9F-0DDE-6AD0-415D-F85DBAFBDF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890" y="4498055"/>
                <a:ext cx="4142232" cy="142646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18">
            <a:extLst>
              <a:ext uri="{FF2B5EF4-FFF2-40B4-BE49-F238E27FC236}">
                <a16:creationId xmlns:a16="http://schemas.microsoft.com/office/drawing/2014/main" id="{034C9C4E-BE3F-35AE-66A6-47BE7E673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94" y="5037373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0505D4D3-8E81-2563-11E8-711BDD28C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386" y="329002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9D1D88F6-9B82-3822-E20E-C364DDA61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352" y="3501299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912B80-D418-BB55-89C1-CBA24F2DF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117" y="497323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F1031A86-6BCB-7422-9969-EDD07270A869}"/>
              </a:ext>
            </a:extLst>
          </p:cNvPr>
          <p:cNvSpPr/>
          <p:nvPr/>
        </p:nvSpPr>
        <p:spPr>
          <a:xfrm>
            <a:off x="837529" y="3023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góc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của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n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4E935D2-DDCF-6BA7-4138-D0D8A62FA5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Picture 3" descr="A cartoon of a rabbit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BEB4A0C-0598-4239-8715-A83E2CDB1B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771" y="4973239"/>
            <a:ext cx="120169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2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321FBC-9D8C-7FCE-445E-E9E7BA4F4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38C35F2E-E60D-B050-FCF8-BE4902C30727}"/>
              </a:ext>
            </a:extLst>
          </p:cNvPr>
          <p:cNvSpPr/>
          <p:nvPr/>
        </p:nvSpPr>
        <p:spPr>
          <a:xfrm>
            <a:off x="952115" y="27379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6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n = 9.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4E558B1C-A1CB-9C67-E178-C464683487E8}"/>
              </a:ext>
            </a:extLst>
          </p:cNvPr>
          <p:cNvSpPr/>
          <p:nvPr/>
        </p:nvSpPr>
        <p:spPr>
          <a:xfrm>
            <a:off x="952115" y="43837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6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n = 7.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5E28D4C9-7B00-BE56-8ABE-2C6E9B345B1B}"/>
              </a:ext>
            </a:extLst>
          </p:cNvPr>
          <p:cNvSpPr/>
          <p:nvPr/>
        </p:nvSpPr>
        <p:spPr>
          <a:xfrm>
            <a:off x="6506615" y="27379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en-US" sz="26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n = 10.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9B22C5A0-603F-EFD0-B604-7241F948317F}"/>
              </a:ext>
            </a:extLst>
          </p:cNvPr>
          <p:cNvSpPr/>
          <p:nvPr/>
        </p:nvSpPr>
        <p:spPr>
          <a:xfrm>
            <a:off x="6506615" y="43837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6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n = 8.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13E4D5D7-9895-7E68-D106-6E93C3A47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563" y="3467839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0A72A778-F05E-737C-555D-A50E8F9C0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339" y="523765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95D504F3-9745-448C-4ADB-DA3E7B5E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52" y="3509411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812E40-3CBC-C50F-FB61-330E344E3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744" y="516209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3EDD70AC-59CF-FB1F-A749-F50E123632A6}"/>
              </a:ext>
            </a:extLst>
          </p:cNvPr>
          <p:cNvSpPr/>
          <p:nvPr/>
        </p:nvSpPr>
        <p:spPr>
          <a:xfrm>
            <a:off x="952115" y="140400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Tổng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số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đo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góc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của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n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1440° 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số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n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A871489-A651-166B-3089-89CF3149A9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Picture 3" descr="A cartoon of a rabbit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972ACC3-3630-3BDA-E508-736CA459DA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771" y="4973239"/>
            <a:ext cx="120169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9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88CDE0-596E-3F0E-F748-B32443D7B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D47D5561-F190-3F1D-8E6F-2E4A95A0FBD3}"/>
              </a:ext>
            </a:extLst>
          </p:cNvPr>
          <p:cNvSpPr/>
          <p:nvPr/>
        </p:nvSpPr>
        <p:spPr>
          <a:xfrm>
            <a:off x="952115" y="27379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6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7,26 cm.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776FF7D9-5852-BBA1-08CD-4062447AC47F}"/>
              </a:ext>
            </a:extLst>
          </p:cNvPr>
          <p:cNvSpPr/>
          <p:nvPr/>
        </p:nvSpPr>
        <p:spPr>
          <a:xfrm>
            <a:off x="952115" y="43837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6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7,2 cm.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129FA906-488D-0B8B-69A6-2BF2A1C9BC2F}"/>
              </a:ext>
            </a:extLst>
          </p:cNvPr>
          <p:cNvSpPr/>
          <p:nvPr/>
        </p:nvSpPr>
        <p:spPr>
          <a:xfrm>
            <a:off x="6506615" y="27379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en-US" sz="26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7,3 cm.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1EEDAD9E-A79A-9EBC-8EFC-F294888DC008}"/>
              </a:ext>
            </a:extLst>
          </p:cNvPr>
          <p:cNvSpPr/>
          <p:nvPr/>
        </p:nvSpPr>
        <p:spPr>
          <a:xfrm>
            <a:off x="6506615" y="43837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lang="en-US" sz="26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13,7 cm.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CA1B84D-6A3E-6E0E-0749-1957F1873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563" y="3467839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C8F08D82-E261-5C42-1097-ACA49A4F2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339" y="523765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0A501E0F-CFAD-5BD9-D13D-7ABB892AA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52" y="3509411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50FA7A-BAA0-721D-3B13-2B71F51AE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744" y="516209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7F88E818-422E-20CF-0F0D-7C5FE50E6E9E}"/>
              </a:ext>
            </a:extLst>
          </p:cNvPr>
          <p:cNvSpPr/>
          <p:nvPr/>
        </p:nvSpPr>
        <p:spPr>
          <a:xfrm>
            <a:off x="923254" y="1880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vi-VN" sz="24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hỏi 4: </a:t>
            </a:r>
            <a:r>
              <a:rPr lang="vi-VN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Tính cạnh của một ngũ giác đều ngoại tiếp đường tròn bán kính 5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cm</a:t>
            </a:r>
            <a:r>
              <a:rPr lang="vi-VN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(làm tròn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hàng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mười</a:t>
            </a:r>
            <a:r>
              <a:rPr lang="vi-VN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57BA119-7168-7F88-7ECA-BB94893D08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Picture 3" descr="A cartoon of a rabbit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D52D60-C074-D109-5412-FC94B2FD1A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771" y="4973239"/>
            <a:ext cx="120169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5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B3769DE6-625E-A53E-7AB2-3E9F61C150FB}"/>
              </a:ext>
            </a:extLst>
          </p:cNvPr>
          <p:cNvSpPr/>
          <p:nvPr/>
        </p:nvSpPr>
        <p:spPr>
          <a:xfrm>
            <a:off x="856865" y="3799840"/>
            <a:ext cx="4142232" cy="850968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3200"/>
              <a:defRPr/>
            </a:pP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</a:rPr>
              <a:t>A.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</a:rPr>
              <a:t>Hình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</a:rPr>
              <a:t> b, e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D49064A2-8145-E9F1-8537-10C3A611D5E3}"/>
              </a:ext>
            </a:extLst>
          </p:cNvPr>
          <p:cNvSpPr/>
          <p:nvPr/>
        </p:nvSpPr>
        <p:spPr>
          <a:xfrm>
            <a:off x="856865" y="4917341"/>
            <a:ext cx="4142232" cy="850968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3200"/>
              <a:defRPr/>
            </a:pP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</a:rPr>
              <a:t>C.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</a:rPr>
              <a:t>Hình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</a:rPr>
              <a:t> d, e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88DFC108-59C2-FE6B-A80A-2A6CE26AC63C}"/>
              </a:ext>
            </a:extLst>
          </p:cNvPr>
          <p:cNvSpPr/>
          <p:nvPr/>
        </p:nvSpPr>
        <p:spPr>
          <a:xfrm>
            <a:off x="6411365" y="3799840"/>
            <a:ext cx="4142232" cy="850968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3200"/>
              <a:defRPr/>
            </a:pP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</a:rPr>
              <a:t>B.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</a:rPr>
              <a:t>Hình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</a:rPr>
              <a:t> a, c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E23E995B-1B90-92B7-97D0-61684686344C}"/>
              </a:ext>
            </a:extLst>
          </p:cNvPr>
          <p:cNvSpPr/>
          <p:nvPr/>
        </p:nvSpPr>
        <p:spPr>
          <a:xfrm>
            <a:off x="6411365" y="4917341"/>
            <a:ext cx="4142232" cy="850968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3200"/>
              <a:defRPr/>
            </a:pP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</a:rPr>
              <a:t>D.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 charset="0"/>
              </a:rPr>
              <a:t>Hình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 charset="0"/>
              </a:rPr>
              <a:t> b, c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BE4F5138-794C-2873-7AA5-E4BA9DF50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494" y="390483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8B5D5495-74E9-C9A6-8402-9D288EDD1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089" y="519574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4D44D0F9-D31D-25E4-0950-A2EF6B543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536" y="390779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87297E-6DFE-3769-6B98-8A59BB7B5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494" y="512018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CC4913D-05CD-A96B-3C82-BE9188D6927A}"/>
              </a:ext>
            </a:extLst>
          </p:cNvPr>
          <p:cNvSpPr/>
          <p:nvPr/>
        </p:nvSpPr>
        <p:spPr>
          <a:xfrm>
            <a:off x="828004" y="603314"/>
            <a:ext cx="9725593" cy="290188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 defTabSz="495330">
              <a:buClrTx/>
              <a:defRPr/>
            </a:pP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</a:t>
            </a:r>
            <a:r>
              <a:rPr lang="en-US" sz="2400" b="1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5: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quay 90° 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biến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nó</a:t>
            </a:r>
            <a:endParaRPr lang="en-US" sz="2400" b="1" kern="1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buClrTx/>
              <a:defRPr/>
            </a:pPr>
            <a:endParaRPr lang="en-US" sz="2400" b="1" kern="1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buClrTx/>
              <a:defRPr/>
            </a:pPr>
            <a:endParaRPr lang="en-US" sz="2400" b="1" kern="1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22A2F76-CCEE-8EE6-7CD2-4ACB751C92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B5B40C-2F73-052A-FA09-D432A41656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18" y="1501525"/>
            <a:ext cx="7050367" cy="1696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cartoon of a rabbit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23F7868-0A01-0E29-DDB1-8F30345AD6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771" y="4973239"/>
            <a:ext cx="120169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3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696A649-4D70-0D28-9751-1B121E6F2C12}"/>
              </a:ext>
            </a:extLst>
          </p:cNvPr>
          <p:cNvSpPr/>
          <p:nvPr/>
        </p:nvSpPr>
        <p:spPr>
          <a:xfrm>
            <a:off x="400729" y="1659704"/>
            <a:ext cx="11273111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lớp thành 2 nhóm, và yêu cầu các nhóm thực hiên hệ thống lại các kiến thức trọng tâm trong chương 9 bằng sơ đồ tư duy (hoặc sơ đồ hình cây) như sau: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C19E2E-2A24-88C1-7FE9-484368841323}"/>
              </a:ext>
            </a:extLst>
          </p:cNvPr>
          <p:cNvGrpSpPr/>
          <p:nvPr/>
        </p:nvGrpSpPr>
        <p:grpSpPr>
          <a:xfrm>
            <a:off x="1371600" y="3428609"/>
            <a:ext cx="5201919" cy="2819791"/>
            <a:chOff x="934720" y="3418449"/>
            <a:chExt cx="5201919" cy="2819791"/>
          </a:xfrm>
        </p:grpSpPr>
        <p:sp>
          <p:nvSpPr>
            <p:cNvPr id="2" name="Rounded Rectangle 4">
              <a:extLst>
                <a:ext uri="{FF2B5EF4-FFF2-40B4-BE49-F238E27FC236}">
                  <a16:creationId xmlns:a16="http://schemas.microsoft.com/office/drawing/2014/main" id="{E19D4AD4-3956-04B9-4844-E50E9E4A26C9}"/>
                </a:ext>
              </a:extLst>
            </p:cNvPr>
            <p:cNvSpPr/>
            <p:nvPr/>
          </p:nvSpPr>
          <p:spPr>
            <a:xfrm>
              <a:off x="934720" y="3418449"/>
              <a:ext cx="5201919" cy="281979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1: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Đa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giác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đều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đa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giác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đều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tiễn</a:t>
              </a:r>
              <a:endParaRPr lang="en-US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en-VN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52496C88-E0D4-40A8-7201-1E29A307B2FF}"/>
                </a:ext>
              </a:extLst>
            </p:cNvPr>
            <p:cNvSpPr/>
            <p:nvPr/>
          </p:nvSpPr>
          <p:spPr>
            <a:xfrm>
              <a:off x="1598385" y="4496973"/>
              <a:ext cx="3750324" cy="1624833"/>
            </a:xfrm>
            <a:custGeom>
              <a:avLst/>
              <a:gdLst/>
              <a:ahLst/>
              <a:cxnLst/>
              <a:rect l="l" t="t" r="r" b="b"/>
              <a:pathLst>
                <a:path w="3018166" h="1255557">
                  <a:moveTo>
                    <a:pt x="0" y="0"/>
                  </a:moveTo>
                  <a:lnTo>
                    <a:pt x="3018166" y="0"/>
                  </a:lnTo>
                  <a:lnTo>
                    <a:pt x="3018166" y="1255556"/>
                  </a:lnTo>
                  <a:lnTo>
                    <a:pt x="0" y="1255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67FE55D-B5C0-DE0B-8607-51D8975AA063}"/>
              </a:ext>
            </a:extLst>
          </p:cNvPr>
          <p:cNvGrpSpPr/>
          <p:nvPr/>
        </p:nvGrpSpPr>
        <p:grpSpPr>
          <a:xfrm>
            <a:off x="6797042" y="3428609"/>
            <a:ext cx="3903785" cy="2809631"/>
            <a:chOff x="6187442" y="3418449"/>
            <a:chExt cx="3903785" cy="2809631"/>
          </a:xfrm>
        </p:grpSpPr>
        <p:sp>
          <p:nvSpPr>
            <p:cNvPr id="5" name="Rounded Rectangle 6">
              <a:extLst>
                <a:ext uri="{FF2B5EF4-FFF2-40B4-BE49-F238E27FC236}">
                  <a16:creationId xmlns:a16="http://schemas.microsoft.com/office/drawing/2014/main" id="{E96E898C-4E56-4A95-CB0C-BD289D1BBCDA}"/>
                </a:ext>
              </a:extLst>
            </p:cNvPr>
            <p:cNvSpPr/>
            <p:nvPr/>
          </p:nvSpPr>
          <p:spPr>
            <a:xfrm>
              <a:off x="6187442" y="3418449"/>
              <a:ext cx="3903785" cy="280963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0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2: </a:t>
              </a:r>
              <a:r>
                <a:rPr lang="en-US" sz="2400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Phép</a:t>
              </a:r>
              <a:r>
                <a:rPr lang="en-US" sz="24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quay.</a:t>
              </a:r>
              <a:endPara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VN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24A76F3A-98E8-100F-B7ED-21303D18BE98}"/>
                </a:ext>
              </a:extLst>
            </p:cNvPr>
            <p:cNvSpPr/>
            <p:nvPr/>
          </p:nvSpPr>
          <p:spPr>
            <a:xfrm>
              <a:off x="6487161" y="4472361"/>
              <a:ext cx="3304345" cy="1735015"/>
            </a:xfrm>
            <a:custGeom>
              <a:avLst/>
              <a:gdLst/>
              <a:ahLst/>
              <a:cxnLst/>
              <a:rect l="l" t="t" r="r" b="b"/>
              <a:pathLst>
                <a:path w="2609439" h="1379741">
                  <a:moveTo>
                    <a:pt x="0" y="0"/>
                  </a:moveTo>
                  <a:lnTo>
                    <a:pt x="2609439" y="0"/>
                  </a:lnTo>
                  <a:lnTo>
                    <a:pt x="2609439" y="1379741"/>
                  </a:lnTo>
                  <a:lnTo>
                    <a:pt x="0" y="1379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 sz="2400"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>
          <a:extLst>
            <a:ext uri="{FF2B5EF4-FFF2-40B4-BE49-F238E27FC236}">
              <a16:creationId xmlns:a16="http://schemas.microsoft.com/office/drawing/2014/main" id="{F4F3B12B-F87B-7EAE-AE5D-CB73118B4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D3AD4B10-342A-0C73-8FEC-040108B10AF9}"/>
              </a:ext>
            </a:extLst>
          </p:cNvPr>
          <p:cNvGrpSpPr/>
          <p:nvPr/>
        </p:nvGrpSpPr>
        <p:grpSpPr>
          <a:xfrm>
            <a:off x="701040" y="1059121"/>
            <a:ext cx="11084560" cy="5951278"/>
            <a:chOff x="121006" y="316504"/>
            <a:chExt cx="8480194" cy="5510351"/>
          </a:xfrm>
        </p:grpSpPr>
        <p:sp>
          <p:nvSpPr>
            <p:cNvPr id="36" name="Connector 10">
              <a:extLst>
                <a:ext uri="{FF2B5EF4-FFF2-40B4-BE49-F238E27FC236}">
                  <a16:creationId xmlns:a16="http://schemas.microsoft.com/office/drawing/2014/main" id="{CE4A1D4E-091D-841C-2F40-104F525B31FC}"/>
                </a:ext>
              </a:extLst>
            </p:cNvPr>
            <p:cNvSpPr/>
            <p:nvPr/>
          </p:nvSpPr>
          <p:spPr>
            <a:xfrm>
              <a:off x="121006" y="1536455"/>
              <a:ext cx="2680810" cy="2070589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 sz="1600" dirty="0">
                <a:latin typeface="UTM Avo" panose="020406030505060202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DC525B0-A33F-0469-BB17-EDE59069D72B}"/>
                </a:ext>
              </a:extLst>
            </p:cNvPr>
            <p:cNvSpPr txBox="1"/>
            <p:nvPr/>
          </p:nvSpPr>
          <p:spPr>
            <a:xfrm>
              <a:off x="410690" y="2021542"/>
              <a:ext cx="2157047" cy="1111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Đ</a:t>
              </a: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a giác đều. Hình đa giác đều trong thực tiễn</a:t>
              </a:r>
            </a:p>
          </p:txBody>
        </p:sp>
        <p:sp>
          <p:nvSpPr>
            <p:cNvPr id="38" name="Rounded Rectangle 12">
              <a:extLst>
                <a:ext uri="{FF2B5EF4-FFF2-40B4-BE49-F238E27FC236}">
                  <a16:creationId xmlns:a16="http://schemas.microsoft.com/office/drawing/2014/main" id="{AF1AE48F-E15D-3B4F-E9BE-13DDBFB65AD0}"/>
                </a:ext>
              </a:extLst>
            </p:cNvPr>
            <p:cNvSpPr/>
            <p:nvPr/>
          </p:nvSpPr>
          <p:spPr>
            <a:xfrm>
              <a:off x="3083169" y="574430"/>
              <a:ext cx="2719754" cy="692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Đa giác. Đa giác lồi</a:t>
              </a:r>
            </a:p>
          </p:txBody>
        </p:sp>
        <p:sp>
          <p:nvSpPr>
            <p:cNvPr id="39" name="Rounded Rectangle 13">
              <a:extLst>
                <a:ext uri="{FF2B5EF4-FFF2-40B4-BE49-F238E27FC236}">
                  <a16:creationId xmlns:a16="http://schemas.microsoft.com/office/drawing/2014/main" id="{3A5CF4AC-F4BB-D8DF-82EE-5FC519E2E869}"/>
                </a:ext>
              </a:extLst>
            </p:cNvPr>
            <p:cNvSpPr/>
            <p:nvPr/>
          </p:nvSpPr>
          <p:spPr>
            <a:xfrm>
              <a:off x="3083169" y="1879354"/>
              <a:ext cx="2719754" cy="692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Đa giác</a:t>
              </a:r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đều</a:t>
              </a:r>
              <a:endParaRPr lang="en-VN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0" name="Rounded Rectangle 14">
              <a:extLst>
                <a:ext uri="{FF2B5EF4-FFF2-40B4-BE49-F238E27FC236}">
                  <a16:creationId xmlns:a16="http://schemas.microsoft.com/office/drawing/2014/main" id="{174B0BD6-885A-A737-1FAA-8483E7B42365}"/>
                </a:ext>
              </a:extLst>
            </p:cNvPr>
            <p:cNvSpPr/>
            <p:nvPr/>
          </p:nvSpPr>
          <p:spPr>
            <a:xfrm>
              <a:off x="3212123" y="3030145"/>
              <a:ext cx="2719754" cy="692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 đa giác đều trong thực tiễn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4BD1E58-DB48-7842-B55A-DACE79EF57CB}"/>
                </a:ext>
              </a:extLst>
            </p:cNvPr>
            <p:cNvSpPr txBox="1"/>
            <p:nvPr/>
          </p:nvSpPr>
          <p:spPr>
            <a:xfrm>
              <a:off x="6807119" y="316504"/>
              <a:ext cx="13853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Đa giác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7C3D92B-1606-3255-C8E5-5B4FE301AFA9}"/>
                </a:ext>
              </a:extLst>
            </p:cNvPr>
            <p:cNvSpPr txBox="1"/>
            <p:nvPr/>
          </p:nvSpPr>
          <p:spPr>
            <a:xfrm>
              <a:off x="6807119" y="936171"/>
              <a:ext cx="17940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Đa giác lồi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CFF48DD-8716-3616-2268-F2EB19ABD760}"/>
                </a:ext>
              </a:extLst>
            </p:cNvPr>
            <p:cNvSpPr txBox="1"/>
            <p:nvPr/>
          </p:nvSpPr>
          <p:spPr>
            <a:xfrm>
              <a:off x="6084276" y="1571019"/>
              <a:ext cx="10198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Cạnh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B229857-4CC6-5C5B-947C-CD124F429509}"/>
                </a:ext>
              </a:extLst>
            </p:cNvPr>
            <p:cNvSpPr txBox="1"/>
            <p:nvPr/>
          </p:nvSpPr>
          <p:spPr>
            <a:xfrm>
              <a:off x="6582996" y="2096160"/>
              <a:ext cx="853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Góc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6D5508-67FA-9DFA-B816-15110FC88669}"/>
                </a:ext>
              </a:extLst>
            </p:cNvPr>
            <p:cNvSpPr txBox="1"/>
            <p:nvPr/>
          </p:nvSpPr>
          <p:spPr>
            <a:xfrm>
              <a:off x="6985853" y="2571748"/>
              <a:ext cx="814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Tâm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6DDD1E9-5F0C-6A3B-A2ED-6F7B9BB415F1}"/>
                </a:ext>
              </a:extLst>
            </p:cNvPr>
            <p:cNvSpPr txBox="1"/>
            <p:nvPr/>
          </p:nvSpPr>
          <p:spPr>
            <a:xfrm>
              <a:off x="1033205" y="4212270"/>
              <a:ext cx="2291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Trong tự nhiên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77549D0-B822-30E2-5B05-E5401A12B8C8}"/>
                </a:ext>
              </a:extLst>
            </p:cNvPr>
            <p:cNvSpPr txBox="1"/>
            <p:nvPr/>
          </p:nvSpPr>
          <p:spPr>
            <a:xfrm>
              <a:off x="3343012" y="4151012"/>
              <a:ext cx="2374410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Trong nghệ thuật, kiến trúc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887984-1854-6A2D-CD36-B94A5B104270}"/>
                </a:ext>
              </a:extLst>
            </p:cNvPr>
            <p:cNvSpPr txBox="1"/>
            <p:nvPr/>
          </p:nvSpPr>
          <p:spPr>
            <a:xfrm>
              <a:off x="6615906" y="4009904"/>
              <a:ext cx="1872802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Trong thiết kế công nghệ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676FD60-0E88-970C-E8E2-BC0E30E33521}"/>
                </a:ext>
              </a:extLst>
            </p:cNvPr>
            <p:cNvCxnSpPr>
              <a:endCxn id="38" idx="1"/>
            </p:cNvCxnSpPr>
            <p:nvPr/>
          </p:nvCxnSpPr>
          <p:spPr>
            <a:xfrm flipV="1">
              <a:off x="2297723" y="920627"/>
              <a:ext cx="785446" cy="790942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DE3D92D-92D4-D1C5-867D-D2CD924A0EE0}"/>
                </a:ext>
              </a:extLst>
            </p:cNvPr>
            <p:cNvCxnSpPr>
              <a:cxnSpLocks/>
              <a:endCxn id="39" idx="1"/>
            </p:cNvCxnSpPr>
            <p:nvPr/>
          </p:nvCxnSpPr>
          <p:spPr>
            <a:xfrm flipV="1">
              <a:off x="2796443" y="2225551"/>
              <a:ext cx="286726" cy="196896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94CD856-A703-5866-3DE1-7D45AE54F104}"/>
                </a:ext>
              </a:extLst>
            </p:cNvPr>
            <p:cNvCxnSpPr>
              <a:cxnSpLocks/>
              <a:endCxn id="40" idx="1"/>
            </p:cNvCxnSpPr>
            <p:nvPr/>
          </p:nvCxnSpPr>
          <p:spPr>
            <a:xfrm>
              <a:off x="2532674" y="3185098"/>
              <a:ext cx="679449" cy="191244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C607D442-CC36-9124-5566-A7481CC90419}"/>
                </a:ext>
              </a:extLst>
            </p:cNvPr>
            <p:cNvCxnSpPr>
              <a:cxnSpLocks/>
              <a:endCxn id="41" idx="1"/>
            </p:cNvCxnSpPr>
            <p:nvPr/>
          </p:nvCxnSpPr>
          <p:spPr>
            <a:xfrm flipV="1">
              <a:off x="5806791" y="547337"/>
              <a:ext cx="1000328" cy="180838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F6242A2-2124-6A43-1D2C-B05794F2B650}"/>
                </a:ext>
              </a:extLst>
            </p:cNvPr>
            <p:cNvCxnSpPr>
              <a:cxnSpLocks/>
              <a:endCxn id="42" idx="1"/>
            </p:cNvCxnSpPr>
            <p:nvPr/>
          </p:nvCxnSpPr>
          <p:spPr>
            <a:xfrm>
              <a:off x="5829575" y="1108114"/>
              <a:ext cx="977544" cy="5889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2060D46-B828-1FF9-F264-1E6D3BF04276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 flipV="1">
              <a:off x="5802923" y="1801852"/>
              <a:ext cx="281353" cy="110453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1679181E-3969-89DC-4921-B80FE79E24C7}"/>
                </a:ext>
              </a:extLst>
            </p:cNvPr>
            <p:cNvCxnSpPr>
              <a:cxnSpLocks/>
              <a:endCxn id="44" idx="1"/>
            </p:cNvCxnSpPr>
            <p:nvPr/>
          </p:nvCxnSpPr>
          <p:spPr>
            <a:xfrm>
              <a:off x="5806791" y="2230542"/>
              <a:ext cx="776205" cy="96451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BDF1CA47-139F-0935-5A1B-6255681E6528}"/>
                </a:ext>
              </a:extLst>
            </p:cNvPr>
            <p:cNvCxnSpPr>
              <a:cxnSpLocks/>
              <a:endCxn id="45" idx="1"/>
            </p:cNvCxnSpPr>
            <p:nvPr/>
          </p:nvCxnSpPr>
          <p:spPr>
            <a:xfrm>
              <a:off x="5802923" y="2523739"/>
              <a:ext cx="1182930" cy="278842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660BD3A-43FC-6AFB-4A8B-9C7B97FE96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93926" y="3719632"/>
              <a:ext cx="1113955" cy="419362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7EE230F2-73F7-12D2-3347-1906D42D45FD}"/>
                </a:ext>
              </a:extLst>
            </p:cNvPr>
            <p:cNvCxnSpPr>
              <a:cxnSpLocks/>
              <a:stCxn id="40" idx="2"/>
            </p:cNvCxnSpPr>
            <p:nvPr/>
          </p:nvCxnSpPr>
          <p:spPr>
            <a:xfrm flipH="1">
              <a:off x="4525597" y="3722539"/>
              <a:ext cx="46403" cy="462599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25F5645-9041-54B4-D953-EE9040673441}"/>
                </a:ext>
              </a:extLst>
            </p:cNvPr>
            <p:cNvCxnSpPr>
              <a:cxnSpLocks/>
              <a:stCxn id="40" idx="3"/>
            </p:cNvCxnSpPr>
            <p:nvPr/>
          </p:nvCxnSpPr>
          <p:spPr>
            <a:xfrm>
              <a:off x="5931877" y="3376342"/>
              <a:ext cx="1402789" cy="661389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ounded Rectangle 9">
            <a:extLst>
              <a:ext uri="{FF2B5EF4-FFF2-40B4-BE49-F238E27FC236}">
                <a16:creationId xmlns:a16="http://schemas.microsoft.com/office/drawing/2014/main" id="{1838A18F-F441-CF41-997B-F39198AEDDF8}"/>
              </a:ext>
            </a:extLst>
          </p:cNvPr>
          <p:cNvSpPr/>
          <p:nvPr/>
        </p:nvSpPr>
        <p:spPr>
          <a:xfrm>
            <a:off x="168586" y="1723035"/>
            <a:ext cx="2320853" cy="582413"/>
          </a:xfrm>
          <a:prstGeom prst="roundRect">
            <a:avLst/>
          </a:prstGeom>
          <a:solidFill>
            <a:schemeClr val="accent2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 1</a:t>
            </a:r>
          </a:p>
        </p:txBody>
      </p:sp>
    </p:spTree>
    <p:extLst>
      <p:ext uri="{BB962C8B-B14F-4D97-AF65-F5344CB8AC3E}">
        <p14:creationId xmlns:p14="http://schemas.microsoft.com/office/powerpoint/2010/main" val="4510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>
          <a:extLst>
            <a:ext uri="{FF2B5EF4-FFF2-40B4-BE49-F238E27FC236}">
              <a16:creationId xmlns:a16="http://schemas.microsoft.com/office/drawing/2014/main" id="{711DC8B2-4A66-174B-4BE9-3DB8134F2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B14A0DF2-CBEA-A8BB-F72D-33124BA8A6D9}"/>
              </a:ext>
            </a:extLst>
          </p:cNvPr>
          <p:cNvSpPr/>
          <p:nvPr/>
        </p:nvSpPr>
        <p:spPr>
          <a:xfrm>
            <a:off x="386151" y="1870032"/>
            <a:ext cx="2320853" cy="582413"/>
          </a:xfrm>
          <a:prstGeom prst="roundRect">
            <a:avLst/>
          </a:prstGeom>
          <a:solidFill>
            <a:schemeClr val="accent2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 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VN" sz="2400" b="1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2AB8B1-028D-4782-31C8-DD1CFD2E0BC6}"/>
              </a:ext>
            </a:extLst>
          </p:cNvPr>
          <p:cNvGrpSpPr/>
          <p:nvPr/>
        </p:nvGrpSpPr>
        <p:grpSpPr>
          <a:xfrm>
            <a:off x="832900" y="860473"/>
            <a:ext cx="10891739" cy="5316807"/>
            <a:chOff x="538261" y="433753"/>
            <a:chExt cx="8803938" cy="405950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BA9F63D-53E5-5FB4-8A6A-FAA93B7B87B1}"/>
                </a:ext>
              </a:extLst>
            </p:cNvPr>
            <p:cNvSpPr/>
            <p:nvPr/>
          </p:nvSpPr>
          <p:spPr>
            <a:xfrm>
              <a:off x="538261" y="1905802"/>
              <a:ext cx="1993924" cy="1676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 quay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3C9B7FA-59AA-857F-F4A9-09D071BA040A}"/>
                </a:ext>
              </a:extLst>
            </p:cNvPr>
            <p:cNvSpPr/>
            <p:nvPr/>
          </p:nvSpPr>
          <p:spPr>
            <a:xfrm>
              <a:off x="3429195" y="650240"/>
              <a:ext cx="1359877" cy="135548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Khái niệm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C59968B-F04F-B244-66FF-5CF5830C2D6A}"/>
                </a:ext>
              </a:extLst>
            </p:cNvPr>
            <p:cNvSpPr/>
            <p:nvPr/>
          </p:nvSpPr>
          <p:spPr>
            <a:xfrm>
              <a:off x="2908323" y="2690104"/>
              <a:ext cx="2401622" cy="1803156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VN" sz="24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 quay giữ nguyên đa giác đều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9B6951-1861-2B4D-F422-F29F8938A9BC}"/>
                </a:ext>
              </a:extLst>
            </p:cNvPr>
            <p:cNvSpPr txBox="1"/>
            <p:nvPr/>
          </p:nvSpPr>
          <p:spPr>
            <a:xfrm>
              <a:off x="5580769" y="433753"/>
              <a:ext cx="37048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Phép quay thuận chiều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93CF53-856E-175D-B6B0-8B54FCD19D56}"/>
                </a:ext>
              </a:extLst>
            </p:cNvPr>
            <p:cNvSpPr txBox="1"/>
            <p:nvPr/>
          </p:nvSpPr>
          <p:spPr>
            <a:xfrm>
              <a:off x="5531540" y="1649261"/>
              <a:ext cx="3810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Phép quay ngược chiều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A7BD2C7-7DD1-675C-9FD5-A8F82C7FD115}"/>
                </a:ext>
              </a:extLst>
            </p:cNvPr>
            <p:cNvSpPr txBox="1"/>
            <p:nvPr/>
          </p:nvSpPr>
          <p:spPr>
            <a:xfrm>
              <a:off x="6278539" y="2864769"/>
              <a:ext cx="17876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Định nghĩa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0C303B-1182-DED0-9EDC-038522DFEB79}"/>
                </a:ext>
              </a:extLst>
            </p:cNvPr>
            <p:cNvSpPr txBox="1"/>
            <p:nvPr/>
          </p:nvSpPr>
          <p:spPr>
            <a:xfrm>
              <a:off x="6422809" y="3970435"/>
              <a:ext cx="1710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VN" sz="2400" dirty="0">
                  <a:latin typeface="UTM Avo" panose="02040603050506020204" pitchFamily="18" charset="0"/>
                  <a:cs typeface="Arial" panose="020B0604020202020204" pitchFamily="34" charset="0"/>
                </a:rPr>
                <a:t>Góc quay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CE78334-8C18-F6EE-E3E8-71F24B7E46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5715" y="1266279"/>
              <a:ext cx="1350889" cy="765964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9031C3E-8E22-AD07-A9F9-BB547CCB1451}"/>
                </a:ext>
              </a:extLst>
            </p:cNvPr>
            <p:cNvCxnSpPr>
              <a:cxnSpLocks/>
            </p:cNvCxnSpPr>
            <p:nvPr/>
          </p:nvCxnSpPr>
          <p:spPr>
            <a:xfrm>
              <a:off x="2232878" y="3381781"/>
              <a:ext cx="675445" cy="40132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DE6EC82-8224-ED1A-C1E5-294A506999CC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 flipV="1">
              <a:off x="4757570" y="664586"/>
              <a:ext cx="823199" cy="345933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C2440EB-5C80-38B2-9BB2-0615C619D7EF}"/>
                </a:ext>
              </a:extLst>
            </p:cNvPr>
            <p:cNvCxnSpPr>
              <a:cxnSpLocks/>
              <a:endCxn id="8" idx="1"/>
            </p:cNvCxnSpPr>
            <p:nvPr/>
          </p:nvCxnSpPr>
          <p:spPr>
            <a:xfrm>
              <a:off x="4771487" y="1597107"/>
              <a:ext cx="760053" cy="282987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77DC499-F947-A75F-C20E-FEEE81138357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 flipV="1">
              <a:off x="5199841" y="3095602"/>
              <a:ext cx="1078698" cy="198583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5A49641-D643-8095-D009-10DB6471D94B}"/>
                </a:ext>
              </a:extLst>
            </p:cNvPr>
            <p:cNvCxnSpPr>
              <a:cxnSpLocks/>
              <a:endCxn id="10" idx="1"/>
            </p:cNvCxnSpPr>
            <p:nvPr/>
          </p:nvCxnSpPr>
          <p:spPr>
            <a:xfrm>
              <a:off x="5146734" y="4034618"/>
              <a:ext cx="1276075" cy="16665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346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5">
            <a:extLst>
              <a:ext uri="{FF2B5EF4-FFF2-40B4-BE49-F238E27FC236}">
                <a16:creationId xmlns:a16="http://schemas.microsoft.com/office/drawing/2014/main" id="{DE332621-5368-5523-2282-E895A4730C7B}"/>
              </a:ext>
            </a:extLst>
          </p:cNvPr>
          <p:cNvGrpSpPr/>
          <p:nvPr/>
        </p:nvGrpSpPr>
        <p:grpSpPr>
          <a:xfrm>
            <a:off x="4852419" y="3056507"/>
            <a:ext cx="2736543" cy="1558939"/>
            <a:chOff x="309542" y="967667"/>
            <a:chExt cx="2878585" cy="1558939"/>
          </a:xfrm>
        </p:grpSpPr>
        <p:pic>
          <p:nvPicPr>
            <p:cNvPr id="3" name="Google Shape;186;p5">
              <a:hlinkClick r:id="rId4"/>
              <a:extLst>
                <a:ext uri="{FF2B5EF4-FFF2-40B4-BE49-F238E27FC236}">
                  <a16:creationId xmlns:a16="http://schemas.microsoft.com/office/drawing/2014/main" id="{FA81F086-4AF0-C3AF-4956-C6E370C6B1E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87;p5">
              <a:extLst>
                <a:ext uri="{FF2B5EF4-FFF2-40B4-BE49-F238E27FC236}">
                  <a16:creationId xmlns:a16="http://schemas.microsoft.com/office/drawing/2014/main" id="{38642240-6CC4-D97B-BF00-D931B5F30C1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C93F7345-6887-FE69-18E4-E57B9948B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4BF2C4B-F093-1216-E063-4C1A2F9DAF99}"/>
              </a:ext>
            </a:extLst>
          </p:cNvPr>
          <p:cNvSpPr txBox="1"/>
          <p:nvPr/>
        </p:nvSpPr>
        <p:spPr>
          <a:xfrm>
            <a:off x="336349" y="1663129"/>
            <a:ext cx="5058611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	 </a:t>
            </a:r>
            <a:r>
              <a:rPr lang="en-VN" sz="2400" dirty="0">
                <a:latin typeface="UTM Avo" panose="02040603050506020204" pitchFamily="18" charset="0"/>
              </a:rPr>
              <a:t>Quan sát các đa giác ở Hình 34 và cho biết đa giác nào là đa giác lồi.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7E451C-DD16-9989-62C9-BFE9977725FD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D193E9-BD53-96C1-B4E8-F6D102DC8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939" y="1587400"/>
            <a:ext cx="5861221" cy="34293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209E6B-4E15-F4F5-3DFC-3C391D2969AB}"/>
              </a:ext>
            </a:extLst>
          </p:cNvPr>
          <p:cNvSpPr txBox="1"/>
          <p:nvPr/>
        </p:nvSpPr>
        <p:spPr>
          <a:xfrm>
            <a:off x="915468" y="3965639"/>
            <a:ext cx="39003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da-DK" sz="2400" b="1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a) là đa giác lồi</a:t>
            </a:r>
            <a:endParaRPr lang="en-VN" sz="2400" b="1" dirty="0">
              <a:solidFill>
                <a:srgbClr val="00206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49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3E9D69C2-255A-B1DE-ACCA-632CD6899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07DFAC4-0C32-2C07-069D-CCFDF4C0A92B}"/>
              </a:ext>
            </a:extLst>
          </p:cNvPr>
          <p:cNvSpPr txBox="1"/>
          <p:nvPr/>
        </p:nvSpPr>
        <p:spPr>
          <a:xfrm>
            <a:off x="336349" y="1663129"/>
            <a:ext cx="3859731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	 </a:t>
            </a:r>
            <a:r>
              <a:rPr lang="vi-VN" sz="2400" dirty="0">
                <a:latin typeface="UTM Avo" panose="02040603050506020204" pitchFamily="18" charset="0"/>
              </a:rPr>
              <a:t>Cho các vật thể có dạng đa giác đều như ở Hình 35. Gọi tên từng đa giác đều đó.</a:t>
            </a:r>
          </a:p>
          <a:p>
            <a:pPr lvl="0" algn="just">
              <a:lnSpc>
                <a:spcPct val="150000"/>
              </a:lnSpc>
              <a:defRPr/>
            </a:pPr>
            <a:endParaRPr lang="en-VN" sz="2400" dirty="0"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6D6A4B-A2F3-AF06-E495-1329FCF04D92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6572AC-FFC4-F9DC-8F2E-2D8F2AB29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238" y="1600085"/>
            <a:ext cx="7086964" cy="447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8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4F89F2F0-E894-1218-3098-83701683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CDE2E5-47C0-BA12-DE8B-CC0B76D4CD7B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AC5A71-9EF4-5174-2D1F-E1BAA121E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4598" y="1854085"/>
            <a:ext cx="7086964" cy="44706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64A29A-5E34-996A-758E-2D0EE197A08D}"/>
              </a:ext>
            </a:extLst>
          </p:cNvPr>
          <p:cNvSpPr txBox="1"/>
          <p:nvPr/>
        </p:nvSpPr>
        <p:spPr>
          <a:xfrm>
            <a:off x="601781" y="2691550"/>
            <a:ext cx="232503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a-DK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Ngũ giác đều</a:t>
            </a:r>
            <a:endParaRPr kumimoji="0" lang="en-V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5BFED9-F859-2E73-73C7-5CBE7C9A14A8}"/>
              </a:ext>
            </a:extLst>
          </p:cNvPr>
          <p:cNvSpPr txBox="1"/>
          <p:nvPr/>
        </p:nvSpPr>
        <p:spPr>
          <a:xfrm>
            <a:off x="5024389" y="1613964"/>
            <a:ext cx="232503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da-DK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Lục giác đều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69B556-D7AD-8BD8-C0A5-416C18C7E689}"/>
              </a:ext>
            </a:extLst>
          </p:cNvPr>
          <p:cNvSpPr txBox="1"/>
          <p:nvPr/>
        </p:nvSpPr>
        <p:spPr>
          <a:xfrm>
            <a:off x="9516058" y="1927988"/>
            <a:ext cx="232503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da-DK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Bát giác đều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8F4915-CB00-283E-236D-4666470B1ED0}"/>
              </a:ext>
            </a:extLst>
          </p:cNvPr>
          <p:cNvSpPr txBox="1"/>
          <p:nvPr/>
        </p:nvSpPr>
        <p:spPr>
          <a:xfrm>
            <a:off x="359562" y="4508132"/>
            <a:ext cx="232503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da-DK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Cửu giác đều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D008C6-47A3-C585-FE37-0B6940CFE433}"/>
              </a:ext>
            </a:extLst>
          </p:cNvPr>
          <p:cNvSpPr txBox="1"/>
          <p:nvPr/>
        </p:nvSpPr>
        <p:spPr>
          <a:xfrm>
            <a:off x="5367289" y="5043981"/>
            <a:ext cx="232503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da-DK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Thập giác đều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2D8DA-3FBB-A23C-6EA8-506B6AD6B17F}"/>
              </a:ext>
            </a:extLst>
          </p:cNvPr>
          <p:cNvSpPr txBox="1"/>
          <p:nvPr/>
        </p:nvSpPr>
        <p:spPr>
          <a:xfrm>
            <a:off x="9644861" y="4508132"/>
            <a:ext cx="2325036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da-DK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Đa giác đều 12 cạnh</a:t>
            </a:r>
          </a:p>
        </p:txBody>
      </p:sp>
    </p:spTree>
    <p:extLst>
      <p:ext uri="{BB962C8B-B14F-4D97-AF65-F5344CB8AC3E}">
        <p14:creationId xmlns:p14="http://schemas.microsoft.com/office/powerpoint/2010/main" val="68191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44864A31-C15D-3267-40D4-8CBF43813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99B5BA3-C8F1-B593-52E7-239CA21598B0}"/>
              </a:ext>
            </a:extLst>
          </p:cNvPr>
          <p:cNvSpPr txBox="1"/>
          <p:nvPr/>
        </p:nvSpPr>
        <p:spPr>
          <a:xfrm>
            <a:off x="336349" y="1663129"/>
            <a:ext cx="10328443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	  </a:t>
            </a:r>
            <a:r>
              <a:rPr lang="en-VN" sz="2400" dirty="0">
                <a:latin typeface="UTM Avo" panose="02040603050506020204" pitchFamily="18" charset="0"/>
              </a:rPr>
              <a:t>Mỗi phát biểu sau đây có đúng hay không? Vì sao?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ECA67B5-4EBC-F193-D567-965DF6809D34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03</a:t>
            </a: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276DC2FF-FB10-E266-6F6F-946E51B58E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312811"/>
              </p:ext>
            </p:extLst>
          </p:nvPr>
        </p:nvGraphicFramePr>
        <p:xfrm>
          <a:off x="967803" y="2472206"/>
          <a:ext cx="9918369" cy="3364035"/>
        </p:xfrm>
        <a:graphic>
          <a:graphicData uri="http://schemas.openxmlformats.org/drawingml/2006/table">
            <a:tbl>
              <a:tblPr firstRow="1" bandRow="1"/>
              <a:tblGrid>
                <a:gridCol w="8321261">
                  <a:extLst>
                    <a:ext uri="{9D8B030D-6E8A-4147-A177-3AD203B41FA5}">
                      <a16:colId xmlns:a16="http://schemas.microsoft.com/office/drawing/2014/main" val="2325659015"/>
                    </a:ext>
                  </a:extLst>
                </a:gridCol>
                <a:gridCol w="1597108">
                  <a:extLst>
                    <a:ext uri="{9D8B030D-6E8A-4147-A177-3AD203B41FA5}">
                      <a16:colId xmlns:a16="http://schemas.microsoft.com/office/drawing/2014/main" val="1793857216"/>
                    </a:ext>
                  </a:extLst>
                </a:gridCol>
              </a:tblGrid>
              <a:tr h="11213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VN" sz="2400" dirty="0">
                          <a:latin typeface="UTM Avo" panose="02040603050506020204" pitchFamily="18" charset="0"/>
                        </a:rPr>
                        <a:t>a) Đa giác luôn nằm về một phía của đường thẳng chứa một cạnh bất kì của đa giác đó là đa giác lồi.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VN" sz="24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00044"/>
                  </a:ext>
                </a:extLst>
              </a:tr>
              <a:tr h="11213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VN" sz="2400" dirty="0">
                          <a:latin typeface="UTM Avo" panose="02040603050506020204" pitchFamily="18" charset="0"/>
                        </a:rPr>
                        <a:t>b) Tứ giác có tất cả các cạnh bằng nhau là tứ giác đều.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VN" sz="24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988229"/>
                  </a:ext>
                </a:extLst>
              </a:tr>
              <a:tr h="11213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VN" sz="2400" dirty="0">
                          <a:latin typeface="UTM Avo" panose="02040603050506020204" pitchFamily="18" charset="0"/>
                        </a:rPr>
                        <a:t>c) 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</a:t>
                      </a:r>
                      <a:r>
                        <a:rPr lang="en-VN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ứ giác có tất cả các góc bằng nhau là tứ giác đều.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VN" sz="24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79078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D10A9B8-20B3-8EDC-4835-3F78DD558DB8}"/>
              </a:ext>
            </a:extLst>
          </p:cNvPr>
          <p:cNvSpPr txBox="1"/>
          <p:nvPr/>
        </p:nvSpPr>
        <p:spPr>
          <a:xfrm>
            <a:off x="9563438" y="2798908"/>
            <a:ext cx="1082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 err="1">
                <a:solidFill>
                  <a:srgbClr val="00206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endParaRPr lang="en-VN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ED0452-2964-2896-B49C-3CB13BA000C2}"/>
              </a:ext>
            </a:extLst>
          </p:cNvPr>
          <p:cNvSpPr txBox="1"/>
          <p:nvPr/>
        </p:nvSpPr>
        <p:spPr>
          <a:xfrm>
            <a:off x="9512114" y="3931562"/>
            <a:ext cx="1082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endParaRPr lang="en-VN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4A47DE-4246-1544-0561-D6C57EFF59E0}"/>
              </a:ext>
            </a:extLst>
          </p:cNvPr>
          <p:cNvSpPr txBox="1"/>
          <p:nvPr/>
        </p:nvSpPr>
        <p:spPr>
          <a:xfrm>
            <a:off x="9524936" y="5055200"/>
            <a:ext cx="1082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endParaRPr lang="en-VN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98CA40-76E4-DA62-8BAB-F0EB8F70B2C1}"/>
              </a:ext>
            </a:extLst>
          </p:cNvPr>
          <p:cNvSpPr txBox="1"/>
          <p:nvPr/>
        </p:nvSpPr>
        <p:spPr>
          <a:xfrm>
            <a:off x="933651" y="4015093"/>
            <a:ext cx="8364353" cy="112184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ứ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giác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đều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tất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endParaRPr lang="fr-FR" sz="24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16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3" grpId="0"/>
      <p:bldP spid="5" grpId="0"/>
      <p:bldP spid="6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96D072F3-37CB-EF27-0B55-24AC10524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ABF1D6-9F20-982E-C41C-8950752A925F}"/>
              </a:ext>
            </a:extLst>
          </p:cNvPr>
          <p:cNvSpPr txBox="1"/>
          <p:nvPr/>
        </p:nvSpPr>
        <p:spPr>
          <a:xfrm>
            <a:off x="1327751" y="1663129"/>
            <a:ext cx="11300594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từng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đa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giác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đều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số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?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: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AB0730C-72D1-C9EE-5A48-72A196A158CE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F71908-243F-A800-3916-0A84656A1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0" y="2402459"/>
            <a:ext cx="10098356" cy="33823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749900-693B-E951-3CB5-9BCE16EC7EF5}"/>
              </a:ext>
            </a:extLst>
          </p:cNvPr>
          <p:cNvSpPr txBox="1"/>
          <p:nvPr/>
        </p:nvSpPr>
        <p:spPr>
          <a:xfrm>
            <a:off x="4985901" y="3508749"/>
            <a:ext cx="5385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629C51-A3FF-F03B-DD39-929A7CBECFD0}"/>
              </a:ext>
            </a:extLst>
          </p:cNvPr>
          <p:cNvSpPr txBox="1"/>
          <p:nvPr/>
        </p:nvSpPr>
        <p:spPr>
          <a:xfrm>
            <a:off x="7290951" y="3508749"/>
            <a:ext cx="5385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F8CC45-CCC0-0489-27F6-91FA939E3DA1}"/>
              </a:ext>
            </a:extLst>
          </p:cNvPr>
          <p:cNvSpPr txBox="1"/>
          <p:nvPr/>
        </p:nvSpPr>
        <p:spPr>
          <a:xfrm>
            <a:off x="9390684" y="3508749"/>
            <a:ext cx="87091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120</a:t>
            </a:r>
            <a:endParaRPr lang="en-VN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3B085B-BD4E-5D1C-4D62-0909D672596D}"/>
              </a:ext>
            </a:extLst>
          </p:cNvPr>
          <p:cNvSpPr txBox="1"/>
          <p:nvPr/>
        </p:nvSpPr>
        <p:spPr>
          <a:xfrm>
            <a:off x="4985901" y="4778749"/>
            <a:ext cx="5385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7</a:t>
            </a:r>
            <a:endParaRPr lang="en-VN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3D187E-AE25-6BFD-6BC3-59B8B73EDB16}"/>
              </a:ext>
            </a:extLst>
          </p:cNvPr>
          <p:cNvSpPr txBox="1"/>
          <p:nvPr/>
        </p:nvSpPr>
        <p:spPr>
          <a:xfrm>
            <a:off x="7290951" y="4778749"/>
            <a:ext cx="5385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7</a:t>
            </a:r>
            <a:endParaRPr lang="en-VN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8B2703C-9891-A757-3796-484451B4A461}"/>
                  </a:ext>
                </a:extLst>
              </p:cNvPr>
              <p:cNvSpPr txBox="1"/>
              <p:nvPr/>
            </p:nvSpPr>
            <p:spPr>
              <a:xfrm>
                <a:off x="9527716" y="4548072"/>
                <a:ext cx="668213" cy="8082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defRPr sz="2400" b="1">
                    <a:solidFill>
                      <a:schemeClr val="tx1"/>
                    </a:solidFill>
                    <a:latin typeface="UTM Avo" panose="0204060305050602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V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da-DK" i="0"/>
                            <m:t>900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da-DK" i="0"/>
                            <m:t>7</m:t>
                          </m:r>
                        </m:den>
                      </m:f>
                    </m:oMath>
                  </m:oMathPara>
                </a14:m>
                <a:endParaRPr lang="en-VN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8B2703C-9891-A757-3796-484451B4A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7716" y="4548072"/>
                <a:ext cx="668213" cy="8082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259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C93F4847-9D27-7D4E-94AE-C3FE739D9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D7C845D-7A0D-50C6-C7B7-5ECC311EF2DF}"/>
              </a:ext>
            </a:extLst>
          </p:cNvPr>
          <p:cNvSpPr txBox="1"/>
          <p:nvPr/>
        </p:nvSpPr>
        <p:spPr>
          <a:xfrm>
            <a:off x="336349" y="1663129"/>
            <a:ext cx="1149158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	 </a:t>
            </a:r>
            <a:r>
              <a:rPr lang="vi-VN" sz="2400" dirty="0">
                <a:latin typeface="UTM Avo" panose="02040603050506020204" pitchFamily="18" charset="0"/>
              </a:rPr>
              <a:t>Quan sát các hình 36a, 36b, 36c và dùng compa, thước thẳng để vẽ lục giác đều theo cách đó.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13744C0-D37F-ACCE-CE1F-7A1EB4207363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D1412A-7823-8660-5923-8B26FA390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456" y="2955847"/>
            <a:ext cx="9474687" cy="302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7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AE706ECC-3616-E6A0-D16A-05A932319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36F5FF9-48C4-277C-95C2-615749AB06EC}"/>
              </a:ext>
            </a:extLst>
          </p:cNvPr>
          <p:cNvSpPr txBox="1"/>
          <p:nvPr/>
        </p:nvSpPr>
        <p:spPr>
          <a:xfrm>
            <a:off x="336348" y="1663129"/>
            <a:ext cx="8833051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	 </a:t>
            </a:r>
            <a:r>
              <a:rPr lang="vi-VN" sz="2400" dirty="0">
                <a:latin typeface="UTM Avo" panose="02040603050506020204" pitchFamily="18" charset="0"/>
              </a:rPr>
              <a:t>a) Ở Hình 37a, ta thực hiện phép quay ngược chiều giữ nguyên hình đa giác đều ABCDEGH (có 7 cạnh) và biến các điểm A, B, C, D, E, G, H lần lượt thành các điểm H, A, B, C, D, E, G. Phép quay đó là phép quay nào? </a:t>
            </a:r>
          </a:p>
          <a:p>
            <a:pPr lvl="0" algn="just">
              <a:lnSpc>
                <a:spcPct val="150000"/>
              </a:lnSpc>
              <a:defRPr/>
            </a:pPr>
            <a:endParaRPr lang="vi-VN" sz="2400" dirty="0"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1F9A5D7-0AC8-261F-85CD-C85230E1AB81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91A15E-579D-91FD-1D5D-85CCF7EFE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961" y="1676291"/>
            <a:ext cx="2753317" cy="314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9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1C828CC2-666F-639B-04EC-F5622EB0D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C9BA31-4377-ED3B-0730-E500EF4AD0FA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9BE0334-DFD4-15DB-C108-3B7CA1841F5E}"/>
                  </a:ext>
                </a:extLst>
              </p:cNvPr>
              <p:cNvSpPr/>
              <p:nvPr/>
            </p:nvSpPr>
            <p:spPr>
              <a:xfrm>
                <a:off x="341951" y="2318161"/>
                <a:ext cx="8488782" cy="1991992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lvl="0" algn="just">
                  <a:lnSpc>
                    <a:spcPct val="150000"/>
                  </a:lnSpc>
                  <a:defRPr/>
                </a:pPr>
                <a:r>
                  <a:rPr lang="vi-VN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Gọi O là tâm của đa giác đều ABCDEGH. Phép quay biến A, B, C, D, E, G, H thành H, A, B, C, D, E, G là phép quay ngược chiều tâm O quay góc </a:t>
                </a:r>
                <a:r>
                  <a:rPr lang="el-G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α°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a-DK" sz="2400" i="0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l-GR" sz="2400" kern="100" dirty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°</m:t>
                        </m:r>
                      </m:num>
                      <m:den>
                        <m:r>
                          <m:rPr>
                            <m:nor/>
                          </m:rPr>
                          <a:rPr lang="da-DK" sz="2400" i="0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den>
                    </m:f>
                    <m:r>
                      <a:rPr lang="da-DK" sz="2400">
                        <a:solidFill>
                          <a:schemeClr val="tx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≈</m:t>
                    </m:r>
                    <m:r>
                      <m:rPr>
                        <m:nor/>
                      </m:rPr>
                      <a:rPr lang="da-DK" sz="2400" i="0">
                        <a:solidFill>
                          <a:schemeClr val="tx1">
                            <a:lumMod val="50000"/>
                          </a:scheme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chemeClr val="tx1">
                            <a:lumMod val="50000"/>
                          </a:scheme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l-GR" sz="2400" kern="100" dirty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a:rPr lang="da-DK" sz="2400">
                        <a:solidFill>
                          <a:schemeClr val="tx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 </m:t>
                    </m:r>
                  </m:oMath>
                </a14:m>
                <a:endParaRPr lang="el-GR" sz="2400" kern="100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9BE0334-DFD4-15DB-C108-3B7CA1841F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51" y="2318161"/>
                <a:ext cx="8488782" cy="1991992"/>
              </a:xfrm>
              <a:prstGeom prst="rect">
                <a:avLst/>
              </a:prstGeom>
              <a:blipFill>
                <a:blip r:embed="rId4"/>
                <a:stretch>
                  <a:fillRect l="-1723" r="-1651" b="-3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2315;p42">
            <a:extLst>
              <a:ext uri="{FF2B5EF4-FFF2-40B4-BE49-F238E27FC236}">
                <a16:creationId xmlns:a16="http://schemas.microsoft.com/office/drawing/2014/main" id="{22AB580E-679B-B707-3E27-4BE912DBE626}"/>
              </a:ext>
            </a:extLst>
          </p:cNvPr>
          <p:cNvSpPr txBox="1">
            <a:spLocks/>
          </p:cNvSpPr>
          <p:nvPr/>
        </p:nvSpPr>
        <p:spPr>
          <a:xfrm>
            <a:off x="1371599" y="1681464"/>
            <a:ext cx="1584961" cy="62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Bài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giải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BDD739-B3DD-F745-C147-A945E9D5A6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9095" y="2302825"/>
            <a:ext cx="2753317" cy="314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8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35905085-A177-AA82-8527-CD59D5966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560E040-0D8E-88D6-912B-1DE2395AD071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F575F2-C8F6-E5D5-B6B2-62DA2AE9304D}"/>
              </a:ext>
            </a:extLst>
          </p:cNvPr>
          <p:cNvSpPr/>
          <p:nvPr/>
        </p:nvSpPr>
        <p:spPr>
          <a:xfrm>
            <a:off x="341951" y="1691628"/>
            <a:ext cx="8488782" cy="2732515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  <a:r>
              <a:rPr lang="vi-VN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Ở Hình 37b, ta thực hiện phép quay thuận chiều giữ nguyên hình đa giác đều ABCDEGH (có 7 cạnh) và biến các điểm A, B, C, D, E, G, H lần lượt thành các điểm B, C, D, E, G, H, A. Phép quay đó là phép quay nào?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A99257-C981-2D01-4A55-A0025C8BD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2656" y="1512252"/>
            <a:ext cx="2934378" cy="336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4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31C621D2-800C-2E18-E4CA-84ABB9A1C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1586089-491B-5FA2-CBED-97A88E9DB1C8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1CB23C6-C689-8206-E486-68E698292DD6}"/>
                  </a:ext>
                </a:extLst>
              </p:cNvPr>
              <p:cNvSpPr/>
              <p:nvPr/>
            </p:nvSpPr>
            <p:spPr>
              <a:xfrm>
                <a:off x="341951" y="2343561"/>
                <a:ext cx="8006182" cy="2011292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lvl="0" algn="just">
                  <a:lnSpc>
                    <a:spcPct val="150000"/>
                  </a:lnSpc>
                  <a:defRPr/>
                </a:pPr>
                <a:r>
                  <a:rPr lang="vi-VN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Phép quay biến A, B, C, D, E, G, H thành B, C, D, E, G, H, A là phép quay cùng chiều tâm O quay góc </a:t>
                </a:r>
                <a:endParaRPr lang="en-US" sz="2400" kern="100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50000"/>
                  </a:lnSpc>
                  <a:defRPr/>
                </a:pPr>
                <a:r>
                  <a:rPr lang="el-G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α°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a-DK" sz="2400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l-GR" sz="2400" kern="100" dirty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°</m:t>
                        </m:r>
                      </m:num>
                      <m:den>
                        <m:r>
                          <m:rPr>
                            <m:nor/>
                          </m:rPr>
                          <a:rPr lang="da-DK" sz="2400">
                            <a:solidFill>
                              <a:schemeClr val="tx1">
                                <a:lumMod val="50000"/>
                              </a:schemeClr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den>
                    </m:f>
                    <m:r>
                      <a:rPr lang="da-DK" sz="2400">
                        <a:solidFill>
                          <a:schemeClr val="tx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≈</m:t>
                    </m:r>
                    <m:r>
                      <m:rPr>
                        <m:nor/>
                      </m:rPr>
                      <a:rPr lang="da-DK" sz="2400">
                        <a:solidFill>
                          <a:schemeClr val="tx1">
                            <a:lumMod val="50000"/>
                          </a:schemeClr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51</m:t>
                    </m:r>
                    <m:r>
                      <m:rPr>
                        <m:nor/>
                      </m:rPr>
                      <a:rPr lang="el-GR" sz="2400" kern="100" dirty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a:rPr lang="da-DK" sz="2400">
                        <a:solidFill>
                          <a:schemeClr val="tx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 </m:t>
                    </m:r>
                  </m:oMath>
                </a14:m>
                <a:endParaRPr lang="el-GR" sz="2400" kern="100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1CB23C6-C689-8206-E486-68E698292D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51" y="2343561"/>
                <a:ext cx="8006182" cy="2011292"/>
              </a:xfrm>
              <a:prstGeom prst="rect">
                <a:avLst/>
              </a:prstGeom>
              <a:blipFill>
                <a:blip r:embed="rId4"/>
                <a:stretch>
                  <a:fillRect l="-1828" r="-1828" b="-24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2315;p42">
            <a:extLst>
              <a:ext uri="{FF2B5EF4-FFF2-40B4-BE49-F238E27FC236}">
                <a16:creationId xmlns:a16="http://schemas.microsoft.com/office/drawing/2014/main" id="{945D8FFB-F2DA-A5FB-4E20-7008EF26AE14}"/>
              </a:ext>
            </a:extLst>
          </p:cNvPr>
          <p:cNvSpPr txBox="1">
            <a:spLocks/>
          </p:cNvSpPr>
          <p:nvPr/>
        </p:nvSpPr>
        <p:spPr>
          <a:xfrm>
            <a:off x="1371599" y="1681464"/>
            <a:ext cx="1584961" cy="62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Bài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giải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46C80-D89B-09BC-8AC8-62462A1D8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2656" y="2198052"/>
            <a:ext cx="2934378" cy="336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8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2C8EC263-B2F8-035E-C84D-BD4843277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BF1041E-31F3-67C9-84FA-1FC7FFCBC82F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858CCA-FF1A-3013-4530-8CABC86A08DF}"/>
              </a:ext>
            </a:extLst>
          </p:cNvPr>
          <p:cNvSpPr/>
          <p:nvPr/>
        </p:nvSpPr>
        <p:spPr>
          <a:xfrm>
            <a:off x="275276" y="1650891"/>
            <a:ext cx="8412582" cy="2732515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vi-VN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Ở Hình 38a, ta thực hiện phép quay thuận chiều giữ nguyên hình đa giác đều ABCDEGHK (có 8 cạnh) và biến các điểm A, B, C, D, E, G, H, K lần lượt thành các điểm B, C, D, E, G, H, K, A. Phép quay đó là phép quay nào?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64A85D-3AD1-4DD2-DED1-FA026A9F4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9095" y="1650891"/>
            <a:ext cx="2753317" cy="314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41D74FFB-1D47-7F9C-147B-EE3E18465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D0E4AA8-43A1-42A2-B682-79196D72C7D0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F840CCA-A0E2-3B85-EF25-A099C2458130}"/>
                  </a:ext>
                </a:extLst>
              </p:cNvPr>
              <p:cNvSpPr/>
              <p:nvPr/>
            </p:nvSpPr>
            <p:spPr>
              <a:xfrm>
                <a:off x="341951" y="2343561"/>
                <a:ext cx="7659049" cy="2576190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lvl="0" algn="just">
                  <a:lnSpc>
                    <a:spcPct val="150000"/>
                  </a:lnSpc>
                  <a:defRPr/>
                </a:pPr>
                <a:r>
                  <a:rPr lang="vi-VN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Gọi O là tâm của đa giác đều ABCDEGHK. Phép quay biến A, B, C, D, E, G, H,K thành B, C, D, E, G, H, K, A là phép quay cùng chiều tâm O quay góc </a:t>
                </a:r>
                <a:r>
                  <a:rPr lang="el-G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α°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a-DK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l-GR" sz="2400" kern="100" dirty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°</m:t>
                        </m:r>
                      </m:num>
                      <m:den>
                        <m:r>
                          <m:rPr>
                            <m:nor/>
                          </m:rPr>
                          <a:rPr lang="da-DK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da-DK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45</m:t>
                    </m:r>
                    <m:r>
                      <m:rPr>
                        <m:nor/>
                      </m:rPr>
                      <a:rPr lang="el-GR" sz="2400" kern="100" dirty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a:rPr lang="da-DK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 </m:t>
                    </m:r>
                  </m:oMath>
                </a14:m>
                <a:endParaRPr lang="el-GR" sz="2400" kern="100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F840CCA-A0E2-3B85-EF25-A099C24581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51" y="2343561"/>
                <a:ext cx="7659049" cy="2576190"/>
              </a:xfrm>
              <a:prstGeom prst="rect">
                <a:avLst/>
              </a:prstGeom>
              <a:blipFill>
                <a:blip r:embed="rId4"/>
                <a:stretch>
                  <a:fillRect l="-1909" r="-1830" b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2315;p42">
            <a:extLst>
              <a:ext uri="{FF2B5EF4-FFF2-40B4-BE49-F238E27FC236}">
                <a16:creationId xmlns:a16="http://schemas.microsoft.com/office/drawing/2014/main" id="{BBFAFD25-D0E3-114F-9F0E-FC6C4A311594}"/>
              </a:ext>
            </a:extLst>
          </p:cNvPr>
          <p:cNvSpPr txBox="1">
            <a:spLocks/>
          </p:cNvSpPr>
          <p:nvPr/>
        </p:nvSpPr>
        <p:spPr>
          <a:xfrm>
            <a:off x="1371599" y="1681464"/>
            <a:ext cx="1584961" cy="62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Bài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giải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47B7BE-81A0-1B61-4EA4-5DA4615A8A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6401" y="2241443"/>
            <a:ext cx="2775694" cy="340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360DF863-AAAA-083F-F485-9D969417B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7C4A8E-CC26-2FB7-681E-65A15D066301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6F092E-8F91-0A39-5BCF-AB7C895FDEFF}"/>
              </a:ext>
            </a:extLst>
          </p:cNvPr>
          <p:cNvSpPr/>
          <p:nvPr/>
        </p:nvSpPr>
        <p:spPr>
          <a:xfrm>
            <a:off x="316551" y="1700094"/>
            <a:ext cx="8412582" cy="3286512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vi-VN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Ở Hình 38b, ta thực hiện phép quay ngược chiều giữ nguyên hình đa giác đều ABCDEGHK (có 8 cạnh) và biến các điểm A, B, C, D, E, G, H, K lần lượt thành các điểm K, A, B, C, D, E, G, H. Phép quay đó là phép quay nào? </a:t>
            </a:r>
          </a:p>
          <a:p>
            <a:pPr lvl="0" algn="just">
              <a:lnSpc>
                <a:spcPct val="150000"/>
              </a:lnSpc>
              <a:defRPr/>
            </a:pPr>
            <a:endParaRPr lang="vi-VN" sz="2400" kern="100" dirty="0">
              <a:latin typeface="UTM Avo" panose="02040603050506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CA914A-0273-36F8-47C3-8E69B5A77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959" y="1814936"/>
            <a:ext cx="2609259" cy="31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E5436104-BF27-5083-33C9-B3C7E3607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33AF223-FB68-D6CA-5818-3038AF4A9B72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37E3DC-A4FC-52B6-0CA0-4B1E443D2DC1}"/>
                  </a:ext>
                </a:extLst>
              </p:cNvPr>
              <p:cNvSpPr/>
              <p:nvPr/>
            </p:nvSpPr>
            <p:spPr>
              <a:xfrm>
                <a:off x="341951" y="2343561"/>
                <a:ext cx="7659049" cy="2576190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lvl="0" algn="just">
                  <a:lnSpc>
                    <a:spcPct val="150000"/>
                  </a:lnSpc>
                  <a:defRPr/>
                </a:pPr>
                <a:r>
                  <a:rPr lang="vi-VN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Gọi O là tâm của đa giác đều ABCDEGHK. Phép quay biến A, B, C, D, E, G, H,K thành K, A, B, C, D, E, G, H  là phép quay cùng chiều tâm O quay góc </a:t>
                </a:r>
                <a:r>
                  <a:rPr lang="el-G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α°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a-DK" sz="24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l-GR" sz="2400" kern="100" dirty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°</m:t>
                        </m:r>
                      </m:num>
                      <m:den>
                        <m:r>
                          <m:rPr>
                            <m:nor/>
                          </m:rPr>
                          <a:rPr lang="da-DK" sz="240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da-DK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da-DK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45</m:t>
                    </m:r>
                    <m:r>
                      <m:rPr>
                        <m:nor/>
                      </m:rPr>
                      <a:rPr lang="el-GR" sz="2400" kern="100" dirty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a:rPr lang="da-DK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 </m:t>
                    </m:r>
                  </m:oMath>
                </a14:m>
                <a:endParaRPr lang="el-GR" sz="2400" kern="100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37E3DC-A4FC-52B6-0CA0-4B1E443D2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51" y="2343561"/>
                <a:ext cx="7659049" cy="2576190"/>
              </a:xfrm>
              <a:prstGeom prst="rect">
                <a:avLst/>
              </a:prstGeom>
              <a:blipFill>
                <a:blip r:embed="rId4"/>
                <a:stretch>
                  <a:fillRect l="-1909" r="-1830" b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2315;p42">
            <a:extLst>
              <a:ext uri="{FF2B5EF4-FFF2-40B4-BE49-F238E27FC236}">
                <a16:creationId xmlns:a16="http://schemas.microsoft.com/office/drawing/2014/main" id="{C1D12CAD-BEDA-E21A-A621-923F19D634F5}"/>
              </a:ext>
            </a:extLst>
          </p:cNvPr>
          <p:cNvSpPr txBox="1">
            <a:spLocks/>
          </p:cNvSpPr>
          <p:nvPr/>
        </p:nvSpPr>
        <p:spPr>
          <a:xfrm>
            <a:off x="1371599" y="1681464"/>
            <a:ext cx="1584961" cy="62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Bài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giải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80ED6B-7DCD-A4ED-9119-DABD48A27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6401" y="2241443"/>
            <a:ext cx="2775694" cy="340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15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6CE023C2-D87C-D0C1-88B6-915FBAB5F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F200CC-EB37-8940-0A4B-14F890B14B1A}"/>
              </a:ext>
            </a:extLst>
          </p:cNvPr>
          <p:cNvSpPr/>
          <p:nvPr/>
        </p:nvSpPr>
        <p:spPr>
          <a:xfrm>
            <a:off x="316550" y="1700094"/>
            <a:ext cx="11392849" cy="1070521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vi-VN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 tìm hiểu và chỉ ra những vật thể trong thực tiễn mà cấu trúc của nó có dạng hình đa giác đều.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B3941D1-B89B-1A81-8FB0-09180C52E5BC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E0D771-D1D5-77CA-C391-CAAC1288ABCE}"/>
              </a:ext>
            </a:extLst>
          </p:cNvPr>
          <p:cNvSpPr txBox="1"/>
          <p:nvPr/>
        </p:nvSpPr>
        <p:spPr>
          <a:xfrm flipH="1">
            <a:off x="294037" y="2838680"/>
            <a:ext cx="1596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400" b="1" dirty="0">
                <a:solidFill>
                  <a:srgbClr val="FF0000"/>
                </a:solidFill>
                <a:latin typeface="UTM Avo" panose="02040603050506020204" pitchFamily="18" charset="0"/>
              </a:rPr>
              <a:t>Bài giải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8ED180-BB6B-3EC3-08FE-8EAC4FA89198}"/>
              </a:ext>
            </a:extLst>
          </p:cNvPr>
          <p:cNvSpPr/>
          <p:nvPr/>
        </p:nvSpPr>
        <p:spPr>
          <a:xfrm>
            <a:off x="316550" y="3232560"/>
            <a:ext cx="11392849" cy="1070521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tiễn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rubik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gạch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lát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mứt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tết</a:t>
            </a:r>
            <a:r>
              <a:rPr lang="en-US" sz="2400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,...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C029F3-3CBB-6867-321C-A81E21433CD2}"/>
              </a:ext>
            </a:extLst>
          </p:cNvPr>
          <p:cNvGrpSpPr/>
          <p:nvPr/>
        </p:nvGrpSpPr>
        <p:grpSpPr>
          <a:xfrm>
            <a:off x="1922668" y="4373512"/>
            <a:ext cx="8254266" cy="1994882"/>
            <a:chOff x="339402" y="2824110"/>
            <a:chExt cx="8465196" cy="1923111"/>
          </a:xfrm>
        </p:grpSpPr>
        <p:pic>
          <p:nvPicPr>
            <p:cNvPr id="6" name="Picture 2" descr="Hướng dẫn cách giải Rubik Megaminx (Rubik 12 mặt) cho người mới H2 Rubik  Shop">
              <a:extLst>
                <a:ext uri="{FF2B5EF4-FFF2-40B4-BE49-F238E27FC236}">
                  <a16:creationId xmlns:a16="http://schemas.microsoft.com/office/drawing/2014/main" id="{4DE66110-7670-8382-257B-1A8FBB4918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02" y="2838903"/>
              <a:ext cx="1908317" cy="1908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Biển báo đa giác tùy chọn nội dung - Namtrung Safety">
              <a:extLst>
                <a:ext uri="{FF2B5EF4-FFF2-40B4-BE49-F238E27FC236}">
                  <a16:creationId xmlns:a16="http://schemas.microsoft.com/office/drawing/2014/main" id="{426097F7-7939-CB4D-2FD1-9B7E7B7B2C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0890" y="2855508"/>
              <a:ext cx="2066872" cy="1891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Gạch lục giác và những ứng dụng siêu tiện ích">
              <a:extLst>
                <a:ext uri="{FF2B5EF4-FFF2-40B4-BE49-F238E27FC236}">
                  <a16:creationId xmlns:a16="http://schemas.microsoft.com/office/drawing/2014/main" id="{E0A5A362-175C-D260-3F1D-493BAD572B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4186" y="2838902"/>
              <a:ext cx="2451953" cy="1908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Hộp mứt Tết bát giác 450g">
              <a:extLst>
                <a:ext uri="{FF2B5EF4-FFF2-40B4-BE49-F238E27FC236}">
                  <a16:creationId xmlns:a16="http://schemas.microsoft.com/office/drawing/2014/main" id="{8DE34A8A-ECC7-4650-700B-2F5C93DF77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7228" y="2824110"/>
              <a:ext cx="2157370" cy="1891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546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3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5">
            <a:extLst>
              <a:ext uri="{FF2B5EF4-FFF2-40B4-BE49-F238E27FC236}">
                <a16:creationId xmlns:a16="http://schemas.microsoft.com/office/drawing/2014/main" id="{CA2D4826-9029-A7AB-2CE9-12F6C4EF4506}"/>
              </a:ext>
            </a:extLst>
          </p:cNvPr>
          <p:cNvGrpSpPr/>
          <p:nvPr/>
        </p:nvGrpSpPr>
        <p:grpSpPr>
          <a:xfrm>
            <a:off x="4892962" y="2915628"/>
            <a:ext cx="2736543" cy="1558939"/>
            <a:chOff x="309542" y="967667"/>
            <a:chExt cx="2878585" cy="1558939"/>
          </a:xfrm>
        </p:grpSpPr>
        <p:pic>
          <p:nvPicPr>
            <p:cNvPr id="3" name="Google Shape;186;p5">
              <a:hlinkClick r:id="rId4"/>
              <a:extLst>
                <a:ext uri="{FF2B5EF4-FFF2-40B4-BE49-F238E27FC236}">
                  <a16:creationId xmlns:a16="http://schemas.microsoft.com/office/drawing/2014/main" id="{B011DBCE-CE3C-C23C-5508-D590BA351A1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87;p5">
              <a:extLst>
                <a:ext uri="{FF2B5EF4-FFF2-40B4-BE49-F238E27FC236}">
                  <a16:creationId xmlns:a16="http://schemas.microsoft.com/office/drawing/2014/main" id="{043BB292-5246-2881-FC89-912D955848D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BC0C007-81E3-638B-BDDA-391190EEACCB}"/>
              </a:ext>
            </a:extLst>
          </p:cNvPr>
          <p:cNvGrpSpPr/>
          <p:nvPr/>
        </p:nvGrpSpPr>
        <p:grpSpPr>
          <a:xfrm>
            <a:off x="501315" y="2043496"/>
            <a:ext cx="3108961" cy="2342950"/>
            <a:chOff x="577515" y="2094296"/>
            <a:chExt cx="3108961" cy="234295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9C9E965-C3BC-9F06-ACF9-C4B78BF55145}"/>
                </a:ext>
              </a:extLst>
            </p:cNvPr>
            <p:cNvSpPr/>
            <p:nvPr/>
          </p:nvSpPr>
          <p:spPr>
            <a:xfrm>
              <a:off x="577515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Ôn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tập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kiến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thức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đã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học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4" name="Picture 2" descr="Smiling ">
              <a:extLst>
                <a:ext uri="{FF2B5EF4-FFF2-40B4-BE49-F238E27FC236}">
                  <a16:creationId xmlns:a16="http://schemas.microsoft.com/office/drawing/2014/main" id="{16586DB9-F1C0-6056-7547-A025FD5418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215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5CBB3-B9F4-B28F-39D5-1FE8D3FA8494}"/>
              </a:ext>
            </a:extLst>
          </p:cNvPr>
          <p:cNvGrpSpPr/>
          <p:nvPr/>
        </p:nvGrpSpPr>
        <p:grpSpPr>
          <a:xfrm>
            <a:off x="3754654" y="2043496"/>
            <a:ext cx="3108961" cy="2342950"/>
            <a:chOff x="3830854" y="2094296"/>
            <a:chExt cx="3108961" cy="234295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E0BB641-9D8A-7EA5-A99E-741078C250B0}"/>
                </a:ext>
              </a:extLst>
            </p:cNvPr>
            <p:cNvSpPr/>
            <p:nvPr/>
          </p:nvSpPr>
          <p:spPr>
            <a:xfrm>
              <a:off x="3830854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Hoàn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thành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bài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tập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SBT </a:t>
              </a:r>
            </a:p>
          </p:txBody>
        </p:sp>
        <p:pic>
          <p:nvPicPr>
            <p:cNvPr id="7" name="Picture 2" descr="Smiling ">
              <a:extLst>
                <a:ext uri="{FF2B5EF4-FFF2-40B4-BE49-F238E27FC236}">
                  <a16:creationId xmlns:a16="http://schemas.microsoft.com/office/drawing/2014/main" id="{32D67E88-2A88-8A31-05AF-3FF59D89C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80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A2D2AA7-E111-C290-7FFF-B9E4DB8C26F9}"/>
              </a:ext>
            </a:extLst>
          </p:cNvPr>
          <p:cNvGrpSpPr/>
          <p:nvPr/>
        </p:nvGrpSpPr>
        <p:grpSpPr>
          <a:xfrm>
            <a:off x="6979118" y="2043496"/>
            <a:ext cx="4650907" cy="2342950"/>
            <a:chOff x="7055318" y="2094296"/>
            <a:chExt cx="4650907" cy="234295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27F9C40-9926-A7FB-BE70-DB7FBCFABCA1}"/>
                </a:ext>
              </a:extLst>
            </p:cNvPr>
            <p:cNvSpPr/>
            <p:nvPr/>
          </p:nvSpPr>
          <p:spPr>
            <a:xfrm>
              <a:off x="7055318" y="2435192"/>
              <a:ext cx="4650907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Chuẩn bị bài sau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Hình trụ</a:t>
              </a:r>
            </a:p>
          </p:txBody>
        </p:sp>
        <p:pic>
          <p:nvPicPr>
            <p:cNvPr id="10" name="Picture 2" descr="Smiling ">
              <a:extLst>
                <a:ext uri="{FF2B5EF4-FFF2-40B4-BE49-F238E27FC236}">
                  <a16:creationId xmlns:a16="http://schemas.microsoft.com/office/drawing/2014/main" id="{2740E1F4-1D55-0799-7972-6F099363D5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241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15">
            <a:extLst>
              <a:ext uri="{FF2B5EF4-FFF2-40B4-BE49-F238E27FC236}">
                <a16:creationId xmlns:a16="http://schemas.microsoft.com/office/drawing/2014/main" id="{816F7475-9EDE-D50A-F532-05C8EDC3C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2886" y="4993645"/>
            <a:ext cx="6100658" cy="1864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1323</Words>
  <Application>Microsoft Office PowerPoint</Application>
  <PresentationFormat>Widescreen</PresentationFormat>
  <Paragraphs>131</Paragraphs>
  <Slides>32</Slides>
  <Notes>26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Arial</vt:lpstr>
      <vt:lpstr>UTM Avo</vt:lpstr>
      <vt:lpstr>Calibri</vt:lpstr>
      <vt:lpstr>Aptos</vt:lpstr>
      <vt:lpstr>Cambria Math</vt:lpstr>
      <vt:lpstr>Calibri Light</vt:lpstr>
      <vt:lpstr>1_Office Theme</vt:lpstr>
      <vt:lpstr>Office Theme</vt:lpstr>
      <vt:lpstr>Theme1</vt:lpstr>
      <vt:lpstr>3_Office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Loan Nguyễn</cp:lastModifiedBy>
  <cp:revision>55</cp:revision>
  <dcterms:created xsi:type="dcterms:W3CDTF">2023-11-28T09:31:40Z</dcterms:created>
  <dcterms:modified xsi:type="dcterms:W3CDTF">2025-02-19T04:40:53Z</dcterms:modified>
</cp:coreProperties>
</file>