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9"/>
  </p:notesMasterIdLst>
  <p:sldIdLst>
    <p:sldId id="256" r:id="rId5"/>
    <p:sldId id="257" r:id="rId6"/>
    <p:sldId id="258" r:id="rId7"/>
    <p:sldId id="330" r:id="rId8"/>
    <p:sldId id="329" r:id="rId9"/>
    <p:sldId id="259" r:id="rId10"/>
    <p:sldId id="260" r:id="rId11"/>
    <p:sldId id="308" r:id="rId12"/>
    <p:sldId id="307" r:id="rId13"/>
    <p:sldId id="306" r:id="rId14"/>
    <p:sldId id="305" r:id="rId15"/>
    <p:sldId id="261" r:id="rId16"/>
    <p:sldId id="313" r:id="rId17"/>
    <p:sldId id="335" r:id="rId18"/>
    <p:sldId id="334" r:id="rId19"/>
    <p:sldId id="333" r:id="rId20"/>
    <p:sldId id="332" r:id="rId21"/>
    <p:sldId id="331" r:id="rId22"/>
    <p:sldId id="328" r:id="rId23"/>
    <p:sldId id="336" r:id="rId24"/>
    <p:sldId id="263" r:id="rId25"/>
    <p:sldId id="266" r:id="rId26"/>
    <p:sldId id="340" r:id="rId27"/>
    <p:sldId id="337" r:id="rId28"/>
    <p:sldId id="341" r:id="rId29"/>
    <p:sldId id="265" r:id="rId30"/>
    <p:sldId id="342" r:id="rId31"/>
    <p:sldId id="343" r:id="rId32"/>
    <p:sldId id="338" r:id="rId33"/>
    <p:sldId id="339" r:id="rId34"/>
    <p:sldId id="262" r:id="rId35"/>
    <p:sldId id="264" r:id="rId36"/>
    <p:sldId id="309" r:id="rId37"/>
    <p:sldId id="267" r:id="rId38"/>
  </p:sldIdLst>
  <p:sldSz cx="12192000" cy="6858000"/>
  <p:notesSz cx="6858000" cy="9144000"/>
  <p:embeddedFontLs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0883F"/>
    <a:srgbClr val="E6C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6" autoAdjust="0"/>
    <p:restoredTop sz="94635"/>
  </p:normalViewPr>
  <p:slideViewPr>
    <p:cSldViewPr snapToGrid="0" showGuides="1">
      <p:cViewPr varScale="1">
        <p:scale>
          <a:sx n="101" d="100"/>
          <a:sy n="101" d="100"/>
        </p:scale>
        <p:origin x="654" y="144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8A2F6-CC47-4545-9ED9-D90CDAE9208D}" type="datetimeFigureOut">
              <a:rPr lang="en-VN" smtClean="0"/>
              <a:t>02/21/2025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E4EB9-1082-3647-87C6-7DC92BC0021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8383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E4EB9-1082-3647-87C6-7DC92BC0021A}" type="slidenum">
              <a:rPr lang="en-VN" smtClean="0"/>
              <a:t>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0625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115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115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5833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3C2A-15AB-2717-FB73-DF256F26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B37E5-8DED-A349-AE70-E9CCE489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0028B-2218-1720-44C6-CB3BB8A31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A36E6-CFC9-9B7B-BA12-CB3504C1C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186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224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330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EE98-1523-2E0C-A69B-F4D1C5B8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6FC-EBFF-7BD3-7155-88D448C0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6AFA9-5B07-9C53-26D5-5108078F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F8692-843B-5D54-ACD6-AA6571EC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65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278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2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8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6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91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52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41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61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9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7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587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917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991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846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91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5039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95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030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1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29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5442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050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1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899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057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195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821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69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608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839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752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1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00894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65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77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77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77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77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0B5D42-2929-DBEE-F4F8-934B56331947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D2F7320-3B2B-4848-A731-B8B815FE753E}"/>
              </a:ext>
            </a:extLst>
          </p:cNvPr>
          <p:cNvSpPr txBox="1">
            <a:spLocks/>
          </p:cNvSpPr>
          <p:nvPr/>
        </p:nvSpPr>
        <p:spPr>
          <a:xfrm>
            <a:off x="965708" y="3872856"/>
            <a:ext cx="10260579" cy="1119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Bài tập 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(C</a:t>
            </a: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hủ đề 5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45C411-BB55-E10A-D45C-3D74E9DDF8DD}"/>
              </a:ext>
            </a:extLst>
          </p:cNvPr>
          <p:cNvSpPr txBox="1">
            <a:spLocks/>
          </p:cNvSpPr>
          <p:nvPr/>
        </p:nvSpPr>
        <p:spPr>
          <a:xfrm>
            <a:off x="173229" y="1659442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5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Năng lượng với 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cuộc sống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3471203-8BB1-6D4D-C43B-8245C1CB15D8}"/>
              </a:ext>
            </a:extLst>
          </p:cNvPr>
          <p:cNvGrpSpPr/>
          <p:nvPr/>
        </p:nvGrpSpPr>
        <p:grpSpPr>
          <a:xfrm>
            <a:off x="1308893" y="1982620"/>
            <a:ext cx="9312708" cy="4754884"/>
            <a:chOff x="431184" y="1051078"/>
            <a:chExt cx="11811000" cy="713232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8148B3-AA8E-0E01-DB9C-1C2A7D1F0B37}"/>
                </a:ext>
              </a:extLst>
            </p:cNvPr>
            <p:cNvSpPr txBox="1"/>
            <p:nvPr/>
          </p:nvSpPr>
          <p:spPr>
            <a:xfrm>
              <a:off x="431184" y="4535098"/>
              <a:ext cx="11811000" cy="36483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kern="10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1. Năng lượng của Trái Đất chủ yếu đến từ đâu? </a:t>
              </a:r>
              <a:endParaRPr lang="en-US" sz="2400" kern="10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kern="10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2. Nêu nhược điểm của việc sử dụng năng lượng hóa thạch.</a:t>
              </a:r>
              <a:endParaRPr lang="en-US" sz="2400" kern="10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kern="10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3. Nêu ưu điểm của năng lượng tái tạo.</a:t>
              </a:r>
              <a:endParaRPr lang="en-US" sz="2400" kern="10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304815" indent="-304815" algn="just" defTabSz="60963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sz="2400" kern="10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2BE784E-5AAD-18C0-E1A7-77CBF63E3E62}"/>
                </a:ext>
              </a:extLst>
            </p:cNvPr>
            <p:cNvGrpSpPr/>
            <p:nvPr/>
          </p:nvGrpSpPr>
          <p:grpSpPr>
            <a:xfrm>
              <a:off x="5031191" y="1051078"/>
              <a:ext cx="3227146" cy="3021133"/>
              <a:chOff x="-17289047" y="2657954"/>
              <a:chExt cx="7435988" cy="6961293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AFCBD34-063C-FF7F-B480-6FCD14EB4C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-17289047" y="3262575"/>
                <a:ext cx="6780446" cy="635667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7BE11D1-D637-FCE8-D94A-AE15D12F1D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373997" y="2657954"/>
                <a:ext cx="2520938" cy="2277629"/>
              </a:xfrm>
              <a:prstGeom prst="rect">
                <a:avLst/>
              </a:prstGeom>
            </p:spPr>
          </p:pic>
        </p:grpSp>
      </p:grp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31FE18C9-C390-A973-DA76-E2F0C2D3102F}"/>
              </a:ext>
            </a:extLst>
          </p:cNvPr>
          <p:cNvSpPr/>
          <p:nvPr/>
        </p:nvSpPr>
        <p:spPr>
          <a:xfrm>
            <a:off x="8878094" y="4230289"/>
            <a:ext cx="1663917" cy="78166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Mặt trời</a:t>
            </a: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10119BF7-1F61-8AF2-6173-3841ADF0203D}"/>
              </a:ext>
            </a:extLst>
          </p:cNvPr>
          <p:cNvSpPr/>
          <p:nvPr/>
        </p:nvSpPr>
        <p:spPr>
          <a:xfrm>
            <a:off x="-2" y="1728880"/>
            <a:ext cx="12192002" cy="830869"/>
          </a:xfrm>
          <a:custGeom>
            <a:avLst/>
            <a:gdLst/>
            <a:ahLst/>
            <a:cxnLst/>
            <a:rect l="l" t="t" r="r" b="b"/>
            <a:pathLst>
              <a:path w="5179428" h="778343">
                <a:moveTo>
                  <a:pt x="15747" y="0"/>
                </a:moveTo>
                <a:lnTo>
                  <a:pt x="5163681" y="0"/>
                </a:lnTo>
                <a:cubicBezTo>
                  <a:pt x="5167858" y="0"/>
                  <a:pt x="5171863" y="1659"/>
                  <a:pt x="5174816" y="4612"/>
                </a:cubicBezTo>
                <a:cubicBezTo>
                  <a:pt x="5177769" y="7565"/>
                  <a:pt x="5179428" y="11571"/>
                  <a:pt x="5179428" y="15747"/>
                </a:cubicBezTo>
                <a:lnTo>
                  <a:pt x="5179428" y="762595"/>
                </a:lnTo>
                <a:cubicBezTo>
                  <a:pt x="5179428" y="766772"/>
                  <a:pt x="5177769" y="770777"/>
                  <a:pt x="5174816" y="773730"/>
                </a:cubicBezTo>
                <a:cubicBezTo>
                  <a:pt x="5171863" y="776683"/>
                  <a:pt x="5167858" y="778343"/>
                  <a:pt x="5163681" y="778343"/>
                </a:cubicBezTo>
                <a:lnTo>
                  <a:pt x="15747" y="778343"/>
                </a:lnTo>
                <a:cubicBezTo>
                  <a:pt x="7050" y="778343"/>
                  <a:pt x="0" y="771292"/>
                  <a:pt x="0" y="762595"/>
                </a:cubicBezTo>
                <a:lnTo>
                  <a:pt x="0" y="15747"/>
                </a:lnTo>
                <a:cubicBezTo>
                  <a:pt x="0" y="7050"/>
                  <a:pt x="7050" y="0"/>
                  <a:pt x="15747" y="0"/>
                </a:cubicBezTo>
                <a:close/>
              </a:path>
            </a:pathLst>
          </a:custGeom>
          <a:solidFill>
            <a:srgbClr val="C0504D">
              <a:lumMod val="20000"/>
              <a:lumOff val="80000"/>
            </a:srgbClr>
          </a:solidFill>
          <a:ln w="19050" cap="rnd">
            <a:solidFill>
              <a:srgbClr val="C0504D">
                <a:lumMod val="20000"/>
                <a:lumOff val="80000"/>
              </a:srgbClr>
            </a:solidFill>
            <a:prstDash val="solid"/>
            <a:round/>
          </a:ln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6B92789-49FD-14BE-46B5-786257C30A77}"/>
              </a:ext>
            </a:extLst>
          </p:cNvPr>
          <p:cNvSpPr txBox="1"/>
          <p:nvPr/>
        </p:nvSpPr>
        <p:spPr>
          <a:xfrm>
            <a:off x="-428446" y="589359"/>
            <a:ext cx="13110428" cy="206662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630" eaLnBrk="1" fontAlgn="auto" latinLnBrk="0" hangingPunct="1">
              <a:lnSpc>
                <a:spcPts val="177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F493ED-25F2-9FCF-68EB-B294FF4A96BE}"/>
              </a:ext>
            </a:extLst>
          </p:cNvPr>
          <p:cNvSpPr txBox="1"/>
          <p:nvPr/>
        </p:nvSpPr>
        <p:spPr>
          <a:xfrm>
            <a:off x="1034443" y="1898092"/>
            <a:ext cx="10123111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TRẢ LỜI CÂU 2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C888665-B07D-43AC-1398-7C7CABCC1E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18775"/>
              </p:ext>
            </p:extLst>
          </p:nvPr>
        </p:nvGraphicFramePr>
        <p:xfrm>
          <a:off x="208568" y="2722958"/>
          <a:ext cx="11836400" cy="3986458"/>
        </p:xfrm>
        <a:graphic>
          <a:graphicData uri="http://schemas.openxmlformats.org/drawingml/2006/table">
            <a:tbl>
              <a:tblPr firstRow="1" bandRow="1"/>
              <a:tblGrid>
                <a:gridCol w="5918200">
                  <a:extLst>
                    <a:ext uri="{9D8B030D-6E8A-4147-A177-3AD203B41FA5}">
                      <a16:colId xmlns:a16="http://schemas.microsoft.com/office/drawing/2014/main" val="2514629590"/>
                    </a:ext>
                  </a:extLst>
                </a:gridCol>
                <a:gridCol w="5918200">
                  <a:extLst>
                    <a:ext uri="{9D8B030D-6E8A-4147-A177-3AD203B41FA5}">
                      <a16:colId xmlns:a16="http://schemas.microsoft.com/office/drawing/2014/main" val="1581791931"/>
                    </a:ext>
                  </a:extLst>
                </a:gridCol>
              </a:tblGrid>
              <a:tr h="71138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NHƯỢC ĐIỂM</a:t>
                      </a: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45813"/>
                  </a:ext>
                </a:extLst>
              </a:tr>
              <a:tr h="2812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Nhiên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liệu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hoá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thạch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cần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hàng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trăm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triệu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năm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để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thành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trong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đó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mức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độ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tiêu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thụ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như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hiện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tại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thì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chỉ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khoảng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từ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50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đến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100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năm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nữa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nguồn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nhiên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liệu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này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sẽ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cạn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kiệt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sz="2400" i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Đốt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cháy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nhiên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liệu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hoá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thạch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sẽ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ra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chất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độc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hại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phát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thải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khí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nhà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kính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quá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mức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Trái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Đất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nóng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lên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gây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ra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biến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đổi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khí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hậu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quy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mô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toàn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cầu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en-US" sz="2400" i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23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625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32EC77A2-9C59-BB2C-2342-9B6FA7881081}"/>
              </a:ext>
            </a:extLst>
          </p:cNvPr>
          <p:cNvSpPr/>
          <p:nvPr/>
        </p:nvSpPr>
        <p:spPr>
          <a:xfrm>
            <a:off x="-2" y="1728880"/>
            <a:ext cx="12192002" cy="830869"/>
          </a:xfrm>
          <a:custGeom>
            <a:avLst/>
            <a:gdLst/>
            <a:ahLst/>
            <a:cxnLst/>
            <a:rect l="l" t="t" r="r" b="b"/>
            <a:pathLst>
              <a:path w="5179428" h="778343">
                <a:moveTo>
                  <a:pt x="15747" y="0"/>
                </a:moveTo>
                <a:lnTo>
                  <a:pt x="5163681" y="0"/>
                </a:lnTo>
                <a:cubicBezTo>
                  <a:pt x="5167858" y="0"/>
                  <a:pt x="5171863" y="1659"/>
                  <a:pt x="5174816" y="4612"/>
                </a:cubicBezTo>
                <a:cubicBezTo>
                  <a:pt x="5177769" y="7565"/>
                  <a:pt x="5179428" y="11571"/>
                  <a:pt x="5179428" y="15747"/>
                </a:cubicBezTo>
                <a:lnTo>
                  <a:pt x="5179428" y="762595"/>
                </a:lnTo>
                <a:cubicBezTo>
                  <a:pt x="5179428" y="766772"/>
                  <a:pt x="5177769" y="770777"/>
                  <a:pt x="5174816" y="773730"/>
                </a:cubicBezTo>
                <a:cubicBezTo>
                  <a:pt x="5171863" y="776683"/>
                  <a:pt x="5167858" y="778343"/>
                  <a:pt x="5163681" y="778343"/>
                </a:cubicBezTo>
                <a:lnTo>
                  <a:pt x="15747" y="778343"/>
                </a:lnTo>
                <a:cubicBezTo>
                  <a:pt x="7050" y="778343"/>
                  <a:pt x="0" y="771292"/>
                  <a:pt x="0" y="762595"/>
                </a:cubicBezTo>
                <a:lnTo>
                  <a:pt x="0" y="15747"/>
                </a:lnTo>
                <a:cubicBezTo>
                  <a:pt x="0" y="7050"/>
                  <a:pt x="7050" y="0"/>
                  <a:pt x="15747" y="0"/>
                </a:cubicBezTo>
                <a:close/>
              </a:path>
            </a:pathLst>
          </a:custGeom>
          <a:solidFill>
            <a:srgbClr val="C0504D">
              <a:lumMod val="20000"/>
              <a:lumOff val="80000"/>
            </a:srgbClr>
          </a:solidFill>
          <a:ln w="19050" cap="rnd">
            <a:solidFill>
              <a:srgbClr val="C0504D">
                <a:lumMod val="20000"/>
                <a:lumOff val="80000"/>
              </a:srgbClr>
            </a:solidFill>
            <a:prstDash val="solid"/>
            <a:round/>
          </a:ln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5F6A14F6-3371-1C68-63D1-3D191FEF3583}"/>
              </a:ext>
            </a:extLst>
          </p:cNvPr>
          <p:cNvSpPr txBox="1"/>
          <p:nvPr/>
        </p:nvSpPr>
        <p:spPr>
          <a:xfrm>
            <a:off x="-428446" y="589359"/>
            <a:ext cx="13110428" cy="206662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630" eaLnBrk="1" fontAlgn="auto" latinLnBrk="0" hangingPunct="1">
              <a:lnSpc>
                <a:spcPts val="177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4741E2-8668-9786-3C28-75BC152B3958}"/>
              </a:ext>
            </a:extLst>
          </p:cNvPr>
          <p:cNvSpPr txBox="1"/>
          <p:nvPr/>
        </p:nvSpPr>
        <p:spPr>
          <a:xfrm>
            <a:off x="1034443" y="1898092"/>
            <a:ext cx="10123111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TRẢ LỜI CÂU 3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55D01F-435A-E472-F5CC-FB8331306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172756"/>
              </p:ext>
            </p:extLst>
          </p:nvPr>
        </p:nvGraphicFramePr>
        <p:xfrm>
          <a:off x="208568" y="2722958"/>
          <a:ext cx="11836400" cy="3523844"/>
        </p:xfrm>
        <a:graphic>
          <a:graphicData uri="http://schemas.openxmlformats.org/drawingml/2006/table">
            <a:tbl>
              <a:tblPr firstRow="1" bandRow="1"/>
              <a:tblGrid>
                <a:gridCol w="5918200">
                  <a:extLst>
                    <a:ext uri="{9D8B030D-6E8A-4147-A177-3AD203B41FA5}">
                      <a16:colId xmlns:a16="http://schemas.microsoft.com/office/drawing/2014/main" val="2514629590"/>
                    </a:ext>
                  </a:extLst>
                </a:gridCol>
                <a:gridCol w="5918200">
                  <a:extLst>
                    <a:ext uri="{9D8B030D-6E8A-4147-A177-3AD203B41FA5}">
                      <a16:colId xmlns:a16="http://schemas.microsoft.com/office/drawing/2014/main" val="1581791931"/>
                    </a:ext>
                  </a:extLst>
                </a:gridCol>
              </a:tblGrid>
              <a:tr h="71138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dirty="0">
                          <a:solidFill>
                            <a:schemeClr val="tx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ƯU ĐIỂM</a:t>
                      </a: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883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45813"/>
                  </a:ext>
                </a:extLst>
              </a:tr>
              <a:tr h="281246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trữ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lượng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rất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lớn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coi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như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vô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hạn</a:t>
                      </a:r>
                      <a:endParaRPr lang="en-US" sz="2400" i="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CAB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Việc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khai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thác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dụng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ít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phát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thải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khí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nhà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kính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ít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gây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ô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nhiễm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môi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trường</a:t>
                      </a:r>
                      <a:endParaRPr lang="en-US" sz="2400" i="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CA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23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7559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6">
            <a:extLst>
              <a:ext uri="{FF2B5EF4-FFF2-40B4-BE49-F238E27FC236}">
                <a16:creationId xmlns:a16="http://schemas.microsoft.com/office/drawing/2014/main" id="{D309FB9B-13CD-2AFC-0A8E-C7336CC6EDF5}"/>
              </a:ext>
            </a:extLst>
          </p:cNvPr>
          <p:cNvSpPr/>
          <p:nvPr/>
        </p:nvSpPr>
        <p:spPr>
          <a:xfrm>
            <a:off x="4394993" y="2120900"/>
            <a:ext cx="7334865" cy="1676400"/>
          </a:xfrm>
          <a:prstGeom prst="wedgeRoundRectCallout">
            <a:avLst>
              <a:gd name="adj1" fmla="val -58025"/>
              <a:gd name="adj2" fmla="val 4666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5.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Speech Bubble: Rectangle with Corners Rounded 7">
            <a:extLst>
              <a:ext uri="{FF2B5EF4-FFF2-40B4-BE49-F238E27FC236}">
                <a16:creationId xmlns:a16="http://schemas.microsoft.com/office/drawing/2014/main" id="{E68804D1-CDAA-AF46-D33C-933437951EB3}"/>
              </a:ext>
            </a:extLst>
          </p:cNvPr>
          <p:cNvSpPr/>
          <p:nvPr/>
        </p:nvSpPr>
        <p:spPr>
          <a:xfrm>
            <a:off x="4394993" y="4737100"/>
            <a:ext cx="7334865" cy="1676400"/>
          </a:xfrm>
          <a:prstGeom prst="wedgeRoundRectCallout">
            <a:avLst>
              <a:gd name="adj1" fmla="val -58561"/>
              <a:gd name="adj2" fmla="val 384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duy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tổng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này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fr-FR" sz="2400" b="0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giấy</a:t>
            </a:r>
            <a:r>
              <a:rPr kumimoji="0" lang="fr-FR" sz="2400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A0.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8281E3-5F13-1C76-AECE-8A9B60F37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7794" y="1892300"/>
            <a:ext cx="3564889" cy="519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2">
            <a:extLst>
              <a:ext uri="{FF2B5EF4-FFF2-40B4-BE49-F238E27FC236}">
                <a16:creationId xmlns:a16="http://schemas.microsoft.com/office/drawing/2014/main" id="{3D35F660-20FF-1192-A3F9-B61AABAECBF5}"/>
              </a:ext>
            </a:extLst>
          </p:cNvPr>
          <p:cNvGrpSpPr/>
          <p:nvPr/>
        </p:nvGrpSpPr>
        <p:grpSpPr>
          <a:xfrm>
            <a:off x="794" y="4641925"/>
            <a:ext cx="12192000" cy="2216075"/>
            <a:chOff x="0" y="0"/>
            <a:chExt cx="4816593" cy="875486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FCA096A3-C473-DF40-A449-BF50E7065590}"/>
                </a:ext>
              </a:extLst>
            </p:cNvPr>
            <p:cNvSpPr/>
            <p:nvPr/>
          </p:nvSpPr>
          <p:spPr>
            <a:xfrm>
              <a:off x="0" y="0"/>
              <a:ext cx="4816592" cy="875486"/>
            </a:xfrm>
            <a:custGeom>
              <a:avLst/>
              <a:gdLst/>
              <a:ahLst/>
              <a:cxnLst/>
              <a:rect l="l" t="t" r="r" b="b"/>
              <a:pathLst>
                <a:path w="4816592" h="875486">
                  <a:moveTo>
                    <a:pt x="0" y="0"/>
                  </a:moveTo>
                  <a:lnTo>
                    <a:pt x="4816592" y="0"/>
                  </a:lnTo>
                  <a:lnTo>
                    <a:pt x="4816592" y="875486"/>
                  </a:lnTo>
                  <a:lnTo>
                    <a:pt x="0" y="875486"/>
                  </a:lnTo>
                  <a:close/>
                </a:path>
              </a:pathLst>
            </a:custGeom>
            <a:solidFill>
              <a:srgbClr val="6BABF4"/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CEC0B11E-15E2-3DDF-3D17-82213A789D78}"/>
                </a:ext>
              </a:extLst>
            </p:cNvPr>
            <p:cNvSpPr txBox="1"/>
            <p:nvPr/>
          </p:nvSpPr>
          <p:spPr>
            <a:xfrm>
              <a:off x="0" y="-38100"/>
              <a:ext cx="4816593" cy="9135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C572DF-9313-1981-91FF-DB35AAA9F6E5}"/>
              </a:ext>
            </a:extLst>
          </p:cNvPr>
          <p:cNvGrpSpPr/>
          <p:nvPr/>
        </p:nvGrpSpPr>
        <p:grpSpPr>
          <a:xfrm>
            <a:off x="1957567" y="1857944"/>
            <a:ext cx="8257427" cy="4437617"/>
            <a:chOff x="2735451" y="1211698"/>
            <a:chExt cx="12343345" cy="838486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E9EDE11-6BFC-7113-E82F-B2ED67DA4783}"/>
                </a:ext>
              </a:extLst>
            </p:cNvPr>
            <p:cNvSpPr/>
            <p:nvPr/>
          </p:nvSpPr>
          <p:spPr>
            <a:xfrm>
              <a:off x="2735451" y="1732957"/>
              <a:ext cx="11869591" cy="7863604"/>
            </a:xfrm>
            <a:custGeom>
              <a:avLst/>
              <a:gdLst/>
              <a:ahLst/>
              <a:cxnLst/>
              <a:rect l="l" t="t" r="r" b="b"/>
              <a:pathLst>
                <a:path w="11869591" h="7863604">
                  <a:moveTo>
                    <a:pt x="0" y="0"/>
                  </a:moveTo>
                  <a:lnTo>
                    <a:pt x="11869591" y="0"/>
                  </a:lnTo>
                  <a:lnTo>
                    <a:pt x="11869591" y="7863604"/>
                  </a:lnTo>
                  <a:lnTo>
                    <a:pt x="0" y="7863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AD65257D-32EB-9308-66FC-99590FB64C91}"/>
                </a:ext>
              </a:extLst>
            </p:cNvPr>
            <p:cNvSpPr/>
            <p:nvPr/>
          </p:nvSpPr>
          <p:spPr>
            <a:xfrm>
              <a:off x="3209205" y="1211698"/>
              <a:ext cx="11869591" cy="7863604"/>
            </a:xfrm>
            <a:custGeom>
              <a:avLst/>
              <a:gdLst/>
              <a:ahLst/>
              <a:cxnLst/>
              <a:rect l="l" t="t" r="r" b="b"/>
              <a:pathLst>
                <a:path w="11869591" h="7863604">
                  <a:moveTo>
                    <a:pt x="0" y="0"/>
                  </a:moveTo>
                  <a:lnTo>
                    <a:pt x="11869590" y="0"/>
                  </a:lnTo>
                  <a:lnTo>
                    <a:pt x="11869590" y="7863604"/>
                  </a:lnTo>
                  <a:lnTo>
                    <a:pt x="0" y="7863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biLevel thresh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sp>
        <p:nvSpPr>
          <p:cNvPr id="17" name="Freeform 10">
            <a:extLst>
              <a:ext uri="{FF2B5EF4-FFF2-40B4-BE49-F238E27FC236}">
                <a16:creationId xmlns:a16="http://schemas.microsoft.com/office/drawing/2014/main" id="{4D2574D3-E9E5-AA84-28B4-B6CD10C31E60}"/>
              </a:ext>
            </a:extLst>
          </p:cNvPr>
          <p:cNvSpPr/>
          <p:nvPr/>
        </p:nvSpPr>
        <p:spPr>
          <a:xfrm rot="-7092220" flipV="1">
            <a:off x="-1500350" y="3745618"/>
            <a:ext cx="4964735" cy="361071"/>
          </a:xfrm>
          <a:custGeom>
            <a:avLst/>
            <a:gdLst/>
            <a:ahLst/>
            <a:cxnLst/>
            <a:rect l="l" t="t" r="r" b="b"/>
            <a:pathLst>
              <a:path w="13257643" h="964192">
                <a:moveTo>
                  <a:pt x="0" y="0"/>
                </a:moveTo>
                <a:lnTo>
                  <a:pt x="13257643" y="0"/>
                </a:lnTo>
                <a:lnTo>
                  <a:pt x="13257643" y="964193"/>
                </a:lnTo>
                <a:lnTo>
                  <a:pt x="0" y="9641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99B80-2309-985B-44D2-28E3A621A985}"/>
              </a:ext>
            </a:extLst>
          </p:cNvPr>
          <p:cNvSpPr/>
          <p:nvPr/>
        </p:nvSpPr>
        <p:spPr>
          <a:xfrm>
            <a:off x="1988581" y="3130609"/>
            <a:ext cx="8512329" cy="1084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70000"/>
              </a:lnSpc>
            </a:pPr>
            <a:r>
              <a:rPr lang="en-US" sz="44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SƠ ĐỒ TƯ DUY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77FB916-F86B-DD92-240A-A54C67D63C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89513">
            <a:off x="9138565" y="5364126"/>
            <a:ext cx="2798995" cy="82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0B7C0EE5-D7EB-C8A6-A72A-884BBE5DD3ED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8" name="Rectangle: Rounded Corners 6">
            <a:extLst>
              <a:ext uri="{FF2B5EF4-FFF2-40B4-BE49-F238E27FC236}">
                <a16:creationId xmlns:a16="http://schemas.microsoft.com/office/drawing/2014/main" id="{4B58B249-0AB5-597A-FD6A-FB09C50C4C85}"/>
              </a:ext>
            </a:extLst>
          </p:cNvPr>
          <p:cNvSpPr/>
          <p:nvPr/>
        </p:nvSpPr>
        <p:spPr>
          <a:xfrm>
            <a:off x="181872" y="2616200"/>
            <a:ext cx="1873045" cy="1320800"/>
          </a:xfrm>
          <a:prstGeom prst="roundRect">
            <a:avLst/>
          </a:prstGeom>
          <a:solidFill>
            <a:srgbClr val="FFF2CC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NĂNG LƯỢNG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DEDA7BF-2A7D-4CE8-5A6F-8531E1747CF6}"/>
              </a:ext>
            </a:extLst>
          </p:cNvPr>
          <p:cNvGrpSpPr/>
          <p:nvPr/>
        </p:nvGrpSpPr>
        <p:grpSpPr>
          <a:xfrm>
            <a:off x="2054917" y="1274884"/>
            <a:ext cx="5372459" cy="2001716"/>
            <a:chOff x="3047461" y="1866900"/>
            <a:chExt cx="8058689" cy="3002574"/>
          </a:xfrm>
        </p:grpSpPr>
        <p:sp>
          <p:nvSpPr>
            <p:cNvPr id="20" name="Rectangle: Rounded Corners 7">
              <a:extLst>
                <a:ext uri="{FF2B5EF4-FFF2-40B4-BE49-F238E27FC236}">
                  <a16:creationId xmlns:a16="http://schemas.microsoft.com/office/drawing/2014/main" id="{48C00FFE-EF60-8013-28B0-C3B7A33EFAE9}"/>
                </a:ext>
              </a:extLst>
            </p:cNvPr>
            <p:cNvSpPr/>
            <p:nvPr/>
          </p:nvSpPr>
          <p:spPr>
            <a:xfrm>
              <a:off x="5505450" y="1866900"/>
              <a:ext cx="5600700" cy="1849883"/>
            </a:xfrm>
            <a:prstGeom prst="roundRect">
              <a:avLst/>
            </a:prstGeom>
            <a:solidFill>
              <a:srgbClr val="FBE5D6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Năng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lượng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Trái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Đất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đến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từ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Mặt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Trời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cxnSp>
          <p:nvCxnSpPr>
            <p:cNvPr id="21" name="Connector: Elbow 15">
              <a:extLst>
                <a:ext uri="{FF2B5EF4-FFF2-40B4-BE49-F238E27FC236}">
                  <a16:creationId xmlns:a16="http://schemas.microsoft.com/office/drawing/2014/main" id="{38DC7EF7-B886-DA67-C4DC-831D4E8CFB9D}"/>
                </a:ext>
              </a:extLst>
            </p:cNvPr>
            <p:cNvCxnSpPr>
              <a:cxnSpLocks/>
              <a:stCxn id="18" idx="3"/>
              <a:endCxn id="20" idx="1"/>
            </p:cNvCxnSpPr>
            <p:nvPr/>
          </p:nvCxnSpPr>
          <p:spPr>
            <a:xfrm flipV="1">
              <a:off x="3047461" y="2791842"/>
              <a:ext cx="2457989" cy="2077632"/>
            </a:xfrm>
            <a:prstGeom prst="bentConnector3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EC454C-B275-1667-00D7-47915A2AEE0F}"/>
              </a:ext>
            </a:extLst>
          </p:cNvPr>
          <p:cNvGrpSpPr/>
          <p:nvPr/>
        </p:nvGrpSpPr>
        <p:grpSpPr>
          <a:xfrm>
            <a:off x="2054917" y="3005771"/>
            <a:ext cx="5370026" cy="1887289"/>
            <a:chOff x="3065858" y="4952148"/>
            <a:chExt cx="8055040" cy="2830933"/>
          </a:xfrm>
        </p:grpSpPr>
        <p:sp>
          <p:nvSpPr>
            <p:cNvPr id="23" name="Rectangle: Rounded Corners 9">
              <a:extLst>
                <a:ext uri="{FF2B5EF4-FFF2-40B4-BE49-F238E27FC236}">
                  <a16:creationId xmlns:a16="http://schemas.microsoft.com/office/drawing/2014/main" id="{61BBF6E9-F0C2-964F-F99F-E4E6FAD9572A}"/>
                </a:ext>
              </a:extLst>
            </p:cNvPr>
            <p:cNvSpPr/>
            <p:nvPr/>
          </p:nvSpPr>
          <p:spPr>
            <a:xfrm>
              <a:off x="5520198" y="4952148"/>
              <a:ext cx="5600700" cy="2830933"/>
            </a:xfrm>
            <a:prstGeom prst="roundRect">
              <a:avLst/>
            </a:prstGeom>
            <a:solidFill>
              <a:srgbClr val="DAE3F3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biện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pháp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sử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hiệu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quả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năng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lượng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cxnSp>
          <p:nvCxnSpPr>
            <p:cNvPr id="24" name="Connector: Elbow 20">
              <a:extLst>
                <a:ext uri="{FF2B5EF4-FFF2-40B4-BE49-F238E27FC236}">
                  <a16:creationId xmlns:a16="http://schemas.microsoft.com/office/drawing/2014/main" id="{9EA5221D-CDA5-05CA-F7A3-02C69E4C741D}"/>
                </a:ext>
              </a:extLst>
            </p:cNvPr>
            <p:cNvCxnSpPr>
              <a:cxnSpLocks/>
              <a:stCxn id="18" idx="3"/>
              <a:endCxn id="23" idx="1"/>
            </p:cNvCxnSpPr>
            <p:nvPr/>
          </p:nvCxnSpPr>
          <p:spPr>
            <a:xfrm>
              <a:off x="3065858" y="5358391"/>
              <a:ext cx="2454339" cy="1009224"/>
            </a:xfrm>
            <a:prstGeom prst="bentConnector3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88BD5F-DD5D-9228-93A3-C599D2C5D50F}"/>
              </a:ext>
            </a:extLst>
          </p:cNvPr>
          <p:cNvGrpSpPr/>
          <p:nvPr/>
        </p:nvGrpSpPr>
        <p:grpSpPr>
          <a:xfrm>
            <a:off x="3681311" y="4893060"/>
            <a:ext cx="3733800" cy="1783579"/>
            <a:chOff x="5505450" y="7783081"/>
            <a:chExt cx="5600700" cy="2675368"/>
          </a:xfrm>
        </p:grpSpPr>
        <p:sp>
          <p:nvSpPr>
            <p:cNvPr id="26" name="Rectangle: Rounded Corners 10">
              <a:extLst>
                <a:ext uri="{FF2B5EF4-FFF2-40B4-BE49-F238E27FC236}">
                  <a16:creationId xmlns:a16="http://schemas.microsoft.com/office/drawing/2014/main" id="{20F44455-D7F7-349C-EA75-FAB8DC77806B}"/>
                </a:ext>
              </a:extLst>
            </p:cNvPr>
            <p:cNvSpPr/>
            <p:nvPr/>
          </p:nvSpPr>
          <p:spPr>
            <a:xfrm>
              <a:off x="5505450" y="8512277"/>
              <a:ext cx="5600700" cy="1946172"/>
            </a:xfrm>
            <a:prstGeom prst="roundRect">
              <a:avLst/>
            </a:prstGeom>
            <a:solidFill>
              <a:srgbClr val="DAE3F3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biện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pháp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bảo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vệ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môi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trường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9DEBAE5-E926-1267-B209-FEC7E8EA9C6A}"/>
                </a:ext>
              </a:extLst>
            </p:cNvPr>
            <p:cNvCxnSpPr>
              <a:cxnSpLocks/>
              <a:stCxn id="23" idx="2"/>
              <a:endCxn id="26" idx="0"/>
            </p:cNvCxnSpPr>
            <p:nvPr/>
          </p:nvCxnSpPr>
          <p:spPr>
            <a:xfrm flipH="1">
              <a:off x="8305800" y="7783081"/>
              <a:ext cx="14748" cy="729196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BF6E9F-2777-CB18-C061-1C507345EE90}"/>
              </a:ext>
            </a:extLst>
          </p:cNvPr>
          <p:cNvGrpSpPr/>
          <p:nvPr/>
        </p:nvGrpSpPr>
        <p:grpSpPr>
          <a:xfrm>
            <a:off x="7427377" y="816140"/>
            <a:ext cx="4535183" cy="1282699"/>
            <a:chOff x="11066128" y="562895"/>
            <a:chExt cx="6802773" cy="1924049"/>
          </a:xfrm>
        </p:grpSpPr>
        <p:sp>
          <p:nvSpPr>
            <p:cNvPr id="29" name="Rectangle: Rounded Corners 11">
              <a:extLst>
                <a:ext uri="{FF2B5EF4-FFF2-40B4-BE49-F238E27FC236}">
                  <a16:creationId xmlns:a16="http://schemas.microsoft.com/office/drawing/2014/main" id="{6FAD8D18-B2C7-9876-B775-3C612EB68935}"/>
                </a:ext>
              </a:extLst>
            </p:cNvPr>
            <p:cNvSpPr/>
            <p:nvPr/>
          </p:nvSpPr>
          <p:spPr>
            <a:xfrm>
              <a:off x="12958916" y="562895"/>
              <a:ext cx="4909985" cy="1924049"/>
            </a:xfrm>
            <a:prstGeom prst="roundRect">
              <a:avLst/>
            </a:prstGeom>
            <a:solidFill>
              <a:srgbClr val="FBE5D6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NĂNG LƯỢNG </a:t>
              </a:r>
            </a:p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HÓA THẠCH</a:t>
              </a:r>
            </a:p>
          </p:txBody>
        </p:sp>
        <p:cxnSp>
          <p:nvCxnSpPr>
            <p:cNvPr id="30" name="Connector: Elbow 24">
              <a:extLst>
                <a:ext uri="{FF2B5EF4-FFF2-40B4-BE49-F238E27FC236}">
                  <a16:creationId xmlns:a16="http://schemas.microsoft.com/office/drawing/2014/main" id="{03C93E31-6635-B82C-06B1-979E00D13E65}"/>
                </a:ext>
              </a:extLst>
            </p:cNvPr>
            <p:cNvCxnSpPr>
              <a:cxnSpLocks/>
              <a:stCxn id="20" idx="3"/>
              <a:endCxn id="29" idx="1"/>
            </p:cNvCxnSpPr>
            <p:nvPr/>
          </p:nvCxnSpPr>
          <p:spPr>
            <a:xfrm flipV="1">
              <a:off x="11066128" y="1524920"/>
              <a:ext cx="1892788" cy="651033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FB7EFA6-DE59-BB0A-891B-5815F973791E}"/>
              </a:ext>
            </a:extLst>
          </p:cNvPr>
          <p:cNvGrpSpPr/>
          <p:nvPr/>
        </p:nvGrpSpPr>
        <p:grpSpPr>
          <a:xfrm>
            <a:off x="7427376" y="1891513"/>
            <a:ext cx="4535183" cy="1888062"/>
            <a:chOff x="11139868" y="3244858"/>
            <a:chExt cx="6802774" cy="2832092"/>
          </a:xfrm>
        </p:grpSpPr>
        <p:sp>
          <p:nvSpPr>
            <p:cNvPr id="32" name="Rectangle: Rounded Corners 12">
              <a:extLst>
                <a:ext uri="{FF2B5EF4-FFF2-40B4-BE49-F238E27FC236}">
                  <a16:creationId xmlns:a16="http://schemas.microsoft.com/office/drawing/2014/main" id="{8C72747D-A391-DA51-7DBE-E99F9259CB19}"/>
                </a:ext>
              </a:extLst>
            </p:cNvPr>
            <p:cNvSpPr/>
            <p:nvPr/>
          </p:nvSpPr>
          <p:spPr>
            <a:xfrm>
              <a:off x="13032658" y="4152900"/>
              <a:ext cx="4909984" cy="1924050"/>
            </a:xfrm>
            <a:prstGeom prst="roundRect">
              <a:avLst/>
            </a:prstGeom>
            <a:solidFill>
              <a:srgbClr val="FBE5D6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NĂNG LƯỢNG </a:t>
              </a:r>
            </a:p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TÁI TẠO</a:t>
              </a:r>
            </a:p>
          </p:txBody>
        </p:sp>
        <p:cxnSp>
          <p:nvCxnSpPr>
            <p:cNvPr id="33" name="Connector: Elbow 27">
              <a:extLst>
                <a:ext uri="{FF2B5EF4-FFF2-40B4-BE49-F238E27FC236}">
                  <a16:creationId xmlns:a16="http://schemas.microsoft.com/office/drawing/2014/main" id="{F4394F42-1F04-3D2C-89FF-A6A0A08464AB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>
              <a:off x="11139868" y="3244858"/>
              <a:ext cx="1892790" cy="1688668"/>
            </a:xfrm>
            <a:prstGeom prst="bentConnector3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7F4699-C1CC-9690-35FB-86E04C304A6F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DE1ADB-6C69-477F-FB56-710B68A570D4}"/>
              </a:ext>
            </a:extLst>
          </p:cNvPr>
          <p:cNvSpPr/>
          <p:nvPr/>
        </p:nvSpPr>
        <p:spPr>
          <a:xfrm>
            <a:off x="3404394" y="717549"/>
            <a:ext cx="5486400" cy="8382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PHIẾU HỌC TẬP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CDA142D7-43E0-D218-0085-40650C06C07D}"/>
              </a:ext>
            </a:extLst>
          </p:cNvPr>
          <p:cNvSpPr/>
          <p:nvPr/>
        </p:nvSpPr>
        <p:spPr>
          <a:xfrm>
            <a:off x="8255925" y="725436"/>
            <a:ext cx="1269737" cy="961923"/>
          </a:xfrm>
          <a:custGeom>
            <a:avLst/>
            <a:gdLst/>
            <a:ahLst/>
            <a:cxnLst/>
            <a:rect l="l" t="t" r="r" b="b"/>
            <a:pathLst>
              <a:path w="3934511" h="2980691">
                <a:moveTo>
                  <a:pt x="0" y="0"/>
                </a:moveTo>
                <a:lnTo>
                  <a:pt x="3934512" y="0"/>
                </a:lnTo>
                <a:lnTo>
                  <a:pt x="3934512" y="2980690"/>
                </a:lnTo>
                <a:lnTo>
                  <a:pt x="0" y="29806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CE5BDFB-5686-9BEB-EB1D-5242CD75D0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053709"/>
              </p:ext>
            </p:extLst>
          </p:nvPr>
        </p:nvGraphicFramePr>
        <p:xfrm>
          <a:off x="940594" y="2840122"/>
          <a:ext cx="10617200" cy="3920956"/>
        </p:xfrm>
        <a:graphic>
          <a:graphicData uri="http://schemas.openxmlformats.org/drawingml/2006/table">
            <a:tbl>
              <a:tblPr firstRow="1" firstCol="1" bandRow="1"/>
              <a:tblGrid>
                <a:gridCol w="3937000">
                  <a:extLst>
                    <a:ext uri="{9D8B030D-6E8A-4147-A177-3AD203B41FA5}">
                      <a16:colId xmlns:a16="http://schemas.microsoft.com/office/drawing/2014/main" val="2541145905"/>
                    </a:ext>
                  </a:extLst>
                </a:gridCol>
                <a:gridCol w="6680200">
                  <a:extLst>
                    <a:ext uri="{9D8B030D-6E8A-4147-A177-3AD203B41FA5}">
                      <a16:colId xmlns:a16="http://schemas.microsoft.com/office/drawing/2014/main" val="907762106"/>
                    </a:ext>
                  </a:extLst>
                </a:gridCol>
              </a:tblGrid>
              <a:tr h="39209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A –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Năng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lượng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Mặt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trời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Địa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nhiệt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Thuỷ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triều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Hạt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nhân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 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B –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Nguồn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gốc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a)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Lực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hấp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dẫn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Mặt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Trăng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lên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Trái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Đất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.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b)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Năng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lượng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dự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trữ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bên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trong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hạt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nhân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nguyên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tử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.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c)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Ánh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sáng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mặt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trời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.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d)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Hoạt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lõi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Trái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0" kern="0" dirty="0" err="1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Đất</a:t>
                      </a:r>
                      <a:r>
                        <a:rPr lang="en-US" sz="2400" b="0" kern="0" dirty="0"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.</a:t>
                      </a:r>
                      <a:endParaRPr lang="en-US" sz="2400" b="0" kern="1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>
                    <a:lnL w="12700" cmpd="sng">
                      <a:solidFill>
                        <a:srgbClr val="4F81BD"/>
                      </a:solidFill>
                    </a:lnL>
                    <a:lnR w="12700" cmpd="sng">
                      <a:solidFill>
                        <a:srgbClr val="4F81BD"/>
                      </a:solidFill>
                    </a:lnR>
                    <a:lnT w="12700" cmpd="sng">
                      <a:solidFill>
                        <a:srgbClr val="4F81BD"/>
                      </a:solidFill>
                    </a:lnT>
                    <a:lnB w="12700" cmpd="sng">
                      <a:solidFill>
                        <a:srgbClr val="4F81B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71135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A1D764BE-4237-FBC5-DBF0-4CBBE7F79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594" y="1596654"/>
            <a:ext cx="9896620" cy="109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0960" tIns="30480" rIns="60960" bIns="3048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0963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fr-FR" alt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1. 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 defTabSz="60963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Ghép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cột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tương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cột</a:t>
            </a:r>
            <a:r>
              <a:rPr lang="en-US" alt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B.</a:t>
            </a:r>
            <a:endParaRPr lang="en-US" alt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6B20AC9-B9EA-43FA-7DE2-83D40C790419}"/>
              </a:ext>
            </a:extLst>
          </p:cNvPr>
          <p:cNvCxnSpPr>
            <a:cxnSpLocks/>
          </p:cNvCxnSpPr>
          <p:nvPr/>
        </p:nvCxnSpPr>
        <p:spPr>
          <a:xfrm>
            <a:off x="2552700" y="3784600"/>
            <a:ext cx="2274094" cy="1907940"/>
          </a:xfrm>
          <a:prstGeom prst="straightConnector1">
            <a:avLst/>
          </a:prstGeom>
          <a:noFill/>
          <a:ln w="28575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25FD15B-6B07-4D22-99A9-1DCBFAAE8376}"/>
              </a:ext>
            </a:extLst>
          </p:cNvPr>
          <p:cNvCxnSpPr>
            <a:cxnSpLocks/>
          </p:cNvCxnSpPr>
          <p:nvPr/>
        </p:nvCxnSpPr>
        <p:spPr>
          <a:xfrm>
            <a:off x="2693194" y="4495801"/>
            <a:ext cx="2133600" cy="1828799"/>
          </a:xfrm>
          <a:prstGeom prst="straightConnector1">
            <a:avLst/>
          </a:prstGeom>
          <a:noFill/>
          <a:ln w="28575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4E3DD10-4729-20E5-7FFF-79DFE6A5F260}"/>
              </a:ext>
            </a:extLst>
          </p:cNvPr>
          <p:cNvCxnSpPr>
            <a:cxnSpLocks/>
          </p:cNvCxnSpPr>
          <p:nvPr/>
        </p:nvCxnSpPr>
        <p:spPr>
          <a:xfrm flipV="1">
            <a:off x="2782888" y="3784600"/>
            <a:ext cx="2043906" cy="1316991"/>
          </a:xfrm>
          <a:prstGeom prst="straightConnector1">
            <a:avLst/>
          </a:prstGeom>
          <a:noFill/>
          <a:ln w="28575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B290617-F18A-B5F8-DC1D-A1A56DC65AB7}"/>
              </a:ext>
            </a:extLst>
          </p:cNvPr>
          <p:cNvCxnSpPr>
            <a:cxnSpLocks/>
          </p:cNvCxnSpPr>
          <p:nvPr/>
        </p:nvCxnSpPr>
        <p:spPr>
          <a:xfrm flipV="1">
            <a:off x="2782888" y="4565615"/>
            <a:ext cx="2043906" cy="1126925"/>
          </a:xfrm>
          <a:prstGeom prst="straightConnector1">
            <a:avLst/>
          </a:prstGeom>
          <a:noFill/>
          <a:ln w="28575" cap="flat" cmpd="sng" algn="ctr">
            <a:solidFill>
              <a:srgbClr val="00206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D3ACB7-319C-714A-3CE1-BF030683E59A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321B98-7FED-9796-C3E7-5B1403B3AA64}"/>
              </a:ext>
            </a:extLst>
          </p:cNvPr>
          <p:cNvSpPr/>
          <p:nvPr/>
        </p:nvSpPr>
        <p:spPr>
          <a:xfrm>
            <a:off x="3404394" y="717549"/>
            <a:ext cx="5486400" cy="838200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PHIẾU HỌC TẬP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8E59A0D-D65D-C3A4-0CC4-07A3098D6417}"/>
              </a:ext>
            </a:extLst>
          </p:cNvPr>
          <p:cNvSpPr/>
          <p:nvPr/>
        </p:nvSpPr>
        <p:spPr>
          <a:xfrm>
            <a:off x="8255925" y="725436"/>
            <a:ext cx="1269737" cy="961923"/>
          </a:xfrm>
          <a:custGeom>
            <a:avLst/>
            <a:gdLst/>
            <a:ahLst/>
            <a:cxnLst/>
            <a:rect l="l" t="t" r="r" b="b"/>
            <a:pathLst>
              <a:path w="3934511" h="2980691">
                <a:moveTo>
                  <a:pt x="0" y="0"/>
                </a:moveTo>
                <a:lnTo>
                  <a:pt x="3934512" y="0"/>
                </a:lnTo>
                <a:lnTo>
                  <a:pt x="3934512" y="2980690"/>
                </a:lnTo>
                <a:lnTo>
                  <a:pt x="0" y="29806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3B05BB2F-B6F0-8A3C-AC8E-5EC8A48BF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863891"/>
            <a:ext cx="11206813" cy="171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60" tIns="30480" rIns="60960" bIns="3048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2.</a:t>
            </a:r>
            <a:endParaRPr lang="en-US" sz="2400" kern="100" dirty="0">
              <a:solidFill>
                <a:prstClr val="black"/>
              </a:solidFill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liệu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phổ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nay.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liệt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kê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ưu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alt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CAAD098-03C1-5673-6189-B707D7A41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032990"/>
              </p:ext>
            </p:extLst>
          </p:nvPr>
        </p:nvGraphicFramePr>
        <p:xfrm>
          <a:off x="533400" y="3843783"/>
          <a:ext cx="11125200" cy="2838196"/>
        </p:xfrm>
        <a:graphic>
          <a:graphicData uri="http://schemas.openxmlformats.org/drawingml/2006/table">
            <a:tbl>
              <a:tblPr firstRow="1" bandRow="1"/>
              <a:tblGrid>
                <a:gridCol w="5562600">
                  <a:extLst>
                    <a:ext uri="{9D8B030D-6E8A-4147-A177-3AD203B41FA5}">
                      <a16:colId xmlns:a16="http://schemas.microsoft.com/office/drawing/2014/main" val="3284216588"/>
                    </a:ext>
                  </a:extLst>
                </a:gridCol>
                <a:gridCol w="5562600">
                  <a:extLst>
                    <a:ext uri="{9D8B030D-6E8A-4147-A177-3AD203B41FA5}">
                      <a16:colId xmlns:a16="http://schemas.microsoft.com/office/drawing/2014/main" val="197240962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ƯU ĐIỂM</a:t>
                      </a: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NHƯỢC ĐIỂM</a:t>
                      </a: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550743"/>
                  </a:ext>
                </a:extLst>
              </a:tr>
              <a:tr h="20133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sẵn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trong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thiên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nhiên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;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toả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nhiệt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lượng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lớn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đốt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;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thể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hoá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lỏng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để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dễ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dàng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vận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chuyển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dự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trữ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trữ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lượng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có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hạn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;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thời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gian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thành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rất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lâu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;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cháy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giải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phóng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chất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khí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nhà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kính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gây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ô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nhiễm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môi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trường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964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330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5">
            <a:extLst>
              <a:ext uri="{FF2B5EF4-FFF2-40B4-BE49-F238E27FC236}">
                <a16:creationId xmlns:a16="http://schemas.microsoft.com/office/drawing/2014/main" id="{9192B9DD-B0B1-7282-1A63-D2AD862F9086}"/>
              </a:ext>
            </a:extLst>
          </p:cNvPr>
          <p:cNvSpPr txBox="1"/>
          <p:nvPr/>
        </p:nvSpPr>
        <p:spPr>
          <a:xfrm>
            <a:off x="3253317" y="994805"/>
            <a:ext cx="5685365" cy="591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036"/>
              </a:lnSpc>
              <a:spcBef>
                <a:spcPct val="0"/>
              </a:spcBef>
            </a:pP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VẬN DỤNG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A9932A-64A0-415B-1A61-AA799C3CF797}"/>
              </a:ext>
            </a:extLst>
          </p:cNvPr>
          <p:cNvSpPr txBox="1"/>
          <p:nvPr/>
        </p:nvSpPr>
        <p:spPr>
          <a:xfrm>
            <a:off x="800101" y="1763866"/>
            <a:ext cx="11391899" cy="1185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b="1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(SGK – tr76). 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diễn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tỉ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Nam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2019.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216F65-BDC5-5E24-FDEB-21CC91587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4149" y="3203266"/>
            <a:ext cx="5937990" cy="33759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CAEAD64-B31B-8A44-C855-4C0440E8F450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49465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46590AC-06FE-22CF-0A98-D9F7B1B666B3}"/>
              </a:ext>
            </a:extLst>
          </p:cNvPr>
          <p:cNvSpPr txBox="1"/>
          <p:nvPr/>
        </p:nvSpPr>
        <p:spPr>
          <a:xfrm>
            <a:off x="629047" y="4263268"/>
            <a:ext cx="10933906" cy="2303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Nguồn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tỉ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lớn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nhất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ta?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nguồn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tái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chiếm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tỉ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trăm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9">
            <a:extLst>
              <a:ext uri="{FF2B5EF4-FFF2-40B4-BE49-F238E27FC236}">
                <a16:creationId xmlns:a16="http://schemas.microsoft.com/office/drawing/2014/main" id="{41B0D043-A6DC-01E4-6C6F-37D8DCD00D7E}"/>
              </a:ext>
            </a:extLst>
          </p:cNvPr>
          <p:cNvSpPr/>
          <p:nvPr/>
        </p:nvSpPr>
        <p:spPr>
          <a:xfrm>
            <a:off x="2482850" y="4931473"/>
            <a:ext cx="1981200" cy="483777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mỏ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Rectangle: Rounded Corners 11">
            <a:extLst>
              <a:ext uri="{FF2B5EF4-FFF2-40B4-BE49-F238E27FC236}">
                <a16:creationId xmlns:a16="http://schemas.microsoft.com/office/drawing/2014/main" id="{C957DF72-4612-0814-7FB2-7B3DC4B08EF8}"/>
              </a:ext>
            </a:extLst>
          </p:cNvPr>
          <p:cNvSpPr/>
          <p:nvPr/>
        </p:nvSpPr>
        <p:spPr>
          <a:xfrm>
            <a:off x="4197350" y="6094231"/>
            <a:ext cx="1981200" cy="483777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25,1%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15DAA9-2616-18BD-EE72-50B5FF07C8DA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C722E7-2013-0BA2-6E3A-5740C03E2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7912" y="816140"/>
            <a:ext cx="5696176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4270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CE163DE-D102-4DE2-1C01-8CAEF17981B5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F7A5CE3-6649-1DB0-9533-B76F916DE3EB}"/>
              </a:ext>
            </a:extLst>
          </p:cNvPr>
          <p:cNvGrpSpPr/>
          <p:nvPr/>
        </p:nvGrpSpPr>
        <p:grpSpPr>
          <a:xfrm>
            <a:off x="762000" y="774934"/>
            <a:ext cx="10667999" cy="2286001"/>
            <a:chOff x="161940" y="1908157"/>
            <a:chExt cx="11195375" cy="2095799"/>
          </a:xfrm>
        </p:grpSpPr>
        <p:sp>
          <p:nvSpPr>
            <p:cNvPr id="10" name="Rounded Rectangle 40">
              <a:extLst>
                <a:ext uri="{FF2B5EF4-FFF2-40B4-BE49-F238E27FC236}">
                  <a16:creationId xmlns:a16="http://schemas.microsoft.com/office/drawing/2014/main" id="{7C300A89-DC6A-E3DC-EA0C-FC874B869D6A}"/>
                </a:ext>
              </a:extLst>
            </p:cNvPr>
            <p:cNvSpPr/>
            <p:nvPr/>
          </p:nvSpPr>
          <p:spPr>
            <a:xfrm>
              <a:off x="546975" y="1908157"/>
              <a:ext cx="10810340" cy="2095799"/>
            </a:xfrm>
            <a:prstGeom prst="roundRect">
              <a:avLst>
                <a:gd name="adj" fmla="val 13332"/>
              </a:avLst>
            </a:prstGeom>
            <a:solidFill>
              <a:srgbClr val="FFF2E5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2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pic>
          <p:nvPicPr>
            <p:cNvPr id="11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BA708CBB-6802-3039-4FFC-F6A4C23BB3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40" y="2075178"/>
              <a:ext cx="680192" cy="526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6863F52-9978-510A-4FD6-22AAFFCBCE1A}"/>
                </a:ext>
              </a:extLst>
            </p:cNvPr>
            <p:cNvSpPr txBox="1"/>
            <p:nvPr/>
          </p:nvSpPr>
          <p:spPr>
            <a:xfrm>
              <a:off x="893988" y="2063991"/>
              <a:ext cx="10116313" cy="1939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kumimoji="0" lang="en-US" sz="22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2 (SGK – tr76). </a:t>
              </a:r>
              <a:endPara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So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với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thuỷ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thì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gió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ưu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điểm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khó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khăn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gì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? Theo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em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địa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nước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ta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nhiều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ưu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thế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việc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sử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dụng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gió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năng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lượng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hay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không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?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Vì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sao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?</a:t>
              </a:r>
              <a:endPara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BC395D3-C6C1-F51A-CBE6-9DDF6824EFFB}"/>
              </a:ext>
            </a:extLst>
          </p:cNvPr>
          <p:cNvGrpSpPr/>
          <p:nvPr/>
        </p:nvGrpSpPr>
        <p:grpSpPr>
          <a:xfrm>
            <a:off x="381828" y="3019728"/>
            <a:ext cx="11048171" cy="3737049"/>
            <a:chOff x="2358372" y="-680403"/>
            <a:chExt cx="8453953" cy="2859552"/>
          </a:xfrm>
        </p:grpSpPr>
        <p:sp>
          <p:nvSpPr>
            <p:cNvPr id="14" name="Rounded Rectangle 36">
              <a:extLst>
                <a:ext uri="{FF2B5EF4-FFF2-40B4-BE49-F238E27FC236}">
                  <a16:creationId xmlns:a16="http://schemas.microsoft.com/office/drawing/2014/main" id="{D39DFD85-FE59-2786-8D65-284EE66AA23C}"/>
                </a:ext>
              </a:extLst>
            </p:cNvPr>
            <p:cNvSpPr/>
            <p:nvPr/>
          </p:nvSpPr>
          <p:spPr>
            <a:xfrm>
              <a:off x="3164308" y="-431021"/>
              <a:ext cx="7648017" cy="2610170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So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với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thuỷ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gió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ưu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điểm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là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chi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phí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hạ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tầng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thấp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hơn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dễ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vận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hành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lắp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đặt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mất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ít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tích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rừng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canh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tác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hơn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Hạn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chế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của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gió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là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không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liên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tục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lượng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kém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ổn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định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hơn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thuỷ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Địa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hình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nước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ta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với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đường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bờ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biển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dài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nhiều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hải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đảo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tốc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độ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gió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b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trung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bình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hằng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năm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lớn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nên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nhiều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tiềm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năng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điện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200" b="0" i="0" u="none" strike="noStrike" kern="1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gió</a:t>
              </a:r>
              <a:r>
                <a:rPr kumimoji="0" lang="en-US" sz="22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Graphic 24" descr="Back with solid fill">
              <a:extLst>
                <a:ext uri="{FF2B5EF4-FFF2-40B4-BE49-F238E27FC236}">
                  <a16:creationId xmlns:a16="http://schemas.microsoft.com/office/drawing/2014/main" id="{14199484-F58A-2B3D-E8AB-8C278F60D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358372" y="-680403"/>
              <a:ext cx="782339" cy="665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0201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A7572F-865A-2ED1-652D-E4A23360985B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B48ED8-B62A-20CE-0E7E-F177A8186CDD}"/>
              </a:ext>
            </a:extLst>
          </p:cNvPr>
          <p:cNvSpPr txBox="1"/>
          <p:nvPr/>
        </p:nvSpPr>
        <p:spPr>
          <a:xfrm>
            <a:off x="596900" y="1032041"/>
            <a:ext cx="10972800" cy="2869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000" b="1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000" b="1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 (SGK – tr76). </a:t>
            </a:r>
            <a:endParaRPr lang="en-US" sz="20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muốn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rằng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cứ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 m²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bề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pin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ánh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suất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40 W.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suất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2 400 MW (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tương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đương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suất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máy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thuỷ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Sơn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La)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tích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bề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pin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tổng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chế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khó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khăn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0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FE30E0D-1247-8FBB-DDE9-BC3411E3BA92}"/>
              </a:ext>
            </a:extLst>
          </p:cNvPr>
          <p:cNvGrpSpPr/>
          <p:nvPr/>
        </p:nvGrpSpPr>
        <p:grpSpPr>
          <a:xfrm>
            <a:off x="1372394" y="4066928"/>
            <a:ext cx="10007600" cy="2496741"/>
            <a:chOff x="2057400" y="5776542"/>
            <a:chExt cx="15011400" cy="3745111"/>
          </a:xfrm>
        </p:grpSpPr>
        <p:sp>
          <p:nvSpPr>
            <p:cNvPr id="8" name="Rectangle: Rounded Corners 14">
              <a:extLst>
                <a:ext uri="{FF2B5EF4-FFF2-40B4-BE49-F238E27FC236}">
                  <a16:creationId xmlns:a16="http://schemas.microsoft.com/office/drawing/2014/main" id="{CA96DF56-9F7C-599A-5CB5-79DE24D421E3}"/>
                </a:ext>
              </a:extLst>
            </p:cNvPr>
            <p:cNvSpPr/>
            <p:nvPr/>
          </p:nvSpPr>
          <p:spPr>
            <a:xfrm>
              <a:off x="4572000" y="5776542"/>
              <a:ext cx="12496800" cy="374511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rgbClr val="8064A2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Diện tích bề mặt pin quang điện cần lắp đặt là:</a:t>
              </a:r>
              <a:endParaRPr kumimoji="0" lang="en-US" sz="2000" b="0" i="0" u="none" strike="noStrike" kern="10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 = 2400 000 000 : 40 = 60 000 000 (m²) = 60 (km²)</a:t>
              </a:r>
              <a:endParaRPr kumimoji="0" lang="en-US" sz="2000" b="0" i="0" u="none" strike="noStrike" kern="10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Như vậy có thể thấy, để khai thác điện mặt trời với công suất lớn ta cần diện tích lắp đặt rất rộng.</a:t>
              </a:r>
              <a:endParaRPr kumimoji="0" lang="en-US" sz="2000" b="0" i="0" u="none" strike="noStrike" kern="10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Arrow: Right 16">
              <a:extLst>
                <a:ext uri="{FF2B5EF4-FFF2-40B4-BE49-F238E27FC236}">
                  <a16:creationId xmlns:a16="http://schemas.microsoft.com/office/drawing/2014/main" id="{9C27C9A2-A362-D1B9-AD2F-1D8A6FB1A7B8}"/>
                </a:ext>
              </a:extLst>
            </p:cNvPr>
            <p:cNvSpPr/>
            <p:nvPr/>
          </p:nvSpPr>
          <p:spPr>
            <a:xfrm>
              <a:off x="2057400" y="7124700"/>
              <a:ext cx="1676400" cy="990600"/>
            </a:xfrm>
            <a:prstGeom prst="rightArrow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00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BF793B-860D-0985-C4CC-DB419949213A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6511C9-1617-4527-F092-17FDAC82D468}"/>
              </a:ext>
            </a:extLst>
          </p:cNvPr>
          <p:cNvSpPr txBox="1"/>
          <p:nvPr/>
        </p:nvSpPr>
        <p:spPr>
          <a:xfrm>
            <a:off x="514747" y="633665"/>
            <a:ext cx="10972800" cy="285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b="1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 (SGK – tr76). </a:t>
            </a:r>
            <a:endParaRPr lang="en-US" sz="2400" kern="100" dirty="0">
              <a:solidFill>
                <a:prstClr val="black"/>
              </a:solidFill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Theo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lợi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ích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xã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đưa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pháp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phù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điều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thời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áp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phích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tuyên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truyền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tới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mọi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kern="100" dirty="0">
              <a:solidFill>
                <a:prstClr val="black"/>
              </a:solidFill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rrow: Pentagon 5">
            <a:extLst>
              <a:ext uri="{FF2B5EF4-FFF2-40B4-BE49-F238E27FC236}">
                <a16:creationId xmlns:a16="http://schemas.microsoft.com/office/drawing/2014/main" id="{BE1C2D0A-7825-7862-95AA-27D11B7A8DBE}"/>
              </a:ext>
            </a:extLst>
          </p:cNvPr>
          <p:cNvSpPr/>
          <p:nvPr/>
        </p:nvSpPr>
        <p:spPr>
          <a:xfrm>
            <a:off x="0" y="3594973"/>
            <a:ext cx="11568906" cy="673896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lợi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ích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xã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kumimoji="0" lang="en-US" sz="2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60FF52-8E6F-58C0-E0C0-2ADA8F411E40}"/>
              </a:ext>
            </a:extLst>
          </p:cNvPr>
          <p:cNvSpPr txBox="1"/>
          <p:nvPr/>
        </p:nvSpPr>
        <p:spPr>
          <a:xfrm>
            <a:off x="216694" y="4381700"/>
            <a:ext cx="11568906" cy="2358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khoản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chi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tiêu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đủ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quá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tải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tránh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trạng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luân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phiên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…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bớt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khí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thải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chất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gây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ô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nhiễm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kern="100" dirty="0">
              <a:solidFill>
                <a:prstClr val="black"/>
              </a:solidFill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103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C9433B-D1E7-98C1-0F57-FAEBD36112DF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latin typeface="UTM Avo" panose="02040603050506020204" pitchFamily="18"/>
            </a:endParaRPr>
          </a:p>
        </p:txBody>
      </p:sp>
      <p:sp>
        <p:nvSpPr>
          <p:cNvPr id="7" name="Arrow: Pentagon 5">
            <a:extLst>
              <a:ext uri="{FF2B5EF4-FFF2-40B4-BE49-F238E27FC236}">
                <a16:creationId xmlns:a16="http://schemas.microsoft.com/office/drawing/2014/main" id="{F02E458B-98A1-65EB-6E23-6D5D92FB1567}"/>
              </a:ext>
            </a:extLst>
          </p:cNvPr>
          <p:cNvSpPr/>
          <p:nvPr/>
        </p:nvSpPr>
        <p:spPr>
          <a:xfrm>
            <a:off x="0" y="755342"/>
            <a:ext cx="10668000" cy="121920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Biện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pháp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phù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điều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kiện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sz="2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A4731-E4AC-76C0-8450-52E7A1D115A8}"/>
              </a:ext>
            </a:extLst>
          </p:cNvPr>
          <p:cNvSpPr txBox="1"/>
          <p:nvPr/>
        </p:nvSpPr>
        <p:spPr>
          <a:xfrm>
            <a:off x="469900" y="2107584"/>
            <a:ext cx="11252200" cy="47123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gió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ánh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mát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Tắt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rút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khỏi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nguồn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bớt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tiêu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thụ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giờ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cao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điểm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Lựa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nhãn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hiệu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b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năng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xanh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an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toàn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04815" indent="-304815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Tổ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chức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buổi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tuyên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truyền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chế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kern="1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….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157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798A5A-974E-368C-626D-786A1550496D}"/>
              </a:ext>
            </a:extLst>
          </p:cNvPr>
          <p:cNvSpPr/>
          <p:nvPr/>
        </p:nvSpPr>
        <p:spPr>
          <a:xfrm>
            <a:off x="622300" y="816140"/>
            <a:ext cx="3568700" cy="94916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Arrow: Pentagon 5">
            <a:extLst>
              <a:ext uri="{FF2B5EF4-FFF2-40B4-BE49-F238E27FC236}">
                <a16:creationId xmlns:a16="http://schemas.microsoft.com/office/drawing/2014/main" id="{065F622F-E635-2CA9-D49A-0F50D766F58F}"/>
              </a:ext>
            </a:extLst>
          </p:cNvPr>
          <p:cNvSpPr/>
          <p:nvPr/>
        </p:nvSpPr>
        <p:spPr>
          <a:xfrm>
            <a:off x="205" y="914400"/>
            <a:ext cx="4812890" cy="147320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1F497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Áp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phích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tuyên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truyền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tới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mọi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kumimoji="0" lang="en-US" sz="2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69B46-3F75-D24D-1E21-CF722F9D0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75739" y="1028700"/>
            <a:ext cx="6293961" cy="54914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0887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quirrel standing on pile of nuts">
            <a:extLst>
              <a:ext uri="{FF2B5EF4-FFF2-40B4-BE49-F238E27FC236}">
                <a16:creationId xmlns:a16="http://schemas.microsoft.com/office/drawing/2014/main" id="{28D76CAB-48F5-76D9-32AE-8D2F9F872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061" y="2610552"/>
            <a:ext cx="4049823" cy="424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wood sign with a nail attached to it&#10;&#10;Description automatically generated">
            <a:extLst>
              <a:ext uri="{FF2B5EF4-FFF2-40B4-BE49-F238E27FC236}">
                <a16:creationId xmlns:a16="http://schemas.microsoft.com/office/drawing/2014/main" id="{B0C1A10D-0093-1EDC-E3F5-DFC6402E0B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337" y="180975"/>
            <a:ext cx="4490768" cy="29097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A8AC58-DAC4-0E05-7D68-00FC4D865AD4}"/>
              </a:ext>
            </a:extLst>
          </p:cNvPr>
          <p:cNvSpPr txBox="1"/>
          <p:nvPr/>
        </p:nvSpPr>
        <p:spPr>
          <a:xfrm>
            <a:off x="2140816" y="1635844"/>
            <a:ext cx="4297809" cy="765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Sóc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nâu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hạt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dẻ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Calibri"/>
              <a:cs typeface="Calibri"/>
            </a:endParaRPr>
          </a:p>
        </p:txBody>
      </p:sp>
      <p:pic>
        <p:nvPicPr>
          <p:cNvPr id="2" name="funny-pets-262921">
            <a:hlinkClick r:id="" action="ppaction://media"/>
            <a:extLst>
              <a:ext uri="{FF2B5EF4-FFF2-40B4-BE49-F238E27FC236}">
                <a16:creationId xmlns:a16="http://schemas.microsoft.com/office/drawing/2014/main" id="{7417E22A-59E3-4475-CCF8-2AB2D81A6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25350" y="-159885"/>
            <a:ext cx="609600" cy="609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53869C-0E9F-FF73-C1A3-D1946E6568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4BBFA5-A531-CDFA-C006-225F65E53AEB}"/>
              </a:ext>
            </a:extLst>
          </p:cNvPr>
          <p:cNvSpPr/>
          <p:nvPr/>
        </p:nvSpPr>
        <p:spPr>
          <a:xfrm>
            <a:off x="319460" y="1365813"/>
            <a:ext cx="9211291" cy="3330474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kumimoji="0" lang="en-US" sz="2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chú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sóc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ở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dưới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sang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2A571-5925-EDFE-1732-A8190920AB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050" name="Picture 2" descr="Squirrel standing on pile of nuts">
            <a:extLst>
              <a:ext uri="{FF2B5EF4-FFF2-40B4-BE49-F238E27FC236}">
                <a16:creationId xmlns:a16="http://schemas.microsoft.com/office/drawing/2014/main" id="{7F7998C6-2EA0-3970-0108-2D648B07C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110" y="2788042"/>
            <a:ext cx="3335057" cy="349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517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358114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Những chuyển hóa năng lượng và vận động xảy ra khi năng lượng hạt nhân truyền đến Trái Đất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287421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Những chuyển hóa năng lượng và vận động xảy ra khi năng lượng thủy triều truyền đến Trái Đất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5896093" y="2358511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Những chuyển hóa năng lượng và vận động xảy ra khi năng lượng địa nhiệt truyền đến Trái Đất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5896093" y="4287818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Những chuyển hóa năng lượng và vận động xảy ra khi năng lượng mặt trời truyền đến Trái Đất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672" y="523518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37" y="534449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37" y="3496989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64" y="347359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163903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1: 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Vòng năng lượng trên Trái Đất là: 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7" name="Picture 2" descr="autumn nature acorn">
            <a:extLst>
              <a:ext uri="{FF2B5EF4-FFF2-40B4-BE49-F238E27FC236}">
                <a16:creationId xmlns:a16="http://schemas.microsoft.com/office/drawing/2014/main" id="{4DDE8A13-398A-5149-0760-8E8D04A4D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126269" y="42181"/>
            <a:ext cx="1224581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1F12AF-4B72-5FED-5F98-FAC2175C0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mưa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sấm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mây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858" y="499109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849" y="507329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724" y="3395034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189" y="349895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vi-VN" sz="2400" b="1" kern="100" dirty="0">
                <a:latin typeface="UTM Avo" panose="02040603050506020204" pitchFamily="18"/>
                <a:ea typeface="Aptos" panose="020B0004020202020204" pitchFamily="34" charset="0"/>
                <a:cs typeface="Times New Roman" panose="02020603050405020304" pitchFamily="18" charset="0"/>
              </a:rPr>
              <a:t>Câu 2:</a:t>
            </a:r>
            <a:r>
              <a:rPr lang="vi-VN" sz="2400" kern="100" dirty="0">
                <a:latin typeface="UTM Avo" panose="02040603050506020204" pitchFamily="18"/>
                <a:ea typeface="Aptos" panose="020B0004020202020204" pitchFamily="34" charset="0"/>
                <a:cs typeface="Times New Roman" panose="02020603050405020304" pitchFamily="18" charset="0"/>
              </a:rPr>
              <a:t> Khi hơi nước bốc lên từ các đại dương sẽ tạo thành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7" name="Picture 2" descr="autumn nature acorn">
            <a:extLst>
              <a:ext uri="{FF2B5EF4-FFF2-40B4-BE49-F238E27FC236}">
                <a16:creationId xmlns:a16="http://schemas.microsoft.com/office/drawing/2014/main" id="{4DDE8A13-398A-5149-0760-8E8D04A4D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209863" y="376088"/>
            <a:ext cx="1660124" cy="20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1F12AF-4B72-5FED-5F98-FAC2175C0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4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977D5EBB-FE26-E366-0B4B-2369A5B223AA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06471633-64C7-793E-E649-217473BB639E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CF149E8C-7629-526C-D172-22DC975D7B0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A1F87E2E-8B30-1BC1-0005-7AE72CDB9A4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8BDCCE-CF62-9555-47CC-AAB456E8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16FFE5C-8287-9E44-3AA2-7E3BC690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220C753-46C3-30AB-F44F-B8E92966E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8F1CD-381F-328E-71D0-F8E8FC84D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</a:rPr>
              <a:t>Câu 3:</a:t>
            </a:r>
            <a:r>
              <a:rPr lang="vi-VN" sz="2400" dirty="0">
                <a:latin typeface="UTM Avo" panose="02040603050506020204" pitchFamily="18"/>
              </a:rPr>
              <a:t> Nguồn năng lượng cung cấp cho các hệ sinh thái trên Trái đất là: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074" name="Picture 2" descr="autumn nature acorn">
            <a:extLst>
              <a:ext uri="{FF2B5EF4-FFF2-40B4-BE49-F238E27FC236}">
                <a16:creationId xmlns:a16="http://schemas.microsoft.com/office/drawing/2014/main" id="{4A21D97F-3443-4250-7CD2-133073F37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273486" y="392565"/>
            <a:ext cx="1660124" cy="20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C47746-4249-4BC1-57E3-0DC0FF2962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977D5EBB-FE26-E366-0B4B-2369A5B223AA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06471633-64C7-793E-E649-217473BB639E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CF149E8C-7629-526C-D172-22DC975D7B0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A1F87E2E-8B30-1BC1-0005-7AE72CDB9A4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8BDCCE-CF62-9555-47CC-AAB456E8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16FFE5C-8287-9E44-3AA2-7E3BC690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220C753-46C3-30AB-F44F-B8E92966E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8F1CD-381F-328E-71D0-F8E8FC84D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kern="1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kern="1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4.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Yếu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tố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chiếm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tỉ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lệ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nhiều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nhất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giá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nhiên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liệu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b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hóa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thạch</a:t>
            </a:r>
            <a:r>
              <a:rPr lang="en-US" sz="2400" kern="1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074" name="Picture 2" descr="autumn nature acorn">
            <a:extLst>
              <a:ext uri="{FF2B5EF4-FFF2-40B4-BE49-F238E27FC236}">
                <a16:creationId xmlns:a16="http://schemas.microsoft.com/office/drawing/2014/main" id="{4A21D97F-3443-4250-7CD2-133073F37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273486" y="392565"/>
            <a:ext cx="1660124" cy="20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5C47746-4249-4BC1-57E3-0DC0FF2962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5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2AB8999-3F54-A0C7-96A5-5EF0EA98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D691BE18-EB72-8F07-31FB-1BDACE41DE52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Dễ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chuyển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gây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nhiễm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64DD058A-C33C-3C55-9013-76DCDBBCEBC6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gian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dễ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chuyển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316C1EDA-05B0-B50C-09E0-31D270D18D1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khối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gây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kính</a:t>
            </a:r>
            <a:endParaRPr lang="en-US" sz="20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C43355E6-1087-077B-1F9F-0C21F407F5E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gây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nhiễm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môi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dễ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80C6ACF-7AD2-C36E-22F7-D9A982E1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C0075063-6E1B-8983-1B1C-106F7AA9D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6EFB13E7-9E65-4E1B-B292-B95753BD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435D7-E385-0C6B-D973-CBBFD6964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1E607F-C3F6-989B-24FA-DEBA025DFC68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5.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Ưu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lượng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hóa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thạch</a:t>
            </a:r>
            <a:r>
              <a:rPr lang="en-US" sz="2400" dirty="0">
                <a:latin typeface="UTM Avo" panose="02040603050506020204" pitchFamily="18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kern="100" dirty="0"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0A1B37-DE10-4FE3-F190-742651C677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7" name="Picture 2" descr="autumn nature acorn">
            <a:extLst>
              <a:ext uri="{FF2B5EF4-FFF2-40B4-BE49-F238E27FC236}">
                <a16:creationId xmlns:a16="http://schemas.microsoft.com/office/drawing/2014/main" id="{26BE5E6D-D965-C1EE-16B0-36503174E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209863" y="376088"/>
            <a:ext cx="1660124" cy="20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06620B-F3AC-4270-E925-9A4F5A260C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358114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khăn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chuyển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287421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dữ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trữ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lâu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dài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5896093" y="2358511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Tỏa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thấp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đốt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5896093" y="4287818"/>
            <a:ext cx="4670650" cy="1639037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đốt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cháy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liệu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thạch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gây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kính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672" y="5235181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37" y="534449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37" y="3496989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64" y="347359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163903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6: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Nhược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thạch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7" name="Picture 2" descr="autumn nature acorn">
            <a:extLst>
              <a:ext uri="{FF2B5EF4-FFF2-40B4-BE49-F238E27FC236}">
                <a16:creationId xmlns:a16="http://schemas.microsoft.com/office/drawing/2014/main" id="{4DDE8A13-398A-5149-0760-8E8D04A4D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126269" y="42181"/>
            <a:ext cx="1224581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1F12AF-4B72-5FED-5F98-FAC2175C0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4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Quang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7: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truyền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yếu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7" name="Picture 2" descr="autumn nature acorn">
            <a:extLst>
              <a:ext uri="{FF2B5EF4-FFF2-40B4-BE49-F238E27FC236}">
                <a16:creationId xmlns:a16="http://schemas.microsoft.com/office/drawing/2014/main" id="{4DDE8A13-398A-5149-0760-8E8D04A4D8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209863" y="376088"/>
            <a:ext cx="1660124" cy="20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1F12AF-4B72-5FED-5F98-FAC2175C09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0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3D25AFB-4A99-DCB2-2DC0-851F9404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">
            <a:extLst>
              <a:ext uri="{FF2B5EF4-FFF2-40B4-BE49-F238E27FC236}">
                <a16:creationId xmlns:a16="http://schemas.microsoft.com/office/drawing/2014/main" id="{F69DC48F-2112-D391-B10E-D7C2CE16902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">
            <a:extLst>
              <a:ext uri="{FF2B5EF4-FFF2-40B4-BE49-F238E27FC236}">
                <a16:creationId xmlns:a16="http://schemas.microsoft.com/office/drawing/2014/main" id="{098536A7-05D2-20BD-9BDC-1B32A9D24A3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B">
            <a:extLst>
              <a:ext uri="{FF2B5EF4-FFF2-40B4-BE49-F238E27FC236}">
                <a16:creationId xmlns:a16="http://schemas.microsoft.com/office/drawing/2014/main" id="{919641C1-5682-0228-15BB-A83C78C1ECC9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6965B021-B0BA-80E2-9232-C5539776FD36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109382E-5AD0-9996-0B97-F38848162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49017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78D82B06-93A1-503A-9E57-0795658B4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548" y="5171937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EB5B180-857E-B451-0097-7A6D2EDBA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28" y="356740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849C15-DE2D-99DD-A640-E795DF26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20" y="5170734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F63B89E-C26D-74A5-4289-2478E7292FB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8: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lõi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DD7172-D8CD-2962-9648-8A8E56887D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7" name="Picture 2" descr="autumn nature acorn">
            <a:extLst>
              <a:ext uri="{FF2B5EF4-FFF2-40B4-BE49-F238E27FC236}">
                <a16:creationId xmlns:a16="http://schemas.microsoft.com/office/drawing/2014/main" id="{0E284651-9879-2BB5-9010-3D7C0F636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1" t="7825" r="14994" b="7825"/>
          <a:stretch/>
        </p:blipFill>
        <p:spPr bwMode="auto">
          <a:xfrm>
            <a:off x="10209863" y="376088"/>
            <a:ext cx="1660124" cy="201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squirrel eating nuts on a tree stump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DE4381-7B73-EADE-5C11-25718234D0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132" y="5107337"/>
            <a:ext cx="1660124" cy="185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1407804" y="1361462"/>
            <a:ext cx="2740154" cy="2362201"/>
          </a:xfrm>
          <a:prstGeom prst="hexagon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CHÚC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3563881" y="180362"/>
            <a:ext cx="2740154" cy="2362201"/>
          </a:xfrm>
          <a:prstGeom prst="hexagon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MỪNG</a:t>
            </a:r>
            <a:endParaRPr kumimoji="0" lang="en-US" sz="4000" b="0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7876035" y="2542562"/>
            <a:ext cx="2740154" cy="2362201"/>
          </a:xfrm>
          <a:prstGeom prst="hexagon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EM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5719958" y="1361462"/>
            <a:ext cx="2740154" cy="2362201"/>
          </a:xfrm>
          <a:prstGeom prst="hexagon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endParaRPr kumimoji="0" lang="en-US" sz="4000" b="0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21C611E-6BE5-B79A-3801-98D1DA1FE41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11" name="Picture 10" descr="A cartoon squirrel eating nuts on a tree stump&#10;&#10;Description automatically generated">
            <a:extLst>
              <a:ext uri="{FF2B5EF4-FFF2-40B4-BE49-F238E27FC236}">
                <a16:creationId xmlns:a16="http://schemas.microsoft.com/office/drawing/2014/main" id="{2DE058E5-296F-C538-FDCB-F9DEE9A78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69" y="2861644"/>
            <a:ext cx="3661269" cy="408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">
            <a:extLst>
              <a:ext uri="{FF2B5EF4-FFF2-40B4-BE49-F238E27FC236}">
                <a16:creationId xmlns:a16="http://schemas.microsoft.com/office/drawing/2014/main" id="{42737DFB-E43D-1110-DE15-F8D75F757EC9}"/>
              </a:ext>
            </a:extLst>
          </p:cNvPr>
          <p:cNvGrpSpPr/>
          <p:nvPr/>
        </p:nvGrpSpPr>
        <p:grpSpPr>
          <a:xfrm>
            <a:off x="-376137" y="1889724"/>
            <a:ext cx="12944273" cy="1016000"/>
            <a:chOff x="0" y="0"/>
            <a:chExt cx="5040515" cy="30124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942CCAD-CFA9-A2B5-2FDF-1BB5B351963C}"/>
                </a:ext>
              </a:extLst>
            </p:cNvPr>
            <p:cNvSpPr/>
            <p:nvPr/>
          </p:nvSpPr>
          <p:spPr>
            <a:xfrm>
              <a:off x="0" y="0"/>
              <a:ext cx="5040515" cy="301241"/>
            </a:xfrm>
            <a:custGeom>
              <a:avLst/>
              <a:gdLst/>
              <a:ahLst/>
              <a:cxnLst/>
              <a:rect l="l" t="t" r="r" b="b"/>
              <a:pathLst>
                <a:path w="5040515" h="301241">
                  <a:moveTo>
                    <a:pt x="15949" y="0"/>
                  </a:moveTo>
                  <a:lnTo>
                    <a:pt x="5024566" y="0"/>
                  </a:lnTo>
                  <a:cubicBezTo>
                    <a:pt x="5033375" y="0"/>
                    <a:pt x="5040515" y="7141"/>
                    <a:pt x="5040515" y="15949"/>
                  </a:cubicBezTo>
                  <a:lnTo>
                    <a:pt x="5040515" y="285291"/>
                  </a:lnTo>
                  <a:cubicBezTo>
                    <a:pt x="5040515" y="294100"/>
                    <a:pt x="5033375" y="301241"/>
                    <a:pt x="5024566" y="301241"/>
                  </a:cubicBezTo>
                  <a:lnTo>
                    <a:pt x="15949" y="301241"/>
                  </a:lnTo>
                  <a:cubicBezTo>
                    <a:pt x="7141" y="301241"/>
                    <a:pt x="0" y="294100"/>
                    <a:pt x="0" y="285291"/>
                  </a:cubicBezTo>
                  <a:lnTo>
                    <a:pt x="0" y="15949"/>
                  </a:lnTo>
                  <a:cubicBezTo>
                    <a:pt x="0" y="7141"/>
                    <a:pt x="7141" y="0"/>
                    <a:pt x="159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E342F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7BD3ADC2-8FFB-C00B-54F1-4938A6125B0A}"/>
                </a:ext>
              </a:extLst>
            </p:cNvPr>
            <p:cNvSpPr txBox="1"/>
            <p:nvPr/>
          </p:nvSpPr>
          <p:spPr>
            <a:xfrm>
              <a:off x="0" y="-38100"/>
              <a:ext cx="5040515" cy="33934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sp>
        <p:nvSpPr>
          <p:cNvPr id="13" name="TextBox 8">
            <a:extLst>
              <a:ext uri="{FF2B5EF4-FFF2-40B4-BE49-F238E27FC236}">
                <a16:creationId xmlns:a16="http://schemas.microsoft.com/office/drawing/2014/main" id="{0A370DC5-343E-22D5-6AC7-BC49DE06D7B9}"/>
              </a:ext>
            </a:extLst>
          </p:cNvPr>
          <p:cNvSpPr txBox="1"/>
          <p:nvPr/>
        </p:nvSpPr>
        <p:spPr>
          <a:xfrm>
            <a:off x="550915" y="2119211"/>
            <a:ext cx="11090168" cy="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4400" b="1" dirty="0"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4" name="Folded Corner 13">
            <a:extLst>
              <a:ext uri="{FF2B5EF4-FFF2-40B4-BE49-F238E27FC236}">
                <a16:creationId xmlns:a16="http://schemas.microsoft.com/office/drawing/2014/main" id="{5729E840-0204-7C97-CFC8-3C7FDFB05D5C}"/>
              </a:ext>
            </a:extLst>
          </p:cNvPr>
          <p:cNvSpPr/>
          <p:nvPr/>
        </p:nvSpPr>
        <p:spPr>
          <a:xfrm>
            <a:off x="1442348" y="3444908"/>
            <a:ext cx="9702800" cy="2754824"/>
          </a:xfrm>
          <a:prstGeom prst="foldedCorne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7F36F-D441-3A1D-7A02-0EA9F4725A1A}"/>
              </a:ext>
            </a:extLst>
          </p:cNvPr>
          <p:cNvSpPr txBox="1"/>
          <p:nvPr/>
        </p:nvSpPr>
        <p:spPr>
          <a:xfrm>
            <a:off x="2428179" y="4478924"/>
            <a:ext cx="7731138" cy="68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5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30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3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7D6633F-14CC-BC31-BD85-DA390EBCD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94" y="5178861"/>
            <a:ext cx="1878390" cy="14375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E014D7-E098-84F4-47A9-241B1E70F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707" y="1279573"/>
            <a:ext cx="2095293" cy="214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1734</Words>
  <Application>Microsoft Office PowerPoint</Application>
  <PresentationFormat>Widescreen</PresentationFormat>
  <Paragraphs>150</Paragraphs>
  <Slides>34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Aptos</vt:lpstr>
      <vt:lpstr>Calibri Light</vt:lpstr>
      <vt:lpstr>UTM Avo</vt:lpstr>
      <vt:lpstr>Arial</vt:lpstr>
      <vt:lpstr>Calibri</vt:lpstr>
      <vt:lpstr>Office Theme</vt:lpstr>
      <vt:lpstr>Theme1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Loan Nguyễn</cp:lastModifiedBy>
  <cp:revision>42</cp:revision>
  <dcterms:created xsi:type="dcterms:W3CDTF">2023-10-18T06:55:26Z</dcterms:created>
  <dcterms:modified xsi:type="dcterms:W3CDTF">2025-02-21T09:58:42Z</dcterms:modified>
</cp:coreProperties>
</file>