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72" r:id="rId2"/>
    <p:sldMasterId id="2147483684" r:id="rId3"/>
    <p:sldMasterId id="2147483696" r:id="rId4"/>
  </p:sldMasterIdLst>
  <p:notesMasterIdLst>
    <p:notesMasterId r:id="rId49"/>
  </p:notesMasterIdLst>
  <p:sldIdLst>
    <p:sldId id="256" r:id="rId5"/>
    <p:sldId id="271" r:id="rId6"/>
    <p:sldId id="277" r:id="rId7"/>
    <p:sldId id="1219" r:id="rId8"/>
    <p:sldId id="1249" r:id="rId9"/>
    <p:sldId id="273" r:id="rId10"/>
    <p:sldId id="275" r:id="rId11"/>
    <p:sldId id="863" r:id="rId12"/>
    <p:sldId id="949" r:id="rId13"/>
    <p:sldId id="1171" r:id="rId14"/>
    <p:sldId id="1203" r:id="rId15"/>
    <p:sldId id="1234" r:id="rId16"/>
    <p:sldId id="1235" r:id="rId17"/>
    <p:sldId id="1172" r:id="rId18"/>
    <p:sldId id="1251" r:id="rId19"/>
    <p:sldId id="1236" r:id="rId20"/>
    <p:sldId id="1252" r:id="rId21"/>
    <p:sldId id="1253" r:id="rId22"/>
    <p:sldId id="1173" r:id="rId23"/>
    <p:sldId id="1189" r:id="rId24"/>
    <p:sldId id="1237" r:id="rId25"/>
    <p:sldId id="1190" r:id="rId26"/>
    <p:sldId id="1238" r:id="rId27"/>
    <p:sldId id="1239" r:id="rId28"/>
    <p:sldId id="1220" r:id="rId29"/>
    <p:sldId id="1255" r:id="rId30"/>
    <p:sldId id="1257" r:id="rId31"/>
    <p:sldId id="1265" r:id="rId32"/>
    <p:sldId id="276" r:id="rId33"/>
    <p:sldId id="1266" r:id="rId34"/>
    <p:sldId id="1267" r:id="rId35"/>
    <p:sldId id="1271" r:id="rId36"/>
    <p:sldId id="263" r:id="rId37"/>
    <p:sldId id="1272" r:id="rId38"/>
    <p:sldId id="1273" r:id="rId39"/>
    <p:sldId id="1274" r:id="rId40"/>
    <p:sldId id="1275" r:id="rId41"/>
    <p:sldId id="1276" r:id="rId42"/>
    <p:sldId id="1277" r:id="rId43"/>
    <p:sldId id="280" r:id="rId44"/>
    <p:sldId id="769" r:id="rId45"/>
    <p:sldId id="1233" r:id="rId46"/>
    <p:sldId id="257" r:id="rId47"/>
    <p:sldId id="267" r:id="rId48"/>
  </p:sldIdLst>
  <p:sldSz cx="12192000" cy="6858000"/>
  <p:notesSz cx="6858000" cy="9144000"/>
  <p:embeddedFontLst>
    <p:embeddedFont>
      <p:font typeface="UTM Avo" panose="02040603050506020204" pitchFamily="18" charset="0"/>
      <p:regular r:id="rId50"/>
      <p:bold r:id="rId51"/>
      <p:italic r:id="rId52"/>
      <p:boldItalic r:id="rId5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5E5"/>
    <a:srgbClr val="FF9999"/>
    <a:srgbClr val="F4ECFE"/>
    <a:srgbClr val="FFFAF7"/>
    <a:srgbClr val="DDC4FB"/>
    <a:srgbClr val="FFAF99"/>
    <a:srgbClr val="D78819"/>
    <a:srgbClr val="507726"/>
    <a:srgbClr val="FAC080"/>
    <a:srgbClr val="FFDBD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0616" autoAdjust="0"/>
  </p:normalViewPr>
  <p:slideViewPr>
    <p:cSldViewPr snapToGrid="0" showGuides="1">
      <p:cViewPr varScale="1">
        <p:scale>
          <a:sx n="97" d="100"/>
          <a:sy n="97" d="100"/>
        </p:scale>
        <p:origin x="1032" y="96"/>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font" Target="fonts/font1.fntdata"/><Relationship Id="rId55"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font" Target="fonts/font4.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 Id="rId57"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font" Target="fonts/font3.fntdata"/><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font" Target="fonts/font2.fntdata"/><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79F25C-99BF-4E42-9832-B4E4EB7B0807}" type="datetimeFigureOut">
              <a:rPr lang="en-US" smtClean="0"/>
              <a:t>2/26/2025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1BE48A-6214-4D19-8B89-7850D10B0307}" type="slidenum">
              <a:rPr lang="en-US" smtClean="0"/>
              <a:t>‹#›</a:t>
            </a:fld>
            <a:endParaRPr lang="en-US"/>
          </a:p>
        </p:txBody>
      </p:sp>
    </p:spTree>
    <p:extLst>
      <p:ext uri="{BB962C8B-B14F-4D97-AF65-F5344CB8AC3E}">
        <p14:creationId xmlns:p14="http://schemas.microsoft.com/office/powerpoint/2010/main" val="39792427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1BE48A-6214-4D19-8B89-7850D10B0307}" type="slidenum">
              <a:rPr lang="en-US" smtClean="0"/>
              <a:t>1</a:t>
            </a:fld>
            <a:endParaRPr lang="en-US"/>
          </a:p>
        </p:txBody>
      </p:sp>
    </p:spTree>
    <p:extLst>
      <p:ext uri="{BB962C8B-B14F-4D97-AF65-F5344CB8AC3E}">
        <p14:creationId xmlns:p14="http://schemas.microsoft.com/office/powerpoint/2010/main" val="11399591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1BE48A-6214-4D19-8B89-7850D10B0307}" type="slidenum">
              <a:rPr lang="en-US" smtClean="0"/>
              <a:t>4</a:t>
            </a:fld>
            <a:endParaRPr lang="en-US"/>
          </a:p>
        </p:txBody>
      </p:sp>
    </p:spTree>
    <p:extLst>
      <p:ext uri="{BB962C8B-B14F-4D97-AF65-F5344CB8AC3E}">
        <p14:creationId xmlns:p14="http://schemas.microsoft.com/office/powerpoint/2010/main" val="14034905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1BE48A-6214-4D19-8B89-7850D10B0307}" type="slidenum">
              <a:rPr lang="en-US" smtClean="0"/>
              <a:t>5</a:t>
            </a:fld>
            <a:endParaRPr lang="en-US"/>
          </a:p>
        </p:txBody>
      </p:sp>
    </p:spTree>
    <p:extLst>
      <p:ext uri="{BB962C8B-B14F-4D97-AF65-F5344CB8AC3E}">
        <p14:creationId xmlns:p14="http://schemas.microsoft.com/office/powerpoint/2010/main" val="38920997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1BE48A-6214-4D19-8B89-7850D10B0307}" type="slidenum">
              <a:rPr lang="en-US" smtClean="0"/>
              <a:t>8</a:t>
            </a:fld>
            <a:endParaRPr lang="en-US"/>
          </a:p>
        </p:txBody>
      </p:sp>
    </p:spTree>
    <p:extLst>
      <p:ext uri="{BB962C8B-B14F-4D97-AF65-F5344CB8AC3E}">
        <p14:creationId xmlns:p14="http://schemas.microsoft.com/office/powerpoint/2010/main" val="22892640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1BE48A-6214-4D19-8B89-7850D10B0307}" type="slidenum">
              <a:rPr lang="en-US" smtClean="0"/>
              <a:t>9</a:t>
            </a:fld>
            <a:endParaRPr lang="en-US"/>
          </a:p>
        </p:txBody>
      </p:sp>
    </p:spTree>
    <p:extLst>
      <p:ext uri="{BB962C8B-B14F-4D97-AF65-F5344CB8AC3E}">
        <p14:creationId xmlns:p14="http://schemas.microsoft.com/office/powerpoint/2010/main" val="30445152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07E7D-16F8-5982-7296-C57395285B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6CF5F3-4374-8C0F-3B58-3FB2671CEE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9A141A-4AF5-8D96-33D1-418BCF940E8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F9843D4-62E4-9B7E-2158-344B36A133FA}"/>
              </a:ext>
            </a:extLst>
          </p:cNvPr>
          <p:cNvSpPr>
            <a:spLocks noGrp="1"/>
          </p:cNvSpPr>
          <p:nvPr>
            <p:ph type="sldNum" sz="quarter" idx="5"/>
          </p:nvPr>
        </p:nvSpPr>
        <p:spPr/>
        <p:txBody>
          <a:bodyPr/>
          <a:lstStyle/>
          <a:p>
            <a:fld id="{821BE48A-6214-4D19-8B89-7850D10B0307}" type="slidenum">
              <a:rPr lang="en-US" smtClean="0"/>
              <a:t>10</a:t>
            </a:fld>
            <a:endParaRPr lang="en-US"/>
          </a:p>
        </p:txBody>
      </p:sp>
    </p:spTree>
    <p:extLst>
      <p:ext uri="{BB962C8B-B14F-4D97-AF65-F5344CB8AC3E}">
        <p14:creationId xmlns:p14="http://schemas.microsoft.com/office/powerpoint/2010/main" val="28476085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F45EC6-3F8B-DEB1-5372-21152BF161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22F797-23A0-2C1A-3559-EDC5DF362D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519AB1-5C83-6F43-6EC4-BCE8EEB5935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097A9C6-D5BD-D50F-D144-3375C3263937}"/>
              </a:ext>
            </a:extLst>
          </p:cNvPr>
          <p:cNvSpPr>
            <a:spLocks noGrp="1"/>
          </p:cNvSpPr>
          <p:nvPr>
            <p:ph type="sldNum" sz="quarter" idx="5"/>
          </p:nvPr>
        </p:nvSpPr>
        <p:spPr/>
        <p:txBody>
          <a:bodyPr/>
          <a:lstStyle/>
          <a:p>
            <a:fld id="{821BE48A-6214-4D19-8B89-7850D10B0307}" type="slidenum">
              <a:rPr lang="en-US" smtClean="0"/>
              <a:t>11</a:t>
            </a:fld>
            <a:endParaRPr lang="en-US"/>
          </a:p>
        </p:txBody>
      </p:sp>
    </p:spTree>
    <p:extLst>
      <p:ext uri="{BB962C8B-B14F-4D97-AF65-F5344CB8AC3E}">
        <p14:creationId xmlns:p14="http://schemas.microsoft.com/office/powerpoint/2010/main" val="6444746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C72E04-A0F0-B87F-845A-4E5BDE05E1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AEB355-79A0-59F2-1A5C-B0521C5334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FA058B-B432-8EEA-727A-2962D0B3053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C8CCEEC-9741-15A8-7271-FC6E2BA88A74}"/>
              </a:ext>
            </a:extLst>
          </p:cNvPr>
          <p:cNvSpPr>
            <a:spLocks noGrp="1"/>
          </p:cNvSpPr>
          <p:nvPr>
            <p:ph type="sldNum" sz="quarter" idx="5"/>
          </p:nvPr>
        </p:nvSpPr>
        <p:spPr/>
        <p:txBody>
          <a:bodyPr/>
          <a:lstStyle/>
          <a:p>
            <a:fld id="{821BE48A-6214-4D19-8B89-7850D10B0307}" type="slidenum">
              <a:rPr lang="en-US" smtClean="0"/>
              <a:t>12</a:t>
            </a:fld>
            <a:endParaRPr lang="en-US"/>
          </a:p>
        </p:txBody>
      </p:sp>
    </p:spTree>
    <p:extLst>
      <p:ext uri="{BB962C8B-B14F-4D97-AF65-F5344CB8AC3E}">
        <p14:creationId xmlns:p14="http://schemas.microsoft.com/office/powerpoint/2010/main" val="21836305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CBE437-C26A-4E45-F10C-EE22870935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06DEB5-C531-41B8-E37E-4559DDFB98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FFEEFE-34D4-0D2D-2C79-B5D2BB1B10D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FB98676-2D8F-A423-9148-DFC069FC17FC}"/>
              </a:ext>
            </a:extLst>
          </p:cNvPr>
          <p:cNvSpPr>
            <a:spLocks noGrp="1"/>
          </p:cNvSpPr>
          <p:nvPr>
            <p:ph type="sldNum" sz="quarter" idx="5"/>
          </p:nvPr>
        </p:nvSpPr>
        <p:spPr/>
        <p:txBody>
          <a:bodyPr/>
          <a:lstStyle/>
          <a:p>
            <a:fld id="{821BE48A-6214-4D19-8B89-7850D10B0307}" type="slidenum">
              <a:rPr lang="en-US" smtClean="0"/>
              <a:t>13</a:t>
            </a:fld>
            <a:endParaRPr lang="en-US"/>
          </a:p>
        </p:txBody>
      </p:sp>
    </p:spTree>
    <p:extLst>
      <p:ext uri="{BB962C8B-B14F-4D97-AF65-F5344CB8AC3E}">
        <p14:creationId xmlns:p14="http://schemas.microsoft.com/office/powerpoint/2010/main" val="21478648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01ACF7-2E61-3AE8-29F4-F0E3C3997A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DD7A2B-A848-9A42-F44E-7B60744F97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4C407F-02E0-05B8-E803-C91382D5586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70DBC8D-9274-6B54-2DF8-1D1D94B8DC2F}"/>
              </a:ext>
            </a:extLst>
          </p:cNvPr>
          <p:cNvSpPr>
            <a:spLocks noGrp="1"/>
          </p:cNvSpPr>
          <p:nvPr>
            <p:ph type="sldNum" sz="quarter" idx="5"/>
          </p:nvPr>
        </p:nvSpPr>
        <p:spPr/>
        <p:txBody>
          <a:bodyPr/>
          <a:lstStyle/>
          <a:p>
            <a:fld id="{821BE48A-6214-4D19-8B89-7850D10B0307}" type="slidenum">
              <a:rPr lang="en-US" smtClean="0"/>
              <a:t>14</a:t>
            </a:fld>
            <a:endParaRPr lang="en-US"/>
          </a:p>
        </p:txBody>
      </p:sp>
    </p:spTree>
    <p:extLst>
      <p:ext uri="{BB962C8B-B14F-4D97-AF65-F5344CB8AC3E}">
        <p14:creationId xmlns:p14="http://schemas.microsoft.com/office/powerpoint/2010/main" val="423624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8A528B-5FA5-DD00-6C3A-6018E5F9C5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ADC468-960C-D824-4E93-2216D92564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45C99C-8A85-3836-FB7A-D5FAB50FA76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926409A-067D-F99F-6351-F2A0B3FCFA29}"/>
              </a:ext>
            </a:extLst>
          </p:cNvPr>
          <p:cNvSpPr>
            <a:spLocks noGrp="1"/>
          </p:cNvSpPr>
          <p:nvPr>
            <p:ph type="sldNum" sz="quarter" idx="5"/>
          </p:nvPr>
        </p:nvSpPr>
        <p:spPr/>
        <p:txBody>
          <a:bodyPr/>
          <a:lstStyle/>
          <a:p>
            <a:fld id="{821BE48A-6214-4D19-8B89-7850D10B0307}" type="slidenum">
              <a:rPr lang="en-US" smtClean="0"/>
              <a:t>15</a:t>
            </a:fld>
            <a:endParaRPr lang="en-US"/>
          </a:p>
        </p:txBody>
      </p:sp>
    </p:spTree>
    <p:extLst>
      <p:ext uri="{BB962C8B-B14F-4D97-AF65-F5344CB8AC3E}">
        <p14:creationId xmlns:p14="http://schemas.microsoft.com/office/powerpoint/2010/main" val="10808865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0B412D-15E0-5F8D-DCF0-1924670694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C721C5-DDDD-A110-C4FB-7FF0F69E54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25A7F7-7D97-5B23-A9FB-B870AB36107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46C6095-E30F-C8F0-1E6B-1A454890C087}"/>
              </a:ext>
            </a:extLst>
          </p:cNvPr>
          <p:cNvSpPr>
            <a:spLocks noGrp="1"/>
          </p:cNvSpPr>
          <p:nvPr>
            <p:ph type="sldNum" sz="quarter" idx="5"/>
          </p:nvPr>
        </p:nvSpPr>
        <p:spPr/>
        <p:txBody>
          <a:bodyPr/>
          <a:lstStyle/>
          <a:p>
            <a:fld id="{821BE48A-6214-4D19-8B89-7850D10B0307}" type="slidenum">
              <a:rPr lang="en-US" smtClean="0"/>
              <a:t>16</a:t>
            </a:fld>
            <a:endParaRPr lang="en-US"/>
          </a:p>
        </p:txBody>
      </p:sp>
    </p:spTree>
    <p:extLst>
      <p:ext uri="{BB962C8B-B14F-4D97-AF65-F5344CB8AC3E}">
        <p14:creationId xmlns:p14="http://schemas.microsoft.com/office/powerpoint/2010/main" val="8094155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3AFB3E-AB62-3F7A-A486-FD3D1CDFDE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99DC8D-CB3E-FE0F-CEA8-B83A2F8588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25B9D7-DF3D-2AB6-26ED-8655788EBAA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FF44BC4-AFFA-2B10-6CE1-42E0C50E863B}"/>
              </a:ext>
            </a:extLst>
          </p:cNvPr>
          <p:cNvSpPr>
            <a:spLocks noGrp="1"/>
          </p:cNvSpPr>
          <p:nvPr>
            <p:ph type="sldNum" sz="quarter" idx="5"/>
          </p:nvPr>
        </p:nvSpPr>
        <p:spPr/>
        <p:txBody>
          <a:bodyPr/>
          <a:lstStyle/>
          <a:p>
            <a:fld id="{821BE48A-6214-4D19-8B89-7850D10B0307}" type="slidenum">
              <a:rPr lang="en-US" smtClean="0"/>
              <a:t>17</a:t>
            </a:fld>
            <a:endParaRPr lang="en-US"/>
          </a:p>
        </p:txBody>
      </p:sp>
    </p:spTree>
    <p:extLst>
      <p:ext uri="{BB962C8B-B14F-4D97-AF65-F5344CB8AC3E}">
        <p14:creationId xmlns:p14="http://schemas.microsoft.com/office/powerpoint/2010/main" val="35344178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C07F71-A3E9-0405-0D0E-25D9603C6E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5ADF14-D15C-7D7B-CD26-FDC08C81B9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7E97C1-4AEE-34E3-D592-6480F7C2923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262F1CF-35E6-6B2E-47DA-12A505502D8B}"/>
              </a:ext>
            </a:extLst>
          </p:cNvPr>
          <p:cNvSpPr>
            <a:spLocks noGrp="1"/>
          </p:cNvSpPr>
          <p:nvPr>
            <p:ph type="sldNum" sz="quarter" idx="5"/>
          </p:nvPr>
        </p:nvSpPr>
        <p:spPr/>
        <p:txBody>
          <a:bodyPr/>
          <a:lstStyle/>
          <a:p>
            <a:fld id="{821BE48A-6214-4D19-8B89-7850D10B0307}" type="slidenum">
              <a:rPr lang="en-US" smtClean="0"/>
              <a:t>18</a:t>
            </a:fld>
            <a:endParaRPr lang="en-US"/>
          </a:p>
        </p:txBody>
      </p:sp>
    </p:spTree>
    <p:extLst>
      <p:ext uri="{BB962C8B-B14F-4D97-AF65-F5344CB8AC3E}">
        <p14:creationId xmlns:p14="http://schemas.microsoft.com/office/powerpoint/2010/main" val="34535962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1D8D07-C3E9-6BE3-59EA-8F3B7785FA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4E2ED8-EE79-B4A0-CD78-671F471FA8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523FC2-F70D-21DC-876D-125D399B504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A31ECCF-B86F-CBAF-4D06-57B861415F55}"/>
              </a:ext>
            </a:extLst>
          </p:cNvPr>
          <p:cNvSpPr>
            <a:spLocks noGrp="1"/>
          </p:cNvSpPr>
          <p:nvPr>
            <p:ph type="sldNum" sz="quarter" idx="5"/>
          </p:nvPr>
        </p:nvSpPr>
        <p:spPr/>
        <p:txBody>
          <a:bodyPr/>
          <a:lstStyle/>
          <a:p>
            <a:fld id="{821BE48A-6214-4D19-8B89-7850D10B0307}" type="slidenum">
              <a:rPr lang="en-US" smtClean="0"/>
              <a:t>19</a:t>
            </a:fld>
            <a:endParaRPr lang="en-US"/>
          </a:p>
        </p:txBody>
      </p:sp>
    </p:spTree>
    <p:extLst>
      <p:ext uri="{BB962C8B-B14F-4D97-AF65-F5344CB8AC3E}">
        <p14:creationId xmlns:p14="http://schemas.microsoft.com/office/powerpoint/2010/main" val="37242810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2EF1F6-4898-76B5-6582-6FF1D4A0F0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075F72-FA82-F9BD-A9BE-1DD81327EC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FFC91C-2A40-5209-ECC0-83BE40BF967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2A5C920-55A2-D904-F1BF-A9FB79D2B7E8}"/>
              </a:ext>
            </a:extLst>
          </p:cNvPr>
          <p:cNvSpPr>
            <a:spLocks noGrp="1"/>
          </p:cNvSpPr>
          <p:nvPr>
            <p:ph type="sldNum" sz="quarter" idx="5"/>
          </p:nvPr>
        </p:nvSpPr>
        <p:spPr/>
        <p:txBody>
          <a:bodyPr/>
          <a:lstStyle/>
          <a:p>
            <a:fld id="{821BE48A-6214-4D19-8B89-7850D10B0307}" type="slidenum">
              <a:rPr lang="en-US" smtClean="0"/>
              <a:t>20</a:t>
            </a:fld>
            <a:endParaRPr lang="en-US"/>
          </a:p>
        </p:txBody>
      </p:sp>
    </p:spTree>
    <p:extLst>
      <p:ext uri="{BB962C8B-B14F-4D97-AF65-F5344CB8AC3E}">
        <p14:creationId xmlns:p14="http://schemas.microsoft.com/office/powerpoint/2010/main" val="29420027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A717F6-CE4A-A73A-1169-F8E050C544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E57618-2109-B8E3-FA2E-DDE895ACF3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112C74-C45A-82C2-0F18-B0ED0555E0A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55EE685-6CA8-495D-1168-79EBE58CF7CD}"/>
              </a:ext>
            </a:extLst>
          </p:cNvPr>
          <p:cNvSpPr>
            <a:spLocks noGrp="1"/>
          </p:cNvSpPr>
          <p:nvPr>
            <p:ph type="sldNum" sz="quarter" idx="5"/>
          </p:nvPr>
        </p:nvSpPr>
        <p:spPr/>
        <p:txBody>
          <a:bodyPr/>
          <a:lstStyle/>
          <a:p>
            <a:fld id="{821BE48A-6214-4D19-8B89-7850D10B0307}" type="slidenum">
              <a:rPr lang="en-US" smtClean="0"/>
              <a:t>21</a:t>
            </a:fld>
            <a:endParaRPr lang="en-US"/>
          </a:p>
        </p:txBody>
      </p:sp>
    </p:spTree>
    <p:extLst>
      <p:ext uri="{BB962C8B-B14F-4D97-AF65-F5344CB8AC3E}">
        <p14:creationId xmlns:p14="http://schemas.microsoft.com/office/powerpoint/2010/main" val="17503780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A94D79-531C-5894-C894-13A9868004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E641E5-81A7-47D3-4CFB-85E06663BC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BD3395-4926-442E-06B1-2A4A3A9108F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37E7DCE-247E-A572-C6C3-8D32D1EC7819}"/>
              </a:ext>
            </a:extLst>
          </p:cNvPr>
          <p:cNvSpPr>
            <a:spLocks noGrp="1"/>
          </p:cNvSpPr>
          <p:nvPr>
            <p:ph type="sldNum" sz="quarter" idx="5"/>
          </p:nvPr>
        </p:nvSpPr>
        <p:spPr/>
        <p:txBody>
          <a:bodyPr/>
          <a:lstStyle/>
          <a:p>
            <a:fld id="{821BE48A-6214-4D19-8B89-7850D10B0307}" type="slidenum">
              <a:rPr lang="en-US" smtClean="0"/>
              <a:t>22</a:t>
            </a:fld>
            <a:endParaRPr lang="en-US"/>
          </a:p>
        </p:txBody>
      </p:sp>
    </p:spTree>
    <p:extLst>
      <p:ext uri="{BB962C8B-B14F-4D97-AF65-F5344CB8AC3E}">
        <p14:creationId xmlns:p14="http://schemas.microsoft.com/office/powerpoint/2010/main" val="2282280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D10DB7-5F78-C34B-D992-F3501FC52A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D336F4-3DCD-E5EB-6618-201EE785DF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9F0157-D73C-5602-830A-3B3ECAFD3DC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2FE384B-9D9A-81AC-D4CF-45D331DCBC7D}"/>
              </a:ext>
            </a:extLst>
          </p:cNvPr>
          <p:cNvSpPr>
            <a:spLocks noGrp="1"/>
          </p:cNvSpPr>
          <p:nvPr>
            <p:ph type="sldNum" sz="quarter" idx="5"/>
          </p:nvPr>
        </p:nvSpPr>
        <p:spPr/>
        <p:txBody>
          <a:bodyPr/>
          <a:lstStyle/>
          <a:p>
            <a:fld id="{821BE48A-6214-4D19-8B89-7850D10B0307}" type="slidenum">
              <a:rPr lang="en-US" smtClean="0"/>
              <a:t>23</a:t>
            </a:fld>
            <a:endParaRPr lang="en-US"/>
          </a:p>
        </p:txBody>
      </p:sp>
    </p:spTree>
    <p:extLst>
      <p:ext uri="{BB962C8B-B14F-4D97-AF65-F5344CB8AC3E}">
        <p14:creationId xmlns:p14="http://schemas.microsoft.com/office/powerpoint/2010/main" val="40985207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C1761A-A2E5-1CD1-116A-DE2271F004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CE408B-BA3A-0588-23F9-7A71A94734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BE4B47-189E-B529-3E1A-9E84A6E1256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5E49F58-455B-E717-1F8C-D8B8D48A8964}"/>
              </a:ext>
            </a:extLst>
          </p:cNvPr>
          <p:cNvSpPr>
            <a:spLocks noGrp="1"/>
          </p:cNvSpPr>
          <p:nvPr>
            <p:ph type="sldNum" sz="quarter" idx="5"/>
          </p:nvPr>
        </p:nvSpPr>
        <p:spPr/>
        <p:txBody>
          <a:bodyPr/>
          <a:lstStyle/>
          <a:p>
            <a:fld id="{821BE48A-6214-4D19-8B89-7850D10B0307}" type="slidenum">
              <a:rPr lang="en-US" smtClean="0"/>
              <a:t>25</a:t>
            </a:fld>
            <a:endParaRPr lang="en-US"/>
          </a:p>
        </p:txBody>
      </p:sp>
    </p:spTree>
    <p:extLst>
      <p:ext uri="{BB962C8B-B14F-4D97-AF65-F5344CB8AC3E}">
        <p14:creationId xmlns:p14="http://schemas.microsoft.com/office/powerpoint/2010/main" val="25114843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Hướng</a:t>
            </a:r>
            <a:r>
              <a:rPr lang="en-US" baseline="0"/>
              <a:t> </a:t>
            </a:r>
            <a:r>
              <a:rPr lang="en-US" baseline="0" err="1"/>
              <a:t>dẫn</a:t>
            </a:r>
            <a:r>
              <a:rPr lang="en-US" baseline="0"/>
              <a:t>: GV click </a:t>
            </a:r>
            <a:r>
              <a:rPr lang="en-US" baseline="0" err="1"/>
              <a:t>vào</a:t>
            </a:r>
            <a:r>
              <a:rPr lang="en-US" baseline="0"/>
              <a:t> </a:t>
            </a:r>
            <a:r>
              <a:rPr lang="en-US" baseline="0" err="1"/>
              <a:t>bình</a:t>
            </a:r>
            <a:r>
              <a:rPr lang="en-US" baseline="0"/>
              <a:t> </a:t>
            </a:r>
            <a:r>
              <a:rPr lang="en-US" baseline="0" err="1"/>
              <a:t>cá</a:t>
            </a:r>
            <a:r>
              <a:rPr lang="en-US" baseline="0"/>
              <a:t> </a:t>
            </a:r>
            <a:r>
              <a:rPr lang="en-US" baseline="0" err="1"/>
              <a:t>bên</a:t>
            </a:r>
            <a:r>
              <a:rPr lang="en-US" baseline="0"/>
              <a:t> </a:t>
            </a:r>
            <a:r>
              <a:rPr lang="en-US" baseline="0" err="1"/>
              <a:t>dưới</a:t>
            </a:r>
            <a:r>
              <a:rPr lang="en-US" baseline="0"/>
              <a:t> con </a:t>
            </a:r>
            <a:r>
              <a:rPr lang="en-US" baseline="0" err="1"/>
              <a:t>cá</a:t>
            </a:r>
            <a:r>
              <a:rPr lang="en-US" baseline="0"/>
              <a:t> </a:t>
            </a:r>
            <a:r>
              <a:rPr lang="en-US" baseline="0" err="1"/>
              <a:t>để</a:t>
            </a:r>
            <a:r>
              <a:rPr lang="en-US" baseline="0"/>
              <a:t> </a:t>
            </a:r>
            <a:r>
              <a:rPr lang="en-US" baseline="0" err="1"/>
              <a:t>hiện</a:t>
            </a:r>
            <a:r>
              <a:rPr lang="en-US" baseline="0"/>
              <a:t> </a:t>
            </a:r>
            <a:r>
              <a:rPr lang="en-US" baseline="0" err="1"/>
              <a:t>câu</a:t>
            </a:r>
            <a:r>
              <a:rPr lang="en-US" baseline="0"/>
              <a:t> </a:t>
            </a:r>
            <a:r>
              <a:rPr lang="en-US" baseline="0" err="1"/>
              <a:t>hỏi</a:t>
            </a:r>
            <a:r>
              <a:rPr lang="en-US" baseline="0"/>
              <a:t> </a:t>
            </a:r>
            <a:r>
              <a:rPr lang="en-US" baseline="0" err="1"/>
              <a:t>tương</a:t>
            </a:r>
            <a:r>
              <a:rPr lang="en-US" baseline="0"/>
              <a:t> </a:t>
            </a:r>
            <a:r>
              <a:rPr lang="en-US" baseline="0" err="1"/>
              <a:t>ứng</a:t>
            </a:r>
            <a:r>
              <a:rPr lang="en-US" baseline="0"/>
              <a:t>.</a:t>
            </a:r>
            <a:br>
              <a:rPr lang="en-US" baseline="0"/>
            </a:br>
            <a:r>
              <a:rPr lang="en-US" baseline="0" err="1"/>
              <a:t>Sau</a:t>
            </a:r>
            <a:r>
              <a:rPr lang="en-US" baseline="0"/>
              <a:t> </a:t>
            </a:r>
            <a:r>
              <a:rPr lang="en-US" baseline="0" err="1"/>
              <a:t>khi</a:t>
            </a:r>
            <a:r>
              <a:rPr lang="en-US" baseline="0"/>
              <a:t> HS </a:t>
            </a:r>
            <a:r>
              <a:rPr lang="en-US" baseline="0" err="1"/>
              <a:t>trả</a:t>
            </a:r>
            <a:r>
              <a:rPr lang="en-US" baseline="0"/>
              <a:t> </a:t>
            </a:r>
            <a:r>
              <a:rPr lang="en-US" baseline="0" err="1"/>
              <a:t>lời</a:t>
            </a:r>
            <a:r>
              <a:rPr lang="en-US" baseline="0"/>
              <a:t> </a:t>
            </a:r>
            <a:r>
              <a:rPr lang="en-US" baseline="0" err="1"/>
              <a:t>đúng</a:t>
            </a:r>
            <a:r>
              <a:rPr lang="en-US" baseline="0"/>
              <a:t>, GV click </a:t>
            </a:r>
            <a:r>
              <a:rPr lang="en-US" baseline="0" err="1"/>
              <a:t>vào</a:t>
            </a:r>
            <a:r>
              <a:rPr lang="en-US" baseline="0"/>
              <a:t> con </a:t>
            </a:r>
            <a:r>
              <a:rPr lang="en-US" baseline="0" err="1"/>
              <a:t>cá</a:t>
            </a:r>
            <a:r>
              <a:rPr lang="en-US" baseline="0"/>
              <a:t> </a:t>
            </a:r>
            <a:r>
              <a:rPr lang="en-US" baseline="0" err="1"/>
              <a:t>đế</a:t>
            </a:r>
            <a:r>
              <a:rPr lang="en-US" baseline="0"/>
              <a:t> </a:t>
            </a:r>
            <a:r>
              <a:rPr lang="en-US" baseline="0" err="1"/>
              <a:t>nuôi</a:t>
            </a:r>
            <a:r>
              <a:rPr lang="en-US" baseline="0"/>
              <a:t> </a:t>
            </a:r>
            <a:r>
              <a:rPr lang="en-US" baseline="0" err="1"/>
              <a:t>cá</a:t>
            </a:r>
            <a:r>
              <a:rPr lang="en-US" baseline="0"/>
              <a:t> </a:t>
            </a:r>
            <a:r>
              <a:rPr lang="en-US" baseline="0" err="1"/>
              <a:t>trong</a:t>
            </a:r>
            <a:r>
              <a:rPr lang="en-US" baseline="0"/>
              <a:t> </a:t>
            </a:r>
            <a:r>
              <a:rPr lang="en-US" baseline="0" err="1"/>
              <a:t>bình</a:t>
            </a:r>
            <a:r>
              <a:rPr lang="en-US" baseline="0"/>
              <a:t> </a:t>
            </a:r>
            <a:r>
              <a:rPr lang="en-US" baseline="0" err="1"/>
              <a:t>tương</a:t>
            </a:r>
            <a:r>
              <a:rPr lang="en-US" baseline="0"/>
              <a:t> </a:t>
            </a:r>
            <a:r>
              <a:rPr lang="en-US" baseline="0" err="1"/>
              <a:t>ứng</a:t>
            </a:r>
            <a:r>
              <a:rPr lang="en-US" baseline="0"/>
              <a:t>.</a:t>
            </a:r>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68DB8F-766E-4037-BF33-02F5815E27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25433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68DB8F-766E-4037-BF33-02F5815E27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83634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455EE4-8118-D5FC-A61C-66D1969B1C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9C916B-79F2-83B1-AD34-CDB5BC8EEF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EE9A8A-E515-1387-395C-BEAEDB7A7F3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3489285-DCD1-4D31-2D3A-3466311F14D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68DB8F-766E-4037-BF33-02F5815E27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22398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E9799C-2085-22A9-AE7C-474208E3DF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15AC60-5D48-AC46-8077-3283DA5DD3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2939B6-0E72-89D9-5A40-AC31769F679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D245BAA-4B02-6CC2-7285-44E0D52C4886}"/>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68DB8F-766E-4037-BF33-02F5815E27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49957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E39966-6395-AF91-B9CE-4636DA8A72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25AB82-D9D9-B131-5E93-E7BA082698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26CAF8-2929-A9F6-FB7D-775734FC77C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F22E77F-5534-1B9F-4342-68C5A3B94D62}"/>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68DB8F-766E-4037-BF33-02F5815E27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35222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72F9B3-E097-B86E-6B2B-44DCFEDC76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3FE30F-02C8-ADA3-A1BE-9680DCA414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68BDC2-D7FC-DBA8-AA06-862D6F786BE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6CD673E-ACBC-A4E2-7FF3-007AD4DE99E2}"/>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68DB8F-766E-4037-BF33-02F5815E27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21923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1BE48A-6214-4D19-8B89-7850D10B0307}" type="slidenum">
              <a:rPr lang="en-US" smtClean="0"/>
              <a:t>40</a:t>
            </a:fld>
            <a:endParaRPr lang="en-US"/>
          </a:p>
        </p:txBody>
      </p:sp>
    </p:spTree>
    <p:extLst>
      <p:ext uri="{BB962C8B-B14F-4D97-AF65-F5344CB8AC3E}">
        <p14:creationId xmlns:p14="http://schemas.microsoft.com/office/powerpoint/2010/main" val="40008103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1BE48A-6214-4D19-8B89-7850D10B0307}" type="slidenum">
              <a:rPr lang="en-US" smtClean="0"/>
              <a:t>42</a:t>
            </a:fld>
            <a:endParaRPr lang="en-US"/>
          </a:p>
        </p:txBody>
      </p:sp>
    </p:spTree>
    <p:extLst>
      <p:ext uri="{BB962C8B-B14F-4D97-AF65-F5344CB8AC3E}">
        <p14:creationId xmlns:p14="http://schemas.microsoft.com/office/powerpoint/2010/main" val="40725612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https://www.youtube.com/@hoc1biet10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4C9BC2-C9DC-46E9-89FE-D9A19A127D3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237532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69023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203409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00890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01097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748286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268779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888187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19394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36484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57738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779643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9296761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619031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6336295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6828448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8552661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1476633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custDataLst>
      <p:tags r:id="rId1"/>
    </p:custDataLst>
    <p:extLst>
      <p:ext uri="{BB962C8B-B14F-4D97-AF65-F5344CB8AC3E}">
        <p14:creationId xmlns:p14="http://schemas.microsoft.com/office/powerpoint/2010/main" val="16956345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9492288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4140109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5094498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7815288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497076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122661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9871959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0526271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00884970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0472472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8563913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94146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77372814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7600906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0896334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688635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4755004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492085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732919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2/26/2025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5512713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2/26/2025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3327734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9940810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8292165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8711171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0769052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454876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ags" Target="../tags/tag1.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2.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2/26/2025</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extLst>
      <p:ext uri="{BB962C8B-B14F-4D97-AF65-F5344CB8AC3E}">
        <p14:creationId xmlns:p14="http://schemas.microsoft.com/office/powerpoint/2010/main" val="2830356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2/26/2025</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custDataLst>
      <p:tags r:id="rId13"/>
    </p:custDataLst>
    <p:extLst>
      <p:ext uri="{BB962C8B-B14F-4D97-AF65-F5344CB8AC3E}">
        <p14:creationId xmlns:p14="http://schemas.microsoft.com/office/powerpoint/2010/main" val="287575942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88398786"/>
      </p:ext>
    </p:extLst>
  </p:cSld>
  <p:clrMap bg1="lt1" tx1="dk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extLst>
              <a:ext uri="{96DAC541-7B7A-43D3-8B79-37D633B846F1}">
                <asvg:svgBlip xmlns:asvg="http://schemas.microsoft.com/office/drawing/2016/SVG/main" r:embed="rId14"/>
              </a:ext>
            </a:extLst>
          </a:blip>
          <a:srcRect/>
          <a:stretch>
            <a:fillRect t="-39000" b="-39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2/26/2025</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14833325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lich-su-va-dia-li-9/1/707/93/" TargetMode="External"/><Relationship Id="rId2" Type="http://schemas.openxmlformats.org/officeDocument/2006/relationships/image" Target="../media/image4.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hoc10.vn/doc-sach/lich-su-va-dia-li-9/1/707/93/" TargetMode="External"/><Relationship Id="rId2" Type="http://schemas.openxmlformats.org/officeDocument/2006/relationships/image" Target="../media/image13.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sv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22.sv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jpe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jpe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jpe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33.jpeg"/></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42.jpeg"/><Relationship Id="rId4" Type="http://schemas.openxmlformats.org/officeDocument/2006/relationships/image" Target="../media/image41.svg"/></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3.jpg"/></Relationships>
</file>

<file path=ppt/slides/_rels/slide2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47.jpeg"/><Relationship Id="rId4" Type="http://schemas.openxmlformats.org/officeDocument/2006/relationships/image" Target="../media/image46.png"/></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www.hoc10.vn/doc-sach/lich-su-va-dia-li-9/1/707/94/" TargetMode="External"/><Relationship Id="rId2" Type="http://schemas.openxmlformats.org/officeDocument/2006/relationships/image" Target="../media/image48.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5.png"/></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35.xml"/><Relationship Id="rId7" Type="http://schemas.openxmlformats.org/officeDocument/2006/relationships/image" Target="../media/image5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2.jpeg"/><Relationship Id="rId5" Type="http://schemas.openxmlformats.org/officeDocument/2006/relationships/image" Target="../media/image51.png"/><Relationship Id="rId4" Type="http://schemas.openxmlformats.org/officeDocument/2006/relationships/image" Target="../media/image50.png"/></Relationships>
</file>

<file path=ppt/slides/_rels/slide34.xml.rels><?xml version="1.0" encoding="UTF-8" standalone="yes"?>
<Relationships xmlns="http://schemas.openxmlformats.org/package/2006/relationships"><Relationship Id="rId8" Type="http://schemas.openxmlformats.org/officeDocument/2006/relationships/slide" Target="slide37.xml"/><Relationship Id="rId13" Type="http://schemas.openxmlformats.org/officeDocument/2006/relationships/image" Target="../media/image59.png"/><Relationship Id="rId18" Type="http://schemas.openxmlformats.org/officeDocument/2006/relationships/slide" Target="slide40.xml"/><Relationship Id="rId3" Type="http://schemas.openxmlformats.org/officeDocument/2006/relationships/image" Target="../media/image54.png"/><Relationship Id="rId7" Type="http://schemas.openxmlformats.org/officeDocument/2006/relationships/slide" Target="slide38.xml"/><Relationship Id="rId12" Type="http://schemas.openxmlformats.org/officeDocument/2006/relationships/image" Target="../media/image58.png"/><Relationship Id="rId17" Type="http://schemas.openxmlformats.org/officeDocument/2006/relationships/image" Target="../media/image52.jpeg"/><Relationship Id="rId2" Type="http://schemas.openxmlformats.org/officeDocument/2006/relationships/notesSlide" Target="../notesSlides/notesSlide21.xml"/><Relationship Id="rId16" Type="http://schemas.openxmlformats.org/officeDocument/2006/relationships/image" Target="../media/image62.png"/><Relationship Id="rId1" Type="http://schemas.openxmlformats.org/officeDocument/2006/relationships/slideLayout" Target="../slideLayouts/slideLayout34.xml"/><Relationship Id="rId6" Type="http://schemas.openxmlformats.org/officeDocument/2006/relationships/image" Target="../media/image56.png"/><Relationship Id="rId11" Type="http://schemas.openxmlformats.org/officeDocument/2006/relationships/slide" Target="slide35.xml"/><Relationship Id="rId5" Type="http://schemas.openxmlformats.org/officeDocument/2006/relationships/slide" Target="slide39.xml"/><Relationship Id="rId15" Type="http://schemas.openxmlformats.org/officeDocument/2006/relationships/image" Target="../media/image61.png"/><Relationship Id="rId10" Type="http://schemas.openxmlformats.org/officeDocument/2006/relationships/slide" Target="slide36.xml"/><Relationship Id="rId4" Type="http://schemas.openxmlformats.org/officeDocument/2006/relationships/image" Target="../media/image55.png"/><Relationship Id="rId9" Type="http://schemas.openxmlformats.org/officeDocument/2006/relationships/image" Target="../media/image57.png"/><Relationship Id="rId14" Type="http://schemas.openxmlformats.org/officeDocument/2006/relationships/image" Target="../media/image60.png"/></Relationships>
</file>

<file path=ppt/slides/_rels/slide35.xml.rels><?xml version="1.0" encoding="UTF-8" standalone="yes"?>
<Relationships xmlns="http://schemas.openxmlformats.org/package/2006/relationships"><Relationship Id="rId3" Type="http://schemas.openxmlformats.org/officeDocument/2006/relationships/image" Target="../media/image63.png"/><Relationship Id="rId7" Type="http://schemas.openxmlformats.org/officeDocument/2006/relationships/image" Target="../media/image65.png"/><Relationship Id="rId2" Type="http://schemas.openxmlformats.org/officeDocument/2006/relationships/notesSlide" Target="../notesSlides/notesSlide22.xml"/><Relationship Id="rId1" Type="http://schemas.openxmlformats.org/officeDocument/2006/relationships/slideLayout" Target="../slideLayouts/slideLayout35.xml"/><Relationship Id="rId6" Type="http://schemas.openxmlformats.org/officeDocument/2006/relationships/slide" Target="slide34.xml"/><Relationship Id="rId5" Type="http://schemas.openxmlformats.org/officeDocument/2006/relationships/image" Target="../media/image52.jpeg"/><Relationship Id="rId4" Type="http://schemas.openxmlformats.org/officeDocument/2006/relationships/image" Target="../media/image64.png"/></Relationships>
</file>

<file path=ppt/slides/_rels/slide36.xml.rels><?xml version="1.0" encoding="UTF-8" standalone="yes"?>
<Relationships xmlns="http://schemas.openxmlformats.org/package/2006/relationships"><Relationship Id="rId3" Type="http://schemas.openxmlformats.org/officeDocument/2006/relationships/image" Target="../media/image63.png"/><Relationship Id="rId7" Type="http://schemas.openxmlformats.org/officeDocument/2006/relationships/image" Target="../media/image65.png"/><Relationship Id="rId2" Type="http://schemas.openxmlformats.org/officeDocument/2006/relationships/notesSlide" Target="../notesSlides/notesSlide23.xml"/><Relationship Id="rId1" Type="http://schemas.openxmlformats.org/officeDocument/2006/relationships/slideLayout" Target="../slideLayouts/slideLayout35.xml"/><Relationship Id="rId6" Type="http://schemas.openxmlformats.org/officeDocument/2006/relationships/slide" Target="slide34.xml"/><Relationship Id="rId5" Type="http://schemas.openxmlformats.org/officeDocument/2006/relationships/image" Target="../media/image52.jpeg"/><Relationship Id="rId4" Type="http://schemas.openxmlformats.org/officeDocument/2006/relationships/image" Target="../media/image64.png"/></Relationships>
</file>

<file path=ppt/slides/_rels/slide37.xml.rels><?xml version="1.0" encoding="UTF-8" standalone="yes"?>
<Relationships xmlns="http://schemas.openxmlformats.org/package/2006/relationships"><Relationship Id="rId3" Type="http://schemas.openxmlformats.org/officeDocument/2006/relationships/image" Target="../media/image63.png"/><Relationship Id="rId7" Type="http://schemas.openxmlformats.org/officeDocument/2006/relationships/image" Target="../media/image65.png"/><Relationship Id="rId2" Type="http://schemas.openxmlformats.org/officeDocument/2006/relationships/notesSlide" Target="../notesSlides/notesSlide24.xml"/><Relationship Id="rId1" Type="http://schemas.openxmlformats.org/officeDocument/2006/relationships/slideLayout" Target="../slideLayouts/slideLayout35.xml"/><Relationship Id="rId6" Type="http://schemas.openxmlformats.org/officeDocument/2006/relationships/slide" Target="slide34.xml"/><Relationship Id="rId5" Type="http://schemas.openxmlformats.org/officeDocument/2006/relationships/image" Target="../media/image52.jpeg"/><Relationship Id="rId4" Type="http://schemas.openxmlformats.org/officeDocument/2006/relationships/image" Target="../media/image64.png"/></Relationships>
</file>

<file path=ppt/slides/_rels/slide38.xml.rels><?xml version="1.0" encoding="UTF-8" standalone="yes"?>
<Relationships xmlns="http://schemas.openxmlformats.org/package/2006/relationships"><Relationship Id="rId3" Type="http://schemas.openxmlformats.org/officeDocument/2006/relationships/image" Target="../media/image63.png"/><Relationship Id="rId7" Type="http://schemas.openxmlformats.org/officeDocument/2006/relationships/image" Target="../media/image65.png"/><Relationship Id="rId2" Type="http://schemas.openxmlformats.org/officeDocument/2006/relationships/notesSlide" Target="../notesSlides/notesSlide25.xml"/><Relationship Id="rId1" Type="http://schemas.openxmlformats.org/officeDocument/2006/relationships/slideLayout" Target="../slideLayouts/slideLayout35.xml"/><Relationship Id="rId6" Type="http://schemas.openxmlformats.org/officeDocument/2006/relationships/slide" Target="slide34.xml"/><Relationship Id="rId5" Type="http://schemas.openxmlformats.org/officeDocument/2006/relationships/image" Target="../media/image52.jpeg"/><Relationship Id="rId4" Type="http://schemas.openxmlformats.org/officeDocument/2006/relationships/image" Target="../media/image64.png"/></Relationships>
</file>

<file path=ppt/slides/_rels/slide39.xml.rels><?xml version="1.0" encoding="UTF-8" standalone="yes"?>
<Relationships xmlns="http://schemas.openxmlformats.org/package/2006/relationships"><Relationship Id="rId3" Type="http://schemas.openxmlformats.org/officeDocument/2006/relationships/image" Target="../media/image63.png"/><Relationship Id="rId7" Type="http://schemas.openxmlformats.org/officeDocument/2006/relationships/image" Target="../media/image65.png"/><Relationship Id="rId2" Type="http://schemas.openxmlformats.org/officeDocument/2006/relationships/notesSlide" Target="../notesSlides/notesSlide26.xml"/><Relationship Id="rId1" Type="http://schemas.openxmlformats.org/officeDocument/2006/relationships/slideLayout" Target="../slideLayouts/slideLayout35.xml"/><Relationship Id="rId6" Type="http://schemas.openxmlformats.org/officeDocument/2006/relationships/slide" Target="slide34.xml"/><Relationship Id="rId5" Type="http://schemas.openxmlformats.org/officeDocument/2006/relationships/image" Target="../media/image52.jpeg"/><Relationship Id="rId4" Type="http://schemas.openxmlformats.org/officeDocument/2006/relationships/image" Target="../media/image64.png"/></Relationships>
</file>

<file path=ppt/slides/_rels/slide4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hyperlink" Target="https://www.hoc10.vn/doc-sach/lich-su-va-dia-li-9/1/707/94/"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71.png"/><Relationship Id="rId4" Type="http://schemas.openxmlformats.org/officeDocument/2006/relationships/image" Target="../media/image70.png"/></Relationships>
</file>

<file path=ppt/slides/_rels/slide43.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29.xml"/><Relationship Id="rId1" Type="http://schemas.openxmlformats.org/officeDocument/2006/relationships/slideLayout" Target="../slideLayouts/slideLayout18.xml"/><Relationship Id="rId4" Type="http://schemas.openxmlformats.org/officeDocument/2006/relationships/image" Target="../media/image72.jpg"/></Relationships>
</file>

<file path=ppt/slides/_rels/slide44.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30.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58597877-A69E-803C-7E52-8561E3864A8E}"/>
              </a:ext>
            </a:extLst>
          </p:cNvPr>
          <p:cNvSpPr txBox="1">
            <a:spLocks/>
          </p:cNvSpPr>
          <p:nvPr/>
        </p:nvSpPr>
        <p:spPr>
          <a:xfrm>
            <a:off x="7663543" y="0"/>
            <a:ext cx="4414225"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err="1">
                <a:solidFill>
                  <a:schemeClr val="bg1"/>
                </a:solidFill>
                <a:effectLst>
                  <a:outerShdw blurRad="38100" dist="38100" dir="2700000" algn="tl">
                    <a:srgbClr val="000000">
                      <a:alpha val="43137"/>
                    </a:srgbClr>
                  </a:outerShdw>
                </a:effectLst>
                <a:latin typeface="UTM Avo" panose="02040603050506020204" pitchFamily="18" charset="0"/>
              </a:rPr>
              <a:t>Lịch</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 </a:t>
            </a:r>
            <a:r>
              <a:rPr lang="en-US" sz="3600" dirty="0" err="1">
                <a:solidFill>
                  <a:schemeClr val="bg1"/>
                </a:solidFill>
                <a:effectLst>
                  <a:outerShdw blurRad="38100" dist="38100" dir="2700000" algn="tl">
                    <a:srgbClr val="000000">
                      <a:alpha val="43137"/>
                    </a:srgbClr>
                  </a:outerShdw>
                </a:effectLst>
                <a:latin typeface="UTM Avo" panose="02040603050506020204" pitchFamily="18" charset="0"/>
              </a:rPr>
              <a:t>sử</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 </a:t>
            </a:r>
            <a:r>
              <a:rPr lang="en-US" sz="3600" dirty="0" err="1">
                <a:solidFill>
                  <a:schemeClr val="bg1"/>
                </a:solidFill>
                <a:effectLst>
                  <a:outerShdw blurRad="38100" dist="38100" dir="2700000" algn="tl">
                    <a:srgbClr val="000000">
                      <a:alpha val="43137"/>
                    </a:srgbClr>
                  </a:outerShdw>
                </a:effectLst>
                <a:latin typeface="UTM Avo" panose="02040603050506020204" pitchFamily="18" charset="0"/>
              </a:rPr>
              <a:t>và</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 </a:t>
            </a:r>
            <a:r>
              <a:rPr lang="en-US" sz="3600" dirty="0" err="1">
                <a:solidFill>
                  <a:schemeClr val="bg1"/>
                </a:solidFill>
                <a:effectLst>
                  <a:outerShdw blurRad="38100" dist="38100" dir="2700000" algn="tl">
                    <a:srgbClr val="000000">
                      <a:alpha val="43137"/>
                    </a:srgbClr>
                  </a:outerShdw>
                </a:effectLst>
                <a:latin typeface="UTM Avo" panose="02040603050506020204" pitchFamily="18" charset="0"/>
              </a:rPr>
              <a:t>Địa</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 </a:t>
            </a:r>
            <a:r>
              <a:rPr lang="en-US" sz="3600" dirty="0" err="1">
                <a:solidFill>
                  <a:schemeClr val="bg1"/>
                </a:solidFill>
                <a:effectLst>
                  <a:outerShdw blurRad="38100" dist="38100" dir="2700000" algn="tl">
                    <a:srgbClr val="000000">
                      <a:alpha val="43137"/>
                    </a:srgbClr>
                  </a:outerShdw>
                </a:effectLst>
                <a:latin typeface="UTM Avo" panose="02040603050506020204" pitchFamily="18" charset="0"/>
              </a:rPr>
              <a:t>lí</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 9 </a:t>
            </a:r>
          </a:p>
        </p:txBody>
      </p:sp>
      <p:sp>
        <p:nvSpPr>
          <p:cNvPr id="5" name="Subtitle 2">
            <a:extLst>
              <a:ext uri="{FF2B5EF4-FFF2-40B4-BE49-F238E27FC236}">
                <a16:creationId xmlns:a16="http://schemas.microsoft.com/office/drawing/2014/main" id="{70149692-4392-EF84-9429-1218EDA28CE2}"/>
              </a:ext>
            </a:extLst>
          </p:cNvPr>
          <p:cNvSpPr txBox="1">
            <a:spLocks/>
          </p:cNvSpPr>
          <p:nvPr/>
        </p:nvSpPr>
        <p:spPr>
          <a:xfrm>
            <a:off x="173230" y="3240188"/>
            <a:ext cx="11845539" cy="183423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5000"/>
              </a:lnSpc>
              <a:spcBef>
                <a:spcPts val="0"/>
              </a:spcBef>
            </a:pPr>
            <a:r>
              <a:rPr lang="vi-VN" sz="4800" b="1" dirty="0">
                <a:solidFill>
                  <a:srgbClr val="FF0000"/>
                </a:solidFill>
                <a:latin typeface="UTM Avo" panose="02040603050506020204" pitchFamily="18" charset="0"/>
              </a:rPr>
              <a:t>Bài 18. Nước Mỹ</a:t>
            </a:r>
          </a:p>
          <a:p>
            <a:pPr>
              <a:lnSpc>
                <a:spcPct val="125000"/>
              </a:lnSpc>
              <a:spcBef>
                <a:spcPts val="0"/>
              </a:spcBef>
            </a:pPr>
            <a:r>
              <a:rPr lang="vi-VN" sz="4800" b="1" dirty="0">
                <a:solidFill>
                  <a:srgbClr val="FF0000"/>
                </a:solidFill>
                <a:latin typeface="UTM Avo" panose="02040603050506020204" pitchFamily="18" charset="0"/>
              </a:rPr>
              <a:t>từ năm 1991 đến nay</a:t>
            </a:r>
            <a:endParaRPr lang="en-US" sz="4800" b="1" dirty="0">
              <a:solidFill>
                <a:srgbClr val="FF0000"/>
              </a:solidFill>
              <a:latin typeface="UTM Avo" panose="02040603050506020204" pitchFamily="18" charset="0"/>
            </a:endParaRPr>
          </a:p>
        </p:txBody>
      </p:sp>
      <p:sp>
        <p:nvSpPr>
          <p:cNvPr id="7" name="Title 1">
            <a:extLst>
              <a:ext uri="{FF2B5EF4-FFF2-40B4-BE49-F238E27FC236}">
                <a16:creationId xmlns:a16="http://schemas.microsoft.com/office/drawing/2014/main" id="{0C73D8D8-87F4-E7A7-8736-B754BF078B2D}"/>
              </a:ext>
            </a:extLst>
          </p:cNvPr>
          <p:cNvSpPr txBox="1">
            <a:spLocks/>
          </p:cNvSpPr>
          <p:nvPr/>
        </p:nvSpPr>
        <p:spPr>
          <a:xfrm>
            <a:off x="173230" y="1194405"/>
            <a:ext cx="11845539"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25000"/>
              </a:lnSpc>
            </a:pPr>
            <a:r>
              <a:rPr lang="vi-VN" sz="5000" b="1" dirty="0">
                <a:solidFill>
                  <a:srgbClr val="002060"/>
                </a:solidFill>
                <a:latin typeface="UTM Avo" panose="02040603050506020204" pitchFamily="18" charset="0"/>
              </a:rPr>
              <a:t>Chương 5</a:t>
            </a:r>
            <a:r>
              <a:rPr lang="en-US" sz="5000" b="1" dirty="0">
                <a:solidFill>
                  <a:srgbClr val="002060"/>
                </a:solidFill>
                <a:latin typeface="UTM Avo" panose="02040603050506020204" pitchFamily="18" charset="0"/>
              </a:rPr>
              <a:t>:</a:t>
            </a:r>
            <a:r>
              <a:rPr lang="vi-VN" sz="5000" b="1" dirty="0">
                <a:solidFill>
                  <a:srgbClr val="002060"/>
                </a:solidFill>
                <a:latin typeface="UTM Avo" panose="02040603050506020204" pitchFamily="18" charset="0"/>
              </a:rPr>
              <a:t> </a:t>
            </a:r>
          </a:p>
          <a:p>
            <a:pPr>
              <a:lnSpc>
                <a:spcPct val="125000"/>
              </a:lnSpc>
            </a:pPr>
            <a:r>
              <a:rPr lang="vi-VN" sz="5000" b="1" dirty="0">
                <a:solidFill>
                  <a:srgbClr val="002060"/>
                </a:solidFill>
                <a:latin typeface="UTM Avo" panose="02040603050506020204" pitchFamily="18" charset="0"/>
              </a:rPr>
              <a:t>Thế giới từ 1991 đến nay</a:t>
            </a:r>
            <a:endParaRPr lang="en-US" sz="5000" b="1" dirty="0">
              <a:solidFill>
                <a:srgbClr val="002060"/>
              </a:solidFill>
              <a:latin typeface="UTM Avo" panose="02040603050506020204" pitchFamily="18" charset="0"/>
            </a:endParaRPr>
          </a:p>
        </p:txBody>
      </p:sp>
    </p:spTree>
    <p:extLst>
      <p:ext uri="{BB962C8B-B14F-4D97-AF65-F5344CB8AC3E}">
        <p14:creationId xmlns:p14="http://schemas.microsoft.com/office/powerpoint/2010/main" val="3438162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3B53E55-1CD2-89CC-C6CD-54BD9B8C94C3}"/>
              </a:ext>
            </a:extLst>
          </p:cNvPr>
          <p:cNvGrpSpPr/>
          <p:nvPr/>
        </p:nvGrpSpPr>
        <p:grpSpPr>
          <a:xfrm>
            <a:off x="4557132" y="3290455"/>
            <a:ext cx="3077736" cy="1666333"/>
            <a:chOff x="-756043" y="2287668"/>
            <a:chExt cx="3237488" cy="1666333"/>
          </a:xfrm>
        </p:grpSpPr>
        <p:pic>
          <p:nvPicPr>
            <p:cNvPr id="6" name="Picture 5">
              <a:hlinkClick r:id="rId3"/>
              <a:extLst>
                <a:ext uri="{FF2B5EF4-FFF2-40B4-BE49-F238E27FC236}">
                  <a16:creationId xmlns:a16="http://schemas.microsoft.com/office/drawing/2014/main" id="{5838F487-601E-69DB-CF2B-73BD0EA30946}"/>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7" name="TextBox 6">
              <a:extLst>
                <a:ext uri="{FF2B5EF4-FFF2-40B4-BE49-F238E27FC236}">
                  <a16:creationId xmlns:a16="http://schemas.microsoft.com/office/drawing/2014/main" id="{E16AF4BF-9529-29F6-9EFF-780EC4358D80}"/>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3900061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Google Shape;399;p37">
            <a:extLst>
              <a:ext uri="{FF2B5EF4-FFF2-40B4-BE49-F238E27FC236}">
                <a16:creationId xmlns:a16="http://schemas.microsoft.com/office/drawing/2014/main" id="{5527A4D2-4338-C0A2-9FFF-28106DE305AA}"/>
              </a:ext>
            </a:extLst>
          </p:cNvPr>
          <p:cNvSpPr/>
          <p:nvPr/>
        </p:nvSpPr>
        <p:spPr>
          <a:xfrm>
            <a:off x="2853952" y="2010494"/>
            <a:ext cx="6484095" cy="674833"/>
          </a:xfrm>
          <a:prstGeom prst="roundRect">
            <a:avLst>
              <a:gd name="adj" fmla="val 50000"/>
            </a:avLst>
          </a:prstGeom>
          <a:solidFill>
            <a:srgbClr val="FFFFFF"/>
          </a:solidFill>
          <a:ln w="28575" cap="flat" cmpd="sng">
            <a:solidFill>
              <a:srgbClr val="004777"/>
            </a:solidFill>
            <a:prstDash val="solid"/>
            <a:round/>
            <a:headEnd type="none" w="sm" len="sm"/>
            <a:tailEnd type="none" w="sm" len="sm"/>
          </a:ln>
          <a:effectLst>
            <a:outerShdw blurRad="50800" dist="38100" dir="2700000" algn="tl" rotWithShape="0">
              <a:prstClr val="black">
                <a:alpha val="40000"/>
              </a:prstClr>
            </a:outerShdw>
          </a:effectLst>
        </p:spPr>
        <p:txBody>
          <a:bodyPr spcFirstLastPara="1" wrap="square" lIns="121900" tIns="121900" rIns="121900" bIns="121900" anchor="ctr" anchorCtr="0">
            <a:noAutofit/>
          </a:bodyPr>
          <a:lstStyle/>
          <a:p>
            <a:pPr lvl="0" algn="ctr" defTabSz="609585">
              <a:defRPr/>
            </a:pPr>
            <a:r>
              <a:rPr lang="it-IT" sz="2400" b="1" kern="0" dirty="0">
                <a:latin typeface="UTM Avo" panose="02040603050506020204" pitchFamily="18" charset="0"/>
                <a:cs typeface="Arial" panose="020B0604020202020204" pitchFamily="34" charset="0"/>
                <a:sym typeface="Arial"/>
              </a:rPr>
              <a:t>TRÒ CHƠI: AI NHANH HƠN</a:t>
            </a:r>
          </a:p>
        </p:txBody>
      </p:sp>
      <p:sp>
        <p:nvSpPr>
          <p:cNvPr id="7" name="TextBox 6">
            <a:extLst>
              <a:ext uri="{FF2B5EF4-FFF2-40B4-BE49-F238E27FC236}">
                <a16:creationId xmlns:a16="http://schemas.microsoft.com/office/drawing/2014/main" id="{44DB2245-213C-497F-BFFF-F6808C3BC86F}"/>
              </a:ext>
            </a:extLst>
          </p:cNvPr>
          <p:cNvSpPr txBox="1"/>
          <p:nvPr/>
        </p:nvSpPr>
        <p:spPr>
          <a:xfrm>
            <a:off x="3667213" y="3235060"/>
            <a:ext cx="7763069" cy="2783839"/>
          </a:xfrm>
          <a:prstGeom prst="rect">
            <a:avLst/>
          </a:prstGeom>
          <a:noFill/>
        </p:spPr>
        <p:txBody>
          <a:bodyPr wrap="square" rtlCol="0">
            <a:spAutoFit/>
          </a:bodyPr>
          <a:lstStyle/>
          <a:p>
            <a:pPr algn="just" defTabSz="609585">
              <a:lnSpc>
                <a:spcPct val="150000"/>
              </a:lnSpc>
              <a:buFont typeface="Arial"/>
              <a:buNone/>
            </a:pPr>
            <a:r>
              <a:rPr lang="en-US" sz="2400" b="1" kern="0" dirty="0" err="1">
                <a:latin typeface="UTM Avo" panose="02040603050506020204" pitchFamily="18" charset="0"/>
                <a:cs typeface="Arial" panose="020B0604020202020204" pitchFamily="34" charset="0"/>
                <a:sym typeface="Arial"/>
              </a:rPr>
              <a:t>Luật</a:t>
            </a:r>
            <a:r>
              <a:rPr lang="en-US" sz="2400" b="1" kern="0" dirty="0">
                <a:latin typeface="UTM Avo" panose="02040603050506020204" pitchFamily="18" charset="0"/>
                <a:cs typeface="Arial" panose="020B0604020202020204" pitchFamily="34" charset="0"/>
                <a:sym typeface="Arial"/>
              </a:rPr>
              <a:t> </a:t>
            </a:r>
            <a:r>
              <a:rPr lang="en-US" sz="2400" b="1" kern="0" dirty="0" err="1">
                <a:latin typeface="UTM Avo" panose="02040603050506020204" pitchFamily="18" charset="0"/>
                <a:cs typeface="Arial" panose="020B0604020202020204" pitchFamily="34" charset="0"/>
                <a:sym typeface="Arial"/>
              </a:rPr>
              <a:t>chơi</a:t>
            </a:r>
            <a:r>
              <a:rPr lang="en-US" sz="2400" b="1" kern="0" dirty="0">
                <a:latin typeface="UTM Avo" panose="02040603050506020204" pitchFamily="18" charset="0"/>
                <a:cs typeface="Arial" panose="020B0604020202020204" pitchFamily="34" charset="0"/>
                <a:sym typeface="Arial"/>
              </a:rPr>
              <a:t>: </a:t>
            </a:r>
            <a:r>
              <a:rPr lang="en-US" sz="2400" kern="0" dirty="0">
                <a:latin typeface="UTM Avo" panose="02040603050506020204" pitchFamily="18" charset="0"/>
                <a:cs typeface="Arial" panose="020B0604020202020204" pitchFamily="34" charset="0"/>
                <a:sym typeface="Arial"/>
              </a:rPr>
              <a:t>C</a:t>
            </a:r>
            <a:r>
              <a:rPr lang="vi-VN" sz="2400" kern="0" dirty="0">
                <a:latin typeface="UTM Avo" panose="02040603050506020204" pitchFamily="18" charset="0"/>
                <a:cs typeface="Arial" panose="020B0604020202020204" pitchFamily="34" charset="0"/>
                <a:sym typeface="Arial"/>
              </a:rPr>
              <a:t>hia lớp thành 2 </a:t>
            </a:r>
            <a:r>
              <a:rPr lang="en-US" sz="2400" kern="0" dirty="0" err="1">
                <a:latin typeface="UTM Avo" panose="02040603050506020204" pitchFamily="18" charset="0"/>
                <a:cs typeface="Arial" panose="020B0604020202020204" pitchFamily="34" charset="0"/>
                <a:sym typeface="Arial"/>
              </a:rPr>
              <a:t>đội</a:t>
            </a:r>
            <a:r>
              <a:rPr lang="en-US" sz="2400" kern="0" dirty="0">
                <a:latin typeface="UTM Avo" panose="02040603050506020204" pitchFamily="18" charset="0"/>
                <a:cs typeface="Arial" panose="020B0604020202020204" pitchFamily="34" charset="0"/>
                <a:sym typeface="Arial"/>
              </a:rPr>
              <a:t>.</a:t>
            </a:r>
            <a:endParaRPr lang="vi-VN" sz="2400" kern="0" dirty="0">
              <a:latin typeface="UTM Avo" panose="02040603050506020204" pitchFamily="18" charset="0"/>
              <a:cs typeface="Arial" panose="020B0604020202020204" pitchFamily="34" charset="0"/>
              <a:sym typeface="Arial"/>
            </a:endParaRPr>
          </a:p>
          <a:p>
            <a:pPr marL="380990" indent="-380990" algn="just" defTabSz="609585">
              <a:lnSpc>
                <a:spcPct val="150000"/>
              </a:lnSpc>
              <a:buFont typeface="Arial" panose="020B0604020202020204" pitchFamily="34" charset="0"/>
              <a:buChar char="•"/>
            </a:pPr>
            <a:r>
              <a:rPr lang="vi-VN" sz="2400" kern="0" dirty="0">
                <a:latin typeface="UTM Avo" panose="02040603050506020204" pitchFamily="18" charset="0"/>
                <a:cs typeface="Arial" panose="020B0604020202020204" pitchFamily="34" charset="0"/>
                <a:sym typeface="Arial"/>
              </a:rPr>
              <a:t>2 đội viết ra bảng phụ tên các từ khóa có liên quan đến chủ đề Thành phố Niu Y – oóc (Mỹ).</a:t>
            </a:r>
            <a:endParaRPr lang="en-US" sz="2400" kern="0" dirty="0">
              <a:latin typeface="UTM Avo" panose="02040603050506020204" pitchFamily="18" charset="0"/>
              <a:cs typeface="Arial" panose="020B0604020202020204" pitchFamily="34" charset="0"/>
              <a:sym typeface="Arial"/>
            </a:endParaRPr>
          </a:p>
          <a:p>
            <a:pPr marL="380990" indent="-380990" algn="just" defTabSz="609585">
              <a:lnSpc>
                <a:spcPct val="150000"/>
              </a:lnSpc>
              <a:buFont typeface="Arial" panose="020B0604020202020204" pitchFamily="34" charset="0"/>
              <a:buChar char="•"/>
            </a:pPr>
            <a:r>
              <a:rPr lang="vi-VN" sz="2400" kern="0" dirty="0">
                <a:latin typeface="UTM Avo" panose="02040603050506020204" pitchFamily="18" charset="0"/>
                <a:cs typeface="Arial" panose="020B0604020202020204" pitchFamily="34" charset="0"/>
                <a:sym typeface="Arial"/>
              </a:rPr>
              <a:t>Sau 3 phút, đội nào có nhiều từ khóa đúng và chính xác hơn, đó là đội chiến thắng.</a:t>
            </a:r>
          </a:p>
        </p:txBody>
      </p:sp>
      <p:sp>
        <p:nvSpPr>
          <p:cNvPr id="8" name="Freeform 9">
            <a:extLst>
              <a:ext uri="{FF2B5EF4-FFF2-40B4-BE49-F238E27FC236}">
                <a16:creationId xmlns:a16="http://schemas.microsoft.com/office/drawing/2014/main" id="{2EB68277-B011-7B10-3F1E-170595843F4C}"/>
              </a:ext>
            </a:extLst>
          </p:cNvPr>
          <p:cNvSpPr/>
          <p:nvPr/>
        </p:nvSpPr>
        <p:spPr>
          <a:xfrm>
            <a:off x="983009" y="3429000"/>
            <a:ext cx="2469554" cy="3429000"/>
          </a:xfrm>
          <a:custGeom>
            <a:avLst/>
            <a:gdLst/>
            <a:ahLst/>
            <a:cxnLst/>
            <a:rect l="l" t="t" r="r" b="b"/>
            <a:pathLst>
              <a:path w="3238236" h="4114800">
                <a:moveTo>
                  <a:pt x="0" y="0"/>
                </a:moveTo>
                <a:lnTo>
                  <a:pt x="3238236" y="0"/>
                </a:lnTo>
                <a:lnTo>
                  <a:pt x="3238236"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a:buClr>
                <a:srgbClr val="000000"/>
              </a:buClr>
              <a:buFont typeface="Arial"/>
              <a:buNone/>
            </a:pPr>
            <a:endParaRPr lang="en-US" sz="2489" kern="0" dirty="0">
              <a:solidFill>
                <a:srgbClr val="000000"/>
              </a:solidFill>
              <a:latin typeface="UTM Avo" panose="02040603050506020204" pitchFamily="18" charset="0"/>
              <a:cs typeface="Arial"/>
              <a:sym typeface="Arial"/>
            </a:endParaRPr>
          </a:p>
        </p:txBody>
      </p:sp>
    </p:spTree>
    <p:extLst>
      <p:ext uri="{BB962C8B-B14F-4D97-AF65-F5344CB8AC3E}">
        <p14:creationId xmlns:p14="http://schemas.microsoft.com/office/powerpoint/2010/main" val="2796826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7" grpId="0"/>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AB421CD7-0C4A-F69A-6546-1E3E26D62B02}"/>
            </a:ext>
          </a:extLst>
        </p:cNvPr>
        <p:cNvGrpSpPr/>
        <p:nvPr/>
      </p:nvGrpSpPr>
      <p:grpSpPr>
        <a:xfrm>
          <a:off x="0" y="0"/>
          <a:ext cx="0" cy="0"/>
          <a:chOff x="0" y="0"/>
          <a:chExt cx="0" cy="0"/>
        </a:xfrm>
      </p:grpSpPr>
      <p:pic>
        <p:nvPicPr>
          <p:cNvPr id="2" name="Picture 2" descr="Vẻ đẹp của thành phố New York, Mỹ">
            <a:extLst>
              <a:ext uri="{FF2B5EF4-FFF2-40B4-BE49-F238E27FC236}">
                <a16:creationId xmlns:a16="http://schemas.microsoft.com/office/drawing/2014/main" id="{1EAC901A-23DE-D8C1-0495-02D9C4C8410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13507"/>
          <a:stretch/>
        </p:blipFill>
        <p:spPr bwMode="auto">
          <a:xfrm>
            <a:off x="1324878" y="1701771"/>
            <a:ext cx="3662467" cy="245503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New York - thành phố hào nhoáng, giàu có bậc nhất nước Mỹ">
            <a:extLst>
              <a:ext uri="{FF2B5EF4-FFF2-40B4-BE49-F238E27FC236}">
                <a16:creationId xmlns:a16="http://schemas.microsoft.com/office/drawing/2014/main" id="{2D1E2EF5-6437-9B43-9ED2-F6180404BD3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0373"/>
          <a:stretch/>
        </p:blipFill>
        <p:spPr bwMode="auto">
          <a:xfrm>
            <a:off x="7204655" y="1701773"/>
            <a:ext cx="3652212" cy="245503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Công ty Thế Hệ Mới | Tư vấn visa du học, du lịch, định cư - Thành phố New  York">
            <a:extLst>
              <a:ext uri="{FF2B5EF4-FFF2-40B4-BE49-F238E27FC236}">
                <a16:creationId xmlns:a16="http://schemas.microsoft.com/office/drawing/2014/main" id="{180C6C46-CC43-D24F-DCDD-08A5B5E7FFB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24880" y="4269512"/>
            <a:ext cx="3662467" cy="244164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descr="Khám phá thành phố New York các địa điểm ưa thích">
            <a:extLst>
              <a:ext uri="{FF2B5EF4-FFF2-40B4-BE49-F238E27FC236}">
                <a16:creationId xmlns:a16="http://schemas.microsoft.com/office/drawing/2014/main" id="{CCC0F46B-0465-2A71-5FD0-D64793DCDE5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04655" y="4269512"/>
            <a:ext cx="3652212" cy="24470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9577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par>
                                <p:cTn id="14" presetID="10" presetClass="entr" presetSubtype="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AB421CD7-0C4A-F69A-6546-1E3E26D62B0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80C1B94-1DFA-0EDE-858B-137B2D38EC47}"/>
              </a:ext>
            </a:extLst>
          </p:cNvPr>
          <p:cNvSpPr txBox="1"/>
          <p:nvPr/>
        </p:nvSpPr>
        <p:spPr>
          <a:xfrm>
            <a:off x="1422301" y="1627700"/>
            <a:ext cx="9347397" cy="400110"/>
          </a:xfrm>
          <a:prstGeom prst="rect">
            <a:avLst/>
          </a:prstGeom>
          <a:noFill/>
        </p:spPr>
        <p:txBody>
          <a:bodyPr wrap="square">
            <a:spAutoFit/>
          </a:bodyPr>
          <a:lstStyle/>
          <a:p>
            <a:pPr algn="ctr">
              <a:spcBef>
                <a:spcPts val="133"/>
              </a:spcBef>
              <a:spcAft>
                <a:spcPts val="133"/>
              </a:spcAft>
              <a:buClr>
                <a:srgbClr val="000000"/>
              </a:buClr>
              <a:buFont typeface="Arial"/>
              <a:buNone/>
            </a:pPr>
            <a:r>
              <a:rPr lang="en-US" sz="2000" b="1" kern="0" dirty="0" err="1">
                <a:solidFill>
                  <a:srgbClr val="000000"/>
                </a:solidFill>
                <a:latin typeface="UTM Avo" panose="02040603050506020204" pitchFamily="18" charset="0"/>
                <a:ea typeface="Calibri" panose="020F0502020204030204" pitchFamily="34" charset="0"/>
                <a:cs typeface="Arial"/>
                <a:sym typeface="Arial"/>
              </a:rPr>
              <a:t>Một</a:t>
            </a:r>
            <a:r>
              <a:rPr lang="en-US" sz="2000" b="1" kern="0" dirty="0">
                <a:solidFill>
                  <a:srgbClr val="000000"/>
                </a:solidFill>
                <a:latin typeface="UTM Avo" panose="02040603050506020204" pitchFamily="18" charset="0"/>
                <a:ea typeface="Calibri" panose="020F0502020204030204" pitchFamily="34" charset="0"/>
                <a:cs typeface="Arial"/>
                <a:sym typeface="Arial"/>
              </a:rPr>
              <a:t> </a:t>
            </a:r>
            <a:r>
              <a:rPr lang="en-US" sz="2000" b="1" kern="0" dirty="0" err="1">
                <a:solidFill>
                  <a:srgbClr val="000000"/>
                </a:solidFill>
                <a:latin typeface="UTM Avo" panose="02040603050506020204" pitchFamily="18" charset="0"/>
                <a:ea typeface="Calibri" panose="020F0502020204030204" pitchFamily="34" charset="0"/>
                <a:cs typeface="Arial"/>
                <a:sym typeface="Arial"/>
              </a:rPr>
              <a:t>số</a:t>
            </a:r>
            <a:r>
              <a:rPr lang="en-US" sz="2000" b="1" kern="0" dirty="0">
                <a:solidFill>
                  <a:srgbClr val="000000"/>
                </a:solidFill>
                <a:latin typeface="UTM Avo" panose="02040603050506020204" pitchFamily="18" charset="0"/>
                <a:ea typeface="Calibri" panose="020F0502020204030204" pitchFamily="34" charset="0"/>
                <a:cs typeface="Arial"/>
                <a:sym typeface="Arial"/>
              </a:rPr>
              <a:t> </a:t>
            </a:r>
            <a:r>
              <a:rPr lang="en-US" sz="2000" b="1" kern="0" dirty="0" err="1">
                <a:solidFill>
                  <a:srgbClr val="000000"/>
                </a:solidFill>
                <a:latin typeface="UTM Avo" panose="02040603050506020204" pitchFamily="18" charset="0"/>
                <a:ea typeface="Calibri" panose="020F0502020204030204" pitchFamily="34" charset="0"/>
                <a:cs typeface="Arial"/>
                <a:sym typeface="Arial"/>
              </a:rPr>
              <a:t>từ</a:t>
            </a:r>
            <a:r>
              <a:rPr lang="en-US" sz="2000" b="1" kern="0" dirty="0">
                <a:solidFill>
                  <a:srgbClr val="000000"/>
                </a:solidFill>
                <a:latin typeface="UTM Avo" panose="02040603050506020204" pitchFamily="18" charset="0"/>
                <a:ea typeface="Calibri" panose="020F0502020204030204" pitchFamily="34" charset="0"/>
                <a:cs typeface="Arial"/>
                <a:sym typeface="Arial"/>
              </a:rPr>
              <a:t> </a:t>
            </a:r>
            <a:r>
              <a:rPr lang="en-US" sz="2000" b="1" kern="0" dirty="0" err="1">
                <a:solidFill>
                  <a:srgbClr val="000000"/>
                </a:solidFill>
                <a:latin typeface="UTM Avo" panose="02040603050506020204" pitchFamily="18" charset="0"/>
                <a:ea typeface="Calibri" panose="020F0502020204030204" pitchFamily="34" charset="0"/>
                <a:cs typeface="Arial"/>
                <a:sym typeface="Arial"/>
              </a:rPr>
              <a:t>khóa</a:t>
            </a:r>
            <a:r>
              <a:rPr lang="en-US" sz="2000" b="1" kern="0" dirty="0">
                <a:solidFill>
                  <a:srgbClr val="000000"/>
                </a:solidFill>
                <a:latin typeface="UTM Avo" panose="02040603050506020204" pitchFamily="18" charset="0"/>
                <a:ea typeface="Calibri" panose="020F0502020204030204" pitchFamily="34" charset="0"/>
                <a:cs typeface="Arial"/>
                <a:sym typeface="Arial"/>
              </a:rPr>
              <a:t> </a:t>
            </a:r>
            <a:r>
              <a:rPr lang="en-US" sz="2000" b="1" kern="0" dirty="0" err="1">
                <a:solidFill>
                  <a:srgbClr val="000000"/>
                </a:solidFill>
                <a:latin typeface="UTM Avo" panose="02040603050506020204" pitchFamily="18" charset="0"/>
                <a:ea typeface="Calibri" panose="020F0502020204030204" pitchFamily="34" charset="0"/>
                <a:cs typeface="Arial"/>
                <a:sym typeface="Arial"/>
              </a:rPr>
              <a:t>có</a:t>
            </a:r>
            <a:r>
              <a:rPr lang="en-US" sz="2000" b="1" kern="0" dirty="0">
                <a:solidFill>
                  <a:srgbClr val="000000"/>
                </a:solidFill>
                <a:latin typeface="UTM Avo" panose="02040603050506020204" pitchFamily="18" charset="0"/>
                <a:ea typeface="Calibri" panose="020F0502020204030204" pitchFamily="34" charset="0"/>
                <a:cs typeface="Arial"/>
                <a:sym typeface="Arial"/>
              </a:rPr>
              <a:t> </a:t>
            </a:r>
            <a:r>
              <a:rPr lang="en-US" sz="2000" b="1" kern="0" dirty="0" err="1">
                <a:solidFill>
                  <a:srgbClr val="000000"/>
                </a:solidFill>
                <a:latin typeface="UTM Avo" panose="02040603050506020204" pitchFamily="18" charset="0"/>
                <a:ea typeface="Calibri" panose="020F0502020204030204" pitchFamily="34" charset="0"/>
                <a:cs typeface="Arial"/>
                <a:sym typeface="Arial"/>
              </a:rPr>
              <a:t>liên</a:t>
            </a:r>
            <a:r>
              <a:rPr lang="en-US" sz="2000" b="1" kern="0" dirty="0">
                <a:solidFill>
                  <a:srgbClr val="000000"/>
                </a:solidFill>
                <a:latin typeface="UTM Avo" panose="02040603050506020204" pitchFamily="18" charset="0"/>
                <a:ea typeface="Calibri" panose="020F0502020204030204" pitchFamily="34" charset="0"/>
                <a:cs typeface="Arial"/>
                <a:sym typeface="Arial"/>
              </a:rPr>
              <a:t> </a:t>
            </a:r>
            <a:r>
              <a:rPr lang="en-US" sz="2000" b="1" kern="0" dirty="0" err="1">
                <a:solidFill>
                  <a:srgbClr val="000000"/>
                </a:solidFill>
                <a:latin typeface="UTM Avo" panose="02040603050506020204" pitchFamily="18" charset="0"/>
                <a:ea typeface="Calibri" panose="020F0502020204030204" pitchFamily="34" charset="0"/>
                <a:cs typeface="Arial"/>
                <a:sym typeface="Arial"/>
              </a:rPr>
              <a:t>quan</a:t>
            </a:r>
            <a:r>
              <a:rPr lang="en-US" sz="2000" b="1" kern="0" dirty="0">
                <a:solidFill>
                  <a:srgbClr val="000000"/>
                </a:solidFill>
                <a:latin typeface="UTM Avo" panose="02040603050506020204" pitchFamily="18" charset="0"/>
                <a:ea typeface="Calibri" panose="020F0502020204030204" pitchFamily="34" charset="0"/>
                <a:cs typeface="Arial"/>
                <a:sym typeface="Arial"/>
              </a:rPr>
              <a:t> </a:t>
            </a:r>
            <a:r>
              <a:rPr lang="en-US" sz="2000" b="1" kern="0" dirty="0" err="1">
                <a:solidFill>
                  <a:srgbClr val="000000"/>
                </a:solidFill>
                <a:latin typeface="UTM Avo" panose="02040603050506020204" pitchFamily="18" charset="0"/>
                <a:ea typeface="Calibri" panose="020F0502020204030204" pitchFamily="34" charset="0"/>
                <a:cs typeface="Arial"/>
                <a:sym typeface="Arial"/>
              </a:rPr>
              <a:t>đến</a:t>
            </a:r>
            <a:r>
              <a:rPr lang="en-US" sz="2000" b="1" kern="0" dirty="0">
                <a:solidFill>
                  <a:srgbClr val="000000"/>
                </a:solidFill>
                <a:latin typeface="UTM Avo" panose="02040603050506020204" pitchFamily="18" charset="0"/>
                <a:ea typeface="Calibri" panose="020F0502020204030204" pitchFamily="34" charset="0"/>
                <a:cs typeface="Arial"/>
                <a:sym typeface="Arial"/>
              </a:rPr>
              <a:t> </a:t>
            </a:r>
            <a:r>
              <a:rPr lang="en-US" sz="2000" b="1" kern="0" dirty="0" err="1">
                <a:solidFill>
                  <a:srgbClr val="000000"/>
                </a:solidFill>
                <a:latin typeface="UTM Avo" panose="02040603050506020204" pitchFamily="18" charset="0"/>
                <a:ea typeface="Calibri" panose="020F0502020204030204" pitchFamily="34" charset="0"/>
                <a:cs typeface="Arial"/>
                <a:sym typeface="Arial"/>
              </a:rPr>
              <a:t>chủ</a:t>
            </a:r>
            <a:r>
              <a:rPr lang="en-US" sz="2000" b="1" kern="0" dirty="0">
                <a:solidFill>
                  <a:srgbClr val="000000"/>
                </a:solidFill>
                <a:latin typeface="UTM Avo" panose="02040603050506020204" pitchFamily="18" charset="0"/>
                <a:ea typeface="Calibri" panose="020F0502020204030204" pitchFamily="34" charset="0"/>
                <a:cs typeface="Arial"/>
                <a:sym typeface="Arial"/>
              </a:rPr>
              <a:t> </a:t>
            </a:r>
            <a:r>
              <a:rPr lang="en-US" sz="2000" b="1" kern="0" dirty="0" err="1">
                <a:solidFill>
                  <a:srgbClr val="000000"/>
                </a:solidFill>
                <a:latin typeface="UTM Avo" panose="02040603050506020204" pitchFamily="18" charset="0"/>
                <a:ea typeface="Calibri" panose="020F0502020204030204" pitchFamily="34" charset="0"/>
                <a:cs typeface="Arial"/>
                <a:sym typeface="Arial"/>
              </a:rPr>
              <a:t>đề</a:t>
            </a:r>
            <a:r>
              <a:rPr lang="en-US" sz="2000" b="1" kern="0" dirty="0">
                <a:solidFill>
                  <a:srgbClr val="000000"/>
                </a:solidFill>
                <a:latin typeface="UTM Avo" panose="02040603050506020204" pitchFamily="18" charset="0"/>
                <a:ea typeface="Calibri" panose="020F0502020204030204" pitchFamily="34" charset="0"/>
                <a:cs typeface="Arial"/>
                <a:sym typeface="Arial"/>
              </a:rPr>
              <a:t> Thành </a:t>
            </a:r>
            <a:r>
              <a:rPr lang="en-US" sz="2000" b="1" kern="0" dirty="0" err="1">
                <a:solidFill>
                  <a:srgbClr val="000000"/>
                </a:solidFill>
                <a:latin typeface="UTM Avo" panose="02040603050506020204" pitchFamily="18" charset="0"/>
                <a:ea typeface="Calibri" panose="020F0502020204030204" pitchFamily="34" charset="0"/>
                <a:cs typeface="Arial"/>
                <a:sym typeface="Arial"/>
              </a:rPr>
              <a:t>phố</a:t>
            </a:r>
            <a:r>
              <a:rPr lang="en-US" sz="2000" b="1" kern="0" dirty="0">
                <a:solidFill>
                  <a:srgbClr val="000000"/>
                </a:solidFill>
                <a:latin typeface="UTM Avo" panose="02040603050506020204" pitchFamily="18" charset="0"/>
                <a:ea typeface="Calibri" panose="020F0502020204030204" pitchFamily="34" charset="0"/>
                <a:cs typeface="Arial"/>
                <a:sym typeface="Arial"/>
              </a:rPr>
              <a:t> Niu Y – </a:t>
            </a:r>
            <a:r>
              <a:rPr lang="en-US" sz="2000" b="1" kern="0" dirty="0" err="1">
                <a:solidFill>
                  <a:srgbClr val="000000"/>
                </a:solidFill>
                <a:latin typeface="UTM Avo" panose="02040603050506020204" pitchFamily="18" charset="0"/>
                <a:ea typeface="Calibri" panose="020F0502020204030204" pitchFamily="34" charset="0"/>
                <a:cs typeface="Arial"/>
                <a:sym typeface="Arial"/>
              </a:rPr>
              <a:t>oóc</a:t>
            </a:r>
            <a:r>
              <a:rPr lang="en-US" sz="2000" b="1" kern="0" dirty="0">
                <a:solidFill>
                  <a:srgbClr val="000000"/>
                </a:solidFill>
                <a:latin typeface="UTM Avo" panose="02040603050506020204" pitchFamily="18" charset="0"/>
                <a:ea typeface="Calibri" panose="020F0502020204030204" pitchFamily="34" charset="0"/>
                <a:cs typeface="Arial"/>
                <a:sym typeface="Arial"/>
              </a:rPr>
              <a:t> (</a:t>
            </a:r>
            <a:r>
              <a:rPr lang="en-US" sz="2000" b="1" kern="0" dirty="0" err="1">
                <a:solidFill>
                  <a:srgbClr val="000000"/>
                </a:solidFill>
                <a:latin typeface="UTM Avo" panose="02040603050506020204" pitchFamily="18" charset="0"/>
                <a:ea typeface="Calibri" panose="020F0502020204030204" pitchFamily="34" charset="0"/>
                <a:cs typeface="Arial"/>
                <a:sym typeface="Arial"/>
              </a:rPr>
              <a:t>Mỹ</a:t>
            </a:r>
            <a:r>
              <a:rPr lang="en-US" sz="2000" b="1" kern="0" dirty="0">
                <a:solidFill>
                  <a:srgbClr val="000000"/>
                </a:solidFill>
                <a:latin typeface="UTM Avo" panose="02040603050506020204" pitchFamily="18" charset="0"/>
                <a:ea typeface="Calibri" panose="020F0502020204030204" pitchFamily="34" charset="0"/>
                <a:cs typeface="Arial"/>
                <a:sym typeface="Arial"/>
              </a:rPr>
              <a:t>):</a:t>
            </a:r>
          </a:p>
        </p:txBody>
      </p:sp>
      <p:sp>
        <p:nvSpPr>
          <p:cNvPr id="5" name="Rectangle: Rounded Corners 4">
            <a:extLst>
              <a:ext uri="{FF2B5EF4-FFF2-40B4-BE49-F238E27FC236}">
                <a16:creationId xmlns:a16="http://schemas.microsoft.com/office/drawing/2014/main" id="{4808F466-1DE9-A94D-D0EA-45D2B2DAA81A}"/>
              </a:ext>
            </a:extLst>
          </p:cNvPr>
          <p:cNvSpPr/>
          <p:nvPr/>
        </p:nvSpPr>
        <p:spPr>
          <a:xfrm>
            <a:off x="643714" y="2235928"/>
            <a:ext cx="2602688" cy="585216"/>
          </a:xfrm>
          <a:prstGeom prst="roundRect">
            <a:avLst/>
          </a:prstGeom>
          <a:solidFill>
            <a:srgbClr val="84B2AC">
              <a:lumMod val="20000"/>
              <a:lumOff val="80000"/>
            </a:srgbClr>
          </a:solidFill>
          <a:ln w="25400" cap="flat" cmpd="sng" algn="ctr">
            <a:solidFill>
              <a:srgbClr val="84B2AC">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lang="vi-VN" sz="2000" kern="0" dirty="0">
                <a:solidFill>
                  <a:srgbClr val="000000"/>
                </a:solidFill>
                <a:latin typeface="UTM Avo" panose="02040603050506020204" pitchFamily="18" charset="0"/>
                <a:ea typeface="Calibri" panose="020F0502020204030204" pitchFamily="34" charset="0"/>
                <a:cs typeface="Arial"/>
                <a:sym typeface="Arial"/>
              </a:rPr>
              <a:t>Siêu đô thị</a:t>
            </a:r>
            <a:endParaRPr lang="en-US" sz="2000" kern="0" dirty="0">
              <a:solidFill>
                <a:srgbClr val="000000"/>
              </a:solidFill>
              <a:latin typeface="UTM Avo" panose="02040603050506020204" pitchFamily="18" charset="0"/>
              <a:ea typeface="Calibri" panose="020F0502020204030204" pitchFamily="34" charset="0"/>
              <a:cs typeface="Arial"/>
              <a:sym typeface="Arial"/>
            </a:endParaRPr>
          </a:p>
        </p:txBody>
      </p:sp>
      <p:sp>
        <p:nvSpPr>
          <p:cNvPr id="6" name="Rectangle: Rounded Corners 5">
            <a:extLst>
              <a:ext uri="{FF2B5EF4-FFF2-40B4-BE49-F238E27FC236}">
                <a16:creationId xmlns:a16="http://schemas.microsoft.com/office/drawing/2014/main" id="{A517EC3B-EC3E-556D-338B-595D179FA8A1}"/>
              </a:ext>
            </a:extLst>
          </p:cNvPr>
          <p:cNvSpPr/>
          <p:nvPr/>
        </p:nvSpPr>
        <p:spPr>
          <a:xfrm>
            <a:off x="634677" y="3160058"/>
            <a:ext cx="3202978" cy="585216"/>
          </a:xfrm>
          <a:prstGeom prst="roundRect">
            <a:avLst/>
          </a:prstGeom>
          <a:solidFill>
            <a:srgbClr val="84B2AC">
              <a:lumMod val="20000"/>
              <a:lumOff val="80000"/>
            </a:srgbClr>
          </a:solidFill>
          <a:ln w="25400" cap="flat" cmpd="sng" algn="ctr">
            <a:solidFill>
              <a:srgbClr val="84B2AC">
                <a:shade val="15000"/>
              </a:srgbClr>
            </a:solidFill>
            <a:prstDash val="solid"/>
          </a:ln>
          <a:effectLst/>
        </p:spPr>
        <p:txBody>
          <a:bodyPr rtlCol="0" anchor="ctr"/>
          <a:lstStyle/>
          <a:p>
            <a:pPr marR="0" lvl="0" indent="0" algn="ctr" fontAlgn="auto">
              <a:lnSpc>
                <a:spcPct val="100000"/>
              </a:lnSpc>
              <a:spcBef>
                <a:spcPts val="0"/>
              </a:spcBef>
              <a:spcAft>
                <a:spcPts val="0"/>
              </a:spcAft>
              <a:buClr>
                <a:srgbClr val="000000"/>
              </a:buClr>
              <a:buSzTx/>
              <a:buFont typeface="Arial"/>
              <a:buNone/>
              <a:tabLst/>
              <a:defRPr/>
            </a:pPr>
            <a:r>
              <a:rPr lang="vi-VN" sz="2000" kern="0" dirty="0">
                <a:solidFill>
                  <a:srgbClr val="000000"/>
                </a:solidFill>
                <a:latin typeface="UTM Avo" panose="02040603050506020204" pitchFamily="18" charset="0"/>
                <a:ea typeface="Calibri" panose="020F0502020204030204" pitchFamily="34" charset="0"/>
                <a:cs typeface="Arial"/>
                <a:sym typeface="Arial"/>
              </a:rPr>
              <a:t>Đông dân nhất thế giới</a:t>
            </a:r>
            <a:endParaRPr lang="en-US" sz="2000" kern="0" dirty="0">
              <a:solidFill>
                <a:srgbClr val="000000"/>
              </a:solidFill>
              <a:latin typeface="UTM Avo" panose="02040603050506020204" pitchFamily="18" charset="0"/>
              <a:ea typeface="Calibri" panose="020F0502020204030204" pitchFamily="34" charset="0"/>
              <a:cs typeface="Arial"/>
              <a:sym typeface="Arial"/>
            </a:endParaRPr>
          </a:p>
        </p:txBody>
      </p:sp>
      <p:sp>
        <p:nvSpPr>
          <p:cNvPr id="7" name="Rectangle: Rounded Corners 6">
            <a:extLst>
              <a:ext uri="{FF2B5EF4-FFF2-40B4-BE49-F238E27FC236}">
                <a16:creationId xmlns:a16="http://schemas.microsoft.com/office/drawing/2014/main" id="{8F486B8F-8DC5-B368-9459-DE5337DAF743}"/>
              </a:ext>
            </a:extLst>
          </p:cNvPr>
          <p:cNvSpPr/>
          <p:nvPr/>
        </p:nvSpPr>
        <p:spPr>
          <a:xfrm>
            <a:off x="634677" y="3852861"/>
            <a:ext cx="2952270" cy="1005840"/>
          </a:xfrm>
          <a:prstGeom prst="roundRect">
            <a:avLst/>
          </a:prstGeom>
          <a:solidFill>
            <a:srgbClr val="84B2AC">
              <a:lumMod val="20000"/>
              <a:lumOff val="80000"/>
            </a:srgbClr>
          </a:solidFill>
          <a:ln w="25400" cap="flat" cmpd="sng" algn="ctr">
            <a:solidFill>
              <a:srgbClr val="84B2AC">
                <a:shade val="15000"/>
              </a:srgbClr>
            </a:solidFill>
            <a:prstDash val="solid"/>
          </a:ln>
          <a:effectLst/>
        </p:spPr>
        <p:txBody>
          <a:bodyPr rtlCol="0" anchor="ctr"/>
          <a:lstStyle/>
          <a:p>
            <a:pPr algn="ctr">
              <a:lnSpc>
                <a:spcPct val="150000"/>
              </a:lnSpc>
              <a:buClr>
                <a:srgbClr val="000000"/>
              </a:buClr>
            </a:pPr>
            <a:r>
              <a:rPr lang="vi-VN" sz="2000" kern="0" dirty="0">
                <a:solidFill>
                  <a:srgbClr val="000000"/>
                </a:solidFill>
                <a:latin typeface="UTM Avo" panose="02040603050506020204" pitchFamily="18" charset="0"/>
                <a:ea typeface="Calibri" panose="020F0502020204030204" pitchFamily="34" charset="0"/>
                <a:cs typeface="Arial"/>
                <a:sym typeface="Arial"/>
              </a:rPr>
              <a:t>Trung tâm kinh tế hàng đầu thế giới</a:t>
            </a:r>
            <a:endParaRPr lang="en-US" sz="2000" kern="0" dirty="0">
              <a:solidFill>
                <a:srgbClr val="000000"/>
              </a:solidFill>
              <a:latin typeface="UTM Avo" panose="02040603050506020204" pitchFamily="18" charset="0"/>
              <a:ea typeface="Calibri" panose="020F0502020204030204" pitchFamily="34" charset="0"/>
              <a:cs typeface="Arial"/>
              <a:sym typeface="Arial"/>
            </a:endParaRPr>
          </a:p>
        </p:txBody>
      </p:sp>
      <p:sp>
        <p:nvSpPr>
          <p:cNvPr id="8" name="Rectangle: Rounded Corners 7">
            <a:extLst>
              <a:ext uri="{FF2B5EF4-FFF2-40B4-BE49-F238E27FC236}">
                <a16:creationId xmlns:a16="http://schemas.microsoft.com/office/drawing/2014/main" id="{1590E8AE-DB27-3414-9ABF-28CB59BAE1A1}"/>
              </a:ext>
            </a:extLst>
          </p:cNvPr>
          <p:cNvSpPr/>
          <p:nvPr/>
        </p:nvSpPr>
        <p:spPr>
          <a:xfrm>
            <a:off x="634677" y="4963071"/>
            <a:ext cx="1967089" cy="582550"/>
          </a:xfrm>
          <a:prstGeom prst="roundRect">
            <a:avLst/>
          </a:prstGeom>
          <a:solidFill>
            <a:srgbClr val="84B2AC">
              <a:lumMod val="20000"/>
              <a:lumOff val="80000"/>
            </a:srgbClr>
          </a:solidFill>
          <a:ln w="25400" cap="flat" cmpd="sng" algn="ctr">
            <a:solidFill>
              <a:srgbClr val="84B2AC">
                <a:shade val="15000"/>
              </a:srgbClr>
            </a:solidFill>
            <a:prstDash val="solid"/>
          </a:ln>
          <a:effectLst/>
        </p:spPr>
        <p:txBody>
          <a:bodyPr rtlCol="0" anchor="ctr"/>
          <a:lstStyle/>
          <a:p>
            <a:pPr marR="0" lvl="0" indent="0" algn="ctr" fontAlgn="auto">
              <a:spcBef>
                <a:spcPts val="0"/>
              </a:spcBef>
              <a:spcAft>
                <a:spcPts val="0"/>
              </a:spcAft>
              <a:buClr>
                <a:srgbClr val="000000"/>
              </a:buClr>
              <a:buSzTx/>
              <a:buFont typeface="Arial"/>
              <a:buNone/>
              <a:tabLst/>
              <a:defRPr/>
            </a:pPr>
            <a:r>
              <a:rPr lang="vi-VN" sz="2000" kern="0" dirty="0">
                <a:solidFill>
                  <a:srgbClr val="000000"/>
                </a:solidFill>
                <a:latin typeface="UTM Avo" panose="02040603050506020204" pitchFamily="18" charset="0"/>
                <a:ea typeface="Calibri" panose="020F0502020204030204" pitchFamily="34" charset="0"/>
                <a:cs typeface="Arial"/>
                <a:sym typeface="Arial"/>
              </a:rPr>
              <a:t>Siêu cường</a:t>
            </a:r>
            <a:endParaRPr lang="en-US" sz="2000" kern="0" dirty="0">
              <a:solidFill>
                <a:srgbClr val="000000"/>
              </a:solidFill>
              <a:latin typeface="UTM Avo" panose="02040603050506020204" pitchFamily="18" charset="0"/>
              <a:ea typeface="Calibri" panose="020F0502020204030204" pitchFamily="34" charset="0"/>
              <a:cs typeface="Arial"/>
              <a:sym typeface="Arial"/>
            </a:endParaRPr>
          </a:p>
        </p:txBody>
      </p:sp>
      <p:sp>
        <p:nvSpPr>
          <p:cNvPr id="9" name="Rectangle: Rounded Corners 8">
            <a:extLst>
              <a:ext uri="{FF2B5EF4-FFF2-40B4-BE49-F238E27FC236}">
                <a16:creationId xmlns:a16="http://schemas.microsoft.com/office/drawing/2014/main" id="{AFCC5F34-CE36-A1FB-2089-23C08FB26AA4}"/>
              </a:ext>
            </a:extLst>
          </p:cNvPr>
          <p:cNvSpPr/>
          <p:nvPr/>
        </p:nvSpPr>
        <p:spPr>
          <a:xfrm>
            <a:off x="3207604" y="4963071"/>
            <a:ext cx="1967089" cy="582550"/>
          </a:xfrm>
          <a:prstGeom prst="roundRect">
            <a:avLst/>
          </a:prstGeom>
          <a:solidFill>
            <a:srgbClr val="84B2AC">
              <a:lumMod val="20000"/>
              <a:lumOff val="80000"/>
            </a:srgbClr>
          </a:solidFill>
          <a:ln w="25400" cap="flat" cmpd="sng" algn="ctr">
            <a:solidFill>
              <a:srgbClr val="84B2AC">
                <a:shade val="15000"/>
              </a:srgbClr>
            </a:solidFill>
            <a:prstDash val="solid"/>
          </a:ln>
          <a:effectLst/>
        </p:spPr>
        <p:txBody>
          <a:bodyPr rtlCol="0" anchor="ctr"/>
          <a:lstStyle/>
          <a:p>
            <a:pPr algn="ctr">
              <a:buClr>
                <a:srgbClr val="000000"/>
              </a:buClr>
            </a:pPr>
            <a:r>
              <a:rPr lang="vi-VN" sz="2000" kern="0" dirty="0">
                <a:solidFill>
                  <a:srgbClr val="000000"/>
                </a:solidFill>
                <a:latin typeface="UTM Avo" panose="02040603050506020204" pitchFamily="18" charset="0"/>
                <a:ea typeface="Calibri" panose="020F0502020204030204" pitchFamily="34" charset="0"/>
                <a:cs typeface="Arial"/>
                <a:sym typeface="Arial"/>
              </a:rPr>
              <a:t>Phồn vinh</a:t>
            </a:r>
            <a:endParaRPr lang="en-US" sz="2000" kern="0" dirty="0">
              <a:solidFill>
                <a:srgbClr val="000000"/>
              </a:solidFill>
              <a:latin typeface="UTM Avo" panose="02040603050506020204" pitchFamily="18" charset="0"/>
              <a:ea typeface="Calibri" panose="020F0502020204030204" pitchFamily="34" charset="0"/>
              <a:cs typeface="Arial"/>
              <a:sym typeface="Arial"/>
            </a:endParaRPr>
          </a:p>
        </p:txBody>
      </p:sp>
      <p:sp>
        <p:nvSpPr>
          <p:cNvPr id="10" name="Rectangle: Rounded Corners 9">
            <a:extLst>
              <a:ext uri="{FF2B5EF4-FFF2-40B4-BE49-F238E27FC236}">
                <a16:creationId xmlns:a16="http://schemas.microsoft.com/office/drawing/2014/main" id="{3E71108A-D17D-4EA5-31CE-21F4FD9E1CB7}"/>
              </a:ext>
            </a:extLst>
          </p:cNvPr>
          <p:cNvSpPr/>
          <p:nvPr/>
        </p:nvSpPr>
        <p:spPr>
          <a:xfrm>
            <a:off x="634677" y="5651059"/>
            <a:ext cx="2249581" cy="1005840"/>
          </a:xfrm>
          <a:prstGeom prst="roundRect">
            <a:avLst/>
          </a:prstGeom>
          <a:solidFill>
            <a:srgbClr val="84B2AC">
              <a:lumMod val="20000"/>
              <a:lumOff val="80000"/>
            </a:srgbClr>
          </a:solidFill>
          <a:ln w="25400" cap="flat" cmpd="sng" algn="ctr">
            <a:solidFill>
              <a:srgbClr val="84B2AC">
                <a:shade val="15000"/>
              </a:srgbClr>
            </a:solidFill>
            <a:prstDash val="solid"/>
          </a:ln>
          <a:effectLst/>
        </p:spPr>
        <p:txBody>
          <a:bodyPr rtlCol="0" anchor="ctr"/>
          <a:lstStyle/>
          <a:p>
            <a:pPr algn="ctr">
              <a:lnSpc>
                <a:spcPct val="150000"/>
              </a:lnSpc>
              <a:buClr>
                <a:srgbClr val="000000"/>
              </a:buClr>
            </a:pPr>
            <a:r>
              <a:rPr lang="vi-VN" sz="2000" kern="0" dirty="0">
                <a:solidFill>
                  <a:srgbClr val="000000"/>
                </a:solidFill>
                <a:latin typeface="UTM Avo" panose="02040603050506020204" pitchFamily="18" charset="0"/>
                <a:ea typeface="Calibri" panose="020F0502020204030204" pitchFamily="34" charset="0"/>
                <a:cs typeface="Arial"/>
                <a:sym typeface="Arial"/>
              </a:rPr>
              <a:t>Trụ sở của Liên hợp quốc</a:t>
            </a:r>
            <a:endParaRPr lang="en-US" sz="2000" kern="0" dirty="0">
              <a:solidFill>
                <a:srgbClr val="000000"/>
              </a:solidFill>
              <a:latin typeface="UTM Avo" panose="02040603050506020204" pitchFamily="18" charset="0"/>
              <a:ea typeface="Calibri" panose="020F0502020204030204" pitchFamily="34" charset="0"/>
              <a:cs typeface="Arial"/>
              <a:sym typeface="Arial"/>
            </a:endParaRPr>
          </a:p>
        </p:txBody>
      </p:sp>
      <p:sp>
        <p:nvSpPr>
          <p:cNvPr id="11" name="Rectangle: Rounded Corners 10">
            <a:extLst>
              <a:ext uri="{FF2B5EF4-FFF2-40B4-BE49-F238E27FC236}">
                <a16:creationId xmlns:a16="http://schemas.microsoft.com/office/drawing/2014/main" id="{1AA7DB9C-4EC3-33A5-A0A7-D2B1A957B06C}"/>
              </a:ext>
            </a:extLst>
          </p:cNvPr>
          <p:cNvSpPr/>
          <p:nvPr/>
        </p:nvSpPr>
        <p:spPr>
          <a:xfrm>
            <a:off x="3761048" y="2235928"/>
            <a:ext cx="1635163" cy="585216"/>
          </a:xfrm>
          <a:prstGeom prst="roundRect">
            <a:avLst/>
          </a:prstGeom>
          <a:solidFill>
            <a:srgbClr val="84B2AC">
              <a:lumMod val="20000"/>
              <a:lumOff val="80000"/>
            </a:srgbClr>
          </a:solidFill>
          <a:ln w="25400" cap="flat" cmpd="sng" algn="ctr">
            <a:solidFill>
              <a:srgbClr val="84B2AC">
                <a:shade val="15000"/>
              </a:srgbClr>
            </a:solidFill>
            <a:prstDash val="solid"/>
          </a:ln>
          <a:effectLst/>
        </p:spPr>
        <p:txBody>
          <a:bodyPr rtlCol="0" anchor="ctr"/>
          <a:lstStyle/>
          <a:p>
            <a:pPr algn="ctr">
              <a:buClr>
                <a:srgbClr val="000000"/>
              </a:buClr>
            </a:pPr>
            <a:r>
              <a:rPr lang="vi-VN" sz="2000" kern="0" dirty="0">
                <a:solidFill>
                  <a:srgbClr val="000000"/>
                </a:solidFill>
                <a:latin typeface="UTM Avo" panose="02040603050506020204" pitchFamily="18" charset="0"/>
                <a:ea typeface="Calibri" panose="020F0502020204030204" pitchFamily="34" charset="0"/>
                <a:cs typeface="Arial"/>
                <a:sym typeface="Arial"/>
              </a:rPr>
              <a:t>5 quận</a:t>
            </a:r>
            <a:endParaRPr lang="en-US" sz="2000" kern="0" dirty="0">
              <a:solidFill>
                <a:srgbClr val="000000"/>
              </a:solidFill>
              <a:latin typeface="UTM Avo" panose="02040603050506020204" pitchFamily="18" charset="0"/>
              <a:ea typeface="Calibri" panose="020F0502020204030204" pitchFamily="34" charset="0"/>
              <a:cs typeface="Arial"/>
              <a:sym typeface="Arial"/>
            </a:endParaRPr>
          </a:p>
        </p:txBody>
      </p:sp>
      <p:sp>
        <p:nvSpPr>
          <p:cNvPr id="12" name="Rectangle: Rounded Corners 11">
            <a:extLst>
              <a:ext uri="{FF2B5EF4-FFF2-40B4-BE49-F238E27FC236}">
                <a16:creationId xmlns:a16="http://schemas.microsoft.com/office/drawing/2014/main" id="{DAD060F9-35B0-520B-CED2-2A9BD37530A6}"/>
              </a:ext>
            </a:extLst>
          </p:cNvPr>
          <p:cNvSpPr/>
          <p:nvPr/>
        </p:nvSpPr>
        <p:spPr>
          <a:xfrm>
            <a:off x="5780532" y="2235928"/>
            <a:ext cx="3693802" cy="585216"/>
          </a:xfrm>
          <a:prstGeom prst="roundRect">
            <a:avLst/>
          </a:prstGeom>
          <a:solidFill>
            <a:srgbClr val="84B2AC">
              <a:lumMod val="20000"/>
              <a:lumOff val="80000"/>
            </a:srgbClr>
          </a:solidFill>
          <a:ln w="25400" cap="flat" cmpd="sng" algn="ctr">
            <a:solidFill>
              <a:srgbClr val="84B2AC">
                <a:shade val="15000"/>
              </a:srgbClr>
            </a:solidFill>
            <a:prstDash val="solid"/>
          </a:ln>
          <a:effectLst/>
        </p:spPr>
        <p:txBody>
          <a:bodyPr rtlCol="0" anchor="ctr"/>
          <a:lstStyle/>
          <a:p>
            <a:pPr marR="0" lvl="0" indent="0" algn="ctr" fontAlgn="auto">
              <a:lnSpc>
                <a:spcPct val="100000"/>
              </a:lnSpc>
              <a:spcBef>
                <a:spcPts val="0"/>
              </a:spcBef>
              <a:spcAft>
                <a:spcPts val="0"/>
              </a:spcAft>
              <a:buClr>
                <a:srgbClr val="000000"/>
              </a:buClr>
              <a:buSzTx/>
              <a:buFont typeface="Arial"/>
              <a:buNone/>
              <a:tabLst/>
              <a:defRPr/>
            </a:pPr>
            <a:r>
              <a:rPr lang="vi-VN" sz="2000" kern="0" dirty="0">
                <a:solidFill>
                  <a:srgbClr val="000000"/>
                </a:solidFill>
                <a:latin typeface="UTM Avo" panose="02040603050506020204" pitchFamily="18" charset="0"/>
                <a:ea typeface="Calibri" panose="020F0502020204030204" pitchFamily="34" charset="0"/>
                <a:cs typeface="Arial"/>
                <a:sym typeface="Arial"/>
              </a:rPr>
              <a:t>800 ngôn ngữ</a:t>
            </a:r>
            <a:endParaRPr lang="en-US" sz="2000" kern="0" dirty="0">
              <a:solidFill>
                <a:srgbClr val="000000"/>
              </a:solidFill>
              <a:latin typeface="UTM Avo" panose="02040603050506020204" pitchFamily="18" charset="0"/>
              <a:ea typeface="Calibri" panose="020F0502020204030204" pitchFamily="34" charset="0"/>
              <a:cs typeface="Arial"/>
              <a:sym typeface="Arial"/>
            </a:endParaRPr>
          </a:p>
        </p:txBody>
      </p:sp>
      <p:sp>
        <p:nvSpPr>
          <p:cNvPr id="13" name="Rectangle: Rounded Corners 12">
            <a:extLst>
              <a:ext uri="{FF2B5EF4-FFF2-40B4-BE49-F238E27FC236}">
                <a16:creationId xmlns:a16="http://schemas.microsoft.com/office/drawing/2014/main" id="{3BA65BD8-06AE-678C-69A8-1BF0A558692B}"/>
              </a:ext>
            </a:extLst>
          </p:cNvPr>
          <p:cNvSpPr/>
          <p:nvPr/>
        </p:nvSpPr>
        <p:spPr>
          <a:xfrm>
            <a:off x="4377191" y="2949746"/>
            <a:ext cx="3052251" cy="1005840"/>
          </a:xfrm>
          <a:prstGeom prst="roundRect">
            <a:avLst/>
          </a:prstGeom>
          <a:solidFill>
            <a:srgbClr val="84B2AC">
              <a:lumMod val="20000"/>
              <a:lumOff val="80000"/>
            </a:srgbClr>
          </a:solidFill>
          <a:ln w="25400" cap="flat" cmpd="sng" algn="ctr">
            <a:solidFill>
              <a:srgbClr val="84B2AC">
                <a:shade val="15000"/>
              </a:srgbClr>
            </a:solidFill>
            <a:prstDash val="solid"/>
          </a:ln>
          <a:effectLst/>
        </p:spPr>
        <p:txBody>
          <a:bodyPr rtlCol="0" anchor="ctr"/>
          <a:lstStyle/>
          <a:p>
            <a:pPr algn="ctr">
              <a:lnSpc>
                <a:spcPct val="150000"/>
              </a:lnSpc>
              <a:buClr>
                <a:srgbClr val="000000"/>
              </a:buClr>
            </a:pPr>
            <a:r>
              <a:rPr lang="vi-VN" sz="2000" kern="0" dirty="0">
                <a:solidFill>
                  <a:srgbClr val="000000"/>
                </a:solidFill>
                <a:latin typeface="UTM Avo" panose="02040603050506020204" pitchFamily="18" charset="0"/>
                <a:ea typeface="Calibri" panose="020F0502020204030204" pitchFamily="34" charset="0"/>
                <a:cs typeface="Arial"/>
                <a:sym typeface="Arial"/>
              </a:rPr>
              <a:t>Trung tâm ngoại giao quốc tế</a:t>
            </a:r>
            <a:endParaRPr lang="en-US" sz="2000" kern="0" dirty="0">
              <a:solidFill>
                <a:srgbClr val="000000"/>
              </a:solidFill>
              <a:latin typeface="UTM Avo" panose="02040603050506020204" pitchFamily="18" charset="0"/>
              <a:ea typeface="Calibri" panose="020F0502020204030204" pitchFamily="34" charset="0"/>
              <a:cs typeface="Arial"/>
              <a:sym typeface="Arial"/>
            </a:endParaRPr>
          </a:p>
        </p:txBody>
      </p:sp>
      <p:sp>
        <p:nvSpPr>
          <p:cNvPr id="14" name="Rectangle: Rounded Corners 13">
            <a:extLst>
              <a:ext uri="{FF2B5EF4-FFF2-40B4-BE49-F238E27FC236}">
                <a16:creationId xmlns:a16="http://schemas.microsoft.com/office/drawing/2014/main" id="{99243DE1-D679-33E8-96B2-6A4D3116CC5E}"/>
              </a:ext>
            </a:extLst>
          </p:cNvPr>
          <p:cNvSpPr/>
          <p:nvPr/>
        </p:nvSpPr>
        <p:spPr>
          <a:xfrm>
            <a:off x="10043109" y="2235928"/>
            <a:ext cx="1359736" cy="585216"/>
          </a:xfrm>
          <a:prstGeom prst="roundRect">
            <a:avLst/>
          </a:prstGeom>
          <a:solidFill>
            <a:srgbClr val="84B2AC">
              <a:lumMod val="20000"/>
              <a:lumOff val="80000"/>
            </a:srgbClr>
          </a:solidFill>
          <a:ln w="25400" cap="flat" cmpd="sng" algn="ctr">
            <a:solidFill>
              <a:srgbClr val="84B2AC">
                <a:shade val="15000"/>
              </a:srgbClr>
            </a:solidFill>
            <a:prstDash val="solid"/>
          </a:ln>
          <a:effectLst/>
        </p:spPr>
        <p:txBody>
          <a:bodyPr rtlCol="0" anchor="ctr"/>
          <a:lstStyle/>
          <a:p>
            <a:pPr algn="ctr">
              <a:buClr>
                <a:srgbClr val="000000"/>
              </a:buClr>
            </a:pPr>
            <a:r>
              <a:rPr lang="vi-VN" sz="2000" kern="0" dirty="0">
                <a:solidFill>
                  <a:srgbClr val="000000"/>
                </a:solidFill>
                <a:latin typeface="UTM Avo" panose="02040603050506020204" pitchFamily="18" charset="0"/>
                <a:ea typeface="Calibri" panose="020F0502020204030204" pitchFamily="34" charset="0"/>
                <a:cs typeface="Arial"/>
                <a:sym typeface="Arial"/>
              </a:rPr>
              <a:t>Tỉ phú</a:t>
            </a:r>
            <a:endParaRPr lang="en-US" sz="2000" kern="0" dirty="0">
              <a:solidFill>
                <a:srgbClr val="000000"/>
              </a:solidFill>
              <a:latin typeface="UTM Avo" panose="02040603050506020204" pitchFamily="18" charset="0"/>
              <a:ea typeface="Calibri" panose="020F0502020204030204" pitchFamily="34" charset="0"/>
              <a:cs typeface="Arial"/>
              <a:sym typeface="Arial"/>
            </a:endParaRPr>
          </a:p>
        </p:txBody>
      </p:sp>
      <p:sp>
        <p:nvSpPr>
          <p:cNvPr id="15" name="Rectangle: Rounded Corners 14">
            <a:extLst>
              <a:ext uri="{FF2B5EF4-FFF2-40B4-BE49-F238E27FC236}">
                <a16:creationId xmlns:a16="http://schemas.microsoft.com/office/drawing/2014/main" id="{9BCADBBD-DEF1-BEFD-B92F-9CD7BDA0B4E7}"/>
              </a:ext>
            </a:extLst>
          </p:cNvPr>
          <p:cNvSpPr/>
          <p:nvPr/>
        </p:nvSpPr>
        <p:spPr>
          <a:xfrm>
            <a:off x="7974400" y="4063173"/>
            <a:ext cx="3407255" cy="585216"/>
          </a:xfrm>
          <a:prstGeom prst="roundRect">
            <a:avLst/>
          </a:prstGeom>
          <a:solidFill>
            <a:srgbClr val="84B2AC">
              <a:lumMod val="20000"/>
              <a:lumOff val="80000"/>
            </a:srgbClr>
          </a:solidFill>
          <a:ln w="25400" cap="flat" cmpd="sng" algn="ctr">
            <a:solidFill>
              <a:srgbClr val="84B2AC">
                <a:shade val="15000"/>
              </a:srgbClr>
            </a:solidFill>
            <a:prstDash val="solid"/>
          </a:ln>
          <a:effectLst/>
        </p:spPr>
        <p:txBody>
          <a:bodyPr rtlCol="0" anchor="ctr"/>
          <a:lstStyle/>
          <a:p>
            <a:pPr algn="ctr">
              <a:buClr>
                <a:srgbClr val="000000"/>
              </a:buClr>
            </a:pPr>
            <a:r>
              <a:rPr lang="vi-VN" sz="2000" kern="0" dirty="0">
                <a:solidFill>
                  <a:srgbClr val="000000"/>
                </a:solidFill>
                <a:latin typeface="UTM Avo" panose="02040603050506020204" pitchFamily="18" charset="0"/>
                <a:ea typeface="Calibri" panose="020F0502020204030204" pitchFamily="34" charset="0"/>
                <a:cs typeface="Arial"/>
                <a:sym typeface="Arial"/>
              </a:rPr>
              <a:t>Thủ đô của thế giớ</a:t>
            </a:r>
            <a:r>
              <a:rPr lang="en-US" sz="2000" kern="0" dirty="0" err="1">
                <a:solidFill>
                  <a:srgbClr val="000000"/>
                </a:solidFill>
                <a:latin typeface="UTM Avo" panose="02040603050506020204" pitchFamily="18" charset="0"/>
                <a:ea typeface="Calibri" panose="020F0502020204030204" pitchFamily="34" charset="0"/>
                <a:cs typeface="Arial"/>
                <a:sym typeface="Arial"/>
              </a:rPr>
              <a:t>i</a:t>
            </a:r>
            <a:endParaRPr lang="en-US" sz="2000" kern="0" dirty="0">
              <a:solidFill>
                <a:srgbClr val="000000"/>
              </a:solidFill>
              <a:latin typeface="UTM Avo" panose="02040603050506020204" pitchFamily="18" charset="0"/>
              <a:ea typeface="Calibri" panose="020F0502020204030204" pitchFamily="34" charset="0"/>
              <a:cs typeface="Arial"/>
              <a:sym typeface="Arial"/>
            </a:endParaRPr>
          </a:p>
        </p:txBody>
      </p:sp>
      <p:sp>
        <p:nvSpPr>
          <p:cNvPr id="16" name="Rectangle: Rounded Corners 15">
            <a:extLst>
              <a:ext uri="{FF2B5EF4-FFF2-40B4-BE49-F238E27FC236}">
                <a16:creationId xmlns:a16="http://schemas.microsoft.com/office/drawing/2014/main" id="{BB5CF38E-9C05-E227-E90A-732482F427F3}"/>
              </a:ext>
            </a:extLst>
          </p:cNvPr>
          <p:cNvSpPr/>
          <p:nvPr/>
        </p:nvSpPr>
        <p:spPr>
          <a:xfrm>
            <a:off x="4217601" y="4064506"/>
            <a:ext cx="3202978" cy="582550"/>
          </a:xfrm>
          <a:prstGeom prst="roundRect">
            <a:avLst/>
          </a:prstGeom>
          <a:solidFill>
            <a:srgbClr val="84B2AC">
              <a:lumMod val="20000"/>
              <a:lumOff val="80000"/>
            </a:srgbClr>
          </a:solidFill>
          <a:ln w="25400" cap="flat" cmpd="sng" algn="ctr">
            <a:solidFill>
              <a:srgbClr val="84B2AC">
                <a:shade val="15000"/>
              </a:srgbClr>
            </a:solidFill>
            <a:prstDash val="solid"/>
          </a:ln>
          <a:effectLst/>
        </p:spPr>
        <p:txBody>
          <a:bodyPr rtlCol="0" anchor="ctr"/>
          <a:lstStyle/>
          <a:p>
            <a:pPr marR="0" lvl="0" indent="0" algn="ctr" fontAlgn="auto">
              <a:spcBef>
                <a:spcPts val="0"/>
              </a:spcBef>
              <a:spcAft>
                <a:spcPts val="0"/>
              </a:spcAft>
              <a:buClr>
                <a:srgbClr val="000000"/>
              </a:buClr>
              <a:buSzTx/>
              <a:buFont typeface="Arial"/>
              <a:buNone/>
              <a:tabLst/>
              <a:defRPr/>
            </a:pPr>
            <a:r>
              <a:rPr lang="vi-VN" sz="2000" kern="0" dirty="0">
                <a:solidFill>
                  <a:srgbClr val="000000"/>
                </a:solidFill>
                <a:latin typeface="UTM Avo" panose="02040603050506020204" pitchFamily="18" charset="0"/>
                <a:ea typeface="Calibri" panose="020F0502020204030204" pitchFamily="34" charset="0"/>
                <a:cs typeface="Arial"/>
                <a:sym typeface="Arial"/>
              </a:rPr>
              <a:t>Tòa nhà Empire State</a:t>
            </a:r>
            <a:endParaRPr lang="en-US" sz="2000" kern="0" dirty="0">
              <a:solidFill>
                <a:srgbClr val="000000"/>
              </a:solidFill>
              <a:latin typeface="UTM Avo" panose="02040603050506020204" pitchFamily="18" charset="0"/>
              <a:ea typeface="Calibri" panose="020F0502020204030204" pitchFamily="34" charset="0"/>
              <a:cs typeface="Arial"/>
              <a:sym typeface="Arial"/>
            </a:endParaRPr>
          </a:p>
        </p:txBody>
      </p:sp>
      <p:sp>
        <p:nvSpPr>
          <p:cNvPr id="17" name="Rectangle: Rounded Corners 16">
            <a:extLst>
              <a:ext uri="{FF2B5EF4-FFF2-40B4-BE49-F238E27FC236}">
                <a16:creationId xmlns:a16="http://schemas.microsoft.com/office/drawing/2014/main" id="{C5DDA087-06D7-48E3-A962-E2156D4BEE25}"/>
              </a:ext>
            </a:extLst>
          </p:cNvPr>
          <p:cNvSpPr/>
          <p:nvPr/>
        </p:nvSpPr>
        <p:spPr>
          <a:xfrm>
            <a:off x="7968978" y="2949746"/>
            <a:ext cx="3433867" cy="1005840"/>
          </a:xfrm>
          <a:prstGeom prst="roundRect">
            <a:avLst/>
          </a:prstGeom>
          <a:solidFill>
            <a:srgbClr val="84B2AC">
              <a:lumMod val="20000"/>
              <a:lumOff val="80000"/>
            </a:srgbClr>
          </a:solidFill>
          <a:ln w="25400" cap="flat" cmpd="sng" algn="ctr">
            <a:solidFill>
              <a:srgbClr val="84B2AC">
                <a:shade val="15000"/>
              </a:srgbClr>
            </a:solidFill>
            <a:prstDash val="solid"/>
          </a:ln>
          <a:effectLst/>
        </p:spPr>
        <p:txBody>
          <a:bodyPr rtlCol="0" anchor="ctr"/>
          <a:lstStyle/>
          <a:p>
            <a:pPr marR="0" lvl="0" indent="0" algn="ctr" fontAlgn="auto">
              <a:lnSpc>
                <a:spcPct val="150000"/>
              </a:lnSpc>
              <a:spcBef>
                <a:spcPts val="0"/>
              </a:spcBef>
              <a:spcAft>
                <a:spcPts val="0"/>
              </a:spcAft>
              <a:buClr>
                <a:srgbClr val="000000"/>
              </a:buClr>
              <a:buSzTx/>
              <a:buFont typeface="Arial"/>
              <a:buNone/>
              <a:tabLst/>
              <a:defRPr/>
            </a:pPr>
            <a:r>
              <a:rPr lang="vi-VN" sz="2000" kern="0" dirty="0">
                <a:solidFill>
                  <a:srgbClr val="000000"/>
                </a:solidFill>
                <a:latin typeface="UTM Avo" panose="02040603050506020204" pitchFamily="18" charset="0"/>
                <a:ea typeface="Calibri" panose="020F0502020204030204" pitchFamily="34" charset="0"/>
                <a:cs typeface="Arial"/>
                <a:sym typeface="Arial"/>
              </a:rPr>
              <a:t>Sàn giao dịch chứng khoán lớn nhất thế giới</a:t>
            </a:r>
            <a:endParaRPr lang="en-US" sz="2000" kern="0" dirty="0">
              <a:solidFill>
                <a:srgbClr val="000000"/>
              </a:solidFill>
              <a:latin typeface="UTM Avo" panose="02040603050506020204" pitchFamily="18" charset="0"/>
              <a:ea typeface="Calibri" panose="020F0502020204030204" pitchFamily="34" charset="0"/>
              <a:cs typeface="Arial"/>
              <a:sym typeface="Arial"/>
            </a:endParaRPr>
          </a:p>
        </p:txBody>
      </p:sp>
      <p:sp>
        <p:nvSpPr>
          <p:cNvPr id="18" name="Rectangle: Rounded Corners 17">
            <a:extLst>
              <a:ext uri="{FF2B5EF4-FFF2-40B4-BE49-F238E27FC236}">
                <a16:creationId xmlns:a16="http://schemas.microsoft.com/office/drawing/2014/main" id="{1E91DD01-A700-86BF-2192-AFBA8EAA4573}"/>
              </a:ext>
            </a:extLst>
          </p:cNvPr>
          <p:cNvSpPr/>
          <p:nvPr/>
        </p:nvSpPr>
        <p:spPr>
          <a:xfrm>
            <a:off x="5780532" y="4963071"/>
            <a:ext cx="5601123" cy="582550"/>
          </a:xfrm>
          <a:prstGeom prst="roundRect">
            <a:avLst/>
          </a:prstGeom>
          <a:solidFill>
            <a:srgbClr val="84B2AC">
              <a:lumMod val="20000"/>
              <a:lumOff val="80000"/>
            </a:srgbClr>
          </a:solidFill>
          <a:ln w="25400" cap="flat" cmpd="sng" algn="ctr">
            <a:solidFill>
              <a:srgbClr val="84B2AC">
                <a:shade val="15000"/>
              </a:srgbClr>
            </a:solidFill>
            <a:prstDash val="solid"/>
          </a:ln>
          <a:effectLst/>
        </p:spPr>
        <p:txBody>
          <a:bodyPr rtlCol="0" anchor="ctr"/>
          <a:lstStyle/>
          <a:p>
            <a:pPr marR="0" lvl="0" indent="0" algn="ctr" fontAlgn="auto">
              <a:spcBef>
                <a:spcPts val="0"/>
              </a:spcBef>
              <a:spcAft>
                <a:spcPts val="0"/>
              </a:spcAft>
              <a:buClr>
                <a:srgbClr val="000000"/>
              </a:buClr>
              <a:buSzTx/>
              <a:buFont typeface="Arial"/>
              <a:buNone/>
              <a:tabLst/>
              <a:defRPr/>
            </a:pPr>
            <a:r>
              <a:rPr lang="vi-VN" sz="2000" kern="0" dirty="0">
                <a:solidFill>
                  <a:srgbClr val="000000"/>
                </a:solidFill>
                <a:latin typeface="UTM Avo" panose="02040603050506020204" pitchFamily="18" charset="0"/>
                <a:ea typeface="Calibri" panose="020F0502020204030204" pitchFamily="34" charset="0"/>
                <a:cs typeface="Arial"/>
                <a:sym typeface="Arial"/>
              </a:rPr>
              <a:t>Thành phố không bao giờ ngủ</a:t>
            </a:r>
            <a:endParaRPr lang="en-US" sz="2000" kern="0" dirty="0">
              <a:solidFill>
                <a:srgbClr val="000000"/>
              </a:solidFill>
              <a:latin typeface="UTM Avo" panose="02040603050506020204" pitchFamily="18" charset="0"/>
              <a:ea typeface="Calibri" panose="020F0502020204030204" pitchFamily="34" charset="0"/>
              <a:cs typeface="Arial"/>
              <a:sym typeface="Arial"/>
            </a:endParaRPr>
          </a:p>
        </p:txBody>
      </p:sp>
      <p:sp>
        <p:nvSpPr>
          <p:cNvPr id="19" name="Rectangle: Rounded Corners 18">
            <a:extLst>
              <a:ext uri="{FF2B5EF4-FFF2-40B4-BE49-F238E27FC236}">
                <a16:creationId xmlns:a16="http://schemas.microsoft.com/office/drawing/2014/main" id="{71F96D9D-18E5-A2BB-810F-710F1CB11692}"/>
              </a:ext>
            </a:extLst>
          </p:cNvPr>
          <p:cNvSpPr/>
          <p:nvPr/>
        </p:nvSpPr>
        <p:spPr>
          <a:xfrm>
            <a:off x="3379389" y="5651059"/>
            <a:ext cx="2132925" cy="1005840"/>
          </a:xfrm>
          <a:prstGeom prst="roundRect">
            <a:avLst/>
          </a:prstGeom>
          <a:solidFill>
            <a:srgbClr val="84B2AC">
              <a:lumMod val="20000"/>
              <a:lumOff val="80000"/>
            </a:srgbClr>
          </a:solidFill>
          <a:ln w="25400" cap="flat" cmpd="sng" algn="ctr">
            <a:solidFill>
              <a:srgbClr val="84B2AC">
                <a:shade val="15000"/>
              </a:srgbClr>
            </a:solidFill>
            <a:prstDash val="solid"/>
          </a:ln>
          <a:effectLst/>
        </p:spPr>
        <p:txBody>
          <a:bodyPr rtlCol="0" anchor="ctr"/>
          <a:lstStyle/>
          <a:p>
            <a:pPr marR="0" lvl="0" indent="0" algn="ctr" fontAlgn="auto">
              <a:lnSpc>
                <a:spcPct val="150000"/>
              </a:lnSpc>
              <a:spcBef>
                <a:spcPts val="0"/>
              </a:spcBef>
              <a:spcAft>
                <a:spcPts val="0"/>
              </a:spcAft>
              <a:buClr>
                <a:srgbClr val="000000"/>
              </a:buClr>
              <a:buSzTx/>
              <a:buFont typeface="Arial"/>
              <a:buNone/>
              <a:tabLst/>
              <a:defRPr/>
            </a:pPr>
            <a:r>
              <a:rPr lang="vi-VN" sz="2000" kern="0" dirty="0">
                <a:solidFill>
                  <a:srgbClr val="000000"/>
                </a:solidFill>
                <a:latin typeface="UTM Avo" panose="02040603050506020204" pitchFamily="18" charset="0"/>
                <a:ea typeface="Calibri" panose="020F0502020204030204" pitchFamily="34" charset="0"/>
                <a:cs typeface="Arial"/>
                <a:sym typeface="Arial"/>
              </a:rPr>
              <a:t>Quảng trường Thời đại</a:t>
            </a:r>
            <a:endParaRPr lang="en-US" sz="2000" kern="0" dirty="0">
              <a:solidFill>
                <a:srgbClr val="000000"/>
              </a:solidFill>
              <a:latin typeface="UTM Avo" panose="02040603050506020204" pitchFamily="18" charset="0"/>
              <a:ea typeface="Calibri" panose="020F0502020204030204" pitchFamily="34" charset="0"/>
              <a:cs typeface="Arial"/>
              <a:sym typeface="Arial"/>
            </a:endParaRPr>
          </a:p>
        </p:txBody>
      </p:sp>
      <p:sp>
        <p:nvSpPr>
          <p:cNvPr id="20" name="Rectangle: Rounded Corners 19">
            <a:extLst>
              <a:ext uri="{FF2B5EF4-FFF2-40B4-BE49-F238E27FC236}">
                <a16:creationId xmlns:a16="http://schemas.microsoft.com/office/drawing/2014/main" id="{886794B4-D250-87A4-CB18-6451BD582C3E}"/>
              </a:ext>
            </a:extLst>
          </p:cNvPr>
          <p:cNvSpPr/>
          <p:nvPr/>
        </p:nvSpPr>
        <p:spPr>
          <a:xfrm>
            <a:off x="6007445" y="5651059"/>
            <a:ext cx="2132925" cy="1005840"/>
          </a:xfrm>
          <a:prstGeom prst="roundRect">
            <a:avLst/>
          </a:prstGeom>
          <a:solidFill>
            <a:srgbClr val="84B2AC">
              <a:lumMod val="20000"/>
              <a:lumOff val="80000"/>
            </a:srgbClr>
          </a:solidFill>
          <a:ln w="25400" cap="flat" cmpd="sng" algn="ctr">
            <a:solidFill>
              <a:srgbClr val="84B2AC">
                <a:shade val="15000"/>
              </a:srgbClr>
            </a:solidFill>
            <a:prstDash val="solid"/>
          </a:ln>
          <a:effectLst/>
        </p:spPr>
        <p:txBody>
          <a:bodyPr rtlCol="0" anchor="ctr"/>
          <a:lstStyle/>
          <a:p>
            <a:pPr algn="ctr">
              <a:lnSpc>
                <a:spcPct val="150000"/>
              </a:lnSpc>
              <a:buClr>
                <a:srgbClr val="000000"/>
              </a:buClr>
            </a:pPr>
            <a:r>
              <a:rPr lang="vi-VN" sz="2000" kern="0" dirty="0">
                <a:solidFill>
                  <a:srgbClr val="000000"/>
                </a:solidFill>
                <a:latin typeface="UTM Avo" panose="02040603050506020204" pitchFamily="18" charset="0"/>
                <a:ea typeface="Calibri" panose="020F0502020204030204" pitchFamily="34" charset="0"/>
                <a:cs typeface="Arial"/>
                <a:sym typeface="Arial"/>
              </a:rPr>
              <a:t>Công nghiệp giải trí</a:t>
            </a:r>
            <a:endParaRPr lang="en-US" sz="2000" kern="0" dirty="0">
              <a:solidFill>
                <a:srgbClr val="000000"/>
              </a:solidFill>
              <a:latin typeface="UTM Avo" panose="02040603050506020204" pitchFamily="18" charset="0"/>
              <a:ea typeface="Calibri" panose="020F0502020204030204" pitchFamily="34" charset="0"/>
              <a:cs typeface="Arial"/>
              <a:sym typeface="Arial"/>
            </a:endParaRPr>
          </a:p>
        </p:txBody>
      </p:sp>
      <p:sp>
        <p:nvSpPr>
          <p:cNvPr id="21" name="Rectangle: Rounded Corners 20">
            <a:extLst>
              <a:ext uri="{FF2B5EF4-FFF2-40B4-BE49-F238E27FC236}">
                <a16:creationId xmlns:a16="http://schemas.microsoft.com/office/drawing/2014/main" id="{72790B22-7F4D-5F5E-C7CC-71307A44917C}"/>
              </a:ext>
            </a:extLst>
          </p:cNvPr>
          <p:cNvSpPr/>
          <p:nvPr/>
        </p:nvSpPr>
        <p:spPr>
          <a:xfrm>
            <a:off x="8635501" y="5651059"/>
            <a:ext cx="2767344" cy="1005840"/>
          </a:xfrm>
          <a:prstGeom prst="roundRect">
            <a:avLst/>
          </a:prstGeom>
          <a:solidFill>
            <a:srgbClr val="84B2AC">
              <a:lumMod val="20000"/>
              <a:lumOff val="80000"/>
            </a:srgbClr>
          </a:solidFill>
          <a:ln w="25400" cap="flat" cmpd="sng" algn="ctr">
            <a:solidFill>
              <a:srgbClr val="84B2AC">
                <a:shade val="15000"/>
              </a:srgbClr>
            </a:solidFill>
            <a:prstDash val="solid"/>
          </a:ln>
          <a:effectLst/>
        </p:spPr>
        <p:txBody>
          <a:bodyPr rtlCol="0" anchor="ctr"/>
          <a:lstStyle/>
          <a:p>
            <a:pPr marR="0" lvl="0" indent="0" algn="ctr" fontAlgn="auto">
              <a:spcBef>
                <a:spcPts val="0"/>
              </a:spcBef>
              <a:spcAft>
                <a:spcPts val="0"/>
              </a:spcAft>
              <a:buClr>
                <a:srgbClr val="000000"/>
              </a:buClr>
              <a:buSzTx/>
              <a:buFont typeface="Arial"/>
              <a:buNone/>
              <a:tabLst/>
              <a:defRPr/>
            </a:pPr>
            <a:r>
              <a:rPr lang="vi-VN" sz="2000" kern="0" dirty="0">
                <a:solidFill>
                  <a:srgbClr val="000000"/>
                </a:solidFill>
                <a:latin typeface="UTM Avo" panose="02040603050506020204" pitchFamily="18" charset="0"/>
                <a:ea typeface="Calibri" panose="020F0502020204030204" pitchFamily="34" charset="0"/>
                <a:cs typeface="Arial"/>
                <a:sym typeface="Arial"/>
              </a:rPr>
              <a:t>Phố Uôn</a:t>
            </a:r>
            <a:endParaRPr lang="en-US" sz="2000" kern="0" dirty="0">
              <a:solidFill>
                <a:srgbClr val="000000"/>
              </a:solidFill>
              <a:latin typeface="UTM Avo" panose="02040603050506020204" pitchFamily="18" charset="0"/>
              <a:ea typeface="Calibri" panose="020F0502020204030204" pitchFamily="34" charset="0"/>
              <a:cs typeface="Arial"/>
              <a:sym typeface="Arial"/>
            </a:endParaRPr>
          </a:p>
        </p:txBody>
      </p:sp>
    </p:spTree>
    <p:extLst>
      <p:ext uri="{BB962C8B-B14F-4D97-AF65-F5344CB8AC3E}">
        <p14:creationId xmlns:p14="http://schemas.microsoft.com/office/powerpoint/2010/main" val="4034498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500"/>
                                        <p:tgtEl>
                                          <p:spTgt spid="17"/>
                                        </p:tgtEl>
                                      </p:cBhvr>
                                    </p:animEffect>
                                  </p:childTnLst>
                                </p:cTn>
                              </p:par>
                            </p:childTnLst>
                          </p:cTn>
                        </p:par>
                        <p:par>
                          <p:cTn id="37" fill="hold">
                            <p:stCondLst>
                              <p:cond delay="3500"/>
                            </p:stCondLst>
                            <p:childTnLst>
                              <p:par>
                                <p:cTn id="38" presetID="10" presetClass="entr" presetSubtype="0"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500"/>
                                        <p:tgtEl>
                                          <p:spTgt spid="7"/>
                                        </p:tgtEl>
                                      </p:cBhvr>
                                    </p:animEffect>
                                  </p:childTnLst>
                                </p:cTn>
                              </p:par>
                            </p:childTnLst>
                          </p:cTn>
                        </p:par>
                        <p:par>
                          <p:cTn id="41" fill="hold">
                            <p:stCondLst>
                              <p:cond delay="4000"/>
                            </p:stCondLst>
                            <p:childTnLst>
                              <p:par>
                                <p:cTn id="42" presetID="10" presetClass="entr" presetSubtype="0" fill="hold" grpId="0" nodeType="after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500"/>
                                        <p:tgtEl>
                                          <p:spTgt spid="16"/>
                                        </p:tgtEl>
                                      </p:cBhvr>
                                    </p:animEffect>
                                  </p:childTnLst>
                                </p:cTn>
                              </p:par>
                            </p:childTnLst>
                          </p:cTn>
                        </p:par>
                        <p:par>
                          <p:cTn id="45" fill="hold">
                            <p:stCondLst>
                              <p:cond delay="4500"/>
                            </p:stCondLst>
                            <p:childTnLst>
                              <p:par>
                                <p:cTn id="46" presetID="10" presetClass="entr" presetSubtype="0" fill="hold" grpId="0" nodeType="after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500"/>
                                        <p:tgtEl>
                                          <p:spTgt spid="15"/>
                                        </p:tgtEl>
                                      </p:cBhvr>
                                    </p:animEffect>
                                  </p:childTnLst>
                                </p:cTn>
                              </p:par>
                            </p:childTnLst>
                          </p:cTn>
                        </p:par>
                        <p:par>
                          <p:cTn id="49" fill="hold">
                            <p:stCondLst>
                              <p:cond delay="5000"/>
                            </p:stCondLst>
                            <p:childTnLst>
                              <p:par>
                                <p:cTn id="50" presetID="10" presetClass="entr" presetSubtype="0" fill="hold" grpId="0" nodeType="after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fade">
                                      <p:cBhvr>
                                        <p:cTn id="52" dur="500"/>
                                        <p:tgtEl>
                                          <p:spTgt spid="8"/>
                                        </p:tgtEl>
                                      </p:cBhvr>
                                    </p:animEffect>
                                  </p:childTnLst>
                                </p:cTn>
                              </p:par>
                            </p:childTnLst>
                          </p:cTn>
                        </p:par>
                        <p:par>
                          <p:cTn id="53" fill="hold">
                            <p:stCondLst>
                              <p:cond delay="5500"/>
                            </p:stCondLst>
                            <p:childTnLst>
                              <p:par>
                                <p:cTn id="54" presetID="10" presetClass="entr" presetSubtype="0" fill="hold" grpId="0" nodeType="after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fade">
                                      <p:cBhvr>
                                        <p:cTn id="56" dur="500"/>
                                        <p:tgtEl>
                                          <p:spTgt spid="9"/>
                                        </p:tgtEl>
                                      </p:cBhvr>
                                    </p:animEffect>
                                  </p:childTnLst>
                                </p:cTn>
                              </p:par>
                            </p:childTnLst>
                          </p:cTn>
                        </p:par>
                        <p:par>
                          <p:cTn id="57" fill="hold">
                            <p:stCondLst>
                              <p:cond delay="6000"/>
                            </p:stCondLst>
                            <p:childTnLst>
                              <p:par>
                                <p:cTn id="58" presetID="10" presetClass="entr" presetSubtype="0" fill="hold" grpId="0" nodeType="after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fade">
                                      <p:cBhvr>
                                        <p:cTn id="60" dur="500"/>
                                        <p:tgtEl>
                                          <p:spTgt spid="18"/>
                                        </p:tgtEl>
                                      </p:cBhvr>
                                    </p:animEffect>
                                  </p:childTnLst>
                                </p:cTn>
                              </p:par>
                            </p:childTnLst>
                          </p:cTn>
                        </p:par>
                        <p:par>
                          <p:cTn id="61" fill="hold">
                            <p:stCondLst>
                              <p:cond delay="6500"/>
                            </p:stCondLst>
                            <p:childTnLst>
                              <p:par>
                                <p:cTn id="62" presetID="10" presetClass="entr" presetSubtype="0" fill="hold" grpId="0" nodeType="after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fade">
                                      <p:cBhvr>
                                        <p:cTn id="64" dur="500"/>
                                        <p:tgtEl>
                                          <p:spTgt spid="21"/>
                                        </p:tgtEl>
                                      </p:cBhvr>
                                    </p:animEffect>
                                  </p:childTnLst>
                                </p:cTn>
                              </p:par>
                            </p:childTnLst>
                          </p:cTn>
                        </p:par>
                        <p:par>
                          <p:cTn id="65" fill="hold">
                            <p:stCondLst>
                              <p:cond delay="7000"/>
                            </p:stCondLst>
                            <p:childTnLst>
                              <p:par>
                                <p:cTn id="66" presetID="10" presetClass="entr" presetSubtype="0" fill="hold" grpId="0" nodeType="afterEffect">
                                  <p:stCondLst>
                                    <p:cond delay="0"/>
                                  </p:stCondLst>
                                  <p:childTnLst>
                                    <p:set>
                                      <p:cBhvr>
                                        <p:cTn id="67" dur="1" fill="hold">
                                          <p:stCondLst>
                                            <p:cond delay="0"/>
                                          </p:stCondLst>
                                        </p:cTn>
                                        <p:tgtEl>
                                          <p:spTgt spid="20"/>
                                        </p:tgtEl>
                                        <p:attrNameLst>
                                          <p:attrName>style.visibility</p:attrName>
                                        </p:attrNameLst>
                                      </p:cBhvr>
                                      <p:to>
                                        <p:strVal val="visible"/>
                                      </p:to>
                                    </p:set>
                                    <p:animEffect transition="in" filter="fade">
                                      <p:cBhvr>
                                        <p:cTn id="68" dur="500"/>
                                        <p:tgtEl>
                                          <p:spTgt spid="20"/>
                                        </p:tgtEl>
                                      </p:cBhvr>
                                    </p:animEffect>
                                  </p:childTnLst>
                                </p:cTn>
                              </p:par>
                            </p:childTnLst>
                          </p:cTn>
                        </p:par>
                        <p:par>
                          <p:cTn id="69" fill="hold">
                            <p:stCondLst>
                              <p:cond delay="7500"/>
                            </p:stCondLst>
                            <p:childTnLst>
                              <p:par>
                                <p:cTn id="70" presetID="10" presetClass="entr" presetSubtype="0" fill="hold" grpId="0" nodeType="after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fade">
                                      <p:cBhvr>
                                        <p:cTn id="72" dur="500"/>
                                        <p:tgtEl>
                                          <p:spTgt spid="19"/>
                                        </p:tgtEl>
                                      </p:cBhvr>
                                    </p:animEffect>
                                  </p:childTnLst>
                                </p:cTn>
                              </p:par>
                            </p:childTnLst>
                          </p:cTn>
                        </p:par>
                        <p:par>
                          <p:cTn id="73" fill="hold">
                            <p:stCondLst>
                              <p:cond delay="8000"/>
                            </p:stCondLst>
                            <p:childTnLst>
                              <p:par>
                                <p:cTn id="74" presetID="10" presetClass="entr" presetSubtype="0" fill="hold" grpId="0" nodeType="afterEffect">
                                  <p:stCondLst>
                                    <p:cond delay="0"/>
                                  </p:stCondLst>
                                  <p:childTnLst>
                                    <p:set>
                                      <p:cBhvr>
                                        <p:cTn id="75" dur="1" fill="hold">
                                          <p:stCondLst>
                                            <p:cond delay="0"/>
                                          </p:stCondLst>
                                        </p:cTn>
                                        <p:tgtEl>
                                          <p:spTgt spid="10"/>
                                        </p:tgtEl>
                                        <p:attrNameLst>
                                          <p:attrName>style.visibility</p:attrName>
                                        </p:attrNameLst>
                                      </p:cBhvr>
                                      <p:to>
                                        <p:strVal val="visible"/>
                                      </p:to>
                                    </p:set>
                                    <p:animEffect transition="in" filter="fade">
                                      <p:cBhvr>
                                        <p:cTn id="7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4B828BA-9FF1-EC52-4B25-1DE224EA56E7}"/>
              </a:ext>
            </a:extLst>
          </p:cNvPr>
          <p:cNvGrpSpPr/>
          <p:nvPr/>
        </p:nvGrpSpPr>
        <p:grpSpPr>
          <a:xfrm>
            <a:off x="4557132" y="3290455"/>
            <a:ext cx="3077736" cy="1666333"/>
            <a:chOff x="-756043" y="2287668"/>
            <a:chExt cx="3237488" cy="1666333"/>
          </a:xfrm>
        </p:grpSpPr>
        <p:pic>
          <p:nvPicPr>
            <p:cNvPr id="3" name="Picture 2">
              <a:hlinkClick r:id="rId3"/>
              <a:extLst>
                <a:ext uri="{FF2B5EF4-FFF2-40B4-BE49-F238E27FC236}">
                  <a16:creationId xmlns:a16="http://schemas.microsoft.com/office/drawing/2014/main" id="{7F5F7E12-FA3A-6009-C3C0-A56746831A49}"/>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4" name="TextBox 3">
              <a:extLst>
                <a:ext uri="{FF2B5EF4-FFF2-40B4-BE49-F238E27FC236}">
                  <a16:creationId xmlns:a16="http://schemas.microsoft.com/office/drawing/2014/main" id="{F55C8C8F-661B-F92C-3DEA-BAB912B085BB}"/>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2671220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477;p41">
            <a:extLst>
              <a:ext uri="{FF2B5EF4-FFF2-40B4-BE49-F238E27FC236}">
                <a16:creationId xmlns:a16="http://schemas.microsoft.com/office/drawing/2014/main" id="{790239C6-377E-8502-8216-A8822581F1CD}"/>
              </a:ext>
            </a:extLst>
          </p:cNvPr>
          <p:cNvSpPr/>
          <p:nvPr/>
        </p:nvSpPr>
        <p:spPr>
          <a:xfrm>
            <a:off x="9502335" y="1151465"/>
            <a:ext cx="2088093" cy="611329"/>
          </a:xfrm>
          <a:custGeom>
            <a:avLst/>
            <a:gdLst/>
            <a:ahLst/>
            <a:cxnLst/>
            <a:rect l="l" t="t" r="r" b="b"/>
            <a:pathLst>
              <a:path w="15446" h="4522" extrusionOk="0">
                <a:moveTo>
                  <a:pt x="5900" y="2484"/>
                </a:moveTo>
                <a:cubicBezTo>
                  <a:pt x="4547" y="1248"/>
                  <a:pt x="2292" y="2351"/>
                  <a:pt x="2170" y="3975"/>
                </a:cubicBezTo>
                <a:cubicBezTo>
                  <a:pt x="1395" y="3349"/>
                  <a:pt x="0" y="3938"/>
                  <a:pt x="0" y="4521"/>
                </a:cubicBezTo>
                <a:lnTo>
                  <a:pt x="15445" y="4521"/>
                </a:lnTo>
                <a:cubicBezTo>
                  <a:pt x="15445" y="3418"/>
                  <a:pt x="13408" y="2659"/>
                  <a:pt x="12713" y="3126"/>
                </a:cubicBezTo>
                <a:cubicBezTo>
                  <a:pt x="12723" y="1592"/>
                  <a:pt x="10574" y="685"/>
                  <a:pt x="9349" y="1768"/>
                </a:cubicBezTo>
                <a:cubicBezTo>
                  <a:pt x="8579" y="1"/>
                  <a:pt x="5640" y="744"/>
                  <a:pt x="5900" y="2484"/>
                </a:cubicBezTo>
                <a:close/>
              </a:path>
            </a:pathLst>
          </a:custGeom>
          <a:solidFill>
            <a:srgbClr val="496FA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 name="Google Shape;572;p41">
            <a:extLst>
              <a:ext uri="{FF2B5EF4-FFF2-40B4-BE49-F238E27FC236}">
                <a16:creationId xmlns:a16="http://schemas.microsoft.com/office/drawing/2014/main" id="{52975475-9DBB-7926-78FB-18C0086B61BC}"/>
              </a:ext>
            </a:extLst>
          </p:cNvPr>
          <p:cNvSpPr/>
          <p:nvPr/>
        </p:nvSpPr>
        <p:spPr>
          <a:xfrm>
            <a:off x="9330613" y="5921829"/>
            <a:ext cx="2861388" cy="936172"/>
          </a:xfrm>
          <a:custGeom>
            <a:avLst/>
            <a:gdLst/>
            <a:ahLst/>
            <a:cxnLst/>
            <a:rect l="l" t="t" r="r" b="b"/>
            <a:pathLst>
              <a:path w="17738" h="5323" extrusionOk="0">
                <a:moveTo>
                  <a:pt x="11556" y="2340"/>
                </a:moveTo>
                <a:cubicBezTo>
                  <a:pt x="12299" y="945"/>
                  <a:pt x="14426" y="1582"/>
                  <a:pt x="14182" y="3163"/>
                </a:cubicBezTo>
                <a:cubicBezTo>
                  <a:pt x="15217" y="2346"/>
                  <a:pt x="16512" y="3539"/>
                  <a:pt x="16023" y="4585"/>
                </a:cubicBezTo>
                <a:cubicBezTo>
                  <a:pt x="16299" y="4707"/>
                  <a:pt x="17737" y="4967"/>
                  <a:pt x="17737" y="5301"/>
                </a:cubicBezTo>
                <a:cubicBezTo>
                  <a:pt x="17737" y="5312"/>
                  <a:pt x="17737" y="5317"/>
                  <a:pt x="17727" y="5322"/>
                </a:cubicBezTo>
                <a:lnTo>
                  <a:pt x="21" y="5322"/>
                </a:lnTo>
                <a:cubicBezTo>
                  <a:pt x="16" y="5317"/>
                  <a:pt x="16" y="5312"/>
                  <a:pt x="11" y="5306"/>
                </a:cubicBezTo>
                <a:cubicBezTo>
                  <a:pt x="0" y="5285"/>
                  <a:pt x="435" y="5168"/>
                  <a:pt x="472" y="5163"/>
                </a:cubicBezTo>
                <a:cubicBezTo>
                  <a:pt x="1104" y="5020"/>
                  <a:pt x="1449" y="4903"/>
                  <a:pt x="2080" y="4818"/>
                </a:cubicBezTo>
                <a:cubicBezTo>
                  <a:pt x="2298" y="3906"/>
                  <a:pt x="3194" y="3810"/>
                  <a:pt x="3608" y="4346"/>
                </a:cubicBezTo>
                <a:cubicBezTo>
                  <a:pt x="3539" y="3009"/>
                  <a:pt x="4929" y="2234"/>
                  <a:pt x="5958" y="3338"/>
                </a:cubicBezTo>
                <a:cubicBezTo>
                  <a:pt x="5730" y="1640"/>
                  <a:pt x="7439" y="839"/>
                  <a:pt x="8553" y="2181"/>
                </a:cubicBezTo>
                <a:cubicBezTo>
                  <a:pt x="8813" y="1"/>
                  <a:pt x="11323" y="245"/>
                  <a:pt x="11556" y="2340"/>
                </a:cubicBezTo>
                <a:close/>
              </a:path>
            </a:pathLst>
          </a:custGeom>
          <a:solidFill>
            <a:srgbClr val="496FA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 name="Google Shape;573;p41">
            <a:extLst>
              <a:ext uri="{FF2B5EF4-FFF2-40B4-BE49-F238E27FC236}">
                <a16:creationId xmlns:a16="http://schemas.microsoft.com/office/drawing/2014/main" id="{0C69C038-55D7-17B5-4FA0-1E958B3D152D}"/>
              </a:ext>
            </a:extLst>
          </p:cNvPr>
          <p:cNvSpPr/>
          <p:nvPr/>
        </p:nvSpPr>
        <p:spPr>
          <a:xfrm flipH="1">
            <a:off x="250842" y="2048627"/>
            <a:ext cx="1443873" cy="433292"/>
          </a:xfrm>
          <a:custGeom>
            <a:avLst/>
            <a:gdLst/>
            <a:ahLst/>
            <a:cxnLst/>
            <a:rect l="l" t="t" r="r" b="b"/>
            <a:pathLst>
              <a:path w="17738" h="5323" extrusionOk="0">
                <a:moveTo>
                  <a:pt x="11556" y="2340"/>
                </a:moveTo>
                <a:cubicBezTo>
                  <a:pt x="12299" y="945"/>
                  <a:pt x="14426" y="1582"/>
                  <a:pt x="14182" y="3163"/>
                </a:cubicBezTo>
                <a:cubicBezTo>
                  <a:pt x="15217" y="2346"/>
                  <a:pt x="16512" y="3539"/>
                  <a:pt x="16023" y="4585"/>
                </a:cubicBezTo>
                <a:cubicBezTo>
                  <a:pt x="16299" y="4707"/>
                  <a:pt x="17737" y="4967"/>
                  <a:pt x="17737" y="5301"/>
                </a:cubicBezTo>
                <a:cubicBezTo>
                  <a:pt x="17737" y="5312"/>
                  <a:pt x="17737" y="5317"/>
                  <a:pt x="17727" y="5322"/>
                </a:cubicBezTo>
                <a:lnTo>
                  <a:pt x="21" y="5322"/>
                </a:lnTo>
                <a:cubicBezTo>
                  <a:pt x="16" y="5317"/>
                  <a:pt x="16" y="5312"/>
                  <a:pt x="11" y="5306"/>
                </a:cubicBezTo>
                <a:cubicBezTo>
                  <a:pt x="0" y="5285"/>
                  <a:pt x="435" y="5168"/>
                  <a:pt x="472" y="5163"/>
                </a:cubicBezTo>
                <a:cubicBezTo>
                  <a:pt x="1104" y="5020"/>
                  <a:pt x="1449" y="4903"/>
                  <a:pt x="2080" y="4818"/>
                </a:cubicBezTo>
                <a:cubicBezTo>
                  <a:pt x="2298" y="3906"/>
                  <a:pt x="3194" y="3810"/>
                  <a:pt x="3608" y="4346"/>
                </a:cubicBezTo>
                <a:cubicBezTo>
                  <a:pt x="3539" y="3009"/>
                  <a:pt x="4929" y="2234"/>
                  <a:pt x="5958" y="3338"/>
                </a:cubicBezTo>
                <a:cubicBezTo>
                  <a:pt x="5730" y="1640"/>
                  <a:pt x="7439" y="839"/>
                  <a:pt x="8553" y="2181"/>
                </a:cubicBezTo>
                <a:cubicBezTo>
                  <a:pt x="8813" y="1"/>
                  <a:pt x="11323" y="245"/>
                  <a:pt x="11556" y="2340"/>
                </a:cubicBezTo>
                <a:close/>
              </a:path>
            </a:pathLst>
          </a:custGeom>
          <a:solidFill>
            <a:srgbClr val="22447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 name="Google Shape;574;p41">
            <a:extLst>
              <a:ext uri="{FF2B5EF4-FFF2-40B4-BE49-F238E27FC236}">
                <a16:creationId xmlns:a16="http://schemas.microsoft.com/office/drawing/2014/main" id="{BD1270D9-0F58-ACC5-FEC2-01A7D6472AA6}"/>
              </a:ext>
            </a:extLst>
          </p:cNvPr>
          <p:cNvSpPr/>
          <p:nvPr/>
        </p:nvSpPr>
        <p:spPr>
          <a:xfrm>
            <a:off x="559425" y="2048626"/>
            <a:ext cx="2261949" cy="678789"/>
          </a:xfrm>
          <a:custGeom>
            <a:avLst/>
            <a:gdLst/>
            <a:ahLst/>
            <a:cxnLst/>
            <a:rect l="l" t="t" r="r" b="b"/>
            <a:pathLst>
              <a:path w="17738" h="5323" extrusionOk="0">
                <a:moveTo>
                  <a:pt x="11556" y="2340"/>
                </a:moveTo>
                <a:cubicBezTo>
                  <a:pt x="12299" y="945"/>
                  <a:pt x="14426" y="1582"/>
                  <a:pt x="14182" y="3163"/>
                </a:cubicBezTo>
                <a:cubicBezTo>
                  <a:pt x="15217" y="2346"/>
                  <a:pt x="16512" y="3539"/>
                  <a:pt x="16023" y="4585"/>
                </a:cubicBezTo>
                <a:cubicBezTo>
                  <a:pt x="16299" y="4707"/>
                  <a:pt x="17737" y="4967"/>
                  <a:pt x="17737" y="5301"/>
                </a:cubicBezTo>
                <a:cubicBezTo>
                  <a:pt x="17737" y="5312"/>
                  <a:pt x="17737" y="5317"/>
                  <a:pt x="17727" y="5322"/>
                </a:cubicBezTo>
                <a:lnTo>
                  <a:pt x="21" y="5322"/>
                </a:lnTo>
                <a:cubicBezTo>
                  <a:pt x="16" y="5317"/>
                  <a:pt x="16" y="5312"/>
                  <a:pt x="11" y="5306"/>
                </a:cubicBezTo>
                <a:cubicBezTo>
                  <a:pt x="0" y="5285"/>
                  <a:pt x="435" y="5168"/>
                  <a:pt x="472" y="5163"/>
                </a:cubicBezTo>
                <a:cubicBezTo>
                  <a:pt x="1104" y="5020"/>
                  <a:pt x="1449" y="4903"/>
                  <a:pt x="2080" y="4818"/>
                </a:cubicBezTo>
                <a:cubicBezTo>
                  <a:pt x="2298" y="3906"/>
                  <a:pt x="3194" y="3810"/>
                  <a:pt x="3608" y="4346"/>
                </a:cubicBezTo>
                <a:cubicBezTo>
                  <a:pt x="3539" y="3009"/>
                  <a:pt x="4929" y="2234"/>
                  <a:pt x="5958" y="3338"/>
                </a:cubicBezTo>
                <a:cubicBezTo>
                  <a:pt x="5730" y="1640"/>
                  <a:pt x="7439" y="839"/>
                  <a:pt x="8553" y="2181"/>
                </a:cubicBezTo>
                <a:cubicBezTo>
                  <a:pt x="8813" y="1"/>
                  <a:pt x="11323" y="245"/>
                  <a:pt x="11556" y="2340"/>
                </a:cubicBezTo>
                <a:close/>
              </a:path>
            </a:pathLst>
          </a:custGeom>
          <a:solidFill>
            <a:srgbClr val="496FA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 name="Oval 5">
            <a:extLst>
              <a:ext uri="{FF2B5EF4-FFF2-40B4-BE49-F238E27FC236}">
                <a16:creationId xmlns:a16="http://schemas.microsoft.com/office/drawing/2014/main" id="{BDC49219-24AE-D6FF-2BA7-62ED84EAE91A}"/>
              </a:ext>
            </a:extLst>
          </p:cNvPr>
          <p:cNvSpPr/>
          <p:nvPr/>
        </p:nvSpPr>
        <p:spPr>
          <a:xfrm>
            <a:off x="7453671" y="1424344"/>
            <a:ext cx="1828800" cy="1828800"/>
          </a:xfrm>
          <a:prstGeom prst="ellipse">
            <a:avLst/>
          </a:prstGeom>
          <a:solidFill>
            <a:srgbClr val="E94A5F"/>
          </a:soli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98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I</a:t>
            </a:r>
          </a:p>
        </p:txBody>
      </p:sp>
      <p:sp>
        <p:nvSpPr>
          <p:cNvPr id="7" name="Rectangle: Top Corners Rounded 6">
            <a:extLst>
              <a:ext uri="{FF2B5EF4-FFF2-40B4-BE49-F238E27FC236}">
                <a16:creationId xmlns:a16="http://schemas.microsoft.com/office/drawing/2014/main" id="{B660B929-7894-FF67-212E-A72040299F44}"/>
              </a:ext>
            </a:extLst>
          </p:cNvPr>
          <p:cNvSpPr/>
          <p:nvPr/>
        </p:nvSpPr>
        <p:spPr>
          <a:xfrm>
            <a:off x="1192192" y="2727415"/>
            <a:ext cx="3497996" cy="4130586"/>
          </a:xfrm>
          <a:prstGeom prst="round2SameRect">
            <a:avLst>
              <a:gd name="adj1" fmla="val 48038"/>
              <a:gd name="adj2" fmla="val 0"/>
            </a:avLst>
          </a:prstGeom>
          <a:blipFill>
            <a:blip r:embed="rId3"/>
            <a:stretch>
              <a:fillRect l="-746" r="-78214"/>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489"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endParaRPr>
          </a:p>
        </p:txBody>
      </p:sp>
      <p:sp>
        <p:nvSpPr>
          <p:cNvPr id="11" name="TextBox 10">
            <a:extLst>
              <a:ext uri="{FF2B5EF4-FFF2-40B4-BE49-F238E27FC236}">
                <a16:creationId xmlns:a16="http://schemas.microsoft.com/office/drawing/2014/main" id="{8AD7D28B-AADE-22AB-E81A-FE7AA7F63E6E}"/>
              </a:ext>
            </a:extLst>
          </p:cNvPr>
          <p:cNvSpPr txBox="1"/>
          <p:nvPr/>
        </p:nvSpPr>
        <p:spPr>
          <a:xfrm>
            <a:off x="4915148" y="3370871"/>
            <a:ext cx="6905849" cy="2164503"/>
          </a:xfrm>
          <a:prstGeom prst="rect">
            <a:avLst/>
          </a:prstGeom>
          <a:noFill/>
        </p:spPr>
        <p:txBody>
          <a:bodyPr wrap="square">
            <a:spAutoFit/>
          </a:bodyPr>
          <a:lstStyle/>
          <a:p>
            <a:pPr algn="ctr">
              <a:lnSpc>
                <a:spcPct val="150000"/>
              </a:lnSpc>
              <a:buClr>
                <a:srgbClr val="000000"/>
              </a:buClr>
              <a:buFont typeface="Arial"/>
              <a:buNone/>
            </a:pPr>
            <a:r>
              <a:rPr lang="en-US" sz="4800" b="1" kern="0" dirty="0">
                <a:solidFill>
                  <a:srgbClr val="224478"/>
                </a:solidFill>
                <a:latin typeface="UTM Avo" panose="02040603050506020204" pitchFamily="18" charset="0"/>
                <a:cs typeface="Arial"/>
                <a:sym typeface="Arial"/>
              </a:rPr>
              <a:t>TÌM HIỂU TÌNH HÌNH CHÍNH TRỊ</a:t>
            </a:r>
          </a:p>
        </p:txBody>
      </p:sp>
    </p:spTree>
    <p:extLst>
      <p:ext uri="{BB962C8B-B14F-4D97-AF65-F5344CB8AC3E}">
        <p14:creationId xmlns:p14="http://schemas.microsoft.com/office/powerpoint/2010/main" val="1353703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852331CC-01F2-C11B-6671-A1D8A55E7122}"/>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4854F774-EAAC-04C7-BA3A-9D9BA870AB8A}"/>
              </a:ext>
            </a:extLst>
          </p:cNvPr>
          <p:cNvGrpSpPr/>
          <p:nvPr/>
        </p:nvGrpSpPr>
        <p:grpSpPr>
          <a:xfrm>
            <a:off x="878932" y="3121627"/>
            <a:ext cx="10434135" cy="3349982"/>
            <a:chOff x="3356340" y="1072812"/>
            <a:chExt cx="7825601" cy="2512486"/>
          </a:xfrm>
        </p:grpSpPr>
        <p:sp>
          <p:nvSpPr>
            <p:cNvPr id="4" name="Rectangle: Rounded Corners 3">
              <a:extLst>
                <a:ext uri="{FF2B5EF4-FFF2-40B4-BE49-F238E27FC236}">
                  <a16:creationId xmlns:a16="http://schemas.microsoft.com/office/drawing/2014/main" id="{AC8AE9E7-D985-3FF5-214E-7D0B5BAC9A61}"/>
                </a:ext>
              </a:extLst>
            </p:cNvPr>
            <p:cNvSpPr/>
            <p:nvPr/>
          </p:nvSpPr>
          <p:spPr>
            <a:xfrm>
              <a:off x="3356340" y="1826492"/>
              <a:ext cx="7825601" cy="1758806"/>
            </a:xfrm>
            <a:prstGeom prst="roundRect">
              <a:avLst>
                <a:gd name="adj" fmla="val 6532"/>
              </a:avLst>
            </a:prstGeom>
            <a:solidFill>
              <a:srgbClr val="FFFFFF"/>
            </a:solidFill>
            <a:ln w="25400" cap="flat" cmpd="sng" algn="ctr">
              <a:solidFill>
                <a:srgbClr val="F5C329"/>
              </a:solidFill>
              <a:prstDash val="solid"/>
            </a:ln>
            <a:effectLst/>
          </p:spPr>
          <p:txBody>
            <a:bodyPr rtlCol="0" anchor="ctr"/>
            <a:lstStyle/>
            <a:p>
              <a:pPr marL="0" marR="0" lvl="0" indent="0" algn="just" defTabSz="1219170" eaLnBrk="1" fontAlgn="auto" latinLnBrk="0" hangingPunct="1">
                <a:lnSpc>
                  <a:spcPct val="150000"/>
                </a:lnSpc>
                <a:spcBef>
                  <a:spcPts val="133"/>
                </a:spcBef>
                <a:spcAft>
                  <a:spcPts val="133"/>
                </a:spcAft>
                <a:buClr>
                  <a:srgbClr val="000000"/>
                </a:buClr>
                <a:buSzTx/>
                <a:buFont typeface="Arial"/>
                <a:buNone/>
                <a:tabLst/>
                <a:defRPr/>
              </a:pPr>
              <a:r>
                <a:rPr kumimoji="0" lang="vi-VN" sz="2400" b="0" u="none" strike="noStrike" kern="0" cap="none" spc="0" normalizeH="0" baseline="0" noProof="0" dirty="0">
                  <a:ln>
                    <a:noFill/>
                  </a:ln>
                  <a:effectLst/>
                  <a:uLnTx/>
                  <a:uFillTx/>
                  <a:latin typeface="UTM Avo" panose="02040603050506020204" pitchFamily="18" charset="0"/>
                  <a:ea typeface="Times New Roman" panose="02020603050405020304" pitchFamily="18" charset="0"/>
                  <a:cs typeface="+mn-cs"/>
                  <a:sym typeface="Arial"/>
                </a:rPr>
                <a:t>Đọc mục </a:t>
              </a:r>
              <a:r>
                <a:rPr kumimoji="0" lang="vi-VN" sz="2400" b="0" i="1" strike="noStrike" kern="0" cap="none" spc="0" normalizeH="0" baseline="0" noProof="0" dirty="0">
                  <a:ln>
                    <a:noFill/>
                  </a:ln>
                  <a:effectLst/>
                  <a:uLnTx/>
                  <a:uFillTx/>
                  <a:latin typeface="UTM Avo" panose="02040603050506020204" pitchFamily="18" charset="0"/>
                  <a:ea typeface="Times New Roman" panose="02020603050405020304" pitchFamily="18" charset="0"/>
                  <a:cs typeface="+mn-cs"/>
                  <a:sym typeface="Arial"/>
                </a:rPr>
                <a:t>Em có biết</a:t>
              </a:r>
              <a:r>
                <a:rPr kumimoji="0" lang="vi-VN" sz="2400" b="0" u="none" strike="noStrike" kern="0" cap="none" spc="0" normalizeH="0" baseline="0" noProof="0" dirty="0">
                  <a:ln>
                    <a:noFill/>
                  </a:ln>
                  <a:effectLst/>
                  <a:uLnTx/>
                  <a:uFillTx/>
                  <a:latin typeface="UTM Avo" panose="02040603050506020204" pitchFamily="18" charset="0"/>
                  <a:ea typeface="Times New Roman" panose="02020603050405020304" pitchFamily="18" charset="0"/>
                  <a:cs typeface="+mn-cs"/>
                  <a:sym typeface="Arial"/>
                </a:rPr>
                <a:t> SGK tr.92 để tìm hiểu thêm về sự kiện </a:t>
              </a:r>
              <a:r>
                <a:rPr kumimoji="0" lang="vi-VN" sz="2400" b="0" i="1" u="none" strike="noStrike" kern="0" cap="none" spc="0" normalizeH="0" baseline="0" noProof="0" dirty="0">
                  <a:ln>
                    <a:noFill/>
                  </a:ln>
                  <a:effectLst/>
                  <a:uLnTx/>
                  <a:uFillTx/>
                  <a:latin typeface="UTM Avo" panose="02040603050506020204" pitchFamily="18" charset="0"/>
                  <a:ea typeface="Times New Roman" panose="02020603050405020304" pitchFamily="18" charset="0"/>
                  <a:cs typeface="+mn-cs"/>
                  <a:sym typeface="Arial"/>
                </a:rPr>
                <a:t>Trung tâm thương mại thế giới ở Niu Y-oóc sụp đổ do bị tấn công khủng bố, cướp đi sinh mạng của gần 3000 người dân của 90 quốc gia và tác động mạnh mẽ đến nước Mỹ từ năm 2001 đến nay.</a:t>
              </a:r>
            </a:p>
          </p:txBody>
        </p:sp>
        <p:grpSp>
          <p:nvGrpSpPr>
            <p:cNvPr id="5" name="Group 4">
              <a:extLst>
                <a:ext uri="{FF2B5EF4-FFF2-40B4-BE49-F238E27FC236}">
                  <a16:creationId xmlns:a16="http://schemas.microsoft.com/office/drawing/2014/main" id="{9F79E240-0868-6027-F4D1-4B28FF76CD64}"/>
                </a:ext>
              </a:extLst>
            </p:cNvPr>
            <p:cNvGrpSpPr/>
            <p:nvPr/>
          </p:nvGrpSpPr>
          <p:grpSpPr>
            <a:xfrm>
              <a:off x="3379528" y="1072812"/>
              <a:ext cx="2342260" cy="819791"/>
              <a:chOff x="3619014" y="1072812"/>
              <a:chExt cx="2342260" cy="819791"/>
            </a:xfrm>
          </p:grpSpPr>
          <p:pic>
            <p:nvPicPr>
              <p:cNvPr id="6" name="Picture 22">
                <a:extLst>
                  <a:ext uri="{FF2B5EF4-FFF2-40B4-BE49-F238E27FC236}">
                    <a16:creationId xmlns:a16="http://schemas.microsoft.com/office/drawing/2014/main" id="{726BE26D-D21A-F290-A34C-F333C18579E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3619014" y="1072812"/>
                <a:ext cx="2342260" cy="819791"/>
              </a:xfrm>
              <a:prstGeom prst="rect">
                <a:avLst/>
              </a:prstGeom>
            </p:spPr>
          </p:pic>
          <p:sp>
            <p:nvSpPr>
              <p:cNvPr id="7" name="TextBox 6">
                <a:extLst>
                  <a:ext uri="{FF2B5EF4-FFF2-40B4-BE49-F238E27FC236}">
                    <a16:creationId xmlns:a16="http://schemas.microsoft.com/office/drawing/2014/main" id="{6F8677AA-2F54-BCA5-9C16-320C45046EAE}"/>
                  </a:ext>
                </a:extLst>
              </p:cNvPr>
              <p:cNvSpPr txBox="1"/>
              <p:nvPr/>
            </p:nvSpPr>
            <p:spPr>
              <a:xfrm>
                <a:off x="4165115" y="1434419"/>
                <a:ext cx="1625608" cy="346249"/>
              </a:xfrm>
              <a:prstGeom prst="rect">
                <a:avLst/>
              </a:prstGeom>
              <a:noFill/>
            </p:spPr>
            <p:txBody>
              <a:bodyPr wrap="square">
                <a:spAutoFit/>
              </a:bodyPr>
              <a:lstStyle/>
              <a:p>
                <a:pPr marL="0" marR="0" lvl="0" indent="0" algn="ctr" defTabSz="121917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err="1">
                    <a:ln>
                      <a:noFill/>
                    </a:ln>
                    <a:effectLst/>
                    <a:uLnTx/>
                    <a:uFillTx/>
                    <a:latin typeface="UTM Avo" panose="02040603050506020204" pitchFamily="18" charset="0"/>
                    <a:cs typeface="Arial"/>
                    <a:sym typeface="Arial"/>
                  </a:rPr>
                  <a:t>Yêu</a:t>
                </a:r>
                <a:r>
                  <a:rPr kumimoji="0" lang="en-US" sz="2400" b="1" i="0" u="none" strike="noStrike" kern="0" cap="none" spc="0" normalizeH="0" baseline="0" noProof="0" dirty="0">
                    <a:ln>
                      <a:noFill/>
                    </a:ln>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effectLst/>
                    <a:uLnTx/>
                    <a:uFillTx/>
                    <a:latin typeface="UTM Avo" panose="02040603050506020204" pitchFamily="18" charset="0"/>
                    <a:cs typeface="Arial"/>
                    <a:sym typeface="Arial"/>
                  </a:rPr>
                  <a:t>cầu</a:t>
                </a:r>
                <a:r>
                  <a:rPr kumimoji="0" lang="en-US" sz="2400" b="1" i="0" u="none" strike="noStrike" kern="0" cap="none" spc="0" normalizeH="0" baseline="0" noProof="0" dirty="0">
                    <a:ln>
                      <a:noFill/>
                    </a:ln>
                    <a:effectLst/>
                    <a:uLnTx/>
                    <a:uFillTx/>
                    <a:latin typeface="UTM Avo" panose="02040603050506020204" pitchFamily="18" charset="0"/>
                    <a:cs typeface="Arial"/>
                    <a:sym typeface="Arial"/>
                  </a:rPr>
                  <a:t>:</a:t>
                </a:r>
              </a:p>
            </p:txBody>
          </p:sp>
        </p:grpSp>
      </p:grpSp>
      <p:grpSp>
        <p:nvGrpSpPr>
          <p:cNvPr id="8" name="Group 7">
            <a:extLst>
              <a:ext uri="{FF2B5EF4-FFF2-40B4-BE49-F238E27FC236}">
                <a16:creationId xmlns:a16="http://schemas.microsoft.com/office/drawing/2014/main" id="{9AB819C2-3174-50F5-FDBB-6E8D3DCF013F}"/>
              </a:ext>
            </a:extLst>
          </p:cNvPr>
          <p:cNvGrpSpPr/>
          <p:nvPr/>
        </p:nvGrpSpPr>
        <p:grpSpPr>
          <a:xfrm>
            <a:off x="752900" y="1886228"/>
            <a:ext cx="10686197" cy="1204849"/>
            <a:chOff x="709474" y="155191"/>
            <a:chExt cx="8014648" cy="903637"/>
          </a:xfrm>
        </p:grpSpPr>
        <p:sp>
          <p:nvSpPr>
            <p:cNvPr id="9" name="TextBox 8">
              <a:extLst>
                <a:ext uri="{FF2B5EF4-FFF2-40B4-BE49-F238E27FC236}">
                  <a16:creationId xmlns:a16="http://schemas.microsoft.com/office/drawing/2014/main" id="{751A8CB6-64DC-0E59-73EA-02ED2A50D383}"/>
                </a:ext>
              </a:extLst>
            </p:cNvPr>
            <p:cNvSpPr txBox="1"/>
            <p:nvPr/>
          </p:nvSpPr>
          <p:spPr>
            <a:xfrm>
              <a:off x="1577221" y="155191"/>
              <a:ext cx="7146901" cy="841385"/>
            </a:xfrm>
            <a:prstGeom prst="rect">
              <a:avLst/>
            </a:prstGeom>
            <a:noFill/>
          </p:spPr>
          <p:txBody>
            <a:bodyPr wrap="square">
              <a:spAutoFit/>
            </a:bodyPr>
            <a:lstStyle/>
            <a:p>
              <a:pPr algn="just" defTabSz="1219170">
                <a:lnSpc>
                  <a:spcPct val="150000"/>
                </a:lnSpc>
                <a:buClr>
                  <a:srgbClr val="000000"/>
                </a:buClr>
                <a:buFont typeface="Arial"/>
                <a:buNone/>
                <a:defRPr/>
              </a:pPr>
              <a:r>
                <a:rPr lang="en-US" sz="2400" b="1" kern="0" dirty="0">
                  <a:latin typeface="UTM Avo" panose="02040603050506020204" pitchFamily="18" charset="0"/>
                  <a:ea typeface="Calibri" panose="020F0502020204030204" pitchFamily="34" charset="0"/>
                  <a:cs typeface="Arial"/>
                  <a:sym typeface="Arial"/>
                </a:rPr>
                <a:t>Khai </a:t>
              </a:r>
              <a:r>
                <a:rPr lang="en-US" sz="2400" b="1" kern="0" dirty="0" err="1">
                  <a:latin typeface="UTM Avo" panose="02040603050506020204" pitchFamily="18" charset="0"/>
                  <a:ea typeface="Calibri" panose="020F0502020204030204" pitchFamily="34" charset="0"/>
                  <a:cs typeface="Arial"/>
                  <a:sym typeface="Arial"/>
                </a:rPr>
                <a:t>thác</a:t>
              </a:r>
              <a:r>
                <a:rPr lang="en-US" sz="2400" b="1" kern="0" dirty="0">
                  <a:latin typeface="UTM Avo" panose="02040603050506020204" pitchFamily="18" charset="0"/>
                  <a:ea typeface="Calibri" panose="020F0502020204030204" pitchFamily="34" charset="0"/>
                  <a:cs typeface="Arial"/>
                  <a:sym typeface="Arial"/>
                </a:rPr>
                <a:t> </a:t>
              </a:r>
              <a:r>
                <a:rPr lang="en-US" sz="2400" b="1" kern="0" dirty="0" err="1">
                  <a:latin typeface="UTM Avo" panose="02040603050506020204" pitchFamily="18" charset="0"/>
                  <a:ea typeface="Calibri" panose="020F0502020204030204" pitchFamily="34" charset="0"/>
                  <a:cs typeface="Arial"/>
                  <a:sym typeface="Arial"/>
                </a:rPr>
                <a:t>thông</a:t>
              </a:r>
              <a:r>
                <a:rPr lang="en-US" sz="2400" b="1" kern="0" dirty="0">
                  <a:latin typeface="UTM Avo" panose="02040603050506020204" pitchFamily="18" charset="0"/>
                  <a:ea typeface="Calibri" panose="020F0502020204030204" pitchFamily="34" charset="0"/>
                  <a:cs typeface="Arial"/>
                  <a:sym typeface="Arial"/>
                </a:rPr>
                <a:t> tin </a:t>
              </a:r>
              <a:r>
                <a:rPr lang="en-US" sz="2400" b="1" kern="0" dirty="0" err="1">
                  <a:latin typeface="UTM Avo" panose="02040603050506020204" pitchFamily="18" charset="0"/>
                  <a:ea typeface="Calibri" panose="020F0502020204030204" pitchFamily="34" charset="0"/>
                  <a:cs typeface="Arial"/>
                  <a:sym typeface="Arial"/>
                </a:rPr>
                <a:t>mục</a:t>
              </a:r>
              <a:r>
                <a:rPr lang="en-US" sz="2400" b="1" kern="0" dirty="0">
                  <a:latin typeface="UTM Avo" panose="02040603050506020204" pitchFamily="18" charset="0"/>
                  <a:ea typeface="Calibri" panose="020F0502020204030204" pitchFamily="34" charset="0"/>
                  <a:cs typeface="Arial"/>
                  <a:sym typeface="Arial"/>
                </a:rPr>
                <a:t> 1 SGK tr.92, 93 </a:t>
              </a:r>
              <a:r>
                <a:rPr lang="en-US" sz="2400" b="1" kern="0" dirty="0" err="1">
                  <a:latin typeface="UTM Avo" panose="02040603050506020204" pitchFamily="18" charset="0"/>
                  <a:ea typeface="Calibri" panose="020F0502020204030204" pitchFamily="34" charset="0"/>
                  <a:cs typeface="Arial"/>
                  <a:sym typeface="Arial"/>
                </a:rPr>
                <a:t>và</a:t>
              </a:r>
              <a:r>
                <a:rPr lang="en-US" sz="2400" b="1" kern="0" dirty="0">
                  <a:latin typeface="UTM Avo" panose="02040603050506020204" pitchFamily="18" charset="0"/>
                  <a:ea typeface="Calibri" panose="020F0502020204030204" pitchFamily="34" charset="0"/>
                  <a:cs typeface="Arial"/>
                  <a:sym typeface="Arial"/>
                </a:rPr>
                <a:t> </a:t>
              </a:r>
              <a:r>
                <a:rPr lang="en-US" sz="2400" b="1" kern="0" dirty="0" err="1">
                  <a:latin typeface="UTM Avo" panose="02040603050506020204" pitchFamily="18" charset="0"/>
                  <a:ea typeface="Calibri" panose="020F0502020204030204" pitchFamily="34" charset="0"/>
                  <a:cs typeface="Arial"/>
                  <a:sym typeface="Arial"/>
                </a:rPr>
                <a:t>trả</a:t>
              </a:r>
              <a:r>
                <a:rPr lang="en-US" sz="2400" b="1" kern="0" dirty="0">
                  <a:latin typeface="UTM Avo" panose="02040603050506020204" pitchFamily="18" charset="0"/>
                  <a:ea typeface="Calibri" panose="020F0502020204030204" pitchFamily="34" charset="0"/>
                  <a:cs typeface="Arial"/>
                  <a:sym typeface="Arial"/>
                </a:rPr>
                <a:t> </a:t>
              </a:r>
              <a:r>
                <a:rPr lang="en-US" sz="2400" b="1" kern="0" dirty="0" err="1">
                  <a:latin typeface="UTM Avo" panose="02040603050506020204" pitchFamily="18" charset="0"/>
                  <a:ea typeface="Calibri" panose="020F0502020204030204" pitchFamily="34" charset="0"/>
                  <a:cs typeface="Arial"/>
                  <a:sym typeface="Arial"/>
                </a:rPr>
                <a:t>lời</a:t>
              </a:r>
              <a:r>
                <a:rPr lang="en-US" sz="2400" b="1" kern="0" dirty="0">
                  <a:latin typeface="UTM Avo" panose="02040603050506020204" pitchFamily="18" charset="0"/>
                  <a:ea typeface="Calibri" panose="020F0502020204030204" pitchFamily="34" charset="0"/>
                  <a:cs typeface="Arial"/>
                  <a:sym typeface="Arial"/>
                </a:rPr>
                <a:t> </a:t>
              </a:r>
              <a:r>
                <a:rPr lang="en-US" sz="2400" b="1" kern="0" dirty="0" err="1">
                  <a:latin typeface="UTM Avo" panose="02040603050506020204" pitchFamily="18" charset="0"/>
                  <a:ea typeface="Calibri" panose="020F0502020204030204" pitchFamily="34" charset="0"/>
                  <a:cs typeface="Arial"/>
                  <a:sym typeface="Arial"/>
                </a:rPr>
                <a:t>câu</a:t>
              </a:r>
              <a:r>
                <a:rPr lang="en-US" sz="2400" b="1" kern="0" dirty="0">
                  <a:latin typeface="UTM Avo" panose="02040603050506020204" pitchFamily="18" charset="0"/>
                  <a:ea typeface="Calibri" panose="020F0502020204030204" pitchFamily="34" charset="0"/>
                  <a:cs typeface="Arial"/>
                  <a:sym typeface="Arial"/>
                </a:rPr>
                <a:t> </a:t>
              </a:r>
              <a:r>
                <a:rPr lang="en-US" sz="2400" b="1" kern="0" dirty="0" err="1">
                  <a:latin typeface="UTM Avo" panose="02040603050506020204" pitchFamily="18" charset="0"/>
                  <a:ea typeface="Calibri" panose="020F0502020204030204" pitchFamily="34" charset="0"/>
                  <a:cs typeface="Arial"/>
                  <a:sym typeface="Arial"/>
                </a:rPr>
                <a:t>hỏi</a:t>
              </a:r>
              <a:r>
                <a:rPr lang="en-US" sz="2400" b="1" kern="0" dirty="0">
                  <a:latin typeface="UTM Avo" panose="02040603050506020204" pitchFamily="18" charset="0"/>
                  <a:ea typeface="Calibri" panose="020F0502020204030204" pitchFamily="34" charset="0"/>
                  <a:cs typeface="Arial"/>
                  <a:sym typeface="Arial"/>
                </a:rPr>
                <a:t>: </a:t>
              </a:r>
            </a:p>
            <a:p>
              <a:pPr algn="just" defTabSz="1219170">
                <a:lnSpc>
                  <a:spcPct val="150000"/>
                </a:lnSpc>
                <a:buClr>
                  <a:srgbClr val="000000"/>
                </a:buClr>
                <a:buFont typeface="Arial"/>
                <a:buNone/>
                <a:defRPr/>
              </a:pPr>
              <a:r>
                <a:rPr lang="en-US" sz="2400" kern="0" dirty="0" err="1">
                  <a:latin typeface="UTM Avo" panose="02040603050506020204" pitchFamily="18" charset="0"/>
                  <a:ea typeface="Calibri" panose="020F0502020204030204" pitchFamily="34" charset="0"/>
                  <a:cs typeface="Arial"/>
                  <a:sym typeface="Arial"/>
                </a:rPr>
                <a:t>Trình</a:t>
              </a:r>
              <a:r>
                <a:rPr lang="en-US" sz="2400" kern="0" dirty="0">
                  <a:latin typeface="UTM Avo" panose="02040603050506020204" pitchFamily="18" charset="0"/>
                  <a:ea typeface="Calibri" panose="020F0502020204030204" pitchFamily="34" charset="0"/>
                  <a:cs typeface="Arial"/>
                  <a:sym typeface="Arial"/>
                </a:rPr>
                <a:t> </a:t>
              </a:r>
              <a:r>
                <a:rPr lang="en-US" sz="2400" kern="0" dirty="0" err="1">
                  <a:latin typeface="UTM Avo" panose="02040603050506020204" pitchFamily="18" charset="0"/>
                  <a:ea typeface="Calibri" panose="020F0502020204030204" pitchFamily="34" charset="0"/>
                  <a:cs typeface="Arial"/>
                  <a:sym typeface="Arial"/>
                </a:rPr>
                <a:t>bày</a:t>
              </a:r>
              <a:r>
                <a:rPr lang="en-US" sz="2400" kern="0" dirty="0">
                  <a:latin typeface="UTM Avo" panose="02040603050506020204" pitchFamily="18" charset="0"/>
                  <a:ea typeface="Calibri" panose="020F0502020204030204" pitchFamily="34" charset="0"/>
                  <a:cs typeface="Arial"/>
                  <a:sym typeface="Arial"/>
                </a:rPr>
                <a:t> </a:t>
              </a:r>
              <a:r>
                <a:rPr lang="en-US" sz="2400" kern="0" dirty="0" err="1">
                  <a:latin typeface="UTM Avo" panose="02040603050506020204" pitchFamily="18" charset="0"/>
                  <a:ea typeface="Calibri" panose="020F0502020204030204" pitchFamily="34" charset="0"/>
                  <a:cs typeface="Arial"/>
                  <a:sym typeface="Arial"/>
                </a:rPr>
                <a:t>tình</a:t>
              </a:r>
              <a:r>
                <a:rPr lang="en-US" sz="2400" kern="0" dirty="0">
                  <a:latin typeface="UTM Avo" panose="02040603050506020204" pitchFamily="18" charset="0"/>
                  <a:ea typeface="Calibri" panose="020F0502020204030204" pitchFamily="34" charset="0"/>
                  <a:cs typeface="Arial"/>
                  <a:sym typeface="Arial"/>
                </a:rPr>
                <a:t> </a:t>
              </a:r>
              <a:r>
                <a:rPr lang="en-US" sz="2400" kern="0" dirty="0" err="1">
                  <a:latin typeface="UTM Avo" panose="02040603050506020204" pitchFamily="18" charset="0"/>
                  <a:ea typeface="Calibri" panose="020F0502020204030204" pitchFamily="34" charset="0"/>
                  <a:cs typeface="Arial"/>
                  <a:sym typeface="Arial"/>
                </a:rPr>
                <a:t>hình</a:t>
              </a:r>
              <a:r>
                <a:rPr lang="en-US" sz="2400" kern="0" dirty="0">
                  <a:latin typeface="UTM Avo" panose="02040603050506020204" pitchFamily="18" charset="0"/>
                  <a:ea typeface="Calibri" panose="020F0502020204030204" pitchFamily="34" charset="0"/>
                  <a:cs typeface="Arial"/>
                  <a:sym typeface="Arial"/>
                </a:rPr>
                <a:t> </a:t>
              </a:r>
              <a:r>
                <a:rPr lang="en-US" sz="2400" kern="0" dirty="0" err="1">
                  <a:latin typeface="UTM Avo" panose="02040603050506020204" pitchFamily="18" charset="0"/>
                  <a:ea typeface="Calibri" panose="020F0502020204030204" pitchFamily="34" charset="0"/>
                  <a:cs typeface="Arial"/>
                  <a:sym typeface="Arial"/>
                </a:rPr>
                <a:t>chính</a:t>
              </a:r>
              <a:r>
                <a:rPr lang="en-US" sz="2400" kern="0" dirty="0">
                  <a:latin typeface="UTM Avo" panose="02040603050506020204" pitchFamily="18" charset="0"/>
                  <a:ea typeface="Calibri" panose="020F0502020204030204" pitchFamily="34" charset="0"/>
                  <a:cs typeface="Arial"/>
                  <a:sym typeface="Arial"/>
                </a:rPr>
                <a:t> </a:t>
              </a:r>
              <a:r>
                <a:rPr lang="en-US" sz="2400" kern="0" dirty="0" err="1">
                  <a:latin typeface="UTM Avo" panose="02040603050506020204" pitchFamily="18" charset="0"/>
                  <a:ea typeface="Calibri" panose="020F0502020204030204" pitchFamily="34" charset="0"/>
                  <a:cs typeface="Arial"/>
                  <a:sym typeface="Arial"/>
                </a:rPr>
                <a:t>trị</a:t>
              </a:r>
              <a:r>
                <a:rPr lang="en-US" sz="2400" kern="0" dirty="0">
                  <a:latin typeface="UTM Avo" panose="02040603050506020204" pitchFamily="18" charset="0"/>
                  <a:ea typeface="Calibri" panose="020F0502020204030204" pitchFamily="34" charset="0"/>
                  <a:cs typeface="Arial"/>
                  <a:sym typeface="Arial"/>
                </a:rPr>
                <a:t> </a:t>
              </a:r>
              <a:r>
                <a:rPr lang="en-US" sz="2400" kern="0" dirty="0" err="1">
                  <a:latin typeface="UTM Avo" panose="02040603050506020204" pitchFamily="18" charset="0"/>
                  <a:ea typeface="Calibri" panose="020F0502020204030204" pitchFamily="34" charset="0"/>
                  <a:cs typeface="Arial"/>
                  <a:sym typeface="Arial"/>
                </a:rPr>
                <a:t>của</a:t>
              </a:r>
              <a:r>
                <a:rPr lang="en-US" sz="2400" kern="0" dirty="0">
                  <a:latin typeface="UTM Avo" panose="02040603050506020204" pitchFamily="18" charset="0"/>
                  <a:ea typeface="Calibri" panose="020F0502020204030204" pitchFamily="34" charset="0"/>
                  <a:cs typeface="Arial"/>
                  <a:sym typeface="Arial"/>
                </a:rPr>
                <a:t> </a:t>
              </a:r>
              <a:r>
                <a:rPr lang="en-US" sz="2400" kern="0" dirty="0" err="1">
                  <a:latin typeface="UTM Avo" panose="02040603050506020204" pitchFamily="18" charset="0"/>
                  <a:ea typeface="Calibri" panose="020F0502020204030204" pitchFamily="34" charset="0"/>
                  <a:cs typeface="Arial"/>
                  <a:sym typeface="Arial"/>
                </a:rPr>
                <a:t>Mỹ</a:t>
              </a:r>
              <a:r>
                <a:rPr lang="en-US" sz="2400" kern="0" dirty="0">
                  <a:latin typeface="UTM Avo" panose="02040603050506020204" pitchFamily="18" charset="0"/>
                  <a:ea typeface="Calibri" panose="020F0502020204030204" pitchFamily="34" charset="0"/>
                  <a:cs typeface="Arial"/>
                  <a:sym typeface="Arial"/>
                </a:rPr>
                <a:t> </a:t>
              </a:r>
              <a:r>
                <a:rPr lang="en-US" sz="2400" kern="0" dirty="0" err="1">
                  <a:latin typeface="UTM Avo" panose="02040603050506020204" pitchFamily="18" charset="0"/>
                  <a:ea typeface="Calibri" panose="020F0502020204030204" pitchFamily="34" charset="0"/>
                  <a:cs typeface="Arial"/>
                  <a:sym typeface="Arial"/>
                </a:rPr>
                <a:t>từ</a:t>
              </a:r>
              <a:r>
                <a:rPr lang="en-US" sz="2400" kern="0" dirty="0">
                  <a:latin typeface="UTM Avo" panose="02040603050506020204" pitchFamily="18" charset="0"/>
                  <a:ea typeface="Calibri" panose="020F0502020204030204" pitchFamily="34" charset="0"/>
                  <a:cs typeface="Arial"/>
                  <a:sym typeface="Arial"/>
                </a:rPr>
                <a:t> </a:t>
              </a:r>
              <a:r>
                <a:rPr lang="en-US" sz="2400" kern="0" dirty="0" err="1">
                  <a:latin typeface="UTM Avo" panose="02040603050506020204" pitchFamily="18" charset="0"/>
                  <a:ea typeface="Calibri" panose="020F0502020204030204" pitchFamily="34" charset="0"/>
                  <a:cs typeface="Arial"/>
                  <a:sym typeface="Arial"/>
                </a:rPr>
                <a:t>năm</a:t>
              </a:r>
              <a:r>
                <a:rPr lang="en-US" sz="2400" kern="0" dirty="0">
                  <a:latin typeface="UTM Avo" panose="02040603050506020204" pitchFamily="18" charset="0"/>
                  <a:ea typeface="Calibri" panose="020F0502020204030204" pitchFamily="34" charset="0"/>
                  <a:cs typeface="Arial"/>
                  <a:sym typeface="Arial"/>
                </a:rPr>
                <a:t> 1991 </a:t>
              </a:r>
              <a:r>
                <a:rPr lang="en-US" sz="2400" kern="0" dirty="0" err="1">
                  <a:latin typeface="UTM Avo" panose="02040603050506020204" pitchFamily="18" charset="0"/>
                  <a:ea typeface="Calibri" panose="020F0502020204030204" pitchFamily="34" charset="0"/>
                  <a:cs typeface="Arial"/>
                  <a:sym typeface="Arial"/>
                </a:rPr>
                <a:t>đến</a:t>
              </a:r>
              <a:r>
                <a:rPr lang="en-US" sz="2400" kern="0" dirty="0">
                  <a:latin typeface="UTM Avo" panose="02040603050506020204" pitchFamily="18" charset="0"/>
                  <a:ea typeface="Calibri" panose="020F0502020204030204" pitchFamily="34" charset="0"/>
                  <a:cs typeface="Arial"/>
                  <a:sym typeface="Arial"/>
                </a:rPr>
                <a:t> nay. </a:t>
              </a:r>
            </a:p>
          </p:txBody>
        </p:sp>
        <p:pic>
          <p:nvPicPr>
            <p:cNvPr id="10" name="Picture 9">
              <a:extLst>
                <a:ext uri="{FF2B5EF4-FFF2-40B4-BE49-F238E27FC236}">
                  <a16:creationId xmlns:a16="http://schemas.microsoft.com/office/drawing/2014/main" id="{39C03E81-BDB3-0F91-B728-D5FD4E29E585}"/>
                </a:ext>
              </a:extLst>
            </p:cNvPr>
            <p:cNvPicPr>
              <a:picLocks noChangeAspect="1"/>
            </p:cNvPicPr>
            <p:nvPr/>
          </p:nvPicPr>
          <p:blipFill>
            <a:blip r:embed="rId6"/>
            <a:srcRect l="32959" t="56780" r="43696"/>
            <a:stretch/>
          </p:blipFill>
          <p:spPr>
            <a:xfrm>
              <a:off x="709474" y="155191"/>
              <a:ext cx="867747" cy="903637"/>
            </a:xfrm>
            <a:prstGeom prst="rect">
              <a:avLst/>
            </a:prstGeom>
          </p:spPr>
        </p:pic>
      </p:grpSp>
    </p:spTree>
    <p:extLst>
      <p:ext uri="{BB962C8B-B14F-4D97-AF65-F5344CB8AC3E}">
        <p14:creationId xmlns:p14="http://schemas.microsoft.com/office/powerpoint/2010/main" val="2608118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B83C7B2-FDDF-B6C0-4747-A9E5E6DC9EF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A4E2E46-037B-3C46-BD19-06A02F88D4C2}"/>
              </a:ext>
            </a:extLst>
          </p:cNvPr>
          <p:cNvSpPr/>
          <p:nvPr/>
        </p:nvSpPr>
        <p:spPr>
          <a:xfrm>
            <a:off x="1308371" y="2002204"/>
            <a:ext cx="1203066" cy="4467792"/>
          </a:xfrm>
          <a:prstGeom prst="rect">
            <a:avLst/>
          </a:prstGeom>
          <a:solidFill>
            <a:srgbClr val="84B2AC">
              <a:lumMod val="75000"/>
            </a:srgbClr>
          </a:solidFill>
          <a:ln w="25400" cap="flat" cmpd="sng" algn="ctr">
            <a:noFill/>
            <a:prstDash val="solid"/>
          </a:ln>
          <a:effectLst/>
        </p:spPr>
        <p:txBody>
          <a:bodyPr vert="horz" rtlCol="0" anchor="ct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FFFFFF"/>
                </a:solidFill>
                <a:effectLst/>
                <a:uLnTx/>
                <a:uFillTx/>
                <a:latin typeface="UTM Avo" panose="02040603050506020204" pitchFamily="18" charset="0"/>
                <a:ea typeface="UD Digi Kyokasho N-B" panose="02020700000000000000" pitchFamily="17" charset="-128"/>
                <a:sym typeface="Arial"/>
              </a:rPr>
              <a:t>ĐỐI NỘI</a:t>
            </a:r>
          </a:p>
        </p:txBody>
      </p:sp>
      <p:sp>
        <p:nvSpPr>
          <p:cNvPr id="4" name="Rectangle: Rounded Corners 3">
            <a:extLst>
              <a:ext uri="{FF2B5EF4-FFF2-40B4-BE49-F238E27FC236}">
                <a16:creationId xmlns:a16="http://schemas.microsoft.com/office/drawing/2014/main" id="{74ACD351-821A-1914-A470-DF3D92E07E2C}"/>
              </a:ext>
            </a:extLst>
          </p:cNvPr>
          <p:cNvSpPr/>
          <p:nvPr/>
        </p:nvSpPr>
        <p:spPr>
          <a:xfrm>
            <a:off x="2681754" y="3179415"/>
            <a:ext cx="5406419" cy="1554317"/>
          </a:xfrm>
          <a:prstGeom prst="roundRect">
            <a:avLst>
              <a:gd name="adj" fmla="val 0"/>
            </a:avLst>
          </a:prstGeom>
          <a:solidFill>
            <a:srgbClr val="EAF3FE"/>
          </a:solidFill>
          <a:ln w="25400" cap="flat" cmpd="sng" algn="ctr">
            <a:solidFill>
              <a:srgbClr val="FFFFFF">
                <a:lumMod val="75000"/>
              </a:srgbClr>
            </a:solid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Bùng</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nổ</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các</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cuộc</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xung</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đột</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bê</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bối</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chính</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trị</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a:t>
            </a:r>
          </a:p>
        </p:txBody>
      </p:sp>
      <p:sp>
        <p:nvSpPr>
          <p:cNvPr id="10" name="Rectangle: Rounded Corners 9">
            <a:extLst>
              <a:ext uri="{FF2B5EF4-FFF2-40B4-BE49-F238E27FC236}">
                <a16:creationId xmlns:a16="http://schemas.microsoft.com/office/drawing/2014/main" id="{4BBC6CB1-312E-DF7A-A2A3-EBFCC3448816}"/>
              </a:ext>
            </a:extLst>
          </p:cNvPr>
          <p:cNvSpPr/>
          <p:nvPr/>
        </p:nvSpPr>
        <p:spPr>
          <a:xfrm>
            <a:off x="2681754" y="4915678"/>
            <a:ext cx="5406419" cy="1554317"/>
          </a:xfrm>
          <a:prstGeom prst="roundRect">
            <a:avLst>
              <a:gd name="adj" fmla="val 0"/>
            </a:avLst>
          </a:prstGeom>
          <a:solidFill>
            <a:srgbClr val="EAF3FE"/>
          </a:solidFill>
          <a:ln w="25400" cap="flat" cmpd="sng" algn="ctr">
            <a:solidFill>
              <a:srgbClr val="FFFFFF">
                <a:lumMod val="75000"/>
              </a:srgbClr>
            </a:solidFill>
            <a:prstDash val="solid"/>
          </a:ln>
          <a:effectLst/>
        </p:spPr>
        <p:txBody>
          <a:bodyPr rtlCol="0" anchor="ctr"/>
          <a:lstStyle/>
          <a:p>
            <a:pPr algn="just">
              <a:lnSpc>
                <a:spcPct val="150000"/>
              </a:lnSpc>
              <a:buClr>
                <a:srgbClr val="000000"/>
              </a:buClr>
            </a:pPr>
            <a:r>
              <a:rPr lang="vi-VN" sz="2400" kern="0" dirty="0">
                <a:solidFill>
                  <a:srgbClr val="000000"/>
                </a:solidFill>
                <a:latin typeface="UTM Avo" panose="02040603050506020204" pitchFamily="18" charset="0"/>
                <a:sym typeface="Arial"/>
              </a:rPr>
              <a:t>Nghiêm trọng nhất là vụ tấn công khủng bố (11/9/2001).</a:t>
            </a:r>
            <a:endParaRPr lang="en-US" sz="2400" kern="0" dirty="0">
              <a:solidFill>
                <a:srgbClr val="000000"/>
              </a:solidFill>
              <a:latin typeface="UTM Avo" panose="02040603050506020204" pitchFamily="18" charset="0"/>
              <a:sym typeface="Arial"/>
            </a:endParaRPr>
          </a:p>
        </p:txBody>
      </p:sp>
      <p:sp>
        <p:nvSpPr>
          <p:cNvPr id="11" name="Rectangle: Rounded Corners 10">
            <a:extLst>
              <a:ext uri="{FF2B5EF4-FFF2-40B4-BE49-F238E27FC236}">
                <a16:creationId xmlns:a16="http://schemas.microsoft.com/office/drawing/2014/main" id="{DF8D8DE6-C94A-8FA8-57AF-7A2EFD294A6C}"/>
              </a:ext>
            </a:extLst>
          </p:cNvPr>
          <p:cNvSpPr/>
          <p:nvPr/>
        </p:nvSpPr>
        <p:spPr>
          <a:xfrm>
            <a:off x="2681754" y="2002205"/>
            <a:ext cx="5406419" cy="995265"/>
          </a:xfrm>
          <a:prstGeom prst="roundRect">
            <a:avLst>
              <a:gd name="adj" fmla="val 0"/>
            </a:avLst>
          </a:prstGeom>
          <a:solidFill>
            <a:srgbClr val="EAF3FE"/>
          </a:solidFill>
          <a:ln w="25400" cap="flat" cmpd="sng" algn="ctr">
            <a:solidFill>
              <a:srgbClr val="FFFFFF">
                <a:lumMod val="75000"/>
              </a:srgbClr>
            </a:solidFill>
            <a:prstDash val="solid"/>
          </a:ln>
          <a:effectLst/>
        </p:spPr>
        <p:txBody>
          <a:bodyPr rtlCol="0" anchor="ctr"/>
          <a:lstStyle/>
          <a:p>
            <a:pPr marL="0" marR="0" lvl="0" indent="0" algn="just" defTabSz="914400" eaLnBrk="1" fontAlgn="auto" latinLnBrk="0" hangingPunct="1">
              <a:spcBef>
                <a:spcPts val="0"/>
              </a:spcBef>
              <a:spcAft>
                <a:spcPts val="0"/>
              </a:spcAft>
              <a:buClr>
                <a:srgbClr val="000000"/>
              </a:buClr>
              <a:buSzTx/>
              <a:buFont typeface="Arial"/>
              <a:buNone/>
              <a:tabLst/>
              <a:defRPr/>
            </a:pPr>
            <a:r>
              <a:rPr lang="vi-VN" sz="2400" kern="0" dirty="0">
                <a:solidFill>
                  <a:srgbClr val="000000"/>
                </a:solidFill>
                <a:latin typeface="UTM Avo" panose="02040603050506020204" pitchFamily="18" charset="0"/>
                <a:sym typeface="Arial"/>
              </a:rPr>
              <a:t>Tồn tại nhiều bất ổn.</a:t>
            </a:r>
            <a:endParaRPr lang="en-US" sz="2400" kern="0" dirty="0">
              <a:solidFill>
                <a:srgbClr val="000000"/>
              </a:solidFill>
              <a:latin typeface="UTM Avo" panose="02040603050506020204" pitchFamily="18" charset="0"/>
              <a:sym typeface="Arial"/>
            </a:endParaRPr>
          </a:p>
        </p:txBody>
      </p:sp>
      <p:grpSp>
        <p:nvGrpSpPr>
          <p:cNvPr id="12" name="Group 11">
            <a:extLst>
              <a:ext uri="{FF2B5EF4-FFF2-40B4-BE49-F238E27FC236}">
                <a16:creationId xmlns:a16="http://schemas.microsoft.com/office/drawing/2014/main" id="{D5FDE80E-7967-27D6-9AA3-23F213B562F9}"/>
              </a:ext>
            </a:extLst>
          </p:cNvPr>
          <p:cNvGrpSpPr/>
          <p:nvPr/>
        </p:nvGrpSpPr>
        <p:grpSpPr>
          <a:xfrm>
            <a:off x="8943088" y="1727355"/>
            <a:ext cx="2124124" cy="4977447"/>
            <a:chOff x="694056" y="402573"/>
            <a:chExt cx="1593093" cy="3733085"/>
          </a:xfrm>
        </p:grpSpPr>
        <p:pic>
          <p:nvPicPr>
            <p:cNvPr id="13" name="Picture 12" descr="A red and white circle with a elephant and stars&#10;&#10;Description automatically generated">
              <a:extLst>
                <a:ext uri="{FF2B5EF4-FFF2-40B4-BE49-F238E27FC236}">
                  <a16:creationId xmlns:a16="http://schemas.microsoft.com/office/drawing/2014/main" id="{716F7367-8733-83AD-FA9B-135C4B15DB9E}"/>
                </a:ext>
              </a:extLst>
            </p:cNvPr>
            <p:cNvPicPr>
              <a:picLocks noChangeAspect="1"/>
            </p:cNvPicPr>
            <p:nvPr/>
          </p:nvPicPr>
          <p:blipFill>
            <a:blip r:embed="rId4"/>
            <a:stretch>
              <a:fillRect/>
            </a:stretch>
          </p:blipFill>
          <p:spPr>
            <a:xfrm>
              <a:off x="694058" y="402573"/>
              <a:ext cx="1593091" cy="1593091"/>
            </a:xfrm>
            <a:prstGeom prst="rect">
              <a:avLst/>
            </a:prstGeom>
          </p:spPr>
        </p:pic>
        <p:pic>
          <p:nvPicPr>
            <p:cNvPr id="14" name="Picture 13" descr="A blue and white circle with a letter d in it&#10;&#10;Description automatically generated">
              <a:extLst>
                <a:ext uri="{FF2B5EF4-FFF2-40B4-BE49-F238E27FC236}">
                  <a16:creationId xmlns:a16="http://schemas.microsoft.com/office/drawing/2014/main" id="{8BBEB4A6-E88E-D3C5-3823-A51357BC5AC4}"/>
                </a:ext>
              </a:extLst>
            </p:cNvPr>
            <p:cNvPicPr>
              <a:picLocks noChangeAspect="1"/>
            </p:cNvPicPr>
            <p:nvPr/>
          </p:nvPicPr>
          <p:blipFill>
            <a:blip r:embed="rId5"/>
            <a:stretch>
              <a:fillRect/>
            </a:stretch>
          </p:blipFill>
          <p:spPr>
            <a:xfrm>
              <a:off x="694056" y="2542567"/>
              <a:ext cx="1593091" cy="1593091"/>
            </a:xfrm>
            <a:prstGeom prst="rect">
              <a:avLst/>
            </a:prstGeom>
          </p:spPr>
        </p:pic>
        <p:sp>
          <p:nvSpPr>
            <p:cNvPr id="15" name="Freeform 5">
              <a:extLst>
                <a:ext uri="{FF2B5EF4-FFF2-40B4-BE49-F238E27FC236}">
                  <a16:creationId xmlns:a16="http://schemas.microsoft.com/office/drawing/2014/main" id="{1DA88B47-425A-B554-3231-A7FFBCDC14D5}"/>
                </a:ext>
              </a:extLst>
            </p:cNvPr>
            <p:cNvSpPr/>
            <p:nvPr/>
          </p:nvSpPr>
          <p:spPr>
            <a:xfrm>
              <a:off x="1257112" y="1718255"/>
              <a:ext cx="466981" cy="1101719"/>
            </a:xfrm>
            <a:custGeom>
              <a:avLst/>
              <a:gdLst/>
              <a:ahLst/>
              <a:cxnLst/>
              <a:rect l="l" t="t" r="r" b="b"/>
              <a:pathLst>
                <a:path w="1301319" h="3008830">
                  <a:moveTo>
                    <a:pt x="0" y="0"/>
                  </a:moveTo>
                  <a:lnTo>
                    <a:pt x="1301319" y="0"/>
                  </a:lnTo>
                  <a:lnTo>
                    <a:pt x="1301319" y="3008830"/>
                  </a:lnTo>
                  <a:lnTo>
                    <a:pt x="0" y="300883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defTabSz="1219170">
                <a:buFont typeface="Arial"/>
                <a:buNone/>
                <a:defRPr/>
              </a:pPr>
              <a:endParaRPr lang="en-US" sz="2400" dirty="0">
                <a:solidFill>
                  <a:prstClr val="black"/>
                </a:solidFill>
                <a:cs typeface="Arial"/>
                <a:sym typeface="Arial"/>
              </a:endParaRPr>
            </a:p>
          </p:txBody>
        </p:sp>
      </p:grpSp>
    </p:spTree>
    <p:extLst>
      <p:ext uri="{BB962C8B-B14F-4D97-AF65-F5344CB8AC3E}">
        <p14:creationId xmlns:p14="http://schemas.microsoft.com/office/powerpoint/2010/main" val="3459328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10" grpId="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AC250E5-4D0D-3804-2436-76B2B02A02BD}"/>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DA24936A-CC96-A93B-78BF-46910690892F}"/>
              </a:ext>
            </a:extLst>
          </p:cNvPr>
          <p:cNvGrpSpPr/>
          <p:nvPr/>
        </p:nvGrpSpPr>
        <p:grpSpPr>
          <a:xfrm>
            <a:off x="343543" y="1739132"/>
            <a:ext cx="6242395" cy="4948826"/>
            <a:chOff x="241621" y="523842"/>
            <a:chExt cx="4880896" cy="3869461"/>
          </a:xfrm>
        </p:grpSpPr>
        <p:pic>
          <p:nvPicPr>
            <p:cNvPr id="5" name="Hình ảnh 13" descr="Nhói lòng với những bức ảnh đau thương ám ảnh về vụ khủng bố 11.9">
              <a:extLst>
                <a:ext uri="{FF2B5EF4-FFF2-40B4-BE49-F238E27FC236}">
                  <a16:creationId xmlns:a16="http://schemas.microsoft.com/office/drawing/2014/main" id="{A97E98AD-6AB0-9BBA-05A5-39F23B34A5A6}"/>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586860" y="523842"/>
              <a:ext cx="4190417" cy="3126407"/>
            </a:xfrm>
            <a:prstGeom prst="rect">
              <a:avLst/>
            </a:prstGeom>
            <a:noFill/>
            <a:ln>
              <a:noFill/>
            </a:ln>
          </p:spPr>
        </p:pic>
        <p:sp>
          <p:nvSpPr>
            <p:cNvPr id="6" name="TextBox 5">
              <a:extLst>
                <a:ext uri="{FF2B5EF4-FFF2-40B4-BE49-F238E27FC236}">
                  <a16:creationId xmlns:a16="http://schemas.microsoft.com/office/drawing/2014/main" id="{D932D2FA-6FBA-565F-A157-EED520CF30D6}"/>
                </a:ext>
              </a:extLst>
            </p:cNvPr>
            <p:cNvSpPr txBox="1"/>
            <p:nvPr/>
          </p:nvSpPr>
          <p:spPr>
            <a:xfrm>
              <a:off x="241621" y="3650249"/>
              <a:ext cx="4880896" cy="743054"/>
            </a:xfrm>
            <a:prstGeom prst="rect">
              <a:avLst/>
            </a:prstGeom>
            <a:noFill/>
          </p:spPr>
          <p:txBody>
            <a:bodyPr wrap="square">
              <a:spAutoFit/>
            </a:bodyPr>
            <a:lstStyle/>
            <a:p>
              <a:pPr algn="ctr">
                <a:lnSpc>
                  <a:spcPct val="150000"/>
                </a:lnSpc>
                <a:buClr>
                  <a:srgbClr val="000000"/>
                </a:buClr>
                <a:buFont typeface="Arial"/>
                <a:buNone/>
              </a:pPr>
              <a:r>
                <a:rPr lang="vi-VN" sz="2000" kern="0" dirty="0">
                  <a:solidFill>
                    <a:srgbClr val="000000"/>
                  </a:solidFill>
                  <a:latin typeface="UTM Avo" panose="02040603050506020204" pitchFamily="18" charset="0"/>
                  <a:cs typeface="Arial"/>
                  <a:sym typeface="Arial"/>
                </a:rPr>
                <a:t>Máy bay của United Airlines sắp lao vào tòa tháp thứ hai của Trung tâm Thương mại Thế giới</a:t>
              </a:r>
            </a:p>
          </p:txBody>
        </p:sp>
      </p:grpSp>
      <p:grpSp>
        <p:nvGrpSpPr>
          <p:cNvPr id="7" name="Group 6">
            <a:extLst>
              <a:ext uri="{FF2B5EF4-FFF2-40B4-BE49-F238E27FC236}">
                <a16:creationId xmlns:a16="http://schemas.microsoft.com/office/drawing/2014/main" id="{4E05F5B0-97FC-AE5F-1B6D-256413E30C11}"/>
              </a:ext>
            </a:extLst>
          </p:cNvPr>
          <p:cNvGrpSpPr/>
          <p:nvPr/>
        </p:nvGrpSpPr>
        <p:grpSpPr>
          <a:xfrm>
            <a:off x="6383796" y="1739132"/>
            <a:ext cx="5316503" cy="4948826"/>
            <a:chOff x="4774357" y="523842"/>
            <a:chExt cx="4156946" cy="3869461"/>
          </a:xfrm>
        </p:grpSpPr>
        <p:pic>
          <p:nvPicPr>
            <p:cNvPr id="8" name="Hình ảnh 14" descr="Toàn cảnh vụ khủng bố ngày 11-9-2001 làm thay đổi nước Mỹ - Ảnh 3.">
              <a:extLst>
                <a:ext uri="{FF2B5EF4-FFF2-40B4-BE49-F238E27FC236}">
                  <a16:creationId xmlns:a16="http://schemas.microsoft.com/office/drawing/2014/main" id="{C00CC4CC-332F-3ADB-EA63-00A2EB1829BF}"/>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a:off x="4774357" y="523842"/>
              <a:ext cx="4156946" cy="3126407"/>
            </a:xfrm>
            <a:prstGeom prst="rect">
              <a:avLst/>
            </a:prstGeom>
            <a:noFill/>
            <a:ln>
              <a:noFill/>
            </a:ln>
          </p:spPr>
        </p:pic>
        <p:sp>
          <p:nvSpPr>
            <p:cNvPr id="9" name="TextBox 8">
              <a:extLst>
                <a:ext uri="{FF2B5EF4-FFF2-40B4-BE49-F238E27FC236}">
                  <a16:creationId xmlns:a16="http://schemas.microsoft.com/office/drawing/2014/main" id="{4D38C311-73E8-4E8E-E643-167E89B1C091}"/>
                </a:ext>
              </a:extLst>
            </p:cNvPr>
            <p:cNvSpPr txBox="1"/>
            <p:nvPr/>
          </p:nvSpPr>
          <p:spPr>
            <a:xfrm>
              <a:off x="4822186" y="3650249"/>
              <a:ext cx="4061289" cy="743054"/>
            </a:xfrm>
            <a:prstGeom prst="rect">
              <a:avLst/>
            </a:prstGeom>
            <a:noFill/>
          </p:spPr>
          <p:txBody>
            <a:bodyPr wrap="square">
              <a:spAutoFit/>
            </a:bodyPr>
            <a:lstStyle/>
            <a:p>
              <a:pPr algn="ctr">
                <a:lnSpc>
                  <a:spcPct val="150000"/>
                </a:lnSpc>
                <a:buClr>
                  <a:srgbClr val="000000"/>
                </a:buClr>
                <a:buFont typeface="Arial"/>
                <a:buNone/>
              </a:pPr>
              <a:r>
                <a:rPr lang="en-US" sz="2000" kern="0" dirty="0" err="1">
                  <a:solidFill>
                    <a:srgbClr val="000000"/>
                  </a:solidFill>
                  <a:latin typeface="UTM Avo" panose="02040603050506020204" pitchFamily="18" charset="0"/>
                  <a:cs typeface="Arial"/>
                  <a:sym typeface="Arial"/>
                </a:rPr>
                <a:t>Khói</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bốc</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lên</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từ</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tòa</a:t>
              </a:r>
              <a:r>
                <a:rPr lang="en-US" sz="2000" kern="0" dirty="0">
                  <a:solidFill>
                    <a:srgbClr val="000000"/>
                  </a:solidFill>
                  <a:latin typeface="UTM Avo" panose="02040603050506020204" pitchFamily="18" charset="0"/>
                  <a:cs typeface="Arial"/>
                  <a:sym typeface="Arial"/>
                </a:rPr>
                <a:t> WTC 1 (</a:t>
              </a:r>
              <a:r>
                <a:rPr lang="en-US" sz="2000" kern="0" dirty="0" err="1">
                  <a:solidFill>
                    <a:srgbClr val="000000"/>
                  </a:solidFill>
                  <a:latin typeface="UTM Avo" panose="02040603050506020204" pitchFamily="18" charset="0"/>
                  <a:cs typeface="Arial"/>
                  <a:sym typeface="Arial"/>
                </a:rPr>
                <a:t>tháp</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bắc</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sau</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cú</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đâm</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lúc</a:t>
              </a:r>
              <a:r>
                <a:rPr lang="en-US" sz="2000" kern="0" dirty="0">
                  <a:solidFill>
                    <a:srgbClr val="000000"/>
                  </a:solidFill>
                  <a:latin typeface="UTM Avo" panose="02040603050506020204" pitchFamily="18" charset="0"/>
                  <a:cs typeface="Arial"/>
                  <a:sym typeface="Arial"/>
                </a:rPr>
                <a:t> 8h46 </a:t>
              </a:r>
              <a:r>
                <a:rPr lang="en-US" sz="2000" kern="0" dirty="0" err="1">
                  <a:solidFill>
                    <a:srgbClr val="000000"/>
                  </a:solidFill>
                  <a:latin typeface="UTM Avo" panose="02040603050506020204" pitchFamily="18" charset="0"/>
                  <a:cs typeface="Arial"/>
                  <a:sym typeface="Arial"/>
                </a:rPr>
                <a:t>sáng</a:t>
              </a:r>
              <a:r>
                <a:rPr lang="en-US" sz="2000" kern="0" dirty="0">
                  <a:solidFill>
                    <a:srgbClr val="000000"/>
                  </a:solidFill>
                  <a:latin typeface="UTM Avo" panose="02040603050506020204" pitchFamily="18" charset="0"/>
                  <a:cs typeface="Arial"/>
                  <a:sym typeface="Arial"/>
                </a:rPr>
                <a:t> 11/9/2001</a:t>
              </a:r>
            </a:p>
          </p:txBody>
        </p:sp>
      </p:grpSp>
    </p:spTree>
    <p:extLst>
      <p:ext uri="{BB962C8B-B14F-4D97-AF65-F5344CB8AC3E}">
        <p14:creationId xmlns:p14="http://schemas.microsoft.com/office/powerpoint/2010/main" val="356042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C18AC29-353B-FDEA-9A9D-DD9583129B70}"/>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84CA9046-DCCE-4368-EFF1-B4DE34B73ED9}"/>
              </a:ext>
            </a:extLst>
          </p:cNvPr>
          <p:cNvGrpSpPr/>
          <p:nvPr/>
        </p:nvGrpSpPr>
        <p:grpSpPr>
          <a:xfrm>
            <a:off x="518313" y="1842449"/>
            <a:ext cx="5577687" cy="4561992"/>
            <a:chOff x="225766" y="1289929"/>
            <a:chExt cx="4183265" cy="3421494"/>
          </a:xfrm>
        </p:grpSpPr>
        <p:pic>
          <p:nvPicPr>
            <p:cNvPr id="3" name="Hình ảnh 15" descr="Toàn cảnh vụ khủng bố ngày 11-9-2001 làm thay đổi nước Mỹ - Ảnh 4.">
              <a:extLst>
                <a:ext uri="{FF2B5EF4-FFF2-40B4-BE49-F238E27FC236}">
                  <a16:creationId xmlns:a16="http://schemas.microsoft.com/office/drawing/2014/main" id="{256D2542-6482-31C0-DC99-79350BCFA23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497751" y="1289929"/>
              <a:ext cx="3639295" cy="2708751"/>
            </a:xfrm>
            <a:prstGeom prst="rect">
              <a:avLst/>
            </a:prstGeom>
            <a:noFill/>
            <a:ln>
              <a:noFill/>
            </a:ln>
          </p:spPr>
        </p:pic>
        <p:sp>
          <p:nvSpPr>
            <p:cNvPr id="5" name="TextBox 4">
              <a:extLst>
                <a:ext uri="{FF2B5EF4-FFF2-40B4-BE49-F238E27FC236}">
                  <a16:creationId xmlns:a16="http://schemas.microsoft.com/office/drawing/2014/main" id="{61CC5F48-B100-79E4-82D5-643AD1547047}"/>
                </a:ext>
              </a:extLst>
            </p:cNvPr>
            <p:cNvSpPr txBox="1"/>
            <p:nvPr/>
          </p:nvSpPr>
          <p:spPr>
            <a:xfrm>
              <a:off x="225766" y="3998679"/>
              <a:ext cx="4183265" cy="712744"/>
            </a:xfrm>
            <a:prstGeom prst="rect">
              <a:avLst/>
            </a:prstGeom>
            <a:noFill/>
          </p:spPr>
          <p:txBody>
            <a:bodyPr wrap="square">
              <a:spAutoFit/>
            </a:bodyPr>
            <a:lstStyle/>
            <a:p>
              <a:pPr algn="ctr">
                <a:lnSpc>
                  <a:spcPct val="150000"/>
                </a:lnSpc>
                <a:buClr>
                  <a:srgbClr val="000000"/>
                </a:buClr>
                <a:buFont typeface="Arial"/>
                <a:buNone/>
              </a:pPr>
              <a:r>
                <a:rPr lang="vi-VN" sz="2000" kern="0" dirty="0">
                  <a:solidFill>
                    <a:srgbClr val="000000"/>
                  </a:solidFill>
                  <a:latin typeface="UTM Avo" panose="02040603050506020204" pitchFamily="18" charset="0"/>
                  <a:cs typeface="Arial"/>
                  <a:sym typeface="Arial"/>
                </a:rPr>
                <a:t>Người Mỹ đứng xem hậu quả của cú đâm vào tòa WTC </a:t>
              </a:r>
            </a:p>
          </p:txBody>
        </p:sp>
      </p:grpSp>
      <p:grpSp>
        <p:nvGrpSpPr>
          <p:cNvPr id="6" name="Group 5">
            <a:extLst>
              <a:ext uri="{FF2B5EF4-FFF2-40B4-BE49-F238E27FC236}">
                <a16:creationId xmlns:a16="http://schemas.microsoft.com/office/drawing/2014/main" id="{B8879F2B-18A7-7E6A-CF4E-84C84EA87F94}"/>
              </a:ext>
            </a:extLst>
          </p:cNvPr>
          <p:cNvGrpSpPr/>
          <p:nvPr/>
        </p:nvGrpSpPr>
        <p:grpSpPr>
          <a:xfrm>
            <a:off x="5979374" y="1004009"/>
            <a:ext cx="5660245" cy="5616332"/>
            <a:chOff x="4734971" y="505357"/>
            <a:chExt cx="4245184" cy="4212248"/>
          </a:xfrm>
        </p:grpSpPr>
        <p:pic>
          <p:nvPicPr>
            <p:cNvPr id="7" name="Hình ảnh 16" descr="Toàn cảnh vụ khủng bố ngày 11-9-2001 làm thay đổi nước Mỹ - Ảnh 8.">
              <a:extLst>
                <a:ext uri="{FF2B5EF4-FFF2-40B4-BE49-F238E27FC236}">
                  <a16:creationId xmlns:a16="http://schemas.microsoft.com/office/drawing/2014/main" id="{43445F03-9502-A253-D7E3-4483D18901FA}"/>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a:off x="4943998" y="505357"/>
              <a:ext cx="3827129" cy="2807008"/>
            </a:xfrm>
            <a:prstGeom prst="rect">
              <a:avLst/>
            </a:prstGeom>
            <a:noFill/>
            <a:ln>
              <a:noFill/>
            </a:ln>
          </p:spPr>
        </p:pic>
        <p:sp>
          <p:nvSpPr>
            <p:cNvPr id="8" name="TextBox 7">
              <a:extLst>
                <a:ext uri="{FF2B5EF4-FFF2-40B4-BE49-F238E27FC236}">
                  <a16:creationId xmlns:a16="http://schemas.microsoft.com/office/drawing/2014/main" id="{E983E44C-7140-3077-FB1D-1D4D18ADA78C}"/>
                </a:ext>
              </a:extLst>
            </p:cNvPr>
            <p:cNvSpPr txBox="1"/>
            <p:nvPr/>
          </p:nvSpPr>
          <p:spPr>
            <a:xfrm>
              <a:off x="4734971" y="3312365"/>
              <a:ext cx="4245184" cy="1405240"/>
            </a:xfrm>
            <a:prstGeom prst="rect">
              <a:avLst/>
            </a:prstGeom>
            <a:noFill/>
          </p:spPr>
          <p:txBody>
            <a:bodyPr wrap="square">
              <a:spAutoFit/>
            </a:bodyPr>
            <a:lstStyle/>
            <a:p>
              <a:pPr algn="ctr">
                <a:lnSpc>
                  <a:spcPct val="150000"/>
                </a:lnSpc>
                <a:buClr>
                  <a:srgbClr val="000000"/>
                </a:buClr>
                <a:buFont typeface="Arial"/>
                <a:buNone/>
              </a:pPr>
              <a:r>
                <a:rPr lang="vi-VN" sz="2000" kern="0" dirty="0">
                  <a:solidFill>
                    <a:srgbClr val="000000"/>
                  </a:solidFill>
                  <a:latin typeface="UTM Avo" panose="02040603050506020204" pitchFamily="18" charset="0"/>
                  <a:cs typeface="Arial"/>
                  <a:sym typeface="Arial"/>
                </a:rPr>
                <a:t>Nhiều nhân chứng cho biết khoảnh khắc đó trong đầu họ chỉ có những câu hỏi như “Vì sao nước Mỹ bị tấn công?</a:t>
              </a:r>
            </a:p>
            <a:p>
              <a:pPr algn="ctr">
                <a:lnSpc>
                  <a:spcPct val="150000"/>
                </a:lnSpc>
                <a:buClr>
                  <a:srgbClr val="000000"/>
                </a:buClr>
                <a:buFont typeface="Arial"/>
                <a:buNone/>
              </a:pPr>
              <a:r>
                <a:rPr lang="vi-VN" sz="2000" kern="0" dirty="0">
                  <a:solidFill>
                    <a:srgbClr val="000000"/>
                  </a:solidFill>
                  <a:latin typeface="UTM Avo" panose="02040603050506020204" pitchFamily="18" charset="0"/>
                  <a:cs typeface="Arial"/>
                  <a:sym typeface="Arial"/>
                </a:rPr>
                <a:t> Ai là kẻ đã gây ra việc này?”</a:t>
              </a:r>
            </a:p>
          </p:txBody>
        </p:sp>
      </p:grpSp>
    </p:spTree>
    <p:extLst>
      <p:ext uri="{BB962C8B-B14F-4D97-AF65-F5344CB8AC3E}">
        <p14:creationId xmlns:p14="http://schemas.microsoft.com/office/powerpoint/2010/main" val="2915436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B357376-C300-19F3-79B7-D49B4E959809}"/>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613C6339-BCE9-32C4-25B9-7A91A6BDC12F}"/>
              </a:ext>
            </a:extLst>
          </p:cNvPr>
          <p:cNvGrpSpPr/>
          <p:nvPr/>
        </p:nvGrpSpPr>
        <p:grpSpPr>
          <a:xfrm>
            <a:off x="215161" y="1755062"/>
            <a:ext cx="5880839" cy="4803615"/>
            <a:chOff x="242596" y="849571"/>
            <a:chExt cx="4071972" cy="3326088"/>
          </a:xfrm>
        </p:grpSpPr>
        <p:pic>
          <p:nvPicPr>
            <p:cNvPr id="4" name="Hình ảnh 7">
              <a:extLst>
                <a:ext uri="{FF2B5EF4-FFF2-40B4-BE49-F238E27FC236}">
                  <a16:creationId xmlns:a16="http://schemas.microsoft.com/office/drawing/2014/main" id="{6450CC19-A508-6FDC-FF6A-A7BD0739147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289819" y="849571"/>
              <a:ext cx="3977525" cy="2668070"/>
            </a:xfrm>
            <a:prstGeom prst="rect">
              <a:avLst/>
            </a:prstGeom>
            <a:noFill/>
            <a:ln>
              <a:noFill/>
            </a:ln>
          </p:spPr>
        </p:pic>
        <p:sp>
          <p:nvSpPr>
            <p:cNvPr id="6" name="TextBox 5">
              <a:extLst>
                <a:ext uri="{FF2B5EF4-FFF2-40B4-BE49-F238E27FC236}">
                  <a16:creationId xmlns:a16="http://schemas.microsoft.com/office/drawing/2014/main" id="{6E10F4C3-747D-1BEC-7848-D70461AAA3F8}"/>
                </a:ext>
              </a:extLst>
            </p:cNvPr>
            <p:cNvSpPr txBox="1"/>
            <p:nvPr/>
          </p:nvSpPr>
          <p:spPr>
            <a:xfrm>
              <a:off x="242596" y="3517641"/>
              <a:ext cx="4071972" cy="658018"/>
            </a:xfrm>
            <a:prstGeom prst="rect">
              <a:avLst/>
            </a:prstGeom>
            <a:noFill/>
          </p:spPr>
          <p:txBody>
            <a:bodyPr wrap="square">
              <a:spAutoFit/>
            </a:bodyPr>
            <a:lstStyle/>
            <a:p>
              <a:pPr algn="ctr">
                <a:lnSpc>
                  <a:spcPct val="150000"/>
                </a:lnSpc>
                <a:buClr>
                  <a:srgbClr val="000000"/>
                </a:buClr>
                <a:buFont typeface="Arial"/>
                <a:buNone/>
              </a:pPr>
              <a:r>
                <a:rPr lang="vi-VN" sz="2000" kern="0" dirty="0">
                  <a:solidFill>
                    <a:srgbClr val="000000"/>
                  </a:solidFill>
                  <a:latin typeface="UTM Avo" panose="02040603050506020204" pitchFamily="18" charset="0"/>
                  <a:cs typeface="Arial"/>
                  <a:sym typeface="Arial"/>
                </a:rPr>
                <a:t>Người biểu tình “thắp sáng”</a:t>
              </a:r>
            </a:p>
            <a:p>
              <a:pPr algn="ctr">
                <a:lnSpc>
                  <a:spcPct val="150000"/>
                </a:lnSpc>
                <a:buClr>
                  <a:srgbClr val="000000"/>
                </a:buClr>
                <a:buFont typeface="Arial"/>
                <a:buNone/>
              </a:pPr>
              <a:r>
                <a:rPr lang="vi-VN" sz="2000" kern="0" dirty="0">
                  <a:solidFill>
                    <a:srgbClr val="000000"/>
                  </a:solidFill>
                  <a:latin typeface="UTM Avo" panose="02040603050506020204" pitchFamily="18" charset="0"/>
                  <a:cs typeface="Arial"/>
                  <a:sym typeface="Arial"/>
                </a:rPr>
                <a:t>bên ngoài Tòa nhà Quốc hội Mỹ (2021)</a:t>
              </a:r>
            </a:p>
          </p:txBody>
        </p:sp>
      </p:grpSp>
      <p:grpSp>
        <p:nvGrpSpPr>
          <p:cNvPr id="8" name="Group 7">
            <a:extLst>
              <a:ext uri="{FF2B5EF4-FFF2-40B4-BE49-F238E27FC236}">
                <a16:creationId xmlns:a16="http://schemas.microsoft.com/office/drawing/2014/main" id="{B276C0C7-FFF7-9E64-F9B1-11E48AD4D603}"/>
              </a:ext>
            </a:extLst>
          </p:cNvPr>
          <p:cNvGrpSpPr/>
          <p:nvPr/>
        </p:nvGrpSpPr>
        <p:grpSpPr>
          <a:xfrm>
            <a:off x="6288894" y="1755062"/>
            <a:ext cx="5687945" cy="4803615"/>
            <a:chOff x="4707883" y="849571"/>
            <a:chExt cx="3938410" cy="3326087"/>
          </a:xfrm>
        </p:grpSpPr>
        <p:pic>
          <p:nvPicPr>
            <p:cNvPr id="9" name="Hình ảnh 8">
              <a:extLst>
                <a:ext uri="{FF2B5EF4-FFF2-40B4-BE49-F238E27FC236}">
                  <a16:creationId xmlns:a16="http://schemas.microsoft.com/office/drawing/2014/main" id="{3EA958E0-E658-039A-FDD5-3748AB67AEF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a:xfrm>
              <a:off x="4707883" y="849571"/>
              <a:ext cx="3938410" cy="2668070"/>
            </a:xfrm>
            <a:prstGeom prst="rect">
              <a:avLst/>
            </a:prstGeom>
            <a:noFill/>
            <a:ln>
              <a:noFill/>
            </a:ln>
          </p:spPr>
        </p:pic>
        <p:sp>
          <p:nvSpPr>
            <p:cNvPr id="10" name="TextBox 9">
              <a:extLst>
                <a:ext uri="{FF2B5EF4-FFF2-40B4-BE49-F238E27FC236}">
                  <a16:creationId xmlns:a16="http://schemas.microsoft.com/office/drawing/2014/main" id="{A423E186-AF56-6B87-1EA6-EA8646310139}"/>
                </a:ext>
              </a:extLst>
            </p:cNvPr>
            <p:cNvSpPr txBox="1"/>
            <p:nvPr/>
          </p:nvSpPr>
          <p:spPr>
            <a:xfrm>
              <a:off x="5128206" y="3517640"/>
              <a:ext cx="3097764" cy="658018"/>
            </a:xfrm>
            <a:prstGeom prst="rect">
              <a:avLst/>
            </a:prstGeom>
            <a:noFill/>
          </p:spPr>
          <p:txBody>
            <a:bodyPr wrap="square">
              <a:spAutoFit/>
            </a:bodyPr>
            <a:lstStyle/>
            <a:p>
              <a:pPr algn="ctr">
                <a:lnSpc>
                  <a:spcPct val="150000"/>
                </a:lnSpc>
                <a:buClr>
                  <a:srgbClr val="000000"/>
                </a:buClr>
                <a:buFont typeface="Arial"/>
                <a:buNone/>
              </a:pPr>
              <a:r>
                <a:rPr lang="vi-VN" sz="2000" kern="0" dirty="0">
                  <a:solidFill>
                    <a:srgbClr val="000000"/>
                  </a:solidFill>
                  <a:latin typeface="UTM Avo" panose="02040603050506020204" pitchFamily="18" charset="0"/>
                  <a:cs typeface="Arial"/>
                  <a:sym typeface="Arial"/>
                </a:rPr>
                <a:t>Người biểu tình xông vào</a:t>
              </a:r>
            </a:p>
            <a:p>
              <a:pPr algn="ctr">
                <a:lnSpc>
                  <a:spcPct val="150000"/>
                </a:lnSpc>
                <a:buClr>
                  <a:srgbClr val="000000"/>
                </a:buClr>
                <a:buFont typeface="Arial"/>
                <a:buNone/>
              </a:pPr>
              <a:r>
                <a:rPr lang="vi-VN" sz="2000" kern="0" dirty="0">
                  <a:solidFill>
                    <a:srgbClr val="000000"/>
                  </a:solidFill>
                  <a:latin typeface="UTM Avo" panose="02040603050506020204" pitchFamily="18" charset="0"/>
                  <a:cs typeface="Arial"/>
                  <a:sym typeface="Arial"/>
                </a:rPr>
                <a:t>chiếm Tòa nhà Quốc hội</a:t>
              </a:r>
            </a:p>
          </p:txBody>
        </p:sp>
      </p:grpSp>
    </p:spTree>
    <p:extLst>
      <p:ext uri="{BB962C8B-B14F-4D97-AF65-F5344CB8AC3E}">
        <p14:creationId xmlns:p14="http://schemas.microsoft.com/office/powerpoint/2010/main" val="3588610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8F21B759-443C-04E6-69FB-49033125235B}"/>
            </a:ext>
          </a:extLst>
        </p:cNvPr>
        <p:cNvGrpSpPr/>
        <p:nvPr/>
      </p:nvGrpSpPr>
      <p:grpSpPr>
        <a:xfrm>
          <a:off x="0" y="0"/>
          <a:ext cx="0" cy="0"/>
          <a:chOff x="0" y="0"/>
          <a:chExt cx="0" cy="0"/>
        </a:xfrm>
      </p:grpSpPr>
      <p:pic>
        <p:nvPicPr>
          <p:cNvPr id="3" name="Hình ảnh 9">
            <a:extLst>
              <a:ext uri="{FF2B5EF4-FFF2-40B4-BE49-F238E27FC236}">
                <a16:creationId xmlns:a16="http://schemas.microsoft.com/office/drawing/2014/main" id="{24A19745-E4B2-9A0D-C43C-09480E1279E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340180" y="1957176"/>
            <a:ext cx="5587501" cy="3931945"/>
          </a:xfrm>
          <a:prstGeom prst="rect">
            <a:avLst/>
          </a:prstGeom>
          <a:noFill/>
          <a:ln>
            <a:noFill/>
          </a:ln>
        </p:spPr>
      </p:pic>
      <p:pic>
        <p:nvPicPr>
          <p:cNvPr id="5" name="Hình ảnh 10">
            <a:extLst>
              <a:ext uri="{FF2B5EF4-FFF2-40B4-BE49-F238E27FC236}">
                <a16:creationId xmlns:a16="http://schemas.microsoft.com/office/drawing/2014/main" id="{E798A79E-FBCB-2DF3-60BA-491EDD9A540B}"/>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a:xfrm>
            <a:off x="6188122" y="1957176"/>
            <a:ext cx="5646197" cy="3931945"/>
          </a:xfrm>
          <a:prstGeom prst="rect">
            <a:avLst/>
          </a:prstGeom>
          <a:noFill/>
          <a:ln>
            <a:noFill/>
          </a:ln>
        </p:spPr>
      </p:pic>
      <p:sp>
        <p:nvSpPr>
          <p:cNvPr id="6" name="TextBox 5">
            <a:extLst>
              <a:ext uri="{FF2B5EF4-FFF2-40B4-BE49-F238E27FC236}">
                <a16:creationId xmlns:a16="http://schemas.microsoft.com/office/drawing/2014/main" id="{616A2DFC-F5B7-0A03-850C-6EE599062039}"/>
              </a:ext>
            </a:extLst>
          </p:cNvPr>
          <p:cNvSpPr txBox="1"/>
          <p:nvPr/>
        </p:nvSpPr>
        <p:spPr>
          <a:xfrm>
            <a:off x="515617" y="5889121"/>
            <a:ext cx="11160765" cy="488660"/>
          </a:xfrm>
          <a:prstGeom prst="rect">
            <a:avLst/>
          </a:prstGeom>
          <a:noFill/>
        </p:spPr>
        <p:txBody>
          <a:bodyPr wrap="square">
            <a:spAutoFit/>
          </a:bodyPr>
          <a:lstStyle/>
          <a:p>
            <a:pPr algn="ctr">
              <a:lnSpc>
                <a:spcPct val="150000"/>
              </a:lnSpc>
              <a:buClr>
                <a:srgbClr val="000000"/>
              </a:buClr>
              <a:buFont typeface="Arial"/>
              <a:buNone/>
            </a:pPr>
            <a:r>
              <a:rPr lang="vi-VN" sz="2000" kern="0">
                <a:solidFill>
                  <a:srgbClr val="000000"/>
                </a:solidFill>
                <a:latin typeface="UTM Avo" panose="02040603050506020204" pitchFamily="18" charset="0"/>
                <a:cs typeface="Arial"/>
                <a:sym typeface="Arial"/>
              </a:rPr>
              <a:t>Biểu tình rầm rộ phản đối phân biệt chủng tộc với cộng đồng da đen trên toàn nước Mỹ</a:t>
            </a:r>
            <a:endParaRPr lang="vi-VN" sz="2000" kern="0" dirty="0">
              <a:solidFill>
                <a:srgbClr val="000000"/>
              </a:solidFill>
              <a:latin typeface="UTM Avo" panose="02040603050506020204" pitchFamily="18" charset="0"/>
              <a:cs typeface="Arial"/>
              <a:sym typeface="Arial"/>
            </a:endParaRPr>
          </a:p>
        </p:txBody>
      </p:sp>
    </p:spTree>
    <p:extLst>
      <p:ext uri="{BB962C8B-B14F-4D97-AF65-F5344CB8AC3E}">
        <p14:creationId xmlns:p14="http://schemas.microsoft.com/office/powerpoint/2010/main" val="2083959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814B9DCD-DDBE-A140-2D4E-564A2C6DCCBF}"/>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29BA6E30-C77B-1626-C434-4709D3471AB6}"/>
              </a:ext>
            </a:extLst>
          </p:cNvPr>
          <p:cNvSpPr/>
          <p:nvPr/>
        </p:nvSpPr>
        <p:spPr>
          <a:xfrm>
            <a:off x="393626" y="1704246"/>
            <a:ext cx="11404747" cy="740055"/>
          </a:xfrm>
          <a:prstGeom prst="rect">
            <a:avLst/>
          </a:prstGeom>
          <a:solidFill>
            <a:srgbClr val="224478">
              <a:lumMod val="75000"/>
            </a:srgbClr>
          </a:solidFill>
          <a:ln w="25400" cap="flat" cmpd="sng" algn="ctr">
            <a:noFill/>
            <a:prstDash val="solid"/>
          </a:ln>
          <a:effectLst/>
        </p:spPr>
        <p:txBody>
          <a:bodyPr vert="horz"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FFFFFF"/>
                </a:solidFill>
                <a:effectLst/>
                <a:uLnTx/>
                <a:uFillTx/>
                <a:latin typeface="UTM Avo" panose="02040603050506020204" pitchFamily="18" charset="0"/>
                <a:sym typeface="Arial"/>
              </a:rPr>
              <a:t>ĐỐI NGOẠI</a:t>
            </a:r>
          </a:p>
        </p:txBody>
      </p:sp>
      <p:sp>
        <p:nvSpPr>
          <p:cNvPr id="9" name="Rectangle: Rounded Corners 8">
            <a:extLst>
              <a:ext uri="{FF2B5EF4-FFF2-40B4-BE49-F238E27FC236}">
                <a16:creationId xmlns:a16="http://schemas.microsoft.com/office/drawing/2014/main" id="{80E9A3BD-096D-A7DC-E72A-7CAB8B0C55C0}"/>
              </a:ext>
            </a:extLst>
          </p:cNvPr>
          <p:cNvSpPr/>
          <p:nvPr/>
        </p:nvSpPr>
        <p:spPr>
          <a:xfrm>
            <a:off x="6158204" y="2525934"/>
            <a:ext cx="5684413" cy="1806131"/>
          </a:xfrm>
          <a:prstGeom prst="roundRect">
            <a:avLst>
              <a:gd name="adj" fmla="val 0"/>
            </a:avLst>
          </a:prstGeom>
          <a:solidFill>
            <a:srgbClr val="EAF3FE"/>
          </a:solidFill>
          <a:ln w="25400" cap="flat" cmpd="sng" algn="ctr">
            <a:solidFill>
              <a:srgbClr val="224478">
                <a:lumMod val="75000"/>
              </a:srgbClr>
            </a:solid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lang="vi-VN" sz="2400" kern="0" dirty="0">
                <a:solidFill>
                  <a:srgbClr val="000000"/>
                </a:solidFill>
                <a:latin typeface="UTM Avo" panose="02040603050506020204" pitchFamily="18" charset="0"/>
                <a:sym typeface="Arial"/>
              </a:rPr>
              <a:t>Thực hiện chính sách khủng bố</a:t>
            </a:r>
            <a:r>
              <a:rPr lang="en-US" sz="2400" kern="0" dirty="0">
                <a:solidFill>
                  <a:srgbClr val="000000"/>
                </a:solidFill>
                <a:latin typeface="UTM Avo" panose="02040603050506020204" pitchFamily="18" charset="0"/>
                <a:sym typeface="Arial"/>
              </a:rPr>
              <a:t> </a:t>
            </a:r>
            <a:r>
              <a:rPr lang="vi-VN" sz="2400" kern="0" dirty="0">
                <a:solidFill>
                  <a:srgbClr val="000000"/>
                </a:solidFill>
                <a:latin typeface="UTM Avo" panose="02040603050506020204" pitchFamily="18" charset="0"/>
                <a:sym typeface="Arial"/>
              </a:rPr>
              <a:t>toàn cầu, cạnh tranh với các</a:t>
            </a:r>
            <a:r>
              <a:rPr lang="en-US" sz="2400" kern="0" dirty="0">
                <a:solidFill>
                  <a:srgbClr val="000000"/>
                </a:solidFill>
                <a:latin typeface="UTM Avo" panose="02040603050506020204" pitchFamily="18" charset="0"/>
                <a:sym typeface="Arial"/>
              </a:rPr>
              <a:t> </a:t>
            </a:r>
            <a:r>
              <a:rPr lang="vi-VN" sz="2400" kern="0" dirty="0">
                <a:solidFill>
                  <a:srgbClr val="000000"/>
                </a:solidFill>
                <a:latin typeface="UTM Avo" panose="02040603050506020204" pitchFamily="18" charset="0"/>
                <a:sym typeface="Arial"/>
              </a:rPr>
              <a:t>cường quốc khác (sau năm 2001).</a:t>
            </a:r>
            <a:endParaRPr lang="en-US" sz="2400" kern="0" dirty="0">
              <a:solidFill>
                <a:srgbClr val="000000"/>
              </a:solidFill>
              <a:latin typeface="UTM Avo" panose="02040603050506020204" pitchFamily="18" charset="0"/>
              <a:sym typeface="Arial"/>
            </a:endParaRPr>
          </a:p>
        </p:txBody>
      </p:sp>
      <p:sp>
        <p:nvSpPr>
          <p:cNvPr id="10" name="Rectangle: Rounded Corners 9">
            <a:extLst>
              <a:ext uri="{FF2B5EF4-FFF2-40B4-BE49-F238E27FC236}">
                <a16:creationId xmlns:a16="http://schemas.microsoft.com/office/drawing/2014/main" id="{B8BD80BB-7764-494E-3C7F-7F1C3FD5BF91}"/>
              </a:ext>
            </a:extLst>
          </p:cNvPr>
          <p:cNvSpPr/>
          <p:nvPr/>
        </p:nvSpPr>
        <p:spPr>
          <a:xfrm>
            <a:off x="396217" y="2525934"/>
            <a:ext cx="5471519" cy="1806131"/>
          </a:xfrm>
          <a:prstGeom prst="roundRect">
            <a:avLst>
              <a:gd name="adj" fmla="val 0"/>
            </a:avLst>
          </a:prstGeom>
          <a:solidFill>
            <a:srgbClr val="EAF3FE"/>
          </a:solidFill>
          <a:ln w="25400" cap="flat" cmpd="sng" algn="ctr">
            <a:solidFill>
              <a:srgbClr val="224478">
                <a:lumMod val="75000"/>
              </a:srgbClr>
            </a:solidFill>
            <a:prstDash val="solid"/>
          </a:ln>
          <a:effectLst/>
        </p:spPr>
        <p:txBody>
          <a:bodyPr rtlCol="0" anchor="ctr"/>
          <a:lstStyle/>
          <a:p>
            <a:pPr lvl="0" algn="just">
              <a:lnSpc>
                <a:spcPct val="150000"/>
              </a:lnSpc>
              <a:buClr>
                <a:srgbClr val="000000"/>
              </a:buClr>
            </a:pPr>
            <a:r>
              <a:rPr lang="vi-VN" sz="2400" kern="0" dirty="0">
                <a:solidFill>
                  <a:srgbClr val="000000"/>
                </a:solidFill>
                <a:latin typeface="UTM Avo" panose="02040603050506020204" pitchFamily="18" charset="0"/>
                <a:sym typeface="Arial"/>
              </a:rPr>
              <a:t>Thúc đẩy thiết lập trật tự thế giới đơn cực.</a:t>
            </a:r>
          </a:p>
        </p:txBody>
      </p:sp>
      <p:sp>
        <p:nvSpPr>
          <p:cNvPr id="11" name="TextBox 10">
            <a:extLst>
              <a:ext uri="{FF2B5EF4-FFF2-40B4-BE49-F238E27FC236}">
                <a16:creationId xmlns:a16="http://schemas.microsoft.com/office/drawing/2014/main" id="{D4710DB2-1B4D-36D7-C998-E2A431C743F5}"/>
              </a:ext>
            </a:extLst>
          </p:cNvPr>
          <p:cNvSpPr txBox="1"/>
          <p:nvPr/>
        </p:nvSpPr>
        <p:spPr>
          <a:xfrm>
            <a:off x="396219" y="4332065"/>
            <a:ext cx="5471517" cy="2229841"/>
          </a:xfrm>
          <a:prstGeom prst="rect">
            <a:avLst/>
          </a:prstGeom>
          <a:noFill/>
        </p:spPr>
        <p:txBody>
          <a:bodyPr wrap="square">
            <a:spAutoFit/>
          </a:bodyPr>
          <a:lstStyle/>
          <a:p>
            <a:pPr marL="342900" indent="-342900" algn="just">
              <a:lnSpc>
                <a:spcPct val="150000"/>
              </a:lnSpc>
              <a:buClr>
                <a:srgbClr val="000000"/>
              </a:buClr>
              <a:buFont typeface="Arial" panose="020B0604020202020204" pitchFamily="34" charset="0"/>
              <a:buChar char="•"/>
            </a:pPr>
            <a:r>
              <a:rPr lang="vi-VN" sz="2400" kern="0" dirty="0">
                <a:solidFill>
                  <a:srgbClr val="000000"/>
                </a:solidFill>
                <a:latin typeface="UTM Avo" panose="02040603050506020204" pitchFamily="18" charset="0"/>
                <a:sym typeface="Arial"/>
              </a:rPr>
              <a:t>Thiết lập trật tự mới theo xu hướng đơn cực.</a:t>
            </a:r>
          </a:p>
          <a:p>
            <a:pPr marL="342900" indent="-342900" algn="just">
              <a:lnSpc>
                <a:spcPct val="150000"/>
              </a:lnSpc>
              <a:buClr>
                <a:srgbClr val="000000"/>
              </a:buClr>
              <a:buFont typeface="Arial" panose="020B0604020202020204" pitchFamily="34" charset="0"/>
              <a:buChar char="•"/>
            </a:pPr>
            <a:r>
              <a:rPr lang="vi-VN" sz="2400" kern="0" dirty="0">
                <a:solidFill>
                  <a:srgbClr val="000000"/>
                </a:solidFill>
                <a:latin typeface="UTM Avo" panose="02040603050506020204" pitchFamily="18" charset="0"/>
                <a:sym typeface="Arial"/>
              </a:rPr>
              <a:t>Gây chiến tranh tại Áp-ga-ni-xtan, I-rắc,…</a:t>
            </a:r>
          </a:p>
        </p:txBody>
      </p:sp>
      <p:sp>
        <p:nvSpPr>
          <p:cNvPr id="12" name="TextBox 11">
            <a:extLst>
              <a:ext uri="{FF2B5EF4-FFF2-40B4-BE49-F238E27FC236}">
                <a16:creationId xmlns:a16="http://schemas.microsoft.com/office/drawing/2014/main" id="{41C5CBB2-ED62-22E0-82CA-2B5F3FCC2F5F}"/>
              </a:ext>
            </a:extLst>
          </p:cNvPr>
          <p:cNvSpPr txBox="1"/>
          <p:nvPr/>
        </p:nvSpPr>
        <p:spPr>
          <a:xfrm>
            <a:off x="6158204" y="4332064"/>
            <a:ext cx="5684413" cy="2229841"/>
          </a:xfrm>
          <a:prstGeom prst="rect">
            <a:avLst/>
          </a:prstGeom>
          <a:noFill/>
        </p:spPr>
        <p:txBody>
          <a:bodyPr wrap="square">
            <a:spAutoFit/>
          </a:bodyPr>
          <a:lstStyle/>
          <a:p>
            <a:pPr indent="-457189" algn="just">
              <a:lnSpc>
                <a:spcPct val="150000"/>
              </a:lnSpc>
              <a:buClr>
                <a:srgbClr val="000000"/>
              </a:buClr>
              <a:buFont typeface="Arial" panose="020B0604020202020204" pitchFamily="34" charset="0"/>
              <a:buChar char="•"/>
            </a:pPr>
            <a:r>
              <a:rPr lang="vi-VN" sz="2400" kern="0" dirty="0">
                <a:solidFill>
                  <a:srgbClr val="000000"/>
                </a:solidFill>
                <a:latin typeface="UTM Avo" panose="02040603050506020204" pitchFamily="18" charset="0"/>
                <a:sym typeface="Arial"/>
              </a:rPr>
              <a:t>Liên tục tăng chi tiêu ngân sách quốc phòng.</a:t>
            </a:r>
          </a:p>
          <a:p>
            <a:pPr indent="-457189" algn="just">
              <a:lnSpc>
                <a:spcPct val="150000"/>
              </a:lnSpc>
              <a:buClr>
                <a:srgbClr val="000000"/>
              </a:buClr>
              <a:buFont typeface="Arial" panose="020B0604020202020204" pitchFamily="34" charset="0"/>
              <a:buChar char="•"/>
            </a:pPr>
            <a:r>
              <a:rPr lang="vi-VN" sz="2400" kern="0" dirty="0">
                <a:solidFill>
                  <a:srgbClr val="000000"/>
                </a:solidFill>
                <a:latin typeface="UTM Avo" panose="02040603050506020204" pitchFamily="18" charset="0"/>
                <a:sym typeface="Arial"/>
              </a:rPr>
              <a:t>Xây dựng lực lược quân đội đông đảo, hiện đại.</a:t>
            </a:r>
          </a:p>
        </p:txBody>
      </p:sp>
    </p:spTree>
    <p:extLst>
      <p:ext uri="{BB962C8B-B14F-4D97-AF65-F5344CB8AC3E}">
        <p14:creationId xmlns:p14="http://schemas.microsoft.com/office/powerpoint/2010/main" val="1627852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xEl>
                                              <p:pRg st="0" end="0"/>
                                            </p:txEl>
                                          </p:spTgt>
                                        </p:tgtEl>
                                        <p:attrNameLst>
                                          <p:attrName>style.visibility</p:attrName>
                                        </p:attrNameLst>
                                      </p:cBhvr>
                                      <p:to>
                                        <p:strVal val="visible"/>
                                      </p:to>
                                    </p:set>
                                    <p:animEffect transition="in" filter="fade">
                                      <p:cBhvr>
                                        <p:cTn id="17" dur="500"/>
                                        <p:tgtEl>
                                          <p:spTgt spid="1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xEl>
                                              <p:pRg st="1" end="1"/>
                                            </p:txEl>
                                          </p:spTgt>
                                        </p:tgtEl>
                                        <p:attrNameLst>
                                          <p:attrName>style.visibility</p:attrName>
                                        </p:attrNameLst>
                                      </p:cBhvr>
                                      <p:to>
                                        <p:strVal val="visible"/>
                                      </p:to>
                                    </p:set>
                                    <p:animEffect transition="in" filter="fade">
                                      <p:cBhvr>
                                        <p:cTn id="22" dur="500"/>
                                        <p:tgtEl>
                                          <p:spTgt spid="11">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2">
                                            <p:txEl>
                                              <p:pRg st="0" end="0"/>
                                            </p:txEl>
                                          </p:spTgt>
                                        </p:tgtEl>
                                        <p:attrNameLst>
                                          <p:attrName>style.visibility</p:attrName>
                                        </p:attrNameLst>
                                      </p:cBhvr>
                                      <p:to>
                                        <p:strVal val="visible"/>
                                      </p:to>
                                    </p:set>
                                    <p:animEffect transition="in" filter="fade">
                                      <p:cBhvr>
                                        <p:cTn id="32" dur="500"/>
                                        <p:tgtEl>
                                          <p:spTgt spid="12">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2">
                                            <p:txEl>
                                              <p:pRg st="1" end="1"/>
                                            </p:txEl>
                                          </p:spTgt>
                                        </p:tgtEl>
                                        <p:attrNameLst>
                                          <p:attrName>style.visibility</p:attrName>
                                        </p:attrNameLst>
                                      </p:cBhvr>
                                      <p:to>
                                        <p:strVal val="visible"/>
                                      </p:to>
                                    </p:set>
                                    <p:animEffect transition="in" filter="fade">
                                      <p:cBhvr>
                                        <p:cTn id="37" dur="500"/>
                                        <p:tgtEl>
                                          <p:spTgt spid="1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7BC3C50-3FF1-492F-905A-B69681BE1640}"/>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993C26F7-D464-2BEF-A0F5-2B4B056D0C20}"/>
              </a:ext>
            </a:extLst>
          </p:cNvPr>
          <p:cNvGrpSpPr/>
          <p:nvPr/>
        </p:nvGrpSpPr>
        <p:grpSpPr>
          <a:xfrm>
            <a:off x="259020" y="1874131"/>
            <a:ext cx="6285910" cy="4463169"/>
            <a:chOff x="-361579" y="576603"/>
            <a:chExt cx="4833293" cy="3439655"/>
          </a:xfrm>
        </p:grpSpPr>
        <p:pic>
          <p:nvPicPr>
            <p:cNvPr id="9" name="Picture 8">
              <a:extLst>
                <a:ext uri="{FF2B5EF4-FFF2-40B4-BE49-F238E27FC236}">
                  <a16:creationId xmlns:a16="http://schemas.microsoft.com/office/drawing/2014/main" id="{F7BE49E6-DE55-94FB-6D14-40A4AA63A1D3}"/>
                </a:ext>
              </a:extLst>
            </p:cNvPr>
            <p:cNvPicPr>
              <a:picLocks noChangeAspect="1"/>
            </p:cNvPicPr>
            <p:nvPr/>
          </p:nvPicPr>
          <p:blipFill>
            <a:blip r:embed="rId4"/>
            <a:srcRect/>
            <a:stretch/>
          </p:blipFill>
          <p:spPr>
            <a:xfrm>
              <a:off x="-361579" y="576603"/>
              <a:ext cx="4833293" cy="2716309"/>
            </a:xfrm>
            <a:prstGeom prst="rect">
              <a:avLst/>
            </a:prstGeom>
          </p:spPr>
        </p:pic>
        <p:sp>
          <p:nvSpPr>
            <p:cNvPr id="10" name="TextBox 9">
              <a:extLst>
                <a:ext uri="{FF2B5EF4-FFF2-40B4-BE49-F238E27FC236}">
                  <a16:creationId xmlns:a16="http://schemas.microsoft.com/office/drawing/2014/main" id="{1AAFF244-52F5-EE98-69B8-7D68BB118916}"/>
                </a:ext>
              </a:extLst>
            </p:cNvPr>
            <p:cNvSpPr txBox="1"/>
            <p:nvPr/>
          </p:nvSpPr>
          <p:spPr>
            <a:xfrm>
              <a:off x="18750" y="3283866"/>
              <a:ext cx="4074464" cy="732392"/>
            </a:xfrm>
            <a:prstGeom prst="rect">
              <a:avLst/>
            </a:prstGeom>
            <a:noFill/>
          </p:spPr>
          <p:txBody>
            <a:bodyPr wrap="square">
              <a:spAutoFit/>
            </a:bodyPr>
            <a:lstStyle/>
            <a:p>
              <a:pPr algn="ctr">
                <a:lnSpc>
                  <a:spcPct val="150000"/>
                </a:lnSpc>
                <a:buClr>
                  <a:srgbClr val="000000"/>
                </a:buClr>
                <a:buFont typeface="Arial"/>
                <a:buNone/>
              </a:pPr>
              <a:r>
                <a:rPr lang="en-US" sz="2000" kern="0" dirty="0" err="1">
                  <a:solidFill>
                    <a:srgbClr val="000000"/>
                  </a:solidFill>
                  <a:latin typeface="UTM Avo" panose="02040603050506020204" pitchFamily="18" charset="0"/>
                  <a:cs typeface="Arial"/>
                  <a:sym typeface="Arial"/>
                </a:rPr>
                <a:t>Tổng</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thống</a:t>
              </a:r>
              <a:r>
                <a:rPr lang="en-US" sz="2000" kern="0" dirty="0">
                  <a:solidFill>
                    <a:srgbClr val="000000"/>
                  </a:solidFill>
                  <a:latin typeface="UTM Avo" panose="02040603050506020204" pitchFamily="18" charset="0"/>
                  <a:cs typeface="Arial"/>
                  <a:sym typeface="Arial"/>
                </a:rPr>
                <a:t> Joe Biden (</a:t>
              </a:r>
              <a:r>
                <a:rPr lang="en-US" sz="2000" kern="0" dirty="0" err="1">
                  <a:solidFill>
                    <a:srgbClr val="000000"/>
                  </a:solidFill>
                  <a:latin typeface="UTM Avo" panose="02040603050506020204" pitchFamily="18" charset="0"/>
                  <a:cs typeface="Arial"/>
                  <a:sym typeface="Arial"/>
                </a:rPr>
                <a:t>trái</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và</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Phó</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tổng</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thống</a:t>
              </a:r>
              <a:r>
                <a:rPr lang="en-US" sz="2000" kern="0" dirty="0">
                  <a:solidFill>
                    <a:srgbClr val="000000"/>
                  </a:solidFill>
                  <a:latin typeface="UTM Avo" panose="02040603050506020204" pitchFamily="18" charset="0"/>
                  <a:cs typeface="Arial"/>
                  <a:sym typeface="Arial"/>
                </a:rPr>
                <a:t> Kamala Harris (</a:t>
              </a:r>
              <a:r>
                <a:rPr lang="en-US" sz="2000" kern="0" dirty="0" err="1">
                  <a:solidFill>
                    <a:srgbClr val="000000"/>
                  </a:solidFill>
                  <a:latin typeface="UTM Avo" panose="02040603050506020204" pitchFamily="18" charset="0"/>
                  <a:cs typeface="Arial"/>
                  <a:sym typeface="Arial"/>
                </a:rPr>
                <a:t>Đảng</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Dân</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chủ</a:t>
              </a:r>
              <a:r>
                <a:rPr lang="en-US" sz="2000" kern="0" dirty="0">
                  <a:solidFill>
                    <a:srgbClr val="000000"/>
                  </a:solidFill>
                  <a:latin typeface="UTM Avo" panose="02040603050506020204" pitchFamily="18" charset="0"/>
                  <a:cs typeface="Arial"/>
                  <a:sym typeface="Arial"/>
                </a:rPr>
                <a:t>)</a:t>
              </a:r>
            </a:p>
          </p:txBody>
        </p:sp>
      </p:grpSp>
      <p:grpSp>
        <p:nvGrpSpPr>
          <p:cNvPr id="11" name="Group 10">
            <a:extLst>
              <a:ext uri="{FF2B5EF4-FFF2-40B4-BE49-F238E27FC236}">
                <a16:creationId xmlns:a16="http://schemas.microsoft.com/office/drawing/2014/main" id="{4CF47B93-B8D6-09F5-2987-D7EF9692218E}"/>
              </a:ext>
            </a:extLst>
          </p:cNvPr>
          <p:cNvGrpSpPr/>
          <p:nvPr/>
        </p:nvGrpSpPr>
        <p:grpSpPr>
          <a:xfrm>
            <a:off x="6646530" y="1874131"/>
            <a:ext cx="5299021" cy="4486538"/>
            <a:chOff x="287954" y="211167"/>
            <a:chExt cx="4074465" cy="3449739"/>
          </a:xfrm>
        </p:grpSpPr>
        <p:pic>
          <p:nvPicPr>
            <p:cNvPr id="12" name="Picture 11">
              <a:extLst>
                <a:ext uri="{FF2B5EF4-FFF2-40B4-BE49-F238E27FC236}">
                  <a16:creationId xmlns:a16="http://schemas.microsoft.com/office/drawing/2014/main" id="{87B5B72B-DD52-682A-66AE-CF8CE92CE247}"/>
                </a:ext>
              </a:extLst>
            </p:cNvPr>
            <p:cNvPicPr>
              <a:picLocks noChangeAspect="1"/>
            </p:cNvPicPr>
            <p:nvPr/>
          </p:nvPicPr>
          <p:blipFill>
            <a:blip r:embed="rId5"/>
            <a:srcRect/>
            <a:stretch/>
          </p:blipFill>
          <p:spPr>
            <a:xfrm>
              <a:off x="287954" y="211167"/>
              <a:ext cx="4074464" cy="2716309"/>
            </a:xfrm>
            <a:prstGeom prst="rect">
              <a:avLst/>
            </a:prstGeom>
          </p:spPr>
        </p:pic>
        <p:sp>
          <p:nvSpPr>
            <p:cNvPr id="13" name="TextBox 12">
              <a:extLst>
                <a:ext uri="{FF2B5EF4-FFF2-40B4-BE49-F238E27FC236}">
                  <a16:creationId xmlns:a16="http://schemas.microsoft.com/office/drawing/2014/main" id="{EC468AB5-3DBE-6DE9-3238-065EE9A574BE}"/>
                </a:ext>
              </a:extLst>
            </p:cNvPr>
            <p:cNvSpPr txBox="1"/>
            <p:nvPr/>
          </p:nvSpPr>
          <p:spPr>
            <a:xfrm>
              <a:off x="287954" y="2930193"/>
              <a:ext cx="4074465" cy="730713"/>
            </a:xfrm>
            <a:prstGeom prst="rect">
              <a:avLst/>
            </a:prstGeom>
            <a:noFill/>
          </p:spPr>
          <p:txBody>
            <a:bodyPr wrap="square">
              <a:spAutoFit/>
            </a:bodyPr>
            <a:lstStyle/>
            <a:p>
              <a:pPr algn="ctr">
                <a:lnSpc>
                  <a:spcPct val="150000"/>
                </a:lnSpc>
                <a:buClr>
                  <a:srgbClr val="000000"/>
                </a:buClr>
                <a:buFont typeface="Arial"/>
                <a:buNone/>
              </a:pPr>
              <a:r>
                <a:rPr lang="en-US" sz="2000" kern="0" dirty="0" err="1">
                  <a:solidFill>
                    <a:srgbClr val="000000"/>
                  </a:solidFill>
                  <a:latin typeface="UTM Avo" panose="02040603050506020204" pitchFamily="18" charset="0"/>
                  <a:cs typeface="Arial"/>
                  <a:sym typeface="Arial"/>
                </a:rPr>
                <a:t>Đảng</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Cộng</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hòa</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chốt</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ông</a:t>
              </a:r>
              <a:r>
                <a:rPr lang="en-US" sz="2000" kern="0" dirty="0">
                  <a:solidFill>
                    <a:srgbClr val="000000"/>
                  </a:solidFill>
                  <a:latin typeface="UTM Avo" panose="02040603050506020204" pitchFamily="18" charset="0"/>
                  <a:cs typeface="Arial"/>
                  <a:sym typeface="Arial"/>
                </a:rPr>
                <a:t> Trump</a:t>
              </a:r>
            </a:p>
            <a:p>
              <a:pPr algn="ctr">
                <a:lnSpc>
                  <a:spcPct val="150000"/>
                </a:lnSpc>
                <a:buClr>
                  <a:srgbClr val="000000"/>
                </a:buClr>
                <a:buFont typeface="Arial"/>
                <a:buNone/>
              </a:pP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làm</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ứng</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viên</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tổng</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thống</a:t>
              </a:r>
              <a:endParaRPr lang="en-US" sz="2000" kern="0" dirty="0">
                <a:solidFill>
                  <a:srgbClr val="000000"/>
                </a:solidFill>
                <a:latin typeface="UTM Avo" panose="02040603050506020204" pitchFamily="18" charset="0"/>
                <a:cs typeface="Arial"/>
                <a:sym typeface="Arial"/>
              </a:endParaRPr>
            </a:p>
          </p:txBody>
        </p:sp>
      </p:grpSp>
    </p:spTree>
    <p:extLst>
      <p:ext uri="{BB962C8B-B14F-4D97-AF65-F5344CB8AC3E}">
        <p14:creationId xmlns:p14="http://schemas.microsoft.com/office/powerpoint/2010/main" val="1454760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C5AFB403-8D80-1533-BE70-186582546636}"/>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D9A2B9D4-B0A4-DEAC-01D5-AC09347A5C9C}"/>
              </a:ext>
            </a:extLst>
          </p:cNvPr>
          <p:cNvGrpSpPr/>
          <p:nvPr/>
        </p:nvGrpSpPr>
        <p:grpSpPr>
          <a:xfrm>
            <a:off x="417185" y="1847176"/>
            <a:ext cx="5466393" cy="4810624"/>
            <a:chOff x="204221" y="651425"/>
            <a:chExt cx="4099795" cy="3607968"/>
          </a:xfrm>
        </p:grpSpPr>
        <p:pic>
          <p:nvPicPr>
            <p:cNvPr id="5" name="Hình ảnh 5">
              <a:extLst>
                <a:ext uri="{FF2B5EF4-FFF2-40B4-BE49-F238E27FC236}">
                  <a16:creationId xmlns:a16="http://schemas.microsoft.com/office/drawing/2014/main" id="{6A34E52A-A7BC-C568-7AEF-F687FF7F0E14}"/>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281239" y="651425"/>
              <a:ext cx="3945760" cy="2548975"/>
            </a:xfrm>
            <a:prstGeom prst="rect">
              <a:avLst/>
            </a:prstGeom>
            <a:noFill/>
            <a:ln>
              <a:noFill/>
            </a:ln>
          </p:spPr>
        </p:pic>
        <p:sp>
          <p:nvSpPr>
            <p:cNvPr id="6" name="TextBox 5">
              <a:extLst>
                <a:ext uri="{FF2B5EF4-FFF2-40B4-BE49-F238E27FC236}">
                  <a16:creationId xmlns:a16="http://schemas.microsoft.com/office/drawing/2014/main" id="{24DE5618-D475-5A5D-2E84-DF29D7B846E3}"/>
                </a:ext>
              </a:extLst>
            </p:cNvPr>
            <p:cNvSpPr txBox="1"/>
            <p:nvPr/>
          </p:nvSpPr>
          <p:spPr>
            <a:xfrm>
              <a:off x="204221" y="3200400"/>
              <a:ext cx="4099795" cy="1058993"/>
            </a:xfrm>
            <a:prstGeom prst="rect">
              <a:avLst/>
            </a:prstGeom>
            <a:noFill/>
          </p:spPr>
          <p:txBody>
            <a:bodyPr wrap="square">
              <a:spAutoFit/>
            </a:bodyPr>
            <a:lstStyle/>
            <a:p>
              <a:pPr algn="ctr">
                <a:lnSpc>
                  <a:spcPct val="150000"/>
                </a:lnSpc>
                <a:buClr>
                  <a:srgbClr val="000000"/>
                </a:buClr>
                <a:buFont typeface="Arial"/>
                <a:buNone/>
              </a:pPr>
              <a:r>
                <a:rPr lang="vi-VN" sz="2000" kern="0" dirty="0">
                  <a:solidFill>
                    <a:srgbClr val="000000"/>
                  </a:solidFill>
                  <a:latin typeface="UTM Avo" panose="02040603050506020204" pitchFamily="18" charset="0"/>
                  <a:cs typeface="Arial"/>
                  <a:sym typeface="Arial"/>
                </a:rPr>
                <a:t>Hơn 700.000 tài liệu, video và điện tín</a:t>
              </a:r>
              <a:r>
                <a:rPr lang="en-US" sz="2000" kern="0" dirty="0">
                  <a:solidFill>
                    <a:srgbClr val="000000"/>
                  </a:solidFill>
                  <a:latin typeface="UTM Avo" panose="02040603050506020204" pitchFamily="18" charset="0"/>
                  <a:cs typeface="Arial"/>
                  <a:sym typeface="Arial"/>
                </a:rPr>
                <a:t> </a:t>
              </a:r>
              <a:r>
                <a:rPr lang="vi-VN" sz="2000" kern="0" dirty="0">
                  <a:solidFill>
                    <a:srgbClr val="000000"/>
                  </a:solidFill>
                  <a:latin typeface="UTM Avo" panose="02040603050506020204" pitchFamily="18" charset="0"/>
                  <a:cs typeface="Arial"/>
                  <a:sym typeface="Arial"/>
                </a:rPr>
                <a:t>ngoại giao xuất hiện trên trang web</a:t>
              </a:r>
              <a:r>
                <a:rPr lang="en-US" sz="2000" kern="0" dirty="0">
                  <a:solidFill>
                    <a:srgbClr val="000000"/>
                  </a:solidFill>
                  <a:latin typeface="UTM Avo" panose="02040603050506020204" pitchFamily="18" charset="0"/>
                  <a:cs typeface="Arial"/>
                  <a:sym typeface="Arial"/>
                </a:rPr>
                <a:t> </a:t>
              </a:r>
              <a:r>
                <a:rPr lang="vi-VN" sz="2000" kern="0" dirty="0">
                  <a:solidFill>
                    <a:srgbClr val="000000"/>
                  </a:solidFill>
                  <a:latin typeface="UTM Avo" panose="02040603050506020204" pitchFamily="18" charset="0"/>
                  <a:cs typeface="Arial"/>
                  <a:sym typeface="Arial"/>
                </a:rPr>
                <a:t>WikiLeaks vào năm 2010</a:t>
              </a:r>
            </a:p>
          </p:txBody>
        </p:sp>
      </p:grpSp>
      <p:grpSp>
        <p:nvGrpSpPr>
          <p:cNvPr id="7" name="Group 6">
            <a:extLst>
              <a:ext uri="{FF2B5EF4-FFF2-40B4-BE49-F238E27FC236}">
                <a16:creationId xmlns:a16="http://schemas.microsoft.com/office/drawing/2014/main" id="{18A96AC9-435E-73D4-85AD-BA40B9FCC1D2}"/>
              </a:ext>
            </a:extLst>
          </p:cNvPr>
          <p:cNvGrpSpPr/>
          <p:nvPr/>
        </p:nvGrpSpPr>
        <p:grpSpPr>
          <a:xfrm>
            <a:off x="5883579" y="1847176"/>
            <a:ext cx="6096000" cy="4348959"/>
            <a:chOff x="4505232" y="1223574"/>
            <a:chExt cx="4572000" cy="3261719"/>
          </a:xfrm>
        </p:grpSpPr>
        <p:pic>
          <p:nvPicPr>
            <p:cNvPr id="12" name="Hình ảnh 6" descr="Một số tài liệu mật bị rò rỉ mới đây đã đề cập đến những điểm yếu của quân đội Ukraine. Ảnh: Reuters">
              <a:extLst>
                <a:ext uri="{FF2B5EF4-FFF2-40B4-BE49-F238E27FC236}">
                  <a16:creationId xmlns:a16="http://schemas.microsoft.com/office/drawing/2014/main" id="{1BC45B68-40AA-2B66-EA7E-7B1025F77655}"/>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a:off x="4808103" y="1223574"/>
              <a:ext cx="3966257" cy="2548975"/>
            </a:xfrm>
            <a:prstGeom prst="rect">
              <a:avLst/>
            </a:prstGeom>
            <a:noFill/>
            <a:ln>
              <a:noFill/>
            </a:ln>
          </p:spPr>
        </p:pic>
        <p:sp>
          <p:nvSpPr>
            <p:cNvPr id="13" name="TextBox 12">
              <a:extLst>
                <a:ext uri="{FF2B5EF4-FFF2-40B4-BE49-F238E27FC236}">
                  <a16:creationId xmlns:a16="http://schemas.microsoft.com/office/drawing/2014/main" id="{3F98DDEB-0EBD-090C-2732-83550CB982CF}"/>
                </a:ext>
              </a:extLst>
            </p:cNvPr>
            <p:cNvSpPr txBox="1"/>
            <p:nvPr/>
          </p:nvSpPr>
          <p:spPr>
            <a:xfrm>
              <a:off x="4505232" y="3772549"/>
              <a:ext cx="4572000" cy="712744"/>
            </a:xfrm>
            <a:prstGeom prst="rect">
              <a:avLst/>
            </a:prstGeom>
            <a:noFill/>
          </p:spPr>
          <p:txBody>
            <a:bodyPr wrap="square">
              <a:spAutoFit/>
            </a:bodyPr>
            <a:lstStyle/>
            <a:p>
              <a:pPr algn="ctr">
                <a:lnSpc>
                  <a:spcPct val="150000"/>
                </a:lnSpc>
                <a:buClr>
                  <a:srgbClr val="000000"/>
                </a:buClr>
                <a:buFont typeface="Arial"/>
                <a:buNone/>
              </a:pPr>
              <a:r>
                <a:rPr lang="en-US" sz="2000" kern="0" dirty="0" err="1">
                  <a:solidFill>
                    <a:srgbClr val="000000"/>
                  </a:solidFill>
                  <a:latin typeface="UTM Avo" panose="02040603050506020204" pitchFamily="18" charset="0"/>
                  <a:cs typeface="Arial"/>
                  <a:sym typeface="Arial"/>
                </a:rPr>
                <a:t>Một</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số</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tài</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liệu</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mật</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bị</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rò</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rỉ</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mới</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đây</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đã</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đề</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cập</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đến</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những</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điểm</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yếu</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của</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quân</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đội</a:t>
              </a:r>
              <a:r>
                <a:rPr lang="en-US" sz="2000" kern="0" dirty="0">
                  <a:solidFill>
                    <a:srgbClr val="000000"/>
                  </a:solidFill>
                  <a:latin typeface="UTM Avo" panose="02040603050506020204" pitchFamily="18" charset="0"/>
                  <a:cs typeface="Arial"/>
                  <a:sym typeface="Arial"/>
                </a:rPr>
                <a:t> </a:t>
              </a:r>
              <a:r>
                <a:rPr lang="en-US" sz="2000" kern="0" dirty="0" err="1">
                  <a:solidFill>
                    <a:srgbClr val="000000"/>
                  </a:solidFill>
                  <a:latin typeface="UTM Avo" panose="02040603050506020204" pitchFamily="18" charset="0"/>
                  <a:cs typeface="Arial"/>
                  <a:sym typeface="Arial"/>
                </a:rPr>
                <a:t>Mỹ</a:t>
              </a:r>
              <a:endParaRPr lang="en-US" sz="2000" kern="0" dirty="0">
                <a:solidFill>
                  <a:srgbClr val="000000"/>
                </a:solidFill>
                <a:latin typeface="UTM Avo" panose="02040603050506020204" pitchFamily="18" charset="0"/>
                <a:cs typeface="Arial"/>
                <a:sym typeface="Arial"/>
              </a:endParaRPr>
            </a:p>
          </p:txBody>
        </p:sp>
      </p:grpSp>
    </p:spTree>
    <p:extLst>
      <p:ext uri="{BB962C8B-B14F-4D97-AF65-F5344CB8AC3E}">
        <p14:creationId xmlns:p14="http://schemas.microsoft.com/office/powerpoint/2010/main" val="366071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E559F0C8-6B8B-941F-CCF7-478AC9295787}"/>
            </a:ext>
          </a:extLst>
        </p:cNvPr>
        <p:cNvGrpSpPr/>
        <p:nvPr/>
      </p:nvGrpSpPr>
      <p:grpSpPr>
        <a:xfrm>
          <a:off x="0" y="0"/>
          <a:ext cx="0" cy="0"/>
          <a:chOff x="0" y="0"/>
          <a:chExt cx="0" cy="0"/>
        </a:xfrm>
      </p:grpSpPr>
      <p:pic>
        <p:nvPicPr>
          <p:cNvPr id="2" name="Picture 2" descr="Review Du Lịch Nhà Trắng – Check In Biểu Tượng Quyền Lực Chính Trị Hoa Kỳ">
            <a:extLst>
              <a:ext uri="{FF2B5EF4-FFF2-40B4-BE49-F238E27FC236}">
                <a16:creationId xmlns:a16="http://schemas.microsoft.com/office/drawing/2014/main" id="{2A98D0AE-545C-0947-CEA1-397082C39DE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4742" r="13010"/>
          <a:stretch/>
        </p:blipFill>
        <p:spPr bwMode="auto">
          <a:xfrm>
            <a:off x="6335992" y="1369078"/>
            <a:ext cx="5605805" cy="5237444"/>
          </a:xfrm>
          <a:prstGeom prst="rect">
            <a:avLst/>
          </a:prstGeom>
          <a:ln>
            <a:noFill/>
          </a:ln>
          <a:effectLst/>
          <a:extLst>
            <a:ext uri="{909E8E84-426E-40DD-AFC4-6F175D3DCCD1}">
              <a14:hiddenFill xmlns:a14="http://schemas.microsoft.com/office/drawing/2010/main">
                <a:solidFill>
                  <a:srgbClr val="FFFFFF"/>
                </a:solidFill>
              </a14:hiddenFill>
            </a:ext>
          </a:extLst>
        </p:spPr>
      </p:pic>
      <p:sp>
        <p:nvSpPr>
          <p:cNvPr id="4" name="Rectangle: Rounded Corners 3">
            <a:extLst>
              <a:ext uri="{FF2B5EF4-FFF2-40B4-BE49-F238E27FC236}">
                <a16:creationId xmlns:a16="http://schemas.microsoft.com/office/drawing/2014/main" id="{56F3C944-F2FF-BF32-DD16-DC67E58E95F4}"/>
              </a:ext>
            </a:extLst>
          </p:cNvPr>
          <p:cNvSpPr/>
          <p:nvPr/>
        </p:nvSpPr>
        <p:spPr>
          <a:xfrm>
            <a:off x="2293723" y="2214749"/>
            <a:ext cx="2280763" cy="804420"/>
          </a:xfrm>
          <a:prstGeom prst="roundRect">
            <a:avLst>
              <a:gd name="adj" fmla="val 50000"/>
            </a:avLst>
          </a:prstGeom>
          <a:solidFill>
            <a:srgbClr val="84B2AC">
              <a:lumMod val="75000"/>
            </a:srgbClr>
          </a:solidFill>
          <a:ln w="25400" cap="flat" cmpd="sng" algn="ctr">
            <a:solidFill>
              <a:srgbClr val="84B2AC">
                <a:lumMod val="75000"/>
              </a:srgbClr>
            </a:solid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Kết</a:t>
            </a:r>
            <a:r>
              <a:rPr kumimoji="0" lang="en-US" sz="24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luận</a:t>
            </a:r>
            <a:endParaRPr kumimoji="0" lang="en-US" sz="24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endParaRPr>
          </a:p>
        </p:txBody>
      </p:sp>
      <p:sp>
        <p:nvSpPr>
          <p:cNvPr id="6" name="TextBox 5">
            <a:extLst>
              <a:ext uri="{FF2B5EF4-FFF2-40B4-BE49-F238E27FC236}">
                <a16:creationId xmlns:a16="http://schemas.microsoft.com/office/drawing/2014/main" id="{D22631C5-FDDB-BCD6-C8EB-D380D24125CE}"/>
              </a:ext>
            </a:extLst>
          </p:cNvPr>
          <p:cNvSpPr txBox="1"/>
          <p:nvPr/>
        </p:nvSpPr>
        <p:spPr>
          <a:xfrm>
            <a:off x="631201" y="3149878"/>
            <a:ext cx="5605805" cy="1675843"/>
          </a:xfrm>
          <a:prstGeom prst="rect">
            <a:avLst/>
          </a:prstGeom>
          <a:noFill/>
        </p:spPr>
        <p:txBody>
          <a:bodyPr wrap="square">
            <a:spAutoFit/>
          </a:bodyPr>
          <a:lstStyle/>
          <a:p>
            <a:pPr algn="just">
              <a:lnSpc>
                <a:spcPct val="150000"/>
              </a:lnSpc>
              <a:spcBef>
                <a:spcPts val="133"/>
              </a:spcBef>
              <a:spcAft>
                <a:spcPts val="133"/>
              </a:spcAft>
              <a:buClr>
                <a:srgbClr val="000000"/>
              </a:buClr>
              <a:buFont typeface="Arial"/>
              <a:buNone/>
            </a:pPr>
            <a:r>
              <a:rPr lang="en-US" sz="2400" b="1" kern="100" dirty="0" err="1">
                <a:solidFill>
                  <a:srgbClr val="000000"/>
                </a:solidFill>
                <a:latin typeface="UTM Avo" panose="02040603050506020204" pitchFamily="18" charset="0"/>
                <a:ea typeface="Calibri" panose="020F0502020204030204" pitchFamily="34" charset="0"/>
                <a:cs typeface="Arial"/>
                <a:sym typeface="Arial"/>
              </a:rPr>
              <a:t>Tình</a:t>
            </a:r>
            <a:r>
              <a:rPr lang="en-US" sz="2400" b="1" kern="100" dirty="0">
                <a:solidFill>
                  <a:srgbClr val="000000"/>
                </a:solidFill>
                <a:latin typeface="UTM Avo" panose="02040603050506020204" pitchFamily="18" charset="0"/>
                <a:ea typeface="Calibri" panose="020F0502020204030204" pitchFamily="34" charset="0"/>
                <a:cs typeface="Arial"/>
                <a:sym typeface="Arial"/>
              </a:rPr>
              <a:t> </a:t>
            </a:r>
            <a:r>
              <a:rPr lang="en-US" sz="2400" b="1" kern="100" dirty="0" err="1">
                <a:solidFill>
                  <a:srgbClr val="000000"/>
                </a:solidFill>
                <a:latin typeface="UTM Avo" panose="02040603050506020204" pitchFamily="18" charset="0"/>
                <a:ea typeface="Calibri" panose="020F0502020204030204" pitchFamily="34" charset="0"/>
                <a:cs typeface="Arial"/>
                <a:sym typeface="Arial"/>
              </a:rPr>
              <a:t>hình</a:t>
            </a:r>
            <a:r>
              <a:rPr lang="en-US" sz="2400" b="1" kern="100" dirty="0">
                <a:solidFill>
                  <a:srgbClr val="000000"/>
                </a:solidFill>
                <a:latin typeface="UTM Avo" panose="02040603050506020204" pitchFamily="18" charset="0"/>
                <a:ea typeface="Calibri" panose="020F0502020204030204" pitchFamily="34" charset="0"/>
                <a:cs typeface="Arial"/>
                <a:sym typeface="Arial"/>
              </a:rPr>
              <a:t> </a:t>
            </a:r>
            <a:r>
              <a:rPr lang="en-US" sz="2400" b="1" kern="100" dirty="0" err="1">
                <a:solidFill>
                  <a:srgbClr val="000000"/>
                </a:solidFill>
                <a:latin typeface="UTM Avo" panose="02040603050506020204" pitchFamily="18" charset="0"/>
                <a:ea typeface="Calibri" panose="020F0502020204030204" pitchFamily="34" charset="0"/>
                <a:cs typeface="Arial"/>
                <a:sym typeface="Arial"/>
              </a:rPr>
              <a:t>chính</a:t>
            </a:r>
            <a:r>
              <a:rPr lang="en-US" sz="2400" b="1" kern="100" dirty="0">
                <a:solidFill>
                  <a:srgbClr val="000000"/>
                </a:solidFill>
                <a:latin typeface="UTM Avo" panose="02040603050506020204" pitchFamily="18" charset="0"/>
                <a:ea typeface="Calibri" panose="020F0502020204030204" pitchFamily="34" charset="0"/>
                <a:cs typeface="Arial"/>
                <a:sym typeface="Arial"/>
              </a:rPr>
              <a:t> </a:t>
            </a:r>
            <a:r>
              <a:rPr lang="en-US" sz="2400" b="1" kern="100" dirty="0" err="1">
                <a:solidFill>
                  <a:srgbClr val="000000"/>
                </a:solidFill>
                <a:latin typeface="UTM Avo" panose="02040603050506020204" pitchFamily="18" charset="0"/>
                <a:ea typeface="Calibri" panose="020F0502020204030204" pitchFamily="34" charset="0"/>
                <a:cs typeface="Arial"/>
                <a:sym typeface="Arial"/>
              </a:rPr>
              <a:t>trị</a:t>
            </a:r>
            <a:r>
              <a:rPr lang="en-US" sz="2400" b="1" kern="100" dirty="0">
                <a:solidFill>
                  <a:srgbClr val="000000"/>
                </a:solidFill>
                <a:latin typeface="UTM Avo" panose="02040603050506020204" pitchFamily="18" charset="0"/>
                <a:ea typeface="Calibri" panose="020F0502020204030204" pitchFamily="34" charset="0"/>
                <a:cs typeface="Arial"/>
                <a:sym typeface="Arial"/>
              </a:rPr>
              <a:t> </a:t>
            </a:r>
            <a:r>
              <a:rPr lang="en-US" sz="2400" b="1" kern="100" dirty="0" err="1">
                <a:solidFill>
                  <a:srgbClr val="000000"/>
                </a:solidFill>
                <a:latin typeface="UTM Avo" panose="02040603050506020204" pitchFamily="18" charset="0"/>
                <a:ea typeface="Calibri" panose="020F0502020204030204" pitchFamily="34" charset="0"/>
                <a:cs typeface="Arial"/>
                <a:sym typeface="Arial"/>
              </a:rPr>
              <a:t>của</a:t>
            </a:r>
            <a:r>
              <a:rPr lang="en-US" sz="2400" b="1" kern="100" dirty="0">
                <a:solidFill>
                  <a:srgbClr val="000000"/>
                </a:solidFill>
                <a:latin typeface="UTM Avo" panose="02040603050506020204" pitchFamily="18" charset="0"/>
                <a:ea typeface="Calibri" panose="020F0502020204030204" pitchFamily="34" charset="0"/>
                <a:cs typeface="Arial"/>
                <a:sym typeface="Arial"/>
              </a:rPr>
              <a:t> </a:t>
            </a:r>
            <a:r>
              <a:rPr lang="en-US" sz="2400" b="1" kern="100" dirty="0" err="1">
                <a:solidFill>
                  <a:srgbClr val="000000"/>
                </a:solidFill>
                <a:latin typeface="UTM Avo" panose="02040603050506020204" pitchFamily="18" charset="0"/>
                <a:ea typeface="Calibri" panose="020F0502020204030204" pitchFamily="34" charset="0"/>
                <a:cs typeface="Arial"/>
                <a:sym typeface="Arial"/>
              </a:rPr>
              <a:t>nước</a:t>
            </a:r>
            <a:r>
              <a:rPr lang="en-US" sz="2400" b="1" kern="100" dirty="0">
                <a:solidFill>
                  <a:srgbClr val="000000"/>
                </a:solidFill>
                <a:latin typeface="UTM Avo" panose="02040603050506020204" pitchFamily="18" charset="0"/>
                <a:ea typeface="Calibri" panose="020F0502020204030204" pitchFamily="34" charset="0"/>
                <a:cs typeface="Arial"/>
                <a:sym typeface="Arial"/>
              </a:rPr>
              <a:t> </a:t>
            </a:r>
            <a:r>
              <a:rPr lang="en-US" sz="2400" b="1" kern="100" dirty="0" err="1">
                <a:solidFill>
                  <a:srgbClr val="000000"/>
                </a:solidFill>
                <a:latin typeface="UTM Avo" panose="02040603050506020204" pitchFamily="18" charset="0"/>
                <a:ea typeface="Calibri" panose="020F0502020204030204" pitchFamily="34" charset="0"/>
                <a:cs typeface="Arial"/>
                <a:sym typeface="Arial"/>
              </a:rPr>
              <a:t>Mỹ</a:t>
            </a:r>
            <a:r>
              <a:rPr lang="en-US" sz="2400" b="1" kern="100" dirty="0">
                <a:solidFill>
                  <a:srgbClr val="000000"/>
                </a:solidFill>
                <a:latin typeface="UTM Avo" panose="02040603050506020204" pitchFamily="18" charset="0"/>
                <a:ea typeface="Calibri" panose="020F0502020204030204" pitchFamily="34" charset="0"/>
                <a:cs typeface="Arial"/>
                <a:sym typeface="Arial"/>
              </a:rPr>
              <a:t> </a:t>
            </a:r>
            <a:r>
              <a:rPr lang="en-US" sz="2400" b="1" kern="100" dirty="0" err="1">
                <a:solidFill>
                  <a:srgbClr val="000000"/>
                </a:solidFill>
                <a:latin typeface="UTM Avo" panose="02040603050506020204" pitchFamily="18" charset="0"/>
                <a:ea typeface="Calibri" panose="020F0502020204030204" pitchFamily="34" charset="0"/>
                <a:cs typeface="Arial"/>
                <a:sym typeface="Arial"/>
              </a:rPr>
              <a:t>từ</a:t>
            </a:r>
            <a:r>
              <a:rPr lang="en-US" sz="2400" b="1" kern="100" dirty="0">
                <a:solidFill>
                  <a:srgbClr val="000000"/>
                </a:solidFill>
                <a:latin typeface="UTM Avo" panose="02040603050506020204" pitchFamily="18" charset="0"/>
                <a:ea typeface="Calibri" panose="020F0502020204030204" pitchFamily="34" charset="0"/>
                <a:cs typeface="Arial"/>
                <a:sym typeface="Arial"/>
              </a:rPr>
              <a:t> </a:t>
            </a:r>
            <a:r>
              <a:rPr lang="en-US" sz="2400" b="1" kern="100" dirty="0" err="1">
                <a:solidFill>
                  <a:srgbClr val="000000"/>
                </a:solidFill>
                <a:latin typeface="UTM Avo" panose="02040603050506020204" pitchFamily="18" charset="0"/>
                <a:ea typeface="Calibri" panose="020F0502020204030204" pitchFamily="34" charset="0"/>
                <a:cs typeface="Arial"/>
                <a:sym typeface="Arial"/>
              </a:rPr>
              <a:t>năm</a:t>
            </a:r>
            <a:r>
              <a:rPr lang="en-US" sz="2400" b="1" kern="100" dirty="0">
                <a:solidFill>
                  <a:srgbClr val="000000"/>
                </a:solidFill>
                <a:latin typeface="UTM Avo" panose="02040603050506020204" pitchFamily="18" charset="0"/>
                <a:ea typeface="Calibri" panose="020F0502020204030204" pitchFamily="34" charset="0"/>
                <a:cs typeface="Arial"/>
                <a:sym typeface="Arial"/>
              </a:rPr>
              <a:t> 1991 </a:t>
            </a:r>
            <a:r>
              <a:rPr lang="en-US" sz="2400" b="1" kern="100" dirty="0" err="1">
                <a:solidFill>
                  <a:srgbClr val="000000"/>
                </a:solidFill>
                <a:latin typeface="UTM Avo" panose="02040603050506020204" pitchFamily="18" charset="0"/>
                <a:ea typeface="Calibri" panose="020F0502020204030204" pitchFamily="34" charset="0"/>
                <a:cs typeface="Arial"/>
                <a:sym typeface="Arial"/>
              </a:rPr>
              <a:t>đến</a:t>
            </a:r>
            <a:r>
              <a:rPr lang="en-US" sz="2400" b="1" kern="100" dirty="0">
                <a:solidFill>
                  <a:srgbClr val="000000"/>
                </a:solidFill>
                <a:latin typeface="UTM Avo" panose="02040603050506020204" pitchFamily="18" charset="0"/>
                <a:ea typeface="Calibri" panose="020F0502020204030204" pitchFamily="34" charset="0"/>
                <a:cs typeface="Arial"/>
                <a:sym typeface="Arial"/>
              </a:rPr>
              <a:t> nay: </a:t>
            </a:r>
            <a:r>
              <a:rPr lang="en-US" sz="2400" kern="100" dirty="0" err="1">
                <a:solidFill>
                  <a:srgbClr val="000000"/>
                </a:solidFill>
                <a:latin typeface="UTM Avo" panose="02040603050506020204" pitchFamily="18" charset="0"/>
                <a:ea typeface="Calibri" panose="020F0502020204030204" pitchFamily="34" charset="0"/>
                <a:cs typeface="Arial"/>
                <a:sym typeface="Arial"/>
              </a:rPr>
              <a:t>ổn</a:t>
            </a:r>
            <a:r>
              <a:rPr lang="en-US" sz="2400" kern="100" dirty="0">
                <a:solidFill>
                  <a:srgbClr val="000000"/>
                </a:solidFill>
                <a:latin typeface="UTM Avo" panose="02040603050506020204" pitchFamily="18" charset="0"/>
                <a:ea typeface="Calibri" panose="020F0502020204030204" pitchFamily="34" charset="0"/>
                <a:cs typeface="Arial"/>
                <a:sym typeface="Arial"/>
              </a:rPr>
              <a:t> </a:t>
            </a:r>
            <a:r>
              <a:rPr lang="en-US" sz="2400" kern="100" dirty="0" err="1">
                <a:solidFill>
                  <a:srgbClr val="000000"/>
                </a:solidFill>
                <a:latin typeface="UTM Avo" panose="02040603050506020204" pitchFamily="18" charset="0"/>
                <a:ea typeface="Calibri" panose="020F0502020204030204" pitchFamily="34" charset="0"/>
                <a:cs typeface="Arial"/>
                <a:sym typeface="Arial"/>
              </a:rPr>
              <a:t>định</a:t>
            </a:r>
            <a:r>
              <a:rPr lang="en-US" sz="2400" kern="100" dirty="0">
                <a:solidFill>
                  <a:srgbClr val="000000"/>
                </a:solidFill>
                <a:latin typeface="UTM Avo" panose="02040603050506020204" pitchFamily="18" charset="0"/>
                <a:ea typeface="Calibri" panose="020F0502020204030204" pitchFamily="34" charset="0"/>
                <a:cs typeface="Arial"/>
                <a:sym typeface="Arial"/>
              </a:rPr>
              <a:t> </a:t>
            </a:r>
            <a:r>
              <a:rPr lang="en-US" sz="2400" kern="100" dirty="0" err="1">
                <a:solidFill>
                  <a:srgbClr val="000000"/>
                </a:solidFill>
                <a:latin typeface="UTM Avo" panose="02040603050506020204" pitchFamily="18" charset="0"/>
                <a:ea typeface="Calibri" panose="020F0502020204030204" pitchFamily="34" charset="0"/>
                <a:cs typeface="Arial"/>
                <a:sym typeface="Arial"/>
              </a:rPr>
              <a:t>nhưng</a:t>
            </a:r>
            <a:r>
              <a:rPr lang="en-US" sz="2400" kern="100" dirty="0">
                <a:solidFill>
                  <a:srgbClr val="000000"/>
                </a:solidFill>
                <a:latin typeface="UTM Avo" panose="02040603050506020204" pitchFamily="18" charset="0"/>
                <a:ea typeface="Calibri" panose="020F0502020204030204" pitchFamily="34" charset="0"/>
                <a:cs typeface="Arial"/>
                <a:sym typeface="Arial"/>
              </a:rPr>
              <a:t> </a:t>
            </a:r>
            <a:r>
              <a:rPr lang="en-US" sz="2400" kern="100" dirty="0" err="1">
                <a:solidFill>
                  <a:srgbClr val="000000"/>
                </a:solidFill>
                <a:latin typeface="UTM Avo" panose="02040603050506020204" pitchFamily="18" charset="0"/>
                <a:ea typeface="Calibri" panose="020F0502020204030204" pitchFamily="34" charset="0"/>
                <a:cs typeface="Arial"/>
                <a:sym typeface="Arial"/>
              </a:rPr>
              <a:t>vẫn</a:t>
            </a:r>
            <a:r>
              <a:rPr lang="en-US" sz="2400" kern="100" dirty="0">
                <a:solidFill>
                  <a:srgbClr val="000000"/>
                </a:solidFill>
                <a:latin typeface="UTM Avo" panose="02040603050506020204" pitchFamily="18" charset="0"/>
                <a:ea typeface="Calibri" panose="020F0502020204030204" pitchFamily="34" charset="0"/>
                <a:cs typeface="Arial"/>
                <a:sym typeface="Arial"/>
              </a:rPr>
              <a:t> </a:t>
            </a:r>
            <a:r>
              <a:rPr lang="en-US" sz="2400" kern="100" dirty="0" err="1">
                <a:solidFill>
                  <a:srgbClr val="000000"/>
                </a:solidFill>
                <a:latin typeface="UTM Avo" panose="02040603050506020204" pitchFamily="18" charset="0"/>
                <a:ea typeface="Calibri" panose="020F0502020204030204" pitchFamily="34" charset="0"/>
                <a:cs typeface="Arial"/>
                <a:sym typeface="Arial"/>
              </a:rPr>
              <a:t>xảy</a:t>
            </a:r>
            <a:r>
              <a:rPr lang="en-US" sz="2400" kern="100" dirty="0">
                <a:solidFill>
                  <a:srgbClr val="000000"/>
                </a:solidFill>
                <a:latin typeface="UTM Avo" panose="02040603050506020204" pitchFamily="18" charset="0"/>
                <a:ea typeface="Calibri" panose="020F0502020204030204" pitchFamily="34" charset="0"/>
                <a:cs typeface="Arial"/>
                <a:sym typeface="Arial"/>
              </a:rPr>
              <a:t> </a:t>
            </a:r>
            <a:r>
              <a:rPr lang="en-US" sz="2400" kern="100" dirty="0" err="1">
                <a:solidFill>
                  <a:srgbClr val="000000"/>
                </a:solidFill>
                <a:latin typeface="UTM Avo" panose="02040603050506020204" pitchFamily="18" charset="0"/>
                <a:ea typeface="Calibri" panose="020F0502020204030204" pitchFamily="34" charset="0"/>
                <a:cs typeface="Arial"/>
                <a:sym typeface="Arial"/>
              </a:rPr>
              <a:t>ra</a:t>
            </a:r>
            <a:r>
              <a:rPr lang="en-US" sz="2400" kern="100" dirty="0">
                <a:solidFill>
                  <a:srgbClr val="000000"/>
                </a:solidFill>
                <a:latin typeface="UTM Avo" panose="02040603050506020204" pitchFamily="18" charset="0"/>
                <a:ea typeface="Calibri" panose="020F0502020204030204" pitchFamily="34" charset="0"/>
                <a:cs typeface="Arial"/>
                <a:sym typeface="Arial"/>
              </a:rPr>
              <a:t> </a:t>
            </a:r>
            <a:r>
              <a:rPr lang="en-US" sz="2400" kern="100" dirty="0" err="1">
                <a:solidFill>
                  <a:srgbClr val="000000"/>
                </a:solidFill>
                <a:latin typeface="UTM Avo" panose="02040603050506020204" pitchFamily="18" charset="0"/>
                <a:ea typeface="Calibri" panose="020F0502020204030204" pitchFamily="34" charset="0"/>
                <a:cs typeface="Arial"/>
                <a:sym typeface="Arial"/>
              </a:rPr>
              <a:t>khủng</a:t>
            </a:r>
            <a:r>
              <a:rPr lang="en-US" sz="2400" kern="100" dirty="0">
                <a:solidFill>
                  <a:srgbClr val="000000"/>
                </a:solidFill>
                <a:latin typeface="UTM Avo" panose="02040603050506020204" pitchFamily="18" charset="0"/>
                <a:ea typeface="Calibri" panose="020F0502020204030204" pitchFamily="34" charset="0"/>
                <a:cs typeface="Arial"/>
                <a:sym typeface="Arial"/>
              </a:rPr>
              <a:t> </a:t>
            </a:r>
            <a:r>
              <a:rPr lang="en-US" sz="2400" kern="100" dirty="0" err="1">
                <a:solidFill>
                  <a:srgbClr val="000000"/>
                </a:solidFill>
                <a:latin typeface="UTM Avo" panose="02040603050506020204" pitchFamily="18" charset="0"/>
                <a:ea typeface="Calibri" panose="020F0502020204030204" pitchFamily="34" charset="0"/>
                <a:cs typeface="Arial"/>
                <a:sym typeface="Arial"/>
              </a:rPr>
              <a:t>hoảng</a:t>
            </a:r>
            <a:r>
              <a:rPr lang="en-US" sz="2400" kern="100" dirty="0">
                <a:solidFill>
                  <a:srgbClr val="000000"/>
                </a:solidFill>
                <a:latin typeface="UTM Avo" panose="02040603050506020204" pitchFamily="18" charset="0"/>
                <a:ea typeface="Calibri" panose="020F0502020204030204" pitchFamily="34" charset="0"/>
                <a:cs typeface="Arial"/>
                <a:sym typeface="Arial"/>
              </a:rPr>
              <a:t> </a:t>
            </a:r>
            <a:r>
              <a:rPr lang="en-US" sz="2400" kern="100" dirty="0" err="1">
                <a:solidFill>
                  <a:srgbClr val="000000"/>
                </a:solidFill>
                <a:latin typeface="UTM Avo" panose="02040603050506020204" pitchFamily="18" charset="0"/>
                <a:ea typeface="Calibri" panose="020F0502020204030204" pitchFamily="34" charset="0"/>
                <a:cs typeface="Arial"/>
                <a:sym typeface="Arial"/>
              </a:rPr>
              <a:t>chính</a:t>
            </a:r>
            <a:r>
              <a:rPr lang="en-US" sz="2400" kern="100" dirty="0">
                <a:solidFill>
                  <a:srgbClr val="000000"/>
                </a:solidFill>
                <a:latin typeface="UTM Avo" panose="02040603050506020204" pitchFamily="18" charset="0"/>
                <a:ea typeface="Calibri" panose="020F0502020204030204" pitchFamily="34" charset="0"/>
                <a:cs typeface="Arial"/>
                <a:sym typeface="Arial"/>
              </a:rPr>
              <a:t> </a:t>
            </a:r>
            <a:r>
              <a:rPr lang="en-US" sz="2400" kern="100" dirty="0" err="1">
                <a:solidFill>
                  <a:srgbClr val="000000"/>
                </a:solidFill>
                <a:latin typeface="UTM Avo" panose="02040603050506020204" pitchFamily="18" charset="0"/>
                <a:ea typeface="Calibri" panose="020F0502020204030204" pitchFamily="34" charset="0"/>
                <a:cs typeface="Arial"/>
                <a:sym typeface="Arial"/>
              </a:rPr>
              <a:t>trị</a:t>
            </a:r>
            <a:r>
              <a:rPr lang="en-US" sz="2400" kern="100" dirty="0">
                <a:solidFill>
                  <a:srgbClr val="000000"/>
                </a:solidFill>
                <a:latin typeface="UTM Avo" panose="02040603050506020204" pitchFamily="18" charset="0"/>
                <a:ea typeface="Calibri" panose="020F0502020204030204" pitchFamily="34" charset="0"/>
                <a:cs typeface="Arial"/>
                <a:sym typeface="Arial"/>
              </a:rPr>
              <a:t>. </a:t>
            </a:r>
            <a:endParaRPr lang="en-US" sz="2400" kern="0" dirty="0">
              <a:solidFill>
                <a:srgbClr val="000000"/>
              </a:solidFill>
              <a:latin typeface="UTM Avo" panose="02040603050506020204" pitchFamily="18" charset="0"/>
              <a:ea typeface="Calibri" panose="020F0502020204030204" pitchFamily="34" charset="0"/>
              <a:cs typeface="Arial"/>
              <a:sym typeface="Arial"/>
            </a:endParaRPr>
          </a:p>
        </p:txBody>
      </p:sp>
    </p:spTree>
    <p:extLst>
      <p:ext uri="{BB962C8B-B14F-4D97-AF65-F5344CB8AC3E}">
        <p14:creationId xmlns:p14="http://schemas.microsoft.com/office/powerpoint/2010/main" val="4107571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6061837-16A6-53C0-3655-D6ED09CE96B5}"/>
            </a:ext>
          </a:extLst>
        </p:cNvPr>
        <p:cNvGrpSpPr/>
        <p:nvPr/>
      </p:nvGrpSpPr>
      <p:grpSpPr>
        <a:xfrm>
          <a:off x="0" y="0"/>
          <a:ext cx="0" cy="0"/>
          <a:chOff x="0" y="0"/>
          <a:chExt cx="0" cy="0"/>
        </a:xfrm>
      </p:grpSpPr>
      <p:sp>
        <p:nvSpPr>
          <p:cNvPr id="8" name="Google Shape;812;p48">
            <a:extLst>
              <a:ext uri="{FF2B5EF4-FFF2-40B4-BE49-F238E27FC236}">
                <a16:creationId xmlns:a16="http://schemas.microsoft.com/office/drawing/2014/main" id="{570BE9CD-4348-9062-F4B9-43E968EEE3CC}"/>
              </a:ext>
            </a:extLst>
          </p:cNvPr>
          <p:cNvSpPr/>
          <p:nvPr/>
        </p:nvSpPr>
        <p:spPr>
          <a:xfrm flipH="1">
            <a:off x="7661787" y="5817530"/>
            <a:ext cx="2140149" cy="642273"/>
          </a:xfrm>
          <a:custGeom>
            <a:avLst/>
            <a:gdLst/>
            <a:ahLst/>
            <a:cxnLst/>
            <a:rect l="l" t="t" r="r" b="b"/>
            <a:pathLst>
              <a:path w="17738" h="5323" extrusionOk="0">
                <a:moveTo>
                  <a:pt x="11556" y="2340"/>
                </a:moveTo>
                <a:cubicBezTo>
                  <a:pt x="12299" y="945"/>
                  <a:pt x="14426" y="1582"/>
                  <a:pt x="14182" y="3163"/>
                </a:cubicBezTo>
                <a:cubicBezTo>
                  <a:pt x="15217" y="2346"/>
                  <a:pt x="16512" y="3539"/>
                  <a:pt x="16023" y="4585"/>
                </a:cubicBezTo>
                <a:cubicBezTo>
                  <a:pt x="16299" y="4707"/>
                  <a:pt x="17737" y="4967"/>
                  <a:pt x="17737" y="5301"/>
                </a:cubicBezTo>
                <a:cubicBezTo>
                  <a:pt x="17737" y="5312"/>
                  <a:pt x="17737" y="5317"/>
                  <a:pt x="17727" y="5322"/>
                </a:cubicBezTo>
                <a:lnTo>
                  <a:pt x="21" y="5322"/>
                </a:lnTo>
                <a:cubicBezTo>
                  <a:pt x="16" y="5317"/>
                  <a:pt x="16" y="5312"/>
                  <a:pt x="11" y="5306"/>
                </a:cubicBezTo>
                <a:cubicBezTo>
                  <a:pt x="0" y="5285"/>
                  <a:pt x="435" y="5168"/>
                  <a:pt x="472" y="5163"/>
                </a:cubicBezTo>
                <a:cubicBezTo>
                  <a:pt x="1104" y="5020"/>
                  <a:pt x="1449" y="4903"/>
                  <a:pt x="2080" y="4818"/>
                </a:cubicBezTo>
                <a:cubicBezTo>
                  <a:pt x="2298" y="3906"/>
                  <a:pt x="3194" y="3810"/>
                  <a:pt x="3608" y="4346"/>
                </a:cubicBezTo>
                <a:cubicBezTo>
                  <a:pt x="3539" y="3009"/>
                  <a:pt x="4929" y="2234"/>
                  <a:pt x="5958" y="3338"/>
                </a:cubicBezTo>
                <a:cubicBezTo>
                  <a:pt x="5730" y="1640"/>
                  <a:pt x="7439" y="839"/>
                  <a:pt x="8553" y="2181"/>
                </a:cubicBezTo>
                <a:cubicBezTo>
                  <a:pt x="8813" y="1"/>
                  <a:pt x="11323" y="245"/>
                  <a:pt x="11556" y="2340"/>
                </a:cubicBezTo>
                <a:close/>
              </a:path>
            </a:pathLst>
          </a:custGeom>
          <a:solidFill>
            <a:srgbClr val="496FA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nvGrpSpPr>
          <p:cNvPr id="9" name="Google Shape;817;p48">
            <a:extLst>
              <a:ext uri="{FF2B5EF4-FFF2-40B4-BE49-F238E27FC236}">
                <a16:creationId xmlns:a16="http://schemas.microsoft.com/office/drawing/2014/main" id="{F1D63E1C-C544-CDC1-80F4-32BC24E7038C}"/>
              </a:ext>
            </a:extLst>
          </p:cNvPr>
          <p:cNvGrpSpPr/>
          <p:nvPr/>
        </p:nvGrpSpPr>
        <p:grpSpPr>
          <a:xfrm rot="344340" flipH="1">
            <a:off x="-311478" y="3089513"/>
            <a:ext cx="5086713" cy="5021572"/>
            <a:chOff x="9309369" y="3125127"/>
            <a:chExt cx="2044441" cy="2018367"/>
          </a:xfrm>
        </p:grpSpPr>
        <p:sp>
          <p:nvSpPr>
            <p:cNvPr id="10" name="Google Shape;818;p48">
              <a:extLst>
                <a:ext uri="{FF2B5EF4-FFF2-40B4-BE49-F238E27FC236}">
                  <a16:creationId xmlns:a16="http://schemas.microsoft.com/office/drawing/2014/main" id="{81A4DE7E-AD33-4511-2A01-B7AAD958BA44}"/>
                </a:ext>
              </a:extLst>
            </p:cNvPr>
            <p:cNvSpPr/>
            <p:nvPr/>
          </p:nvSpPr>
          <p:spPr>
            <a:xfrm flipH="1">
              <a:off x="9309369" y="3125127"/>
              <a:ext cx="2044441" cy="2017474"/>
            </a:xfrm>
            <a:custGeom>
              <a:avLst/>
              <a:gdLst/>
              <a:ahLst/>
              <a:cxnLst/>
              <a:rect l="l" t="t" r="r" b="b"/>
              <a:pathLst>
                <a:path w="13722" h="13541" extrusionOk="0">
                  <a:moveTo>
                    <a:pt x="0" y="1"/>
                  </a:moveTo>
                  <a:lnTo>
                    <a:pt x="0" y="13541"/>
                  </a:lnTo>
                  <a:lnTo>
                    <a:pt x="13721" y="13541"/>
                  </a:lnTo>
                  <a:lnTo>
                    <a:pt x="13721" y="9561"/>
                  </a:lnTo>
                  <a:cubicBezTo>
                    <a:pt x="11875" y="9837"/>
                    <a:pt x="9524" y="9795"/>
                    <a:pt x="7800" y="8925"/>
                  </a:cubicBezTo>
                  <a:cubicBezTo>
                    <a:pt x="4956" y="7487"/>
                    <a:pt x="5725" y="4733"/>
                    <a:pt x="3815" y="2537"/>
                  </a:cubicBezTo>
                  <a:cubicBezTo>
                    <a:pt x="2579" y="1120"/>
                    <a:pt x="1210" y="1"/>
                    <a:pt x="0" y="1"/>
                  </a:cubicBezTo>
                  <a:close/>
                </a:path>
              </a:pathLst>
            </a:custGeom>
            <a:solidFill>
              <a:srgbClr val="DD517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 name="Google Shape;819;p48">
              <a:extLst>
                <a:ext uri="{FF2B5EF4-FFF2-40B4-BE49-F238E27FC236}">
                  <a16:creationId xmlns:a16="http://schemas.microsoft.com/office/drawing/2014/main" id="{CF941C17-A94D-1CF6-1967-F122591C2995}"/>
                </a:ext>
              </a:extLst>
            </p:cNvPr>
            <p:cNvSpPr/>
            <p:nvPr/>
          </p:nvSpPr>
          <p:spPr>
            <a:xfrm flipH="1">
              <a:off x="9309369" y="3300636"/>
              <a:ext cx="2044441" cy="1842857"/>
            </a:xfrm>
            <a:custGeom>
              <a:avLst/>
              <a:gdLst/>
              <a:ahLst/>
              <a:cxnLst/>
              <a:rect l="l" t="t" r="r" b="b"/>
              <a:pathLst>
                <a:path w="13722" h="12369" extrusionOk="0">
                  <a:moveTo>
                    <a:pt x="0" y="6479"/>
                  </a:moveTo>
                  <a:lnTo>
                    <a:pt x="0" y="7911"/>
                  </a:lnTo>
                  <a:cubicBezTo>
                    <a:pt x="154" y="8192"/>
                    <a:pt x="414" y="8872"/>
                    <a:pt x="552" y="9163"/>
                  </a:cubicBezTo>
                  <a:cubicBezTo>
                    <a:pt x="1152" y="10384"/>
                    <a:pt x="1799" y="11509"/>
                    <a:pt x="2892" y="12363"/>
                  </a:cubicBezTo>
                  <a:lnTo>
                    <a:pt x="4240" y="12363"/>
                  </a:lnTo>
                  <a:cubicBezTo>
                    <a:pt x="2913" y="11774"/>
                    <a:pt x="1799" y="9922"/>
                    <a:pt x="1078" y="8442"/>
                  </a:cubicBezTo>
                  <a:cubicBezTo>
                    <a:pt x="754" y="7784"/>
                    <a:pt x="446" y="7110"/>
                    <a:pt x="0" y="6479"/>
                  </a:cubicBezTo>
                  <a:close/>
                  <a:moveTo>
                    <a:pt x="0" y="3067"/>
                  </a:moveTo>
                  <a:lnTo>
                    <a:pt x="0" y="4075"/>
                  </a:lnTo>
                  <a:cubicBezTo>
                    <a:pt x="796" y="4887"/>
                    <a:pt x="1237" y="5858"/>
                    <a:pt x="1735" y="6877"/>
                  </a:cubicBezTo>
                  <a:cubicBezTo>
                    <a:pt x="3173" y="9981"/>
                    <a:pt x="4494" y="11710"/>
                    <a:pt x="7471" y="12368"/>
                  </a:cubicBezTo>
                  <a:lnTo>
                    <a:pt x="13721" y="12363"/>
                  </a:lnTo>
                  <a:lnTo>
                    <a:pt x="13721" y="12235"/>
                  </a:lnTo>
                  <a:cubicBezTo>
                    <a:pt x="10548" y="12235"/>
                    <a:pt x="8537" y="12182"/>
                    <a:pt x="6213" y="11074"/>
                  </a:cubicBezTo>
                  <a:cubicBezTo>
                    <a:pt x="4181" y="9970"/>
                    <a:pt x="3407" y="8431"/>
                    <a:pt x="2484" y="6542"/>
                  </a:cubicBezTo>
                  <a:cubicBezTo>
                    <a:pt x="1889" y="5322"/>
                    <a:pt x="1194" y="4065"/>
                    <a:pt x="0" y="3067"/>
                  </a:cubicBezTo>
                  <a:close/>
                  <a:moveTo>
                    <a:pt x="0" y="0"/>
                  </a:moveTo>
                  <a:lnTo>
                    <a:pt x="0" y="876"/>
                  </a:lnTo>
                  <a:cubicBezTo>
                    <a:pt x="1481" y="1847"/>
                    <a:pt x="2181" y="3194"/>
                    <a:pt x="2855" y="4632"/>
                  </a:cubicBezTo>
                  <a:cubicBezTo>
                    <a:pt x="3725" y="6505"/>
                    <a:pt x="4510" y="8373"/>
                    <a:pt x="6802" y="9551"/>
                  </a:cubicBezTo>
                  <a:lnTo>
                    <a:pt x="6808" y="9551"/>
                  </a:lnTo>
                  <a:cubicBezTo>
                    <a:pt x="8951" y="10538"/>
                    <a:pt x="11471" y="10776"/>
                    <a:pt x="13721" y="10670"/>
                  </a:cubicBezTo>
                  <a:lnTo>
                    <a:pt x="13721" y="9864"/>
                  </a:lnTo>
                  <a:cubicBezTo>
                    <a:pt x="11795" y="10028"/>
                    <a:pt x="9174" y="9837"/>
                    <a:pt x="7137" y="8877"/>
                  </a:cubicBezTo>
                  <a:cubicBezTo>
                    <a:pt x="5110" y="7832"/>
                    <a:pt x="4425" y="6219"/>
                    <a:pt x="3539" y="4314"/>
                  </a:cubicBezTo>
                  <a:cubicBezTo>
                    <a:pt x="2802" y="2738"/>
                    <a:pt x="1911" y="1093"/>
                    <a:pt x="0"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 name="Google Shape;820;p48">
              <a:extLst>
                <a:ext uri="{FF2B5EF4-FFF2-40B4-BE49-F238E27FC236}">
                  <a16:creationId xmlns:a16="http://schemas.microsoft.com/office/drawing/2014/main" id="{CFEB71C9-8097-10F4-55D3-7D9B32455F36}"/>
                </a:ext>
              </a:extLst>
            </p:cNvPr>
            <p:cNvSpPr/>
            <p:nvPr/>
          </p:nvSpPr>
          <p:spPr>
            <a:xfrm flipH="1">
              <a:off x="9309369" y="3619920"/>
              <a:ext cx="2044441" cy="1522678"/>
            </a:xfrm>
            <a:custGeom>
              <a:avLst/>
              <a:gdLst/>
              <a:ahLst/>
              <a:cxnLst/>
              <a:rect l="l" t="t" r="r" b="b"/>
              <a:pathLst>
                <a:path w="13722" h="10220" extrusionOk="0">
                  <a:moveTo>
                    <a:pt x="11249" y="10055"/>
                  </a:moveTo>
                  <a:cubicBezTo>
                    <a:pt x="11238" y="10114"/>
                    <a:pt x="11227" y="10167"/>
                    <a:pt x="11222" y="10220"/>
                  </a:cubicBezTo>
                  <a:lnTo>
                    <a:pt x="13721" y="10220"/>
                  </a:lnTo>
                  <a:lnTo>
                    <a:pt x="13721" y="10092"/>
                  </a:lnTo>
                  <a:cubicBezTo>
                    <a:pt x="12814" y="10092"/>
                    <a:pt x="12002" y="10087"/>
                    <a:pt x="11249" y="10055"/>
                  </a:cubicBezTo>
                  <a:close/>
                  <a:moveTo>
                    <a:pt x="13721" y="7721"/>
                  </a:moveTo>
                  <a:cubicBezTo>
                    <a:pt x="13090" y="7774"/>
                    <a:pt x="12384" y="7790"/>
                    <a:pt x="11647" y="7753"/>
                  </a:cubicBezTo>
                  <a:cubicBezTo>
                    <a:pt x="11604" y="8002"/>
                    <a:pt x="11562" y="8246"/>
                    <a:pt x="11514" y="8511"/>
                  </a:cubicBezTo>
                  <a:cubicBezTo>
                    <a:pt x="12262" y="8559"/>
                    <a:pt x="13005" y="8559"/>
                    <a:pt x="13721" y="8527"/>
                  </a:cubicBezTo>
                  <a:lnTo>
                    <a:pt x="13721" y="7721"/>
                  </a:lnTo>
                  <a:close/>
                  <a:moveTo>
                    <a:pt x="0" y="4336"/>
                  </a:moveTo>
                  <a:lnTo>
                    <a:pt x="0" y="5768"/>
                  </a:lnTo>
                  <a:cubicBezTo>
                    <a:pt x="154" y="6049"/>
                    <a:pt x="414" y="6729"/>
                    <a:pt x="552" y="7020"/>
                  </a:cubicBezTo>
                  <a:cubicBezTo>
                    <a:pt x="1152" y="8241"/>
                    <a:pt x="1799" y="9366"/>
                    <a:pt x="2892" y="10220"/>
                  </a:cubicBezTo>
                  <a:lnTo>
                    <a:pt x="4240" y="10220"/>
                  </a:lnTo>
                  <a:cubicBezTo>
                    <a:pt x="2913" y="9631"/>
                    <a:pt x="1799" y="7779"/>
                    <a:pt x="1078" y="6299"/>
                  </a:cubicBezTo>
                  <a:cubicBezTo>
                    <a:pt x="754" y="5641"/>
                    <a:pt x="446" y="4967"/>
                    <a:pt x="0" y="4336"/>
                  </a:cubicBezTo>
                  <a:close/>
                  <a:moveTo>
                    <a:pt x="1157" y="2139"/>
                  </a:moveTo>
                  <a:cubicBezTo>
                    <a:pt x="1030" y="2373"/>
                    <a:pt x="892" y="2622"/>
                    <a:pt x="749" y="2877"/>
                  </a:cubicBezTo>
                  <a:cubicBezTo>
                    <a:pt x="1125" y="3455"/>
                    <a:pt x="1417" y="4086"/>
                    <a:pt x="1735" y="4734"/>
                  </a:cubicBezTo>
                  <a:cubicBezTo>
                    <a:pt x="2908" y="7265"/>
                    <a:pt x="4006" y="8883"/>
                    <a:pt x="5985" y="9753"/>
                  </a:cubicBezTo>
                  <a:cubicBezTo>
                    <a:pt x="6160" y="9535"/>
                    <a:pt x="6330" y="9302"/>
                    <a:pt x="6505" y="9063"/>
                  </a:cubicBezTo>
                  <a:cubicBezTo>
                    <a:pt x="6410" y="9021"/>
                    <a:pt x="6309" y="8978"/>
                    <a:pt x="6213" y="8931"/>
                  </a:cubicBezTo>
                  <a:cubicBezTo>
                    <a:pt x="4181" y="7827"/>
                    <a:pt x="3407" y="6288"/>
                    <a:pt x="2484" y="4399"/>
                  </a:cubicBezTo>
                  <a:cubicBezTo>
                    <a:pt x="2112" y="3635"/>
                    <a:pt x="1704" y="2861"/>
                    <a:pt x="1157" y="2139"/>
                  </a:cubicBezTo>
                  <a:close/>
                  <a:moveTo>
                    <a:pt x="2330" y="1"/>
                  </a:moveTo>
                  <a:cubicBezTo>
                    <a:pt x="2202" y="245"/>
                    <a:pt x="2070" y="489"/>
                    <a:pt x="1932" y="738"/>
                  </a:cubicBezTo>
                  <a:cubicBezTo>
                    <a:pt x="2282" y="1290"/>
                    <a:pt x="2568" y="1884"/>
                    <a:pt x="2855" y="2489"/>
                  </a:cubicBezTo>
                  <a:cubicBezTo>
                    <a:pt x="3725" y="4362"/>
                    <a:pt x="4510" y="6230"/>
                    <a:pt x="6802" y="7408"/>
                  </a:cubicBezTo>
                  <a:lnTo>
                    <a:pt x="6808" y="7408"/>
                  </a:lnTo>
                  <a:cubicBezTo>
                    <a:pt x="7025" y="7514"/>
                    <a:pt x="7248" y="7604"/>
                    <a:pt x="7476" y="7689"/>
                  </a:cubicBezTo>
                  <a:cubicBezTo>
                    <a:pt x="7625" y="7482"/>
                    <a:pt x="7773" y="7270"/>
                    <a:pt x="7927" y="7058"/>
                  </a:cubicBezTo>
                  <a:cubicBezTo>
                    <a:pt x="7657" y="6962"/>
                    <a:pt x="7391" y="6851"/>
                    <a:pt x="7137" y="6734"/>
                  </a:cubicBezTo>
                  <a:cubicBezTo>
                    <a:pt x="5110" y="5689"/>
                    <a:pt x="4425" y="4076"/>
                    <a:pt x="3539" y="2171"/>
                  </a:cubicBezTo>
                  <a:cubicBezTo>
                    <a:pt x="3195" y="1439"/>
                    <a:pt x="2823" y="696"/>
                    <a:pt x="2330" y="1"/>
                  </a:cubicBezTo>
                  <a:close/>
                </a:path>
              </a:pathLst>
            </a:custGeom>
            <a:solidFill>
              <a:srgbClr val="EAF3F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 name="Google Shape;821;p48">
              <a:extLst>
                <a:ext uri="{FF2B5EF4-FFF2-40B4-BE49-F238E27FC236}">
                  <a16:creationId xmlns:a16="http://schemas.microsoft.com/office/drawing/2014/main" id="{B56696DE-4B6F-E889-5468-B93944300ABF}"/>
                </a:ext>
              </a:extLst>
            </p:cNvPr>
            <p:cNvSpPr/>
            <p:nvPr/>
          </p:nvSpPr>
          <p:spPr>
            <a:xfrm flipH="1">
              <a:off x="10497564" y="3125127"/>
              <a:ext cx="856246" cy="2017474"/>
            </a:xfrm>
            <a:custGeom>
              <a:avLst/>
              <a:gdLst/>
              <a:ahLst/>
              <a:cxnLst/>
              <a:rect l="l" t="t" r="r" b="b"/>
              <a:pathLst>
                <a:path w="5747" h="13541" extrusionOk="0">
                  <a:moveTo>
                    <a:pt x="0" y="1"/>
                  </a:moveTo>
                  <a:lnTo>
                    <a:pt x="0" y="13541"/>
                  </a:lnTo>
                  <a:lnTo>
                    <a:pt x="1067" y="13541"/>
                  </a:lnTo>
                  <a:cubicBezTo>
                    <a:pt x="2436" y="11546"/>
                    <a:pt x="4272" y="8872"/>
                    <a:pt x="5747" y="6744"/>
                  </a:cubicBezTo>
                  <a:cubicBezTo>
                    <a:pt x="5147" y="5418"/>
                    <a:pt x="4977" y="3874"/>
                    <a:pt x="3815" y="2537"/>
                  </a:cubicBezTo>
                  <a:cubicBezTo>
                    <a:pt x="2579" y="1120"/>
                    <a:pt x="1210" y="1"/>
                    <a:pt x="0" y="1"/>
                  </a:cubicBezTo>
                  <a:close/>
                </a:path>
              </a:pathLst>
            </a:custGeom>
            <a:solidFill>
              <a:srgbClr val="496FA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 name="Google Shape;822;p48">
              <a:extLst>
                <a:ext uri="{FF2B5EF4-FFF2-40B4-BE49-F238E27FC236}">
                  <a16:creationId xmlns:a16="http://schemas.microsoft.com/office/drawing/2014/main" id="{61954EC8-E1CB-2314-60B6-C92B8778A760}"/>
                </a:ext>
              </a:extLst>
            </p:cNvPr>
            <p:cNvSpPr/>
            <p:nvPr/>
          </p:nvSpPr>
          <p:spPr>
            <a:xfrm flipH="1">
              <a:off x="10577422" y="3300636"/>
              <a:ext cx="776387" cy="1757486"/>
            </a:xfrm>
            <a:custGeom>
              <a:avLst/>
              <a:gdLst/>
              <a:ahLst/>
              <a:cxnLst/>
              <a:rect l="l" t="t" r="r" b="b"/>
              <a:pathLst>
                <a:path w="5211" h="11796" extrusionOk="0">
                  <a:moveTo>
                    <a:pt x="950" y="0"/>
                  </a:moveTo>
                  <a:lnTo>
                    <a:pt x="945" y="361"/>
                  </a:lnTo>
                  <a:lnTo>
                    <a:pt x="632" y="542"/>
                  </a:lnTo>
                  <a:lnTo>
                    <a:pt x="966" y="642"/>
                  </a:lnTo>
                  <a:lnTo>
                    <a:pt x="1024" y="998"/>
                  </a:lnTo>
                  <a:lnTo>
                    <a:pt x="1237" y="695"/>
                  </a:lnTo>
                  <a:lnTo>
                    <a:pt x="1582" y="727"/>
                  </a:lnTo>
                  <a:lnTo>
                    <a:pt x="1380" y="446"/>
                  </a:lnTo>
                  <a:lnTo>
                    <a:pt x="1539" y="112"/>
                  </a:lnTo>
                  <a:lnTo>
                    <a:pt x="1205" y="239"/>
                  </a:lnTo>
                  <a:lnTo>
                    <a:pt x="950" y="0"/>
                  </a:lnTo>
                  <a:close/>
                  <a:moveTo>
                    <a:pt x="207" y="1693"/>
                  </a:moveTo>
                  <a:lnTo>
                    <a:pt x="0" y="1767"/>
                  </a:lnTo>
                  <a:lnTo>
                    <a:pt x="0" y="2287"/>
                  </a:lnTo>
                  <a:lnTo>
                    <a:pt x="250" y="2308"/>
                  </a:lnTo>
                  <a:lnTo>
                    <a:pt x="54" y="2022"/>
                  </a:lnTo>
                  <a:lnTo>
                    <a:pt x="207" y="1693"/>
                  </a:lnTo>
                  <a:close/>
                  <a:moveTo>
                    <a:pt x="1306" y="1831"/>
                  </a:moveTo>
                  <a:lnTo>
                    <a:pt x="1306" y="2192"/>
                  </a:lnTo>
                  <a:lnTo>
                    <a:pt x="998" y="2383"/>
                  </a:lnTo>
                  <a:lnTo>
                    <a:pt x="1332" y="2473"/>
                  </a:lnTo>
                  <a:lnTo>
                    <a:pt x="1396" y="2823"/>
                  </a:lnTo>
                  <a:lnTo>
                    <a:pt x="1603" y="2521"/>
                  </a:lnTo>
                  <a:lnTo>
                    <a:pt x="1953" y="2547"/>
                  </a:lnTo>
                  <a:lnTo>
                    <a:pt x="1953" y="2547"/>
                  </a:lnTo>
                  <a:lnTo>
                    <a:pt x="1746" y="2266"/>
                  </a:lnTo>
                  <a:lnTo>
                    <a:pt x="1895" y="1932"/>
                  </a:lnTo>
                  <a:lnTo>
                    <a:pt x="1560" y="2064"/>
                  </a:lnTo>
                  <a:lnTo>
                    <a:pt x="1306" y="1831"/>
                  </a:lnTo>
                  <a:close/>
                  <a:moveTo>
                    <a:pt x="3115" y="1905"/>
                  </a:moveTo>
                  <a:lnTo>
                    <a:pt x="3104" y="2266"/>
                  </a:lnTo>
                  <a:lnTo>
                    <a:pt x="2791" y="2457"/>
                  </a:lnTo>
                  <a:lnTo>
                    <a:pt x="3126" y="2547"/>
                  </a:lnTo>
                  <a:lnTo>
                    <a:pt x="3179" y="2903"/>
                  </a:lnTo>
                  <a:lnTo>
                    <a:pt x="3391" y="2595"/>
                  </a:lnTo>
                  <a:lnTo>
                    <a:pt x="3741" y="2621"/>
                  </a:lnTo>
                  <a:lnTo>
                    <a:pt x="3741" y="2621"/>
                  </a:lnTo>
                  <a:lnTo>
                    <a:pt x="3539" y="2346"/>
                  </a:lnTo>
                  <a:lnTo>
                    <a:pt x="3699" y="2011"/>
                  </a:lnTo>
                  <a:lnTo>
                    <a:pt x="3699" y="2011"/>
                  </a:lnTo>
                  <a:lnTo>
                    <a:pt x="3364" y="2139"/>
                  </a:lnTo>
                  <a:lnTo>
                    <a:pt x="3115" y="1905"/>
                  </a:lnTo>
                  <a:close/>
                  <a:moveTo>
                    <a:pt x="64" y="3391"/>
                  </a:moveTo>
                  <a:lnTo>
                    <a:pt x="64" y="3752"/>
                  </a:lnTo>
                  <a:lnTo>
                    <a:pt x="0" y="3789"/>
                  </a:lnTo>
                  <a:lnTo>
                    <a:pt x="0" y="4012"/>
                  </a:lnTo>
                  <a:lnTo>
                    <a:pt x="91" y="4033"/>
                  </a:lnTo>
                  <a:lnTo>
                    <a:pt x="154" y="4383"/>
                  </a:lnTo>
                  <a:lnTo>
                    <a:pt x="361" y="4081"/>
                  </a:lnTo>
                  <a:lnTo>
                    <a:pt x="711" y="4107"/>
                  </a:lnTo>
                  <a:lnTo>
                    <a:pt x="711" y="4107"/>
                  </a:lnTo>
                  <a:lnTo>
                    <a:pt x="505" y="3826"/>
                  </a:lnTo>
                  <a:lnTo>
                    <a:pt x="653" y="3492"/>
                  </a:lnTo>
                  <a:lnTo>
                    <a:pt x="653" y="3492"/>
                  </a:lnTo>
                  <a:lnTo>
                    <a:pt x="319" y="3624"/>
                  </a:lnTo>
                  <a:lnTo>
                    <a:pt x="64" y="3391"/>
                  </a:lnTo>
                  <a:close/>
                  <a:moveTo>
                    <a:pt x="1773" y="3513"/>
                  </a:moveTo>
                  <a:lnTo>
                    <a:pt x="1762" y="3874"/>
                  </a:lnTo>
                  <a:lnTo>
                    <a:pt x="1449" y="4065"/>
                  </a:lnTo>
                  <a:lnTo>
                    <a:pt x="1778" y="4155"/>
                  </a:lnTo>
                  <a:lnTo>
                    <a:pt x="1836" y="4505"/>
                  </a:lnTo>
                  <a:lnTo>
                    <a:pt x="2048" y="4203"/>
                  </a:lnTo>
                  <a:lnTo>
                    <a:pt x="2399" y="4229"/>
                  </a:lnTo>
                  <a:lnTo>
                    <a:pt x="2197" y="3948"/>
                  </a:lnTo>
                  <a:lnTo>
                    <a:pt x="2356" y="3614"/>
                  </a:lnTo>
                  <a:lnTo>
                    <a:pt x="2022" y="3746"/>
                  </a:lnTo>
                  <a:lnTo>
                    <a:pt x="1773" y="3513"/>
                  </a:lnTo>
                  <a:close/>
                  <a:moveTo>
                    <a:pt x="3327" y="3799"/>
                  </a:moveTo>
                  <a:lnTo>
                    <a:pt x="3327" y="4160"/>
                  </a:lnTo>
                  <a:lnTo>
                    <a:pt x="3019" y="4351"/>
                  </a:lnTo>
                  <a:lnTo>
                    <a:pt x="3354" y="4441"/>
                  </a:lnTo>
                  <a:lnTo>
                    <a:pt x="3417" y="4792"/>
                  </a:lnTo>
                  <a:lnTo>
                    <a:pt x="3624" y="4489"/>
                  </a:lnTo>
                  <a:lnTo>
                    <a:pt x="3974" y="4516"/>
                  </a:lnTo>
                  <a:lnTo>
                    <a:pt x="3768" y="4240"/>
                  </a:lnTo>
                  <a:lnTo>
                    <a:pt x="3916" y="3905"/>
                  </a:lnTo>
                  <a:lnTo>
                    <a:pt x="3582" y="4033"/>
                  </a:lnTo>
                  <a:lnTo>
                    <a:pt x="3327" y="3799"/>
                  </a:lnTo>
                  <a:close/>
                  <a:moveTo>
                    <a:pt x="4563" y="4680"/>
                  </a:moveTo>
                  <a:lnTo>
                    <a:pt x="4563" y="5041"/>
                  </a:lnTo>
                  <a:lnTo>
                    <a:pt x="4256" y="5232"/>
                  </a:lnTo>
                  <a:lnTo>
                    <a:pt x="4590" y="5322"/>
                  </a:lnTo>
                  <a:lnTo>
                    <a:pt x="4654" y="5672"/>
                  </a:lnTo>
                  <a:lnTo>
                    <a:pt x="4861" y="5370"/>
                  </a:lnTo>
                  <a:lnTo>
                    <a:pt x="5211" y="5396"/>
                  </a:lnTo>
                  <a:lnTo>
                    <a:pt x="5211" y="5396"/>
                  </a:lnTo>
                  <a:lnTo>
                    <a:pt x="5004" y="5115"/>
                  </a:lnTo>
                  <a:lnTo>
                    <a:pt x="5152" y="4781"/>
                  </a:lnTo>
                  <a:lnTo>
                    <a:pt x="4818" y="4914"/>
                  </a:lnTo>
                  <a:lnTo>
                    <a:pt x="4563" y="4680"/>
                  </a:lnTo>
                  <a:close/>
                  <a:moveTo>
                    <a:pt x="478" y="5152"/>
                  </a:moveTo>
                  <a:lnTo>
                    <a:pt x="467" y="5513"/>
                  </a:lnTo>
                  <a:lnTo>
                    <a:pt x="154" y="5699"/>
                  </a:lnTo>
                  <a:lnTo>
                    <a:pt x="489" y="5794"/>
                  </a:lnTo>
                  <a:lnTo>
                    <a:pt x="542" y="6144"/>
                  </a:lnTo>
                  <a:lnTo>
                    <a:pt x="759" y="5842"/>
                  </a:lnTo>
                  <a:lnTo>
                    <a:pt x="1104" y="5869"/>
                  </a:lnTo>
                  <a:lnTo>
                    <a:pt x="908" y="5587"/>
                  </a:lnTo>
                  <a:lnTo>
                    <a:pt x="1067" y="5253"/>
                  </a:lnTo>
                  <a:lnTo>
                    <a:pt x="727" y="5386"/>
                  </a:lnTo>
                  <a:lnTo>
                    <a:pt x="478" y="5152"/>
                  </a:lnTo>
                  <a:close/>
                  <a:moveTo>
                    <a:pt x="2086" y="5359"/>
                  </a:moveTo>
                  <a:lnTo>
                    <a:pt x="2086" y="5720"/>
                  </a:lnTo>
                  <a:lnTo>
                    <a:pt x="1778" y="5911"/>
                  </a:lnTo>
                  <a:lnTo>
                    <a:pt x="2112" y="6001"/>
                  </a:lnTo>
                  <a:lnTo>
                    <a:pt x="2176" y="6351"/>
                  </a:lnTo>
                  <a:lnTo>
                    <a:pt x="2383" y="6049"/>
                  </a:lnTo>
                  <a:lnTo>
                    <a:pt x="2733" y="6076"/>
                  </a:lnTo>
                  <a:lnTo>
                    <a:pt x="2526" y="5800"/>
                  </a:lnTo>
                  <a:lnTo>
                    <a:pt x="2675" y="5465"/>
                  </a:lnTo>
                  <a:lnTo>
                    <a:pt x="2675" y="5465"/>
                  </a:lnTo>
                  <a:lnTo>
                    <a:pt x="2340" y="5593"/>
                  </a:lnTo>
                  <a:lnTo>
                    <a:pt x="2086" y="5359"/>
                  </a:lnTo>
                  <a:close/>
                  <a:moveTo>
                    <a:pt x="3322" y="6240"/>
                  </a:moveTo>
                  <a:lnTo>
                    <a:pt x="3322" y="6601"/>
                  </a:lnTo>
                  <a:lnTo>
                    <a:pt x="3014" y="6792"/>
                  </a:lnTo>
                  <a:lnTo>
                    <a:pt x="3348" y="6882"/>
                  </a:lnTo>
                  <a:lnTo>
                    <a:pt x="3412" y="7232"/>
                  </a:lnTo>
                  <a:lnTo>
                    <a:pt x="3619" y="6930"/>
                  </a:lnTo>
                  <a:lnTo>
                    <a:pt x="3969" y="6956"/>
                  </a:lnTo>
                  <a:lnTo>
                    <a:pt x="3762" y="6675"/>
                  </a:lnTo>
                  <a:lnTo>
                    <a:pt x="3911" y="6341"/>
                  </a:lnTo>
                  <a:lnTo>
                    <a:pt x="3577" y="6473"/>
                  </a:lnTo>
                  <a:lnTo>
                    <a:pt x="3322" y="6240"/>
                  </a:lnTo>
                  <a:close/>
                  <a:moveTo>
                    <a:pt x="754" y="7163"/>
                  </a:moveTo>
                  <a:lnTo>
                    <a:pt x="754" y="7524"/>
                  </a:lnTo>
                  <a:lnTo>
                    <a:pt x="446" y="7715"/>
                  </a:lnTo>
                  <a:lnTo>
                    <a:pt x="780" y="7805"/>
                  </a:lnTo>
                  <a:lnTo>
                    <a:pt x="844" y="8155"/>
                  </a:lnTo>
                  <a:lnTo>
                    <a:pt x="1051" y="7853"/>
                  </a:lnTo>
                  <a:lnTo>
                    <a:pt x="1396" y="7879"/>
                  </a:lnTo>
                  <a:lnTo>
                    <a:pt x="1189" y="7598"/>
                  </a:lnTo>
                  <a:lnTo>
                    <a:pt x="1343" y="7269"/>
                  </a:lnTo>
                  <a:lnTo>
                    <a:pt x="1009" y="7397"/>
                  </a:lnTo>
                  <a:lnTo>
                    <a:pt x="754" y="7163"/>
                  </a:lnTo>
                  <a:close/>
                  <a:moveTo>
                    <a:pt x="1990" y="8044"/>
                  </a:moveTo>
                  <a:lnTo>
                    <a:pt x="1990" y="8405"/>
                  </a:lnTo>
                  <a:lnTo>
                    <a:pt x="1682" y="8596"/>
                  </a:lnTo>
                  <a:lnTo>
                    <a:pt x="2017" y="8686"/>
                  </a:lnTo>
                  <a:lnTo>
                    <a:pt x="2080" y="9036"/>
                  </a:lnTo>
                  <a:lnTo>
                    <a:pt x="2287" y="8734"/>
                  </a:lnTo>
                  <a:lnTo>
                    <a:pt x="2637" y="8760"/>
                  </a:lnTo>
                  <a:lnTo>
                    <a:pt x="2637" y="8760"/>
                  </a:lnTo>
                  <a:lnTo>
                    <a:pt x="2430" y="8479"/>
                  </a:lnTo>
                  <a:lnTo>
                    <a:pt x="2579" y="8145"/>
                  </a:lnTo>
                  <a:lnTo>
                    <a:pt x="2245" y="8277"/>
                  </a:lnTo>
                  <a:lnTo>
                    <a:pt x="1990" y="8044"/>
                  </a:lnTo>
                  <a:close/>
                  <a:moveTo>
                    <a:pt x="144" y="8797"/>
                  </a:moveTo>
                  <a:lnTo>
                    <a:pt x="0" y="8856"/>
                  </a:lnTo>
                  <a:lnTo>
                    <a:pt x="0" y="9121"/>
                  </a:lnTo>
                  <a:lnTo>
                    <a:pt x="144" y="8797"/>
                  </a:lnTo>
                  <a:close/>
                  <a:moveTo>
                    <a:pt x="0" y="9142"/>
                  </a:moveTo>
                  <a:lnTo>
                    <a:pt x="0" y="9397"/>
                  </a:lnTo>
                  <a:lnTo>
                    <a:pt x="202" y="9413"/>
                  </a:lnTo>
                  <a:lnTo>
                    <a:pt x="0" y="9142"/>
                  </a:lnTo>
                  <a:close/>
                  <a:moveTo>
                    <a:pt x="796" y="9577"/>
                  </a:moveTo>
                  <a:lnTo>
                    <a:pt x="796" y="9938"/>
                  </a:lnTo>
                  <a:lnTo>
                    <a:pt x="489" y="10129"/>
                  </a:lnTo>
                  <a:lnTo>
                    <a:pt x="823" y="10219"/>
                  </a:lnTo>
                  <a:lnTo>
                    <a:pt x="887" y="10569"/>
                  </a:lnTo>
                  <a:lnTo>
                    <a:pt x="1093" y="10267"/>
                  </a:lnTo>
                  <a:lnTo>
                    <a:pt x="1438" y="10294"/>
                  </a:lnTo>
                  <a:lnTo>
                    <a:pt x="1231" y="10012"/>
                  </a:lnTo>
                  <a:lnTo>
                    <a:pt x="1385" y="9678"/>
                  </a:lnTo>
                  <a:lnTo>
                    <a:pt x="1385" y="9678"/>
                  </a:lnTo>
                  <a:lnTo>
                    <a:pt x="1051" y="9811"/>
                  </a:lnTo>
                  <a:lnTo>
                    <a:pt x="796" y="9577"/>
                  </a:lnTo>
                  <a:close/>
                  <a:moveTo>
                    <a:pt x="239" y="11180"/>
                  </a:moveTo>
                  <a:lnTo>
                    <a:pt x="0" y="11275"/>
                  </a:lnTo>
                  <a:lnTo>
                    <a:pt x="0" y="11769"/>
                  </a:lnTo>
                  <a:lnTo>
                    <a:pt x="298" y="11795"/>
                  </a:lnTo>
                  <a:lnTo>
                    <a:pt x="91" y="11514"/>
                  </a:lnTo>
                  <a:lnTo>
                    <a:pt x="239" y="11180"/>
                  </a:ln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 name="Google Shape;823;p48">
              <a:extLst>
                <a:ext uri="{FF2B5EF4-FFF2-40B4-BE49-F238E27FC236}">
                  <a16:creationId xmlns:a16="http://schemas.microsoft.com/office/drawing/2014/main" id="{B47A2EC5-F3A9-0B06-4D99-0F39F5ACFFDC}"/>
                </a:ext>
              </a:extLst>
            </p:cNvPr>
            <p:cNvSpPr/>
            <p:nvPr/>
          </p:nvSpPr>
          <p:spPr>
            <a:xfrm flipH="1">
              <a:off x="10497564" y="3378110"/>
              <a:ext cx="856246" cy="1764489"/>
            </a:xfrm>
            <a:custGeom>
              <a:avLst/>
              <a:gdLst/>
              <a:ahLst/>
              <a:cxnLst/>
              <a:rect l="l" t="t" r="r" b="b"/>
              <a:pathLst>
                <a:path w="5747" h="11843" extrusionOk="0">
                  <a:moveTo>
                    <a:pt x="3025" y="0"/>
                  </a:moveTo>
                  <a:cubicBezTo>
                    <a:pt x="2669" y="1141"/>
                    <a:pt x="1979" y="2245"/>
                    <a:pt x="1300" y="3502"/>
                  </a:cubicBezTo>
                  <a:cubicBezTo>
                    <a:pt x="940" y="4165"/>
                    <a:pt x="483" y="4967"/>
                    <a:pt x="0" y="5842"/>
                  </a:cubicBezTo>
                  <a:lnTo>
                    <a:pt x="0" y="11843"/>
                  </a:lnTo>
                  <a:lnTo>
                    <a:pt x="1067" y="11843"/>
                  </a:lnTo>
                  <a:cubicBezTo>
                    <a:pt x="2436" y="9848"/>
                    <a:pt x="4272" y="7174"/>
                    <a:pt x="5747" y="5046"/>
                  </a:cubicBezTo>
                  <a:cubicBezTo>
                    <a:pt x="5725" y="5009"/>
                    <a:pt x="5709" y="4967"/>
                    <a:pt x="5694" y="4929"/>
                  </a:cubicBezTo>
                  <a:cubicBezTo>
                    <a:pt x="5688" y="4924"/>
                    <a:pt x="5688" y="4914"/>
                    <a:pt x="5683" y="4908"/>
                  </a:cubicBezTo>
                  <a:cubicBezTo>
                    <a:pt x="5672" y="4876"/>
                    <a:pt x="5656" y="4845"/>
                    <a:pt x="5640" y="4807"/>
                  </a:cubicBezTo>
                  <a:cubicBezTo>
                    <a:pt x="5640" y="4802"/>
                    <a:pt x="5635" y="4791"/>
                    <a:pt x="5630" y="4781"/>
                  </a:cubicBezTo>
                  <a:cubicBezTo>
                    <a:pt x="5619" y="4749"/>
                    <a:pt x="5603" y="4717"/>
                    <a:pt x="5593" y="4685"/>
                  </a:cubicBezTo>
                  <a:cubicBezTo>
                    <a:pt x="5587" y="4675"/>
                    <a:pt x="5587" y="4669"/>
                    <a:pt x="5582" y="4659"/>
                  </a:cubicBezTo>
                  <a:cubicBezTo>
                    <a:pt x="5566" y="4622"/>
                    <a:pt x="5556" y="4579"/>
                    <a:pt x="5540" y="4542"/>
                  </a:cubicBezTo>
                  <a:cubicBezTo>
                    <a:pt x="5524" y="4500"/>
                    <a:pt x="5508" y="4457"/>
                    <a:pt x="5492" y="4415"/>
                  </a:cubicBezTo>
                  <a:cubicBezTo>
                    <a:pt x="5492" y="4409"/>
                    <a:pt x="5487" y="4404"/>
                    <a:pt x="5487" y="4404"/>
                  </a:cubicBezTo>
                  <a:cubicBezTo>
                    <a:pt x="5476" y="4367"/>
                    <a:pt x="5460" y="4325"/>
                    <a:pt x="5444" y="4287"/>
                  </a:cubicBezTo>
                  <a:cubicBezTo>
                    <a:pt x="5444" y="4282"/>
                    <a:pt x="5444" y="4277"/>
                    <a:pt x="5439" y="4272"/>
                  </a:cubicBezTo>
                  <a:cubicBezTo>
                    <a:pt x="5428" y="4234"/>
                    <a:pt x="5418" y="4197"/>
                    <a:pt x="5402" y="4160"/>
                  </a:cubicBezTo>
                  <a:cubicBezTo>
                    <a:pt x="5402" y="4155"/>
                    <a:pt x="5396" y="4149"/>
                    <a:pt x="5396" y="4144"/>
                  </a:cubicBezTo>
                  <a:cubicBezTo>
                    <a:pt x="5386" y="4112"/>
                    <a:pt x="5375" y="4086"/>
                    <a:pt x="5370" y="4059"/>
                  </a:cubicBezTo>
                  <a:cubicBezTo>
                    <a:pt x="5359" y="4027"/>
                    <a:pt x="5349" y="4001"/>
                    <a:pt x="5338" y="3969"/>
                  </a:cubicBezTo>
                  <a:cubicBezTo>
                    <a:pt x="5311" y="3879"/>
                    <a:pt x="5280" y="3794"/>
                    <a:pt x="5253" y="3704"/>
                  </a:cubicBezTo>
                  <a:cubicBezTo>
                    <a:pt x="5243" y="3683"/>
                    <a:pt x="5237" y="3656"/>
                    <a:pt x="5227" y="3635"/>
                  </a:cubicBezTo>
                  <a:cubicBezTo>
                    <a:pt x="5205" y="3571"/>
                    <a:pt x="5189" y="3513"/>
                    <a:pt x="5168" y="3454"/>
                  </a:cubicBezTo>
                  <a:lnTo>
                    <a:pt x="5163" y="3439"/>
                  </a:lnTo>
                  <a:cubicBezTo>
                    <a:pt x="5136" y="3370"/>
                    <a:pt x="5115" y="3295"/>
                    <a:pt x="5089" y="3226"/>
                  </a:cubicBezTo>
                  <a:cubicBezTo>
                    <a:pt x="5083" y="3210"/>
                    <a:pt x="5078" y="3194"/>
                    <a:pt x="5073" y="3179"/>
                  </a:cubicBezTo>
                  <a:cubicBezTo>
                    <a:pt x="5062" y="3152"/>
                    <a:pt x="5057" y="3125"/>
                    <a:pt x="5046" y="3099"/>
                  </a:cubicBezTo>
                  <a:cubicBezTo>
                    <a:pt x="5041" y="3083"/>
                    <a:pt x="5036" y="3067"/>
                    <a:pt x="5030" y="3051"/>
                  </a:cubicBezTo>
                  <a:cubicBezTo>
                    <a:pt x="5020" y="3025"/>
                    <a:pt x="5009" y="2998"/>
                    <a:pt x="5004" y="2977"/>
                  </a:cubicBezTo>
                  <a:cubicBezTo>
                    <a:pt x="4993" y="2956"/>
                    <a:pt x="4988" y="2940"/>
                    <a:pt x="4983" y="2924"/>
                  </a:cubicBezTo>
                  <a:cubicBezTo>
                    <a:pt x="4972" y="2897"/>
                    <a:pt x="4967" y="2876"/>
                    <a:pt x="4956" y="2850"/>
                  </a:cubicBezTo>
                  <a:cubicBezTo>
                    <a:pt x="4951" y="2834"/>
                    <a:pt x="4940" y="2812"/>
                    <a:pt x="4935" y="2797"/>
                  </a:cubicBezTo>
                  <a:cubicBezTo>
                    <a:pt x="4924" y="2770"/>
                    <a:pt x="4914" y="2738"/>
                    <a:pt x="4903" y="2712"/>
                  </a:cubicBezTo>
                  <a:cubicBezTo>
                    <a:pt x="4898" y="2701"/>
                    <a:pt x="4892" y="2685"/>
                    <a:pt x="4887" y="2674"/>
                  </a:cubicBezTo>
                  <a:cubicBezTo>
                    <a:pt x="4887" y="2674"/>
                    <a:pt x="4887" y="2674"/>
                    <a:pt x="4887" y="2674"/>
                  </a:cubicBezTo>
                  <a:cubicBezTo>
                    <a:pt x="4871" y="2632"/>
                    <a:pt x="4855" y="2595"/>
                    <a:pt x="4839" y="2552"/>
                  </a:cubicBezTo>
                  <a:cubicBezTo>
                    <a:pt x="4834" y="2542"/>
                    <a:pt x="4829" y="2526"/>
                    <a:pt x="4823" y="2510"/>
                  </a:cubicBezTo>
                  <a:cubicBezTo>
                    <a:pt x="4813" y="2483"/>
                    <a:pt x="4797" y="2457"/>
                    <a:pt x="4786" y="2430"/>
                  </a:cubicBezTo>
                  <a:cubicBezTo>
                    <a:pt x="4760" y="2367"/>
                    <a:pt x="4733" y="2303"/>
                    <a:pt x="4701" y="2239"/>
                  </a:cubicBezTo>
                  <a:cubicBezTo>
                    <a:pt x="4701" y="2234"/>
                    <a:pt x="4701" y="2229"/>
                    <a:pt x="4696" y="2224"/>
                  </a:cubicBezTo>
                  <a:cubicBezTo>
                    <a:pt x="4680" y="2192"/>
                    <a:pt x="4664" y="2160"/>
                    <a:pt x="4648" y="2128"/>
                  </a:cubicBezTo>
                  <a:cubicBezTo>
                    <a:pt x="4648" y="2123"/>
                    <a:pt x="4643" y="2117"/>
                    <a:pt x="4643" y="2112"/>
                  </a:cubicBezTo>
                  <a:cubicBezTo>
                    <a:pt x="4627" y="2080"/>
                    <a:pt x="4611" y="2048"/>
                    <a:pt x="4595" y="2017"/>
                  </a:cubicBezTo>
                  <a:cubicBezTo>
                    <a:pt x="4595" y="2011"/>
                    <a:pt x="4595" y="2011"/>
                    <a:pt x="4595" y="2011"/>
                  </a:cubicBezTo>
                  <a:cubicBezTo>
                    <a:pt x="4574" y="1979"/>
                    <a:pt x="4558" y="1942"/>
                    <a:pt x="4542" y="1910"/>
                  </a:cubicBezTo>
                  <a:cubicBezTo>
                    <a:pt x="4537" y="1905"/>
                    <a:pt x="4537" y="1900"/>
                    <a:pt x="4532" y="1895"/>
                  </a:cubicBezTo>
                  <a:cubicBezTo>
                    <a:pt x="4516" y="1863"/>
                    <a:pt x="4500" y="1831"/>
                    <a:pt x="4478" y="1799"/>
                  </a:cubicBezTo>
                  <a:cubicBezTo>
                    <a:pt x="4478" y="1794"/>
                    <a:pt x="4473" y="1788"/>
                    <a:pt x="4473" y="1783"/>
                  </a:cubicBezTo>
                  <a:cubicBezTo>
                    <a:pt x="4457" y="1751"/>
                    <a:pt x="4436" y="1725"/>
                    <a:pt x="4420" y="1693"/>
                  </a:cubicBezTo>
                  <a:lnTo>
                    <a:pt x="4415" y="1682"/>
                  </a:lnTo>
                  <a:cubicBezTo>
                    <a:pt x="4399" y="1650"/>
                    <a:pt x="4378" y="1619"/>
                    <a:pt x="4356" y="1587"/>
                  </a:cubicBezTo>
                  <a:cubicBezTo>
                    <a:pt x="4351" y="1576"/>
                    <a:pt x="4346" y="1571"/>
                    <a:pt x="4341" y="1560"/>
                  </a:cubicBezTo>
                  <a:cubicBezTo>
                    <a:pt x="4335" y="1550"/>
                    <a:pt x="4330" y="1544"/>
                    <a:pt x="4325" y="1534"/>
                  </a:cubicBezTo>
                  <a:cubicBezTo>
                    <a:pt x="4319" y="1523"/>
                    <a:pt x="4309" y="1513"/>
                    <a:pt x="4303" y="1497"/>
                  </a:cubicBezTo>
                  <a:cubicBezTo>
                    <a:pt x="4298" y="1491"/>
                    <a:pt x="4293" y="1481"/>
                    <a:pt x="4287" y="1475"/>
                  </a:cubicBezTo>
                  <a:cubicBezTo>
                    <a:pt x="4277" y="1454"/>
                    <a:pt x="4261" y="1433"/>
                    <a:pt x="4250" y="1417"/>
                  </a:cubicBezTo>
                  <a:cubicBezTo>
                    <a:pt x="4250" y="1417"/>
                    <a:pt x="4250" y="1417"/>
                    <a:pt x="4250" y="1412"/>
                  </a:cubicBezTo>
                  <a:cubicBezTo>
                    <a:pt x="4245" y="1412"/>
                    <a:pt x="4245" y="1412"/>
                    <a:pt x="4245" y="1406"/>
                  </a:cubicBezTo>
                  <a:cubicBezTo>
                    <a:pt x="4234" y="1391"/>
                    <a:pt x="4224" y="1375"/>
                    <a:pt x="4208" y="1359"/>
                  </a:cubicBezTo>
                  <a:cubicBezTo>
                    <a:pt x="4208" y="1348"/>
                    <a:pt x="4203" y="1343"/>
                    <a:pt x="4197" y="1332"/>
                  </a:cubicBezTo>
                  <a:cubicBezTo>
                    <a:pt x="4187" y="1322"/>
                    <a:pt x="4176" y="1311"/>
                    <a:pt x="4171" y="1295"/>
                  </a:cubicBezTo>
                  <a:cubicBezTo>
                    <a:pt x="4165" y="1290"/>
                    <a:pt x="4160" y="1279"/>
                    <a:pt x="4155" y="1274"/>
                  </a:cubicBezTo>
                  <a:cubicBezTo>
                    <a:pt x="4144" y="1263"/>
                    <a:pt x="4134" y="1247"/>
                    <a:pt x="4123" y="1231"/>
                  </a:cubicBezTo>
                  <a:cubicBezTo>
                    <a:pt x="4118" y="1226"/>
                    <a:pt x="4118" y="1221"/>
                    <a:pt x="4112" y="1215"/>
                  </a:cubicBezTo>
                  <a:cubicBezTo>
                    <a:pt x="4096" y="1199"/>
                    <a:pt x="4086" y="1178"/>
                    <a:pt x="4075" y="1162"/>
                  </a:cubicBezTo>
                  <a:cubicBezTo>
                    <a:pt x="4070" y="1162"/>
                    <a:pt x="4070" y="1157"/>
                    <a:pt x="4065" y="1157"/>
                  </a:cubicBezTo>
                  <a:cubicBezTo>
                    <a:pt x="4054" y="1136"/>
                    <a:pt x="4038" y="1115"/>
                    <a:pt x="4022" y="1093"/>
                  </a:cubicBezTo>
                  <a:cubicBezTo>
                    <a:pt x="4017" y="1093"/>
                    <a:pt x="4017" y="1088"/>
                    <a:pt x="4012" y="1083"/>
                  </a:cubicBezTo>
                  <a:cubicBezTo>
                    <a:pt x="4001" y="1067"/>
                    <a:pt x="3990" y="1051"/>
                    <a:pt x="3974" y="1035"/>
                  </a:cubicBezTo>
                  <a:cubicBezTo>
                    <a:pt x="3969" y="1030"/>
                    <a:pt x="3964" y="1024"/>
                    <a:pt x="3959" y="1014"/>
                  </a:cubicBezTo>
                  <a:cubicBezTo>
                    <a:pt x="3948" y="1003"/>
                    <a:pt x="3937" y="993"/>
                    <a:pt x="3927" y="977"/>
                  </a:cubicBezTo>
                  <a:cubicBezTo>
                    <a:pt x="3921" y="971"/>
                    <a:pt x="3916" y="961"/>
                    <a:pt x="3911" y="955"/>
                  </a:cubicBezTo>
                  <a:cubicBezTo>
                    <a:pt x="3900" y="940"/>
                    <a:pt x="3890" y="929"/>
                    <a:pt x="3879" y="913"/>
                  </a:cubicBezTo>
                  <a:cubicBezTo>
                    <a:pt x="3874" y="908"/>
                    <a:pt x="3868" y="902"/>
                    <a:pt x="3863" y="897"/>
                  </a:cubicBezTo>
                  <a:cubicBezTo>
                    <a:pt x="3847" y="876"/>
                    <a:pt x="3831" y="860"/>
                    <a:pt x="3815" y="839"/>
                  </a:cubicBezTo>
                  <a:cubicBezTo>
                    <a:pt x="3778" y="802"/>
                    <a:pt x="3741" y="759"/>
                    <a:pt x="3709" y="717"/>
                  </a:cubicBezTo>
                  <a:cubicBezTo>
                    <a:pt x="3693" y="701"/>
                    <a:pt x="3677" y="685"/>
                    <a:pt x="3661" y="669"/>
                  </a:cubicBezTo>
                  <a:cubicBezTo>
                    <a:pt x="3640" y="648"/>
                    <a:pt x="3624" y="621"/>
                    <a:pt x="3603" y="600"/>
                  </a:cubicBezTo>
                  <a:cubicBezTo>
                    <a:pt x="3582" y="584"/>
                    <a:pt x="3566" y="563"/>
                    <a:pt x="3550" y="542"/>
                  </a:cubicBezTo>
                  <a:cubicBezTo>
                    <a:pt x="3529" y="526"/>
                    <a:pt x="3513" y="504"/>
                    <a:pt x="3497" y="489"/>
                  </a:cubicBezTo>
                  <a:cubicBezTo>
                    <a:pt x="3476" y="462"/>
                    <a:pt x="3454" y="441"/>
                    <a:pt x="3433" y="420"/>
                  </a:cubicBezTo>
                  <a:cubicBezTo>
                    <a:pt x="3423" y="409"/>
                    <a:pt x="3412" y="393"/>
                    <a:pt x="3401" y="382"/>
                  </a:cubicBezTo>
                  <a:cubicBezTo>
                    <a:pt x="3279" y="250"/>
                    <a:pt x="3152" y="122"/>
                    <a:pt x="3030" y="0"/>
                  </a:cubicBezTo>
                  <a:cubicBezTo>
                    <a:pt x="3030" y="0"/>
                    <a:pt x="3030" y="0"/>
                    <a:pt x="3025" y="0"/>
                  </a:cubicBezTo>
                  <a:close/>
                </a:path>
              </a:pathLst>
            </a:custGeom>
            <a:solidFill>
              <a:srgbClr val="22447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7" name="Google Shape;824;p48">
              <a:extLst>
                <a:ext uri="{FF2B5EF4-FFF2-40B4-BE49-F238E27FC236}">
                  <a16:creationId xmlns:a16="http://schemas.microsoft.com/office/drawing/2014/main" id="{FD4AF8F2-B783-F9CE-A797-519F8549F043}"/>
                </a:ext>
              </a:extLst>
            </p:cNvPr>
            <p:cNvSpPr/>
            <p:nvPr/>
          </p:nvSpPr>
          <p:spPr>
            <a:xfrm flipH="1">
              <a:off x="10577422" y="3584460"/>
              <a:ext cx="776387" cy="1473660"/>
            </a:xfrm>
            <a:custGeom>
              <a:avLst/>
              <a:gdLst/>
              <a:ahLst/>
              <a:cxnLst/>
              <a:rect l="l" t="t" r="r" b="b"/>
              <a:pathLst>
                <a:path w="5211" h="9891" extrusionOk="0">
                  <a:moveTo>
                    <a:pt x="239" y="9275"/>
                  </a:moveTo>
                  <a:lnTo>
                    <a:pt x="0" y="9370"/>
                  </a:lnTo>
                  <a:lnTo>
                    <a:pt x="0" y="9864"/>
                  </a:lnTo>
                  <a:lnTo>
                    <a:pt x="298" y="9890"/>
                  </a:lnTo>
                  <a:lnTo>
                    <a:pt x="91" y="9609"/>
                  </a:lnTo>
                  <a:close/>
                  <a:moveTo>
                    <a:pt x="796" y="7672"/>
                  </a:moveTo>
                  <a:lnTo>
                    <a:pt x="796" y="8033"/>
                  </a:lnTo>
                  <a:lnTo>
                    <a:pt x="489" y="8224"/>
                  </a:lnTo>
                  <a:lnTo>
                    <a:pt x="823" y="8314"/>
                  </a:lnTo>
                  <a:lnTo>
                    <a:pt x="887" y="8664"/>
                  </a:lnTo>
                  <a:lnTo>
                    <a:pt x="1093" y="8362"/>
                  </a:lnTo>
                  <a:lnTo>
                    <a:pt x="1438" y="8389"/>
                  </a:lnTo>
                  <a:lnTo>
                    <a:pt x="1231" y="8107"/>
                  </a:lnTo>
                  <a:lnTo>
                    <a:pt x="1385" y="7773"/>
                  </a:lnTo>
                  <a:lnTo>
                    <a:pt x="1051" y="7906"/>
                  </a:lnTo>
                  <a:close/>
                  <a:moveTo>
                    <a:pt x="0" y="7237"/>
                  </a:moveTo>
                  <a:lnTo>
                    <a:pt x="0" y="7492"/>
                  </a:lnTo>
                  <a:lnTo>
                    <a:pt x="202" y="7508"/>
                  </a:lnTo>
                  <a:close/>
                  <a:moveTo>
                    <a:pt x="144" y="6892"/>
                  </a:moveTo>
                  <a:lnTo>
                    <a:pt x="0" y="6951"/>
                  </a:lnTo>
                  <a:lnTo>
                    <a:pt x="0" y="7216"/>
                  </a:lnTo>
                  <a:close/>
                  <a:moveTo>
                    <a:pt x="1990" y="6139"/>
                  </a:moveTo>
                  <a:lnTo>
                    <a:pt x="1990" y="6500"/>
                  </a:lnTo>
                  <a:lnTo>
                    <a:pt x="1682" y="6691"/>
                  </a:lnTo>
                  <a:lnTo>
                    <a:pt x="2017" y="6781"/>
                  </a:lnTo>
                  <a:lnTo>
                    <a:pt x="2080" y="7131"/>
                  </a:lnTo>
                  <a:lnTo>
                    <a:pt x="2287" y="6829"/>
                  </a:lnTo>
                  <a:lnTo>
                    <a:pt x="2637" y="6855"/>
                  </a:lnTo>
                  <a:lnTo>
                    <a:pt x="2430" y="6574"/>
                  </a:lnTo>
                  <a:lnTo>
                    <a:pt x="2579" y="6240"/>
                  </a:lnTo>
                  <a:lnTo>
                    <a:pt x="2245" y="6372"/>
                  </a:lnTo>
                  <a:close/>
                  <a:moveTo>
                    <a:pt x="754" y="5258"/>
                  </a:moveTo>
                  <a:lnTo>
                    <a:pt x="754" y="5619"/>
                  </a:lnTo>
                  <a:lnTo>
                    <a:pt x="446" y="5810"/>
                  </a:lnTo>
                  <a:lnTo>
                    <a:pt x="780" y="5900"/>
                  </a:lnTo>
                  <a:lnTo>
                    <a:pt x="844" y="6250"/>
                  </a:lnTo>
                  <a:lnTo>
                    <a:pt x="1051" y="5948"/>
                  </a:lnTo>
                  <a:lnTo>
                    <a:pt x="1396" y="5974"/>
                  </a:lnTo>
                  <a:lnTo>
                    <a:pt x="1189" y="5693"/>
                  </a:lnTo>
                  <a:lnTo>
                    <a:pt x="1343" y="5364"/>
                  </a:lnTo>
                  <a:lnTo>
                    <a:pt x="1009" y="5492"/>
                  </a:lnTo>
                  <a:close/>
                  <a:moveTo>
                    <a:pt x="3322" y="4335"/>
                  </a:moveTo>
                  <a:lnTo>
                    <a:pt x="3322" y="4696"/>
                  </a:lnTo>
                  <a:lnTo>
                    <a:pt x="3014" y="4887"/>
                  </a:lnTo>
                  <a:lnTo>
                    <a:pt x="3348" y="4977"/>
                  </a:lnTo>
                  <a:lnTo>
                    <a:pt x="3412" y="5327"/>
                  </a:lnTo>
                  <a:lnTo>
                    <a:pt x="3619" y="5025"/>
                  </a:lnTo>
                  <a:lnTo>
                    <a:pt x="3969" y="5051"/>
                  </a:lnTo>
                  <a:lnTo>
                    <a:pt x="3762" y="4770"/>
                  </a:lnTo>
                  <a:lnTo>
                    <a:pt x="3911" y="4436"/>
                  </a:lnTo>
                  <a:lnTo>
                    <a:pt x="3577" y="4568"/>
                  </a:lnTo>
                  <a:close/>
                  <a:moveTo>
                    <a:pt x="2086" y="3454"/>
                  </a:moveTo>
                  <a:lnTo>
                    <a:pt x="2086" y="3815"/>
                  </a:lnTo>
                  <a:lnTo>
                    <a:pt x="1778" y="4006"/>
                  </a:lnTo>
                  <a:lnTo>
                    <a:pt x="2112" y="4096"/>
                  </a:lnTo>
                  <a:lnTo>
                    <a:pt x="2176" y="4446"/>
                  </a:lnTo>
                  <a:lnTo>
                    <a:pt x="2383" y="4144"/>
                  </a:lnTo>
                  <a:lnTo>
                    <a:pt x="2733" y="4171"/>
                  </a:lnTo>
                  <a:lnTo>
                    <a:pt x="2526" y="3895"/>
                  </a:lnTo>
                  <a:lnTo>
                    <a:pt x="2675" y="3560"/>
                  </a:lnTo>
                  <a:lnTo>
                    <a:pt x="2340" y="3688"/>
                  </a:lnTo>
                  <a:close/>
                  <a:moveTo>
                    <a:pt x="1067" y="3348"/>
                  </a:moveTo>
                  <a:lnTo>
                    <a:pt x="727" y="3475"/>
                  </a:lnTo>
                  <a:lnTo>
                    <a:pt x="611" y="3364"/>
                  </a:lnTo>
                  <a:cubicBezTo>
                    <a:pt x="520" y="3523"/>
                    <a:pt x="430" y="3682"/>
                    <a:pt x="340" y="3847"/>
                  </a:cubicBezTo>
                  <a:lnTo>
                    <a:pt x="489" y="3889"/>
                  </a:lnTo>
                  <a:lnTo>
                    <a:pt x="542" y="4239"/>
                  </a:lnTo>
                  <a:lnTo>
                    <a:pt x="759" y="3937"/>
                  </a:lnTo>
                  <a:lnTo>
                    <a:pt x="1104" y="3964"/>
                  </a:lnTo>
                  <a:lnTo>
                    <a:pt x="908" y="3682"/>
                  </a:lnTo>
                  <a:close/>
                  <a:moveTo>
                    <a:pt x="4563" y="2775"/>
                  </a:moveTo>
                  <a:lnTo>
                    <a:pt x="4563" y="3136"/>
                  </a:lnTo>
                  <a:lnTo>
                    <a:pt x="4256" y="3327"/>
                  </a:lnTo>
                  <a:lnTo>
                    <a:pt x="4590" y="3417"/>
                  </a:lnTo>
                  <a:lnTo>
                    <a:pt x="4654" y="3767"/>
                  </a:lnTo>
                  <a:lnTo>
                    <a:pt x="4861" y="3465"/>
                  </a:lnTo>
                  <a:lnTo>
                    <a:pt x="5211" y="3491"/>
                  </a:lnTo>
                  <a:lnTo>
                    <a:pt x="5004" y="3210"/>
                  </a:lnTo>
                  <a:lnTo>
                    <a:pt x="5152" y="2876"/>
                  </a:lnTo>
                  <a:lnTo>
                    <a:pt x="4818" y="3009"/>
                  </a:lnTo>
                  <a:close/>
                  <a:moveTo>
                    <a:pt x="3327" y="1894"/>
                  </a:moveTo>
                  <a:lnTo>
                    <a:pt x="3327" y="2255"/>
                  </a:lnTo>
                  <a:lnTo>
                    <a:pt x="3019" y="2446"/>
                  </a:lnTo>
                  <a:lnTo>
                    <a:pt x="3354" y="2536"/>
                  </a:lnTo>
                  <a:lnTo>
                    <a:pt x="3417" y="2887"/>
                  </a:lnTo>
                  <a:lnTo>
                    <a:pt x="3624" y="2584"/>
                  </a:lnTo>
                  <a:lnTo>
                    <a:pt x="3974" y="2611"/>
                  </a:lnTo>
                  <a:lnTo>
                    <a:pt x="3768" y="2335"/>
                  </a:lnTo>
                  <a:lnTo>
                    <a:pt x="3916" y="2000"/>
                  </a:lnTo>
                  <a:lnTo>
                    <a:pt x="3582" y="2128"/>
                  </a:lnTo>
                  <a:close/>
                  <a:moveTo>
                    <a:pt x="1773" y="1608"/>
                  </a:moveTo>
                  <a:lnTo>
                    <a:pt x="1762" y="1969"/>
                  </a:lnTo>
                  <a:lnTo>
                    <a:pt x="1449" y="2160"/>
                  </a:lnTo>
                  <a:lnTo>
                    <a:pt x="1778" y="2250"/>
                  </a:lnTo>
                  <a:lnTo>
                    <a:pt x="1836" y="2600"/>
                  </a:lnTo>
                  <a:lnTo>
                    <a:pt x="2048" y="2298"/>
                  </a:lnTo>
                  <a:lnTo>
                    <a:pt x="2399" y="2324"/>
                  </a:lnTo>
                  <a:lnTo>
                    <a:pt x="2197" y="2043"/>
                  </a:lnTo>
                  <a:lnTo>
                    <a:pt x="2356" y="1709"/>
                  </a:lnTo>
                  <a:lnTo>
                    <a:pt x="2022" y="1841"/>
                  </a:lnTo>
                  <a:close/>
                  <a:moveTo>
                    <a:pt x="3115" y="0"/>
                  </a:moveTo>
                  <a:lnTo>
                    <a:pt x="3104" y="361"/>
                  </a:lnTo>
                  <a:lnTo>
                    <a:pt x="2791" y="552"/>
                  </a:lnTo>
                  <a:lnTo>
                    <a:pt x="3126" y="642"/>
                  </a:lnTo>
                  <a:lnTo>
                    <a:pt x="3179" y="998"/>
                  </a:lnTo>
                  <a:lnTo>
                    <a:pt x="3391" y="690"/>
                  </a:lnTo>
                  <a:lnTo>
                    <a:pt x="3741" y="716"/>
                  </a:lnTo>
                  <a:lnTo>
                    <a:pt x="3539" y="441"/>
                  </a:lnTo>
                  <a:lnTo>
                    <a:pt x="3699" y="106"/>
                  </a:lnTo>
                  <a:lnTo>
                    <a:pt x="3364" y="234"/>
                  </a:ln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18" name="Google Shape;478;p41">
            <a:extLst>
              <a:ext uri="{FF2B5EF4-FFF2-40B4-BE49-F238E27FC236}">
                <a16:creationId xmlns:a16="http://schemas.microsoft.com/office/drawing/2014/main" id="{4B6C8775-53EA-53D8-A275-4A01FDC742E8}"/>
              </a:ext>
            </a:extLst>
          </p:cNvPr>
          <p:cNvSpPr/>
          <p:nvPr/>
        </p:nvSpPr>
        <p:spPr>
          <a:xfrm>
            <a:off x="891040" y="2971277"/>
            <a:ext cx="10601049" cy="2364421"/>
          </a:xfrm>
          <a:prstGeom prst="roundRect">
            <a:avLst>
              <a:gd name="adj" fmla="val 47166"/>
            </a:avLst>
          </a:prstGeom>
          <a:solidFill>
            <a:srgbClr val="FFFFFF"/>
          </a:solidFill>
          <a:ln w="28575" cap="flat" cmpd="sng">
            <a:solidFill>
              <a:srgbClr val="DD5171"/>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en-US" sz="4800" b="1" i="0" u="none" strike="noStrike" kern="0" cap="none" spc="0" normalizeH="0" baseline="0" noProof="0" dirty="0">
                <a:ln>
                  <a:noFill/>
                </a:ln>
                <a:solidFill>
                  <a:srgbClr val="224478"/>
                </a:solidFill>
                <a:effectLst/>
                <a:uLnTx/>
                <a:uFillTx/>
                <a:latin typeface="UTM Avo" panose="02040603050506020204" pitchFamily="18" charset="0"/>
                <a:cs typeface="Arial"/>
                <a:sym typeface="Arial"/>
              </a:rPr>
              <a:t>TÌNH HÌNH KINH TẾ</a:t>
            </a:r>
          </a:p>
        </p:txBody>
      </p:sp>
      <p:sp>
        <p:nvSpPr>
          <p:cNvPr id="19" name="Oval 18">
            <a:extLst>
              <a:ext uri="{FF2B5EF4-FFF2-40B4-BE49-F238E27FC236}">
                <a16:creationId xmlns:a16="http://schemas.microsoft.com/office/drawing/2014/main" id="{A42034D8-92FC-11EA-1258-38C41C74F208}"/>
              </a:ext>
            </a:extLst>
          </p:cNvPr>
          <p:cNvSpPr/>
          <p:nvPr/>
        </p:nvSpPr>
        <p:spPr>
          <a:xfrm>
            <a:off x="5181600" y="1018969"/>
            <a:ext cx="1828800" cy="1828800"/>
          </a:xfrm>
          <a:prstGeom prst="ellipse">
            <a:avLst/>
          </a:prstGeom>
          <a:solidFill>
            <a:srgbClr val="E94A5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98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II</a:t>
            </a:r>
          </a:p>
        </p:txBody>
      </p:sp>
      <p:sp>
        <p:nvSpPr>
          <p:cNvPr id="20" name="Google Shape;813;p48">
            <a:extLst>
              <a:ext uri="{FF2B5EF4-FFF2-40B4-BE49-F238E27FC236}">
                <a16:creationId xmlns:a16="http://schemas.microsoft.com/office/drawing/2014/main" id="{8C1C49C1-C516-CF15-3FBE-527CAFD3698A}"/>
              </a:ext>
            </a:extLst>
          </p:cNvPr>
          <p:cNvSpPr/>
          <p:nvPr/>
        </p:nvSpPr>
        <p:spPr>
          <a:xfrm>
            <a:off x="1392111" y="5564687"/>
            <a:ext cx="2261949" cy="678789"/>
          </a:xfrm>
          <a:custGeom>
            <a:avLst/>
            <a:gdLst/>
            <a:ahLst/>
            <a:cxnLst/>
            <a:rect l="l" t="t" r="r" b="b"/>
            <a:pathLst>
              <a:path w="17738" h="5323" extrusionOk="0">
                <a:moveTo>
                  <a:pt x="11556" y="2340"/>
                </a:moveTo>
                <a:cubicBezTo>
                  <a:pt x="12299" y="945"/>
                  <a:pt x="14426" y="1582"/>
                  <a:pt x="14182" y="3163"/>
                </a:cubicBezTo>
                <a:cubicBezTo>
                  <a:pt x="15217" y="2346"/>
                  <a:pt x="16512" y="3539"/>
                  <a:pt x="16023" y="4585"/>
                </a:cubicBezTo>
                <a:cubicBezTo>
                  <a:pt x="16299" y="4707"/>
                  <a:pt x="17737" y="4967"/>
                  <a:pt x="17737" y="5301"/>
                </a:cubicBezTo>
                <a:cubicBezTo>
                  <a:pt x="17737" y="5312"/>
                  <a:pt x="17737" y="5317"/>
                  <a:pt x="17727" y="5322"/>
                </a:cubicBezTo>
                <a:lnTo>
                  <a:pt x="21" y="5322"/>
                </a:lnTo>
                <a:cubicBezTo>
                  <a:pt x="16" y="5317"/>
                  <a:pt x="16" y="5312"/>
                  <a:pt x="11" y="5306"/>
                </a:cubicBezTo>
                <a:cubicBezTo>
                  <a:pt x="0" y="5285"/>
                  <a:pt x="435" y="5168"/>
                  <a:pt x="472" y="5163"/>
                </a:cubicBezTo>
                <a:cubicBezTo>
                  <a:pt x="1104" y="5020"/>
                  <a:pt x="1449" y="4903"/>
                  <a:pt x="2080" y="4818"/>
                </a:cubicBezTo>
                <a:cubicBezTo>
                  <a:pt x="2298" y="3906"/>
                  <a:pt x="3194" y="3810"/>
                  <a:pt x="3608" y="4346"/>
                </a:cubicBezTo>
                <a:cubicBezTo>
                  <a:pt x="3539" y="3009"/>
                  <a:pt x="4929" y="2234"/>
                  <a:pt x="5958" y="3338"/>
                </a:cubicBezTo>
                <a:cubicBezTo>
                  <a:pt x="5730" y="1640"/>
                  <a:pt x="7439" y="839"/>
                  <a:pt x="8553" y="2181"/>
                </a:cubicBezTo>
                <a:cubicBezTo>
                  <a:pt x="8813" y="1"/>
                  <a:pt x="11323" y="245"/>
                  <a:pt x="11556" y="2340"/>
                </a:cubicBezTo>
                <a:close/>
              </a:path>
            </a:pathLst>
          </a:custGeom>
          <a:solidFill>
            <a:srgbClr val="496FA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Tree>
    <p:extLst>
      <p:ext uri="{BB962C8B-B14F-4D97-AF65-F5344CB8AC3E}">
        <p14:creationId xmlns:p14="http://schemas.microsoft.com/office/powerpoint/2010/main" val="3336281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8" grpId="0" animBg="1"/>
      <p:bldP spid="19" grpId="0" animBg="1"/>
      <p:bldP spid="2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89A35598-3228-29D4-F05C-0E4B8A1B499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5D00B60-5FC5-BA54-62E3-F512773C818D}"/>
              </a:ext>
            </a:extLst>
          </p:cNvPr>
          <p:cNvPicPr>
            <a:picLocks noChangeAspect="1"/>
          </p:cNvPicPr>
          <p:nvPr/>
        </p:nvPicPr>
        <p:blipFill>
          <a:blip r:embed="rId4"/>
          <a:srcRect l="30774" t="20392" r="8074" b="32154"/>
          <a:stretch/>
        </p:blipFill>
        <p:spPr>
          <a:xfrm>
            <a:off x="3313209" y="2898196"/>
            <a:ext cx="5565582" cy="2953150"/>
          </a:xfrm>
          <a:prstGeom prst="rect">
            <a:avLst/>
          </a:prstGeom>
          <a:ln>
            <a:noFill/>
          </a:ln>
          <a:effectLst/>
        </p:spPr>
      </p:pic>
      <p:sp>
        <p:nvSpPr>
          <p:cNvPr id="8" name="TextBox 7">
            <a:extLst>
              <a:ext uri="{FF2B5EF4-FFF2-40B4-BE49-F238E27FC236}">
                <a16:creationId xmlns:a16="http://schemas.microsoft.com/office/drawing/2014/main" id="{733289B3-9611-F9E1-6F61-07D9C41CB6C0}"/>
              </a:ext>
            </a:extLst>
          </p:cNvPr>
          <p:cNvSpPr txBox="1"/>
          <p:nvPr/>
        </p:nvSpPr>
        <p:spPr>
          <a:xfrm>
            <a:off x="618930" y="5851346"/>
            <a:ext cx="10954139" cy="910699"/>
          </a:xfrm>
          <a:prstGeom prst="rect">
            <a:avLst/>
          </a:prstGeom>
          <a:noFill/>
        </p:spPr>
        <p:txBody>
          <a:bodyPr wrap="square">
            <a:spAutoFit/>
          </a:bodyPr>
          <a:lstStyle/>
          <a:p>
            <a:pPr algn="ctr">
              <a:lnSpc>
                <a:spcPct val="150000"/>
              </a:lnSpc>
              <a:buClr>
                <a:srgbClr val="000000"/>
              </a:buClr>
              <a:buFont typeface="Arial"/>
              <a:buNone/>
            </a:pPr>
            <a:r>
              <a:rPr lang="vi-VN" sz="2000" b="1" kern="0" dirty="0">
                <a:solidFill>
                  <a:srgbClr val="000000"/>
                </a:solidFill>
                <a:latin typeface="UTM Avo" panose="02040603050506020204" pitchFamily="18" charset="0"/>
                <a:cs typeface="Arial"/>
                <a:sym typeface="Arial"/>
              </a:rPr>
              <a:t>Hình 18.2. </a:t>
            </a:r>
            <a:r>
              <a:rPr lang="vi-VN" sz="2000" kern="0" dirty="0">
                <a:solidFill>
                  <a:srgbClr val="000000"/>
                </a:solidFill>
                <a:latin typeface="UTM Avo" panose="02040603050506020204" pitchFamily="18" charset="0"/>
                <a:cs typeface="Arial"/>
                <a:sym typeface="Arial"/>
              </a:rPr>
              <a:t>Biểu đồ tăng trưởng GDP của Mỹ giai đoạn 1991 – 2021 (Đơn vị: %)</a:t>
            </a:r>
          </a:p>
          <a:p>
            <a:pPr algn="r">
              <a:lnSpc>
                <a:spcPct val="150000"/>
              </a:lnSpc>
              <a:buClr>
                <a:srgbClr val="000000"/>
              </a:buClr>
              <a:buFont typeface="Arial"/>
              <a:buNone/>
            </a:pPr>
            <a:r>
              <a:rPr lang="vi-VN" kern="0" dirty="0">
                <a:solidFill>
                  <a:srgbClr val="000000"/>
                </a:solidFill>
                <a:latin typeface="UTM Avo" panose="02040603050506020204" pitchFamily="18" charset="0"/>
                <a:cs typeface="Arial"/>
                <a:sym typeface="Arial"/>
              </a:rPr>
              <a:t>(Nguồn: Ngân hàng Thế giới)</a:t>
            </a:r>
          </a:p>
        </p:txBody>
      </p:sp>
      <p:grpSp>
        <p:nvGrpSpPr>
          <p:cNvPr id="9" name="Group 8">
            <a:extLst>
              <a:ext uri="{FF2B5EF4-FFF2-40B4-BE49-F238E27FC236}">
                <a16:creationId xmlns:a16="http://schemas.microsoft.com/office/drawing/2014/main" id="{70095B35-94A5-8407-5D5A-515C9125F5F5}"/>
              </a:ext>
            </a:extLst>
          </p:cNvPr>
          <p:cNvGrpSpPr/>
          <p:nvPr/>
        </p:nvGrpSpPr>
        <p:grpSpPr>
          <a:xfrm>
            <a:off x="851470" y="1642245"/>
            <a:ext cx="10758574" cy="1165897"/>
            <a:chOff x="566551" y="413478"/>
            <a:chExt cx="8068930" cy="874423"/>
          </a:xfrm>
        </p:grpSpPr>
        <p:sp>
          <p:nvSpPr>
            <p:cNvPr id="10" name="TextBox 9">
              <a:extLst>
                <a:ext uri="{FF2B5EF4-FFF2-40B4-BE49-F238E27FC236}">
                  <a16:creationId xmlns:a16="http://schemas.microsoft.com/office/drawing/2014/main" id="{3D127F96-B7A6-4194-FC80-B57F999C3466}"/>
                </a:ext>
              </a:extLst>
            </p:cNvPr>
            <p:cNvSpPr txBox="1"/>
            <p:nvPr/>
          </p:nvSpPr>
          <p:spPr>
            <a:xfrm>
              <a:off x="1134694" y="442477"/>
              <a:ext cx="7500787" cy="845424"/>
            </a:xfrm>
            <a:prstGeom prst="rect">
              <a:avLst/>
            </a:prstGeom>
            <a:noFill/>
          </p:spPr>
          <p:txBody>
            <a:bodyPr wrap="square">
              <a:spAutoFit/>
            </a:bodyPr>
            <a:lstStyle/>
            <a:p>
              <a:pPr algn="just">
                <a:lnSpc>
                  <a:spcPct val="150000"/>
                </a:lnSpc>
                <a:buClr>
                  <a:srgbClr val="000000"/>
                </a:buClr>
                <a:buFont typeface="Arial"/>
                <a:buNone/>
              </a:pPr>
              <a:r>
                <a:rPr lang="en-US" sz="2400" b="1" kern="0" dirty="0">
                  <a:solidFill>
                    <a:srgbClr val="000000"/>
                  </a:solidFill>
                  <a:latin typeface="UTM Avo" panose="02040603050506020204" pitchFamily="18" charset="0"/>
                  <a:cs typeface="Arial"/>
                  <a:sym typeface="Arial"/>
                </a:rPr>
                <a:t>Khai </a:t>
              </a:r>
              <a:r>
                <a:rPr lang="en-US" sz="2400" b="1" kern="0" dirty="0" err="1">
                  <a:solidFill>
                    <a:srgbClr val="000000"/>
                  </a:solidFill>
                  <a:latin typeface="UTM Avo" panose="02040603050506020204" pitchFamily="18" charset="0"/>
                  <a:cs typeface="Arial"/>
                  <a:sym typeface="Arial"/>
                </a:rPr>
                <a:t>thác</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Hình</a:t>
              </a:r>
              <a:r>
                <a:rPr lang="en-US" sz="2400" b="1" kern="0" dirty="0">
                  <a:solidFill>
                    <a:srgbClr val="000000"/>
                  </a:solidFill>
                  <a:latin typeface="UTM Avo" panose="02040603050506020204" pitchFamily="18" charset="0"/>
                  <a:cs typeface="Arial"/>
                  <a:sym typeface="Arial"/>
                </a:rPr>
                <a:t> 18,2, </a:t>
              </a:r>
              <a:r>
                <a:rPr lang="en-US" sz="2400" b="1" kern="0" dirty="0" err="1">
                  <a:solidFill>
                    <a:srgbClr val="000000"/>
                  </a:solidFill>
                  <a:latin typeface="UTM Avo" panose="02040603050506020204" pitchFamily="18" charset="0"/>
                  <a:cs typeface="Arial"/>
                  <a:sym typeface="Arial"/>
                </a:rPr>
                <a:t>thông</a:t>
              </a:r>
              <a:r>
                <a:rPr lang="en-US" sz="2400" b="1" kern="0" dirty="0">
                  <a:solidFill>
                    <a:srgbClr val="000000"/>
                  </a:solidFill>
                  <a:latin typeface="UTM Avo" panose="02040603050506020204" pitchFamily="18" charset="0"/>
                  <a:cs typeface="Arial"/>
                  <a:sym typeface="Arial"/>
                </a:rPr>
                <a:t> tin </a:t>
              </a:r>
              <a:r>
                <a:rPr lang="en-US" sz="2400" b="1" kern="0" dirty="0" err="1">
                  <a:solidFill>
                    <a:srgbClr val="000000"/>
                  </a:solidFill>
                  <a:latin typeface="UTM Avo" panose="02040603050506020204" pitchFamily="18" charset="0"/>
                  <a:cs typeface="Arial"/>
                  <a:sym typeface="Arial"/>
                </a:rPr>
                <a:t>mục</a:t>
              </a:r>
              <a:r>
                <a:rPr lang="en-US" sz="2400" b="1" kern="0" dirty="0">
                  <a:solidFill>
                    <a:srgbClr val="000000"/>
                  </a:solidFill>
                  <a:latin typeface="UTM Avo" panose="02040603050506020204" pitchFamily="18" charset="0"/>
                  <a:cs typeface="Arial"/>
                  <a:sym typeface="Arial"/>
                </a:rPr>
                <a:t> II SGK tr.93 </a:t>
              </a:r>
              <a:r>
                <a:rPr lang="en-US" sz="2400" b="1" kern="0" dirty="0" err="1">
                  <a:solidFill>
                    <a:srgbClr val="000000"/>
                  </a:solidFill>
                  <a:latin typeface="UTM Avo" panose="02040603050506020204" pitchFamily="18" charset="0"/>
                  <a:cs typeface="Arial"/>
                  <a:sym typeface="Arial"/>
                </a:rPr>
                <a:t>và</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hoàn</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thành</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Phiếu</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học</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tập</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số</a:t>
              </a:r>
              <a:r>
                <a:rPr lang="en-US" sz="2400" b="1" kern="0" dirty="0">
                  <a:solidFill>
                    <a:srgbClr val="000000"/>
                  </a:solidFill>
                  <a:latin typeface="UTM Avo" panose="02040603050506020204" pitchFamily="18" charset="0"/>
                  <a:cs typeface="Arial"/>
                  <a:sym typeface="Arial"/>
                </a:rPr>
                <a:t> 1:</a:t>
              </a:r>
              <a:endParaRPr lang="en-US" sz="2400" kern="0" dirty="0">
                <a:solidFill>
                  <a:srgbClr val="000000"/>
                </a:solidFill>
                <a:latin typeface="UTM Avo" panose="02040603050506020204" pitchFamily="18" charset="0"/>
                <a:cs typeface="Arial"/>
                <a:sym typeface="Arial"/>
              </a:endParaRPr>
            </a:p>
          </p:txBody>
        </p:sp>
        <p:pic>
          <p:nvPicPr>
            <p:cNvPr id="11" name="Picture 10">
              <a:extLst>
                <a:ext uri="{FF2B5EF4-FFF2-40B4-BE49-F238E27FC236}">
                  <a16:creationId xmlns:a16="http://schemas.microsoft.com/office/drawing/2014/main" id="{57B484E7-26C1-EBEF-EB50-15043959718C}"/>
                </a:ext>
              </a:extLst>
            </p:cNvPr>
            <p:cNvPicPr>
              <a:picLocks noChangeAspect="1"/>
            </p:cNvPicPr>
            <p:nvPr/>
          </p:nvPicPr>
          <p:blipFill>
            <a:blip r:embed="rId5"/>
            <a:srcRect l="17971" t="1880" r="62959" b="45940"/>
            <a:stretch/>
          </p:blipFill>
          <p:spPr>
            <a:xfrm>
              <a:off x="566551" y="413478"/>
              <a:ext cx="568143" cy="874423"/>
            </a:xfrm>
            <a:prstGeom prst="rect">
              <a:avLst/>
            </a:prstGeom>
          </p:spPr>
        </p:pic>
      </p:grpSp>
    </p:spTree>
    <p:extLst>
      <p:ext uri="{BB962C8B-B14F-4D97-AF65-F5344CB8AC3E}">
        <p14:creationId xmlns:p14="http://schemas.microsoft.com/office/powerpoint/2010/main" val="937841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40D8A700-4FFA-53BD-2634-6BCCD835CEE1}"/>
            </a:ext>
          </a:extLst>
        </p:cNvPr>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F888CFA9-5F7E-9D62-BB6F-3C7099B5B6E7}"/>
              </a:ext>
            </a:extLst>
          </p:cNvPr>
          <p:cNvGraphicFramePr>
            <a:graphicFrameLocks noGrp="1"/>
          </p:cNvGraphicFramePr>
          <p:nvPr>
            <p:extLst>
              <p:ext uri="{D42A27DB-BD31-4B8C-83A1-F6EECF244321}">
                <p14:modId xmlns:p14="http://schemas.microsoft.com/office/powerpoint/2010/main" val="2850670886"/>
              </p:ext>
            </p:extLst>
          </p:nvPr>
        </p:nvGraphicFramePr>
        <p:xfrm>
          <a:off x="690463" y="2814364"/>
          <a:ext cx="10811069" cy="3554964"/>
        </p:xfrm>
        <a:graphic>
          <a:graphicData uri="http://schemas.openxmlformats.org/drawingml/2006/table">
            <a:tbl>
              <a:tblPr firstRow="1" firstCol="1" bandRow="1"/>
              <a:tblGrid>
                <a:gridCol w="5113437">
                  <a:extLst>
                    <a:ext uri="{9D8B030D-6E8A-4147-A177-3AD203B41FA5}">
                      <a16:colId xmlns:a16="http://schemas.microsoft.com/office/drawing/2014/main" val="1028584515"/>
                    </a:ext>
                  </a:extLst>
                </a:gridCol>
                <a:gridCol w="5697632">
                  <a:extLst>
                    <a:ext uri="{9D8B030D-6E8A-4147-A177-3AD203B41FA5}">
                      <a16:colId xmlns:a16="http://schemas.microsoft.com/office/drawing/2014/main" val="2355156764"/>
                    </a:ext>
                  </a:extLst>
                </a:gridCol>
              </a:tblGrid>
              <a:tr h="1184988">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a:lnSpc>
                          <a:spcPct val="100000"/>
                        </a:lnSpc>
                        <a:spcBef>
                          <a:spcPts val="100"/>
                        </a:spcBef>
                        <a:spcAft>
                          <a:spcPts val="100"/>
                        </a:spcAft>
                      </a:pPr>
                      <a:r>
                        <a:rPr lang="en-US" sz="2400" b="1" kern="0" dirty="0">
                          <a:solidFill>
                            <a:srgbClr val="000000"/>
                          </a:solidFill>
                          <a:latin typeface="UTM Avo" panose="02040603050506020204" pitchFamily="18" charset="0"/>
                          <a:ea typeface="Calibri" panose="020F0502020204030204" pitchFamily="34" charset="0"/>
                          <a:cs typeface="Arial"/>
                        </a:rPr>
                        <a:t>Giai </a:t>
                      </a:r>
                      <a:r>
                        <a:rPr lang="en-US" sz="2400" b="1" kern="0" dirty="0" err="1">
                          <a:solidFill>
                            <a:srgbClr val="000000"/>
                          </a:solidFill>
                          <a:latin typeface="UTM Avo" panose="02040603050506020204" pitchFamily="18" charset="0"/>
                          <a:ea typeface="Calibri" panose="020F0502020204030204" pitchFamily="34" charset="0"/>
                          <a:cs typeface="Arial"/>
                        </a:rPr>
                        <a:t>đoạn</a:t>
                      </a:r>
                      <a:r>
                        <a:rPr lang="en-US" sz="2400" b="1" kern="0" dirty="0">
                          <a:solidFill>
                            <a:srgbClr val="000000"/>
                          </a:solidFill>
                          <a:latin typeface="UTM Avo" panose="02040603050506020204" pitchFamily="18" charset="0"/>
                          <a:ea typeface="Calibri" panose="020F0502020204030204" pitchFamily="34" charset="0"/>
                          <a:cs typeface="Arial"/>
                        </a:rPr>
                        <a:t> 1991 – 2000</a:t>
                      </a:r>
                    </a:p>
                  </a:txBody>
                  <a:tcPr marT="0" marB="0" anchor="ctr">
                    <a:lnL w="12700" cap="flat" cmpd="sng" algn="ctr">
                      <a:solidFill>
                        <a:srgbClr val="224478"/>
                      </a:solidFill>
                      <a:prstDash val="solid"/>
                      <a:round/>
                      <a:headEnd type="none" w="med" len="med"/>
                      <a:tailEnd type="none" w="med" len="med"/>
                    </a:lnL>
                    <a:lnR w="12700" cap="flat" cmpd="sng" algn="ctr">
                      <a:solidFill>
                        <a:srgbClr val="224478"/>
                      </a:solidFill>
                      <a:prstDash val="solid"/>
                      <a:round/>
                      <a:headEnd type="none" w="med" len="med"/>
                      <a:tailEnd type="none" w="med" len="med"/>
                    </a:lnR>
                    <a:lnT w="12700" cap="flat" cmpd="sng" algn="ctr">
                      <a:solidFill>
                        <a:srgbClr val="224478"/>
                      </a:solidFill>
                      <a:prstDash val="solid"/>
                      <a:round/>
                      <a:headEnd type="none" w="med" len="med"/>
                      <a:tailEnd type="none" w="med" len="med"/>
                    </a:lnT>
                    <a:lnB w="12700" cap="flat" cmpd="sng" algn="ctr">
                      <a:solidFill>
                        <a:srgbClr val="224478"/>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a:lnSpc>
                          <a:spcPct val="100000"/>
                        </a:lnSpc>
                        <a:spcBef>
                          <a:spcPts val="100"/>
                        </a:spcBef>
                        <a:spcAft>
                          <a:spcPts val="100"/>
                        </a:spcAft>
                      </a:pPr>
                      <a:r>
                        <a:rPr lang="vi-VN" sz="2400" b="1" kern="0" dirty="0">
                          <a:solidFill>
                            <a:srgbClr val="000000"/>
                          </a:solidFill>
                          <a:cs typeface="Arial"/>
                        </a:rPr>
                        <a:t> </a:t>
                      </a:r>
                      <a:endParaRPr lang="en-US" sz="2400" b="1" kern="0" dirty="0">
                        <a:solidFill>
                          <a:srgbClr val="000000"/>
                        </a:solidFill>
                        <a:latin typeface="UTM Avo" panose="02040603050506020204" pitchFamily="18" charset="0"/>
                        <a:ea typeface="Calibri" panose="020F0502020204030204" pitchFamily="34" charset="0"/>
                        <a:cs typeface="Arial"/>
                      </a:endParaRPr>
                    </a:p>
                  </a:txBody>
                  <a:tcPr marT="0" marB="0" anchor="ctr">
                    <a:lnL w="12700" cap="flat" cmpd="sng" algn="ctr">
                      <a:solidFill>
                        <a:srgbClr val="224478"/>
                      </a:solidFill>
                      <a:prstDash val="solid"/>
                      <a:round/>
                      <a:headEnd type="none" w="med" len="med"/>
                      <a:tailEnd type="none" w="med" len="med"/>
                    </a:lnL>
                    <a:lnR w="12700" cap="flat" cmpd="sng" algn="ctr">
                      <a:solidFill>
                        <a:srgbClr val="224478"/>
                      </a:solidFill>
                      <a:prstDash val="solid"/>
                      <a:round/>
                      <a:headEnd type="none" w="med" len="med"/>
                      <a:tailEnd type="none" w="med" len="med"/>
                    </a:lnR>
                    <a:lnT w="12700" cap="flat" cmpd="sng" algn="ctr">
                      <a:solidFill>
                        <a:srgbClr val="224478"/>
                      </a:solidFill>
                      <a:prstDash val="solid"/>
                      <a:round/>
                      <a:headEnd type="none" w="med" len="med"/>
                      <a:tailEnd type="none" w="med" len="med"/>
                    </a:lnT>
                    <a:lnB w="12700" cap="flat" cmpd="sng" algn="ctr">
                      <a:solidFill>
                        <a:srgbClr val="224478"/>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550749026"/>
                  </a:ext>
                </a:extLst>
              </a:tr>
              <a:tr h="1184988">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a:lnSpc>
                          <a:spcPct val="100000"/>
                        </a:lnSpc>
                        <a:spcBef>
                          <a:spcPts val="100"/>
                        </a:spcBef>
                        <a:spcAft>
                          <a:spcPts val="100"/>
                        </a:spcAft>
                      </a:pPr>
                      <a:r>
                        <a:rPr lang="en-US" sz="2400" b="1" kern="0" dirty="0">
                          <a:solidFill>
                            <a:srgbClr val="000000"/>
                          </a:solidFill>
                          <a:latin typeface="UTM Avo" panose="02040603050506020204" pitchFamily="18" charset="0"/>
                          <a:ea typeface="Calibri" panose="020F0502020204030204" pitchFamily="34" charset="0"/>
                          <a:cs typeface="Arial"/>
                        </a:rPr>
                        <a:t>Giai </a:t>
                      </a:r>
                      <a:r>
                        <a:rPr lang="en-US" sz="2400" b="1" kern="0" dirty="0" err="1">
                          <a:solidFill>
                            <a:srgbClr val="000000"/>
                          </a:solidFill>
                          <a:latin typeface="UTM Avo" panose="02040603050506020204" pitchFamily="18" charset="0"/>
                          <a:ea typeface="Calibri" panose="020F0502020204030204" pitchFamily="34" charset="0"/>
                          <a:cs typeface="Arial"/>
                        </a:rPr>
                        <a:t>đoạn</a:t>
                      </a:r>
                      <a:r>
                        <a:rPr lang="en-US" sz="2400" b="1" kern="0" dirty="0">
                          <a:solidFill>
                            <a:srgbClr val="000000"/>
                          </a:solidFill>
                          <a:latin typeface="UTM Avo" panose="02040603050506020204" pitchFamily="18" charset="0"/>
                          <a:ea typeface="Calibri" panose="020F0502020204030204" pitchFamily="34" charset="0"/>
                          <a:cs typeface="Arial"/>
                        </a:rPr>
                        <a:t> 2000 </a:t>
                      </a:r>
                      <a:r>
                        <a:rPr lang="en-US" sz="2400" b="1" kern="0" dirty="0" err="1">
                          <a:solidFill>
                            <a:srgbClr val="000000"/>
                          </a:solidFill>
                          <a:latin typeface="UTM Avo" panose="02040603050506020204" pitchFamily="18" charset="0"/>
                          <a:ea typeface="Calibri" panose="020F0502020204030204" pitchFamily="34" charset="0"/>
                          <a:cs typeface="Arial"/>
                        </a:rPr>
                        <a:t>đến</a:t>
                      </a:r>
                      <a:r>
                        <a:rPr lang="en-US" sz="2400" b="1" kern="0" dirty="0">
                          <a:solidFill>
                            <a:srgbClr val="000000"/>
                          </a:solidFill>
                          <a:latin typeface="UTM Avo" panose="02040603050506020204" pitchFamily="18" charset="0"/>
                          <a:ea typeface="Calibri" panose="020F0502020204030204" pitchFamily="34" charset="0"/>
                          <a:cs typeface="Arial"/>
                        </a:rPr>
                        <a:t> nay</a:t>
                      </a:r>
                    </a:p>
                  </a:txBody>
                  <a:tcPr marT="0" marB="0" anchor="ctr">
                    <a:lnL w="12700" cap="flat" cmpd="sng" algn="ctr">
                      <a:solidFill>
                        <a:srgbClr val="224478"/>
                      </a:solidFill>
                      <a:prstDash val="solid"/>
                      <a:round/>
                      <a:headEnd type="none" w="med" len="med"/>
                      <a:tailEnd type="none" w="med" len="med"/>
                    </a:lnL>
                    <a:lnR w="12700" cap="flat" cmpd="sng" algn="ctr">
                      <a:solidFill>
                        <a:srgbClr val="224478"/>
                      </a:solidFill>
                      <a:prstDash val="solid"/>
                      <a:round/>
                      <a:headEnd type="none" w="med" len="med"/>
                      <a:tailEnd type="none" w="med" len="med"/>
                    </a:lnR>
                    <a:lnT w="12700" cap="flat" cmpd="sng" algn="ctr">
                      <a:solidFill>
                        <a:srgbClr val="224478"/>
                      </a:solidFill>
                      <a:prstDash val="solid"/>
                      <a:round/>
                      <a:headEnd type="none" w="med" len="med"/>
                      <a:tailEnd type="none" w="med" len="med"/>
                    </a:lnT>
                    <a:lnB w="12700" cap="flat" cmpd="sng" algn="ctr">
                      <a:solidFill>
                        <a:srgbClr val="224478"/>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a:lnSpc>
                          <a:spcPct val="100000"/>
                        </a:lnSpc>
                        <a:spcBef>
                          <a:spcPts val="100"/>
                        </a:spcBef>
                        <a:spcAft>
                          <a:spcPts val="100"/>
                        </a:spcAft>
                      </a:pPr>
                      <a:r>
                        <a:rPr lang="vi-VN" sz="2400" b="1" kern="0" dirty="0">
                          <a:solidFill>
                            <a:srgbClr val="000000"/>
                          </a:solidFill>
                          <a:cs typeface="Arial"/>
                        </a:rPr>
                        <a:t> </a:t>
                      </a:r>
                      <a:endParaRPr lang="en-US" sz="2400" b="1" kern="0" dirty="0">
                        <a:solidFill>
                          <a:srgbClr val="000000"/>
                        </a:solidFill>
                        <a:latin typeface="UTM Avo" panose="02040603050506020204" pitchFamily="18" charset="0"/>
                        <a:ea typeface="Calibri" panose="020F0502020204030204" pitchFamily="34" charset="0"/>
                        <a:cs typeface="Arial"/>
                      </a:endParaRPr>
                    </a:p>
                  </a:txBody>
                  <a:tcPr marT="0" marB="0" anchor="ctr">
                    <a:lnL w="12700" cap="flat" cmpd="sng" algn="ctr">
                      <a:solidFill>
                        <a:srgbClr val="224478"/>
                      </a:solidFill>
                      <a:prstDash val="solid"/>
                      <a:round/>
                      <a:headEnd type="none" w="med" len="med"/>
                      <a:tailEnd type="none" w="med" len="med"/>
                    </a:lnL>
                    <a:lnR w="12700" cap="flat" cmpd="sng" algn="ctr">
                      <a:solidFill>
                        <a:srgbClr val="224478"/>
                      </a:solidFill>
                      <a:prstDash val="solid"/>
                      <a:round/>
                      <a:headEnd type="none" w="med" len="med"/>
                      <a:tailEnd type="none" w="med" len="med"/>
                    </a:lnR>
                    <a:lnT w="12700" cap="flat" cmpd="sng" algn="ctr">
                      <a:solidFill>
                        <a:srgbClr val="224478"/>
                      </a:solidFill>
                      <a:prstDash val="solid"/>
                      <a:round/>
                      <a:headEnd type="none" w="med" len="med"/>
                      <a:tailEnd type="none" w="med" len="med"/>
                    </a:lnT>
                    <a:lnB w="12700" cap="flat" cmpd="sng" algn="ctr">
                      <a:solidFill>
                        <a:srgbClr val="224478"/>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94804659"/>
                  </a:ext>
                </a:extLst>
              </a:tr>
              <a:tr h="1184988">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a:lnSpc>
                          <a:spcPct val="100000"/>
                        </a:lnSpc>
                        <a:spcBef>
                          <a:spcPts val="100"/>
                        </a:spcBef>
                        <a:spcAft>
                          <a:spcPts val="100"/>
                        </a:spcAft>
                      </a:pPr>
                      <a:r>
                        <a:rPr lang="en-US" sz="2400" b="1" kern="0" dirty="0" err="1">
                          <a:solidFill>
                            <a:srgbClr val="000000"/>
                          </a:solidFill>
                          <a:latin typeface="UTM Avo" panose="02040603050506020204" pitchFamily="18" charset="0"/>
                          <a:ea typeface="Calibri" panose="020F0502020204030204" pitchFamily="34" charset="0"/>
                          <a:cs typeface="Arial"/>
                        </a:rPr>
                        <a:t>Thách</a:t>
                      </a:r>
                      <a:r>
                        <a:rPr lang="en-US" sz="2400" b="1" kern="0" dirty="0">
                          <a:solidFill>
                            <a:srgbClr val="000000"/>
                          </a:solidFill>
                          <a:latin typeface="UTM Avo" panose="02040603050506020204" pitchFamily="18" charset="0"/>
                          <a:ea typeface="Calibri" panose="020F0502020204030204" pitchFamily="34" charset="0"/>
                          <a:cs typeface="Arial"/>
                        </a:rPr>
                        <a:t> </a:t>
                      </a:r>
                      <a:r>
                        <a:rPr lang="en-US" sz="2400" b="1" kern="0" dirty="0" err="1">
                          <a:solidFill>
                            <a:srgbClr val="000000"/>
                          </a:solidFill>
                          <a:latin typeface="UTM Avo" panose="02040603050506020204" pitchFamily="18" charset="0"/>
                          <a:ea typeface="Calibri" panose="020F0502020204030204" pitchFamily="34" charset="0"/>
                          <a:cs typeface="Arial"/>
                        </a:rPr>
                        <a:t>thức</a:t>
                      </a:r>
                      <a:r>
                        <a:rPr lang="en-US" sz="2400" b="1" kern="0" dirty="0">
                          <a:solidFill>
                            <a:srgbClr val="000000"/>
                          </a:solidFill>
                          <a:latin typeface="UTM Avo" panose="02040603050506020204" pitchFamily="18" charset="0"/>
                          <a:ea typeface="Calibri" panose="020F0502020204030204" pitchFamily="34" charset="0"/>
                          <a:cs typeface="Arial"/>
                        </a:rPr>
                        <a:t> </a:t>
                      </a:r>
                      <a:r>
                        <a:rPr lang="en-US" sz="2400" b="1" kern="0" dirty="0" err="1">
                          <a:solidFill>
                            <a:srgbClr val="000000"/>
                          </a:solidFill>
                          <a:latin typeface="UTM Avo" panose="02040603050506020204" pitchFamily="18" charset="0"/>
                          <a:ea typeface="Calibri" panose="020F0502020204030204" pitchFamily="34" charset="0"/>
                          <a:cs typeface="Arial"/>
                        </a:rPr>
                        <a:t>đối</a:t>
                      </a:r>
                      <a:r>
                        <a:rPr lang="en-US" sz="2400" b="1" kern="0" dirty="0">
                          <a:solidFill>
                            <a:srgbClr val="000000"/>
                          </a:solidFill>
                          <a:latin typeface="UTM Avo" panose="02040603050506020204" pitchFamily="18" charset="0"/>
                          <a:ea typeface="Calibri" panose="020F0502020204030204" pitchFamily="34" charset="0"/>
                          <a:cs typeface="Arial"/>
                        </a:rPr>
                        <a:t> </a:t>
                      </a:r>
                      <a:r>
                        <a:rPr lang="en-US" sz="2400" b="1" kern="0" dirty="0" err="1">
                          <a:solidFill>
                            <a:srgbClr val="000000"/>
                          </a:solidFill>
                          <a:latin typeface="UTM Avo" panose="02040603050506020204" pitchFamily="18" charset="0"/>
                          <a:ea typeface="Calibri" panose="020F0502020204030204" pitchFamily="34" charset="0"/>
                          <a:cs typeface="Arial"/>
                        </a:rPr>
                        <a:t>với</a:t>
                      </a:r>
                      <a:r>
                        <a:rPr lang="en-US" sz="2400" b="1" kern="0" dirty="0">
                          <a:solidFill>
                            <a:srgbClr val="000000"/>
                          </a:solidFill>
                          <a:latin typeface="UTM Avo" panose="02040603050506020204" pitchFamily="18" charset="0"/>
                          <a:ea typeface="Calibri" panose="020F0502020204030204" pitchFamily="34" charset="0"/>
                          <a:cs typeface="Arial"/>
                        </a:rPr>
                        <a:t> </a:t>
                      </a:r>
                      <a:r>
                        <a:rPr lang="en-US" sz="2400" b="1" kern="0" dirty="0" err="1">
                          <a:solidFill>
                            <a:srgbClr val="000000"/>
                          </a:solidFill>
                          <a:latin typeface="UTM Avo" panose="02040603050506020204" pitchFamily="18" charset="0"/>
                          <a:ea typeface="Calibri" panose="020F0502020204030204" pitchFamily="34" charset="0"/>
                          <a:cs typeface="Arial"/>
                        </a:rPr>
                        <a:t>kinh</a:t>
                      </a:r>
                      <a:r>
                        <a:rPr lang="en-US" sz="2400" b="1" kern="0" dirty="0">
                          <a:solidFill>
                            <a:srgbClr val="000000"/>
                          </a:solidFill>
                          <a:latin typeface="UTM Avo" panose="02040603050506020204" pitchFamily="18" charset="0"/>
                          <a:ea typeface="Calibri" panose="020F0502020204030204" pitchFamily="34" charset="0"/>
                          <a:cs typeface="Arial"/>
                        </a:rPr>
                        <a:t> </a:t>
                      </a:r>
                      <a:r>
                        <a:rPr lang="en-US" sz="2400" b="1" kern="0" dirty="0" err="1">
                          <a:solidFill>
                            <a:srgbClr val="000000"/>
                          </a:solidFill>
                          <a:latin typeface="UTM Avo" panose="02040603050506020204" pitchFamily="18" charset="0"/>
                          <a:ea typeface="Calibri" panose="020F0502020204030204" pitchFamily="34" charset="0"/>
                          <a:cs typeface="Arial"/>
                        </a:rPr>
                        <a:t>tế</a:t>
                      </a:r>
                      <a:r>
                        <a:rPr lang="en-US" sz="2400" b="1" kern="0" dirty="0">
                          <a:solidFill>
                            <a:srgbClr val="000000"/>
                          </a:solidFill>
                          <a:latin typeface="UTM Avo" panose="02040603050506020204" pitchFamily="18" charset="0"/>
                          <a:ea typeface="Calibri" panose="020F0502020204030204" pitchFamily="34" charset="0"/>
                          <a:cs typeface="Arial"/>
                        </a:rPr>
                        <a:t> </a:t>
                      </a:r>
                      <a:r>
                        <a:rPr lang="en-US" sz="2400" b="1" kern="0" dirty="0" err="1">
                          <a:solidFill>
                            <a:srgbClr val="000000"/>
                          </a:solidFill>
                          <a:latin typeface="UTM Avo" panose="02040603050506020204" pitchFamily="18" charset="0"/>
                          <a:ea typeface="Calibri" panose="020F0502020204030204" pitchFamily="34" charset="0"/>
                          <a:cs typeface="Arial"/>
                        </a:rPr>
                        <a:t>Mỹ</a:t>
                      </a:r>
                      <a:endParaRPr lang="en-US" sz="2400" b="1" kern="0" dirty="0">
                        <a:solidFill>
                          <a:srgbClr val="000000"/>
                        </a:solidFill>
                        <a:latin typeface="UTM Avo" panose="02040603050506020204" pitchFamily="18" charset="0"/>
                        <a:ea typeface="Calibri" panose="020F0502020204030204" pitchFamily="34" charset="0"/>
                        <a:cs typeface="Arial"/>
                      </a:endParaRPr>
                    </a:p>
                  </a:txBody>
                  <a:tcPr marT="0" marB="0" anchor="ctr">
                    <a:lnL w="12700" cap="flat" cmpd="sng" algn="ctr">
                      <a:solidFill>
                        <a:srgbClr val="224478"/>
                      </a:solidFill>
                      <a:prstDash val="solid"/>
                      <a:round/>
                      <a:headEnd type="none" w="med" len="med"/>
                      <a:tailEnd type="none" w="med" len="med"/>
                    </a:lnL>
                    <a:lnR w="12700" cap="flat" cmpd="sng" algn="ctr">
                      <a:solidFill>
                        <a:srgbClr val="224478"/>
                      </a:solidFill>
                      <a:prstDash val="solid"/>
                      <a:round/>
                      <a:headEnd type="none" w="med" len="med"/>
                      <a:tailEnd type="none" w="med" len="med"/>
                    </a:lnR>
                    <a:lnT w="12700" cap="flat" cmpd="sng" algn="ctr">
                      <a:solidFill>
                        <a:srgbClr val="224478"/>
                      </a:solidFill>
                      <a:prstDash val="solid"/>
                      <a:round/>
                      <a:headEnd type="none" w="med" len="med"/>
                      <a:tailEnd type="none" w="med" len="med"/>
                    </a:lnT>
                    <a:lnB w="12700" cap="flat" cmpd="sng" algn="ctr">
                      <a:solidFill>
                        <a:srgbClr val="224478"/>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a:lnSpc>
                          <a:spcPct val="100000"/>
                        </a:lnSpc>
                        <a:spcBef>
                          <a:spcPts val="100"/>
                        </a:spcBef>
                        <a:spcAft>
                          <a:spcPts val="100"/>
                        </a:spcAft>
                      </a:pPr>
                      <a:r>
                        <a:rPr lang="vi-VN" sz="2400" b="1" kern="0" dirty="0">
                          <a:solidFill>
                            <a:srgbClr val="000000"/>
                          </a:solidFill>
                          <a:cs typeface="Arial"/>
                        </a:rPr>
                        <a:t> </a:t>
                      </a:r>
                      <a:endParaRPr lang="en-US" sz="2400" b="1" kern="0" dirty="0">
                        <a:solidFill>
                          <a:srgbClr val="000000"/>
                        </a:solidFill>
                        <a:latin typeface="UTM Avo" panose="02040603050506020204" pitchFamily="18" charset="0"/>
                        <a:ea typeface="Calibri" panose="020F0502020204030204" pitchFamily="34" charset="0"/>
                        <a:cs typeface="Arial"/>
                      </a:endParaRPr>
                    </a:p>
                  </a:txBody>
                  <a:tcPr marT="0" marB="0" anchor="ctr">
                    <a:lnL w="12700" cap="flat" cmpd="sng" algn="ctr">
                      <a:solidFill>
                        <a:srgbClr val="224478"/>
                      </a:solidFill>
                      <a:prstDash val="solid"/>
                      <a:round/>
                      <a:headEnd type="none" w="med" len="med"/>
                      <a:tailEnd type="none" w="med" len="med"/>
                    </a:lnL>
                    <a:lnR w="12700" cap="flat" cmpd="sng" algn="ctr">
                      <a:solidFill>
                        <a:srgbClr val="224478"/>
                      </a:solidFill>
                      <a:prstDash val="solid"/>
                      <a:round/>
                      <a:headEnd type="none" w="med" len="med"/>
                      <a:tailEnd type="none" w="med" len="med"/>
                    </a:lnR>
                    <a:lnT w="12700" cap="flat" cmpd="sng" algn="ctr">
                      <a:solidFill>
                        <a:srgbClr val="224478"/>
                      </a:solidFill>
                      <a:prstDash val="solid"/>
                      <a:round/>
                      <a:headEnd type="none" w="med" len="med"/>
                      <a:tailEnd type="none" w="med" len="med"/>
                    </a:lnT>
                    <a:lnB w="12700" cap="flat" cmpd="sng" algn="ctr">
                      <a:solidFill>
                        <a:srgbClr val="224478"/>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48018996"/>
                  </a:ext>
                </a:extLst>
              </a:tr>
            </a:tbl>
          </a:graphicData>
        </a:graphic>
      </p:graphicFrame>
      <p:sp>
        <p:nvSpPr>
          <p:cNvPr id="8" name="TextBox 7">
            <a:extLst>
              <a:ext uri="{FF2B5EF4-FFF2-40B4-BE49-F238E27FC236}">
                <a16:creationId xmlns:a16="http://schemas.microsoft.com/office/drawing/2014/main" id="{777D0053-AEDD-14C7-F641-3A870D605A61}"/>
              </a:ext>
            </a:extLst>
          </p:cNvPr>
          <p:cNvSpPr txBox="1"/>
          <p:nvPr/>
        </p:nvSpPr>
        <p:spPr>
          <a:xfrm>
            <a:off x="3029337" y="1479272"/>
            <a:ext cx="6133323" cy="1147494"/>
          </a:xfrm>
          <a:prstGeom prst="rect">
            <a:avLst/>
          </a:prstGeom>
          <a:noFill/>
        </p:spPr>
        <p:txBody>
          <a:bodyPr wrap="square">
            <a:spAutoFit/>
          </a:bodyPr>
          <a:lstStyle/>
          <a:p>
            <a:pPr algn="ctr">
              <a:lnSpc>
                <a:spcPct val="150000"/>
              </a:lnSpc>
              <a:spcBef>
                <a:spcPts val="133"/>
              </a:spcBef>
              <a:spcAft>
                <a:spcPts val="133"/>
              </a:spcAft>
              <a:buClr>
                <a:srgbClr val="000000"/>
              </a:buClr>
              <a:buFont typeface="Arial"/>
              <a:buNone/>
            </a:pPr>
            <a:r>
              <a:rPr lang="en-US" sz="2400" b="1" kern="0" dirty="0">
                <a:solidFill>
                  <a:srgbClr val="000000"/>
                </a:solidFill>
                <a:latin typeface="UTM Avo" panose="02040603050506020204" pitchFamily="18" charset="0"/>
                <a:ea typeface="Calibri" panose="020F0502020204030204" pitchFamily="34" charset="0"/>
                <a:cs typeface="Arial"/>
                <a:sym typeface="Arial"/>
              </a:rPr>
              <a:t>PHIẾU HỌC TẬP SỐ 1</a:t>
            </a:r>
          </a:p>
          <a:p>
            <a:pPr algn="ctr">
              <a:lnSpc>
                <a:spcPct val="150000"/>
              </a:lnSpc>
              <a:spcBef>
                <a:spcPts val="133"/>
              </a:spcBef>
              <a:spcAft>
                <a:spcPts val="133"/>
              </a:spcAft>
              <a:buClr>
                <a:srgbClr val="000000"/>
              </a:buClr>
              <a:buFont typeface="Arial"/>
              <a:buNone/>
            </a:pPr>
            <a:r>
              <a:rPr lang="en-US" sz="2400" b="1" kern="0" dirty="0">
                <a:solidFill>
                  <a:srgbClr val="000000"/>
                </a:solidFill>
                <a:latin typeface="UTM Avo" panose="02040603050506020204" pitchFamily="18" charset="0"/>
                <a:ea typeface="Calibri" panose="020F0502020204030204" pitchFamily="34" charset="0"/>
                <a:cs typeface="Arial"/>
                <a:sym typeface="Arial"/>
              </a:rPr>
              <a:t>TÌNH HÌNH KINH TẾ</a:t>
            </a:r>
          </a:p>
        </p:txBody>
      </p:sp>
    </p:spTree>
    <p:extLst>
      <p:ext uri="{BB962C8B-B14F-4D97-AF65-F5344CB8AC3E}">
        <p14:creationId xmlns:p14="http://schemas.microsoft.com/office/powerpoint/2010/main" val="4172780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62DFEDE9-C5F6-9B30-CFFC-8E32D7A9E29C}"/>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99AF9EB-DF82-64DF-AD49-322BB0F72E1F}"/>
              </a:ext>
            </a:extLst>
          </p:cNvPr>
          <p:cNvSpPr/>
          <p:nvPr/>
        </p:nvSpPr>
        <p:spPr>
          <a:xfrm>
            <a:off x="1070689" y="1866121"/>
            <a:ext cx="4316963" cy="982824"/>
          </a:xfrm>
          <a:prstGeom prst="roundRect">
            <a:avLst/>
          </a:prstGeom>
          <a:solidFill>
            <a:srgbClr val="84B2AC">
              <a:lumMod val="50000"/>
            </a:srgbClr>
          </a:solidFill>
          <a:ln w="25400" cap="flat" cmpd="sng" algn="ctr">
            <a:solidFill>
              <a:srgbClr val="84B2AC">
                <a:lumMod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Giai </a:t>
            </a:r>
            <a:r>
              <a:rPr kumimoji="0" lang="en-US" sz="24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đoạn</a:t>
            </a:r>
            <a:r>
              <a:rPr kumimoji="0" lang="en-US" sz="24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1991 - 2000</a:t>
            </a:r>
          </a:p>
        </p:txBody>
      </p:sp>
      <p:sp>
        <p:nvSpPr>
          <p:cNvPr id="4" name="Rectangle: Rounded Corners 3">
            <a:extLst>
              <a:ext uri="{FF2B5EF4-FFF2-40B4-BE49-F238E27FC236}">
                <a16:creationId xmlns:a16="http://schemas.microsoft.com/office/drawing/2014/main" id="{407CB94F-03E4-D7D4-9E52-A617FBE5D4EC}"/>
              </a:ext>
            </a:extLst>
          </p:cNvPr>
          <p:cNvSpPr/>
          <p:nvPr/>
        </p:nvSpPr>
        <p:spPr>
          <a:xfrm>
            <a:off x="6804349" y="1866121"/>
            <a:ext cx="4316963" cy="982824"/>
          </a:xfrm>
          <a:prstGeom prst="roundRect">
            <a:avLst/>
          </a:prstGeom>
          <a:solidFill>
            <a:srgbClr val="84B2AC">
              <a:lumMod val="50000"/>
            </a:srgbClr>
          </a:solidFill>
          <a:ln w="25400" cap="flat" cmpd="sng" algn="ctr">
            <a:solidFill>
              <a:srgbClr val="84B2AC">
                <a:lumMod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Giai </a:t>
            </a:r>
            <a:r>
              <a:rPr kumimoji="0" lang="en-US" sz="24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đoạn</a:t>
            </a:r>
            <a:r>
              <a:rPr kumimoji="0" lang="en-US" sz="24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2000 - nay</a:t>
            </a:r>
          </a:p>
        </p:txBody>
      </p:sp>
      <p:cxnSp>
        <p:nvCxnSpPr>
          <p:cNvPr id="6" name="Straight Connector 5">
            <a:extLst>
              <a:ext uri="{FF2B5EF4-FFF2-40B4-BE49-F238E27FC236}">
                <a16:creationId xmlns:a16="http://schemas.microsoft.com/office/drawing/2014/main" id="{4FB8EB5D-E77F-2608-6BD5-3C5726EDAFC5}"/>
              </a:ext>
            </a:extLst>
          </p:cNvPr>
          <p:cNvCxnSpPr>
            <a:cxnSpLocks/>
          </p:cNvCxnSpPr>
          <p:nvPr/>
        </p:nvCxnSpPr>
        <p:spPr>
          <a:xfrm>
            <a:off x="6096000" y="1866121"/>
            <a:ext cx="0" cy="4553339"/>
          </a:xfrm>
          <a:prstGeom prst="line">
            <a:avLst/>
          </a:prstGeom>
          <a:noFill/>
          <a:ln w="28575" cap="flat" cmpd="sng" algn="ctr">
            <a:solidFill>
              <a:srgbClr val="224478">
                <a:shade val="95000"/>
                <a:satMod val="105000"/>
              </a:srgbClr>
            </a:solidFill>
            <a:prstDash val="solid"/>
          </a:ln>
          <a:effectLst/>
        </p:spPr>
      </p:cxnSp>
      <p:sp>
        <p:nvSpPr>
          <p:cNvPr id="8" name="TextBox 7">
            <a:extLst>
              <a:ext uri="{FF2B5EF4-FFF2-40B4-BE49-F238E27FC236}">
                <a16:creationId xmlns:a16="http://schemas.microsoft.com/office/drawing/2014/main" id="{23849142-5D9D-F243-AD8F-D61A253369D3}"/>
              </a:ext>
            </a:extLst>
          </p:cNvPr>
          <p:cNvSpPr txBox="1"/>
          <p:nvPr/>
        </p:nvSpPr>
        <p:spPr>
          <a:xfrm>
            <a:off x="522000" y="3028866"/>
            <a:ext cx="5414339" cy="1675843"/>
          </a:xfrm>
          <a:prstGeom prst="rect">
            <a:avLst/>
          </a:prstGeom>
          <a:noFill/>
        </p:spPr>
        <p:txBody>
          <a:bodyPr wrap="square">
            <a:spAutoFit/>
          </a:bodyPr>
          <a:lstStyle/>
          <a:p>
            <a:pPr marL="457189" indent="-457189" algn="just">
              <a:lnSpc>
                <a:spcPct val="150000"/>
              </a:lnSpc>
              <a:buClr>
                <a:srgbClr val="000000"/>
              </a:buClr>
              <a:buFont typeface="Arial" panose="020B0604020202020204" pitchFamily="34" charset="0"/>
              <a:buChar char="•"/>
            </a:pPr>
            <a:r>
              <a:rPr lang="vi-VN" sz="2400" kern="0" dirty="0">
                <a:latin typeface="UTM Avo" panose="02040603050506020204" pitchFamily="18" charset="0"/>
                <a:sym typeface="Arial"/>
              </a:rPr>
              <a:t>Kinh tế tăng trưởng cao (trung bình đạt trên 3,8%).</a:t>
            </a:r>
          </a:p>
          <a:p>
            <a:pPr marL="457189" indent="-457189" algn="just">
              <a:lnSpc>
                <a:spcPct val="150000"/>
              </a:lnSpc>
              <a:buClr>
                <a:srgbClr val="000000"/>
              </a:buClr>
              <a:buFont typeface="Arial" panose="020B0604020202020204" pitchFamily="34" charset="0"/>
              <a:buChar char="•"/>
            </a:pPr>
            <a:r>
              <a:rPr lang="vi-VN" sz="2400" kern="0" dirty="0">
                <a:latin typeface="UTM Avo" panose="02040603050506020204" pitchFamily="18" charset="0"/>
                <a:sym typeface="Arial"/>
              </a:rPr>
              <a:t>Tỉ lệ lạm phát, thất nghiệp thấp.</a:t>
            </a:r>
          </a:p>
        </p:txBody>
      </p:sp>
      <p:sp>
        <p:nvSpPr>
          <p:cNvPr id="9" name="TextBox 8">
            <a:extLst>
              <a:ext uri="{FF2B5EF4-FFF2-40B4-BE49-F238E27FC236}">
                <a16:creationId xmlns:a16="http://schemas.microsoft.com/office/drawing/2014/main" id="{73DEA82B-B976-0FF3-89FA-C8128446DFE7}"/>
              </a:ext>
            </a:extLst>
          </p:cNvPr>
          <p:cNvSpPr txBox="1"/>
          <p:nvPr/>
        </p:nvSpPr>
        <p:spPr>
          <a:xfrm>
            <a:off x="6255661" y="3028866"/>
            <a:ext cx="5297242" cy="2783839"/>
          </a:xfrm>
          <a:prstGeom prst="rect">
            <a:avLst/>
          </a:prstGeom>
          <a:noFill/>
        </p:spPr>
        <p:txBody>
          <a:bodyPr wrap="square">
            <a:spAutoFit/>
          </a:bodyPr>
          <a:lstStyle/>
          <a:p>
            <a:pPr marL="457189" indent="-457189" algn="just">
              <a:lnSpc>
                <a:spcPct val="150000"/>
              </a:lnSpc>
              <a:buClr>
                <a:srgbClr val="000000"/>
              </a:buClr>
              <a:buFont typeface="Arial" panose="020B0604020202020204" pitchFamily="34" charset="0"/>
              <a:buChar char="•"/>
            </a:pPr>
            <a:r>
              <a:rPr lang="vi-VN" sz="2400" kern="0" dirty="0">
                <a:latin typeface="UTM Avo" panose="02040603050506020204" pitchFamily="18" charset="0"/>
                <a:sym typeface="Arial"/>
              </a:rPr>
              <a:t>Tốc độ tăng trưởng kinh tế chậm lại.</a:t>
            </a:r>
          </a:p>
          <a:p>
            <a:pPr marL="457189" indent="-457189" algn="just">
              <a:lnSpc>
                <a:spcPct val="150000"/>
              </a:lnSpc>
              <a:buClr>
                <a:srgbClr val="000000"/>
              </a:buClr>
              <a:buFont typeface="Arial" panose="020B0604020202020204" pitchFamily="34" charset="0"/>
              <a:buChar char="•"/>
            </a:pPr>
            <a:r>
              <a:rPr lang="vi-VN" sz="2400" kern="0" dirty="0">
                <a:latin typeface="UTM Avo" panose="02040603050506020204" pitchFamily="18" charset="0"/>
                <a:sym typeface="Arial"/>
              </a:rPr>
              <a:t>Vẫn giữ vị trí số 1 thế giới về kinh tế, chiếm tỉ trọng 25% GDP toàn cầu. </a:t>
            </a:r>
          </a:p>
        </p:txBody>
      </p:sp>
    </p:spTree>
    <p:extLst>
      <p:ext uri="{BB962C8B-B14F-4D97-AF65-F5344CB8AC3E}">
        <p14:creationId xmlns:p14="http://schemas.microsoft.com/office/powerpoint/2010/main" val="2856876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8">
                                            <p:txEl>
                                              <p:pRg st="0" end="0"/>
                                            </p:txEl>
                                          </p:spTgt>
                                        </p:tgtEl>
                                        <p:attrNameLst>
                                          <p:attrName>style.visibility</p:attrName>
                                        </p:attrNameLst>
                                      </p:cBhvr>
                                      <p:to>
                                        <p:strVal val="visible"/>
                                      </p:to>
                                    </p:set>
                                    <p:animEffect transition="in" filter="fade">
                                      <p:cBhvr>
                                        <p:cTn id="18" dur="500"/>
                                        <p:tgtEl>
                                          <p:spTgt spid="8">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8">
                                            <p:txEl>
                                              <p:pRg st="1" end="1"/>
                                            </p:txEl>
                                          </p:spTgt>
                                        </p:tgtEl>
                                        <p:attrNameLst>
                                          <p:attrName>style.visibility</p:attrName>
                                        </p:attrNameLst>
                                      </p:cBhvr>
                                      <p:to>
                                        <p:strVal val="visible"/>
                                      </p:to>
                                    </p:set>
                                    <p:animEffect transition="in" filter="fade">
                                      <p:cBhvr>
                                        <p:cTn id="23" dur="500"/>
                                        <p:tgtEl>
                                          <p:spTgt spid="8">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9">
                                            <p:txEl>
                                              <p:pRg st="0" end="0"/>
                                            </p:txEl>
                                          </p:spTgt>
                                        </p:tgtEl>
                                        <p:attrNameLst>
                                          <p:attrName>style.visibility</p:attrName>
                                        </p:attrNameLst>
                                      </p:cBhvr>
                                      <p:to>
                                        <p:strVal val="visible"/>
                                      </p:to>
                                    </p:set>
                                    <p:animEffect transition="in" filter="fade">
                                      <p:cBhvr>
                                        <p:cTn id="28" dur="500"/>
                                        <p:tgtEl>
                                          <p:spTgt spid="9">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9">
                                            <p:txEl>
                                              <p:pRg st="1" end="1"/>
                                            </p:txEl>
                                          </p:spTgt>
                                        </p:tgtEl>
                                        <p:attrNameLst>
                                          <p:attrName>style.visibility</p:attrName>
                                        </p:attrNameLst>
                                      </p:cBhvr>
                                      <p:to>
                                        <p:strVal val="visible"/>
                                      </p:to>
                                    </p:set>
                                    <p:animEffect transition="in" filter="fade">
                                      <p:cBhvr>
                                        <p:cTn id="33"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A58BBBC-CA54-7AF3-7FC7-7311F99BC430}"/>
            </a:ext>
          </a:extLst>
        </p:cNvPr>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9662B804-0B5A-8B5F-DA18-27A2E8CED91D}"/>
              </a:ext>
            </a:extLst>
          </p:cNvPr>
          <p:cNvSpPr/>
          <p:nvPr/>
        </p:nvSpPr>
        <p:spPr>
          <a:xfrm>
            <a:off x="-338233" y="1682123"/>
            <a:ext cx="6120879" cy="822647"/>
          </a:xfrm>
          <a:prstGeom prst="roundRect">
            <a:avLst/>
          </a:prstGeom>
          <a:solidFill>
            <a:srgbClr val="84B2AC">
              <a:lumMod val="50000"/>
            </a:srgbClr>
          </a:solidFill>
          <a:ln w="25400" cap="flat" cmpd="sng" algn="ctr">
            <a:solidFill>
              <a:srgbClr val="84B2AC">
                <a:lumMod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Thách</a:t>
            </a:r>
            <a:r>
              <a:rPr kumimoji="0" lang="en-US" sz="24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thức</a:t>
            </a:r>
            <a:r>
              <a:rPr kumimoji="0" lang="en-US" sz="24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đối</a:t>
            </a:r>
            <a:r>
              <a:rPr kumimoji="0" lang="en-US" sz="24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với</a:t>
            </a:r>
            <a:r>
              <a:rPr kumimoji="0" lang="en-US" sz="24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kinh</a:t>
            </a:r>
            <a:r>
              <a:rPr kumimoji="0" lang="en-US" sz="24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tế</a:t>
            </a:r>
            <a:r>
              <a:rPr kumimoji="0" lang="en-US" sz="24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Mỹ</a:t>
            </a:r>
            <a:endParaRPr kumimoji="0" lang="en-US" sz="24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endParaRPr>
          </a:p>
        </p:txBody>
      </p:sp>
      <p:grpSp>
        <p:nvGrpSpPr>
          <p:cNvPr id="8" name="Group 7">
            <a:extLst>
              <a:ext uri="{FF2B5EF4-FFF2-40B4-BE49-F238E27FC236}">
                <a16:creationId xmlns:a16="http://schemas.microsoft.com/office/drawing/2014/main" id="{D59C909E-FFFA-AAE4-83BC-3D23DF238207}"/>
              </a:ext>
            </a:extLst>
          </p:cNvPr>
          <p:cNvGrpSpPr/>
          <p:nvPr/>
        </p:nvGrpSpPr>
        <p:grpSpPr>
          <a:xfrm>
            <a:off x="936155" y="2671436"/>
            <a:ext cx="7363706" cy="1018386"/>
            <a:chOff x="825941" y="1128516"/>
            <a:chExt cx="5329930" cy="737119"/>
          </a:xfrm>
        </p:grpSpPr>
        <p:sp>
          <p:nvSpPr>
            <p:cNvPr id="9" name="TextBox 8">
              <a:extLst>
                <a:ext uri="{FF2B5EF4-FFF2-40B4-BE49-F238E27FC236}">
                  <a16:creationId xmlns:a16="http://schemas.microsoft.com/office/drawing/2014/main" id="{5C7E7B7C-3F74-927F-ACB8-A52007DFEFFA}"/>
                </a:ext>
              </a:extLst>
            </p:cNvPr>
            <p:cNvSpPr txBox="1"/>
            <p:nvPr/>
          </p:nvSpPr>
          <p:spPr>
            <a:xfrm>
              <a:off x="1467239" y="1323951"/>
              <a:ext cx="4688632" cy="346249"/>
            </a:xfrm>
            <a:prstGeom prst="rect">
              <a:avLst/>
            </a:prstGeom>
            <a:noFill/>
          </p:spPr>
          <p:txBody>
            <a:bodyPr wrap="square">
              <a:spAutoFit/>
            </a:bodyPr>
            <a:lstStyle/>
            <a:p>
              <a:pPr>
                <a:buClr>
                  <a:srgbClr val="000000"/>
                </a:buClr>
                <a:buFont typeface="Arial"/>
                <a:buNone/>
              </a:pPr>
              <a:r>
                <a:rPr lang="en-US" sz="2400" kern="0" dirty="0" err="1">
                  <a:solidFill>
                    <a:srgbClr val="000000"/>
                  </a:solidFill>
                  <a:latin typeface="UTM Avo" panose="02040603050506020204" pitchFamily="18" charset="0"/>
                  <a:cs typeface="Arial"/>
                  <a:sym typeface="Arial"/>
                </a:rPr>
                <a:t>Kinh</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tế</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phát</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triển</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không</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ổn</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định</a:t>
              </a:r>
              <a:r>
                <a:rPr lang="en-US" sz="2400" kern="0" dirty="0">
                  <a:solidFill>
                    <a:srgbClr val="000000"/>
                  </a:solidFill>
                  <a:latin typeface="UTM Avo" panose="02040603050506020204" pitchFamily="18" charset="0"/>
                  <a:cs typeface="Arial"/>
                  <a:sym typeface="Arial"/>
                </a:rPr>
                <a:t>.</a:t>
              </a:r>
            </a:p>
          </p:txBody>
        </p:sp>
        <p:sp>
          <p:nvSpPr>
            <p:cNvPr id="10" name="Freeform 11">
              <a:extLst>
                <a:ext uri="{FF2B5EF4-FFF2-40B4-BE49-F238E27FC236}">
                  <a16:creationId xmlns:a16="http://schemas.microsoft.com/office/drawing/2014/main" id="{81DB98B3-F6DA-34BA-8729-EB29B5C06795}"/>
                </a:ext>
              </a:extLst>
            </p:cNvPr>
            <p:cNvSpPr/>
            <p:nvPr/>
          </p:nvSpPr>
          <p:spPr>
            <a:xfrm>
              <a:off x="825941" y="1128516"/>
              <a:ext cx="415030" cy="737119"/>
            </a:xfrm>
            <a:custGeom>
              <a:avLst/>
              <a:gdLst/>
              <a:ahLst/>
              <a:cxnLst/>
              <a:rect l="l" t="t" r="r" b="b"/>
              <a:pathLst>
                <a:path w="646760" h="2463846">
                  <a:moveTo>
                    <a:pt x="0" y="0"/>
                  </a:moveTo>
                  <a:lnTo>
                    <a:pt x="646760" y="0"/>
                  </a:lnTo>
                  <a:lnTo>
                    <a:pt x="646760" y="2463846"/>
                  </a:lnTo>
                  <a:lnTo>
                    <a:pt x="0" y="2463846"/>
                  </a:lnTo>
                  <a:lnTo>
                    <a:pt x="0" y="0"/>
                  </a:lnTo>
                  <a:close/>
                </a:path>
              </a:pathLst>
            </a:custGeom>
            <a:blipFill>
              <a:blip r:embed="rId4"/>
              <a:stretch>
                <a:fillRect/>
              </a:stretch>
            </a:blipFill>
          </p:spPr>
          <p:txBody>
            <a:bodyPr/>
            <a:lstStyle/>
            <a:p>
              <a:pPr>
                <a:buClr>
                  <a:srgbClr val="000000"/>
                </a:buClr>
                <a:buFont typeface="Arial"/>
                <a:buNone/>
              </a:pPr>
              <a:endParaRPr lang="en-US" sz="2489" kern="0" dirty="0">
                <a:solidFill>
                  <a:srgbClr val="000000"/>
                </a:solidFill>
                <a:latin typeface="UTM Avo" panose="02040603050506020204" pitchFamily="18" charset="0"/>
                <a:cs typeface="Arial"/>
                <a:sym typeface="Arial"/>
              </a:endParaRPr>
            </a:p>
          </p:txBody>
        </p:sp>
      </p:grpSp>
      <p:grpSp>
        <p:nvGrpSpPr>
          <p:cNvPr id="11" name="Group 10">
            <a:extLst>
              <a:ext uri="{FF2B5EF4-FFF2-40B4-BE49-F238E27FC236}">
                <a16:creationId xmlns:a16="http://schemas.microsoft.com/office/drawing/2014/main" id="{85F4A520-BB7E-484A-85EB-2755DBDE54E0}"/>
              </a:ext>
            </a:extLst>
          </p:cNvPr>
          <p:cNvGrpSpPr/>
          <p:nvPr/>
        </p:nvGrpSpPr>
        <p:grpSpPr>
          <a:xfrm>
            <a:off x="936155" y="3766930"/>
            <a:ext cx="10679904" cy="1172601"/>
            <a:chOff x="825941" y="2174827"/>
            <a:chExt cx="7730230" cy="848742"/>
          </a:xfrm>
        </p:grpSpPr>
        <p:sp>
          <p:nvSpPr>
            <p:cNvPr id="12" name="TextBox 11">
              <a:extLst>
                <a:ext uri="{FF2B5EF4-FFF2-40B4-BE49-F238E27FC236}">
                  <a16:creationId xmlns:a16="http://schemas.microsoft.com/office/drawing/2014/main" id="{BF6F1F6B-3A50-CC5F-EFE1-6629F3762FF8}"/>
                </a:ext>
              </a:extLst>
            </p:cNvPr>
            <p:cNvSpPr txBox="1"/>
            <p:nvPr/>
          </p:nvSpPr>
          <p:spPr>
            <a:xfrm>
              <a:off x="1467239" y="2174827"/>
              <a:ext cx="7088932" cy="848742"/>
            </a:xfrm>
            <a:prstGeom prst="rect">
              <a:avLst/>
            </a:prstGeom>
            <a:noFill/>
          </p:spPr>
          <p:txBody>
            <a:bodyPr wrap="square">
              <a:spAutoFit/>
            </a:bodyPr>
            <a:lstStyle/>
            <a:p>
              <a:pPr algn="just">
                <a:lnSpc>
                  <a:spcPct val="150000"/>
                </a:lnSpc>
                <a:buClr>
                  <a:srgbClr val="000000"/>
                </a:buClr>
                <a:buFont typeface="Arial"/>
                <a:buNone/>
              </a:pPr>
              <a:r>
                <a:rPr lang="en-US" sz="2400" kern="0" dirty="0" err="1">
                  <a:solidFill>
                    <a:srgbClr val="000000"/>
                  </a:solidFill>
                  <a:latin typeface="UTM Avo" panose="02040603050506020204" pitchFamily="18" charset="0"/>
                  <a:cs typeface="Arial"/>
                  <a:sym typeface="Arial"/>
                </a:rPr>
                <a:t>Phải</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đối</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mặt</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với</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những</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cuộc</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khủng</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hoảng</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nghiêm</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trọng</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Đặc</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biệt</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là</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khủng</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hoảng</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kinh</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tế</a:t>
              </a:r>
              <a:r>
                <a:rPr lang="en-US" sz="2400" kern="0" dirty="0">
                  <a:solidFill>
                    <a:srgbClr val="000000"/>
                  </a:solidFill>
                  <a:latin typeface="UTM Avo" panose="02040603050506020204" pitchFamily="18" charset="0"/>
                  <a:cs typeface="Arial"/>
                  <a:sym typeface="Arial"/>
                </a:rPr>
                <a:t> - </a:t>
              </a:r>
              <a:r>
                <a:rPr lang="en-US" sz="2400" kern="0" dirty="0" err="1">
                  <a:solidFill>
                    <a:srgbClr val="000000"/>
                  </a:solidFill>
                  <a:latin typeface="UTM Avo" panose="02040603050506020204" pitchFamily="18" charset="0"/>
                  <a:cs typeface="Arial"/>
                  <a:sym typeface="Arial"/>
                </a:rPr>
                <a:t>tài</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chính</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năm</a:t>
              </a:r>
              <a:r>
                <a:rPr lang="en-US" sz="2400" kern="0" dirty="0">
                  <a:solidFill>
                    <a:srgbClr val="000000"/>
                  </a:solidFill>
                  <a:latin typeface="UTM Avo" panose="02040603050506020204" pitchFamily="18" charset="0"/>
                  <a:cs typeface="Arial"/>
                  <a:sym typeface="Arial"/>
                </a:rPr>
                <a:t> 2007 – 2009.</a:t>
              </a:r>
            </a:p>
          </p:txBody>
        </p:sp>
        <p:sp>
          <p:nvSpPr>
            <p:cNvPr id="13" name="Freeform 11">
              <a:extLst>
                <a:ext uri="{FF2B5EF4-FFF2-40B4-BE49-F238E27FC236}">
                  <a16:creationId xmlns:a16="http://schemas.microsoft.com/office/drawing/2014/main" id="{E7327EE0-E0DE-B12D-F56C-F881A97B1C61}"/>
                </a:ext>
              </a:extLst>
            </p:cNvPr>
            <p:cNvSpPr/>
            <p:nvPr/>
          </p:nvSpPr>
          <p:spPr>
            <a:xfrm>
              <a:off x="825941" y="2230639"/>
              <a:ext cx="415030" cy="737119"/>
            </a:xfrm>
            <a:custGeom>
              <a:avLst/>
              <a:gdLst/>
              <a:ahLst/>
              <a:cxnLst/>
              <a:rect l="l" t="t" r="r" b="b"/>
              <a:pathLst>
                <a:path w="646760" h="2463846">
                  <a:moveTo>
                    <a:pt x="0" y="0"/>
                  </a:moveTo>
                  <a:lnTo>
                    <a:pt x="646760" y="0"/>
                  </a:lnTo>
                  <a:lnTo>
                    <a:pt x="646760" y="2463846"/>
                  </a:lnTo>
                  <a:lnTo>
                    <a:pt x="0" y="2463846"/>
                  </a:lnTo>
                  <a:lnTo>
                    <a:pt x="0" y="0"/>
                  </a:lnTo>
                  <a:close/>
                </a:path>
              </a:pathLst>
            </a:custGeom>
            <a:blipFill>
              <a:blip r:embed="rId4"/>
              <a:stretch>
                <a:fillRect/>
              </a:stretch>
            </a:blipFill>
          </p:spPr>
          <p:txBody>
            <a:bodyPr/>
            <a:lstStyle/>
            <a:p>
              <a:pPr>
                <a:buClr>
                  <a:srgbClr val="000000"/>
                </a:buClr>
                <a:buFont typeface="Arial"/>
                <a:buNone/>
              </a:pPr>
              <a:endParaRPr lang="en-US" sz="2489" kern="0" dirty="0">
                <a:solidFill>
                  <a:srgbClr val="000000"/>
                </a:solidFill>
                <a:latin typeface="UTM Avo" panose="02040603050506020204" pitchFamily="18" charset="0"/>
                <a:cs typeface="Arial"/>
                <a:sym typeface="Arial"/>
              </a:endParaRPr>
            </a:p>
          </p:txBody>
        </p:sp>
      </p:grpSp>
      <p:grpSp>
        <p:nvGrpSpPr>
          <p:cNvPr id="14" name="Group 13">
            <a:extLst>
              <a:ext uri="{FF2B5EF4-FFF2-40B4-BE49-F238E27FC236}">
                <a16:creationId xmlns:a16="http://schemas.microsoft.com/office/drawing/2014/main" id="{8AFA4619-3D7D-0BD1-82C2-3CD996665179}"/>
              </a:ext>
            </a:extLst>
          </p:cNvPr>
          <p:cNvGrpSpPr/>
          <p:nvPr/>
        </p:nvGrpSpPr>
        <p:grpSpPr>
          <a:xfrm>
            <a:off x="936155" y="5009142"/>
            <a:ext cx="10679904" cy="1162437"/>
            <a:chOff x="825941" y="3499404"/>
            <a:chExt cx="7730229" cy="841385"/>
          </a:xfrm>
        </p:grpSpPr>
        <p:sp>
          <p:nvSpPr>
            <p:cNvPr id="15" name="TextBox 14">
              <a:extLst>
                <a:ext uri="{FF2B5EF4-FFF2-40B4-BE49-F238E27FC236}">
                  <a16:creationId xmlns:a16="http://schemas.microsoft.com/office/drawing/2014/main" id="{40CF7143-DF06-EBC9-738A-891414C81F97}"/>
                </a:ext>
              </a:extLst>
            </p:cNvPr>
            <p:cNvSpPr txBox="1"/>
            <p:nvPr/>
          </p:nvSpPr>
          <p:spPr>
            <a:xfrm>
              <a:off x="1467238" y="3499404"/>
              <a:ext cx="7088932" cy="841385"/>
            </a:xfrm>
            <a:prstGeom prst="rect">
              <a:avLst/>
            </a:prstGeom>
            <a:noFill/>
          </p:spPr>
          <p:txBody>
            <a:bodyPr wrap="square">
              <a:spAutoFit/>
            </a:bodyPr>
            <a:lstStyle/>
            <a:p>
              <a:pPr algn="just">
                <a:lnSpc>
                  <a:spcPct val="150000"/>
                </a:lnSpc>
                <a:buClr>
                  <a:srgbClr val="000000"/>
                </a:buClr>
                <a:buFont typeface="Arial"/>
                <a:buNone/>
              </a:pPr>
              <a:r>
                <a:rPr lang="en-US" sz="2400" kern="0" dirty="0" err="1">
                  <a:solidFill>
                    <a:srgbClr val="000000"/>
                  </a:solidFill>
                  <a:latin typeface="UTM Avo" panose="02040603050506020204" pitchFamily="18" charset="0"/>
                  <a:cs typeface="Arial"/>
                  <a:sym typeface="Arial"/>
                </a:rPr>
                <a:t>Vị</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trí</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số</a:t>
              </a:r>
              <a:r>
                <a:rPr lang="en-US" sz="2400" kern="0" dirty="0">
                  <a:solidFill>
                    <a:srgbClr val="000000"/>
                  </a:solidFill>
                  <a:latin typeface="UTM Avo" panose="02040603050506020204" pitchFamily="18" charset="0"/>
                  <a:cs typeface="Arial"/>
                  <a:sym typeface="Arial"/>
                </a:rPr>
                <a:t> 1 </a:t>
              </a:r>
              <a:r>
                <a:rPr lang="en-US" sz="2400" kern="0" dirty="0" err="1">
                  <a:solidFill>
                    <a:srgbClr val="000000"/>
                  </a:solidFill>
                  <a:latin typeface="UTM Avo" panose="02040603050506020204" pitchFamily="18" charset="0"/>
                  <a:cs typeface="Arial"/>
                  <a:sym typeface="Arial"/>
                </a:rPr>
                <a:t>về</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kinh</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tế</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bị</a:t>
              </a:r>
              <a:r>
                <a:rPr lang="en-US" sz="2400" kern="0" dirty="0">
                  <a:solidFill>
                    <a:srgbClr val="000000"/>
                  </a:solidFill>
                  <a:latin typeface="UTM Avo" panose="02040603050506020204" pitchFamily="18" charset="0"/>
                  <a:cs typeface="Arial"/>
                  <a:sym typeface="Arial"/>
                </a:rPr>
                <a:t> Trung </a:t>
              </a:r>
              <a:r>
                <a:rPr lang="en-US" sz="2400" kern="0" dirty="0" err="1">
                  <a:solidFill>
                    <a:srgbClr val="000000"/>
                  </a:solidFill>
                  <a:latin typeface="UTM Avo" panose="02040603050506020204" pitchFamily="18" charset="0"/>
                  <a:cs typeface="Arial"/>
                  <a:sym typeface="Arial"/>
                </a:rPr>
                <a:t>Quốc</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cạnh</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tranh</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những</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năm</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đầu</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thập</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niên</a:t>
              </a:r>
              <a:r>
                <a:rPr lang="en-US" sz="2400" kern="0" dirty="0">
                  <a:solidFill>
                    <a:srgbClr val="000000"/>
                  </a:solidFill>
                  <a:latin typeface="UTM Avo" panose="02040603050506020204" pitchFamily="18" charset="0"/>
                  <a:cs typeface="Arial"/>
                  <a:sym typeface="Arial"/>
                </a:rPr>
                <a:t> 20 </a:t>
              </a:r>
              <a:r>
                <a:rPr lang="en-US" sz="2400" kern="0" dirty="0" err="1">
                  <a:solidFill>
                    <a:srgbClr val="000000"/>
                  </a:solidFill>
                  <a:latin typeface="UTM Avo" panose="02040603050506020204" pitchFamily="18" charset="0"/>
                  <a:cs typeface="Arial"/>
                  <a:sym typeface="Arial"/>
                </a:rPr>
                <a:t>của</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thế</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kỉ</a:t>
              </a:r>
              <a:r>
                <a:rPr lang="en-US" sz="2400" kern="0" dirty="0">
                  <a:solidFill>
                    <a:srgbClr val="000000"/>
                  </a:solidFill>
                  <a:latin typeface="UTM Avo" panose="02040603050506020204" pitchFamily="18" charset="0"/>
                  <a:cs typeface="Arial"/>
                  <a:sym typeface="Arial"/>
                </a:rPr>
                <a:t> XXI).</a:t>
              </a:r>
            </a:p>
          </p:txBody>
        </p:sp>
        <p:sp>
          <p:nvSpPr>
            <p:cNvPr id="16" name="Freeform 11">
              <a:extLst>
                <a:ext uri="{FF2B5EF4-FFF2-40B4-BE49-F238E27FC236}">
                  <a16:creationId xmlns:a16="http://schemas.microsoft.com/office/drawing/2014/main" id="{40C8AF25-B611-B28E-146E-442B5F70ECDB}"/>
                </a:ext>
              </a:extLst>
            </p:cNvPr>
            <p:cNvSpPr/>
            <p:nvPr/>
          </p:nvSpPr>
          <p:spPr>
            <a:xfrm>
              <a:off x="825941" y="3551537"/>
              <a:ext cx="415030" cy="737119"/>
            </a:xfrm>
            <a:custGeom>
              <a:avLst/>
              <a:gdLst/>
              <a:ahLst/>
              <a:cxnLst/>
              <a:rect l="l" t="t" r="r" b="b"/>
              <a:pathLst>
                <a:path w="646760" h="2463846">
                  <a:moveTo>
                    <a:pt x="0" y="0"/>
                  </a:moveTo>
                  <a:lnTo>
                    <a:pt x="646760" y="0"/>
                  </a:lnTo>
                  <a:lnTo>
                    <a:pt x="646760" y="2463846"/>
                  </a:lnTo>
                  <a:lnTo>
                    <a:pt x="0" y="2463846"/>
                  </a:lnTo>
                  <a:lnTo>
                    <a:pt x="0" y="0"/>
                  </a:lnTo>
                  <a:close/>
                </a:path>
              </a:pathLst>
            </a:custGeom>
            <a:blipFill>
              <a:blip r:embed="rId4"/>
              <a:stretch>
                <a:fillRect/>
              </a:stretch>
            </a:blipFill>
          </p:spPr>
          <p:txBody>
            <a:bodyPr/>
            <a:lstStyle/>
            <a:p>
              <a:pPr>
                <a:buClr>
                  <a:srgbClr val="000000"/>
                </a:buClr>
                <a:buFont typeface="Arial"/>
                <a:buNone/>
              </a:pPr>
              <a:endParaRPr lang="en-US" sz="2489" kern="0" dirty="0">
                <a:solidFill>
                  <a:srgbClr val="000000"/>
                </a:solidFill>
                <a:latin typeface="UTM Avo" panose="02040603050506020204" pitchFamily="18" charset="0"/>
                <a:cs typeface="Arial"/>
                <a:sym typeface="Arial"/>
              </a:endParaRPr>
            </a:p>
          </p:txBody>
        </p:sp>
      </p:grpSp>
    </p:spTree>
    <p:extLst>
      <p:ext uri="{BB962C8B-B14F-4D97-AF65-F5344CB8AC3E}">
        <p14:creationId xmlns:p14="http://schemas.microsoft.com/office/powerpoint/2010/main" val="1561499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B4AEB65-A45B-EB28-14CB-F219265A7973}"/>
            </a:ext>
          </a:extLst>
        </p:cNvPr>
        <p:cNvGrpSpPr/>
        <p:nvPr/>
      </p:nvGrpSpPr>
      <p:grpSpPr>
        <a:xfrm>
          <a:off x="0" y="0"/>
          <a:ext cx="0" cy="0"/>
          <a:chOff x="0" y="0"/>
          <a:chExt cx="0" cy="0"/>
        </a:xfrm>
      </p:grpSpPr>
      <p:pic>
        <p:nvPicPr>
          <p:cNvPr id="2" name="Picture 2" descr="Một năm Mỹ - Trung &quot;ăn miếng trả miếng&quot; trong chiến tranh thương mại - Tạp chí Tài chính">
            <a:extLst>
              <a:ext uri="{FF2B5EF4-FFF2-40B4-BE49-F238E27FC236}">
                <a16:creationId xmlns:a16="http://schemas.microsoft.com/office/drawing/2014/main" id="{58E69C04-0B82-D295-EEE9-635E4564774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5195" b="7768"/>
          <a:stretch/>
        </p:blipFill>
        <p:spPr bwMode="auto">
          <a:xfrm>
            <a:off x="1953207" y="1808789"/>
            <a:ext cx="8285584" cy="4326940"/>
          </a:xfrm>
          <a:prstGeom prst="rect">
            <a:avLst/>
          </a:prstGeom>
          <a:ln>
            <a:noFill/>
          </a:ln>
          <a:effectLst/>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38CCAD0F-48B0-A65C-512E-DCABFE227F00}"/>
              </a:ext>
            </a:extLst>
          </p:cNvPr>
          <p:cNvSpPr txBox="1"/>
          <p:nvPr/>
        </p:nvSpPr>
        <p:spPr>
          <a:xfrm>
            <a:off x="646922" y="6135729"/>
            <a:ext cx="10898155" cy="488660"/>
          </a:xfrm>
          <a:prstGeom prst="rect">
            <a:avLst/>
          </a:prstGeom>
          <a:noFill/>
        </p:spPr>
        <p:txBody>
          <a:bodyPr wrap="square">
            <a:spAutoFit/>
          </a:bodyPr>
          <a:lstStyle/>
          <a:p>
            <a:pPr algn="ctr">
              <a:lnSpc>
                <a:spcPct val="150000"/>
              </a:lnSpc>
              <a:buClr>
                <a:srgbClr val="000000"/>
              </a:buClr>
              <a:buFont typeface="Arial"/>
              <a:buNone/>
            </a:pPr>
            <a:r>
              <a:rPr lang="vi-VN" sz="2000" kern="0">
                <a:solidFill>
                  <a:srgbClr val="000000"/>
                </a:solidFill>
                <a:latin typeface="UTM Avo" panose="02040603050506020204" pitchFamily="18" charset="0"/>
                <a:cs typeface="Arial"/>
                <a:sym typeface="Arial"/>
              </a:rPr>
              <a:t>Mỹ và Trung Quốc đều đang dẫn trước trên một số “mặt trận kinh tế”</a:t>
            </a:r>
            <a:endParaRPr lang="vi-VN" sz="2000" kern="0" dirty="0">
              <a:solidFill>
                <a:srgbClr val="000000"/>
              </a:solidFill>
              <a:latin typeface="UTM Avo" panose="02040603050506020204" pitchFamily="18" charset="0"/>
              <a:cs typeface="Arial"/>
              <a:sym typeface="Arial"/>
            </a:endParaRPr>
          </a:p>
        </p:txBody>
      </p:sp>
    </p:spTree>
    <p:extLst>
      <p:ext uri="{BB962C8B-B14F-4D97-AF65-F5344CB8AC3E}">
        <p14:creationId xmlns:p14="http://schemas.microsoft.com/office/powerpoint/2010/main" val="3875573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39B8D4E-87F1-F154-DCDB-B6C08392FCAB}"/>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10AC2A8D-9A5A-1B28-0076-87B54ECE7CC4}"/>
              </a:ext>
            </a:extLst>
          </p:cNvPr>
          <p:cNvGrpSpPr/>
          <p:nvPr/>
        </p:nvGrpSpPr>
        <p:grpSpPr>
          <a:xfrm>
            <a:off x="1607566" y="1933018"/>
            <a:ext cx="4010389" cy="860750"/>
            <a:chOff x="4500544" y="218262"/>
            <a:chExt cx="4198059" cy="901030"/>
          </a:xfrm>
        </p:grpSpPr>
        <p:sp>
          <p:nvSpPr>
            <p:cNvPr id="3" name="Rectangle: Diagonal Corners Rounded 2">
              <a:extLst>
                <a:ext uri="{FF2B5EF4-FFF2-40B4-BE49-F238E27FC236}">
                  <a16:creationId xmlns:a16="http://schemas.microsoft.com/office/drawing/2014/main" id="{F8F76285-D7B9-EC62-85F5-EF724E2D5E8C}"/>
                </a:ext>
              </a:extLst>
            </p:cNvPr>
            <p:cNvSpPr/>
            <p:nvPr/>
          </p:nvSpPr>
          <p:spPr>
            <a:xfrm>
              <a:off x="4564838" y="447438"/>
              <a:ext cx="3811128" cy="671854"/>
            </a:xfrm>
            <a:prstGeom prst="round2DiagRect">
              <a:avLst/>
            </a:prstGeom>
            <a:noFill/>
            <a:ln w="25400" cap="flat" cmpd="sng" algn="ctr">
              <a:solidFill>
                <a:srgbClr val="D32B2B">
                  <a:lumMod val="25000"/>
                </a:srgbClr>
              </a:solidFill>
              <a:prstDash val="dash"/>
            </a:ln>
            <a:effectLst/>
          </p:spPr>
          <p:txBody>
            <a:bodyPr rtlCol="0" anchor="ctr"/>
            <a:lstStyle/>
            <a:p>
              <a:pPr algn="ctr" defTabSz="609585">
                <a:buFont typeface="Arial"/>
                <a:buNone/>
                <a:defRPr/>
              </a:pPr>
              <a:endParaRPr lang="en-US" sz="2400" dirty="0">
                <a:solidFill>
                  <a:prstClr val="white"/>
                </a:solidFill>
                <a:cs typeface="Arial"/>
                <a:sym typeface="Arial"/>
              </a:endParaRPr>
            </a:p>
          </p:txBody>
        </p:sp>
        <p:grpSp>
          <p:nvGrpSpPr>
            <p:cNvPr id="4" name="Group 3">
              <a:extLst>
                <a:ext uri="{FF2B5EF4-FFF2-40B4-BE49-F238E27FC236}">
                  <a16:creationId xmlns:a16="http://schemas.microsoft.com/office/drawing/2014/main" id="{18AA7296-42E3-9844-71AA-45F1BDA398F5}"/>
                </a:ext>
              </a:extLst>
            </p:cNvPr>
            <p:cNvGrpSpPr/>
            <p:nvPr/>
          </p:nvGrpSpPr>
          <p:grpSpPr>
            <a:xfrm>
              <a:off x="4500544" y="218262"/>
              <a:ext cx="4198059" cy="851118"/>
              <a:chOff x="9622756" y="1090935"/>
              <a:chExt cx="8396117" cy="2598804"/>
            </a:xfrm>
          </p:grpSpPr>
          <p:sp>
            <p:nvSpPr>
              <p:cNvPr id="5" name="Rectangle: Diagonal Corners Rounded 4">
                <a:extLst>
                  <a:ext uri="{FF2B5EF4-FFF2-40B4-BE49-F238E27FC236}">
                    <a16:creationId xmlns:a16="http://schemas.microsoft.com/office/drawing/2014/main" id="{88D2AAF6-14B1-6184-CADF-34DFAFF6EB20}"/>
                  </a:ext>
                </a:extLst>
              </p:cNvPr>
              <p:cNvSpPr/>
              <p:nvPr/>
            </p:nvSpPr>
            <p:spPr>
              <a:xfrm>
                <a:off x="9622756" y="1638300"/>
                <a:ext cx="7622255" cy="2051439"/>
              </a:xfrm>
              <a:prstGeom prst="round2DiagRect">
                <a:avLst/>
              </a:prstGeom>
              <a:solidFill>
                <a:srgbClr val="660033"/>
              </a:solidFill>
              <a:ln w="25400" cap="flat" cmpd="sng" algn="ctr">
                <a:noFill/>
                <a:prstDash val="solid"/>
              </a:ln>
              <a:effectLst/>
            </p:spPr>
            <p:txBody>
              <a:bodyPr rtlCol="0" anchor="ctr"/>
              <a:lstStyle/>
              <a:p>
                <a:pPr algn="ctr" defTabSz="609585">
                  <a:buFont typeface="Arial"/>
                  <a:buNone/>
                  <a:defRPr/>
                </a:pPr>
                <a:r>
                  <a:rPr lang="en-US" sz="2400" b="1" dirty="0" err="1">
                    <a:solidFill>
                      <a:srgbClr val="FFFFFF"/>
                    </a:solidFill>
                    <a:latin typeface="UTM Avo" panose="02040603050506020204" pitchFamily="18" charset="0"/>
                    <a:cs typeface="Arial" panose="020B0604020202020204" pitchFamily="34" charset="0"/>
                    <a:sym typeface="Arial"/>
                  </a:rPr>
                  <a:t>Câu</a:t>
                </a:r>
                <a:r>
                  <a:rPr lang="en-US" sz="2400" b="1" dirty="0">
                    <a:solidFill>
                      <a:srgbClr val="FFFFFF"/>
                    </a:solidFill>
                    <a:latin typeface="UTM Avo" panose="02040603050506020204" pitchFamily="18" charset="0"/>
                    <a:cs typeface="Arial" panose="020B0604020202020204" pitchFamily="34" charset="0"/>
                    <a:sym typeface="Arial"/>
                  </a:rPr>
                  <a:t> </a:t>
                </a:r>
                <a:r>
                  <a:rPr lang="en-US" sz="2400" b="1" dirty="0" err="1">
                    <a:solidFill>
                      <a:srgbClr val="FFFFFF"/>
                    </a:solidFill>
                    <a:latin typeface="UTM Avo" panose="02040603050506020204" pitchFamily="18" charset="0"/>
                    <a:cs typeface="Arial" panose="020B0604020202020204" pitchFamily="34" charset="0"/>
                    <a:sym typeface="Arial"/>
                  </a:rPr>
                  <a:t>hỏi</a:t>
                </a:r>
                <a:r>
                  <a:rPr lang="en-US" sz="2400" b="1" dirty="0">
                    <a:solidFill>
                      <a:srgbClr val="FFFFFF"/>
                    </a:solidFill>
                    <a:latin typeface="UTM Avo" panose="02040603050506020204" pitchFamily="18" charset="0"/>
                    <a:cs typeface="Arial" panose="020B0604020202020204" pitchFamily="34" charset="0"/>
                    <a:sym typeface="Arial"/>
                  </a:rPr>
                  <a:t> </a:t>
                </a:r>
                <a:r>
                  <a:rPr lang="en-US" sz="2400" b="1" dirty="0" err="1">
                    <a:solidFill>
                      <a:srgbClr val="FFFFFF"/>
                    </a:solidFill>
                    <a:latin typeface="UTM Avo" panose="02040603050506020204" pitchFamily="18" charset="0"/>
                    <a:cs typeface="Arial" panose="020B0604020202020204" pitchFamily="34" charset="0"/>
                    <a:sym typeface="Arial"/>
                  </a:rPr>
                  <a:t>mở</a:t>
                </a:r>
                <a:r>
                  <a:rPr lang="en-US" sz="2400" b="1" dirty="0">
                    <a:solidFill>
                      <a:srgbClr val="FFFFFF"/>
                    </a:solidFill>
                    <a:latin typeface="UTM Avo" panose="02040603050506020204" pitchFamily="18" charset="0"/>
                    <a:cs typeface="Arial" panose="020B0604020202020204" pitchFamily="34" charset="0"/>
                    <a:sym typeface="Arial"/>
                  </a:rPr>
                  <a:t> </a:t>
                </a:r>
                <a:r>
                  <a:rPr lang="en-US" sz="2400" b="1" dirty="0" err="1">
                    <a:solidFill>
                      <a:srgbClr val="FFFFFF"/>
                    </a:solidFill>
                    <a:latin typeface="UTM Avo" panose="02040603050506020204" pitchFamily="18" charset="0"/>
                    <a:cs typeface="Arial" panose="020B0604020202020204" pitchFamily="34" charset="0"/>
                    <a:sym typeface="Arial"/>
                  </a:rPr>
                  <a:t>rộng</a:t>
                </a:r>
                <a:endParaRPr lang="en-US" sz="2400" b="1" dirty="0">
                  <a:solidFill>
                    <a:srgbClr val="FFFFFF"/>
                  </a:solidFill>
                  <a:latin typeface="UTM Avo" panose="02040603050506020204" pitchFamily="18" charset="0"/>
                  <a:cs typeface="Arial" panose="020B0604020202020204" pitchFamily="34" charset="0"/>
                  <a:sym typeface="Arial"/>
                </a:endParaRPr>
              </a:p>
            </p:txBody>
          </p:sp>
          <p:sp>
            <p:nvSpPr>
              <p:cNvPr id="6" name="Freeform 4">
                <a:extLst>
                  <a:ext uri="{FF2B5EF4-FFF2-40B4-BE49-F238E27FC236}">
                    <a16:creationId xmlns:a16="http://schemas.microsoft.com/office/drawing/2014/main" id="{75F34159-F848-6C91-0CB5-F66082316397}"/>
                  </a:ext>
                </a:extLst>
              </p:cNvPr>
              <p:cNvSpPr/>
              <p:nvPr/>
            </p:nvSpPr>
            <p:spPr>
              <a:xfrm>
                <a:off x="16599739" y="1090935"/>
                <a:ext cx="1419134" cy="2051439"/>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585">
                  <a:buFont typeface="Arial"/>
                  <a:buNone/>
                  <a:defRPr/>
                </a:pPr>
                <a:endParaRPr lang="vi-VN" sz="2400" dirty="0">
                  <a:solidFill>
                    <a:prstClr val="black"/>
                  </a:solidFill>
                  <a:cs typeface="Arial"/>
                  <a:sym typeface="Arial"/>
                </a:endParaRPr>
              </a:p>
            </p:txBody>
          </p:sp>
        </p:grpSp>
      </p:grpSp>
      <p:sp>
        <p:nvSpPr>
          <p:cNvPr id="7" name="TextBox 6">
            <a:extLst>
              <a:ext uri="{FF2B5EF4-FFF2-40B4-BE49-F238E27FC236}">
                <a16:creationId xmlns:a16="http://schemas.microsoft.com/office/drawing/2014/main" id="{5E35FEC6-9F54-5759-F290-776EB3BD2F7C}"/>
              </a:ext>
            </a:extLst>
          </p:cNvPr>
          <p:cNvSpPr txBox="1"/>
          <p:nvPr/>
        </p:nvSpPr>
        <p:spPr>
          <a:xfrm>
            <a:off x="412362" y="2793768"/>
            <a:ext cx="6400799" cy="2809487"/>
          </a:xfrm>
          <a:prstGeom prst="rect">
            <a:avLst/>
          </a:prstGeom>
          <a:noFill/>
        </p:spPr>
        <p:txBody>
          <a:bodyPr wrap="square">
            <a:spAutoFit/>
          </a:bodyPr>
          <a:lstStyle/>
          <a:p>
            <a:pPr marL="457189" indent="-457189" algn="just">
              <a:lnSpc>
                <a:spcPct val="150000"/>
              </a:lnSpc>
              <a:spcBef>
                <a:spcPts val="133"/>
              </a:spcBef>
              <a:spcAft>
                <a:spcPts val="133"/>
              </a:spcAft>
              <a:buClr>
                <a:srgbClr val="000000"/>
              </a:buClr>
              <a:buFont typeface="Arial" panose="020B0604020202020204" pitchFamily="34" charset="0"/>
              <a:buChar char="•"/>
            </a:pPr>
            <a:r>
              <a:rPr lang="vi-VN" sz="2400" kern="0" dirty="0">
                <a:solidFill>
                  <a:srgbClr val="000000"/>
                </a:solidFill>
                <a:latin typeface="UTM Avo" panose="02040603050506020204" pitchFamily="18" charset="0"/>
                <a:ea typeface="Calibri" panose="020F0502020204030204" pitchFamily="34" charset="0"/>
                <a:cs typeface="Arial"/>
                <a:sym typeface="Arial"/>
              </a:rPr>
              <a:t>Vì sao tốc độ tăng trưởng GDP của nước Mỹ từ năm 1991 đến nay có một số năm bị suy giảm?</a:t>
            </a:r>
          </a:p>
          <a:p>
            <a:pPr marL="457189" indent="-457189" algn="just">
              <a:lnSpc>
                <a:spcPct val="150000"/>
              </a:lnSpc>
              <a:spcBef>
                <a:spcPts val="133"/>
              </a:spcBef>
              <a:spcAft>
                <a:spcPts val="133"/>
              </a:spcAft>
              <a:buClr>
                <a:srgbClr val="000000"/>
              </a:buClr>
              <a:buFont typeface="Arial" panose="020B0604020202020204" pitchFamily="34" charset="0"/>
              <a:buChar char="•"/>
            </a:pPr>
            <a:r>
              <a:rPr lang="vi-VN" sz="2400" kern="0" dirty="0">
                <a:solidFill>
                  <a:srgbClr val="000000"/>
                </a:solidFill>
                <a:latin typeface="UTM Avo" panose="02040603050506020204" pitchFamily="18" charset="0"/>
                <a:ea typeface="Calibri" panose="020F0502020204030204" pitchFamily="34" charset="0"/>
                <a:cs typeface="Arial"/>
                <a:sym typeface="Arial"/>
              </a:rPr>
              <a:t>Sự chuyển biến về kinh tế của Mỹ từ năm 1991 đến nay có ý nghĩa gì?</a:t>
            </a:r>
          </a:p>
        </p:txBody>
      </p:sp>
      <p:pic>
        <p:nvPicPr>
          <p:cNvPr id="8" name="Picture 2" descr="Hình ảnh nước Mỹ - Khám phá cảnh quan tuyệt đẹp của Nước Mỹ">
            <a:extLst>
              <a:ext uri="{FF2B5EF4-FFF2-40B4-BE49-F238E27FC236}">
                <a16:creationId xmlns:a16="http://schemas.microsoft.com/office/drawing/2014/main" id="{1542C2DE-1E5E-D698-2F9B-62CA3B2A8B3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540" r="40476" b="8027"/>
          <a:stretch/>
        </p:blipFill>
        <p:spPr bwMode="auto">
          <a:xfrm>
            <a:off x="7124622" y="1221724"/>
            <a:ext cx="4655016" cy="52455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8987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5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1" end="1"/>
                                            </p:txEl>
                                          </p:spTgt>
                                        </p:tgtEl>
                                        <p:attrNameLst>
                                          <p:attrName>style.visibility</p:attrName>
                                        </p:attrNameLst>
                                      </p:cBhvr>
                                      <p:to>
                                        <p:strVal val="visible"/>
                                      </p:to>
                                    </p:set>
                                    <p:animEffect transition="in" filter="fade">
                                      <p:cBhvr>
                                        <p:cTn id="22"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62B502AC-B99E-F664-B4D4-48990B5EA63B}"/>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D63D565-890D-64C8-25DB-1E36AD1E04C9}"/>
              </a:ext>
            </a:extLst>
          </p:cNvPr>
          <p:cNvPicPr>
            <a:picLocks noChangeAspect="1"/>
          </p:cNvPicPr>
          <p:nvPr/>
        </p:nvPicPr>
        <p:blipFill>
          <a:blip r:embed="rId4"/>
          <a:srcRect l="20408" t="-957"/>
          <a:stretch/>
        </p:blipFill>
        <p:spPr>
          <a:xfrm>
            <a:off x="6469743" y="2864835"/>
            <a:ext cx="4655458" cy="3689766"/>
          </a:xfrm>
          <a:prstGeom prst="rect">
            <a:avLst/>
          </a:prstGeom>
        </p:spPr>
      </p:pic>
      <p:sp>
        <p:nvSpPr>
          <p:cNvPr id="4" name="TextBox 3">
            <a:extLst>
              <a:ext uri="{FF2B5EF4-FFF2-40B4-BE49-F238E27FC236}">
                <a16:creationId xmlns:a16="http://schemas.microsoft.com/office/drawing/2014/main" id="{23107D76-61C4-4983-0296-C3D0D3057A9E}"/>
              </a:ext>
            </a:extLst>
          </p:cNvPr>
          <p:cNvSpPr txBox="1"/>
          <p:nvPr/>
        </p:nvSpPr>
        <p:spPr>
          <a:xfrm>
            <a:off x="850488" y="1659592"/>
            <a:ext cx="10491024" cy="1121846"/>
          </a:xfrm>
          <a:prstGeom prst="rect">
            <a:avLst/>
          </a:prstGeom>
          <a:noFill/>
        </p:spPr>
        <p:txBody>
          <a:bodyPr wrap="square">
            <a:spAutoFit/>
          </a:bodyPr>
          <a:lstStyle/>
          <a:p>
            <a:pPr algn="just">
              <a:lnSpc>
                <a:spcPct val="150000"/>
              </a:lnSpc>
              <a:buClr>
                <a:srgbClr val="000000"/>
              </a:buClr>
              <a:buFont typeface="Arial"/>
              <a:buNone/>
            </a:pPr>
            <a:r>
              <a:rPr lang="vi-VN" sz="2400" b="1" kern="0" dirty="0">
                <a:solidFill>
                  <a:srgbClr val="000000"/>
                </a:solidFill>
                <a:latin typeface="UTM Avo" panose="02040603050506020204" pitchFamily="18" charset="0"/>
                <a:cs typeface="Arial"/>
                <a:sym typeface="Arial"/>
              </a:rPr>
              <a:t>Tốc độ tăng trưởng GDP của nước Mỹ từ năm 1991 đến nay có một số năm bị </a:t>
            </a:r>
            <a:r>
              <a:rPr lang="vi-VN" sz="2400" b="1" kern="0" dirty="0">
                <a:solidFill>
                  <a:srgbClr val="C00000"/>
                </a:solidFill>
                <a:latin typeface="UTM Avo" panose="02040603050506020204" pitchFamily="18" charset="0"/>
                <a:cs typeface="Arial"/>
                <a:sym typeface="Arial"/>
              </a:rPr>
              <a:t>suy giảm </a:t>
            </a:r>
            <a:r>
              <a:rPr lang="vi-VN" sz="2400" b="1" kern="0" dirty="0">
                <a:solidFill>
                  <a:srgbClr val="000000"/>
                </a:solidFill>
                <a:latin typeface="UTM Avo" panose="02040603050506020204" pitchFamily="18" charset="0"/>
                <a:cs typeface="Arial"/>
                <a:sym typeface="Arial"/>
              </a:rPr>
              <a:t>do: </a:t>
            </a:r>
          </a:p>
        </p:txBody>
      </p:sp>
      <p:sp>
        <p:nvSpPr>
          <p:cNvPr id="5" name="Arrow: Pentagon 4">
            <a:extLst>
              <a:ext uri="{FF2B5EF4-FFF2-40B4-BE49-F238E27FC236}">
                <a16:creationId xmlns:a16="http://schemas.microsoft.com/office/drawing/2014/main" id="{E2C5CCBA-4E74-79BB-6518-6D95D093C490}"/>
              </a:ext>
            </a:extLst>
          </p:cNvPr>
          <p:cNvSpPr/>
          <p:nvPr/>
        </p:nvSpPr>
        <p:spPr>
          <a:xfrm flipH="1">
            <a:off x="616507" y="2908610"/>
            <a:ext cx="5853235" cy="721568"/>
          </a:xfrm>
          <a:prstGeom prst="homePlate">
            <a:avLst/>
          </a:prstGeom>
          <a:solidFill>
            <a:srgbClr val="FCEEC0"/>
          </a:solidFill>
          <a:ln w="25400" cap="flat" cmpd="sng" algn="ctr">
            <a:solidFill>
              <a:srgbClr val="84B2AC">
                <a:shade val="15000"/>
              </a:srgbClr>
            </a:solidFill>
            <a:prstDash val="sysDash"/>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lang="vi-VN" sz="2400" kern="100" dirty="0">
                <a:solidFill>
                  <a:srgbClr val="000000"/>
                </a:solidFill>
                <a:latin typeface="UTM Avo" panose="02040603050506020204" pitchFamily="18" charset="0"/>
                <a:ea typeface="Calibri" panose="020F0502020204030204" pitchFamily="34" charset="0"/>
                <a:sym typeface="Arial"/>
              </a:rPr>
              <a:t>Ảnh hưởng của sự kiện 11/9</a:t>
            </a:r>
            <a:endParaRPr lang="en-US" sz="2400" kern="100" dirty="0">
              <a:solidFill>
                <a:srgbClr val="000000"/>
              </a:solidFill>
              <a:latin typeface="UTM Avo" panose="02040603050506020204" pitchFamily="18" charset="0"/>
              <a:ea typeface="Calibri" panose="020F0502020204030204" pitchFamily="34" charset="0"/>
              <a:sym typeface="Arial"/>
            </a:endParaRPr>
          </a:p>
        </p:txBody>
      </p:sp>
      <p:sp>
        <p:nvSpPr>
          <p:cNvPr id="7" name="Arrow: Pentagon 6">
            <a:extLst>
              <a:ext uri="{FF2B5EF4-FFF2-40B4-BE49-F238E27FC236}">
                <a16:creationId xmlns:a16="http://schemas.microsoft.com/office/drawing/2014/main" id="{49BDC7CF-48F9-B563-91A2-CE8F234090FE}"/>
              </a:ext>
            </a:extLst>
          </p:cNvPr>
          <p:cNvSpPr/>
          <p:nvPr/>
        </p:nvSpPr>
        <p:spPr>
          <a:xfrm flipH="1">
            <a:off x="616507" y="3739045"/>
            <a:ext cx="5853235" cy="721568"/>
          </a:xfrm>
          <a:prstGeom prst="homePlate">
            <a:avLst/>
          </a:prstGeom>
          <a:solidFill>
            <a:srgbClr val="FCEEC0"/>
          </a:solidFill>
          <a:ln w="25400" cap="flat" cmpd="sng" algn="ctr">
            <a:solidFill>
              <a:srgbClr val="84B2AC">
                <a:shade val="15000"/>
              </a:srgbClr>
            </a:solidFill>
            <a:prstDash val="sysDash"/>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sym typeface="Arial"/>
              </a:rPr>
              <a:t>S</a:t>
            </a:r>
            <a:r>
              <a:rPr lang="vi-VN" sz="2400" kern="100" dirty="0">
                <a:solidFill>
                  <a:srgbClr val="000000"/>
                </a:solidFill>
                <a:latin typeface="UTM Avo" panose="02040603050506020204" pitchFamily="18" charset="0"/>
                <a:ea typeface="Calibri" panose="020F0502020204030204" pitchFamily="34" charset="0"/>
                <a:sym typeface="Arial"/>
              </a:rPr>
              <a:t>uy thoái giai đoạn 2000 – 2003</a:t>
            </a:r>
            <a:endParaRPr lang="en-US" sz="2400" kern="100" dirty="0">
              <a:solidFill>
                <a:srgbClr val="000000"/>
              </a:solidFill>
              <a:latin typeface="UTM Avo" panose="02040603050506020204" pitchFamily="18" charset="0"/>
              <a:ea typeface="Calibri" panose="020F0502020204030204" pitchFamily="34" charset="0"/>
              <a:sym typeface="Arial"/>
            </a:endParaRPr>
          </a:p>
        </p:txBody>
      </p:sp>
      <p:sp>
        <p:nvSpPr>
          <p:cNvPr id="8" name="Arrow: Pentagon 7">
            <a:extLst>
              <a:ext uri="{FF2B5EF4-FFF2-40B4-BE49-F238E27FC236}">
                <a16:creationId xmlns:a16="http://schemas.microsoft.com/office/drawing/2014/main" id="{9248B5FF-621E-C1BE-5A6A-2C1E22ACA879}"/>
              </a:ext>
            </a:extLst>
          </p:cNvPr>
          <p:cNvSpPr/>
          <p:nvPr/>
        </p:nvSpPr>
        <p:spPr>
          <a:xfrm flipH="1">
            <a:off x="616507" y="4587785"/>
            <a:ext cx="5853235" cy="1118076"/>
          </a:xfrm>
          <a:prstGeom prst="homePlate">
            <a:avLst/>
          </a:prstGeom>
          <a:solidFill>
            <a:srgbClr val="FCEEC0"/>
          </a:solidFill>
          <a:ln w="25400" cap="flat" cmpd="sng" algn="ctr">
            <a:solidFill>
              <a:srgbClr val="84B2AC">
                <a:shade val="15000"/>
              </a:srgbClr>
            </a:solidFill>
            <a:prstDash val="sysDash"/>
          </a:ln>
          <a:effectLst/>
        </p:spPr>
        <p:txBody>
          <a:bodyPr rtlCol="0" anchor="ct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lang="en-US" sz="2400" kern="100" dirty="0">
                <a:solidFill>
                  <a:srgbClr val="000000"/>
                </a:solidFill>
                <a:latin typeface="UTM Avo" panose="02040603050506020204" pitchFamily="18" charset="0"/>
                <a:ea typeface="Calibri" panose="020F0502020204030204" pitchFamily="34" charset="0"/>
                <a:sym typeface="Arial"/>
              </a:rPr>
              <a:t>S</a:t>
            </a:r>
            <a:r>
              <a:rPr lang="vi-VN" sz="2400" kern="100" dirty="0">
                <a:solidFill>
                  <a:srgbClr val="000000"/>
                </a:solidFill>
                <a:latin typeface="UTM Avo" panose="02040603050506020204" pitchFamily="18" charset="0"/>
                <a:ea typeface="Calibri" panose="020F0502020204030204" pitchFamily="34" charset="0"/>
                <a:sym typeface="Arial"/>
              </a:rPr>
              <a:t>uy thoái giai đoạn </a:t>
            </a:r>
          </a:p>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lang="vi-VN" sz="2400" kern="100" dirty="0">
                <a:solidFill>
                  <a:srgbClr val="000000"/>
                </a:solidFill>
                <a:latin typeface="UTM Avo" panose="02040603050506020204" pitchFamily="18" charset="0"/>
                <a:ea typeface="Calibri" panose="020F0502020204030204" pitchFamily="34" charset="0"/>
                <a:sym typeface="Arial"/>
              </a:rPr>
              <a:t>2000 – 2003</a:t>
            </a:r>
            <a:r>
              <a:rPr lang="en-US" sz="2400" kern="100" dirty="0">
                <a:solidFill>
                  <a:srgbClr val="000000"/>
                </a:solidFill>
                <a:latin typeface="UTM Avo" panose="02040603050506020204" pitchFamily="18" charset="0"/>
                <a:ea typeface="Calibri" panose="020F0502020204030204" pitchFamily="34" charset="0"/>
                <a:sym typeface="Arial"/>
              </a:rPr>
              <a:t>, 2008 - 2009</a:t>
            </a:r>
          </a:p>
        </p:txBody>
      </p:sp>
      <p:sp>
        <p:nvSpPr>
          <p:cNvPr id="9" name="Arrow: Pentagon 8">
            <a:extLst>
              <a:ext uri="{FF2B5EF4-FFF2-40B4-BE49-F238E27FC236}">
                <a16:creationId xmlns:a16="http://schemas.microsoft.com/office/drawing/2014/main" id="{5BFAAFF1-F854-1305-78B4-87BC3E36AEED}"/>
              </a:ext>
            </a:extLst>
          </p:cNvPr>
          <p:cNvSpPr/>
          <p:nvPr/>
        </p:nvSpPr>
        <p:spPr>
          <a:xfrm flipH="1">
            <a:off x="616507" y="5833033"/>
            <a:ext cx="5853235" cy="721568"/>
          </a:xfrm>
          <a:prstGeom prst="homePlate">
            <a:avLst/>
          </a:prstGeom>
          <a:solidFill>
            <a:srgbClr val="FCEEC0"/>
          </a:solidFill>
          <a:ln w="25400" cap="flat" cmpd="sng" algn="ctr">
            <a:solidFill>
              <a:srgbClr val="84B2AC">
                <a:shade val="15000"/>
              </a:srgbClr>
            </a:solidFill>
            <a:prstDash val="sysDash"/>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10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mn-cs"/>
                <a:sym typeface="Arial"/>
              </a:rPr>
              <a:t>Đại</a:t>
            </a:r>
            <a:r>
              <a:rPr kumimoji="0" lang="en-US"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mn-cs"/>
                <a:sym typeface="Arial"/>
              </a:rPr>
              <a:t> </a:t>
            </a:r>
            <a:r>
              <a:rPr kumimoji="0" lang="en-US" sz="2400" b="0" i="0" u="none" strike="noStrike" kern="10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mn-cs"/>
                <a:sym typeface="Arial"/>
              </a:rPr>
              <a:t>dịch</a:t>
            </a:r>
            <a:r>
              <a:rPr kumimoji="0" lang="en-US"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mn-cs"/>
                <a:sym typeface="Arial"/>
              </a:rPr>
              <a:t> Covid-19 (</a:t>
            </a:r>
            <a:r>
              <a:rPr kumimoji="0" lang="en-US" sz="2400" b="0" i="0" u="none" strike="noStrike" kern="10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mn-cs"/>
                <a:sym typeface="Arial"/>
              </a:rPr>
              <a:t>từ</a:t>
            </a:r>
            <a:r>
              <a:rPr kumimoji="0" lang="en-US"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mn-cs"/>
                <a:sym typeface="Arial"/>
              </a:rPr>
              <a:t> </a:t>
            </a:r>
            <a:r>
              <a:rPr kumimoji="0" lang="en-US" sz="2400" b="0" i="0" u="none" strike="noStrike" kern="10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mn-cs"/>
                <a:sym typeface="Arial"/>
              </a:rPr>
              <a:t>năm</a:t>
            </a:r>
            <a:r>
              <a:rPr kumimoji="0" lang="en-US" sz="2400" b="0" i="0" u="none" strike="noStrike" kern="1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mn-cs"/>
                <a:sym typeface="Arial"/>
              </a:rPr>
              <a:t> 2020)</a:t>
            </a:r>
            <a:endParaRPr kumimoji="0" lang="en-US" sz="2400" b="0" i="0" u="none" strike="noStrike" kern="0" cap="none" spc="0" normalizeH="0" baseline="0" noProof="0" dirty="0">
              <a:ln>
                <a:noFill/>
              </a:ln>
              <a:solidFill>
                <a:srgbClr val="FFFFFF"/>
              </a:solidFill>
              <a:effectLst/>
              <a:uLnTx/>
              <a:uFillTx/>
              <a:latin typeface="UTM Avo" panose="02040603050506020204" pitchFamily="18" charset="0"/>
              <a:cs typeface="+mn-cs"/>
              <a:sym typeface="Arial"/>
            </a:endParaRPr>
          </a:p>
        </p:txBody>
      </p:sp>
    </p:spTree>
    <p:extLst>
      <p:ext uri="{BB962C8B-B14F-4D97-AF65-F5344CB8AC3E}">
        <p14:creationId xmlns:p14="http://schemas.microsoft.com/office/powerpoint/2010/main" val="864658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7" grpId="0" animBg="1"/>
      <p:bldP spid="8" grpId="0" animBg="1"/>
      <p:bldP spid="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76D2857-91C1-4006-23CD-A8622B314E0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8CB5412-5F08-7AAD-6D63-A15274B69E39}"/>
              </a:ext>
            </a:extLst>
          </p:cNvPr>
          <p:cNvSpPr txBox="1"/>
          <p:nvPr/>
        </p:nvSpPr>
        <p:spPr>
          <a:xfrm>
            <a:off x="526791" y="1946885"/>
            <a:ext cx="11138418" cy="574388"/>
          </a:xfrm>
          <a:prstGeom prst="rect">
            <a:avLst/>
          </a:prstGeom>
          <a:noFill/>
        </p:spPr>
        <p:txBody>
          <a:bodyPr wrap="square">
            <a:spAutoFit/>
          </a:bodyPr>
          <a:lstStyle/>
          <a:p>
            <a:pPr algn="ctr">
              <a:lnSpc>
                <a:spcPct val="150000"/>
              </a:lnSpc>
              <a:buClr>
                <a:srgbClr val="000000"/>
              </a:buClr>
              <a:buFont typeface="Arial"/>
              <a:buNone/>
            </a:pPr>
            <a:r>
              <a:rPr lang="en-US" sz="2400" b="1" kern="0" dirty="0">
                <a:solidFill>
                  <a:srgbClr val="000000"/>
                </a:solidFill>
                <a:latin typeface="UTM Avo" panose="02040603050506020204" pitchFamily="18" charset="0"/>
                <a:cs typeface="Arial"/>
                <a:sym typeface="Arial"/>
              </a:rPr>
              <a:t>Ý </a:t>
            </a:r>
            <a:r>
              <a:rPr lang="en-US" sz="2400" b="1" kern="0" dirty="0" err="1">
                <a:solidFill>
                  <a:srgbClr val="000000"/>
                </a:solidFill>
                <a:latin typeface="UTM Avo" panose="02040603050506020204" pitchFamily="18" charset="0"/>
                <a:cs typeface="Arial"/>
                <a:sym typeface="Arial"/>
              </a:rPr>
              <a:t>nghĩa</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của</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sự</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chuyển</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biến</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về</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kinh</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tế</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của</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Mỹ</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từ</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năm</a:t>
            </a:r>
            <a:r>
              <a:rPr lang="en-US" sz="2400" b="1" kern="0" dirty="0">
                <a:solidFill>
                  <a:srgbClr val="000000"/>
                </a:solidFill>
                <a:latin typeface="UTM Avo" panose="02040603050506020204" pitchFamily="18" charset="0"/>
                <a:cs typeface="Arial"/>
                <a:sym typeface="Arial"/>
              </a:rPr>
              <a:t> 1991 </a:t>
            </a:r>
            <a:r>
              <a:rPr lang="en-US" sz="2400" b="1" kern="0" dirty="0" err="1">
                <a:solidFill>
                  <a:srgbClr val="000000"/>
                </a:solidFill>
                <a:latin typeface="UTM Avo" panose="02040603050506020204" pitchFamily="18" charset="0"/>
                <a:cs typeface="Arial"/>
                <a:sym typeface="Arial"/>
              </a:rPr>
              <a:t>đến</a:t>
            </a:r>
            <a:r>
              <a:rPr lang="en-US" sz="2400" b="1" kern="0" dirty="0">
                <a:solidFill>
                  <a:srgbClr val="000000"/>
                </a:solidFill>
                <a:latin typeface="UTM Avo" panose="02040603050506020204" pitchFamily="18" charset="0"/>
                <a:cs typeface="Arial"/>
                <a:sym typeface="Arial"/>
              </a:rPr>
              <a:t> nay: </a:t>
            </a:r>
          </a:p>
        </p:txBody>
      </p:sp>
      <p:pic>
        <p:nvPicPr>
          <p:cNvPr id="8" name="Picture 7">
            <a:extLst>
              <a:ext uri="{FF2B5EF4-FFF2-40B4-BE49-F238E27FC236}">
                <a16:creationId xmlns:a16="http://schemas.microsoft.com/office/drawing/2014/main" id="{720F0E59-7755-0FB4-CEE7-85B242F9071E}"/>
              </a:ext>
            </a:extLst>
          </p:cNvPr>
          <p:cNvPicPr>
            <a:picLocks noChangeAspect="1"/>
          </p:cNvPicPr>
          <p:nvPr/>
        </p:nvPicPr>
        <p:blipFill>
          <a:blip r:embed="rId3"/>
          <a:srcRect/>
          <a:stretch/>
        </p:blipFill>
        <p:spPr>
          <a:xfrm>
            <a:off x="526791" y="2851942"/>
            <a:ext cx="5862128" cy="3465760"/>
          </a:xfrm>
          <a:prstGeom prst="rect">
            <a:avLst/>
          </a:prstGeom>
        </p:spPr>
      </p:pic>
      <p:sp>
        <p:nvSpPr>
          <p:cNvPr id="9" name="Speech Bubble: Rectangle with Corners Rounded 8">
            <a:extLst>
              <a:ext uri="{FF2B5EF4-FFF2-40B4-BE49-F238E27FC236}">
                <a16:creationId xmlns:a16="http://schemas.microsoft.com/office/drawing/2014/main" id="{7238D598-DE9F-654F-5E0F-09FA98E20CEE}"/>
              </a:ext>
            </a:extLst>
          </p:cNvPr>
          <p:cNvSpPr/>
          <p:nvPr/>
        </p:nvSpPr>
        <p:spPr>
          <a:xfrm>
            <a:off x="6881208" y="2851942"/>
            <a:ext cx="4977269" cy="1187309"/>
          </a:xfrm>
          <a:prstGeom prst="wedgeRoundRectCallout">
            <a:avLst>
              <a:gd name="adj1" fmla="val -58907"/>
              <a:gd name="adj2" fmla="val -16403"/>
              <a:gd name="adj3" fmla="val 16667"/>
            </a:avLst>
          </a:prstGeom>
          <a:solidFill>
            <a:srgbClr val="FCEEC0"/>
          </a:solidFill>
          <a:ln w="25400" cap="flat" cmpd="sng" algn="ctr">
            <a:solidFill>
              <a:srgbClr val="224478">
                <a:lumMod val="75000"/>
              </a:srgbClr>
            </a:solidFill>
            <a:prstDash val="solid"/>
          </a:ln>
          <a:effectLst>
            <a:outerShdw blurRad="50800" dist="38100" dir="2700000" algn="tl" rotWithShape="0">
              <a:prstClr val="black">
                <a:alpha val="40000"/>
              </a:prstClr>
            </a:outerShdw>
          </a:effectLst>
        </p:spPr>
        <p:txBody>
          <a:bodyPr rtlCol="0" anchor="ctr"/>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kumimoji="0" lang="en-US" sz="2400" i="0" u="none" strike="noStrike" kern="0" cap="none" spc="0" normalizeH="0" baseline="0" noProof="0" dirty="0">
                <a:ln>
                  <a:noFill/>
                </a:ln>
                <a:solidFill>
                  <a:srgbClr val="000000"/>
                </a:solidFill>
                <a:effectLst/>
                <a:uLnTx/>
                <a:uFillTx/>
                <a:latin typeface="UTM Avo" panose="02040603050506020204" pitchFamily="18" charset="0"/>
                <a:sym typeface="Arial"/>
              </a:rPr>
              <a:t>Đ</a:t>
            </a:r>
            <a:r>
              <a:rPr lang="vi-VN" sz="2400" kern="0" dirty="0">
                <a:solidFill>
                  <a:srgbClr val="000000"/>
                </a:solidFill>
                <a:latin typeface="UTM Avo" panose="02040603050506020204" pitchFamily="18" charset="0"/>
                <a:cs typeface="Arial"/>
                <a:sym typeface="Arial"/>
              </a:rPr>
              <a:t>ất nước phát triển mạnh mẽ, ổn định</a:t>
            </a:r>
            <a:r>
              <a:rPr lang="en-US" sz="2400" kern="0" dirty="0">
                <a:solidFill>
                  <a:srgbClr val="000000"/>
                </a:solidFill>
                <a:latin typeface="UTM Avo" panose="02040603050506020204" pitchFamily="18" charset="0"/>
                <a:cs typeface="Arial"/>
                <a:sym typeface="Arial"/>
              </a:rPr>
              <a:t>.</a:t>
            </a:r>
          </a:p>
        </p:txBody>
      </p:sp>
      <p:sp>
        <p:nvSpPr>
          <p:cNvPr id="11" name="Speech Bubble: Rectangle with Corners Rounded 10">
            <a:extLst>
              <a:ext uri="{FF2B5EF4-FFF2-40B4-BE49-F238E27FC236}">
                <a16:creationId xmlns:a16="http://schemas.microsoft.com/office/drawing/2014/main" id="{9D55E65D-3A67-FBF6-42BE-FA4455A90F4A}"/>
              </a:ext>
            </a:extLst>
          </p:cNvPr>
          <p:cNvSpPr/>
          <p:nvPr/>
        </p:nvSpPr>
        <p:spPr>
          <a:xfrm>
            <a:off x="6881208" y="4496921"/>
            <a:ext cx="4977269" cy="1820781"/>
          </a:xfrm>
          <a:prstGeom prst="wedgeRoundRectCallout">
            <a:avLst>
              <a:gd name="adj1" fmla="val -59928"/>
              <a:gd name="adj2" fmla="val 711"/>
              <a:gd name="adj3" fmla="val 16667"/>
            </a:avLst>
          </a:prstGeom>
          <a:solidFill>
            <a:srgbClr val="FCEEC0"/>
          </a:solidFill>
          <a:ln w="25400" cap="flat" cmpd="sng" algn="ctr">
            <a:solidFill>
              <a:srgbClr val="224478">
                <a:lumMod val="75000"/>
              </a:srgbClr>
            </a:solidFill>
            <a:prstDash val="solid"/>
          </a:ln>
          <a:effectLst>
            <a:outerShdw blurRad="50800" dist="38100" dir="2700000" algn="tl" rotWithShape="0">
              <a:prstClr val="black">
                <a:alpha val="40000"/>
              </a:prstClr>
            </a:outerShdw>
          </a:effectLst>
        </p:spPr>
        <p:txBody>
          <a:bodyPr rtlCol="0" anchor="ctr"/>
          <a:lstStyle/>
          <a:p>
            <a:pPr algn="just">
              <a:lnSpc>
                <a:spcPct val="150000"/>
              </a:lnSpc>
              <a:buClr>
                <a:srgbClr val="000000"/>
              </a:buClr>
            </a:pPr>
            <a:r>
              <a:rPr lang="en-US" sz="2400" kern="0" dirty="0">
                <a:solidFill>
                  <a:srgbClr val="000000"/>
                </a:solidFill>
                <a:latin typeface="UTM Avo" panose="02040603050506020204" pitchFamily="18" charset="0"/>
                <a:sym typeface="Arial"/>
              </a:rPr>
              <a:t>T</a:t>
            </a:r>
            <a:r>
              <a:rPr lang="vi-VN" sz="2400" kern="0" dirty="0">
                <a:solidFill>
                  <a:srgbClr val="000000"/>
                </a:solidFill>
                <a:latin typeface="UTM Avo" panose="02040603050506020204" pitchFamily="18" charset="0"/>
                <a:sym typeface="Arial"/>
              </a:rPr>
              <a:t>ạo điều kiện để Mỹ trở thành cường quốc chiếm ưu thế trên phần lớn các lĩnh vực.</a:t>
            </a:r>
            <a:endParaRPr lang="en-US" sz="2400" kern="0" dirty="0">
              <a:solidFill>
                <a:srgbClr val="000000"/>
              </a:solidFill>
              <a:latin typeface="UTM Avo" panose="02040603050506020204" pitchFamily="18" charset="0"/>
              <a:sym typeface="Arial"/>
            </a:endParaRPr>
          </a:p>
        </p:txBody>
      </p:sp>
    </p:spTree>
    <p:extLst>
      <p:ext uri="{BB962C8B-B14F-4D97-AF65-F5344CB8AC3E}">
        <p14:creationId xmlns:p14="http://schemas.microsoft.com/office/powerpoint/2010/main" val="1709119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animBg="1"/>
      <p:bldP spid="1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42AF34F-9759-E3D6-2755-F40C97CA683D}"/>
            </a:ext>
          </a:extLst>
        </p:cNvPr>
        <p:cNvGrpSpPr/>
        <p:nvPr/>
      </p:nvGrpSpPr>
      <p:grpSpPr>
        <a:xfrm>
          <a:off x="0" y="0"/>
          <a:ext cx="0" cy="0"/>
          <a:chOff x="0" y="0"/>
          <a:chExt cx="0" cy="0"/>
        </a:xfrm>
      </p:grpSpPr>
      <p:pic>
        <p:nvPicPr>
          <p:cNvPr id="8" name="Hình ảnh 19" descr="Chiến tranh thương mại Mỹ - Trung Quốc ảnh hưởng tới Việt Nam: Tác động  trực tiếp chưa nhiều nhưng gián tiếp rất khó lường!">
            <a:extLst>
              <a:ext uri="{FF2B5EF4-FFF2-40B4-BE49-F238E27FC236}">
                <a16:creationId xmlns:a16="http://schemas.microsoft.com/office/drawing/2014/main" id="{12DB13CD-3856-FEAD-7062-BEA09E6AF3F7}"/>
              </a:ext>
            </a:extLst>
          </p:cNvPr>
          <p:cNvPicPr>
            <a:picLocks noChangeAspect="1"/>
          </p:cNvPicPr>
          <p:nvPr/>
        </p:nvPicPr>
        <p:blipFill>
          <a:blip r:embed="rId3" cstate="print">
            <a:extLst>
              <a:ext uri="{28A0092B-C50C-407E-A947-70E740481C1C}">
                <a14:useLocalDpi xmlns:a14="http://schemas.microsoft.com/office/drawing/2010/main" val="0"/>
              </a:ext>
            </a:extLst>
          </a:blip>
          <a:srcRect l="2931" t="-1" r="3815" b="1584"/>
          <a:stretch/>
        </p:blipFill>
        <p:spPr>
          <a:xfrm>
            <a:off x="893527" y="2697491"/>
            <a:ext cx="3548150" cy="2902886"/>
          </a:xfrm>
          <a:prstGeom prst="rect">
            <a:avLst/>
          </a:prstGeom>
          <a:ln>
            <a:noFill/>
          </a:ln>
          <a:effectLst/>
        </p:spPr>
      </p:pic>
      <p:pic>
        <p:nvPicPr>
          <p:cNvPr id="9" name="Hình ảnh 1">
            <a:extLst>
              <a:ext uri="{FF2B5EF4-FFF2-40B4-BE49-F238E27FC236}">
                <a16:creationId xmlns:a16="http://schemas.microsoft.com/office/drawing/2014/main" id="{5D6C856F-67C4-329E-573F-76ACFDD6416A}"/>
              </a:ext>
            </a:extLst>
          </p:cNvPr>
          <p:cNvPicPr>
            <a:picLocks noChangeAspect="1"/>
          </p:cNvPicPr>
          <p:nvPr/>
        </p:nvPicPr>
        <p:blipFill>
          <a:blip r:embed="rId4"/>
          <a:srcRect l="8308" r="4802"/>
          <a:stretch/>
        </p:blipFill>
        <p:spPr>
          <a:xfrm>
            <a:off x="4671015" y="2697491"/>
            <a:ext cx="3383369" cy="2902887"/>
          </a:xfrm>
          <a:prstGeom prst="rect">
            <a:avLst/>
          </a:prstGeom>
          <a:ln>
            <a:noFill/>
          </a:ln>
          <a:effectLst/>
        </p:spPr>
      </p:pic>
      <p:pic>
        <p:nvPicPr>
          <p:cNvPr id="11" name="Hình ảnh 21" descr="Căng thẳng Mỹ-Trung đe dọa lĩnh vực thương mại và công nghệ toàn cầu - Tạp  chí Tài chính">
            <a:extLst>
              <a:ext uri="{FF2B5EF4-FFF2-40B4-BE49-F238E27FC236}">
                <a16:creationId xmlns:a16="http://schemas.microsoft.com/office/drawing/2014/main" id="{E997A02F-FF52-7BDF-42DB-2C7E541807AC}"/>
              </a:ext>
            </a:extLst>
          </p:cNvPr>
          <p:cNvPicPr>
            <a:picLocks noChangeAspect="1"/>
          </p:cNvPicPr>
          <p:nvPr/>
        </p:nvPicPr>
        <p:blipFill>
          <a:blip r:embed="rId5" cstate="print">
            <a:extLst>
              <a:ext uri="{28A0092B-C50C-407E-A947-70E740481C1C}">
                <a14:useLocalDpi xmlns:a14="http://schemas.microsoft.com/office/drawing/2010/main" val="0"/>
              </a:ext>
            </a:extLst>
          </a:blip>
          <a:srcRect l="10538" r="8179"/>
          <a:stretch/>
        </p:blipFill>
        <p:spPr>
          <a:xfrm>
            <a:off x="8283722" y="2715059"/>
            <a:ext cx="3104213" cy="2867750"/>
          </a:xfrm>
          <a:prstGeom prst="rect">
            <a:avLst/>
          </a:prstGeom>
          <a:ln>
            <a:noFill/>
          </a:ln>
          <a:effectLst/>
        </p:spPr>
      </p:pic>
      <p:sp>
        <p:nvSpPr>
          <p:cNvPr id="12" name="TextBox 11">
            <a:extLst>
              <a:ext uri="{FF2B5EF4-FFF2-40B4-BE49-F238E27FC236}">
                <a16:creationId xmlns:a16="http://schemas.microsoft.com/office/drawing/2014/main" id="{4D26C3A8-D2FA-AC74-5606-0214A8CE8F07}"/>
              </a:ext>
            </a:extLst>
          </p:cNvPr>
          <p:cNvSpPr txBox="1"/>
          <p:nvPr/>
        </p:nvSpPr>
        <p:spPr>
          <a:xfrm>
            <a:off x="460376" y="5582809"/>
            <a:ext cx="11271247" cy="488660"/>
          </a:xfrm>
          <a:prstGeom prst="rect">
            <a:avLst/>
          </a:prstGeom>
          <a:noFill/>
        </p:spPr>
        <p:txBody>
          <a:bodyPr wrap="square">
            <a:spAutoFit/>
          </a:bodyPr>
          <a:lstStyle/>
          <a:p>
            <a:pPr algn="ctr">
              <a:lnSpc>
                <a:spcPct val="150000"/>
              </a:lnSpc>
              <a:buClr>
                <a:srgbClr val="000000"/>
              </a:buClr>
              <a:buFont typeface="Arial"/>
              <a:buNone/>
            </a:pPr>
            <a:r>
              <a:rPr lang="vi-VN" sz="2000" kern="0">
                <a:solidFill>
                  <a:srgbClr val="000000"/>
                </a:solidFill>
                <a:latin typeface="UTM Avo" panose="02040603050506020204" pitchFamily="18" charset="0"/>
                <a:cs typeface="Arial"/>
                <a:sym typeface="Arial"/>
              </a:rPr>
              <a:t>Tranh biếm họa Cuộc chiến thương mại  giữa hai nền kinh tế hàng đầu Mỹ - Trung</a:t>
            </a:r>
            <a:endParaRPr lang="vi-VN" sz="2000" kern="0" dirty="0">
              <a:solidFill>
                <a:srgbClr val="000000"/>
              </a:solidFill>
              <a:latin typeface="UTM Avo" panose="02040603050506020204" pitchFamily="18" charset="0"/>
              <a:cs typeface="Arial"/>
              <a:sym typeface="Arial"/>
            </a:endParaRPr>
          </a:p>
        </p:txBody>
      </p:sp>
      <p:sp>
        <p:nvSpPr>
          <p:cNvPr id="13" name="Rectangle 12">
            <a:extLst>
              <a:ext uri="{FF2B5EF4-FFF2-40B4-BE49-F238E27FC236}">
                <a16:creationId xmlns:a16="http://schemas.microsoft.com/office/drawing/2014/main" id="{6FCE9B79-BEAF-633E-EE03-99CCE4BDC92F}"/>
              </a:ext>
            </a:extLst>
          </p:cNvPr>
          <p:cNvSpPr/>
          <p:nvPr/>
        </p:nvSpPr>
        <p:spPr>
          <a:xfrm>
            <a:off x="0" y="1707655"/>
            <a:ext cx="3769568" cy="658830"/>
          </a:xfrm>
          <a:prstGeom prst="rect">
            <a:avLst/>
          </a:prstGeom>
          <a:solidFill>
            <a:srgbClr val="DD5171">
              <a:lumMod val="75000"/>
            </a:srgbClr>
          </a:solidFill>
          <a:ln w="25400" cap="flat" cmpd="sng" algn="ctr">
            <a:solidFill>
              <a:srgbClr val="DD5171">
                <a:lumMod val="75000"/>
              </a:srgbClr>
            </a:solid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Mở</a:t>
            </a:r>
            <a:r>
              <a:rPr kumimoji="0" lang="en-US" sz="24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rộng</a:t>
            </a:r>
            <a:r>
              <a:rPr kumimoji="0" lang="en-US" sz="24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liên</a:t>
            </a:r>
            <a:r>
              <a:rPr kumimoji="0" lang="en-US" sz="24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hệ</a:t>
            </a:r>
            <a:endParaRPr kumimoji="0" lang="en-US" sz="24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endParaRPr>
          </a:p>
        </p:txBody>
      </p:sp>
    </p:spTree>
    <p:extLst>
      <p:ext uri="{BB962C8B-B14F-4D97-AF65-F5344CB8AC3E}">
        <p14:creationId xmlns:p14="http://schemas.microsoft.com/office/powerpoint/2010/main" val="2204559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3F96A58-8868-3F18-1CA3-B05FFDDC1058}"/>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A4551751-BA54-67F4-C4C8-C4785B8D2F87}"/>
              </a:ext>
            </a:extLst>
          </p:cNvPr>
          <p:cNvGrpSpPr/>
          <p:nvPr/>
        </p:nvGrpSpPr>
        <p:grpSpPr>
          <a:xfrm>
            <a:off x="2113728" y="1970539"/>
            <a:ext cx="7964543" cy="3111929"/>
            <a:chOff x="-1502470" y="952143"/>
            <a:chExt cx="5973407" cy="2333946"/>
          </a:xfrm>
        </p:grpSpPr>
        <p:grpSp>
          <p:nvGrpSpPr>
            <p:cNvPr id="7" name="Group 6">
              <a:extLst>
                <a:ext uri="{FF2B5EF4-FFF2-40B4-BE49-F238E27FC236}">
                  <a16:creationId xmlns:a16="http://schemas.microsoft.com/office/drawing/2014/main" id="{D855846C-823B-A637-FAF3-4507987E47BB}"/>
                </a:ext>
              </a:extLst>
            </p:cNvPr>
            <p:cNvGrpSpPr/>
            <p:nvPr/>
          </p:nvGrpSpPr>
          <p:grpSpPr>
            <a:xfrm>
              <a:off x="-1502470" y="952143"/>
              <a:ext cx="5973407" cy="2333946"/>
              <a:chOff x="-1502470" y="952143"/>
              <a:chExt cx="5973407" cy="2333946"/>
            </a:xfrm>
          </p:grpSpPr>
          <p:sp>
            <p:nvSpPr>
              <p:cNvPr id="9" name="Rectangle: Rounded Corners 8">
                <a:extLst>
                  <a:ext uri="{FF2B5EF4-FFF2-40B4-BE49-F238E27FC236}">
                    <a16:creationId xmlns:a16="http://schemas.microsoft.com/office/drawing/2014/main" id="{7A98AF9A-0C1F-37EF-6D07-809B949BC17E}"/>
                  </a:ext>
                </a:extLst>
              </p:cNvPr>
              <p:cNvSpPr/>
              <p:nvPr/>
            </p:nvSpPr>
            <p:spPr>
              <a:xfrm>
                <a:off x="558590" y="952143"/>
                <a:ext cx="1851286" cy="603297"/>
              </a:xfrm>
              <a:prstGeom prst="roundRect">
                <a:avLst>
                  <a:gd name="adj" fmla="val 50000"/>
                </a:avLst>
              </a:prstGeom>
              <a:solidFill>
                <a:schemeClr val="accent2">
                  <a:lumMod val="20000"/>
                  <a:lumOff val="80000"/>
                  <a:alpha val="93000"/>
                </a:schemeClr>
              </a:solidFill>
              <a:ln w="38100" cap="flat" cmpd="sng" algn="ctr">
                <a:solidFill>
                  <a:schemeClr val="accent2"/>
                </a:solidFill>
                <a:prstDash val="solid"/>
              </a:ln>
              <a:effectLst/>
            </p:spPr>
            <p:txBody>
              <a:bodyPr rtlCol="0" anchor="ctr"/>
              <a:lstStyle/>
              <a:p>
                <a:pPr algn="ctr" defTabSz="1219170">
                  <a:buClr>
                    <a:srgbClr val="000000"/>
                  </a:buClr>
                  <a:defRPr/>
                </a:pPr>
                <a:r>
                  <a:rPr kumimoji="0" lang="en-US" sz="2400" b="1" i="0" u="none" strike="noStrike" kern="0" cap="none" spc="0" normalizeH="0" baseline="0" noProof="0" dirty="0" err="1">
                    <a:ln>
                      <a:noFill/>
                    </a:ln>
                    <a:effectLst/>
                    <a:uLnTx/>
                    <a:uFillTx/>
                    <a:latin typeface="UTM Avo" panose="02040603050506020204" pitchFamily="18" charset="0"/>
                    <a:cs typeface="Arial"/>
                    <a:sym typeface="Arial"/>
                  </a:rPr>
                  <a:t>Kết</a:t>
                </a:r>
                <a:r>
                  <a:rPr kumimoji="0" lang="en-US" sz="2400" b="1" i="0" u="none" strike="noStrike" kern="0" cap="none" spc="0" normalizeH="0" baseline="0" noProof="0" dirty="0">
                    <a:ln>
                      <a:noFill/>
                    </a:ln>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effectLst/>
                    <a:uLnTx/>
                    <a:uFillTx/>
                    <a:latin typeface="UTM Avo" panose="02040603050506020204" pitchFamily="18" charset="0"/>
                    <a:cs typeface="Arial"/>
                    <a:sym typeface="Arial"/>
                  </a:rPr>
                  <a:t>luận</a:t>
                </a:r>
                <a:endParaRPr kumimoji="0" lang="en-US" sz="2400" b="1" i="0" u="none" strike="noStrike" kern="0" cap="none" spc="0" normalizeH="0" baseline="0" noProof="0" dirty="0">
                  <a:ln>
                    <a:noFill/>
                  </a:ln>
                  <a:effectLst/>
                  <a:uLnTx/>
                  <a:uFillTx/>
                  <a:latin typeface="UTM Avo" panose="02040603050506020204" pitchFamily="18" charset="0"/>
                  <a:cs typeface="Arial"/>
                  <a:sym typeface="Arial"/>
                </a:endParaRPr>
              </a:p>
            </p:txBody>
          </p:sp>
          <p:sp>
            <p:nvSpPr>
              <p:cNvPr id="10" name="TextBox 9">
                <a:extLst>
                  <a:ext uri="{FF2B5EF4-FFF2-40B4-BE49-F238E27FC236}">
                    <a16:creationId xmlns:a16="http://schemas.microsoft.com/office/drawing/2014/main" id="{0EFF6192-1F5B-E486-49BB-74AEAD1726E1}"/>
                  </a:ext>
                </a:extLst>
              </p:cNvPr>
              <p:cNvSpPr txBox="1"/>
              <p:nvPr/>
            </p:nvSpPr>
            <p:spPr>
              <a:xfrm>
                <a:off x="-1502470" y="1608803"/>
                <a:ext cx="5973407" cy="1677286"/>
              </a:xfrm>
              <a:prstGeom prst="rect">
                <a:avLst/>
              </a:prstGeom>
              <a:noFill/>
            </p:spPr>
            <p:txBody>
              <a:bodyPr wrap="square">
                <a:spAutoFit/>
              </a:bodyPr>
              <a:lstStyle/>
              <a:p>
                <a:pPr marL="0" marR="0" lvl="0" indent="0" algn="just" defTabSz="1219170" eaLnBrk="1" fontAlgn="auto" latinLnBrk="0" hangingPunct="1">
                  <a:lnSpc>
                    <a:spcPct val="150000"/>
                  </a:lnSpc>
                  <a:spcBef>
                    <a:spcPts val="0"/>
                  </a:spcBef>
                  <a:spcAft>
                    <a:spcPts val="0"/>
                  </a:spcAft>
                  <a:buClr>
                    <a:srgbClr val="000000"/>
                  </a:buClr>
                  <a:buSzTx/>
                  <a:buFont typeface="Arial"/>
                  <a:buNone/>
                  <a:tabLst/>
                  <a:defRPr/>
                </a:pPr>
                <a:r>
                  <a:rPr lang="vi-VN" sz="2400" kern="0" dirty="0">
                    <a:latin typeface="UTM Avo" panose="02040603050506020204" pitchFamily="18" charset="0"/>
                    <a:cs typeface="Arial"/>
                    <a:sym typeface="Arial"/>
                  </a:rPr>
                  <a:t>Từ năm 1991 đến nay, kinh tế Mỹ tăng trưởng cao. Tuy nhiên, kinh tế phát triển không ổn định, đối mặt với những cuộc khủng hoảng nghiêm trọng, vị trí số 1 về kinh tế bị Trung Quốc cạnh tranh.</a:t>
                </a:r>
              </a:p>
            </p:txBody>
          </p:sp>
        </p:grpSp>
        <p:sp>
          <p:nvSpPr>
            <p:cNvPr id="8" name="TextBox 7">
              <a:extLst>
                <a:ext uri="{FF2B5EF4-FFF2-40B4-BE49-F238E27FC236}">
                  <a16:creationId xmlns:a16="http://schemas.microsoft.com/office/drawing/2014/main" id="{6D7E03E3-4147-45E3-F4B2-D02F304FDEDD}"/>
                </a:ext>
              </a:extLst>
            </p:cNvPr>
            <p:cNvSpPr txBox="1"/>
            <p:nvPr/>
          </p:nvSpPr>
          <p:spPr>
            <a:xfrm>
              <a:off x="2469294" y="1034501"/>
              <a:ext cx="1851286" cy="438581"/>
            </a:xfrm>
            <a:prstGeom prst="rect">
              <a:avLst/>
            </a:prstGeom>
            <a:noFill/>
          </p:spPr>
          <p:txBody>
            <a:bodyPr wrap="square" rtlCol="0">
              <a:spAutoFit/>
            </a:bodyPr>
            <a:lstStyle/>
            <a:p>
              <a:pPr marL="0" marR="0" lvl="0" indent="0" algn="ctr" defTabSz="1219170" eaLnBrk="1" fontAlgn="auto" latinLnBrk="0" hangingPunct="1">
                <a:lnSpc>
                  <a:spcPct val="100000"/>
                </a:lnSpc>
                <a:spcBef>
                  <a:spcPts val="0"/>
                </a:spcBef>
                <a:spcAft>
                  <a:spcPts val="0"/>
                </a:spcAft>
                <a:buClr>
                  <a:srgbClr val="000000"/>
                </a:buClr>
                <a:buSzTx/>
                <a:buFont typeface="Arial"/>
                <a:buNone/>
                <a:tabLst/>
                <a:defRPr/>
              </a:pPr>
              <a:endParaRPr kumimoji="0" lang="en-US" sz="3200" b="1" i="0" u="none" strike="noStrike" kern="0" cap="none" spc="0" normalizeH="0" baseline="0" noProof="0" dirty="0">
                <a:ln>
                  <a:noFill/>
                </a:ln>
                <a:solidFill>
                  <a:srgbClr val="FF0000"/>
                </a:solidFill>
                <a:effectLst/>
                <a:uLnTx/>
                <a:uFillTx/>
                <a:latin typeface="UTM Avo" panose="02040603050506020204" pitchFamily="18" charset="0"/>
                <a:cs typeface="Arial"/>
                <a:sym typeface="Arial"/>
              </a:endParaRPr>
            </a:p>
          </p:txBody>
        </p:sp>
      </p:grpSp>
    </p:spTree>
    <p:extLst>
      <p:ext uri="{BB962C8B-B14F-4D97-AF65-F5344CB8AC3E}">
        <p14:creationId xmlns:p14="http://schemas.microsoft.com/office/powerpoint/2010/main" val="2024915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8571541-9DFD-41BC-2CF4-16E82D06545E}"/>
              </a:ext>
            </a:extLst>
          </p:cNvPr>
          <p:cNvGrpSpPr/>
          <p:nvPr/>
        </p:nvGrpSpPr>
        <p:grpSpPr>
          <a:xfrm>
            <a:off x="4557132" y="3325179"/>
            <a:ext cx="3077736" cy="1666333"/>
            <a:chOff x="-756043" y="2287668"/>
            <a:chExt cx="3237488" cy="1666333"/>
          </a:xfrm>
        </p:grpSpPr>
        <p:pic>
          <p:nvPicPr>
            <p:cNvPr id="6" name="Picture 5">
              <a:hlinkClick r:id="rId3"/>
              <a:extLst>
                <a:ext uri="{FF2B5EF4-FFF2-40B4-BE49-F238E27FC236}">
                  <a16:creationId xmlns:a16="http://schemas.microsoft.com/office/drawing/2014/main" id="{88922982-4F97-3C78-0BDD-CFBAA5B8CD75}"/>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7" name="TextBox 6">
              <a:extLst>
                <a:ext uri="{FF2B5EF4-FFF2-40B4-BE49-F238E27FC236}">
                  <a16:creationId xmlns:a16="http://schemas.microsoft.com/office/drawing/2014/main" id="{A058D355-0ED3-B699-DC0D-4CD35A354471}"/>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2989512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619764DA-7294-A6D6-F0DD-70D78F283F54}"/>
              </a:ext>
            </a:extLst>
          </p:cNvPr>
          <p:cNvGraphicFramePr>
            <a:graphicFrameLocks noGrp="1"/>
          </p:cNvGraphicFramePr>
          <p:nvPr>
            <p:extLst>
              <p:ext uri="{D42A27DB-BD31-4B8C-83A1-F6EECF244321}">
                <p14:modId xmlns:p14="http://schemas.microsoft.com/office/powerpoint/2010/main" val="4046629303"/>
              </p:ext>
            </p:extLst>
          </p:nvPr>
        </p:nvGraphicFramePr>
        <p:xfrm>
          <a:off x="6822407" y="3429000"/>
          <a:ext cx="5117652" cy="2981367"/>
        </p:xfrm>
        <a:graphic>
          <a:graphicData uri="http://schemas.openxmlformats.org/drawingml/2006/table">
            <a:tbl>
              <a:tblPr firstRow="1" firstCol="1" bandRow="1"/>
              <a:tblGrid>
                <a:gridCol w="2558826">
                  <a:extLst>
                    <a:ext uri="{9D8B030D-6E8A-4147-A177-3AD203B41FA5}">
                      <a16:colId xmlns:a16="http://schemas.microsoft.com/office/drawing/2014/main" val="1580246550"/>
                    </a:ext>
                  </a:extLst>
                </a:gridCol>
                <a:gridCol w="2558826">
                  <a:extLst>
                    <a:ext uri="{9D8B030D-6E8A-4147-A177-3AD203B41FA5}">
                      <a16:colId xmlns:a16="http://schemas.microsoft.com/office/drawing/2014/main" val="767839411"/>
                    </a:ext>
                  </a:extLst>
                </a:gridCol>
              </a:tblGrid>
              <a:tr h="993789">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50000"/>
                        </a:lnSpc>
                        <a:spcBef>
                          <a:spcPts val="600"/>
                        </a:spcBef>
                        <a:spcAft>
                          <a:spcPts val="100"/>
                        </a:spcAft>
                      </a:pPr>
                      <a:r>
                        <a:rPr lang="en-US" sz="2700" b="1" dirty="0" err="1">
                          <a:effectLst/>
                          <a:latin typeface="UTM Avo" panose="02040603050506020204" pitchFamily="18" charset="0"/>
                        </a:rPr>
                        <a:t>Lĩnh</a:t>
                      </a:r>
                      <a:r>
                        <a:rPr lang="en-US" sz="2700" b="1" dirty="0">
                          <a:effectLst/>
                          <a:latin typeface="UTM Avo" panose="02040603050506020204" pitchFamily="18" charset="0"/>
                        </a:rPr>
                        <a:t> </a:t>
                      </a:r>
                      <a:r>
                        <a:rPr lang="en-US" sz="2700" b="1" dirty="0" err="1">
                          <a:effectLst/>
                          <a:latin typeface="UTM Avo" panose="02040603050506020204" pitchFamily="18" charset="0"/>
                        </a:rPr>
                        <a:t>vực</a:t>
                      </a:r>
                      <a:endParaRPr lang="en-US" sz="2700" b="1" dirty="0">
                        <a:effectLst/>
                        <a:latin typeface="UTM Avo" panose="02040603050506020204" pitchFamily="18" charset="0"/>
                        <a:ea typeface="Calibri" panose="020F0502020204030204" pitchFamily="34" charset="0"/>
                        <a:cs typeface="Times New Roman" panose="02020603050405020304" pitchFamily="18" charset="0"/>
                      </a:endParaRPr>
                    </a:p>
                  </a:txBody>
                  <a:tcPr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E5E5"/>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50000"/>
                        </a:lnSpc>
                        <a:spcBef>
                          <a:spcPts val="600"/>
                        </a:spcBef>
                        <a:spcAft>
                          <a:spcPts val="100"/>
                        </a:spcAft>
                      </a:pPr>
                      <a:r>
                        <a:rPr lang="en-US" sz="2700" b="1" dirty="0" err="1">
                          <a:effectLst/>
                          <a:latin typeface="UTM Avo" panose="02040603050506020204" pitchFamily="18" charset="0"/>
                        </a:rPr>
                        <a:t>Nội</a:t>
                      </a:r>
                      <a:r>
                        <a:rPr lang="en-US" sz="2700" b="1" dirty="0">
                          <a:effectLst/>
                          <a:latin typeface="UTM Avo" panose="02040603050506020204" pitchFamily="18" charset="0"/>
                        </a:rPr>
                        <a:t> dung</a:t>
                      </a:r>
                      <a:endParaRPr lang="en-US" sz="2700" b="1" dirty="0">
                        <a:effectLst/>
                        <a:latin typeface="UTM Avo" panose="02040603050506020204" pitchFamily="18" charset="0"/>
                        <a:ea typeface="Calibri" panose="020F0502020204030204" pitchFamily="34" charset="0"/>
                        <a:cs typeface="Times New Roman" panose="02020603050405020304" pitchFamily="18" charset="0"/>
                      </a:endParaRPr>
                    </a:p>
                  </a:txBody>
                  <a:tcPr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E5E5"/>
                    </a:solidFill>
                  </a:tcPr>
                </a:tc>
                <a:extLst>
                  <a:ext uri="{0D108BD9-81ED-4DB2-BD59-A6C34878D82A}">
                    <a16:rowId xmlns:a16="http://schemas.microsoft.com/office/drawing/2014/main" val="3813294013"/>
                  </a:ext>
                </a:extLst>
              </a:tr>
              <a:tr h="993789">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a:lnSpc>
                          <a:spcPct val="150000"/>
                        </a:lnSpc>
                        <a:spcBef>
                          <a:spcPts val="100"/>
                        </a:spcBef>
                        <a:spcAft>
                          <a:spcPts val="100"/>
                        </a:spcAft>
                      </a:pPr>
                      <a:r>
                        <a:rPr lang="en-US" sz="2700" dirty="0" err="1">
                          <a:effectLst/>
                          <a:latin typeface="UTM Avo" panose="02040603050506020204" pitchFamily="18" charset="0"/>
                        </a:rPr>
                        <a:t>Chính</a:t>
                      </a:r>
                      <a:r>
                        <a:rPr lang="en-US" sz="2700" dirty="0">
                          <a:effectLst/>
                          <a:latin typeface="UTM Avo" panose="02040603050506020204" pitchFamily="18" charset="0"/>
                        </a:rPr>
                        <a:t> </a:t>
                      </a:r>
                      <a:r>
                        <a:rPr lang="en-US" sz="2700" dirty="0" err="1">
                          <a:effectLst/>
                          <a:latin typeface="UTM Avo" panose="02040603050506020204" pitchFamily="18" charset="0"/>
                        </a:rPr>
                        <a:t>trị</a:t>
                      </a:r>
                      <a:endParaRPr lang="en-US" sz="2700" dirty="0">
                        <a:effectLst/>
                        <a:latin typeface="UTM Avo" panose="02040603050506020204" pitchFamily="18" charset="0"/>
                        <a:ea typeface="Calibri" panose="020F0502020204030204" pitchFamily="34" charset="0"/>
                        <a:cs typeface="Times New Roman" panose="02020603050405020304" pitchFamily="18" charset="0"/>
                      </a:endParaRPr>
                    </a:p>
                  </a:txBody>
                  <a:tcPr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50000"/>
                        </a:lnSpc>
                        <a:spcBef>
                          <a:spcPts val="100"/>
                        </a:spcBef>
                        <a:spcAft>
                          <a:spcPts val="100"/>
                        </a:spcAft>
                      </a:pPr>
                      <a:r>
                        <a:rPr lang="en-US" sz="2700" dirty="0">
                          <a:effectLst/>
                          <a:latin typeface="UTM Avo" panose="02040603050506020204" pitchFamily="18" charset="0"/>
                        </a:rPr>
                        <a:t>?</a:t>
                      </a:r>
                      <a:endParaRPr lang="en-US" sz="2700" dirty="0">
                        <a:effectLst/>
                        <a:latin typeface="UTM Avo" panose="02040603050506020204" pitchFamily="18" charset="0"/>
                        <a:ea typeface="Calibri" panose="020F0502020204030204" pitchFamily="34" charset="0"/>
                        <a:cs typeface="Times New Roman" panose="02020603050405020304" pitchFamily="18" charset="0"/>
                      </a:endParaRPr>
                    </a:p>
                  </a:txBody>
                  <a:tcPr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239612235"/>
                  </a:ext>
                </a:extLst>
              </a:tr>
              <a:tr h="993789">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a:lnSpc>
                          <a:spcPct val="150000"/>
                        </a:lnSpc>
                        <a:spcBef>
                          <a:spcPts val="100"/>
                        </a:spcBef>
                        <a:spcAft>
                          <a:spcPts val="100"/>
                        </a:spcAft>
                      </a:pPr>
                      <a:r>
                        <a:rPr lang="en-US" sz="2700" dirty="0" err="1">
                          <a:effectLst/>
                          <a:latin typeface="UTM Avo" panose="02040603050506020204" pitchFamily="18" charset="0"/>
                        </a:rPr>
                        <a:t>Kinh</a:t>
                      </a:r>
                      <a:r>
                        <a:rPr lang="en-US" sz="2700" dirty="0">
                          <a:effectLst/>
                          <a:latin typeface="UTM Avo" panose="02040603050506020204" pitchFamily="18" charset="0"/>
                        </a:rPr>
                        <a:t> </a:t>
                      </a:r>
                      <a:r>
                        <a:rPr lang="en-US" sz="2700" dirty="0" err="1">
                          <a:effectLst/>
                          <a:latin typeface="UTM Avo" panose="02040603050506020204" pitchFamily="18" charset="0"/>
                        </a:rPr>
                        <a:t>tế</a:t>
                      </a:r>
                      <a:endParaRPr lang="en-US" sz="2700" dirty="0">
                        <a:effectLst/>
                        <a:latin typeface="UTM Avo" panose="02040603050506020204" pitchFamily="18" charset="0"/>
                        <a:ea typeface="Calibri" panose="020F0502020204030204" pitchFamily="34" charset="0"/>
                        <a:cs typeface="Times New Roman" panose="02020603050405020304" pitchFamily="18" charset="0"/>
                      </a:endParaRPr>
                    </a:p>
                  </a:txBody>
                  <a:tcPr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50000"/>
                        </a:lnSpc>
                        <a:spcBef>
                          <a:spcPts val="100"/>
                        </a:spcBef>
                        <a:spcAft>
                          <a:spcPts val="100"/>
                        </a:spcAft>
                      </a:pPr>
                      <a:r>
                        <a:rPr lang="en-US" sz="2700" dirty="0">
                          <a:effectLst/>
                          <a:latin typeface="UTM Avo" panose="02040603050506020204" pitchFamily="18" charset="0"/>
                          <a:ea typeface="Calibri" panose="020F0502020204030204" pitchFamily="34" charset="0"/>
                          <a:cs typeface="Times New Roman" panose="02020603050405020304" pitchFamily="18" charset="0"/>
                        </a:rPr>
                        <a:t>?</a:t>
                      </a:r>
                    </a:p>
                  </a:txBody>
                  <a:tcPr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677604278"/>
                  </a:ext>
                </a:extLst>
              </a:tr>
            </a:tbl>
          </a:graphicData>
        </a:graphic>
      </p:graphicFrame>
      <p:grpSp>
        <p:nvGrpSpPr>
          <p:cNvPr id="6" name="Group 5">
            <a:extLst>
              <a:ext uri="{FF2B5EF4-FFF2-40B4-BE49-F238E27FC236}">
                <a16:creationId xmlns:a16="http://schemas.microsoft.com/office/drawing/2014/main" id="{D8A35494-6DF9-D089-71B5-D29ABC5BC470}"/>
              </a:ext>
            </a:extLst>
          </p:cNvPr>
          <p:cNvGrpSpPr/>
          <p:nvPr/>
        </p:nvGrpSpPr>
        <p:grpSpPr>
          <a:xfrm>
            <a:off x="390136" y="1460262"/>
            <a:ext cx="6093521" cy="5098945"/>
            <a:chOff x="321176" y="926698"/>
            <a:chExt cx="4570141" cy="3824209"/>
          </a:xfrm>
        </p:grpSpPr>
        <p:grpSp>
          <p:nvGrpSpPr>
            <p:cNvPr id="9" name="Group 8">
              <a:extLst>
                <a:ext uri="{FF2B5EF4-FFF2-40B4-BE49-F238E27FC236}">
                  <a16:creationId xmlns:a16="http://schemas.microsoft.com/office/drawing/2014/main" id="{0827A7BB-5C9D-6968-4AA6-844AC508C272}"/>
                </a:ext>
              </a:extLst>
            </p:cNvPr>
            <p:cNvGrpSpPr/>
            <p:nvPr/>
          </p:nvGrpSpPr>
          <p:grpSpPr>
            <a:xfrm>
              <a:off x="321176" y="2054622"/>
              <a:ext cx="4570141" cy="2696285"/>
              <a:chOff x="1923329" y="4997490"/>
              <a:chExt cx="8364313" cy="4179667"/>
            </a:xfrm>
          </p:grpSpPr>
          <p:sp>
            <p:nvSpPr>
              <p:cNvPr id="11" name="Google Shape;541;p59">
                <a:extLst>
                  <a:ext uri="{FF2B5EF4-FFF2-40B4-BE49-F238E27FC236}">
                    <a16:creationId xmlns:a16="http://schemas.microsoft.com/office/drawing/2014/main" id="{F9C723DF-8369-08C4-DB52-D64F0706EE72}"/>
                  </a:ext>
                </a:extLst>
              </p:cNvPr>
              <p:cNvSpPr/>
              <p:nvPr/>
            </p:nvSpPr>
            <p:spPr>
              <a:xfrm>
                <a:off x="2072557" y="5137489"/>
                <a:ext cx="8215085" cy="4039668"/>
              </a:xfrm>
              <a:prstGeom prst="roundRect">
                <a:avLst>
                  <a:gd name="adj" fmla="val 12196"/>
                </a:avLst>
              </a:prstGeom>
              <a:noFill/>
              <a:ln w="28575" cap="flat" cmpd="sng">
                <a:solidFill>
                  <a:srgbClr val="DD5171">
                    <a:lumMod val="75000"/>
                  </a:srgbClr>
                </a:solidFill>
                <a:prstDash val="dash"/>
                <a:round/>
                <a:headEnd type="none" w="sm" len="sm"/>
                <a:tailEnd type="none" w="sm" len="sm"/>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 name="Google Shape;542;p59">
                <a:extLst>
                  <a:ext uri="{FF2B5EF4-FFF2-40B4-BE49-F238E27FC236}">
                    <a16:creationId xmlns:a16="http://schemas.microsoft.com/office/drawing/2014/main" id="{B90ED64D-C786-29F9-C5F4-6690816A5F9D}"/>
                  </a:ext>
                </a:extLst>
              </p:cNvPr>
              <p:cNvSpPr/>
              <p:nvPr/>
            </p:nvSpPr>
            <p:spPr>
              <a:xfrm>
                <a:off x="1923329" y="4997490"/>
                <a:ext cx="8215087" cy="4039668"/>
              </a:xfrm>
              <a:prstGeom prst="roundRect">
                <a:avLst>
                  <a:gd name="adj" fmla="val 10202"/>
                </a:avLst>
              </a:prstGeom>
              <a:solidFill>
                <a:srgbClr val="DD5171">
                  <a:lumMod val="20000"/>
                  <a:lumOff val="80000"/>
                </a:srgbClr>
              </a:solid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vi-VN" sz="240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Nhiệm vụ 2:</a:t>
                </a: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vi-VN"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Hoàn thành bảng tóm tắt về tình hình chính trị, kinh tế của nước Mỹ từ năm 1991 đến nay theo mẫu sau vào vở ghi.</a:t>
                </a:r>
              </a:p>
            </p:txBody>
          </p:sp>
        </p:grpSp>
        <p:pic>
          <p:nvPicPr>
            <p:cNvPr id="8" name="Picture 7">
              <a:extLst>
                <a:ext uri="{FF2B5EF4-FFF2-40B4-BE49-F238E27FC236}">
                  <a16:creationId xmlns:a16="http://schemas.microsoft.com/office/drawing/2014/main" id="{A94FD82D-6F1B-3365-5828-94AA23719C51}"/>
                </a:ext>
              </a:extLst>
            </p:cNvPr>
            <p:cNvPicPr>
              <a:picLocks noChangeAspect="1"/>
            </p:cNvPicPr>
            <p:nvPr/>
          </p:nvPicPr>
          <p:blipFill>
            <a:blip r:embed="rId3"/>
            <a:srcRect l="31326" r="53469" b="72691"/>
            <a:stretch/>
          </p:blipFill>
          <p:spPr>
            <a:xfrm>
              <a:off x="1870348" y="926698"/>
              <a:ext cx="1390261" cy="1404659"/>
            </a:xfrm>
            <a:prstGeom prst="rect">
              <a:avLst/>
            </a:prstGeom>
          </p:spPr>
        </p:pic>
      </p:grpSp>
    </p:spTree>
    <p:extLst>
      <p:ext uri="{BB962C8B-B14F-4D97-AF65-F5344CB8AC3E}">
        <p14:creationId xmlns:p14="http://schemas.microsoft.com/office/powerpoint/2010/main" val="2123819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168A133-BD2C-02C6-F010-FCFEF512F9F4}"/>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74709323-DCEF-873A-EEE5-4CDB90766231}"/>
              </a:ext>
            </a:extLst>
          </p:cNvPr>
          <p:cNvGraphicFramePr>
            <a:graphicFrameLocks noGrp="1"/>
          </p:cNvGraphicFramePr>
          <p:nvPr>
            <p:extLst>
              <p:ext uri="{D42A27DB-BD31-4B8C-83A1-F6EECF244321}">
                <p14:modId xmlns:p14="http://schemas.microsoft.com/office/powerpoint/2010/main" val="3866693628"/>
              </p:ext>
            </p:extLst>
          </p:nvPr>
        </p:nvGraphicFramePr>
        <p:xfrm>
          <a:off x="420750" y="1701800"/>
          <a:ext cx="11350500" cy="4965700"/>
        </p:xfrm>
        <a:graphic>
          <a:graphicData uri="http://schemas.openxmlformats.org/drawingml/2006/table">
            <a:tbl>
              <a:tblPr firstRow="1" firstCol="1" bandRow="1"/>
              <a:tblGrid>
                <a:gridCol w="1820836">
                  <a:extLst>
                    <a:ext uri="{9D8B030D-6E8A-4147-A177-3AD203B41FA5}">
                      <a16:colId xmlns:a16="http://schemas.microsoft.com/office/drawing/2014/main" val="1914224708"/>
                    </a:ext>
                  </a:extLst>
                </a:gridCol>
                <a:gridCol w="9529664">
                  <a:extLst>
                    <a:ext uri="{9D8B030D-6E8A-4147-A177-3AD203B41FA5}">
                      <a16:colId xmlns:a16="http://schemas.microsoft.com/office/drawing/2014/main" val="180958146"/>
                    </a:ext>
                  </a:extLst>
                </a:gridCol>
              </a:tblGrid>
              <a:tr h="70282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Bef>
                          <a:spcPts val="600"/>
                        </a:spcBef>
                        <a:spcAft>
                          <a:spcPts val="100"/>
                        </a:spcAft>
                      </a:pPr>
                      <a:r>
                        <a:rPr lang="en-US" sz="2200" b="1" dirty="0" err="1">
                          <a:effectLst/>
                          <a:latin typeface="UTM Avo" panose="02040603050506020204" pitchFamily="18" charset="0"/>
                          <a:ea typeface="Calibri" panose="020F0502020204030204" pitchFamily="34" charset="0"/>
                          <a:cs typeface="Times New Roman" panose="02020603050405020304" pitchFamily="18" charset="0"/>
                        </a:rPr>
                        <a:t>Lĩnh</a:t>
                      </a:r>
                      <a:r>
                        <a:rPr lang="en-US" sz="2200" b="1" dirty="0">
                          <a:effectLst/>
                          <a:latin typeface="UTM Avo" panose="02040603050506020204" pitchFamily="18" charset="0"/>
                          <a:ea typeface="Calibri" panose="020F0502020204030204" pitchFamily="34" charset="0"/>
                          <a:cs typeface="Times New Roman" panose="02020603050405020304" pitchFamily="18" charset="0"/>
                        </a:rPr>
                        <a:t> </a:t>
                      </a:r>
                      <a:r>
                        <a:rPr lang="en-US" sz="2200" b="1" dirty="0" err="1">
                          <a:effectLst/>
                          <a:latin typeface="UTM Avo" panose="02040603050506020204" pitchFamily="18" charset="0"/>
                          <a:ea typeface="Calibri" panose="020F0502020204030204" pitchFamily="34" charset="0"/>
                          <a:cs typeface="Times New Roman" panose="02020603050405020304" pitchFamily="18" charset="0"/>
                        </a:rPr>
                        <a:t>vực</a:t>
                      </a:r>
                      <a:endParaRPr lang="en-US" sz="2200" b="1" dirty="0">
                        <a:effectLst/>
                        <a:latin typeface="UTM Avo" panose="02040603050506020204" pitchFamily="18" charset="0"/>
                        <a:ea typeface="Calibri" panose="020F0502020204030204" pitchFamily="34" charset="0"/>
                        <a:cs typeface="Times New Roman" panose="02020603050405020304" pitchFamily="18" charset="0"/>
                      </a:endParaRPr>
                    </a:p>
                  </a:txBody>
                  <a:tcPr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E5E5"/>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Bef>
                          <a:spcPts val="600"/>
                        </a:spcBef>
                        <a:spcAft>
                          <a:spcPts val="100"/>
                        </a:spcAft>
                      </a:pPr>
                      <a:r>
                        <a:rPr lang="en-US" sz="2200" b="1" dirty="0" err="1">
                          <a:effectLst/>
                          <a:latin typeface="UTM Avo" panose="02040603050506020204" pitchFamily="18" charset="0"/>
                        </a:rPr>
                        <a:t>Nội</a:t>
                      </a:r>
                      <a:r>
                        <a:rPr lang="en-US" sz="2200" b="1" dirty="0">
                          <a:effectLst/>
                          <a:latin typeface="UTM Avo" panose="02040603050506020204" pitchFamily="18" charset="0"/>
                        </a:rPr>
                        <a:t> dung</a:t>
                      </a:r>
                      <a:endParaRPr lang="en-US" sz="2200" b="1" dirty="0">
                        <a:effectLst/>
                        <a:latin typeface="UTM Avo" panose="02040603050506020204" pitchFamily="18" charset="0"/>
                        <a:ea typeface="Calibri" panose="020F0502020204030204" pitchFamily="34" charset="0"/>
                        <a:cs typeface="Times New Roman" panose="02020603050405020304" pitchFamily="18" charset="0"/>
                      </a:endParaRPr>
                    </a:p>
                  </a:txBody>
                  <a:tcPr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E5E5"/>
                    </a:solidFill>
                  </a:tcPr>
                </a:tc>
                <a:extLst>
                  <a:ext uri="{0D108BD9-81ED-4DB2-BD59-A6C34878D82A}">
                    <a16:rowId xmlns:a16="http://schemas.microsoft.com/office/drawing/2014/main" val="4278644881"/>
                  </a:ext>
                </a:extLst>
              </a:tr>
              <a:tr h="4262879">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Bef>
                          <a:spcPts val="100"/>
                        </a:spcBef>
                        <a:spcAft>
                          <a:spcPts val="100"/>
                        </a:spcAft>
                      </a:pPr>
                      <a:r>
                        <a:rPr lang="en-US" sz="2200" dirty="0" err="1">
                          <a:effectLst/>
                          <a:latin typeface="UTM Avo" panose="02040603050506020204" pitchFamily="18" charset="0"/>
                        </a:rPr>
                        <a:t>Chính</a:t>
                      </a:r>
                      <a:r>
                        <a:rPr lang="en-US" sz="2200" dirty="0">
                          <a:effectLst/>
                          <a:latin typeface="UTM Avo" panose="02040603050506020204" pitchFamily="18" charset="0"/>
                        </a:rPr>
                        <a:t> </a:t>
                      </a:r>
                      <a:r>
                        <a:rPr lang="en-US" sz="2200" dirty="0" err="1">
                          <a:effectLst/>
                          <a:latin typeface="UTM Avo" panose="02040603050506020204" pitchFamily="18" charset="0"/>
                        </a:rPr>
                        <a:t>trị</a:t>
                      </a:r>
                      <a:endParaRPr lang="en-US" sz="2200" dirty="0">
                        <a:effectLst/>
                        <a:latin typeface="UTM Avo" panose="02040603050506020204" pitchFamily="18" charset="0"/>
                        <a:ea typeface="Calibri" panose="020F0502020204030204" pitchFamily="34" charset="0"/>
                        <a:cs typeface="Times New Roman" panose="02020603050405020304" pitchFamily="18" charset="0"/>
                      </a:endParaRPr>
                    </a:p>
                  </a:txBody>
                  <a:tcPr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a:lnSpc>
                          <a:spcPct val="100000"/>
                        </a:lnSpc>
                        <a:spcBef>
                          <a:spcPts val="100"/>
                        </a:spcBef>
                        <a:spcAft>
                          <a:spcPts val="100"/>
                        </a:spcAft>
                      </a:pPr>
                      <a:endParaRPr lang="en-US" sz="2200" dirty="0">
                        <a:effectLst/>
                        <a:latin typeface="UTM Avo" panose="02040603050506020204" pitchFamily="18" charset="0"/>
                        <a:ea typeface="Calibri" panose="020F0502020204030204" pitchFamily="34" charset="0"/>
                        <a:cs typeface="Times New Roman" panose="02020603050405020304" pitchFamily="18" charset="0"/>
                      </a:endParaRPr>
                    </a:p>
                  </a:txBody>
                  <a:tcPr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184137140"/>
                  </a:ext>
                </a:extLst>
              </a:tr>
            </a:tbl>
          </a:graphicData>
        </a:graphic>
      </p:graphicFrame>
      <p:sp>
        <p:nvSpPr>
          <p:cNvPr id="3" name="TextBox 2">
            <a:extLst>
              <a:ext uri="{FF2B5EF4-FFF2-40B4-BE49-F238E27FC236}">
                <a16:creationId xmlns:a16="http://schemas.microsoft.com/office/drawing/2014/main" id="{5BE8F65A-B919-D4EE-6D1B-5BF430B21D90}"/>
              </a:ext>
            </a:extLst>
          </p:cNvPr>
          <p:cNvSpPr txBox="1"/>
          <p:nvPr/>
        </p:nvSpPr>
        <p:spPr>
          <a:xfrm>
            <a:off x="2337839" y="2430754"/>
            <a:ext cx="9335087" cy="4211346"/>
          </a:xfrm>
          <a:prstGeom prst="rect">
            <a:avLst/>
          </a:prstGeom>
          <a:noFill/>
        </p:spPr>
        <p:txBody>
          <a:bodyPr wrap="square">
            <a:spAutoFit/>
          </a:bodyPr>
          <a:lstStyle/>
          <a:p>
            <a:pPr algn="just">
              <a:lnSpc>
                <a:spcPct val="150000"/>
              </a:lnSpc>
              <a:spcBef>
                <a:spcPts val="133"/>
              </a:spcBef>
              <a:spcAft>
                <a:spcPts val="133"/>
              </a:spcAft>
              <a:buClr>
                <a:srgbClr val="000000"/>
              </a:buClr>
              <a:buFont typeface="Arial"/>
              <a:buNone/>
            </a:pPr>
            <a:r>
              <a:rPr lang="vi-VN" sz="2200" b="1" dirty="0">
                <a:latin typeface="UTM Avo" panose="02040603050506020204" pitchFamily="18" charset="0"/>
                <a:sym typeface="Arial"/>
              </a:rPr>
              <a:t>- Chính sách đối nội: tồn tại nhiều bất ổn.</a:t>
            </a:r>
            <a:endParaRPr lang="en-US" sz="2200" b="1" dirty="0">
              <a:latin typeface="UTM Avo" panose="02040603050506020204" pitchFamily="18" charset="0"/>
              <a:sym typeface="Arial"/>
            </a:endParaRPr>
          </a:p>
          <a:p>
            <a:pPr algn="just">
              <a:lnSpc>
                <a:spcPct val="150000"/>
              </a:lnSpc>
              <a:spcBef>
                <a:spcPts val="133"/>
              </a:spcBef>
              <a:spcAft>
                <a:spcPts val="133"/>
              </a:spcAft>
              <a:buClr>
                <a:srgbClr val="000000"/>
              </a:buClr>
              <a:buFont typeface="Arial"/>
              <a:buNone/>
            </a:pPr>
            <a:r>
              <a:rPr lang="vi-VN" sz="2200" dirty="0">
                <a:latin typeface="UTM Avo" panose="02040603050506020204" pitchFamily="18" charset="0"/>
                <a:sym typeface="Arial"/>
              </a:rPr>
              <a:t>+ Bùng nổ các cuộc xung đột, bê bối chính trị.</a:t>
            </a:r>
            <a:endParaRPr lang="en-US" sz="2200" dirty="0">
              <a:latin typeface="UTM Avo" panose="02040603050506020204" pitchFamily="18" charset="0"/>
              <a:sym typeface="Arial"/>
            </a:endParaRPr>
          </a:p>
          <a:p>
            <a:pPr algn="just">
              <a:lnSpc>
                <a:spcPct val="150000"/>
              </a:lnSpc>
              <a:spcBef>
                <a:spcPts val="133"/>
              </a:spcBef>
              <a:spcAft>
                <a:spcPts val="133"/>
              </a:spcAft>
              <a:buClr>
                <a:srgbClr val="000000"/>
              </a:buClr>
              <a:buFont typeface="Arial"/>
              <a:buNone/>
            </a:pPr>
            <a:r>
              <a:rPr lang="vi-VN" sz="2200" dirty="0">
                <a:latin typeface="UTM Avo" panose="02040603050506020204" pitchFamily="18" charset="0"/>
                <a:sym typeface="Arial"/>
              </a:rPr>
              <a:t>+ Nghiêm trọng nhất là vụ tấn công khủng bố (11/9/2001).</a:t>
            </a:r>
            <a:endParaRPr lang="en-US" sz="2200" dirty="0">
              <a:latin typeface="UTM Avo" panose="02040603050506020204" pitchFamily="18" charset="0"/>
              <a:sym typeface="Arial"/>
            </a:endParaRPr>
          </a:p>
          <a:p>
            <a:pPr algn="just">
              <a:lnSpc>
                <a:spcPct val="150000"/>
              </a:lnSpc>
              <a:spcBef>
                <a:spcPts val="133"/>
              </a:spcBef>
              <a:spcAft>
                <a:spcPts val="133"/>
              </a:spcAft>
              <a:buClr>
                <a:srgbClr val="000000"/>
              </a:buClr>
              <a:buFont typeface="Arial"/>
              <a:buNone/>
            </a:pPr>
            <a:r>
              <a:rPr lang="vi-VN" sz="2200" b="1" dirty="0">
                <a:latin typeface="UTM Avo" panose="02040603050506020204" pitchFamily="18" charset="0"/>
                <a:sym typeface="Arial"/>
              </a:rPr>
              <a:t>- Chính sách đối ngoại:</a:t>
            </a:r>
            <a:endParaRPr lang="en-US" sz="2200" b="1" dirty="0">
              <a:latin typeface="UTM Avo" panose="02040603050506020204" pitchFamily="18" charset="0"/>
              <a:sym typeface="Arial"/>
            </a:endParaRPr>
          </a:p>
          <a:p>
            <a:pPr algn="just">
              <a:lnSpc>
                <a:spcPct val="150000"/>
              </a:lnSpc>
              <a:spcBef>
                <a:spcPts val="133"/>
              </a:spcBef>
              <a:spcAft>
                <a:spcPts val="133"/>
              </a:spcAft>
              <a:buClr>
                <a:srgbClr val="000000"/>
              </a:buClr>
              <a:buFont typeface="Arial"/>
              <a:buNone/>
            </a:pPr>
            <a:r>
              <a:rPr lang="vi-VN" sz="2200" dirty="0">
                <a:latin typeface="UTM Avo" panose="02040603050506020204" pitchFamily="18" charset="0"/>
                <a:sym typeface="Arial"/>
              </a:rPr>
              <a:t>+ Chính quyền các Tổng thống Mỹ luôn tìm cách can thiệp vào vấn đề quốc tế.</a:t>
            </a:r>
            <a:endParaRPr lang="en-US" sz="2200" dirty="0">
              <a:latin typeface="UTM Avo" panose="02040603050506020204" pitchFamily="18" charset="0"/>
              <a:sym typeface="Arial"/>
            </a:endParaRPr>
          </a:p>
          <a:p>
            <a:pPr algn="just">
              <a:lnSpc>
                <a:spcPct val="150000"/>
              </a:lnSpc>
              <a:spcBef>
                <a:spcPts val="133"/>
              </a:spcBef>
              <a:spcAft>
                <a:spcPts val="133"/>
              </a:spcAft>
              <a:buClr>
                <a:srgbClr val="000000"/>
              </a:buClr>
              <a:buFont typeface="Arial"/>
              <a:buNone/>
            </a:pPr>
            <a:r>
              <a:rPr lang="vi-VN" sz="2200" dirty="0">
                <a:latin typeface="UTM Avo" panose="02040603050506020204" pitchFamily="18" charset="0"/>
                <a:sym typeface="Arial"/>
              </a:rPr>
              <a:t>+ Thực hiện chính sách khủng bố toàn cầu, cạnh tranh với các cường quốc khác (sau năm 2001).</a:t>
            </a:r>
            <a:endParaRPr lang="en-US" sz="2200" dirty="0">
              <a:latin typeface="UTM Avo" panose="02040603050506020204" pitchFamily="18" charset="0"/>
              <a:sym typeface="Arial"/>
            </a:endParaRPr>
          </a:p>
        </p:txBody>
      </p:sp>
    </p:spTree>
    <p:extLst>
      <p:ext uri="{BB962C8B-B14F-4D97-AF65-F5344CB8AC3E}">
        <p14:creationId xmlns:p14="http://schemas.microsoft.com/office/powerpoint/2010/main" val="2274270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4233841-934F-FB51-24A3-3C1B5E362318}"/>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C216301D-A755-AC1A-B738-F60C8617D06F}"/>
              </a:ext>
            </a:extLst>
          </p:cNvPr>
          <p:cNvGraphicFramePr>
            <a:graphicFrameLocks noGrp="1"/>
          </p:cNvGraphicFramePr>
          <p:nvPr>
            <p:extLst>
              <p:ext uri="{D42A27DB-BD31-4B8C-83A1-F6EECF244321}">
                <p14:modId xmlns:p14="http://schemas.microsoft.com/office/powerpoint/2010/main" val="3598550332"/>
              </p:ext>
            </p:extLst>
          </p:nvPr>
        </p:nvGraphicFramePr>
        <p:xfrm>
          <a:off x="420750" y="1701800"/>
          <a:ext cx="11350500" cy="4965700"/>
        </p:xfrm>
        <a:graphic>
          <a:graphicData uri="http://schemas.openxmlformats.org/drawingml/2006/table">
            <a:tbl>
              <a:tblPr firstRow="1" firstCol="1" bandRow="1"/>
              <a:tblGrid>
                <a:gridCol w="1820836">
                  <a:extLst>
                    <a:ext uri="{9D8B030D-6E8A-4147-A177-3AD203B41FA5}">
                      <a16:colId xmlns:a16="http://schemas.microsoft.com/office/drawing/2014/main" val="1914224708"/>
                    </a:ext>
                  </a:extLst>
                </a:gridCol>
                <a:gridCol w="9529664">
                  <a:extLst>
                    <a:ext uri="{9D8B030D-6E8A-4147-A177-3AD203B41FA5}">
                      <a16:colId xmlns:a16="http://schemas.microsoft.com/office/drawing/2014/main" val="180958146"/>
                    </a:ext>
                  </a:extLst>
                </a:gridCol>
              </a:tblGrid>
              <a:tr h="70282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Bef>
                          <a:spcPts val="600"/>
                        </a:spcBef>
                        <a:spcAft>
                          <a:spcPts val="100"/>
                        </a:spcAft>
                      </a:pPr>
                      <a:r>
                        <a:rPr lang="en-US" sz="2200" b="1" dirty="0" err="1">
                          <a:effectLst/>
                          <a:latin typeface="UTM Avo" panose="02040603050506020204" pitchFamily="18" charset="0"/>
                          <a:ea typeface="Calibri" panose="020F0502020204030204" pitchFamily="34" charset="0"/>
                          <a:cs typeface="Times New Roman" panose="02020603050405020304" pitchFamily="18" charset="0"/>
                        </a:rPr>
                        <a:t>Lĩnh</a:t>
                      </a:r>
                      <a:r>
                        <a:rPr lang="en-US" sz="2200" b="1" dirty="0">
                          <a:effectLst/>
                          <a:latin typeface="UTM Avo" panose="02040603050506020204" pitchFamily="18" charset="0"/>
                          <a:ea typeface="Calibri" panose="020F0502020204030204" pitchFamily="34" charset="0"/>
                          <a:cs typeface="Times New Roman" panose="02020603050405020304" pitchFamily="18" charset="0"/>
                        </a:rPr>
                        <a:t> </a:t>
                      </a:r>
                      <a:r>
                        <a:rPr lang="en-US" sz="2200" b="1" dirty="0" err="1">
                          <a:effectLst/>
                          <a:latin typeface="UTM Avo" panose="02040603050506020204" pitchFamily="18" charset="0"/>
                          <a:ea typeface="Calibri" panose="020F0502020204030204" pitchFamily="34" charset="0"/>
                          <a:cs typeface="Times New Roman" panose="02020603050405020304" pitchFamily="18" charset="0"/>
                        </a:rPr>
                        <a:t>vực</a:t>
                      </a:r>
                      <a:endParaRPr lang="en-US" sz="2200" b="1" dirty="0">
                        <a:effectLst/>
                        <a:latin typeface="UTM Avo" panose="02040603050506020204" pitchFamily="18" charset="0"/>
                        <a:ea typeface="Calibri" panose="020F0502020204030204" pitchFamily="34" charset="0"/>
                        <a:cs typeface="Times New Roman" panose="02020603050405020304" pitchFamily="18" charset="0"/>
                      </a:endParaRPr>
                    </a:p>
                  </a:txBody>
                  <a:tcPr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E5E5"/>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Bef>
                          <a:spcPts val="600"/>
                        </a:spcBef>
                        <a:spcAft>
                          <a:spcPts val="100"/>
                        </a:spcAft>
                      </a:pPr>
                      <a:r>
                        <a:rPr lang="en-US" sz="2200" b="1" dirty="0" err="1">
                          <a:effectLst/>
                          <a:latin typeface="UTM Avo" panose="02040603050506020204" pitchFamily="18" charset="0"/>
                        </a:rPr>
                        <a:t>Nội</a:t>
                      </a:r>
                      <a:r>
                        <a:rPr lang="en-US" sz="2200" b="1" dirty="0">
                          <a:effectLst/>
                          <a:latin typeface="UTM Avo" panose="02040603050506020204" pitchFamily="18" charset="0"/>
                        </a:rPr>
                        <a:t> dung</a:t>
                      </a:r>
                      <a:endParaRPr lang="en-US" sz="2200" b="1" dirty="0">
                        <a:effectLst/>
                        <a:latin typeface="UTM Avo" panose="02040603050506020204" pitchFamily="18" charset="0"/>
                        <a:ea typeface="Calibri" panose="020F0502020204030204" pitchFamily="34" charset="0"/>
                        <a:cs typeface="Times New Roman" panose="02020603050405020304" pitchFamily="18" charset="0"/>
                      </a:endParaRPr>
                    </a:p>
                  </a:txBody>
                  <a:tcPr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E5E5"/>
                    </a:solidFill>
                  </a:tcPr>
                </a:tc>
                <a:extLst>
                  <a:ext uri="{0D108BD9-81ED-4DB2-BD59-A6C34878D82A}">
                    <a16:rowId xmlns:a16="http://schemas.microsoft.com/office/drawing/2014/main" val="4278644881"/>
                  </a:ext>
                </a:extLst>
              </a:tr>
              <a:tr h="4262879">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Bef>
                          <a:spcPts val="100"/>
                        </a:spcBef>
                        <a:spcAft>
                          <a:spcPts val="100"/>
                        </a:spcAft>
                      </a:pPr>
                      <a:r>
                        <a:rPr lang="en-US" sz="2200" dirty="0" err="1">
                          <a:effectLst/>
                          <a:latin typeface="UTM Avo" panose="02040603050506020204" pitchFamily="18" charset="0"/>
                        </a:rPr>
                        <a:t>Kinh</a:t>
                      </a:r>
                      <a:r>
                        <a:rPr lang="en-US" sz="2200" dirty="0">
                          <a:effectLst/>
                          <a:latin typeface="UTM Avo" panose="02040603050506020204" pitchFamily="18" charset="0"/>
                        </a:rPr>
                        <a:t> </a:t>
                      </a:r>
                      <a:r>
                        <a:rPr lang="en-US" sz="2200" dirty="0" err="1">
                          <a:effectLst/>
                          <a:latin typeface="UTM Avo" panose="02040603050506020204" pitchFamily="18" charset="0"/>
                        </a:rPr>
                        <a:t>tế</a:t>
                      </a:r>
                      <a:endParaRPr lang="en-US" sz="2200" dirty="0">
                        <a:effectLst/>
                        <a:latin typeface="UTM Avo" panose="02040603050506020204" pitchFamily="18" charset="0"/>
                        <a:ea typeface="Calibri" panose="020F0502020204030204" pitchFamily="34" charset="0"/>
                        <a:cs typeface="Times New Roman" panose="02020603050405020304" pitchFamily="18" charset="0"/>
                      </a:endParaRPr>
                    </a:p>
                  </a:txBody>
                  <a:tcPr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a:lnSpc>
                          <a:spcPct val="100000"/>
                        </a:lnSpc>
                        <a:spcBef>
                          <a:spcPts val="100"/>
                        </a:spcBef>
                        <a:spcAft>
                          <a:spcPts val="100"/>
                        </a:spcAft>
                      </a:pPr>
                      <a:endParaRPr lang="en-US" sz="2200" dirty="0">
                        <a:effectLst/>
                        <a:latin typeface="UTM Avo" panose="02040603050506020204" pitchFamily="18" charset="0"/>
                        <a:ea typeface="Calibri" panose="020F0502020204030204" pitchFamily="34" charset="0"/>
                        <a:cs typeface="Times New Roman" panose="02020603050405020304" pitchFamily="18" charset="0"/>
                      </a:endParaRPr>
                    </a:p>
                  </a:txBody>
                  <a:tcPr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184137140"/>
                  </a:ext>
                </a:extLst>
              </a:tr>
            </a:tbl>
          </a:graphicData>
        </a:graphic>
      </p:graphicFrame>
      <p:sp>
        <p:nvSpPr>
          <p:cNvPr id="3" name="TextBox 2">
            <a:extLst>
              <a:ext uri="{FF2B5EF4-FFF2-40B4-BE49-F238E27FC236}">
                <a16:creationId xmlns:a16="http://schemas.microsoft.com/office/drawing/2014/main" id="{8E34B80F-F1FF-41F8-1ABB-8D94B516D3FE}"/>
              </a:ext>
            </a:extLst>
          </p:cNvPr>
          <p:cNvSpPr txBox="1"/>
          <p:nvPr/>
        </p:nvSpPr>
        <p:spPr>
          <a:xfrm>
            <a:off x="2337839" y="2430754"/>
            <a:ext cx="9335087" cy="3709477"/>
          </a:xfrm>
          <a:prstGeom prst="rect">
            <a:avLst/>
          </a:prstGeom>
          <a:noFill/>
        </p:spPr>
        <p:txBody>
          <a:bodyPr wrap="square">
            <a:spAutoFit/>
          </a:bodyPr>
          <a:lstStyle/>
          <a:p>
            <a:pPr algn="just">
              <a:lnSpc>
                <a:spcPct val="150000"/>
              </a:lnSpc>
              <a:spcBef>
                <a:spcPts val="133"/>
              </a:spcBef>
              <a:spcAft>
                <a:spcPts val="133"/>
              </a:spcAft>
              <a:buClr>
                <a:srgbClr val="000000"/>
              </a:buClr>
              <a:buFont typeface="Arial"/>
              <a:buNone/>
            </a:pPr>
            <a:r>
              <a:rPr lang="vi-VN" sz="2200" b="1" dirty="0">
                <a:latin typeface="UTM Avo" panose="02040603050506020204" pitchFamily="18" charset="0"/>
                <a:sym typeface="Arial"/>
              </a:rPr>
              <a:t>- Giai đoạn từ năm 1991 – 2000:</a:t>
            </a:r>
          </a:p>
          <a:p>
            <a:pPr algn="just">
              <a:lnSpc>
                <a:spcPct val="150000"/>
              </a:lnSpc>
              <a:spcBef>
                <a:spcPts val="133"/>
              </a:spcBef>
              <a:spcAft>
                <a:spcPts val="133"/>
              </a:spcAft>
              <a:buClr>
                <a:srgbClr val="000000"/>
              </a:buClr>
              <a:buFont typeface="Arial"/>
              <a:buNone/>
            </a:pPr>
            <a:r>
              <a:rPr lang="vi-VN" sz="2200" dirty="0">
                <a:latin typeface="UTM Avo" panose="02040603050506020204" pitchFamily="18" charset="0"/>
                <a:sym typeface="Arial"/>
              </a:rPr>
              <a:t>+ Kinh tế tăng trưởng cao (trung bình đạt trên 3,8%).</a:t>
            </a:r>
          </a:p>
          <a:p>
            <a:pPr algn="just">
              <a:lnSpc>
                <a:spcPct val="150000"/>
              </a:lnSpc>
              <a:spcBef>
                <a:spcPts val="133"/>
              </a:spcBef>
              <a:spcAft>
                <a:spcPts val="133"/>
              </a:spcAft>
              <a:buClr>
                <a:srgbClr val="000000"/>
              </a:buClr>
              <a:buFont typeface="Arial"/>
              <a:buNone/>
            </a:pPr>
            <a:r>
              <a:rPr lang="vi-VN" sz="2200" dirty="0">
                <a:latin typeface="UTM Avo" panose="02040603050506020204" pitchFamily="18" charset="0"/>
                <a:sym typeface="Arial"/>
              </a:rPr>
              <a:t>+ Tỉ lệ lạm phát, thất nghiệp thấp.</a:t>
            </a:r>
          </a:p>
          <a:p>
            <a:pPr algn="just">
              <a:lnSpc>
                <a:spcPct val="150000"/>
              </a:lnSpc>
              <a:spcBef>
                <a:spcPts val="133"/>
              </a:spcBef>
              <a:spcAft>
                <a:spcPts val="133"/>
              </a:spcAft>
              <a:buClr>
                <a:srgbClr val="000000"/>
              </a:buClr>
              <a:buFont typeface="Arial"/>
              <a:buNone/>
            </a:pPr>
            <a:r>
              <a:rPr lang="vi-VN" sz="2200" b="1" dirty="0">
                <a:latin typeface="UTM Avo" panose="02040603050506020204" pitchFamily="18" charset="0"/>
                <a:sym typeface="Arial"/>
              </a:rPr>
              <a:t>- Giai đoạn từ năm 2000 đến nay:</a:t>
            </a:r>
          </a:p>
          <a:p>
            <a:pPr algn="just">
              <a:lnSpc>
                <a:spcPct val="150000"/>
              </a:lnSpc>
              <a:spcBef>
                <a:spcPts val="133"/>
              </a:spcBef>
              <a:spcAft>
                <a:spcPts val="133"/>
              </a:spcAft>
              <a:buClr>
                <a:srgbClr val="000000"/>
              </a:buClr>
              <a:buFont typeface="Arial"/>
              <a:buNone/>
            </a:pPr>
            <a:r>
              <a:rPr lang="vi-VN" sz="2200" dirty="0">
                <a:latin typeface="UTM Avo" panose="02040603050506020204" pitchFamily="18" charset="0"/>
                <a:sym typeface="Arial"/>
              </a:rPr>
              <a:t>+ Tốc độ tăng trưởng kinh tế chậm lại.</a:t>
            </a:r>
          </a:p>
          <a:p>
            <a:pPr algn="just">
              <a:lnSpc>
                <a:spcPct val="150000"/>
              </a:lnSpc>
              <a:spcBef>
                <a:spcPts val="133"/>
              </a:spcBef>
              <a:spcAft>
                <a:spcPts val="133"/>
              </a:spcAft>
              <a:buClr>
                <a:srgbClr val="000000"/>
              </a:buClr>
              <a:buFont typeface="Arial"/>
              <a:buNone/>
            </a:pPr>
            <a:r>
              <a:rPr lang="vi-VN" sz="2200" dirty="0">
                <a:latin typeface="UTM Avo" panose="02040603050506020204" pitchFamily="18" charset="0"/>
                <a:sym typeface="Arial"/>
              </a:rPr>
              <a:t>+ Vẫn giữ vị trí số 1 thế giới về kinh tế, chiếm tỉ trọng 25% GDP toàn cầu.</a:t>
            </a:r>
          </a:p>
        </p:txBody>
      </p:sp>
    </p:spTree>
    <p:extLst>
      <p:ext uri="{BB962C8B-B14F-4D97-AF65-F5344CB8AC3E}">
        <p14:creationId xmlns:p14="http://schemas.microsoft.com/office/powerpoint/2010/main" val="4027139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941B5F1D-C34F-82B0-2D24-63EF9C09FBD7}"/>
              </a:ext>
            </a:extLst>
          </p:cNvPr>
          <p:cNvSpPr/>
          <p:nvPr/>
        </p:nvSpPr>
        <p:spPr>
          <a:xfrm>
            <a:off x="3276600" y="1104900"/>
            <a:ext cx="8686800" cy="4648200"/>
          </a:xfrm>
          <a:prstGeom prst="roundRect">
            <a:avLst>
              <a:gd name="adj" fmla="val 6085"/>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1" i="0" u="none" strike="noStrike" kern="1200" cap="none" spc="0" normalizeH="0" baseline="0" noProof="0" err="1">
                <a:ln>
                  <a:noFill/>
                </a:ln>
                <a:solidFill>
                  <a:sysClr val="windowText" lastClr="000000"/>
                </a:solidFill>
                <a:effectLst/>
                <a:uLnTx/>
                <a:uFillTx/>
                <a:latin typeface="UTM Avo" panose="02040603050506020204" pitchFamily="18" charset="0"/>
                <a:ea typeface="+mn-ea"/>
                <a:cs typeface="+mn-cs"/>
              </a:rPr>
              <a:t>Hướng</a:t>
            </a:r>
            <a:r>
              <a:rPr kumimoji="0" lang="en-US" sz="2400" b="1"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rPr>
              <a:t> </a:t>
            </a:r>
            <a:r>
              <a:rPr kumimoji="0" lang="en-US" sz="2400" b="1" i="0" u="none" strike="noStrike" kern="1200" cap="none" spc="0" normalizeH="0" baseline="0" noProof="0" err="1">
                <a:ln>
                  <a:noFill/>
                </a:ln>
                <a:solidFill>
                  <a:sysClr val="windowText" lastClr="000000"/>
                </a:solidFill>
                <a:effectLst/>
                <a:uLnTx/>
                <a:uFillTx/>
                <a:latin typeface="UTM Avo" panose="02040603050506020204" pitchFamily="18" charset="0"/>
                <a:ea typeface="+mn-ea"/>
                <a:cs typeface="+mn-cs"/>
              </a:rPr>
              <a:t>dẫn</a:t>
            </a:r>
            <a:r>
              <a:rPr kumimoji="0" lang="en-US" sz="2400" b="1"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rPr>
              <a:t> </a:t>
            </a:r>
            <a:r>
              <a:rPr kumimoji="0" lang="en-US" sz="2400" b="1" i="0" u="none" strike="noStrike" kern="1200" cap="none" spc="0" normalizeH="0" baseline="0" noProof="0" err="1">
                <a:ln>
                  <a:noFill/>
                </a:ln>
                <a:solidFill>
                  <a:sysClr val="windowText" lastClr="000000"/>
                </a:solidFill>
                <a:effectLst/>
                <a:uLnTx/>
                <a:uFillTx/>
                <a:latin typeface="UTM Avo" panose="02040603050506020204" pitchFamily="18" charset="0"/>
                <a:ea typeface="+mn-ea"/>
                <a:cs typeface="+mn-cs"/>
              </a:rPr>
              <a:t>chơi</a:t>
            </a:r>
            <a:r>
              <a:rPr kumimoji="0" lang="en-US" sz="2400" b="1"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rPr>
              <a:t> game</a:t>
            </a:r>
          </a:p>
          <a:p>
            <a:pPr marL="457200" marR="0" lvl="0" indent="-45720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vi-VN" sz="2400" b="0"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rPr>
              <a:t>Mỗi bình nuôi cá là một câu hỏi</a:t>
            </a:r>
            <a:r>
              <a:rPr kumimoji="0" lang="en-US" sz="2400" b="0"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rPr>
              <a:t>.</a:t>
            </a:r>
            <a:endParaRPr kumimoji="0" lang="vi-VN" sz="2400" b="0"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endParaRPr>
          </a:p>
          <a:p>
            <a:pPr marL="457200" marR="0" lvl="0" indent="-45720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vi-VN" sz="2400" b="0"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rPr>
              <a:t>Click vào các bình nuôi cá để đến câu hỏi</a:t>
            </a:r>
            <a:r>
              <a:rPr kumimoji="0" lang="en-US" sz="2400" b="0"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rPr>
              <a:t>.</a:t>
            </a:r>
            <a:endParaRPr kumimoji="0" lang="vi-VN" sz="2400" b="0"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endParaRPr>
          </a:p>
          <a:p>
            <a:pPr marL="457200" marR="0" lvl="0" indent="-45720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vi-VN" sz="2400" b="0"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rPr>
              <a:t>Click vào </a:t>
            </a:r>
            <a:r>
              <a:rPr kumimoji="0" lang="en-US" sz="2400" b="0"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rPr>
              <a:t>các đáp án </a:t>
            </a:r>
            <a:r>
              <a:rPr kumimoji="0" lang="en-US" sz="2400" b="0" i="0" u="none" strike="noStrike" kern="1200" cap="none" spc="0" normalizeH="0" baseline="0" noProof="0" err="1">
                <a:ln>
                  <a:noFill/>
                </a:ln>
                <a:solidFill>
                  <a:sysClr val="windowText" lastClr="000000"/>
                </a:solidFill>
                <a:effectLst/>
                <a:uLnTx/>
                <a:uFillTx/>
                <a:latin typeface="UTM Avo" panose="02040603050506020204" pitchFamily="18" charset="0"/>
                <a:ea typeface="+mn-ea"/>
                <a:cs typeface="+mn-cs"/>
              </a:rPr>
              <a:t>để</a:t>
            </a:r>
            <a:r>
              <a:rPr kumimoji="0" lang="en-US" sz="2400" b="0"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rPr>
              <a:t> </a:t>
            </a:r>
            <a:r>
              <a:rPr kumimoji="0" lang="en-US" sz="2400" b="0" i="0" u="none" strike="noStrike" kern="1200" cap="none" spc="0" normalizeH="0" baseline="0" noProof="0" err="1">
                <a:ln>
                  <a:noFill/>
                </a:ln>
                <a:solidFill>
                  <a:sysClr val="windowText" lastClr="000000"/>
                </a:solidFill>
                <a:effectLst/>
                <a:uLnTx/>
                <a:uFillTx/>
                <a:latin typeface="UTM Avo" panose="02040603050506020204" pitchFamily="18" charset="0"/>
                <a:ea typeface="+mn-ea"/>
                <a:cs typeface="+mn-cs"/>
              </a:rPr>
              <a:t>lựa</a:t>
            </a:r>
            <a:r>
              <a:rPr kumimoji="0" lang="en-US" sz="2400" b="0"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rPr>
              <a:t> </a:t>
            </a:r>
            <a:r>
              <a:rPr kumimoji="0" lang="en-US" sz="2400" b="0" i="0" u="none" strike="noStrike" kern="1200" cap="none" spc="0" normalizeH="0" baseline="0" noProof="0" err="1">
                <a:ln>
                  <a:noFill/>
                </a:ln>
                <a:solidFill>
                  <a:sysClr val="windowText" lastClr="000000"/>
                </a:solidFill>
                <a:effectLst/>
                <a:uLnTx/>
                <a:uFillTx/>
                <a:latin typeface="UTM Avo" panose="02040603050506020204" pitchFamily="18" charset="0"/>
                <a:ea typeface="+mn-ea"/>
                <a:cs typeface="+mn-cs"/>
              </a:rPr>
              <a:t>chọn</a:t>
            </a:r>
            <a:r>
              <a:rPr kumimoji="0" lang="en-US" sz="2400" b="0"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rPr>
              <a:t> </a:t>
            </a:r>
            <a:r>
              <a:rPr kumimoji="0" lang="en-US" sz="2400" b="0" i="0" u="none" strike="noStrike" kern="1200" cap="none" spc="0" normalizeH="0" baseline="0" noProof="0" err="1">
                <a:ln>
                  <a:noFill/>
                </a:ln>
                <a:solidFill>
                  <a:sysClr val="windowText" lastClr="000000"/>
                </a:solidFill>
                <a:effectLst/>
                <a:uLnTx/>
                <a:uFillTx/>
                <a:latin typeface="UTM Avo" panose="02040603050506020204" pitchFamily="18" charset="0"/>
                <a:ea typeface="+mn-ea"/>
                <a:cs typeface="+mn-cs"/>
              </a:rPr>
              <a:t>đáp</a:t>
            </a:r>
            <a:r>
              <a:rPr kumimoji="0" lang="en-US" sz="2400" b="0"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rPr>
              <a:t> </a:t>
            </a:r>
            <a:r>
              <a:rPr kumimoji="0" lang="en-US" sz="2400" b="0" i="0" u="none" strike="noStrike" kern="1200" cap="none" spc="0" normalizeH="0" baseline="0" noProof="0" err="1">
                <a:ln>
                  <a:noFill/>
                </a:ln>
                <a:solidFill>
                  <a:sysClr val="windowText" lastClr="000000"/>
                </a:solidFill>
                <a:effectLst/>
                <a:uLnTx/>
                <a:uFillTx/>
                <a:latin typeface="UTM Avo" panose="02040603050506020204" pitchFamily="18" charset="0"/>
                <a:ea typeface="+mn-ea"/>
                <a:cs typeface="+mn-cs"/>
              </a:rPr>
              <a:t>án</a:t>
            </a:r>
            <a:r>
              <a:rPr kumimoji="0" lang="en-US" sz="2400" b="0"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rPr>
              <a:t> đúng.</a:t>
            </a:r>
            <a:endParaRPr kumimoji="0" lang="vi-VN" sz="2400" b="0"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endParaRPr>
          </a:p>
          <a:p>
            <a:pPr marL="457200" marR="0" lvl="0" indent="-45720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vi-VN" sz="2400" b="0"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rPr>
              <a:t>Click vào ngôi sao để quay trở lại màn chọn cá.</a:t>
            </a:r>
          </a:p>
          <a:p>
            <a:pPr marL="457200" marR="0" lvl="0" indent="-45720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vi-VN" sz="2400" b="0"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rPr>
              <a:t>Chọn con cá tương ứng với bình nuôi cá đã chọn trước đó để cá rơi vào trong bể</a:t>
            </a:r>
            <a:r>
              <a:rPr kumimoji="0" lang="en-US" sz="2400" b="0"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rPr>
              <a:t>.</a:t>
            </a:r>
            <a:endParaRPr kumimoji="0" lang="vi-VN" sz="2400" b="0"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endParaRPr>
          </a:p>
          <a:p>
            <a:pPr marL="457200" marR="0" lvl="0" indent="-45720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vi-VN" sz="2400" b="0"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rPr>
              <a:t>Click vào bình nuôi cá tiếp theo</a:t>
            </a:r>
            <a:r>
              <a:rPr kumimoji="0" lang="en-US" sz="2400" b="0"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rPr>
              <a:t> </a:t>
            </a:r>
            <a:r>
              <a:rPr kumimoji="0" lang="en-US" sz="2400" b="0" i="0" u="none" strike="noStrike" kern="1200" cap="none" spc="0" normalizeH="0" baseline="0" noProof="0" err="1">
                <a:ln>
                  <a:noFill/>
                </a:ln>
                <a:solidFill>
                  <a:sysClr val="windowText" lastClr="000000"/>
                </a:solidFill>
                <a:effectLst/>
                <a:uLnTx/>
                <a:uFillTx/>
                <a:latin typeface="UTM Avo" panose="02040603050506020204" pitchFamily="18" charset="0"/>
                <a:ea typeface="+mn-ea"/>
                <a:cs typeface="+mn-cs"/>
              </a:rPr>
              <a:t>để</a:t>
            </a:r>
            <a:r>
              <a:rPr kumimoji="0" lang="en-US" sz="2400" b="0"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rPr>
              <a:t> </a:t>
            </a:r>
            <a:r>
              <a:rPr kumimoji="0" lang="en-US" sz="2400" b="0" i="0" u="none" strike="noStrike" kern="1200" cap="none" spc="0" normalizeH="0" baseline="0" noProof="0" err="1">
                <a:ln>
                  <a:noFill/>
                </a:ln>
                <a:solidFill>
                  <a:sysClr val="windowText" lastClr="000000"/>
                </a:solidFill>
                <a:effectLst/>
                <a:uLnTx/>
                <a:uFillTx/>
                <a:latin typeface="UTM Avo" panose="02040603050506020204" pitchFamily="18" charset="0"/>
                <a:ea typeface="+mn-ea"/>
                <a:cs typeface="+mn-cs"/>
              </a:rPr>
              <a:t>tiếp</a:t>
            </a:r>
            <a:r>
              <a:rPr kumimoji="0" lang="en-US" sz="2400" b="0"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rPr>
              <a:t> </a:t>
            </a:r>
            <a:r>
              <a:rPr kumimoji="0" lang="en-US" sz="2400" b="0" i="0" u="none" strike="noStrike" kern="1200" cap="none" spc="0" normalizeH="0" baseline="0" noProof="0" err="1">
                <a:ln>
                  <a:noFill/>
                </a:ln>
                <a:solidFill>
                  <a:sysClr val="windowText" lastClr="000000"/>
                </a:solidFill>
                <a:effectLst/>
                <a:uLnTx/>
                <a:uFillTx/>
                <a:latin typeface="UTM Avo" panose="02040603050506020204" pitchFamily="18" charset="0"/>
                <a:ea typeface="+mn-ea"/>
                <a:cs typeface="+mn-cs"/>
              </a:rPr>
              <a:t>tục</a:t>
            </a:r>
            <a:r>
              <a:rPr kumimoji="0" lang="en-US" sz="2400" b="0"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rPr>
              <a:t> </a:t>
            </a:r>
            <a:r>
              <a:rPr kumimoji="0" lang="en-US" sz="2400" b="0" i="0" u="none" strike="noStrike" kern="1200" cap="none" spc="0" normalizeH="0" baseline="0" noProof="0" err="1">
                <a:ln>
                  <a:noFill/>
                </a:ln>
                <a:solidFill>
                  <a:sysClr val="windowText" lastClr="000000"/>
                </a:solidFill>
                <a:effectLst/>
                <a:uLnTx/>
                <a:uFillTx/>
                <a:latin typeface="UTM Avo" panose="02040603050506020204" pitchFamily="18" charset="0"/>
                <a:ea typeface="+mn-ea"/>
                <a:cs typeface="+mn-cs"/>
              </a:rPr>
              <a:t>trò</a:t>
            </a:r>
            <a:r>
              <a:rPr kumimoji="0" lang="en-US" sz="2400" b="0"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rPr>
              <a:t> </a:t>
            </a:r>
            <a:r>
              <a:rPr kumimoji="0" lang="en-US" sz="2400" b="0" i="0" u="none" strike="noStrike" kern="1200" cap="none" spc="0" normalizeH="0" baseline="0" noProof="0" err="1">
                <a:ln>
                  <a:noFill/>
                </a:ln>
                <a:solidFill>
                  <a:sysClr val="windowText" lastClr="000000"/>
                </a:solidFill>
                <a:effectLst/>
                <a:uLnTx/>
                <a:uFillTx/>
                <a:latin typeface="UTM Avo" panose="02040603050506020204" pitchFamily="18" charset="0"/>
                <a:ea typeface="+mn-ea"/>
                <a:cs typeface="+mn-cs"/>
              </a:rPr>
              <a:t>chơi</a:t>
            </a:r>
            <a:r>
              <a:rPr kumimoji="0" lang="vi-VN" sz="2400" b="0"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rPr>
              <a:t>.</a:t>
            </a:r>
            <a:endParaRPr kumimoji="0" lang="en-US" sz="2400" b="0"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endParaRPr>
          </a:p>
        </p:txBody>
      </p:sp>
      <p:pic>
        <p:nvPicPr>
          <p:cNvPr id="4" name="Picture 3" descr="cb5aef37f21f408bbf0d6f54883e309d.png"/>
          <p:cNvPicPr>
            <a:picLocks noChangeAspect="1"/>
          </p:cNvPicPr>
          <p:nvPr/>
        </p:nvPicPr>
        <p:blipFill>
          <a:blip r:embed="rId4" cstate="print"/>
          <a:stretch>
            <a:fillRect/>
          </a:stretch>
        </p:blipFill>
        <p:spPr>
          <a:xfrm>
            <a:off x="-784185" y="2409463"/>
            <a:ext cx="4800600" cy="4800600"/>
          </a:xfrm>
          <a:prstGeom prst="rect">
            <a:avLst/>
          </a:prstGeom>
        </p:spPr>
      </p:pic>
      <p:pic>
        <p:nvPicPr>
          <p:cNvPr id="5" name="Picture 4" descr="Text&#10;&#10;Description automatically generated">
            <a:extLst>
              <a:ext uri="{FF2B5EF4-FFF2-40B4-BE49-F238E27FC236}">
                <a16:creationId xmlns:a16="http://schemas.microsoft.com/office/drawing/2014/main" id="{B81B65D7-D5E2-3EFC-2468-A8D9C129747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2991" t="22346" r="27643" b="21375"/>
          <a:stretch/>
        </p:blipFill>
        <p:spPr>
          <a:xfrm rot="20632546">
            <a:off x="30641" y="3269229"/>
            <a:ext cx="2910520" cy="1552011"/>
          </a:xfrm>
          <a:prstGeom prst="rect">
            <a:avLst/>
          </a:prstGeom>
        </p:spPr>
      </p:pic>
      <p:pic>
        <p:nvPicPr>
          <p:cNvPr id="3" name="Picture 2" descr="Logo, company name&#10;&#10;Description automatically generated">
            <a:extLst>
              <a:ext uri="{FF2B5EF4-FFF2-40B4-BE49-F238E27FC236}">
                <a16:creationId xmlns:a16="http://schemas.microsoft.com/office/drawing/2014/main" id="{E6DEB214-CA0D-9E05-4DEC-C64618A431E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751106" cy="838200"/>
          </a:xfrm>
          <a:prstGeom prst="rect">
            <a:avLst/>
          </a:prstGeom>
        </p:spPr>
      </p:pic>
      <p:pic>
        <p:nvPicPr>
          <p:cNvPr id="6" name="Сute funny background music _ no copyright">
            <a:hlinkClick r:id="" action="ppaction://media"/>
            <a:extLst>
              <a:ext uri="{FF2B5EF4-FFF2-40B4-BE49-F238E27FC236}">
                <a16:creationId xmlns:a16="http://schemas.microsoft.com/office/drawing/2014/main" id="{43B42584-4E85-807A-C486-C8CD3503FBF7}"/>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4554200" y="-1752600"/>
            <a:ext cx="487363" cy="487363"/>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 presetClass="mediacall" presetSubtype="0" fill="hold" nodeType="withEffect">
                                  <p:stCondLst>
                                    <p:cond delay="0"/>
                                  </p:stCondLst>
                                  <p:childTnLst>
                                    <p:cmd type="call" cmd="playFrom(0.0)">
                                      <p:cBhvr>
                                        <p:cTn id="9"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numSld="999" showWhenStopped="0">
                <p:cTn id="10" repeatCount="indefinite" fill="hold" display="0">
                  <p:stCondLst>
                    <p:cond delay="indefinite"/>
                  </p:stCondLst>
                  <p:endCondLst>
                    <p:cond evt="onStopAudio" delay="0">
                      <p:tgtEl>
                        <p:sldTgt/>
                      </p:tgtEl>
                    </p:cond>
                  </p:endCondLst>
                </p:cTn>
                <p:tgtEl>
                  <p:spTgt spid="6"/>
                </p:tgtEl>
              </p:cMediaNode>
            </p:audio>
          </p:childTnLst>
        </p:cTn>
      </p:par>
    </p:tnLst>
    <p:bldLst>
      <p:bldP spid="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ke.png"/>
          <p:cNvPicPr>
            <a:picLocks noChangeAspect="1"/>
          </p:cNvPicPr>
          <p:nvPr/>
        </p:nvPicPr>
        <p:blipFill>
          <a:blip r:embed="rId3" cstate="print"/>
          <a:stretch>
            <a:fillRect/>
          </a:stretch>
        </p:blipFill>
        <p:spPr>
          <a:xfrm>
            <a:off x="457200" y="381001"/>
            <a:ext cx="9372600" cy="2828771"/>
          </a:xfrm>
          <a:prstGeom prst="rect">
            <a:avLst/>
          </a:prstGeom>
        </p:spPr>
      </p:pic>
      <p:pic>
        <p:nvPicPr>
          <p:cNvPr id="15" name="Picture 14" descr="hey.png"/>
          <p:cNvPicPr>
            <a:picLocks noChangeAspect="1"/>
          </p:cNvPicPr>
          <p:nvPr/>
        </p:nvPicPr>
        <p:blipFill>
          <a:blip r:embed="rId4" cstate="print"/>
          <a:stretch>
            <a:fillRect/>
          </a:stretch>
        </p:blipFill>
        <p:spPr>
          <a:xfrm>
            <a:off x="685800" y="3886200"/>
            <a:ext cx="9296400" cy="3248338"/>
          </a:xfrm>
          <a:prstGeom prst="rect">
            <a:avLst/>
          </a:prstGeom>
        </p:spPr>
      </p:pic>
      <p:pic>
        <p:nvPicPr>
          <p:cNvPr id="22" name="Picture 21" descr="ductri.png">
            <a:hlinkClick r:id="rId5" action="ppaction://hlinksldjump"/>
          </p:cNvPr>
          <p:cNvPicPr>
            <a:picLocks noChangeAspect="1"/>
          </p:cNvPicPr>
          <p:nvPr/>
        </p:nvPicPr>
        <p:blipFill>
          <a:blip r:embed="rId6" cstate="print"/>
          <a:stretch>
            <a:fillRect/>
          </a:stretch>
        </p:blipFill>
        <p:spPr>
          <a:xfrm>
            <a:off x="6392658" y="4777418"/>
            <a:ext cx="1752600" cy="1851537"/>
          </a:xfrm>
          <a:prstGeom prst="rect">
            <a:avLst/>
          </a:prstGeom>
        </p:spPr>
      </p:pic>
      <p:pic>
        <p:nvPicPr>
          <p:cNvPr id="23" name="Picture 22" descr="ductri.png">
            <a:hlinkClick r:id="rId7" action="ppaction://hlinksldjump"/>
          </p:cNvPr>
          <p:cNvPicPr>
            <a:picLocks noChangeAspect="1"/>
          </p:cNvPicPr>
          <p:nvPr/>
        </p:nvPicPr>
        <p:blipFill>
          <a:blip r:embed="rId6" cstate="print"/>
          <a:stretch>
            <a:fillRect/>
          </a:stretch>
        </p:blipFill>
        <p:spPr>
          <a:xfrm>
            <a:off x="3649458" y="4777418"/>
            <a:ext cx="1752600" cy="1851537"/>
          </a:xfrm>
          <a:prstGeom prst="rect">
            <a:avLst/>
          </a:prstGeom>
        </p:spPr>
      </p:pic>
      <p:pic>
        <p:nvPicPr>
          <p:cNvPr id="24" name="Picture 23" descr="ductri.png">
            <a:hlinkClick r:id="rId8" action="ppaction://hlinksldjump"/>
          </p:cNvPr>
          <p:cNvPicPr>
            <a:picLocks noChangeAspect="1"/>
          </p:cNvPicPr>
          <p:nvPr/>
        </p:nvPicPr>
        <p:blipFill>
          <a:blip r:embed="rId9" cstate="print"/>
          <a:stretch>
            <a:fillRect/>
          </a:stretch>
        </p:blipFill>
        <p:spPr>
          <a:xfrm>
            <a:off x="8450056" y="1143001"/>
            <a:ext cx="1608344" cy="1699137"/>
          </a:xfrm>
          <a:prstGeom prst="rect">
            <a:avLst/>
          </a:prstGeom>
        </p:spPr>
      </p:pic>
      <p:pic>
        <p:nvPicPr>
          <p:cNvPr id="25" name="Picture 24" descr="ductri.png">
            <a:hlinkClick r:id="rId10" action="ppaction://hlinksldjump"/>
          </p:cNvPr>
          <p:cNvPicPr>
            <a:picLocks noChangeAspect="1"/>
          </p:cNvPicPr>
          <p:nvPr/>
        </p:nvPicPr>
        <p:blipFill>
          <a:blip r:embed="rId9" cstate="print"/>
          <a:stretch>
            <a:fillRect/>
          </a:stretch>
        </p:blipFill>
        <p:spPr>
          <a:xfrm>
            <a:off x="5406128" y="1143001"/>
            <a:ext cx="1608344" cy="1699137"/>
          </a:xfrm>
          <a:prstGeom prst="rect">
            <a:avLst/>
          </a:prstGeom>
        </p:spPr>
      </p:pic>
      <p:pic>
        <p:nvPicPr>
          <p:cNvPr id="26" name="Picture 25" descr="ductri.png">
            <a:hlinkClick r:id="rId11" action="ppaction://hlinksldjump"/>
          </p:cNvPr>
          <p:cNvPicPr>
            <a:picLocks noChangeAspect="1"/>
          </p:cNvPicPr>
          <p:nvPr/>
        </p:nvPicPr>
        <p:blipFill>
          <a:blip r:embed="rId9" cstate="print"/>
          <a:stretch>
            <a:fillRect/>
          </a:stretch>
        </p:blipFill>
        <p:spPr>
          <a:xfrm>
            <a:off x="2438400" y="1143001"/>
            <a:ext cx="1608344" cy="1699137"/>
          </a:xfrm>
          <a:prstGeom prst="rect">
            <a:avLst/>
          </a:prstGeom>
        </p:spPr>
      </p:pic>
      <p:sp>
        <p:nvSpPr>
          <p:cNvPr id="33" name="Oval 32"/>
          <p:cNvSpPr/>
          <p:nvPr/>
        </p:nvSpPr>
        <p:spPr>
          <a:xfrm>
            <a:off x="2667000" y="140575"/>
            <a:ext cx="1295400" cy="838200"/>
          </a:xfrm>
          <a:prstGeom prst="ellipse">
            <a:avLst/>
          </a:prstGeom>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27" name="Picture 26" descr="ca.png"/>
          <p:cNvPicPr>
            <a:picLocks noChangeAspect="1"/>
          </p:cNvPicPr>
          <p:nvPr/>
        </p:nvPicPr>
        <p:blipFill>
          <a:blip r:embed="rId12" cstate="print"/>
          <a:stretch>
            <a:fillRect/>
          </a:stretch>
        </p:blipFill>
        <p:spPr>
          <a:xfrm>
            <a:off x="2819400" y="140576"/>
            <a:ext cx="990600" cy="922283"/>
          </a:xfrm>
          <a:prstGeom prst="rect">
            <a:avLst/>
          </a:prstGeom>
        </p:spPr>
      </p:pic>
      <p:sp>
        <p:nvSpPr>
          <p:cNvPr id="34" name="Oval 33"/>
          <p:cNvSpPr/>
          <p:nvPr/>
        </p:nvSpPr>
        <p:spPr>
          <a:xfrm>
            <a:off x="5562600" y="140575"/>
            <a:ext cx="1295400" cy="762000"/>
          </a:xfrm>
          <a:prstGeom prst="ellipse">
            <a:avLst/>
          </a:prstGeom>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28" name="Picture 27" descr="uh2.png"/>
          <p:cNvPicPr>
            <a:picLocks noChangeAspect="1"/>
          </p:cNvPicPr>
          <p:nvPr/>
        </p:nvPicPr>
        <p:blipFill>
          <a:blip r:embed="rId13" cstate="print"/>
          <a:stretch>
            <a:fillRect/>
          </a:stretch>
        </p:blipFill>
        <p:spPr>
          <a:xfrm flipH="1">
            <a:off x="5801869" y="140575"/>
            <a:ext cx="816862" cy="749810"/>
          </a:xfrm>
          <a:prstGeom prst="rect">
            <a:avLst/>
          </a:prstGeom>
        </p:spPr>
      </p:pic>
      <p:sp>
        <p:nvSpPr>
          <p:cNvPr id="35" name="Oval 34"/>
          <p:cNvSpPr/>
          <p:nvPr/>
        </p:nvSpPr>
        <p:spPr>
          <a:xfrm>
            <a:off x="8610600" y="140575"/>
            <a:ext cx="1219200" cy="762000"/>
          </a:xfrm>
          <a:prstGeom prst="ellipse">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32" name="Picture 31" descr="ca1.png"/>
          <p:cNvPicPr>
            <a:picLocks noChangeAspect="1"/>
          </p:cNvPicPr>
          <p:nvPr/>
        </p:nvPicPr>
        <p:blipFill>
          <a:blip r:embed="rId14" cstate="print"/>
          <a:stretch>
            <a:fillRect/>
          </a:stretch>
        </p:blipFill>
        <p:spPr>
          <a:xfrm rot="20961059" flipH="1">
            <a:off x="8724900" y="183154"/>
            <a:ext cx="990600" cy="849353"/>
          </a:xfrm>
          <a:prstGeom prst="rect">
            <a:avLst/>
          </a:prstGeom>
        </p:spPr>
      </p:pic>
      <p:sp>
        <p:nvSpPr>
          <p:cNvPr id="36" name="Oval 35"/>
          <p:cNvSpPr/>
          <p:nvPr/>
        </p:nvSpPr>
        <p:spPr>
          <a:xfrm>
            <a:off x="4005058" y="2918337"/>
            <a:ext cx="1295400" cy="914400"/>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7" name="Oval 36"/>
          <p:cNvSpPr/>
          <p:nvPr/>
        </p:nvSpPr>
        <p:spPr>
          <a:xfrm>
            <a:off x="6748258" y="2918337"/>
            <a:ext cx="1295400" cy="914400"/>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30" name="Picture 29" descr="uh.png"/>
          <p:cNvPicPr>
            <a:picLocks noChangeAspect="1"/>
          </p:cNvPicPr>
          <p:nvPr/>
        </p:nvPicPr>
        <p:blipFill>
          <a:blip r:embed="rId15" cstate="print"/>
          <a:stretch>
            <a:fillRect/>
          </a:stretch>
        </p:blipFill>
        <p:spPr>
          <a:xfrm>
            <a:off x="4233658" y="2842138"/>
            <a:ext cx="914400" cy="996461"/>
          </a:xfrm>
          <a:prstGeom prst="rect">
            <a:avLst/>
          </a:prstGeom>
        </p:spPr>
      </p:pic>
      <p:pic>
        <p:nvPicPr>
          <p:cNvPr id="29" name="Picture 28" descr="uh3.png"/>
          <p:cNvPicPr>
            <a:picLocks noChangeAspect="1"/>
          </p:cNvPicPr>
          <p:nvPr/>
        </p:nvPicPr>
        <p:blipFill>
          <a:blip r:embed="rId16" cstate="print"/>
          <a:stretch>
            <a:fillRect/>
          </a:stretch>
        </p:blipFill>
        <p:spPr>
          <a:xfrm>
            <a:off x="6896792" y="3035439"/>
            <a:ext cx="998331" cy="688850"/>
          </a:xfrm>
          <a:prstGeom prst="rect">
            <a:avLst/>
          </a:prstGeom>
        </p:spPr>
      </p:pic>
      <p:pic>
        <p:nvPicPr>
          <p:cNvPr id="4" name="Picture 3" descr="Logo, company name&#10;&#10;Description automatically generated">
            <a:extLst>
              <a:ext uri="{FF2B5EF4-FFF2-40B4-BE49-F238E27FC236}">
                <a16:creationId xmlns:a16="http://schemas.microsoft.com/office/drawing/2014/main" id="{5E0E36AF-6E0D-BCB3-CDC5-AF0FABB7DAB2}"/>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0" y="0"/>
            <a:ext cx="751106" cy="838200"/>
          </a:xfrm>
          <a:prstGeom prst="rect">
            <a:avLst/>
          </a:prstGeom>
        </p:spPr>
      </p:pic>
      <p:sp>
        <p:nvSpPr>
          <p:cNvPr id="2" name="Arrow: Right 1">
            <a:hlinkClick r:id="rId18" action="ppaction://hlinksldjump"/>
            <a:extLst>
              <a:ext uri="{FF2B5EF4-FFF2-40B4-BE49-F238E27FC236}">
                <a16:creationId xmlns:a16="http://schemas.microsoft.com/office/drawing/2014/main" id="{699896A4-F816-92F4-0D88-5251A0FA2FFA}"/>
              </a:ext>
            </a:extLst>
          </p:cNvPr>
          <p:cNvSpPr/>
          <p:nvPr/>
        </p:nvSpPr>
        <p:spPr>
          <a:xfrm>
            <a:off x="10512112" y="5334000"/>
            <a:ext cx="1678144" cy="1524000"/>
          </a:xfrm>
          <a:prstGeom prst="rightArrow">
            <a:avLst>
              <a:gd name="adj1" fmla="val 50000"/>
              <a:gd name="adj2" fmla="val 26667"/>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chemeClr val="tx1"/>
                </a:solidFill>
                <a:effectLst/>
                <a:uLnTx/>
                <a:uFillTx/>
                <a:latin typeface="UTM Avo" panose="02040603050506020204" pitchFamily="18" charset="0"/>
                <a:ea typeface="+mn-ea"/>
                <a:cs typeface="+mn-cs"/>
              </a:rPr>
              <a:t>Tiếp tục bài học</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7"/>
                    </p:tgtEl>
                  </p:cond>
                </p:stCondLst>
                <p:endSync evt="end" delay="0">
                  <p:rtn val="all"/>
                </p:endSync>
                <p:childTnLst>
                  <p:par>
                    <p:cTn id="3" fill="hold">
                      <p:stCondLst>
                        <p:cond delay="0"/>
                      </p:stCondLst>
                      <p:childTnLst>
                        <p:par>
                          <p:cTn id="4" fill="hold">
                            <p:stCondLst>
                              <p:cond delay="0"/>
                            </p:stCondLst>
                            <p:childTnLst>
                              <p:par>
                                <p:cTn id="5" presetID="42" presetClass="path" presetSubtype="0" accel="50000" decel="50000" fill="hold" nodeType="clickEffect">
                                  <p:stCondLst>
                                    <p:cond delay="0"/>
                                  </p:stCondLst>
                                  <p:childTnLst>
                                    <p:animMotion origin="layout" path="M 5E-6 -1.48148E-6 L 0.00313 0.21945 " pathEditMode="relative" rAng="0" ptsTypes="AA">
                                      <p:cBhvr>
                                        <p:cTn id="6" dur="1000" fill="hold"/>
                                        <p:tgtEl>
                                          <p:spTgt spid="27"/>
                                        </p:tgtEl>
                                        <p:attrNameLst>
                                          <p:attrName>ppt_x</p:attrName>
                                          <p:attrName>ppt_y</p:attrName>
                                        </p:attrNameLst>
                                      </p:cBhvr>
                                      <p:rCtr x="156" y="10972"/>
                                    </p:animMotion>
                                  </p:childTnLst>
                                </p:cTn>
                              </p:par>
                              <p:par>
                                <p:cTn id="7" presetID="14" presetClass="exit" presetSubtype="10" fill="hold" grpId="0" nodeType="withEffect">
                                  <p:stCondLst>
                                    <p:cond delay="0"/>
                                  </p:stCondLst>
                                  <p:childTnLst>
                                    <p:animEffect transition="out" filter="randombar(horizontal)">
                                      <p:cBhvr>
                                        <p:cTn id="8" dur="500"/>
                                        <p:tgtEl>
                                          <p:spTgt spid="33"/>
                                        </p:tgtEl>
                                      </p:cBhvr>
                                    </p:animEffect>
                                    <p:set>
                                      <p:cBhvr>
                                        <p:cTn id="9" dur="1" fill="hold">
                                          <p:stCondLst>
                                            <p:cond delay="499"/>
                                          </p:stCondLst>
                                        </p:cTn>
                                        <p:tgtEl>
                                          <p:spTgt spid="33"/>
                                        </p:tgtEl>
                                        <p:attrNameLst>
                                          <p:attrName>style.visibility</p:attrName>
                                        </p:attrNameLst>
                                      </p:cBhvr>
                                      <p:to>
                                        <p:strVal val="hidden"/>
                                      </p:to>
                                    </p:set>
                                  </p:childTnLst>
                                </p:cTn>
                              </p:par>
                            </p:childTnLst>
                          </p:cTn>
                        </p:par>
                      </p:childTnLst>
                    </p:cTn>
                  </p:par>
                </p:childTnLst>
              </p:cTn>
              <p:nextCondLst>
                <p:cond evt="onClick" delay="0">
                  <p:tgtEl>
                    <p:spTgt spid="27"/>
                  </p:tgtEl>
                </p:cond>
              </p:nextCondLst>
            </p:seq>
            <p:seq concurrent="1" nextAc="seek">
              <p:cTn id="10" restart="whenNotActive" fill="hold" evtFilter="cancelBubble" nodeType="interactiveSeq">
                <p:stCondLst>
                  <p:cond evt="onClick" delay="0">
                    <p:tgtEl>
                      <p:spTgt spid="28"/>
                    </p:tgtEl>
                  </p:cond>
                </p:stCondLst>
                <p:endSync evt="end" delay="0">
                  <p:rtn val="all"/>
                </p:endSync>
                <p:childTnLst>
                  <p:par>
                    <p:cTn id="11" fill="hold">
                      <p:stCondLst>
                        <p:cond delay="0"/>
                      </p:stCondLst>
                      <p:childTnLst>
                        <p:par>
                          <p:cTn id="12" fill="hold">
                            <p:stCondLst>
                              <p:cond delay="0"/>
                            </p:stCondLst>
                            <p:childTnLst>
                              <p:par>
                                <p:cTn id="13" presetID="42" presetClass="path" presetSubtype="0" accel="50000" decel="50000" fill="hold" nodeType="clickEffect">
                                  <p:stCondLst>
                                    <p:cond delay="0"/>
                                  </p:stCondLst>
                                  <p:childTnLst>
                                    <p:animMotion origin="layout" path="M 5E-6 -1.48148E-6 L 0.00377 0.22477 " pathEditMode="relative" rAng="0" ptsTypes="AA">
                                      <p:cBhvr>
                                        <p:cTn id="14" dur="1000" fill="hold"/>
                                        <p:tgtEl>
                                          <p:spTgt spid="28"/>
                                        </p:tgtEl>
                                        <p:attrNameLst>
                                          <p:attrName>ppt_x</p:attrName>
                                          <p:attrName>ppt_y</p:attrName>
                                        </p:attrNameLst>
                                      </p:cBhvr>
                                      <p:rCtr x="182" y="11227"/>
                                    </p:animMotion>
                                  </p:childTnLst>
                                </p:cTn>
                              </p:par>
                              <p:par>
                                <p:cTn id="15" presetID="14" presetClass="exit" presetSubtype="10" fill="hold" grpId="0" nodeType="withEffect">
                                  <p:stCondLst>
                                    <p:cond delay="0"/>
                                  </p:stCondLst>
                                  <p:childTnLst>
                                    <p:animEffect transition="out" filter="randombar(horizontal)">
                                      <p:cBhvr>
                                        <p:cTn id="16" dur="500"/>
                                        <p:tgtEl>
                                          <p:spTgt spid="34"/>
                                        </p:tgtEl>
                                      </p:cBhvr>
                                    </p:animEffect>
                                    <p:set>
                                      <p:cBhvr>
                                        <p:cTn id="17" dur="1" fill="hold">
                                          <p:stCondLst>
                                            <p:cond delay="499"/>
                                          </p:stCondLst>
                                        </p:cTn>
                                        <p:tgtEl>
                                          <p:spTgt spid="34"/>
                                        </p:tgtEl>
                                        <p:attrNameLst>
                                          <p:attrName>style.visibility</p:attrName>
                                        </p:attrNameLst>
                                      </p:cBhvr>
                                      <p:to>
                                        <p:strVal val="hidden"/>
                                      </p:to>
                                    </p:set>
                                  </p:childTnLst>
                                </p:cTn>
                              </p:par>
                            </p:childTnLst>
                          </p:cTn>
                        </p:par>
                      </p:childTnLst>
                    </p:cTn>
                  </p:par>
                </p:childTnLst>
              </p:cTn>
              <p:nextCondLst>
                <p:cond evt="onClick" delay="0">
                  <p:tgtEl>
                    <p:spTgt spid="28"/>
                  </p:tgtEl>
                </p:cond>
              </p:nextCondLst>
            </p:seq>
            <p:seq concurrent="1" nextAc="seek">
              <p:cTn id="18" restart="whenNotActive" fill="hold" evtFilter="cancelBubble" nodeType="interactiveSeq">
                <p:stCondLst>
                  <p:cond evt="onClick" delay="0">
                    <p:tgtEl>
                      <p:spTgt spid="32"/>
                    </p:tgtEl>
                  </p:cond>
                </p:stCondLst>
                <p:endSync evt="end" delay="0">
                  <p:rtn val="all"/>
                </p:endSync>
                <p:childTnLst>
                  <p:par>
                    <p:cTn id="19" fill="hold">
                      <p:stCondLst>
                        <p:cond delay="0"/>
                      </p:stCondLst>
                      <p:childTnLst>
                        <p:par>
                          <p:cTn id="20" fill="hold">
                            <p:stCondLst>
                              <p:cond delay="0"/>
                            </p:stCondLst>
                            <p:childTnLst>
                              <p:par>
                                <p:cTn id="21" presetID="42" presetClass="path" presetSubtype="0" accel="50000" decel="50000" fill="hold" nodeType="clickEffect">
                                  <p:stCondLst>
                                    <p:cond delay="0"/>
                                  </p:stCondLst>
                                  <p:childTnLst>
                                    <p:animMotion origin="layout" path="M 1.11022E-16 4.07407E-6 L 0.01523 0.20879 " pathEditMode="relative" rAng="0" ptsTypes="AA">
                                      <p:cBhvr>
                                        <p:cTn id="22" dur="1000" fill="hold"/>
                                        <p:tgtEl>
                                          <p:spTgt spid="32"/>
                                        </p:tgtEl>
                                        <p:attrNameLst>
                                          <p:attrName>ppt_x</p:attrName>
                                          <p:attrName>ppt_y</p:attrName>
                                        </p:attrNameLst>
                                      </p:cBhvr>
                                      <p:rCtr x="755" y="10440"/>
                                    </p:animMotion>
                                  </p:childTnLst>
                                </p:cTn>
                              </p:par>
                              <p:par>
                                <p:cTn id="23" presetID="14" presetClass="exit" presetSubtype="10" fill="hold" grpId="0" nodeType="withEffect">
                                  <p:stCondLst>
                                    <p:cond delay="0"/>
                                  </p:stCondLst>
                                  <p:childTnLst>
                                    <p:animEffect transition="out" filter="randombar(horizontal)">
                                      <p:cBhvr>
                                        <p:cTn id="24" dur="500"/>
                                        <p:tgtEl>
                                          <p:spTgt spid="35"/>
                                        </p:tgtEl>
                                      </p:cBhvr>
                                    </p:animEffect>
                                    <p:set>
                                      <p:cBhvr>
                                        <p:cTn id="25" dur="1" fill="hold">
                                          <p:stCondLst>
                                            <p:cond delay="499"/>
                                          </p:stCondLst>
                                        </p:cTn>
                                        <p:tgtEl>
                                          <p:spTgt spid="35"/>
                                        </p:tgtEl>
                                        <p:attrNameLst>
                                          <p:attrName>style.visibility</p:attrName>
                                        </p:attrNameLst>
                                      </p:cBhvr>
                                      <p:to>
                                        <p:strVal val="hidden"/>
                                      </p:to>
                                    </p:set>
                                  </p:childTnLst>
                                </p:cTn>
                              </p:par>
                            </p:childTnLst>
                          </p:cTn>
                        </p:par>
                      </p:childTnLst>
                    </p:cTn>
                  </p:par>
                </p:childTnLst>
              </p:cTn>
              <p:nextCondLst>
                <p:cond evt="onClick" delay="0">
                  <p:tgtEl>
                    <p:spTgt spid="32"/>
                  </p:tgtEl>
                </p:cond>
              </p:nextCondLst>
            </p:seq>
            <p:seq concurrent="1" nextAc="seek">
              <p:cTn id="26" restart="whenNotActive" fill="hold" evtFilter="cancelBubble" nodeType="interactiveSeq">
                <p:stCondLst>
                  <p:cond evt="onClick" delay="0">
                    <p:tgtEl>
                      <p:spTgt spid="30"/>
                    </p:tgtEl>
                  </p:cond>
                </p:stCondLst>
                <p:endSync evt="end" delay="0">
                  <p:rtn val="all"/>
                </p:endSync>
                <p:childTnLst>
                  <p:par>
                    <p:cTn id="27" fill="hold">
                      <p:stCondLst>
                        <p:cond delay="0"/>
                      </p:stCondLst>
                      <p:childTnLst>
                        <p:par>
                          <p:cTn id="28" fill="hold">
                            <p:stCondLst>
                              <p:cond delay="0"/>
                            </p:stCondLst>
                            <p:childTnLst>
                              <p:par>
                                <p:cTn id="29" presetID="42" presetClass="path" presetSubtype="0" accel="50000" decel="50000" fill="hold" nodeType="clickEffect">
                                  <p:stCondLst>
                                    <p:cond delay="0"/>
                                  </p:stCondLst>
                                  <p:childTnLst>
                                    <p:animMotion origin="layout" path="M 4.375E-6 2.96296E-6 L -0.01042 0.34143 " pathEditMode="relative" rAng="0" ptsTypes="AA">
                                      <p:cBhvr>
                                        <p:cTn id="30" dur="1000" fill="hold"/>
                                        <p:tgtEl>
                                          <p:spTgt spid="30"/>
                                        </p:tgtEl>
                                        <p:attrNameLst>
                                          <p:attrName>ppt_x</p:attrName>
                                          <p:attrName>ppt_y</p:attrName>
                                        </p:attrNameLst>
                                      </p:cBhvr>
                                      <p:rCtr x="-521" y="17060"/>
                                    </p:animMotion>
                                  </p:childTnLst>
                                </p:cTn>
                              </p:par>
                              <p:par>
                                <p:cTn id="31" presetID="14" presetClass="exit" presetSubtype="10" fill="hold" grpId="0" nodeType="withEffect">
                                  <p:stCondLst>
                                    <p:cond delay="0"/>
                                  </p:stCondLst>
                                  <p:childTnLst>
                                    <p:animEffect transition="out" filter="randombar(horizontal)">
                                      <p:cBhvr>
                                        <p:cTn id="32" dur="500"/>
                                        <p:tgtEl>
                                          <p:spTgt spid="36"/>
                                        </p:tgtEl>
                                      </p:cBhvr>
                                    </p:animEffect>
                                    <p:set>
                                      <p:cBhvr>
                                        <p:cTn id="33" dur="1" fill="hold">
                                          <p:stCondLst>
                                            <p:cond delay="499"/>
                                          </p:stCondLst>
                                        </p:cTn>
                                        <p:tgtEl>
                                          <p:spTgt spid="36"/>
                                        </p:tgtEl>
                                        <p:attrNameLst>
                                          <p:attrName>style.visibility</p:attrName>
                                        </p:attrNameLst>
                                      </p:cBhvr>
                                      <p:to>
                                        <p:strVal val="hidden"/>
                                      </p:to>
                                    </p:set>
                                  </p:childTnLst>
                                </p:cTn>
                              </p:par>
                            </p:childTnLst>
                          </p:cTn>
                        </p:par>
                      </p:childTnLst>
                    </p:cTn>
                  </p:par>
                </p:childTnLst>
              </p:cTn>
              <p:nextCondLst>
                <p:cond evt="onClick" delay="0">
                  <p:tgtEl>
                    <p:spTgt spid="30"/>
                  </p:tgtEl>
                </p:cond>
              </p:nextCondLst>
            </p:seq>
            <p:seq concurrent="1" nextAc="seek">
              <p:cTn id="34" restart="whenNotActive" fill="hold" evtFilter="cancelBubble" nodeType="interactiveSeq">
                <p:stCondLst>
                  <p:cond evt="onClick" delay="0">
                    <p:tgtEl>
                      <p:spTgt spid="29"/>
                    </p:tgtEl>
                  </p:cond>
                </p:stCondLst>
                <p:endSync evt="end" delay="0">
                  <p:rtn val="all"/>
                </p:endSync>
                <p:childTnLst>
                  <p:par>
                    <p:cTn id="35" fill="hold">
                      <p:stCondLst>
                        <p:cond delay="0"/>
                      </p:stCondLst>
                      <p:childTnLst>
                        <p:par>
                          <p:cTn id="36" fill="hold">
                            <p:stCondLst>
                              <p:cond delay="0"/>
                            </p:stCondLst>
                            <p:childTnLst>
                              <p:par>
                                <p:cTn id="37" presetID="42" presetClass="path" presetSubtype="0" accel="50000" decel="50000" fill="hold" nodeType="clickEffect">
                                  <p:stCondLst>
                                    <p:cond delay="0"/>
                                  </p:stCondLst>
                                  <p:childTnLst>
                                    <p:animMotion origin="layout" path="M -4.16667E-7 -4.07407E-6 L -0.00521 0.34514 " pathEditMode="relative" rAng="0" ptsTypes="AA">
                                      <p:cBhvr>
                                        <p:cTn id="38" dur="1000" fill="hold"/>
                                        <p:tgtEl>
                                          <p:spTgt spid="29"/>
                                        </p:tgtEl>
                                        <p:attrNameLst>
                                          <p:attrName>ppt_x</p:attrName>
                                          <p:attrName>ppt_y</p:attrName>
                                        </p:attrNameLst>
                                      </p:cBhvr>
                                      <p:rCtr x="-260" y="17245"/>
                                    </p:animMotion>
                                  </p:childTnLst>
                                </p:cTn>
                              </p:par>
                              <p:par>
                                <p:cTn id="39" presetID="14" presetClass="exit" presetSubtype="10" fill="hold" grpId="0" nodeType="withEffect">
                                  <p:stCondLst>
                                    <p:cond delay="0"/>
                                  </p:stCondLst>
                                  <p:childTnLst>
                                    <p:animEffect transition="out" filter="randombar(horizontal)">
                                      <p:cBhvr>
                                        <p:cTn id="40" dur="500"/>
                                        <p:tgtEl>
                                          <p:spTgt spid="37"/>
                                        </p:tgtEl>
                                      </p:cBhvr>
                                    </p:animEffect>
                                    <p:set>
                                      <p:cBhvr>
                                        <p:cTn id="41" dur="1" fill="hold">
                                          <p:stCondLst>
                                            <p:cond delay="499"/>
                                          </p:stCondLst>
                                        </p:cTn>
                                        <p:tgtEl>
                                          <p:spTgt spid="37"/>
                                        </p:tgtEl>
                                        <p:attrNameLst>
                                          <p:attrName>style.visibility</p:attrName>
                                        </p:attrNameLst>
                                      </p:cBhvr>
                                      <p:to>
                                        <p:strVal val="hidden"/>
                                      </p:to>
                                    </p:set>
                                  </p:childTnLst>
                                </p:cTn>
                              </p:par>
                            </p:childTnLst>
                          </p:cTn>
                        </p:par>
                      </p:childTnLst>
                    </p:cTn>
                  </p:par>
                </p:childTnLst>
              </p:cTn>
              <p:nextCondLst>
                <p:cond evt="onClick" delay="0">
                  <p:tgtEl>
                    <p:spTgt spid="29"/>
                  </p:tgtEl>
                </p:cond>
              </p:nextCondLst>
            </p:seq>
          </p:childTnLst>
        </p:cTn>
      </p:par>
    </p:tnLst>
    <p:bldLst>
      <p:bldP spid="33" grpId="0" animBg="1"/>
      <p:bldP spid="34" grpId="0" animBg="1"/>
      <p:bldP spid="35" grpId="0" animBg="1"/>
      <p:bldP spid="36" grpId="0" animBg="1"/>
      <p:bldP spid="3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FF3E81F-616A-F04C-6C81-1D351EE62764}"/>
              </a:ext>
            </a:extLst>
          </p:cNvPr>
          <p:cNvSpPr/>
          <p:nvPr/>
        </p:nvSpPr>
        <p:spPr>
          <a:xfrm>
            <a:off x="1924050" y="1911239"/>
            <a:ext cx="8343900" cy="112149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400" dirty="0">
                <a:solidFill>
                  <a:prstClr val="black"/>
                </a:solidFill>
                <a:latin typeface="UTM Avo" panose="02040603050506020204" pitchFamily="18" charset="0"/>
                <a:cs typeface="Times New Roman" pitchFamily="18" charset="0"/>
              </a:rPr>
              <a:t>A. Cạnh tranh với Trung Quốc</a:t>
            </a:r>
            <a:endParaRPr lang="en-US" sz="2400" dirty="0">
              <a:solidFill>
                <a:prstClr val="black"/>
              </a:solidFill>
              <a:latin typeface="UTM Avo" panose="02040603050506020204" pitchFamily="18" charset="0"/>
              <a:cs typeface="Times New Roman" pitchFamily="18" charset="0"/>
            </a:endParaRPr>
          </a:p>
          <a:p>
            <a:pPr lvl="0" algn="ctr">
              <a:lnSpc>
                <a:spcPct val="150000"/>
              </a:lnSpc>
            </a:pPr>
            <a:r>
              <a:rPr lang="vi-VN" sz="2400" dirty="0">
                <a:solidFill>
                  <a:prstClr val="black"/>
                </a:solidFill>
                <a:latin typeface="UTM Avo" panose="02040603050506020204" pitchFamily="18" charset="0"/>
                <a:cs typeface="Times New Roman" pitchFamily="18" charset="0"/>
              </a:rPr>
              <a:t>và các cường quốc khác.</a:t>
            </a:r>
          </a:p>
        </p:txBody>
      </p:sp>
      <p:sp>
        <p:nvSpPr>
          <p:cNvPr id="3" name="Rectangle: Rounded Corners 2">
            <a:extLst>
              <a:ext uri="{FF2B5EF4-FFF2-40B4-BE49-F238E27FC236}">
                <a16:creationId xmlns:a16="http://schemas.microsoft.com/office/drawing/2014/main" id="{7CA687F2-22A3-6523-4C1F-8A1076A294EB}"/>
              </a:ext>
            </a:extLst>
          </p:cNvPr>
          <p:cNvSpPr/>
          <p:nvPr/>
        </p:nvSpPr>
        <p:spPr>
          <a:xfrm>
            <a:off x="1619250" y="268765"/>
            <a:ext cx="9029700" cy="1564793"/>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en-US" sz="2400" b="1" dirty="0" err="1">
                <a:solidFill>
                  <a:prstClr val="black"/>
                </a:solidFill>
                <a:latin typeface="UTM Avo" panose="02040603050506020204" pitchFamily="18" charset="0"/>
                <a:cs typeface="Times New Roman" pitchFamily="18" charset="0"/>
              </a:rPr>
              <a:t>Câu</a:t>
            </a:r>
            <a:r>
              <a:rPr lang="en-US" sz="2400" b="1" dirty="0">
                <a:solidFill>
                  <a:prstClr val="black"/>
                </a:solidFill>
                <a:latin typeface="UTM Avo" panose="02040603050506020204" pitchFamily="18" charset="0"/>
                <a:cs typeface="Times New Roman" pitchFamily="18" charset="0"/>
              </a:rPr>
              <a:t> 1. </a:t>
            </a:r>
            <a:r>
              <a:rPr lang="en-US" sz="2400" dirty="0" err="1">
                <a:solidFill>
                  <a:prstClr val="black"/>
                </a:solidFill>
                <a:latin typeface="UTM Avo" panose="02040603050506020204" pitchFamily="18" charset="0"/>
                <a:cs typeface="Times New Roman" pitchFamily="18" charset="0"/>
              </a:rPr>
              <a:t>Trọng</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tâm</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trong</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chính</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sách</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đối</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ngoại</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của</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Mỹ</a:t>
            </a:r>
            <a:endParaRPr lang="en-US" sz="2400" dirty="0">
              <a:solidFill>
                <a:prstClr val="black"/>
              </a:solidFill>
              <a:latin typeface="UTM Avo" panose="02040603050506020204" pitchFamily="18" charset="0"/>
              <a:cs typeface="Times New Roman" pitchFamily="18" charset="0"/>
            </a:endParaRPr>
          </a:p>
          <a:p>
            <a:pPr lvl="0" algn="ctr">
              <a:lnSpc>
                <a:spcPct val="150000"/>
              </a:lnSpc>
            </a:pPr>
            <a:r>
              <a:rPr lang="en-US" sz="2400" dirty="0" err="1">
                <a:solidFill>
                  <a:prstClr val="black"/>
                </a:solidFill>
                <a:latin typeface="UTM Avo" panose="02040603050506020204" pitchFamily="18" charset="0"/>
                <a:cs typeface="Times New Roman" pitchFamily="18" charset="0"/>
              </a:rPr>
              <a:t>giai</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đoạn</a:t>
            </a:r>
            <a:r>
              <a:rPr lang="en-US" sz="2400" dirty="0">
                <a:solidFill>
                  <a:prstClr val="black"/>
                </a:solidFill>
                <a:latin typeface="UTM Avo" panose="02040603050506020204" pitchFamily="18" charset="0"/>
                <a:cs typeface="Times New Roman" pitchFamily="18" charset="0"/>
              </a:rPr>
              <a:t> 1991 – 2000 </a:t>
            </a:r>
            <a:r>
              <a:rPr lang="en-US" sz="2400" dirty="0" err="1">
                <a:solidFill>
                  <a:prstClr val="black"/>
                </a:solidFill>
                <a:latin typeface="UTM Avo" panose="02040603050506020204" pitchFamily="18" charset="0"/>
                <a:cs typeface="Times New Roman" pitchFamily="18" charset="0"/>
              </a:rPr>
              <a:t>là</a:t>
            </a:r>
            <a:r>
              <a:rPr lang="en-US" sz="2400" dirty="0">
                <a:solidFill>
                  <a:prstClr val="black"/>
                </a:solidFill>
                <a:latin typeface="UTM Avo" panose="02040603050506020204" pitchFamily="18" charset="0"/>
                <a:cs typeface="Times New Roman" pitchFamily="18" charset="0"/>
              </a:rPr>
              <a:t>: </a:t>
            </a:r>
          </a:p>
        </p:txBody>
      </p:sp>
      <p:sp>
        <p:nvSpPr>
          <p:cNvPr id="8" name="Rectangle: Rounded Corners 7">
            <a:extLst>
              <a:ext uri="{FF2B5EF4-FFF2-40B4-BE49-F238E27FC236}">
                <a16:creationId xmlns:a16="http://schemas.microsoft.com/office/drawing/2014/main" id="{EDB7E90F-6815-66A6-2DAD-26D0665FD11B}"/>
              </a:ext>
            </a:extLst>
          </p:cNvPr>
          <p:cNvSpPr>
            <a:spLocks/>
          </p:cNvSpPr>
          <p:nvPr/>
        </p:nvSpPr>
        <p:spPr>
          <a:xfrm>
            <a:off x="1924050" y="3110410"/>
            <a:ext cx="8343900" cy="112149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400" dirty="0">
                <a:solidFill>
                  <a:prstClr val="black"/>
                </a:solidFill>
                <a:latin typeface="UTM Avo" panose="02040603050506020204" pitchFamily="18" charset="0"/>
                <a:cs typeface="Times New Roman" pitchFamily="18" charset="0"/>
              </a:rPr>
              <a:t>B. Thiết lập trật tự thế giới mới</a:t>
            </a:r>
            <a:endParaRPr lang="en-US" sz="2400" dirty="0">
              <a:solidFill>
                <a:prstClr val="black"/>
              </a:solidFill>
              <a:latin typeface="UTM Avo" panose="02040603050506020204" pitchFamily="18" charset="0"/>
              <a:cs typeface="Times New Roman" pitchFamily="18" charset="0"/>
            </a:endParaRPr>
          </a:p>
          <a:p>
            <a:pPr lvl="0" algn="ctr">
              <a:lnSpc>
                <a:spcPct val="150000"/>
              </a:lnSpc>
            </a:pPr>
            <a:r>
              <a:rPr lang="vi-VN" sz="2400" dirty="0">
                <a:solidFill>
                  <a:prstClr val="black"/>
                </a:solidFill>
                <a:latin typeface="UTM Avo" panose="02040603050506020204" pitchFamily="18" charset="0"/>
                <a:cs typeface="Times New Roman" pitchFamily="18" charset="0"/>
              </a:rPr>
              <a:t>theo xu hướng đơn cực.</a:t>
            </a:r>
          </a:p>
        </p:txBody>
      </p:sp>
      <p:sp>
        <p:nvSpPr>
          <p:cNvPr id="9" name="Rectangle: Rounded Corners 8">
            <a:extLst>
              <a:ext uri="{FF2B5EF4-FFF2-40B4-BE49-F238E27FC236}">
                <a16:creationId xmlns:a16="http://schemas.microsoft.com/office/drawing/2014/main" id="{278C326B-4D2B-ABCE-825A-8DE01249001E}"/>
              </a:ext>
            </a:extLst>
          </p:cNvPr>
          <p:cNvSpPr/>
          <p:nvPr/>
        </p:nvSpPr>
        <p:spPr>
          <a:xfrm>
            <a:off x="1924050" y="4305570"/>
            <a:ext cx="8343900" cy="112149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400" dirty="0">
                <a:solidFill>
                  <a:prstClr val="black"/>
                </a:solidFill>
                <a:latin typeface="UTM Avo" panose="02040603050506020204" pitchFamily="18" charset="0"/>
                <a:cs typeface="Times New Roman" pitchFamily="18" charset="0"/>
              </a:rPr>
              <a:t>C. Phát động chiến lược toàn cầu</a:t>
            </a:r>
            <a:endParaRPr lang="en-US" sz="2400" dirty="0">
              <a:solidFill>
                <a:prstClr val="black"/>
              </a:solidFill>
              <a:latin typeface="UTM Avo" panose="02040603050506020204" pitchFamily="18" charset="0"/>
              <a:cs typeface="Times New Roman" pitchFamily="18" charset="0"/>
            </a:endParaRPr>
          </a:p>
          <a:p>
            <a:pPr lvl="0" algn="ctr">
              <a:lnSpc>
                <a:spcPct val="150000"/>
              </a:lnSpc>
            </a:pPr>
            <a:r>
              <a:rPr lang="vi-VN" sz="2400" dirty="0">
                <a:solidFill>
                  <a:prstClr val="black"/>
                </a:solidFill>
                <a:latin typeface="UTM Avo" panose="02040603050506020204" pitchFamily="18" charset="0"/>
                <a:cs typeface="Times New Roman" pitchFamily="18" charset="0"/>
              </a:rPr>
              <a:t>chống khủng bố.</a:t>
            </a:r>
          </a:p>
        </p:txBody>
      </p:sp>
      <p:sp>
        <p:nvSpPr>
          <p:cNvPr id="10" name="Rectangle: Rounded Corners 9">
            <a:extLst>
              <a:ext uri="{FF2B5EF4-FFF2-40B4-BE49-F238E27FC236}">
                <a16:creationId xmlns:a16="http://schemas.microsoft.com/office/drawing/2014/main" id="{B2EE1E20-1FEC-B0DD-53D3-0CBBC52EB1BA}"/>
              </a:ext>
            </a:extLst>
          </p:cNvPr>
          <p:cNvSpPr/>
          <p:nvPr/>
        </p:nvSpPr>
        <p:spPr>
          <a:xfrm>
            <a:off x="1962150" y="5500730"/>
            <a:ext cx="8343900" cy="112149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en-US" sz="2400" dirty="0">
                <a:solidFill>
                  <a:prstClr val="black"/>
                </a:solidFill>
                <a:latin typeface="UTM Avo" panose="02040603050506020204" pitchFamily="18" charset="0"/>
                <a:cs typeface="Times New Roman" pitchFamily="18" charset="0"/>
              </a:rPr>
              <a:t>D. </a:t>
            </a:r>
            <a:r>
              <a:rPr lang="en-US" sz="2400" dirty="0" err="1">
                <a:solidFill>
                  <a:prstClr val="black"/>
                </a:solidFill>
                <a:latin typeface="UTM Avo" panose="02040603050506020204" pitchFamily="18" charset="0"/>
                <a:cs typeface="Times New Roman" pitchFamily="18" charset="0"/>
              </a:rPr>
              <a:t>Cải</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thiện</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quan</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hệ</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với</a:t>
            </a:r>
            <a:r>
              <a:rPr lang="en-US" sz="2400" dirty="0">
                <a:solidFill>
                  <a:prstClr val="black"/>
                </a:solidFill>
                <a:latin typeface="UTM Avo" panose="02040603050506020204" pitchFamily="18" charset="0"/>
                <a:cs typeface="Times New Roman" pitchFamily="18" charset="0"/>
              </a:rPr>
              <a:t> Liên </a:t>
            </a:r>
            <a:r>
              <a:rPr lang="en-US" sz="2400" dirty="0" err="1">
                <a:solidFill>
                  <a:prstClr val="black"/>
                </a:solidFill>
                <a:latin typeface="UTM Avo" panose="02040603050506020204" pitchFamily="18" charset="0"/>
                <a:cs typeface="Times New Roman" pitchFamily="18" charset="0"/>
              </a:rPr>
              <a:t>Xô</a:t>
            </a:r>
            <a:endParaRPr lang="en-US" sz="2400" dirty="0">
              <a:solidFill>
                <a:prstClr val="black"/>
              </a:solidFill>
              <a:latin typeface="UTM Avo" panose="02040603050506020204" pitchFamily="18" charset="0"/>
              <a:cs typeface="Times New Roman" pitchFamily="18" charset="0"/>
            </a:endParaRPr>
          </a:p>
          <a:p>
            <a:pPr lvl="0" algn="ctr">
              <a:lnSpc>
                <a:spcPct val="150000"/>
              </a:lnSpc>
            </a:pPr>
            <a:r>
              <a:rPr lang="en-US" sz="2400" dirty="0" err="1">
                <a:solidFill>
                  <a:prstClr val="black"/>
                </a:solidFill>
                <a:latin typeface="UTM Avo" panose="02040603050506020204" pitchFamily="18" charset="0"/>
                <a:cs typeface="Times New Roman" pitchFamily="18" charset="0"/>
              </a:rPr>
              <a:t>và</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phe</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xã</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hội</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chủ</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nghĩa</a:t>
            </a:r>
            <a:r>
              <a:rPr lang="en-US" sz="2400" dirty="0">
                <a:solidFill>
                  <a:prstClr val="black"/>
                </a:solidFill>
                <a:latin typeface="UTM Avo" panose="02040603050506020204" pitchFamily="18" charset="0"/>
                <a:cs typeface="Times New Roman" pitchFamily="18" charset="0"/>
              </a:rPr>
              <a:t>.</a:t>
            </a:r>
          </a:p>
        </p:txBody>
      </p:sp>
      <p:pic>
        <p:nvPicPr>
          <p:cNvPr id="11" name="Picture 10" descr="tich.png">
            <a:extLst>
              <a:ext uri="{FF2B5EF4-FFF2-40B4-BE49-F238E27FC236}">
                <a16:creationId xmlns:a16="http://schemas.microsoft.com/office/drawing/2014/main" id="{36F92399-3C9D-047B-FE92-453B2AC02D63}"/>
              </a:ext>
            </a:extLst>
          </p:cNvPr>
          <p:cNvPicPr>
            <a:picLocks noChangeAspect="1"/>
          </p:cNvPicPr>
          <p:nvPr/>
        </p:nvPicPr>
        <p:blipFill>
          <a:blip r:embed="rId3" cstate="print"/>
          <a:stretch>
            <a:fillRect/>
          </a:stretch>
        </p:blipFill>
        <p:spPr>
          <a:xfrm>
            <a:off x="9677400" y="3386151"/>
            <a:ext cx="723900" cy="723900"/>
          </a:xfrm>
          <a:prstGeom prst="rect">
            <a:avLst/>
          </a:prstGeom>
        </p:spPr>
      </p:pic>
      <p:pic>
        <p:nvPicPr>
          <p:cNvPr id="12" name="Picture 11" descr="sai.png">
            <a:extLst>
              <a:ext uri="{FF2B5EF4-FFF2-40B4-BE49-F238E27FC236}">
                <a16:creationId xmlns:a16="http://schemas.microsoft.com/office/drawing/2014/main" id="{B79334FC-62BD-51A7-1DB7-CFC6CE15FD6E}"/>
              </a:ext>
            </a:extLst>
          </p:cNvPr>
          <p:cNvPicPr>
            <a:picLocks noChangeAspect="1"/>
          </p:cNvPicPr>
          <p:nvPr/>
        </p:nvPicPr>
        <p:blipFill>
          <a:blip r:embed="rId4" cstate="print"/>
          <a:stretch>
            <a:fillRect/>
          </a:stretch>
        </p:blipFill>
        <p:spPr>
          <a:xfrm>
            <a:off x="9683268" y="2210040"/>
            <a:ext cx="533400" cy="533400"/>
          </a:xfrm>
          <a:prstGeom prst="rect">
            <a:avLst/>
          </a:prstGeom>
        </p:spPr>
      </p:pic>
      <p:pic>
        <p:nvPicPr>
          <p:cNvPr id="13" name="Picture 12" descr="sai.png">
            <a:extLst>
              <a:ext uri="{FF2B5EF4-FFF2-40B4-BE49-F238E27FC236}">
                <a16:creationId xmlns:a16="http://schemas.microsoft.com/office/drawing/2014/main" id="{422D2CB8-1909-0F17-4C64-98FDFCEFC4F9}"/>
              </a:ext>
            </a:extLst>
          </p:cNvPr>
          <p:cNvPicPr>
            <a:picLocks noChangeAspect="1"/>
          </p:cNvPicPr>
          <p:nvPr/>
        </p:nvPicPr>
        <p:blipFill>
          <a:blip r:embed="rId4" cstate="print"/>
          <a:stretch>
            <a:fillRect/>
          </a:stretch>
        </p:blipFill>
        <p:spPr>
          <a:xfrm>
            <a:off x="9673984" y="4590568"/>
            <a:ext cx="533400" cy="533400"/>
          </a:xfrm>
          <a:prstGeom prst="rect">
            <a:avLst/>
          </a:prstGeom>
        </p:spPr>
      </p:pic>
      <p:pic>
        <p:nvPicPr>
          <p:cNvPr id="14" name="Picture 13" descr="sai.png">
            <a:extLst>
              <a:ext uri="{FF2B5EF4-FFF2-40B4-BE49-F238E27FC236}">
                <a16:creationId xmlns:a16="http://schemas.microsoft.com/office/drawing/2014/main" id="{10BC76FB-8243-6E98-077F-92499A3B8BAC}"/>
              </a:ext>
            </a:extLst>
          </p:cNvPr>
          <p:cNvPicPr>
            <a:picLocks noChangeAspect="1"/>
          </p:cNvPicPr>
          <p:nvPr/>
        </p:nvPicPr>
        <p:blipFill>
          <a:blip r:embed="rId4" cstate="print"/>
          <a:stretch>
            <a:fillRect/>
          </a:stretch>
        </p:blipFill>
        <p:spPr>
          <a:xfrm>
            <a:off x="9673984" y="5827673"/>
            <a:ext cx="533400" cy="533400"/>
          </a:xfrm>
          <a:prstGeom prst="rect">
            <a:avLst/>
          </a:prstGeom>
        </p:spPr>
      </p:pic>
      <p:pic>
        <p:nvPicPr>
          <p:cNvPr id="15" name="Picture 14" descr="Logo, company name&#10;&#10;Description automatically generated">
            <a:extLst>
              <a:ext uri="{FF2B5EF4-FFF2-40B4-BE49-F238E27FC236}">
                <a16:creationId xmlns:a16="http://schemas.microsoft.com/office/drawing/2014/main" id="{1BD12BB2-C61E-27F5-CF68-3240E3A6D0F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751106" cy="838200"/>
          </a:xfrm>
          <a:prstGeom prst="rect">
            <a:avLst/>
          </a:prstGeom>
        </p:spPr>
      </p:pic>
      <p:pic>
        <p:nvPicPr>
          <p:cNvPr id="16" name="Picture 15" descr="sao.png">
            <a:hlinkClick r:id="rId6" action="ppaction://hlinksldjump"/>
            <a:extLst>
              <a:ext uri="{FF2B5EF4-FFF2-40B4-BE49-F238E27FC236}">
                <a16:creationId xmlns:a16="http://schemas.microsoft.com/office/drawing/2014/main" id="{9BCF01AF-91A2-ECAA-142C-B20712A77F33}"/>
              </a:ext>
            </a:extLst>
          </p:cNvPr>
          <p:cNvPicPr>
            <a:picLocks noChangeAspect="1"/>
          </p:cNvPicPr>
          <p:nvPr/>
        </p:nvPicPr>
        <p:blipFill>
          <a:blip r:embed="rId7" cstate="print"/>
          <a:stretch>
            <a:fillRect/>
          </a:stretch>
        </p:blipFill>
        <p:spPr>
          <a:xfrm>
            <a:off x="10629418" y="5562313"/>
            <a:ext cx="1353315" cy="1237491"/>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childTnLst>
              </p:cTn>
              <p:nextCondLst>
                <p:cond evt="onClick" delay="0">
                  <p:tgtEl>
                    <p:spTgt spid="2"/>
                  </p:tgtEl>
                </p:cond>
              </p:nextCondLst>
            </p:seq>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down)">
                                      <p:cBhvr>
                                        <p:cTn id="13" dur="500"/>
                                        <p:tgtEl>
                                          <p:spTgt spid="11"/>
                                        </p:tgtEl>
                                      </p:cBhvr>
                                    </p:animEffect>
                                  </p:childTnLst>
                                </p:cTn>
                              </p:par>
                            </p:childTnLst>
                          </p:cTn>
                        </p:par>
                      </p:childTnLst>
                    </p:cTn>
                  </p:par>
                </p:childTnLst>
              </p:cTn>
              <p:nextCondLst>
                <p:cond evt="onClick" delay="0">
                  <p:tgtEl>
                    <p:spTgt spid="8"/>
                  </p:tgtEl>
                </p:cond>
              </p:nextCondLst>
            </p:seq>
            <p:seq concurrent="1" nextAc="seek">
              <p:cTn id="14" restart="whenNotActive" fill="hold" evtFilter="cancelBubble" nodeType="interactiveSeq">
                <p:stCondLst>
                  <p:cond evt="onClick" delay="0">
                    <p:tgtEl>
                      <p:spTgt spid="9"/>
                    </p:tgtEl>
                  </p:cond>
                </p:stCondLst>
                <p:endSync evt="end" delay="0">
                  <p:rtn val="all"/>
                </p:endSync>
                <p:childTnLst>
                  <p:par>
                    <p:cTn id="15" fill="hold">
                      <p:stCondLst>
                        <p:cond delay="0"/>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childTnLst>
                    </p:cTn>
                  </p:par>
                </p:childTnLst>
              </p:cTn>
              <p:nextCondLst>
                <p:cond evt="onClick" delay="0">
                  <p:tgtEl>
                    <p:spTgt spid="9"/>
                  </p:tgtEl>
                </p:cond>
              </p:nextCondLst>
            </p:seq>
            <p:seq concurrent="1" nextAc="seek">
              <p:cTn id="20" restart="whenNotActive" fill="hold" evtFilter="cancelBubble" nodeType="interactiveSeq">
                <p:stCondLst>
                  <p:cond evt="onClick" delay="0">
                    <p:tgtEl>
                      <p:spTgt spid="10"/>
                    </p:tgtEl>
                  </p:cond>
                </p:stCondLst>
                <p:endSync evt="end" delay="0">
                  <p:rtn val="all"/>
                </p:endSync>
                <p:childTnLst>
                  <p:par>
                    <p:cTn id="21" fill="hold">
                      <p:stCondLst>
                        <p:cond delay="0"/>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down)">
                                      <p:cBhvr>
                                        <p:cTn id="25" dur="500"/>
                                        <p:tgtEl>
                                          <p:spTgt spid="14"/>
                                        </p:tgtEl>
                                      </p:cBhvr>
                                    </p:animEffect>
                                  </p:childTnLst>
                                </p:cTn>
                              </p:par>
                            </p:childTnLst>
                          </p:cTn>
                        </p:par>
                      </p:childTnLst>
                    </p:cTn>
                  </p:par>
                </p:childTnLst>
              </p:cTn>
              <p:nextCondLst>
                <p:cond evt="onClick" delay="0">
                  <p:tgtEl>
                    <p:spTgt spid="10"/>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5D6FE0-DB67-04D2-0980-8DCDC695567D}"/>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88E9C218-9514-F17C-CBBB-AF8662F72AE9}"/>
              </a:ext>
            </a:extLst>
          </p:cNvPr>
          <p:cNvSpPr/>
          <p:nvPr/>
        </p:nvSpPr>
        <p:spPr>
          <a:xfrm>
            <a:off x="1924050" y="1911239"/>
            <a:ext cx="8343900" cy="112149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400" dirty="0">
                <a:solidFill>
                  <a:prstClr val="black"/>
                </a:solidFill>
                <a:latin typeface="UTM Avo" panose="02040603050506020204" pitchFamily="18" charset="0"/>
                <a:cs typeface="Times New Roman" pitchFamily="18" charset="0"/>
              </a:rPr>
              <a:t>A. Tăng trưởng chậm, lạm phát</a:t>
            </a:r>
            <a:endParaRPr lang="en-US" sz="2400" dirty="0">
              <a:solidFill>
                <a:prstClr val="black"/>
              </a:solidFill>
              <a:latin typeface="UTM Avo" panose="02040603050506020204" pitchFamily="18" charset="0"/>
              <a:cs typeface="Times New Roman" pitchFamily="18" charset="0"/>
            </a:endParaRPr>
          </a:p>
          <a:p>
            <a:pPr lvl="0" algn="ctr">
              <a:lnSpc>
                <a:spcPct val="150000"/>
              </a:lnSpc>
            </a:pPr>
            <a:r>
              <a:rPr lang="vi-VN" sz="2400" dirty="0">
                <a:solidFill>
                  <a:prstClr val="black"/>
                </a:solidFill>
                <a:latin typeface="UTM Avo" panose="02040603050506020204" pitchFamily="18" charset="0"/>
                <a:cs typeface="Times New Roman" pitchFamily="18" charset="0"/>
              </a:rPr>
              <a:t>và thất nghiệp gia tăng.</a:t>
            </a:r>
          </a:p>
        </p:txBody>
      </p:sp>
      <p:sp>
        <p:nvSpPr>
          <p:cNvPr id="3" name="Rectangle: Rounded Corners 2">
            <a:extLst>
              <a:ext uri="{FF2B5EF4-FFF2-40B4-BE49-F238E27FC236}">
                <a16:creationId xmlns:a16="http://schemas.microsoft.com/office/drawing/2014/main" id="{344E4835-8B85-EDF6-39BA-AE50E5332488}"/>
              </a:ext>
            </a:extLst>
          </p:cNvPr>
          <p:cNvSpPr/>
          <p:nvPr/>
        </p:nvSpPr>
        <p:spPr>
          <a:xfrm>
            <a:off x="1619250" y="268765"/>
            <a:ext cx="9029700" cy="1564793"/>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400" b="1" dirty="0">
                <a:solidFill>
                  <a:prstClr val="black"/>
                </a:solidFill>
                <a:latin typeface="UTM Avo" panose="02040603050506020204" pitchFamily="18" charset="0"/>
                <a:cs typeface="Times New Roman" pitchFamily="18" charset="0"/>
              </a:rPr>
              <a:t>Câu 2. </a:t>
            </a:r>
            <a:r>
              <a:rPr lang="vi-VN" sz="2400" dirty="0">
                <a:solidFill>
                  <a:prstClr val="black"/>
                </a:solidFill>
                <a:latin typeface="UTM Avo" panose="02040603050506020204" pitchFamily="18" charset="0"/>
                <a:cs typeface="Times New Roman" pitchFamily="18" charset="0"/>
              </a:rPr>
              <a:t>Tình hình kinh tế của Mỹ giai đoạn</a:t>
            </a:r>
            <a:endParaRPr lang="en-US" sz="2400" dirty="0">
              <a:solidFill>
                <a:prstClr val="black"/>
              </a:solidFill>
              <a:latin typeface="UTM Avo" panose="02040603050506020204" pitchFamily="18" charset="0"/>
              <a:cs typeface="Times New Roman" pitchFamily="18" charset="0"/>
            </a:endParaRPr>
          </a:p>
          <a:p>
            <a:pPr lvl="0" algn="ctr">
              <a:lnSpc>
                <a:spcPct val="150000"/>
              </a:lnSpc>
            </a:pPr>
            <a:r>
              <a:rPr lang="vi-VN" sz="2400" dirty="0">
                <a:solidFill>
                  <a:prstClr val="black"/>
                </a:solidFill>
                <a:latin typeface="UTM Avo" panose="02040603050506020204" pitchFamily="18" charset="0"/>
                <a:cs typeface="Times New Roman" pitchFamily="18" charset="0"/>
              </a:rPr>
              <a:t>1991 – 2000 như thế nào?</a:t>
            </a:r>
          </a:p>
        </p:txBody>
      </p:sp>
      <p:sp>
        <p:nvSpPr>
          <p:cNvPr id="8" name="Rectangle: Rounded Corners 7">
            <a:extLst>
              <a:ext uri="{FF2B5EF4-FFF2-40B4-BE49-F238E27FC236}">
                <a16:creationId xmlns:a16="http://schemas.microsoft.com/office/drawing/2014/main" id="{5BAFF607-B063-018A-C086-11705667A3D3}"/>
              </a:ext>
            </a:extLst>
          </p:cNvPr>
          <p:cNvSpPr>
            <a:spLocks/>
          </p:cNvSpPr>
          <p:nvPr/>
        </p:nvSpPr>
        <p:spPr>
          <a:xfrm>
            <a:off x="1924050" y="3110410"/>
            <a:ext cx="8343900" cy="112149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400" dirty="0">
                <a:solidFill>
                  <a:prstClr val="black"/>
                </a:solidFill>
                <a:latin typeface="UTM Avo" panose="02040603050506020204" pitchFamily="18" charset="0"/>
                <a:cs typeface="Times New Roman" pitchFamily="18" charset="0"/>
              </a:rPr>
              <a:t>B. Bị cạnh tranh mạnh mẽ bởi</a:t>
            </a:r>
            <a:endParaRPr lang="en-US" sz="2400" dirty="0">
              <a:solidFill>
                <a:prstClr val="black"/>
              </a:solidFill>
              <a:latin typeface="UTM Avo" panose="02040603050506020204" pitchFamily="18" charset="0"/>
              <a:cs typeface="Times New Roman" pitchFamily="18" charset="0"/>
            </a:endParaRPr>
          </a:p>
          <a:p>
            <a:pPr lvl="0" algn="ctr">
              <a:lnSpc>
                <a:spcPct val="150000"/>
              </a:lnSpc>
            </a:pPr>
            <a:r>
              <a:rPr lang="vi-VN" sz="2400" dirty="0">
                <a:solidFill>
                  <a:prstClr val="black"/>
                </a:solidFill>
                <a:latin typeface="UTM Avo" panose="02040603050506020204" pitchFamily="18" charset="0"/>
                <a:cs typeface="Times New Roman" pitchFamily="18" charset="0"/>
              </a:rPr>
              <a:t>Trung Quốc và Nhật Bản.</a:t>
            </a:r>
          </a:p>
        </p:txBody>
      </p:sp>
      <p:sp>
        <p:nvSpPr>
          <p:cNvPr id="9" name="Rectangle: Rounded Corners 8">
            <a:extLst>
              <a:ext uri="{FF2B5EF4-FFF2-40B4-BE49-F238E27FC236}">
                <a16:creationId xmlns:a16="http://schemas.microsoft.com/office/drawing/2014/main" id="{045DD8EA-FDB3-4F19-A865-D0EDF354F9CF}"/>
              </a:ext>
            </a:extLst>
          </p:cNvPr>
          <p:cNvSpPr/>
          <p:nvPr/>
        </p:nvSpPr>
        <p:spPr>
          <a:xfrm>
            <a:off x="1924050" y="4305570"/>
            <a:ext cx="8343900" cy="112149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400" dirty="0">
                <a:solidFill>
                  <a:prstClr val="black"/>
                </a:solidFill>
                <a:latin typeface="UTM Avo" panose="02040603050506020204" pitchFamily="18" charset="0"/>
                <a:cs typeface="Times New Roman" pitchFamily="18" charset="0"/>
              </a:rPr>
              <a:t>C. Suy thoái theo chu kì do ảnh hưởng</a:t>
            </a:r>
            <a:endParaRPr lang="en-US" sz="2400" dirty="0">
              <a:solidFill>
                <a:prstClr val="black"/>
              </a:solidFill>
              <a:latin typeface="UTM Avo" panose="02040603050506020204" pitchFamily="18" charset="0"/>
              <a:cs typeface="Times New Roman" pitchFamily="18" charset="0"/>
            </a:endParaRPr>
          </a:p>
          <a:p>
            <a:pPr lvl="0" algn="ctr">
              <a:lnSpc>
                <a:spcPct val="150000"/>
              </a:lnSpc>
            </a:pPr>
            <a:r>
              <a:rPr lang="vi-VN" sz="2400" dirty="0">
                <a:solidFill>
                  <a:prstClr val="black"/>
                </a:solidFill>
                <a:latin typeface="UTM Avo" panose="02040603050506020204" pitchFamily="18" charset="0"/>
                <a:cs typeface="Times New Roman" pitchFamily="18" charset="0"/>
              </a:rPr>
              <a:t>của khủng hoảng kinh tế.</a:t>
            </a:r>
          </a:p>
        </p:txBody>
      </p:sp>
      <p:sp>
        <p:nvSpPr>
          <p:cNvPr id="10" name="Rectangle: Rounded Corners 9">
            <a:extLst>
              <a:ext uri="{FF2B5EF4-FFF2-40B4-BE49-F238E27FC236}">
                <a16:creationId xmlns:a16="http://schemas.microsoft.com/office/drawing/2014/main" id="{F9A3F1B6-9876-D6F0-60B9-E3F396415371}"/>
              </a:ext>
            </a:extLst>
          </p:cNvPr>
          <p:cNvSpPr/>
          <p:nvPr/>
        </p:nvSpPr>
        <p:spPr>
          <a:xfrm>
            <a:off x="1962150" y="5500730"/>
            <a:ext cx="8343900" cy="112149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400" dirty="0">
                <a:solidFill>
                  <a:prstClr val="black"/>
                </a:solidFill>
                <a:latin typeface="UTM Avo" panose="02040603050506020204" pitchFamily="18" charset="0"/>
                <a:cs typeface="Times New Roman" pitchFamily="18" charset="0"/>
              </a:rPr>
              <a:t>D. Tăng trưởng cao, đạt tỉ lệ</a:t>
            </a:r>
            <a:endParaRPr lang="en-US" sz="2400" dirty="0">
              <a:solidFill>
                <a:prstClr val="black"/>
              </a:solidFill>
              <a:latin typeface="UTM Avo" panose="02040603050506020204" pitchFamily="18" charset="0"/>
              <a:cs typeface="Times New Roman" pitchFamily="18" charset="0"/>
            </a:endParaRPr>
          </a:p>
          <a:p>
            <a:pPr lvl="0" algn="ctr">
              <a:lnSpc>
                <a:spcPct val="150000"/>
              </a:lnSpc>
            </a:pPr>
            <a:r>
              <a:rPr lang="vi-VN" sz="2400" dirty="0">
                <a:solidFill>
                  <a:prstClr val="black"/>
                </a:solidFill>
                <a:latin typeface="UTM Avo" panose="02040603050506020204" pitchFamily="18" charset="0"/>
                <a:cs typeface="Times New Roman" pitchFamily="18" charset="0"/>
              </a:rPr>
              <a:t>trung bình trên 3,8%.</a:t>
            </a:r>
          </a:p>
        </p:txBody>
      </p:sp>
      <p:pic>
        <p:nvPicPr>
          <p:cNvPr id="11" name="Picture 10" descr="tich.png">
            <a:extLst>
              <a:ext uri="{FF2B5EF4-FFF2-40B4-BE49-F238E27FC236}">
                <a16:creationId xmlns:a16="http://schemas.microsoft.com/office/drawing/2014/main" id="{88C073F9-4A3D-1999-C148-4BBA5BA789EB}"/>
              </a:ext>
            </a:extLst>
          </p:cNvPr>
          <p:cNvPicPr>
            <a:picLocks noChangeAspect="1"/>
          </p:cNvPicPr>
          <p:nvPr/>
        </p:nvPicPr>
        <p:blipFill>
          <a:blip r:embed="rId3" cstate="print"/>
          <a:stretch>
            <a:fillRect/>
          </a:stretch>
        </p:blipFill>
        <p:spPr>
          <a:xfrm>
            <a:off x="9683268" y="5562313"/>
            <a:ext cx="723900" cy="723900"/>
          </a:xfrm>
          <a:prstGeom prst="rect">
            <a:avLst/>
          </a:prstGeom>
        </p:spPr>
      </p:pic>
      <p:pic>
        <p:nvPicPr>
          <p:cNvPr id="12" name="Picture 11" descr="sai.png">
            <a:extLst>
              <a:ext uri="{FF2B5EF4-FFF2-40B4-BE49-F238E27FC236}">
                <a16:creationId xmlns:a16="http://schemas.microsoft.com/office/drawing/2014/main" id="{DAE156B3-E002-0718-7A60-6344F7395358}"/>
              </a:ext>
            </a:extLst>
          </p:cNvPr>
          <p:cNvPicPr>
            <a:picLocks noChangeAspect="1"/>
          </p:cNvPicPr>
          <p:nvPr/>
        </p:nvPicPr>
        <p:blipFill>
          <a:blip r:embed="rId4" cstate="print"/>
          <a:stretch>
            <a:fillRect/>
          </a:stretch>
        </p:blipFill>
        <p:spPr>
          <a:xfrm>
            <a:off x="9683268" y="2210040"/>
            <a:ext cx="533400" cy="533400"/>
          </a:xfrm>
          <a:prstGeom prst="rect">
            <a:avLst/>
          </a:prstGeom>
        </p:spPr>
      </p:pic>
      <p:pic>
        <p:nvPicPr>
          <p:cNvPr id="13" name="Picture 12" descr="sai.png">
            <a:extLst>
              <a:ext uri="{FF2B5EF4-FFF2-40B4-BE49-F238E27FC236}">
                <a16:creationId xmlns:a16="http://schemas.microsoft.com/office/drawing/2014/main" id="{DE68846E-9AA0-E442-FEBD-ED6C4F5E8572}"/>
              </a:ext>
            </a:extLst>
          </p:cNvPr>
          <p:cNvPicPr>
            <a:picLocks noChangeAspect="1"/>
          </p:cNvPicPr>
          <p:nvPr/>
        </p:nvPicPr>
        <p:blipFill>
          <a:blip r:embed="rId4" cstate="print"/>
          <a:stretch>
            <a:fillRect/>
          </a:stretch>
        </p:blipFill>
        <p:spPr>
          <a:xfrm>
            <a:off x="9673984" y="4590568"/>
            <a:ext cx="533400" cy="533400"/>
          </a:xfrm>
          <a:prstGeom prst="rect">
            <a:avLst/>
          </a:prstGeom>
        </p:spPr>
      </p:pic>
      <p:pic>
        <p:nvPicPr>
          <p:cNvPr id="14" name="Picture 13" descr="sai.png">
            <a:extLst>
              <a:ext uri="{FF2B5EF4-FFF2-40B4-BE49-F238E27FC236}">
                <a16:creationId xmlns:a16="http://schemas.microsoft.com/office/drawing/2014/main" id="{21D53DCA-B3DF-6716-FD60-3D8C2E3263BF}"/>
              </a:ext>
            </a:extLst>
          </p:cNvPr>
          <p:cNvPicPr>
            <a:picLocks noChangeAspect="1"/>
          </p:cNvPicPr>
          <p:nvPr/>
        </p:nvPicPr>
        <p:blipFill>
          <a:blip r:embed="rId4" cstate="print"/>
          <a:stretch>
            <a:fillRect/>
          </a:stretch>
        </p:blipFill>
        <p:spPr>
          <a:xfrm>
            <a:off x="9664700" y="3466630"/>
            <a:ext cx="533400" cy="533400"/>
          </a:xfrm>
          <a:prstGeom prst="rect">
            <a:avLst/>
          </a:prstGeom>
        </p:spPr>
      </p:pic>
      <p:pic>
        <p:nvPicPr>
          <p:cNvPr id="15" name="Picture 14" descr="Logo, company name&#10;&#10;Description automatically generated">
            <a:extLst>
              <a:ext uri="{FF2B5EF4-FFF2-40B4-BE49-F238E27FC236}">
                <a16:creationId xmlns:a16="http://schemas.microsoft.com/office/drawing/2014/main" id="{59A13CD7-86FF-B025-EFD2-542A267BF24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751106" cy="838200"/>
          </a:xfrm>
          <a:prstGeom prst="rect">
            <a:avLst/>
          </a:prstGeom>
        </p:spPr>
      </p:pic>
      <p:pic>
        <p:nvPicPr>
          <p:cNvPr id="16" name="Picture 15" descr="sao.png">
            <a:hlinkClick r:id="rId6" action="ppaction://hlinksldjump"/>
            <a:extLst>
              <a:ext uri="{FF2B5EF4-FFF2-40B4-BE49-F238E27FC236}">
                <a16:creationId xmlns:a16="http://schemas.microsoft.com/office/drawing/2014/main" id="{D1486A4B-FC8F-1074-9B2D-E3044F03DA53}"/>
              </a:ext>
            </a:extLst>
          </p:cNvPr>
          <p:cNvPicPr>
            <a:picLocks noChangeAspect="1"/>
          </p:cNvPicPr>
          <p:nvPr/>
        </p:nvPicPr>
        <p:blipFill>
          <a:blip r:embed="rId7" cstate="print"/>
          <a:stretch>
            <a:fillRect/>
          </a:stretch>
        </p:blipFill>
        <p:spPr>
          <a:xfrm>
            <a:off x="10629418" y="5562313"/>
            <a:ext cx="1353315" cy="1237491"/>
          </a:xfrm>
          <a:prstGeom prst="rect">
            <a:avLst/>
          </a:prstGeom>
        </p:spPr>
      </p:pic>
    </p:spTree>
    <p:extLst>
      <p:ext uri="{BB962C8B-B14F-4D97-AF65-F5344CB8AC3E}">
        <p14:creationId xmlns:p14="http://schemas.microsoft.com/office/powerpoint/2010/main" val="4293978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childTnLst>
              </p:cTn>
              <p:nextCondLst>
                <p:cond evt="onClick" delay="0">
                  <p:tgtEl>
                    <p:spTgt spid="2"/>
                  </p:tgtEl>
                </p:cond>
              </p:nextCondLst>
            </p:seq>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down)">
                                      <p:cBhvr>
                                        <p:cTn id="13" dur="500"/>
                                        <p:tgtEl>
                                          <p:spTgt spid="14"/>
                                        </p:tgtEl>
                                      </p:cBhvr>
                                    </p:animEffect>
                                  </p:childTnLst>
                                </p:cTn>
                              </p:par>
                            </p:childTnLst>
                          </p:cTn>
                        </p:par>
                      </p:childTnLst>
                    </p:cTn>
                  </p:par>
                </p:childTnLst>
              </p:cTn>
              <p:nextCondLst>
                <p:cond evt="onClick" delay="0">
                  <p:tgtEl>
                    <p:spTgt spid="8"/>
                  </p:tgtEl>
                </p:cond>
              </p:nextCondLst>
            </p:seq>
            <p:seq concurrent="1" nextAc="seek">
              <p:cTn id="14" restart="whenNotActive" fill="hold" evtFilter="cancelBubble" nodeType="interactiveSeq">
                <p:stCondLst>
                  <p:cond evt="onClick" delay="0">
                    <p:tgtEl>
                      <p:spTgt spid="9"/>
                    </p:tgtEl>
                  </p:cond>
                </p:stCondLst>
                <p:endSync evt="end" delay="0">
                  <p:rtn val="all"/>
                </p:endSync>
                <p:childTnLst>
                  <p:par>
                    <p:cTn id="15" fill="hold">
                      <p:stCondLst>
                        <p:cond delay="0"/>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childTnLst>
                    </p:cTn>
                  </p:par>
                </p:childTnLst>
              </p:cTn>
              <p:nextCondLst>
                <p:cond evt="onClick" delay="0">
                  <p:tgtEl>
                    <p:spTgt spid="9"/>
                  </p:tgtEl>
                </p:cond>
              </p:nextCondLst>
            </p:seq>
            <p:seq concurrent="1" nextAc="seek">
              <p:cTn id="20" restart="whenNotActive" fill="hold" evtFilter="cancelBubble" nodeType="interactiveSeq">
                <p:stCondLst>
                  <p:cond evt="onClick" delay="0">
                    <p:tgtEl>
                      <p:spTgt spid="10"/>
                    </p:tgtEl>
                  </p:cond>
                </p:stCondLst>
                <p:endSync evt="end" delay="0">
                  <p:rtn val="all"/>
                </p:endSync>
                <p:childTnLst>
                  <p:par>
                    <p:cTn id="21" fill="hold">
                      <p:stCondLst>
                        <p:cond delay="0"/>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down)">
                                      <p:cBhvr>
                                        <p:cTn id="25" dur="500"/>
                                        <p:tgtEl>
                                          <p:spTgt spid="11"/>
                                        </p:tgtEl>
                                      </p:cBhvr>
                                    </p:animEffect>
                                  </p:childTnLst>
                                </p:cTn>
                              </p:par>
                            </p:childTnLst>
                          </p:cTn>
                        </p:par>
                      </p:childTnLst>
                    </p:cTn>
                  </p:par>
                </p:childTnLst>
              </p:cTn>
              <p:nextCondLst>
                <p:cond evt="onClick" delay="0">
                  <p:tgtEl>
                    <p:spTgt spid="10"/>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EBC30B-B420-AA95-41F1-136BF1D80111}"/>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D2F8A111-7CF9-59CF-281F-D7C70929949C}"/>
              </a:ext>
            </a:extLst>
          </p:cNvPr>
          <p:cNvSpPr/>
          <p:nvPr/>
        </p:nvSpPr>
        <p:spPr>
          <a:xfrm>
            <a:off x="1924050" y="1911239"/>
            <a:ext cx="8343900" cy="112149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400" dirty="0">
                <a:solidFill>
                  <a:prstClr val="black"/>
                </a:solidFill>
                <a:latin typeface="UTM Avo" panose="02040603050506020204" pitchFamily="18" charset="0"/>
                <a:cs typeface="Times New Roman" pitchFamily="18" charset="0"/>
              </a:rPr>
              <a:t>A. Phát triển không ổn định và rơi</a:t>
            </a:r>
            <a:endParaRPr lang="en-US" sz="2400" dirty="0">
              <a:solidFill>
                <a:prstClr val="black"/>
              </a:solidFill>
              <a:latin typeface="UTM Avo" panose="02040603050506020204" pitchFamily="18" charset="0"/>
              <a:cs typeface="Times New Roman" pitchFamily="18" charset="0"/>
            </a:endParaRPr>
          </a:p>
          <a:p>
            <a:pPr lvl="0" algn="ctr">
              <a:lnSpc>
                <a:spcPct val="150000"/>
              </a:lnSpc>
            </a:pPr>
            <a:r>
              <a:rPr lang="vi-VN" sz="2400" dirty="0">
                <a:solidFill>
                  <a:prstClr val="black"/>
                </a:solidFill>
                <a:latin typeface="UTM Avo" panose="02040603050506020204" pitchFamily="18" charset="0"/>
                <a:cs typeface="Times New Roman" pitchFamily="18" charset="0"/>
              </a:rPr>
              <a:t>vào khủng hoảng theo chu kì.</a:t>
            </a:r>
          </a:p>
        </p:txBody>
      </p:sp>
      <p:sp>
        <p:nvSpPr>
          <p:cNvPr id="3" name="Rectangle: Rounded Corners 2">
            <a:extLst>
              <a:ext uri="{FF2B5EF4-FFF2-40B4-BE49-F238E27FC236}">
                <a16:creationId xmlns:a16="http://schemas.microsoft.com/office/drawing/2014/main" id="{EC133A27-3C2E-A2A7-FA1A-84A4A9AC7581}"/>
              </a:ext>
            </a:extLst>
          </p:cNvPr>
          <p:cNvSpPr/>
          <p:nvPr/>
        </p:nvSpPr>
        <p:spPr>
          <a:xfrm>
            <a:off x="1619250" y="268765"/>
            <a:ext cx="9029700" cy="1564793"/>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400" b="1" dirty="0">
                <a:solidFill>
                  <a:prstClr val="black"/>
                </a:solidFill>
                <a:latin typeface="UTM Avo" panose="02040603050506020204" pitchFamily="18" charset="0"/>
                <a:cs typeface="Times New Roman" pitchFamily="18" charset="0"/>
              </a:rPr>
              <a:t>Câu 3. </a:t>
            </a:r>
            <a:r>
              <a:rPr lang="vi-VN" sz="2400" dirty="0">
                <a:solidFill>
                  <a:prstClr val="black"/>
                </a:solidFill>
                <a:latin typeface="UTM Avo" panose="02040603050506020204" pitchFamily="18" charset="0"/>
                <a:cs typeface="Times New Roman" pitchFamily="18" charset="0"/>
              </a:rPr>
              <a:t>Ý nào sau đây không phải là thách thức của nền kinh tế Mỹ từ năm 1991 đến nay?</a:t>
            </a:r>
          </a:p>
        </p:txBody>
      </p:sp>
      <p:sp>
        <p:nvSpPr>
          <p:cNvPr id="8" name="Rectangle: Rounded Corners 7">
            <a:extLst>
              <a:ext uri="{FF2B5EF4-FFF2-40B4-BE49-F238E27FC236}">
                <a16:creationId xmlns:a16="http://schemas.microsoft.com/office/drawing/2014/main" id="{66EB6EFC-3470-126F-55EE-2DF926219717}"/>
              </a:ext>
            </a:extLst>
          </p:cNvPr>
          <p:cNvSpPr>
            <a:spLocks/>
          </p:cNvSpPr>
          <p:nvPr/>
        </p:nvSpPr>
        <p:spPr>
          <a:xfrm>
            <a:off x="1924050" y="3110410"/>
            <a:ext cx="8343900" cy="112149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400" dirty="0">
                <a:solidFill>
                  <a:prstClr val="black"/>
                </a:solidFill>
                <a:latin typeface="UTM Avo" panose="02040603050506020204" pitchFamily="18" charset="0"/>
                <a:cs typeface="Times New Roman" pitchFamily="18" charset="0"/>
              </a:rPr>
              <a:t>B. Đối mặt với những khủng hoảng</a:t>
            </a:r>
            <a:endParaRPr lang="en-US" sz="2400" dirty="0">
              <a:solidFill>
                <a:prstClr val="black"/>
              </a:solidFill>
              <a:latin typeface="UTM Avo" panose="02040603050506020204" pitchFamily="18" charset="0"/>
              <a:cs typeface="Times New Roman" pitchFamily="18" charset="0"/>
            </a:endParaRPr>
          </a:p>
          <a:p>
            <a:pPr lvl="0" algn="ctr">
              <a:lnSpc>
                <a:spcPct val="150000"/>
              </a:lnSpc>
            </a:pPr>
            <a:r>
              <a:rPr lang="vi-VN" sz="2400" dirty="0">
                <a:solidFill>
                  <a:prstClr val="black"/>
                </a:solidFill>
                <a:latin typeface="UTM Avo" panose="02040603050506020204" pitchFamily="18" charset="0"/>
                <a:cs typeface="Times New Roman" pitchFamily="18" charset="0"/>
              </a:rPr>
              <a:t>nghiêm trọng.</a:t>
            </a:r>
          </a:p>
        </p:txBody>
      </p:sp>
      <p:sp>
        <p:nvSpPr>
          <p:cNvPr id="9" name="Rectangle: Rounded Corners 8">
            <a:extLst>
              <a:ext uri="{FF2B5EF4-FFF2-40B4-BE49-F238E27FC236}">
                <a16:creationId xmlns:a16="http://schemas.microsoft.com/office/drawing/2014/main" id="{97F44D9F-EED1-39AE-C707-4B4CB6244798}"/>
              </a:ext>
            </a:extLst>
          </p:cNvPr>
          <p:cNvSpPr/>
          <p:nvPr/>
        </p:nvSpPr>
        <p:spPr>
          <a:xfrm>
            <a:off x="1924050" y="4305570"/>
            <a:ext cx="8343900" cy="112149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400" dirty="0">
                <a:solidFill>
                  <a:prstClr val="black"/>
                </a:solidFill>
                <a:latin typeface="UTM Avo" panose="02040603050506020204" pitchFamily="18" charset="0"/>
                <a:cs typeface="Times New Roman" pitchFamily="18" charset="0"/>
              </a:rPr>
              <a:t>C. Bị Trung Quốc cạnh tranh</a:t>
            </a:r>
            <a:endParaRPr lang="en-US" sz="2400" dirty="0">
              <a:solidFill>
                <a:prstClr val="black"/>
              </a:solidFill>
              <a:latin typeface="UTM Avo" panose="02040603050506020204" pitchFamily="18" charset="0"/>
              <a:cs typeface="Times New Roman" pitchFamily="18" charset="0"/>
            </a:endParaRPr>
          </a:p>
          <a:p>
            <a:pPr lvl="0" algn="ctr">
              <a:lnSpc>
                <a:spcPct val="150000"/>
              </a:lnSpc>
            </a:pPr>
            <a:r>
              <a:rPr lang="vi-VN" sz="2400" dirty="0">
                <a:solidFill>
                  <a:prstClr val="black"/>
                </a:solidFill>
                <a:latin typeface="UTM Avo" panose="02040603050506020204" pitchFamily="18" charset="0"/>
                <a:cs typeface="Times New Roman" pitchFamily="18" charset="0"/>
              </a:rPr>
              <a:t>vị trí số 1 về kinh tế. </a:t>
            </a:r>
          </a:p>
        </p:txBody>
      </p:sp>
      <p:sp>
        <p:nvSpPr>
          <p:cNvPr id="10" name="Rectangle: Rounded Corners 9">
            <a:extLst>
              <a:ext uri="{FF2B5EF4-FFF2-40B4-BE49-F238E27FC236}">
                <a16:creationId xmlns:a16="http://schemas.microsoft.com/office/drawing/2014/main" id="{CD6E6967-F7BA-2706-5C08-8E544425E0E3}"/>
              </a:ext>
            </a:extLst>
          </p:cNvPr>
          <p:cNvSpPr/>
          <p:nvPr/>
        </p:nvSpPr>
        <p:spPr>
          <a:xfrm>
            <a:off x="1962150" y="5500730"/>
            <a:ext cx="8343900" cy="112149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400" dirty="0">
                <a:solidFill>
                  <a:prstClr val="black"/>
                </a:solidFill>
                <a:latin typeface="UTM Avo" panose="02040603050506020204" pitchFamily="18" charset="0"/>
                <a:cs typeface="Times New Roman" pitchFamily="18" charset="0"/>
              </a:rPr>
              <a:t>D. Gánh nặng tài chính do tình trạng</a:t>
            </a:r>
            <a:endParaRPr lang="en-US" sz="2400" dirty="0">
              <a:solidFill>
                <a:prstClr val="black"/>
              </a:solidFill>
              <a:latin typeface="UTM Avo" panose="02040603050506020204" pitchFamily="18" charset="0"/>
              <a:cs typeface="Times New Roman" pitchFamily="18" charset="0"/>
            </a:endParaRPr>
          </a:p>
          <a:p>
            <a:pPr lvl="0" algn="ctr">
              <a:lnSpc>
                <a:spcPct val="150000"/>
              </a:lnSpc>
            </a:pPr>
            <a:r>
              <a:rPr lang="vi-VN" sz="2400" dirty="0">
                <a:solidFill>
                  <a:prstClr val="black"/>
                </a:solidFill>
                <a:latin typeface="UTM Avo" panose="02040603050506020204" pitchFamily="18" charset="0"/>
                <a:cs typeface="Times New Roman" pitchFamily="18" charset="0"/>
              </a:rPr>
              <a:t>nhập cư ồ ạt gây nên.</a:t>
            </a:r>
          </a:p>
        </p:txBody>
      </p:sp>
      <p:pic>
        <p:nvPicPr>
          <p:cNvPr id="11" name="Picture 10" descr="tich.png">
            <a:extLst>
              <a:ext uri="{FF2B5EF4-FFF2-40B4-BE49-F238E27FC236}">
                <a16:creationId xmlns:a16="http://schemas.microsoft.com/office/drawing/2014/main" id="{CED0D8C8-D84F-47BA-D933-A0CF12CB0B77}"/>
              </a:ext>
            </a:extLst>
          </p:cNvPr>
          <p:cNvPicPr>
            <a:picLocks noChangeAspect="1"/>
          </p:cNvPicPr>
          <p:nvPr/>
        </p:nvPicPr>
        <p:blipFill>
          <a:blip r:embed="rId3" cstate="print"/>
          <a:stretch>
            <a:fillRect/>
          </a:stretch>
        </p:blipFill>
        <p:spPr>
          <a:xfrm>
            <a:off x="9683268" y="5562313"/>
            <a:ext cx="723900" cy="723900"/>
          </a:xfrm>
          <a:prstGeom prst="rect">
            <a:avLst/>
          </a:prstGeom>
        </p:spPr>
      </p:pic>
      <p:pic>
        <p:nvPicPr>
          <p:cNvPr id="12" name="Picture 11" descr="sai.png">
            <a:extLst>
              <a:ext uri="{FF2B5EF4-FFF2-40B4-BE49-F238E27FC236}">
                <a16:creationId xmlns:a16="http://schemas.microsoft.com/office/drawing/2014/main" id="{0242041D-ABD0-62F9-ABE0-A5EC8A0490DD}"/>
              </a:ext>
            </a:extLst>
          </p:cNvPr>
          <p:cNvPicPr>
            <a:picLocks noChangeAspect="1"/>
          </p:cNvPicPr>
          <p:nvPr/>
        </p:nvPicPr>
        <p:blipFill>
          <a:blip r:embed="rId4" cstate="print"/>
          <a:stretch>
            <a:fillRect/>
          </a:stretch>
        </p:blipFill>
        <p:spPr>
          <a:xfrm>
            <a:off x="9683268" y="2210040"/>
            <a:ext cx="533400" cy="533400"/>
          </a:xfrm>
          <a:prstGeom prst="rect">
            <a:avLst/>
          </a:prstGeom>
        </p:spPr>
      </p:pic>
      <p:pic>
        <p:nvPicPr>
          <p:cNvPr id="13" name="Picture 12" descr="sai.png">
            <a:extLst>
              <a:ext uri="{FF2B5EF4-FFF2-40B4-BE49-F238E27FC236}">
                <a16:creationId xmlns:a16="http://schemas.microsoft.com/office/drawing/2014/main" id="{ECF3CE27-D9D8-1B19-B8BA-0024C1A3B942}"/>
              </a:ext>
            </a:extLst>
          </p:cNvPr>
          <p:cNvPicPr>
            <a:picLocks noChangeAspect="1"/>
          </p:cNvPicPr>
          <p:nvPr/>
        </p:nvPicPr>
        <p:blipFill>
          <a:blip r:embed="rId4" cstate="print"/>
          <a:stretch>
            <a:fillRect/>
          </a:stretch>
        </p:blipFill>
        <p:spPr>
          <a:xfrm>
            <a:off x="9673984" y="4590568"/>
            <a:ext cx="533400" cy="533400"/>
          </a:xfrm>
          <a:prstGeom prst="rect">
            <a:avLst/>
          </a:prstGeom>
        </p:spPr>
      </p:pic>
      <p:pic>
        <p:nvPicPr>
          <p:cNvPr id="14" name="Picture 13" descr="sai.png">
            <a:extLst>
              <a:ext uri="{FF2B5EF4-FFF2-40B4-BE49-F238E27FC236}">
                <a16:creationId xmlns:a16="http://schemas.microsoft.com/office/drawing/2014/main" id="{7E368DF4-539B-E470-EF64-2BC21F05CC8E}"/>
              </a:ext>
            </a:extLst>
          </p:cNvPr>
          <p:cNvPicPr>
            <a:picLocks noChangeAspect="1"/>
          </p:cNvPicPr>
          <p:nvPr/>
        </p:nvPicPr>
        <p:blipFill>
          <a:blip r:embed="rId4" cstate="print"/>
          <a:stretch>
            <a:fillRect/>
          </a:stretch>
        </p:blipFill>
        <p:spPr>
          <a:xfrm>
            <a:off x="9664700" y="3466630"/>
            <a:ext cx="533400" cy="533400"/>
          </a:xfrm>
          <a:prstGeom prst="rect">
            <a:avLst/>
          </a:prstGeom>
        </p:spPr>
      </p:pic>
      <p:pic>
        <p:nvPicPr>
          <p:cNvPr id="15" name="Picture 14" descr="Logo, company name&#10;&#10;Description automatically generated">
            <a:extLst>
              <a:ext uri="{FF2B5EF4-FFF2-40B4-BE49-F238E27FC236}">
                <a16:creationId xmlns:a16="http://schemas.microsoft.com/office/drawing/2014/main" id="{A37E19BB-D7D8-0D43-0BB7-F02F0D0F57D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751106" cy="838200"/>
          </a:xfrm>
          <a:prstGeom prst="rect">
            <a:avLst/>
          </a:prstGeom>
        </p:spPr>
      </p:pic>
      <p:pic>
        <p:nvPicPr>
          <p:cNvPr id="16" name="Picture 15" descr="sao.png">
            <a:hlinkClick r:id="rId6" action="ppaction://hlinksldjump"/>
            <a:extLst>
              <a:ext uri="{FF2B5EF4-FFF2-40B4-BE49-F238E27FC236}">
                <a16:creationId xmlns:a16="http://schemas.microsoft.com/office/drawing/2014/main" id="{DD4FA7FE-38DA-F120-D756-7A9D62225C40}"/>
              </a:ext>
            </a:extLst>
          </p:cNvPr>
          <p:cNvPicPr>
            <a:picLocks noChangeAspect="1"/>
          </p:cNvPicPr>
          <p:nvPr/>
        </p:nvPicPr>
        <p:blipFill>
          <a:blip r:embed="rId7" cstate="print"/>
          <a:stretch>
            <a:fillRect/>
          </a:stretch>
        </p:blipFill>
        <p:spPr>
          <a:xfrm>
            <a:off x="10629418" y="5562313"/>
            <a:ext cx="1353315" cy="1237491"/>
          </a:xfrm>
          <a:prstGeom prst="rect">
            <a:avLst/>
          </a:prstGeom>
        </p:spPr>
      </p:pic>
    </p:spTree>
    <p:extLst>
      <p:ext uri="{BB962C8B-B14F-4D97-AF65-F5344CB8AC3E}">
        <p14:creationId xmlns:p14="http://schemas.microsoft.com/office/powerpoint/2010/main" val="145475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childTnLst>
              </p:cTn>
              <p:nextCondLst>
                <p:cond evt="onClick" delay="0">
                  <p:tgtEl>
                    <p:spTgt spid="2"/>
                  </p:tgtEl>
                </p:cond>
              </p:nextCondLst>
            </p:seq>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down)">
                                      <p:cBhvr>
                                        <p:cTn id="13" dur="500"/>
                                        <p:tgtEl>
                                          <p:spTgt spid="14"/>
                                        </p:tgtEl>
                                      </p:cBhvr>
                                    </p:animEffect>
                                  </p:childTnLst>
                                </p:cTn>
                              </p:par>
                            </p:childTnLst>
                          </p:cTn>
                        </p:par>
                      </p:childTnLst>
                    </p:cTn>
                  </p:par>
                </p:childTnLst>
              </p:cTn>
              <p:nextCondLst>
                <p:cond evt="onClick" delay="0">
                  <p:tgtEl>
                    <p:spTgt spid="8"/>
                  </p:tgtEl>
                </p:cond>
              </p:nextCondLst>
            </p:seq>
            <p:seq concurrent="1" nextAc="seek">
              <p:cTn id="14" restart="whenNotActive" fill="hold" evtFilter="cancelBubble" nodeType="interactiveSeq">
                <p:stCondLst>
                  <p:cond evt="onClick" delay="0">
                    <p:tgtEl>
                      <p:spTgt spid="9"/>
                    </p:tgtEl>
                  </p:cond>
                </p:stCondLst>
                <p:endSync evt="end" delay="0">
                  <p:rtn val="all"/>
                </p:endSync>
                <p:childTnLst>
                  <p:par>
                    <p:cTn id="15" fill="hold">
                      <p:stCondLst>
                        <p:cond delay="0"/>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childTnLst>
                    </p:cTn>
                  </p:par>
                </p:childTnLst>
              </p:cTn>
              <p:nextCondLst>
                <p:cond evt="onClick" delay="0">
                  <p:tgtEl>
                    <p:spTgt spid="9"/>
                  </p:tgtEl>
                </p:cond>
              </p:nextCondLst>
            </p:seq>
            <p:seq concurrent="1" nextAc="seek">
              <p:cTn id="20" restart="whenNotActive" fill="hold" evtFilter="cancelBubble" nodeType="interactiveSeq">
                <p:stCondLst>
                  <p:cond evt="onClick" delay="0">
                    <p:tgtEl>
                      <p:spTgt spid="10"/>
                    </p:tgtEl>
                  </p:cond>
                </p:stCondLst>
                <p:endSync evt="end" delay="0">
                  <p:rtn val="all"/>
                </p:endSync>
                <p:childTnLst>
                  <p:par>
                    <p:cTn id="21" fill="hold">
                      <p:stCondLst>
                        <p:cond delay="0"/>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down)">
                                      <p:cBhvr>
                                        <p:cTn id="25" dur="500"/>
                                        <p:tgtEl>
                                          <p:spTgt spid="11"/>
                                        </p:tgtEl>
                                      </p:cBhvr>
                                    </p:animEffect>
                                  </p:childTnLst>
                                </p:cTn>
                              </p:par>
                            </p:childTnLst>
                          </p:cTn>
                        </p:par>
                      </p:childTnLst>
                    </p:cTn>
                  </p:par>
                </p:childTnLst>
              </p:cTn>
              <p:nextCondLst>
                <p:cond evt="onClick" delay="0">
                  <p:tgtEl>
                    <p:spTgt spid="10"/>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00439B-BBF0-013E-FFBA-91E8E1E1EF33}"/>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092CAD8F-DA00-73A5-E2D7-65C7CA183E73}"/>
              </a:ext>
            </a:extLst>
          </p:cNvPr>
          <p:cNvSpPr/>
          <p:nvPr/>
        </p:nvSpPr>
        <p:spPr>
          <a:xfrm>
            <a:off x="1924050" y="1911239"/>
            <a:ext cx="8343900" cy="112149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400" dirty="0">
                <a:solidFill>
                  <a:prstClr val="black"/>
                </a:solidFill>
                <a:latin typeface="UTM Avo" panose="02040603050506020204" pitchFamily="18" charset="0"/>
                <a:cs typeface="Times New Roman" pitchFamily="18" charset="0"/>
              </a:rPr>
              <a:t>A. Gia tăng liên tục trong giai đoạn</a:t>
            </a:r>
            <a:endParaRPr lang="en-US" sz="2400" dirty="0">
              <a:solidFill>
                <a:prstClr val="black"/>
              </a:solidFill>
              <a:latin typeface="UTM Avo" panose="02040603050506020204" pitchFamily="18" charset="0"/>
              <a:cs typeface="Times New Roman" pitchFamily="18" charset="0"/>
            </a:endParaRPr>
          </a:p>
          <a:p>
            <a:pPr lvl="0" algn="ctr">
              <a:lnSpc>
                <a:spcPct val="150000"/>
              </a:lnSpc>
            </a:pPr>
            <a:r>
              <a:rPr lang="vi-VN" sz="2400" dirty="0">
                <a:solidFill>
                  <a:prstClr val="black"/>
                </a:solidFill>
                <a:latin typeface="UTM Avo" panose="02040603050506020204" pitchFamily="18" charset="0"/>
                <a:cs typeface="Times New Roman" pitchFamily="18" charset="0"/>
              </a:rPr>
              <a:t>1991 – 2000, không ổn định từ năm 2000.</a:t>
            </a:r>
          </a:p>
        </p:txBody>
      </p:sp>
      <p:sp>
        <p:nvSpPr>
          <p:cNvPr id="3" name="Rectangle: Rounded Corners 2">
            <a:extLst>
              <a:ext uri="{FF2B5EF4-FFF2-40B4-BE49-F238E27FC236}">
                <a16:creationId xmlns:a16="http://schemas.microsoft.com/office/drawing/2014/main" id="{2FA1FAE2-773A-8741-5A6D-C50AB8F42FCC}"/>
              </a:ext>
            </a:extLst>
          </p:cNvPr>
          <p:cNvSpPr/>
          <p:nvPr/>
        </p:nvSpPr>
        <p:spPr>
          <a:xfrm>
            <a:off x="1619250" y="268765"/>
            <a:ext cx="9029700" cy="1564793"/>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400" b="1" dirty="0">
                <a:solidFill>
                  <a:prstClr val="black"/>
                </a:solidFill>
                <a:latin typeface="UTM Avo" panose="02040603050506020204" pitchFamily="18" charset="0"/>
                <a:cs typeface="Times New Roman" pitchFamily="18" charset="0"/>
              </a:rPr>
              <a:t>Câu 4. </a:t>
            </a:r>
            <a:r>
              <a:rPr lang="vi-VN" sz="2400" dirty="0">
                <a:solidFill>
                  <a:prstClr val="black"/>
                </a:solidFill>
                <a:latin typeface="UTM Avo" panose="02040603050506020204" pitchFamily="18" charset="0"/>
                <a:cs typeface="Times New Roman" pitchFamily="18" charset="0"/>
              </a:rPr>
              <a:t>Nhận xét nào sau đây phản ánh đúng tốc độ tăng trưởng GDP của nước Mỹ từ năm 1991 đến nay?</a:t>
            </a:r>
          </a:p>
        </p:txBody>
      </p:sp>
      <p:sp>
        <p:nvSpPr>
          <p:cNvPr id="8" name="Rectangle: Rounded Corners 7">
            <a:extLst>
              <a:ext uri="{FF2B5EF4-FFF2-40B4-BE49-F238E27FC236}">
                <a16:creationId xmlns:a16="http://schemas.microsoft.com/office/drawing/2014/main" id="{69216CE9-4EC8-F5ED-0433-B35CD336A3E1}"/>
              </a:ext>
            </a:extLst>
          </p:cNvPr>
          <p:cNvSpPr>
            <a:spLocks/>
          </p:cNvSpPr>
          <p:nvPr/>
        </p:nvSpPr>
        <p:spPr>
          <a:xfrm>
            <a:off x="1924050" y="3110410"/>
            <a:ext cx="8343900" cy="112149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400" dirty="0">
                <a:solidFill>
                  <a:prstClr val="black"/>
                </a:solidFill>
                <a:latin typeface="UTM Avo" panose="02040603050506020204" pitchFamily="18" charset="0"/>
                <a:cs typeface="Times New Roman" pitchFamily="18" charset="0"/>
              </a:rPr>
              <a:t>B. Tăng trưởng ổn định và liên tục,</a:t>
            </a:r>
            <a:endParaRPr lang="en-US" sz="2400" dirty="0">
              <a:solidFill>
                <a:prstClr val="black"/>
              </a:solidFill>
              <a:latin typeface="UTM Avo" panose="02040603050506020204" pitchFamily="18" charset="0"/>
              <a:cs typeface="Times New Roman" pitchFamily="18" charset="0"/>
            </a:endParaRPr>
          </a:p>
          <a:p>
            <a:pPr lvl="0" algn="ctr">
              <a:lnSpc>
                <a:spcPct val="150000"/>
              </a:lnSpc>
            </a:pPr>
            <a:r>
              <a:rPr lang="vi-VN" sz="2400" dirty="0">
                <a:solidFill>
                  <a:prstClr val="black"/>
                </a:solidFill>
                <a:latin typeface="UTM Avo" panose="02040603050506020204" pitchFamily="18" charset="0"/>
                <a:cs typeface="Times New Roman" pitchFamily="18" charset="0"/>
              </a:rPr>
              <a:t>xen kẽ với cuộc khủng hoảng tài chính.</a:t>
            </a:r>
          </a:p>
        </p:txBody>
      </p:sp>
      <p:sp>
        <p:nvSpPr>
          <p:cNvPr id="9" name="Rectangle: Rounded Corners 8">
            <a:extLst>
              <a:ext uri="{FF2B5EF4-FFF2-40B4-BE49-F238E27FC236}">
                <a16:creationId xmlns:a16="http://schemas.microsoft.com/office/drawing/2014/main" id="{A3401D59-5917-AD37-1AEC-8B79002B0A0E}"/>
              </a:ext>
            </a:extLst>
          </p:cNvPr>
          <p:cNvSpPr/>
          <p:nvPr/>
        </p:nvSpPr>
        <p:spPr>
          <a:xfrm>
            <a:off x="1924050" y="4305570"/>
            <a:ext cx="8343900" cy="112149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400" dirty="0">
                <a:solidFill>
                  <a:prstClr val="black"/>
                </a:solidFill>
                <a:latin typeface="UTM Avo" panose="02040603050506020204" pitchFamily="18" charset="0"/>
                <a:cs typeface="Times New Roman" pitchFamily="18" charset="0"/>
              </a:rPr>
              <a:t>C. Tăng trưởng liên tục với tốc độ cao,</a:t>
            </a:r>
            <a:endParaRPr lang="en-US" sz="2400" dirty="0">
              <a:solidFill>
                <a:prstClr val="black"/>
              </a:solidFill>
              <a:latin typeface="UTM Avo" panose="02040603050506020204" pitchFamily="18" charset="0"/>
              <a:cs typeface="Times New Roman" pitchFamily="18" charset="0"/>
            </a:endParaRPr>
          </a:p>
          <a:p>
            <a:pPr lvl="0" algn="ctr">
              <a:lnSpc>
                <a:spcPct val="150000"/>
              </a:lnSpc>
            </a:pPr>
            <a:r>
              <a:rPr lang="vi-VN" sz="2400" dirty="0">
                <a:solidFill>
                  <a:prstClr val="black"/>
                </a:solidFill>
                <a:latin typeface="UTM Avo" panose="02040603050506020204" pitchFamily="18" charset="0"/>
                <a:cs typeface="Times New Roman" pitchFamily="18" charset="0"/>
              </a:rPr>
              <a:t>đặc biệt là năm 2021 (5,9%).</a:t>
            </a:r>
          </a:p>
        </p:txBody>
      </p:sp>
      <p:sp>
        <p:nvSpPr>
          <p:cNvPr id="10" name="Rectangle: Rounded Corners 9">
            <a:extLst>
              <a:ext uri="{FF2B5EF4-FFF2-40B4-BE49-F238E27FC236}">
                <a16:creationId xmlns:a16="http://schemas.microsoft.com/office/drawing/2014/main" id="{D15DB437-BF52-D45B-6CBD-7143E61D4500}"/>
              </a:ext>
            </a:extLst>
          </p:cNvPr>
          <p:cNvSpPr/>
          <p:nvPr/>
        </p:nvSpPr>
        <p:spPr>
          <a:xfrm>
            <a:off x="1962150" y="5500730"/>
            <a:ext cx="8343900" cy="112149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400" dirty="0">
                <a:solidFill>
                  <a:prstClr val="black"/>
                </a:solidFill>
                <a:latin typeface="UTM Avo" panose="02040603050506020204" pitchFamily="18" charset="0"/>
                <a:cs typeface="Times New Roman" pitchFamily="18" charset="0"/>
              </a:rPr>
              <a:t>D. Không ổn định trong giai đoạn</a:t>
            </a:r>
            <a:endParaRPr lang="en-US" sz="2400" dirty="0">
              <a:solidFill>
                <a:prstClr val="black"/>
              </a:solidFill>
              <a:latin typeface="UTM Avo" panose="02040603050506020204" pitchFamily="18" charset="0"/>
              <a:cs typeface="Times New Roman" pitchFamily="18" charset="0"/>
            </a:endParaRPr>
          </a:p>
          <a:p>
            <a:pPr lvl="0" algn="ctr">
              <a:lnSpc>
                <a:spcPct val="150000"/>
              </a:lnSpc>
            </a:pPr>
            <a:r>
              <a:rPr lang="vi-VN" sz="2400" dirty="0">
                <a:solidFill>
                  <a:prstClr val="black"/>
                </a:solidFill>
                <a:latin typeface="UTM Avo" panose="02040603050506020204" pitchFamily="18" charset="0"/>
                <a:cs typeface="Times New Roman" pitchFamily="18" charset="0"/>
              </a:rPr>
              <a:t>1991 – 2000, tăng trưởng trở lại từ năm 2000.</a:t>
            </a:r>
          </a:p>
        </p:txBody>
      </p:sp>
      <p:pic>
        <p:nvPicPr>
          <p:cNvPr id="11" name="Picture 10" descr="tich.png">
            <a:extLst>
              <a:ext uri="{FF2B5EF4-FFF2-40B4-BE49-F238E27FC236}">
                <a16:creationId xmlns:a16="http://schemas.microsoft.com/office/drawing/2014/main" id="{38763FA0-6E89-6826-3745-CFD0C054EA91}"/>
              </a:ext>
            </a:extLst>
          </p:cNvPr>
          <p:cNvPicPr>
            <a:picLocks noChangeAspect="1"/>
          </p:cNvPicPr>
          <p:nvPr/>
        </p:nvPicPr>
        <p:blipFill>
          <a:blip r:embed="rId3" cstate="print"/>
          <a:stretch>
            <a:fillRect/>
          </a:stretch>
        </p:blipFill>
        <p:spPr>
          <a:xfrm>
            <a:off x="9734550" y="2083418"/>
            <a:ext cx="723900" cy="723900"/>
          </a:xfrm>
          <a:prstGeom prst="rect">
            <a:avLst/>
          </a:prstGeom>
        </p:spPr>
      </p:pic>
      <p:pic>
        <p:nvPicPr>
          <p:cNvPr id="12" name="Picture 11" descr="sai.png">
            <a:extLst>
              <a:ext uri="{FF2B5EF4-FFF2-40B4-BE49-F238E27FC236}">
                <a16:creationId xmlns:a16="http://schemas.microsoft.com/office/drawing/2014/main" id="{131B7BE0-E0EC-43DF-B204-2C9C72FFD41B}"/>
              </a:ext>
            </a:extLst>
          </p:cNvPr>
          <p:cNvPicPr>
            <a:picLocks noChangeAspect="1"/>
          </p:cNvPicPr>
          <p:nvPr/>
        </p:nvPicPr>
        <p:blipFill>
          <a:blip r:embed="rId4" cstate="print"/>
          <a:stretch>
            <a:fillRect/>
          </a:stretch>
        </p:blipFill>
        <p:spPr>
          <a:xfrm>
            <a:off x="9734550" y="5794775"/>
            <a:ext cx="533400" cy="533400"/>
          </a:xfrm>
          <a:prstGeom prst="rect">
            <a:avLst/>
          </a:prstGeom>
        </p:spPr>
      </p:pic>
      <p:pic>
        <p:nvPicPr>
          <p:cNvPr id="13" name="Picture 12" descr="sai.png">
            <a:extLst>
              <a:ext uri="{FF2B5EF4-FFF2-40B4-BE49-F238E27FC236}">
                <a16:creationId xmlns:a16="http://schemas.microsoft.com/office/drawing/2014/main" id="{C522F033-DCBB-9065-77BF-E966A5CBB530}"/>
              </a:ext>
            </a:extLst>
          </p:cNvPr>
          <p:cNvPicPr>
            <a:picLocks noChangeAspect="1"/>
          </p:cNvPicPr>
          <p:nvPr/>
        </p:nvPicPr>
        <p:blipFill>
          <a:blip r:embed="rId4" cstate="print"/>
          <a:stretch>
            <a:fillRect/>
          </a:stretch>
        </p:blipFill>
        <p:spPr>
          <a:xfrm>
            <a:off x="9673984" y="4590568"/>
            <a:ext cx="533400" cy="533400"/>
          </a:xfrm>
          <a:prstGeom prst="rect">
            <a:avLst/>
          </a:prstGeom>
        </p:spPr>
      </p:pic>
      <p:pic>
        <p:nvPicPr>
          <p:cNvPr id="14" name="Picture 13" descr="sai.png">
            <a:extLst>
              <a:ext uri="{FF2B5EF4-FFF2-40B4-BE49-F238E27FC236}">
                <a16:creationId xmlns:a16="http://schemas.microsoft.com/office/drawing/2014/main" id="{E3EF540A-6B91-A053-A3E6-5835B37F5491}"/>
              </a:ext>
            </a:extLst>
          </p:cNvPr>
          <p:cNvPicPr>
            <a:picLocks noChangeAspect="1"/>
          </p:cNvPicPr>
          <p:nvPr/>
        </p:nvPicPr>
        <p:blipFill>
          <a:blip r:embed="rId4" cstate="print"/>
          <a:stretch>
            <a:fillRect/>
          </a:stretch>
        </p:blipFill>
        <p:spPr>
          <a:xfrm>
            <a:off x="9664700" y="3466630"/>
            <a:ext cx="533400" cy="533400"/>
          </a:xfrm>
          <a:prstGeom prst="rect">
            <a:avLst/>
          </a:prstGeom>
        </p:spPr>
      </p:pic>
      <p:pic>
        <p:nvPicPr>
          <p:cNvPr id="15" name="Picture 14" descr="Logo, company name&#10;&#10;Description automatically generated">
            <a:extLst>
              <a:ext uri="{FF2B5EF4-FFF2-40B4-BE49-F238E27FC236}">
                <a16:creationId xmlns:a16="http://schemas.microsoft.com/office/drawing/2014/main" id="{114F939D-024B-2372-EDF3-A009B5099A7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751106" cy="838200"/>
          </a:xfrm>
          <a:prstGeom prst="rect">
            <a:avLst/>
          </a:prstGeom>
        </p:spPr>
      </p:pic>
      <p:pic>
        <p:nvPicPr>
          <p:cNvPr id="16" name="Picture 15" descr="sao.png">
            <a:hlinkClick r:id="rId6" action="ppaction://hlinksldjump"/>
            <a:extLst>
              <a:ext uri="{FF2B5EF4-FFF2-40B4-BE49-F238E27FC236}">
                <a16:creationId xmlns:a16="http://schemas.microsoft.com/office/drawing/2014/main" id="{FCEBA475-C5C2-F684-B16C-16F45D284000}"/>
              </a:ext>
            </a:extLst>
          </p:cNvPr>
          <p:cNvPicPr>
            <a:picLocks noChangeAspect="1"/>
          </p:cNvPicPr>
          <p:nvPr/>
        </p:nvPicPr>
        <p:blipFill>
          <a:blip r:embed="rId7" cstate="print"/>
          <a:stretch>
            <a:fillRect/>
          </a:stretch>
        </p:blipFill>
        <p:spPr>
          <a:xfrm>
            <a:off x="10629418" y="5562313"/>
            <a:ext cx="1353315" cy="1237491"/>
          </a:xfrm>
          <a:prstGeom prst="rect">
            <a:avLst/>
          </a:prstGeom>
        </p:spPr>
      </p:pic>
    </p:spTree>
    <p:extLst>
      <p:ext uri="{BB962C8B-B14F-4D97-AF65-F5344CB8AC3E}">
        <p14:creationId xmlns:p14="http://schemas.microsoft.com/office/powerpoint/2010/main" val="2365006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childTnLst>
              </p:cTn>
              <p:nextCondLst>
                <p:cond evt="onClick" delay="0">
                  <p:tgtEl>
                    <p:spTgt spid="2"/>
                  </p:tgtEl>
                </p:cond>
              </p:nextCondLst>
            </p:seq>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down)">
                                      <p:cBhvr>
                                        <p:cTn id="13" dur="500"/>
                                        <p:tgtEl>
                                          <p:spTgt spid="14"/>
                                        </p:tgtEl>
                                      </p:cBhvr>
                                    </p:animEffect>
                                  </p:childTnLst>
                                </p:cTn>
                              </p:par>
                            </p:childTnLst>
                          </p:cTn>
                        </p:par>
                      </p:childTnLst>
                    </p:cTn>
                  </p:par>
                </p:childTnLst>
              </p:cTn>
              <p:nextCondLst>
                <p:cond evt="onClick" delay="0">
                  <p:tgtEl>
                    <p:spTgt spid="8"/>
                  </p:tgtEl>
                </p:cond>
              </p:nextCondLst>
            </p:seq>
            <p:seq concurrent="1" nextAc="seek">
              <p:cTn id="14" restart="whenNotActive" fill="hold" evtFilter="cancelBubble" nodeType="interactiveSeq">
                <p:stCondLst>
                  <p:cond evt="onClick" delay="0">
                    <p:tgtEl>
                      <p:spTgt spid="9"/>
                    </p:tgtEl>
                  </p:cond>
                </p:stCondLst>
                <p:endSync evt="end" delay="0">
                  <p:rtn val="all"/>
                </p:endSync>
                <p:childTnLst>
                  <p:par>
                    <p:cTn id="15" fill="hold">
                      <p:stCondLst>
                        <p:cond delay="0"/>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childTnLst>
                    </p:cTn>
                  </p:par>
                </p:childTnLst>
              </p:cTn>
              <p:nextCondLst>
                <p:cond evt="onClick" delay="0">
                  <p:tgtEl>
                    <p:spTgt spid="9"/>
                  </p:tgtEl>
                </p:cond>
              </p:nextCondLst>
            </p:seq>
            <p:seq concurrent="1" nextAc="seek">
              <p:cTn id="20" restart="whenNotActive" fill="hold" evtFilter="cancelBubble" nodeType="interactiveSeq">
                <p:stCondLst>
                  <p:cond evt="onClick" delay="0">
                    <p:tgtEl>
                      <p:spTgt spid="10"/>
                    </p:tgtEl>
                  </p:cond>
                </p:stCondLst>
                <p:endSync evt="end" delay="0">
                  <p:rtn val="all"/>
                </p:endSync>
                <p:childTnLst>
                  <p:par>
                    <p:cTn id="21" fill="hold">
                      <p:stCondLst>
                        <p:cond delay="0"/>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down)">
                                      <p:cBhvr>
                                        <p:cTn id="25" dur="500"/>
                                        <p:tgtEl>
                                          <p:spTgt spid="12"/>
                                        </p:tgtEl>
                                      </p:cBhvr>
                                    </p:animEffect>
                                  </p:childTnLst>
                                </p:cTn>
                              </p:par>
                            </p:childTnLst>
                          </p:cTn>
                        </p:par>
                      </p:childTnLst>
                    </p:cTn>
                  </p:par>
                </p:childTnLst>
              </p:cTn>
              <p:nextCondLst>
                <p:cond evt="onClick" delay="0">
                  <p:tgtEl>
                    <p:spTgt spid="10"/>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69DB0-52E7-0191-CDFB-FBB49EACCF32}"/>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D9FBB193-B3B1-DD0E-B806-7AC439419CDF}"/>
              </a:ext>
            </a:extLst>
          </p:cNvPr>
          <p:cNvSpPr/>
          <p:nvPr/>
        </p:nvSpPr>
        <p:spPr>
          <a:xfrm>
            <a:off x="1924050" y="1911239"/>
            <a:ext cx="8343900" cy="112149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400" dirty="0">
                <a:solidFill>
                  <a:prstClr val="black"/>
                </a:solidFill>
                <a:latin typeface="UTM Avo" panose="02040603050506020204" pitchFamily="18" charset="0"/>
                <a:cs typeface="Times New Roman" pitchFamily="18" charset="0"/>
              </a:rPr>
              <a:t>A. Địa vị quốc tế được nâng cao,</a:t>
            </a:r>
            <a:endParaRPr lang="en-US" sz="2400" dirty="0">
              <a:solidFill>
                <a:prstClr val="black"/>
              </a:solidFill>
              <a:latin typeface="UTM Avo" panose="02040603050506020204" pitchFamily="18" charset="0"/>
              <a:cs typeface="Times New Roman" pitchFamily="18" charset="0"/>
            </a:endParaRPr>
          </a:p>
          <a:p>
            <a:pPr lvl="0" algn="ctr">
              <a:lnSpc>
                <a:spcPct val="150000"/>
              </a:lnSpc>
            </a:pPr>
            <a:r>
              <a:rPr lang="vi-VN" sz="2400" dirty="0">
                <a:solidFill>
                  <a:prstClr val="black"/>
                </a:solidFill>
                <a:latin typeface="UTM Avo" panose="02040603050506020204" pitchFamily="18" charset="0"/>
                <a:cs typeface="Times New Roman" pitchFamily="18" charset="0"/>
              </a:rPr>
              <a:t>lấy lại vị trí cường quốc.</a:t>
            </a:r>
          </a:p>
        </p:txBody>
      </p:sp>
      <p:sp>
        <p:nvSpPr>
          <p:cNvPr id="3" name="Rectangle: Rounded Corners 2">
            <a:extLst>
              <a:ext uri="{FF2B5EF4-FFF2-40B4-BE49-F238E27FC236}">
                <a16:creationId xmlns:a16="http://schemas.microsoft.com/office/drawing/2014/main" id="{65B754A5-50B7-4F8A-F3C3-A3A007B428C0}"/>
              </a:ext>
            </a:extLst>
          </p:cNvPr>
          <p:cNvSpPr/>
          <p:nvPr/>
        </p:nvSpPr>
        <p:spPr>
          <a:xfrm>
            <a:off x="1619250" y="268765"/>
            <a:ext cx="9029700" cy="1564793"/>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400" b="1" dirty="0">
                <a:solidFill>
                  <a:prstClr val="black"/>
                </a:solidFill>
                <a:latin typeface="UTM Avo" panose="02040603050506020204" pitchFamily="18" charset="0"/>
                <a:cs typeface="Times New Roman" pitchFamily="18" charset="0"/>
              </a:rPr>
              <a:t>Câu 5: </a:t>
            </a:r>
            <a:r>
              <a:rPr lang="vi-VN" sz="2400" dirty="0">
                <a:solidFill>
                  <a:prstClr val="black"/>
                </a:solidFill>
                <a:latin typeface="UTM Avo" panose="02040603050506020204" pitchFamily="18" charset="0"/>
                <a:cs typeface="Times New Roman" pitchFamily="18" charset="0"/>
              </a:rPr>
              <a:t>Sự chuyển biến về kinh tế của Mỹ từ</a:t>
            </a:r>
            <a:endParaRPr lang="en-US" sz="2400" dirty="0">
              <a:solidFill>
                <a:prstClr val="black"/>
              </a:solidFill>
              <a:latin typeface="UTM Avo" panose="02040603050506020204" pitchFamily="18" charset="0"/>
              <a:cs typeface="Times New Roman" pitchFamily="18" charset="0"/>
            </a:endParaRPr>
          </a:p>
          <a:p>
            <a:pPr lvl="0" algn="ctr">
              <a:lnSpc>
                <a:spcPct val="150000"/>
              </a:lnSpc>
            </a:pPr>
            <a:r>
              <a:rPr lang="vi-VN" sz="2400" dirty="0">
                <a:solidFill>
                  <a:prstClr val="black"/>
                </a:solidFill>
                <a:latin typeface="UTM Avo" panose="02040603050506020204" pitchFamily="18" charset="0"/>
                <a:cs typeface="Times New Roman" pitchFamily="18" charset="0"/>
              </a:rPr>
              <a:t>năm 1991 đến nay có ý nghĩa gì?</a:t>
            </a:r>
          </a:p>
        </p:txBody>
      </p:sp>
      <p:sp>
        <p:nvSpPr>
          <p:cNvPr id="8" name="Rectangle: Rounded Corners 7">
            <a:extLst>
              <a:ext uri="{FF2B5EF4-FFF2-40B4-BE49-F238E27FC236}">
                <a16:creationId xmlns:a16="http://schemas.microsoft.com/office/drawing/2014/main" id="{53DF5A99-D9F0-E8C5-2ABC-3734E4FE480F}"/>
              </a:ext>
            </a:extLst>
          </p:cNvPr>
          <p:cNvSpPr>
            <a:spLocks/>
          </p:cNvSpPr>
          <p:nvPr/>
        </p:nvSpPr>
        <p:spPr>
          <a:xfrm>
            <a:off x="1924050" y="3110410"/>
            <a:ext cx="8343900" cy="714862"/>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vi-VN" sz="2400" dirty="0">
                <a:solidFill>
                  <a:prstClr val="black"/>
                </a:solidFill>
                <a:latin typeface="UTM Avo" panose="02040603050506020204" pitchFamily="18" charset="0"/>
                <a:cs typeface="Times New Roman" pitchFamily="18" charset="0"/>
              </a:rPr>
              <a:t>B. Góp phần tạo nên trật tự thế giới đơn cực.</a:t>
            </a:r>
          </a:p>
        </p:txBody>
      </p:sp>
      <p:sp>
        <p:nvSpPr>
          <p:cNvPr id="9" name="Rectangle: Rounded Corners 8">
            <a:extLst>
              <a:ext uri="{FF2B5EF4-FFF2-40B4-BE49-F238E27FC236}">
                <a16:creationId xmlns:a16="http://schemas.microsoft.com/office/drawing/2014/main" id="{09FD9B8A-E36B-8146-2578-1F9DDAE874F9}"/>
              </a:ext>
            </a:extLst>
          </p:cNvPr>
          <p:cNvSpPr/>
          <p:nvPr/>
        </p:nvSpPr>
        <p:spPr>
          <a:xfrm>
            <a:off x="1924050" y="3902953"/>
            <a:ext cx="8343900" cy="1634046"/>
          </a:xfrm>
          <a:prstGeom prst="roundRect">
            <a:avLst>
              <a:gd name="adj" fmla="val 11226"/>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400" dirty="0">
                <a:solidFill>
                  <a:prstClr val="black"/>
                </a:solidFill>
                <a:latin typeface="UTM Avo" panose="02040603050506020204" pitchFamily="18" charset="0"/>
                <a:cs typeface="Times New Roman" pitchFamily="18" charset="0"/>
              </a:rPr>
              <a:t>C. Đất nước phát triển mạnh mẽ, ổn định, tạo điều kiện để Mỹ trở thành cường quốc chiếm ưu thế trên phần lớn các lĩnh vực.</a:t>
            </a:r>
          </a:p>
        </p:txBody>
      </p:sp>
      <p:sp>
        <p:nvSpPr>
          <p:cNvPr id="10" name="Rectangle: Rounded Corners 9">
            <a:extLst>
              <a:ext uri="{FF2B5EF4-FFF2-40B4-BE49-F238E27FC236}">
                <a16:creationId xmlns:a16="http://schemas.microsoft.com/office/drawing/2014/main" id="{5F2F65EA-7CDA-37F6-C75A-120F5E807C22}"/>
              </a:ext>
            </a:extLst>
          </p:cNvPr>
          <p:cNvSpPr/>
          <p:nvPr/>
        </p:nvSpPr>
        <p:spPr>
          <a:xfrm>
            <a:off x="1962150" y="5627730"/>
            <a:ext cx="8343900" cy="112149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400" dirty="0">
                <a:solidFill>
                  <a:prstClr val="black"/>
                </a:solidFill>
                <a:latin typeface="UTM Avo" panose="02040603050506020204" pitchFamily="18" charset="0"/>
                <a:cs typeface="Times New Roman" pitchFamily="18" charset="0"/>
              </a:rPr>
              <a:t>D. Tạo điều kiện để đối trọng với Nga, Nhật Bản và Trung Quốc.</a:t>
            </a:r>
          </a:p>
        </p:txBody>
      </p:sp>
      <p:pic>
        <p:nvPicPr>
          <p:cNvPr id="11" name="Picture 10" descr="tich.png">
            <a:extLst>
              <a:ext uri="{FF2B5EF4-FFF2-40B4-BE49-F238E27FC236}">
                <a16:creationId xmlns:a16="http://schemas.microsoft.com/office/drawing/2014/main" id="{D8AD3EF6-4338-E7F4-133A-C033152FFDF7}"/>
              </a:ext>
            </a:extLst>
          </p:cNvPr>
          <p:cNvPicPr>
            <a:picLocks noChangeAspect="1"/>
          </p:cNvPicPr>
          <p:nvPr/>
        </p:nvPicPr>
        <p:blipFill>
          <a:blip r:embed="rId3" cstate="print"/>
          <a:stretch>
            <a:fillRect/>
          </a:stretch>
        </p:blipFill>
        <p:spPr>
          <a:xfrm>
            <a:off x="9734550" y="4813099"/>
            <a:ext cx="723900" cy="723900"/>
          </a:xfrm>
          <a:prstGeom prst="rect">
            <a:avLst/>
          </a:prstGeom>
        </p:spPr>
      </p:pic>
      <p:pic>
        <p:nvPicPr>
          <p:cNvPr id="12" name="Picture 11" descr="sai.png">
            <a:extLst>
              <a:ext uri="{FF2B5EF4-FFF2-40B4-BE49-F238E27FC236}">
                <a16:creationId xmlns:a16="http://schemas.microsoft.com/office/drawing/2014/main" id="{9CF7A46C-5000-EAC9-BB4A-275D05DE31D9}"/>
              </a:ext>
            </a:extLst>
          </p:cNvPr>
          <p:cNvPicPr>
            <a:picLocks noChangeAspect="1"/>
          </p:cNvPicPr>
          <p:nvPr/>
        </p:nvPicPr>
        <p:blipFill>
          <a:blip r:embed="rId4" cstate="print"/>
          <a:stretch>
            <a:fillRect/>
          </a:stretch>
        </p:blipFill>
        <p:spPr>
          <a:xfrm>
            <a:off x="9734550" y="5921775"/>
            <a:ext cx="533400" cy="533400"/>
          </a:xfrm>
          <a:prstGeom prst="rect">
            <a:avLst/>
          </a:prstGeom>
        </p:spPr>
      </p:pic>
      <p:pic>
        <p:nvPicPr>
          <p:cNvPr id="13" name="Picture 12" descr="sai.png">
            <a:extLst>
              <a:ext uri="{FF2B5EF4-FFF2-40B4-BE49-F238E27FC236}">
                <a16:creationId xmlns:a16="http://schemas.microsoft.com/office/drawing/2014/main" id="{90DD39B6-F0AD-17B4-1DAF-5E6BCC1DCD7A}"/>
              </a:ext>
            </a:extLst>
          </p:cNvPr>
          <p:cNvPicPr>
            <a:picLocks noChangeAspect="1"/>
          </p:cNvPicPr>
          <p:nvPr/>
        </p:nvPicPr>
        <p:blipFill>
          <a:blip r:embed="rId4" cstate="print"/>
          <a:stretch>
            <a:fillRect/>
          </a:stretch>
        </p:blipFill>
        <p:spPr>
          <a:xfrm>
            <a:off x="9734550" y="2205284"/>
            <a:ext cx="533400" cy="533400"/>
          </a:xfrm>
          <a:prstGeom prst="rect">
            <a:avLst/>
          </a:prstGeom>
        </p:spPr>
      </p:pic>
      <p:pic>
        <p:nvPicPr>
          <p:cNvPr id="14" name="Picture 13" descr="sai.png">
            <a:extLst>
              <a:ext uri="{FF2B5EF4-FFF2-40B4-BE49-F238E27FC236}">
                <a16:creationId xmlns:a16="http://schemas.microsoft.com/office/drawing/2014/main" id="{D9CED0AF-7EFA-4F0D-FC35-7AE08A430F88}"/>
              </a:ext>
            </a:extLst>
          </p:cNvPr>
          <p:cNvPicPr>
            <a:picLocks noChangeAspect="1"/>
          </p:cNvPicPr>
          <p:nvPr/>
        </p:nvPicPr>
        <p:blipFill>
          <a:blip r:embed="rId4" cstate="print"/>
          <a:stretch>
            <a:fillRect/>
          </a:stretch>
        </p:blipFill>
        <p:spPr>
          <a:xfrm>
            <a:off x="9734550" y="3201141"/>
            <a:ext cx="533400" cy="533400"/>
          </a:xfrm>
          <a:prstGeom prst="rect">
            <a:avLst/>
          </a:prstGeom>
        </p:spPr>
      </p:pic>
      <p:pic>
        <p:nvPicPr>
          <p:cNvPr id="15" name="Picture 14" descr="Logo, company name&#10;&#10;Description automatically generated">
            <a:extLst>
              <a:ext uri="{FF2B5EF4-FFF2-40B4-BE49-F238E27FC236}">
                <a16:creationId xmlns:a16="http://schemas.microsoft.com/office/drawing/2014/main" id="{80B32EF5-DD84-276F-7277-D4F381327CA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751106" cy="838200"/>
          </a:xfrm>
          <a:prstGeom prst="rect">
            <a:avLst/>
          </a:prstGeom>
        </p:spPr>
      </p:pic>
      <p:pic>
        <p:nvPicPr>
          <p:cNvPr id="16" name="Picture 15" descr="sao.png">
            <a:hlinkClick r:id="rId6" action="ppaction://hlinksldjump"/>
            <a:extLst>
              <a:ext uri="{FF2B5EF4-FFF2-40B4-BE49-F238E27FC236}">
                <a16:creationId xmlns:a16="http://schemas.microsoft.com/office/drawing/2014/main" id="{E1D9E1CA-6DB8-7DE2-E516-B6B8A90F1119}"/>
              </a:ext>
            </a:extLst>
          </p:cNvPr>
          <p:cNvPicPr>
            <a:picLocks noChangeAspect="1"/>
          </p:cNvPicPr>
          <p:nvPr/>
        </p:nvPicPr>
        <p:blipFill>
          <a:blip r:embed="rId7" cstate="print"/>
          <a:stretch>
            <a:fillRect/>
          </a:stretch>
        </p:blipFill>
        <p:spPr>
          <a:xfrm>
            <a:off x="10629418" y="5562313"/>
            <a:ext cx="1353315" cy="1237491"/>
          </a:xfrm>
          <a:prstGeom prst="rect">
            <a:avLst/>
          </a:prstGeom>
        </p:spPr>
      </p:pic>
    </p:spTree>
    <p:extLst>
      <p:ext uri="{BB962C8B-B14F-4D97-AF65-F5344CB8AC3E}">
        <p14:creationId xmlns:p14="http://schemas.microsoft.com/office/powerpoint/2010/main" val="1627144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childTnLst>
              </p:cTn>
              <p:nextCondLst>
                <p:cond evt="onClick" delay="0">
                  <p:tgtEl>
                    <p:spTgt spid="2"/>
                  </p:tgtEl>
                </p:cond>
              </p:nextCondLst>
            </p:seq>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down)">
                                      <p:cBhvr>
                                        <p:cTn id="13" dur="500"/>
                                        <p:tgtEl>
                                          <p:spTgt spid="14"/>
                                        </p:tgtEl>
                                      </p:cBhvr>
                                    </p:animEffect>
                                  </p:childTnLst>
                                </p:cTn>
                              </p:par>
                            </p:childTnLst>
                          </p:cTn>
                        </p:par>
                      </p:childTnLst>
                    </p:cTn>
                  </p:par>
                </p:childTnLst>
              </p:cTn>
              <p:nextCondLst>
                <p:cond evt="onClick" delay="0">
                  <p:tgtEl>
                    <p:spTgt spid="8"/>
                  </p:tgtEl>
                </p:cond>
              </p:nextCondLst>
            </p:seq>
            <p:seq concurrent="1" nextAc="seek">
              <p:cTn id="14" restart="whenNotActive" fill="hold" evtFilter="cancelBubble" nodeType="interactiveSeq">
                <p:stCondLst>
                  <p:cond evt="onClick" delay="0">
                    <p:tgtEl>
                      <p:spTgt spid="9"/>
                    </p:tgtEl>
                  </p:cond>
                </p:stCondLst>
                <p:endSync evt="end" delay="0">
                  <p:rtn val="all"/>
                </p:endSync>
                <p:childTnLst>
                  <p:par>
                    <p:cTn id="15" fill="hold">
                      <p:stCondLst>
                        <p:cond delay="0"/>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down)">
                                      <p:cBhvr>
                                        <p:cTn id="19" dur="500"/>
                                        <p:tgtEl>
                                          <p:spTgt spid="11"/>
                                        </p:tgtEl>
                                      </p:cBhvr>
                                    </p:animEffect>
                                  </p:childTnLst>
                                </p:cTn>
                              </p:par>
                            </p:childTnLst>
                          </p:cTn>
                        </p:par>
                      </p:childTnLst>
                    </p:cTn>
                  </p:par>
                </p:childTnLst>
              </p:cTn>
              <p:nextCondLst>
                <p:cond evt="onClick" delay="0">
                  <p:tgtEl>
                    <p:spTgt spid="9"/>
                  </p:tgtEl>
                </p:cond>
              </p:nextCondLst>
            </p:seq>
            <p:seq concurrent="1" nextAc="seek">
              <p:cTn id="20" restart="whenNotActive" fill="hold" evtFilter="cancelBubble" nodeType="interactiveSeq">
                <p:stCondLst>
                  <p:cond evt="onClick" delay="0">
                    <p:tgtEl>
                      <p:spTgt spid="10"/>
                    </p:tgtEl>
                  </p:cond>
                </p:stCondLst>
                <p:endSync evt="end" delay="0">
                  <p:rtn val="all"/>
                </p:endSync>
                <p:childTnLst>
                  <p:par>
                    <p:cTn id="21" fill="hold">
                      <p:stCondLst>
                        <p:cond delay="0"/>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down)">
                                      <p:cBhvr>
                                        <p:cTn id="25" dur="500"/>
                                        <p:tgtEl>
                                          <p:spTgt spid="12"/>
                                        </p:tgtEl>
                                      </p:cBhvr>
                                    </p:animEffect>
                                  </p:childTnLst>
                                </p:cTn>
                              </p:par>
                            </p:childTnLst>
                          </p:cTn>
                        </p:par>
                      </p:childTnLst>
                    </p:cTn>
                  </p:par>
                </p:childTnLst>
              </p:cTn>
              <p:nextCondLst>
                <p:cond evt="onClick" delay="0">
                  <p:tgtEl>
                    <p:spTgt spid="10"/>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A73375F-D3DF-5C58-047B-519059928B1B}"/>
              </a:ext>
            </a:extLst>
          </p:cNvPr>
          <p:cNvGrpSpPr/>
          <p:nvPr/>
        </p:nvGrpSpPr>
        <p:grpSpPr>
          <a:xfrm>
            <a:off x="4557132" y="3325179"/>
            <a:ext cx="3077736" cy="1666333"/>
            <a:chOff x="-756043" y="2287668"/>
            <a:chExt cx="3237488" cy="1666333"/>
          </a:xfrm>
        </p:grpSpPr>
        <p:pic>
          <p:nvPicPr>
            <p:cNvPr id="3" name="Picture 2">
              <a:hlinkClick r:id="rId4"/>
              <a:extLst>
                <a:ext uri="{FF2B5EF4-FFF2-40B4-BE49-F238E27FC236}">
                  <a16:creationId xmlns:a16="http://schemas.microsoft.com/office/drawing/2014/main" id="{551134AB-7CA8-2CFC-451F-DE3BCBCE1F36}"/>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4" name="TextBox 3">
              <a:extLst>
                <a:ext uri="{FF2B5EF4-FFF2-40B4-BE49-F238E27FC236}">
                  <a16:creationId xmlns:a16="http://schemas.microsoft.com/office/drawing/2014/main" id="{A51802EA-6EE4-D76D-F298-A00DB4588EFF}"/>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2293102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3F7F069-F8B2-FC28-BBFB-D07DE966012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E2B22D2-DF80-1842-40FF-3BEFF2BAB8C6}"/>
              </a:ext>
            </a:extLst>
          </p:cNvPr>
          <p:cNvSpPr txBox="1"/>
          <p:nvPr/>
        </p:nvSpPr>
        <p:spPr>
          <a:xfrm>
            <a:off x="970993" y="3051674"/>
            <a:ext cx="5137707" cy="2229841"/>
          </a:xfrm>
          <a:prstGeom prst="rect">
            <a:avLst/>
          </a:prstGeom>
          <a:noFill/>
        </p:spPr>
        <p:txBody>
          <a:bodyPr wrap="square">
            <a:spAutoFit/>
          </a:bodyPr>
          <a:lstStyle/>
          <a:p>
            <a:pPr algn="just">
              <a:lnSpc>
                <a:spcPct val="150000"/>
              </a:lnSpc>
              <a:buClr>
                <a:srgbClr val="000000"/>
              </a:buClr>
              <a:buFont typeface="Arial"/>
              <a:buNone/>
            </a:pPr>
            <a:r>
              <a:rPr lang="vi-VN" sz="2400" kern="0">
                <a:solidFill>
                  <a:srgbClr val="000000"/>
                </a:solidFill>
                <a:latin typeface="UTM Avo" panose="02040603050506020204" pitchFamily="18" charset="0"/>
                <a:cs typeface="Arial"/>
                <a:sym typeface="Arial"/>
              </a:rPr>
              <a:t>Sưu tầm tư liệu về quan hệ Mỹ - Việt Nam từ năm 1991 đến nay. Giới thiệu tư liệu đó với thầy cô và bạn học.</a:t>
            </a:r>
            <a:endParaRPr lang="vi-VN" sz="2400" kern="0" dirty="0">
              <a:solidFill>
                <a:srgbClr val="000000"/>
              </a:solidFill>
              <a:latin typeface="UTM Avo" panose="02040603050506020204" pitchFamily="18" charset="0"/>
              <a:cs typeface="Arial"/>
              <a:sym typeface="Arial"/>
            </a:endParaRPr>
          </a:p>
        </p:txBody>
      </p:sp>
      <p:pic>
        <p:nvPicPr>
          <p:cNvPr id="6" name="Picture 5">
            <a:extLst>
              <a:ext uri="{FF2B5EF4-FFF2-40B4-BE49-F238E27FC236}">
                <a16:creationId xmlns:a16="http://schemas.microsoft.com/office/drawing/2014/main" id="{BB5125DE-6260-A8F2-E176-1859C7B87831}"/>
              </a:ext>
            </a:extLst>
          </p:cNvPr>
          <p:cNvPicPr>
            <a:picLocks noChangeAspect="1"/>
          </p:cNvPicPr>
          <p:nvPr/>
        </p:nvPicPr>
        <p:blipFill>
          <a:blip r:embed="rId3"/>
          <a:srcRect l="8207" r="6886"/>
          <a:stretch/>
        </p:blipFill>
        <p:spPr>
          <a:xfrm>
            <a:off x="6545076" y="2269320"/>
            <a:ext cx="4675931" cy="377176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67965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1ACCC60-81D3-AAFA-69B4-70CCC013FD3D}"/>
            </a:ext>
          </a:extLst>
        </p:cNvPr>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DBFFBA8F-08B9-EFFA-BF0D-9D85C4DCF3A9}"/>
              </a:ext>
            </a:extLst>
          </p:cNvPr>
          <p:cNvSpPr/>
          <p:nvPr/>
        </p:nvSpPr>
        <p:spPr>
          <a:xfrm>
            <a:off x="3617277" y="1542832"/>
            <a:ext cx="4957445" cy="660400"/>
          </a:xfrm>
          <a:prstGeom prst="roundRect">
            <a:avLst>
              <a:gd name="adj" fmla="val 50000"/>
            </a:avLst>
          </a:prstGeom>
          <a:solidFill>
            <a:srgbClr val="ED7D31"/>
          </a:solidFill>
          <a:ln w="38100" cap="flat" cmpd="sng" algn="ctr">
            <a:solidFill>
              <a:schemeClr val="bg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Hướng</a:t>
            </a:r>
            <a:r>
              <a:rPr kumimoji="0" lang="en-US" sz="28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8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dẫn</a:t>
            </a:r>
            <a:r>
              <a:rPr kumimoji="0" lang="en-US" sz="28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8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về</a:t>
            </a:r>
            <a:r>
              <a:rPr kumimoji="0" lang="en-US" sz="28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8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nhà</a:t>
            </a:r>
            <a:endParaRPr kumimoji="0" lang="en-US" sz="28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endParaRPr>
          </a:p>
        </p:txBody>
      </p:sp>
      <p:sp>
        <p:nvSpPr>
          <p:cNvPr id="9" name="Rounded Rectangle 4">
            <a:extLst>
              <a:ext uri="{FF2B5EF4-FFF2-40B4-BE49-F238E27FC236}">
                <a16:creationId xmlns:a16="http://schemas.microsoft.com/office/drawing/2014/main" id="{E826602D-94FF-ADDB-C6DD-85C3A7F27A2B}"/>
              </a:ext>
            </a:extLst>
          </p:cNvPr>
          <p:cNvSpPr/>
          <p:nvPr/>
        </p:nvSpPr>
        <p:spPr>
          <a:xfrm>
            <a:off x="3052704" y="2408610"/>
            <a:ext cx="6086590" cy="628257"/>
          </a:xfrm>
          <a:prstGeom prst="roundRect">
            <a:avLst/>
          </a:prstGeom>
          <a:solidFill>
            <a:srgbClr val="ED7D31">
              <a:lumMod val="20000"/>
              <a:lumOff val="80000"/>
            </a:srgbClr>
          </a:solidFill>
          <a:ln w="28575">
            <a:solidFill>
              <a:srgbClr val="ED7D31"/>
            </a:solidFill>
          </a:ln>
        </p:spPr>
        <p:txBody>
          <a:bodyPr wrap="square" rtlCol="0">
            <a:spAutoFit/>
          </a:bodyPr>
          <a:lstStyle/>
          <a:p>
            <a:pPr lvl="0" algn="ctr">
              <a:lnSpc>
                <a:spcPct val="150000"/>
              </a:lnSpc>
              <a:buClr>
                <a:srgbClr val="000000"/>
              </a:buClr>
              <a:defRPr/>
            </a:pPr>
            <a:r>
              <a:rPr lang="en-US" sz="2400" kern="0" dirty="0" err="1">
                <a:solidFill>
                  <a:srgbClr val="000000"/>
                </a:solidFill>
                <a:latin typeface="UTM Avo" panose="02040603050506020204" pitchFamily="18" charset="0"/>
                <a:cs typeface="Arial" pitchFamily="34" charset="0"/>
                <a:sym typeface="Arial"/>
              </a:rPr>
              <a:t>Ôn</a:t>
            </a:r>
            <a:r>
              <a:rPr lang="en-US" sz="2400" kern="0" dirty="0">
                <a:solidFill>
                  <a:srgbClr val="000000"/>
                </a:solidFill>
                <a:latin typeface="UTM Avo" panose="02040603050506020204" pitchFamily="18" charset="0"/>
                <a:cs typeface="Arial" pitchFamily="34" charset="0"/>
                <a:sym typeface="Arial"/>
              </a:rPr>
              <a:t> </a:t>
            </a:r>
            <a:r>
              <a:rPr lang="en-US" sz="2400" kern="0" dirty="0" err="1">
                <a:solidFill>
                  <a:srgbClr val="000000"/>
                </a:solidFill>
                <a:latin typeface="UTM Avo" panose="02040603050506020204" pitchFamily="18" charset="0"/>
                <a:cs typeface="Arial" pitchFamily="34" charset="0"/>
                <a:sym typeface="Arial"/>
              </a:rPr>
              <a:t>lại</a:t>
            </a:r>
            <a:r>
              <a:rPr lang="en-US" sz="2400" kern="0" dirty="0">
                <a:solidFill>
                  <a:srgbClr val="000000"/>
                </a:solidFill>
                <a:latin typeface="UTM Avo" panose="02040603050506020204" pitchFamily="18" charset="0"/>
                <a:cs typeface="Arial" pitchFamily="34" charset="0"/>
                <a:sym typeface="Arial"/>
              </a:rPr>
              <a:t> </a:t>
            </a:r>
            <a:r>
              <a:rPr lang="en-US" sz="2400" kern="0" dirty="0" err="1">
                <a:solidFill>
                  <a:srgbClr val="000000"/>
                </a:solidFill>
                <a:latin typeface="UTM Avo" panose="02040603050506020204" pitchFamily="18" charset="0"/>
                <a:cs typeface="Arial" pitchFamily="34" charset="0"/>
                <a:sym typeface="Arial"/>
              </a:rPr>
              <a:t>kiến</a:t>
            </a:r>
            <a:r>
              <a:rPr lang="en-US" sz="2400" kern="0" dirty="0">
                <a:solidFill>
                  <a:srgbClr val="000000"/>
                </a:solidFill>
                <a:latin typeface="UTM Avo" panose="02040603050506020204" pitchFamily="18" charset="0"/>
                <a:cs typeface="Arial" pitchFamily="34" charset="0"/>
                <a:sym typeface="Arial"/>
              </a:rPr>
              <a:t> </a:t>
            </a:r>
            <a:r>
              <a:rPr lang="en-US" sz="2400" kern="0" dirty="0" err="1">
                <a:solidFill>
                  <a:srgbClr val="000000"/>
                </a:solidFill>
                <a:latin typeface="UTM Avo" panose="02040603050506020204" pitchFamily="18" charset="0"/>
                <a:cs typeface="Arial" pitchFamily="34" charset="0"/>
                <a:sym typeface="Arial"/>
              </a:rPr>
              <a:t>thức</a:t>
            </a:r>
            <a:r>
              <a:rPr lang="en-US" sz="2400" kern="0" dirty="0">
                <a:solidFill>
                  <a:srgbClr val="000000"/>
                </a:solidFill>
                <a:latin typeface="UTM Avo" panose="02040603050506020204" pitchFamily="18" charset="0"/>
                <a:cs typeface="Arial" pitchFamily="34" charset="0"/>
                <a:sym typeface="Arial"/>
              </a:rPr>
              <a:t> </a:t>
            </a:r>
            <a:r>
              <a:rPr lang="en-US" sz="2400" kern="0" dirty="0" err="1">
                <a:solidFill>
                  <a:srgbClr val="000000"/>
                </a:solidFill>
                <a:latin typeface="UTM Avo" panose="02040603050506020204" pitchFamily="18" charset="0"/>
                <a:cs typeface="Arial" pitchFamily="34" charset="0"/>
                <a:sym typeface="Arial"/>
              </a:rPr>
              <a:t>đã</a:t>
            </a:r>
            <a:r>
              <a:rPr lang="en-US" sz="2400" kern="0" dirty="0">
                <a:solidFill>
                  <a:srgbClr val="000000"/>
                </a:solidFill>
                <a:latin typeface="UTM Avo" panose="02040603050506020204" pitchFamily="18" charset="0"/>
                <a:cs typeface="Arial" pitchFamily="34" charset="0"/>
                <a:sym typeface="Arial"/>
              </a:rPr>
              <a:t> </a:t>
            </a:r>
            <a:r>
              <a:rPr lang="en-US" sz="2400" kern="0" dirty="0" err="1">
                <a:solidFill>
                  <a:srgbClr val="000000"/>
                </a:solidFill>
                <a:latin typeface="UTM Avo" panose="02040603050506020204" pitchFamily="18" charset="0"/>
                <a:cs typeface="Arial" pitchFamily="34" charset="0"/>
                <a:sym typeface="Arial"/>
              </a:rPr>
              <a:t>học</a:t>
            </a:r>
            <a:r>
              <a:rPr lang="vi-VN" sz="2400" kern="0" dirty="0">
                <a:solidFill>
                  <a:srgbClr val="000000"/>
                </a:solidFill>
                <a:latin typeface="UTM Avo" panose="02040603050506020204" pitchFamily="18" charset="0"/>
                <a:cs typeface="Arial" pitchFamily="34" charset="0"/>
                <a:sym typeface="Arial"/>
              </a:rPr>
              <a:t>.</a:t>
            </a:r>
            <a:endParaRPr lang="en-US" sz="2400" kern="0" dirty="0">
              <a:solidFill>
                <a:srgbClr val="000000"/>
              </a:solidFill>
              <a:latin typeface="UTM Avo" panose="02040603050506020204" pitchFamily="18" charset="0"/>
              <a:cs typeface="Arial" pitchFamily="34" charset="0"/>
              <a:sym typeface="Arial"/>
            </a:endParaRPr>
          </a:p>
        </p:txBody>
      </p:sp>
      <p:sp>
        <p:nvSpPr>
          <p:cNvPr id="10" name="Rounded Rectangle 8">
            <a:extLst>
              <a:ext uri="{FF2B5EF4-FFF2-40B4-BE49-F238E27FC236}">
                <a16:creationId xmlns:a16="http://schemas.microsoft.com/office/drawing/2014/main" id="{167222D9-4802-49B8-BCB9-9A5F55D413F0}"/>
              </a:ext>
            </a:extLst>
          </p:cNvPr>
          <p:cNvSpPr/>
          <p:nvPr/>
        </p:nvSpPr>
        <p:spPr>
          <a:xfrm>
            <a:off x="3052704" y="3192824"/>
            <a:ext cx="6086590" cy="606290"/>
          </a:xfrm>
          <a:prstGeom prst="roundRect">
            <a:avLst>
              <a:gd name="adj" fmla="val 11276"/>
            </a:avLst>
          </a:prstGeom>
          <a:solidFill>
            <a:srgbClr val="ED7D31">
              <a:lumMod val="20000"/>
              <a:lumOff val="80000"/>
            </a:srgbClr>
          </a:solidFill>
          <a:ln w="28575">
            <a:solidFill>
              <a:srgbClr val="ED7D31"/>
            </a:solidFill>
          </a:ln>
        </p:spPr>
        <p:txBody>
          <a:bodyPr wrap="square" rtlCol="0">
            <a:spAutoFit/>
          </a:bodyPr>
          <a:lstStyle/>
          <a:p>
            <a:pPr lvl="0" algn="ctr">
              <a:lnSpc>
                <a:spcPct val="150000"/>
              </a:lnSpc>
              <a:buClr>
                <a:srgbClr val="000000"/>
              </a:buClr>
            </a:pPr>
            <a:r>
              <a:rPr lang="vi-VN" sz="2400" kern="0">
                <a:solidFill>
                  <a:srgbClr val="000000"/>
                </a:solidFill>
                <a:latin typeface="UTM Avo" panose="02040603050506020204" pitchFamily="18" charset="0"/>
                <a:cs typeface="Arial" pitchFamily="34" charset="0"/>
                <a:sym typeface="Arial"/>
              </a:rPr>
              <a:t>Hoàn thành nhiệm vụ phần Vận dụng.</a:t>
            </a:r>
            <a:endParaRPr lang="vi-VN" sz="2400" kern="0" dirty="0">
              <a:solidFill>
                <a:srgbClr val="000000"/>
              </a:solidFill>
              <a:latin typeface="UTM Avo" panose="02040603050506020204" pitchFamily="18" charset="0"/>
              <a:cs typeface="Arial" pitchFamily="34" charset="0"/>
              <a:sym typeface="Arial"/>
            </a:endParaRPr>
          </a:p>
        </p:txBody>
      </p:sp>
      <p:pic>
        <p:nvPicPr>
          <p:cNvPr id="15" name="Picture 14">
            <a:extLst>
              <a:ext uri="{FF2B5EF4-FFF2-40B4-BE49-F238E27FC236}">
                <a16:creationId xmlns:a16="http://schemas.microsoft.com/office/drawing/2014/main" id="{C5993316-0012-BB96-FC9F-23D5E497C4BF}"/>
              </a:ext>
            </a:extLst>
          </p:cNvPr>
          <p:cNvPicPr>
            <a:picLocks noChangeAspect="1"/>
          </p:cNvPicPr>
          <p:nvPr/>
        </p:nvPicPr>
        <p:blipFill>
          <a:blip r:embed="rId4"/>
          <a:stretch>
            <a:fillRect/>
          </a:stretch>
        </p:blipFill>
        <p:spPr>
          <a:xfrm>
            <a:off x="10449377" y="5115377"/>
            <a:ext cx="1742623" cy="1742623"/>
          </a:xfrm>
          <a:prstGeom prst="rect">
            <a:avLst/>
          </a:prstGeom>
        </p:spPr>
      </p:pic>
      <p:pic>
        <p:nvPicPr>
          <p:cNvPr id="16" name="Picture 15">
            <a:extLst>
              <a:ext uri="{FF2B5EF4-FFF2-40B4-BE49-F238E27FC236}">
                <a16:creationId xmlns:a16="http://schemas.microsoft.com/office/drawing/2014/main" id="{7804F26F-0FC3-E8DD-896E-E0D7415345CA}"/>
              </a:ext>
            </a:extLst>
          </p:cNvPr>
          <p:cNvPicPr>
            <a:picLocks noChangeAspect="1"/>
          </p:cNvPicPr>
          <p:nvPr/>
        </p:nvPicPr>
        <p:blipFill>
          <a:blip r:embed="rId5"/>
          <a:stretch>
            <a:fillRect/>
          </a:stretch>
        </p:blipFill>
        <p:spPr>
          <a:xfrm>
            <a:off x="445388" y="4888905"/>
            <a:ext cx="1742623" cy="1742623"/>
          </a:xfrm>
          <a:prstGeom prst="rect">
            <a:avLst/>
          </a:prstGeom>
        </p:spPr>
      </p:pic>
      <p:sp>
        <p:nvSpPr>
          <p:cNvPr id="2" name="Rounded Rectangle 8">
            <a:extLst>
              <a:ext uri="{FF2B5EF4-FFF2-40B4-BE49-F238E27FC236}">
                <a16:creationId xmlns:a16="http://schemas.microsoft.com/office/drawing/2014/main" id="{79B838F5-C1B9-9F60-07DA-46AAB7731C76}"/>
              </a:ext>
            </a:extLst>
          </p:cNvPr>
          <p:cNvSpPr/>
          <p:nvPr/>
        </p:nvSpPr>
        <p:spPr>
          <a:xfrm>
            <a:off x="3052704" y="3955071"/>
            <a:ext cx="6086590" cy="1203543"/>
          </a:xfrm>
          <a:prstGeom prst="roundRect">
            <a:avLst>
              <a:gd name="adj" fmla="val 11276"/>
            </a:avLst>
          </a:prstGeom>
          <a:solidFill>
            <a:srgbClr val="ED7D31">
              <a:lumMod val="20000"/>
              <a:lumOff val="80000"/>
            </a:srgbClr>
          </a:solidFill>
          <a:ln w="28575">
            <a:solidFill>
              <a:srgbClr val="ED7D31"/>
            </a:solidFill>
          </a:ln>
        </p:spPr>
        <p:txBody>
          <a:bodyPr wrap="square" rtlCol="0">
            <a:spAutoFit/>
          </a:bodyPr>
          <a:lstStyle/>
          <a:p>
            <a:pPr lvl="0" algn="ctr">
              <a:lnSpc>
                <a:spcPct val="150000"/>
              </a:lnSpc>
              <a:buClr>
                <a:srgbClr val="000000"/>
              </a:buClr>
            </a:pPr>
            <a:r>
              <a:rPr lang="vi-VN" sz="2400" kern="0" dirty="0">
                <a:solidFill>
                  <a:srgbClr val="000000"/>
                </a:solidFill>
                <a:latin typeface="UTM Avo" panose="02040603050506020204" pitchFamily="18" charset="0"/>
                <a:cs typeface="Arial" pitchFamily="34" charset="0"/>
                <a:sym typeface="Arial"/>
              </a:rPr>
              <a:t>Đọc và tìm hiểu trước </a:t>
            </a:r>
          </a:p>
          <a:p>
            <a:pPr lvl="0" algn="ctr">
              <a:lnSpc>
                <a:spcPct val="150000"/>
              </a:lnSpc>
              <a:buClr>
                <a:srgbClr val="000000"/>
              </a:buClr>
            </a:pPr>
            <a:r>
              <a:rPr lang="vi-VN" sz="2400" kern="0" dirty="0">
                <a:solidFill>
                  <a:srgbClr val="000000"/>
                </a:solidFill>
                <a:latin typeface="UTM Avo" panose="02040603050506020204" pitchFamily="18" charset="0"/>
                <a:cs typeface="Arial" pitchFamily="34" charset="0"/>
                <a:sym typeface="Arial"/>
              </a:rPr>
              <a:t>Bài 19: Châu Á từ năm 1991 đến nay.</a:t>
            </a:r>
          </a:p>
        </p:txBody>
      </p:sp>
    </p:spTree>
    <p:extLst>
      <p:ext uri="{BB962C8B-B14F-4D97-AF65-F5344CB8AC3E}">
        <p14:creationId xmlns:p14="http://schemas.microsoft.com/office/powerpoint/2010/main" val="3126303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barn(inVertical)">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barn(inVertical)">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barn(inVertical)">
                                      <p:cBhvr>
                                        <p:cTn id="2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9" grpId="0" animBg="1"/>
      <p:bldP spid="10" grpId="0" animBg="1"/>
      <p:bldP spid="2"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A9959-4890-DE89-757C-1B7BBDF0E55F}"/>
            </a:ext>
          </a:extLst>
        </p:cNvPr>
        <p:cNvGrpSpPr/>
        <p:nvPr/>
      </p:nvGrpSpPr>
      <p:grpSpPr>
        <a:xfrm>
          <a:off x="0" y="0"/>
          <a:ext cx="0" cy="0"/>
          <a:chOff x="0" y="0"/>
          <a:chExt cx="0" cy="0"/>
        </a:xfrm>
      </p:grpSpPr>
      <p:pic>
        <p:nvPicPr>
          <p:cNvPr id="3" name="Picture 2" descr="A screenshot of a qr code&#10;&#10;Description automatically generated">
            <a:hlinkClick r:id="rId3"/>
            <a:extLst>
              <a:ext uri="{FF2B5EF4-FFF2-40B4-BE49-F238E27FC236}">
                <a16:creationId xmlns:a16="http://schemas.microsoft.com/office/drawing/2014/main" id="{BEB95C36-F2A3-C29F-F613-4941C51FE0BC}"/>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10920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4097779F-E8BC-486A-B819-0292E604E70F}" vid="{4DC8568B-4BA0-4F21-A01E-F1C82C7A139D}"/>
    </a:ext>
  </a:extLst>
</a:theme>
</file>

<file path=ppt/theme/theme3.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Bài 17. Liên bang Nga từ năm 1991 đến nay</Template>
  <TotalTime>76</TotalTime>
  <Words>1960</Words>
  <Application>Microsoft Office PowerPoint</Application>
  <PresentationFormat>Widescreen</PresentationFormat>
  <Paragraphs>221</Paragraphs>
  <Slides>44</Slides>
  <Notes>30</Notes>
  <HiddenSlides>0</HiddenSlides>
  <MMClips>1</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44</vt:i4>
      </vt:variant>
    </vt:vector>
  </HeadingPairs>
  <TitlesOfParts>
    <vt:vector size="53" baseType="lpstr">
      <vt:lpstr>Calibri Light</vt:lpstr>
      <vt:lpstr>Aptos</vt:lpstr>
      <vt:lpstr>Arial</vt:lpstr>
      <vt:lpstr>Calibri</vt:lpstr>
      <vt:lpstr>UTM Avo</vt:lpstr>
      <vt:lpstr>Office Theme</vt:lpstr>
      <vt:lpstr>Theme1</vt:lpstr>
      <vt:lpstr>2_Office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Phuong Vin</dc:creator>
  <cp:lastModifiedBy>Vân Anh Vũ</cp:lastModifiedBy>
  <cp:revision>43</cp:revision>
  <dcterms:created xsi:type="dcterms:W3CDTF">2025-02-21T14:15:37Z</dcterms:created>
  <dcterms:modified xsi:type="dcterms:W3CDTF">2025-02-26T07:06:05Z</dcterms:modified>
</cp:coreProperties>
</file>