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94" r:id="rId2"/>
    <p:sldMasterId id="2147483718" r:id="rId3"/>
  </p:sldMasterIdLst>
  <p:notesMasterIdLst>
    <p:notesMasterId r:id="rId39"/>
  </p:notesMasterIdLst>
  <p:sldIdLst>
    <p:sldId id="256" r:id="rId4"/>
    <p:sldId id="271" r:id="rId5"/>
    <p:sldId id="527" r:id="rId6"/>
    <p:sldId id="545" r:id="rId7"/>
    <p:sldId id="546" r:id="rId8"/>
    <p:sldId id="274" r:id="rId9"/>
    <p:sldId id="276" r:id="rId10"/>
    <p:sldId id="490" r:id="rId11"/>
    <p:sldId id="290" r:id="rId12"/>
    <p:sldId id="547" r:id="rId13"/>
    <p:sldId id="548" r:id="rId14"/>
    <p:sldId id="549" r:id="rId15"/>
    <p:sldId id="472" r:id="rId16"/>
    <p:sldId id="550" r:id="rId17"/>
    <p:sldId id="551" r:id="rId18"/>
    <p:sldId id="552" r:id="rId19"/>
    <p:sldId id="553" r:id="rId20"/>
    <p:sldId id="554" r:id="rId21"/>
    <p:sldId id="555" r:id="rId22"/>
    <p:sldId id="556" r:id="rId23"/>
    <p:sldId id="557" r:id="rId24"/>
    <p:sldId id="280" r:id="rId25"/>
    <p:sldId id="558" r:id="rId26"/>
    <p:sldId id="559" r:id="rId27"/>
    <p:sldId id="258" r:id="rId28"/>
    <p:sldId id="260" r:id="rId29"/>
    <p:sldId id="262" r:id="rId30"/>
    <p:sldId id="259" r:id="rId31"/>
    <p:sldId id="560" r:id="rId32"/>
    <p:sldId id="282" r:id="rId33"/>
    <p:sldId id="277" r:id="rId34"/>
    <p:sldId id="279" r:id="rId35"/>
    <p:sldId id="539" r:id="rId36"/>
    <p:sldId id="257" r:id="rId37"/>
    <p:sldId id="269" r:id="rId38"/>
  </p:sldIdLst>
  <p:sldSz cx="12192000" cy="6858000"/>
  <p:notesSz cx="6858000" cy="9144000"/>
  <p:embeddedFontLst>
    <p:embeddedFont>
      <p:font typeface="UTM Avo" panose="02040603050506020204" pitchFamily="18"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5E7"/>
    <a:srgbClr val="FACBC6"/>
    <a:srgbClr val="FDEFED"/>
    <a:srgbClr val="B7ACA5"/>
    <a:srgbClr val="931568"/>
    <a:srgbClr val="B36B00"/>
    <a:srgbClr val="307B97"/>
    <a:srgbClr val="694B00"/>
    <a:srgbClr val="F9D7EE"/>
    <a:srgbClr val="FFE7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137" autoAdjust="0"/>
  </p:normalViewPr>
  <p:slideViewPr>
    <p:cSldViewPr snapToGrid="0" showGuides="1">
      <p:cViewPr varScale="1">
        <p:scale>
          <a:sx n="108" d="100"/>
          <a:sy n="108" d="100"/>
        </p:scale>
        <p:origin x="630" y="102"/>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E5DE64-5E65-4ABB-AEC6-3A9DBD1F77E3}" type="datetimeFigureOut">
              <a:rPr lang="en-US" smtClean="0"/>
              <a:t>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C30AB-19DE-4B0C-A2F6-692FBBAAF8DB}" type="slidenum">
              <a:rPr lang="en-US" smtClean="0"/>
              <a:t>‹#›</a:t>
            </a:fld>
            <a:endParaRPr lang="en-US"/>
          </a:p>
        </p:txBody>
      </p:sp>
    </p:spTree>
    <p:extLst>
      <p:ext uri="{BB962C8B-B14F-4D97-AF65-F5344CB8AC3E}">
        <p14:creationId xmlns:p14="http://schemas.microsoft.com/office/powerpoint/2010/main" val="4237644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C30AB-19DE-4B0C-A2F6-692FBBAAF8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14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CC30AB-19DE-4B0C-A2F6-692FBBAAF8DB}" type="slidenum">
              <a:rPr lang="en-US" smtClean="0"/>
              <a:t>9</a:t>
            </a:fld>
            <a:endParaRPr lang="en-US"/>
          </a:p>
        </p:txBody>
      </p:sp>
    </p:spTree>
    <p:extLst>
      <p:ext uri="{BB962C8B-B14F-4D97-AF65-F5344CB8AC3E}">
        <p14:creationId xmlns:p14="http://schemas.microsoft.com/office/powerpoint/2010/main" val="2847965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B39D0-724C-9793-07B1-A42841ABA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3FDBE-6E72-3EB6-0878-AC8065410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844FD-DD6D-735C-A08D-31A39C4FCE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B97391-FA1E-F511-076C-197125A55A2D}"/>
              </a:ext>
            </a:extLst>
          </p:cNvPr>
          <p:cNvSpPr>
            <a:spLocks noGrp="1"/>
          </p:cNvSpPr>
          <p:nvPr>
            <p:ph type="sldNum" sz="quarter" idx="5"/>
          </p:nvPr>
        </p:nvSpPr>
        <p:spPr/>
        <p:txBody>
          <a:bodyPr/>
          <a:lstStyle/>
          <a:p>
            <a:fld id="{B5CC30AB-19DE-4B0C-A2F6-692FBBAAF8DB}" type="slidenum">
              <a:rPr lang="en-US" smtClean="0"/>
              <a:t>10</a:t>
            </a:fld>
            <a:endParaRPr lang="en-US"/>
          </a:p>
        </p:txBody>
      </p:sp>
    </p:spTree>
    <p:extLst>
      <p:ext uri="{BB962C8B-B14F-4D97-AF65-F5344CB8AC3E}">
        <p14:creationId xmlns:p14="http://schemas.microsoft.com/office/powerpoint/2010/main" val="379727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96C0B-8471-B0D7-93CA-192787403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31B194-03D4-B6BA-F97C-CAA0CE22C3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23A67F-880F-A249-3D33-58E141BC9E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CC8E09-844C-6F93-06F2-99077F830EED}"/>
              </a:ext>
            </a:extLst>
          </p:cNvPr>
          <p:cNvSpPr>
            <a:spLocks noGrp="1"/>
          </p:cNvSpPr>
          <p:nvPr>
            <p:ph type="sldNum" sz="quarter" idx="5"/>
          </p:nvPr>
        </p:nvSpPr>
        <p:spPr/>
        <p:txBody>
          <a:bodyPr/>
          <a:lstStyle/>
          <a:p>
            <a:fld id="{B5CC30AB-19DE-4B0C-A2F6-692FBBAAF8DB}" type="slidenum">
              <a:rPr lang="en-US" smtClean="0"/>
              <a:t>11</a:t>
            </a:fld>
            <a:endParaRPr lang="en-US"/>
          </a:p>
        </p:txBody>
      </p:sp>
    </p:spTree>
    <p:extLst>
      <p:ext uri="{BB962C8B-B14F-4D97-AF65-F5344CB8AC3E}">
        <p14:creationId xmlns:p14="http://schemas.microsoft.com/office/powerpoint/2010/main" val="302022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F6105-EFDF-74B5-E65D-263DA8D95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754F9-9471-6D09-00E0-C94C639439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94D00-9786-B214-5ED3-6952997CBB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92477F-D58E-48E2-5339-76B913DD2FEA}"/>
              </a:ext>
            </a:extLst>
          </p:cNvPr>
          <p:cNvSpPr>
            <a:spLocks noGrp="1"/>
          </p:cNvSpPr>
          <p:nvPr>
            <p:ph type="sldNum" sz="quarter" idx="5"/>
          </p:nvPr>
        </p:nvSpPr>
        <p:spPr/>
        <p:txBody>
          <a:bodyPr/>
          <a:lstStyle/>
          <a:p>
            <a:fld id="{B5CC30AB-19DE-4B0C-A2F6-692FBBAAF8DB}" type="slidenum">
              <a:rPr lang="en-US" smtClean="0"/>
              <a:t>12</a:t>
            </a:fld>
            <a:endParaRPr lang="en-US"/>
          </a:p>
        </p:txBody>
      </p:sp>
    </p:spTree>
    <p:extLst>
      <p:ext uri="{BB962C8B-B14F-4D97-AF65-F5344CB8AC3E}">
        <p14:creationId xmlns:p14="http://schemas.microsoft.com/office/powerpoint/2010/main" val="1872540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AB968-29A6-133E-5DB9-460A9C4F4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D9001-F0DF-F760-6F66-3DF18B0912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05E591-2564-81D7-B9E2-A742A701E5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C5DE91-3B87-2589-11B1-CC735609B6A8}"/>
              </a:ext>
            </a:extLst>
          </p:cNvPr>
          <p:cNvSpPr>
            <a:spLocks noGrp="1"/>
          </p:cNvSpPr>
          <p:nvPr>
            <p:ph type="sldNum" sz="quarter" idx="5"/>
          </p:nvPr>
        </p:nvSpPr>
        <p:spPr/>
        <p:txBody>
          <a:bodyPr/>
          <a:lstStyle/>
          <a:p>
            <a:fld id="{B5CC30AB-19DE-4B0C-A2F6-692FBBAAF8DB}" type="slidenum">
              <a:rPr lang="en-US" smtClean="0"/>
              <a:t>13</a:t>
            </a:fld>
            <a:endParaRPr lang="en-US"/>
          </a:p>
        </p:txBody>
      </p:sp>
    </p:spTree>
    <p:extLst>
      <p:ext uri="{BB962C8B-B14F-4D97-AF65-F5344CB8AC3E}">
        <p14:creationId xmlns:p14="http://schemas.microsoft.com/office/powerpoint/2010/main" val="3307150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E52A0-AB1F-6DFF-4946-284C7DE0C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AD3CE-63AB-5EB7-794A-AC83C7B62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80422-89EC-1A11-69BD-2B3948B96E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065B5C-B12E-FA84-7075-173440C4A587}"/>
              </a:ext>
            </a:extLst>
          </p:cNvPr>
          <p:cNvSpPr>
            <a:spLocks noGrp="1"/>
          </p:cNvSpPr>
          <p:nvPr>
            <p:ph type="sldNum" sz="quarter" idx="5"/>
          </p:nvPr>
        </p:nvSpPr>
        <p:spPr/>
        <p:txBody>
          <a:bodyPr/>
          <a:lstStyle/>
          <a:p>
            <a:fld id="{B5CC30AB-19DE-4B0C-A2F6-692FBBAAF8DB}" type="slidenum">
              <a:rPr lang="en-US" smtClean="0"/>
              <a:t>21</a:t>
            </a:fld>
            <a:endParaRPr lang="en-US"/>
          </a:p>
        </p:txBody>
      </p:sp>
    </p:spTree>
    <p:extLst>
      <p:ext uri="{BB962C8B-B14F-4D97-AF65-F5344CB8AC3E}">
        <p14:creationId xmlns:p14="http://schemas.microsoft.com/office/powerpoint/2010/main" val="2722760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A9FD16C6-7BC3-76B3-5B91-A7AE2108B6F6}"/>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2D136FE2-4841-3474-C72C-92AE66E689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381F9D9E-2088-C900-8C4B-39C86F1F2C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5142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4E717533-E12E-7553-61A7-20D097B891AA}"/>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3F8F1FCF-56D3-623B-1458-DE9A7EDB57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B13B2595-34DA-2C68-83AC-4B9780090FB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0931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8D7E1AC5-948D-1119-4906-021591868C92}"/>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B72C5353-646E-4761-F590-75A41C0723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544FE77A-0444-F54E-2448-76898814247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5211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25633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01884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13480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84550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28788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35070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4984101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55468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43817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666213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30868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430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45613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978523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2338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57208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112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060956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382761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8"/>
          <p:cNvSpPr>
            <a:spLocks noGrp="1"/>
          </p:cNvSpPr>
          <p:nvPr>
            <p:ph type="pic" idx="2"/>
          </p:nvPr>
        </p:nvSpPr>
        <p:spPr>
          <a:xfrm>
            <a:off x="5183188" y="987425"/>
            <a:ext cx="6172200" cy="4873625"/>
          </a:xfrm>
          <a:prstGeom prst="rect">
            <a:avLst/>
          </a:prstGeom>
          <a:noFill/>
          <a:ln>
            <a:noFill/>
          </a:ln>
        </p:spPr>
      </p:sp>
      <p:sp>
        <p:nvSpPr>
          <p:cNvPr id="68" name="Google Shape;68;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492867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790018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20385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6430159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92313740"/>
      </p:ext>
    </p:extLst>
  </p:cSld>
  <p:clrMap bg1="lt1" tx1="dk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huong-nghiep-9/1/712/70/"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DpDCk8EEPu8"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hyperlink" Target="https://www.hoc10.vn/doc-sach/hoat-dong-trai-nghiem,-huong-nghiep-9/1/712/70/" TargetMode="External"/><Relationship Id="rId2" Type="http://schemas.openxmlformats.org/officeDocument/2006/relationships/image" Target="../media/image1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0.sv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0.pn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2.svg"/><Relationship Id="rId11" Type="http://schemas.openxmlformats.org/officeDocument/2006/relationships/image" Target="../media/image35.jpeg"/><Relationship Id="rId5" Type="http://schemas.openxmlformats.org/officeDocument/2006/relationships/image" Target="../media/image31.png"/><Relationship Id="rId10" Type="http://schemas.openxmlformats.org/officeDocument/2006/relationships/image" Target="../media/image34.jpeg"/><Relationship Id="rId4" Type="http://schemas.openxmlformats.org/officeDocument/2006/relationships/image" Target="../media/image11.svg"/><Relationship Id="rId9" Type="http://schemas.openxmlformats.org/officeDocument/2006/relationships/image" Target="../media/image33.jpeg"/></Relationships>
</file>

<file path=ppt/slides/_rels/slide16.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21.png"/><Relationship Id="rId4" Type="http://schemas.openxmlformats.org/officeDocument/2006/relationships/image" Target="../media/image37.sv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7.svg"/></Relationships>
</file>

<file path=ppt/slides/_rels/slide1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3.png"/><Relationship Id="rId7"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46.svg"/><Relationship Id="rId5" Type="http://schemas.openxmlformats.org/officeDocument/2006/relationships/image" Target="../media/image45.png"/><Relationship Id="rId10" Type="http://schemas.openxmlformats.org/officeDocument/2006/relationships/image" Target="../media/image48.svg"/><Relationship Id="rId4" Type="http://schemas.openxmlformats.org/officeDocument/2006/relationships/image" Target="../media/image44.svg"/><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51.sv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hoc10.vn/doc-sach/hoat-dong-trai-nghiem,-huong-nghiep-9/1/712/70/" TargetMode="External"/><Relationship Id="rId2" Type="http://schemas.openxmlformats.org/officeDocument/2006/relationships/image" Target="../media/image5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Layout" Target="../slideLayouts/slideLayout23.xml"/><Relationship Id="rId7" Type="http://schemas.openxmlformats.org/officeDocument/2006/relationships/image" Target="../media/image5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image" Target="../media/image63.png"/><Relationship Id="rId3" Type="http://schemas.openxmlformats.org/officeDocument/2006/relationships/image" Target="../media/image55.png"/><Relationship Id="rId7" Type="http://schemas.openxmlformats.org/officeDocument/2006/relationships/image" Target="../media/image60.png"/><Relationship Id="rId12" Type="http://schemas.openxmlformats.org/officeDocument/2006/relationships/image" Target="../media/image56.png"/><Relationship Id="rId2" Type="http://schemas.openxmlformats.org/officeDocument/2006/relationships/notesSlide" Target="../notesSlides/notesSlide10.xml"/><Relationship Id="rId16" Type="http://schemas.openxmlformats.org/officeDocument/2006/relationships/image" Target="../media/image58.png"/><Relationship Id="rId1" Type="http://schemas.openxmlformats.org/officeDocument/2006/relationships/slideLayout" Target="../slideLayouts/slideLayout23.xml"/><Relationship Id="rId6" Type="http://schemas.openxmlformats.org/officeDocument/2006/relationships/slide" Target="slide27.xml"/><Relationship Id="rId11" Type="http://schemas.openxmlformats.org/officeDocument/2006/relationships/image" Target="../media/image62.png"/><Relationship Id="rId5" Type="http://schemas.openxmlformats.org/officeDocument/2006/relationships/image" Target="../media/image59.png"/><Relationship Id="rId15" Type="http://schemas.openxmlformats.org/officeDocument/2006/relationships/image" Target="../media/image64.png"/><Relationship Id="rId10" Type="http://schemas.openxmlformats.org/officeDocument/2006/relationships/slide" Target="slide29.xml"/><Relationship Id="rId4" Type="http://schemas.openxmlformats.org/officeDocument/2006/relationships/slide" Target="slide26.xml"/><Relationship Id="rId9" Type="http://schemas.openxmlformats.org/officeDocument/2006/relationships/image" Target="../media/image61.png"/><Relationship Id="rId14" Type="http://schemas.openxmlformats.org/officeDocument/2006/relationships/slide" Target="slide30.xml"/></Relationships>
</file>

<file path=ppt/slides/_rels/slide2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5.png"/><Relationship Id="rId7"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65.png"/><Relationship Id="rId4" Type="http://schemas.openxmlformats.org/officeDocument/2006/relationships/slide" Target="slide25.xml"/></Relationships>
</file>

<file path=ppt/slides/_rels/slide2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5.png"/><Relationship Id="rId7"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65.png"/><Relationship Id="rId4" Type="http://schemas.openxmlformats.org/officeDocument/2006/relationships/slide" Target="slide25.xml"/></Relationships>
</file>

<file path=ppt/slides/_rels/slide2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5.png"/><Relationship Id="rId7" Type="http://schemas.openxmlformats.org/officeDocument/2006/relationships/image" Target="../media/image66.pn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65.png"/><Relationship Id="rId4" Type="http://schemas.openxmlformats.org/officeDocument/2006/relationships/slide" Target="slide25.xml"/></Relationships>
</file>

<file path=ppt/slides/_rels/slide2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5.png"/><Relationship Id="rId7"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65.png"/><Relationship Id="rId4" Type="http://schemas.openxmlformats.org/officeDocument/2006/relationships/slide" Target="slide25.xml"/></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hoc10.vn/doc-sach/hoat-dong-trai-nghiem,-huong-nghiep-9/1/712/72/" TargetMode="External"/><Relationship Id="rId2" Type="http://schemas.openxmlformats.org/officeDocument/2006/relationships/image" Target="../media/image7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svg"/></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hyperlink" Target="https://www.youtube.com/@hoc1biet10" TargetMode="Externa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A5F1-1AB5-1323-768C-D8FE8739FACC}"/>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9</a:t>
            </a:r>
          </a:p>
        </p:txBody>
      </p:sp>
      <p:sp>
        <p:nvSpPr>
          <p:cNvPr id="3" name="Title 1">
            <a:extLst>
              <a:ext uri="{FF2B5EF4-FFF2-40B4-BE49-F238E27FC236}">
                <a16:creationId xmlns:a16="http://schemas.microsoft.com/office/drawing/2014/main" id="{A3EF3FFE-4584-F02E-E928-106AD13C3018}"/>
              </a:ext>
            </a:extLst>
          </p:cNvPr>
          <p:cNvSpPr txBox="1">
            <a:spLocks/>
          </p:cNvSpPr>
          <p:nvPr/>
        </p:nvSpPr>
        <p:spPr>
          <a:xfrm>
            <a:off x="346461" y="1493276"/>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a:t>
            </a:r>
            <a:r>
              <a:rPr lang="vi-VN" sz="5400" b="1" dirty="0">
                <a:solidFill>
                  <a:srgbClr val="002060"/>
                </a:solidFill>
                <a:latin typeface="UTM Avo" panose="02040603050506020204" pitchFamily="18" charset="0"/>
              </a:rPr>
              <a:t>8: </a:t>
            </a:r>
            <a:endParaRPr lang="en-US" sz="5400" b="1" dirty="0">
              <a:solidFill>
                <a:srgbClr val="002060"/>
              </a:solidFill>
              <a:latin typeface="UTM Avo" panose="02040603050506020204" pitchFamily="18" charset="0"/>
            </a:endParaRPr>
          </a:p>
          <a:p>
            <a:pPr>
              <a:lnSpc>
                <a:spcPct val="100000"/>
              </a:lnSpc>
            </a:pPr>
            <a:r>
              <a:rPr lang="en-US" sz="5400" b="1" dirty="0" err="1">
                <a:solidFill>
                  <a:srgbClr val="002060"/>
                </a:solidFill>
                <a:latin typeface="UTM Avo" panose="02040603050506020204" pitchFamily="18" charset="0"/>
              </a:rPr>
              <a:t>Nghề</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nghiệp</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tương</a:t>
            </a:r>
            <a:r>
              <a:rPr lang="en-US" sz="5400" b="1" dirty="0">
                <a:solidFill>
                  <a:srgbClr val="002060"/>
                </a:solidFill>
                <a:latin typeface="UTM Avo" panose="02040603050506020204" pitchFamily="18" charset="0"/>
              </a:rPr>
              <a:t> lai</a:t>
            </a:r>
          </a:p>
        </p:txBody>
      </p:sp>
      <p:sp>
        <p:nvSpPr>
          <p:cNvPr id="7" name="Subtitle 2">
            <a:extLst>
              <a:ext uri="{FF2B5EF4-FFF2-40B4-BE49-F238E27FC236}">
                <a16:creationId xmlns:a16="http://schemas.microsoft.com/office/drawing/2014/main" id="{9043B149-918B-8BBB-ABE3-BE4C578D5B73}"/>
              </a:ext>
            </a:extLst>
          </p:cNvPr>
          <p:cNvSpPr txBox="1">
            <a:spLocks/>
          </p:cNvSpPr>
          <p:nvPr/>
        </p:nvSpPr>
        <p:spPr>
          <a:xfrm>
            <a:off x="0" y="3598477"/>
            <a:ext cx="12192000" cy="15645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5400" b="1" dirty="0">
                <a:solidFill>
                  <a:srgbClr val="FF0000"/>
                </a:solidFill>
                <a:latin typeface="UTM Avo" panose="02040603050506020204" pitchFamily="18" charset="0"/>
              </a:rPr>
              <a:t>Nghề em quan tâm</a:t>
            </a:r>
          </a:p>
          <a:p>
            <a:pPr>
              <a:lnSpc>
                <a:spcPct val="100000"/>
              </a:lnSpc>
            </a:pPr>
            <a:r>
              <a:rPr lang="en-US" sz="5400" b="1" dirty="0">
                <a:solidFill>
                  <a:srgbClr val="FF0000"/>
                </a:solidFill>
                <a:latin typeface="UTM Avo" panose="02040603050506020204" pitchFamily="18" charset="0"/>
              </a:rPr>
              <a:t>(</a:t>
            </a:r>
            <a:r>
              <a:rPr lang="en-US" sz="5400" b="1" dirty="0" err="1">
                <a:solidFill>
                  <a:srgbClr val="FF0000"/>
                </a:solidFill>
                <a:latin typeface="UTM Avo" panose="02040603050506020204" pitchFamily="18" charset="0"/>
              </a:rPr>
              <a:t>Tiết</a:t>
            </a:r>
            <a:r>
              <a:rPr lang="en-US" sz="5400" b="1" dirty="0">
                <a:solidFill>
                  <a:srgbClr val="FF0000"/>
                </a:solidFill>
                <a:latin typeface="UTM Avo" panose="02040603050506020204" pitchFamily="18" charset="0"/>
              </a:rPr>
              <a:t> 1)</a:t>
            </a: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E67E203-E241-34FE-36BC-5F990F61B564}"/>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CADA325D-1736-6CF7-2207-A009303F30E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0A087329-C5DA-3C30-BFBA-0AE18B5F3254}"/>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8841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CA0D5E-AA05-E53B-1D80-7540D80D6F0E}"/>
            </a:ext>
          </a:extLst>
        </p:cNvPr>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E72AD79-B59F-736C-23BD-0724BFFEC675}"/>
              </a:ext>
            </a:extLst>
          </p:cNvPr>
          <p:cNvPicPr>
            <a:picLocks noChangeAspect="1"/>
          </p:cNvPicPr>
          <p:nvPr/>
        </p:nvPicPr>
        <p:blipFill>
          <a:blip r:embed="rId4"/>
          <a:stretch>
            <a:fillRect/>
          </a:stretch>
        </p:blipFill>
        <p:spPr>
          <a:xfrm>
            <a:off x="2407145" y="1980358"/>
            <a:ext cx="7377709" cy="3917000"/>
          </a:xfrm>
          <a:prstGeom prst="rect">
            <a:avLst/>
          </a:prstGeom>
        </p:spPr>
      </p:pic>
    </p:spTree>
    <p:extLst>
      <p:ext uri="{BB962C8B-B14F-4D97-AF65-F5344CB8AC3E}">
        <p14:creationId xmlns:p14="http://schemas.microsoft.com/office/powerpoint/2010/main" val="390913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30CA25D-AB70-5CB9-AF3B-8DA869BE597A}"/>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FAB6066-0B90-E7FC-1D16-D1BA20342DDE}"/>
              </a:ext>
            </a:extLst>
          </p:cNvPr>
          <p:cNvGrpSpPr/>
          <p:nvPr/>
        </p:nvGrpSpPr>
        <p:grpSpPr>
          <a:xfrm>
            <a:off x="756744" y="1797257"/>
            <a:ext cx="6045200" cy="4497552"/>
            <a:chOff x="838200" y="2097405"/>
            <a:chExt cx="9067800" cy="6746328"/>
          </a:xfrm>
        </p:grpSpPr>
        <p:sp>
          <p:nvSpPr>
            <p:cNvPr id="4" name="Rectangle: Rounded Corners 3">
              <a:extLst>
                <a:ext uri="{FF2B5EF4-FFF2-40B4-BE49-F238E27FC236}">
                  <a16:creationId xmlns:a16="http://schemas.microsoft.com/office/drawing/2014/main" id="{B160B355-8B73-5B05-A91A-5F5A9DC9DCC9}"/>
                </a:ext>
              </a:extLst>
            </p:cNvPr>
            <p:cNvSpPr/>
            <p:nvPr/>
          </p:nvSpPr>
          <p:spPr>
            <a:xfrm>
              <a:off x="838200" y="3162300"/>
              <a:ext cx="9067800" cy="5681433"/>
            </a:xfrm>
            <a:prstGeom prst="roundRect">
              <a:avLst>
                <a:gd name="adj" fmla="val 8505"/>
              </a:avLst>
            </a:prstGeom>
            <a:solidFill>
              <a:schemeClr val="accent2">
                <a:lumMod val="20000"/>
                <a:lumOff val="80000"/>
              </a:schemeClr>
            </a:solidFill>
            <a:ln w="38100" cap="flat" cmpd="sng" algn="ctr">
              <a:solidFill>
                <a:srgbClr val="4F81BD">
                  <a:shade val="15000"/>
                </a:srgbClr>
              </a:solidFill>
              <a:prstDash val="solid"/>
            </a:ln>
            <a:effectLst/>
          </p:spPr>
          <p:txBody>
            <a:bodyPr rtlCol="0" anchor="ctr"/>
            <a:lstStyle/>
            <a:p>
              <a:pPr marL="342900" indent="-342900" algn="just" defTabSz="609539">
                <a:lnSpc>
                  <a:spcPct val="150000"/>
                </a:lnSpc>
                <a:buFont typeface="Arial" panose="020B0604020202020204" pitchFamily="34" charset="0"/>
                <a:buChar char="•"/>
              </a:pPr>
              <a:r>
                <a:rPr lang="vi-VN" sz="2400" kern="0" dirty="0">
                  <a:latin typeface="UTM Avo" panose="02040603050506020204" pitchFamily="18" charset="0"/>
                  <a:ea typeface="UD Digi Kyokasho N-B" panose="02020700000000000000" pitchFamily="17" charset="-128"/>
                </a:rPr>
                <a:t>Những nghề trong video có phải là định hướng nghề nghiệp của em không? Em yêu thích nghề gì? </a:t>
              </a:r>
            </a:p>
            <a:p>
              <a:pPr marL="342900" indent="-342900" algn="just" defTabSz="609539">
                <a:lnSpc>
                  <a:spcPct val="150000"/>
                </a:lnSpc>
                <a:buFont typeface="Arial" panose="020B0604020202020204" pitchFamily="34" charset="0"/>
                <a:buChar char="•"/>
              </a:pPr>
              <a:r>
                <a:rPr lang="vi-VN" sz="2400" kern="0" dirty="0">
                  <a:latin typeface="UTM Avo" panose="02040603050506020204" pitchFamily="18" charset="0"/>
                  <a:ea typeface="UD Digi Kyokasho N-B" panose="02020700000000000000" pitchFamily="17" charset="-128"/>
                </a:rPr>
                <a:t>Em có biết về xu hướng phát triển nghề trong xã hội và thị trường lao động hiện nay?</a:t>
              </a:r>
            </a:p>
          </p:txBody>
        </p:sp>
        <p:sp>
          <p:nvSpPr>
            <p:cNvPr id="6" name="Freeform 7">
              <a:extLst>
                <a:ext uri="{FF2B5EF4-FFF2-40B4-BE49-F238E27FC236}">
                  <a16:creationId xmlns:a16="http://schemas.microsoft.com/office/drawing/2014/main" id="{2EEA4B10-0B19-6E45-5CCF-8AB626673738}"/>
                </a:ext>
              </a:extLst>
            </p:cNvPr>
            <p:cNvSpPr/>
            <p:nvPr/>
          </p:nvSpPr>
          <p:spPr>
            <a:xfrm>
              <a:off x="4346028" y="2097405"/>
              <a:ext cx="2052146" cy="1503197"/>
            </a:xfrm>
            <a:custGeom>
              <a:avLst/>
              <a:gdLst/>
              <a:ahLst/>
              <a:cxnLst/>
              <a:rect l="l" t="t" r="r" b="b"/>
              <a:pathLst>
                <a:path w="5617474" h="4114800">
                  <a:moveTo>
                    <a:pt x="0" y="0"/>
                  </a:moveTo>
                  <a:lnTo>
                    <a:pt x="5617474" y="0"/>
                  </a:lnTo>
                  <a:lnTo>
                    <a:pt x="561747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grpSp>
      <p:pic>
        <p:nvPicPr>
          <p:cNvPr id="7" name="Picture 21">
            <a:extLst>
              <a:ext uri="{FF2B5EF4-FFF2-40B4-BE49-F238E27FC236}">
                <a16:creationId xmlns:a16="http://schemas.microsoft.com/office/drawing/2014/main" id="{B182F6D7-BD88-629C-7463-54CDDD4FD59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375403" y="2507187"/>
            <a:ext cx="3530186" cy="3603764"/>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438796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6E93234-BBAC-5108-B847-D094FCB3FF06}"/>
            </a:ext>
          </a:extLst>
        </p:cNvPr>
        <p:cNvGrpSpPr/>
        <p:nvPr/>
      </p:nvGrpSpPr>
      <p:grpSpPr>
        <a:xfrm>
          <a:off x="0" y="0"/>
          <a:ext cx="0" cy="0"/>
          <a:chOff x="0" y="0"/>
          <a:chExt cx="0" cy="0"/>
        </a:xfrm>
      </p:grpSpPr>
      <p:sp>
        <p:nvSpPr>
          <p:cNvPr id="5" name="Freeform 18">
            <a:extLst>
              <a:ext uri="{FF2B5EF4-FFF2-40B4-BE49-F238E27FC236}">
                <a16:creationId xmlns:a16="http://schemas.microsoft.com/office/drawing/2014/main" id="{7B459081-59B8-C80F-B488-5DBBDDB363B3}"/>
              </a:ext>
            </a:extLst>
          </p:cNvPr>
          <p:cNvSpPr/>
          <p:nvPr/>
        </p:nvSpPr>
        <p:spPr>
          <a:xfrm>
            <a:off x="11512438" y="120650"/>
            <a:ext cx="529165" cy="492665"/>
          </a:xfrm>
          <a:custGeom>
            <a:avLst/>
            <a:gdLst/>
            <a:ahLst/>
            <a:cxnLst/>
            <a:rect l="l" t="t" r="r" b="b"/>
            <a:pathLst>
              <a:path w="793747" h="738997">
                <a:moveTo>
                  <a:pt x="0" y="0"/>
                </a:moveTo>
                <a:lnTo>
                  <a:pt x="793747" y="0"/>
                </a:lnTo>
                <a:lnTo>
                  <a:pt x="793747" y="738997"/>
                </a:lnTo>
                <a:lnTo>
                  <a:pt x="0" y="738997"/>
                </a:lnTo>
                <a:lnTo>
                  <a:pt x="0" y="0"/>
                </a:lnTo>
                <a:close/>
              </a:path>
            </a:pathLst>
          </a:custGeom>
          <a:blipFill>
            <a:blip r:embed="rId3">
              <a:extLst>
                <a:ext uri="{96DAC541-7B7A-43D3-8B79-37D633B846F1}">
                  <asvg:svgBlip xmlns:asvg="http://schemas.microsoft.com/office/drawing/2016/SVG/main" r:embed="rId4"/>
                </a:ext>
              </a:extLst>
            </a:blip>
            <a:stretch>
              <a:fillRect l="-93471" t="-16094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9" name="Freeform 4">
            <a:extLst>
              <a:ext uri="{FF2B5EF4-FFF2-40B4-BE49-F238E27FC236}">
                <a16:creationId xmlns:a16="http://schemas.microsoft.com/office/drawing/2014/main" id="{23B3E88B-EB52-8D47-8A45-0D578E9A640C}"/>
              </a:ext>
            </a:extLst>
          </p:cNvPr>
          <p:cNvSpPr/>
          <p:nvPr/>
        </p:nvSpPr>
        <p:spPr>
          <a:xfrm>
            <a:off x="7104994" y="2817976"/>
            <a:ext cx="4211396" cy="3879749"/>
          </a:xfrm>
          <a:custGeom>
            <a:avLst/>
            <a:gdLst/>
            <a:ahLst/>
            <a:cxnLst/>
            <a:rect l="l" t="t" r="r" b="b"/>
            <a:pathLst>
              <a:path w="13399620" h="12344400">
                <a:moveTo>
                  <a:pt x="0" y="0"/>
                </a:moveTo>
                <a:lnTo>
                  <a:pt x="13399620" y="0"/>
                </a:lnTo>
                <a:lnTo>
                  <a:pt x="13399620" y="12344400"/>
                </a:lnTo>
                <a:lnTo>
                  <a:pt x="0" y="12344400"/>
                </a:lnTo>
                <a:lnTo>
                  <a:pt x="0" y="0"/>
                </a:lnTo>
                <a:close/>
              </a:path>
            </a:pathLst>
          </a:custGeom>
          <a:blipFill>
            <a:blip r:embed="rId5">
              <a:extLst>
                <a:ext uri="{96DAC541-7B7A-43D3-8B79-37D633B846F1}">
                  <asvg:svgBlip xmlns:asvg="http://schemas.microsoft.com/office/drawing/2016/SVG/main" r:embed="rId6"/>
                </a:ext>
              </a:extLst>
            </a:blip>
            <a:stretch>
              <a:fillRect/>
            </a:stretch>
          </a:blipFill>
          <a:effectLst>
            <a:outerShdw blurRad="50800" dist="38100" dir="8100000" algn="tr" rotWithShape="0">
              <a:prstClr val="black">
                <a:alpha val="40000"/>
              </a:prstClr>
            </a:outerShdw>
          </a:effectLst>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10" name="TextBox 9">
            <a:extLst>
              <a:ext uri="{FF2B5EF4-FFF2-40B4-BE49-F238E27FC236}">
                <a16:creationId xmlns:a16="http://schemas.microsoft.com/office/drawing/2014/main" id="{9F36438E-D23E-14CE-D619-49B8F553FFB2}"/>
              </a:ext>
            </a:extLst>
          </p:cNvPr>
          <p:cNvSpPr txBox="1"/>
          <p:nvPr/>
        </p:nvSpPr>
        <p:spPr>
          <a:xfrm>
            <a:off x="584200" y="1567977"/>
            <a:ext cx="11023600" cy="1121846"/>
          </a:xfrm>
          <a:prstGeom prst="rect">
            <a:avLst/>
          </a:prstGeom>
          <a:noFill/>
        </p:spPr>
        <p:txBody>
          <a:bodyPr wrap="square">
            <a:spAutoFit/>
          </a:bodyPr>
          <a:lstStyle/>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kern="0" dirty="0">
                <a:solidFill>
                  <a:prstClr val="black"/>
                </a:solidFill>
                <a:latin typeface="UTM Avo" panose="02040603050506020204" pitchFamily="18" charset="0"/>
                <a:cs typeface="Arial" panose="020B0604020202020204" pitchFamily="34" charset="0"/>
              </a:rPr>
              <a:t>Xu hướng nghề nghiệp là một vòng tuần hoàn, không ngừng thay đổi và phát triển để đáp ứng nhu cầu của xu hướng toàn cầu hóa. </a:t>
            </a:r>
            <a:endParaRPr lang="en-US" sz="2400" kern="0" dirty="0">
              <a:solidFill>
                <a:prstClr val="black"/>
              </a:solidFill>
              <a:latin typeface="UTM Avo" panose="02040603050506020204" pitchFamily="18" charset="0"/>
              <a:cs typeface="Arial" panose="020B0604020202020204" pitchFamily="34" charset="0"/>
            </a:endParaRPr>
          </a:p>
        </p:txBody>
      </p:sp>
      <p:grpSp>
        <p:nvGrpSpPr>
          <p:cNvPr id="11" name="Group 10">
            <a:extLst>
              <a:ext uri="{FF2B5EF4-FFF2-40B4-BE49-F238E27FC236}">
                <a16:creationId xmlns:a16="http://schemas.microsoft.com/office/drawing/2014/main" id="{CB30113E-FA1D-1B3F-30EC-972EA31503C9}"/>
              </a:ext>
            </a:extLst>
          </p:cNvPr>
          <p:cNvGrpSpPr/>
          <p:nvPr/>
        </p:nvGrpSpPr>
        <p:grpSpPr>
          <a:xfrm>
            <a:off x="572814" y="3453530"/>
            <a:ext cx="5467851" cy="1778000"/>
            <a:chOff x="619876" y="4000500"/>
            <a:chExt cx="8201776" cy="2667000"/>
          </a:xfrm>
        </p:grpSpPr>
        <p:sp>
          <p:nvSpPr>
            <p:cNvPr id="12" name="Rectangle: Rounded Corners 11">
              <a:extLst>
                <a:ext uri="{FF2B5EF4-FFF2-40B4-BE49-F238E27FC236}">
                  <a16:creationId xmlns:a16="http://schemas.microsoft.com/office/drawing/2014/main" id="{F5DEB301-4B58-5ABB-0D87-F941A111E1C4}"/>
                </a:ext>
              </a:extLst>
            </p:cNvPr>
            <p:cNvSpPr/>
            <p:nvPr/>
          </p:nvSpPr>
          <p:spPr>
            <a:xfrm>
              <a:off x="1582652" y="4000500"/>
              <a:ext cx="7239000" cy="2667000"/>
            </a:xfrm>
            <a:prstGeom prst="roundRect">
              <a:avLst>
                <a:gd name="adj" fmla="val 13988"/>
              </a:avLst>
            </a:prstGeom>
            <a:solidFill>
              <a:srgbClr val="F79646">
                <a:lumMod val="20000"/>
                <a:lumOff val="80000"/>
              </a:srgbClr>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ứng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công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nghệ</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thông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tin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trí</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tuệ</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nhân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tạo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sẽ</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bùng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nổ</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mạnh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13" name="Isosceles Triangle 12">
              <a:extLst>
                <a:ext uri="{FF2B5EF4-FFF2-40B4-BE49-F238E27FC236}">
                  <a16:creationId xmlns:a16="http://schemas.microsoft.com/office/drawing/2014/main" id="{F686F314-C3DF-280F-2F67-039D08BA0F7E}"/>
                </a:ext>
              </a:extLst>
            </p:cNvPr>
            <p:cNvSpPr/>
            <p:nvPr/>
          </p:nvSpPr>
          <p:spPr>
            <a:xfrm>
              <a:off x="619876" y="5071242"/>
              <a:ext cx="609600" cy="525518"/>
            </a:xfrm>
            <a:prstGeom prst="triangle">
              <a:avLst/>
            </a:prstGeom>
            <a:solidFill>
              <a:srgbClr val="00B050"/>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14" name="Group 13">
            <a:extLst>
              <a:ext uri="{FF2B5EF4-FFF2-40B4-BE49-F238E27FC236}">
                <a16:creationId xmlns:a16="http://schemas.microsoft.com/office/drawing/2014/main" id="{EB1EE488-3392-AF43-C9EE-1776AFA7F020}"/>
              </a:ext>
            </a:extLst>
          </p:cNvPr>
          <p:cNvGrpSpPr/>
          <p:nvPr/>
        </p:nvGrpSpPr>
        <p:grpSpPr>
          <a:xfrm>
            <a:off x="475749" y="5485355"/>
            <a:ext cx="5467851" cy="839246"/>
            <a:chOff x="619876" y="8123183"/>
            <a:chExt cx="8201776" cy="1258869"/>
          </a:xfrm>
        </p:grpSpPr>
        <p:sp>
          <p:nvSpPr>
            <p:cNvPr id="15" name="Rectangle: Rounded Corners 14">
              <a:extLst>
                <a:ext uri="{FF2B5EF4-FFF2-40B4-BE49-F238E27FC236}">
                  <a16:creationId xmlns:a16="http://schemas.microsoft.com/office/drawing/2014/main" id="{BC94C106-3E64-4CCC-6D50-87687ADA0751}"/>
                </a:ext>
              </a:extLst>
            </p:cNvPr>
            <p:cNvSpPr/>
            <p:nvPr/>
          </p:nvSpPr>
          <p:spPr>
            <a:xfrm>
              <a:off x="1582652" y="8123183"/>
              <a:ext cx="7239000" cy="1258869"/>
            </a:xfrm>
            <a:prstGeom prst="roundRect">
              <a:avLst>
                <a:gd name="adj" fmla="val 13988"/>
              </a:avLst>
            </a:prstGeom>
            <a:solidFill>
              <a:srgbClr val="F79646">
                <a:lumMod val="20000"/>
                <a:lumOff val="80000"/>
              </a:srgbClr>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Lao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thủ</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công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16" name="Isosceles Triangle 15">
              <a:extLst>
                <a:ext uri="{FF2B5EF4-FFF2-40B4-BE49-F238E27FC236}">
                  <a16:creationId xmlns:a16="http://schemas.microsoft.com/office/drawing/2014/main" id="{6010AB31-3F05-A75B-7D3C-EBAA55F28186}"/>
                </a:ext>
              </a:extLst>
            </p:cNvPr>
            <p:cNvSpPr/>
            <p:nvPr/>
          </p:nvSpPr>
          <p:spPr>
            <a:xfrm flipV="1">
              <a:off x="619876" y="8489860"/>
              <a:ext cx="609600" cy="525518"/>
            </a:xfrm>
            <a:prstGeom prst="triangle">
              <a:avLst/>
            </a:prstGeom>
            <a:solidFill>
              <a:srgbClr val="C00000"/>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grpSp>
      <p:sp>
        <p:nvSpPr>
          <p:cNvPr id="17" name="TextBox 16">
            <a:extLst>
              <a:ext uri="{FF2B5EF4-FFF2-40B4-BE49-F238E27FC236}">
                <a16:creationId xmlns:a16="http://schemas.microsoft.com/office/drawing/2014/main" id="{23D1389E-BA80-CED4-3C62-6DB27A88E453}"/>
              </a:ext>
            </a:extLst>
          </p:cNvPr>
          <p:cNvSpPr txBox="1"/>
          <p:nvPr/>
        </p:nvSpPr>
        <p:spPr>
          <a:xfrm>
            <a:off x="2616200" y="2689823"/>
            <a:ext cx="1828800" cy="707886"/>
          </a:xfrm>
          <a:prstGeom prst="rect">
            <a:avLst/>
          </a:prstGeom>
          <a:noFill/>
          <a:effectLst>
            <a:outerShdw blurRad="50800" dist="38100" dir="8100000" algn="tr" rotWithShape="0">
              <a:prstClr val="black">
                <a:alpha val="40000"/>
              </a:prstClr>
            </a:outerShdw>
          </a:effectLst>
        </p:spPr>
        <p:txBody>
          <a:bodyPr wrap="square" rtlCol="0">
            <a:spAutoFit/>
          </a:bodyPr>
          <a:lstStyle/>
          <a:p>
            <a:pPr algn="ctr" defTabSz="609539"/>
            <a:r>
              <a:rPr lang="en-US" sz="4000" b="1" dirty="0">
                <a:latin typeface="UTM Avo" panose="02040603050506020204" pitchFamily="18" charset="0"/>
              </a:rPr>
              <a:t>2025</a:t>
            </a:r>
          </a:p>
        </p:txBody>
      </p:sp>
    </p:spTree>
    <p:extLst>
      <p:ext uri="{BB962C8B-B14F-4D97-AF65-F5344CB8AC3E}">
        <p14:creationId xmlns:p14="http://schemas.microsoft.com/office/powerpoint/2010/main" val="3526460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EE5FE7E-943C-DFF3-58CE-5935E44D9975}"/>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7DBCF81B-E3C0-741A-65C3-0D6879848EB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5DF5FC70-986B-D059-29F6-E6098AAAD330}"/>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6947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49B2C2F4-CFD7-8EF5-6644-670DD0E6DB4E}"/>
              </a:ext>
            </a:extLst>
          </p:cNvPr>
          <p:cNvSpPr/>
          <p:nvPr/>
        </p:nvSpPr>
        <p:spPr>
          <a:xfrm>
            <a:off x="9347200" y="1955800"/>
            <a:ext cx="2336800" cy="1545209"/>
          </a:xfrm>
          <a:custGeom>
            <a:avLst/>
            <a:gdLst/>
            <a:ahLst/>
            <a:cxnLst/>
            <a:rect l="l" t="t" r="r" b="b"/>
            <a:pathLst>
              <a:path w="6222760" h="4114800">
                <a:moveTo>
                  <a:pt x="0" y="0"/>
                </a:moveTo>
                <a:lnTo>
                  <a:pt x="6222760" y="0"/>
                </a:lnTo>
                <a:lnTo>
                  <a:pt x="622276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5" name="TextBox 4">
            <a:extLst>
              <a:ext uri="{FF2B5EF4-FFF2-40B4-BE49-F238E27FC236}">
                <a16:creationId xmlns:a16="http://schemas.microsoft.com/office/drawing/2014/main" id="{8213F684-1EAE-57DF-91C0-6222196C7096}"/>
              </a:ext>
            </a:extLst>
          </p:cNvPr>
          <p:cNvSpPr txBox="1"/>
          <p:nvPr/>
        </p:nvSpPr>
        <p:spPr>
          <a:xfrm>
            <a:off x="1453079" y="1732490"/>
            <a:ext cx="9285837" cy="1991827"/>
          </a:xfrm>
          <a:prstGeom prst="rect">
            <a:avLst/>
          </a:prstGeom>
          <a:noFill/>
        </p:spPr>
        <p:txBody>
          <a:bodyPr wrap="square">
            <a:spAutoFit/>
          </a:bodyPr>
          <a:lstStyle/>
          <a:p>
            <a:pPr algn="ctr" defTabSz="609539">
              <a:lnSpc>
                <a:spcPct val="150000"/>
              </a:lnSpc>
            </a:pPr>
            <a:r>
              <a:rPr lang="en-US" sz="4400" b="1" dirty="0">
                <a:solidFill>
                  <a:prstClr val="black"/>
                </a:solidFill>
                <a:latin typeface="UTM Avo" panose="02040603050506020204" pitchFamily="18" charset="0"/>
                <a:cs typeface="Arial" panose="020B0604020202020204" pitchFamily="34" charset="0"/>
              </a:rPr>
              <a:t>HOẠT ĐỘNG 1. </a:t>
            </a:r>
            <a:r>
              <a:rPr lang="pt-BR" sz="4400" b="1" dirty="0">
                <a:solidFill>
                  <a:prstClr val="black"/>
                </a:solidFill>
                <a:latin typeface="UTM Avo" panose="02040603050506020204" pitchFamily="18" charset="0"/>
                <a:cs typeface="Arial" panose="020B0604020202020204" pitchFamily="34" charset="0"/>
              </a:rPr>
              <a:t>XÁC ĐỊNH NGHỀ EM QUAN TÂM</a:t>
            </a:r>
            <a:endParaRPr lang="en-US" sz="4400" b="1" dirty="0">
              <a:solidFill>
                <a:prstClr val="black"/>
              </a:solidFill>
              <a:latin typeface="UTM Avo" panose="02040603050506020204" pitchFamily="18" charset="0"/>
              <a:cs typeface="Arial" panose="020B0604020202020204" pitchFamily="34" charset="0"/>
            </a:endParaRPr>
          </a:p>
        </p:txBody>
      </p:sp>
      <p:pic>
        <p:nvPicPr>
          <p:cNvPr id="6" name="Picture 2" descr="Thank you illustration essential workers">
            <a:extLst>
              <a:ext uri="{FF2B5EF4-FFF2-40B4-BE49-F238E27FC236}">
                <a16:creationId xmlns:a16="http://schemas.microsoft.com/office/drawing/2014/main" id="{1F0CBB45-C19D-F9AB-4175-9013B03ADC9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66436" y="3775841"/>
            <a:ext cx="4459125" cy="297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78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8EFB8A2F-56CA-2CE3-261F-8C8D2067C212}"/>
              </a:ext>
            </a:extLst>
          </p:cNvPr>
          <p:cNvSpPr/>
          <p:nvPr/>
        </p:nvSpPr>
        <p:spPr>
          <a:xfrm>
            <a:off x="4766441" y="1951806"/>
            <a:ext cx="6299200" cy="3098800"/>
          </a:xfrm>
          <a:prstGeom prst="roundRect">
            <a:avLst>
              <a:gd name="adj" fmla="val 8675"/>
            </a:avLst>
          </a:prstGeom>
          <a:solidFill>
            <a:srgbClr val="8064A2">
              <a:lumMod val="20000"/>
              <a:lumOff val="80000"/>
            </a:srgbClr>
          </a:solidFill>
          <a:ln w="28575" cap="flat" cmpd="sng" algn="ctr">
            <a:solidFill>
              <a:srgbClr val="8064A2">
                <a:lumMod val="75000"/>
              </a:srgbClr>
            </a:solidFill>
            <a:prstDash val="dash"/>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NHIỆM VỤ</a:t>
            </a:r>
          </a:p>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Liệt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kê</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số</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ngành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nghiệp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tâm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Chia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sẻ</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thêm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lí</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do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hoặc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lực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khiến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tâm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đó</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7" name="Picture 19">
            <a:extLst>
              <a:ext uri="{FF2B5EF4-FFF2-40B4-BE49-F238E27FC236}">
                <a16:creationId xmlns:a16="http://schemas.microsoft.com/office/drawing/2014/main" id="{A2EB0C0C-3062-3763-9FAB-022C85FA871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62000" y="3501206"/>
            <a:ext cx="3396153" cy="2905125"/>
          </a:xfrm>
          <a:prstGeom prst="rect">
            <a:avLst/>
          </a:prstGeom>
        </p:spPr>
      </p:pic>
    </p:spTree>
    <p:extLst>
      <p:ext uri="{BB962C8B-B14F-4D97-AF65-F5344CB8AC3E}">
        <p14:creationId xmlns:p14="http://schemas.microsoft.com/office/powerpoint/2010/main" val="416223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D255253-98FC-E501-1A2A-8C53ACD7D062}"/>
              </a:ext>
            </a:extLst>
          </p:cNvPr>
          <p:cNvSpPr/>
          <p:nvPr/>
        </p:nvSpPr>
        <p:spPr>
          <a:xfrm>
            <a:off x="4211332" y="2322398"/>
            <a:ext cx="7000704" cy="2869843"/>
          </a:xfrm>
          <a:prstGeom prst="roundRect">
            <a:avLst>
              <a:gd name="adj" fmla="val 6583"/>
            </a:avLst>
          </a:prstGeom>
          <a:solidFill>
            <a:schemeClr val="accent6">
              <a:lumMod val="20000"/>
              <a:lumOff val="80000"/>
            </a:schemeClr>
          </a:solidFill>
          <a:ln w="28575" cap="flat" cmpd="sng" algn="ctr">
            <a:solidFill>
              <a:schemeClr val="accent6"/>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effectLst/>
                <a:uLnTx/>
                <a:uFillTx/>
                <a:latin typeface="UTM Avo" panose="02040603050506020204" pitchFamily="18" charset="0"/>
              </a:rPr>
              <a:t>Đó là nghề truyền thống của gia đình; nghề đó do bố mẹ định hướng ngay từ nhỏ; quan tâm do xem sách báo, ti vi và thấy thích nghề đó; do bạn bè chia sẻ;...</a:t>
            </a:r>
            <a:endParaRPr kumimoji="0" lang="vi-VN" sz="2400" b="0" i="0" u="none" strike="noStrike" kern="0" cap="none" spc="0" normalizeH="0" baseline="0" noProof="0" dirty="0">
              <a:ln>
                <a:noFill/>
              </a:ln>
              <a:effectLst/>
              <a:uLnTx/>
              <a:uFillTx/>
              <a:latin typeface="UTM Avo" panose="02040603050506020204" pitchFamily="18" charset="0"/>
            </a:endParaRPr>
          </a:p>
        </p:txBody>
      </p:sp>
      <p:sp>
        <p:nvSpPr>
          <p:cNvPr id="7" name="Freeform 7">
            <a:extLst>
              <a:ext uri="{FF2B5EF4-FFF2-40B4-BE49-F238E27FC236}">
                <a16:creationId xmlns:a16="http://schemas.microsoft.com/office/drawing/2014/main" id="{ABAB4B00-3C09-3996-8A7D-9989232BB0B1}"/>
              </a:ext>
            </a:extLst>
          </p:cNvPr>
          <p:cNvSpPr/>
          <p:nvPr/>
        </p:nvSpPr>
        <p:spPr>
          <a:xfrm flipH="1">
            <a:off x="966953" y="3063971"/>
            <a:ext cx="2979508" cy="3396479"/>
          </a:xfrm>
          <a:custGeom>
            <a:avLst/>
            <a:gdLst/>
            <a:ahLst/>
            <a:cxnLst/>
            <a:rect l="l" t="t" r="r" b="b"/>
            <a:pathLst>
              <a:path w="6303382" h="6888942">
                <a:moveTo>
                  <a:pt x="6303382" y="0"/>
                </a:moveTo>
                <a:lnTo>
                  <a:pt x="0" y="0"/>
                </a:lnTo>
                <a:lnTo>
                  <a:pt x="0" y="6888942"/>
                </a:lnTo>
                <a:lnTo>
                  <a:pt x="6303382" y="6888942"/>
                </a:lnTo>
                <a:lnTo>
                  <a:pt x="6303382" y="0"/>
                </a:lnTo>
                <a:close/>
              </a:path>
            </a:pathLst>
          </a:custGeom>
          <a:blipFill>
            <a:blip r:embed="rId4"/>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8" name="TextBox 7">
            <a:extLst>
              <a:ext uri="{FF2B5EF4-FFF2-40B4-BE49-F238E27FC236}">
                <a16:creationId xmlns:a16="http://schemas.microsoft.com/office/drawing/2014/main" id="{673F3440-AFEC-93D0-9069-ADB75307BB1E}"/>
              </a:ext>
            </a:extLst>
          </p:cNvPr>
          <p:cNvSpPr txBox="1"/>
          <p:nvPr/>
        </p:nvSpPr>
        <p:spPr>
          <a:xfrm>
            <a:off x="5730484" y="1737589"/>
            <a:ext cx="3962400" cy="461665"/>
          </a:xfrm>
          <a:prstGeom prst="rect">
            <a:avLst/>
          </a:prstGeom>
          <a:noFill/>
        </p:spPr>
        <p:txBody>
          <a:bodyPr wrap="square" rtlCol="0">
            <a:spAutoFit/>
          </a:bodyPr>
          <a:lstStyle/>
          <a:p>
            <a:pPr algn="ctr" defTabSz="609539"/>
            <a:r>
              <a:rPr lang="en-US" sz="2400" b="1" dirty="0">
                <a:latin typeface="UTM Avo" panose="02040603050506020204" pitchFamily="18" charset="0"/>
                <a:cs typeface="Arial" panose="020B0604020202020204" pitchFamily="34" charset="0"/>
              </a:rPr>
              <a:t>GỢI Ý</a:t>
            </a:r>
          </a:p>
        </p:txBody>
      </p:sp>
    </p:spTree>
    <p:extLst>
      <p:ext uri="{BB962C8B-B14F-4D97-AF65-F5344CB8AC3E}">
        <p14:creationId xmlns:p14="http://schemas.microsoft.com/office/powerpoint/2010/main" val="165468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DE037D-5759-E919-3A6A-5E6EBC0956C2}"/>
            </a:ext>
          </a:extLst>
        </p:cNvPr>
        <p:cNvGrpSpPr/>
        <p:nvPr/>
      </p:nvGrpSpPr>
      <p:grpSpPr>
        <a:xfrm>
          <a:off x="0" y="0"/>
          <a:ext cx="0" cy="0"/>
          <a:chOff x="0" y="0"/>
          <a:chExt cx="0" cy="0"/>
        </a:xfrm>
      </p:grpSpPr>
      <p:pic>
        <p:nvPicPr>
          <p:cNvPr id="2" name="Picture 1" descr="A couple of cartoon doctors&#10;&#10;AI-generated content may be incorrect.">
            <a:extLst>
              <a:ext uri="{FF2B5EF4-FFF2-40B4-BE49-F238E27FC236}">
                <a16:creationId xmlns:a16="http://schemas.microsoft.com/office/drawing/2014/main" id="{3B2786C1-1B18-53AC-0038-324742292F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7959" y="1681232"/>
            <a:ext cx="4273302" cy="4273302"/>
          </a:xfrm>
          <a:prstGeom prst="rect">
            <a:avLst/>
          </a:prstGeom>
        </p:spPr>
      </p:pic>
      <p:sp>
        <p:nvSpPr>
          <p:cNvPr id="3" name="TextBox 2">
            <a:extLst>
              <a:ext uri="{FF2B5EF4-FFF2-40B4-BE49-F238E27FC236}">
                <a16:creationId xmlns:a16="http://schemas.microsoft.com/office/drawing/2014/main" id="{689D2D25-1F7F-7D10-D2C3-92BDE44D201A}"/>
              </a:ext>
            </a:extLst>
          </p:cNvPr>
          <p:cNvSpPr txBox="1"/>
          <p:nvPr/>
        </p:nvSpPr>
        <p:spPr>
          <a:xfrm>
            <a:off x="1866010" y="5954534"/>
            <a:ext cx="2997200" cy="461665"/>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Bác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sĩ</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ndParaRPr>
          </a:p>
        </p:txBody>
      </p:sp>
      <p:pic>
        <p:nvPicPr>
          <p:cNvPr id="5" name="Picture 4" descr="A cartoon of a person holding a book and a pointer&#10;&#10;AI-generated content may be incorrect.">
            <a:extLst>
              <a:ext uri="{FF2B5EF4-FFF2-40B4-BE49-F238E27FC236}">
                <a16:creationId xmlns:a16="http://schemas.microsoft.com/office/drawing/2014/main" id="{1A057157-A3E8-E2B1-635F-265FED78CF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5353" y="1491264"/>
            <a:ext cx="3724077" cy="4653237"/>
          </a:xfrm>
          <a:prstGeom prst="rect">
            <a:avLst/>
          </a:prstGeom>
        </p:spPr>
      </p:pic>
      <p:sp>
        <p:nvSpPr>
          <p:cNvPr id="6" name="TextBox 5">
            <a:extLst>
              <a:ext uri="{FF2B5EF4-FFF2-40B4-BE49-F238E27FC236}">
                <a16:creationId xmlns:a16="http://schemas.microsoft.com/office/drawing/2014/main" id="{07F235A6-9985-C6B4-4B16-2BF8687D8511}"/>
              </a:ext>
            </a:extLst>
          </p:cNvPr>
          <p:cNvSpPr txBox="1"/>
          <p:nvPr/>
        </p:nvSpPr>
        <p:spPr>
          <a:xfrm>
            <a:off x="7328792" y="5954534"/>
            <a:ext cx="2997200" cy="461665"/>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lang="en-US" sz="2400" kern="0" dirty="0" err="1">
                <a:solidFill>
                  <a:prstClr val="black"/>
                </a:solidFill>
                <a:latin typeface="UTM Avo" panose="02040603050506020204" pitchFamily="18" charset="0"/>
              </a:rPr>
              <a:t>Giáo</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viên</a:t>
            </a:r>
            <a:endParaRPr lang="vi-VN" sz="2400" kern="0" dirty="0">
              <a:solidFill>
                <a:prstClr val="black"/>
              </a:solidFill>
            </a:endParaRPr>
          </a:p>
        </p:txBody>
      </p:sp>
    </p:spTree>
    <p:extLst>
      <p:ext uri="{BB962C8B-B14F-4D97-AF65-F5344CB8AC3E}">
        <p14:creationId xmlns:p14="http://schemas.microsoft.com/office/powerpoint/2010/main" val="494047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5DF77EB-0AD5-8E42-122E-457A3FBA564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AF49299-501C-4D76-4DAC-9C42FB7F9B0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12040" y="1615024"/>
            <a:ext cx="4273302" cy="4273302"/>
          </a:xfrm>
          <a:prstGeom prst="rect">
            <a:avLst/>
          </a:prstGeom>
        </p:spPr>
      </p:pic>
      <p:sp>
        <p:nvSpPr>
          <p:cNvPr id="7" name="TextBox 6">
            <a:extLst>
              <a:ext uri="{FF2B5EF4-FFF2-40B4-BE49-F238E27FC236}">
                <a16:creationId xmlns:a16="http://schemas.microsoft.com/office/drawing/2014/main" id="{5F059D73-14C5-FF52-1D42-A9FBBF5B3A5A}"/>
              </a:ext>
            </a:extLst>
          </p:cNvPr>
          <p:cNvSpPr txBox="1"/>
          <p:nvPr/>
        </p:nvSpPr>
        <p:spPr>
          <a:xfrm>
            <a:off x="1950091" y="5892978"/>
            <a:ext cx="2997200" cy="461665"/>
          </a:xfrm>
          <a:prstGeom prst="rect">
            <a:avLst/>
          </a:prstGeom>
          <a:noFill/>
        </p:spPr>
        <p:txBody>
          <a:bodyPr wrap="square" rtlCol="0">
            <a:spAutoFit/>
          </a:bodyPr>
          <a:lstStyle/>
          <a:p>
            <a:pPr algn="ctr"/>
            <a:r>
              <a:rPr lang="en-US" sz="2400" dirty="0" err="1">
                <a:latin typeface="UTM Avo" panose="02040603050506020204" pitchFamily="18" charset="0"/>
              </a:rPr>
              <a:t>Thợ</a:t>
            </a:r>
            <a:r>
              <a:rPr lang="en-US" sz="2400" dirty="0">
                <a:latin typeface="UTM Avo" panose="02040603050506020204" pitchFamily="18" charset="0"/>
              </a:rPr>
              <a:t> </a:t>
            </a:r>
            <a:r>
              <a:rPr lang="en-US" sz="2400" dirty="0" err="1">
                <a:latin typeface="UTM Avo" panose="02040603050506020204" pitchFamily="18" charset="0"/>
              </a:rPr>
              <a:t>sửa</a:t>
            </a:r>
            <a:r>
              <a:rPr lang="en-US" sz="2400" dirty="0">
                <a:latin typeface="UTM Avo" panose="02040603050506020204" pitchFamily="18" charset="0"/>
              </a:rPr>
              <a:t> </a:t>
            </a:r>
            <a:r>
              <a:rPr lang="en-US" sz="2400" dirty="0" err="1">
                <a:latin typeface="UTM Avo" panose="02040603050506020204" pitchFamily="18" charset="0"/>
              </a:rPr>
              <a:t>chữa</a:t>
            </a:r>
            <a:endParaRPr lang="en-US" sz="2400" dirty="0">
              <a:latin typeface="UTM Avo" panose="02040603050506020204" pitchFamily="18" charset="0"/>
            </a:endParaRPr>
          </a:p>
        </p:txBody>
      </p:sp>
      <p:pic>
        <p:nvPicPr>
          <p:cNvPr id="8" name="Picture 7">
            <a:extLst>
              <a:ext uri="{FF2B5EF4-FFF2-40B4-BE49-F238E27FC236}">
                <a16:creationId xmlns:a16="http://schemas.microsoft.com/office/drawing/2014/main" id="{0B1A687D-8053-D356-6E4A-32B07D534A5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027492" y="1615024"/>
            <a:ext cx="4273301" cy="4273301"/>
          </a:xfrm>
          <a:prstGeom prst="rect">
            <a:avLst/>
          </a:prstGeom>
        </p:spPr>
      </p:pic>
      <p:sp>
        <p:nvSpPr>
          <p:cNvPr id="9" name="TextBox 8">
            <a:extLst>
              <a:ext uri="{FF2B5EF4-FFF2-40B4-BE49-F238E27FC236}">
                <a16:creationId xmlns:a16="http://schemas.microsoft.com/office/drawing/2014/main" id="{DF675518-3FE7-C846-6929-9B881B5B6A07}"/>
              </a:ext>
            </a:extLst>
          </p:cNvPr>
          <p:cNvSpPr txBox="1"/>
          <p:nvPr/>
        </p:nvSpPr>
        <p:spPr>
          <a:xfrm>
            <a:off x="7665543" y="5888325"/>
            <a:ext cx="2997200" cy="461665"/>
          </a:xfrm>
          <a:prstGeom prst="rect">
            <a:avLst/>
          </a:prstGeom>
          <a:noFill/>
        </p:spPr>
        <p:txBody>
          <a:bodyPr wrap="square" rtlCol="0">
            <a:spAutoFit/>
          </a:bodyPr>
          <a:lstStyle/>
          <a:p>
            <a:pPr algn="ctr"/>
            <a:r>
              <a:rPr lang="en-US" sz="2400" dirty="0" err="1">
                <a:latin typeface="UTM Avo" panose="02040603050506020204" pitchFamily="18" charset="0"/>
              </a:rPr>
              <a:t>Kiến</a:t>
            </a:r>
            <a:r>
              <a:rPr lang="en-US" sz="2400" dirty="0">
                <a:latin typeface="UTM Avo" panose="02040603050506020204" pitchFamily="18" charset="0"/>
              </a:rPr>
              <a:t> </a:t>
            </a:r>
            <a:r>
              <a:rPr lang="en-US" sz="2400" dirty="0" err="1">
                <a:latin typeface="UTM Avo" panose="02040603050506020204" pitchFamily="18" charset="0"/>
              </a:rPr>
              <a:t>trúc</a:t>
            </a:r>
            <a:r>
              <a:rPr lang="en-US" sz="2400" dirty="0">
                <a:latin typeface="UTM Avo" panose="02040603050506020204" pitchFamily="18" charset="0"/>
              </a:rPr>
              <a:t> </a:t>
            </a:r>
            <a:r>
              <a:rPr lang="en-US" sz="2400" dirty="0" err="1">
                <a:latin typeface="UTM Avo" panose="02040603050506020204" pitchFamily="18" charset="0"/>
              </a:rPr>
              <a:t>sư</a:t>
            </a:r>
            <a:endParaRPr lang="vi-VN" sz="2400" dirty="0">
              <a:latin typeface="UTM Avo" panose="02040603050506020204" pitchFamily="18" charset="0"/>
            </a:endParaRPr>
          </a:p>
        </p:txBody>
      </p:sp>
    </p:spTree>
    <p:extLst>
      <p:ext uri="{BB962C8B-B14F-4D97-AF65-F5344CB8AC3E}">
        <p14:creationId xmlns:p14="http://schemas.microsoft.com/office/powerpoint/2010/main" val="202311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4210A81-A28F-C4D5-FF7D-CF4C7C34BE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C520A2-A098-724A-EAE6-BD37F0B71EEE}"/>
              </a:ext>
            </a:extLst>
          </p:cNvPr>
          <p:cNvSpPr txBox="1"/>
          <p:nvPr/>
        </p:nvSpPr>
        <p:spPr>
          <a:xfrm>
            <a:off x="1629162" y="5709534"/>
            <a:ext cx="2997200" cy="461665"/>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Ca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sĩ</a:t>
            </a:r>
            <a:endParaRPr kumimoji="0" lang="vi-VN" sz="2400" b="0" i="0" u="none" strike="noStrike" kern="0" cap="none" spc="0" normalizeH="0" baseline="0" noProof="0" dirty="0">
              <a:ln>
                <a:noFill/>
              </a:ln>
              <a:solidFill>
                <a:prstClr val="black"/>
              </a:solidFill>
              <a:effectLst/>
              <a:uLnTx/>
              <a:uFillTx/>
            </a:endParaRPr>
          </a:p>
        </p:txBody>
      </p:sp>
      <p:sp>
        <p:nvSpPr>
          <p:cNvPr id="3" name="TextBox 2">
            <a:extLst>
              <a:ext uri="{FF2B5EF4-FFF2-40B4-BE49-F238E27FC236}">
                <a16:creationId xmlns:a16="http://schemas.microsoft.com/office/drawing/2014/main" id="{9E3D49A9-8594-8A0D-78EB-24D3420B4786}"/>
              </a:ext>
            </a:extLst>
          </p:cNvPr>
          <p:cNvSpPr txBox="1"/>
          <p:nvPr/>
        </p:nvSpPr>
        <p:spPr>
          <a:xfrm>
            <a:off x="7458417" y="5709534"/>
            <a:ext cx="2997200" cy="461665"/>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rPr>
              <a:t>Vũ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rPr>
              <a:t>công</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ndParaRPr>
          </a:p>
        </p:txBody>
      </p:sp>
      <p:grpSp>
        <p:nvGrpSpPr>
          <p:cNvPr id="5" name="Group 4">
            <a:extLst>
              <a:ext uri="{FF2B5EF4-FFF2-40B4-BE49-F238E27FC236}">
                <a16:creationId xmlns:a16="http://schemas.microsoft.com/office/drawing/2014/main" id="{9496330A-CAFF-76D0-C22E-E4B4C008353D}"/>
              </a:ext>
            </a:extLst>
          </p:cNvPr>
          <p:cNvGrpSpPr/>
          <p:nvPr/>
        </p:nvGrpSpPr>
        <p:grpSpPr>
          <a:xfrm>
            <a:off x="632460" y="2294880"/>
            <a:ext cx="4990604" cy="3327070"/>
            <a:chOff x="371848" y="1943100"/>
            <a:chExt cx="8942857" cy="5961906"/>
          </a:xfrm>
        </p:grpSpPr>
        <p:pic>
          <p:nvPicPr>
            <p:cNvPr id="6" name="Picture 5" descr="A cartoon of a child singing into a microphone&#10;&#10;AI-generated content may be incorrect.">
              <a:extLst>
                <a:ext uri="{FF2B5EF4-FFF2-40B4-BE49-F238E27FC236}">
                  <a16:creationId xmlns:a16="http://schemas.microsoft.com/office/drawing/2014/main" id="{8B5300F5-EA79-310A-5C1F-9457911365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848" y="1943101"/>
              <a:ext cx="5961905" cy="5961905"/>
            </a:xfrm>
            <a:prstGeom prst="rect">
              <a:avLst/>
            </a:prstGeom>
          </p:spPr>
        </p:pic>
        <p:pic>
          <p:nvPicPr>
            <p:cNvPr id="10" name="Picture 9" descr="A cartoon of a child playing a guitar&#10;&#10;AI-generated content may be incorrect.">
              <a:extLst>
                <a:ext uri="{FF2B5EF4-FFF2-40B4-BE49-F238E27FC236}">
                  <a16:creationId xmlns:a16="http://schemas.microsoft.com/office/drawing/2014/main" id="{00609A7A-7D5E-3C2B-4B05-57313D7397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2800" y="1943100"/>
              <a:ext cx="5961905" cy="5961905"/>
            </a:xfrm>
            <a:prstGeom prst="rect">
              <a:avLst/>
            </a:prstGeom>
          </p:spPr>
        </p:pic>
      </p:grpSp>
      <p:pic>
        <p:nvPicPr>
          <p:cNvPr id="11" name="Picture 10" descr="A person and person doing yoga&#10;&#10;AI-generated content may be incorrect.">
            <a:extLst>
              <a:ext uri="{FF2B5EF4-FFF2-40B4-BE49-F238E27FC236}">
                <a16:creationId xmlns:a16="http://schemas.microsoft.com/office/drawing/2014/main" id="{6D2B2AF3-A464-D00D-E65B-6D4EFD931B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42607" y="2605879"/>
            <a:ext cx="6295070" cy="2705070"/>
          </a:xfrm>
          <a:prstGeom prst="rect">
            <a:avLst/>
          </a:prstGeom>
        </p:spPr>
      </p:pic>
    </p:spTree>
    <p:extLst>
      <p:ext uri="{BB962C8B-B14F-4D97-AF65-F5344CB8AC3E}">
        <p14:creationId xmlns:p14="http://schemas.microsoft.com/office/powerpoint/2010/main" val="1478020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B16333-A24C-E2EB-B53C-A6461565352A}"/>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66A421EF-9B2C-66A4-E71C-8DC6E18BC303}"/>
              </a:ext>
            </a:extLst>
          </p:cNvPr>
          <p:cNvGrpSpPr/>
          <p:nvPr/>
        </p:nvGrpSpPr>
        <p:grpSpPr>
          <a:xfrm>
            <a:off x="1245057" y="1890715"/>
            <a:ext cx="9701886" cy="3868955"/>
            <a:chOff x="1245057" y="1890715"/>
            <a:chExt cx="9701886" cy="3868955"/>
          </a:xfrm>
        </p:grpSpPr>
        <p:grpSp>
          <p:nvGrpSpPr>
            <p:cNvPr id="6" name="Group 5">
              <a:extLst>
                <a:ext uri="{FF2B5EF4-FFF2-40B4-BE49-F238E27FC236}">
                  <a16:creationId xmlns:a16="http://schemas.microsoft.com/office/drawing/2014/main" id="{955C9E05-5D23-F3E4-2B36-9984D0136FE1}"/>
                </a:ext>
              </a:extLst>
            </p:cNvPr>
            <p:cNvGrpSpPr/>
            <p:nvPr/>
          </p:nvGrpSpPr>
          <p:grpSpPr>
            <a:xfrm>
              <a:off x="1245057" y="1890715"/>
              <a:ext cx="9701886" cy="3868955"/>
              <a:chOff x="1245057" y="1031056"/>
              <a:chExt cx="9701886" cy="3868955"/>
            </a:xfrm>
          </p:grpSpPr>
          <p:grpSp>
            <p:nvGrpSpPr>
              <p:cNvPr id="2" name="Group 1">
                <a:extLst>
                  <a:ext uri="{FF2B5EF4-FFF2-40B4-BE49-F238E27FC236}">
                    <a16:creationId xmlns:a16="http://schemas.microsoft.com/office/drawing/2014/main" id="{55339C32-3737-3495-BD57-18BB9DA63C27}"/>
                  </a:ext>
                </a:extLst>
              </p:cNvPr>
              <p:cNvGrpSpPr/>
              <p:nvPr/>
            </p:nvGrpSpPr>
            <p:grpSpPr>
              <a:xfrm>
                <a:off x="1245057" y="1031056"/>
                <a:ext cx="9701886" cy="3868955"/>
                <a:chOff x="2211362" y="935758"/>
                <a:chExt cx="9701886" cy="3868955"/>
              </a:xfrm>
            </p:grpSpPr>
            <p:sp>
              <p:nvSpPr>
                <p:cNvPr id="3" name="Rounded Rectangle 34">
                  <a:extLst>
                    <a:ext uri="{FF2B5EF4-FFF2-40B4-BE49-F238E27FC236}">
                      <a16:creationId xmlns:a16="http://schemas.microsoft.com/office/drawing/2014/main" id="{434CC81A-CB92-FB41-250A-F282348FE1C3}"/>
                    </a:ext>
                  </a:extLst>
                </p:cNvPr>
                <p:cNvSpPr/>
                <p:nvPr/>
              </p:nvSpPr>
              <p:spPr>
                <a:xfrm>
                  <a:off x="5703999" y="935758"/>
                  <a:ext cx="2716613" cy="706242"/>
                </a:xfrm>
                <a:prstGeom prst="roundRect">
                  <a:avLst/>
                </a:prstGeom>
                <a:solidFill>
                  <a:schemeClr val="bg1"/>
                </a:solidFill>
                <a:ln w="38100" cap="flat" cmpd="sng" algn="ctr">
                  <a:solidFill>
                    <a:schemeClr val="accent4">
                      <a:lumMod val="60000"/>
                      <a:lumOff val="40000"/>
                    </a:schemeClr>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KẾT LUẬN</a:t>
                  </a:r>
                </a:p>
              </p:txBody>
            </p:sp>
            <p:sp>
              <p:nvSpPr>
                <p:cNvPr id="9" name="Rounded Rectangle 34">
                  <a:extLst>
                    <a:ext uri="{FF2B5EF4-FFF2-40B4-BE49-F238E27FC236}">
                      <a16:creationId xmlns:a16="http://schemas.microsoft.com/office/drawing/2014/main" id="{F9CCB6E8-8803-62F4-C5BC-C78D0E6F7014}"/>
                    </a:ext>
                  </a:extLst>
                </p:cNvPr>
                <p:cNvSpPr/>
                <p:nvPr/>
              </p:nvSpPr>
              <p:spPr>
                <a:xfrm>
                  <a:off x="2211362" y="1642001"/>
                  <a:ext cx="9701886" cy="3162712"/>
                </a:xfrm>
                <a:prstGeom prst="roundRect">
                  <a:avLst>
                    <a:gd name="adj" fmla="val 6050"/>
                  </a:avLst>
                </a:prstGeom>
                <a:solidFill>
                  <a:schemeClr val="accent4">
                    <a:lumMod val="20000"/>
                    <a:lumOff val="80000"/>
                  </a:schemeClr>
                </a:solidFill>
                <a:ln w="38100" cap="flat" cmpd="sng" algn="ctr">
                  <a:solidFill>
                    <a:schemeClr val="accent4">
                      <a:lumMod val="60000"/>
                      <a:lumOff val="40000"/>
                    </a:schemeClr>
                  </a:solidFill>
                  <a:prstDash val="solid"/>
                </a:ln>
                <a:effectLst>
                  <a:outerShdw blurRad="40000" dist="20000" dir="5400000" rotWithShape="0">
                    <a:srgbClr val="000000">
                      <a:alpha val="38000"/>
                    </a:srgbClr>
                  </a:outerShdw>
                </a:effectLst>
              </p:spPr>
              <p:txBody>
                <a:bodyPr rtlCol="0" anchor="ctr"/>
                <a:lstStyle/>
                <a:p>
                  <a:pPr algn="just">
                    <a:lnSpc>
                      <a:spcPct val="150000"/>
                    </a:lnSpc>
                    <a:buClr>
                      <a:srgbClr val="3F2220"/>
                    </a:buClr>
                  </a:pPr>
                  <a:endParaRPr lang="vi-VN" sz="2400" dirty="0">
                    <a:latin typeface="UTM Avo" panose="02040603050506020204" pitchFamily="18" charset="0"/>
                  </a:endParaRPr>
                </a:p>
              </p:txBody>
            </p:sp>
          </p:grpSp>
          <p:sp>
            <p:nvSpPr>
              <p:cNvPr id="14" name="TextBox 13">
                <a:extLst>
                  <a:ext uri="{FF2B5EF4-FFF2-40B4-BE49-F238E27FC236}">
                    <a16:creationId xmlns:a16="http://schemas.microsoft.com/office/drawing/2014/main" id="{9BEDE1C1-102E-6702-561B-F5AA33348324}"/>
                  </a:ext>
                </a:extLst>
              </p:cNvPr>
              <p:cNvSpPr txBox="1"/>
              <p:nvPr/>
            </p:nvSpPr>
            <p:spPr>
              <a:xfrm>
                <a:off x="1408477" y="1926735"/>
                <a:ext cx="6526834" cy="2783839"/>
              </a:xfrm>
              <a:prstGeom prst="rect">
                <a:avLst/>
              </a:prstGeom>
              <a:noFill/>
            </p:spPr>
            <p:txBody>
              <a:bodyPr wrap="square">
                <a:spAutoFit/>
              </a:bodyPr>
              <a:lstStyle/>
              <a:p>
                <a:pPr algn="just" defTabSz="1219170">
                  <a:lnSpc>
                    <a:spcPct val="150000"/>
                  </a:lnSpc>
                  <a:buClrTx/>
                  <a:defRPr/>
                </a:pPr>
                <a:r>
                  <a:rPr lang="vi-VN" sz="2400" dirty="0">
                    <a:latin typeface="UTM Avo" panose="02040603050506020204" pitchFamily="18" charset="0"/>
                  </a:rPr>
                  <a:t>Mỗi chúng ta đều có những mối quan tâm khác nhau với nghề nghiệp sau này. Việc xác định được nghề em quan tâm sẽ góp phần giúp em định hướng rõ hơn con đường nghề nghiệp tương lai của mình.</a:t>
                </a:r>
              </a:p>
            </p:txBody>
          </p:sp>
        </p:grpSp>
        <p:sp>
          <p:nvSpPr>
            <p:cNvPr id="4" name="Freeform 10">
              <a:extLst>
                <a:ext uri="{FF2B5EF4-FFF2-40B4-BE49-F238E27FC236}">
                  <a16:creationId xmlns:a16="http://schemas.microsoft.com/office/drawing/2014/main" id="{53C0C0A3-F87F-4B65-4074-BF8457A62177}"/>
                </a:ext>
              </a:extLst>
            </p:cNvPr>
            <p:cNvSpPr/>
            <p:nvPr/>
          </p:nvSpPr>
          <p:spPr>
            <a:xfrm>
              <a:off x="8517092" y="2729321"/>
              <a:ext cx="1848070" cy="2897983"/>
            </a:xfrm>
            <a:custGeom>
              <a:avLst/>
              <a:gdLst/>
              <a:ahLst/>
              <a:cxnLst/>
              <a:rect l="l" t="t" r="r" b="b"/>
              <a:pathLst>
                <a:path w="2294001" h="4114800">
                  <a:moveTo>
                    <a:pt x="0" y="0"/>
                  </a:moveTo>
                  <a:lnTo>
                    <a:pt x="2294000" y="0"/>
                  </a:lnTo>
                  <a:lnTo>
                    <a:pt x="22940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vi-VN" sz="800" dirty="0"/>
            </a:p>
          </p:txBody>
        </p:sp>
      </p:grpSp>
    </p:spTree>
    <p:extLst>
      <p:ext uri="{BB962C8B-B14F-4D97-AF65-F5344CB8AC3E}">
        <p14:creationId xmlns:p14="http://schemas.microsoft.com/office/powerpoint/2010/main" val="254909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898C0E7-55B9-B05E-DD18-92EEA1409B04}"/>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5950F33E-D4F4-107E-4940-6A92A6E7E49D}"/>
              </a:ext>
            </a:extLst>
          </p:cNvPr>
          <p:cNvSpPr/>
          <p:nvPr/>
        </p:nvSpPr>
        <p:spPr>
          <a:xfrm>
            <a:off x="10342605" y="1019315"/>
            <a:ext cx="1488966" cy="984579"/>
          </a:xfrm>
          <a:custGeom>
            <a:avLst/>
            <a:gdLst/>
            <a:ahLst/>
            <a:cxnLst/>
            <a:rect l="l" t="t" r="r" b="b"/>
            <a:pathLst>
              <a:path w="6222760" h="4114800">
                <a:moveTo>
                  <a:pt x="0" y="0"/>
                </a:moveTo>
                <a:lnTo>
                  <a:pt x="6222760" y="0"/>
                </a:lnTo>
                <a:lnTo>
                  <a:pt x="622276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5" name="TextBox 4">
            <a:extLst>
              <a:ext uri="{FF2B5EF4-FFF2-40B4-BE49-F238E27FC236}">
                <a16:creationId xmlns:a16="http://schemas.microsoft.com/office/drawing/2014/main" id="{F8BBAC16-3C93-EA87-12D6-DE07F8B53F44}"/>
              </a:ext>
            </a:extLst>
          </p:cNvPr>
          <p:cNvSpPr txBox="1"/>
          <p:nvPr/>
        </p:nvSpPr>
        <p:spPr>
          <a:xfrm>
            <a:off x="1104912" y="1732490"/>
            <a:ext cx="9982176" cy="1991827"/>
          </a:xfrm>
          <a:prstGeom prst="rect">
            <a:avLst/>
          </a:prstGeom>
          <a:noFill/>
        </p:spPr>
        <p:txBody>
          <a:bodyPr wrap="square">
            <a:spAutoFit/>
          </a:bodyPr>
          <a:lstStyle/>
          <a:p>
            <a:pPr algn="ctr" defTabSz="609539">
              <a:lnSpc>
                <a:spcPct val="150000"/>
              </a:lnSpc>
            </a:pPr>
            <a:r>
              <a:rPr lang="en-US" sz="4400" b="1">
                <a:solidFill>
                  <a:prstClr val="black"/>
                </a:solidFill>
                <a:latin typeface="UTM Avo" panose="02040603050506020204" pitchFamily="18" charset="0"/>
                <a:cs typeface="Arial" panose="020B0604020202020204" pitchFamily="34" charset="0"/>
              </a:rPr>
              <a:t>HOẠT ĐỘNG 2. TÌM HIỂU THÔNG TIN VỀ CÁC NGHỀ EM QUAN TÂM</a:t>
            </a:r>
            <a:endParaRPr lang="en-US" sz="4400" b="1" dirty="0">
              <a:solidFill>
                <a:prstClr val="black"/>
              </a:solidFill>
              <a:latin typeface="UTM Avo" panose="02040603050506020204" pitchFamily="18" charset="0"/>
              <a:cs typeface="Arial" panose="020B0604020202020204" pitchFamily="34" charset="0"/>
            </a:endParaRPr>
          </a:p>
        </p:txBody>
      </p:sp>
      <p:pic>
        <p:nvPicPr>
          <p:cNvPr id="6" name="Picture 2" descr="Thank you illustration essential workers">
            <a:extLst>
              <a:ext uri="{FF2B5EF4-FFF2-40B4-BE49-F238E27FC236}">
                <a16:creationId xmlns:a16="http://schemas.microsoft.com/office/drawing/2014/main" id="{D79562B7-3E69-7491-B44E-286FE593928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66436" y="3775841"/>
            <a:ext cx="4459125" cy="297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223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AB5D94-A7C1-FB51-8FBB-6F42F260D901}"/>
            </a:ext>
          </a:extLst>
        </p:cNvPr>
        <p:cNvGrpSpPr/>
        <p:nvPr/>
      </p:nvGrpSpPr>
      <p:grpSpPr>
        <a:xfrm>
          <a:off x="0" y="0"/>
          <a:ext cx="0" cy="0"/>
          <a:chOff x="0" y="0"/>
          <a:chExt cx="0" cy="0"/>
        </a:xfrm>
      </p:grpSpPr>
      <p:sp>
        <p:nvSpPr>
          <p:cNvPr id="4" name="Freeform 18">
            <a:extLst>
              <a:ext uri="{FF2B5EF4-FFF2-40B4-BE49-F238E27FC236}">
                <a16:creationId xmlns:a16="http://schemas.microsoft.com/office/drawing/2014/main" id="{A72E3C3A-AC10-AC1C-7ABC-AF9D70F245C7}"/>
              </a:ext>
            </a:extLst>
          </p:cNvPr>
          <p:cNvSpPr/>
          <p:nvPr/>
        </p:nvSpPr>
        <p:spPr>
          <a:xfrm>
            <a:off x="11512438" y="120650"/>
            <a:ext cx="529165" cy="492665"/>
          </a:xfrm>
          <a:custGeom>
            <a:avLst/>
            <a:gdLst/>
            <a:ahLst/>
            <a:cxnLst/>
            <a:rect l="l" t="t" r="r" b="b"/>
            <a:pathLst>
              <a:path w="793747" h="738997">
                <a:moveTo>
                  <a:pt x="0" y="0"/>
                </a:moveTo>
                <a:lnTo>
                  <a:pt x="793747" y="0"/>
                </a:lnTo>
                <a:lnTo>
                  <a:pt x="793747" y="738997"/>
                </a:lnTo>
                <a:lnTo>
                  <a:pt x="0" y="738997"/>
                </a:lnTo>
                <a:lnTo>
                  <a:pt x="0" y="0"/>
                </a:lnTo>
                <a:close/>
              </a:path>
            </a:pathLst>
          </a:custGeom>
          <a:blipFill>
            <a:blip r:embed="rId3">
              <a:extLst>
                <a:ext uri="{96DAC541-7B7A-43D3-8B79-37D633B846F1}">
                  <asvg:svgBlip xmlns:asvg="http://schemas.microsoft.com/office/drawing/2016/SVG/main" r:embed="rId4"/>
                </a:ext>
              </a:extLst>
            </a:blip>
            <a:stretch>
              <a:fillRect l="-93471" t="-16094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grpSp>
        <p:nvGrpSpPr>
          <p:cNvPr id="8" name="Group 7">
            <a:extLst>
              <a:ext uri="{FF2B5EF4-FFF2-40B4-BE49-F238E27FC236}">
                <a16:creationId xmlns:a16="http://schemas.microsoft.com/office/drawing/2014/main" id="{748CB033-2B48-13D1-02BF-BC1F4A68171C}"/>
              </a:ext>
            </a:extLst>
          </p:cNvPr>
          <p:cNvGrpSpPr/>
          <p:nvPr/>
        </p:nvGrpSpPr>
        <p:grpSpPr>
          <a:xfrm>
            <a:off x="705945" y="1744234"/>
            <a:ext cx="5257800" cy="2513916"/>
            <a:chOff x="1257300" y="1815311"/>
            <a:chExt cx="7886700" cy="3770874"/>
          </a:xfrm>
        </p:grpSpPr>
        <p:sp>
          <p:nvSpPr>
            <p:cNvPr id="9" name="Rectangle: Rounded Corners 8">
              <a:extLst>
                <a:ext uri="{FF2B5EF4-FFF2-40B4-BE49-F238E27FC236}">
                  <a16:creationId xmlns:a16="http://schemas.microsoft.com/office/drawing/2014/main" id="{9FE1F08A-0034-79E4-A0C4-D1BBB2DDE32B}"/>
                </a:ext>
              </a:extLst>
            </p:cNvPr>
            <p:cNvSpPr/>
            <p:nvPr/>
          </p:nvSpPr>
          <p:spPr>
            <a:xfrm>
              <a:off x="1257300" y="2590802"/>
              <a:ext cx="7886700" cy="2995383"/>
            </a:xfrm>
            <a:prstGeom prst="roundRect">
              <a:avLst>
                <a:gd name="adj" fmla="val 6785"/>
              </a:avLst>
            </a:prstGeom>
            <a:solidFill>
              <a:schemeClr val="bg1"/>
            </a:solidFill>
            <a:ln w="28575" cap="flat" cmpd="sng" algn="ctr">
              <a:solidFill>
                <a:schemeClr val="accent4"/>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charset="0"/>
                </a:rPr>
                <a:t>Thảo luận về một số hoạt động đặc trưng, trang thiết bị, dụng cụ lao động của nghề đó.</a:t>
              </a:r>
            </a:p>
          </p:txBody>
        </p:sp>
        <p:sp>
          <p:nvSpPr>
            <p:cNvPr id="11" name="Freeform 4">
              <a:extLst>
                <a:ext uri="{FF2B5EF4-FFF2-40B4-BE49-F238E27FC236}">
                  <a16:creationId xmlns:a16="http://schemas.microsoft.com/office/drawing/2014/main" id="{4ECAC310-E0EE-AEF1-B53F-E4B10877DCEE}"/>
                </a:ext>
              </a:extLst>
            </p:cNvPr>
            <p:cNvSpPr/>
            <p:nvPr/>
          </p:nvSpPr>
          <p:spPr>
            <a:xfrm>
              <a:off x="4569966" y="1815311"/>
              <a:ext cx="1261368" cy="1054077"/>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grpSp>
      <p:pic>
        <p:nvPicPr>
          <p:cNvPr id="12" name="Picture 19">
            <a:extLst>
              <a:ext uri="{FF2B5EF4-FFF2-40B4-BE49-F238E27FC236}">
                <a16:creationId xmlns:a16="http://schemas.microsoft.com/office/drawing/2014/main" id="{6CC8E0E5-2542-2EDC-7561-209BFD05EF7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619250" y="4509475"/>
            <a:ext cx="2542847" cy="2175193"/>
          </a:xfrm>
          <a:prstGeom prst="rect">
            <a:avLst/>
          </a:prstGeom>
          <a:effectLst>
            <a:outerShdw blurRad="50800" dist="38100" dir="8100000" algn="tr" rotWithShape="0">
              <a:prstClr val="black">
                <a:alpha val="40000"/>
              </a:prstClr>
            </a:outerShdw>
          </a:effectLst>
        </p:spPr>
      </p:pic>
      <p:pic>
        <p:nvPicPr>
          <p:cNvPr id="13" name="Picture 2" descr="Bác sĩ là nghề được trả lương cao nhất ở Mỹ">
            <a:extLst>
              <a:ext uri="{FF2B5EF4-FFF2-40B4-BE49-F238E27FC236}">
                <a16:creationId xmlns:a16="http://schemas.microsoft.com/office/drawing/2014/main" id="{68A1619E-123F-DE75-E41F-DB53613178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75098" y="873053"/>
            <a:ext cx="3188222" cy="2128139"/>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14" name="Picture 4" descr="Mô hình Bác sĩ gia đình phát triển thành công tại một số nước trên thế giới">
            <a:extLst>
              <a:ext uri="{FF2B5EF4-FFF2-40B4-BE49-F238E27FC236}">
                <a16:creationId xmlns:a16="http://schemas.microsoft.com/office/drawing/2014/main" id="{414DE264-E417-7BDB-9E51-3B921F28F7A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75098" y="4374291"/>
            <a:ext cx="3188222" cy="2125482"/>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15" name="Picture 6" descr="Những trái tim ngừng đập ngày Tết ám ảnh bác sĩ cấp cứu">
            <a:extLst>
              <a:ext uri="{FF2B5EF4-FFF2-40B4-BE49-F238E27FC236}">
                <a16:creationId xmlns:a16="http://schemas.microsoft.com/office/drawing/2014/main" id="{F4A7080A-F688-66DB-1026-3A61C62E3D6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24568" y="2532771"/>
            <a:ext cx="3373223" cy="2307284"/>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15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E94B98-5E49-485D-B022-1423EEECFE78}"/>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E822AC18-F85D-0A73-5110-E3CFCC176353}"/>
              </a:ext>
            </a:extLst>
          </p:cNvPr>
          <p:cNvSpPr/>
          <p:nvPr/>
        </p:nvSpPr>
        <p:spPr>
          <a:xfrm>
            <a:off x="4906058" y="2167240"/>
            <a:ext cx="6815959" cy="2431637"/>
          </a:xfrm>
          <a:prstGeom prst="roundRect">
            <a:avLst>
              <a:gd name="adj" fmla="val 6583"/>
            </a:avLst>
          </a:prstGeom>
          <a:solidFill>
            <a:srgbClr val="FDEFED"/>
          </a:solidFill>
          <a:ln w="38100" cap="flat" cmpd="sng" algn="ctr">
            <a:solidFill>
              <a:srgbClr val="FACBC6"/>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charset="0"/>
              </a:rPr>
              <a:t>Thiết kế một sản phẩm (như poster, tranh gấp, tranh xé dán, đoạn clip ngắn,...) để mô tả, giới thiệu về các đặc điểm của nghề em quan tâm.</a:t>
            </a:r>
          </a:p>
        </p:txBody>
      </p:sp>
      <p:sp>
        <p:nvSpPr>
          <p:cNvPr id="21" name="Freeform 2">
            <a:extLst>
              <a:ext uri="{FF2B5EF4-FFF2-40B4-BE49-F238E27FC236}">
                <a16:creationId xmlns:a16="http://schemas.microsoft.com/office/drawing/2014/main" id="{ED544FA7-D1A7-5438-74CA-C4525BE6E80B}"/>
              </a:ext>
            </a:extLst>
          </p:cNvPr>
          <p:cNvSpPr/>
          <p:nvPr/>
        </p:nvSpPr>
        <p:spPr>
          <a:xfrm>
            <a:off x="654937" y="1711375"/>
            <a:ext cx="1918809" cy="1724529"/>
          </a:xfrm>
          <a:custGeom>
            <a:avLst/>
            <a:gdLst/>
            <a:ahLst/>
            <a:cxnLst/>
            <a:rect l="l" t="t" r="r" b="b"/>
            <a:pathLst>
              <a:path w="2878213" h="2586794">
                <a:moveTo>
                  <a:pt x="0" y="0"/>
                </a:moveTo>
                <a:lnTo>
                  <a:pt x="2878213" y="0"/>
                </a:lnTo>
                <a:lnTo>
                  <a:pt x="2878213" y="2586794"/>
                </a:lnTo>
                <a:lnTo>
                  <a:pt x="0" y="25867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22" name="Freeform 7">
            <a:extLst>
              <a:ext uri="{FF2B5EF4-FFF2-40B4-BE49-F238E27FC236}">
                <a16:creationId xmlns:a16="http://schemas.microsoft.com/office/drawing/2014/main" id="{9426D101-25CD-1906-A4FE-99E332889B4E}"/>
              </a:ext>
            </a:extLst>
          </p:cNvPr>
          <p:cNvSpPr/>
          <p:nvPr/>
        </p:nvSpPr>
        <p:spPr>
          <a:xfrm flipH="1">
            <a:off x="1498342" y="2917820"/>
            <a:ext cx="3291716" cy="3597503"/>
          </a:xfrm>
          <a:custGeom>
            <a:avLst/>
            <a:gdLst/>
            <a:ahLst/>
            <a:cxnLst/>
            <a:rect l="l" t="t" r="r" b="b"/>
            <a:pathLst>
              <a:path w="6303382" h="6888942">
                <a:moveTo>
                  <a:pt x="6303382" y="0"/>
                </a:moveTo>
                <a:lnTo>
                  <a:pt x="0" y="0"/>
                </a:lnTo>
                <a:lnTo>
                  <a:pt x="0" y="6888942"/>
                </a:lnTo>
                <a:lnTo>
                  <a:pt x="6303382" y="6888942"/>
                </a:lnTo>
                <a:lnTo>
                  <a:pt x="6303382" y="0"/>
                </a:lnTo>
                <a:close/>
              </a:path>
            </a:pathLst>
          </a:custGeom>
          <a:blipFill>
            <a:blip r:embed="rId5"/>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23" name="Freeform 14">
            <a:extLst>
              <a:ext uri="{FF2B5EF4-FFF2-40B4-BE49-F238E27FC236}">
                <a16:creationId xmlns:a16="http://schemas.microsoft.com/office/drawing/2014/main" id="{B77FEFEE-3CAF-5F5D-5D2F-85D5CCDF1625}"/>
              </a:ext>
            </a:extLst>
          </p:cNvPr>
          <p:cNvSpPr/>
          <p:nvPr/>
        </p:nvSpPr>
        <p:spPr>
          <a:xfrm>
            <a:off x="9047801" y="5250772"/>
            <a:ext cx="1212210" cy="1438825"/>
          </a:xfrm>
          <a:custGeom>
            <a:avLst/>
            <a:gdLst/>
            <a:ahLst/>
            <a:cxnLst/>
            <a:rect l="l" t="t" r="r" b="b"/>
            <a:pathLst>
              <a:path w="2594767" h="3079842">
                <a:moveTo>
                  <a:pt x="0" y="0"/>
                </a:moveTo>
                <a:lnTo>
                  <a:pt x="2594767" y="0"/>
                </a:lnTo>
                <a:lnTo>
                  <a:pt x="2594767" y="3079842"/>
                </a:lnTo>
                <a:lnTo>
                  <a:pt x="0" y="3079842"/>
                </a:lnTo>
                <a:lnTo>
                  <a:pt x="0" y="0"/>
                </a:lnTo>
                <a:close/>
              </a:path>
            </a:pathLst>
          </a:custGeom>
          <a:blipFill>
            <a:blip r:embed="rId6"/>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24" name="Freeform 15">
            <a:extLst>
              <a:ext uri="{FF2B5EF4-FFF2-40B4-BE49-F238E27FC236}">
                <a16:creationId xmlns:a16="http://schemas.microsoft.com/office/drawing/2014/main" id="{4BEE3D37-86D3-4350-DF2C-6D3E28D1BA3C}"/>
              </a:ext>
            </a:extLst>
          </p:cNvPr>
          <p:cNvSpPr/>
          <p:nvPr/>
        </p:nvSpPr>
        <p:spPr>
          <a:xfrm>
            <a:off x="10260011" y="4875247"/>
            <a:ext cx="947998" cy="1814350"/>
          </a:xfrm>
          <a:custGeom>
            <a:avLst/>
            <a:gdLst/>
            <a:ahLst/>
            <a:cxnLst/>
            <a:rect l="l" t="t" r="r" b="b"/>
            <a:pathLst>
              <a:path w="2029213" h="3883662">
                <a:moveTo>
                  <a:pt x="0" y="0"/>
                </a:moveTo>
                <a:lnTo>
                  <a:pt x="2029213" y="0"/>
                </a:lnTo>
                <a:lnTo>
                  <a:pt x="2029213" y="3883661"/>
                </a:lnTo>
                <a:lnTo>
                  <a:pt x="0" y="38836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25" name="TextBox 24">
            <a:extLst>
              <a:ext uri="{FF2B5EF4-FFF2-40B4-BE49-F238E27FC236}">
                <a16:creationId xmlns:a16="http://schemas.microsoft.com/office/drawing/2014/main" id="{6CFAF844-6913-120C-56A9-9728ED470D79}"/>
              </a:ext>
            </a:extLst>
          </p:cNvPr>
          <p:cNvSpPr txBox="1"/>
          <p:nvPr/>
        </p:nvSpPr>
        <p:spPr>
          <a:xfrm>
            <a:off x="7396832" y="1637990"/>
            <a:ext cx="1834409" cy="461665"/>
          </a:xfrm>
          <a:prstGeom prst="rect">
            <a:avLst/>
          </a:prstGeom>
          <a:noFill/>
        </p:spPr>
        <p:txBody>
          <a:bodyPr wrap="square" rtlCol="0">
            <a:spAutoFit/>
          </a:bodyPr>
          <a:lstStyle/>
          <a:p>
            <a:pPr algn="ctr" defTabSz="609539"/>
            <a:r>
              <a:rPr lang="en-US" sz="2400" b="1" dirty="0">
                <a:latin typeface="UTM Avo" panose="02040603050506020204" pitchFamily="18" charset="0"/>
                <a:cs typeface="Arial" panose="020B0604020202020204" pitchFamily="34" charset="0"/>
              </a:rPr>
              <a:t>GỢI Ý</a:t>
            </a:r>
          </a:p>
        </p:txBody>
      </p:sp>
    </p:spTree>
    <p:extLst>
      <p:ext uri="{BB962C8B-B14F-4D97-AF65-F5344CB8AC3E}">
        <p14:creationId xmlns:p14="http://schemas.microsoft.com/office/powerpoint/2010/main" val="23511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4" grpId="0" animBg="1"/>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0210C3-8E96-0BC2-8EED-7EF3410969C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C357685-928E-EB2C-899C-095C844CBB78}"/>
              </a:ext>
            </a:extLst>
          </p:cNvPr>
          <p:cNvGrpSpPr/>
          <p:nvPr/>
        </p:nvGrpSpPr>
        <p:grpSpPr>
          <a:xfrm>
            <a:off x="586442" y="1818608"/>
            <a:ext cx="6045200" cy="4436464"/>
            <a:chOff x="1219200" y="2113928"/>
            <a:chExt cx="9067800" cy="6654696"/>
          </a:xfrm>
        </p:grpSpPr>
        <p:sp>
          <p:nvSpPr>
            <p:cNvPr id="3" name="Rectangle: Rounded Corners 2">
              <a:extLst>
                <a:ext uri="{FF2B5EF4-FFF2-40B4-BE49-F238E27FC236}">
                  <a16:creationId xmlns:a16="http://schemas.microsoft.com/office/drawing/2014/main" id="{20C0CFE7-4FC4-CC6E-0559-32DE02F6C026}"/>
                </a:ext>
              </a:extLst>
            </p:cNvPr>
            <p:cNvSpPr/>
            <p:nvPr/>
          </p:nvSpPr>
          <p:spPr>
            <a:xfrm>
              <a:off x="1219200" y="3162300"/>
              <a:ext cx="9067800" cy="5606324"/>
            </a:xfrm>
            <a:prstGeom prst="roundRect">
              <a:avLst>
                <a:gd name="adj" fmla="val 8986"/>
              </a:avLst>
            </a:prstGeom>
            <a:solidFill>
              <a:srgbClr val="FFF5E7"/>
            </a:solidFill>
            <a:ln w="38100" cap="flat" cmpd="sng" algn="ctr">
              <a:solidFill>
                <a:srgbClr val="4F81BD">
                  <a:shade val="15000"/>
                </a:srgbClr>
              </a:solidFill>
              <a:prstDash val="solid"/>
            </a:ln>
            <a:effectLst/>
          </p:spPr>
          <p:txBody>
            <a:bodyPr rtlCol="0" anchor="ctr"/>
            <a:lstStyle/>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rPr>
                <a:t>Những nghề nào có hoạt động đặc trưng giống nhau? Nếu có, hãy nêu ví dụ cụ thể.</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rPr>
                <a:t>Nhóm nghề nào có trang thiết bị, dụng cụ lao động tương tự nhau? Nếu có, hãy nêu ví dụ.</a:t>
              </a:r>
            </a:p>
          </p:txBody>
        </p:sp>
        <p:sp>
          <p:nvSpPr>
            <p:cNvPr id="5" name="Freeform 7">
              <a:extLst>
                <a:ext uri="{FF2B5EF4-FFF2-40B4-BE49-F238E27FC236}">
                  <a16:creationId xmlns:a16="http://schemas.microsoft.com/office/drawing/2014/main" id="{84B6B1DC-E048-BC4E-F34B-C339B8826FB7}"/>
                </a:ext>
              </a:extLst>
            </p:cNvPr>
            <p:cNvSpPr/>
            <p:nvPr/>
          </p:nvSpPr>
          <p:spPr>
            <a:xfrm>
              <a:off x="4726137" y="2113928"/>
              <a:ext cx="2053926" cy="1468497"/>
            </a:xfrm>
            <a:custGeom>
              <a:avLst/>
              <a:gdLst/>
              <a:ahLst/>
              <a:cxnLst/>
              <a:rect l="l" t="t" r="r" b="b"/>
              <a:pathLst>
                <a:path w="5617474" h="4114800">
                  <a:moveTo>
                    <a:pt x="0" y="0"/>
                  </a:moveTo>
                  <a:lnTo>
                    <a:pt x="5617474" y="0"/>
                  </a:lnTo>
                  <a:lnTo>
                    <a:pt x="561747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grpSp>
      <p:pic>
        <p:nvPicPr>
          <p:cNvPr id="6" name="Picture 37">
            <a:extLst>
              <a:ext uri="{FF2B5EF4-FFF2-40B4-BE49-F238E27FC236}">
                <a16:creationId xmlns:a16="http://schemas.microsoft.com/office/drawing/2014/main" id="{BB76574B-A016-DE64-3490-70C2935CF89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276663" y="3031544"/>
            <a:ext cx="4179614" cy="3223528"/>
          </a:xfrm>
          <a:prstGeom prst="rect">
            <a:avLst/>
          </a:prstGeom>
        </p:spPr>
      </p:pic>
      <p:sp>
        <p:nvSpPr>
          <p:cNvPr id="7" name="Rectangle: Rounded Corners 6">
            <a:extLst>
              <a:ext uri="{FF2B5EF4-FFF2-40B4-BE49-F238E27FC236}">
                <a16:creationId xmlns:a16="http://schemas.microsoft.com/office/drawing/2014/main" id="{60A61526-52D8-2BDE-22C3-400096C593CD}"/>
              </a:ext>
            </a:extLst>
          </p:cNvPr>
          <p:cNvSpPr/>
          <p:nvPr/>
        </p:nvSpPr>
        <p:spPr>
          <a:xfrm>
            <a:off x="7440577" y="2060128"/>
            <a:ext cx="3851786" cy="762000"/>
          </a:xfrm>
          <a:prstGeom prst="roundRect">
            <a:avLst/>
          </a:prstGeom>
          <a:solidFill>
            <a:srgbClr val="FFB365"/>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GỢI Ý THẢO LUẬN </a:t>
            </a:r>
          </a:p>
        </p:txBody>
      </p:sp>
    </p:spTree>
    <p:extLst>
      <p:ext uri="{BB962C8B-B14F-4D97-AF65-F5344CB8AC3E}">
        <p14:creationId xmlns:p14="http://schemas.microsoft.com/office/powerpoint/2010/main" val="1388037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AEB921-9947-4081-26C1-12A8EFDB8F4E}"/>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8833CE35-EF24-C8BD-49FB-E60D1C0A726B}"/>
              </a:ext>
            </a:extLst>
          </p:cNvPr>
          <p:cNvSpPr/>
          <p:nvPr/>
        </p:nvSpPr>
        <p:spPr>
          <a:xfrm>
            <a:off x="9708452" y="1636148"/>
            <a:ext cx="2155590" cy="1251293"/>
          </a:xfrm>
          <a:custGeom>
            <a:avLst/>
            <a:gdLst/>
            <a:ahLst/>
            <a:cxnLst/>
            <a:rect l="l" t="t" r="r" b="b"/>
            <a:pathLst>
              <a:path w="6570539" h="4114800">
                <a:moveTo>
                  <a:pt x="0" y="0"/>
                </a:moveTo>
                <a:lnTo>
                  <a:pt x="6570538" y="0"/>
                </a:lnTo>
                <a:lnTo>
                  <a:pt x="657053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8" name="Freeform 2">
            <a:extLst>
              <a:ext uri="{FF2B5EF4-FFF2-40B4-BE49-F238E27FC236}">
                <a16:creationId xmlns:a16="http://schemas.microsoft.com/office/drawing/2014/main" id="{0653BB46-CA59-1338-2551-681758505E4B}"/>
              </a:ext>
            </a:extLst>
          </p:cNvPr>
          <p:cNvSpPr/>
          <p:nvPr/>
        </p:nvSpPr>
        <p:spPr>
          <a:xfrm>
            <a:off x="7742048" y="1636148"/>
            <a:ext cx="2155590" cy="2120562"/>
          </a:xfrm>
          <a:custGeom>
            <a:avLst/>
            <a:gdLst/>
            <a:ahLst/>
            <a:cxnLst/>
            <a:rect l="l" t="t" r="r" b="b"/>
            <a:pathLst>
              <a:path w="4182770" h="4114800">
                <a:moveTo>
                  <a:pt x="0" y="0"/>
                </a:moveTo>
                <a:lnTo>
                  <a:pt x="4182770" y="0"/>
                </a:lnTo>
                <a:lnTo>
                  <a:pt x="418277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10" name="Freeform 18">
            <a:extLst>
              <a:ext uri="{FF2B5EF4-FFF2-40B4-BE49-F238E27FC236}">
                <a16:creationId xmlns:a16="http://schemas.microsoft.com/office/drawing/2014/main" id="{C73C9CAC-A9C4-CF8E-C365-585F6D2F3898}"/>
              </a:ext>
            </a:extLst>
          </p:cNvPr>
          <p:cNvSpPr/>
          <p:nvPr/>
        </p:nvSpPr>
        <p:spPr>
          <a:xfrm>
            <a:off x="11512438" y="120650"/>
            <a:ext cx="529165" cy="492665"/>
          </a:xfrm>
          <a:custGeom>
            <a:avLst/>
            <a:gdLst/>
            <a:ahLst/>
            <a:cxnLst/>
            <a:rect l="l" t="t" r="r" b="b"/>
            <a:pathLst>
              <a:path w="793747" h="738997">
                <a:moveTo>
                  <a:pt x="0" y="0"/>
                </a:moveTo>
                <a:lnTo>
                  <a:pt x="793747" y="0"/>
                </a:lnTo>
                <a:lnTo>
                  <a:pt x="793747" y="738997"/>
                </a:lnTo>
                <a:lnTo>
                  <a:pt x="0" y="738997"/>
                </a:lnTo>
                <a:lnTo>
                  <a:pt x="0" y="0"/>
                </a:lnTo>
                <a:close/>
              </a:path>
            </a:pathLst>
          </a:custGeom>
          <a:blipFill>
            <a:blip r:embed="rId7">
              <a:extLst>
                <a:ext uri="{96DAC541-7B7A-43D3-8B79-37D633B846F1}">
                  <asvg:svgBlip xmlns:asvg="http://schemas.microsoft.com/office/drawing/2016/SVG/main" r:embed="rId8"/>
                </a:ext>
              </a:extLst>
            </a:blip>
            <a:stretch>
              <a:fillRect l="-93471" t="-16094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12" name="TextBox 11">
            <a:extLst>
              <a:ext uri="{FF2B5EF4-FFF2-40B4-BE49-F238E27FC236}">
                <a16:creationId xmlns:a16="http://schemas.microsoft.com/office/drawing/2014/main" id="{39A172FA-27EA-B36D-3370-B96499C1EB18}"/>
              </a:ext>
            </a:extLst>
          </p:cNvPr>
          <p:cNvSpPr txBox="1"/>
          <p:nvPr/>
        </p:nvSpPr>
        <p:spPr>
          <a:xfrm>
            <a:off x="4233041" y="1112888"/>
            <a:ext cx="3725917" cy="461665"/>
          </a:xfrm>
          <a:prstGeom prst="rect">
            <a:avLst/>
          </a:prstGeom>
          <a:noFill/>
        </p:spPr>
        <p:txBody>
          <a:bodyPr wrap="square" rtlCol="0">
            <a:spAutoFit/>
          </a:bodyPr>
          <a:lstStyle/>
          <a:p>
            <a:pPr algn="ctr" defTabSz="609539"/>
            <a:r>
              <a:rPr lang="en-US" sz="2400" b="1" dirty="0">
                <a:latin typeface="UTM Avo" panose="02040603050506020204" pitchFamily="18" charset="0"/>
                <a:cs typeface="Arial" panose="020B0604020202020204" pitchFamily="34" charset="0"/>
              </a:rPr>
              <a:t>ĐIỀU DƯỠNG TẠI NHÀ </a:t>
            </a:r>
          </a:p>
        </p:txBody>
      </p:sp>
      <p:sp>
        <p:nvSpPr>
          <p:cNvPr id="14" name="Rectangle: Rounded Corners 13">
            <a:extLst>
              <a:ext uri="{FF2B5EF4-FFF2-40B4-BE49-F238E27FC236}">
                <a16:creationId xmlns:a16="http://schemas.microsoft.com/office/drawing/2014/main" id="{7916F668-2DFD-79F1-B540-E3B07ECEBA46}"/>
              </a:ext>
            </a:extLst>
          </p:cNvPr>
          <p:cNvSpPr/>
          <p:nvPr/>
        </p:nvSpPr>
        <p:spPr>
          <a:xfrm>
            <a:off x="436281" y="1839310"/>
            <a:ext cx="6077700" cy="4273331"/>
          </a:xfrm>
          <a:prstGeom prst="roundRect">
            <a:avLst>
              <a:gd name="adj" fmla="val 7781"/>
            </a:avLst>
          </a:prstGeom>
          <a:solidFill>
            <a:sysClr val="window" lastClr="FFFFFF"/>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Một</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số</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hoạt</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động</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đặc</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trưng</a:t>
            </a:r>
            <a:endPar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endParaRP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Hỗ</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trợ</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khách</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hàng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có</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nhu</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cầu</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chăm</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sóc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sức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khỏe</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nhân</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tại</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nhà</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Cung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cấp</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cho</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khách</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hàng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thông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tin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cần</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thiết</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về</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tình</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trạng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sức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khỏe</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của</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họ</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Hỗ</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trợ</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về</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tinh</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thần</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tâm</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lí</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cho</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khách</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hàng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thông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qua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trò</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chuyện</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Lên</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lịch</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đi</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cùng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khách</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hàng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đến</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cuộc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hẹn</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với</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bác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sĩ</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chuyên</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gia</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y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tế</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Lập</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duy</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trì</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hồ</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sơ</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chăm</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sóc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khác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hàng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p>
        </p:txBody>
      </p:sp>
      <p:grpSp>
        <p:nvGrpSpPr>
          <p:cNvPr id="16" name="Group 15">
            <a:extLst>
              <a:ext uri="{FF2B5EF4-FFF2-40B4-BE49-F238E27FC236}">
                <a16:creationId xmlns:a16="http://schemas.microsoft.com/office/drawing/2014/main" id="{A6857508-BFCC-0CC4-FB4E-37B4D2EE59D9}"/>
              </a:ext>
            </a:extLst>
          </p:cNvPr>
          <p:cNvGrpSpPr/>
          <p:nvPr/>
        </p:nvGrpSpPr>
        <p:grpSpPr>
          <a:xfrm rot="21280677">
            <a:off x="6670419" y="3610674"/>
            <a:ext cx="5432225" cy="2874593"/>
            <a:chOff x="9943406" y="3563794"/>
            <a:chExt cx="8148338" cy="4585999"/>
          </a:xfrm>
        </p:grpSpPr>
        <p:sp>
          <p:nvSpPr>
            <p:cNvPr id="17" name="Rectangle: Rounded Corners 16">
              <a:extLst>
                <a:ext uri="{FF2B5EF4-FFF2-40B4-BE49-F238E27FC236}">
                  <a16:creationId xmlns:a16="http://schemas.microsoft.com/office/drawing/2014/main" id="{D1BBE32A-F44F-1CFA-54D5-D342E9EF8ACB}"/>
                </a:ext>
              </a:extLst>
            </p:cNvPr>
            <p:cNvSpPr/>
            <p:nvPr/>
          </p:nvSpPr>
          <p:spPr>
            <a:xfrm>
              <a:off x="9943406" y="3563794"/>
              <a:ext cx="8030268" cy="4447482"/>
            </a:xfrm>
            <a:prstGeom prst="roundRect">
              <a:avLst>
                <a:gd name="adj" fmla="val 7781"/>
              </a:avLst>
            </a:prstGeom>
            <a:solidFill>
              <a:srgbClr val="4F81BD">
                <a:lumMod val="60000"/>
                <a:lumOff val="4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a:ea typeface="+mn-ea"/>
                <a:cs typeface="+mn-cs"/>
              </a:endParaRPr>
            </a:p>
          </p:txBody>
        </p:sp>
        <p:sp>
          <p:nvSpPr>
            <p:cNvPr id="19" name="Rectangle: Rounded Corners 18">
              <a:extLst>
                <a:ext uri="{FF2B5EF4-FFF2-40B4-BE49-F238E27FC236}">
                  <a16:creationId xmlns:a16="http://schemas.microsoft.com/office/drawing/2014/main" id="{71ED3D5B-5D73-8572-BC48-00CC854B9C59}"/>
                </a:ext>
              </a:extLst>
            </p:cNvPr>
            <p:cNvSpPr/>
            <p:nvPr/>
          </p:nvSpPr>
          <p:spPr>
            <a:xfrm>
              <a:off x="10061476" y="3702311"/>
              <a:ext cx="8030268" cy="4447482"/>
            </a:xfrm>
            <a:prstGeom prst="roundRect">
              <a:avLst>
                <a:gd name="adj" fmla="val 7781"/>
              </a:avLst>
            </a:prstGeom>
            <a:solidFill>
              <a:sysClr val="window" lastClr="FFFFFF"/>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Trang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thiết</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bị</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dụng</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cụ</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lao</a:t>
              </a:r>
              <a:r>
                <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EF6565"/>
                  </a:solidFill>
                  <a:effectLst/>
                  <a:uLnTx/>
                  <a:uFillTx/>
                  <a:latin typeface="UTM Avo" panose="02040603050506020204" pitchFamily="18" charset="0"/>
                  <a:cs typeface="Arial" panose="020B0604020202020204" pitchFamily="34" charset="0"/>
                </a:rPr>
                <a:t>động</a:t>
              </a:r>
              <a:endParaRPr kumimoji="0" lang="en-US" b="1" i="0" u="none" strike="noStrike" kern="0" cap="none" spc="0" normalizeH="0" baseline="0" noProof="0" dirty="0">
                <a:ln>
                  <a:noFill/>
                </a:ln>
                <a:solidFill>
                  <a:srgbClr val="EF6565"/>
                </a:solidFill>
                <a:effectLst/>
                <a:uLnTx/>
                <a:uFillTx/>
                <a:latin typeface="UTM Avo" panose="02040603050506020204" pitchFamily="18" charset="0"/>
                <a:cs typeface="Arial" panose="020B0604020202020204" pitchFamily="34" charset="0"/>
              </a:endParaRP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Ống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nghe</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Thuốc</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phương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tiện</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sơ</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cứu</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cấp</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cứu</a:t>
              </a:r>
              <a:endPar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Máy</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đo</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huyết</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áp</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đường</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huyết</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Hồ</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sơ</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bệnh</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nhân</a:t>
              </a:r>
              <a:endPar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a:p>
              <a:pPr marL="304815" marR="0" lvl="0" indent="-304815"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Sổ</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ghi</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chép</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a:t>
              </a:r>
              <a:r>
                <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nhân</a:t>
              </a:r>
              <a:endParaRPr kumimoji="0" lang="en-US"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sp>
        <p:nvSpPr>
          <p:cNvPr id="21" name="Freeform 3">
            <a:extLst>
              <a:ext uri="{FF2B5EF4-FFF2-40B4-BE49-F238E27FC236}">
                <a16:creationId xmlns:a16="http://schemas.microsoft.com/office/drawing/2014/main" id="{270E2AFC-C9DD-9E62-0661-BFCF2CC071A0}"/>
              </a:ext>
            </a:extLst>
          </p:cNvPr>
          <p:cNvSpPr/>
          <p:nvPr/>
        </p:nvSpPr>
        <p:spPr>
          <a:xfrm>
            <a:off x="5643188" y="5562055"/>
            <a:ext cx="1123215" cy="1115047"/>
          </a:xfrm>
          <a:custGeom>
            <a:avLst/>
            <a:gdLst/>
            <a:ahLst/>
            <a:cxnLst/>
            <a:rect l="l" t="t" r="r" b="b"/>
            <a:pathLst>
              <a:path w="4144945" h="4114800">
                <a:moveTo>
                  <a:pt x="0" y="0"/>
                </a:moveTo>
                <a:lnTo>
                  <a:pt x="4144945" y="0"/>
                </a:lnTo>
                <a:lnTo>
                  <a:pt x="41449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35950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0" grpId="0" animBg="1"/>
      <p:bldP spid="12" grpId="0"/>
      <p:bldP spid="14"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151CB6-5EBB-7239-7E92-13BD82FB658C}"/>
            </a:ext>
          </a:extLst>
        </p:cNvPr>
        <p:cNvGrpSpPr/>
        <p:nvPr/>
      </p:nvGrpSpPr>
      <p:grpSpPr>
        <a:xfrm>
          <a:off x="0" y="0"/>
          <a:ext cx="0" cy="0"/>
          <a:chOff x="0" y="0"/>
          <a:chExt cx="0" cy="0"/>
        </a:xfrm>
      </p:grpSpPr>
      <p:pic>
        <p:nvPicPr>
          <p:cNvPr id="2" name="Picture 2" descr="Giải đáp] Robot thay thế con người trong tương lai không?">
            <a:extLst>
              <a:ext uri="{FF2B5EF4-FFF2-40B4-BE49-F238E27FC236}">
                <a16:creationId xmlns:a16="http://schemas.microsoft.com/office/drawing/2014/main" id="{C0356A45-E0F3-5100-4D9B-382166890D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969" r="28276"/>
          <a:stretch/>
        </p:blipFill>
        <p:spPr bwMode="auto">
          <a:xfrm>
            <a:off x="8005708" y="1744717"/>
            <a:ext cx="3620712" cy="4614040"/>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D755305E-F3BC-751F-D11B-69A2F0AB6439}"/>
              </a:ext>
            </a:extLst>
          </p:cNvPr>
          <p:cNvSpPr/>
          <p:nvPr/>
        </p:nvSpPr>
        <p:spPr>
          <a:xfrm>
            <a:off x="648071" y="1744717"/>
            <a:ext cx="6574974" cy="3990257"/>
          </a:xfrm>
          <a:prstGeom prst="roundRect">
            <a:avLst>
              <a:gd name="adj" fmla="val 7215"/>
            </a:avLst>
          </a:prstGeom>
          <a:solidFill>
            <a:schemeClr val="accent4">
              <a:lumMod val="20000"/>
              <a:lumOff val="80000"/>
            </a:schemeClr>
          </a:solidFill>
          <a:ln w="28575" cap="flat" cmpd="sng" algn="ctr">
            <a:solidFill>
              <a:schemeClr val="accent4"/>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effectLst/>
                <a:uLnTx/>
                <a:uFillTx/>
                <a:latin typeface="UTM Avo" panose="02040603050506020204" pitchFamily="18" charset="0"/>
              </a:rPr>
              <a:t>Dựa vào hoạt động đặc trưng và trang thiết bị, dụng cụ lao động của nghề mà em đang quan tâm, em thấy liệu trong tượng lai người máy hoặc trí tuệ nhân tạo có thể thay thế hoàn toàn con người để làm nghề đó hay không? Vì sao?</a:t>
            </a:r>
            <a:endParaRPr kumimoji="0" lang="vi-VN" sz="2400" b="0" i="0" u="none" strike="noStrike" kern="0" cap="none" spc="0" normalizeH="0" baseline="0" noProof="0" dirty="0" err="1">
              <a:ln>
                <a:noFill/>
              </a:ln>
              <a:effectLst/>
              <a:uLnTx/>
              <a:uFillTx/>
              <a:latin typeface="UTM Avo" panose="02040603050506020204" pitchFamily="18" charset="0"/>
            </a:endParaRPr>
          </a:p>
        </p:txBody>
      </p:sp>
      <p:pic>
        <p:nvPicPr>
          <p:cNvPr id="7" name="Picture 16">
            <a:extLst>
              <a:ext uri="{FF2B5EF4-FFF2-40B4-BE49-F238E27FC236}">
                <a16:creationId xmlns:a16="http://schemas.microsoft.com/office/drawing/2014/main" id="{85EC1B25-D7A7-16D3-334E-B3BB59B5D65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762983" y="5065975"/>
            <a:ext cx="1716417" cy="1712126"/>
          </a:xfrm>
          <a:prstGeom prst="rect">
            <a:avLst/>
          </a:prstGeom>
        </p:spPr>
      </p:pic>
    </p:spTree>
    <p:extLst>
      <p:ext uri="{BB962C8B-B14F-4D97-AF65-F5344CB8AC3E}">
        <p14:creationId xmlns:p14="http://schemas.microsoft.com/office/powerpoint/2010/main" val="13092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AB37C2-AC59-A1C4-C707-67EF4386C8F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6A663EB-FE82-3AB0-BD8F-864E866D1E69}"/>
              </a:ext>
            </a:extLst>
          </p:cNvPr>
          <p:cNvSpPr txBox="1"/>
          <p:nvPr/>
        </p:nvSpPr>
        <p:spPr>
          <a:xfrm>
            <a:off x="558800" y="1559006"/>
            <a:ext cx="11074400" cy="2051780"/>
          </a:xfrm>
          <a:prstGeom prst="rect">
            <a:avLst/>
          </a:prstGeom>
          <a:noFill/>
        </p:spPr>
        <p:txBody>
          <a:bodyPr wrap="square">
            <a:spAutoFit/>
          </a:bodyPr>
          <a:lstStyle/>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200" kern="0" dirty="0">
                <a:solidFill>
                  <a:prstClr val="black"/>
                </a:solidFill>
                <a:latin typeface="UTM Avo" panose="02040603050506020204" pitchFamily="18" charset="0"/>
                <a:cs typeface="Arial" panose="020B0604020202020204" pitchFamily="34" charset="0"/>
              </a:rPr>
              <a:t>Hiện nay và sau này, rất nhiều nghề có thể được người máy, trí tuệ nhân tạo thay thế hoàn toàn hoặc một phần. </a:t>
            </a:r>
            <a:endParaRPr lang="en-US" sz="2200" kern="0" dirty="0">
              <a:solidFill>
                <a:prstClr val="black"/>
              </a:solidFill>
              <a:latin typeface="UTM Avo" panose="02040603050506020204" pitchFamily="18" charset="0"/>
              <a:cs typeface="Arial" panose="020B0604020202020204" pitchFamily="34" charset="0"/>
            </a:endParaRP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200" kern="0" dirty="0" err="1">
                <a:solidFill>
                  <a:prstClr val="black"/>
                </a:solidFill>
                <a:latin typeface="UTM Avo" panose="02040603050506020204" pitchFamily="18" charset="0"/>
                <a:cs typeface="Arial" panose="020B0604020202020204" pitchFamily="34" charset="0"/>
              </a:rPr>
              <a:t>Một</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số</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nghề</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đặc</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thù</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dù</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máy</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móc</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có</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hiện</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đại</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nhưng</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vẫn</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không</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thể</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thay</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thế</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hoàn</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toàn</a:t>
            </a:r>
            <a:r>
              <a:rPr lang="en-US" sz="2200" kern="0" dirty="0">
                <a:solidFill>
                  <a:prstClr val="black"/>
                </a:solidFill>
                <a:latin typeface="UTM Avo" panose="02040603050506020204" pitchFamily="18" charset="0"/>
                <a:cs typeface="Arial" panose="020B0604020202020204" pitchFamily="34" charset="0"/>
              </a:rPr>
              <a:t> </a:t>
            </a:r>
            <a:r>
              <a:rPr lang="en-US" sz="2200" kern="0" dirty="0" err="1">
                <a:solidFill>
                  <a:prstClr val="black"/>
                </a:solidFill>
                <a:latin typeface="UTM Avo" panose="02040603050506020204" pitchFamily="18" charset="0"/>
                <a:cs typeface="Arial" panose="020B0604020202020204" pitchFamily="34" charset="0"/>
              </a:rPr>
              <a:t>được</a:t>
            </a:r>
            <a:r>
              <a:rPr lang="en-US" sz="2200" kern="0" dirty="0">
                <a:solidFill>
                  <a:prstClr val="black"/>
                </a:solidFill>
                <a:latin typeface="UTM Avo" panose="02040603050506020204" pitchFamily="18" charset="0"/>
                <a:cs typeface="Arial" panose="020B0604020202020204" pitchFamily="34" charset="0"/>
              </a:rPr>
              <a:t> con </a:t>
            </a:r>
            <a:r>
              <a:rPr lang="en-US" sz="2200" kern="0" dirty="0" err="1">
                <a:solidFill>
                  <a:prstClr val="black"/>
                </a:solidFill>
                <a:latin typeface="UTM Avo" panose="02040603050506020204" pitchFamily="18" charset="0"/>
                <a:cs typeface="Arial" panose="020B0604020202020204" pitchFamily="34" charset="0"/>
              </a:rPr>
              <a:t>người</a:t>
            </a:r>
            <a:r>
              <a:rPr lang="en-US" sz="2200" kern="0" dirty="0">
                <a:solidFill>
                  <a:prstClr val="black"/>
                </a:solidFill>
                <a:latin typeface="UTM Avo" panose="02040603050506020204" pitchFamily="18" charset="0"/>
                <a:cs typeface="Arial" panose="020B0604020202020204" pitchFamily="34" charset="0"/>
              </a:rPr>
              <a:t>: </a:t>
            </a:r>
          </a:p>
        </p:txBody>
      </p:sp>
      <p:grpSp>
        <p:nvGrpSpPr>
          <p:cNvPr id="4" name="Group 3">
            <a:extLst>
              <a:ext uri="{FF2B5EF4-FFF2-40B4-BE49-F238E27FC236}">
                <a16:creationId xmlns:a16="http://schemas.microsoft.com/office/drawing/2014/main" id="{1C02F1FC-C29C-23AA-F534-81DAB5D13E0E}"/>
              </a:ext>
            </a:extLst>
          </p:cNvPr>
          <p:cNvGrpSpPr/>
          <p:nvPr/>
        </p:nvGrpSpPr>
        <p:grpSpPr>
          <a:xfrm>
            <a:off x="716942" y="3730315"/>
            <a:ext cx="3437674" cy="3074584"/>
            <a:chOff x="704420" y="4802125"/>
            <a:chExt cx="5493614" cy="4913375"/>
          </a:xfrm>
        </p:grpSpPr>
        <p:pic>
          <p:nvPicPr>
            <p:cNvPr id="6" name="Picture 2" descr="Bác sĩ là nghề được trả lương cao nhất ở Mỹ">
              <a:extLst>
                <a:ext uri="{FF2B5EF4-FFF2-40B4-BE49-F238E27FC236}">
                  <a16:creationId xmlns:a16="http://schemas.microsoft.com/office/drawing/2014/main" id="{510872ED-2FC8-5B6E-B1EE-29DCB6B96A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48"/>
            <a:stretch/>
          </p:blipFill>
          <p:spPr bwMode="auto">
            <a:xfrm>
              <a:off x="704420" y="4802125"/>
              <a:ext cx="5493614" cy="3833669"/>
            </a:xfrm>
            <a:prstGeom prst="round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A5BC9FAC-9C92-FB0B-015F-9E5A1155AF1B}"/>
                </a:ext>
              </a:extLst>
            </p:cNvPr>
            <p:cNvSpPr/>
            <p:nvPr/>
          </p:nvSpPr>
          <p:spPr>
            <a:xfrm>
              <a:off x="1002084" y="8905395"/>
              <a:ext cx="4898287" cy="810105"/>
            </a:xfrm>
            <a:prstGeom prst="roundRect">
              <a:avLst/>
            </a:prstGeom>
            <a:solidFill>
              <a:srgbClr val="6FC0BF"/>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2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Bác</a:t>
              </a:r>
              <a:r>
                <a:rPr kumimoji="0" lang="en-US" sz="22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2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sĩ</a:t>
              </a:r>
              <a:r>
                <a:rPr kumimoji="0" lang="en-US" sz="22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p>
          </p:txBody>
        </p:sp>
      </p:grpSp>
      <p:grpSp>
        <p:nvGrpSpPr>
          <p:cNvPr id="9" name="Group 8">
            <a:extLst>
              <a:ext uri="{FF2B5EF4-FFF2-40B4-BE49-F238E27FC236}">
                <a16:creationId xmlns:a16="http://schemas.microsoft.com/office/drawing/2014/main" id="{FFC38C0C-B816-48A0-06FC-3E8063AA9482}"/>
              </a:ext>
            </a:extLst>
          </p:cNvPr>
          <p:cNvGrpSpPr/>
          <p:nvPr/>
        </p:nvGrpSpPr>
        <p:grpSpPr>
          <a:xfrm>
            <a:off x="4492111" y="3730315"/>
            <a:ext cx="3207779" cy="3074584"/>
            <a:chOff x="7076516" y="4802126"/>
            <a:chExt cx="5126227" cy="4913374"/>
          </a:xfrm>
        </p:grpSpPr>
        <p:pic>
          <p:nvPicPr>
            <p:cNvPr id="10" name="Picture 4" descr="Như thế nào là một giáo viên tốt - Tin tức 05/01/2025 - Eduso.vn">
              <a:extLst>
                <a:ext uri="{FF2B5EF4-FFF2-40B4-BE49-F238E27FC236}">
                  <a16:creationId xmlns:a16="http://schemas.microsoft.com/office/drawing/2014/main" id="{7D3ADF6D-9885-8597-55E0-A2575C17CBA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856"/>
            <a:stretch/>
          </p:blipFill>
          <p:spPr bwMode="auto">
            <a:xfrm>
              <a:off x="7076516" y="4802126"/>
              <a:ext cx="5126227" cy="3833668"/>
            </a:xfrm>
            <a:prstGeom prst="round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17714F82-4333-A0D5-CCFA-82DE22506942}"/>
                </a:ext>
              </a:extLst>
            </p:cNvPr>
            <p:cNvSpPr/>
            <p:nvPr/>
          </p:nvSpPr>
          <p:spPr>
            <a:xfrm>
              <a:off x="7192006" y="8905395"/>
              <a:ext cx="4895245" cy="810105"/>
            </a:xfrm>
            <a:prstGeom prst="roundRect">
              <a:avLst/>
            </a:prstGeom>
            <a:solidFill>
              <a:srgbClr val="EF6565"/>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2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Giáo</a:t>
              </a:r>
              <a:r>
                <a:rPr kumimoji="0" lang="en-US" sz="22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2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viên</a:t>
              </a:r>
              <a:endParaRPr kumimoji="0" lang="en-US" sz="22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grpSp>
      <p:grpSp>
        <p:nvGrpSpPr>
          <p:cNvPr id="12" name="Group 11">
            <a:extLst>
              <a:ext uri="{FF2B5EF4-FFF2-40B4-BE49-F238E27FC236}">
                <a16:creationId xmlns:a16="http://schemas.microsoft.com/office/drawing/2014/main" id="{9824543F-7C77-AEBD-0B41-FE816DEB13A8}"/>
              </a:ext>
            </a:extLst>
          </p:cNvPr>
          <p:cNvGrpSpPr/>
          <p:nvPr/>
        </p:nvGrpSpPr>
        <p:grpSpPr>
          <a:xfrm>
            <a:off x="8037385" y="3695138"/>
            <a:ext cx="3134010" cy="3109761"/>
            <a:chOff x="12817959" y="4745912"/>
            <a:chExt cx="5008341" cy="4969588"/>
          </a:xfrm>
        </p:grpSpPr>
        <p:pic>
          <p:nvPicPr>
            <p:cNvPr id="13" name="Picture 6" descr="8 tố chất cần có của một nhà nghiên cứu khoa học - First Consulting Group">
              <a:extLst>
                <a:ext uri="{FF2B5EF4-FFF2-40B4-BE49-F238E27FC236}">
                  <a16:creationId xmlns:a16="http://schemas.microsoft.com/office/drawing/2014/main" id="{F56F9870-40DE-7CFD-9252-0C9836083B5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4147"/>
            <a:stretch/>
          </p:blipFill>
          <p:spPr bwMode="auto">
            <a:xfrm>
              <a:off x="12817959" y="4745912"/>
              <a:ext cx="5008341" cy="3889880"/>
            </a:xfrm>
            <a:prstGeom prst="round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AFBC8D4F-1D8D-D08B-2F99-37886D62C3B1}"/>
                </a:ext>
              </a:extLst>
            </p:cNvPr>
            <p:cNvSpPr/>
            <p:nvPr/>
          </p:nvSpPr>
          <p:spPr>
            <a:xfrm>
              <a:off x="12872987" y="8905393"/>
              <a:ext cx="4898287" cy="810107"/>
            </a:xfrm>
            <a:prstGeom prst="roundRect">
              <a:avLst/>
            </a:prstGeom>
            <a:solidFill>
              <a:srgbClr val="4BACC6">
                <a:lumMod val="75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2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Nhà</a:t>
              </a:r>
              <a:r>
                <a:rPr kumimoji="0" lang="en-US" sz="22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2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nghiên</a:t>
              </a:r>
              <a:r>
                <a:rPr kumimoji="0" lang="en-US" sz="22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200" b="1" u="none" strike="noStrike" kern="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cứu</a:t>
              </a:r>
              <a:endParaRPr kumimoji="0" lang="en-US" sz="2200" b="1"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grpSp>
    </p:spTree>
    <p:extLst>
      <p:ext uri="{BB962C8B-B14F-4D97-AF65-F5344CB8AC3E}">
        <p14:creationId xmlns:p14="http://schemas.microsoft.com/office/powerpoint/2010/main" val="251054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C3C9B72-907B-3E8C-4458-69B2C3FD3818}"/>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C433D0C6-5618-57C3-50D4-119A1DAEDE75}"/>
              </a:ext>
            </a:extLst>
          </p:cNvPr>
          <p:cNvGrpSpPr/>
          <p:nvPr/>
        </p:nvGrpSpPr>
        <p:grpSpPr>
          <a:xfrm>
            <a:off x="1245057" y="1890715"/>
            <a:ext cx="9701886" cy="3868955"/>
            <a:chOff x="1245057" y="1031056"/>
            <a:chExt cx="9701886" cy="3868955"/>
          </a:xfrm>
        </p:grpSpPr>
        <p:grpSp>
          <p:nvGrpSpPr>
            <p:cNvPr id="2" name="Group 1">
              <a:extLst>
                <a:ext uri="{FF2B5EF4-FFF2-40B4-BE49-F238E27FC236}">
                  <a16:creationId xmlns:a16="http://schemas.microsoft.com/office/drawing/2014/main" id="{6DC6B110-241D-F295-A4C7-C1EA23FE8163}"/>
                </a:ext>
              </a:extLst>
            </p:cNvPr>
            <p:cNvGrpSpPr/>
            <p:nvPr/>
          </p:nvGrpSpPr>
          <p:grpSpPr>
            <a:xfrm>
              <a:off x="1245057" y="1031056"/>
              <a:ext cx="9701886" cy="3868955"/>
              <a:chOff x="2211362" y="935758"/>
              <a:chExt cx="9701886" cy="3868955"/>
            </a:xfrm>
          </p:grpSpPr>
          <p:sp>
            <p:nvSpPr>
              <p:cNvPr id="3" name="Rounded Rectangle 34">
                <a:extLst>
                  <a:ext uri="{FF2B5EF4-FFF2-40B4-BE49-F238E27FC236}">
                    <a16:creationId xmlns:a16="http://schemas.microsoft.com/office/drawing/2014/main" id="{E15304DF-C615-1490-C968-6DAFDF952287}"/>
                  </a:ext>
                </a:extLst>
              </p:cNvPr>
              <p:cNvSpPr/>
              <p:nvPr/>
            </p:nvSpPr>
            <p:spPr>
              <a:xfrm>
                <a:off x="5703999" y="935758"/>
                <a:ext cx="2716613" cy="706242"/>
              </a:xfrm>
              <a:prstGeom prst="roundRect">
                <a:avLst/>
              </a:prstGeom>
              <a:solidFill>
                <a:schemeClr val="bg1"/>
              </a:solidFill>
              <a:ln w="38100" cap="flat" cmpd="sng" algn="ctr">
                <a:solidFill>
                  <a:schemeClr val="accent2">
                    <a:lumMod val="60000"/>
                    <a:lumOff val="40000"/>
                  </a:schemeClr>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KẾT LUẬN</a:t>
                </a:r>
              </a:p>
            </p:txBody>
          </p:sp>
          <p:sp>
            <p:nvSpPr>
              <p:cNvPr id="9" name="Rounded Rectangle 34">
                <a:extLst>
                  <a:ext uri="{FF2B5EF4-FFF2-40B4-BE49-F238E27FC236}">
                    <a16:creationId xmlns:a16="http://schemas.microsoft.com/office/drawing/2014/main" id="{4D663AE7-290B-E558-98C9-B7B1E76D488E}"/>
                  </a:ext>
                </a:extLst>
              </p:cNvPr>
              <p:cNvSpPr/>
              <p:nvPr/>
            </p:nvSpPr>
            <p:spPr>
              <a:xfrm>
                <a:off x="2211362" y="1642001"/>
                <a:ext cx="9701886" cy="3162712"/>
              </a:xfrm>
              <a:prstGeom prst="roundRect">
                <a:avLst>
                  <a:gd name="adj" fmla="val 6050"/>
                </a:avLst>
              </a:prstGeom>
              <a:solidFill>
                <a:schemeClr val="accent2">
                  <a:lumMod val="20000"/>
                  <a:lumOff val="80000"/>
                </a:schemeClr>
              </a:solidFill>
              <a:ln w="38100" cap="flat" cmpd="sng" algn="ctr">
                <a:solidFill>
                  <a:schemeClr val="accent2">
                    <a:lumMod val="60000"/>
                    <a:lumOff val="40000"/>
                  </a:schemeClr>
                </a:solidFill>
                <a:prstDash val="solid"/>
              </a:ln>
              <a:effectLst>
                <a:outerShdw blurRad="40000" dist="20000" dir="5400000" rotWithShape="0">
                  <a:srgbClr val="000000">
                    <a:alpha val="38000"/>
                  </a:srgbClr>
                </a:outerShdw>
              </a:effectLst>
            </p:spPr>
            <p:txBody>
              <a:bodyPr rtlCol="0" anchor="ctr"/>
              <a:lstStyle/>
              <a:p>
                <a:pPr algn="just">
                  <a:lnSpc>
                    <a:spcPct val="150000"/>
                  </a:lnSpc>
                  <a:buClr>
                    <a:srgbClr val="3F2220"/>
                  </a:buClr>
                </a:pPr>
                <a:endParaRPr lang="vi-VN" sz="2400" dirty="0">
                  <a:latin typeface="UTM Avo" panose="02040603050506020204" pitchFamily="18" charset="0"/>
                </a:endParaRPr>
              </a:p>
            </p:txBody>
          </p:sp>
        </p:grpSp>
        <p:sp>
          <p:nvSpPr>
            <p:cNvPr id="14" name="TextBox 13">
              <a:extLst>
                <a:ext uri="{FF2B5EF4-FFF2-40B4-BE49-F238E27FC236}">
                  <a16:creationId xmlns:a16="http://schemas.microsoft.com/office/drawing/2014/main" id="{0DCAA27A-45D8-0F37-59A4-21FEF75645FC}"/>
                </a:ext>
              </a:extLst>
            </p:cNvPr>
            <p:cNvSpPr txBox="1"/>
            <p:nvPr/>
          </p:nvSpPr>
          <p:spPr>
            <a:xfrm>
              <a:off x="1408477" y="1926735"/>
              <a:ext cx="9364626" cy="2783839"/>
            </a:xfrm>
            <a:prstGeom prst="rect">
              <a:avLst/>
            </a:prstGeom>
            <a:noFill/>
          </p:spPr>
          <p:txBody>
            <a:bodyPr wrap="square">
              <a:spAutoFit/>
            </a:bodyPr>
            <a:lstStyle/>
            <a:p>
              <a:pPr algn="just" defTabSz="1219170">
                <a:lnSpc>
                  <a:spcPct val="150000"/>
                </a:lnSpc>
                <a:buClrTx/>
                <a:defRPr/>
              </a:pPr>
              <a:r>
                <a:rPr lang="vi-VN" sz="2400" dirty="0">
                  <a:latin typeface="UTM Avo" panose="02040603050506020204" pitchFamily="18" charset="0"/>
                </a:rPr>
                <a:t>Mỗi nghề nghiệp đều có những hoạt động đặc trưng khác nhau cũng như trang thiết bị, dụng cụ lao động riêng của nghề đó. Tìm hiểu điều này sẽ giúp các em tự xác định rõ hơn về sự phù hợp và khả năng của mình trong việc theo đuổi một nghề cụ thể trong tương lai.</a:t>
              </a:r>
            </a:p>
          </p:txBody>
        </p:sp>
      </p:grpSp>
    </p:spTree>
    <p:extLst>
      <p:ext uri="{BB962C8B-B14F-4D97-AF65-F5344CB8AC3E}">
        <p14:creationId xmlns:p14="http://schemas.microsoft.com/office/powerpoint/2010/main" val="141393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63F8D5D-0CA4-D40A-502D-F16CA72E6CC3}"/>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7A201374-65E4-3435-2EEA-82F0AECD343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BD9D5CE9-AF6D-1CD8-AE39-A25DBD211A44}"/>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47735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a:blip r:embed="rId5">
            <a:alphaModFix/>
          </a:blip>
          <a:stretch>
            <a:fillRect/>
          </a:stretch>
        </a:blipFill>
        <a:effectLst/>
      </p:bgPr>
    </p:bg>
    <p:spTree>
      <p:nvGrpSpPr>
        <p:cNvPr id="1" name="Shape 87"/>
        <p:cNvGrpSpPr/>
        <p:nvPr/>
      </p:nvGrpSpPr>
      <p:grpSpPr>
        <a:xfrm>
          <a:off x="0" y="0"/>
          <a:ext cx="0" cy="0"/>
          <a:chOff x="0" y="0"/>
          <a:chExt cx="0" cy="0"/>
        </a:xfrm>
      </p:grpSpPr>
      <p:sp>
        <p:nvSpPr>
          <p:cNvPr id="94" name="Google Shape;94;p1"/>
          <p:cNvSpPr/>
          <p:nvPr/>
        </p:nvSpPr>
        <p:spPr>
          <a:xfrm>
            <a:off x="668346" y="2094452"/>
            <a:ext cx="10848652" cy="1752600"/>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6600"/>
              <a:buFont typeface="Arial"/>
              <a:buNone/>
              <a:tabLst/>
              <a:defRPr/>
            </a:pPr>
            <a:r>
              <a:rPr kumimoji="0" lang="en-US" sz="7200" b="1" i="0" u="none" strike="noStrike" kern="0" cap="none" spc="0" normalizeH="0" baseline="0" noProof="0">
                <a:ln>
                  <a:noFill/>
                </a:ln>
                <a:solidFill>
                  <a:srgbClr val="FFFFFF"/>
                </a:solidFill>
                <a:effectLst/>
                <a:uLnTx/>
                <a:uFillTx/>
                <a:latin typeface="UTM Avo" panose="02040603050506020204" pitchFamily="18" charset="0"/>
                <a:cs typeface="Arial"/>
                <a:sym typeface="Arial"/>
              </a:rPr>
              <a:t>NUÔI CÁ</a:t>
            </a:r>
            <a:endParaRPr kumimoji="0" lang="en-US" sz="72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2" name="Google Shape;142;p4">
            <a:extLst>
              <a:ext uri="{FF2B5EF4-FFF2-40B4-BE49-F238E27FC236}">
                <a16:creationId xmlns:a16="http://schemas.microsoft.com/office/drawing/2014/main" id="{62FB8143-A1D3-E524-5F92-7D352679E65E}"/>
              </a:ext>
            </a:extLst>
          </p:cNvPr>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3" name="Cartoon Background Music Funny Animation Free">
            <a:hlinkClick r:id="" action="ppaction://media"/>
            <a:extLst>
              <a:ext uri="{FF2B5EF4-FFF2-40B4-BE49-F238E27FC236}">
                <a16:creationId xmlns:a16="http://schemas.microsoft.com/office/drawing/2014/main" id="{0EEDFCFB-8A48-0F28-C440-8519913154B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563324" y="-3230563"/>
            <a:ext cx="487363" cy="487363"/>
          </a:xfrm>
          <a:prstGeom prst="rect">
            <a:avLst/>
          </a:prstGeom>
        </p:spPr>
      </p:pic>
      <p:pic>
        <p:nvPicPr>
          <p:cNvPr id="5" name="Picture 4" descr="A cartoon of a fish&#10;&#10;Description automatically generated">
            <a:extLst>
              <a:ext uri="{FF2B5EF4-FFF2-40B4-BE49-F238E27FC236}">
                <a16:creationId xmlns:a16="http://schemas.microsoft.com/office/drawing/2014/main" id="{5887B976-E970-3134-A190-AA62ABD6DCE7}"/>
              </a:ext>
            </a:extLst>
          </p:cNvPr>
          <p:cNvPicPr>
            <a:picLocks noChangeAspect="1"/>
          </p:cNvPicPr>
          <p:nvPr/>
        </p:nvPicPr>
        <p:blipFill>
          <a:blip r:embed="rId8"/>
          <a:stretch>
            <a:fillRect/>
          </a:stretch>
        </p:blipFill>
        <p:spPr>
          <a:xfrm flipH="1">
            <a:off x="501820" y="2872409"/>
            <a:ext cx="3648802" cy="21269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hold" nodeType="withEffect">
                                  <p:stCondLst>
                                    <p:cond delay="0"/>
                                  </p:stCondLst>
                                  <p:childTnLst>
                                    <p:set>
                                      <p:cBhvr>
                                        <p:cTn id="8" dur="1" fill="hold">
                                          <p:stCondLst>
                                            <p:cond delay="0"/>
                                          </p:stCondLst>
                                        </p:cTn>
                                        <p:tgtEl>
                                          <p:spTgt spid="94"/>
                                        </p:tgtEl>
                                        <p:attrNameLst>
                                          <p:attrName>style.visibility</p:attrName>
                                        </p:attrNameLst>
                                      </p:cBhvr>
                                      <p:to>
                                        <p:strVal val="visible"/>
                                      </p:to>
                                    </p:set>
                                    <p:animEffect transition="in" filter="fade">
                                      <p:cBhvr>
                                        <p:cTn id="9"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10"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00"/>
        <p:cNvGrpSpPr/>
        <p:nvPr/>
      </p:nvGrpSpPr>
      <p:grpSpPr>
        <a:xfrm>
          <a:off x="0" y="0"/>
          <a:ext cx="0" cy="0"/>
          <a:chOff x="0" y="0"/>
          <a:chExt cx="0" cy="0"/>
        </a:xfrm>
      </p:grpSpPr>
      <p:sp>
        <p:nvSpPr>
          <p:cNvPr id="2" name="Google Shape;107;p2"/>
          <p:cNvSpPr/>
          <p:nvPr/>
        </p:nvSpPr>
        <p:spPr>
          <a:xfrm>
            <a:off x="1134784" y="933856"/>
            <a:ext cx="9922432" cy="5310578"/>
          </a:xfrm>
          <a:prstGeom prst="rect">
            <a:avLst/>
          </a:prstGeom>
          <a:solidFill>
            <a:srgbClr val="DDEAF6"/>
          </a:soli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4000"/>
              <a:buFont typeface="Arial"/>
              <a:buNone/>
              <a:tabLst/>
              <a:defRPr/>
            </a:pPr>
            <a:r>
              <a:rPr kumimoji="0" lang="vi-VN"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HƯỚNG DẪN</a:t>
            </a:r>
            <a:endParaRPr kumimoji="0" lang="vi-VN" sz="28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vào màn hình để bắt đầu trò chơi.</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vào các số thứ tự 1 – 2 – 3 – 4 – 5 để đi đến các câu hỏi.</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vào các câu trả lời để hiện đáp án đúng/sai.</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vào ngôi nhà ở góc dưới bên tay trái để trở lại slide đầu tiên và chọn các câu hỏi tiếp theo.</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vào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chú</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chú</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ăn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endPar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Sau khi trả lời hết các câu hỏi,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bấm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vào chữ “</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NEXT</a:t>
            </a: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để tiếp tục bài giảng.</a:t>
            </a:r>
          </a:p>
        </p:txBody>
      </p:sp>
      <p:pic>
        <p:nvPicPr>
          <p:cNvPr id="4" name="Google Shape;142;p4">
            <a:extLst>
              <a:ext uri="{FF2B5EF4-FFF2-40B4-BE49-F238E27FC236}">
                <a16:creationId xmlns:a16="http://schemas.microsoft.com/office/drawing/2014/main" id="{B43D14DA-60D3-E9AF-6F0A-3865EC94C7FB}"/>
              </a:ext>
            </a:extLst>
          </p:cNvPr>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13"/>
        <p:cNvGrpSpPr/>
        <p:nvPr/>
      </p:nvGrpSpPr>
      <p:grpSpPr>
        <a:xfrm>
          <a:off x="0" y="0"/>
          <a:ext cx="0" cy="0"/>
          <a:chOff x="0" y="0"/>
          <a:chExt cx="0" cy="0"/>
        </a:xfrm>
      </p:grpSpPr>
      <p:pic>
        <p:nvPicPr>
          <p:cNvPr id="115" name="Google Shape;115;p3">
            <a:hlinkClick r:id="rId4" action="ppaction://hlinksldjump"/>
          </p:cNvPr>
          <p:cNvPicPr preferRelativeResize="0"/>
          <p:nvPr/>
        </p:nvPicPr>
        <p:blipFill rotWithShape="1">
          <a:blip r:embed="rId5">
            <a:alphaModFix/>
          </a:blip>
          <a:srcRect/>
          <a:stretch/>
        </p:blipFill>
        <p:spPr>
          <a:xfrm>
            <a:off x="7904926" y="308018"/>
            <a:ext cx="885919" cy="854956"/>
          </a:xfrm>
          <a:prstGeom prst="rect">
            <a:avLst/>
          </a:prstGeom>
          <a:noFill/>
          <a:ln>
            <a:noFill/>
          </a:ln>
        </p:spPr>
      </p:pic>
      <p:pic>
        <p:nvPicPr>
          <p:cNvPr id="116" name="Google Shape;116;p3">
            <a:hlinkClick r:id="rId6" action="ppaction://hlinksldjump"/>
          </p:cNvPr>
          <p:cNvPicPr preferRelativeResize="0"/>
          <p:nvPr/>
        </p:nvPicPr>
        <p:blipFill rotWithShape="1">
          <a:blip r:embed="rId7">
            <a:alphaModFix/>
          </a:blip>
          <a:srcRect/>
          <a:stretch/>
        </p:blipFill>
        <p:spPr>
          <a:xfrm>
            <a:off x="8841031" y="263716"/>
            <a:ext cx="930003" cy="930003"/>
          </a:xfrm>
          <a:prstGeom prst="rect">
            <a:avLst/>
          </a:prstGeom>
          <a:noFill/>
          <a:ln>
            <a:noFill/>
          </a:ln>
        </p:spPr>
      </p:pic>
      <p:pic>
        <p:nvPicPr>
          <p:cNvPr id="117" name="Google Shape;117;p3">
            <a:hlinkClick r:id="rId8" action="ppaction://hlinksldjump"/>
          </p:cNvPr>
          <p:cNvPicPr preferRelativeResize="0"/>
          <p:nvPr/>
        </p:nvPicPr>
        <p:blipFill rotWithShape="1">
          <a:blip r:embed="rId9">
            <a:alphaModFix/>
          </a:blip>
          <a:srcRect/>
          <a:stretch/>
        </p:blipFill>
        <p:spPr>
          <a:xfrm>
            <a:off x="9813256" y="287508"/>
            <a:ext cx="910841" cy="889700"/>
          </a:xfrm>
          <a:prstGeom prst="rect">
            <a:avLst/>
          </a:prstGeom>
          <a:noFill/>
          <a:ln>
            <a:noFill/>
          </a:ln>
        </p:spPr>
      </p:pic>
      <p:pic>
        <p:nvPicPr>
          <p:cNvPr id="118" name="Google Shape;118;p3">
            <a:hlinkClick r:id="rId10" action="ppaction://hlinksldjump"/>
          </p:cNvPr>
          <p:cNvPicPr preferRelativeResize="0"/>
          <p:nvPr/>
        </p:nvPicPr>
        <p:blipFill rotWithShape="1">
          <a:blip r:embed="rId11">
            <a:alphaModFix/>
          </a:blip>
          <a:srcRect/>
          <a:stretch/>
        </p:blipFill>
        <p:spPr>
          <a:xfrm>
            <a:off x="10769782" y="274540"/>
            <a:ext cx="933951" cy="911670"/>
          </a:xfrm>
          <a:prstGeom prst="rect">
            <a:avLst/>
          </a:prstGeom>
          <a:noFill/>
          <a:ln>
            <a:noFill/>
          </a:ln>
        </p:spPr>
      </p:pic>
      <p:pic>
        <p:nvPicPr>
          <p:cNvPr id="2" name="Google Shape;142;p4">
            <a:extLst>
              <a:ext uri="{FF2B5EF4-FFF2-40B4-BE49-F238E27FC236}">
                <a16:creationId xmlns:a16="http://schemas.microsoft.com/office/drawing/2014/main" id="{95E2404A-4703-4429-CBC7-8B4B1C67321A}"/>
              </a:ext>
            </a:extLst>
          </p:cNvPr>
          <p:cNvPicPr preferRelativeResize="0"/>
          <p:nvPr/>
        </p:nvPicPr>
        <p:blipFill rotWithShape="1">
          <a:blip r:embed="rId12">
            <a:alphaModFix/>
          </a:blip>
          <a:srcRect/>
          <a:stretch/>
        </p:blipFill>
        <p:spPr>
          <a:xfrm>
            <a:off x="1" y="0"/>
            <a:ext cx="658498" cy="735496"/>
          </a:xfrm>
          <a:prstGeom prst="rect">
            <a:avLst/>
          </a:prstGeom>
          <a:solidFill>
            <a:schemeClr val="bg1"/>
          </a:solidFill>
          <a:ln>
            <a:noFill/>
          </a:ln>
        </p:spPr>
      </p:pic>
      <p:pic>
        <p:nvPicPr>
          <p:cNvPr id="4" name="1">
            <a:extLst>
              <a:ext uri="{FF2B5EF4-FFF2-40B4-BE49-F238E27FC236}">
                <a16:creationId xmlns:a16="http://schemas.microsoft.com/office/drawing/2014/main" id="{09DDBE3C-4114-EC88-49FC-58A83D62F1B2}"/>
              </a:ext>
            </a:extLst>
          </p:cNvPr>
          <p:cNvPicPr>
            <a:picLocks noChangeAspect="1"/>
          </p:cNvPicPr>
          <p:nvPr/>
        </p:nvPicPr>
        <p:blipFill>
          <a:blip r:embed="rId13"/>
          <a:stretch>
            <a:fillRect/>
          </a:stretch>
        </p:blipFill>
        <p:spPr>
          <a:xfrm>
            <a:off x="1541189" y="3088903"/>
            <a:ext cx="680194" cy="680194"/>
          </a:xfrm>
          <a:prstGeom prst="rect">
            <a:avLst/>
          </a:prstGeom>
        </p:spPr>
      </p:pic>
      <p:pic>
        <p:nvPicPr>
          <p:cNvPr id="5" name="2">
            <a:extLst>
              <a:ext uri="{FF2B5EF4-FFF2-40B4-BE49-F238E27FC236}">
                <a16:creationId xmlns:a16="http://schemas.microsoft.com/office/drawing/2014/main" id="{09D3E1EA-AEE5-E43D-3537-71073DA132B1}"/>
              </a:ext>
            </a:extLst>
          </p:cNvPr>
          <p:cNvPicPr>
            <a:picLocks noChangeAspect="1"/>
          </p:cNvPicPr>
          <p:nvPr/>
        </p:nvPicPr>
        <p:blipFill>
          <a:blip r:embed="rId13"/>
          <a:stretch>
            <a:fillRect/>
          </a:stretch>
        </p:blipFill>
        <p:spPr>
          <a:xfrm>
            <a:off x="5128495" y="1704847"/>
            <a:ext cx="680194" cy="680194"/>
          </a:xfrm>
          <a:prstGeom prst="rect">
            <a:avLst/>
          </a:prstGeom>
        </p:spPr>
      </p:pic>
      <p:pic>
        <p:nvPicPr>
          <p:cNvPr id="7" name="3">
            <a:extLst>
              <a:ext uri="{FF2B5EF4-FFF2-40B4-BE49-F238E27FC236}">
                <a16:creationId xmlns:a16="http://schemas.microsoft.com/office/drawing/2014/main" id="{88CD1219-D33D-22F1-D9BD-87862669C468}"/>
              </a:ext>
            </a:extLst>
          </p:cNvPr>
          <p:cNvPicPr>
            <a:picLocks noChangeAspect="1"/>
          </p:cNvPicPr>
          <p:nvPr/>
        </p:nvPicPr>
        <p:blipFill>
          <a:blip r:embed="rId13"/>
          <a:stretch>
            <a:fillRect/>
          </a:stretch>
        </p:blipFill>
        <p:spPr>
          <a:xfrm>
            <a:off x="7224732" y="4917885"/>
            <a:ext cx="680194" cy="680194"/>
          </a:xfrm>
          <a:prstGeom prst="rect">
            <a:avLst/>
          </a:prstGeom>
        </p:spPr>
      </p:pic>
      <p:pic>
        <p:nvPicPr>
          <p:cNvPr id="8" name="4">
            <a:extLst>
              <a:ext uri="{FF2B5EF4-FFF2-40B4-BE49-F238E27FC236}">
                <a16:creationId xmlns:a16="http://schemas.microsoft.com/office/drawing/2014/main" id="{636790FA-6742-E372-61EB-1229BBA64BD1}"/>
              </a:ext>
            </a:extLst>
          </p:cNvPr>
          <p:cNvPicPr>
            <a:picLocks noChangeAspect="1"/>
          </p:cNvPicPr>
          <p:nvPr/>
        </p:nvPicPr>
        <p:blipFill>
          <a:blip r:embed="rId13"/>
          <a:stretch>
            <a:fillRect/>
          </a:stretch>
        </p:blipFill>
        <p:spPr>
          <a:xfrm>
            <a:off x="10384000" y="3022673"/>
            <a:ext cx="680194" cy="680194"/>
          </a:xfrm>
          <a:prstGeom prst="rect">
            <a:avLst/>
          </a:prstGeom>
        </p:spPr>
      </p:pic>
      <p:pic>
        <p:nvPicPr>
          <p:cNvPr id="9" name="Picture 8">
            <a:hlinkClick r:id="rId14" action="ppaction://hlinksldjump"/>
            <a:extLst>
              <a:ext uri="{FF2B5EF4-FFF2-40B4-BE49-F238E27FC236}">
                <a16:creationId xmlns:a16="http://schemas.microsoft.com/office/drawing/2014/main" id="{060E663B-F482-3A02-DF7A-68EC37932EA4}"/>
              </a:ext>
            </a:extLst>
          </p:cNvPr>
          <p:cNvPicPr>
            <a:picLocks noChangeAspect="1"/>
          </p:cNvPicPr>
          <p:nvPr/>
        </p:nvPicPr>
        <p:blipFill>
          <a:blip r:embed="rId15"/>
          <a:stretch>
            <a:fillRect/>
          </a:stretch>
        </p:blipFill>
        <p:spPr>
          <a:xfrm>
            <a:off x="10464641" y="5604782"/>
            <a:ext cx="1634631" cy="1253218"/>
          </a:xfrm>
          <a:prstGeom prst="rect">
            <a:avLst/>
          </a:prstGeom>
        </p:spPr>
      </p:pic>
      <p:pic>
        <p:nvPicPr>
          <p:cNvPr id="3" name="kaka" descr="A cartoon of a fish&#10;&#10;Description automatically generated">
            <a:extLst>
              <a:ext uri="{FF2B5EF4-FFF2-40B4-BE49-F238E27FC236}">
                <a16:creationId xmlns:a16="http://schemas.microsoft.com/office/drawing/2014/main" id="{F453D0FF-B60E-C79B-97B4-0BC28106E2A1}"/>
              </a:ext>
            </a:extLst>
          </p:cNvPr>
          <p:cNvPicPr>
            <a:picLocks noChangeAspect="1"/>
          </p:cNvPicPr>
          <p:nvPr/>
        </p:nvPicPr>
        <p:blipFill>
          <a:blip r:embed="rId16"/>
          <a:stretch>
            <a:fillRect/>
          </a:stretch>
        </p:blipFill>
        <p:spPr>
          <a:xfrm flipH="1">
            <a:off x="-70087" y="5257982"/>
            <a:ext cx="1951373" cy="113750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5"/>
                                        </p:tgtEl>
                                      </p:cBhvr>
                                    </p:animEffect>
                                    <p:set>
                                      <p:cBhvr>
                                        <p:cTn id="7" dur="1" fill="hold">
                                          <p:stCondLst>
                                            <p:cond delay="500"/>
                                          </p:stCondLst>
                                        </p:cTn>
                                        <p:tgtEl>
                                          <p:spTgt spid="115"/>
                                        </p:tgtEl>
                                        <p:attrNameLst>
                                          <p:attrName>style.visibility</p:attrName>
                                        </p:attrNameLst>
                                      </p:cBhvr>
                                      <p:to>
                                        <p:strVal val="hidden"/>
                                      </p:to>
                                    </p:set>
                                  </p:childTnLst>
                                </p:cTn>
                              </p:par>
                              <p:par>
                                <p:cTn id="8" presetID="42" presetClass="path" presetSubtype="0" accel="50000" decel="50000" fill="hold" nodeType="withEffect">
                                  <p:stCondLst>
                                    <p:cond delay="0"/>
                                  </p:stCondLst>
                                  <p:childTnLst>
                                    <p:animMotion origin="layout" path="M 1.25E-6 2.96296E-6 L 0.0737 -0.2713 " pathEditMode="relative" rAng="0" ptsTypes="AA">
                                      <p:cBhvr>
                                        <p:cTn id="9" dur="1000" fill="hold"/>
                                        <p:tgtEl>
                                          <p:spTgt spid="3"/>
                                        </p:tgtEl>
                                        <p:attrNameLst>
                                          <p:attrName>ppt_x</p:attrName>
                                          <p:attrName>ppt_y</p:attrName>
                                        </p:attrNameLst>
                                      </p:cBhvr>
                                      <p:rCtr x="3685" y="-13565"/>
                                    </p:animMotion>
                                  </p:childTnLst>
                                </p:cTn>
                              </p:par>
                            </p:childTnLst>
                          </p:cTn>
                        </p:par>
                        <p:par>
                          <p:cTn id="10" fill="hold">
                            <p:stCondLst>
                              <p:cond delay="1000"/>
                            </p:stCondLst>
                            <p:childTnLst>
                              <p:par>
                                <p:cTn id="11" presetID="10" presetClass="exit" presetSubtype="0" fill="hold" nodeType="after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116"/>
                                        </p:tgtEl>
                                      </p:cBhvr>
                                    </p:animEffect>
                                    <p:set>
                                      <p:cBhvr>
                                        <p:cTn id="18" dur="1" fill="hold">
                                          <p:stCondLst>
                                            <p:cond delay="500"/>
                                          </p:stCondLst>
                                        </p:cTn>
                                        <p:tgtEl>
                                          <p:spTgt spid="116"/>
                                        </p:tgtEl>
                                        <p:attrNameLst>
                                          <p:attrName>style.visibility</p:attrName>
                                        </p:attrNameLst>
                                      </p:cBhvr>
                                      <p:to>
                                        <p:strVal val="hidden"/>
                                      </p:to>
                                    </p:set>
                                  </p:childTnLst>
                                </p:cTn>
                              </p:par>
                              <p:par>
                                <p:cTn id="19" presetID="42" presetClass="path" presetSubtype="0" accel="50000" decel="50000" fill="hold" nodeType="withEffect">
                                  <p:stCondLst>
                                    <p:cond delay="0"/>
                                  </p:stCondLst>
                                  <p:childTnLst>
                                    <p:animMotion origin="layout" path="M 0.0737 -0.2713 L 0.37917 -0.4956 " pathEditMode="relative" rAng="0" ptsTypes="AA">
                                      <p:cBhvr>
                                        <p:cTn id="20" dur="1000" fill="hold"/>
                                        <p:tgtEl>
                                          <p:spTgt spid="3"/>
                                        </p:tgtEl>
                                        <p:attrNameLst>
                                          <p:attrName>ppt_x</p:attrName>
                                          <p:attrName>ppt_y</p:attrName>
                                        </p:attrNameLst>
                                      </p:cBhvr>
                                      <p:rCtr x="13763" y="-12593"/>
                                    </p:animMotion>
                                  </p:childTnLst>
                                </p:cTn>
                              </p:par>
                            </p:childTnLst>
                          </p:cTn>
                        </p:par>
                        <p:par>
                          <p:cTn id="21" fill="hold">
                            <p:stCondLst>
                              <p:cond delay="1000"/>
                            </p:stCondLst>
                            <p:childTnLst>
                              <p:par>
                                <p:cTn id="22" presetID="10" presetClass="exit" presetSubtype="0" fill="hold" nodeType="after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17"/>
                                        </p:tgtEl>
                                      </p:cBhvr>
                                    </p:animEffect>
                                    <p:set>
                                      <p:cBhvr>
                                        <p:cTn id="29" dur="1" fill="hold">
                                          <p:stCondLst>
                                            <p:cond delay="500"/>
                                          </p:stCondLst>
                                        </p:cTn>
                                        <p:tgtEl>
                                          <p:spTgt spid="117"/>
                                        </p:tgtEl>
                                        <p:attrNameLst>
                                          <p:attrName>style.visibility</p:attrName>
                                        </p:attrNameLst>
                                      </p:cBhvr>
                                      <p:to>
                                        <p:strVal val="hidden"/>
                                      </p:to>
                                    </p:set>
                                  </p:childTnLst>
                                </p:cTn>
                              </p:par>
                              <p:par>
                                <p:cTn id="30" presetID="42" presetClass="path" presetSubtype="0" accel="50000" decel="50000" fill="hold" nodeType="withEffect">
                                  <p:stCondLst>
                                    <p:cond delay="0"/>
                                  </p:stCondLst>
                                  <p:childTnLst>
                                    <p:animMotion origin="layout" path="M 0.37917 -0.4956 L 0.50247 -0.09699 " pathEditMode="relative" rAng="0" ptsTypes="AA">
                                      <p:cBhvr>
                                        <p:cTn id="31" dur="1000" fill="hold"/>
                                        <p:tgtEl>
                                          <p:spTgt spid="3"/>
                                        </p:tgtEl>
                                        <p:attrNameLst>
                                          <p:attrName>ppt_x</p:attrName>
                                          <p:attrName>ppt_y</p:attrName>
                                        </p:attrNameLst>
                                      </p:cBhvr>
                                      <p:rCtr x="6159" y="19931"/>
                                    </p:animMotion>
                                  </p:childTnLst>
                                </p:cTn>
                              </p:par>
                            </p:childTnLst>
                          </p:cTn>
                        </p:par>
                        <p:par>
                          <p:cTn id="32" fill="hold">
                            <p:stCondLst>
                              <p:cond delay="1000"/>
                            </p:stCondLst>
                            <p:childTnLst>
                              <p:par>
                                <p:cTn id="33" presetID="10" presetClass="exit" presetSubtype="0" fill="hold" nodeType="afterEffect">
                                  <p:stCondLst>
                                    <p:cond delay="0"/>
                                  </p:stCondLst>
                                  <p:childTnLst>
                                    <p:animEffect transition="out" filter="fade">
                                      <p:cBhvr>
                                        <p:cTn id="34" dur="500"/>
                                        <p:tgtEl>
                                          <p:spTgt spid="7"/>
                                        </p:tgtEl>
                                      </p:cBhvr>
                                    </p:animEffect>
                                    <p:set>
                                      <p:cBhvr>
                                        <p:cTn id="35" dur="1" fill="hold">
                                          <p:stCondLst>
                                            <p:cond delay="499"/>
                                          </p:stCondLst>
                                        </p:cTn>
                                        <p:tgtEl>
                                          <p:spTgt spid="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118"/>
                                        </p:tgtEl>
                                      </p:cBhvr>
                                    </p:animEffect>
                                    <p:set>
                                      <p:cBhvr>
                                        <p:cTn id="40" dur="1" fill="hold">
                                          <p:stCondLst>
                                            <p:cond delay="500"/>
                                          </p:stCondLst>
                                        </p:cTn>
                                        <p:tgtEl>
                                          <p:spTgt spid="118"/>
                                        </p:tgtEl>
                                        <p:attrNameLst>
                                          <p:attrName>style.visibility</p:attrName>
                                        </p:attrNameLst>
                                      </p:cBhvr>
                                      <p:to>
                                        <p:strVal val="hidden"/>
                                      </p:to>
                                    </p:set>
                                  </p:childTnLst>
                                </p:cTn>
                              </p:par>
                              <p:par>
                                <p:cTn id="41" presetID="42" presetClass="path" presetSubtype="0" accel="50000" decel="50000" fill="hold" nodeType="withEffect">
                                  <p:stCondLst>
                                    <p:cond delay="0"/>
                                  </p:stCondLst>
                                  <p:childTnLst>
                                    <p:animMotion origin="layout" path="M 0.50247 -0.09699 L 0.73242 -0.34954 " pathEditMode="relative" rAng="0" ptsTypes="AA">
                                      <p:cBhvr>
                                        <p:cTn id="42" dur="1000" fill="hold"/>
                                        <p:tgtEl>
                                          <p:spTgt spid="3"/>
                                        </p:tgtEl>
                                        <p:attrNameLst>
                                          <p:attrName>ppt_x</p:attrName>
                                          <p:attrName>ppt_y</p:attrName>
                                        </p:attrNameLst>
                                      </p:cBhvr>
                                      <p:rCtr x="11497" y="-12639"/>
                                    </p:animMotion>
                                  </p:childTnLst>
                                </p:cTn>
                              </p:par>
                            </p:childTnLst>
                          </p:cTn>
                        </p:par>
                        <p:par>
                          <p:cTn id="43" fill="hold">
                            <p:stCondLst>
                              <p:cond delay="1000"/>
                            </p:stCondLst>
                            <p:childTnLst>
                              <p:par>
                                <p:cTn id="44" presetID="10" presetClass="exit" presetSubtype="0" fill="hold" nodeType="afterEffect">
                                  <p:stCondLst>
                                    <p:cond delay="0"/>
                                  </p:stCondLst>
                                  <p:childTnLst>
                                    <p:animEffect transition="out" filter="fade">
                                      <p:cBhvr>
                                        <p:cTn id="45" dur="500"/>
                                        <p:tgtEl>
                                          <p:spTgt spid="8"/>
                                        </p:tgtEl>
                                      </p:cBhvr>
                                    </p:animEffect>
                                    <p:set>
                                      <p:cBhvr>
                                        <p:cTn id="4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12D5162B-92BC-A89D-F564-7B1B408DCE22}"/>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1FAB2B39-39DC-519A-7D16-8F575AC7439E}"/>
              </a:ext>
            </a:extLst>
          </p:cNvPr>
          <p:cNvSpPr/>
          <p:nvPr/>
        </p:nvSpPr>
        <p:spPr>
          <a:xfrm>
            <a:off x="633541" y="633853"/>
            <a:ext cx="10924918" cy="2051306"/>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en-US" sz="2400" b="1" kern="0" dirty="0" err="1">
                <a:solidFill>
                  <a:srgbClr val="002060"/>
                </a:solidFill>
                <a:latin typeface="UTM Avo" panose="02040603050506020204" pitchFamily="18" charset="0"/>
                <a:cs typeface="Arial"/>
                <a:sym typeface="Arial"/>
              </a:rPr>
              <a:t>Câu</a:t>
            </a:r>
            <a:r>
              <a:rPr lang="en-US" sz="2400" b="1" kern="0" dirty="0">
                <a:solidFill>
                  <a:srgbClr val="002060"/>
                </a:solidFill>
                <a:latin typeface="UTM Avo" panose="02040603050506020204" pitchFamily="18" charset="0"/>
                <a:cs typeface="Arial"/>
                <a:sym typeface="Arial"/>
              </a:rPr>
              <a:t> 1: </a:t>
            </a:r>
            <a:r>
              <a:rPr lang="en-US" sz="2400" kern="0" dirty="0">
                <a:solidFill>
                  <a:srgbClr val="002060"/>
                </a:solidFill>
                <a:latin typeface="UTM Avo" panose="02040603050506020204" pitchFamily="18" charset="0"/>
                <a:cs typeface="Arial"/>
                <a:sym typeface="Arial"/>
              </a:rPr>
              <a:t>Khi </a:t>
            </a:r>
            <a:r>
              <a:rPr lang="en-US" sz="2400" kern="0" dirty="0" err="1">
                <a:solidFill>
                  <a:srgbClr val="002060"/>
                </a:solidFill>
                <a:latin typeface="UTM Avo" panose="02040603050506020204" pitchFamily="18" charset="0"/>
                <a:cs typeface="Arial"/>
                <a:sym typeface="Arial"/>
              </a:rPr>
              <a:t>quan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tâm</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đến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một</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nghề</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nghiệp</a:t>
            </a:r>
            <a:r>
              <a:rPr lang="en-US" sz="2400" kern="0" dirty="0">
                <a:solidFill>
                  <a:srgbClr val="002060"/>
                </a:solidFill>
                <a:latin typeface="UTM Avo" panose="02040603050506020204" pitchFamily="18" charset="0"/>
                <a:cs typeface="Arial"/>
                <a:sym typeface="Arial"/>
              </a:rPr>
              <a:t>,</a:t>
            </a:r>
          </a:p>
          <a:p>
            <a:pPr lvl="0" algn="ctr">
              <a:lnSpc>
                <a:spcPct val="150000"/>
              </a:lnSpc>
              <a:buClr>
                <a:srgbClr val="000000"/>
              </a:buClr>
              <a:buSzPts val="2800"/>
            </a:pPr>
            <a:r>
              <a:rPr lang="en-US" sz="2400" kern="0" dirty="0" err="1">
                <a:solidFill>
                  <a:srgbClr val="002060"/>
                </a:solidFill>
                <a:latin typeface="UTM Avo" panose="02040603050506020204" pitchFamily="18" charset="0"/>
                <a:cs typeface="Arial"/>
                <a:sym typeface="Arial"/>
              </a:rPr>
              <a:t>điều</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quan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trọng</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nhất</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em</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cần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tìm</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hiểu</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là</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gì</a:t>
            </a:r>
            <a:r>
              <a:rPr lang="en-US" sz="2400" kern="0" dirty="0">
                <a:solidFill>
                  <a:srgbClr val="002060"/>
                </a:solidFill>
                <a:latin typeface="UTM Avo" panose="02040603050506020204" pitchFamily="18" charset="0"/>
                <a:cs typeface="Arial"/>
                <a:sym typeface="Arial"/>
              </a:rPr>
              <a:t>?</a:t>
            </a:r>
            <a:endParaRPr kumimoji="0" sz="240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2" name="D">
            <a:extLst>
              <a:ext uri="{FF2B5EF4-FFF2-40B4-BE49-F238E27FC236}">
                <a16:creationId xmlns:a16="http://schemas.microsoft.com/office/drawing/2014/main" id="{55C8708E-6E08-DEAF-58B0-B2ADE02F9F4F}"/>
              </a:ext>
            </a:extLst>
          </p:cNvPr>
          <p:cNvSpPr/>
          <p:nvPr/>
        </p:nvSpPr>
        <p:spPr>
          <a:xfrm>
            <a:off x="6570701" y="4544301"/>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buClr>
                <a:srgbClr val="000000"/>
              </a:buClr>
              <a:buSzPts val="2800"/>
            </a:pPr>
            <a:r>
              <a:rPr lang="en-US" sz="2400" kern="0" dirty="0">
                <a:solidFill>
                  <a:srgbClr val="002060"/>
                </a:solidFill>
                <a:latin typeface="UTM Avo" panose="02040603050506020204" pitchFamily="18" charset="0"/>
                <a:cs typeface="Arial"/>
                <a:sym typeface="Arial"/>
              </a:rPr>
              <a:t>D. </a:t>
            </a:r>
            <a:r>
              <a:rPr lang="en-US" sz="2400" kern="0" dirty="0" err="1">
                <a:solidFill>
                  <a:srgbClr val="002060"/>
                </a:solidFill>
                <a:latin typeface="UTM Avo" panose="02040603050506020204" pitchFamily="18" charset="0"/>
                <a:cs typeface="Arial"/>
                <a:sym typeface="Arial"/>
              </a:rPr>
              <a:t>Độ</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nổi</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tiếng</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của</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nghề</a:t>
            </a:r>
            <a:r>
              <a:rPr lang="en-US" sz="2400" kern="0" dirty="0">
                <a:solidFill>
                  <a:srgbClr val="002060"/>
                </a:solidFill>
                <a:latin typeface="UTM Avo" panose="02040603050506020204" pitchFamily="18" charset="0"/>
                <a:cs typeface="Arial"/>
                <a:sym typeface="Arial"/>
              </a:rPr>
              <a:t>.</a:t>
            </a:r>
          </a:p>
        </p:txBody>
      </p:sp>
      <p:sp>
        <p:nvSpPr>
          <p:cNvPr id="133" name="C">
            <a:extLst>
              <a:ext uri="{FF2B5EF4-FFF2-40B4-BE49-F238E27FC236}">
                <a16:creationId xmlns:a16="http://schemas.microsoft.com/office/drawing/2014/main" id="{72AF3FD2-FE1E-E791-1F27-D06471AACAC9}"/>
              </a:ext>
            </a:extLst>
          </p:cNvPr>
          <p:cNvSpPr/>
          <p:nvPr/>
        </p:nvSpPr>
        <p:spPr>
          <a:xfrm>
            <a:off x="633541" y="4539885"/>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buClr>
                <a:srgbClr val="000000"/>
              </a:buClr>
              <a:buSzPts val="2800"/>
            </a:pPr>
            <a:r>
              <a:rPr lang="vi-VN" sz="2400" kern="0" dirty="0">
                <a:solidFill>
                  <a:srgbClr val="002060"/>
                </a:solidFill>
                <a:latin typeface="UTM Avo" panose="02040603050506020204" pitchFamily="18" charset="0"/>
                <a:cs typeface="Arial"/>
                <a:sym typeface="Arial"/>
              </a:rPr>
              <a:t>C. Số người theo đuổi nghề đó</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4" name="B">
            <a:extLst>
              <a:ext uri="{FF2B5EF4-FFF2-40B4-BE49-F238E27FC236}">
                <a16:creationId xmlns:a16="http://schemas.microsoft.com/office/drawing/2014/main" id="{EDD0E998-EA81-44ED-7C9A-4DF37C08712A}"/>
              </a:ext>
            </a:extLst>
          </p:cNvPr>
          <p:cNvSpPr/>
          <p:nvPr/>
        </p:nvSpPr>
        <p:spPr>
          <a:xfrm>
            <a:off x="6570701" y="2811860"/>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en-US" sz="2400" kern="0" dirty="0">
                <a:solidFill>
                  <a:srgbClr val="002060"/>
                </a:solidFill>
                <a:latin typeface="UTM Avo" panose="02040603050506020204" pitchFamily="18" charset="0"/>
                <a:cs typeface="Arial"/>
                <a:sym typeface="Arial"/>
              </a:rPr>
              <a:t>B. </a:t>
            </a:r>
            <a:r>
              <a:rPr lang="en-US" sz="2400" kern="0" dirty="0" err="1">
                <a:solidFill>
                  <a:srgbClr val="002060"/>
                </a:solidFill>
                <a:latin typeface="UTM Avo" panose="02040603050506020204" pitchFamily="18" charset="0"/>
                <a:cs typeface="Arial"/>
                <a:sym typeface="Arial"/>
              </a:rPr>
              <a:t>Sự</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phù</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hợp</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giữa</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nghề</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và</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sở</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thích</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năng</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lực</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của</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bản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thân</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5" name="A">
            <a:extLst>
              <a:ext uri="{FF2B5EF4-FFF2-40B4-BE49-F238E27FC236}">
                <a16:creationId xmlns:a16="http://schemas.microsoft.com/office/drawing/2014/main" id="{77444383-0876-A6D6-9B13-889EFF0E6F92}"/>
              </a:ext>
            </a:extLst>
          </p:cNvPr>
          <p:cNvSpPr/>
          <p:nvPr/>
        </p:nvSpPr>
        <p:spPr>
          <a:xfrm>
            <a:off x="633541" y="2811860"/>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vi-VN" sz="2400" kern="0" dirty="0">
                <a:solidFill>
                  <a:srgbClr val="002060"/>
                </a:solidFill>
                <a:latin typeface="UTM Avo" panose="02040603050506020204" pitchFamily="18" charset="0"/>
                <a:cs typeface="Arial"/>
                <a:sym typeface="Arial"/>
              </a:rPr>
              <a:t>A. Mức lương trung bình</a:t>
            </a:r>
            <a:endParaRPr lang="en-US" sz="2400" kern="0" dirty="0">
              <a:solidFill>
                <a:srgbClr val="002060"/>
              </a:solidFill>
              <a:latin typeface="UTM Avo" panose="02040603050506020204" pitchFamily="18" charset="0"/>
              <a:cs typeface="Arial"/>
              <a:sym typeface="Arial"/>
            </a:endParaRPr>
          </a:p>
          <a:p>
            <a:pPr lvl="0" algn="ctr">
              <a:lnSpc>
                <a:spcPct val="150000"/>
              </a:lnSpc>
              <a:buClr>
                <a:srgbClr val="000000"/>
              </a:buClr>
              <a:buSzPts val="2800"/>
            </a:pPr>
            <a:r>
              <a:rPr lang="vi-VN" sz="2400" kern="0" dirty="0">
                <a:solidFill>
                  <a:srgbClr val="002060"/>
                </a:solidFill>
                <a:latin typeface="UTM Avo" panose="02040603050506020204" pitchFamily="18" charset="0"/>
                <a:cs typeface="Arial"/>
                <a:sym typeface="Arial"/>
              </a:rPr>
              <a:t>của nghề đó</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pic>
        <p:nvPicPr>
          <p:cNvPr id="141" name="Google Shape;141;p4" descr="Káº¿t quáº£ hÃ¬nh áº£nh cho home icon">
            <a:hlinkClick r:id="rId4" action="ppaction://hlinksldjump"/>
            <a:extLst>
              <a:ext uri="{FF2B5EF4-FFF2-40B4-BE49-F238E27FC236}">
                <a16:creationId xmlns:a16="http://schemas.microsoft.com/office/drawing/2014/main" id="{73A144A6-F457-FACE-72F0-D42C8CFE3FD3}"/>
              </a:ext>
            </a:extLst>
          </p:cNvPr>
          <p:cNvPicPr preferRelativeResize="0"/>
          <p:nvPr/>
        </p:nvPicPr>
        <p:blipFill rotWithShape="1">
          <a:blip r:embed="rId5">
            <a:alphaModFix/>
          </a:blip>
          <a:srcRect/>
          <a:stretch/>
        </p:blipFill>
        <p:spPr>
          <a:xfrm>
            <a:off x="11444292" y="6121907"/>
            <a:ext cx="658498" cy="658498"/>
          </a:xfrm>
          <a:prstGeom prst="rect">
            <a:avLst/>
          </a:prstGeom>
          <a:noFill/>
          <a:ln>
            <a:noFill/>
          </a:ln>
        </p:spPr>
      </p:pic>
      <p:pic>
        <p:nvPicPr>
          <p:cNvPr id="142" name="Google Shape;142;p4">
            <a:extLst>
              <a:ext uri="{FF2B5EF4-FFF2-40B4-BE49-F238E27FC236}">
                <a16:creationId xmlns:a16="http://schemas.microsoft.com/office/drawing/2014/main" id="{8E75751A-D891-9ABC-8535-D418AC55109B}"/>
              </a:ext>
            </a:extLst>
          </p:cNvPr>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9BA64D7D-485B-0D83-EA2B-4FEA73E904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47287" y="3783188"/>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9BF17E17-03BD-E780-F113-0879786B81D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53085" y="549191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13C9171B-D555-9682-A86C-FC5DE2EA69E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23321" y="551551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5E2A680-0DEE-A68A-BADE-4C097E941FD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97112" y="3601363"/>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60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nextCondLst>
                <p:cond evt="onClick" delay="0">
                  <p:tgtEl>
                    <p:spTgt spid="135"/>
                  </p:tgtEl>
                </p:cond>
              </p:nextCondLst>
            </p:seq>
            <p:seq concurrent="1" nextAc="seek">
              <p:cTn id="26" restart="whenNotActive" fill="hold" evtFilter="cancelBubble" nodeType="interactiveSeq">
                <p:stCondLst>
                  <p:cond evt="onClick" delay="0">
                    <p:tgtEl>
                      <p:spTgt spid="13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childTnLst>
                    </p:cTn>
                  </p:par>
                </p:childTnLst>
              </p:cTn>
              <p:nextCondLst>
                <p:cond evt="onClick" delay="0">
                  <p:tgtEl>
                    <p:spTgt spid="134"/>
                  </p:tgtEl>
                </p:cond>
              </p:nextCondLst>
            </p:seq>
            <p:seq concurrent="1" nextAc="seek">
              <p:cTn id="32" restart="whenNotActive" fill="hold" evtFilter="cancelBubble" nodeType="interactiveSeq">
                <p:stCondLst>
                  <p:cond evt="onClick" delay="0">
                    <p:tgtEl>
                      <p:spTgt spid="13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nextCondLst>
                <p:cond evt="onClick" delay="0">
                  <p:tgtEl>
                    <p:spTgt spid="133"/>
                  </p:tgtEl>
                </p:cond>
              </p:nextCondLst>
            </p:seq>
            <p:seq concurrent="1" nextAc="seek">
              <p:cTn id="38" restart="whenNotActive" fill="hold" evtFilter="cancelBubble" nodeType="interactiveSeq">
                <p:stCondLst>
                  <p:cond evt="onClick" delay="0">
                    <p:tgtEl>
                      <p:spTgt spid="132"/>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childTnLst>
              </p:cTn>
              <p:nextCondLst>
                <p:cond evt="onClick" delay="0">
                  <p:tgtEl>
                    <p:spTgt spid="132"/>
                  </p:tgtEl>
                </p:cond>
              </p:nextCondLst>
            </p:seq>
          </p:childTnLst>
        </p:cTn>
      </p:par>
    </p:tnLst>
    <p:bldLst>
      <p:bldP spid="131" grpId="0" animBg="1"/>
      <p:bldP spid="132" grpId="0" animBg="1"/>
      <p:bldP spid="133" grpId="0" animBg="1"/>
      <p:bldP spid="134" grpId="0" animBg="1"/>
      <p:bldP spid="135"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FE2C801A-7BC3-1D29-C86E-DD7723E9F561}"/>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2B4FE844-95A9-90CC-50EA-ADA6F91E2223}"/>
              </a:ext>
            </a:extLst>
          </p:cNvPr>
          <p:cNvSpPr/>
          <p:nvPr/>
        </p:nvSpPr>
        <p:spPr>
          <a:xfrm>
            <a:off x="633541" y="633853"/>
            <a:ext cx="10924918" cy="2051306"/>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vi-VN" sz="2400" b="1" kern="0">
                <a:solidFill>
                  <a:srgbClr val="002060"/>
                </a:solidFill>
                <a:latin typeface="UTM Avo" panose="02040603050506020204" pitchFamily="18" charset="0"/>
                <a:cs typeface="Arial"/>
                <a:sym typeface="Arial"/>
              </a:rPr>
              <a:t>Câu 2: </a:t>
            </a:r>
            <a:r>
              <a:rPr lang="vi-VN" sz="2400" kern="0">
                <a:solidFill>
                  <a:srgbClr val="002060"/>
                </a:solidFill>
                <a:latin typeface="UTM Avo" panose="02040603050506020204" pitchFamily="18" charset="0"/>
                <a:cs typeface="Arial"/>
                <a:sym typeface="Arial"/>
              </a:rPr>
              <a:t>Một trong những cách tốt nhất để hiểu rõ</a:t>
            </a:r>
            <a:endParaRPr lang="en-US" sz="2400" kern="0" dirty="0">
              <a:solidFill>
                <a:srgbClr val="002060"/>
              </a:solidFill>
              <a:latin typeface="UTM Avo" panose="02040603050506020204" pitchFamily="18" charset="0"/>
              <a:cs typeface="Arial"/>
              <a:sym typeface="Arial"/>
            </a:endParaRPr>
          </a:p>
          <a:p>
            <a:pPr lvl="0" algn="ctr">
              <a:lnSpc>
                <a:spcPct val="150000"/>
              </a:lnSpc>
              <a:buClr>
                <a:srgbClr val="000000"/>
              </a:buClr>
              <a:buSzPts val="2800"/>
            </a:pPr>
            <a:r>
              <a:rPr lang="vi-VN" sz="2400" kern="0">
                <a:solidFill>
                  <a:srgbClr val="002060"/>
                </a:solidFill>
                <a:latin typeface="UTM Avo" panose="02040603050506020204" pitchFamily="18" charset="0"/>
                <a:cs typeface="Arial"/>
                <a:sym typeface="Arial"/>
              </a:rPr>
              <a:t>hơn về nghề nghiệp em quan tâm là gì?</a:t>
            </a:r>
            <a:endParaRPr kumimoji="0" sz="240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2" name="D">
            <a:extLst>
              <a:ext uri="{FF2B5EF4-FFF2-40B4-BE49-F238E27FC236}">
                <a16:creationId xmlns:a16="http://schemas.microsoft.com/office/drawing/2014/main" id="{067A13A6-7EF1-0434-8227-612A4AB22616}"/>
              </a:ext>
            </a:extLst>
          </p:cNvPr>
          <p:cNvSpPr/>
          <p:nvPr/>
        </p:nvSpPr>
        <p:spPr>
          <a:xfrm>
            <a:off x="6570701" y="4544301"/>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buClr>
                <a:srgbClr val="000000"/>
              </a:buClr>
              <a:buSzPts val="2800"/>
            </a:pPr>
            <a:r>
              <a:rPr lang="pt-BR" sz="2400" kern="0" dirty="0">
                <a:solidFill>
                  <a:srgbClr val="002060"/>
                </a:solidFill>
                <a:latin typeface="UTM Avo" panose="02040603050506020204" pitchFamily="18" charset="0"/>
                <a:cs typeface="Arial"/>
                <a:sym typeface="Arial"/>
              </a:rPr>
              <a:t>D. Cả A, B và C.</a:t>
            </a:r>
          </a:p>
        </p:txBody>
      </p:sp>
      <p:sp>
        <p:nvSpPr>
          <p:cNvPr id="133" name="C">
            <a:extLst>
              <a:ext uri="{FF2B5EF4-FFF2-40B4-BE49-F238E27FC236}">
                <a16:creationId xmlns:a16="http://schemas.microsoft.com/office/drawing/2014/main" id="{36288B6F-204E-01F7-6D25-501BBEA2E5E8}"/>
              </a:ext>
            </a:extLst>
          </p:cNvPr>
          <p:cNvSpPr/>
          <p:nvPr/>
        </p:nvSpPr>
        <p:spPr>
          <a:xfrm>
            <a:off x="633541" y="4539885"/>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en-US" sz="2400" kern="0" dirty="0">
                <a:solidFill>
                  <a:srgbClr val="002060"/>
                </a:solidFill>
                <a:latin typeface="UTM Avo" panose="02040603050506020204" pitchFamily="18" charset="0"/>
                <a:cs typeface="Arial"/>
                <a:sym typeface="Arial"/>
              </a:rPr>
              <a:t>C. </a:t>
            </a:r>
            <a:r>
              <a:rPr lang="en-US" sz="2400" kern="0" dirty="0" err="1">
                <a:solidFill>
                  <a:srgbClr val="002060"/>
                </a:solidFill>
                <a:latin typeface="UTM Avo" panose="02040603050506020204" pitchFamily="18" charset="0"/>
                <a:cs typeface="Arial"/>
                <a:sym typeface="Arial"/>
              </a:rPr>
              <a:t>Trải</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nghiệm</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thực</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tế</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hoặc</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tham</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gia</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thực</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tập</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4" name="B">
            <a:extLst>
              <a:ext uri="{FF2B5EF4-FFF2-40B4-BE49-F238E27FC236}">
                <a16:creationId xmlns:a16="http://schemas.microsoft.com/office/drawing/2014/main" id="{F5C84DEB-C811-F9D1-39D5-67A104138EAB}"/>
              </a:ext>
            </a:extLst>
          </p:cNvPr>
          <p:cNvSpPr/>
          <p:nvPr/>
        </p:nvSpPr>
        <p:spPr>
          <a:xfrm>
            <a:off x="6570701" y="2811860"/>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vi-VN" sz="2400" kern="0" dirty="0">
                <a:solidFill>
                  <a:srgbClr val="002060"/>
                </a:solidFill>
                <a:latin typeface="UTM Avo" panose="02040603050506020204" pitchFamily="18" charset="0"/>
                <a:cs typeface="Arial"/>
                <a:sym typeface="Arial"/>
              </a:rPr>
              <a:t>B. Trò chuyện với những người đang làm trong nghề</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5" name="A">
            <a:extLst>
              <a:ext uri="{FF2B5EF4-FFF2-40B4-BE49-F238E27FC236}">
                <a16:creationId xmlns:a16="http://schemas.microsoft.com/office/drawing/2014/main" id="{449B2432-9F08-F450-0442-C4F3C5DFA02F}"/>
              </a:ext>
            </a:extLst>
          </p:cNvPr>
          <p:cNvSpPr/>
          <p:nvPr/>
        </p:nvSpPr>
        <p:spPr>
          <a:xfrm>
            <a:off x="633541" y="2811860"/>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en-US" sz="2400" kern="0" dirty="0">
                <a:solidFill>
                  <a:srgbClr val="002060"/>
                </a:solidFill>
                <a:latin typeface="UTM Avo" panose="02040603050506020204" pitchFamily="18" charset="0"/>
                <a:cs typeface="Arial"/>
                <a:sym typeface="Arial"/>
              </a:rPr>
              <a:t>A. </a:t>
            </a:r>
            <a:r>
              <a:rPr lang="en-US" sz="2400" kern="0" dirty="0" err="1">
                <a:solidFill>
                  <a:srgbClr val="002060"/>
                </a:solidFill>
                <a:latin typeface="UTM Avo" panose="02040603050506020204" pitchFamily="18" charset="0"/>
                <a:cs typeface="Arial"/>
                <a:sym typeface="Arial"/>
              </a:rPr>
              <a:t>Đọc</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sách</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tài</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liệu</a:t>
            </a:r>
            <a:r>
              <a:rPr lang="en-US" sz="2400" kern="0" dirty="0">
                <a:solidFill>
                  <a:srgbClr val="002060"/>
                </a:solidFill>
                <a:latin typeface="UTM Avo" panose="02040603050506020204" pitchFamily="18" charset="0"/>
                <a:cs typeface="Arial"/>
                <a:sym typeface="Arial"/>
              </a:rPr>
              <a:t> </a:t>
            </a:r>
          </a:p>
          <a:p>
            <a:pPr lvl="0" algn="ctr">
              <a:lnSpc>
                <a:spcPct val="150000"/>
              </a:lnSpc>
              <a:buClr>
                <a:srgbClr val="000000"/>
              </a:buClr>
              <a:buSzPts val="2800"/>
            </a:pPr>
            <a:r>
              <a:rPr lang="en-US" sz="2400" kern="0" dirty="0" err="1">
                <a:solidFill>
                  <a:srgbClr val="002060"/>
                </a:solidFill>
                <a:latin typeface="UTM Avo" panose="02040603050506020204" pitchFamily="18" charset="0"/>
                <a:cs typeface="Arial"/>
                <a:sym typeface="Arial"/>
              </a:rPr>
              <a:t>về</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nghề</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đó</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pic>
        <p:nvPicPr>
          <p:cNvPr id="141" name="Google Shape;141;p4" descr="Káº¿t quáº£ hÃ¬nh áº£nh cho home icon">
            <a:hlinkClick r:id="rId4" action="ppaction://hlinksldjump"/>
            <a:extLst>
              <a:ext uri="{FF2B5EF4-FFF2-40B4-BE49-F238E27FC236}">
                <a16:creationId xmlns:a16="http://schemas.microsoft.com/office/drawing/2014/main" id="{A7352265-F0F6-2355-5600-30FBFACA2D14}"/>
              </a:ext>
            </a:extLst>
          </p:cNvPr>
          <p:cNvPicPr preferRelativeResize="0"/>
          <p:nvPr/>
        </p:nvPicPr>
        <p:blipFill rotWithShape="1">
          <a:blip r:embed="rId5">
            <a:alphaModFix/>
          </a:blip>
          <a:srcRect/>
          <a:stretch/>
        </p:blipFill>
        <p:spPr>
          <a:xfrm>
            <a:off x="11444292" y="6121907"/>
            <a:ext cx="658498" cy="658498"/>
          </a:xfrm>
          <a:prstGeom prst="rect">
            <a:avLst/>
          </a:prstGeom>
          <a:noFill/>
          <a:ln>
            <a:noFill/>
          </a:ln>
        </p:spPr>
      </p:pic>
      <p:pic>
        <p:nvPicPr>
          <p:cNvPr id="142" name="Google Shape;142;p4">
            <a:extLst>
              <a:ext uri="{FF2B5EF4-FFF2-40B4-BE49-F238E27FC236}">
                <a16:creationId xmlns:a16="http://schemas.microsoft.com/office/drawing/2014/main" id="{ED2155F7-47CF-A740-5C2B-D0448B810563}"/>
              </a:ext>
            </a:extLst>
          </p:cNvPr>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4C12E087-FB69-1EA0-9879-432740CFFCE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61663" y="545412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8AC2E859-C408-A90C-F528-C2D9CDD30F5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99444" y="537706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1B0ADA1A-9FB3-8449-42E2-B4C526B6A3F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61663" y="3680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F1F028D-6E72-E015-91E7-22323C70560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02962" y="3595433"/>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58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nextCondLst>
                <p:cond evt="onClick" delay="0">
                  <p:tgtEl>
                    <p:spTgt spid="135"/>
                  </p:tgtEl>
                </p:cond>
              </p:nextCondLst>
            </p:seq>
            <p:seq concurrent="1" nextAc="seek">
              <p:cTn id="26" restart="whenNotActive" fill="hold" evtFilter="cancelBubble" nodeType="interactiveSeq">
                <p:stCondLst>
                  <p:cond evt="onClick" delay="0">
                    <p:tgtEl>
                      <p:spTgt spid="13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childTnLst>
              </p:cTn>
              <p:nextCondLst>
                <p:cond evt="onClick" delay="0">
                  <p:tgtEl>
                    <p:spTgt spid="134"/>
                  </p:tgtEl>
                </p:cond>
              </p:nextCondLst>
            </p:seq>
            <p:seq concurrent="1" nextAc="seek">
              <p:cTn id="32" restart="whenNotActive" fill="hold" evtFilter="cancelBubble" nodeType="interactiveSeq">
                <p:stCondLst>
                  <p:cond evt="onClick" delay="0">
                    <p:tgtEl>
                      <p:spTgt spid="13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nextCondLst>
                <p:cond evt="onClick" delay="0">
                  <p:tgtEl>
                    <p:spTgt spid="133"/>
                  </p:tgtEl>
                </p:cond>
              </p:nextCondLst>
            </p:seq>
            <p:seq concurrent="1" nextAc="seek">
              <p:cTn id="38" restart="whenNotActive" fill="hold" evtFilter="cancelBubble" nodeType="interactiveSeq">
                <p:stCondLst>
                  <p:cond evt="onClick" delay="0">
                    <p:tgtEl>
                      <p:spTgt spid="132"/>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childTnLst>
              </p:cTn>
              <p:nextCondLst>
                <p:cond evt="onClick" delay="0">
                  <p:tgtEl>
                    <p:spTgt spid="132"/>
                  </p:tgtEl>
                </p:cond>
              </p:nextCondLst>
            </p:seq>
          </p:childTnLst>
        </p:cTn>
      </p:par>
    </p:tnLst>
    <p:bldLst>
      <p:bldP spid="131" grpId="0" animBg="1"/>
      <p:bldP spid="132" grpId="0" animBg="1"/>
      <p:bldP spid="133" grpId="0" animBg="1"/>
      <p:bldP spid="134" grpId="0" animBg="1"/>
      <p:bldP spid="135"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4"/>
          <p:cNvSpPr/>
          <p:nvPr/>
        </p:nvSpPr>
        <p:spPr>
          <a:xfrm>
            <a:off x="633541" y="633853"/>
            <a:ext cx="10924918" cy="2051306"/>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en-US" sz="2400" b="1" kern="0" dirty="0" err="1">
                <a:solidFill>
                  <a:srgbClr val="002060"/>
                </a:solidFill>
                <a:latin typeface="UTM Avo" panose="02040603050506020204" pitchFamily="18" charset="0"/>
                <a:cs typeface="Arial"/>
                <a:sym typeface="Arial"/>
              </a:rPr>
              <a:t>Câu</a:t>
            </a:r>
            <a:r>
              <a:rPr lang="en-US" sz="2400" b="1" kern="0" dirty="0">
                <a:solidFill>
                  <a:srgbClr val="002060"/>
                </a:solidFill>
                <a:latin typeface="UTM Avo" panose="02040603050506020204" pitchFamily="18" charset="0"/>
                <a:cs typeface="Arial"/>
                <a:sym typeface="Arial"/>
              </a:rPr>
              <a:t> 3: </a:t>
            </a:r>
            <a:r>
              <a:rPr lang="en-US" sz="2400" kern="0" dirty="0">
                <a:solidFill>
                  <a:srgbClr val="002060"/>
                </a:solidFill>
                <a:latin typeface="UTM Avo" panose="02040603050506020204" pitchFamily="18" charset="0"/>
                <a:cs typeface="Arial"/>
                <a:sym typeface="Arial"/>
              </a:rPr>
              <a:t>Khi </a:t>
            </a:r>
            <a:r>
              <a:rPr lang="en-US" sz="2400" kern="0" dirty="0" err="1">
                <a:solidFill>
                  <a:srgbClr val="002060"/>
                </a:solidFill>
                <a:latin typeface="UTM Avo" panose="02040603050506020204" pitchFamily="18" charset="0"/>
                <a:cs typeface="Arial"/>
                <a:sym typeface="Arial"/>
              </a:rPr>
              <a:t>tìm</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hiểu</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về</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một</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nghề</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nghiệp</a:t>
            </a:r>
            <a:r>
              <a:rPr lang="en-US" sz="2400" kern="0" dirty="0">
                <a:solidFill>
                  <a:srgbClr val="002060"/>
                </a:solidFill>
                <a:latin typeface="UTM Avo" panose="02040603050506020204" pitchFamily="18" charset="0"/>
                <a:cs typeface="Arial"/>
                <a:sym typeface="Arial"/>
              </a:rPr>
              <a:t>,</a:t>
            </a:r>
          </a:p>
          <a:p>
            <a:pPr lvl="0" algn="ctr">
              <a:lnSpc>
                <a:spcPct val="150000"/>
              </a:lnSpc>
              <a:buClr>
                <a:srgbClr val="000000"/>
              </a:buClr>
              <a:buSzPts val="2800"/>
            </a:pPr>
            <a:r>
              <a:rPr lang="en-US" sz="2400" kern="0" dirty="0" err="1">
                <a:solidFill>
                  <a:srgbClr val="002060"/>
                </a:solidFill>
                <a:latin typeface="UTM Avo" panose="02040603050506020204" pitchFamily="18" charset="0"/>
                <a:cs typeface="Arial"/>
                <a:sym typeface="Arial"/>
              </a:rPr>
              <a:t>em</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cần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quan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tâm</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đến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điều</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gì</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nhất</a:t>
            </a:r>
            <a:r>
              <a:rPr lang="en-US" sz="2400" kern="0" dirty="0">
                <a:solidFill>
                  <a:srgbClr val="002060"/>
                </a:solidFill>
                <a:latin typeface="UTM Avo" panose="02040603050506020204" pitchFamily="18" charset="0"/>
                <a:cs typeface="Arial"/>
                <a:sym typeface="Arial"/>
              </a:rPr>
              <a:t>?</a:t>
            </a:r>
            <a:endParaRPr kumimoji="0" sz="240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2" name="D"/>
          <p:cNvSpPr/>
          <p:nvPr/>
        </p:nvSpPr>
        <p:spPr>
          <a:xfrm>
            <a:off x="6570701" y="4544301"/>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en-US" sz="2400" kern="0" dirty="0">
                <a:solidFill>
                  <a:srgbClr val="002060"/>
                </a:solidFill>
                <a:latin typeface="UTM Avo" panose="02040603050506020204" pitchFamily="18" charset="0"/>
                <a:cs typeface="Arial"/>
                <a:sym typeface="Arial"/>
              </a:rPr>
              <a:t>D. </a:t>
            </a:r>
            <a:r>
              <a:rPr lang="en-US" sz="2400" kern="0" dirty="0" err="1">
                <a:solidFill>
                  <a:srgbClr val="002060"/>
                </a:solidFill>
                <a:latin typeface="UTM Avo" panose="02040603050506020204" pitchFamily="18" charset="0"/>
                <a:cs typeface="Arial"/>
                <a:sym typeface="Arial"/>
              </a:rPr>
              <a:t>Chỉ</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quan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tâm</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đến</a:t>
            </a:r>
            <a:endParaRPr lang="en-US" sz="2400" kern="0" dirty="0">
              <a:solidFill>
                <a:srgbClr val="002060"/>
              </a:solidFill>
              <a:latin typeface="UTM Avo" panose="02040603050506020204" pitchFamily="18" charset="0"/>
              <a:cs typeface="Arial"/>
              <a:sym typeface="Arial"/>
            </a:endParaRPr>
          </a:p>
          <a:p>
            <a:pPr lvl="0" algn="ctr">
              <a:lnSpc>
                <a:spcPct val="150000"/>
              </a:lnSpc>
              <a:buClr>
                <a:srgbClr val="000000"/>
              </a:buClr>
              <a:buSzPts val="2800"/>
            </a:pPr>
            <a:r>
              <a:rPr lang="en-US" sz="2400" kern="0" dirty="0" err="1">
                <a:solidFill>
                  <a:srgbClr val="002060"/>
                </a:solidFill>
                <a:latin typeface="UTM Avo" panose="02040603050506020204" pitchFamily="18" charset="0"/>
                <a:cs typeface="Arial"/>
                <a:sym typeface="Arial"/>
              </a:rPr>
              <a:t>danh</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tiếng</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của</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nghề</a:t>
            </a:r>
            <a:r>
              <a:rPr lang="en-US" sz="2400" kern="0" dirty="0">
                <a:solidFill>
                  <a:srgbClr val="002060"/>
                </a:solidFill>
                <a:latin typeface="UTM Avo" panose="02040603050506020204" pitchFamily="18" charset="0"/>
                <a:cs typeface="Arial"/>
                <a:sym typeface="Arial"/>
              </a:rPr>
              <a:t>.</a:t>
            </a:r>
          </a:p>
        </p:txBody>
      </p:sp>
      <p:sp>
        <p:nvSpPr>
          <p:cNvPr id="133" name="C"/>
          <p:cNvSpPr/>
          <p:nvPr/>
        </p:nvSpPr>
        <p:spPr>
          <a:xfrm>
            <a:off x="633541" y="4549118"/>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vi-VN" sz="2400" kern="0" dirty="0">
                <a:solidFill>
                  <a:srgbClr val="002060"/>
                </a:solidFill>
                <a:latin typeface="UTM Avo" panose="02040603050506020204" pitchFamily="18" charset="0"/>
                <a:cs typeface="Arial"/>
                <a:sym typeface="Arial"/>
              </a:rPr>
              <a:t>C. Nghề đó có nhiều người theo đuổi không</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4" name="B"/>
          <p:cNvSpPr/>
          <p:nvPr/>
        </p:nvSpPr>
        <p:spPr>
          <a:xfrm>
            <a:off x="6570701" y="2811860"/>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en-US" sz="2400" kern="0" dirty="0">
                <a:solidFill>
                  <a:srgbClr val="002060"/>
                </a:solidFill>
                <a:latin typeface="UTM Avo" panose="02040603050506020204" pitchFamily="18" charset="0"/>
                <a:cs typeface="Arial"/>
                <a:sym typeface="Arial"/>
              </a:rPr>
              <a:t>B. </a:t>
            </a:r>
            <a:r>
              <a:rPr lang="en-US" sz="2400" kern="0" dirty="0" err="1">
                <a:solidFill>
                  <a:srgbClr val="002060"/>
                </a:solidFill>
                <a:latin typeface="UTM Avo" panose="02040603050506020204" pitchFamily="18" charset="0"/>
                <a:cs typeface="Arial"/>
                <a:sym typeface="Arial"/>
              </a:rPr>
              <a:t>Chỉ</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quan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tâm</a:t>
            </a:r>
            <a:r>
              <a:rPr lang="en-US" sz="2400" kern="0" dirty="0">
                <a:solidFill>
                  <a:srgbClr val="002060"/>
                </a:solidFill>
                <a:latin typeface="UTM Avo" panose="02040603050506020204" pitchFamily="18" charset="0"/>
                <a:cs typeface="Arial"/>
                <a:sym typeface="Arial"/>
              </a:rPr>
              <a:t> </a:t>
            </a:r>
          </a:p>
          <a:p>
            <a:pPr lvl="0" algn="ctr">
              <a:lnSpc>
                <a:spcPct val="150000"/>
              </a:lnSpc>
              <a:buClr>
                <a:srgbClr val="000000"/>
              </a:buClr>
              <a:buSzPts val="2800"/>
            </a:pPr>
            <a:r>
              <a:rPr lang="en-US" sz="2400" kern="0" dirty="0" err="1">
                <a:solidFill>
                  <a:srgbClr val="002060"/>
                </a:solidFill>
                <a:latin typeface="UTM Avo" panose="02040603050506020204" pitchFamily="18" charset="0"/>
                <a:cs typeface="Arial"/>
                <a:sym typeface="Arial"/>
              </a:rPr>
              <a:t>đến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thu</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nhập</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5" name="A"/>
          <p:cNvSpPr/>
          <p:nvPr/>
        </p:nvSpPr>
        <p:spPr>
          <a:xfrm>
            <a:off x="633541" y="2811860"/>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en-US" sz="2400" kern="0" dirty="0">
                <a:solidFill>
                  <a:srgbClr val="002060"/>
                </a:solidFill>
                <a:latin typeface="UTM Avo" panose="02040603050506020204" pitchFamily="18" charset="0"/>
                <a:cs typeface="Arial"/>
                <a:sym typeface="Arial"/>
              </a:rPr>
              <a:t>A. </a:t>
            </a:r>
            <a:r>
              <a:rPr lang="en-US" sz="2400" kern="0" dirty="0" err="1">
                <a:solidFill>
                  <a:srgbClr val="002060"/>
                </a:solidFill>
                <a:latin typeface="UTM Avo" panose="02040603050506020204" pitchFamily="18" charset="0"/>
                <a:cs typeface="Arial"/>
                <a:sym typeface="Arial"/>
              </a:rPr>
              <a:t>Yêu</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cầu</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về</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kỹ</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năng</a:t>
            </a:r>
            <a:r>
              <a:rPr lang="en-US" sz="2400" kern="0" dirty="0">
                <a:solidFill>
                  <a:srgbClr val="002060"/>
                </a:solidFill>
                <a:latin typeface="UTM Avo" panose="02040603050506020204" pitchFamily="18" charset="0"/>
                <a:cs typeface="Arial"/>
                <a:sym typeface="Arial"/>
              </a:rPr>
              <a:t>,</a:t>
            </a:r>
          </a:p>
          <a:p>
            <a:pPr lvl="0" algn="ctr">
              <a:lnSpc>
                <a:spcPct val="150000"/>
              </a:lnSpc>
              <a:buClr>
                <a:srgbClr val="000000"/>
              </a:buClr>
              <a:buSzPts val="2800"/>
            </a:pPr>
            <a:r>
              <a:rPr lang="en-US" sz="2400" kern="0" dirty="0" err="1">
                <a:solidFill>
                  <a:srgbClr val="002060"/>
                </a:solidFill>
                <a:latin typeface="UTM Avo" panose="02040603050506020204" pitchFamily="18" charset="0"/>
                <a:cs typeface="Arial"/>
                <a:sym typeface="Arial"/>
              </a:rPr>
              <a:t>trình</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độ</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học</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vấn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của</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nghề</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pic>
        <p:nvPicPr>
          <p:cNvPr id="141" name="Google Shape;141;p4" descr="Káº¿t quáº£ hÃ¬nh áº£nh cho home icon">
            <a:hlinkClick r:id="rId4" action="ppaction://hlinksldjump"/>
          </p:cNvPr>
          <p:cNvPicPr preferRelativeResize="0"/>
          <p:nvPr/>
        </p:nvPicPr>
        <p:blipFill rotWithShape="1">
          <a:blip r:embed="rId5">
            <a:alphaModFix/>
          </a:blip>
          <a:srcRect/>
          <a:stretch/>
        </p:blipFill>
        <p:spPr>
          <a:xfrm>
            <a:off x="11444292" y="6121907"/>
            <a:ext cx="658498" cy="658498"/>
          </a:xfrm>
          <a:prstGeom prst="rect">
            <a:avLst/>
          </a:prstGeom>
          <a:noFill/>
          <a:ln>
            <a:noFill/>
          </a:ln>
        </p:spPr>
      </p:pic>
      <p:pic>
        <p:nvPicPr>
          <p:cNvPr id="142" name="Google Shape;142;p4"/>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8BCEFACB-3F5B-EB9B-5505-775316FC57D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67074" y="370260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F0FAEEEA-3962-CCD8-C0B7-16D426451B3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77227" y="5300367"/>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FAF09C31-144A-7C83-A898-733A2DCF120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92507" y="541327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58FC85A-14CD-01B1-29DF-A663CB7B80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97732" y="372777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nextCondLst>
                <p:cond evt="onClick" delay="0">
                  <p:tgtEl>
                    <p:spTgt spid="135"/>
                  </p:tgtEl>
                </p:cond>
              </p:nextCondLst>
            </p:seq>
            <p:seq concurrent="1" nextAc="seek">
              <p:cTn id="26" restart="whenNotActive" fill="hold" evtFilter="cancelBubble" nodeType="interactiveSeq">
                <p:stCondLst>
                  <p:cond evt="onClick" delay="0">
                    <p:tgtEl>
                      <p:spTgt spid="13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nextCondLst>
                <p:cond evt="onClick" delay="0">
                  <p:tgtEl>
                    <p:spTgt spid="134"/>
                  </p:tgtEl>
                </p:cond>
              </p:nextCondLst>
            </p:seq>
            <p:seq concurrent="1" nextAc="seek">
              <p:cTn id="32" restart="whenNotActive" fill="hold" evtFilter="cancelBubble" nodeType="interactiveSeq">
                <p:stCondLst>
                  <p:cond evt="onClick" delay="0">
                    <p:tgtEl>
                      <p:spTgt spid="13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nextCondLst>
                <p:cond evt="onClick" delay="0">
                  <p:tgtEl>
                    <p:spTgt spid="133"/>
                  </p:tgtEl>
                </p:cond>
              </p:nextCondLst>
            </p:seq>
            <p:seq concurrent="1" nextAc="seek">
              <p:cTn id="38" restart="whenNotActive" fill="hold" evtFilter="cancelBubble" nodeType="interactiveSeq">
                <p:stCondLst>
                  <p:cond evt="onClick" delay="0">
                    <p:tgtEl>
                      <p:spTgt spid="132"/>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childTnLst>
              </p:cTn>
              <p:nextCondLst>
                <p:cond evt="onClick" delay="0">
                  <p:tgtEl>
                    <p:spTgt spid="132"/>
                  </p:tgtEl>
                </p:cond>
              </p:nextCondLst>
            </p:seq>
          </p:childTnLst>
        </p:cTn>
      </p:par>
    </p:tnLst>
    <p:bldLst>
      <p:bldP spid="131" grpId="0" animBg="1"/>
      <p:bldP spid="132" grpId="0" animBg="1"/>
      <p:bldP spid="133" grpId="0" animBg="1"/>
      <p:bldP spid="134" grpId="0" animBg="1"/>
      <p:bldP spid="135"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6F74392C-B0EB-4A28-EE02-B698299AC156}"/>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92E58EDF-E6CB-C62B-C8E4-5D4CE1800F2E}"/>
              </a:ext>
            </a:extLst>
          </p:cNvPr>
          <p:cNvSpPr/>
          <p:nvPr/>
        </p:nvSpPr>
        <p:spPr>
          <a:xfrm>
            <a:off x="633541" y="633853"/>
            <a:ext cx="10924918" cy="2051306"/>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vi-VN" sz="2400" b="1" kern="0" dirty="0">
                <a:solidFill>
                  <a:srgbClr val="002060"/>
                </a:solidFill>
                <a:latin typeface="UTM Avo" panose="02040603050506020204" pitchFamily="18" charset="0"/>
                <a:cs typeface="Arial"/>
                <a:sym typeface="Arial"/>
              </a:rPr>
              <a:t>Câu 4: </a:t>
            </a:r>
            <a:r>
              <a:rPr lang="vi-VN" sz="2400" kern="0" dirty="0">
                <a:solidFill>
                  <a:srgbClr val="002060"/>
                </a:solidFill>
                <a:latin typeface="UTM Avo" panose="02040603050506020204" pitchFamily="18" charset="0"/>
                <a:cs typeface="Arial"/>
                <a:sym typeface="Arial"/>
              </a:rPr>
              <a:t>Nếu em quan tâm đến một nghề</a:t>
            </a:r>
            <a:endParaRPr lang="en-US" sz="2400" kern="0" dirty="0">
              <a:solidFill>
                <a:srgbClr val="002060"/>
              </a:solidFill>
              <a:latin typeface="UTM Avo" panose="02040603050506020204" pitchFamily="18" charset="0"/>
              <a:cs typeface="Arial"/>
              <a:sym typeface="Arial"/>
            </a:endParaRPr>
          </a:p>
          <a:p>
            <a:pPr lvl="0" algn="ctr">
              <a:lnSpc>
                <a:spcPct val="150000"/>
              </a:lnSpc>
              <a:buClr>
                <a:srgbClr val="000000"/>
              </a:buClr>
              <a:buSzPts val="2800"/>
            </a:pPr>
            <a:r>
              <a:rPr lang="vi-VN" sz="2400" kern="0" dirty="0">
                <a:solidFill>
                  <a:srgbClr val="002060"/>
                </a:solidFill>
                <a:latin typeface="UTM Avo" panose="02040603050506020204" pitchFamily="18" charset="0"/>
                <a:cs typeface="Arial"/>
                <a:sym typeface="Arial"/>
              </a:rPr>
              <a:t>nhưng cảm thấy bản thân chưa đủ năng lực, em nên làm gì?</a:t>
            </a:r>
            <a:endParaRPr kumimoji="0" sz="240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2" name="D">
            <a:extLst>
              <a:ext uri="{FF2B5EF4-FFF2-40B4-BE49-F238E27FC236}">
                <a16:creationId xmlns:a16="http://schemas.microsoft.com/office/drawing/2014/main" id="{FEBD3BE7-0E6C-A408-9939-840EC3FF470A}"/>
              </a:ext>
            </a:extLst>
          </p:cNvPr>
          <p:cNvSpPr/>
          <p:nvPr/>
        </p:nvSpPr>
        <p:spPr>
          <a:xfrm>
            <a:off x="6570701" y="4544301"/>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en-US" sz="2400" kern="0" dirty="0">
                <a:solidFill>
                  <a:srgbClr val="002060"/>
                </a:solidFill>
                <a:latin typeface="UTM Avo" panose="02040603050506020204" pitchFamily="18" charset="0"/>
                <a:cs typeface="Arial"/>
                <a:sym typeface="Arial"/>
              </a:rPr>
              <a:t>D. </a:t>
            </a:r>
            <a:r>
              <a:rPr lang="en-US" sz="2400" kern="0" dirty="0" err="1">
                <a:solidFill>
                  <a:srgbClr val="002060"/>
                </a:solidFill>
                <a:latin typeface="UTM Avo" panose="02040603050506020204" pitchFamily="18" charset="0"/>
                <a:cs typeface="Arial"/>
                <a:sym typeface="Arial"/>
              </a:rPr>
              <a:t>Chờ</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đến</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khi</a:t>
            </a:r>
            <a:endParaRPr lang="en-US" sz="2400" kern="0" dirty="0">
              <a:solidFill>
                <a:srgbClr val="002060"/>
              </a:solidFill>
              <a:latin typeface="UTM Avo" panose="02040603050506020204" pitchFamily="18" charset="0"/>
              <a:cs typeface="Arial"/>
              <a:sym typeface="Arial"/>
            </a:endParaRPr>
          </a:p>
          <a:p>
            <a:pPr lvl="0" algn="ctr">
              <a:lnSpc>
                <a:spcPct val="150000"/>
              </a:lnSpc>
              <a:buClr>
                <a:srgbClr val="000000"/>
              </a:buClr>
              <a:buSzPts val="2800"/>
            </a:pPr>
            <a:r>
              <a:rPr lang="en-US" sz="2400" kern="0" dirty="0" err="1">
                <a:solidFill>
                  <a:srgbClr val="002060"/>
                </a:solidFill>
                <a:latin typeface="UTM Avo" panose="02040603050506020204" pitchFamily="18" charset="0"/>
                <a:cs typeface="Arial"/>
                <a:sym typeface="Arial"/>
              </a:rPr>
              <a:t>đủ</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tuổi</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rồi</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mới</a:t>
            </a:r>
            <a:r>
              <a:rPr lang="en-US" sz="2400" kern="0" dirty="0">
                <a:solidFill>
                  <a:srgbClr val="002060"/>
                </a:solidFill>
                <a:latin typeface="UTM Avo" panose="02040603050506020204" pitchFamily="18" charset="0"/>
                <a:cs typeface="Arial"/>
                <a:sym typeface="Arial"/>
              </a:rPr>
              <a:t> </a:t>
            </a:r>
            <a:r>
              <a:rPr lang="en-US" sz="2400" kern="0" dirty="0" err="1">
                <a:solidFill>
                  <a:srgbClr val="002060"/>
                </a:solidFill>
                <a:latin typeface="UTM Avo" panose="02040603050506020204" pitchFamily="18" charset="0"/>
                <a:cs typeface="Arial"/>
                <a:sym typeface="Arial"/>
              </a:rPr>
              <a:t>học</a:t>
            </a:r>
            <a:r>
              <a:rPr lang="en-US" sz="2400" kern="0" dirty="0">
                <a:solidFill>
                  <a:srgbClr val="002060"/>
                </a:solidFill>
                <a:latin typeface="UTM Avo" panose="02040603050506020204" pitchFamily="18" charset="0"/>
                <a:cs typeface="Arial"/>
                <a:sym typeface="Arial"/>
              </a:rPr>
              <a:t>.</a:t>
            </a:r>
          </a:p>
        </p:txBody>
      </p:sp>
      <p:sp>
        <p:nvSpPr>
          <p:cNvPr id="133" name="C">
            <a:extLst>
              <a:ext uri="{FF2B5EF4-FFF2-40B4-BE49-F238E27FC236}">
                <a16:creationId xmlns:a16="http://schemas.microsoft.com/office/drawing/2014/main" id="{2981D49D-77F4-99DF-DF1F-1C1FC04CE9A2}"/>
              </a:ext>
            </a:extLst>
          </p:cNvPr>
          <p:cNvSpPr/>
          <p:nvPr/>
        </p:nvSpPr>
        <p:spPr>
          <a:xfrm>
            <a:off x="633541" y="4539885"/>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vi-VN" sz="2400" kern="0" dirty="0">
                <a:solidFill>
                  <a:srgbClr val="002060"/>
                </a:solidFill>
                <a:latin typeface="UTM Avo" panose="02040603050506020204" pitchFamily="18" charset="0"/>
                <a:cs typeface="Arial"/>
                <a:sym typeface="Arial"/>
              </a:rPr>
              <a:t>C. Chỉ chọn nghề không yêu cầu nhiều kỹ năng</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4" name="B">
            <a:extLst>
              <a:ext uri="{FF2B5EF4-FFF2-40B4-BE49-F238E27FC236}">
                <a16:creationId xmlns:a16="http://schemas.microsoft.com/office/drawing/2014/main" id="{D4106532-AD1C-2D18-6325-64D13FABDDA7}"/>
              </a:ext>
            </a:extLst>
          </p:cNvPr>
          <p:cNvSpPr/>
          <p:nvPr/>
        </p:nvSpPr>
        <p:spPr>
          <a:xfrm>
            <a:off x="6570701" y="2811860"/>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vi-VN" sz="2400" kern="0" dirty="0">
                <a:solidFill>
                  <a:srgbClr val="002060"/>
                </a:solidFill>
                <a:latin typeface="UTM Avo" panose="02040603050506020204" pitchFamily="18" charset="0"/>
                <a:cs typeface="Arial"/>
                <a:sym typeface="Arial"/>
              </a:rPr>
              <a:t>B. Nỗ lực học tập, rèn luyện để đạt được yêu cầu của nghề</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135" name="A">
            <a:extLst>
              <a:ext uri="{FF2B5EF4-FFF2-40B4-BE49-F238E27FC236}">
                <a16:creationId xmlns:a16="http://schemas.microsoft.com/office/drawing/2014/main" id="{160D2358-FABD-1262-1A10-D1ACD77EC8B3}"/>
              </a:ext>
            </a:extLst>
          </p:cNvPr>
          <p:cNvSpPr/>
          <p:nvPr/>
        </p:nvSpPr>
        <p:spPr>
          <a:xfrm>
            <a:off x="633541" y="2811860"/>
            <a:ext cx="4962800" cy="1582022"/>
          </a:xfrm>
          <a:prstGeom prst="rect">
            <a:avLst/>
          </a:prstGeom>
          <a:solidFill>
            <a:schemeClr val="accent1">
              <a:lumMod val="20000"/>
              <a:lumOff val="80000"/>
            </a:schemeClr>
          </a:solidFill>
          <a:ln/>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ctr" anchorCtr="0">
            <a:noAutofit/>
          </a:bodyPr>
          <a:lstStyle/>
          <a:p>
            <a:pPr lvl="0" algn="ctr">
              <a:lnSpc>
                <a:spcPct val="150000"/>
              </a:lnSpc>
              <a:buClr>
                <a:srgbClr val="000000"/>
              </a:buClr>
              <a:buSzPts val="2800"/>
            </a:pPr>
            <a:r>
              <a:rPr lang="vi-VN" sz="2400" kern="0" dirty="0">
                <a:solidFill>
                  <a:srgbClr val="002060"/>
                </a:solidFill>
                <a:latin typeface="UTM Avo" panose="02040603050506020204" pitchFamily="18" charset="0"/>
                <a:cs typeface="Arial"/>
                <a:sym typeface="Arial"/>
              </a:rPr>
              <a:t>A. Bỏ qua nghề đó và tìm một nghề khác dễ hơn</a:t>
            </a:r>
            <a:r>
              <a:rPr lang="en-US" sz="2400" kern="0" dirty="0">
                <a:solidFill>
                  <a:srgbClr val="002060"/>
                </a:solidFill>
                <a:latin typeface="UTM Avo" panose="02040603050506020204" pitchFamily="18" charset="0"/>
                <a:cs typeface="Arial"/>
                <a:sym typeface="Arial"/>
              </a:rPr>
              <a:t>.</a:t>
            </a:r>
            <a:endParaRPr kumimoji="0" sz="1200" b="0"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pic>
        <p:nvPicPr>
          <p:cNvPr id="141" name="Google Shape;141;p4" descr="Káº¿t quáº£ hÃ¬nh áº£nh cho home icon">
            <a:hlinkClick r:id="rId4" action="ppaction://hlinksldjump"/>
            <a:extLst>
              <a:ext uri="{FF2B5EF4-FFF2-40B4-BE49-F238E27FC236}">
                <a16:creationId xmlns:a16="http://schemas.microsoft.com/office/drawing/2014/main" id="{52A495C9-7E1C-4B15-D9E6-6E850AE114EC}"/>
              </a:ext>
            </a:extLst>
          </p:cNvPr>
          <p:cNvPicPr preferRelativeResize="0"/>
          <p:nvPr/>
        </p:nvPicPr>
        <p:blipFill rotWithShape="1">
          <a:blip r:embed="rId5">
            <a:alphaModFix/>
          </a:blip>
          <a:srcRect/>
          <a:stretch/>
        </p:blipFill>
        <p:spPr>
          <a:xfrm>
            <a:off x="11444292" y="6121907"/>
            <a:ext cx="658498" cy="658498"/>
          </a:xfrm>
          <a:prstGeom prst="rect">
            <a:avLst/>
          </a:prstGeom>
          <a:noFill/>
          <a:ln>
            <a:noFill/>
          </a:ln>
        </p:spPr>
      </p:pic>
      <p:pic>
        <p:nvPicPr>
          <p:cNvPr id="142" name="Google Shape;142;p4">
            <a:extLst>
              <a:ext uri="{FF2B5EF4-FFF2-40B4-BE49-F238E27FC236}">
                <a16:creationId xmlns:a16="http://schemas.microsoft.com/office/drawing/2014/main" id="{68442E9B-FDC8-9A80-3EE5-B03ACFC108DB}"/>
              </a:ext>
            </a:extLst>
          </p:cNvPr>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418F893B-8DC6-AC52-013D-07DE1CBBBA3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88110" y="372608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BB560FF5-7AE7-4303-3894-81268CB4A68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38003" y="533258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EA4CF7D8-57B9-8EA1-F4EE-E5A99156554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14574" y="5399099"/>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057DFDA-34C9-1F21-175F-ADA25298CF3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67075" y="369037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42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nextCondLst>
                <p:cond evt="onClick" delay="0">
                  <p:tgtEl>
                    <p:spTgt spid="135"/>
                  </p:tgtEl>
                </p:cond>
              </p:nextCondLst>
            </p:seq>
            <p:seq concurrent="1" nextAc="seek">
              <p:cTn id="26" restart="whenNotActive" fill="hold" evtFilter="cancelBubble" nodeType="interactiveSeq">
                <p:stCondLst>
                  <p:cond evt="onClick" delay="0">
                    <p:tgtEl>
                      <p:spTgt spid="13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childTnLst>
                    </p:cTn>
                  </p:par>
                </p:childTnLst>
              </p:cTn>
              <p:nextCondLst>
                <p:cond evt="onClick" delay="0">
                  <p:tgtEl>
                    <p:spTgt spid="134"/>
                  </p:tgtEl>
                </p:cond>
              </p:nextCondLst>
            </p:seq>
            <p:seq concurrent="1" nextAc="seek">
              <p:cTn id="32" restart="whenNotActive" fill="hold" evtFilter="cancelBubble" nodeType="interactiveSeq">
                <p:stCondLst>
                  <p:cond evt="onClick" delay="0">
                    <p:tgtEl>
                      <p:spTgt spid="13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nextCondLst>
                <p:cond evt="onClick" delay="0">
                  <p:tgtEl>
                    <p:spTgt spid="133"/>
                  </p:tgtEl>
                </p:cond>
              </p:nextCondLst>
            </p:seq>
            <p:seq concurrent="1" nextAc="seek">
              <p:cTn id="38" restart="whenNotActive" fill="hold" evtFilter="cancelBubble" nodeType="interactiveSeq">
                <p:stCondLst>
                  <p:cond evt="onClick" delay="0">
                    <p:tgtEl>
                      <p:spTgt spid="132"/>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childTnLst>
              </p:cTn>
              <p:nextCondLst>
                <p:cond evt="onClick" delay="0">
                  <p:tgtEl>
                    <p:spTgt spid="132"/>
                  </p:tgtEl>
                </p:cond>
              </p:nextCondLst>
            </p:seq>
          </p:childTnLst>
        </p:cTn>
      </p:par>
    </p:tnLst>
    <p:bldLst>
      <p:bldP spid="131" grpId="0" animBg="1"/>
      <p:bldP spid="132" grpId="0" animBg="1"/>
      <p:bldP spid="133" grpId="0" animBg="1"/>
      <p:bldP spid="134" grpId="0" animBg="1"/>
      <p:bldP spid="13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E12545B-65CB-014F-53C3-EE8EA1CC73BB}"/>
              </a:ext>
            </a:extLst>
          </p:cNvPr>
          <p:cNvGrpSpPr/>
          <p:nvPr/>
        </p:nvGrpSpPr>
        <p:grpSpPr>
          <a:xfrm>
            <a:off x="691346" y="2669505"/>
            <a:ext cx="5444625" cy="2938005"/>
            <a:chOff x="900863" y="2709862"/>
            <a:chExt cx="8166937" cy="5591266"/>
          </a:xfrm>
        </p:grpSpPr>
        <p:sp>
          <p:nvSpPr>
            <p:cNvPr id="6" name="Rectangle: Rounded Corners 5">
              <a:extLst>
                <a:ext uri="{FF2B5EF4-FFF2-40B4-BE49-F238E27FC236}">
                  <a16:creationId xmlns:a16="http://schemas.microsoft.com/office/drawing/2014/main" id="{F47DDE03-361C-330C-408C-8EE15E2DF231}"/>
                </a:ext>
              </a:extLst>
            </p:cNvPr>
            <p:cNvSpPr/>
            <p:nvPr/>
          </p:nvSpPr>
          <p:spPr>
            <a:xfrm>
              <a:off x="1053263" y="2862262"/>
              <a:ext cx="8014537" cy="5438866"/>
            </a:xfrm>
            <a:prstGeom prst="roundRect">
              <a:avLst>
                <a:gd name="adj" fmla="val 7601"/>
              </a:avLst>
            </a:prstGeom>
            <a:solidFill>
              <a:srgbClr val="FFB365"/>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a:ea typeface="+mn-ea"/>
                <a:cs typeface="+mn-cs"/>
              </a:endParaRPr>
            </a:p>
          </p:txBody>
        </p:sp>
        <p:sp>
          <p:nvSpPr>
            <p:cNvPr id="10" name="Rectangle: Rounded Corners 9">
              <a:extLst>
                <a:ext uri="{FF2B5EF4-FFF2-40B4-BE49-F238E27FC236}">
                  <a16:creationId xmlns:a16="http://schemas.microsoft.com/office/drawing/2014/main" id="{7686EB65-3714-B923-6B1D-1F9339CD175A}"/>
                </a:ext>
              </a:extLst>
            </p:cNvPr>
            <p:cNvSpPr/>
            <p:nvPr/>
          </p:nvSpPr>
          <p:spPr>
            <a:xfrm>
              <a:off x="900863" y="2709862"/>
              <a:ext cx="8014537" cy="5438866"/>
            </a:xfrm>
            <a:prstGeom prst="roundRect">
              <a:avLst>
                <a:gd name="adj" fmla="val 7601"/>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NHIỆM VỤ</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Chia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sẻ</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về</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nghề</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mà</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em</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quan</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tâm</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và</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lí</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do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em</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quan</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tâm</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về</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nghề</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 </a:t>
              </a:r>
              <a:r>
                <a:rPr kumimoji="0" lang="en-US" sz="2400" b="0" i="0" u="none" strike="noStrike" kern="0" cap="none" spc="0" normalizeH="0" baseline="0" noProof="0" dirty="0" err="1">
                  <a:ln>
                    <a:noFill/>
                  </a:ln>
                  <a:effectLst/>
                  <a:uLnTx/>
                  <a:uFillTx/>
                  <a:latin typeface="UTM Avo" panose="02040603050506020204" pitchFamily="18" charset="0"/>
                  <a:ea typeface="UD Digi Kyokasho N-B" panose="02020700000000000000" pitchFamily="17" charset="-128"/>
                </a:rPr>
                <a:t>đó</a:t>
              </a:r>
              <a:r>
                <a:rPr kumimoji="0" lang="en-US" sz="2400"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rPr>
                <a:t>.</a:t>
              </a:r>
            </a:p>
          </p:txBody>
        </p:sp>
      </p:grpSp>
      <p:pic>
        <p:nvPicPr>
          <p:cNvPr id="12" name="Picture 11" descr="A group of cartoon characters&#10;&#10;AI-generated content may be incorrect.">
            <a:extLst>
              <a:ext uri="{FF2B5EF4-FFF2-40B4-BE49-F238E27FC236}">
                <a16:creationId xmlns:a16="http://schemas.microsoft.com/office/drawing/2014/main" id="{EF59CC8C-AD71-8124-4880-3A6DDBFBB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9794" y="1697057"/>
            <a:ext cx="4882902" cy="4882902"/>
          </a:xfrm>
          <a:prstGeom prst="rect">
            <a:avLst/>
          </a:prstGeom>
        </p:spPr>
      </p:pic>
    </p:spTree>
    <p:extLst>
      <p:ext uri="{BB962C8B-B14F-4D97-AF65-F5344CB8AC3E}">
        <p14:creationId xmlns:p14="http://schemas.microsoft.com/office/powerpoint/2010/main" val="387954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7CD201-0827-BDE1-4BEF-3C973D852D11}"/>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5CA31EB0-6E2E-EEF1-562C-305DD261FAA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D42848B1-F8F5-5B80-88D4-FEBF345A3B3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4192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617ADBA-C0ED-C501-3F53-C68A66525430}"/>
              </a:ext>
            </a:extLst>
          </p:cNvPr>
          <p:cNvGrpSpPr/>
          <p:nvPr/>
        </p:nvGrpSpPr>
        <p:grpSpPr>
          <a:xfrm>
            <a:off x="2910525" y="1397536"/>
            <a:ext cx="9138237" cy="5329742"/>
            <a:chOff x="4138415" y="3001092"/>
            <a:chExt cx="16941703" cy="10615982"/>
          </a:xfrm>
        </p:grpSpPr>
        <p:sp>
          <p:nvSpPr>
            <p:cNvPr id="3" name="Freeform 8">
              <a:extLst>
                <a:ext uri="{FF2B5EF4-FFF2-40B4-BE49-F238E27FC236}">
                  <a16:creationId xmlns:a16="http://schemas.microsoft.com/office/drawing/2014/main" id="{CD39CC15-5F9D-1187-590E-2A2EF566B404}"/>
                </a:ext>
              </a:extLst>
            </p:cNvPr>
            <p:cNvSpPr/>
            <p:nvPr/>
          </p:nvSpPr>
          <p:spPr>
            <a:xfrm>
              <a:off x="4138415" y="3001092"/>
              <a:ext cx="16941703" cy="10615982"/>
            </a:xfrm>
            <a:custGeom>
              <a:avLst/>
              <a:gdLst/>
              <a:ahLst/>
              <a:cxnLst/>
              <a:rect l="l" t="t" r="r" b="b"/>
              <a:pathLst>
                <a:path w="7315200" h="3886200">
                  <a:moveTo>
                    <a:pt x="0" y="0"/>
                  </a:moveTo>
                  <a:lnTo>
                    <a:pt x="7315200" y="0"/>
                  </a:lnTo>
                  <a:lnTo>
                    <a:pt x="7315200" y="3886200"/>
                  </a:lnTo>
                  <a:lnTo>
                    <a:pt x="0" y="38862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4" name="Rectangle 3">
              <a:extLst>
                <a:ext uri="{FF2B5EF4-FFF2-40B4-BE49-F238E27FC236}">
                  <a16:creationId xmlns:a16="http://schemas.microsoft.com/office/drawing/2014/main" id="{446CD064-72F3-5D84-6193-BA4E82DC620C}"/>
                </a:ext>
              </a:extLst>
            </p:cNvPr>
            <p:cNvSpPr/>
            <p:nvPr/>
          </p:nvSpPr>
          <p:spPr>
            <a:xfrm>
              <a:off x="5189990" y="4060708"/>
              <a:ext cx="14838552" cy="8496748"/>
            </a:xfrm>
            <a:prstGeom prst="rect">
              <a:avLst/>
            </a:prstGeom>
          </p:spPr>
          <p:txBody>
            <a:bodyPr wrap="square">
              <a:spAutoFit/>
            </a:bodyPr>
            <a:lstStyle/>
            <a:p>
              <a:pPr marL="342900" marR="0" lvl="0" indent="-342900" algn="just" defTabSz="609539" eaLnBrk="1" fontAlgn="auto" latinLnBrk="0" hangingPunct="1">
                <a:lnSpc>
                  <a:spcPct val="165000"/>
                </a:lnSpc>
                <a:spcBef>
                  <a:spcPts val="0"/>
                </a:spcBef>
                <a:spcAft>
                  <a:spcPts val="0"/>
                </a:spcAft>
                <a:buClrTx/>
                <a:buSzTx/>
                <a:buFont typeface="Arial" panose="020B0604020202020204" pitchFamily="34" charset="0"/>
                <a:buChar char="•"/>
                <a:tabLst/>
                <a:defRPr/>
              </a:pPr>
              <a:r>
                <a:rPr kumimoji="0" lang="vi-VN" sz="240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Việc xác định được những nghề em quan tâm sẽ giúp em bước đầu có định hướng học tập, rèn luyện các phẩm chất và năng lực của mình để đáp ứng yêu cầu của nghề. </a:t>
              </a:r>
            </a:p>
            <a:p>
              <a:pPr marL="342900" marR="0" lvl="0" indent="-342900" algn="just" defTabSz="609539" eaLnBrk="1" fontAlgn="auto" latinLnBrk="0" hangingPunct="1">
                <a:lnSpc>
                  <a:spcPct val="165000"/>
                </a:lnSpc>
                <a:spcBef>
                  <a:spcPts val="0"/>
                </a:spcBef>
                <a:spcAft>
                  <a:spcPts val="0"/>
                </a:spcAft>
                <a:buClrTx/>
                <a:buSzTx/>
                <a:buFont typeface="Arial" panose="020B0604020202020204" pitchFamily="34" charset="0"/>
                <a:buChar char="•"/>
                <a:tabLst/>
                <a:defRPr/>
              </a:pPr>
              <a:r>
                <a:rPr kumimoji="0" lang="vi-VN" sz="240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Mỗi nghề nghiệp đều tiềm ẩn một số rủi ro, nguy cơ nhất định, đòi hỏi chúng ta biết cách giữ an toàn cho mình và mọi người khi làm nghề.</a:t>
              </a:r>
              <a:endParaRPr kumimoji="0" lang="en-US" sz="240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endParaRPr>
            </a:p>
          </p:txBody>
        </p:sp>
      </p:grpSp>
      <p:pic>
        <p:nvPicPr>
          <p:cNvPr id="5" name="Picture 4">
            <a:extLst>
              <a:ext uri="{FF2B5EF4-FFF2-40B4-BE49-F238E27FC236}">
                <a16:creationId xmlns:a16="http://schemas.microsoft.com/office/drawing/2014/main" id="{8D157E41-15D4-EB9C-60C0-3101CD2A72EF}"/>
              </a:ext>
            </a:extLst>
          </p:cNvPr>
          <p:cNvPicPr>
            <a:picLocks noChangeAspect="1"/>
          </p:cNvPicPr>
          <p:nvPr/>
        </p:nvPicPr>
        <p:blipFill>
          <a:blip r:embed="rId5"/>
          <a:stretch>
            <a:fillRect/>
          </a:stretch>
        </p:blipFill>
        <p:spPr>
          <a:xfrm>
            <a:off x="143238" y="3429000"/>
            <a:ext cx="2564124" cy="3276084"/>
          </a:xfrm>
          <a:prstGeom prst="rect">
            <a:avLst/>
          </a:prstGeom>
        </p:spPr>
      </p:pic>
    </p:spTree>
    <p:extLst>
      <p:ext uri="{BB962C8B-B14F-4D97-AF65-F5344CB8AC3E}">
        <p14:creationId xmlns:p14="http://schemas.microsoft.com/office/powerpoint/2010/main" val="289981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D89812-EEA2-DADF-83FD-72C7CD89965A}"/>
            </a:ext>
          </a:extLst>
        </p:cNvPr>
        <p:cNvGrpSpPr/>
        <p:nvPr/>
      </p:nvGrpSpPr>
      <p:grpSpPr>
        <a:xfrm>
          <a:off x="0" y="0"/>
          <a:ext cx="0" cy="0"/>
          <a:chOff x="0" y="0"/>
          <a:chExt cx="0" cy="0"/>
        </a:xfrm>
      </p:grpSpPr>
      <p:sp>
        <p:nvSpPr>
          <p:cNvPr id="12" name="Rounded Rectangle 4">
            <a:extLst>
              <a:ext uri="{FF2B5EF4-FFF2-40B4-BE49-F238E27FC236}">
                <a16:creationId xmlns:a16="http://schemas.microsoft.com/office/drawing/2014/main" id="{D9F2C084-2078-2A93-E238-A7C7BF09E175}"/>
              </a:ext>
            </a:extLst>
          </p:cNvPr>
          <p:cNvSpPr/>
          <p:nvPr/>
        </p:nvSpPr>
        <p:spPr>
          <a:xfrm>
            <a:off x="3082308" y="1796322"/>
            <a:ext cx="6027382" cy="1241191"/>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defRPr/>
            </a:pPr>
            <a:r>
              <a:rPr lang="vi-VN" sz="2400" kern="0" dirty="0">
                <a:solidFill>
                  <a:srgbClr val="000000"/>
                </a:solidFill>
                <a:latin typeface="UTM Avo" panose="02040603050506020204" pitchFamily="18" charset="0"/>
                <a:cs typeface="Arial" pitchFamily="34" charset="0"/>
                <a:sym typeface="Arial"/>
              </a:rPr>
              <a:t>Ôn lại kiến thức đã học:</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defRPr/>
            </a:pPr>
            <a:r>
              <a:rPr lang="vi-VN" sz="2400" kern="0" dirty="0">
                <a:solidFill>
                  <a:srgbClr val="000000"/>
                </a:solidFill>
                <a:latin typeface="UTM Avo" panose="02040603050506020204" pitchFamily="18" charset="0"/>
                <a:cs typeface="Arial" pitchFamily="34" charset="0"/>
                <a:sym typeface="Arial"/>
              </a:rPr>
              <a:t>Nghề em quan tâm.</a:t>
            </a:r>
          </a:p>
        </p:txBody>
      </p:sp>
      <p:sp>
        <p:nvSpPr>
          <p:cNvPr id="13" name="Rounded Rectangle 8">
            <a:extLst>
              <a:ext uri="{FF2B5EF4-FFF2-40B4-BE49-F238E27FC236}">
                <a16:creationId xmlns:a16="http://schemas.microsoft.com/office/drawing/2014/main" id="{239D575A-E6FF-376C-623F-53E7F98A5583}"/>
              </a:ext>
            </a:extLst>
          </p:cNvPr>
          <p:cNvSpPr/>
          <p:nvPr/>
        </p:nvSpPr>
        <p:spPr>
          <a:xfrm>
            <a:off x="3082308" y="3248876"/>
            <a:ext cx="6027382" cy="1241191"/>
          </a:xfrm>
          <a:prstGeom prst="roundRect">
            <a:avLst/>
          </a:prstGeom>
          <a:solidFill>
            <a:srgbClr val="ED7D31">
              <a:lumMod val="20000"/>
              <a:lumOff val="80000"/>
            </a:srgbClr>
          </a:solidFill>
          <a:ln w="28575">
            <a:solidFill>
              <a:srgbClr val="ED7D31"/>
            </a:solid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Tx/>
              <a:buNone/>
              <a:tabLst/>
              <a:defRPr/>
            </a:pPr>
            <a:r>
              <a:rPr kumimoji="0" lang="vi-VN" sz="2400" b="0" i="0" u="none" strike="noStrike" kern="0" cap="none" spc="0" normalizeH="0" baseline="0" noProof="0">
                <a:ln>
                  <a:noFill/>
                </a:ln>
                <a:solidFill>
                  <a:srgbClr val="000000"/>
                </a:solidFill>
                <a:effectLst/>
                <a:uLnTx/>
                <a:uFillTx/>
                <a:latin typeface="UTM Avo" panose="02040603050506020204" pitchFamily="18" charset="0"/>
                <a:ea typeface="+mn-ea"/>
                <a:cs typeface="Arial" pitchFamily="34" charset="0"/>
                <a:sym typeface="Arial"/>
              </a:rPr>
              <a:t>Hoàn thành nhiệm vụ được giao ở phần Vận dụng.</a:t>
            </a:r>
            <a:endPar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pitchFamily="34" charset="0"/>
              <a:sym typeface="Arial"/>
            </a:endParaRPr>
          </a:p>
        </p:txBody>
      </p:sp>
      <p:sp>
        <p:nvSpPr>
          <p:cNvPr id="14" name="Rectangle: Rounded Corners 13">
            <a:extLst>
              <a:ext uri="{FF2B5EF4-FFF2-40B4-BE49-F238E27FC236}">
                <a16:creationId xmlns:a16="http://schemas.microsoft.com/office/drawing/2014/main" id="{C6ADF572-1CAF-F002-72AD-C35891ADBF24}"/>
              </a:ext>
            </a:extLst>
          </p:cNvPr>
          <p:cNvSpPr/>
          <p:nvPr/>
        </p:nvSpPr>
        <p:spPr>
          <a:xfrm>
            <a:off x="3617276" y="924560"/>
            <a:ext cx="4957445" cy="660400"/>
          </a:xfrm>
          <a:prstGeom prst="roundRect">
            <a:avLst>
              <a:gd name="adj" fmla="val 50000"/>
            </a:avLst>
          </a:prstGeom>
          <a:solidFill>
            <a:srgbClr val="ED7D31"/>
          </a:solidFill>
          <a:ln w="38100" cap="flat" cmpd="sng" algn="ctr">
            <a:solidFill>
              <a:schemeClr val="bg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15" name="Rounded Rectangle 8">
            <a:extLst>
              <a:ext uri="{FF2B5EF4-FFF2-40B4-BE49-F238E27FC236}">
                <a16:creationId xmlns:a16="http://schemas.microsoft.com/office/drawing/2014/main" id="{F3FAAD2B-5012-5A39-C40E-A15F4D5CF0D5}"/>
              </a:ext>
            </a:extLst>
          </p:cNvPr>
          <p:cNvSpPr/>
          <p:nvPr/>
        </p:nvSpPr>
        <p:spPr>
          <a:xfrm>
            <a:off x="3082307" y="4701430"/>
            <a:ext cx="6027382" cy="1219492"/>
          </a:xfrm>
          <a:prstGeom prst="roundRect">
            <a:avLst>
              <a:gd name="adj" fmla="val 13833"/>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pPr>
            <a:r>
              <a:rPr lang="vi-VN" sz="2400" kern="0">
                <a:solidFill>
                  <a:srgbClr val="000000"/>
                </a:solidFill>
                <a:latin typeface="UTM Avo" panose="02040603050506020204" pitchFamily="18" charset="0"/>
                <a:cs typeface="Arial" pitchFamily="34" charset="0"/>
                <a:sym typeface="Arial"/>
              </a:rPr>
              <a:t>Đọc và tìm hiểu trước nội dung phần tiếp theo của bài học.</a:t>
            </a:r>
            <a:endParaRPr lang="vi-VN" sz="2400" kern="0" dirty="0">
              <a:solidFill>
                <a:srgbClr val="000000"/>
              </a:solidFill>
              <a:latin typeface="UTM Avo" panose="02040603050506020204" pitchFamily="18" charset="0"/>
              <a:cs typeface="Arial" pitchFamily="34" charset="0"/>
              <a:sym typeface="Arial"/>
            </a:endParaRPr>
          </a:p>
        </p:txBody>
      </p:sp>
      <p:pic>
        <p:nvPicPr>
          <p:cNvPr id="16" name="Picture 15">
            <a:extLst>
              <a:ext uri="{FF2B5EF4-FFF2-40B4-BE49-F238E27FC236}">
                <a16:creationId xmlns:a16="http://schemas.microsoft.com/office/drawing/2014/main" id="{BD1A734E-8BDC-97BD-6635-9B16592CF32C}"/>
              </a:ext>
            </a:extLst>
          </p:cNvPr>
          <p:cNvPicPr>
            <a:picLocks noChangeAspect="1"/>
          </p:cNvPicPr>
          <p:nvPr/>
        </p:nvPicPr>
        <p:blipFill>
          <a:blip r:embed="rId3"/>
          <a:stretch>
            <a:fillRect/>
          </a:stretch>
        </p:blipFill>
        <p:spPr>
          <a:xfrm>
            <a:off x="301008" y="4460741"/>
            <a:ext cx="2632692" cy="2632692"/>
          </a:xfrm>
          <a:prstGeom prst="rect">
            <a:avLst/>
          </a:prstGeom>
        </p:spPr>
      </p:pic>
    </p:spTree>
    <p:extLst>
      <p:ext uri="{BB962C8B-B14F-4D97-AF65-F5344CB8AC3E}">
        <p14:creationId xmlns:p14="http://schemas.microsoft.com/office/powerpoint/2010/main" val="224584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2"/>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7_Quảng bá vẻ đẹp đất nước_Tiết 2</Template>
  <TotalTime>57</TotalTime>
  <Words>1232</Words>
  <Application>Microsoft Office PowerPoint</Application>
  <PresentationFormat>Widescreen</PresentationFormat>
  <Paragraphs>111</Paragraphs>
  <Slides>35</Slides>
  <Notes>14</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35</vt:i4>
      </vt:variant>
    </vt:vector>
  </HeadingPairs>
  <TitlesOfParts>
    <vt:vector size="42" baseType="lpstr">
      <vt:lpstr>Calibri Light</vt:lpstr>
      <vt:lpstr>Arial</vt:lpstr>
      <vt:lpstr>Calibri</vt:lpstr>
      <vt:lpstr>UTM Avo</vt:lpstr>
      <vt:lpstr>Office Theme</vt:lpstr>
      <vt:lpstr>Theme1</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43</cp:revision>
  <dcterms:created xsi:type="dcterms:W3CDTF">2025-02-23T07:26:28Z</dcterms:created>
  <dcterms:modified xsi:type="dcterms:W3CDTF">2025-02-26T07:31:44Z</dcterms:modified>
</cp:coreProperties>
</file>