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94" r:id="rId2"/>
    <p:sldMasterId id="2147483730" r:id="rId3"/>
  </p:sldMasterIdLst>
  <p:notesMasterIdLst>
    <p:notesMasterId r:id="rId44"/>
  </p:notesMasterIdLst>
  <p:sldIdLst>
    <p:sldId id="256" r:id="rId4"/>
    <p:sldId id="271" r:id="rId5"/>
    <p:sldId id="527" r:id="rId6"/>
    <p:sldId id="274" r:id="rId7"/>
    <p:sldId id="276" r:id="rId8"/>
    <p:sldId id="490" r:id="rId9"/>
    <p:sldId id="290" r:id="rId10"/>
    <p:sldId id="547" r:id="rId11"/>
    <p:sldId id="548" r:id="rId12"/>
    <p:sldId id="549" r:id="rId13"/>
    <p:sldId id="561" r:id="rId14"/>
    <p:sldId id="472" r:id="rId15"/>
    <p:sldId id="562" r:id="rId16"/>
    <p:sldId id="551" r:id="rId17"/>
    <p:sldId id="563" r:id="rId18"/>
    <p:sldId id="552" r:id="rId19"/>
    <p:sldId id="557" r:id="rId20"/>
    <p:sldId id="564" r:id="rId21"/>
    <p:sldId id="565" r:id="rId22"/>
    <p:sldId id="566" r:id="rId23"/>
    <p:sldId id="567" r:id="rId24"/>
    <p:sldId id="568" r:id="rId25"/>
    <p:sldId id="569" r:id="rId26"/>
    <p:sldId id="280" r:id="rId27"/>
    <p:sldId id="263" r:id="rId28"/>
    <p:sldId id="264" r:id="rId29"/>
    <p:sldId id="570" r:id="rId30"/>
    <p:sldId id="571" r:id="rId31"/>
    <p:sldId id="572" r:id="rId32"/>
    <p:sldId id="573" r:id="rId33"/>
    <p:sldId id="575" r:id="rId34"/>
    <p:sldId id="265" r:id="rId35"/>
    <p:sldId id="574" r:id="rId36"/>
    <p:sldId id="282" r:id="rId37"/>
    <p:sldId id="576" r:id="rId38"/>
    <p:sldId id="277" r:id="rId39"/>
    <p:sldId id="279" r:id="rId40"/>
    <p:sldId id="539" r:id="rId41"/>
    <p:sldId id="257" r:id="rId42"/>
    <p:sldId id="269" r:id="rId43"/>
  </p:sldIdLst>
  <p:sldSz cx="12192000" cy="6858000"/>
  <p:notesSz cx="6858000" cy="9144000"/>
  <p:embeddedFontLst>
    <p:embeddedFont>
      <p:font typeface="UTM Avo" panose="02040603050506020204" pitchFamily="18"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FED"/>
    <a:srgbClr val="FACBC6"/>
    <a:srgbClr val="FFF5E7"/>
    <a:srgbClr val="B7ACA5"/>
    <a:srgbClr val="931568"/>
    <a:srgbClr val="B36B00"/>
    <a:srgbClr val="307B97"/>
    <a:srgbClr val="694B00"/>
    <a:srgbClr val="F9D7EE"/>
    <a:srgbClr val="FFE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137" autoAdjust="0"/>
  </p:normalViewPr>
  <p:slideViewPr>
    <p:cSldViewPr snapToGrid="0" showGuides="1">
      <p:cViewPr varScale="1">
        <p:scale>
          <a:sx n="108" d="100"/>
          <a:sy n="108" d="100"/>
        </p:scale>
        <p:origin x="630" y="7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1.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4.fntdata"/><Relationship Id="rId8" Type="http://schemas.openxmlformats.org/officeDocument/2006/relationships/slide" Target="slides/slide5.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5DE64-5E65-4ABB-AEC6-3A9DBD1F77E3}"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C30AB-19DE-4B0C-A2F6-692FBBAAF8DB}" type="slidenum">
              <a:rPr lang="en-US" smtClean="0"/>
              <a:t>‹#›</a:t>
            </a:fld>
            <a:endParaRPr lang="en-US"/>
          </a:p>
        </p:txBody>
      </p:sp>
    </p:spTree>
    <p:extLst>
      <p:ext uri="{BB962C8B-B14F-4D97-AF65-F5344CB8AC3E}">
        <p14:creationId xmlns:p14="http://schemas.microsoft.com/office/powerpoint/2010/main" val="423764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C30AB-19DE-4B0C-A2F6-692FBBAAF8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1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7</a:t>
            </a:fld>
            <a:endParaRPr lang="en-US"/>
          </a:p>
        </p:txBody>
      </p:sp>
    </p:spTree>
    <p:extLst>
      <p:ext uri="{BB962C8B-B14F-4D97-AF65-F5344CB8AC3E}">
        <p14:creationId xmlns:p14="http://schemas.microsoft.com/office/powerpoint/2010/main" val="284796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39D0-724C-9793-07B1-A42841ABA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3FDBE-6E72-3EB6-0878-AC8065410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844FD-DD6D-735C-A08D-31A39C4FCE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B97391-FA1E-F511-076C-197125A55A2D}"/>
              </a:ext>
            </a:extLst>
          </p:cNvPr>
          <p:cNvSpPr>
            <a:spLocks noGrp="1"/>
          </p:cNvSpPr>
          <p:nvPr>
            <p:ph type="sldNum" sz="quarter" idx="5"/>
          </p:nvPr>
        </p:nvSpPr>
        <p:spPr/>
        <p:txBody>
          <a:bodyPr/>
          <a:lstStyle/>
          <a:p>
            <a:fld id="{B5CC30AB-19DE-4B0C-A2F6-692FBBAAF8DB}" type="slidenum">
              <a:rPr lang="en-US" smtClean="0"/>
              <a:t>8</a:t>
            </a:fld>
            <a:endParaRPr lang="en-US"/>
          </a:p>
        </p:txBody>
      </p:sp>
    </p:spTree>
    <p:extLst>
      <p:ext uri="{BB962C8B-B14F-4D97-AF65-F5344CB8AC3E}">
        <p14:creationId xmlns:p14="http://schemas.microsoft.com/office/powerpoint/2010/main" val="379727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96C0B-8471-B0D7-93CA-192787403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1B194-03D4-B6BA-F97C-CAA0CE22C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3A67F-880F-A249-3D33-58E141BC9E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CC8E09-844C-6F93-06F2-99077F830EED}"/>
              </a:ext>
            </a:extLst>
          </p:cNvPr>
          <p:cNvSpPr>
            <a:spLocks noGrp="1"/>
          </p:cNvSpPr>
          <p:nvPr>
            <p:ph type="sldNum" sz="quarter" idx="5"/>
          </p:nvPr>
        </p:nvSpPr>
        <p:spPr/>
        <p:txBody>
          <a:bodyPr/>
          <a:lstStyle/>
          <a:p>
            <a:fld id="{B5CC30AB-19DE-4B0C-A2F6-692FBBAAF8DB}" type="slidenum">
              <a:rPr lang="en-US" smtClean="0"/>
              <a:t>9</a:t>
            </a:fld>
            <a:endParaRPr lang="en-US"/>
          </a:p>
        </p:txBody>
      </p:sp>
    </p:spTree>
    <p:extLst>
      <p:ext uri="{BB962C8B-B14F-4D97-AF65-F5344CB8AC3E}">
        <p14:creationId xmlns:p14="http://schemas.microsoft.com/office/powerpoint/2010/main" val="302022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F6105-EFDF-74B5-E65D-263DA8D95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754F9-9471-6D09-00E0-C94C63943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94D00-9786-B214-5ED3-6952997CB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92477F-D58E-48E2-5339-76B913DD2FEA}"/>
              </a:ext>
            </a:extLst>
          </p:cNvPr>
          <p:cNvSpPr>
            <a:spLocks noGrp="1"/>
          </p:cNvSpPr>
          <p:nvPr>
            <p:ph type="sldNum" sz="quarter" idx="5"/>
          </p:nvPr>
        </p:nvSpPr>
        <p:spPr/>
        <p:txBody>
          <a:bodyPr/>
          <a:lstStyle/>
          <a:p>
            <a:fld id="{B5CC30AB-19DE-4B0C-A2F6-692FBBAAF8DB}" type="slidenum">
              <a:rPr lang="en-US" smtClean="0"/>
              <a:t>10</a:t>
            </a:fld>
            <a:endParaRPr lang="en-US"/>
          </a:p>
        </p:txBody>
      </p:sp>
    </p:spTree>
    <p:extLst>
      <p:ext uri="{BB962C8B-B14F-4D97-AF65-F5344CB8AC3E}">
        <p14:creationId xmlns:p14="http://schemas.microsoft.com/office/powerpoint/2010/main" val="1872540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064B6-43DE-8465-EA58-FC1A46BC8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57F66-53DD-65E3-BA90-7B8E8A7CC0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8B927-F3E6-DAC9-954D-2D65C1CDD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AD831A-9F57-84D0-D4F4-E6979986E667}"/>
              </a:ext>
            </a:extLst>
          </p:cNvPr>
          <p:cNvSpPr>
            <a:spLocks noGrp="1"/>
          </p:cNvSpPr>
          <p:nvPr>
            <p:ph type="sldNum" sz="quarter" idx="5"/>
          </p:nvPr>
        </p:nvSpPr>
        <p:spPr/>
        <p:txBody>
          <a:bodyPr/>
          <a:lstStyle/>
          <a:p>
            <a:fld id="{B5CC30AB-19DE-4B0C-A2F6-692FBBAAF8DB}" type="slidenum">
              <a:rPr lang="en-US" smtClean="0"/>
              <a:t>11</a:t>
            </a:fld>
            <a:endParaRPr lang="en-US"/>
          </a:p>
        </p:txBody>
      </p:sp>
    </p:spTree>
    <p:extLst>
      <p:ext uri="{BB962C8B-B14F-4D97-AF65-F5344CB8AC3E}">
        <p14:creationId xmlns:p14="http://schemas.microsoft.com/office/powerpoint/2010/main" val="72340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B968-29A6-133E-5DB9-460A9C4F4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D9001-F0DF-F760-6F66-3DF18B091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5E591-2564-81D7-B9E2-A742A701E5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5DE91-3B87-2589-11B1-CC735609B6A8}"/>
              </a:ext>
            </a:extLst>
          </p:cNvPr>
          <p:cNvSpPr>
            <a:spLocks noGrp="1"/>
          </p:cNvSpPr>
          <p:nvPr>
            <p:ph type="sldNum" sz="quarter" idx="5"/>
          </p:nvPr>
        </p:nvSpPr>
        <p:spPr/>
        <p:txBody>
          <a:bodyPr/>
          <a:lstStyle/>
          <a:p>
            <a:fld id="{B5CC30AB-19DE-4B0C-A2F6-692FBBAAF8DB}" type="slidenum">
              <a:rPr lang="en-US" smtClean="0"/>
              <a:t>12</a:t>
            </a:fld>
            <a:endParaRPr lang="en-US"/>
          </a:p>
        </p:txBody>
      </p:sp>
    </p:spTree>
    <p:extLst>
      <p:ext uri="{BB962C8B-B14F-4D97-AF65-F5344CB8AC3E}">
        <p14:creationId xmlns:p14="http://schemas.microsoft.com/office/powerpoint/2010/main" val="3307150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289FC-AA4D-4EAB-CF1E-ADAD9FF7B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75896-4298-164C-607E-840A03686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22DC0-8A4B-B0BF-CCFC-0183BA5F9B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AD3D0B-7FAB-DB7D-760E-D5149F81A610}"/>
              </a:ext>
            </a:extLst>
          </p:cNvPr>
          <p:cNvSpPr>
            <a:spLocks noGrp="1"/>
          </p:cNvSpPr>
          <p:nvPr>
            <p:ph type="sldNum" sz="quarter" idx="5"/>
          </p:nvPr>
        </p:nvSpPr>
        <p:spPr/>
        <p:txBody>
          <a:bodyPr/>
          <a:lstStyle/>
          <a:p>
            <a:fld id="{B5CC30AB-19DE-4B0C-A2F6-692FBBAAF8DB}" type="slidenum">
              <a:rPr lang="en-US" smtClean="0"/>
              <a:t>15</a:t>
            </a:fld>
            <a:endParaRPr lang="en-US"/>
          </a:p>
        </p:txBody>
      </p:sp>
    </p:spTree>
    <p:extLst>
      <p:ext uri="{BB962C8B-B14F-4D97-AF65-F5344CB8AC3E}">
        <p14:creationId xmlns:p14="http://schemas.microsoft.com/office/powerpoint/2010/main" val="527430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E52A0-AB1F-6DFF-4946-284C7DE0C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AD3CE-63AB-5EB7-794A-AC83C7B62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80422-89EC-1A11-69BD-2B3948B96E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065B5C-B12E-FA84-7075-173440C4A587}"/>
              </a:ext>
            </a:extLst>
          </p:cNvPr>
          <p:cNvSpPr>
            <a:spLocks noGrp="1"/>
          </p:cNvSpPr>
          <p:nvPr>
            <p:ph type="sldNum" sz="quarter" idx="5"/>
          </p:nvPr>
        </p:nvSpPr>
        <p:spPr/>
        <p:txBody>
          <a:bodyPr/>
          <a:lstStyle/>
          <a:p>
            <a:fld id="{B5CC30AB-19DE-4B0C-A2F6-692FBBAAF8DB}" type="slidenum">
              <a:rPr lang="en-US" smtClean="0"/>
              <a:t>17</a:t>
            </a:fld>
            <a:endParaRPr lang="en-US"/>
          </a:p>
        </p:txBody>
      </p:sp>
    </p:spTree>
    <p:extLst>
      <p:ext uri="{BB962C8B-B14F-4D97-AF65-F5344CB8AC3E}">
        <p14:creationId xmlns:p14="http://schemas.microsoft.com/office/powerpoint/2010/main" val="272276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469C-A7E1-3FA1-C852-D217D14FF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07939-6E14-B908-5100-D76E05A93E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1EC03-5175-E1B1-82D1-906F77F7B6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257388-B4D7-FA19-5053-AD875B4A8CA5}"/>
              </a:ext>
            </a:extLst>
          </p:cNvPr>
          <p:cNvSpPr>
            <a:spLocks noGrp="1"/>
          </p:cNvSpPr>
          <p:nvPr>
            <p:ph type="sldNum" sz="quarter" idx="5"/>
          </p:nvPr>
        </p:nvSpPr>
        <p:spPr/>
        <p:txBody>
          <a:bodyPr/>
          <a:lstStyle/>
          <a:p>
            <a:fld id="{B5CC30AB-19DE-4B0C-A2F6-692FBBAAF8DB}" type="slidenum">
              <a:rPr lang="en-US" smtClean="0"/>
              <a:t>23</a:t>
            </a:fld>
            <a:endParaRPr lang="en-US"/>
          </a:p>
        </p:txBody>
      </p:sp>
    </p:spTree>
    <p:extLst>
      <p:ext uri="{BB962C8B-B14F-4D97-AF65-F5344CB8AC3E}">
        <p14:creationId xmlns:p14="http://schemas.microsoft.com/office/powerpoint/2010/main" val="4030440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432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55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3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3323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E412-F52A-BEB3-4C16-6FB097254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145DB-CCAA-EFEC-D89D-AA35D833FB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F9587-A8FD-E7A6-416F-FC5CE39F14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B031370-44EB-73FA-619E-AE9543ABAA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367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74174-B20C-DE04-2F40-CF45E5092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879D7-28A5-A6FC-C0F8-806EDD0BD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B3650-EAD8-87A6-94F5-D3A2F75123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830D486-50D2-8E32-33AA-52B3984CC5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191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2563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01884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13480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4550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28788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3507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498410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55468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4381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66621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3086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6626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283604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655469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418180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44F2F87C-BCA9-43C6-9FC1-2CD6AB618253}" type="datetimeFigureOut">
              <a:rPr lang="es-CL" smtClean="0"/>
              <a:t>26-02-2025</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0501440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44F2F87C-BCA9-43C6-9FC1-2CD6AB618253}" type="datetimeFigureOut">
              <a:rPr lang="es-CL" smtClean="0"/>
              <a:t>26-02-2025</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221733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4F2F87C-BCA9-43C6-9FC1-2CD6AB618253}" type="datetimeFigureOut">
              <a:rPr lang="es-CL" smtClean="0"/>
              <a:t>26-02-2025</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4099004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886013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0261161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771325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929963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6430159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2F87C-BCA9-43C6-9FC1-2CD6AB618253}" type="datetimeFigureOut">
              <a:rPr lang="es-CL" smtClean="0"/>
              <a:t>26-02-2025</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1C373-06A2-4840-8DC4-2C517F2BE930}" type="slidenum">
              <a:rPr lang="es-CL" smtClean="0"/>
              <a:t>‹#›</a:t>
            </a:fld>
            <a:endParaRPr lang="es-CL"/>
          </a:p>
        </p:txBody>
      </p:sp>
    </p:spTree>
    <p:extLst>
      <p:ext uri="{BB962C8B-B14F-4D97-AF65-F5344CB8AC3E}">
        <p14:creationId xmlns:p14="http://schemas.microsoft.com/office/powerpoint/2010/main" val="123912142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huong-nghiep-9/1/712/71/"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jS1z42HZDk4"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hoat-dong-trai-nghiem,-huong-nghiep-9/1/712/71/"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hoc10.vn/doc-sach/hoat-dong-trai-nghiem,-huong-nghiep-9/1/712/71/"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slideLayout" Target="../slideLayouts/slideLayout24.xml"/><Relationship Id="rId7" Type="http://schemas.openxmlformats.org/officeDocument/2006/relationships/slide" Target="slide2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jpeg"/><Relationship Id="rId10" Type="http://schemas.openxmlformats.org/officeDocument/2006/relationships/image" Target="../media/image33.jpeg"/><Relationship Id="rId4" Type="http://schemas.openxmlformats.org/officeDocument/2006/relationships/notesSlide" Target="../notesSlides/notesSlide11.xml"/><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slide" Target="slide27.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33.jpe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32.xml"/><Relationship Id="rId3" Type="http://schemas.openxmlformats.org/officeDocument/2006/relationships/image" Target="../media/image29.jpeg"/><Relationship Id="rId7" Type="http://schemas.openxmlformats.org/officeDocument/2006/relationships/slide" Target="slide28.xml"/><Relationship Id="rId12" Type="http://schemas.openxmlformats.org/officeDocument/2006/relationships/slide" Target="slide33.xml"/><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30.png"/><Relationship Id="rId11" Type="http://schemas.openxmlformats.org/officeDocument/2006/relationships/image" Target="../media/image33.jpeg"/><Relationship Id="rId5" Type="http://schemas.openxmlformats.org/officeDocument/2006/relationships/image" Target="../media/image36.png"/><Relationship Id="rId10" Type="http://schemas.openxmlformats.org/officeDocument/2006/relationships/slide" Target="slide31.xml"/><Relationship Id="rId4" Type="http://schemas.openxmlformats.org/officeDocument/2006/relationships/image" Target="../media/image35.png"/><Relationship Id="rId9" Type="http://schemas.openxmlformats.org/officeDocument/2006/relationships/slide" Target="slide30.xml"/></Relationships>
</file>

<file path=ppt/slides/_rels/slide2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7.png"/><Relationship Id="rId7"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slide" Target="slide27.xml"/><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1.jpeg"/><Relationship Id="rId7"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slide" Target="slide27.xml"/><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2.jpe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slide" Target="slide27.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3.jpeg"/><Relationship Id="rId7"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slide" Target="slide27.xm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4.png"/><Relationship Id="rId7"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slide" Target="slide27.xml"/><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jpeg"/><Relationship Id="rId1" Type="http://schemas.openxmlformats.org/officeDocument/2006/relationships/slideLayout" Target="../slideLayouts/slideLayout2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6.xml.rels><?xml version="1.0" encoding="UTF-8" standalone="yes"?>
<Relationships xmlns="http://schemas.openxmlformats.org/package/2006/relationships"><Relationship Id="rId3" Type="http://schemas.openxmlformats.org/officeDocument/2006/relationships/hyperlink" Target="https://www.hoc10.vn/doc-sach/hoat-dong-trai-nghiem,-huong-nghiep-9/1/712/72/" TargetMode="External"/><Relationship Id="rId2" Type="http://schemas.openxmlformats.org/officeDocument/2006/relationships/image" Target="../media/image5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sv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s://www.youtube.com/@hoc1biet10" TargetMode="Externa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DC67-46E0-2388-7C22-ECDA1355FD80}"/>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9</a:t>
            </a:r>
          </a:p>
        </p:txBody>
      </p:sp>
      <p:sp>
        <p:nvSpPr>
          <p:cNvPr id="3" name="Title 1">
            <a:extLst>
              <a:ext uri="{FF2B5EF4-FFF2-40B4-BE49-F238E27FC236}">
                <a16:creationId xmlns:a16="http://schemas.microsoft.com/office/drawing/2014/main" id="{B099E18C-A392-4E2D-53A2-926C056C6B47}"/>
              </a:ext>
            </a:extLst>
          </p:cNvPr>
          <p:cNvSpPr txBox="1">
            <a:spLocks/>
          </p:cNvSpPr>
          <p:nvPr/>
        </p:nvSpPr>
        <p:spPr>
          <a:xfrm>
            <a:off x="346461" y="1493276"/>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a:t>
            </a:r>
            <a:r>
              <a:rPr lang="vi-VN" sz="5400" b="1" dirty="0">
                <a:solidFill>
                  <a:srgbClr val="002060"/>
                </a:solidFill>
                <a:latin typeface="UTM Avo" panose="02040603050506020204" pitchFamily="18" charset="0"/>
              </a:rPr>
              <a:t>8: </a:t>
            </a:r>
            <a:endParaRPr lang="en-US" sz="5400" b="1" dirty="0">
              <a:solidFill>
                <a:srgbClr val="002060"/>
              </a:solidFill>
              <a:latin typeface="UTM Avo" panose="02040603050506020204" pitchFamily="18" charset="0"/>
            </a:endParaRPr>
          </a:p>
          <a:p>
            <a:pPr>
              <a:lnSpc>
                <a:spcPct val="100000"/>
              </a:lnSpc>
            </a:pPr>
            <a:r>
              <a:rPr lang="en-US" sz="5400" b="1" dirty="0" err="1">
                <a:solidFill>
                  <a:srgbClr val="002060"/>
                </a:solidFill>
                <a:latin typeface="UTM Avo" panose="02040603050506020204" pitchFamily="18" charset="0"/>
              </a:rPr>
              <a:t>Nghề</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nghiệp</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tương</a:t>
            </a:r>
            <a:r>
              <a:rPr lang="en-US" sz="5400" b="1" dirty="0">
                <a:solidFill>
                  <a:srgbClr val="002060"/>
                </a:solidFill>
                <a:latin typeface="UTM Avo" panose="02040603050506020204" pitchFamily="18" charset="0"/>
              </a:rPr>
              <a:t> lai</a:t>
            </a:r>
          </a:p>
        </p:txBody>
      </p:sp>
      <p:sp>
        <p:nvSpPr>
          <p:cNvPr id="7" name="Subtitle 2">
            <a:extLst>
              <a:ext uri="{FF2B5EF4-FFF2-40B4-BE49-F238E27FC236}">
                <a16:creationId xmlns:a16="http://schemas.microsoft.com/office/drawing/2014/main" id="{01E1CB00-B322-2C01-A1AB-F3CCF9104A78}"/>
              </a:ext>
            </a:extLst>
          </p:cNvPr>
          <p:cNvSpPr txBox="1">
            <a:spLocks/>
          </p:cNvSpPr>
          <p:nvPr/>
        </p:nvSpPr>
        <p:spPr>
          <a:xfrm>
            <a:off x="0" y="3598477"/>
            <a:ext cx="12192000" cy="15645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Nghề em quan tâm</a:t>
            </a:r>
          </a:p>
          <a:p>
            <a:pPr>
              <a:lnSpc>
                <a:spcPct val="100000"/>
              </a:lnSpc>
            </a:pPr>
            <a:r>
              <a:rPr lang="en-US" sz="5400" b="1" dirty="0">
                <a:solidFill>
                  <a:srgbClr val="FF0000"/>
                </a:solidFill>
                <a:latin typeface="UTM Avo" panose="02040603050506020204" pitchFamily="18" charset="0"/>
              </a:rPr>
              <a:t>(</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2)</a:t>
            </a: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19F1CAD-158B-185A-F2E8-F55D182D9E6E}"/>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03EA4EFF-1CD6-7529-EE48-5A83E63ED52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86720B3E-5491-149A-7727-8DDB6B04066C}"/>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CA0D5E-AA05-E53B-1D80-7540D80D6F0E}"/>
            </a:ext>
          </a:extLst>
        </p:cNvPr>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1661EEA-884F-FB69-369B-65F560EA4AAD}"/>
              </a:ext>
            </a:extLst>
          </p:cNvPr>
          <p:cNvPicPr>
            <a:picLocks noChangeAspect="1"/>
          </p:cNvPicPr>
          <p:nvPr/>
        </p:nvPicPr>
        <p:blipFill>
          <a:blip r:embed="rId4"/>
          <a:stretch>
            <a:fillRect/>
          </a:stretch>
        </p:blipFill>
        <p:spPr>
          <a:xfrm>
            <a:off x="2301677" y="1901294"/>
            <a:ext cx="7588646" cy="4028992"/>
          </a:xfrm>
          <a:prstGeom prst="rect">
            <a:avLst/>
          </a:prstGeom>
        </p:spPr>
      </p:pic>
    </p:spTree>
    <p:extLst>
      <p:ext uri="{BB962C8B-B14F-4D97-AF65-F5344CB8AC3E}">
        <p14:creationId xmlns:p14="http://schemas.microsoft.com/office/powerpoint/2010/main" val="390913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ED136ED-9D1A-35F3-A265-C8B74F14D11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0E0440C2-E478-1322-1E34-0B9E96E3C54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4EC30AEE-1ED6-571D-CF6E-3536D48E3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13F684-1EAE-57DF-91C0-6222196C7096}"/>
              </a:ext>
            </a:extLst>
          </p:cNvPr>
          <p:cNvSpPr txBox="1"/>
          <p:nvPr/>
        </p:nvSpPr>
        <p:spPr>
          <a:xfrm>
            <a:off x="836897" y="1469730"/>
            <a:ext cx="10518204" cy="3007490"/>
          </a:xfrm>
          <a:prstGeom prst="rect">
            <a:avLst/>
          </a:prstGeom>
          <a:noFill/>
        </p:spPr>
        <p:txBody>
          <a:bodyPr wrap="square">
            <a:spAutoFit/>
          </a:bodyPr>
          <a:lstStyle/>
          <a:p>
            <a:pPr algn="ctr" defTabSz="609539">
              <a:lnSpc>
                <a:spcPct val="150000"/>
              </a:lnSpc>
            </a:pPr>
            <a:r>
              <a:rPr lang="en-US" sz="4400" b="1" dirty="0">
                <a:solidFill>
                  <a:prstClr val="black"/>
                </a:solidFill>
                <a:latin typeface="UTM Avo" panose="02040603050506020204" pitchFamily="18" charset="0"/>
                <a:cs typeface="Arial" panose="020B0604020202020204" pitchFamily="34" charset="0"/>
              </a:rPr>
              <a:t>HOẠT ĐỘNG 3. NHẬN DIỆN CÁC NGUY HIỂM VÀ CÁCH GIỮ AN TOÀN KHI LÀM NGHỀ EM QUAN TÂM</a:t>
            </a:r>
          </a:p>
        </p:txBody>
      </p:sp>
      <p:pic>
        <p:nvPicPr>
          <p:cNvPr id="6" name="Picture 2" descr="Thank you illustration essential workers">
            <a:extLst>
              <a:ext uri="{FF2B5EF4-FFF2-40B4-BE49-F238E27FC236}">
                <a16:creationId xmlns:a16="http://schemas.microsoft.com/office/drawing/2014/main" id="{1F0CBB45-C19D-F9AB-4175-9013B03ADC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8898" y="4475689"/>
            <a:ext cx="3574203" cy="2382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8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EFB8A2F-56CA-2CE3-261F-8C8D2067C212}"/>
              </a:ext>
            </a:extLst>
          </p:cNvPr>
          <p:cNvSpPr/>
          <p:nvPr/>
        </p:nvSpPr>
        <p:spPr>
          <a:xfrm>
            <a:off x="4766441" y="1951806"/>
            <a:ext cx="6299200" cy="3098800"/>
          </a:xfrm>
          <a:prstGeom prst="roundRect">
            <a:avLst>
              <a:gd name="adj" fmla="val 8675"/>
            </a:avLst>
          </a:prstGeom>
          <a:solidFill>
            <a:srgbClr val="8064A2">
              <a:lumMod val="20000"/>
              <a:lumOff val="80000"/>
            </a:srgbClr>
          </a:solidFill>
          <a:ln w="28575" cap="flat" cmpd="sng" algn="ctr">
            <a:solidFill>
              <a:srgbClr val="8064A2">
                <a:lumMod val="75000"/>
              </a:srgbClr>
            </a:solidFill>
            <a:prstDash val="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NHIỆM VỤ</a:t>
            </a: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Liệt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kê</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nghiệp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tâm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sẻ</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thêm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lí</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hoặc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lực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tâm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7" name="Picture 19">
            <a:extLst>
              <a:ext uri="{FF2B5EF4-FFF2-40B4-BE49-F238E27FC236}">
                <a16:creationId xmlns:a16="http://schemas.microsoft.com/office/drawing/2014/main" id="{A2EB0C0C-3062-3763-9FAB-022C85FA871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62000" y="3501206"/>
            <a:ext cx="3396153" cy="2905125"/>
          </a:xfrm>
          <a:prstGeom prst="rect">
            <a:avLst/>
          </a:prstGeom>
        </p:spPr>
      </p:pic>
    </p:spTree>
    <p:extLst>
      <p:ext uri="{BB962C8B-B14F-4D97-AF65-F5344CB8AC3E}">
        <p14:creationId xmlns:p14="http://schemas.microsoft.com/office/powerpoint/2010/main" val="41622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F39909-4ED8-6EC9-812C-87D768A760AC}"/>
              </a:ext>
            </a:extLst>
          </p:cNvPr>
          <p:cNvGrpSpPr/>
          <p:nvPr/>
        </p:nvGrpSpPr>
        <p:grpSpPr>
          <a:xfrm>
            <a:off x="395873" y="1966809"/>
            <a:ext cx="5700127" cy="4766440"/>
            <a:chOff x="670010" y="2950214"/>
            <a:chExt cx="8550190" cy="7149660"/>
          </a:xfrm>
        </p:grpSpPr>
        <p:sp>
          <p:nvSpPr>
            <p:cNvPr id="6" name="Rectangle: Rounded Corners 5">
              <a:extLst>
                <a:ext uri="{FF2B5EF4-FFF2-40B4-BE49-F238E27FC236}">
                  <a16:creationId xmlns:a16="http://schemas.microsoft.com/office/drawing/2014/main" id="{3E7ABA81-520D-7B1D-10BF-50095B1A0153}"/>
                </a:ext>
              </a:extLst>
            </p:cNvPr>
            <p:cNvSpPr/>
            <p:nvPr/>
          </p:nvSpPr>
          <p:spPr>
            <a:xfrm>
              <a:off x="670010" y="2950214"/>
              <a:ext cx="8550190" cy="4386572"/>
            </a:xfrm>
            <a:prstGeom prst="roundRect">
              <a:avLst>
                <a:gd name="adj" fmla="val 9228"/>
              </a:avLst>
            </a:prstGeom>
            <a:solidFill>
              <a:schemeClr val="accent4">
                <a:lumMod val="20000"/>
                <a:lumOff val="80000"/>
              </a:schemeClr>
            </a:solidFill>
            <a:ln w="28575" cap="flat" cmpd="sng" algn="ctr">
              <a:solidFill>
                <a:schemeClr val="accent4"/>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Bàn luận về những nguy hiểm có thể xảy ra đối với người lao động đang làm những nghề mà em quan tâm và nguyên nhân dẫn đến các nguy hiểm đó.</a:t>
              </a:r>
            </a:p>
          </p:txBody>
        </p:sp>
        <p:pic>
          <p:nvPicPr>
            <p:cNvPr id="5" name="Picture 19">
              <a:extLst>
                <a:ext uri="{FF2B5EF4-FFF2-40B4-BE49-F238E27FC236}">
                  <a16:creationId xmlns:a16="http://schemas.microsoft.com/office/drawing/2014/main" id="{0AD89983-2FBF-B48F-E931-C2F36C4950F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58764" y="7347488"/>
              <a:ext cx="3217599" cy="2752386"/>
            </a:xfrm>
            <a:prstGeom prst="rect">
              <a:avLst/>
            </a:prstGeom>
            <a:effectLst>
              <a:outerShdw blurRad="50800" dist="38100" dir="8100000" algn="tr" rotWithShape="0">
                <a:prstClr val="black">
                  <a:alpha val="40000"/>
                </a:prstClr>
              </a:outerShdw>
            </a:effectLst>
          </p:spPr>
        </p:pic>
      </p:grpSp>
      <p:grpSp>
        <p:nvGrpSpPr>
          <p:cNvPr id="10" name="Group 9">
            <a:extLst>
              <a:ext uri="{FF2B5EF4-FFF2-40B4-BE49-F238E27FC236}">
                <a16:creationId xmlns:a16="http://schemas.microsoft.com/office/drawing/2014/main" id="{4B1E8039-B752-E292-6AA5-BEF0F2707735}"/>
              </a:ext>
            </a:extLst>
          </p:cNvPr>
          <p:cNvGrpSpPr/>
          <p:nvPr/>
        </p:nvGrpSpPr>
        <p:grpSpPr>
          <a:xfrm>
            <a:off x="6524037" y="873858"/>
            <a:ext cx="5052652" cy="5855848"/>
            <a:chOff x="9401020" y="190500"/>
            <a:chExt cx="8550190" cy="9909374"/>
          </a:xfrm>
        </p:grpSpPr>
        <p:pic>
          <p:nvPicPr>
            <p:cNvPr id="11" name="Picture 2" descr="Flambe Là Gì? Kỹ Thuật Đỉnh Cao Của Đầu Bếp Chuyên Nghiệp">
              <a:extLst>
                <a:ext uri="{FF2B5EF4-FFF2-40B4-BE49-F238E27FC236}">
                  <a16:creationId xmlns:a16="http://schemas.microsoft.com/office/drawing/2014/main" id="{34623536-167A-A0AC-B947-284ABBC16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1020" y="190500"/>
              <a:ext cx="8550190" cy="55588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884 Đầu Bếp Xào Ảnh, Ảnh Và Hình Nền Để Tải Về Miễn Phí - Pngtree">
              <a:extLst>
                <a:ext uri="{FF2B5EF4-FFF2-40B4-BE49-F238E27FC236}">
                  <a16:creationId xmlns:a16="http://schemas.microsoft.com/office/drawing/2014/main" id="{4C54FA66-67FB-A047-10F1-A6961B2E0B4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3081"/>
            <a:stretch/>
          </p:blipFill>
          <p:spPr bwMode="auto">
            <a:xfrm>
              <a:off x="9410545" y="5922913"/>
              <a:ext cx="8540665" cy="41769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46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DE037D-5759-E919-3A6A-5E6EBC0956C2}"/>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FDDDC86-A418-370B-1EFF-DFCF38FAA22F}"/>
              </a:ext>
            </a:extLst>
          </p:cNvPr>
          <p:cNvCxnSpPr>
            <a:cxnSpLocks/>
          </p:cNvCxnSpPr>
          <p:nvPr/>
        </p:nvCxnSpPr>
        <p:spPr>
          <a:xfrm>
            <a:off x="2527299" y="2336800"/>
            <a:ext cx="0" cy="4521200"/>
          </a:xfrm>
          <a:prstGeom prst="line">
            <a:avLst/>
          </a:prstGeom>
          <a:noFill/>
          <a:ln w="57150" cap="flat" cmpd="sng" algn="ctr">
            <a:solidFill>
              <a:srgbClr val="EF6565"/>
            </a:solidFill>
            <a:prstDash val="solid"/>
          </a:ln>
          <a:effectLst/>
        </p:spPr>
      </p:cxnSp>
      <p:grpSp>
        <p:nvGrpSpPr>
          <p:cNvPr id="10" name="Group 9">
            <a:extLst>
              <a:ext uri="{FF2B5EF4-FFF2-40B4-BE49-F238E27FC236}">
                <a16:creationId xmlns:a16="http://schemas.microsoft.com/office/drawing/2014/main" id="{536BD00B-14DC-A426-D0CC-2E73C6135807}"/>
              </a:ext>
            </a:extLst>
          </p:cNvPr>
          <p:cNvGrpSpPr/>
          <p:nvPr/>
        </p:nvGrpSpPr>
        <p:grpSpPr>
          <a:xfrm>
            <a:off x="2425701" y="3082982"/>
            <a:ext cx="9096702" cy="1258304"/>
            <a:chOff x="2514599" y="2338008"/>
            <a:chExt cx="14763583" cy="2042176"/>
          </a:xfrm>
        </p:grpSpPr>
        <p:grpSp>
          <p:nvGrpSpPr>
            <p:cNvPr id="11" name="Group 10">
              <a:extLst>
                <a:ext uri="{FF2B5EF4-FFF2-40B4-BE49-F238E27FC236}">
                  <a16:creationId xmlns:a16="http://schemas.microsoft.com/office/drawing/2014/main" id="{46C49F19-DF2D-3D77-B1A1-C4B3FB715262}"/>
                </a:ext>
              </a:extLst>
            </p:cNvPr>
            <p:cNvGrpSpPr/>
            <p:nvPr/>
          </p:nvGrpSpPr>
          <p:grpSpPr>
            <a:xfrm>
              <a:off x="2514599" y="3116208"/>
              <a:ext cx="990601" cy="304800"/>
              <a:chOff x="1676400" y="2705100"/>
              <a:chExt cx="990601" cy="304800"/>
            </a:xfrm>
          </p:grpSpPr>
          <p:cxnSp>
            <p:nvCxnSpPr>
              <p:cNvPr id="13" name="Straight Connector 12">
                <a:extLst>
                  <a:ext uri="{FF2B5EF4-FFF2-40B4-BE49-F238E27FC236}">
                    <a16:creationId xmlns:a16="http://schemas.microsoft.com/office/drawing/2014/main" id="{CC42EA5A-EE61-5CC3-E1DC-27409F974E09}"/>
                  </a:ext>
                </a:extLst>
              </p:cNvPr>
              <p:cNvCxnSpPr>
                <a:cxnSpLocks/>
              </p:cNvCxnSpPr>
              <p:nvPr/>
            </p:nvCxnSpPr>
            <p:spPr>
              <a:xfrm>
                <a:off x="1828800" y="2857500"/>
                <a:ext cx="838201" cy="0"/>
              </a:xfrm>
              <a:prstGeom prst="line">
                <a:avLst/>
              </a:prstGeom>
              <a:noFill/>
              <a:ln w="57150" cap="flat" cmpd="sng" algn="ctr">
                <a:solidFill>
                  <a:srgbClr val="EF6565"/>
                </a:solidFill>
                <a:prstDash val="solid"/>
              </a:ln>
              <a:effectLst/>
            </p:spPr>
          </p:cxnSp>
          <p:sp>
            <p:nvSpPr>
              <p:cNvPr id="14" name="Oval 13">
                <a:extLst>
                  <a:ext uri="{FF2B5EF4-FFF2-40B4-BE49-F238E27FC236}">
                    <a16:creationId xmlns:a16="http://schemas.microsoft.com/office/drawing/2014/main" id="{F983679E-EE25-4AB6-AFA1-3EAED6CEB13E}"/>
                  </a:ext>
                </a:extLst>
              </p:cNvPr>
              <p:cNvSpPr/>
              <p:nvPr/>
            </p:nvSpPr>
            <p:spPr>
              <a:xfrm>
                <a:off x="1676400" y="2705100"/>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12" name="Rectangle: Rounded Corners 11">
              <a:extLst>
                <a:ext uri="{FF2B5EF4-FFF2-40B4-BE49-F238E27FC236}">
                  <a16:creationId xmlns:a16="http://schemas.microsoft.com/office/drawing/2014/main" id="{729EFC98-1479-9CAA-433F-02B18B64E626}"/>
                </a:ext>
              </a:extLst>
            </p:cNvPr>
            <p:cNvSpPr/>
            <p:nvPr/>
          </p:nvSpPr>
          <p:spPr>
            <a:xfrm>
              <a:off x="3514725" y="2338008"/>
              <a:ext cx="13763457" cy="2042176"/>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Nguy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hiểm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liên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thiết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cụ</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nghiệp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
        <p:nvSpPr>
          <p:cNvPr id="15" name="Rectangle: Rounded Corners 14">
            <a:extLst>
              <a:ext uri="{FF2B5EF4-FFF2-40B4-BE49-F238E27FC236}">
                <a16:creationId xmlns:a16="http://schemas.microsoft.com/office/drawing/2014/main" id="{86F234A9-CE7F-4C87-81AD-0437A89861F7}"/>
              </a:ext>
            </a:extLst>
          </p:cNvPr>
          <p:cNvSpPr/>
          <p:nvPr/>
        </p:nvSpPr>
        <p:spPr>
          <a:xfrm>
            <a:off x="1269545" y="1627941"/>
            <a:ext cx="2500115" cy="1312992"/>
          </a:xfrm>
          <a:prstGeom prst="roundRect">
            <a:avLst>
              <a:gd name="adj" fmla="val 10788"/>
            </a:avLst>
          </a:prstGeom>
          <a:solidFill>
            <a:srgbClr val="EF6565"/>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Một</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số</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yếu</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tố</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nguy</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hiểm</a:t>
            </a:r>
            <a:endPar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6" name="Freeform 35">
            <a:extLst>
              <a:ext uri="{FF2B5EF4-FFF2-40B4-BE49-F238E27FC236}">
                <a16:creationId xmlns:a16="http://schemas.microsoft.com/office/drawing/2014/main" id="{60F4FF9E-9700-C519-5962-007FC432BF05}"/>
              </a:ext>
            </a:extLst>
          </p:cNvPr>
          <p:cNvSpPr/>
          <p:nvPr/>
        </p:nvSpPr>
        <p:spPr>
          <a:xfrm>
            <a:off x="554366" y="4821948"/>
            <a:ext cx="1461145" cy="2008407"/>
          </a:xfrm>
          <a:custGeom>
            <a:avLst/>
            <a:gdLst/>
            <a:ahLst/>
            <a:cxnLst/>
            <a:rect l="l" t="t" r="r" b="b"/>
            <a:pathLst>
              <a:path w="1474971" h="2027412">
                <a:moveTo>
                  <a:pt x="0" y="0"/>
                </a:moveTo>
                <a:lnTo>
                  <a:pt x="1474971" y="0"/>
                </a:lnTo>
                <a:lnTo>
                  <a:pt x="1474971" y="2027412"/>
                </a:lnTo>
                <a:lnTo>
                  <a:pt x="0" y="2027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nvGrpSpPr>
          <p:cNvPr id="17" name="Group 16">
            <a:extLst>
              <a:ext uri="{FF2B5EF4-FFF2-40B4-BE49-F238E27FC236}">
                <a16:creationId xmlns:a16="http://schemas.microsoft.com/office/drawing/2014/main" id="{87193491-0333-EB8B-0C00-86EC90BFF23A}"/>
              </a:ext>
            </a:extLst>
          </p:cNvPr>
          <p:cNvGrpSpPr/>
          <p:nvPr/>
        </p:nvGrpSpPr>
        <p:grpSpPr>
          <a:xfrm>
            <a:off x="2425701" y="4520042"/>
            <a:ext cx="9096702" cy="832104"/>
            <a:chOff x="2514599" y="2338008"/>
            <a:chExt cx="14763583" cy="1350471"/>
          </a:xfrm>
        </p:grpSpPr>
        <p:grpSp>
          <p:nvGrpSpPr>
            <p:cNvPr id="18" name="Group 17">
              <a:extLst>
                <a:ext uri="{FF2B5EF4-FFF2-40B4-BE49-F238E27FC236}">
                  <a16:creationId xmlns:a16="http://schemas.microsoft.com/office/drawing/2014/main" id="{9AC3F2D1-52FB-C9D4-FF08-28D1FC870430}"/>
                </a:ext>
              </a:extLst>
            </p:cNvPr>
            <p:cNvGrpSpPr/>
            <p:nvPr/>
          </p:nvGrpSpPr>
          <p:grpSpPr>
            <a:xfrm>
              <a:off x="2514599" y="2860845"/>
              <a:ext cx="990601" cy="304800"/>
              <a:chOff x="1676400" y="2449737"/>
              <a:chExt cx="990601" cy="304800"/>
            </a:xfrm>
          </p:grpSpPr>
          <p:cxnSp>
            <p:nvCxnSpPr>
              <p:cNvPr id="20" name="Straight Connector 19">
                <a:extLst>
                  <a:ext uri="{FF2B5EF4-FFF2-40B4-BE49-F238E27FC236}">
                    <a16:creationId xmlns:a16="http://schemas.microsoft.com/office/drawing/2014/main" id="{4A281587-59F1-F5C3-C35A-DE38048F47BE}"/>
                  </a:ext>
                </a:extLst>
              </p:cNvPr>
              <p:cNvCxnSpPr>
                <a:cxnSpLocks/>
              </p:cNvCxnSpPr>
              <p:nvPr/>
            </p:nvCxnSpPr>
            <p:spPr>
              <a:xfrm>
                <a:off x="1828801" y="2602136"/>
                <a:ext cx="838200" cy="0"/>
              </a:xfrm>
              <a:prstGeom prst="line">
                <a:avLst/>
              </a:prstGeom>
              <a:noFill/>
              <a:ln w="57150" cap="flat" cmpd="sng" algn="ctr">
                <a:solidFill>
                  <a:srgbClr val="EF6565"/>
                </a:solidFill>
                <a:prstDash val="solid"/>
              </a:ln>
              <a:effectLst/>
            </p:spPr>
          </p:cxnSp>
          <p:sp>
            <p:nvSpPr>
              <p:cNvPr id="21" name="Oval 20">
                <a:extLst>
                  <a:ext uri="{FF2B5EF4-FFF2-40B4-BE49-F238E27FC236}">
                    <a16:creationId xmlns:a16="http://schemas.microsoft.com/office/drawing/2014/main" id="{CE79EB66-C296-03A8-A84F-0B9411DCB02D}"/>
                  </a:ext>
                </a:extLst>
              </p:cNvPr>
              <p:cNvSpPr/>
              <p:nvPr/>
            </p:nvSpPr>
            <p:spPr>
              <a:xfrm>
                <a:off x="1676400" y="2449737"/>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19" name="Rectangle: Rounded Corners 18">
              <a:extLst>
                <a:ext uri="{FF2B5EF4-FFF2-40B4-BE49-F238E27FC236}">
                  <a16:creationId xmlns:a16="http://schemas.microsoft.com/office/drawing/2014/main" id="{4BE89B96-8E5D-ABD4-9E34-857C9C953F67}"/>
                </a:ext>
              </a:extLst>
            </p:cNvPr>
            <p:cNvSpPr/>
            <p:nvPr/>
          </p:nvSpPr>
          <p:spPr>
            <a:xfrm>
              <a:off x="3514725" y="2338008"/>
              <a:ext cx="13763457" cy="1350471"/>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Nguy hiểm liên quan đến môi trường làm việc.</a:t>
              </a:r>
            </a:p>
          </p:txBody>
        </p:sp>
      </p:grpSp>
      <p:grpSp>
        <p:nvGrpSpPr>
          <p:cNvPr id="22" name="Group 21">
            <a:extLst>
              <a:ext uri="{FF2B5EF4-FFF2-40B4-BE49-F238E27FC236}">
                <a16:creationId xmlns:a16="http://schemas.microsoft.com/office/drawing/2014/main" id="{5813E056-AAE1-1321-1E4F-1E820206BC94}"/>
              </a:ext>
            </a:extLst>
          </p:cNvPr>
          <p:cNvGrpSpPr/>
          <p:nvPr/>
        </p:nvGrpSpPr>
        <p:grpSpPr>
          <a:xfrm>
            <a:off x="2425701" y="5527098"/>
            <a:ext cx="9096702" cy="830925"/>
            <a:chOff x="2514599" y="3031625"/>
            <a:chExt cx="14763583" cy="1348557"/>
          </a:xfrm>
        </p:grpSpPr>
        <p:grpSp>
          <p:nvGrpSpPr>
            <p:cNvPr id="23" name="Group 22">
              <a:extLst>
                <a:ext uri="{FF2B5EF4-FFF2-40B4-BE49-F238E27FC236}">
                  <a16:creationId xmlns:a16="http://schemas.microsoft.com/office/drawing/2014/main" id="{C6C4BC8C-DDDE-4FEE-32B3-02585ADA3307}"/>
                </a:ext>
              </a:extLst>
            </p:cNvPr>
            <p:cNvGrpSpPr/>
            <p:nvPr/>
          </p:nvGrpSpPr>
          <p:grpSpPr>
            <a:xfrm>
              <a:off x="2514599" y="3553503"/>
              <a:ext cx="990601" cy="304800"/>
              <a:chOff x="1676400" y="3142395"/>
              <a:chExt cx="990601" cy="304800"/>
            </a:xfrm>
          </p:grpSpPr>
          <p:cxnSp>
            <p:nvCxnSpPr>
              <p:cNvPr id="25" name="Straight Connector 24">
                <a:extLst>
                  <a:ext uri="{FF2B5EF4-FFF2-40B4-BE49-F238E27FC236}">
                    <a16:creationId xmlns:a16="http://schemas.microsoft.com/office/drawing/2014/main" id="{97EA10E0-C9AC-5F74-2076-726DE04CA9D9}"/>
                  </a:ext>
                </a:extLst>
              </p:cNvPr>
              <p:cNvCxnSpPr>
                <a:cxnSpLocks/>
              </p:cNvCxnSpPr>
              <p:nvPr/>
            </p:nvCxnSpPr>
            <p:spPr>
              <a:xfrm>
                <a:off x="1828801" y="3294794"/>
                <a:ext cx="838200" cy="0"/>
              </a:xfrm>
              <a:prstGeom prst="line">
                <a:avLst/>
              </a:prstGeom>
              <a:noFill/>
              <a:ln w="57150" cap="flat" cmpd="sng" algn="ctr">
                <a:solidFill>
                  <a:srgbClr val="EF6565"/>
                </a:solidFill>
                <a:prstDash val="solid"/>
              </a:ln>
              <a:effectLst/>
            </p:spPr>
          </p:cxnSp>
          <p:sp>
            <p:nvSpPr>
              <p:cNvPr id="26" name="Oval 25">
                <a:extLst>
                  <a:ext uri="{FF2B5EF4-FFF2-40B4-BE49-F238E27FC236}">
                    <a16:creationId xmlns:a16="http://schemas.microsoft.com/office/drawing/2014/main" id="{91C3D0E9-CA03-58B6-8E59-47FD16513362}"/>
                  </a:ext>
                </a:extLst>
              </p:cNvPr>
              <p:cNvSpPr/>
              <p:nvPr/>
            </p:nvSpPr>
            <p:spPr>
              <a:xfrm>
                <a:off x="1676400" y="3142395"/>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24" name="Rectangle: Rounded Corners 23">
              <a:extLst>
                <a:ext uri="{FF2B5EF4-FFF2-40B4-BE49-F238E27FC236}">
                  <a16:creationId xmlns:a16="http://schemas.microsoft.com/office/drawing/2014/main" id="{101C679C-40CD-4354-8DFC-ACDCB05F763C}"/>
                </a:ext>
              </a:extLst>
            </p:cNvPr>
            <p:cNvSpPr/>
            <p:nvPr/>
          </p:nvSpPr>
          <p:spPr>
            <a:xfrm>
              <a:off x="3514725" y="3031625"/>
              <a:ext cx="13763457" cy="1348557"/>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Nguy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hiểm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liên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thức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kĩ</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năng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Tree>
    <p:extLst>
      <p:ext uri="{BB962C8B-B14F-4D97-AF65-F5344CB8AC3E}">
        <p14:creationId xmlns:p14="http://schemas.microsoft.com/office/powerpoint/2010/main" val="49404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DF77EB-0AD5-8E42-122E-457A3FBA5646}"/>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500823F-71C4-C1C0-4E94-4A026A757FA3}"/>
              </a:ext>
            </a:extLst>
          </p:cNvPr>
          <p:cNvSpPr/>
          <p:nvPr/>
        </p:nvSpPr>
        <p:spPr>
          <a:xfrm>
            <a:off x="3942184" y="1476257"/>
            <a:ext cx="7000704" cy="3348956"/>
          </a:xfrm>
          <a:prstGeom prst="roundRect">
            <a:avLst>
              <a:gd name="adj" fmla="val 6583"/>
            </a:avLst>
          </a:prstGeom>
          <a:solidFill>
            <a:schemeClr val="accent6">
              <a:lumMod val="20000"/>
              <a:lumOff val="80000"/>
            </a:schemeClr>
          </a:solidFill>
          <a:ln w="28575" cap="flat" cmpd="sng" algn="ctr">
            <a:solidFill>
              <a:schemeClr val="accent6"/>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rPr>
              <a:t>Với mỗi loại mối nguy hiểm đã liệt kê, các em đề xuất những cách thức giữ an toàn cho bản thân người làm nghề và cho cả những người xung quanh khi thực hiện các công việc của nghề đó.</a:t>
            </a:r>
          </a:p>
        </p:txBody>
      </p:sp>
      <p:sp>
        <p:nvSpPr>
          <p:cNvPr id="6" name="Freeform 7">
            <a:extLst>
              <a:ext uri="{FF2B5EF4-FFF2-40B4-BE49-F238E27FC236}">
                <a16:creationId xmlns:a16="http://schemas.microsoft.com/office/drawing/2014/main" id="{8E13194C-7CD0-08F8-F94A-4FA2392BE8FD}"/>
              </a:ext>
            </a:extLst>
          </p:cNvPr>
          <p:cNvSpPr/>
          <p:nvPr/>
        </p:nvSpPr>
        <p:spPr>
          <a:xfrm flipH="1">
            <a:off x="614112" y="2798008"/>
            <a:ext cx="3602288" cy="3936926"/>
          </a:xfrm>
          <a:custGeom>
            <a:avLst/>
            <a:gdLst/>
            <a:ahLst/>
            <a:cxnLst/>
            <a:rect l="l" t="t" r="r" b="b"/>
            <a:pathLst>
              <a:path w="6303382" h="6888942">
                <a:moveTo>
                  <a:pt x="6303382" y="0"/>
                </a:moveTo>
                <a:lnTo>
                  <a:pt x="0" y="0"/>
                </a:lnTo>
                <a:lnTo>
                  <a:pt x="0" y="6888942"/>
                </a:lnTo>
                <a:lnTo>
                  <a:pt x="6303382" y="6888942"/>
                </a:lnTo>
                <a:lnTo>
                  <a:pt x="6303382" y="0"/>
                </a:lnTo>
                <a:close/>
              </a:path>
            </a:pathLst>
          </a:custGeom>
          <a:blipFill>
            <a:blip r:embed="rId4"/>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02311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210A81-A28F-C4D5-FF7D-CF4C7C34BEAC}"/>
            </a:ext>
          </a:extLst>
        </p:cNvPr>
        <p:cNvGrpSpPr/>
        <p:nvPr/>
      </p:nvGrpSpPr>
      <p:grpSpPr>
        <a:xfrm>
          <a:off x="0" y="0"/>
          <a:ext cx="0" cy="0"/>
          <a:chOff x="0" y="0"/>
          <a:chExt cx="0" cy="0"/>
        </a:xfrm>
      </p:grpSpPr>
      <p:sp>
        <p:nvSpPr>
          <p:cNvPr id="4" name="Freeform 5">
            <a:extLst>
              <a:ext uri="{FF2B5EF4-FFF2-40B4-BE49-F238E27FC236}">
                <a16:creationId xmlns:a16="http://schemas.microsoft.com/office/drawing/2014/main" id="{293FE490-582D-89E0-3887-FB6FBA250519}"/>
              </a:ext>
            </a:extLst>
          </p:cNvPr>
          <p:cNvSpPr/>
          <p:nvPr/>
        </p:nvSpPr>
        <p:spPr>
          <a:xfrm>
            <a:off x="6423752" y="1143001"/>
            <a:ext cx="3505200" cy="1601319"/>
          </a:xfrm>
          <a:custGeom>
            <a:avLst/>
            <a:gdLst/>
            <a:ahLst/>
            <a:cxnLst/>
            <a:rect l="l" t="t" r="r" b="b"/>
            <a:pathLst>
              <a:path w="15979806" h="8229600">
                <a:moveTo>
                  <a:pt x="0" y="0"/>
                </a:moveTo>
                <a:lnTo>
                  <a:pt x="15979806" y="0"/>
                </a:lnTo>
                <a:lnTo>
                  <a:pt x="15979806" y="8229600"/>
                </a:lnTo>
                <a:lnTo>
                  <a:pt x="0" y="8229600"/>
                </a:lnTo>
                <a:lnTo>
                  <a:pt x="0" y="0"/>
                </a:lnTo>
                <a:close/>
              </a:path>
            </a:pathLst>
          </a:custGeom>
          <a:blipFill>
            <a:blip r:embed="rId4"/>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7" name="Freeform 3">
            <a:extLst>
              <a:ext uri="{FF2B5EF4-FFF2-40B4-BE49-F238E27FC236}">
                <a16:creationId xmlns:a16="http://schemas.microsoft.com/office/drawing/2014/main" id="{C9FA154E-424E-E6EE-66AD-4EAD1A2C2719}"/>
              </a:ext>
            </a:extLst>
          </p:cNvPr>
          <p:cNvSpPr/>
          <p:nvPr/>
        </p:nvSpPr>
        <p:spPr>
          <a:xfrm>
            <a:off x="1352551" y="1676553"/>
            <a:ext cx="1820993" cy="2368772"/>
          </a:xfrm>
          <a:custGeom>
            <a:avLst/>
            <a:gdLst/>
            <a:ahLst/>
            <a:cxnLst/>
            <a:rect l="l" t="t" r="r" b="b"/>
            <a:pathLst>
              <a:path w="3163252" h="4114800">
                <a:moveTo>
                  <a:pt x="0" y="0"/>
                </a:moveTo>
                <a:lnTo>
                  <a:pt x="3163252" y="0"/>
                </a:lnTo>
                <a:lnTo>
                  <a:pt x="316325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8" name="Rectangle: Rounded Corners 7">
            <a:extLst>
              <a:ext uri="{FF2B5EF4-FFF2-40B4-BE49-F238E27FC236}">
                <a16:creationId xmlns:a16="http://schemas.microsoft.com/office/drawing/2014/main" id="{4F13269F-3BB5-9576-72B1-734ADE7CCB0E}"/>
              </a:ext>
            </a:extLst>
          </p:cNvPr>
          <p:cNvSpPr/>
          <p:nvPr/>
        </p:nvSpPr>
        <p:spPr>
          <a:xfrm>
            <a:off x="265431" y="3873651"/>
            <a:ext cx="4045250" cy="2780063"/>
          </a:xfrm>
          <a:prstGeom prst="roundRect">
            <a:avLst>
              <a:gd name="adj" fmla="val 6167"/>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Nguy</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hiểm</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rủi</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ro</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có</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thể</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xảy</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ra</a:t>
            </a:r>
            <a:endPar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tai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nạn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bất</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cẩn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sử</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cụ</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nấu</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ăn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(dao,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kéo</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bỏng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lửa</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hoặc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nước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sôi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nấu</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ăn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9" name="Rectangle: Rounded Corners 8">
            <a:extLst>
              <a:ext uri="{FF2B5EF4-FFF2-40B4-BE49-F238E27FC236}">
                <a16:creationId xmlns:a16="http://schemas.microsoft.com/office/drawing/2014/main" id="{288B72FF-2C42-3683-55B7-47BC7A620D4C}"/>
              </a:ext>
            </a:extLst>
          </p:cNvPr>
          <p:cNvSpPr/>
          <p:nvPr/>
        </p:nvSpPr>
        <p:spPr>
          <a:xfrm>
            <a:off x="4426136" y="2744320"/>
            <a:ext cx="7500433" cy="3909394"/>
          </a:xfrm>
          <a:prstGeom prst="roundRect">
            <a:avLst>
              <a:gd name="adj" fmla="val 6167"/>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Cách</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giữ</a:t>
            </a:r>
            <a:r>
              <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rPr>
              <a:t> an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ea typeface="+mn-ea"/>
                <a:cs typeface="Arial" panose="020B0604020202020204" pitchFamily="34" charset="0"/>
              </a:rPr>
              <a:t>toàn</a:t>
            </a:r>
            <a:endParaRPr kumimoji="0" lang="en-US" b="1" i="0" u="none" strike="noStrike" kern="0" cap="none" spc="0" normalizeH="0" baseline="0" noProof="0" dirty="0">
              <a:ln>
                <a:noFill/>
              </a:ln>
              <a:solidFill>
                <a:srgbClr val="EF6565"/>
              </a:solidFill>
              <a:effectLst/>
              <a:uLnTx/>
              <a:uFillTx/>
              <a:latin typeface="UTM Avo" panose="02040603050506020204" pitchFamily="18" charset="0"/>
              <a:ea typeface="+mn-ea"/>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sử</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cụ</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nấu</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ăn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đúng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luôn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cẩn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trọng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Luôn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sắp</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xếp</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dùng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ngăn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nắp</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khoa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đúng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nơi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định</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Giữ</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khoảng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an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toàn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nấu</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bếp</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lửa</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Sử</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cụ</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hỗ</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trợ</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phải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tiếp</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xúc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gần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lửa</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nước</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sôi</a:t>
            </a:r>
            <a:endPar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phương</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tiện</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sơ</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cứu</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xử</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lí</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sự</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cố</a:t>
            </a:r>
            <a:r>
              <a:rPr kumimoji="0" lang="en-US"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147802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0C6D49-6342-B3FE-67B3-E9D57657537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8452A2F-42C3-23B4-1384-3A93B7938893}"/>
              </a:ext>
            </a:extLst>
          </p:cNvPr>
          <p:cNvSpPr/>
          <p:nvPr/>
        </p:nvSpPr>
        <p:spPr>
          <a:xfrm>
            <a:off x="1676400" y="1617932"/>
            <a:ext cx="4114800" cy="660400"/>
          </a:xfrm>
          <a:prstGeom prst="roundRect">
            <a:avLst>
              <a:gd name="adj" fmla="val 50000"/>
            </a:avLst>
          </a:prstGeom>
          <a:solidFill>
            <a:srgbClr val="4BACC6">
              <a:lumMod val="75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Gợi</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ý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thảo</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luận</a:t>
            </a:r>
            <a:r>
              <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p>
        </p:txBody>
      </p:sp>
      <p:sp>
        <p:nvSpPr>
          <p:cNvPr id="10" name="Rectangle: Rounded Corners 9">
            <a:extLst>
              <a:ext uri="{FF2B5EF4-FFF2-40B4-BE49-F238E27FC236}">
                <a16:creationId xmlns:a16="http://schemas.microsoft.com/office/drawing/2014/main" id="{3597622A-31B8-C6B5-6C2F-E5D87B709337}"/>
              </a:ext>
            </a:extLst>
          </p:cNvPr>
          <p:cNvSpPr/>
          <p:nvPr/>
        </p:nvSpPr>
        <p:spPr>
          <a:xfrm>
            <a:off x="457200" y="2418667"/>
            <a:ext cx="6553200" cy="1771698"/>
          </a:xfrm>
          <a:prstGeom prst="roundRect">
            <a:avLst>
              <a:gd name="adj" fmla="val 13626"/>
            </a:avLst>
          </a:prstGeom>
          <a:solidFill>
            <a:schemeClr val="accent5">
              <a:lumMod val="20000"/>
              <a:lumOff val="80000"/>
            </a:schemeClr>
          </a:solidFill>
          <a:ln w="28575" cap="flat" cmpd="sng" algn="ctr">
            <a:solidFill>
              <a:srgbClr val="4F81BD">
                <a:shade val="15000"/>
              </a:srgbClr>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latin typeface="UTM Avo" panose="02040603050506020204" pitchFamily="18" charset="0"/>
                <a:cs typeface="Arial" panose="020B0604020202020204" pitchFamily="34" charset="0"/>
              </a:rPr>
              <a:t>Nghề mà em đang quan tâm có dễ xảy ra các mối nguy hiểm như đã nêu không? Vì sao?</a:t>
            </a:r>
          </a:p>
        </p:txBody>
      </p:sp>
      <p:sp>
        <p:nvSpPr>
          <p:cNvPr id="11" name="Rectangle: Rounded Corners 10">
            <a:extLst>
              <a:ext uri="{FF2B5EF4-FFF2-40B4-BE49-F238E27FC236}">
                <a16:creationId xmlns:a16="http://schemas.microsoft.com/office/drawing/2014/main" id="{A9F56163-C030-228E-FAE7-961C51AC5EBA}"/>
              </a:ext>
            </a:extLst>
          </p:cNvPr>
          <p:cNvSpPr/>
          <p:nvPr/>
        </p:nvSpPr>
        <p:spPr>
          <a:xfrm>
            <a:off x="457200" y="4330700"/>
            <a:ext cx="6553200" cy="2431245"/>
          </a:xfrm>
          <a:prstGeom prst="roundRect">
            <a:avLst>
              <a:gd name="adj" fmla="val 13626"/>
            </a:avLst>
          </a:prstGeom>
          <a:solidFill>
            <a:schemeClr val="accent5">
              <a:lumMod val="20000"/>
              <a:lumOff val="80000"/>
            </a:schemeClr>
          </a:solidFill>
          <a:ln w="28575" cap="flat" cmpd="sng" algn="ctr">
            <a:solidFill>
              <a:srgbClr val="4F81BD">
                <a:shade val="15000"/>
              </a:srgbClr>
            </a:solidFill>
            <a:prstDash val="dash"/>
          </a:ln>
          <a:effectLst/>
        </p:spPr>
        <p:txBody>
          <a:bodyPr rtlCol="0" anchor="ctr"/>
          <a:lstStyle/>
          <a:p>
            <a:pPr algn="just" defTabSz="609539">
              <a:lnSpc>
                <a:spcPct val="150000"/>
              </a:lnSpc>
              <a:defRPr/>
            </a:pPr>
            <a:r>
              <a:rPr lang="vi-VN" sz="2400" kern="0" dirty="0">
                <a:latin typeface="UTM Avo" panose="02040603050506020204" pitchFamily="18" charset="0"/>
                <a:cs typeface="Arial" panose="020B0604020202020204" pitchFamily="34" charset="0"/>
              </a:rPr>
              <a:t>Chúng ta nên xử lí như thế nào nếu không may do bất cẩn (hoặc do nguyên nhân khách quan khác) trong khi làm nghề mà gây hại cho người khác?</a:t>
            </a:r>
          </a:p>
        </p:txBody>
      </p:sp>
      <p:sp>
        <p:nvSpPr>
          <p:cNvPr id="12" name="Freeform 12">
            <a:extLst>
              <a:ext uri="{FF2B5EF4-FFF2-40B4-BE49-F238E27FC236}">
                <a16:creationId xmlns:a16="http://schemas.microsoft.com/office/drawing/2014/main" id="{A261238D-2AB2-FAE2-7568-ECE664F0B82F}"/>
              </a:ext>
            </a:extLst>
          </p:cNvPr>
          <p:cNvSpPr/>
          <p:nvPr/>
        </p:nvSpPr>
        <p:spPr>
          <a:xfrm>
            <a:off x="7494045" y="2652914"/>
            <a:ext cx="4139156" cy="4109031"/>
          </a:xfrm>
          <a:custGeom>
            <a:avLst/>
            <a:gdLst/>
            <a:ahLst/>
            <a:cxnLst/>
            <a:rect l="l" t="t" r="r" b="b"/>
            <a:pathLst>
              <a:path w="9064268" h="8229600">
                <a:moveTo>
                  <a:pt x="0" y="0"/>
                </a:moveTo>
                <a:lnTo>
                  <a:pt x="9064268" y="0"/>
                </a:lnTo>
                <a:lnTo>
                  <a:pt x="9064268" y="8229600"/>
                </a:lnTo>
                <a:lnTo>
                  <a:pt x="0" y="8229600"/>
                </a:lnTo>
                <a:lnTo>
                  <a:pt x="0" y="0"/>
                </a:lnTo>
                <a:close/>
              </a:path>
            </a:pathLst>
          </a:custGeom>
          <a:blipFill>
            <a:blip r:embed="rId4"/>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43514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16333-A24C-E2EB-B53C-A6461565352A}"/>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55C9E05-5D23-F3E4-2B36-9984D0136FE1}"/>
              </a:ext>
            </a:extLst>
          </p:cNvPr>
          <p:cNvGrpSpPr/>
          <p:nvPr/>
        </p:nvGrpSpPr>
        <p:grpSpPr>
          <a:xfrm>
            <a:off x="1245057" y="1890715"/>
            <a:ext cx="9701886" cy="3868955"/>
            <a:chOff x="1245057" y="1031056"/>
            <a:chExt cx="9701886" cy="3868955"/>
          </a:xfrm>
        </p:grpSpPr>
        <p:grpSp>
          <p:nvGrpSpPr>
            <p:cNvPr id="2" name="Group 1">
              <a:extLst>
                <a:ext uri="{FF2B5EF4-FFF2-40B4-BE49-F238E27FC236}">
                  <a16:creationId xmlns:a16="http://schemas.microsoft.com/office/drawing/2014/main" id="{55339C32-3737-3495-BD57-18BB9DA63C27}"/>
                </a:ext>
              </a:extLst>
            </p:cNvPr>
            <p:cNvGrpSpPr/>
            <p:nvPr/>
          </p:nvGrpSpPr>
          <p:grpSpPr>
            <a:xfrm>
              <a:off x="1245057" y="1031056"/>
              <a:ext cx="9701886" cy="3868955"/>
              <a:chOff x="2211362" y="935758"/>
              <a:chExt cx="9701886" cy="3868955"/>
            </a:xfrm>
          </p:grpSpPr>
          <p:sp>
            <p:nvSpPr>
              <p:cNvPr id="3" name="Rounded Rectangle 34">
                <a:extLst>
                  <a:ext uri="{FF2B5EF4-FFF2-40B4-BE49-F238E27FC236}">
                    <a16:creationId xmlns:a16="http://schemas.microsoft.com/office/drawing/2014/main" id="{434CC81A-CB92-FB41-250A-F282348FE1C3}"/>
                  </a:ext>
                </a:extLst>
              </p:cNvPr>
              <p:cNvSpPr/>
              <p:nvPr/>
            </p:nvSpPr>
            <p:spPr>
              <a:xfrm>
                <a:off x="5703999" y="935758"/>
                <a:ext cx="2716613" cy="706242"/>
              </a:xfrm>
              <a:prstGeom prst="roundRect">
                <a:avLst/>
              </a:prstGeom>
              <a:solidFill>
                <a:schemeClr val="bg1"/>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F9CCB6E8-8803-62F4-C5BC-C78D0E6F7014}"/>
                  </a:ext>
                </a:extLst>
              </p:cNvPr>
              <p:cNvSpPr/>
              <p:nvPr/>
            </p:nvSpPr>
            <p:spPr>
              <a:xfrm>
                <a:off x="2211362" y="1642001"/>
                <a:ext cx="9701886" cy="3162712"/>
              </a:xfrm>
              <a:prstGeom prst="roundRect">
                <a:avLst>
                  <a:gd name="adj" fmla="val 6050"/>
                </a:avLst>
              </a:prstGeom>
              <a:solidFill>
                <a:schemeClr val="accent6">
                  <a:lumMod val="20000"/>
                  <a:lumOff val="8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9BEDE1C1-102E-6702-561B-F5AA33348324}"/>
                </a:ext>
              </a:extLst>
            </p:cNvPr>
            <p:cNvSpPr txBox="1"/>
            <p:nvPr/>
          </p:nvSpPr>
          <p:spPr>
            <a:xfrm>
              <a:off x="1408476" y="1926735"/>
              <a:ext cx="9348423" cy="2783839"/>
            </a:xfrm>
            <a:prstGeom prst="rect">
              <a:avLst/>
            </a:prstGeom>
            <a:noFill/>
          </p:spPr>
          <p:txBody>
            <a:bodyPr wrap="square">
              <a:spAutoFit/>
            </a:bodyPr>
            <a:lstStyle/>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Nghề nào cũng tiềm tàng những mối nguy hiểm nhất định, có thể gây hại cho chính người làm nghề hoặc cho những người xung quanh. </a:t>
              </a:r>
            </a:p>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Vì vậy, chúng ta cần hiểu rõ các mối nguy hiểm này để biết tự phòng tránh, giữ an toàn cho mình và người khác.</a:t>
              </a:r>
            </a:p>
          </p:txBody>
        </p:sp>
      </p:grpSp>
    </p:spTree>
    <p:extLst>
      <p:ext uri="{BB962C8B-B14F-4D97-AF65-F5344CB8AC3E}">
        <p14:creationId xmlns:p14="http://schemas.microsoft.com/office/powerpoint/2010/main" val="25490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D282A8-37EC-5444-2A62-248205DAD28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90CD6FE-56B6-1259-F5AB-C589D5DFDEF4}"/>
              </a:ext>
            </a:extLst>
          </p:cNvPr>
          <p:cNvSpPr txBox="1"/>
          <p:nvPr/>
        </p:nvSpPr>
        <p:spPr>
          <a:xfrm>
            <a:off x="836897" y="1469730"/>
            <a:ext cx="10518204" cy="3007490"/>
          </a:xfrm>
          <a:prstGeom prst="rect">
            <a:avLst/>
          </a:prstGeom>
          <a:noFill/>
        </p:spPr>
        <p:txBody>
          <a:bodyPr wrap="square">
            <a:spAutoFit/>
          </a:bodyPr>
          <a:lstStyle/>
          <a:p>
            <a:pPr algn="ctr" defTabSz="609539">
              <a:lnSpc>
                <a:spcPct val="150000"/>
              </a:lnSpc>
            </a:pPr>
            <a:r>
              <a:rPr lang="en-US" sz="4400" b="1">
                <a:solidFill>
                  <a:prstClr val="black"/>
                </a:solidFill>
                <a:latin typeface="UTM Avo" panose="02040603050506020204" pitchFamily="18" charset="0"/>
                <a:cs typeface="Arial" panose="020B0604020202020204" pitchFamily="34" charset="0"/>
              </a:rPr>
              <a:t>HOẠT ĐỘNG 4. TÌM HIỂU PHẨM CHẤT, NĂNG LỰC CẦN CÓ CỦA NGHỀ EM QUAN TÂM</a:t>
            </a:r>
            <a:endParaRPr lang="en-US" sz="4400" b="1" dirty="0">
              <a:solidFill>
                <a:prstClr val="black"/>
              </a:solidFill>
              <a:latin typeface="UTM Avo" panose="02040603050506020204" pitchFamily="18" charset="0"/>
              <a:cs typeface="Arial" panose="020B0604020202020204" pitchFamily="34" charset="0"/>
            </a:endParaRPr>
          </a:p>
        </p:txBody>
      </p:sp>
      <p:pic>
        <p:nvPicPr>
          <p:cNvPr id="6" name="Picture 2" descr="Thank you illustration essential workers">
            <a:extLst>
              <a:ext uri="{FF2B5EF4-FFF2-40B4-BE49-F238E27FC236}">
                <a16:creationId xmlns:a16="http://schemas.microsoft.com/office/drawing/2014/main" id="{DD6F8C72-0B5A-42B4-DA70-FAA2DFBF67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8898" y="4475689"/>
            <a:ext cx="3574203" cy="2382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41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AB5D94-A7C1-FB51-8FBB-6F42F260D901}"/>
            </a:ext>
          </a:extLst>
        </p:cNvPr>
        <p:cNvGrpSpPr/>
        <p:nvPr/>
      </p:nvGrpSpPr>
      <p:grpSpPr>
        <a:xfrm>
          <a:off x="0" y="0"/>
          <a:ext cx="0" cy="0"/>
          <a:chOff x="0" y="0"/>
          <a:chExt cx="0" cy="0"/>
        </a:xfrm>
      </p:grpSpPr>
      <p:pic>
        <p:nvPicPr>
          <p:cNvPr id="6" name="Picture 4">
            <a:extLst>
              <a:ext uri="{FF2B5EF4-FFF2-40B4-BE49-F238E27FC236}">
                <a16:creationId xmlns:a16="http://schemas.microsoft.com/office/drawing/2014/main" id="{425331F5-B9D8-C68C-1E9C-D1804CCAD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85237" y="2354295"/>
            <a:ext cx="2972762" cy="4149796"/>
          </a:xfrm>
          <a:prstGeom prst="rect">
            <a:avLst/>
          </a:prstGeom>
        </p:spPr>
      </p:pic>
      <p:sp>
        <p:nvSpPr>
          <p:cNvPr id="7" name="Rectangle: Rounded Corners 6">
            <a:extLst>
              <a:ext uri="{FF2B5EF4-FFF2-40B4-BE49-F238E27FC236}">
                <a16:creationId xmlns:a16="http://schemas.microsoft.com/office/drawing/2014/main" id="{F10A7D73-0CDB-1CA9-D2EC-4E4296EEE5A3}"/>
              </a:ext>
            </a:extLst>
          </p:cNvPr>
          <p:cNvSpPr/>
          <p:nvPr/>
        </p:nvSpPr>
        <p:spPr>
          <a:xfrm>
            <a:off x="7565080" y="1363741"/>
            <a:ext cx="3991920" cy="812800"/>
          </a:xfrm>
          <a:prstGeom prst="roundRect">
            <a:avLst>
              <a:gd name="adj" fmla="val 50000"/>
            </a:avLst>
          </a:prstGeom>
          <a:solidFill>
            <a:srgbClr val="FFB365"/>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Thực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hiện</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nhiệm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vụ</a:t>
            </a:r>
            <a:endPar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1A721037-887E-999A-2628-CED72706E11B}"/>
              </a:ext>
            </a:extLst>
          </p:cNvPr>
          <p:cNvSpPr/>
          <p:nvPr/>
        </p:nvSpPr>
        <p:spPr>
          <a:xfrm>
            <a:off x="635000" y="2239995"/>
            <a:ext cx="6553200" cy="812800"/>
          </a:xfrm>
          <a:prstGeom prst="roundRect">
            <a:avLst>
              <a:gd name="adj" fmla="val 13626"/>
            </a:avLst>
          </a:prstGeom>
          <a:solidFill>
            <a:schemeClr val="accent2">
              <a:lumMod val="20000"/>
              <a:lumOff val="80000"/>
            </a:schemeClr>
          </a:solidFill>
          <a:ln w="28575" cap="flat" cmpd="sng" algn="ctr">
            <a:solidFill>
              <a:srgbClr val="4F81BD">
                <a:shade val="15000"/>
              </a:srgbClr>
            </a:solidFill>
            <a:prstDash val="dash"/>
          </a:ln>
          <a:effectLst/>
        </p:spPr>
        <p:txBody>
          <a:bodyPr rtlCol="0" anchor="ctr"/>
          <a:lstStyle/>
          <a:p>
            <a:pPr marL="0" marR="0" lvl="0" indent="0" algn="just" defTabSz="609539" eaLnBrk="1" fontAlgn="auto" latinLnBrk="0" hangingPunct="1">
              <a:lnSpc>
                <a:spcPct val="100000"/>
              </a:lnSpc>
              <a:spcBef>
                <a:spcPts val="0"/>
              </a:spcBef>
              <a:spcAft>
                <a:spcPts val="0"/>
              </a:spcAft>
              <a:buClrTx/>
              <a:buSzTx/>
              <a:buFontTx/>
              <a:buNone/>
              <a:tabLst/>
              <a:defRPr/>
            </a:pPr>
            <a:r>
              <a:rPr lang="vi-VN" sz="2400" kern="0" dirty="0">
                <a:latin typeface="UTM Avo" panose="02040603050506020204" pitchFamily="18" charset="0"/>
                <a:cs typeface="Arial" panose="020B0604020202020204" pitchFamily="34" charset="0"/>
              </a:rPr>
              <a:t>Chọn một nghề em đang quan tâm nhất.</a:t>
            </a:r>
          </a:p>
        </p:txBody>
      </p:sp>
      <p:sp>
        <p:nvSpPr>
          <p:cNvPr id="16" name="Rectangle: Rounded Corners 15">
            <a:extLst>
              <a:ext uri="{FF2B5EF4-FFF2-40B4-BE49-F238E27FC236}">
                <a16:creationId xmlns:a16="http://schemas.microsoft.com/office/drawing/2014/main" id="{327AB25D-B9F7-F306-BAD9-DB83B3EA87A9}"/>
              </a:ext>
            </a:extLst>
          </p:cNvPr>
          <p:cNvSpPr/>
          <p:nvPr/>
        </p:nvSpPr>
        <p:spPr>
          <a:xfrm>
            <a:off x="635000" y="3204397"/>
            <a:ext cx="6553200" cy="1381125"/>
          </a:xfrm>
          <a:prstGeom prst="roundRect">
            <a:avLst>
              <a:gd name="adj" fmla="val 13626"/>
            </a:avLst>
          </a:prstGeom>
          <a:solidFill>
            <a:schemeClr val="accent2">
              <a:lumMod val="20000"/>
              <a:lumOff val="80000"/>
            </a:schemeClr>
          </a:solidFill>
          <a:ln w="28575" cap="flat" cmpd="sng" algn="ctr">
            <a:solidFill>
              <a:srgbClr val="4F81BD">
                <a:shade val="15000"/>
              </a:srgbClr>
            </a:solidFill>
            <a:prstDash val="dash"/>
          </a:ln>
          <a:effectLst/>
        </p:spPr>
        <p:txBody>
          <a:bodyPr rtlCol="0" anchor="ctr"/>
          <a:lstStyle/>
          <a:p>
            <a:pPr algn="just" defTabSz="609539">
              <a:lnSpc>
                <a:spcPct val="150000"/>
              </a:lnSpc>
              <a:defRPr/>
            </a:pPr>
            <a:r>
              <a:rPr lang="vi-VN" sz="2400" kern="0" dirty="0">
                <a:latin typeface="UTM Avo" panose="02040603050506020204" pitchFamily="18" charset="0"/>
                <a:cs typeface="Arial" panose="020B0604020202020204" pitchFamily="34" charset="0"/>
              </a:rPr>
              <a:t>Viết ra các phẩm chất và năng lực cơ bản mà người làm nghề đó cần có.</a:t>
            </a:r>
          </a:p>
        </p:txBody>
      </p:sp>
      <p:sp>
        <p:nvSpPr>
          <p:cNvPr id="17" name="Rectangle: Rounded Corners 16">
            <a:extLst>
              <a:ext uri="{FF2B5EF4-FFF2-40B4-BE49-F238E27FC236}">
                <a16:creationId xmlns:a16="http://schemas.microsoft.com/office/drawing/2014/main" id="{A441B258-2F95-A745-BE8C-D6105031A0A0}"/>
              </a:ext>
            </a:extLst>
          </p:cNvPr>
          <p:cNvSpPr/>
          <p:nvPr/>
        </p:nvSpPr>
        <p:spPr>
          <a:xfrm>
            <a:off x="635000" y="4737124"/>
            <a:ext cx="6553200" cy="1381125"/>
          </a:xfrm>
          <a:prstGeom prst="roundRect">
            <a:avLst>
              <a:gd name="adj" fmla="val 13626"/>
            </a:avLst>
          </a:prstGeom>
          <a:solidFill>
            <a:schemeClr val="accent2">
              <a:lumMod val="20000"/>
              <a:lumOff val="80000"/>
            </a:schemeClr>
          </a:solidFill>
          <a:ln w="28575" cap="flat" cmpd="sng" algn="ctr">
            <a:solidFill>
              <a:srgbClr val="4F81BD">
                <a:shade val="15000"/>
              </a:srgbClr>
            </a:solidFill>
            <a:prstDash val="dash"/>
          </a:ln>
          <a:effectLst/>
        </p:spPr>
        <p:txBody>
          <a:bodyPr rtlCol="0" anchor="ctr"/>
          <a:lstStyle/>
          <a:p>
            <a:pPr marR="0" lvl="0" indent="0" algn="just" defTabSz="609539" fontAlgn="auto">
              <a:lnSpc>
                <a:spcPct val="150000"/>
              </a:lnSpc>
              <a:spcBef>
                <a:spcPts val="0"/>
              </a:spcBef>
              <a:spcAft>
                <a:spcPts val="0"/>
              </a:spcAft>
              <a:buClrTx/>
              <a:buSzTx/>
              <a:buFontTx/>
              <a:buNone/>
              <a:tabLst/>
              <a:defRPr/>
            </a:pPr>
            <a:r>
              <a:rPr lang="vi-VN" sz="2400" kern="0" dirty="0">
                <a:latin typeface="UTM Avo" panose="02040603050506020204" pitchFamily="18" charset="0"/>
                <a:cs typeface="Arial" panose="020B0604020202020204" pitchFamily="34" charset="0"/>
              </a:rPr>
              <a:t>Nêu dự định của em về việc rèn luyện các phẩm chất, năng lực đó.</a:t>
            </a:r>
          </a:p>
        </p:txBody>
      </p:sp>
    </p:spTree>
    <p:extLst>
      <p:ext uri="{BB962C8B-B14F-4D97-AF65-F5344CB8AC3E}">
        <p14:creationId xmlns:p14="http://schemas.microsoft.com/office/powerpoint/2010/main" val="268815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23CF17B-5AC0-D20A-5B71-8936F71494CE}"/>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F20CBB6-0B5B-97FB-2098-21E4876895CA}"/>
              </a:ext>
            </a:extLst>
          </p:cNvPr>
          <p:cNvCxnSpPr>
            <a:cxnSpLocks/>
          </p:cNvCxnSpPr>
          <p:nvPr/>
        </p:nvCxnSpPr>
        <p:spPr>
          <a:xfrm>
            <a:off x="2527299" y="2336800"/>
            <a:ext cx="0" cy="4521200"/>
          </a:xfrm>
          <a:prstGeom prst="line">
            <a:avLst/>
          </a:prstGeom>
          <a:noFill/>
          <a:ln w="57150" cap="flat" cmpd="sng" algn="ctr">
            <a:solidFill>
              <a:srgbClr val="EF6565"/>
            </a:solidFill>
            <a:prstDash val="solid"/>
          </a:ln>
          <a:effectLst/>
        </p:spPr>
      </p:cxnSp>
      <p:grpSp>
        <p:nvGrpSpPr>
          <p:cNvPr id="10" name="Group 9">
            <a:extLst>
              <a:ext uri="{FF2B5EF4-FFF2-40B4-BE49-F238E27FC236}">
                <a16:creationId xmlns:a16="http://schemas.microsoft.com/office/drawing/2014/main" id="{C07329B8-BE9B-EB75-1E94-079C572E8C5C}"/>
              </a:ext>
            </a:extLst>
          </p:cNvPr>
          <p:cNvGrpSpPr/>
          <p:nvPr/>
        </p:nvGrpSpPr>
        <p:grpSpPr>
          <a:xfrm>
            <a:off x="2425701" y="2943282"/>
            <a:ext cx="9096702" cy="832104"/>
            <a:chOff x="2514599" y="2338008"/>
            <a:chExt cx="14763583" cy="1350471"/>
          </a:xfrm>
        </p:grpSpPr>
        <p:grpSp>
          <p:nvGrpSpPr>
            <p:cNvPr id="11" name="Group 10">
              <a:extLst>
                <a:ext uri="{FF2B5EF4-FFF2-40B4-BE49-F238E27FC236}">
                  <a16:creationId xmlns:a16="http://schemas.microsoft.com/office/drawing/2014/main" id="{B2E07F7C-AB01-46DE-6B85-D4C5F63FB23E}"/>
                </a:ext>
              </a:extLst>
            </p:cNvPr>
            <p:cNvGrpSpPr/>
            <p:nvPr/>
          </p:nvGrpSpPr>
          <p:grpSpPr>
            <a:xfrm>
              <a:off x="2514599" y="2860845"/>
              <a:ext cx="990601" cy="304800"/>
              <a:chOff x="1676400" y="2449737"/>
              <a:chExt cx="990601" cy="304800"/>
            </a:xfrm>
          </p:grpSpPr>
          <p:cxnSp>
            <p:nvCxnSpPr>
              <p:cNvPr id="13" name="Straight Connector 12">
                <a:extLst>
                  <a:ext uri="{FF2B5EF4-FFF2-40B4-BE49-F238E27FC236}">
                    <a16:creationId xmlns:a16="http://schemas.microsoft.com/office/drawing/2014/main" id="{F3BA4BC5-94A7-A291-1A6E-EFB7BD0F73FC}"/>
                  </a:ext>
                </a:extLst>
              </p:cNvPr>
              <p:cNvCxnSpPr>
                <a:cxnSpLocks/>
              </p:cNvCxnSpPr>
              <p:nvPr/>
            </p:nvCxnSpPr>
            <p:spPr>
              <a:xfrm>
                <a:off x="1828801" y="2602136"/>
                <a:ext cx="838200" cy="0"/>
              </a:xfrm>
              <a:prstGeom prst="line">
                <a:avLst/>
              </a:prstGeom>
              <a:noFill/>
              <a:ln w="57150" cap="flat" cmpd="sng" algn="ctr">
                <a:solidFill>
                  <a:srgbClr val="EF6565"/>
                </a:solidFill>
                <a:prstDash val="solid"/>
              </a:ln>
              <a:effectLst/>
            </p:spPr>
          </p:cxnSp>
          <p:sp>
            <p:nvSpPr>
              <p:cNvPr id="14" name="Oval 13">
                <a:extLst>
                  <a:ext uri="{FF2B5EF4-FFF2-40B4-BE49-F238E27FC236}">
                    <a16:creationId xmlns:a16="http://schemas.microsoft.com/office/drawing/2014/main" id="{ABDB4C69-61AA-38DB-AC6F-D04F00106436}"/>
                  </a:ext>
                </a:extLst>
              </p:cNvPr>
              <p:cNvSpPr/>
              <p:nvPr/>
            </p:nvSpPr>
            <p:spPr>
              <a:xfrm>
                <a:off x="1676400" y="2449737"/>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12" name="Rectangle: Rounded Corners 11">
              <a:extLst>
                <a:ext uri="{FF2B5EF4-FFF2-40B4-BE49-F238E27FC236}">
                  <a16:creationId xmlns:a16="http://schemas.microsoft.com/office/drawing/2014/main" id="{BEE02EF2-B7B2-2543-4BCA-4BF4D8F7A906}"/>
                </a:ext>
              </a:extLst>
            </p:cNvPr>
            <p:cNvSpPr/>
            <p:nvPr/>
          </p:nvSpPr>
          <p:spPr>
            <a:xfrm>
              <a:off x="3514725" y="2338008"/>
              <a:ext cx="13763457" cy="1350471"/>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spcBef>
                  <a:spcPts val="0"/>
                </a:spcBef>
                <a:spcAft>
                  <a:spcPts val="0"/>
                </a:spcAft>
                <a:buClrTx/>
                <a:buSzTx/>
                <a:buFontTx/>
                <a:buNone/>
                <a:tabLst/>
                <a:defRPr/>
              </a:pP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Tên nghề em quan tâm.</a:t>
              </a:r>
            </a:p>
          </p:txBody>
        </p:sp>
      </p:grpSp>
      <p:sp>
        <p:nvSpPr>
          <p:cNvPr id="15" name="Rectangle: Rounded Corners 14">
            <a:extLst>
              <a:ext uri="{FF2B5EF4-FFF2-40B4-BE49-F238E27FC236}">
                <a16:creationId xmlns:a16="http://schemas.microsoft.com/office/drawing/2014/main" id="{F605E3AB-8E2A-C284-EC9A-9558C07CAA44}"/>
              </a:ext>
            </a:extLst>
          </p:cNvPr>
          <p:cNvSpPr/>
          <p:nvPr/>
        </p:nvSpPr>
        <p:spPr>
          <a:xfrm>
            <a:off x="1573225" y="1899458"/>
            <a:ext cx="1892755" cy="832104"/>
          </a:xfrm>
          <a:prstGeom prst="roundRect">
            <a:avLst>
              <a:gd name="adj" fmla="val 10788"/>
            </a:avLst>
          </a:prstGeom>
          <a:solidFill>
            <a:srgbClr val="EF6565"/>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630" eaLnBrk="1" fontAlgn="auto" latinLnBrk="0" hangingPunct="1">
              <a:spcBef>
                <a:spcPts val="0"/>
              </a:spcBef>
              <a:spcAft>
                <a:spcPts val="0"/>
              </a:spcAft>
              <a:buClrTx/>
              <a:buSzTx/>
              <a:buFontTx/>
              <a:buNone/>
              <a:tabLst/>
              <a:defRPr/>
            </a:pPr>
            <a:r>
              <a:rPr kumimoji="0" lang="en-US" sz="24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Gợi</a:t>
            </a:r>
            <a:r>
              <a:rPr kumimoji="0" lang="en-US" sz="2400" b="1" u="none" strike="noStrike" kern="0" cap="none" spc="0" normalizeH="0" noProof="0" dirty="0">
                <a:ln>
                  <a:noFill/>
                </a:ln>
                <a:solidFill>
                  <a:prstClr val="white"/>
                </a:solidFill>
                <a:effectLst/>
                <a:uLnTx/>
                <a:uFillTx/>
                <a:latin typeface="UTM Avo" panose="02040603050506020204" pitchFamily="18" charset="0"/>
                <a:ea typeface="+mn-ea"/>
                <a:cs typeface="Arial" panose="020B0604020202020204" pitchFamily="34" charset="0"/>
              </a:rPr>
              <a:t> ý</a:t>
            </a:r>
            <a:endParaRPr kumimoji="0" lang="en-US" sz="24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6" name="Freeform 35">
            <a:extLst>
              <a:ext uri="{FF2B5EF4-FFF2-40B4-BE49-F238E27FC236}">
                <a16:creationId xmlns:a16="http://schemas.microsoft.com/office/drawing/2014/main" id="{A64B390C-ED40-E6CF-86AE-8010FD892616}"/>
              </a:ext>
            </a:extLst>
          </p:cNvPr>
          <p:cNvSpPr/>
          <p:nvPr/>
        </p:nvSpPr>
        <p:spPr>
          <a:xfrm>
            <a:off x="554366" y="4821948"/>
            <a:ext cx="1461145" cy="2008407"/>
          </a:xfrm>
          <a:custGeom>
            <a:avLst/>
            <a:gdLst/>
            <a:ahLst/>
            <a:cxnLst/>
            <a:rect l="l" t="t" r="r" b="b"/>
            <a:pathLst>
              <a:path w="1474971" h="2027412">
                <a:moveTo>
                  <a:pt x="0" y="0"/>
                </a:moveTo>
                <a:lnTo>
                  <a:pt x="1474971" y="0"/>
                </a:lnTo>
                <a:lnTo>
                  <a:pt x="1474971" y="2027412"/>
                </a:lnTo>
                <a:lnTo>
                  <a:pt x="0" y="20274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nvGrpSpPr>
          <p:cNvPr id="17" name="Group 16">
            <a:extLst>
              <a:ext uri="{FF2B5EF4-FFF2-40B4-BE49-F238E27FC236}">
                <a16:creationId xmlns:a16="http://schemas.microsoft.com/office/drawing/2014/main" id="{0E9FFF7F-C62E-718B-AC42-813E853CBDB7}"/>
              </a:ext>
            </a:extLst>
          </p:cNvPr>
          <p:cNvGrpSpPr/>
          <p:nvPr/>
        </p:nvGrpSpPr>
        <p:grpSpPr>
          <a:xfrm>
            <a:off x="2425701" y="3911923"/>
            <a:ext cx="9096702" cy="1261872"/>
            <a:chOff x="2514599" y="2338008"/>
            <a:chExt cx="14763583" cy="2047967"/>
          </a:xfrm>
        </p:grpSpPr>
        <p:grpSp>
          <p:nvGrpSpPr>
            <p:cNvPr id="18" name="Group 17">
              <a:extLst>
                <a:ext uri="{FF2B5EF4-FFF2-40B4-BE49-F238E27FC236}">
                  <a16:creationId xmlns:a16="http://schemas.microsoft.com/office/drawing/2014/main" id="{E3276D81-D86D-81F3-26BA-2AEDB2B1315E}"/>
                </a:ext>
              </a:extLst>
            </p:cNvPr>
            <p:cNvGrpSpPr/>
            <p:nvPr/>
          </p:nvGrpSpPr>
          <p:grpSpPr>
            <a:xfrm>
              <a:off x="2514599" y="3209593"/>
              <a:ext cx="990601" cy="304800"/>
              <a:chOff x="1676400" y="2798485"/>
              <a:chExt cx="990601" cy="304800"/>
            </a:xfrm>
          </p:grpSpPr>
          <p:cxnSp>
            <p:nvCxnSpPr>
              <p:cNvPr id="20" name="Straight Connector 19">
                <a:extLst>
                  <a:ext uri="{FF2B5EF4-FFF2-40B4-BE49-F238E27FC236}">
                    <a16:creationId xmlns:a16="http://schemas.microsoft.com/office/drawing/2014/main" id="{DC23E7D1-272D-33D3-34A5-ACDF9E75357E}"/>
                  </a:ext>
                </a:extLst>
              </p:cNvPr>
              <p:cNvCxnSpPr>
                <a:cxnSpLocks/>
              </p:cNvCxnSpPr>
              <p:nvPr/>
            </p:nvCxnSpPr>
            <p:spPr>
              <a:xfrm>
                <a:off x="1828801" y="2950884"/>
                <a:ext cx="838200" cy="0"/>
              </a:xfrm>
              <a:prstGeom prst="line">
                <a:avLst/>
              </a:prstGeom>
              <a:noFill/>
              <a:ln w="57150" cap="flat" cmpd="sng" algn="ctr">
                <a:solidFill>
                  <a:srgbClr val="EF6565"/>
                </a:solidFill>
                <a:prstDash val="solid"/>
              </a:ln>
              <a:effectLst/>
            </p:spPr>
          </p:cxnSp>
          <p:sp>
            <p:nvSpPr>
              <p:cNvPr id="21" name="Oval 20">
                <a:extLst>
                  <a:ext uri="{FF2B5EF4-FFF2-40B4-BE49-F238E27FC236}">
                    <a16:creationId xmlns:a16="http://schemas.microsoft.com/office/drawing/2014/main" id="{77E7DC7B-35C7-A8D6-2E0F-9A330D45F8A4}"/>
                  </a:ext>
                </a:extLst>
              </p:cNvPr>
              <p:cNvSpPr/>
              <p:nvPr/>
            </p:nvSpPr>
            <p:spPr>
              <a:xfrm>
                <a:off x="1676400" y="2798485"/>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19" name="Rectangle: Rounded Corners 18">
              <a:extLst>
                <a:ext uri="{FF2B5EF4-FFF2-40B4-BE49-F238E27FC236}">
                  <a16:creationId xmlns:a16="http://schemas.microsoft.com/office/drawing/2014/main" id="{FF19883F-051D-4857-A53F-115EACB67AE8}"/>
                </a:ext>
              </a:extLst>
            </p:cNvPr>
            <p:cNvSpPr/>
            <p:nvPr/>
          </p:nvSpPr>
          <p:spPr>
            <a:xfrm>
              <a:off x="3514725" y="2338008"/>
              <a:ext cx="13763457" cy="2047967"/>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Các phẩm chất và năng lực cơ bản mà người làm nghề đó cần có.</a:t>
              </a:r>
            </a:p>
          </p:txBody>
        </p:sp>
      </p:grpSp>
      <p:grpSp>
        <p:nvGrpSpPr>
          <p:cNvPr id="22" name="Group 21">
            <a:extLst>
              <a:ext uri="{FF2B5EF4-FFF2-40B4-BE49-F238E27FC236}">
                <a16:creationId xmlns:a16="http://schemas.microsoft.com/office/drawing/2014/main" id="{7FADCD42-7060-C4BC-A8FD-5FD8E27E8B44}"/>
              </a:ext>
            </a:extLst>
          </p:cNvPr>
          <p:cNvGrpSpPr/>
          <p:nvPr/>
        </p:nvGrpSpPr>
        <p:grpSpPr>
          <a:xfrm>
            <a:off x="2425701" y="5314588"/>
            <a:ext cx="9096702" cy="1261872"/>
            <a:chOff x="2514599" y="3031623"/>
            <a:chExt cx="14763583" cy="2047966"/>
          </a:xfrm>
        </p:grpSpPr>
        <p:grpSp>
          <p:nvGrpSpPr>
            <p:cNvPr id="23" name="Group 22">
              <a:extLst>
                <a:ext uri="{FF2B5EF4-FFF2-40B4-BE49-F238E27FC236}">
                  <a16:creationId xmlns:a16="http://schemas.microsoft.com/office/drawing/2014/main" id="{4E1AA469-3D43-A52E-F85A-2EB4EB650907}"/>
                </a:ext>
              </a:extLst>
            </p:cNvPr>
            <p:cNvGrpSpPr/>
            <p:nvPr/>
          </p:nvGrpSpPr>
          <p:grpSpPr>
            <a:xfrm>
              <a:off x="2514599" y="3903207"/>
              <a:ext cx="990601" cy="304800"/>
              <a:chOff x="1676400" y="3492099"/>
              <a:chExt cx="990601" cy="304800"/>
            </a:xfrm>
          </p:grpSpPr>
          <p:cxnSp>
            <p:nvCxnSpPr>
              <p:cNvPr id="25" name="Straight Connector 24">
                <a:extLst>
                  <a:ext uri="{FF2B5EF4-FFF2-40B4-BE49-F238E27FC236}">
                    <a16:creationId xmlns:a16="http://schemas.microsoft.com/office/drawing/2014/main" id="{9A655C3F-43A5-2A5C-0923-0A38CBE7EFC6}"/>
                  </a:ext>
                </a:extLst>
              </p:cNvPr>
              <p:cNvCxnSpPr>
                <a:cxnSpLocks/>
              </p:cNvCxnSpPr>
              <p:nvPr/>
            </p:nvCxnSpPr>
            <p:spPr>
              <a:xfrm>
                <a:off x="1828801" y="3644498"/>
                <a:ext cx="838200" cy="0"/>
              </a:xfrm>
              <a:prstGeom prst="line">
                <a:avLst/>
              </a:prstGeom>
              <a:noFill/>
              <a:ln w="57150" cap="flat" cmpd="sng" algn="ctr">
                <a:solidFill>
                  <a:srgbClr val="EF6565"/>
                </a:solidFill>
                <a:prstDash val="solid"/>
              </a:ln>
              <a:effectLst/>
            </p:spPr>
          </p:cxnSp>
          <p:sp>
            <p:nvSpPr>
              <p:cNvPr id="26" name="Oval 25">
                <a:extLst>
                  <a:ext uri="{FF2B5EF4-FFF2-40B4-BE49-F238E27FC236}">
                    <a16:creationId xmlns:a16="http://schemas.microsoft.com/office/drawing/2014/main" id="{DE8A7107-5AD6-D8B7-2553-B07A905EBF83}"/>
                  </a:ext>
                </a:extLst>
              </p:cNvPr>
              <p:cNvSpPr/>
              <p:nvPr/>
            </p:nvSpPr>
            <p:spPr>
              <a:xfrm>
                <a:off x="1676400" y="3492099"/>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24" name="Rectangle: Rounded Corners 23">
              <a:extLst>
                <a:ext uri="{FF2B5EF4-FFF2-40B4-BE49-F238E27FC236}">
                  <a16:creationId xmlns:a16="http://schemas.microsoft.com/office/drawing/2014/main" id="{065D3907-630F-37A8-CBC4-F381143770C4}"/>
                </a:ext>
              </a:extLst>
            </p:cNvPr>
            <p:cNvSpPr/>
            <p:nvPr/>
          </p:nvSpPr>
          <p:spPr>
            <a:xfrm>
              <a:off x="3514725" y="3031623"/>
              <a:ext cx="13763457" cy="2047966"/>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Dự</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định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rèn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luyện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phẩm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năng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lực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Tree>
    <p:extLst>
      <p:ext uri="{BB962C8B-B14F-4D97-AF65-F5344CB8AC3E}">
        <p14:creationId xmlns:p14="http://schemas.microsoft.com/office/powerpoint/2010/main" val="1536491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E94B98-5E49-485D-B022-1423EEECFE7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9A9C91-AE93-103C-917F-35F1A4D70570}"/>
              </a:ext>
            </a:extLst>
          </p:cNvPr>
          <p:cNvSpPr/>
          <p:nvPr/>
        </p:nvSpPr>
        <p:spPr>
          <a:xfrm>
            <a:off x="3717829" y="1422400"/>
            <a:ext cx="4756339" cy="762000"/>
          </a:xfrm>
          <a:prstGeom prst="roundRect">
            <a:avLst>
              <a:gd name="adj" fmla="val 50000"/>
            </a:avLst>
          </a:prstGeom>
          <a:solidFill>
            <a:schemeClr val="accent5">
              <a:lumMod val="5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Arial" panose="020B0604020202020204" pitchFamily="34" charset="0"/>
              </a:rPr>
              <a:t>GỢI Ý THẢO LUẬN</a:t>
            </a:r>
          </a:p>
        </p:txBody>
      </p:sp>
      <p:sp>
        <p:nvSpPr>
          <p:cNvPr id="3" name="Rectangle: Rounded Corners 2">
            <a:extLst>
              <a:ext uri="{FF2B5EF4-FFF2-40B4-BE49-F238E27FC236}">
                <a16:creationId xmlns:a16="http://schemas.microsoft.com/office/drawing/2014/main" id="{C4F068F3-7DB8-FB7B-B2EF-FD7E593CCBC1}"/>
              </a:ext>
            </a:extLst>
          </p:cNvPr>
          <p:cNvSpPr/>
          <p:nvPr/>
        </p:nvSpPr>
        <p:spPr>
          <a:xfrm>
            <a:off x="444124" y="2184400"/>
            <a:ext cx="11303750" cy="4273550"/>
          </a:xfrm>
          <a:prstGeom prst="roundRect">
            <a:avLst>
              <a:gd name="adj" fmla="val 5735"/>
            </a:avLst>
          </a:prstGeom>
          <a:solidFill>
            <a:schemeClr val="accent4">
              <a:lumMod val="20000"/>
              <a:lumOff val="80000"/>
            </a:schemeClr>
          </a:solidFill>
          <a:ln w="25400" cap="flat" cmpd="sng" algn="ctr">
            <a:noFill/>
            <a:prstDash val="solid"/>
          </a:ln>
          <a:effectLst/>
        </p:spPr>
        <p:txBody>
          <a:bodyPr rtlCol="0" anchor="ctr"/>
          <a:lstStyle/>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Theo em, những phẩm chất và năng lực của nghề mà em đang quan tâm có dễ dàng đạt được hay không? Vì sao?</a:t>
            </a:r>
          </a:p>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Em thấy bản thân mình đã có sẵn phẩm chất nào và năng lực nào để làm nghề đó? Nêu ví dụ minh hoạ về một trong các phẩm chất, năng lực của em.</a:t>
            </a:r>
          </a:p>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Với dự định của em trong việc rèn luyện phẩm chất, năng lực đã nêu, em có thể cần đến sự hỗ trợ nào từ gia đình, thầy cô, bạn bè?</a:t>
            </a:r>
          </a:p>
        </p:txBody>
      </p:sp>
    </p:spTree>
    <p:extLst>
      <p:ext uri="{BB962C8B-B14F-4D97-AF65-F5344CB8AC3E}">
        <p14:creationId xmlns:p14="http://schemas.microsoft.com/office/powerpoint/2010/main" val="23511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3C9B72-907B-3E8C-4458-69B2C3FD3818}"/>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C433D0C6-5618-57C3-50D4-119A1DAEDE75}"/>
              </a:ext>
            </a:extLst>
          </p:cNvPr>
          <p:cNvGrpSpPr/>
          <p:nvPr/>
        </p:nvGrpSpPr>
        <p:grpSpPr>
          <a:xfrm>
            <a:off x="1245057" y="1217615"/>
            <a:ext cx="9701886" cy="4967285"/>
            <a:chOff x="1245057" y="1031056"/>
            <a:chExt cx="9701886" cy="4967285"/>
          </a:xfrm>
        </p:grpSpPr>
        <p:grpSp>
          <p:nvGrpSpPr>
            <p:cNvPr id="2" name="Group 1">
              <a:extLst>
                <a:ext uri="{FF2B5EF4-FFF2-40B4-BE49-F238E27FC236}">
                  <a16:creationId xmlns:a16="http://schemas.microsoft.com/office/drawing/2014/main" id="{6DC6B110-241D-F295-A4C7-C1EA23FE8163}"/>
                </a:ext>
              </a:extLst>
            </p:cNvPr>
            <p:cNvGrpSpPr/>
            <p:nvPr/>
          </p:nvGrpSpPr>
          <p:grpSpPr>
            <a:xfrm>
              <a:off x="1245057" y="1031056"/>
              <a:ext cx="9701886" cy="4967285"/>
              <a:chOff x="2211362" y="935758"/>
              <a:chExt cx="9701886" cy="4967285"/>
            </a:xfrm>
          </p:grpSpPr>
          <p:sp>
            <p:nvSpPr>
              <p:cNvPr id="3" name="Rounded Rectangle 34">
                <a:extLst>
                  <a:ext uri="{FF2B5EF4-FFF2-40B4-BE49-F238E27FC236}">
                    <a16:creationId xmlns:a16="http://schemas.microsoft.com/office/drawing/2014/main" id="{E15304DF-C615-1490-C968-6DAFDF952287}"/>
                  </a:ext>
                </a:extLst>
              </p:cNvPr>
              <p:cNvSpPr/>
              <p:nvPr/>
            </p:nvSpPr>
            <p:spPr>
              <a:xfrm>
                <a:off x="5703999" y="935758"/>
                <a:ext cx="2716613" cy="706242"/>
              </a:xfrm>
              <a:prstGeom prst="roundRect">
                <a:avLst/>
              </a:prstGeom>
              <a:solidFill>
                <a:schemeClr val="bg1"/>
              </a:solidFill>
              <a:ln w="38100" cap="flat" cmpd="sng" algn="ctr">
                <a:solidFill>
                  <a:srgbClr val="FACBC6"/>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4D663AE7-290B-E558-98C9-B7B1E76D488E}"/>
                  </a:ext>
                </a:extLst>
              </p:cNvPr>
              <p:cNvSpPr/>
              <p:nvPr/>
            </p:nvSpPr>
            <p:spPr>
              <a:xfrm>
                <a:off x="2211362" y="1642001"/>
                <a:ext cx="9701886" cy="4261042"/>
              </a:xfrm>
              <a:prstGeom prst="roundRect">
                <a:avLst>
                  <a:gd name="adj" fmla="val 6050"/>
                </a:avLst>
              </a:prstGeom>
              <a:solidFill>
                <a:srgbClr val="FDEFED"/>
              </a:solidFill>
              <a:ln w="38100" cap="flat" cmpd="sng" algn="ctr">
                <a:solidFill>
                  <a:srgbClr val="FACBC6"/>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0DCAA27A-45D8-0F37-59A4-21FEF75645FC}"/>
                </a:ext>
              </a:extLst>
            </p:cNvPr>
            <p:cNvSpPr txBox="1"/>
            <p:nvPr/>
          </p:nvSpPr>
          <p:spPr>
            <a:xfrm>
              <a:off x="1408477" y="1926735"/>
              <a:ext cx="9364626" cy="3891835"/>
            </a:xfrm>
            <a:prstGeom prst="rect">
              <a:avLst/>
            </a:prstGeom>
            <a:noFill/>
          </p:spPr>
          <p:txBody>
            <a:bodyPr wrap="square">
              <a:spAutoFit/>
            </a:bodyPr>
            <a:lstStyle/>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Nghề nghiệp nào trong xã hội cũng yêu cầu người lao động đáp ứng được các phẩm chất và năng lực cá nhân đặc thù để giúp người đó làm nghề một cách tốt nhất, đem lại ích lợi cho bản thân và xã hội.</a:t>
              </a:r>
            </a:p>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Mỗi chúng ta cần xác định được các phẩm chất, năng lực cần có của nghề mà mình quan tâm để có kế hoạch rèn luyện cụ thể cho bản thân.</a:t>
              </a:r>
            </a:p>
          </p:txBody>
        </p:sp>
      </p:grpSp>
    </p:spTree>
    <p:extLst>
      <p:ext uri="{BB962C8B-B14F-4D97-AF65-F5344CB8AC3E}">
        <p14:creationId xmlns:p14="http://schemas.microsoft.com/office/powerpoint/2010/main" val="141393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A5D218-60B0-9EB6-F94C-F71DB0B2C8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02943ED-19B0-6CBD-B4E6-8885CB255F60}"/>
              </a:ext>
            </a:extLst>
          </p:cNvPr>
          <p:cNvSpPr txBox="1"/>
          <p:nvPr/>
        </p:nvSpPr>
        <p:spPr>
          <a:xfrm>
            <a:off x="836897" y="1901530"/>
            <a:ext cx="10518204" cy="2164503"/>
          </a:xfrm>
          <a:prstGeom prst="rect">
            <a:avLst/>
          </a:prstGeom>
          <a:noFill/>
        </p:spPr>
        <p:txBody>
          <a:bodyPr wrap="square">
            <a:spAutoFit/>
          </a:bodyPr>
          <a:lstStyle/>
          <a:p>
            <a:pPr algn="ctr" defTabSz="609539">
              <a:lnSpc>
                <a:spcPct val="150000"/>
              </a:lnSpc>
            </a:pPr>
            <a:r>
              <a:rPr lang="en-US" sz="4800" b="1">
                <a:solidFill>
                  <a:prstClr val="black"/>
                </a:solidFill>
                <a:latin typeface="UTM Avo" panose="02040603050506020204" pitchFamily="18" charset="0"/>
                <a:cs typeface="Arial" panose="020B0604020202020204" pitchFamily="34" charset="0"/>
              </a:rPr>
              <a:t>HOẠT ĐỘNG 5. </a:t>
            </a:r>
          </a:p>
          <a:p>
            <a:pPr algn="ctr" defTabSz="609539">
              <a:lnSpc>
                <a:spcPct val="150000"/>
              </a:lnSpc>
            </a:pPr>
            <a:r>
              <a:rPr lang="en-US" sz="4800" b="1">
                <a:solidFill>
                  <a:prstClr val="black"/>
                </a:solidFill>
                <a:latin typeface="UTM Avo" panose="02040603050506020204" pitchFamily="18" charset="0"/>
                <a:cs typeface="Arial" panose="020B0604020202020204" pitchFamily="34" charset="0"/>
              </a:rPr>
              <a:t>THIẾT KẾ CÂY NGHỀ NGHIỆP</a:t>
            </a:r>
            <a:endParaRPr lang="en-US" sz="4800" b="1" dirty="0">
              <a:solidFill>
                <a:prstClr val="black"/>
              </a:solidFill>
              <a:latin typeface="UTM Avo" panose="02040603050506020204" pitchFamily="18" charset="0"/>
              <a:cs typeface="Arial" panose="020B0604020202020204" pitchFamily="34" charset="0"/>
            </a:endParaRPr>
          </a:p>
        </p:txBody>
      </p:sp>
      <p:pic>
        <p:nvPicPr>
          <p:cNvPr id="6" name="Picture 2" descr="Thank you illustration essential workers">
            <a:extLst>
              <a:ext uri="{FF2B5EF4-FFF2-40B4-BE49-F238E27FC236}">
                <a16:creationId xmlns:a16="http://schemas.microsoft.com/office/drawing/2014/main" id="{0A2849AE-84CE-F158-AB9E-6E359C570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8898" y="4475689"/>
            <a:ext cx="3574203" cy="2382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25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540E4E-F041-B4AE-CDA0-2452ADC4B63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B42D08-22F9-BF0C-4A57-313EB7419CBB}"/>
              </a:ext>
            </a:extLst>
          </p:cNvPr>
          <p:cNvPicPr>
            <a:picLocks noChangeAspect="1"/>
          </p:cNvPicPr>
          <p:nvPr/>
        </p:nvPicPr>
        <p:blipFill>
          <a:blip r:embed="rId3"/>
          <a:stretch>
            <a:fillRect/>
          </a:stretch>
        </p:blipFill>
        <p:spPr>
          <a:xfrm>
            <a:off x="5588000" y="1923512"/>
            <a:ext cx="6510482" cy="4713966"/>
          </a:xfrm>
          <a:prstGeom prst="rect">
            <a:avLst/>
          </a:prstGeom>
        </p:spPr>
      </p:pic>
      <p:sp>
        <p:nvSpPr>
          <p:cNvPr id="4" name="Rectangle: Rounded Corners 3">
            <a:extLst>
              <a:ext uri="{FF2B5EF4-FFF2-40B4-BE49-F238E27FC236}">
                <a16:creationId xmlns:a16="http://schemas.microsoft.com/office/drawing/2014/main" id="{D2AFA105-E0D8-40EB-2867-FC15AF893506}"/>
              </a:ext>
            </a:extLst>
          </p:cNvPr>
          <p:cNvSpPr/>
          <p:nvPr/>
        </p:nvSpPr>
        <p:spPr>
          <a:xfrm>
            <a:off x="498475" y="1923512"/>
            <a:ext cx="5394325" cy="1832515"/>
          </a:xfrm>
          <a:prstGeom prst="roundRect">
            <a:avLst/>
          </a:prstGeom>
          <a:solidFill>
            <a:schemeClr val="bg1"/>
          </a:solidFill>
          <a:ln w="38100" cap="flat" cmpd="sng" algn="ctr">
            <a:solidFill>
              <a:schemeClr val="accent6"/>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rPr>
              <a:t>NHIỆM VỤ </a:t>
            </a:r>
          </a:p>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rPr>
              <a:t>Thực hành thiết kế Cây nghề nghiệp theo hướng dẫn SGK tr.71.</a:t>
            </a:r>
          </a:p>
        </p:txBody>
      </p:sp>
      <p:pic>
        <p:nvPicPr>
          <p:cNvPr id="8" name="Picture 16">
            <a:extLst>
              <a:ext uri="{FF2B5EF4-FFF2-40B4-BE49-F238E27FC236}">
                <a16:creationId xmlns:a16="http://schemas.microsoft.com/office/drawing/2014/main" id="{D5B4B0B1-4762-9F3F-7283-AE04A2E034F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85340" y="3938499"/>
            <a:ext cx="2562225" cy="2555819"/>
          </a:xfrm>
          <a:prstGeom prst="rect">
            <a:avLst/>
          </a:prstGeom>
        </p:spPr>
      </p:pic>
    </p:spTree>
    <p:extLst>
      <p:ext uri="{BB962C8B-B14F-4D97-AF65-F5344CB8AC3E}">
        <p14:creationId xmlns:p14="http://schemas.microsoft.com/office/powerpoint/2010/main" val="274007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50BEF4-DAE2-6466-FDDE-F89E76E2FE01}"/>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493D159-CB0A-85D4-5C0B-C2DDA0BA6E77}"/>
              </a:ext>
            </a:extLst>
          </p:cNvPr>
          <p:cNvSpPr/>
          <p:nvPr/>
        </p:nvSpPr>
        <p:spPr>
          <a:xfrm>
            <a:off x="9375775" y="2749679"/>
            <a:ext cx="2286000" cy="2400300"/>
          </a:xfrm>
          <a:prstGeom prst="roundRect">
            <a:avLst>
              <a:gd name="adj" fmla="val 14273"/>
            </a:avLst>
          </a:prstGeom>
          <a:solidFill>
            <a:srgbClr val="C0504D">
              <a:lumMod val="20000"/>
              <a:lumOff val="80000"/>
            </a:srgbClr>
          </a:solidFill>
          <a:ln w="28575"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P</a:t>
            </a: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hẩm chất của bản thân</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F76A35D-244A-19D5-128D-CA17FE8BB901}"/>
              </a:ext>
            </a:extLst>
          </p:cNvPr>
          <p:cNvSpPr/>
          <p:nvPr/>
        </p:nvSpPr>
        <p:spPr>
          <a:xfrm>
            <a:off x="6750050" y="4003772"/>
            <a:ext cx="2286000" cy="2400300"/>
          </a:xfrm>
          <a:prstGeom prst="roundRect">
            <a:avLst>
              <a:gd name="adj" fmla="val 14273"/>
            </a:avLst>
          </a:prstGeom>
          <a:solidFill>
            <a:srgbClr val="9BBB59">
              <a:lumMod val="20000"/>
              <a:lumOff val="80000"/>
            </a:srgbClr>
          </a:solidFill>
          <a:ln w="28575"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a:t>
            </a: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ăng lực hiện tại của bản thân</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409DDCBE-CA59-CD5B-22E0-A5C7274E1DF3}"/>
              </a:ext>
            </a:extLst>
          </p:cNvPr>
          <p:cNvSpPr/>
          <p:nvPr/>
        </p:nvSpPr>
        <p:spPr>
          <a:xfrm>
            <a:off x="3155950" y="4003772"/>
            <a:ext cx="2286000" cy="2400300"/>
          </a:xfrm>
          <a:prstGeom prst="roundRect">
            <a:avLst>
              <a:gd name="adj" fmla="val 14273"/>
            </a:avLst>
          </a:prstGeom>
          <a:solidFill>
            <a:srgbClr val="F79646">
              <a:lumMod val="20000"/>
              <a:lumOff val="80000"/>
            </a:srgbClr>
          </a:solidFill>
          <a:ln w="28575"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a:t>
            </a: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ứng thú, sở thích của em</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2576D61E-00D5-B027-5EB3-674D3CBE0BCA}"/>
              </a:ext>
            </a:extLst>
          </p:cNvPr>
          <p:cNvSpPr/>
          <p:nvPr/>
        </p:nvSpPr>
        <p:spPr>
          <a:xfrm>
            <a:off x="530225" y="2749679"/>
            <a:ext cx="2286000" cy="2400300"/>
          </a:xfrm>
          <a:prstGeom prst="roundRect">
            <a:avLst>
              <a:gd name="adj" fmla="val 14273"/>
            </a:avLst>
          </a:prstGeom>
          <a:solidFill>
            <a:srgbClr val="4BACC6">
              <a:lumMod val="20000"/>
              <a:lumOff val="80000"/>
            </a:srgbClr>
          </a:solidFill>
          <a:ln w="28575"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Lí do em quan tâm đến nghề này</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9" name="Freeform 5">
            <a:extLst>
              <a:ext uri="{FF2B5EF4-FFF2-40B4-BE49-F238E27FC236}">
                <a16:creationId xmlns:a16="http://schemas.microsoft.com/office/drawing/2014/main" id="{1A35F6D9-CCB7-66A2-23D1-3455F4DAF933}"/>
              </a:ext>
            </a:extLst>
          </p:cNvPr>
          <p:cNvSpPr/>
          <p:nvPr/>
        </p:nvSpPr>
        <p:spPr>
          <a:xfrm>
            <a:off x="2184400" y="615885"/>
            <a:ext cx="8153400" cy="3689415"/>
          </a:xfrm>
          <a:custGeom>
            <a:avLst/>
            <a:gdLst/>
            <a:ahLst/>
            <a:cxnLst/>
            <a:rect l="l" t="t" r="r" b="b"/>
            <a:pathLst>
              <a:path w="7315200" h="3319272">
                <a:moveTo>
                  <a:pt x="0" y="0"/>
                </a:moveTo>
                <a:lnTo>
                  <a:pt x="7315200" y="0"/>
                </a:lnTo>
                <a:lnTo>
                  <a:pt x="7315200" y="3319272"/>
                </a:lnTo>
                <a:lnTo>
                  <a:pt x="0" y="33192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28452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1B2FFA-828C-C1F8-0114-4F986C992A11}"/>
            </a:ext>
          </a:extLst>
        </p:cNvPr>
        <p:cNvGrpSpPr/>
        <p:nvPr/>
      </p:nvGrpSpPr>
      <p:grpSpPr>
        <a:xfrm>
          <a:off x="0" y="0"/>
          <a:ext cx="0" cy="0"/>
          <a:chOff x="0" y="0"/>
          <a:chExt cx="0" cy="0"/>
        </a:xfrm>
      </p:grpSpPr>
      <p:sp>
        <p:nvSpPr>
          <p:cNvPr id="2" name="Freeform 6">
            <a:extLst>
              <a:ext uri="{FF2B5EF4-FFF2-40B4-BE49-F238E27FC236}">
                <a16:creationId xmlns:a16="http://schemas.microsoft.com/office/drawing/2014/main" id="{642A7F5A-21F0-9217-1F12-C3B9C8F1927F}"/>
              </a:ext>
            </a:extLst>
          </p:cNvPr>
          <p:cNvSpPr/>
          <p:nvPr/>
        </p:nvSpPr>
        <p:spPr>
          <a:xfrm>
            <a:off x="914228" y="698390"/>
            <a:ext cx="10057378" cy="7139497"/>
          </a:xfrm>
          <a:custGeom>
            <a:avLst/>
            <a:gdLst/>
            <a:ahLst/>
            <a:cxnLst/>
            <a:rect l="l" t="t" r="r" b="b"/>
            <a:pathLst>
              <a:path w="6449949" h="8229600">
                <a:moveTo>
                  <a:pt x="0" y="0"/>
                </a:moveTo>
                <a:lnTo>
                  <a:pt x="6449949" y="0"/>
                </a:lnTo>
                <a:lnTo>
                  <a:pt x="6449949" y="8229600"/>
                </a:lnTo>
                <a:lnTo>
                  <a:pt x="0" y="8229600"/>
                </a:lnTo>
                <a:lnTo>
                  <a:pt x="0" y="0"/>
                </a:lnTo>
                <a:close/>
              </a:path>
            </a:pathLst>
          </a:custGeom>
          <a:blipFill>
            <a:blip r:embed="rId3"/>
            <a:stretch>
              <a:fillRect t="-1" b="-6864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2000" b="0" i="0" u="none" strike="noStrike" kern="0" cap="none" spc="0" normalizeH="0" baseline="0" noProof="0" dirty="0">
              <a:ln>
                <a:noFill/>
              </a:ln>
              <a:solidFill>
                <a:prstClr val="black"/>
              </a:solidFill>
              <a:effectLst/>
              <a:uLnTx/>
              <a:uFillTx/>
            </a:endParaRPr>
          </a:p>
        </p:txBody>
      </p:sp>
      <p:grpSp>
        <p:nvGrpSpPr>
          <p:cNvPr id="4" name="Group 3">
            <a:extLst>
              <a:ext uri="{FF2B5EF4-FFF2-40B4-BE49-F238E27FC236}">
                <a16:creationId xmlns:a16="http://schemas.microsoft.com/office/drawing/2014/main" id="{5A0DF5F9-77DD-11BD-2CC5-5AD3F2D9A109}"/>
              </a:ext>
            </a:extLst>
          </p:cNvPr>
          <p:cNvGrpSpPr/>
          <p:nvPr/>
        </p:nvGrpSpPr>
        <p:grpSpPr>
          <a:xfrm>
            <a:off x="152889" y="4001440"/>
            <a:ext cx="3475962" cy="2514771"/>
            <a:chOff x="229333" y="6002158"/>
            <a:chExt cx="5213944" cy="3772156"/>
          </a:xfrm>
        </p:grpSpPr>
        <p:sp>
          <p:nvSpPr>
            <p:cNvPr id="8" name="Oval 7">
              <a:extLst>
                <a:ext uri="{FF2B5EF4-FFF2-40B4-BE49-F238E27FC236}">
                  <a16:creationId xmlns:a16="http://schemas.microsoft.com/office/drawing/2014/main" id="{7B069F45-45BE-4FF0-DD34-EE9F35DDC627}"/>
                </a:ext>
              </a:extLst>
            </p:cNvPr>
            <p:cNvSpPr/>
            <p:nvPr/>
          </p:nvSpPr>
          <p:spPr>
            <a:xfrm>
              <a:off x="229333" y="6286499"/>
              <a:ext cx="5213944" cy="3487815"/>
            </a:xfrm>
            <a:prstGeom prst="ellipse">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0" name="Group 9">
              <a:extLst>
                <a:ext uri="{FF2B5EF4-FFF2-40B4-BE49-F238E27FC236}">
                  <a16:creationId xmlns:a16="http://schemas.microsoft.com/office/drawing/2014/main" id="{2CD08538-D44A-41A3-87DB-510C9ECB90A0}"/>
                </a:ext>
              </a:extLst>
            </p:cNvPr>
            <p:cNvGrpSpPr/>
            <p:nvPr/>
          </p:nvGrpSpPr>
          <p:grpSpPr>
            <a:xfrm>
              <a:off x="2738437" y="6002158"/>
              <a:ext cx="228600" cy="568678"/>
              <a:chOff x="2614612" y="6098822"/>
              <a:chExt cx="228600" cy="568678"/>
            </a:xfrm>
          </p:grpSpPr>
          <p:cxnSp>
            <p:nvCxnSpPr>
              <p:cNvPr id="12" name="Straight Connector 11">
                <a:extLst>
                  <a:ext uri="{FF2B5EF4-FFF2-40B4-BE49-F238E27FC236}">
                    <a16:creationId xmlns:a16="http://schemas.microsoft.com/office/drawing/2014/main" id="{2D040E58-0853-C893-7A2B-4B5EF16F27DA}"/>
                  </a:ext>
                </a:extLst>
              </p:cNvPr>
              <p:cNvCxnSpPr>
                <a:cxnSpLocks/>
              </p:cNvCxnSpPr>
              <p:nvPr/>
            </p:nvCxnSpPr>
            <p:spPr>
              <a:xfrm flipV="1">
                <a:off x="2728912" y="6098822"/>
                <a:ext cx="0" cy="400050"/>
              </a:xfrm>
              <a:prstGeom prst="line">
                <a:avLst/>
              </a:prstGeom>
              <a:noFill/>
              <a:ln w="38100" cap="flat" cmpd="sng" algn="ctr">
                <a:solidFill>
                  <a:sysClr val="windowText" lastClr="000000"/>
                </a:solidFill>
                <a:prstDash val="solid"/>
              </a:ln>
              <a:effectLst/>
            </p:spPr>
          </p:cxnSp>
          <p:sp>
            <p:nvSpPr>
              <p:cNvPr id="13" name="Oval 12">
                <a:extLst>
                  <a:ext uri="{FF2B5EF4-FFF2-40B4-BE49-F238E27FC236}">
                    <a16:creationId xmlns:a16="http://schemas.microsoft.com/office/drawing/2014/main" id="{00BB1356-E541-044B-1232-811330EA76C7}"/>
                  </a:ext>
                </a:extLst>
              </p:cNvPr>
              <p:cNvSpPr/>
              <p:nvPr/>
            </p:nvSpPr>
            <p:spPr>
              <a:xfrm>
                <a:off x="2614612" y="6438900"/>
                <a:ext cx="228600" cy="228600"/>
              </a:xfrm>
              <a:prstGeom prst="ellipse">
                <a:avLst/>
              </a:prstGeom>
              <a:solidFill>
                <a:sysClr val="window" lastClr="FFFFFF"/>
              </a:solidFill>
              <a:ln w="38100"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sp>
          <p:nvSpPr>
            <p:cNvPr id="11" name="TextBox 10">
              <a:extLst>
                <a:ext uri="{FF2B5EF4-FFF2-40B4-BE49-F238E27FC236}">
                  <a16:creationId xmlns:a16="http://schemas.microsoft.com/office/drawing/2014/main" id="{60D20A44-69B9-DDD6-D679-D5AE8CA969A9}"/>
                </a:ext>
              </a:extLst>
            </p:cNvPr>
            <p:cNvSpPr txBox="1"/>
            <p:nvPr/>
          </p:nvSpPr>
          <p:spPr>
            <a:xfrm>
              <a:off x="490537" y="6896098"/>
              <a:ext cx="4724400" cy="2117985"/>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Dự</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kiến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kế</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hoạch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rèn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luyện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phẩm</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chất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năng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lực</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để</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làm</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nghề</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p>
          </p:txBody>
        </p:sp>
      </p:grpSp>
      <p:grpSp>
        <p:nvGrpSpPr>
          <p:cNvPr id="14" name="Group 13">
            <a:extLst>
              <a:ext uri="{FF2B5EF4-FFF2-40B4-BE49-F238E27FC236}">
                <a16:creationId xmlns:a16="http://schemas.microsoft.com/office/drawing/2014/main" id="{BDEC09B3-C226-D5C9-3904-185F5165532D}"/>
              </a:ext>
            </a:extLst>
          </p:cNvPr>
          <p:cNvGrpSpPr/>
          <p:nvPr/>
        </p:nvGrpSpPr>
        <p:grpSpPr>
          <a:xfrm>
            <a:off x="2300024" y="2338254"/>
            <a:ext cx="2771595" cy="2196953"/>
            <a:chOff x="774040" y="6002158"/>
            <a:chExt cx="4157391" cy="3086387"/>
          </a:xfrm>
        </p:grpSpPr>
        <p:sp>
          <p:nvSpPr>
            <p:cNvPr id="15" name="Oval 14">
              <a:extLst>
                <a:ext uri="{FF2B5EF4-FFF2-40B4-BE49-F238E27FC236}">
                  <a16:creationId xmlns:a16="http://schemas.microsoft.com/office/drawing/2014/main" id="{0B24868A-DD98-938D-99B9-77059CAEAAD9}"/>
                </a:ext>
              </a:extLst>
            </p:cNvPr>
            <p:cNvSpPr/>
            <p:nvPr/>
          </p:nvSpPr>
          <p:spPr>
            <a:xfrm>
              <a:off x="774040" y="6194695"/>
              <a:ext cx="4157391" cy="2893850"/>
            </a:xfrm>
            <a:prstGeom prst="ellipse">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900830EE-7BC6-03F9-2C60-2B239D5B02D3}"/>
                </a:ext>
              </a:extLst>
            </p:cNvPr>
            <p:cNvGrpSpPr/>
            <p:nvPr/>
          </p:nvGrpSpPr>
          <p:grpSpPr>
            <a:xfrm>
              <a:off x="2738437" y="6002158"/>
              <a:ext cx="228600" cy="568678"/>
              <a:chOff x="2614612" y="6098822"/>
              <a:chExt cx="228600" cy="568678"/>
            </a:xfrm>
          </p:grpSpPr>
          <p:cxnSp>
            <p:nvCxnSpPr>
              <p:cNvPr id="18" name="Straight Connector 17">
                <a:extLst>
                  <a:ext uri="{FF2B5EF4-FFF2-40B4-BE49-F238E27FC236}">
                    <a16:creationId xmlns:a16="http://schemas.microsoft.com/office/drawing/2014/main" id="{14861068-931E-4914-9896-00CF2157BE20}"/>
                  </a:ext>
                </a:extLst>
              </p:cNvPr>
              <p:cNvCxnSpPr>
                <a:cxnSpLocks/>
              </p:cNvCxnSpPr>
              <p:nvPr/>
            </p:nvCxnSpPr>
            <p:spPr>
              <a:xfrm flipV="1">
                <a:off x="2728912" y="6098822"/>
                <a:ext cx="0" cy="400050"/>
              </a:xfrm>
              <a:prstGeom prst="line">
                <a:avLst/>
              </a:prstGeom>
              <a:noFill/>
              <a:ln w="38100" cap="flat" cmpd="sng" algn="ctr">
                <a:solidFill>
                  <a:sysClr val="windowText" lastClr="000000"/>
                </a:solidFill>
                <a:prstDash val="solid"/>
              </a:ln>
              <a:effectLst/>
            </p:spPr>
          </p:cxnSp>
          <p:sp>
            <p:nvSpPr>
              <p:cNvPr id="19" name="Oval 18">
                <a:extLst>
                  <a:ext uri="{FF2B5EF4-FFF2-40B4-BE49-F238E27FC236}">
                    <a16:creationId xmlns:a16="http://schemas.microsoft.com/office/drawing/2014/main" id="{E1E2E011-ADE5-3573-28D4-75B392D3AA0D}"/>
                  </a:ext>
                </a:extLst>
              </p:cNvPr>
              <p:cNvSpPr/>
              <p:nvPr/>
            </p:nvSpPr>
            <p:spPr>
              <a:xfrm>
                <a:off x="2614612" y="6438900"/>
                <a:ext cx="228600" cy="228600"/>
              </a:xfrm>
              <a:prstGeom prst="ellipse">
                <a:avLst/>
              </a:prstGeom>
              <a:solidFill>
                <a:sysClr val="window" lastClr="FFFFFF"/>
              </a:solidFill>
              <a:ln w="38100"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sp>
          <p:nvSpPr>
            <p:cNvPr id="17" name="TextBox 16">
              <a:extLst>
                <a:ext uri="{FF2B5EF4-FFF2-40B4-BE49-F238E27FC236}">
                  <a16:creationId xmlns:a16="http://schemas.microsoft.com/office/drawing/2014/main" id="{DA6FAF27-D629-0F68-8B64-6D7E420701B3}"/>
                </a:ext>
              </a:extLst>
            </p:cNvPr>
            <p:cNvSpPr txBox="1"/>
            <p:nvPr/>
          </p:nvSpPr>
          <p:spPr>
            <a:xfrm>
              <a:off x="1063630" y="6675733"/>
              <a:ext cx="3741202" cy="1983633"/>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Hình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dung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sự</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phát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triển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của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nghề</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trong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tương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lai</a:t>
              </a:r>
            </a:p>
          </p:txBody>
        </p:sp>
      </p:grpSp>
      <p:grpSp>
        <p:nvGrpSpPr>
          <p:cNvPr id="20" name="Group 19">
            <a:extLst>
              <a:ext uri="{FF2B5EF4-FFF2-40B4-BE49-F238E27FC236}">
                <a16:creationId xmlns:a16="http://schemas.microsoft.com/office/drawing/2014/main" id="{E2FB23EA-38BD-E6FD-DBE7-060E3273BFA3}"/>
              </a:ext>
            </a:extLst>
          </p:cNvPr>
          <p:cNvGrpSpPr/>
          <p:nvPr/>
        </p:nvGrpSpPr>
        <p:grpSpPr>
          <a:xfrm>
            <a:off x="4637967" y="740147"/>
            <a:ext cx="2080331" cy="2062583"/>
            <a:chOff x="1298585" y="6002158"/>
            <a:chExt cx="3120496" cy="3093875"/>
          </a:xfrm>
        </p:grpSpPr>
        <p:sp>
          <p:nvSpPr>
            <p:cNvPr id="21" name="Oval 20">
              <a:extLst>
                <a:ext uri="{FF2B5EF4-FFF2-40B4-BE49-F238E27FC236}">
                  <a16:creationId xmlns:a16="http://schemas.microsoft.com/office/drawing/2014/main" id="{73799B09-EA5D-22F5-7732-4CDD2BE8E5C3}"/>
                </a:ext>
              </a:extLst>
            </p:cNvPr>
            <p:cNvSpPr/>
            <p:nvPr/>
          </p:nvSpPr>
          <p:spPr>
            <a:xfrm>
              <a:off x="1298585" y="6202183"/>
              <a:ext cx="3120496" cy="2893850"/>
            </a:xfrm>
            <a:prstGeom prst="ellipse">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nvGrpSpPr>
            <p:cNvPr id="22" name="Group 21">
              <a:extLst>
                <a:ext uri="{FF2B5EF4-FFF2-40B4-BE49-F238E27FC236}">
                  <a16:creationId xmlns:a16="http://schemas.microsoft.com/office/drawing/2014/main" id="{85D23A8E-DF4E-6E08-D903-E8E2F29B53CB}"/>
                </a:ext>
              </a:extLst>
            </p:cNvPr>
            <p:cNvGrpSpPr/>
            <p:nvPr/>
          </p:nvGrpSpPr>
          <p:grpSpPr>
            <a:xfrm>
              <a:off x="2738437" y="6002158"/>
              <a:ext cx="228600" cy="568678"/>
              <a:chOff x="2614612" y="6098822"/>
              <a:chExt cx="228600" cy="568678"/>
            </a:xfrm>
          </p:grpSpPr>
          <p:cxnSp>
            <p:nvCxnSpPr>
              <p:cNvPr id="24" name="Straight Connector 23">
                <a:extLst>
                  <a:ext uri="{FF2B5EF4-FFF2-40B4-BE49-F238E27FC236}">
                    <a16:creationId xmlns:a16="http://schemas.microsoft.com/office/drawing/2014/main" id="{D8EBA184-CA4C-9067-D248-B28C2D559CD8}"/>
                  </a:ext>
                </a:extLst>
              </p:cNvPr>
              <p:cNvCxnSpPr>
                <a:cxnSpLocks/>
              </p:cNvCxnSpPr>
              <p:nvPr/>
            </p:nvCxnSpPr>
            <p:spPr>
              <a:xfrm flipV="1">
                <a:off x="2728912" y="6098822"/>
                <a:ext cx="0" cy="400050"/>
              </a:xfrm>
              <a:prstGeom prst="line">
                <a:avLst/>
              </a:prstGeom>
              <a:noFill/>
              <a:ln w="38100" cap="flat" cmpd="sng" algn="ctr">
                <a:solidFill>
                  <a:sysClr val="windowText" lastClr="000000"/>
                </a:solidFill>
                <a:prstDash val="solid"/>
              </a:ln>
              <a:effectLst/>
            </p:spPr>
          </p:cxnSp>
          <p:sp>
            <p:nvSpPr>
              <p:cNvPr id="25" name="Oval 24">
                <a:extLst>
                  <a:ext uri="{FF2B5EF4-FFF2-40B4-BE49-F238E27FC236}">
                    <a16:creationId xmlns:a16="http://schemas.microsoft.com/office/drawing/2014/main" id="{04691E06-A65B-6BBB-ACC5-4A0A22B698AE}"/>
                  </a:ext>
                </a:extLst>
              </p:cNvPr>
              <p:cNvSpPr/>
              <p:nvPr/>
            </p:nvSpPr>
            <p:spPr>
              <a:xfrm>
                <a:off x="2614612" y="6438900"/>
                <a:ext cx="228600" cy="228600"/>
              </a:xfrm>
              <a:prstGeom prst="ellipse">
                <a:avLst/>
              </a:prstGeom>
              <a:solidFill>
                <a:sysClr val="window" lastClr="FFFFFF"/>
              </a:solidFill>
              <a:ln w="38100"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sp>
          <p:nvSpPr>
            <p:cNvPr id="23" name="TextBox 22">
              <a:extLst>
                <a:ext uri="{FF2B5EF4-FFF2-40B4-BE49-F238E27FC236}">
                  <a16:creationId xmlns:a16="http://schemas.microsoft.com/office/drawing/2014/main" id="{2FB8DFE1-2162-E3D8-ED66-4557F98AC596}"/>
                </a:ext>
              </a:extLst>
            </p:cNvPr>
            <p:cNvSpPr txBox="1"/>
            <p:nvPr/>
          </p:nvSpPr>
          <p:spPr>
            <a:xfrm>
              <a:off x="1444406" y="6586822"/>
              <a:ext cx="2872851" cy="2117985"/>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Những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người</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làm</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nghề</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mà</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em</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biết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p>
          </p:txBody>
        </p:sp>
      </p:grpSp>
      <p:grpSp>
        <p:nvGrpSpPr>
          <p:cNvPr id="26" name="Group 25">
            <a:extLst>
              <a:ext uri="{FF2B5EF4-FFF2-40B4-BE49-F238E27FC236}">
                <a16:creationId xmlns:a16="http://schemas.microsoft.com/office/drawing/2014/main" id="{F22154FA-6FFF-3C80-EBE2-401F9AB653BB}"/>
              </a:ext>
            </a:extLst>
          </p:cNvPr>
          <p:cNvGrpSpPr/>
          <p:nvPr/>
        </p:nvGrpSpPr>
        <p:grpSpPr>
          <a:xfrm>
            <a:off x="6137275" y="2173451"/>
            <a:ext cx="2494135" cy="2062583"/>
            <a:chOff x="1096436" y="6002158"/>
            <a:chExt cx="3741202" cy="3093875"/>
          </a:xfrm>
        </p:grpSpPr>
        <p:sp>
          <p:nvSpPr>
            <p:cNvPr id="27" name="Oval 26">
              <a:extLst>
                <a:ext uri="{FF2B5EF4-FFF2-40B4-BE49-F238E27FC236}">
                  <a16:creationId xmlns:a16="http://schemas.microsoft.com/office/drawing/2014/main" id="{B0DA6BF8-D9A4-C715-40AE-EE25ED9AD223}"/>
                </a:ext>
              </a:extLst>
            </p:cNvPr>
            <p:cNvSpPr/>
            <p:nvPr/>
          </p:nvSpPr>
          <p:spPr>
            <a:xfrm>
              <a:off x="1096436" y="6202183"/>
              <a:ext cx="3741202" cy="2893850"/>
            </a:xfrm>
            <a:prstGeom prst="ellipse">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28" name="Group 27">
              <a:extLst>
                <a:ext uri="{FF2B5EF4-FFF2-40B4-BE49-F238E27FC236}">
                  <a16:creationId xmlns:a16="http://schemas.microsoft.com/office/drawing/2014/main" id="{EB5352A9-BF38-9ACE-6577-6BC98C5139B0}"/>
                </a:ext>
              </a:extLst>
            </p:cNvPr>
            <p:cNvGrpSpPr/>
            <p:nvPr/>
          </p:nvGrpSpPr>
          <p:grpSpPr>
            <a:xfrm>
              <a:off x="2738437" y="6002158"/>
              <a:ext cx="228600" cy="568678"/>
              <a:chOff x="2614612" y="6098822"/>
              <a:chExt cx="228600" cy="568678"/>
            </a:xfrm>
          </p:grpSpPr>
          <p:cxnSp>
            <p:nvCxnSpPr>
              <p:cNvPr id="30" name="Straight Connector 29">
                <a:extLst>
                  <a:ext uri="{FF2B5EF4-FFF2-40B4-BE49-F238E27FC236}">
                    <a16:creationId xmlns:a16="http://schemas.microsoft.com/office/drawing/2014/main" id="{12290592-7EB0-E68D-2244-A9F438666EAD}"/>
                  </a:ext>
                </a:extLst>
              </p:cNvPr>
              <p:cNvCxnSpPr>
                <a:cxnSpLocks/>
              </p:cNvCxnSpPr>
              <p:nvPr/>
            </p:nvCxnSpPr>
            <p:spPr>
              <a:xfrm flipV="1">
                <a:off x="2728912" y="6098822"/>
                <a:ext cx="0" cy="400050"/>
              </a:xfrm>
              <a:prstGeom prst="line">
                <a:avLst/>
              </a:prstGeom>
              <a:noFill/>
              <a:ln w="38100" cap="flat" cmpd="sng" algn="ctr">
                <a:solidFill>
                  <a:sysClr val="windowText" lastClr="000000"/>
                </a:solidFill>
                <a:prstDash val="solid"/>
              </a:ln>
              <a:effectLst/>
            </p:spPr>
          </p:cxnSp>
          <p:sp>
            <p:nvSpPr>
              <p:cNvPr id="31" name="Oval 30">
                <a:extLst>
                  <a:ext uri="{FF2B5EF4-FFF2-40B4-BE49-F238E27FC236}">
                    <a16:creationId xmlns:a16="http://schemas.microsoft.com/office/drawing/2014/main" id="{1F1B97F7-42D9-AD8D-687B-40678D82A581}"/>
                  </a:ext>
                </a:extLst>
              </p:cNvPr>
              <p:cNvSpPr/>
              <p:nvPr/>
            </p:nvSpPr>
            <p:spPr>
              <a:xfrm>
                <a:off x="2614612" y="6438900"/>
                <a:ext cx="228600" cy="228600"/>
              </a:xfrm>
              <a:prstGeom prst="ellipse">
                <a:avLst/>
              </a:prstGeom>
              <a:solidFill>
                <a:sysClr val="window" lastClr="FFFFFF"/>
              </a:solidFill>
              <a:ln w="38100"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sp>
          <p:nvSpPr>
            <p:cNvPr id="29" name="TextBox 28">
              <a:extLst>
                <a:ext uri="{FF2B5EF4-FFF2-40B4-BE49-F238E27FC236}">
                  <a16:creationId xmlns:a16="http://schemas.microsoft.com/office/drawing/2014/main" id="{5C81A34D-EA69-115B-C89B-C9A2E94D1778}"/>
                </a:ext>
              </a:extLst>
            </p:cNvPr>
            <p:cNvSpPr txBox="1"/>
            <p:nvPr/>
          </p:nvSpPr>
          <p:spPr>
            <a:xfrm>
              <a:off x="1139952" y="6936363"/>
              <a:ext cx="3626904" cy="1425488"/>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Hoạt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động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đặc</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trưng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của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nghề</a:t>
              </a:r>
              <a:endPar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grpSp>
        <p:nvGrpSpPr>
          <p:cNvPr id="32" name="Group 31">
            <a:extLst>
              <a:ext uri="{FF2B5EF4-FFF2-40B4-BE49-F238E27FC236}">
                <a16:creationId xmlns:a16="http://schemas.microsoft.com/office/drawing/2014/main" id="{CB76973A-985D-5103-FD40-DE0D299D0B47}"/>
              </a:ext>
            </a:extLst>
          </p:cNvPr>
          <p:cNvGrpSpPr/>
          <p:nvPr/>
        </p:nvGrpSpPr>
        <p:grpSpPr>
          <a:xfrm>
            <a:off x="8783637" y="3159708"/>
            <a:ext cx="2494135" cy="2062583"/>
            <a:chOff x="1096436" y="6002158"/>
            <a:chExt cx="3741202" cy="3093875"/>
          </a:xfrm>
        </p:grpSpPr>
        <p:sp>
          <p:nvSpPr>
            <p:cNvPr id="33" name="Oval 32">
              <a:extLst>
                <a:ext uri="{FF2B5EF4-FFF2-40B4-BE49-F238E27FC236}">
                  <a16:creationId xmlns:a16="http://schemas.microsoft.com/office/drawing/2014/main" id="{FC9A5828-94F5-8756-1644-44E7D8EB8ABD}"/>
                </a:ext>
              </a:extLst>
            </p:cNvPr>
            <p:cNvSpPr/>
            <p:nvPr/>
          </p:nvSpPr>
          <p:spPr>
            <a:xfrm>
              <a:off x="1096436" y="6202183"/>
              <a:ext cx="3741202" cy="2893850"/>
            </a:xfrm>
            <a:prstGeom prst="ellipse">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34" name="Group 33">
              <a:extLst>
                <a:ext uri="{FF2B5EF4-FFF2-40B4-BE49-F238E27FC236}">
                  <a16:creationId xmlns:a16="http://schemas.microsoft.com/office/drawing/2014/main" id="{05B3209F-5411-2ECC-EA75-3C49A11AD8BF}"/>
                </a:ext>
              </a:extLst>
            </p:cNvPr>
            <p:cNvGrpSpPr/>
            <p:nvPr/>
          </p:nvGrpSpPr>
          <p:grpSpPr>
            <a:xfrm>
              <a:off x="2738437" y="6002158"/>
              <a:ext cx="228600" cy="568678"/>
              <a:chOff x="2614612" y="6098822"/>
              <a:chExt cx="228600" cy="568678"/>
            </a:xfrm>
          </p:grpSpPr>
          <p:cxnSp>
            <p:nvCxnSpPr>
              <p:cNvPr id="36" name="Straight Connector 35">
                <a:extLst>
                  <a:ext uri="{FF2B5EF4-FFF2-40B4-BE49-F238E27FC236}">
                    <a16:creationId xmlns:a16="http://schemas.microsoft.com/office/drawing/2014/main" id="{2F0A1B2F-D166-FD09-4659-AB4EA56B7985}"/>
                  </a:ext>
                </a:extLst>
              </p:cNvPr>
              <p:cNvCxnSpPr>
                <a:cxnSpLocks/>
              </p:cNvCxnSpPr>
              <p:nvPr/>
            </p:nvCxnSpPr>
            <p:spPr>
              <a:xfrm flipV="1">
                <a:off x="2728912" y="6098822"/>
                <a:ext cx="0" cy="400050"/>
              </a:xfrm>
              <a:prstGeom prst="line">
                <a:avLst/>
              </a:prstGeom>
              <a:noFill/>
              <a:ln w="38100" cap="flat" cmpd="sng" algn="ctr">
                <a:solidFill>
                  <a:sysClr val="windowText" lastClr="000000"/>
                </a:solidFill>
                <a:prstDash val="solid"/>
              </a:ln>
              <a:effectLst/>
            </p:spPr>
          </p:cxnSp>
          <p:sp>
            <p:nvSpPr>
              <p:cNvPr id="37" name="Oval 36">
                <a:extLst>
                  <a:ext uri="{FF2B5EF4-FFF2-40B4-BE49-F238E27FC236}">
                    <a16:creationId xmlns:a16="http://schemas.microsoft.com/office/drawing/2014/main" id="{D4C86E7F-3FEA-2248-862E-7AF6A734A869}"/>
                  </a:ext>
                </a:extLst>
              </p:cNvPr>
              <p:cNvSpPr/>
              <p:nvPr/>
            </p:nvSpPr>
            <p:spPr>
              <a:xfrm>
                <a:off x="2614612" y="6438900"/>
                <a:ext cx="228600" cy="228600"/>
              </a:xfrm>
              <a:prstGeom prst="ellipse">
                <a:avLst/>
              </a:prstGeom>
              <a:solidFill>
                <a:sysClr val="window" lastClr="FFFFFF"/>
              </a:solidFill>
              <a:ln w="38100" cap="flat" cmpd="sng" algn="ctr">
                <a:solidFill>
                  <a:sysClr val="windowText" lastClr="0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grpSp>
        <p:sp>
          <p:nvSpPr>
            <p:cNvPr id="35" name="TextBox 34">
              <a:extLst>
                <a:ext uri="{FF2B5EF4-FFF2-40B4-BE49-F238E27FC236}">
                  <a16:creationId xmlns:a16="http://schemas.microsoft.com/office/drawing/2014/main" id="{BA8CA0C0-6914-5ED3-7ABB-314755456887}"/>
                </a:ext>
              </a:extLst>
            </p:cNvPr>
            <p:cNvSpPr txBox="1"/>
            <p:nvPr/>
          </p:nvSpPr>
          <p:spPr>
            <a:xfrm>
              <a:off x="1153586" y="6710236"/>
              <a:ext cx="3626904" cy="2117985"/>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Thiết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bị</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dụng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cụ</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lao</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động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của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nghề</a:t>
              </a:r>
              <a:endPar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416532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8F1096-9AC7-1CDC-486F-B0C6D59DC21C}"/>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95E40B1-C915-73B7-E1C8-BCF03D0558AA}"/>
              </a:ext>
            </a:extLst>
          </p:cNvPr>
          <p:cNvSpPr/>
          <p:nvPr/>
        </p:nvSpPr>
        <p:spPr>
          <a:xfrm>
            <a:off x="4584894" y="2412817"/>
            <a:ext cx="7000704" cy="3678586"/>
          </a:xfrm>
          <a:prstGeom prst="roundRect">
            <a:avLst>
              <a:gd name="adj" fmla="val 6583"/>
            </a:avLst>
          </a:prstGeom>
          <a:solidFill>
            <a:schemeClr val="accent4">
              <a:lumMod val="20000"/>
              <a:lumOff val="80000"/>
            </a:schemeClr>
          </a:solidFill>
          <a:ln w="28575" cap="flat" cmpd="sng" algn="ctr">
            <a:solidFill>
              <a:schemeClr val="accent4"/>
            </a:solidFill>
            <a:prstDash val="solid"/>
          </a:ln>
          <a:effectLst/>
        </p:spPr>
        <p:txBody>
          <a:bodyPr rtlCol="0" anchor="ctr"/>
          <a:lstStyle/>
          <a:p>
            <a:pPr marL="342900" marR="0" lvl="0" indent="-342900"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rPr>
              <a:t>Em cảm nhận như thế nào về Cây nghề nghiệp của các bạn?</a:t>
            </a:r>
          </a:p>
          <a:p>
            <a:pPr marL="342900" marR="0" lvl="0" indent="-342900"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rPr>
              <a:t>Sau khi quan sát và nghe thuyết minh về Cây nghề nghiệp của các bạn, em có muốn bổ sung, điều chỉnh gì cho Cây nghề nghiệp của mình không?</a:t>
            </a:r>
          </a:p>
        </p:txBody>
      </p:sp>
      <p:grpSp>
        <p:nvGrpSpPr>
          <p:cNvPr id="39" name="Group 4">
            <a:extLst>
              <a:ext uri="{FF2B5EF4-FFF2-40B4-BE49-F238E27FC236}">
                <a16:creationId xmlns:a16="http://schemas.microsoft.com/office/drawing/2014/main" id="{A152F78D-EA9F-AE76-D365-8FDCCA62DEAA}"/>
              </a:ext>
            </a:extLst>
          </p:cNvPr>
          <p:cNvGrpSpPr/>
          <p:nvPr/>
        </p:nvGrpSpPr>
        <p:grpSpPr>
          <a:xfrm>
            <a:off x="1245172" y="5673015"/>
            <a:ext cx="2525046" cy="598358"/>
            <a:chOff x="0" y="0"/>
            <a:chExt cx="779977" cy="184831"/>
          </a:xfrm>
        </p:grpSpPr>
        <p:sp>
          <p:nvSpPr>
            <p:cNvPr id="40" name="Freeform 5">
              <a:extLst>
                <a:ext uri="{FF2B5EF4-FFF2-40B4-BE49-F238E27FC236}">
                  <a16:creationId xmlns:a16="http://schemas.microsoft.com/office/drawing/2014/main" id="{3217C1B6-B0A7-CCE6-5B20-CE3FAEE4FFAF}"/>
                </a:ext>
              </a:extLst>
            </p:cNvPr>
            <p:cNvSpPr/>
            <p:nvPr/>
          </p:nvSpPr>
          <p:spPr>
            <a:xfrm>
              <a:off x="0" y="0"/>
              <a:ext cx="779977" cy="184831"/>
            </a:xfrm>
            <a:custGeom>
              <a:avLst/>
              <a:gdLst/>
              <a:ahLst/>
              <a:cxnLst/>
              <a:rect l="l" t="t" r="r" b="b"/>
              <a:pathLst>
                <a:path w="779977" h="184831">
                  <a:moveTo>
                    <a:pt x="389989" y="0"/>
                  </a:moveTo>
                  <a:cubicBezTo>
                    <a:pt x="174604" y="0"/>
                    <a:pt x="0" y="41376"/>
                    <a:pt x="0" y="92415"/>
                  </a:cubicBezTo>
                  <a:cubicBezTo>
                    <a:pt x="0" y="143455"/>
                    <a:pt x="174604" y="184831"/>
                    <a:pt x="389989" y="184831"/>
                  </a:cubicBezTo>
                  <a:cubicBezTo>
                    <a:pt x="605373" y="184831"/>
                    <a:pt x="779977" y="143455"/>
                    <a:pt x="779977" y="92415"/>
                  </a:cubicBezTo>
                  <a:cubicBezTo>
                    <a:pt x="779977" y="41376"/>
                    <a:pt x="605373" y="0"/>
                    <a:pt x="389989" y="0"/>
                  </a:cubicBezTo>
                  <a:close/>
                </a:path>
              </a:pathLst>
            </a:custGeom>
            <a:solidFill>
              <a:srgbClr val="F4CEA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1" name="TextBox 6">
              <a:extLst>
                <a:ext uri="{FF2B5EF4-FFF2-40B4-BE49-F238E27FC236}">
                  <a16:creationId xmlns:a16="http://schemas.microsoft.com/office/drawing/2014/main" id="{B13D6724-703E-6F65-A4A7-E884221D8074}"/>
                </a:ext>
              </a:extLst>
            </p:cNvPr>
            <p:cNvSpPr txBox="1"/>
            <p:nvPr/>
          </p:nvSpPr>
          <p:spPr>
            <a:xfrm>
              <a:off x="73123" y="-11247"/>
              <a:ext cx="633732" cy="17875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endParaRPr>
            </a:p>
          </p:txBody>
        </p:sp>
      </p:grpSp>
      <p:sp>
        <p:nvSpPr>
          <p:cNvPr id="42" name="Freeform 7">
            <a:extLst>
              <a:ext uri="{FF2B5EF4-FFF2-40B4-BE49-F238E27FC236}">
                <a16:creationId xmlns:a16="http://schemas.microsoft.com/office/drawing/2014/main" id="{E56844C9-1528-0909-CFDE-3864F3B7E236}"/>
              </a:ext>
            </a:extLst>
          </p:cNvPr>
          <p:cNvSpPr/>
          <p:nvPr/>
        </p:nvSpPr>
        <p:spPr>
          <a:xfrm flipH="1">
            <a:off x="606402" y="1957277"/>
            <a:ext cx="3596600" cy="3930710"/>
          </a:xfrm>
          <a:custGeom>
            <a:avLst/>
            <a:gdLst/>
            <a:ahLst/>
            <a:cxnLst/>
            <a:rect l="l" t="t" r="r" b="b"/>
            <a:pathLst>
              <a:path w="6303382" h="6888942">
                <a:moveTo>
                  <a:pt x="6303382" y="0"/>
                </a:moveTo>
                <a:lnTo>
                  <a:pt x="0" y="0"/>
                </a:lnTo>
                <a:lnTo>
                  <a:pt x="0" y="6888942"/>
                </a:lnTo>
                <a:lnTo>
                  <a:pt x="6303382" y="6888942"/>
                </a:lnTo>
                <a:lnTo>
                  <a:pt x="6303382"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3" name="TextBox 42">
            <a:extLst>
              <a:ext uri="{FF2B5EF4-FFF2-40B4-BE49-F238E27FC236}">
                <a16:creationId xmlns:a16="http://schemas.microsoft.com/office/drawing/2014/main" id="{8582173D-1CE6-AD9D-7681-0EBD7183D412}"/>
              </a:ext>
            </a:extLst>
          </p:cNvPr>
          <p:cNvSpPr txBox="1"/>
          <p:nvPr/>
        </p:nvSpPr>
        <p:spPr>
          <a:xfrm>
            <a:off x="5176946" y="1726444"/>
            <a:ext cx="5816600" cy="461665"/>
          </a:xfrm>
          <a:prstGeom prst="rect">
            <a:avLst/>
          </a:prstGeom>
          <a:noFill/>
        </p:spPr>
        <p:txBody>
          <a:bodyPr wrap="square" rtlCol="0">
            <a:spAutoFit/>
          </a:bodyPr>
          <a:lstStyle/>
          <a:p>
            <a:pPr algn="ctr" defTabSz="609630">
              <a:defRPr/>
            </a:pPr>
            <a:r>
              <a:rPr lang="en-US" sz="2400" b="1" dirty="0">
                <a:latin typeface="UTM Avo" panose="02040603050506020204" pitchFamily="18" charset="0"/>
                <a:cs typeface="Arial" panose="020B0604020202020204" pitchFamily="34" charset="0"/>
              </a:rPr>
              <a:t>GỢI Ý THẢO LUẬN</a:t>
            </a:r>
          </a:p>
        </p:txBody>
      </p:sp>
    </p:spTree>
    <p:extLst>
      <p:ext uri="{BB962C8B-B14F-4D97-AF65-F5344CB8AC3E}">
        <p14:creationId xmlns:p14="http://schemas.microsoft.com/office/powerpoint/2010/main" val="866201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2" grpId="0" animBg="1"/>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D2C2453-1278-A628-CB3D-D5A76932D8DC}"/>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9D3F913-63AC-AB1C-5F38-17BAD2A012F9}"/>
              </a:ext>
            </a:extLst>
          </p:cNvPr>
          <p:cNvGrpSpPr/>
          <p:nvPr/>
        </p:nvGrpSpPr>
        <p:grpSpPr>
          <a:xfrm>
            <a:off x="1245057" y="1116015"/>
            <a:ext cx="9701886" cy="5462585"/>
            <a:chOff x="1245057" y="1031056"/>
            <a:chExt cx="9701886" cy="5462585"/>
          </a:xfrm>
        </p:grpSpPr>
        <p:grpSp>
          <p:nvGrpSpPr>
            <p:cNvPr id="2" name="Group 1">
              <a:extLst>
                <a:ext uri="{FF2B5EF4-FFF2-40B4-BE49-F238E27FC236}">
                  <a16:creationId xmlns:a16="http://schemas.microsoft.com/office/drawing/2014/main" id="{C4A771DE-FFF9-E59B-6BD9-4C5277F2E9BF}"/>
                </a:ext>
              </a:extLst>
            </p:cNvPr>
            <p:cNvGrpSpPr/>
            <p:nvPr/>
          </p:nvGrpSpPr>
          <p:grpSpPr>
            <a:xfrm>
              <a:off x="1245057" y="1031056"/>
              <a:ext cx="9701886" cy="5462585"/>
              <a:chOff x="2211362" y="935758"/>
              <a:chExt cx="9701886" cy="5462585"/>
            </a:xfrm>
          </p:grpSpPr>
          <p:sp>
            <p:nvSpPr>
              <p:cNvPr id="3" name="Rounded Rectangle 34">
                <a:extLst>
                  <a:ext uri="{FF2B5EF4-FFF2-40B4-BE49-F238E27FC236}">
                    <a16:creationId xmlns:a16="http://schemas.microsoft.com/office/drawing/2014/main" id="{8E9979B4-5F70-2604-F337-185ACE0DE7D6}"/>
                  </a:ext>
                </a:extLst>
              </p:cNvPr>
              <p:cNvSpPr/>
              <p:nvPr/>
            </p:nvSpPr>
            <p:spPr>
              <a:xfrm>
                <a:off x="5703999" y="935758"/>
                <a:ext cx="2716613" cy="706242"/>
              </a:xfrm>
              <a:prstGeom prst="roundRect">
                <a:avLst/>
              </a:prstGeom>
              <a:solidFill>
                <a:schemeClr val="bg1"/>
              </a:solidFill>
              <a:ln w="38100" cap="flat" cmpd="sng" algn="ctr">
                <a:solidFill>
                  <a:schemeClr val="accent1">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60C6C8D3-8B0F-E9B7-1CAF-776F79EEBC1D}"/>
                  </a:ext>
                </a:extLst>
              </p:cNvPr>
              <p:cNvSpPr/>
              <p:nvPr/>
            </p:nvSpPr>
            <p:spPr>
              <a:xfrm>
                <a:off x="2211362" y="1642001"/>
                <a:ext cx="9701886" cy="4756342"/>
              </a:xfrm>
              <a:prstGeom prst="roundRect">
                <a:avLst>
                  <a:gd name="adj" fmla="val 6050"/>
                </a:avLst>
              </a:prstGeom>
              <a:solidFill>
                <a:schemeClr val="accent1">
                  <a:lumMod val="20000"/>
                  <a:lumOff val="80000"/>
                </a:schemeClr>
              </a:solidFill>
              <a:ln w="38100" cap="flat" cmpd="sng" algn="ctr">
                <a:solidFill>
                  <a:schemeClr val="accent1">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401EF6D4-C5E1-8E65-CFD2-BFD0542431F0}"/>
                </a:ext>
              </a:extLst>
            </p:cNvPr>
            <p:cNvSpPr txBox="1"/>
            <p:nvPr/>
          </p:nvSpPr>
          <p:spPr>
            <a:xfrm>
              <a:off x="1408477" y="1926735"/>
              <a:ext cx="9364626" cy="4445832"/>
            </a:xfrm>
            <a:prstGeom prst="rect">
              <a:avLst/>
            </a:prstGeom>
            <a:noFill/>
          </p:spPr>
          <p:txBody>
            <a:bodyPr wrap="square">
              <a:spAutoFit/>
            </a:bodyPr>
            <a:lstStyle/>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Những thông tin được thể hiện qua Cây nghề nghiệp giúp chúng ta hệ thống lại những điều đã trao đổi, chia sẻ qua các hoạt động liên quan đến nghề nghiệp mà mỗi người đang quan tâm.</a:t>
              </a:r>
            </a:p>
            <a:p>
              <a:pPr marL="342900" indent="-342900" algn="just" defTabSz="1219170">
                <a:lnSpc>
                  <a:spcPct val="150000"/>
                </a:lnSpc>
                <a:buClrTx/>
                <a:buFont typeface="Arial" panose="020B0604020202020204" pitchFamily="34" charset="0"/>
                <a:buChar char="•"/>
                <a:defRPr/>
              </a:pPr>
              <a:r>
                <a:rPr lang="vi-VN" sz="2400" dirty="0">
                  <a:latin typeface="UTM Avo" panose="02040603050506020204" pitchFamily="18" charset="0"/>
                </a:rPr>
                <a:t>Cây nghề nghiệp cũng cho thấy sự đa dạng của các nghề nghiệp trong xã hội và mỗi học sinh cần tự rèn luyện những gì để có thể đáp ứng những yêu cầu về phẩm chất, năng lực của nghề mà mình quan tâm.</a:t>
              </a:r>
            </a:p>
          </p:txBody>
        </p:sp>
      </p:grpSp>
    </p:spTree>
    <p:extLst>
      <p:ext uri="{BB962C8B-B14F-4D97-AF65-F5344CB8AC3E}">
        <p14:creationId xmlns:p14="http://schemas.microsoft.com/office/powerpoint/2010/main" val="267015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63F8D5D-0CA4-D40A-502D-F16CA72E6CC3}"/>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A201374-65E4-3435-2EEA-82F0AECD343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BD9D5CE9-AF6D-1CD8-AE39-A25DBD211A4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 name="PLANETA 3" descr="Resultado de imagen para PLANETA PNG">
            <a:extLst>
              <a:ext uri="{FF2B5EF4-FFF2-40B4-BE49-F238E27FC236}">
                <a16:creationId xmlns:a16="http://schemas.microsoft.com/office/drawing/2014/main" id="{42AB8EEC-43F8-B4D7-D6B4-6B8AD9C66B75}"/>
              </a:ext>
            </a:extLst>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7" action="ppaction://hlinksldjump"/>
            <a:extLst>
              <a:ext uri="{FF2B5EF4-FFF2-40B4-BE49-F238E27FC236}">
                <a16:creationId xmlns:a16="http://schemas.microsoft.com/office/drawing/2014/main" id="{C2871526-9DCD-2209-B182-453563EE585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818365"/>
            <a:ext cx="4367579" cy="4039634"/>
          </a:xfrm>
          <a:prstGeom prst="rect">
            <a:avLst/>
          </a:prstGeom>
        </p:spPr>
      </p:pic>
      <p:sp>
        <p:nvSpPr>
          <p:cNvPr id="7" name="TextBox 6">
            <a:extLst>
              <a:ext uri="{FF2B5EF4-FFF2-40B4-BE49-F238E27FC236}">
                <a16:creationId xmlns:a16="http://schemas.microsoft.com/office/drawing/2014/main" id="{A8661732-9E2D-57FE-C80A-12FFFFAFFDAD}"/>
              </a:ext>
            </a:extLst>
          </p:cNvPr>
          <p:cNvSpPr txBox="1"/>
          <p:nvPr/>
        </p:nvSpPr>
        <p:spPr>
          <a:xfrm>
            <a:off x="2029097" y="934294"/>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3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rPr>
              <a:t>DU HÀNH VŨ TRỤ</a:t>
            </a:r>
            <a:endParaRPr kumimoji="0" lang="en-US" sz="33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pic>
        <p:nvPicPr>
          <p:cNvPr id="9" name="Picture 8">
            <a:extLst>
              <a:ext uri="{FF2B5EF4-FFF2-40B4-BE49-F238E27FC236}">
                <a16:creationId xmlns:a16="http://schemas.microsoft.com/office/drawing/2014/main" id="{73799228-F0C2-D7BC-F240-52FA6FAC432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0" name="Picture 9" descr="Logo, company name&#10;&#10;Description automatically generated">
            <a:extLst>
              <a:ext uri="{FF2B5EF4-FFF2-40B4-BE49-F238E27FC236}">
                <a16:creationId xmlns:a16="http://schemas.microsoft.com/office/drawing/2014/main" id="{6AE47DF6-F0E7-68FC-2DC9-2BF9EEF331C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4" name="Cartoon Background Music Funny Animation Free (1)">
            <a:hlinkClick r:id="" action="ppaction://media"/>
            <a:extLst>
              <a:ext uri="{FF2B5EF4-FFF2-40B4-BE49-F238E27FC236}">
                <a16:creationId xmlns:a16="http://schemas.microsoft.com/office/drawing/2014/main" id="{85EEB7F0-653C-264A-9F16-92D38A1F590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253027" y="-9064577"/>
            <a:ext cx="487363" cy="487363"/>
          </a:xfrm>
          <a:prstGeom prst="rect">
            <a:avLst/>
          </a:prstGeom>
        </p:spPr>
      </p:pic>
    </p:spTree>
    <p:extLst>
      <p:ext uri="{BB962C8B-B14F-4D97-AF65-F5344CB8AC3E}">
        <p14:creationId xmlns:p14="http://schemas.microsoft.com/office/powerpoint/2010/main" val="20299779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143831" y="4747101"/>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8" name="Rectangle: Rounded Corners 7">
            <a:extLst>
              <a:ext uri="{FF2B5EF4-FFF2-40B4-BE49-F238E27FC236}">
                <a16:creationId xmlns:a16="http://schemas.microsoft.com/office/drawing/2014/main" id="{E803B398-B731-E05E-248C-682C8153965E}"/>
              </a:ext>
            </a:extLst>
          </p:cNvPr>
          <p:cNvSpPr/>
          <p:nvPr/>
        </p:nvSpPr>
        <p:spPr>
          <a:xfrm>
            <a:off x="2024355" y="813310"/>
            <a:ext cx="9558045" cy="484909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68E50E2-B89A-8220-C95B-83768848287A}"/>
              </a:ext>
            </a:extLst>
          </p:cNvPr>
          <p:cNvSpPr txBox="1"/>
          <p:nvPr/>
        </p:nvSpPr>
        <p:spPr>
          <a:xfrm>
            <a:off x="4555477" y="1384751"/>
            <a:ext cx="44958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UTM Avo" panose="02040603050506020204" pitchFamily="18" charset="0"/>
                <a:ea typeface="+mn-ea"/>
                <a:cs typeface="+mn-cs"/>
              </a:rPr>
              <a:t>HƯỚNG DẪN</a:t>
            </a:r>
          </a:p>
        </p:txBody>
      </p:sp>
      <p:sp>
        <p:nvSpPr>
          <p:cNvPr id="15" name="TextBox 14">
            <a:extLst>
              <a:ext uri="{FF2B5EF4-FFF2-40B4-BE49-F238E27FC236}">
                <a16:creationId xmlns:a16="http://schemas.microsoft.com/office/drawing/2014/main" id="{7C70345C-B232-393F-2268-350603399A60}"/>
              </a:ext>
            </a:extLst>
          </p:cNvPr>
          <p:cNvSpPr txBox="1"/>
          <p:nvPr/>
        </p:nvSpPr>
        <p:spPr>
          <a:xfrm>
            <a:off x="2125308" y="1907971"/>
            <a:ext cx="9457092" cy="278383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Bấm vào nút bắt đầu để chuyển tới màn chứa các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các số thứ tự để đến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đáp án để hiện đúng/sai</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kèm</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âm</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thanh</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thông</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báo</a:t>
            </a:r>
            <a:endPar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Bấm vào tàu vũ trụ để trở về màn hình chứa các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số thứ tự để tiếp tục trò chơi</a:t>
            </a:r>
            <a:endPar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endParaRPr>
          </a:p>
        </p:txBody>
      </p:sp>
      <p:sp>
        <p:nvSpPr>
          <p:cNvPr id="16" name="Rectángulo redondeado 4">
            <a:hlinkClick r:id="rId7" action="ppaction://hlinksldjump"/>
            <a:extLst>
              <a:ext uri="{FF2B5EF4-FFF2-40B4-BE49-F238E27FC236}">
                <a16:creationId xmlns:a16="http://schemas.microsoft.com/office/drawing/2014/main" id="{60E507D8-C2B0-D1FF-851A-E449F3893DAD}"/>
              </a:ext>
            </a:extLst>
          </p:cNvPr>
          <p:cNvSpPr/>
          <p:nvPr/>
        </p:nvSpPr>
        <p:spPr>
          <a:xfrm>
            <a:off x="9171760" y="4640424"/>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BẮT ĐẦU</a:t>
            </a:r>
            <a:endParaRPr kumimoji="0" lang="es-CL" sz="3200" b="1"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6636912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
                                            <p:bg/>
                                          </p:spTgt>
                                        </p:tgtEl>
                                        <p:attrNameLst>
                                          <p:attrName>style.visibility</p:attrName>
                                        </p:attrNameLst>
                                      </p:cBhvr>
                                      <p:to>
                                        <p:strVal val="visible"/>
                                      </p:to>
                                    </p:set>
                                    <p:animEffect transition="in" filter="dissolve">
                                      <p:cBhvr>
                                        <p:cTn id="7" dur="1500"/>
                                        <p:tgtEl>
                                          <p:spTgt spid="16">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xEl>
                                              <p:pRg st="0" end="0"/>
                                            </p:txEl>
                                          </p:spTgt>
                                        </p:tgtEl>
                                        <p:attrNameLst>
                                          <p:attrName>style.visibility</p:attrName>
                                        </p:attrNameLst>
                                      </p:cBhvr>
                                      <p:to>
                                        <p:strVal val="visible"/>
                                      </p:to>
                                    </p:set>
                                    <p:animEffect transition="in" filter="dissolve">
                                      <p:cBhvr>
                                        <p:cTn id="10" dur="1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64" presetClass="path" presetSubtype="0" accel="50000" decel="50000" fill="hold" nodeType="withEffect">
                                  <p:stCondLst>
                                    <p:cond delay="0"/>
                                  </p:stCondLst>
                                  <p:childTnLst>
                                    <p:animMotion origin="layout" path="M -2.91667E-6 -2.96296E-6 L 0.00196 -0.35069 " pathEditMode="relative" rAng="0" ptsTypes="AA">
                                      <p:cBhvr>
                                        <p:cTn id="15" dur="2000" fill="hold"/>
                                        <p:tgtEl>
                                          <p:spTgt spid="4"/>
                                        </p:tgtEl>
                                        <p:attrNameLst>
                                          <p:attrName>ppt_x</p:attrName>
                                          <p:attrName>ppt_y</p:attrName>
                                        </p:attrNameLst>
                                      </p:cBhvr>
                                      <p:rCtr x="91" y="-17546"/>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0.00196 -0.35069 L 0.24714 -0.48171 " pathEditMode="relative" rAng="0" ptsTypes="AA">
                                      <p:cBhvr>
                                        <p:cTn id="19" dur="2000" fill="hold"/>
                                        <p:tgtEl>
                                          <p:spTgt spid="4"/>
                                        </p:tgtEl>
                                        <p:attrNameLst>
                                          <p:attrName>ppt_x</p:attrName>
                                          <p:attrName>ppt_y</p:attrName>
                                        </p:attrNameLst>
                                      </p:cBhvr>
                                      <p:rCtr x="12253" y="-6551"/>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24714 -0.48171 L 0.24714 -0.48148 C 0.25117 -0.47592 0.2556 -0.46967 0.26003 -0.46389 C 0.26198 -0.46134 0.26485 -0.45949 0.2668 -0.45694 C 0.26849 -0.45486 0.26849 -0.45231 0.27006 -0.45 C 0.27409 -0.44537 0.27891 -0.44097 0.28347 -0.43657 L 0.28985 -0.42963 C 0.29831 -0.4125 0.28698 -0.43379 0.3 -0.4162 C 0.30157 -0.41389 0.30157 -0.41157 0.30313 -0.40926 C 0.30716 -0.40463 0.31211 -0.4 0.31654 -0.39583 L 0.32292 -0.38889 L 0.32982 -0.38171 C 0.3375 -0.3662 0.32748 -0.38588 0.33998 -0.3662 C 0.34115 -0.36389 0.34154 -0.36157 0.3431 -0.35926 C 0.3517 -0.3456 0.34675 -0.35486 0.35651 -0.34375 C 0.35886 -0.34051 0.36055 -0.33727 0.36289 -0.33449 C 0.36289 -0.33426 0.37943 -0.31736 0.38269 -0.31412 L 0.38959 -0.30717 C 0.39076 -0.30509 0.39115 -0.30254 0.39284 -0.30023 C 0.39688 -0.2956 0.40612 -0.2868 0.40612 -0.28657 C 0.41185 -0.27477 0.40729 -0.28194 0.42266 -0.26643 L 0.42917 -0.25949 L 0.43607 -0.25254 C 0.44362 -0.23657 0.43282 -0.25625 0.44935 -0.23912 C 0.45899 -0.22916 0.44167 -0.22963 0.46589 -0.21875 L 0.47604 -0.21389 " pathEditMode="relative" rAng="0" ptsTypes="AAAAAAAAAAAAAAAAAAAAAAAAAA">
                                      <p:cBhvr>
                                        <p:cTn id="23" dur="2000" fill="hold"/>
                                        <p:tgtEl>
                                          <p:spTgt spid="4"/>
                                        </p:tgtEl>
                                        <p:attrNameLst>
                                          <p:attrName>ppt_x</p:attrName>
                                          <p:attrName>ppt_y</p:attrName>
                                        </p:attrNameLst>
                                      </p:cBhvr>
                                      <p:rCtr x="11445" y="13380"/>
                                    </p:animMotion>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47604 -0.21412 L 0.47604 -0.21365 C 0.49675 -0.2324 0.47761 -0.21736 0.49623 -0.22893 C 0.49857 -0.23055 0.50026 -0.23264 0.50274 -0.23402 C 0.50469 -0.23495 0.50769 -0.23541 0.50951 -0.23657 C 0.51771 -0.2412 0.51446 -0.2412 0.52071 -0.24514 C 0.52266 -0.24652 0.52539 -0.24768 0.52761 -0.24907 C 0.52995 -0.25046 0.5319 -0.25231 0.53412 -0.25393 C 0.53568 -0.25532 0.53685 -0.25648 0.53867 -0.25787 C 0.54284 -0.26041 0.54779 -0.26273 0.55209 -0.26527 L 0.55886 -0.26921 C 0.56107 -0.27268 0.56081 -0.27338 0.56576 -0.27662 C 0.56771 -0.27777 0.57032 -0.27916 0.57227 -0.28032 C 0.57422 -0.28125 0.575 -0.28287 0.57696 -0.28402 C 0.58216 -0.2875 0.58594 -0.28889 0.59245 -0.29143 C 0.59792 -0.29606 0.60117 -0.2993 0.61042 -0.30277 L 0.62383 -0.30764 C 0.63451 -0.31551 0.628 -0.31134 0.64401 -0.32037 C 0.64649 -0.32129 0.64948 -0.32245 0.65091 -0.32407 C 0.65938 -0.33356 0.65091 -0.325 0.66198 -0.33264 C 0.67162 -0.33935 0.66094 -0.33449 0.67318 -0.33935 C 0.67891 -0.34838 0.67084 -0.33727 0.68229 -0.34514 C 0.68386 -0.34629 0.68334 -0.34791 0.68438 -0.34884 C 0.68633 -0.35046 0.68933 -0.35139 0.69128 -0.35301 C 0.69284 -0.35393 0.69401 -0.35532 0.69584 -0.35648 C 0.69779 -0.35787 0.70052 -0.35879 0.70248 -0.36018 C 0.7043 -0.36134 0.70521 -0.36273 0.70703 -0.36389 C 0.70899 -0.36527 0.71172 -0.36643 0.71354 -0.36759 C 0.7155 -0.36898 0.71628 -0.37037 0.71823 -0.37152 C 0.72019 -0.37245 0.72266 -0.37315 0.725 -0.37384 C 0.72565 -0.37523 0.72565 -0.37662 0.72722 -0.37777 C 0.73464 -0.38287 0.73386 -0.37801 0.73386 -0.38125 " pathEditMode="relative" rAng="0" ptsTypes="AAAAAAAAAAAAAAAAAAAAAAAAAAAAAAAA">
                                      <p:cBhvr>
                                        <p:cTn id="27" dur="2000" fill="hold"/>
                                        <p:tgtEl>
                                          <p:spTgt spid="4"/>
                                        </p:tgtEl>
                                        <p:attrNameLst>
                                          <p:attrName>ppt_x</p:attrName>
                                          <p:attrName>ppt_y</p:attrName>
                                        </p:attrNameLst>
                                      </p:cBhvr>
                                      <p:rCtr x="12891" y="-8333"/>
                                    </p:animMotion>
                                  </p:childTnLst>
                                </p:cTn>
                              </p:par>
                            </p:childTnLst>
                          </p:cTn>
                        </p:par>
                      </p:childTnLst>
                    </p:cTn>
                  </p:par>
                </p:childTnLst>
              </p:cTn>
              <p:nextCondLst>
                <p:cond evt="onClick" delay="0">
                  <p:tgtEl>
                    <p:spTgt spid="4"/>
                  </p:tgtEl>
                </p:cond>
              </p:nextCondLst>
            </p:seq>
          </p:childTnLst>
        </p:cTn>
      </p:par>
    </p:tnLst>
    <p:bldLst>
      <p:bldP spid="16"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145252" y="230784"/>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041843" y="3619020"/>
            <a:ext cx="1821036" cy="1365777"/>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9429" y="575048"/>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7" action="ppaction://hlinksldjump"/>
          </p:cNvPr>
          <p:cNvSpPr/>
          <p:nvPr/>
        </p:nvSpPr>
        <p:spPr>
          <a:xfrm>
            <a:off x="1020517" y="1123020"/>
            <a:ext cx="914400" cy="9144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1</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Elipse 12">
            <a:hlinkClick r:id="rId8" action="ppaction://hlinksldjump"/>
          </p:cNvPr>
          <p:cNvSpPr/>
          <p:nvPr/>
        </p:nvSpPr>
        <p:spPr>
          <a:xfrm>
            <a:off x="3724398" y="550843"/>
            <a:ext cx="914400" cy="914400"/>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2</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1" name="Elipse 10">
            <a:hlinkClick r:id="rId9" action="ppaction://hlinksldjump"/>
          </p:cNvPr>
          <p:cNvSpPr/>
          <p:nvPr/>
        </p:nvSpPr>
        <p:spPr>
          <a:xfrm>
            <a:off x="5495161" y="3844708"/>
            <a:ext cx="914400" cy="914400"/>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3</a:t>
            </a:r>
          </a:p>
        </p:txBody>
      </p:sp>
      <p:sp>
        <p:nvSpPr>
          <p:cNvPr id="12" name="Elipse 11">
            <a:hlinkClick r:id="rId10" action="ppaction://hlinksldjump"/>
          </p:cNvPr>
          <p:cNvSpPr/>
          <p:nvPr/>
        </p:nvSpPr>
        <p:spPr>
          <a:xfrm>
            <a:off x="8222747" y="800736"/>
            <a:ext cx="914400" cy="914400"/>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4</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Rectángulo redondeado 4">
            <a:hlinkClick r:id="rId12" action="ppaction://hlinksldjump"/>
            <a:extLst>
              <a:ext uri="{FF2B5EF4-FFF2-40B4-BE49-F238E27FC236}">
                <a16:creationId xmlns:a16="http://schemas.microsoft.com/office/drawing/2014/main" id="{4F7C224C-BB7A-F388-22FC-9577F2FB717E}"/>
              </a:ext>
            </a:extLst>
          </p:cNvPr>
          <p:cNvSpPr/>
          <p:nvPr/>
        </p:nvSpPr>
        <p:spPr>
          <a:xfrm>
            <a:off x="10181392" y="5798634"/>
            <a:ext cx="1780603" cy="87761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Tiếp tục</a:t>
            </a:r>
            <a:b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b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bài học</a:t>
            </a:r>
            <a:endParaRPr kumimoji="0" lang="es-CL" sz="2400" b="1"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3" name="PLANETA 4" descr="Resultado de imagen para PLANETA PNG">
            <a:extLst>
              <a:ext uri="{FF2B5EF4-FFF2-40B4-BE49-F238E27FC236}">
                <a16:creationId xmlns:a16="http://schemas.microsoft.com/office/drawing/2014/main" id="{9ED97771-A264-AD0B-752F-A12AC8388B42}"/>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70964" y="3122353"/>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8" name="Elipse 11">
            <a:hlinkClick r:id="rId13" action="ppaction://hlinksldjump"/>
            <a:extLst>
              <a:ext uri="{FF2B5EF4-FFF2-40B4-BE49-F238E27FC236}">
                <a16:creationId xmlns:a16="http://schemas.microsoft.com/office/drawing/2014/main" id="{A41FB56B-400A-C490-8B35-DCAA72EA12BC}"/>
              </a:ext>
            </a:extLst>
          </p:cNvPr>
          <p:cNvSpPr/>
          <p:nvPr/>
        </p:nvSpPr>
        <p:spPr>
          <a:xfrm>
            <a:off x="10824282" y="3348041"/>
            <a:ext cx="914400" cy="914400"/>
          </a:xfrm>
          <a:prstGeom prst="ellipse">
            <a:avLst/>
          </a:prstGeom>
          <a:solidFill>
            <a:schemeClr val="accent2"/>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5</a:t>
            </a:r>
            <a:endParaRPr kumimoji="0" lang="es-CL"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dissolve">
                                      <p:cBhvr>
                                        <p:cTn id="7" dur="1500"/>
                                        <p:tgtEl>
                                          <p:spTgt spid="2">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dissolv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64" presetClass="path" presetSubtype="0" accel="50000" decel="50000" fill="hold" nodeType="withEffect">
                                  <p:stCondLst>
                                    <p:cond delay="0"/>
                                  </p:stCondLst>
                                  <p:childTnLst>
                                    <p:animMotion origin="layout" path="M 4.16667E-7 1.85185E-6 L 0.00195 -0.3507 " pathEditMode="relative" rAng="0" ptsTypes="AA">
                                      <p:cBhvr>
                                        <p:cTn id="15" dur="2000" fill="hold"/>
                                        <p:tgtEl>
                                          <p:spTgt spid="4"/>
                                        </p:tgtEl>
                                        <p:attrNameLst>
                                          <p:attrName>ppt_x</p:attrName>
                                          <p:attrName>ppt_y</p:attrName>
                                        </p:attrNameLst>
                                      </p:cBhvr>
                                      <p:rCtr x="91" y="-17546"/>
                                    </p:animMotion>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0.00195 -0.3507 L 0.18034 -0.46134 " pathEditMode="relative" rAng="0" ptsTypes="AA">
                                      <p:cBhvr>
                                        <p:cTn id="24" dur="2000" fill="hold"/>
                                        <p:tgtEl>
                                          <p:spTgt spid="4"/>
                                        </p:tgtEl>
                                        <p:attrNameLst>
                                          <p:attrName>ppt_x</p:attrName>
                                          <p:attrName>ppt_y</p:attrName>
                                        </p:attrNameLst>
                                      </p:cBhvr>
                                      <p:rCtr x="8919" y="-5532"/>
                                    </p:animMotion>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18034 -0.46134 L 0.18034 -0.46111 C 0.18333 -0.45741 0.18685 -0.45278 0.19023 -0.44838 C 0.1918 -0.4463 0.19401 -0.44537 0.19557 -0.44329 C 0.19687 -0.44167 0.19687 -0.43982 0.19805 -0.4382 C 0.2013 -0.43472 0.20495 -0.43102 0.20859 -0.42801 L 0.21354 -0.42292 C 0.22005 -0.40972 0.21133 -0.42593 0.22135 -0.41273 C 0.22266 -0.41065 0.22266 -0.40926 0.22396 -0.40764 C 0.22695 -0.40417 0.23086 -0.40046 0.23437 -0.39746 L 0.23932 -0.39259 L 0.24466 -0.38681 C 0.25078 -0.37523 0.24284 -0.38982 0.2526 -0.37523 C 0.25365 -0.37361 0.25391 -0.37176 0.25508 -0.36991 C 0.26172 -0.35996 0.25794 -0.36644 0.26549 -0.35834 C 0.26732 -0.35602 0.26875 -0.35324 0.27057 -0.35116 C 0.27057 -0.3507 0.28346 -0.33843 0.28594 -0.33611 L 0.29141 -0.33102 C 0.29232 -0.32963 0.29258 -0.32755 0.29388 -0.32593 C 0.297 -0.32246 0.3043 -0.31574 0.3043 -0.31528 C 0.30885 -0.30671 0.30521 -0.31204 0.31719 -0.30046 L 0.32227 -0.29537 L 0.3276 -0.29028 C 0.33346 -0.27824 0.32513 -0.29283 0.33802 -0.28033 C 0.34557 -0.27246 0.33203 -0.27315 0.35091 -0.26482 L 0.35898 -0.26065 " pathEditMode="relative" rAng="0" ptsTypes="AAAAAAAAAAAAAAAAAAAAAAAAAA">
                                      <p:cBhvr>
                                        <p:cTn id="33" dur="2000" fill="hold"/>
                                        <p:tgtEl>
                                          <p:spTgt spid="4"/>
                                        </p:tgtEl>
                                        <p:attrNameLst>
                                          <p:attrName>ppt_x</p:attrName>
                                          <p:attrName>ppt_y</p:attrName>
                                        </p:attrNameLst>
                                      </p:cBhvr>
                                      <p:rCtr x="8932" y="10023"/>
                                    </p:animMotion>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0.35898 -0.26065 L 0.35898 -0.25973 C 0.37734 -0.28264 0.36016 -0.26459 0.37695 -0.27848 C 0.37917 -0.28033 0.3806 -0.28311 0.38281 -0.2845 C 0.38437 -0.28565 0.38724 -0.28612 0.3888 -0.28774 C 0.39622 -0.29306 0.39336 -0.29306 0.39896 -0.29769 C 0.40065 -0.29954 0.40312 -0.3007 0.40508 -0.30278 C 0.40729 -0.30417 0.40898 -0.30649 0.41094 -0.30857 C 0.41237 -0.30996 0.41341 -0.31158 0.41497 -0.3132 C 0.41875 -0.31621 0.42318 -0.31899 0.42708 -0.322 L 0.4332 -0.32663 C 0.43516 -0.33079 0.4349 -0.33172 0.43932 -0.33542 C 0.44115 -0.33704 0.44336 -0.33866 0.44531 -0.34005 C 0.447 -0.34121 0.44766 -0.34329 0.44935 -0.34445 C 0.45404 -0.34862 0.45755 -0.35024 0.46328 -0.35325 C 0.46823 -0.35903 0.47109 -0.36297 0.47943 -0.36713 L 0.49141 -0.37292 C 0.50104 -0.38218 0.49518 -0.37732 0.5095 -0.38797 C 0.51172 -0.38913 0.51445 -0.39075 0.51575 -0.3926 C 0.52344 -0.40394 0.51575 -0.39375 0.52565 -0.40278 C 0.53437 -0.41088 0.52474 -0.4051 0.53568 -0.41088 C 0.54089 -0.42153 0.53359 -0.40857 0.54401 -0.41783 C 0.54531 -0.41922 0.54479 -0.4213 0.54583 -0.42246 C 0.54753 -0.42431 0.55013 -0.42547 0.55208 -0.42732 C 0.55339 -0.42848 0.55456 -0.4301 0.55612 -0.43172 C 0.55781 -0.43311 0.56029 -0.43426 0.56211 -0.43588 C 0.56367 -0.4375 0.56458 -0.43889 0.56615 -0.44051 C 0.56784 -0.44213 0.57031 -0.44329 0.572 -0.44468 C 0.5737 -0.4463 0.57448 -0.44815 0.57617 -0.44931 C 0.57786 -0.45047 0.58008 -0.45139 0.58229 -0.45209 C 0.58281 -0.45394 0.58281 -0.45556 0.58424 -0.45718 C 0.59089 -0.46343 0.59036 -0.45718 0.59036 -0.46088 " pathEditMode="relative" rAng="0" ptsTypes="AAAAAAAAAAAAAAAAAAAAAAAAAAAAAAAA">
                                      <p:cBhvr>
                                        <p:cTn id="42" dur="2000" fill="hold"/>
                                        <p:tgtEl>
                                          <p:spTgt spid="4"/>
                                        </p:tgtEl>
                                        <p:attrNameLst>
                                          <p:attrName>ppt_x</p:attrName>
                                          <p:attrName>ppt_y</p:attrName>
                                        </p:attrNameLst>
                                      </p:cBhvr>
                                      <p:rCtr x="11563" y="-9977"/>
                                    </p:animMotion>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0.59037 -0.46088 L 0.72578 -0.15764 " pathEditMode="relative" rAng="0" ptsTypes="AA">
                                      <p:cBhvr>
                                        <p:cTn id="51" dur="2000" fill="hold"/>
                                        <p:tgtEl>
                                          <p:spTgt spid="4"/>
                                        </p:tgtEl>
                                        <p:attrNameLst>
                                          <p:attrName>ppt_x</p:attrName>
                                          <p:attrName>ppt_y</p:attrName>
                                        </p:attrNameLst>
                                      </p:cBhvr>
                                      <p:rCtr x="6628" y="15185"/>
                                    </p:animMotion>
                                  </p:childTnLst>
                                </p:cTn>
                              </p:par>
                              <p:par>
                                <p:cTn id="52" presetID="53" presetClass="entr" presetSubtype="16"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P spid="2" grpId="0" uiExpand="1" build="p"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9" name="BUENO"/>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400" b="1">
                <a:solidFill>
                  <a:prstClr val="black"/>
                </a:solidFill>
                <a:latin typeface="UTM Avo" panose="02040603050506020204" pitchFamily="18" charset="0"/>
                <a:cs typeface="Times New Roman" pitchFamily="18" charset="0"/>
              </a:rPr>
              <a:t>A. Thời tiết khắc nghiệt.</a:t>
            </a:r>
          </a:p>
        </p:txBody>
      </p:sp>
      <p:sp>
        <p:nvSpPr>
          <p:cNvPr id="13" name="MALO1"/>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B. Thiếu thốn </a:t>
            </a:r>
          </a:p>
          <a:p>
            <a:pPr lvl="0" algn="ctr">
              <a:lnSpc>
                <a:spcPct val="150000"/>
              </a:lnSpc>
            </a:pPr>
            <a:r>
              <a:rPr lang="vi-VN" sz="2400" b="1" dirty="0">
                <a:solidFill>
                  <a:prstClr val="black"/>
                </a:solidFill>
                <a:latin typeface="UTM Avo" panose="02040603050506020204" pitchFamily="18" charset="0"/>
                <a:cs typeface="Times New Roman" pitchFamily="18" charset="0"/>
              </a:rPr>
              <a:t>lương thực.</a:t>
            </a:r>
          </a:p>
        </p:txBody>
      </p:sp>
      <p:sp>
        <p:nvSpPr>
          <p:cNvPr id="14" name="MALO2"/>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400" b="1">
                <a:solidFill>
                  <a:prstClr val="black"/>
                </a:solidFill>
                <a:latin typeface="UTM Avo" panose="02040603050506020204" pitchFamily="18" charset="0"/>
                <a:cs typeface="Times New Roman" pitchFamily="18" charset="0"/>
              </a:rPr>
              <a:t>C. Quá gần bờ.</a:t>
            </a:r>
          </a:p>
        </p:txBody>
      </p:sp>
      <p:pic>
        <p:nvPicPr>
          <p:cNvPr id="1026" name="MARCIANO1" descr="Resultado de imagen para marciano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283518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6" action="ppaction://hlinksldjump"/>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BUENO">
            <a:extLst>
              <a:ext uri="{FF2B5EF4-FFF2-40B4-BE49-F238E27FC236}">
                <a16:creationId xmlns:a16="http://schemas.microsoft.com/office/drawing/2014/main" id="{FC8D6972-E25C-DA5B-A75F-6E5EF86B9B29}"/>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400" b="1">
                <a:solidFill>
                  <a:prstClr val="white"/>
                </a:solidFill>
                <a:latin typeface="UTM Avo" panose="02040603050506020204" pitchFamily="18" charset="0"/>
                <a:cs typeface="Times New Roman" pitchFamily="18" charset="0"/>
              </a:rPr>
              <a:t>Câu 1: Nguy hiểm của nghề đánh bắt hải sản là gì?</a:t>
            </a:r>
            <a:endParaRPr lang="es-MX" sz="2400" b="1" dirty="0" err="1">
              <a:solidFill>
                <a:prstClr val="white"/>
              </a:solidFill>
              <a:latin typeface="UTM Avo" panose="02040603050506020204" pitchFamily="18" charset="0"/>
              <a:cs typeface="Times New Roman" pitchFamily="18" charset="0"/>
            </a:endParaRPr>
          </a:p>
        </p:txBody>
      </p:sp>
      <p:sp>
        <p:nvSpPr>
          <p:cNvPr id="3" name="MALO2">
            <a:extLst>
              <a:ext uri="{FF2B5EF4-FFF2-40B4-BE49-F238E27FC236}">
                <a16:creationId xmlns:a16="http://schemas.microsoft.com/office/drawing/2014/main" id="{2C24FD6F-2F18-2204-3B65-3197CC82D2A4}"/>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D. Đánh bắt được</a:t>
            </a:r>
            <a:endParaRPr lang="en-US" sz="2400" b="1" dirty="0">
              <a:solidFill>
                <a:prstClr val="black"/>
              </a:solidFill>
              <a:latin typeface="UTM Avo" panose="02040603050506020204" pitchFamily="18" charset="0"/>
              <a:cs typeface="Times New Roman" pitchFamily="18" charset="0"/>
            </a:endParaRPr>
          </a:p>
          <a:p>
            <a:pPr lvl="0" algn="ctr">
              <a:lnSpc>
                <a:spcPct val="150000"/>
              </a:lnSpc>
            </a:pPr>
            <a:r>
              <a:rPr lang="vi-VN" sz="2400" b="1" dirty="0">
                <a:solidFill>
                  <a:prstClr val="black"/>
                </a:solidFill>
                <a:latin typeface="UTM Avo" panose="02040603050506020204" pitchFamily="18" charset="0"/>
                <a:cs typeface="Times New Roman" pitchFamily="18" charset="0"/>
              </a:rPr>
              <a:t>nhiều hải sản.</a:t>
            </a:r>
          </a:p>
        </p:txBody>
      </p:sp>
      <p:pic>
        <p:nvPicPr>
          <p:cNvPr id="5" name="MARCIANO2" descr="Resultado de imagen para marciano png">
            <a:extLst>
              <a:ext uri="{FF2B5EF4-FFF2-40B4-BE49-F238E27FC236}">
                <a16:creationId xmlns:a16="http://schemas.microsoft.com/office/drawing/2014/main" id="{33BC5D94-A76E-E98F-4CF0-7280D038A3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 presetClass="emph" presetSubtype="2" fill="hold" nodeType="withEffect">
                                  <p:stCondLst>
                                    <p:cond delay="0"/>
                                  </p:stCondLst>
                                  <p:childTnLst>
                                    <p:animClr clrSpc="rgb" dir="cw">
                                      <p:cBhvr>
                                        <p:cTn id="30" dur="500" fill="hold"/>
                                        <p:tgtEl>
                                          <p:spTgt spid="14"/>
                                        </p:tgtEl>
                                        <p:attrNameLst>
                                          <p:attrName>fillcolor</p:attrName>
                                        </p:attrNameLst>
                                      </p:cBhvr>
                                      <p:to>
                                        <a:srgbClr val="C00000"/>
                                      </p:to>
                                    </p:animClr>
                                    <p:set>
                                      <p:cBhvr>
                                        <p:cTn id="31" dur="500" fill="hold"/>
                                        <p:tgtEl>
                                          <p:spTgt spid="14"/>
                                        </p:tgtEl>
                                        <p:attrNameLst>
                                          <p:attrName>fill.type</p:attrName>
                                        </p:attrNameLst>
                                      </p:cBhvr>
                                      <p:to>
                                        <p:strVal val="solid"/>
                                      </p:to>
                                    </p:set>
                                    <p:set>
                                      <p:cBhvr>
                                        <p:cTn id="32" dur="5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500"/>
                                        <p:tgtEl>
                                          <p:spTgt spid="1026"/>
                                        </p:tgtEl>
                                      </p:cBhvr>
                                    </p:animEffect>
                                  </p:childTnLst>
                                </p:cTn>
                              </p:par>
                              <p:par>
                                <p:cTn id="39" presetID="1" presetClass="emph" presetSubtype="2" fill="hold" nodeType="withEffect">
                                  <p:stCondLst>
                                    <p:cond delay="0"/>
                                  </p:stCondLst>
                                  <p:childTnLst>
                                    <p:animClr clrSpc="rgb" dir="cw">
                                      <p:cBhvr>
                                        <p:cTn id="40" dur="500" fill="hold"/>
                                        <p:tgtEl>
                                          <p:spTgt spid="13"/>
                                        </p:tgtEl>
                                        <p:attrNameLst>
                                          <p:attrName>fillcolor</p:attrName>
                                        </p:attrNameLst>
                                      </p:cBhvr>
                                      <p:to>
                                        <a:srgbClr val="C00000"/>
                                      </p:to>
                                    </p:animClr>
                                    <p:set>
                                      <p:cBhvr>
                                        <p:cTn id="41" dur="500" fill="hold"/>
                                        <p:tgtEl>
                                          <p:spTgt spid="13"/>
                                        </p:tgtEl>
                                        <p:attrNameLst>
                                          <p:attrName>fill.type</p:attrName>
                                        </p:attrNameLst>
                                      </p:cBhvr>
                                      <p:to>
                                        <p:strVal val="solid"/>
                                      </p:to>
                                    </p:set>
                                    <p:set>
                                      <p:cBhvr>
                                        <p:cTn id="4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70AD47"/>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500"/>
                                        <p:tgtEl>
                                          <p:spTgt spid="5"/>
                                        </p:tgtEl>
                                      </p:cBhvr>
                                    </p:animEffect>
                                  </p:childTnLst>
                                </p:cTn>
                              </p:par>
                              <p:par>
                                <p:cTn id="59" presetID="1" presetClass="emph" presetSubtype="2" fill="hold" nodeType="withEffect">
                                  <p:stCondLst>
                                    <p:cond delay="0"/>
                                  </p:stCondLst>
                                  <p:childTnLst>
                                    <p:animClr clrSpc="rgb" dir="cw">
                                      <p:cBhvr>
                                        <p:cTn id="60" dur="500" fill="hold"/>
                                        <p:tgtEl>
                                          <p:spTgt spid="3"/>
                                        </p:tgtEl>
                                        <p:attrNameLst>
                                          <p:attrName>fillcolor</p:attrName>
                                        </p:attrNameLst>
                                      </p:cBhvr>
                                      <p:to>
                                        <a:srgbClr val="C00000"/>
                                      </p:to>
                                    </p:animClr>
                                    <p:set>
                                      <p:cBhvr>
                                        <p:cTn id="61" dur="500" fill="hold"/>
                                        <p:tgtEl>
                                          <p:spTgt spid="3"/>
                                        </p:tgtEl>
                                        <p:attrNameLst>
                                          <p:attrName>fill.type</p:attrName>
                                        </p:attrNameLst>
                                      </p:cBhvr>
                                      <p:to>
                                        <p:strVal val="solid"/>
                                      </p:to>
                                    </p:set>
                                    <p:set>
                                      <p:cBhvr>
                                        <p:cTn id="62"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bldLst>
      <p:bldP spid="9" grpId="0" animBg="1"/>
      <p:bldP spid="13" grpId="0" animBg="1"/>
      <p:bldP spid="14" grpId="0" animBg="1"/>
      <p:bldP spid="2" grpId="0" animBg="1"/>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 descr="Resultado de imagen para marciano  png">
            <a:extLst>
              <a:ext uri="{FF2B5EF4-FFF2-40B4-BE49-F238E27FC236}">
                <a16:creationId xmlns:a16="http://schemas.microsoft.com/office/drawing/2014/main" id="{2E354651-1169-0AE5-D1D9-EAD33787DD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22" name="BUENO">
            <a:extLst>
              <a:ext uri="{FF2B5EF4-FFF2-40B4-BE49-F238E27FC236}">
                <a16:creationId xmlns:a16="http://schemas.microsoft.com/office/drawing/2014/main" id="{7FAD7E83-E524-4AF7-6FFE-C30C5BBF0F36}"/>
              </a:ext>
            </a:extLst>
          </p:cNvPr>
          <p:cNvSpPr/>
          <p:nvPr/>
        </p:nvSpPr>
        <p:spPr>
          <a:xfrm>
            <a:off x="1267649" y="2449951"/>
            <a:ext cx="4790250"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ctr">
              <a:lnSpc>
                <a:spcPct val="150000"/>
              </a:lnSpc>
              <a:buAutoNum type="alphaUcPeriod"/>
            </a:pPr>
            <a:r>
              <a:rPr lang="vi-VN" sz="2000" b="1" dirty="0">
                <a:solidFill>
                  <a:prstClr val="black"/>
                </a:solidFill>
                <a:latin typeface="UTM Avo" panose="02040603050506020204" pitchFamily="18" charset="0"/>
                <a:cs typeface="Times New Roman" pitchFamily="18" charset="0"/>
              </a:rPr>
              <a:t>Máy vi tính, bản thiết kế,</a:t>
            </a:r>
          </a:p>
          <a:p>
            <a:pPr lvl="0" algn="ctr">
              <a:lnSpc>
                <a:spcPct val="150000"/>
              </a:lnSpc>
            </a:pPr>
            <a:r>
              <a:rPr lang="vi-VN" sz="2000" b="1" dirty="0">
                <a:solidFill>
                  <a:prstClr val="black"/>
                </a:solidFill>
                <a:latin typeface="UTM Avo" panose="02040603050506020204" pitchFamily="18" charset="0"/>
                <a:cs typeface="Times New Roman" pitchFamily="18" charset="0"/>
              </a:rPr>
              <a:t> bút, thước, dây đo.</a:t>
            </a:r>
          </a:p>
        </p:txBody>
      </p:sp>
      <p:sp>
        <p:nvSpPr>
          <p:cNvPr id="23" name="MALO1">
            <a:extLst>
              <a:ext uri="{FF2B5EF4-FFF2-40B4-BE49-F238E27FC236}">
                <a16:creationId xmlns:a16="http://schemas.microsoft.com/office/drawing/2014/main" id="{D7F4AE99-B495-3F0E-7C07-13210DE531AB}"/>
              </a:ext>
            </a:extLst>
          </p:cNvPr>
          <p:cNvSpPr/>
          <p:nvPr/>
        </p:nvSpPr>
        <p:spPr>
          <a:xfrm>
            <a:off x="6295213" y="2449951"/>
            <a:ext cx="4790250"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a:solidFill>
                  <a:prstClr val="black"/>
                </a:solidFill>
                <a:latin typeface="UTM Avo" panose="02040603050506020204" pitchFamily="18" charset="0"/>
                <a:cs typeface="Times New Roman" pitchFamily="18" charset="0"/>
              </a:rPr>
              <a:t>B. Xe máy, điện thoại thông minh, quần áo nhận diện thương hiệu.</a:t>
            </a:r>
            <a:endParaRPr lang="vi-VN" sz="2000" b="1" dirty="0">
              <a:solidFill>
                <a:prstClr val="black"/>
              </a:solidFill>
              <a:latin typeface="UTM Avo" panose="02040603050506020204" pitchFamily="18" charset="0"/>
              <a:cs typeface="Times New Roman" pitchFamily="18" charset="0"/>
            </a:endParaRPr>
          </a:p>
        </p:txBody>
      </p:sp>
      <p:sp>
        <p:nvSpPr>
          <p:cNvPr id="24" name="MALO2">
            <a:extLst>
              <a:ext uri="{FF2B5EF4-FFF2-40B4-BE49-F238E27FC236}">
                <a16:creationId xmlns:a16="http://schemas.microsoft.com/office/drawing/2014/main" id="{D10029DE-246A-9AF7-B6E4-55C1AC2FD188}"/>
              </a:ext>
            </a:extLst>
          </p:cNvPr>
          <p:cNvSpPr/>
          <p:nvPr/>
        </p:nvSpPr>
        <p:spPr>
          <a:xfrm>
            <a:off x="1267648" y="4364723"/>
            <a:ext cx="4790251"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C. Dụng cụ nấu nướng,</a:t>
            </a:r>
          </a:p>
          <a:p>
            <a:pPr lvl="0" algn="ctr">
              <a:lnSpc>
                <a:spcPct val="150000"/>
              </a:lnSpc>
            </a:pPr>
            <a:r>
              <a:rPr lang="vi-VN" sz="2000" b="1" dirty="0">
                <a:solidFill>
                  <a:prstClr val="black"/>
                </a:solidFill>
                <a:latin typeface="UTM Avo" panose="02040603050506020204" pitchFamily="18" charset="0"/>
                <a:cs typeface="Times New Roman" pitchFamily="18" charset="0"/>
              </a:rPr>
              <a:t> mũ và áo bếp trưởng.</a:t>
            </a:r>
          </a:p>
        </p:txBody>
      </p:sp>
      <p:pic>
        <p:nvPicPr>
          <p:cNvPr id="25" name="MARCIANO1" descr="Resultado de imagen para marciano png">
            <a:extLst>
              <a:ext uri="{FF2B5EF4-FFF2-40B4-BE49-F238E27FC236}">
                <a16:creationId xmlns:a16="http://schemas.microsoft.com/office/drawing/2014/main" id="{11083F8F-ED74-B459-B41B-FB4C4218A5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27709" y="2922353"/>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26" name="MARCIANO2" descr="Resultado de imagen para marciano png">
            <a:extLst>
              <a:ext uri="{FF2B5EF4-FFF2-40B4-BE49-F238E27FC236}">
                <a16:creationId xmlns:a16="http://schemas.microsoft.com/office/drawing/2014/main" id="{97BF2C52-0966-2017-4B5A-B2E2BCF8CD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2001" y="4739804"/>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hlinkClick r:id="rId6" action="ppaction://hlinksldjump"/>
            <a:extLst>
              <a:ext uri="{FF2B5EF4-FFF2-40B4-BE49-F238E27FC236}">
                <a16:creationId xmlns:a16="http://schemas.microsoft.com/office/drawing/2014/main" id="{CD360341-4D8F-EF88-3D37-C6AB57B12624}"/>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28" name="Picture 27" descr="Logo, company name&#10;&#10;Description automatically generated">
            <a:extLst>
              <a:ext uri="{FF2B5EF4-FFF2-40B4-BE49-F238E27FC236}">
                <a16:creationId xmlns:a16="http://schemas.microsoft.com/office/drawing/2014/main" id="{BE18982F-5602-AE9C-FEB6-DEF4659DF0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9" name="BUENO">
            <a:extLst>
              <a:ext uri="{FF2B5EF4-FFF2-40B4-BE49-F238E27FC236}">
                <a16:creationId xmlns:a16="http://schemas.microsoft.com/office/drawing/2014/main" id="{68328CE7-33C8-EF10-5132-609305E0F8A5}"/>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white"/>
                </a:solidFill>
                <a:latin typeface="UTM Avo" panose="02040603050506020204" pitchFamily="18" charset="0"/>
                <a:cs typeface="Times New Roman" pitchFamily="18" charset="0"/>
              </a:rPr>
              <a:t>Câu 2: Trang thiết bị, dụng cụ lao động cơ bản</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của nghề xe ôm công nghệ là gì?</a:t>
            </a:r>
          </a:p>
        </p:txBody>
      </p:sp>
      <p:sp>
        <p:nvSpPr>
          <p:cNvPr id="30" name="MALO2">
            <a:extLst>
              <a:ext uri="{FF2B5EF4-FFF2-40B4-BE49-F238E27FC236}">
                <a16:creationId xmlns:a16="http://schemas.microsoft.com/office/drawing/2014/main" id="{1D9DC0F5-F317-DF1A-8A42-D8E2EEE76ED0}"/>
              </a:ext>
            </a:extLst>
          </p:cNvPr>
          <p:cNvSpPr/>
          <p:nvPr/>
        </p:nvSpPr>
        <p:spPr>
          <a:xfrm>
            <a:off x="6295212" y="4364722"/>
            <a:ext cx="4790251"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D. Bộ đồ bảo hộ phòng cháy chuyên dụng, xe cứu hỏa và hệ thống máy bơm phun chữa cháy.</a:t>
            </a:r>
          </a:p>
        </p:txBody>
      </p:sp>
      <p:pic>
        <p:nvPicPr>
          <p:cNvPr id="31" name="MARCIANO2" descr="Resultado de imagen para marciano png">
            <a:extLst>
              <a:ext uri="{FF2B5EF4-FFF2-40B4-BE49-F238E27FC236}">
                <a16:creationId xmlns:a16="http://schemas.microsoft.com/office/drawing/2014/main" id="{23BEBFF5-D8E1-41AB-6ACF-506CA3275F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06411" y="4626446"/>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0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 presetClass="emph" presetSubtype="2" fill="hold" nodeType="withEffect">
                                  <p:stCondLst>
                                    <p:cond delay="0"/>
                                  </p:stCondLst>
                                  <p:childTnLst>
                                    <p:animClr clrSpc="rgb" dir="cw">
                                      <p:cBhvr>
                                        <p:cTn id="30" dur="500" fill="hold"/>
                                        <p:tgtEl>
                                          <p:spTgt spid="24"/>
                                        </p:tgtEl>
                                        <p:attrNameLst>
                                          <p:attrName>fillcolor</p:attrName>
                                        </p:attrNameLst>
                                      </p:cBhvr>
                                      <p:to>
                                        <a:srgbClr val="C00000"/>
                                      </p:to>
                                    </p:animClr>
                                    <p:set>
                                      <p:cBhvr>
                                        <p:cTn id="31" dur="500" fill="hold"/>
                                        <p:tgtEl>
                                          <p:spTgt spid="24"/>
                                        </p:tgtEl>
                                        <p:attrNameLst>
                                          <p:attrName>fill.type</p:attrName>
                                        </p:attrNameLst>
                                      </p:cBhvr>
                                      <p:to>
                                        <p:strVal val="solid"/>
                                      </p:to>
                                    </p:set>
                                    <p:set>
                                      <p:cBhvr>
                                        <p:cTn id="3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33" restart="whenNotActive" fill="hold" evtFilter="cancelBubble" nodeType="interactiveSeq">
                <p:stCondLst>
                  <p:cond evt="onClick" delay="0">
                    <p:tgtEl>
                      <p:spTgt spid="23"/>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par>
                                <p:cTn id="39" presetID="1" presetClass="emph" presetSubtype="2" fill="hold" nodeType="withEffect">
                                  <p:stCondLst>
                                    <p:cond delay="0"/>
                                  </p:stCondLst>
                                  <p:childTnLst>
                                    <p:animClr clrSpc="rgb" dir="cw">
                                      <p:cBhvr>
                                        <p:cTn id="40" dur="500" fill="hold"/>
                                        <p:tgtEl>
                                          <p:spTgt spid="23"/>
                                        </p:tgtEl>
                                        <p:attrNameLst>
                                          <p:attrName>fillcolor</p:attrName>
                                        </p:attrNameLst>
                                      </p:cBhvr>
                                      <p:to>
                                        <a:srgbClr val="70AD47"/>
                                      </p:to>
                                    </p:animClr>
                                    <p:set>
                                      <p:cBhvr>
                                        <p:cTn id="41" dur="500" fill="hold"/>
                                        <p:tgtEl>
                                          <p:spTgt spid="23"/>
                                        </p:tgtEl>
                                        <p:attrNameLst>
                                          <p:attrName>fill.type</p:attrName>
                                        </p:attrNameLst>
                                      </p:cBhvr>
                                      <p:to>
                                        <p:strVal val="solid"/>
                                      </p:to>
                                    </p:set>
                                    <p:set>
                                      <p:cBhvr>
                                        <p:cTn id="42"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43" restart="whenNotActive" fill="hold" evtFilter="cancelBubble" nodeType="interactiveSeq">
                <p:stCondLst>
                  <p:cond evt="onClick" delay="0">
                    <p:tgtEl>
                      <p:spTgt spid="22"/>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 presetClass="emph" presetSubtype="2" fill="hold" nodeType="withEffect">
                                  <p:stCondLst>
                                    <p:cond delay="0"/>
                                  </p:stCondLst>
                                  <p:childTnLst>
                                    <p:animClr clrSpc="rgb" dir="cw">
                                      <p:cBhvr>
                                        <p:cTn id="50" dur="500" fill="hold"/>
                                        <p:tgtEl>
                                          <p:spTgt spid="22"/>
                                        </p:tgtEl>
                                        <p:attrNameLst>
                                          <p:attrName>fillcolor</p:attrName>
                                        </p:attrNameLst>
                                      </p:cBhvr>
                                      <p:to>
                                        <a:srgbClr val="C00000"/>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53" restart="whenNotActive" fill="hold" evtFilter="cancelBubble" nodeType="interactiveSeq">
                <p:stCondLst>
                  <p:cond evt="onClick" delay="0">
                    <p:tgtEl>
                      <p:spTgt spid="3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 presetClass="emph" presetSubtype="2" fill="hold" nodeType="withEffect">
                                  <p:stCondLst>
                                    <p:cond delay="0"/>
                                  </p:stCondLst>
                                  <p:childTnLst>
                                    <p:animClr clrSpc="rgb" dir="cw">
                                      <p:cBhvr>
                                        <p:cTn id="60" dur="500" fill="hold"/>
                                        <p:tgtEl>
                                          <p:spTgt spid="30"/>
                                        </p:tgtEl>
                                        <p:attrNameLst>
                                          <p:attrName>fillcolor</p:attrName>
                                        </p:attrNameLst>
                                      </p:cBhvr>
                                      <p:to>
                                        <a:srgbClr val="C00000"/>
                                      </p:to>
                                    </p:animClr>
                                    <p:set>
                                      <p:cBhvr>
                                        <p:cTn id="61" dur="500" fill="hold"/>
                                        <p:tgtEl>
                                          <p:spTgt spid="30"/>
                                        </p:tgtEl>
                                        <p:attrNameLst>
                                          <p:attrName>fill.type</p:attrName>
                                        </p:attrNameLst>
                                      </p:cBhvr>
                                      <p:to>
                                        <p:strVal val="solid"/>
                                      </p:to>
                                    </p:set>
                                    <p:set>
                                      <p:cBhvr>
                                        <p:cTn id="62"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childTnLst>
        </p:cTn>
      </p:par>
    </p:tnLst>
    <p:bldLst>
      <p:bldP spid="22" grpId="0" animBg="1"/>
      <p:bldP spid="23" grpId="0" animBg="1"/>
      <p:bldP spid="24" grpId="0" animBg="1"/>
      <p:bldP spid="29" grpId="0" animBg="1"/>
      <p:bldP spid="3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descr="Resultado de imagen para marciano  png">
            <a:extLst>
              <a:ext uri="{FF2B5EF4-FFF2-40B4-BE49-F238E27FC236}">
                <a16:creationId xmlns:a16="http://schemas.microsoft.com/office/drawing/2014/main" id="{9F096F6A-0709-CC46-392F-01040E02D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3" name="BUENO">
            <a:extLst>
              <a:ext uri="{FF2B5EF4-FFF2-40B4-BE49-F238E27FC236}">
                <a16:creationId xmlns:a16="http://schemas.microsoft.com/office/drawing/2014/main" id="{56934689-9C6C-6EDB-CEDD-97D2C3E12992}"/>
              </a:ext>
            </a:extLst>
          </p:cNvPr>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400" b="1">
                <a:solidFill>
                  <a:prstClr val="black"/>
                </a:solidFill>
                <a:latin typeface="UTM Avo" panose="02040603050506020204" pitchFamily="18" charset="0"/>
                <a:cs typeface="Times New Roman" pitchFamily="18" charset="0"/>
              </a:rPr>
              <a:t>A. Thử làm một số việc của nghề đó.</a:t>
            </a:r>
            <a:endParaRPr lang="es-MX" sz="2400" b="1" dirty="0">
              <a:solidFill>
                <a:prstClr val="black"/>
              </a:solidFill>
              <a:latin typeface="UTM Avo" panose="02040603050506020204" pitchFamily="18" charset="0"/>
              <a:cs typeface="Times New Roman" pitchFamily="18" charset="0"/>
            </a:endParaRPr>
          </a:p>
        </p:txBody>
      </p:sp>
      <p:sp>
        <p:nvSpPr>
          <p:cNvPr id="4" name="MALO1">
            <a:extLst>
              <a:ext uri="{FF2B5EF4-FFF2-40B4-BE49-F238E27FC236}">
                <a16:creationId xmlns:a16="http://schemas.microsoft.com/office/drawing/2014/main" id="{02360366-BEE0-1443-9544-508474CE0600}"/>
              </a:ext>
            </a:extLst>
          </p:cNvPr>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B. Phỏng vấn người</a:t>
            </a:r>
            <a:endParaRPr lang="en-US" sz="2400" b="1" dirty="0">
              <a:solidFill>
                <a:prstClr val="black"/>
              </a:solidFill>
              <a:latin typeface="UTM Avo" panose="02040603050506020204" pitchFamily="18" charset="0"/>
              <a:cs typeface="Times New Roman" pitchFamily="18" charset="0"/>
            </a:endParaRPr>
          </a:p>
          <a:p>
            <a:pPr lvl="0" algn="ctr">
              <a:lnSpc>
                <a:spcPct val="150000"/>
              </a:lnSpc>
            </a:pPr>
            <a:r>
              <a:rPr lang="vi-VN" sz="2400" b="1" dirty="0">
                <a:solidFill>
                  <a:prstClr val="black"/>
                </a:solidFill>
                <a:latin typeface="UTM Avo" panose="02040603050506020204" pitchFamily="18" charset="0"/>
                <a:cs typeface="Times New Roman" pitchFamily="18" charset="0"/>
              </a:rPr>
              <a:t>lao động thông qua phiếu hỏi.</a:t>
            </a:r>
          </a:p>
        </p:txBody>
      </p:sp>
      <p:sp>
        <p:nvSpPr>
          <p:cNvPr id="5" name="MALO2">
            <a:extLst>
              <a:ext uri="{FF2B5EF4-FFF2-40B4-BE49-F238E27FC236}">
                <a16:creationId xmlns:a16="http://schemas.microsoft.com/office/drawing/2014/main" id="{865CA941-890A-7411-03D5-B5A0C2C37EAC}"/>
              </a:ext>
            </a:extLst>
          </p:cNvPr>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400" b="1" dirty="0">
                <a:solidFill>
                  <a:prstClr val="black"/>
                </a:solidFill>
                <a:latin typeface="UTM Avo" panose="02040603050506020204" pitchFamily="18" charset="0"/>
                <a:cs typeface="Times New Roman" pitchFamily="18" charset="0"/>
              </a:rPr>
              <a:t>C. </a:t>
            </a:r>
            <a:r>
              <a:rPr lang="es-MX" sz="2400" b="1" dirty="0" err="1">
                <a:solidFill>
                  <a:prstClr val="black"/>
                </a:solidFill>
                <a:latin typeface="UTM Avo" panose="02040603050506020204" pitchFamily="18" charset="0"/>
                <a:cs typeface="Times New Roman" pitchFamily="18" charset="0"/>
              </a:rPr>
              <a:t>Tìm</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hiểu</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trong</a:t>
            </a:r>
            <a:endParaRPr lang="es-MX" sz="2400" b="1" dirty="0">
              <a:solidFill>
                <a:prstClr val="black"/>
              </a:solidFill>
              <a:latin typeface="UTM Avo" panose="02040603050506020204" pitchFamily="18" charset="0"/>
              <a:cs typeface="Times New Roman" pitchFamily="18" charset="0"/>
            </a:endParaRPr>
          </a:p>
          <a:p>
            <a:pPr lvl="0" algn="ctr">
              <a:lnSpc>
                <a:spcPct val="150000"/>
              </a:lnSpc>
            </a:pPr>
            <a:r>
              <a:rPr lang="es-MX" sz="2400" b="1" dirty="0" err="1">
                <a:solidFill>
                  <a:prstClr val="black"/>
                </a:solidFill>
                <a:latin typeface="UTM Avo" panose="02040603050506020204" pitchFamily="18" charset="0"/>
                <a:cs typeface="Times New Roman" pitchFamily="18" charset="0"/>
              </a:rPr>
              <a:t>truyện</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tranh</a:t>
            </a:r>
            <a:r>
              <a:rPr lang="es-MX" sz="2400" b="1" dirty="0">
                <a:solidFill>
                  <a:prstClr val="black"/>
                </a:solidFill>
                <a:latin typeface="UTM Avo" panose="02040603050506020204" pitchFamily="18" charset="0"/>
                <a:cs typeface="Times New Roman" pitchFamily="18" charset="0"/>
              </a:rPr>
              <a:t>.</a:t>
            </a:r>
          </a:p>
        </p:txBody>
      </p:sp>
      <p:pic>
        <p:nvPicPr>
          <p:cNvPr id="6" name="MARCIANO1" descr="Resultado de imagen para marciano png">
            <a:extLst>
              <a:ext uri="{FF2B5EF4-FFF2-40B4-BE49-F238E27FC236}">
                <a16:creationId xmlns:a16="http://schemas.microsoft.com/office/drawing/2014/main" id="{0E7D7DF8-A30E-F93A-7568-2A9CA3A417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6450" y="2973400"/>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7" name="MARCIANO2" descr="Resultado de imagen para marciano png">
            <a:extLst>
              <a:ext uri="{FF2B5EF4-FFF2-40B4-BE49-F238E27FC236}">
                <a16:creationId xmlns:a16="http://schemas.microsoft.com/office/drawing/2014/main" id="{FDAC883F-C956-68CB-E234-38229E6EB0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2882876"/>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hlinkClick r:id="rId6" action="ppaction://hlinksldjump"/>
            <a:extLst>
              <a:ext uri="{FF2B5EF4-FFF2-40B4-BE49-F238E27FC236}">
                <a16:creationId xmlns:a16="http://schemas.microsoft.com/office/drawing/2014/main" id="{3F297BE8-3DA1-9B63-8ABD-24FDF864BF20}"/>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8" name="Picture 17" descr="Logo, company name&#10;&#10;Description automatically generated">
            <a:extLst>
              <a:ext uri="{FF2B5EF4-FFF2-40B4-BE49-F238E27FC236}">
                <a16:creationId xmlns:a16="http://schemas.microsoft.com/office/drawing/2014/main" id="{BF2EEAFF-56A3-B77F-39C3-BC44F20DD2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19" name="BUENO">
            <a:extLst>
              <a:ext uri="{FF2B5EF4-FFF2-40B4-BE49-F238E27FC236}">
                <a16:creationId xmlns:a16="http://schemas.microsoft.com/office/drawing/2014/main" id="{28BF021E-A01E-07D9-D02F-12F613338F75}"/>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white"/>
                </a:solidFill>
                <a:latin typeface="UTM Avo" panose="02040603050506020204" pitchFamily="18" charset="0"/>
                <a:cs typeface="Times New Roman" pitchFamily="18" charset="0"/>
              </a:rPr>
              <a:t>Câu 3: Đâu không phải cách để tìm hiểu đặc trưng</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của một số nghề ở địa phương? </a:t>
            </a:r>
          </a:p>
        </p:txBody>
      </p:sp>
      <p:sp>
        <p:nvSpPr>
          <p:cNvPr id="20" name="MALO2">
            <a:extLst>
              <a:ext uri="{FF2B5EF4-FFF2-40B4-BE49-F238E27FC236}">
                <a16:creationId xmlns:a16="http://schemas.microsoft.com/office/drawing/2014/main" id="{E00AAE74-22B3-2DE4-9B6B-11BFBC2FDAC5}"/>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400" b="1">
                <a:solidFill>
                  <a:prstClr val="black"/>
                </a:solidFill>
                <a:latin typeface="UTM Avo" panose="02040603050506020204" pitchFamily="18" charset="0"/>
                <a:cs typeface="Times New Roman" pitchFamily="18" charset="0"/>
              </a:rPr>
              <a:t>D. Quan sát thực tế.</a:t>
            </a:r>
          </a:p>
        </p:txBody>
      </p:sp>
      <p:pic>
        <p:nvPicPr>
          <p:cNvPr id="21" name="MARCIANO2" descr="Resultado de imagen para marciano png">
            <a:extLst>
              <a:ext uri="{FF2B5EF4-FFF2-40B4-BE49-F238E27FC236}">
                <a16:creationId xmlns:a16="http://schemas.microsoft.com/office/drawing/2014/main" id="{A007081C-BC54-163A-0E11-2586E8088A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 presetClass="emph" presetSubtype="2" fill="hold" nodeType="withEffect">
                                  <p:stCondLst>
                                    <p:cond delay="0"/>
                                  </p:stCondLst>
                                  <p:childTnLst>
                                    <p:animClr clrSpc="rgb" dir="cw">
                                      <p:cBhvr>
                                        <p:cTn id="30" dur="500" fill="hold"/>
                                        <p:tgtEl>
                                          <p:spTgt spid="5"/>
                                        </p:tgtEl>
                                        <p:attrNameLst>
                                          <p:attrName>fillcolor</p:attrName>
                                        </p:attrNameLst>
                                      </p:cBhvr>
                                      <p:to>
                                        <a:srgbClr val="70AD47"/>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 presetClass="emph" presetSubtype="2" fill="hold" nodeType="withEffect">
                                  <p:stCondLst>
                                    <p:cond delay="0"/>
                                  </p:stCondLst>
                                  <p:childTnLst>
                                    <p:animClr clrSpc="rgb" dir="cw">
                                      <p:cBhvr>
                                        <p:cTn id="40" dur="500" fill="hold"/>
                                        <p:tgtEl>
                                          <p:spTgt spid="4"/>
                                        </p:tgtEl>
                                        <p:attrNameLst>
                                          <p:attrName>fillcolor</p:attrName>
                                        </p:attrNameLst>
                                      </p:cBhvr>
                                      <p:to>
                                        <a:srgbClr val="C00000"/>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 presetClass="emph" presetSubtype="2" fill="hold" nodeType="withEffect">
                                  <p:stCondLst>
                                    <p:cond delay="0"/>
                                  </p:stCondLst>
                                  <p:childTnLst>
                                    <p:animClr clrSpc="rgb" dir="cw">
                                      <p:cBhvr>
                                        <p:cTn id="50" dur="500" fill="hold"/>
                                        <p:tgtEl>
                                          <p:spTgt spid="3"/>
                                        </p:tgtEl>
                                        <p:attrNameLst>
                                          <p:attrName>fillcolor</p:attrName>
                                        </p:attrNameLst>
                                      </p:cBhvr>
                                      <p:to>
                                        <a:srgbClr val="C00000"/>
                                      </p:to>
                                    </p:animClr>
                                    <p:set>
                                      <p:cBhvr>
                                        <p:cTn id="51" dur="500" fill="hold"/>
                                        <p:tgtEl>
                                          <p:spTgt spid="3"/>
                                        </p:tgtEl>
                                        <p:attrNameLst>
                                          <p:attrName>fill.type</p:attrName>
                                        </p:attrNameLst>
                                      </p:cBhvr>
                                      <p:to>
                                        <p:strVal val="solid"/>
                                      </p:to>
                                    </p:set>
                                    <p:set>
                                      <p:cBhvr>
                                        <p:cTn id="52"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 presetClass="emph" presetSubtype="2" fill="hold" nodeType="withEffect">
                                  <p:stCondLst>
                                    <p:cond delay="0"/>
                                  </p:stCondLst>
                                  <p:childTnLst>
                                    <p:animClr clrSpc="rgb" dir="cw">
                                      <p:cBhvr>
                                        <p:cTn id="60" dur="500" fill="hold"/>
                                        <p:tgtEl>
                                          <p:spTgt spid="20"/>
                                        </p:tgtEl>
                                        <p:attrNameLst>
                                          <p:attrName>fillcolor</p:attrName>
                                        </p:attrNameLst>
                                      </p:cBhvr>
                                      <p:to>
                                        <a:srgbClr val="C00000"/>
                                      </p:to>
                                    </p:animClr>
                                    <p:set>
                                      <p:cBhvr>
                                        <p:cTn id="61" dur="500" fill="hold"/>
                                        <p:tgtEl>
                                          <p:spTgt spid="20"/>
                                        </p:tgtEl>
                                        <p:attrNameLst>
                                          <p:attrName>fill.type</p:attrName>
                                        </p:attrNameLst>
                                      </p:cBhvr>
                                      <p:to>
                                        <p:strVal val="solid"/>
                                      </p:to>
                                    </p:set>
                                    <p:set>
                                      <p:cBhvr>
                                        <p:cTn id="62"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3" grpId="0" animBg="1"/>
      <p:bldP spid="4" grpId="0" animBg="1"/>
      <p:bldP spid="5" grpId="0" animBg="1"/>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a:extLst>
            <a:ext uri="{FF2B5EF4-FFF2-40B4-BE49-F238E27FC236}">
              <a16:creationId xmlns:a16="http://schemas.microsoft.com/office/drawing/2014/main" id="{B726908E-FC93-88B6-F78D-9A0D0A964363}"/>
            </a:ext>
          </a:extLst>
        </p:cNvPr>
        <p:cNvGrpSpPr/>
        <p:nvPr/>
      </p:nvGrpSpPr>
      <p:grpSpPr>
        <a:xfrm>
          <a:off x="0" y="0"/>
          <a:ext cx="0" cy="0"/>
          <a:chOff x="0" y="0"/>
          <a:chExt cx="0" cy="0"/>
        </a:xfrm>
      </p:grpSpPr>
      <p:pic>
        <p:nvPicPr>
          <p:cNvPr id="8" name="Picture 2" descr="Resultado de imagen para marciano  png">
            <a:extLst>
              <a:ext uri="{FF2B5EF4-FFF2-40B4-BE49-F238E27FC236}">
                <a16:creationId xmlns:a16="http://schemas.microsoft.com/office/drawing/2014/main" id="{5BD09F1B-E64F-F974-0254-518E0DF6BD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9" name="BUENO">
            <a:extLst>
              <a:ext uri="{FF2B5EF4-FFF2-40B4-BE49-F238E27FC236}">
                <a16:creationId xmlns:a16="http://schemas.microsoft.com/office/drawing/2014/main" id="{A4258FC7-B869-0C05-0C5E-A045F0606DFE}"/>
              </a:ext>
            </a:extLst>
          </p:cNvPr>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UTM Avo" panose="02040603050506020204" pitchFamily="18" charset="0"/>
                <a:cs typeface="Times New Roman" pitchFamily="18" charset="0"/>
              </a:rPr>
              <a:t>A. Kiến trúc sư. </a:t>
            </a:r>
            <a:endParaRPr lang="vi-VN" sz="2400" b="1" dirty="0">
              <a:solidFill>
                <a:schemeClr val="tx1"/>
              </a:solidFill>
              <a:latin typeface="UTM Avo" panose="02040603050506020204" pitchFamily="18" charset="0"/>
              <a:cs typeface="Times New Roman" pitchFamily="18" charset="0"/>
            </a:endParaRPr>
          </a:p>
        </p:txBody>
      </p:sp>
      <p:sp>
        <p:nvSpPr>
          <p:cNvPr id="10" name="MALO1">
            <a:extLst>
              <a:ext uri="{FF2B5EF4-FFF2-40B4-BE49-F238E27FC236}">
                <a16:creationId xmlns:a16="http://schemas.microsoft.com/office/drawing/2014/main" id="{5E50962C-AAC5-49DB-5F53-102229FF46B7}"/>
              </a:ext>
            </a:extLst>
          </p:cNvPr>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UTM Avo" panose="02040603050506020204" pitchFamily="18" charset="0"/>
                <a:cs typeface="Times New Roman" pitchFamily="18" charset="0"/>
              </a:rPr>
              <a:t>B. Kĩ sư điện tử. </a:t>
            </a:r>
            <a:endParaRPr lang="vi-VN" sz="2400" b="1" dirty="0">
              <a:solidFill>
                <a:schemeClr val="tx1"/>
              </a:solidFill>
              <a:latin typeface="UTM Avo" panose="02040603050506020204" pitchFamily="18" charset="0"/>
              <a:cs typeface="Times New Roman" pitchFamily="18" charset="0"/>
            </a:endParaRPr>
          </a:p>
        </p:txBody>
      </p:sp>
      <p:sp>
        <p:nvSpPr>
          <p:cNvPr id="11" name="MALO2">
            <a:extLst>
              <a:ext uri="{FF2B5EF4-FFF2-40B4-BE49-F238E27FC236}">
                <a16:creationId xmlns:a16="http://schemas.microsoft.com/office/drawing/2014/main" id="{8EB13A2A-DDD7-6969-F524-E7E9501B9862}"/>
              </a:ext>
            </a:extLst>
          </p:cNvPr>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a:solidFill>
                  <a:schemeClr val="tx1"/>
                </a:solidFill>
                <a:latin typeface="UTM Avo" panose="02040603050506020204" pitchFamily="18" charset="0"/>
                <a:cs typeface="Times New Roman" pitchFamily="18" charset="0"/>
              </a:rPr>
              <a:t>C. Thợ xây. </a:t>
            </a:r>
          </a:p>
        </p:txBody>
      </p:sp>
      <p:pic>
        <p:nvPicPr>
          <p:cNvPr id="12" name="MARCIANO1" descr="Resultado de imagen para marciano png">
            <a:extLst>
              <a:ext uri="{FF2B5EF4-FFF2-40B4-BE49-F238E27FC236}">
                <a16:creationId xmlns:a16="http://schemas.microsoft.com/office/drawing/2014/main" id="{5ECB4034-E94B-DE57-75C4-C18425482E8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2878983"/>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3" name="MARCIANO2" descr="Resultado de imagen para marciano png">
            <a:extLst>
              <a:ext uri="{FF2B5EF4-FFF2-40B4-BE49-F238E27FC236}">
                <a16:creationId xmlns:a16="http://schemas.microsoft.com/office/drawing/2014/main" id="{DE094CA0-53D9-1D7D-D061-E7DC49855A8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hlinkClick r:id="rId6" action="ppaction://hlinksldjump"/>
            <a:extLst>
              <a:ext uri="{FF2B5EF4-FFF2-40B4-BE49-F238E27FC236}">
                <a16:creationId xmlns:a16="http://schemas.microsoft.com/office/drawing/2014/main" id="{31D45A49-21AF-624F-5860-69E67F2849C7}"/>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8" name="Picture 17" descr="Logo, company name&#10;&#10;Description automatically generated">
            <a:extLst>
              <a:ext uri="{FF2B5EF4-FFF2-40B4-BE49-F238E27FC236}">
                <a16:creationId xmlns:a16="http://schemas.microsoft.com/office/drawing/2014/main" id="{CBA9BE17-862A-5960-232D-D8D8E6E1488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1" name="BUENO">
            <a:extLst>
              <a:ext uri="{FF2B5EF4-FFF2-40B4-BE49-F238E27FC236}">
                <a16:creationId xmlns:a16="http://schemas.microsoft.com/office/drawing/2014/main" id="{6CB140A7-E521-D08B-96C6-33574EB8A597}"/>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chemeClr val="bg1"/>
                </a:solidFill>
                <a:latin typeface="UTM Avo" panose="02040603050506020204" pitchFamily="18" charset="0"/>
                <a:cs typeface="Times New Roman" pitchFamily="18" charset="0"/>
              </a:rPr>
              <a:t>Câu 4: Nghề nào dưới đây không</a:t>
            </a:r>
            <a:endParaRPr lang="en-US" sz="2400" b="1" dirty="0">
              <a:solidFill>
                <a:schemeClr val="bg1"/>
              </a:solidFill>
              <a:latin typeface="UTM Avo" panose="02040603050506020204" pitchFamily="18" charset="0"/>
              <a:cs typeface="Times New Roman" pitchFamily="18" charset="0"/>
            </a:endParaRPr>
          </a:p>
          <a:p>
            <a:pPr algn="ctr">
              <a:lnSpc>
                <a:spcPct val="150000"/>
              </a:lnSpc>
            </a:pPr>
            <a:r>
              <a:rPr lang="vi-VN" sz="2400" b="1" dirty="0">
                <a:solidFill>
                  <a:schemeClr val="bg1"/>
                </a:solidFill>
                <a:latin typeface="UTM Avo" panose="02040603050506020204" pitchFamily="18" charset="0"/>
                <a:cs typeface="Times New Roman" pitchFamily="18" charset="0"/>
              </a:rPr>
              <a:t>góp phần xây dựng nên một ngôi nhà? </a:t>
            </a:r>
          </a:p>
        </p:txBody>
      </p:sp>
      <p:sp>
        <p:nvSpPr>
          <p:cNvPr id="22" name="MALO2">
            <a:extLst>
              <a:ext uri="{FF2B5EF4-FFF2-40B4-BE49-F238E27FC236}">
                <a16:creationId xmlns:a16="http://schemas.microsoft.com/office/drawing/2014/main" id="{53EE6950-899E-65CE-5CD4-721C7D75B1E5}"/>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a:solidFill>
                  <a:schemeClr val="tx1"/>
                </a:solidFill>
                <a:latin typeface="UTM Avo" panose="02040603050506020204" pitchFamily="18" charset="0"/>
                <a:cs typeface="Times New Roman" pitchFamily="18" charset="0"/>
              </a:rPr>
              <a:t>D. Thợ mộc.</a:t>
            </a:r>
          </a:p>
        </p:txBody>
      </p:sp>
      <p:pic>
        <p:nvPicPr>
          <p:cNvPr id="23" name="MARCIANO2" descr="Resultado de imagen para marciano png">
            <a:extLst>
              <a:ext uri="{FF2B5EF4-FFF2-40B4-BE49-F238E27FC236}">
                <a16:creationId xmlns:a16="http://schemas.microsoft.com/office/drawing/2014/main" id="{E6F606E6-8CAB-337B-B96A-4AC5776009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8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 presetClass="emph" presetSubtype="2" fill="hold" nodeType="withEffect">
                                  <p:stCondLst>
                                    <p:cond delay="0"/>
                                  </p:stCondLst>
                                  <p:childTnLst>
                                    <p:animClr clrSpc="rgb" dir="cw">
                                      <p:cBhvr>
                                        <p:cTn id="30" dur="500" fill="hold"/>
                                        <p:tgtEl>
                                          <p:spTgt spid="11"/>
                                        </p:tgtEl>
                                        <p:attrNameLst>
                                          <p:attrName>fillcolor</p:attrName>
                                        </p:attrNameLst>
                                      </p:cBhvr>
                                      <p:to>
                                        <a:srgbClr val="C00000"/>
                                      </p:to>
                                    </p:animClr>
                                    <p:set>
                                      <p:cBhvr>
                                        <p:cTn id="31" dur="500" fill="hold"/>
                                        <p:tgtEl>
                                          <p:spTgt spid="11"/>
                                        </p:tgtEl>
                                        <p:attrNameLst>
                                          <p:attrName>fill.type</p:attrName>
                                        </p:attrNameLst>
                                      </p:cBhvr>
                                      <p:to>
                                        <p:strVal val="solid"/>
                                      </p:to>
                                    </p:set>
                                    <p:set>
                                      <p:cBhvr>
                                        <p:cTn id="32"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 presetClass="emph" presetSubtype="2" fill="hold" nodeType="withEffect">
                                  <p:stCondLst>
                                    <p:cond delay="0"/>
                                  </p:stCondLst>
                                  <p:childTnLst>
                                    <p:animClr clrSpc="rgb" dir="cw">
                                      <p:cBhvr>
                                        <p:cTn id="40" dur="500" fill="hold"/>
                                        <p:tgtEl>
                                          <p:spTgt spid="10"/>
                                        </p:tgtEl>
                                        <p:attrNameLst>
                                          <p:attrName>fillcolor</p:attrName>
                                        </p:attrNameLst>
                                      </p:cBhvr>
                                      <p:to>
                                        <a:srgbClr val="70AD47"/>
                                      </p:to>
                                    </p:animClr>
                                    <p:set>
                                      <p:cBhvr>
                                        <p:cTn id="41" dur="500" fill="hold"/>
                                        <p:tgtEl>
                                          <p:spTgt spid="10"/>
                                        </p:tgtEl>
                                        <p:attrNameLst>
                                          <p:attrName>fill.type</p:attrName>
                                        </p:attrNameLst>
                                      </p:cBhvr>
                                      <p:to>
                                        <p:strVal val="solid"/>
                                      </p:to>
                                    </p:set>
                                    <p:set>
                                      <p:cBhvr>
                                        <p:cTn id="42"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C00000"/>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22"/>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 presetClass="emph" presetSubtype="2" fill="hold" nodeType="withEffect">
                                  <p:stCondLst>
                                    <p:cond delay="0"/>
                                  </p:stCondLst>
                                  <p:childTnLst>
                                    <p:animClr clrSpc="rgb" dir="cw">
                                      <p:cBhvr>
                                        <p:cTn id="60" dur="500" fill="hold"/>
                                        <p:tgtEl>
                                          <p:spTgt spid="22"/>
                                        </p:tgtEl>
                                        <p:attrNameLst>
                                          <p:attrName>fillcolor</p:attrName>
                                        </p:attrNameLst>
                                      </p:cBhvr>
                                      <p:to>
                                        <a:srgbClr val="C00000"/>
                                      </p:to>
                                    </p:animClr>
                                    <p:set>
                                      <p:cBhvr>
                                        <p:cTn id="61" dur="500" fill="hold"/>
                                        <p:tgtEl>
                                          <p:spTgt spid="22"/>
                                        </p:tgtEl>
                                        <p:attrNameLst>
                                          <p:attrName>fill.type</p:attrName>
                                        </p:attrNameLst>
                                      </p:cBhvr>
                                      <p:to>
                                        <p:strVal val="solid"/>
                                      </p:to>
                                    </p:set>
                                    <p:set>
                                      <p:cBhvr>
                                        <p:cTn id="62"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childTnLst>
        </p:cTn>
      </p:par>
    </p:tnLst>
    <p:bldLst>
      <p:bldP spid="9" grpId="0" animBg="1"/>
      <p:bldP spid="10" grpId="0" animBg="1"/>
      <p:bldP spid="11"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a:extLst>
            <a:ext uri="{FF2B5EF4-FFF2-40B4-BE49-F238E27FC236}">
              <a16:creationId xmlns:a16="http://schemas.microsoft.com/office/drawing/2014/main" id="{A3238032-E2CA-81DD-2AD9-9B26F0EC7AD7}"/>
            </a:ext>
          </a:extLst>
        </p:cNvPr>
        <p:cNvGrpSpPr/>
        <p:nvPr/>
      </p:nvGrpSpPr>
      <p:grpSpPr>
        <a:xfrm>
          <a:off x="0" y="0"/>
          <a:ext cx="0" cy="0"/>
          <a:chOff x="0" y="0"/>
          <a:chExt cx="0" cy="0"/>
        </a:xfrm>
      </p:grpSpPr>
      <p:pic>
        <p:nvPicPr>
          <p:cNvPr id="4" name="Picture 2" descr="Resultado de imagen para marciano  png">
            <a:extLst>
              <a:ext uri="{FF2B5EF4-FFF2-40B4-BE49-F238E27FC236}">
                <a16:creationId xmlns:a16="http://schemas.microsoft.com/office/drawing/2014/main" id="{895EA8D4-42F1-D7FE-4198-93CBCAA528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6" name="BUENO">
            <a:extLst>
              <a:ext uri="{FF2B5EF4-FFF2-40B4-BE49-F238E27FC236}">
                <a16:creationId xmlns:a16="http://schemas.microsoft.com/office/drawing/2014/main" id="{49ECE29E-7C0E-9375-38DC-1D30E78806BB}"/>
              </a:ext>
            </a:extLst>
          </p:cNvPr>
          <p:cNvSpPr/>
          <p:nvPr/>
        </p:nvSpPr>
        <p:spPr>
          <a:xfrm>
            <a:off x="1394649" y="3595700"/>
            <a:ext cx="4375135" cy="110003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a:solidFill>
                  <a:prstClr val="black"/>
                </a:solidFill>
                <a:latin typeface="UTM Avo" panose="02040603050506020204" pitchFamily="18" charset="0"/>
                <a:cs typeface="Times New Roman" pitchFamily="18" charset="0"/>
              </a:rPr>
              <a:t>A. T không yêu thương bố mẹ. </a:t>
            </a:r>
          </a:p>
        </p:txBody>
      </p:sp>
      <p:sp>
        <p:nvSpPr>
          <p:cNvPr id="7" name="MALO1">
            <a:extLst>
              <a:ext uri="{FF2B5EF4-FFF2-40B4-BE49-F238E27FC236}">
                <a16:creationId xmlns:a16="http://schemas.microsoft.com/office/drawing/2014/main" id="{00778257-FA5C-F432-6D23-BD3558311441}"/>
              </a:ext>
            </a:extLst>
          </p:cNvPr>
          <p:cNvSpPr/>
          <p:nvPr/>
        </p:nvSpPr>
        <p:spPr>
          <a:xfrm>
            <a:off x="6422213" y="3595700"/>
            <a:ext cx="4375135" cy="110003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fr-FR" sz="2000" b="1" dirty="0">
                <a:solidFill>
                  <a:prstClr val="black"/>
                </a:solidFill>
                <a:latin typeface="UTM Avo" panose="02040603050506020204" pitchFamily="18" charset="0"/>
                <a:cs typeface="Times New Roman" pitchFamily="18" charset="0"/>
              </a:rPr>
              <a:t>B. T là </a:t>
            </a:r>
            <a:r>
              <a:rPr lang="fr-FR" sz="2000" b="1" dirty="0" err="1">
                <a:solidFill>
                  <a:prstClr val="black"/>
                </a:solidFill>
                <a:latin typeface="UTM Avo" panose="02040603050506020204" pitchFamily="18" charset="0"/>
                <a:cs typeface="Times New Roman" pitchFamily="18" charset="0"/>
              </a:rPr>
              <a:t>một</a:t>
            </a:r>
            <a:r>
              <a:rPr lang="fr-FR" sz="2000" b="1" dirty="0">
                <a:solidFill>
                  <a:prstClr val="black"/>
                </a:solidFill>
                <a:latin typeface="UTM Avo" panose="02040603050506020204" pitchFamily="18" charset="0"/>
                <a:cs typeface="Times New Roman" pitchFamily="18" charset="0"/>
              </a:rPr>
              <a:t> </a:t>
            </a:r>
            <a:r>
              <a:rPr lang="fr-FR" sz="2000" b="1" dirty="0" err="1">
                <a:solidFill>
                  <a:prstClr val="black"/>
                </a:solidFill>
                <a:latin typeface="UTM Avo" panose="02040603050506020204" pitchFamily="18" charset="0"/>
                <a:cs typeface="Times New Roman" pitchFamily="18" charset="0"/>
              </a:rPr>
              <a:t>người</a:t>
            </a:r>
            <a:r>
              <a:rPr lang="fr-FR" sz="2000" b="1" dirty="0">
                <a:solidFill>
                  <a:prstClr val="black"/>
                </a:solidFill>
                <a:latin typeface="UTM Avo" panose="02040603050506020204" pitchFamily="18" charset="0"/>
                <a:cs typeface="Times New Roman" pitchFamily="18" charset="0"/>
              </a:rPr>
              <a:t> </a:t>
            </a:r>
            <a:endParaRPr lang="vi-VN" sz="2000" b="1" dirty="0">
              <a:solidFill>
                <a:prstClr val="black"/>
              </a:solidFill>
              <a:latin typeface="UTM Avo" panose="02040603050506020204" pitchFamily="18" charset="0"/>
              <a:cs typeface="Times New Roman" pitchFamily="18" charset="0"/>
            </a:endParaRPr>
          </a:p>
          <a:p>
            <a:pPr lvl="0" algn="ctr">
              <a:lnSpc>
                <a:spcPct val="150000"/>
              </a:lnSpc>
            </a:pPr>
            <a:r>
              <a:rPr lang="fr-FR" sz="2000" b="1" dirty="0" err="1">
                <a:solidFill>
                  <a:prstClr val="black"/>
                </a:solidFill>
                <a:latin typeface="UTM Avo" panose="02040603050506020204" pitchFamily="18" charset="0"/>
                <a:cs typeface="Times New Roman" pitchFamily="18" charset="0"/>
              </a:rPr>
              <a:t>chưa</a:t>
            </a:r>
            <a:r>
              <a:rPr lang="fr-FR" sz="2000" b="1" dirty="0">
                <a:solidFill>
                  <a:prstClr val="black"/>
                </a:solidFill>
                <a:latin typeface="UTM Avo" panose="02040603050506020204" pitchFamily="18" charset="0"/>
                <a:cs typeface="Times New Roman" pitchFamily="18" charset="0"/>
              </a:rPr>
              <a:t> </a:t>
            </a:r>
            <a:r>
              <a:rPr lang="fr-FR" sz="2000" b="1" dirty="0" err="1">
                <a:solidFill>
                  <a:prstClr val="black"/>
                </a:solidFill>
                <a:latin typeface="UTM Avo" panose="02040603050506020204" pitchFamily="18" charset="0"/>
                <a:cs typeface="Times New Roman" pitchFamily="18" charset="0"/>
              </a:rPr>
              <a:t>hiểu</a:t>
            </a:r>
            <a:r>
              <a:rPr lang="fr-FR" sz="2000" b="1" dirty="0">
                <a:solidFill>
                  <a:prstClr val="black"/>
                </a:solidFill>
                <a:latin typeface="UTM Avo" panose="02040603050506020204" pitchFamily="18" charset="0"/>
                <a:cs typeface="Times New Roman" pitchFamily="18" charset="0"/>
              </a:rPr>
              <a:t> </a:t>
            </a:r>
            <a:r>
              <a:rPr lang="fr-FR" sz="2000" b="1" dirty="0" err="1">
                <a:solidFill>
                  <a:prstClr val="black"/>
                </a:solidFill>
                <a:latin typeface="UTM Avo" panose="02040603050506020204" pitchFamily="18" charset="0"/>
                <a:cs typeface="Times New Roman" pitchFamily="18" charset="0"/>
              </a:rPr>
              <a:t>chuyện</a:t>
            </a:r>
            <a:r>
              <a:rPr lang="fr-FR" sz="2000" b="1" dirty="0">
                <a:solidFill>
                  <a:prstClr val="black"/>
                </a:solidFill>
                <a:latin typeface="UTM Avo" panose="02040603050506020204" pitchFamily="18" charset="0"/>
                <a:cs typeface="Times New Roman" pitchFamily="18" charset="0"/>
              </a:rPr>
              <a:t>. </a:t>
            </a:r>
          </a:p>
        </p:txBody>
      </p:sp>
      <p:sp>
        <p:nvSpPr>
          <p:cNvPr id="8" name="MALO2">
            <a:extLst>
              <a:ext uri="{FF2B5EF4-FFF2-40B4-BE49-F238E27FC236}">
                <a16:creationId xmlns:a16="http://schemas.microsoft.com/office/drawing/2014/main" id="{38B8626A-A82F-D51A-4ECC-6CE3F8C19C5B}"/>
              </a:ext>
            </a:extLst>
          </p:cNvPr>
          <p:cNvSpPr/>
          <p:nvPr/>
        </p:nvSpPr>
        <p:spPr>
          <a:xfrm>
            <a:off x="1394649" y="4888172"/>
            <a:ext cx="4375136" cy="110003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fr-FR" sz="2000" b="1" dirty="0">
                <a:solidFill>
                  <a:prstClr val="black"/>
                </a:solidFill>
                <a:latin typeface="UTM Avo" panose="02040603050506020204" pitchFamily="18" charset="0"/>
                <a:cs typeface="Times New Roman" pitchFamily="18" charset="0"/>
              </a:rPr>
              <a:t>C. T là </a:t>
            </a:r>
            <a:r>
              <a:rPr lang="fr-FR" sz="2000" b="1" dirty="0" err="1">
                <a:solidFill>
                  <a:prstClr val="black"/>
                </a:solidFill>
                <a:latin typeface="UTM Avo" panose="02040603050506020204" pitchFamily="18" charset="0"/>
                <a:cs typeface="Times New Roman" pitchFamily="18" charset="0"/>
              </a:rPr>
              <a:t>một</a:t>
            </a:r>
            <a:r>
              <a:rPr lang="fr-FR" sz="2000" b="1" dirty="0">
                <a:solidFill>
                  <a:prstClr val="black"/>
                </a:solidFill>
                <a:latin typeface="UTM Avo" panose="02040603050506020204" pitchFamily="18" charset="0"/>
                <a:cs typeface="Times New Roman" pitchFamily="18" charset="0"/>
              </a:rPr>
              <a:t> </a:t>
            </a:r>
            <a:r>
              <a:rPr lang="fr-FR" sz="2000" b="1" dirty="0" err="1">
                <a:solidFill>
                  <a:prstClr val="black"/>
                </a:solidFill>
                <a:latin typeface="UTM Avo" panose="02040603050506020204" pitchFamily="18" charset="0"/>
                <a:cs typeface="Times New Roman" pitchFamily="18" charset="0"/>
              </a:rPr>
              <a:t>người</a:t>
            </a:r>
            <a:endParaRPr lang="fr-FR" sz="2000" b="1" dirty="0">
              <a:solidFill>
                <a:prstClr val="black"/>
              </a:solidFill>
              <a:latin typeface="UTM Avo" panose="02040603050506020204" pitchFamily="18" charset="0"/>
              <a:cs typeface="Times New Roman" pitchFamily="18" charset="0"/>
            </a:endParaRPr>
          </a:p>
          <a:p>
            <a:pPr lvl="0" algn="ctr">
              <a:lnSpc>
                <a:spcPct val="150000"/>
              </a:lnSpc>
            </a:pPr>
            <a:r>
              <a:rPr lang="fr-FR" sz="2000" b="1" dirty="0">
                <a:solidFill>
                  <a:prstClr val="black"/>
                </a:solidFill>
                <a:latin typeface="UTM Avo" panose="02040603050506020204" pitchFamily="18" charset="0"/>
                <a:cs typeface="Times New Roman" pitchFamily="18" charset="0"/>
              </a:rPr>
              <a:t>con </a:t>
            </a:r>
            <a:r>
              <a:rPr lang="fr-FR" sz="2000" b="1" dirty="0" err="1">
                <a:solidFill>
                  <a:prstClr val="black"/>
                </a:solidFill>
                <a:latin typeface="UTM Avo" panose="02040603050506020204" pitchFamily="18" charset="0"/>
                <a:cs typeface="Times New Roman" pitchFamily="18" charset="0"/>
              </a:rPr>
              <a:t>hiếu</a:t>
            </a:r>
            <a:r>
              <a:rPr lang="fr-FR" sz="2000" b="1" dirty="0">
                <a:solidFill>
                  <a:prstClr val="black"/>
                </a:solidFill>
                <a:latin typeface="UTM Avo" panose="02040603050506020204" pitchFamily="18" charset="0"/>
                <a:cs typeface="Times New Roman" pitchFamily="18" charset="0"/>
              </a:rPr>
              <a:t> </a:t>
            </a:r>
            <a:r>
              <a:rPr lang="fr-FR" sz="2000" b="1" dirty="0" err="1">
                <a:solidFill>
                  <a:prstClr val="black"/>
                </a:solidFill>
                <a:latin typeface="UTM Avo" panose="02040603050506020204" pitchFamily="18" charset="0"/>
                <a:cs typeface="Times New Roman" pitchFamily="18" charset="0"/>
              </a:rPr>
              <a:t>thảo</a:t>
            </a:r>
            <a:r>
              <a:rPr lang="fr-FR" sz="2000" b="1" dirty="0">
                <a:solidFill>
                  <a:prstClr val="black"/>
                </a:solidFill>
                <a:latin typeface="UTM Avo" panose="02040603050506020204" pitchFamily="18" charset="0"/>
                <a:cs typeface="Times New Roman" pitchFamily="18" charset="0"/>
              </a:rPr>
              <a:t>. </a:t>
            </a:r>
          </a:p>
        </p:txBody>
      </p:sp>
      <p:pic>
        <p:nvPicPr>
          <p:cNvPr id="15" name="MARCIANO1" descr="Resultado de imagen para marciano png">
            <a:extLst>
              <a:ext uri="{FF2B5EF4-FFF2-40B4-BE49-F238E27FC236}">
                <a16:creationId xmlns:a16="http://schemas.microsoft.com/office/drawing/2014/main" id="{2BB7B2E8-4FA5-21EB-0E41-1306D509D7E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5051" y="3732744"/>
            <a:ext cx="480947" cy="872465"/>
          </a:xfrm>
          <a:prstGeom prst="rect">
            <a:avLst/>
          </a:prstGeom>
          <a:noFill/>
          <a:extLst>
            <a:ext uri="{909E8E84-426E-40DD-AFC4-6F175D3DCCD1}">
              <a14:hiddenFill xmlns:a14="http://schemas.microsoft.com/office/drawing/2010/main">
                <a:solidFill>
                  <a:srgbClr val="FFFFFF"/>
                </a:solidFill>
              </a14:hiddenFill>
            </a:ext>
          </a:extLst>
        </p:spPr>
      </p:pic>
      <p:pic>
        <p:nvPicPr>
          <p:cNvPr id="16" name="MARCIANO2" descr="Resultado de imagen para marciano png">
            <a:extLst>
              <a:ext uri="{FF2B5EF4-FFF2-40B4-BE49-F238E27FC236}">
                <a16:creationId xmlns:a16="http://schemas.microsoft.com/office/drawing/2014/main" id="{EF7B980E-893B-BC12-7E5E-7F0CA6C583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0230" y="3732744"/>
            <a:ext cx="480947" cy="87246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6" action="ppaction://hlinksldjump"/>
            <a:extLst>
              <a:ext uri="{FF2B5EF4-FFF2-40B4-BE49-F238E27FC236}">
                <a16:creationId xmlns:a16="http://schemas.microsoft.com/office/drawing/2014/main" id="{76A08A4F-9C4D-9639-C728-30EB94FCEDF5}"/>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8" name="Picture 17" descr="Logo, company name&#10;&#10;Description automatically generated">
            <a:extLst>
              <a:ext uri="{FF2B5EF4-FFF2-40B4-BE49-F238E27FC236}">
                <a16:creationId xmlns:a16="http://schemas.microsoft.com/office/drawing/2014/main" id="{2577E865-895B-55E2-68C4-8115EB050F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19" name="BUENO">
            <a:extLst>
              <a:ext uri="{FF2B5EF4-FFF2-40B4-BE49-F238E27FC236}">
                <a16:creationId xmlns:a16="http://schemas.microsoft.com/office/drawing/2014/main" id="{360647A2-45F1-116F-7FBF-A1B62B05A589}"/>
              </a:ext>
            </a:extLst>
          </p:cNvPr>
          <p:cNvSpPr/>
          <p:nvPr/>
        </p:nvSpPr>
        <p:spPr>
          <a:xfrm>
            <a:off x="1394649" y="187686"/>
            <a:ext cx="9402699" cy="3140363"/>
          </a:xfrm>
          <a:prstGeom prst="roundRect">
            <a:avLst>
              <a:gd name="adj" fmla="val 11005"/>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2200" b="1" dirty="0">
                <a:solidFill>
                  <a:prstClr val="white"/>
                </a:solidFill>
                <a:latin typeface="UTM Avo" panose="02040603050506020204" pitchFamily="18" charset="0"/>
                <a:cs typeface="Times New Roman" pitchFamily="18" charset="0"/>
              </a:rPr>
              <a:t>Câu 5: Quan sát tình huống: “Bố mẹ T làm nghề lao công nhưng bạn chưa bao giờ cảm thấy xấu hổ hay tự ti. Mặt khác bạn luôn rất thoải mái chia sẻ về họ. Sau giờ học, T còn nấu cơm mang ra chỗ bố mẹ và làm đỡ việc để bố mẹ nghỉ ngơi ăn cơm”.</a:t>
            </a:r>
          </a:p>
          <a:p>
            <a:pPr lvl="0" algn="just">
              <a:lnSpc>
                <a:spcPct val="150000"/>
              </a:lnSpc>
            </a:pPr>
            <a:r>
              <a:rPr lang="vi-VN" sz="2200" b="1" dirty="0">
                <a:solidFill>
                  <a:prstClr val="white"/>
                </a:solidFill>
                <a:latin typeface="UTM Avo" panose="02040603050506020204" pitchFamily="18" charset="0"/>
                <a:cs typeface="Times New Roman" pitchFamily="18" charset="0"/>
              </a:rPr>
              <a:t>Em thấy T là một người như thế nào? </a:t>
            </a:r>
          </a:p>
        </p:txBody>
      </p:sp>
      <p:sp>
        <p:nvSpPr>
          <p:cNvPr id="20" name="MALO2">
            <a:extLst>
              <a:ext uri="{FF2B5EF4-FFF2-40B4-BE49-F238E27FC236}">
                <a16:creationId xmlns:a16="http://schemas.microsoft.com/office/drawing/2014/main" id="{80061837-1934-F6E6-C376-3562D1E056C2}"/>
              </a:ext>
            </a:extLst>
          </p:cNvPr>
          <p:cNvSpPr/>
          <p:nvPr/>
        </p:nvSpPr>
        <p:spPr>
          <a:xfrm>
            <a:off x="6422213" y="4888171"/>
            <a:ext cx="4375136" cy="110003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000" b="1" dirty="0">
                <a:solidFill>
                  <a:prstClr val="black"/>
                </a:solidFill>
                <a:latin typeface="UTM Avo" panose="02040603050506020204" pitchFamily="18" charset="0"/>
                <a:cs typeface="Times New Roman" pitchFamily="18" charset="0"/>
              </a:rPr>
              <a:t>D. T </a:t>
            </a:r>
            <a:r>
              <a:rPr lang="es-MX" sz="2000" b="1" dirty="0" err="1">
                <a:solidFill>
                  <a:prstClr val="black"/>
                </a:solidFill>
                <a:latin typeface="UTM Avo" panose="02040603050506020204" pitchFamily="18" charset="0"/>
                <a:cs typeface="Times New Roman" pitchFamily="18" charset="0"/>
              </a:rPr>
              <a:t>thấy</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xấu</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hổ</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vì</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nghề</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nghiệp</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của</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bố</a:t>
            </a:r>
            <a:r>
              <a:rPr lang="es-MX" sz="2000" b="1" dirty="0">
                <a:solidFill>
                  <a:prstClr val="black"/>
                </a:solidFill>
                <a:latin typeface="UTM Avo" panose="02040603050506020204" pitchFamily="18" charset="0"/>
                <a:cs typeface="Times New Roman" pitchFamily="18" charset="0"/>
              </a:rPr>
              <a:t> </a:t>
            </a:r>
            <a:r>
              <a:rPr lang="es-MX" sz="2000" b="1" dirty="0" err="1">
                <a:solidFill>
                  <a:prstClr val="black"/>
                </a:solidFill>
                <a:latin typeface="UTM Avo" panose="02040603050506020204" pitchFamily="18" charset="0"/>
                <a:cs typeface="Times New Roman" pitchFamily="18" charset="0"/>
              </a:rPr>
              <a:t>mẹ</a:t>
            </a:r>
            <a:r>
              <a:rPr lang="es-MX" sz="2000" b="1" dirty="0">
                <a:solidFill>
                  <a:prstClr val="black"/>
                </a:solidFill>
                <a:latin typeface="UTM Avo" panose="02040603050506020204" pitchFamily="18" charset="0"/>
                <a:cs typeface="Times New Roman" pitchFamily="18" charset="0"/>
              </a:rPr>
              <a:t>.</a:t>
            </a:r>
          </a:p>
        </p:txBody>
      </p:sp>
      <p:pic>
        <p:nvPicPr>
          <p:cNvPr id="21" name="MARCIANO2" descr="Resultado de imagen para marciano png">
            <a:extLst>
              <a:ext uri="{FF2B5EF4-FFF2-40B4-BE49-F238E27FC236}">
                <a16:creationId xmlns:a16="http://schemas.microsoft.com/office/drawing/2014/main" id="{D27382DC-C578-7AEE-7B80-EBAE9E86F4F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0230" y="5006010"/>
            <a:ext cx="480947" cy="87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28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 presetClass="emph" presetSubtype="2" fill="hold" nodeType="withEffect">
                                  <p:stCondLst>
                                    <p:cond delay="0"/>
                                  </p:stCondLst>
                                  <p:childTnLst>
                                    <p:animClr clrSpc="rgb" dir="cw">
                                      <p:cBhvr>
                                        <p:cTn id="30" dur="500" fill="hold"/>
                                        <p:tgtEl>
                                          <p:spTgt spid="8"/>
                                        </p:tgtEl>
                                        <p:attrNameLst>
                                          <p:attrName>fillcolor</p:attrName>
                                        </p:attrNameLst>
                                      </p:cBhvr>
                                      <p:to>
                                        <a:srgbClr val="70AD47"/>
                                      </p:to>
                                    </p:animClr>
                                    <p:set>
                                      <p:cBhvr>
                                        <p:cTn id="31" dur="500" fill="hold"/>
                                        <p:tgtEl>
                                          <p:spTgt spid="8"/>
                                        </p:tgtEl>
                                        <p:attrNameLst>
                                          <p:attrName>fill.type</p:attrName>
                                        </p:attrNameLst>
                                      </p:cBhvr>
                                      <p:to>
                                        <p:strVal val="solid"/>
                                      </p:to>
                                    </p:set>
                                    <p:set>
                                      <p:cBhvr>
                                        <p:cTn id="32"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 presetClass="emph" presetSubtype="2" fill="hold" nodeType="withEffect">
                                  <p:stCondLst>
                                    <p:cond delay="0"/>
                                  </p:stCondLst>
                                  <p:childTnLst>
                                    <p:animClr clrSpc="rgb" dir="cw">
                                      <p:cBhvr>
                                        <p:cTn id="40" dur="500" fill="hold"/>
                                        <p:tgtEl>
                                          <p:spTgt spid="7"/>
                                        </p:tgtEl>
                                        <p:attrNameLst>
                                          <p:attrName>fillcolor</p:attrName>
                                        </p:attrNameLst>
                                      </p:cBhvr>
                                      <p:to>
                                        <a:srgbClr val="C00000"/>
                                      </p:to>
                                    </p:animClr>
                                    <p:set>
                                      <p:cBhvr>
                                        <p:cTn id="41" dur="500" fill="hold"/>
                                        <p:tgtEl>
                                          <p:spTgt spid="7"/>
                                        </p:tgtEl>
                                        <p:attrNameLst>
                                          <p:attrName>fill.type</p:attrName>
                                        </p:attrNameLst>
                                      </p:cBhvr>
                                      <p:to>
                                        <p:strVal val="solid"/>
                                      </p:to>
                                    </p:set>
                                    <p:set>
                                      <p:cBhvr>
                                        <p:cTn id="4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43" restart="whenNotActive" fill="hold" evtFilter="cancelBubble" nodeType="interactiveSeq">
                <p:stCondLst>
                  <p:cond evt="onClick" delay="0">
                    <p:tgtEl>
                      <p:spTgt spid="6"/>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emph" presetSubtype="2" fill="hold" nodeType="withEffect">
                                  <p:stCondLst>
                                    <p:cond delay="0"/>
                                  </p:stCondLst>
                                  <p:childTnLst>
                                    <p:animClr clrSpc="rgb" dir="cw">
                                      <p:cBhvr>
                                        <p:cTn id="50" dur="500" fill="hold"/>
                                        <p:tgtEl>
                                          <p:spTgt spid="6"/>
                                        </p:tgtEl>
                                        <p:attrNameLst>
                                          <p:attrName>fillcolor</p:attrName>
                                        </p:attrNameLst>
                                      </p:cBhvr>
                                      <p:to>
                                        <a:srgbClr val="C00000"/>
                                      </p:to>
                                    </p:animClr>
                                    <p:set>
                                      <p:cBhvr>
                                        <p:cTn id="51" dur="500" fill="hold"/>
                                        <p:tgtEl>
                                          <p:spTgt spid="6"/>
                                        </p:tgtEl>
                                        <p:attrNameLst>
                                          <p:attrName>fill.type</p:attrName>
                                        </p:attrNameLst>
                                      </p:cBhvr>
                                      <p:to>
                                        <p:strVal val="solid"/>
                                      </p:to>
                                    </p:set>
                                    <p:set>
                                      <p:cBhvr>
                                        <p:cTn id="52"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 presetClass="emph" presetSubtype="2" fill="hold" nodeType="withEffect">
                                  <p:stCondLst>
                                    <p:cond delay="0"/>
                                  </p:stCondLst>
                                  <p:childTnLst>
                                    <p:animClr clrSpc="rgb" dir="cw">
                                      <p:cBhvr>
                                        <p:cTn id="60" dur="500" fill="hold"/>
                                        <p:tgtEl>
                                          <p:spTgt spid="20"/>
                                        </p:tgtEl>
                                        <p:attrNameLst>
                                          <p:attrName>fillcolor</p:attrName>
                                        </p:attrNameLst>
                                      </p:cBhvr>
                                      <p:to>
                                        <a:srgbClr val="C00000"/>
                                      </p:to>
                                    </p:animClr>
                                    <p:set>
                                      <p:cBhvr>
                                        <p:cTn id="61" dur="500" fill="hold"/>
                                        <p:tgtEl>
                                          <p:spTgt spid="20"/>
                                        </p:tgtEl>
                                        <p:attrNameLst>
                                          <p:attrName>fill.type</p:attrName>
                                        </p:attrNameLst>
                                      </p:cBhvr>
                                      <p:to>
                                        <p:strVal val="solid"/>
                                      </p:to>
                                    </p:set>
                                    <p:set>
                                      <p:cBhvr>
                                        <p:cTn id="62"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6" grpId="0" animBg="1"/>
      <p:bldP spid="7" grpId="0" animBg="1"/>
      <p:bldP spid="8" grpId="0" animBg="1"/>
      <p:bldP spid="19"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497955" y="1396610"/>
            <a:ext cx="5700887" cy="1293496"/>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rPr>
              <a:t>Chào mừng bạn đã đến với hành tinh của chúng mình.</a:t>
            </a:r>
            <a:endParaRPr kumimoji="0" lang="es-CL"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endParaRPr>
          </a:p>
        </p:txBody>
      </p:sp>
      <p:pic>
        <p:nvPicPr>
          <p:cNvPr id="13" name="Picture 1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76861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E12545B-65CB-014F-53C3-EE8EA1CC73BB}"/>
              </a:ext>
            </a:extLst>
          </p:cNvPr>
          <p:cNvGrpSpPr/>
          <p:nvPr/>
        </p:nvGrpSpPr>
        <p:grpSpPr>
          <a:xfrm>
            <a:off x="575175" y="2260600"/>
            <a:ext cx="5444625" cy="3838805"/>
            <a:chOff x="900863" y="2709862"/>
            <a:chExt cx="8166937" cy="5591266"/>
          </a:xfrm>
        </p:grpSpPr>
        <p:sp>
          <p:nvSpPr>
            <p:cNvPr id="6" name="Rectangle: Rounded Corners 5">
              <a:extLst>
                <a:ext uri="{FF2B5EF4-FFF2-40B4-BE49-F238E27FC236}">
                  <a16:creationId xmlns:a16="http://schemas.microsoft.com/office/drawing/2014/main" id="{F47DDE03-361C-330C-408C-8EE15E2DF231}"/>
                </a:ext>
              </a:extLst>
            </p:cNvPr>
            <p:cNvSpPr/>
            <p:nvPr/>
          </p:nvSpPr>
          <p:spPr>
            <a:xfrm>
              <a:off x="1053263" y="2862262"/>
              <a:ext cx="8014537" cy="5438866"/>
            </a:xfrm>
            <a:prstGeom prst="roundRect">
              <a:avLst>
                <a:gd name="adj" fmla="val 7601"/>
              </a:avLst>
            </a:prstGeom>
            <a:solidFill>
              <a:srgbClr val="FFB365"/>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Rounded Corners 9">
              <a:extLst>
                <a:ext uri="{FF2B5EF4-FFF2-40B4-BE49-F238E27FC236}">
                  <a16:creationId xmlns:a16="http://schemas.microsoft.com/office/drawing/2014/main" id="{7686EB65-3714-B923-6B1D-1F9339CD175A}"/>
                </a:ext>
              </a:extLst>
            </p:cNvPr>
            <p:cNvSpPr/>
            <p:nvPr/>
          </p:nvSpPr>
          <p:spPr>
            <a:xfrm>
              <a:off x="900863" y="2709862"/>
              <a:ext cx="8014537" cy="5438866"/>
            </a:xfrm>
            <a:prstGeom prst="roundRect">
              <a:avLst>
                <a:gd name="adj" fmla="val 7601"/>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NHIỆM VỤ</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Chia sẻ về những nguy hiểm có thể xảy ra đối với người lao động đang làm những nghề mà em quan tâm và nguyên nhân dẫn đến các nguy hiểm đó.</a:t>
              </a:r>
            </a:p>
          </p:txBody>
        </p:sp>
      </p:grpSp>
      <p:pic>
        <p:nvPicPr>
          <p:cNvPr id="2" name="Picture 21">
            <a:extLst>
              <a:ext uri="{FF2B5EF4-FFF2-40B4-BE49-F238E27FC236}">
                <a16:creationId xmlns:a16="http://schemas.microsoft.com/office/drawing/2014/main" id="{C6D52C21-F77A-5E7B-77DF-8A8BB47A323F}"/>
              </a:ext>
            </a:extLst>
          </p:cNvPr>
          <p:cNvPicPr>
            <a:picLocks noChangeAspect="1"/>
          </p:cNvPicPr>
          <p:nvPr/>
        </p:nvPicPr>
        <p:blipFill>
          <a:blip r:embed="rId3"/>
          <a:srcRect/>
          <a:stretch>
            <a:fillRect/>
          </a:stretch>
        </p:blipFill>
        <p:spPr>
          <a:xfrm>
            <a:off x="6273800" y="2473494"/>
            <a:ext cx="5546327" cy="3625911"/>
          </a:xfrm>
          <a:prstGeom prst="rect">
            <a:avLst/>
          </a:prstGeom>
        </p:spPr>
      </p:pic>
    </p:spTree>
    <p:extLst>
      <p:ext uri="{BB962C8B-B14F-4D97-AF65-F5344CB8AC3E}">
        <p14:creationId xmlns:p14="http://schemas.microsoft.com/office/powerpoint/2010/main" val="387954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29D26C-7255-C41C-DDE4-51F6F73B39E9}"/>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323A2EB-5278-9BD8-D62F-786AE840404C}"/>
              </a:ext>
            </a:extLst>
          </p:cNvPr>
          <p:cNvCxnSpPr>
            <a:cxnSpLocks/>
          </p:cNvCxnSpPr>
          <p:nvPr/>
        </p:nvCxnSpPr>
        <p:spPr>
          <a:xfrm>
            <a:off x="2527299" y="2336800"/>
            <a:ext cx="0" cy="4521200"/>
          </a:xfrm>
          <a:prstGeom prst="line">
            <a:avLst/>
          </a:prstGeom>
          <a:noFill/>
          <a:ln w="57150" cap="flat" cmpd="sng" algn="ctr">
            <a:solidFill>
              <a:srgbClr val="EF6565"/>
            </a:solidFill>
            <a:prstDash val="solid"/>
          </a:ln>
          <a:effectLst/>
        </p:spPr>
      </p:cxnSp>
      <p:grpSp>
        <p:nvGrpSpPr>
          <p:cNvPr id="5" name="Group 4">
            <a:extLst>
              <a:ext uri="{FF2B5EF4-FFF2-40B4-BE49-F238E27FC236}">
                <a16:creationId xmlns:a16="http://schemas.microsoft.com/office/drawing/2014/main" id="{25A40B1D-9ECD-E15A-5919-1B885CEC1129}"/>
              </a:ext>
            </a:extLst>
          </p:cNvPr>
          <p:cNvGrpSpPr/>
          <p:nvPr/>
        </p:nvGrpSpPr>
        <p:grpSpPr>
          <a:xfrm>
            <a:off x="2425701" y="2943282"/>
            <a:ext cx="9096702" cy="1261872"/>
            <a:chOff x="2514599" y="2338008"/>
            <a:chExt cx="14763583" cy="2047967"/>
          </a:xfrm>
        </p:grpSpPr>
        <p:grpSp>
          <p:nvGrpSpPr>
            <p:cNvPr id="7" name="Group 6">
              <a:extLst>
                <a:ext uri="{FF2B5EF4-FFF2-40B4-BE49-F238E27FC236}">
                  <a16:creationId xmlns:a16="http://schemas.microsoft.com/office/drawing/2014/main" id="{DF74B027-7BDF-4293-C94C-BBBB0C3D0B59}"/>
                </a:ext>
              </a:extLst>
            </p:cNvPr>
            <p:cNvGrpSpPr/>
            <p:nvPr/>
          </p:nvGrpSpPr>
          <p:grpSpPr>
            <a:xfrm>
              <a:off x="2514599" y="2860845"/>
              <a:ext cx="990601" cy="304800"/>
              <a:chOff x="1676400" y="2449737"/>
              <a:chExt cx="990601" cy="304800"/>
            </a:xfrm>
          </p:grpSpPr>
          <p:cxnSp>
            <p:nvCxnSpPr>
              <p:cNvPr id="9" name="Straight Connector 8">
                <a:extLst>
                  <a:ext uri="{FF2B5EF4-FFF2-40B4-BE49-F238E27FC236}">
                    <a16:creationId xmlns:a16="http://schemas.microsoft.com/office/drawing/2014/main" id="{75061F93-F162-1FB4-FEE5-C4DA798FE522}"/>
                  </a:ext>
                </a:extLst>
              </p:cNvPr>
              <p:cNvCxnSpPr>
                <a:cxnSpLocks/>
              </p:cNvCxnSpPr>
              <p:nvPr/>
            </p:nvCxnSpPr>
            <p:spPr>
              <a:xfrm>
                <a:off x="1828801" y="2602136"/>
                <a:ext cx="838200" cy="0"/>
              </a:xfrm>
              <a:prstGeom prst="line">
                <a:avLst/>
              </a:prstGeom>
              <a:noFill/>
              <a:ln w="57150" cap="flat" cmpd="sng" algn="ctr">
                <a:solidFill>
                  <a:srgbClr val="EF6565"/>
                </a:solidFill>
                <a:prstDash val="solid"/>
              </a:ln>
              <a:effectLst/>
            </p:spPr>
          </p:cxnSp>
          <p:sp>
            <p:nvSpPr>
              <p:cNvPr id="11" name="Oval 10">
                <a:extLst>
                  <a:ext uri="{FF2B5EF4-FFF2-40B4-BE49-F238E27FC236}">
                    <a16:creationId xmlns:a16="http://schemas.microsoft.com/office/drawing/2014/main" id="{75C3CF8F-99B2-8E36-4E42-26861035A7A5}"/>
                  </a:ext>
                </a:extLst>
              </p:cNvPr>
              <p:cNvSpPr/>
              <p:nvPr/>
            </p:nvSpPr>
            <p:spPr>
              <a:xfrm>
                <a:off x="1676400" y="2449737"/>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8" name="Rectangle: Rounded Corners 7">
              <a:extLst>
                <a:ext uri="{FF2B5EF4-FFF2-40B4-BE49-F238E27FC236}">
                  <a16:creationId xmlns:a16="http://schemas.microsoft.com/office/drawing/2014/main" id="{45250216-8E20-0CC6-96E7-1D8741B5103E}"/>
                </a:ext>
              </a:extLst>
            </p:cNvPr>
            <p:cNvSpPr/>
            <p:nvPr/>
          </p:nvSpPr>
          <p:spPr>
            <a:xfrm>
              <a:off x="3514725" y="2338008"/>
              <a:ext cx="13763457" cy="2047967"/>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Nguy hiểm liên quan đến trang thiết bị, dụng cụ nghề nghiệp.</a:t>
              </a:r>
            </a:p>
          </p:txBody>
        </p:sp>
      </p:grpSp>
      <p:sp>
        <p:nvSpPr>
          <p:cNvPr id="12" name="Rectangle: Rounded Corners 11">
            <a:extLst>
              <a:ext uri="{FF2B5EF4-FFF2-40B4-BE49-F238E27FC236}">
                <a16:creationId xmlns:a16="http://schemas.microsoft.com/office/drawing/2014/main" id="{585692EB-3293-DBCE-5D85-1769BEF00846}"/>
              </a:ext>
            </a:extLst>
          </p:cNvPr>
          <p:cNvSpPr/>
          <p:nvPr/>
        </p:nvSpPr>
        <p:spPr>
          <a:xfrm>
            <a:off x="1573225" y="1634520"/>
            <a:ext cx="1892755" cy="1097042"/>
          </a:xfrm>
          <a:prstGeom prst="roundRect">
            <a:avLst>
              <a:gd name="adj" fmla="val 10788"/>
            </a:avLst>
          </a:prstGeom>
          <a:solidFill>
            <a:srgbClr val="EF6565"/>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lvl="0" algn="ctr" defTabSz="609630">
              <a:lnSpc>
                <a:spcPct val="150000"/>
              </a:lnSpc>
              <a:defRPr/>
            </a:pPr>
            <a:r>
              <a:rPr lang="en-US" sz="2400" b="1" kern="0">
                <a:solidFill>
                  <a:prstClr val="white"/>
                </a:solidFill>
                <a:latin typeface="UTM Avo" panose="02040603050506020204" pitchFamily="18" charset="0"/>
                <a:cs typeface="Arial" panose="020B0604020202020204" pitchFamily="34" charset="0"/>
              </a:rPr>
              <a:t>Một số nguy hiểm</a:t>
            </a:r>
            <a:endParaRPr lang="en-US" sz="2400" b="1" kern="0" dirty="0" err="1">
              <a:solidFill>
                <a:prstClr val="white"/>
              </a:solidFill>
              <a:latin typeface="UTM Avo" panose="02040603050506020204" pitchFamily="18" charset="0"/>
              <a:cs typeface="Arial" panose="020B0604020202020204" pitchFamily="34" charset="0"/>
            </a:endParaRPr>
          </a:p>
        </p:txBody>
      </p:sp>
      <p:sp>
        <p:nvSpPr>
          <p:cNvPr id="13" name="Freeform 35">
            <a:extLst>
              <a:ext uri="{FF2B5EF4-FFF2-40B4-BE49-F238E27FC236}">
                <a16:creationId xmlns:a16="http://schemas.microsoft.com/office/drawing/2014/main" id="{DBF15CC8-ACDA-B710-7DA5-C2F875033583}"/>
              </a:ext>
            </a:extLst>
          </p:cNvPr>
          <p:cNvSpPr/>
          <p:nvPr/>
        </p:nvSpPr>
        <p:spPr>
          <a:xfrm>
            <a:off x="554366" y="4821948"/>
            <a:ext cx="1461145" cy="2008407"/>
          </a:xfrm>
          <a:custGeom>
            <a:avLst/>
            <a:gdLst/>
            <a:ahLst/>
            <a:cxnLst/>
            <a:rect l="l" t="t" r="r" b="b"/>
            <a:pathLst>
              <a:path w="1474971" h="2027412">
                <a:moveTo>
                  <a:pt x="0" y="0"/>
                </a:moveTo>
                <a:lnTo>
                  <a:pt x="1474971" y="0"/>
                </a:lnTo>
                <a:lnTo>
                  <a:pt x="1474971" y="2027412"/>
                </a:lnTo>
                <a:lnTo>
                  <a:pt x="0" y="20274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nvGrpSpPr>
          <p:cNvPr id="14" name="Group 13">
            <a:extLst>
              <a:ext uri="{FF2B5EF4-FFF2-40B4-BE49-F238E27FC236}">
                <a16:creationId xmlns:a16="http://schemas.microsoft.com/office/drawing/2014/main" id="{B7AC4C93-6436-DD83-3155-13FC9FF818E3}"/>
              </a:ext>
            </a:extLst>
          </p:cNvPr>
          <p:cNvGrpSpPr/>
          <p:nvPr/>
        </p:nvGrpSpPr>
        <p:grpSpPr>
          <a:xfrm>
            <a:off x="2425701" y="4491382"/>
            <a:ext cx="9096702" cy="832104"/>
            <a:chOff x="2514599" y="2338008"/>
            <a:chExt cx="14763583" cy="1350471"/>
          </a:xfrm>
        </p:grpSpPr>
        <p:grpSp>
          <p:nvGrpSpPr>
            <p:cNvPr id="15" name="Group 14">
              <a:extLst>
                <a:ext uri="{FF2B5EF4-FFF2-40B4-BE49-F238E27FC236}">
                  <a16:creationId xmlns:a16="http://schemas.microsoft.com/office/drawing/2014/main" id="{DC13EEE4-66AD-4ADA-4E05-DC8CE91DA508}"/>
                </a:ext>
              </a:extLst>
            </p:cNvPr>
            <p:cNvGrpSpPr/>
            <p:nvPr/>
          </p:nvGrpSpPr>
          <p:grpSpPr>
            <a:xfrm>
              <a:off x="2514599" y="2860845"/>
              <a:ext cx="990601" cy="304800"/>
              <a:chOff x="1676400" y="2449737"/>
              <a:chExt cx="990601" cy="304800"/>
            </a:xfrm>
          </p:grpSpPr>
          <p:cxnSp>
            <p:nvCxnSpPr>
              <p:cNvPr id="17" name="Straight Connector 16">
                <a:extLst>
                  <a:ext uri="{FF2B5EF4-FFF2-40B4-BE49-F238E27FC236}">
                    <a16:creationId xmlns:a16="http://schemas.microsoft.com/office/drawing/2014/main" id="{EE25EC57-8155-E969-0C82-973E2A3BF5BD}"/>
                  </a:ext>
                </a:extLst>
              </p:cNvPr>
              <p:cNvCxnSpPr>
                <a:cxnSpLocks/>
              </p:cNvCxnSpPr>
              <p:nvPr/>
            </p:nvCxnSpPr>
            <p:spPr>
              <a:xfrm>
                <a:off x="1828801" y="2602136"/>
                <a:ext cx="838200" cy="0"/>
              </a:xfrm>
              <a:prstGeom prst="line">
                <a:avLst/>
              </a:prstGeom>
              <a:noFill/>
              <a:ln w="57150" cap="flat" cmpd="sng" algn="ctr">
                <a:solidFill>
                  <a:srgbClr val="EF6565"/>
                </a:solidFill>
                <a:prstDash val="solid"/>
              </a:ln>
              <a:effectLst/>
            </p:spPr>
          </p:cxnSp>
          <p:sp>
            <p:nvSpPr>
              <p:cNvPr id="18" name="Oval 17">
                <a:extLst>
                  <a:ext uri="{FF2B5EF4-FFF2-40B4-BE49-F238E27FC236}">
                    <a16:creationId xmlns:a16="http://schemas.microsoft.com/office/drawing/2014/main" id="{3A883840-4FDA-4C9C-A117-359772FA1C37}"/>
                  </a:ext>
                </a:extLst>
              </p:cNvPr>
              <p:cNvSpPr/>
              <p:nvPr/>
            </p:nvSpPr>
            <p:spPr>
              <a:xfrm>
                <a:off x="1676400" y="2449737"/>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16" name="Rectangle: Rounded Corners 15">
              <a:extLst>
                <a:ext uri="{FF2B5EF4-FFF2-40B4-BE49-F238E27FC236}">
                  <a16:creationId xmlns:a16="http://schemas.microsoft.com/office/drawing/2014/main" id="{A0EC4562-1521-5A35-3ECC-BFD5D9E65DA4}"/>
                </a:ext>
              </a:extLst>
            </p:cNvPr>
            <p:cNvSpPr/>
            <p:nvPr/>
          </p:nvSpPr>
          <p:spPr>
            <a:xfrm>
              <a:off x="3514725" y="2338008"/>
              <a:ext cx="13763457" cy="1350471"/>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Nguy hiểm liên quan đến môi trường làm việc.</a:t>
              </a:r>
            </a:p>
          </p:txBody>
        </p:sp>
      </p:grpSp>
      <p:grpSp>
        <p:nvGrpSpPr>
          <p:cNvPr id="19" name="Group 18">
            <a:extLst>
              <a:ext uri="{FF2B5EF4-FFF2-40B4-BE49-F238E27FC236}">
                <a16:creationId xmlns:a16="http://schemas.microsoft.com/office/drawing/2014/main" id="{55D28E96-10BF-223A-5CA2-F23C7405AEB6}"/>
              </a:ext>
            </a:extLst>
          </p:cNvPr>
          <p:cNvGrpSpPr/>
          <p:nvPr/>
        </p:nvGrpSpPr>
        <p:grpSpPr>
          <a:xfrm>
            <a:off x="2425701" y="5622255"/>
            <a:ext cx="9096702" cy="832104"/>
            <a:chOff x="2514599" y="3031623"/>
            <a:chExt cx="14763583" cy="1350470"/>
          </a:xfrm>
        </p:grpSpPr>
        <p:grpSp>
          <p:nvGrpSpPr>
            <p:cNvPr id="20" name="Group 19">
              <a:extLst>
                <a:ext uri="{FF2B5EF4-FFF2-40B4-BE49-F238E27FC236}">
                  <a16:creationId xmlns:a16="http://schemas.microsoft.com/office/drawing/2014/main" id="{7118DDC1-0B8C-C854-3524-0AAD061E92AC}"/>
                </a:ext>
              </a:extLst>
            </p:cNvPr>
            <p:cNvGrpSpPr/>
            <p:nvPr/>
          </p:nvGrpSpPr>
          <p:grpSpPr>
            <a:xfrm>
              <a:off x="2514599" y="3554459"/>
              <a:ext cx="990601" cy="304800"/>
              <a:chOff x="1676400" y="3143351"/>
              <a:chExt cx="990601" cy="304800"/>
            </a:xfrm>
          </p:grpSpPr>
          <p:cxnSp>
            <p:nvCxnSpPr>
              <p:cNvPr id="22" name="Straight Connector 21">
                <a:extLst>
                  <a:ext uri="{FF2B5EF4-FFF2-40B4-BE49-F238E27FC236}">
                    <a16:creationId xmlns:a16="http://schemas.microsoft.com/office/drawing/2014/main" id="{4F13C39B-7B45-E42D-17EF-409129BE5552}"/>
                  </a:ext>
                </a:extLst>
              </p:cNvPr>
              <p:cNvCxnSpPr>
                <a:cxnSpLocks/>
              </p:cNvCxnSpPr>
              <p:nvPr/>
            </p:nvCxnSpPr>
            <p:spPr>
              <a:xfrm>
                <a:off x="1828801" y="3295750"/>
                <a:ext cx="838200" cy="0"/>
              </a:xfrm>
              <a:prstGeom prst="line">
                <a:avLst/>
              </a:prstGeom>
              <a:noFill/>
              <a:ln w="57150" cap="flat" cmpd="sng" algn="ctr">
                <a:solidFill>
                  <a:srgbClr val="EF6565"/>
                </a:solidFill>
                <a:prstDash val="solid"/>
              </a:ln>
              <a:effectLst/>
            </p:spPr>
          </p:cxnSp>
          <p:sp>
            <p:nvSpPr>
              <p:cNvPr id="23" name="Oval 22">
                <a:extLst>
                  <a:ext uri="{FF2B5EF4-FFF2-40B4-BE49-F238E27FC236}">
                    <a16:creationId xmlns:a16="http://schemas.microsoft.com/office/drawing/2014/main" id="{707DD319-E4F1-E16A-477E-DC4FAF08456B}"/>
                  </a:ext>
                </a:extLst>
              </p:cNvPr>
              <p:cNvSpPr/>
              <p:nvPr/>
            </p:nvSpPr>
            <p:spPr>
              <a:xfrm>
                <a:off x="1676400" y="3143351"/>
                <a:ext cx="304800" cy="304800"/>
              </a:xfrm>
              <a:prstGeom prst="ellipse">
                <a:avLst/>
              </a:prstGeom>
              <a:solidFill>
                <a:sysClr val="window" lastClr="FFFFFF"/>
              </a:solidFill>
              <a:ln w="57150" cap="flat" cmpd="sng" algn="ctr">
                <a:solidFill>
                  <a:srgbClr val="EF6565"/>
                </a:solidFill>
                <a:prstDash val="solid"/>
              </a:ln>
              <a:effectLst/>
            </p:spPr>
            <p:txBody>
              <a:bodyPr rtlCol="0" anchor="ctr"/>
              <a:lstStyle/>
              <a:p>
                <a:pPr marL="0" marR="0" lvl="0" indent="0" algn="ctr" defTabSz="609630" eaLnBrk="1" fontAlgn="auto" latinLnBrk="0" hangingPunct="1">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p:sp>
          <p:nvSpPr>
            <p:cNvPr id="21" name="Rectangle: Rounded Corners 20">
              <a:extLst>
                <a:ext uri="{FF2B5EF4-FFF2-40B4-BE49-F238E27FC236}">
                  <a16:creationId xmlns:a16="http://schemas.microsoft.com/office/drawing/2014/main" id="{723A1CD5-A0CA-C907-6690-A0C8047E9B14}"/>
                </a:ext>
              </a:extLst>
            </p:cNvPr>
            <p:cNvSpPr/>
            <p:nvPr/>
          </p:nvSpPr>
          <p:spPr>
            <a:xfrm>
              <a:off x="3514725" y="3031623"/>
              <a:ext cx="13763457" cy="1350470"/>
            </a:xfrm>
            <a:prstGeom prst="roundRect">
              <a:avLst>
                <a:gd name="adj" fmla="val 11152"/>
              </a:avLst>
            </a:prstGeom>
            <a:solidFill>
              <a:sysClr val="window" lastClr="FFFFFF"/>
            </a:solidFill>
            <a:ln w="38100" cap="flat" cmpd="sng" algn="ctr">
              <a:solidFill>
                <a:srgbClr val="4F81BD">
                  <a:shade val="15000"/>
                </a:srgbClr>
              </a:solidFill>
              <a:prstDash val="solid"/>
            </a:ln>
            <a:effectLst/>
          </p:spPr>
          <p:txBody>
            <a:bodyPr rtlCol="0" anchor="ctr"/>
            <a:lstStyle/>
            <a:p>
              <a:pPr marL="0" marR="0" lvl="0" indent="0" algn="just" defTabSz="609630" eaLnBrk="1" fontAlgn="auto" latinLnBrk="0" hangingPunct="1">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Nguy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hiểm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liên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thức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kĩ</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năng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Tree>
    <p:extLst>
      <p:ext uri="{BB962C8B-B14F-4D97-AF65-F5344CB8AC3E}">
        <p14:creationId xmlns:p14="http://schemas.microsoft.com/office/powerpoint/2010/main" val="285022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7CD201-0827-BDE1-4BEF-3C973D852D11}"/>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5CA31EB0-6E2E-EEF1-562C-305DD261FA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D42848B1-F8F5-5B80-88D4-FEBF345A3B3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17ADBA-C0ED-C501-3F53-C68A66525430}"/>
              </a:ext>
            </a:extLst>
          </p:cNvPr>
          <p:cNvGrpSpPr/>
          <p:nvPr/>
        </p:nvGrpSpPr>
        <p:grpSpPr>
          <a:xfrm>
            <a:off x="2707362" y="1621474"/>
            <a:ext cx="9138237" cy="4263964"/>
            <a:chOff x="4138415" y="3001092"/>
            <a:chExt cx="16941703" cy="8493125"/>
          </a:xfrm>
        </p:grpSpPr>
        <p:sp>
          <p:nvSpPr>
            <p:cNvPr id="3" name="Freeform 8">
              <a:extLst>
                <a:ext uri="{FF2B5EF4-FFF2-40B4-BE49-F238E27FC236}">
                  <a16:creationId xmlns:a16="http://schemas.microsoft.com/office/drawing/2014/main" id="{CD39CC15-5F9D-1187-590E-2A2EF566B404}"/>
                </a:ext>
              </a:extLst>
            </p:cNvPr>
            <p:cNvSpPr/>
            <p:nvPr/>
          </p:nvSpPr>
          <p:spPr>
            <a:xfrm>
              <a:off x="4138415" y="3001092"/>
              <a:ext cx="16941703" cy="8493125"/>
            </a:xfrm>
            <a:custGeom>
              <a:avLst/>
              <a:gdLst/>
              <a:ahLst/>
              <a:cxnLst/>
              <a:rect l="l" t="t" r="r" b="b"/>
              <a:pathLst>
                <a:path w="7315200" h="3886200">
                  <a:moveTo>
                    <a:pt x="0" y="0"/>
                  </a:moveTo>
                  <a:lnTo>
                    <a:pt x="7315200" y="0"/>
                  </a:lnTo>
                  <a:lnTo>
                    <a:pt x="7315200" y="3886200"/>
                  </a:lnTo>
                  <a:lnTo>
                    <a:pt x="0" y="38862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 name="Rectangle 3">
              <a:extLst>
                <a:ext uri="{FF2B5EF4-FFF2-40B4-BE49-F238E27FC236}">
                  <a16:creationId xmlns:a16="http://schemas.microsoft.com/office/drawing/2014/main" id="{446CD064-72F3-5D84-6193-BA4E82DC620C}"/>
                </a:ext>
              </a:extLst>
            </p:cNvPr>
            <p:cNvSpPr/>
            <p:nvPr/>
          </p:nvSpPr>
          <p:spPr>
            <a:xfrm>
              <a:off x="5070807" y="4197711"/>
              <a:ext cx="14838552" cy="6099886"/>
            </a:xfrm>
            <a:prstGeom prst="rect">
              <a:avLst/>
            </a:prstGeom>
          </p:spPr>
          <p:txBody>
            <a:bodyPr wrap="square">
              <a:spAutoFit/>
            </a:bodyPr>
            <a:lstStyle/>
            <a:p>
              <a:pPr marL="342900" marR="0" lvl="0" indent="-342900" algn="just" defTabSz="609539" eaLnBrk="1" fontAlgn="auto" latinLnBrk="0" hangingPunct="1">
                <a:lnSpc>
                  <a:spcPct val="165000"/>
                </a:lnSpc>
                <a:spcBef>
                  <a:spcPts val="0"/>
                </a:spcBef>
                <a:spcAft>
                  <a:spcPts val="0"/>
                </a:spcAft>
                <a:buClrTx/>
                <a:buSzTx/>
                <a:buFont typeface="Arial" panose="020B0604020202020204" pitchFamily="34" charset="0"/>
                <a:buChar char="•"/>
                <a:tabLst/>
                <a:defRPr/>
              </a:pPr>
              <a:r>
                <a:rPr kumimoji="0" lang="vi-VN" sz="20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Việc xác định được những nghề em quan tâm sẽ giúp em bước đầu có định hướng học tập, rèn luyện các phẩm chất và năng lực của mình để đáp ứng yêu cầu của nghề. </a:t>
              </a:r>
            </a:p>
            <a:p>
              <a:pPr marL="342900" marR="0" lvl="0" indent="-342900" algn="just" defTabSz="609539" eaLnBrk="1" fontAlgn="auto" latinLnBrk="0" hangingPunct="1">
                <a:lnSpc>
                  <a:spcPct val="165000"/>
                </a:lnSpc>
                <a:spcBef>
                  <a:spcPts val="0"/>
                </a:spcBef>
                <a:spcAft>
                  <a:spcPts val="0"/>
                </a:spcAft>
                <a:buClrTx/>
                <a:buSzTx/>
                <a:buFont typeface="Arial" panose="020B0604020202020204" pitchFamily="34" charset="0"/>
                <a:buChar char="•"/>
                <a:tabLst/>
                <a:defRPr/>
              </a:pPr>
              <a:r>
                <a:rPr kumimoji="0" lang="vi-VN" sz="20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Mỗi nghề nghiệp đều tiềm ẩn một số rủi ro, nguy cơ nhất định, đòi hỏi chúng ta biết cách giữ an toàn cho mình và mọi người khi làm nghề.</a:t>
              </a:r>
              <a:endParaRPr kumimoji="0" lang="en-US" sz="20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endParaRPr>
            </a:p>
          </p:txBody>
        </p:sp>
      </p:grpSp>
      <p:pic>
        <p:nvPicPr>
          <p:cNvPr id="5" name="Picture 4">
            <a:extLst>
              <a:ext uri="{FF2B5EF4-FFF2-40B4-BE49-F238E27FC236}">
                <a16:creationId xmlns:a16="http://schemas.microsoft.com/office/drawing/2014/main" id="{8D157E41-15D4-EB9C-60C0-3101CD2A72EF}"/>
              </a:ext>
            </a:extLst>
          </p:cNvPr>
          <p:cNvPicPr>
            <a:picLocks noChangeAspect="1"/>
          </p:cNvPicPr>
          <p:nvPr/>
        </p:nvPicPr>
        <p:blipFill>
          <a:blip r:embed="rId5"/>
          <a:stretch>
            <a:fillRect/>
          </a:stretch>
        </p:blipFill>
        <p:spPr>
          <a:xfrm>
            <a:off x="977900" y="3564269"/>
            <a:ext cx="2564124" cy="3276084"/>
          </a:xfrm>
          <a:prstGeom prst="rect">
            <a:avLst/>
          </a:prstGeom>
        </p:spPr>
      </p:pic>
    </p:spTree>
    <p:extLst>
      <p:ext uri="{BB962C8B-B14F-4D97-AF65-F5344CB8AC3E}">
        <p14:creationId xmlns:p14="http://schemas.microsoft.com/office/powerpoint/2010/main" val="28998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D89812-EEA2-DADF-83FD-72C7CD89965A}"/>
            </a:ext>
          </a:extLst>
        </p:cNvPr>
        <p:cNvGrpSpPr/>
        <p:nvPr/>
      </p:nvGrpSpPr>
      <p:grpSpPr>
        <a:xfrm>
          <a:off x="0" y="0"/>
          <a:ext cx="0" cy="0"/>
          <a:chOff x="0" y="0"/>
          <a:chExt cx="0" cy="0"/>
        </a:xfrm>
      </p:grpSpPr>
      <p:sp>
        <p:nvSpPr>
          <p:cNvPr id="12" name="Rounded Rectangle 4">
            <a:extLst>
              <a:ext uri="{FF2B5EF4-FFF2-40B4-BE49-F238E27FC236}">
                <a16:creationId xmlns:a16="http://schemas.microsoft.com/office/drawing/2014/main" id="{D9F2C084-2078-2A93-E238-A7C7BF09E175}"/>
              </a:ext>
            </a:extLst>
          </p:cNvPr>
          <p:cNvSpPr/>
          <p:nvPr/>
        </p:nvSpPr>
        <p:spPr>
          <a:xfrm>
            <a:off x="2779402" y="1776663"/>
            <a:ext cx="663319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Ôn lại kiến thức đã học:</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Nghề em quan tâm.</a:t>
            </a:r>
          </a:p>
        </p:txBody>
      </p:sp>
      <p:sp>
        <p:nvSpPr>
          <p:cNvPr id="13" name="Rounded Rectangle 8">
            <a:extLst>
              <a:ext uri="{FF2B5EF4-FFF2-40B4-BE49-F238E27FC236}">
                <a16:creationId xmlns:a16="http://schemas.microsoft.com/office/drawing/2014/main" id="{239D575A-E6FF-376C-623F-53E7F98A5583}"/>
              </a:ext>
            </a:extLst>
          </p:cNvPr>
          <p:cNvSpPr/>
          <p:nvPr/>
        </p:nvSpPr>
        <p:spPr>
          <a:xfrm>
            <a:off x="2779402" y="3197403"/>
            <a:ext cx="6633192" cy="1241191"/>
          </a:xfrm>
          <a:prstGeom prst="roundRect">
            <a:avLst/>
          </a:prstGeom>
          <a:solidFill>
            <a:srgbClr val="ED7D31">
              <a:lumMod val="20000"/>
              <a:lumOff val="80000"/>
            </a:srgbClr>
          </a:solidFill>
          <a:ln w="28575">
            <a:solidFill>
              <a:srgbClr val="ED7D31"/>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pitchFamily="34" charset="0"/>
                <a:sym typeface="Arial"/>
              </a:rPr>
              <a:t>Hoàn thành nhiệm vụ được giao ở phần Vận dụng.</a:t>
            </a:r>
          </a:p>
        </p:txBody>
      </p:sp>
      <p:sp>
        <p:nvSpPr>
          <p:cNvPr id="14" name="Rectangle: Rounded Corners 13">
            <a:extLst>
              <a:ext uri="{FF2B5EF4-FFF2-40B4-BE49-F238E27FC236}">
                <a16:creationId xmlns:a16="http://schemas.microsoft.com/office/drawing/2014/main" id="{C6ADF572-1CAF-F002-72AD-C35891ADBF24}"/>
              </a:ext>
            </a:extLst>
          </p:cNvPr>
          <p:cNvSpPr/>
          <p:nvPr/>
        </p:nvSpPr>
        <p:spPr>
          <a:xfrm>
            <a:off x="3617276" y="924560"/>
            <a:ext cx="4957445" cy="660400"/>
          </a:xfrm>
          <a:prstGeom prst="roundRect">
            <a:avLst>
              <a:gd name="adj" fmla="val 50000"/>
            </a:avLst>
          </a:prstGeom>
          <a:solidFill>
            <a:srgbClr val="ED7D31"/>
          </a:solidFill>
          <a:ln w="3810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15" name="Rounded Rectangle 8">
            <a:extLst>
              <a:ext uri="{FF2B5EF4-FFF2-40B4-BE49-F238E27FC236}">
                <a16:creationId xmlns:a16="http://schemas.microsoft.com/office/drawing/2014/main" id="{F3FAAD2B-5012-5A39-C40E-A15F4D5CF0D5}"/>
              </a:ext>
            </a:extLst>
          </p:cNvPr>
          <p:cNvSpPr/>
          <p:nvPr/>
        </p:nvSpPr>
        <p:spPr>
          <a:xfrm>
            <a:off x="2779402" y="4618143"/>
            <a:ext cx="6633192" cy="1821710"/>
          </a:xfrm>
          <a:prstGeom prst="roundRect">
            <a:avLst>
              <a:gd name="adj" fmla="val 13833"/>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Đọc và tìm hiểu trước nội dung:</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Hoạt động giáo dục theo chủ đề 8 – Rèn luyện bản thân theo nghề em quan tâm.</a:t>
            </a:r>
          </a:p>
        </p:txBody>
      </p:sp>
      <p:pic>
        <p:nvPicPr>
          <p:cNvPr id="16" name="Picture 15">
            <a:extLst>
              <a:ext uri="{FF2B5EF4-FFF2-40B4-BE49-F238E27FC236}">
                <a16:creationId xmlns:a16="http://schemas.microsoft.com/office/drawing/2014/main" id="{BD1A734E-8BDC-97BD-6635-9B16592CF32C}"/>
              </a:ext>
            </a:extLst>
          </p:cNvPr>
          <p:cNvPicPr>
            <a:picLocks noChangeAspect="1"/>
          </p:cNvPicPr>
          <p:nvPr/>
        </p:nvPicPr>
        <p:blipFill>
          <a:blip r:embed="rId3"/>
          <a:stretch>
            <a:fillRect/>
          </a:stretch>
        </p:blipFill>
        <p:spPr>
          <a:xfrm>
            <a:off x="301008" y="4460741"/>
            <a:ext cx="2632692" cy="2632692"/>
          </a:xfrm>
          <a:prstGeom prst="rect">
            <a:avLst/>
          </a:prstGeom>
        </p:spPr>
      </p:pic>
    </p:spTree>
    <p:extLst>
      <p:ext uri="{BB962C8B-B14F-4D97-AF65-F5344CB8AC3E}">
        <p14:creationId xmlns:p14="http://schemas.microsoft.com/office/powerpoint/2010/main" val="224584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8_Nghề em quan tâm_Tiết 1</Template>
  <TotalTime>36</TotalTime>
  <Words>1749</Words>
  <Application>Microsoft Office PowerPoint</Application>
  <PresentationFormat>Widescreen</PresentationFormat>
  <Paragraphs>159</Paragraphs>
  <Slides>40</Slides>
  <Notes>18</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40</vt:i4>
      </vt:variant>
    </vt:vector>
  </HeadingPairs>
  <TitlesOfParts>
    <vt:vector size="47" baseType="lpstr">
      <vt:lpstr>Calibri Light</vt:lpstr>
      <vt:lpstr>UTM Avo</vt:lpstr>
      <vt:lpstr>Arial</vt:lpstr>
      <vt:lpstr>Calibri</vt:lpstr>
      <vt:lpstr>Office Theme</vt:lpstr>
      <vt:lpstr>Theme1</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35</cp:revision>
  <dcterms:created xsi:type="dcterms:W3CDTF">2025-02-23T08:17:00Z</dcterms:created>
  <dcterms:modified xsi:type="dcterms:W3CDTF">2025-02-26T07:34:15Z</dcterms:modified>
</cp:coreProperties>
</file>