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6" r:id="rId2"/>
    <p:sldMasterId id="2147483708" r:id="rId3"/>
  </p:sldMasterIdLst>
  <p:notesMasterIdLst>
    <p:notesMasterId r:id="rId40"/>
  </p:notesMasterIdLst>
  <p:sldIdLst>
    <p:sldId id="256" r:id="rId4"/>
    <p:sldId id="257" r:id="rId5"/>
    <p:sldId id="258" r:id="rId6"/>
    <p:sldId id="259" r:id="rId7"/>
    <p:sldId id="260" r:id="rId8"/>
    <p:sldId id="271" r:id="rId9"/>
    <p:sldId id="497" r:id="rId10"/>
    <p:sldId id="764" r:id="rId11"/>
    <p:sldId id="438" r:id="rId12"/>
    <p:sldId id="711" r:id="rId13"/>
    <p:sldId id="728" r:id="rId14"/>
    <p:sldId id="498" r:id="rId15"/>
    <p:sldId id="261" r:id="rId16"/>
    <p:sldId id="312" r:id="rId17"/>
    <p:sldId id="715" r:id="rId18"/>
    <p:sldId id="744" r:id="rId19"/>
    <p:sldId id="745" r:id="rId20"/>
    <p:sldId id="746" r:id="rId21"/>
    <p:sldId id="747" r:id="rId22"/>
    <p:sldId id="749" r:id="rId23"/>
    <p:sldId id="750" r:id="rId24"/>
    <p:sldId id="769" r:id="rId25"/>
    <p:sldId id="333" r:id="rId26"/>
    <p:sldId id="328" r:id="rId27"/>
    <p:sldId id="336" r:id="rId28"/>
    <p:sldId id="771" r:id="rId29"/>
    <p:sldId id="334" r:id="rId30"/>
    <p:sldId id="772" r:id="rId31"/>
    <p:sldId id="770" r:id="rId32"/>
    <p:sldId id="267" r:id="rId33"/>
    <p:sldId id="410" r:id="rId34"/>
    <p:sldId id="264" r:id="rId35"/>
    <p:sldId id="266" r:id="rId36"/>
    <p:sldId id="335" r:id="rId37"/>
    <p:sldId id="695" r:id="rId38"/>
    <p:sldId id="265" r:id="rId39"/>
  </p:sldIdLst>
  <p:sldSz cx="12192000" cy="6858000"/>
  <p:notesSz cx="6858000" cy="9144000"/>
  <p:embeddedFontLst>
    <p:embeddedFont>
      <p:font typeface="UTM Avo" panose="02040603050506020204" pitchFamily="18"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EFEF"/>
    <a:srgbClr val="F2DCDB"/>
    <a:srgbClr val="FDEADA"/>
    <a:srgbClr val="2B2B2B"/>
    <a:srgbClr val="DDD9C3"/>
    <a:srgbClr val="C0504D"/>
    <a:srgbClr val="4F81BD"/>
    <a:srgbClr val="DCE6F2"/>
    <a:srgbClr val="FBAF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997" autoAdjust="0"/>
  </p:normalViewPr>
  <p:slideViewPr>
    <p:cSldViewPr snapToGrid="0">
      <p:cViewPr varScale="1">
        <p:scale>
          <a:sx n="100" d="100"/>
          <a:sy n="100" d="100"/>
        </p:scale>
        <p:origin x="91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11</a:t>
            </a:fld>
            <a:endParaRPr lang="en-US"/>
          </a:p>
        </p:txBody>
      </p:sp>
    </p:spTree>
    <p:extLst>
      <p:ext uri="{BB962C8B-B14F-4D97-AF65-F5344CB8AC3E}">
        <p14:creationId xmlns:p14="http://schemas.microsoft.com/office/powerpoint/2010/main" val="77509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16</a:t>
            </a:fld>
            <a:endParaRPr lang="en-US"/>
          </a:p>
        </p:txBody>
      </p:sp>
    </p:spTree>
    <p:extLst>
      <p:ext uri="{BB962C8B-B14F-4D97-AF65-F5344CB8AC3E}">
        <p14:creationId xmlns:p14="http://schemas.microsoft.com/office/powerpoint/2010/main" val="1527512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18</a:t>
            </a:fld>
            <a:endParaRPr lang="en-US"/>
          </a:p>
        </p:txBody>
      </p:sp>
    </p:spTree>
    <p:extLst>
      <p:ext uri="{BB962C8B-B14F-4D97-AF65-F5344CB8AC3E}">
        <p14:creationId xmlns:p14="http://schemas.microsoft.com/office/powerpoint/2010/main" val="1294284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19</a:t>
            </a:fld>
            <a:endParaRPr lang="en-US"/>
          </a:p>
        </p:txBody>
      </p:sp>
    </p:spTree>
    <p:extLst>
      <p:ext uri="{BB962C8B-B14F-4D97-AF65-F5344CB8AC3E}">
        <p14:creationId xmlns:p14="http://schemas.microsoft.com/office/powerpoint/2010/main" val="3063308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CB1-A321-5B2E-0990-124388A3A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96BEE-745F-88D6-863B-6783E7610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09A0C-D3DE-19E9-4337-579E432352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8FEF5C-0806-1034-CDCD-D802955066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95C0F-D912-4A26-97C3-D1A9A0CEF4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652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9958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25</a:t>
            </a:fld>
            <a:endParaRPr lang="en-US"/>
          </a:p>
        </p:txBody>
      </p:sp>
    </p:spTree>
    <p:extLst>
      <p:ext uri="{BB962C8B-B14F-4D97-AF65-F5344CB8AC3E}">
        <p14:creationId xmlns:p14="http://schemas.microsoft.com/office/powerpoint/2010/main" val="2083321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5"/>
          </p:nvPr>
        </p:nvSpPr>
        <p:spPr/>
        <p:txBody>
          <a:bodyPr/>
          <a:lstStyle/>
          <a:p>
            <a:fld id="{3A495C0F-D912-4A26-97C3-D1A9A0CEF4C4}" type="slidenum">
              <a:rPr lang="en-US" smtClean="0"/>
              <a:t>28</a:t>
            </a:fld>
            <a:endParaRPr lang="en-US"/>
          </a:p>
        </p:txBody>
      </p:sp>
    </p:spTree>
    <p:extLst>
      <p:ext uri="{BB962C8B-B14F-4D97-AF65-F5344CB8AC3E}">
        <p14:creationId xmlns:p14="http://schemas.microsoft.com/office/powerpoint/2010/main" val="3298585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29</a:t>
            </a:fld>
            <a:endParaRPr lang="en-US"/>
          </a:p>
        </p:txBody>
      </p:sp>
    </p:spTree>
    <p:extLst>
      <p:ext uri="{BB962C8B-B14F-4D97-AF65-F5344CB8AC3E}">
        <p14:creationId xmlns:p14="http://schemas.microsoft.com/office/powerpoint/2010/main" val="637010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33</a:t>
            </a:fld>
            <a:endParaRPr lang="en-US"/>
          </a:p>
        </p:txBody>
      </p:sp>
    </p:spTree>
    <p:extLst>
      <p:ext uri="{BB962C8B-B14F-4D97-AF65-F5344CB8AC3E}">
        <p14:creationId xmlns:p14="http://schemas.microsoft.com/office/powerpoint/2010/main" val="2421144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519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56994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79685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29384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7717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1231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200292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74843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057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24841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063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952306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1257691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963758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727070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259132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459160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1932557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40140499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29931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94586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744003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060608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8456703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63/"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dao-duc-5/1/682/63/" TargetMode="External"/><Relationship Id="rId2" Type="http://schemas.openxmlformats.org/officeDocument/2006/relationships/image" Target="../media/image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cwUFI1bleTo" TargetMode="External"/><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dao-duc-5/1/682/65/" TargetMode="External"/><Relationship Id="rId2" Type="http://schemas.openxmlformats.org/officeDocument/2006/relationships/image" Target="../media/image1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5.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24.xml"/><Relationship Id="rId7"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3.xml"/><Relationship Id="rId7" Type="http://schemas.microsoft.com/office/2007/relationships/hdphoto" Target="../media/hdphoto3.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1.png"/><Relationship Id="rId11" Type="http://schemas.openxmlformats.org/officeDocument/2006/relationships/image" Target="../media/image28.png"/><Relationship Id="rId5" Type="http://schemas.openxmlformats.org/officeDocument/2006/relationships/image" Target="../media/image30.png"/><Relationship Id="rId10" Type="http://schemas.openxmlformats.org/officeDocument/2006/relationships/image" Target="../media/image29.png"/><Relationship Id="rId4" Type="http://schemas.openxmlformats.org/officeDocument/2006/relationships/notesSlide" Target="../notesSlides/notesSlide7.xml"/><Relationship Id="rId9"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2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2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hyperlink" Target="https://www.hoc10.vn/doc-sach/dao-duc-5/1/682/66/" TargetMode="External"/><Relationship Id="rId2" Type="http://schemas.openxmlformats.org/officeDocument/2006/relationships/image" Target="../media/image38.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dao-duc-5/1/682/66/" TargetMode="External"/><Relationship Id="rId2" Type="http://schemas.openxmlformats.org/officeDocument/2006/relationships/image" Target="../media/image4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1D3E-C9C3-3B72-A5FD-EB1AE6BC28B5}"/>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3" name="Title 1">
            <a:extLst>
              <a:ext uri="{FF2B5EF4-FFF2-40B4-BE49-F238E27FC236}">
                <a16:creationId xmlns:a16="http://schemas.microsoft.com/office/drawing/2014/main" id="{1F3186A7-EE33-C01D-7542-B0AF6BA66DD9}"/>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a:solidFill>
                  <a:srgbClr val="002060"/>
                </a:solidFill>
                <a:latin typeface="UTM Avo" panose="02040603050506020204" pitchFamily="18" charset="0"/>
              </a:rPr>
              <a:t>Chủ đề: Phòng, tránh xâm hại</a:t>
            </a:r>
            <a:endParaRPr lang="en-US" sz="50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5578A82B-66EC-2780-3823-7784CC952CAB}"/>
              </a:ext>
            </a:extLst>
          </p:cNvPr>
          <p:cNvSpPr txBox="1">
            <a:spLocks/>
          </p:cNvSpPr>
          <p:nvPr/>
        </p:nvSpPr>
        <p:spPr>
          <a:xfrm>
            <a:off x="411127" y="3429000"/>
            <a:ext cx="11369745"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12. Em sử dụng tiền hợp lí</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FE7A9E-33D4-1CD9-D27F-22D956FBEE4F}"/>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A2D130A8-B109-88E4-6B14-0724139B871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3339FAF-2492-127C-416B-6D1A54F536B8}"/>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2385BE-69C0-93BC-76EF-699240979BE3}"/>
              </a:ext>
            </a:extLst>
          </p:cNvPr>
          <p:cNvSpPr txBox="1"/>
          <p:nvPr/>
        </p:nvSpPr>
        <p:spPr>
          <a:xfrm>
            <a:off x="1213738" y="2804819"/>
            <a:ext cx="5329937" cy="1675843"/>
          </a:xfrm>
          <a:prstGeom prst="rect">
            <a:avLst/>
          </a:prstGeom>
          <a:noFill/>
        </p:spPr>
        <p:txBody>
          <a:bodyPr wrap="square">
            <a:spAutoFit/>
          </a:bodyPr>
          <a:lstStyle/>
          <a:p>
            <a:pPr algn="just" defTabSz="609539">
              <a:lnSpc>
                <a:spcPct val="150000"/>
              </a:lnSpc>
              <a:spcAft>
                <a:spcPts val="67"/>
              </a:spcAft>
            </a:pP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Giả</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sử</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em</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được</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mẹ</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cho</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100 000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đồng</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để</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đi</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chợ</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em</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sẽ</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sử</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dụng</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số</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tiền</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này</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như</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thế</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nào</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Vì</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prstClr val="black"/>
                </a:solidFill>
                <a:latin typeface="UTM Avo" panose="02040603050506020204" pitchFamily="18" charset="0"/>
                <a:ea typeface="SimSun" panose="02010600030101010101" pitchFamily="2" charset="-122"/>
                <a:cs typeface="Arial" panose="020B0604020202020204" pitchFamily="34" charset="0"/>
              </a:rPr>
              <a:t>sao</a:t>
            </a:r>
            <a:r>
              <a:rPr lang="en-SG" sz="2400" dirty="0">
                <a:solidFill>
                  <a:prstClr val="black"/>
                </a:solidFill>
                <a:latin typeface="UTM Avo" panose="02040603050506020204" pitchFamily="18" charset="0"/>
                <a:ea typeface="SimSun" panose="02010600030101010101" pitchFamily="2" charset="-122"/>
                <a:cs typeface="Arial" panose="020B0604020202020204" pitchFamily="34" charset="0"/>
              </a:rPr>
              <a:t>?</a:t>
            </a:r>
            <a:endParaRPr lang="en-VN" sz="2400" dirty="0">
              <a:solidFill>
                <a:prstClr val="black"/>
              </a:solidFill>
              <a:latin typeface="UTM Avo" panose="02040603050506020204" pitchFamily="18" charset="0"/>
              <a:ea typeface="SimSun" panose="02010600030101010101" pitchFamily="2" charset="-122"/>
              <a:cs typeface="Arial" panose="020B0604020202020204" pitchFamily="34" charset="0"/>
            </a:endParaRPr>
          </a:p>
        </p:txBody>
      </p:sp>
      <p:pic>
        <p:nvPicPr>
          <p:cNvPr id="6" name="Picture 5" descr="A cartoon of a child putting money into a piggy bank&#10;&#10;AI-generated content may be incorrect.">
            <a:extLst>
              <a:ext uri="{FF2B5EF4-FFF2-40B4-BE49-F238E27FC236}">
                <a16:creationId xmlns:a16="http://schemas.microsoft.com/office/drawing/2014/main" id="{2C9854C6-BB90-620F-6D12-F6A75FD1F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525" y="2199132"/>
            <a:ext cx="4956557" cy="4658868"/>
          </a:xfrm>
          <a:prstGeom prst="rect">
            <a:avLst/>
          </a:prstGeom>
        </p:spPr>
      </p:pic>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EFEA0E-9C25-09B9-DECA-F9E386830BDA}"/>
              </a:ext>
            </a:extLst>
          </p:cNvPr>
          <p:cNvGrpSpPr/>
          <p:nvPr/>
        </p:nvGrpSpPr>
        <p:grpSpPr>
          <a:xfrm>
            <a:off x="4727728" y="3589330"/>
            <a:ext cx="2736543" cy="1558939"/>
            <a:chOff x="309542" y="967667"/>
            <a:chExt cx="2878585" cy="1558939"/>
          </a:xfrm>
        </p:grpSpPr>
        <p:pic>
          <p:nvPicPr>
            <p:cNvPr id="6" name="Picture 5">
              <a:hlinkClick r:id="rId3"/>
              <a:extLst>
                <a:ext uri="{FF2B5EF4-FFF2-40B4-BE49-F238E27FC236}">
                  <a16:creationId xmlns:a16="http://schemas.microsoft.com/office/drawing/2014/main" id="{2A76BFE0-4F34-465C-6AFC-BF4E5CE6BB0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7" name="TextBox 6">
              <a:extLst>
                <a:ext uri="{FF2B5EF4-FFF2-40B4-BE49-F238E27FC236}">
                  <a16:creationId xmlns:a16="http://schemas.microsoft.com/office/drawing/2014/main" id="{269FD0C8-BAB2-10AD-35C3-0AA4F78214B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610732" y="1509334"/>
            <a:ext cx="8970537" cy="482055"/>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rgbClr val="000000"/>
                </a:solidFill>
                <a:latin typeface="UTM Avo" panose="02040603050506020204" pitchFamily="18" charset="0"/>
                <a:cs typeface="Arial" panose="020B0604020202020204" pitchFamily="34" charset="0"/>
              </a:rPr>
              <a:t>HOẠT ĐỘNG 1: QUAN SÁT TRANH VÀ THỰC HIỆN YÊU CẦU</a:t>
            </a:r>
          </a:p>
        </p:txBody>
      </p:sp>
      <p:pic>
        <p:nvPicPr>
          <p:cNvPr id="8" name="Picture 7" descr="A cartoon of a child and child&#10;&#10;Description automatically generated">
            <a:extLst>
              <a:ext uri="{FF2B5EF4-FFF2-40B4-BE49-F238E27FC236}">
                <a16:creationId xmlns:a16="http://schemas.microsoft.com/office/drawing/2014/main" id="{2213CF0A-6492-6338-54FB-8D6F3E4EDAF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8700" b="17530"/>
          <a:stretch/>
        </p:blipFill>
        <p:spPr>
          <a:xfrm>
            <a:off x="1805065" y="2781300"/>
            <a:ext cx="8581869" cy="4076700"/>
          </a:xfrm>
          <a:prstGeom prst="rect">
            <a:avLst/>
          </a:prstGeom>
        </p:spPr>
      </p:pic>
      <p:sp>
        <p:nvSpPr>
          <p:cNvPr id="9" name="TextBox 8">
            <a:extLst>
              <a:ext uri="{FF2B5EF4-FFF2-40B4-BE49-F238E27FC236}">
                <a16:creationId xmlns:a16="http://schemas.microsoft.com/office/drawing/2014/main" id="{EA057185-EF93-7D4B-CCB1-9F65A885D712}"/>
              </a:ext>
            </a:extLst>
          </p:cNvPr>
          <p:cNvSpPr txBox="1"/>
          <p:nvPr/>
        </p:nvSpPr>
        <p:spPr>
          <a:xfrm>
            <a:off x="929988" y="2118118"/>
            <a:ext cx="10332021" cy="461665"/>
          </a:xfrm>
          <a:prstGeom prst="rect">
            <a:avLst/>
          </a:prstGeom>
          <a:noFill/>
        </p:spPr>
        <p:txBody>
          <a:bodyPr wrap="square">
            <a:spAutoFit/>
          </a:bodyPr>
          <a:lstStyle/>
          <a:p>
            <a:pPr algn="ctr" defTabSz="609539">
              <a:spcAft>
                <a:spcPts val="67"/>
              </a:spcAft>
            </a:pPr>
            <a:r>
              <a:rPr lang="en-US" sz="2400">
                <a:solidFill>
                  <a:srgbClr val="000000"/>
                </a:solidFill>
                <a:latin typeface="UTM Avo" panose="02040603050506020204" pitchFamily="18" charset="0"/>
                <a:cs typeface="Arial" panose="020B0604020202020204" pitchFamily="34" charset="0"/>
              </a:rPr>
              <a:t>Em hãy nêu các cách sử dụng tiền hợp lí trong mỗi bức tranh sau: </a:t>
            </a:r>
            <a:endParaRPr lang="en-US" sz="2400" dirty="0">
              <a:solidFill>
                <a:srgbClr val="00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artoon of a child and child&#10;&#10;Description automatically generated">
            <a:extLst>
              <a:ext uri="{FF2B5EF4-FFF2-40B4-BE49-F238E27FC236}">
                <a16:creationId xmlns:a16="http://schemas.microsoft.com/office/drawing/2014/main" id="{81A6357F-8E3A-DF8F-D7C4-F2A864F32D9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318" t="18937" r="56138" b="50000"/>
          <a:stretch/>
        </p:blipFill>
        <p:spPr>
          <a:xfrm>
            <a:off x="845820" y="2122052"/>
            <a:ext cx="4874018" cy="3086218"/>
          </a:xfrm>
          <a:prstGeom prst="rect">
            <a:avLst/>
          </a:prstGeom>
        </p:spPr>
      </p:pic>
      <p:pic>
        <p:nvPicPr>
          <p:cNvPr id="4" name="Picture 3" descr="A cartoon of a child and child&#10;&#10;Description automatically generated">
            <a:extLst>
              <a:ext uri="{FF2B5EF4-FFF2-40B4-BE49-F238E27FC236}">
                <a16:creationId xmlns:a16="http://schemas.microsoft.com/office/drawing/2014/main" id="{2C304066-B1E0-6699-3876-CBD8EB36C0F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000" t="17530" r="10532" b="50000"/>
          <a:stretch/>
        </p:blipFill>
        <p:spPr>
          <a:xfrm>
            <a:off x="6495023" y="2007870"/>
            <a:ext cx="5222145" cy="3200400"/>
          </a:xfrm>
          <a:prstGeom prst="rect">
            <a:avLst/>
          </a:prstGeom>
        </p:spPr>
      </p:pic>
      <p:sp>
        <p:nvSpPr>
          <p:cNvPr id="5" name="TextBox 4">
            <a:extLst>
              <a:ext uri="{FF2B5EF4-FFF2-40B4-BE49-F238E27FC236}">
                <a16:creationId xmlns:a16="http://schemas.microsoft.com/office/drawing/2014/main" id="{43D2A62B-66D5-A359-CA7A-8DD7260C7796}"/>
              </a:ext>
            </a:extLst>
          </p:cNvPr>
          <p:cNvSpPr txBox="1"/>
          <p:nvPr/>
        </p:nvSpPr>
        <p:spPr>
          <a:xfrm>
            <a:off x="1584204" y="5288280"/>
            <a:ext cx="3397250" cy="1134670"/>
          </a:xfrm>
          <a:prstGeom prst="rect">
            <a:avLst/>
          </a:prstGeom>
          <a:noFill/>
        </p:spPr>
        <p:txBody>
          <a:bodyPr wrap="square">
            <a:spAutoFit/>
          </a:bodyPr>
          <a:lstStyle/>
          <a:p>
            <a:pPr algn="ctr" defTabSz="609539">
              <a:lnSpc>
                <a:spcPct val="150000"/>
              </a:lnSpc>
              <a:spcAft>
                <a:spcPts val="67"/>
              </a:spcAft>
            </a:pP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Lập</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kế</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hoạch</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p>
          <a:p>
            <a:pPr algn="ctr" defTabSz="609539">
              <a:lnSpc>
                <a:spcPct val="150000"/>
              </a:lnSpc>
              <a:spcAft>
                <a:spcPts val="67"/>
              </a:spcAft>
            </a:pP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chi </a:t>
            </a: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tiêu</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hằng</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charset="0"/>
                <a:ea typeface="SimSun" panose="02010600030101010101" pitchFamily="2" charset="-122"/>
                <a:cs typeface="Arial" panose="020B0604020202020204" pitchFamily="34" charset="0"/>
              </a:rPr>
              <a:t>tháng</a:t>
            </a:r>
            <a:r>
              <a:rPr lang="en-US" sz="2400" dirty="0">
                <a:solidFill>
                  <a:prstClr val="black"/>
                </a:solidFill>
                <a:latin typeface="UTM Avo" panose="02040603050506020204" pitchFamily="18" charset="0"/>
                <a:ea typeface="SimSun" panose="02010600030101010101" pitchFamily="2" charset="-122"/>
                <a:cs typeface="Arial" panose="020B0604020202020204" pitchFamily="34" charset="0"/>
              </a:rPr>
              <a:t>. </a:t>
            </a:r>
          </a:p>
        </p:txBody>
      </p:sp>
      <p:sp>
        <p:nvSpPr>
          <p:cNvPr id="6" name="TextBox 5">
            <a:extLst>
              <a:ext uri="{FF2B5EF4-FFF2-40B4-BE49-F238E27FC236}">
                <a16:creationId xmlns:a16="http://schemas.microsoft.com/office/drawing/2014/main" id="{089062CA-0902-22DD-64C4-D7BAE8ACF680}"/>
              </a:ext>
            </a:extLst>
          </p:cNvPr>
          <p:cNvSpPr txBox="1"/>
          <p:nvPr/>
        </p:nvSpPr>
        <p:spPr>
          <a:xfrm>
            <a:off x="7150295" y="5288280"/>
            <a:ext cx="3911600" cy="1134670"/>
          </a:xfrm>
          <a:prstGeom prst="rect">
            <a:avLst/>
          </a:prstGeom>
          <a:solidFill>
            <a:srgbClr val="FFFAF7"/>
          </a:solidFill>
        </p:spPr>
        <p:txBody>
          <a:bodyPr wrap="square">
            <a:spAutoFit/>
          </a:bodyPr>
          <a:lstStyle/>
          <a:p>
            <a:pPr algn="ctr" defTabSz="609539">
              <a:lnSpc>
                <a:spcPct val="150000"/>
              </a:lnSpc>
              <a:spcAft>
                <a:spcPts val="67"/>
              </a:spcAft>
            </a:pPr>
            <a:r>
              <a:rPr lang="vi-VN" sz="2400" dirty="0">
                <a:solidFill>
                  <a:prstClr val="black"/>
                </a:solidFill>
                <a:latin typeface="UTM Avo" panose="02040603050506020204" pitchFamily="18" charset="0"/>
                <a:ea typeface="SimSun" panose="02010600030101010101" pitchFamily="2" charset="-122"/>
                <a:cs typeface="Arial" panose="020B0604020202020204" pitchFamily="34" charset="0"/>
              </a:rPr>
              <a:t>Quản lí các khoản thu </a:t>
            </a:r>
          </a:p>
          <a:p>
            <a:pPr algn="ctr" defTabSz="609539">
              <a:lnSpc>
                <a:spcPct val="150000"/>
              </a:lnSpc>
              <a:spcAft>
                <a:spcPts val="67"/>
              </a:spcAft>
            </a:pPr>
            <a:r>
              <a:rPr lang="vi-VN" sz="2400" dirty="0">
                <a:solidFill>
                  <a:prstClr val="black"/>
                </a:solidFill>
                <a:latin typeface="UTM Avo" panose="02040603050506020204" pitchFamily="18" charset="0"/>
                <a:ea typeface="SimSun" panose="02010600030101010101" pitchFamily="2" charset="-122"/>
                <a:cs typeface="Arial" panose="020B0604020202020204" pitchFamily="34" charset="0"/>
              </a:rPr>
              <a:t>và chi bằng sổ chi tiêu. </a:t>
            </a:r>
            <a:endParaRPr lang="en-VN" sz="2400" dirty="0">
              <a:solidFill>
                <a:prstClr val="black"/>
              </a:solidFill>
              <a:latin typeface="UTM Avo" panose="02040603050506020204" pitchFamily="18"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48605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044089-7A9C-8405-749A-BABBC7B6CD12}"/>
            </a:ext>
          </a:extLst>
        </p:cNvPr>
        <p:cNvGrpSpPr/>
        <p:nvPr/>
      </p:nvGrpSpPr>
      <p:grpSpPr>
        <a:xfrm>
          <a:off x="0" y="0"/>
          <a:ext cx="0" cy="0"/>
          <a:chOff x="0" y="0"/>
          <a:chExt cx="0" cy="0"/>
        </a:xfrm>
      </p:grpSpPr>
      <p:pic>
        <p:nvPicPr>
          <p:cNvPr id="8" name="Picture 7" descr="A cartoon of a child and child&#10;&#10;Description automatically generated">
            <a:extLst>
              <a:ext uri="{FF2B5EF4-FFF2-40B4-BE49-F238E27FC236}">
                <a16:creationId xmlns:a16="http://schemas.microsoft.com/office/drawing/2014/main" id="{54D009F1-3476-D260-C274-290EA2E3654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50000" r="56138" b="17530"/>
          <a:stretch/>
        </p:blipFill>
        <p:spPr>
          <a:xfrm>
            <a:off x="125730" y="2112964"/>
            <a:ext cx="5374117" cy="2963549"/>
          </a:xfrm>
          <a:prstGeom prst="rect">
            <a:avLst/>
          </a:prstGeom>
        </p:spPr>
      </p:pic>
      <p:pic>
        <p:nvPicPr>
          <p:cNvPr id="9" name="Picture 8" descr="A cartoon of a child and child&#10;&#10;Description automatically generated">
            <a:extLst>
              <a:ext uri="{FF2B5EF4-FFF2-40B4-BE49-F238E27FC236}">
                <a16:creationId xmlns:a16="http://schemas.microsoft.com/office/drawing/2014/main" id="{4A72093B-9FB4-827F-FE8B-32486FA065F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5420" t="50000" b="17530"/>
          <a:stretch/>
        </p:blipFill>
        <p:spPr>
          <a:xfrm>
            <a:off x="6219191" y="2112964"/>
            <a:ext cx="6648619" cy="2946400"/>
          </a:xfrm>
          <a:prstGeom prst="rect">
            <a:avLst/>
          </a:prstGeom>
        </p:spPr>
      </p:pic>
      <p:sp>
        <p:nvSpPr>
          <p:cNvPr id="10" name="TextBox 9">
            <a:extLst>
              <a:ext uri="{FF2B5EF4-FFF2-40B4-BE49-F238E27FC236}">
                <a16:creationId xmlns:a16="http://schemas.microsoft.com/office/drawing/2014/main" id="{BF59B7E9-28DD-9575-E6E6-71C2F5D4890A}"/>
              </a:ext>
            </a:extLst>
          </p:cNvPr>
          <p:cNvSpPr txBox="1"/>
          <p:nvPr/>
        </p:nvSpPr>
        <p:spPr>
          <a:xfrm>
            <a:off x="1065531" y="5158467"/>
            <a:ext cx="4089399" cy="1121846"/>
          </a:xfrm>
          <a:prstGeom prst="rect">
            <a:avLst/>
          </a:prstGeom>
          <a:noFill/>
        </p:spPr>
        <p:txBody>
          <a:bodyPr wrap="square">
            <a:spAutoFit/>
          </a:bodyPr>
          <a:lstStyle/>
          <a:p>
            <a:pPr algn="ctr" defTabSz="609539">
              <a:lnSpc>
                <a:spcPct val="150000"/>
              </a:lnSpc>
            </a:pPr>
            <a:r>
              <a:rPr lang="en-VN" sz="2400" dirty="0">
                <a:solidFill>
                  <a:prstClr val="black"/>
                </a:solidFill>
                <a:latin typeface="UTM Avo" panose="02040603050506020204" pitchFamily="18" charset="0"/>
                <a:cs typeface="Arial" panose="020B0604020202020204" pitchFamily="34" charset="0"/>
              </a:rPr>
              <a:t>Chỉ chọn mua những thứ </a:t>
            </a:r>
          </a:p>
          <a:p>
            <a:pPr algn="ctr" defTabSz="609539">
              <a:lnSpc>
                <a:spcPct val="150000"/>
              </a:lnSpc>
            </a:pPr>
            <a:r>
              <a:rPr lang="en-VN" sz="2400" dirty="0">
                <a:solidFill>
                  <a:prstClr val="black"/>
                </a:solidFill>
                <a:latin typeface="UTM Avo" panose="02040603050506020204" pitchFamily="18" charset="0"/>
                <a:cs typeface="Arial" panose="020B0604020202020204" pitchFamily="34" charset="0"/>
              </a:rPr>
              <a:t>thật sự cần thiết. </a:t>
            </a:r>
          </a:p>
        </p:txBody>
      </p:sp>
      <p:sp>
        <p:nvSpPr>
          <p:cNvPr id="11" name="TextBox 10">
            <a:extLst>
              <a:ext uri="{FF2B5EF4-FFF2-40B4-BE49-F238E27FC236}">
                <a16:creationId xmlns:a16="http://schemas.microsoft.com/office/drawing/2014/main" id="{5087DFA6-69B8-2820-62E2-53D25753FD1C}"/>
              </a:ext>
            </a:extLst>
          </p:cNvPr>
          <p:cNvSpPr txBox="1"/>
          <p:nvPr/>
        </p:nvSpPr>
        <p:spPr>
          <a:xfrm>
            <a:off x="6694171" y="5145643"/>
            <a:ext cx="4221479" cy="1134670"/>
          </a:xfrm>
          <a:prstGeom prst="rect">
            <a:avLst/>
          </a:prstGeom>
          <a:solidFill>
            <a:srgbClr val="FFFAF7"/>
          </a:solidFill>
        </p:spPr>
        <p:txBody>
          <a:bodyPr wrap="square">
            <a:spAutoFit/>
          </a:bodyPr>
          <a:lstStyle/>
          <a:p>
            <a:pPr algn="ctr" defTabSz="609539">
              <a:lnSpc>
                <a:spcPct val="150000"/>
              </a:lnSpc>
              <a:spcAft>
                <a:spcPts val="67"/>
              </a:spcAft>
            </a:pPr>
            <a:r>
              <a:rPr lang="en-VN" sz="2400" dirty="0">
                <a:solidFill>
                  <a:prstClr val="black"/>
                </a:solidFill>
                <a:latin typeface="UTM Avo" panose="02040603050506020204" pitchFamily="18" charset="0"/>
                <a:ea typeface="SimSun" panose="02010600030101010101" pitchFamily="2" charset="-122"/>
                <a:cs typeface="Arial" panose="020B0604020202020204" pitchFamily="34" charset="0"/>
              </a:rPr>
              <a:t>Mua những thứ nằm trong </a:t>
            </a:r>
          </a:p>
          <a:p>
            <a:pPr algn="ctr" defTabSz="609539">
              <a:lnSpc>
                <a:spcPct val="150000"/>
              </a:lnSpc>
              <a:spcAft>
                <a:spcPts val="67"/>
              </a:spcAft>
            </a:pPr>
            <a:r>
              <a:rPr lang="en-VN" sz="2400" dirty="0">
                <a:solidFill>
                  <a:prstClr val="black"/>
                </a:solidFill>
                <a:latin typeface="UTM Avo" panose="02040603050506020204" pitchFamily="18" charset="0"/>
                <a:ea typeface="SimSun" panose="02010600030101010101" pitchFamily="2" charset="-122"/>
                <a:cs typeface="Arial" panose="020B0604020202020204" pitchFamily="34" charset="0"/>
              </a:rPr>
              <a:t>khả năng chi trả của mình. </a:t>
            </a:r>
          </a:p>
        </p:txBody>
      </p:sp>
    </p:spTree>
    <p:extLst>
      <p:ext uri="{BB962C8B-B14F-4D97-AF65-F5344CB8AC3E}">
        <p14:creationId xmlns:p14="http://schemas.microsoft.com/office/powerpoint/2010/main" val="84946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E8618B-4CAC-4844-6C16-1D6D80FF0FF7}"/>
            </a:ext>
          </a:extLst>
        </p:cNvPr>
        <p:cNvGrpSpPr/>
        <p:nvPr/>
      </p:nvGrpSpPr>
      <p:grpSpPr>
        <a:xfrm>
          <a:off x="0" y="0"/>
          <a:ext cx="0" cy="0"/>
          <a:chOff x="0" y="0"/>
          <a:chExt cx="0" cy="0"/>
        </a:xfrm>
      </p:grpSpPr>
      <p:pic>
        <p:nvPicPr>
          <p:cNvPr id="3" name="Picture 2" descr="รูปการ์ตูนครู การ์ตูนผู้หญิง PNG , ครูสอนตัดปะ, คลิปอาร์ต, ภาพประกอบภาพ PNG  และ PSD สำหรับดาวน์โหลดฟรี">
            <a:extLst>
              <a:ext uri="{FF2B5EF4-FFF2-40B4-BE49-F238E27FC236}">
                <a16:creationId xmlns:a16="http://schemas.microsoft.com/office/drawing/2014/main" id="{E958A8E9-1513-1797-EA7C-B016A1112F93}"/>
              </a:ext>
            </a:extLst>
          </p:cNvPr>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112019" y="3074900"/>
            <a:ext cx="3810000" cy="3979333"/>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a:extLst>
              <a:ext uri="{FF2B5EF4-FFF2-40B4-BE49-F238E27FC236}">
                <a16:creationId xmlns:a16="http://schemas.microsoft.com/office/drawing/2014/main" id="{747D090D-AD69-0040-9557-2E8C5DE7CF96}"/>
              </a:ext>
            </a:extLst>
          </p:cNvPr>
          <p:cNvSpPr/>
          <p:nvPr/>
        </p:nvSpPr>
        <p:spPr>
          <a:xfrm>
            <a:off x="1509229" y="1810873"/>
            <a:ext cx="9792760" cy="752152"/>
          </a:xfrm>
          <a:prstGeom prst="wedgeRoundRectCallout">
            <a:avLst>
              <a:gd name="adj1" fmla="val -39862"/>
              <a:gd name="adj2" fmla="val 87204"/>
              <a:gd name="adj3" fmla="val 16667"/>
            </a:avLst>
          </a:prstGeom>
          <a:solidFill>
            <a:srgbClr val="FFEFE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Hãy</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kể</a:t>
            </a: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lang="nl-NL" sz="2400" kern="0" dirty="0" err="1">
                <a:solidFill>
                  <a:srgbClr val="000000"/>
                </a:solidFill>
                <a:latin typeface="UTM Avo" panose="02040603050506020204" pitchFamily="18" charset="0"/>
                <a:ea typeface="SimSun" panose="02010600030101010101" pitchFamily="2" charset="-122"/>
                <a:cs typeface="Arial" panose="020B0604020202020204" pitchFamily="34" charset="0"/>
              </a:rPr>
              <a:t>thêm</a:t>
            </a:r>
            <a:r>
              <a:rPr lang="nl-NL"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nl-NL" sz="2400" kern="0" dirty="0" err="1">
                <a:solidFill>
                  <a:srgbClr val="000000"/>
                </a:solidFill>
                <a:latin typeface="UTM Avo" panose="02040603050506020204" pitchFamily="18" charset="0"/>
                <a:ea typeface="SimSun" panose="02010600030101010101" pitchFamily="2" charset="-122"/>
                <a:cs typeface="Arial" panose="020B0604020202020204" pitchFamily="34" charset="0"/>
              </a:rPr>
              <a:t>các</a:t>
            </a:r>
            <a:r>
              <a:rPr lang="nl-NL"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cách </a:t>
            </a:r>
            <a:r>
              <a:rPr lang="nl-NL"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sử dụng tiền hợp lí khác mà em biết.</a:t>
            </a:r>
            <a:endParaRPr lang="en-VN" sz="2400" kern="0" dirty="0">
              <a:solidFill>
                <a:srgbClr val="000000"/>
              </a:solidFill>
              <a:latin typeface="UTM Avo" panose="02040603050506020204" pitchFamily="18" charset="0"/>
              <a:ea typeface="SimSun" panose="02010600030101010101" pitchFamily="2" charset="-122"/>
              <a:cs typeface="Arial" panose="020B0604020202020204" pitchFamily="34" charset="0"/>
            </a:endParaRPr>
          </a:p>
        </p:txBody>
      </p:sp>
      <p:sp>
        <p:nvSpPr>
          <p:cNvPr id="5" name="TextBox 4">
            <a:extLst>
              <a:ext uri="{FF2B5EF4-FFF2-40B4-BE49-F238E27FC236}">
                <a16:creationId xmlns:a16="http://schemas.microsoft.com/office/drawing/2014/main" id="{50578470-61ED-8CD7-9053-F18501EB776A}"/>
              </a:ext>
            </a:extLst>
          </p:cNvPr>
          <p:cNvSpPr txBox="1"/>
          <p:nvPr/>
        </p:nvSpPr>
        <p:spPr>
          <a:xfrm>
            <a:off x="3922019" y="2883820"/>
            <a:ext cx="7379970" cy="2822311"/>
          </a:xfrm>
          <a:prstGeom prst="rect">
            <a:avLst/>
          </a:prstGeom>
          <a:noFill/>
        </p:spPr>
        <p:txBody>
          <a:bodyPr wrap="square">
            <a:spAutoFit/>
          </a:bodyPr>
          <a:lstStyle/>
          <a:p>
            <a:pPr marL="342900" indent="-342900" algn="just" defTabSz="609539">
              <a:lnSpc>
                <a:spcPct val="150000"/>
              </a:lnSpc>
              <a:spcAft>
                <a:spcPts val="67"/>
              </a:spcAft>
              <a:buFont typeface="Arial" panose="020B0604020202020204" pitchFamily="34" charset="0"/>
              <a:buChar cha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Tiết kiệm. </a:t>
            </a:r>
            <a:endParaRPr lang="en-VN" sz="2400" kern="0" dirty="0">
              <a:solidFill>
                <a:srgbClr val="000000"/>
              </a:solidFill>
              <a:latin typeface="UTM Avo" panose="02040603050506020204" pitchFamily="18" charset="0"/>
              <a:ea typeface="SimSun" panose="02010600030101010101" pitchFamily="2" charset="-122"/>
              <a:cs typeface="Arial" panose="020B0604020202020204" pitchFamily="34" charset="0"/>
            </a:endParaRPr>
          </a:p>
          <a:p>
            <a:pPr marL="342900" indent="-342900" algn="just" defTabSz="609539">
              <a:lnSpc>
                <a:spcPct val="150000"/>
              </a:lnSpc>
              <a:spcAft>
                <a:spcPts val="67"/>
              </a:spcAft>
              <a:buFont typeface="Arial" panose="020B0604020202020204" pitchFamily="34" charset="0"/>
              <a:buChar cha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Bảo quản đồ dùng cá nhân để dùng lâu dài.</a:t>
            </a:r>
            <a:endParaRPr lang="en-VN" sz="2400" kern="0" dirty="0">
              <a:solidFill>
                <a:srgbClr val="000000"/>
              </a:solidFill>
              <a:latin typeface="UTM Avo" panose="02040603050506020204" pitchFamily="18" charset="0"/>
              <a:ea typeface="SimSun" panose="02010600030101010101" pitchFamily="2" charset="-122"/>
              <a:cs typeface="Arial" panose="020B0604020202020204" pitchFamily="34" charset="0"/>
            </a:endParaRPr>
          </a:p>
          <a:p>
            <a:pPr marL="342900" indent="-342900" algn="just" defTabSz="609539">
              <a:lnSpc>
                <a:spcPct val="150000"/>
              </a:lnSpc>
              <a:spcAft>
                <a:spcPts val="67"/>
              </a:spcAft>
              <a:buFont typeface="Arial" panose="020B0604020202020204" pitchFamily="34" charset="0"/>
              <a:buChar cha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Tái sử dụng. </a:t>
            </a:r>
            <a:endParaRPr lang="en-VN" sz="2400" kern="0" dirty="0">
              <a:solidFill>
                <a:srgbClr val="000000"/>
              </a:solidFill>
              <a:latin typeface="UTM Avo" panose="02040603050506020204" pitchFamily="18" charset="0"/>
              <a:ea typeface="SimSun" panose="02010600030101010101" pitchFamily="2" charset="-122"/>
              <a:cs typeface="Arial" panose="020B0604020202020204" pitchFamily="34" charset="0"/>
            </a:endParaRPr>
          </a:p>
          <a:p>
            <a:pPr marL="342900" indent="-342900" algn="just" defTabSz="609539">
              <a:lnSpc>
                <a:spcPct val="150000"/>
              </a:lnSpc>
              <a:spcAft>
                <a:spcPts val="67"/>
              </a:spcAft>
              <a:buFont typeface="Arial" panose="020B0604020202020204" pitchFamily="34" charset="0"/>
              <a:buChar char="•"/>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rPr>
              <a:t>Học và ứng dụng các kĩ thuật quản lí và sử dụng tiền hợp lí,...</a:t>
            </a:r>
            <a:endParaRPr lang="en-VN" sz="2400" kern="0" dirty="0">
              <a:solidFill>
                <a:srgbClr val="000000"/>
              </a:solidFill>
              <a:latin typeface="UTM Avo" panose="02040603050506020204" pitchFamily="18"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25882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fade">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21D853-1A96-AC55-EBE1-2C0C984421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57EA141-86D1-CA97-72A2-6D9BA3FA5291}"/>
              </a:ext>
            </a:extLst>
          </p:cNvPr>
          <p:cNvSpPr txBox="1"/>
          <p:nvPr/>
        </p:nvSpPr>
        <p:spPr>
          <a:xfrm>
            <a:off x="1523999" y="1483360"/>
            <a:ext cx="9144000" cy="567848"/>
          </a:xfrm>
          <a:prstGeom prst="rect">
            <a:avLst/>
          </a:prstGeom>
          <a:noFill/>
        </p:spPr>
        <p:txBody>
          <a:bodyPr wrap="square">
            <a:spAutoFit/>
          </a:bodyPr>
          <a:lstStyle/>
          <a:p>
            <a:pPr algn="ctr" defTabSz="609539">
              <a:lnSpc>
                <a:spcPct val="150000"/>
              </a:lnSpc>
              <a:spcAft>
                <a:spcPts val="667"/>
              </a:spcAft>
            </a:pPr>
            <a:r>
              <a:rPr lang="vi-VN" sz="2400" dirty="0">
                <a:solidFill>
                  <a:srgbClr val="000000"/>
                </a:solidFill>
                <a:latin typeface="UTM Avo" panose="02040603050506020204" pitchFamily="18" charset="0"/>
                <a:ea typeface="SimSun" panose="02010600030101010101" pitchFamily="2" charset="-122"/>
                <a:cs typeface="Arial" panose="020B0604020202020204" pitchFamily="34" charset="0"/>
              </a:rPr>
              <a:t>Mời các em xem video </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Quy</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tắc</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6 </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chiếc</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lọ</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tài</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a:t>
            </a:r>
            <a:r>
              <a:rPr lang="en-SG" sz="2400" b="1" dirty="0" err="1">
                <a:solidFill>
                  <a:srgbClr val="000000"/>
                </a:solidFill>
                <a:latin typeface="UTM Avo" panose="02040603050506020204" pitchFamily="18" charset="0"/>
                <a:ea typeface="SimSun" panose="02010600030101010101" pitchFamily="2" charset="-122"/>
                <a:cs typeface="Arial" panose="020B0604020202020204" pitchFamily="34" charset="0"/>
              </a:rPr>
              <a:t>chính</a:t>
            </a:r>
            <a:r>
              <a:rPr lang="en-SG" sz="2400" b="1" dirty="0">
                <a:solidFill>
                  <a:srgbClr val="000000"/>
                </a:solidFill>
                <a:latin typeface="UTM Avo" panose="02040603050506020204" pitchFamily="18" charset="0"/>
                <a:ea typeface="SimSun" panose="02010600030101010101" pitchFamily="2" charset="-122"/>
                <a:cs typeface="Arial" panose="020B0604020202020204" pitchFamily="34" charset="0"/>
              </a:rPr>
              <a:t>” </a:t>
            </a:r>
            <a:endParaRPr lang="en-VN" sz="2400" b="1" dirty="0">
              <a:solidFill>
                <a:prstClr val="black"/>
              </a:solidFill>
              <a:latin typeface="UTM Avo" panose="02040603050506020204" pitchFamily="18" charset="0"/>
              <a:ea typeface="SimSun" panose="02010600030101010101" pitchFamily="2" charset="-122"/>
              <a:cs typeface="Arial" panose="020B0604020202020204" pitchFamily="34" charset="0"/>
            </a:endParaRPr>
          </a:p>
        </p:txBody>
      </p:sp>
      <p:pic>
        <p:nvPicPr>
          <p:cNvPr id="6" name="Picture 5">
            <a:hlinkClick r:id="rId3"/>
            <a:extLst>
              <a:ext uri="{FF2B5EF4-FFF2-40B4-BE49-F238E27FC236}">
                <a16:creationId xmlns:a16="http://schemas.microsoft.com/office/drawing/2014/main" id="{0458B7D8-79B7-2756-5438-86A22D18229F}"/>
              </a:ext>
            </a:extLst>
          </p:cNvPr>
          <p:cNvPicPr>
            <a:picLocks noChangeAspect="1"/>
          </p:cNvPicPr>
          <p:nvPr/>
        </p:nvPicPr>
        <p:blipFill>
          <a:blip r:embed="rId4"/>
          <a:stretch>
            <a:fillRect/>
          </a:stretch>
        </p:blipFill>
        <p:spPr>
          <a:xfrm>
            <a:off x="2257942" y="2233930"/>
            <a:ext cx="7676113" cy="4075430"/>
          </a:xfrm>
          <a:prstGeom prst="rect">
            <a:avLst/>
          </a:prstGeom>
        </p:spPr>
      </p:pic>
    </p:spTree>
    <p:extLst>
      <p:ext uri="{BB962C8B-B14F-4D97-AF65-F5344CB8AC3E}">
        <p14:creationId xmlns:p14="http://schemas.microsoft.com/office/powerpoint/2010/main" val="326549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701D2E-E926-0F7C-898A-7AC41881059E}"/>
            </a:ext>
          </a:extLst>
        </p:cNvPr>
        <p:cNvGrpSpPr/>
        <p:nvPr/>
      </p:nvGrpSpPr>
      <p:grpSpPr>
        <a:xfrm>
          <a:off x="0" y="0"/>
          <a:ext cx="0" cy="0"/>
          <a:chOff x="0" y="0"/>
          <a:chExt cx="0" cy="0"/>
        </a:xfrm>
      </p:grpSpPr>
      <p:sp>
        <p:nvSpPr>
          <p:cNvPr id="7" name="Snip Diagonal Corner Rectangle 1">
            <a:extLst>
              <a:ext uri="{FF2B5EF4-FFF2-40B4-BE49-F238E27FC236}">
                <a16:creationId xmlns:a16="http://schemas.microsoft.com/office/drawing/2014/main" id="{B076B02F-2A31-6D61-4E35-9A891F4F1536}"/>
              </a:ext>
            </a:extLst>
          </p:cNvPr>
          <p:cNvSpPr/>
          <p:nvPr/>
        </p:nvSpPr>
        <p:spPr>
          <a:xfrm>
            <a:off x="2042777" y="1920908"/>
            <a:ext cx="8106445" cy="870603"/>
          </a:xfrm>
          <a:prstGeom prst="roundRect">
            <a:avLst>
              <a:gd name="adj" fmla="val 50000"/>
            </a:avLst>
          </a:prstGeom>
          <a:solidFill>
            <a:schemeClr val="accent4">
              <a:lumMod val="20000"/>
              <a:lumOff val="80000"/>
            </a:schemeClr>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Quy</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tắc</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6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chiếc</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được</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hiểu</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như</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thế</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1" i="0" u="none" strike="noStrike" kern="0" cap="none" spc="0" normalizeH="0" baseline="0" noProof="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nào</a:t>
            </a:r>
            <a:r>
              <a:rPr kumimoji="0" lang="en-SG" sz="2400" b="1"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endParaRPr kumimoji="0" lang="en-VN" sz="2400" b="1" i="0" u="none" strike="noStrike" kern="0" cap="none" spc="0" normalizeH="0" baseline="0" noProof="0" dirty="0">
              <a:ln>
                <a:noFill/>
              </a:ln>
              <a:solidFill>
                <a:prstClr val="white"/>
              </a:solidFill>
              <a:effectLst/>
              <a:uLnTx/>
              <a:uFillTx/>
              <a:latin typeface="UTM Avo" panose="02040603050506020204" pitchFamily="18" charset="0"/>
              <a:ea typeface="SimSun" panose="02010600030101010101" pitchFamily="2" charset="-122"/>
              <a:cs typeface="Arial" panose="020B0604020202020204" pitchFamily="34" charset="0"/>
            </a:endParaRPr>
          </a:p>
        </p:txBody>
      </p:sp>
      <p:pic>
        <p:nvPicPr>
          <p:cNvPr id="8" name="Picture 35">
            <a:extLst>
              <a:ext uri="{FF2B5EF4-FFF2-40B4-BE49-F238E27FC236}">
                <a16:creationId xmlns:a16="http://schemas.microsoft.com/office/drawing/2014/main" id="{81D29080-AD92-8880-EE84-EF4A337EE775}"/>
              </a:ext>
            </a:extLst>
          </p:cNvPr>
          <p:cNvPicPr>
            <a:picLocks noChangeAspect="1"/>
          </p:cNvPicPr>
          <p:nvPr/>
        </p:nvPicPr>
        <p:blipFill>
          <a:blip r:embed="rId3"/>
          <a:srcRect/>
          <a:stretch>
            <a:fillRect/>
          </a:stretch>
        </p:blipFill>
        <p:spPr>
          <a:xfrm>
            <a:off x="1487074" y="1920908"/>
            <a:ext cx="1111407" cy="870602"/>
          </a:xfrm>
          <a:prstGeom prst="rect">
            <a:avLst/>
          </a:prstGeom>
        </p:spPr>
      </p:pic>
      <p:graphicFrame>
        <p:nvGraphicFramePr>
          <p:cNvPr id="9" name="Table 8">
            <a:extLst>
              <a:ext uri="{FF2B5EF4-FFF2-40B4-BE49-F238E27FC236}">
                <a16:creationId xmlns:a16="http://schemas.microsoft.com/office/drawing/2014/main" id="{8E64D64D-41FF-7223-7F19-25F7C3662AC0}"/>
              </a:ext>
            </a:extLst>
          </p:cNvPr>
          <p:cNvGraphicFramePr>
            <a:graphicFrameLocks noGrp="1"/>
          </p:cNvGraphicFramePr>
          <p:nvPr>
            <p:extLst>
              <p:ext uri="{D42A27DB-BD31-4B8C-83A1-F6EECF244321}">
                <p14:modId xmlns:p14="http://schemas.microsoft.com/office/powerpoint/2010/main" val="2916942765"/>
              </p:ext>
            </p:extLst>
          </p:nvPr>
        </p:nvGraphicFramePr>
        <p:xfrm>
          <a:off x="406400" y="3312232"/>
          <a:ext cx="11379200" cy="2333520"/>
        </p:xfrm>
        <a:graphic>
          <a:graphicData uri="http://schemas.openxmlformats.org/drawingml/2006/table">
            <a:tbl>
              <a:tblPr firstRow="1" bandRow="1"/>
              <a:tblGrid>
                <a:gridCol w="2235200">
                  <a:extLst>
                    <a:ext uri="{9D8B030D-6E8A-4147-A177-3AD203B41FA5}">
                      <a16:colId xmlns:a16="http://schemas.microsoft.com/office/drawing/2014/main" val="1776624192"/>
                    </a:ext>
                  </a:extLst>
                </a:gridCol>
                <a:gridCol w="2133600">
                  <a:extLst>
                    <a:ext uri="{9D8B030D-6E8A-4147-A177-3AD203B41FA5}">
                      <a16:colId xmlns:a16="http://schemas.microsoft.com/office/drawing/2014/main" val="4146653976"/>
                    </a:ext>
                  </a:extLst>
                </a:gridCol>
                <a:gridCol w="1524000">
                  <a:extLst>
                    <a:ext uri="{9D8B030D-6E8A-4147-A177-3AD203B41FA5}">
                      <a16:colId xmlns:a16="http://schemas.microsoft.com/office/drawing/2014/main" val="3563020704"/>
                    </a:ext>
                  </a:extLst>
                </a:gridCol>
                <a:gridCol w="2082800">
                  <a:extLst>
                    <a:ext uri="{9D8B030D-6E8A-4147-A177-3AD203B41FA5}">
                      <a16:colId xmlns:a16="http://schemas.microsoft.com/office/drawing/2014/main" val="157071307"/>
                    </a:ext>
                  </a:extLst>
                </a:gridCol>
                <a:gridCol w="1574800">
                  <a:extLst>
                    <a:ext uri="{9D8B030D-6E8A-4147-A177-3AD203B41FA5}">
                      <a16:colId xmlns:a16="http://schemas.microsoft.com/office/drawing/2014/main" val="1095559014"/>
                    </a:ext>
                  </a:extLst>
                </a:gridCol>
                <a:gridCol w="1828800">
                  <a:extLst>
                    <a:ext uri="{9D8B030D-6E8A-4147-A177-3AD203B41FA5}">
                      <a16:colId xmlns:a16="http://schemas.microsoft.com/office/drawing/2014/main" val="2398181721"/>
                    </a:ext>
                  </a:extLst>
                </a:gridCol>
              </a:tblGrid>
              <a:tr h="8614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1</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2</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3</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4</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5</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Lọ 6</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extLst>
                  <a:ext uri="{0D108BD9-81ED-4DB2-BD59-A6C34878D82A}">
                    <a16:rowId xmlns:a16="http://schemas.microsoft.com/office/drawing/2014/main" val="1313613461"/>
                  </a:ext>
                </a:extLst>
              </a:tr>
              <a:tr h="147210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55% cho nhu cầu cần thiết</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10% cho tiết kiệm dài hạn </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10% cho giáo dục </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10%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cho</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tự</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do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tài</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chính</a:t>
                      </a: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10%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cho</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vui</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chơi</a:t>
                      </a: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5%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cho</a:t>
                      </a:r>
                      <a:r>
                        <a:rPr kumimoji="0" lang="en-SG"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en-SG" sz="2400" b="0" i="0" u="none" strike="noStrike" kern="0" cap="none" spc="0" normalizeH="0" baseline="0" dirty="0" err="1">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đi</a:t>
                      </a:r>
                      <a:r>
                        <a:rPr kumimoji="0" lang="en-VN" sz="2400" b="0" i="0" u="none" strike="noStrike" kern="0" cap="none" spc="0" normalizeH="0" baseline="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rPr>
                        <a:t> </a:t>
                      </a: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540874"/>
                  </a:ext>
                </a:extLst>
              </a:tr>
            </a:tbl>
          </a:graphicData>
        </a:graphic>
      </p:graphicFrame>
    </p:spTree>
    <p:extLst>
      <p:ext uri="{BB962C8B-B14F-4D97-AF65-F5344CB8AC3E}">
        <p14:creationId xmlns:p14="http://schemas.microsoft.com/office/powerpoint/2010/main" val="84975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1F10519-68A6-4561-84A4-BF4B417497FF}"/>
            </a:ext>
          </a:extLst>
        </p:cNvPr>
        <p:cNvGrpSpPr/>
        <p:nvPr/>
      </p:nvGrpSpPr>
      <p:grpSpPr>
        <a:xfrm>
          <a:off x="0" y="0"/>
          <a:ext cx="0" cy="0"/>
          <a:chOff x="0" y="0"/>
          <a:chExt cx="0" cy="0"/>
        </a:xfrm>
      </p:grpSpPr>
      <p:sp>
        <p:nvSpPr>
          <p:cNvPr id="2" name="TextBox 12">
            <a:extLst>
              <a:ext uri="{FF2B5EF4-FFF2-40B4-BE49-F238E27FC236}">
                <a16:creationId xmlns:a16="http://schemas.microsoft.com/office/drawing/2014/main" id="{97FCDAD9-FA55-D797-4694-CC62E273293E}"/>
              </a:ext>
            </a:extLst>
          </p:cNvPr>
          <p:cNvSpPr txBox="1"/>
          <p:nvPr/>
        </p:nvSpPr>
        <p:spPr>
          <a:xfrm>
            <a:off x="1289236" y="1509334"/>
            <a:ext cx="9613528" cy="482055"/>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rgbClr val="000000"/>
                </a:solidFill>
                <a:latin typeface="UTM Avo" panose="02040603050506020204" pitchFamily="18" charset="0"/>
                <a:cs typeface="Arial" panose="020B0604020202020204" pitchFamily="34" charset="0"/>
              </a:rPr>
              <a:t>HOẠT ĐỘNG 2: ĐỌC THÔNG TIN VÀ TRẢ LỜI CÂU HỎI</a:t>
            </a:r>
          </a:p>
        </p:txBody>
      </p:sp>
      <p:sp>
        <p:nvSpPr>
          <p:cNvPr id="4" name="Freeform 5">
            <a:extLst>
              <a:ext uri="{FF2B5EF4-FFF2-40B4-BE49-F238E27FC236}">
                <a16:creationId xmlns:a16="http://schemas.microsoft.com/office/drawing/2014/main" id="{04904316-743D-78B4-414C-AA7430C4237C}"/>
              </a:ext>
            </a:extLst>
          </p:cNvPr>
          <p:cNvSpPr/>
          <p:nvPr/>
        </p:nvSpPr>
        <p:spPr>
          <a:xfrm rot="10800000" flipH="1" flipV="1">
            <a:off x="3646701" y="2358616"/>
            <a:ext cx="7851879" cy="4323107"/>
          </a:xfrm>
          <a:prstGeom prst="roundRect">
            <a:avLst>
              <a:gd name="adj" fmla="val 3909"/>
            </a:avLst>
          </a:pr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Freeform 12">
            <a:extLst>
              <a:ext uri="{FF2B5EF4-FFF2-40B4-BE49-F238E27FC236}">
                <a16:creationId xmlns:a16="http://schemas.microsoft.com/office/drawing/2014/main" id="{A556F77C-4C5C-64EA-3FF1-2FF2DBA6DED1}"/>
              </a:ext>
            </a:extLst>
          </p:cNvPr>
          <p:cNvSpPr/>
          <p:nvPr/>
        </p:nvSpPr>
        <p:spPr>
          <a:xfrm rot="10800000" flipH="1" flipV="1">
            <a:off x="743677" y="2358617"/>
            <a:ext cx="2741985" cy="4323107"/>
          </a:xfrm>
          <a:prstGeom prst="roundRect">
            <a:avLst>
              <a:gd name="adj" fmla="val 8330"/>
            </a:avLst>
          </a:prstGeom>
          <a:solidFill>
            <a:srgbClr val="FDEADA"/>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9" name="Freeform 8">
            <a:extLst>
              <a:ext uri="{FF2B5EF4-FFF2-40B4-BE49-F238E27FC236}">
                <a16:creationId xmlns:a16="http://schemas.microsoft.com/office/drawing/2014/main" id="{A5D5D1BD-AA4B-C3B4-E0FD-2C69EFBF01AD}"/>
              </a:ext>
            </a:extLst>
          </p:cNvPr>
          <p:cNvSpPr/>
          <p:nvPr/>
        </p:nvSpPr>
        <p:spPr>
          <a:xfrm>
            <a:off x="5130565" y="2535126"/>
            <a:ext cx="4884150" cy="695359"/>
          </a:xfrm>
          <a:prstGeom prst="roundRect">
            <a:avLst>
              <a:gd name="adj" fmla="val 50000"/>
            </a:avLst>
          </a:prstGeom>
          <a:solidFill>
            <a:srgbClr val="F9705A"/>
          </a:solidFill>
        </p:spPr>
        <p:txBody>
          <a:bodyPr anchor="ctr"/>
          <a:lstStyle/>
          <a:p>
            <a:pPr algn="ctr" defTabSz="609539"/>
            <a:r>
              <a:rPr lang="en-US" sz="2400" b="1" dirty="0" err="1">
                <a:solidFill>
                  <a:prstClr val="white"/>
                </a:solidFill>
                <a:latin typeface="UTM Avo" panose="02040603050506020204" pitchFamily="18" charset="0"/>
                <a:cs typeface="Arial" panose="020B0604020202020204" pitchFamily="34" charset="0"/>
              </a:rPr>
              <a:t>Hoạt</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động</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nhóm</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đôi</a:t>
            </a:r>
            <a:endParaRPr lang="en-US" sz="2400" b="1" dirty="0">
              <a:solidFill>
                <a:prstClr val="white"/>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B1724B3B-D420-5D55-1103-EEFEFAD79A8A}"/>
              </a:ext>
            </a:extLst>
          </p:cNvPr>
          <p:cNvSpPr txBox="1"/>
          <p:nvPr/>
        </p:nvSpPr>
        <p:spPr>
          <a:xfrm>
            <a:off x="3970430" y="3230485"/>
            <a:ext cx="7204421" cy="3337837"/>
          </a:xfrm>
          <a:prstGeom prst="rect">
            <a:avLst/>
          </a:prstGeom>
          <a:noFill/>
        </p:spPr>
        <p:txBody>
          <a:bodyPr wrap="square">
            <a:spAutoFit/>
          </a:bodyPr>
          <a:lstStyle/>
          <a:p>
            <a:pPr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Đọc câu chuyện “Phương pháp quản lí chi tiêu Ka-kê-bô” trong SGK tr.63 và trả lời câu hỏi:</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Em có nhận xét gì về cách quản lí chi tiêu theo phương pháp Ka-kê-bô? </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Em sẽ khuyên bạn bè như thế nào để sử dụng tiền hợp lí?</a:t>
            </a:r>
          </a:p>
        </p:txBody>
      </p:sp>
      <p:pic>
        <p:nvPicPr>
          <p:cNvPr id="12" name="Picture 11" descr="A picture containing toy, doll&#10;&#10;Description automatically generated">
            <a:extLst>
              <a:ext uri="{FF2B5EF4-FFF2-40B4-BE49-F238E27FC236}">
                <a16:creationId xmlns:a16="http://schemas.microsoft.com/office/drawing/2014/main" id="{FF970FA9-F61B-C364-E2EF-902E4F13B3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715" y="3620091"/>
            <a:ext cx="2419907" cy="2851281"/>
          </a:xfrm>
          <a:prstGeom prst="rect">
            <a:avLst/>
          </a:prstGeom>
        </p:spPr>
      </p:pic>
    </p:spTree>
    <p:extLst>
      <p:ext uri="{BB962C8B-B14F-4D97-AF65-F5344CB8AC3E}">
        <p14:creationId xmlns:p14="http://schemas.microsoft.com/office/powerpoint/2010/main" val="227934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animEffect transition="in" filter="fade">
                                      <p:cBhvr>
                                        <p:cTn id="31" dur="500"/>
                                        <p:tgtEl>
                                          <p:spTgt spid="1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xEl>
                                              <p:pRg st="2" end="2"/>
                                            </p:txEl>
                                          </p:spTgt>
                                        </p:tgtEl>
                                        <p:attrNameLst>
                                          <p:attrName>style.visibility</p:attrName>
                                        </p:attrNameLst>
                                      </p:cBhvr>
                                      <p:to>
                                        <p:strVal val="visible"/>
                                      </p:to>
                                    </p:set>
                                    <p:animEffect transition="in" filter="fade">
                                      <p:cBhvr>
                                        <p:cTn id="36"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9" grpId="0" animBg="1"/>
      <p:bldP spid="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2259A-3497-732F-5C46-3A29ACDBD822}"/>
            </a:ext>
          </a:extLst>
        </p:cNvPr>
        <p:cNvGrpSpPr/>
        <p:nvPr/>
      </p:nvGrpSpPr>
      <p:grpSpPr>
        <a:xfrm>
          <a:off x="0" y="0"/>
          <a:ext cx="0" cy="0"/>
          <a:chOff x="0" y="0"/>
          <a:chExt cx="0" cy="0"/>
        </a:xfrm>
      </p:grpSpPr>
      <p:sp>
        <p:nvSpPr>
          <p:cNvPr id="3" name="Pentagon 4">
            <a:extLst>
              <a:ext uri="{FF2B5EF4-FFF2-40B4-BE49-F238E27FC236}">
                <a16:creationId xmlns:a16="http://schemas.microsoft.com/office/drawing/2014/main" id="{B1498E3D-A8DF-1B5E-D576-769C3E604D18}"/>
              </a:ext>
            </a:extLst>
          </p:cNvPr>
          <p:cNvSpPr/>
          <p:nvPr/>
        </p:nvSpPr>
        <p:spPr>
          <a:xfrm>
            <a:off x="0" y="1573644"/>
            <a:ext cx="2194560" cy="658091"/>
          </a:xfrm>
          <a:prstGeom prst="homePlate">
            <a:avLst/>
          </a:prstGeom>
          <a:solidFill>
            <a:schemeClr val="accent2">
              <a:lumMod val="20000"/>
              <a:lumOff val="80000"/>
            </a:schemeClr>
          </a:solidFill>
          <a:ln w="38100" cap="flat" cmpd="sng" algn="ctr">
            <a:solidFill>
              <a:schemeClr val="accent2"/>
            </a:solidFill>
            <a:prstDash val="solid"/>
          </a:ln>
          <a:effectLst/>
        </p:spPr>
        <p:txBody>
          <a:bodyPr rtlCol="0" anchor="ctr"/>
          <a:lstStyle/>
          <a:p>
            <a:pPr lvl="0" algn="ctr" defTabSz="609539">
              <a:defRPr/>
            </a:pPr>
            <a:r>
              <a:rPr lang="en-VN" sz="2400" b="1" kern="0" dirty="0">
                <a:solidFill>
                  <a:prstClr val="black"/>
                </a:solidFill>
                <a:latin typeface="UTM Avo" panose="02040603050506020204" pitchFamily="18" charset="0"/>
                <a:cs typeface="Arial" panose="020B0604020202020204" pitchFamily="34" charset="0"/>
              </a:rPr>
              <a:t>ĐÁP ÁN</a:t>
            </a:r>
          </a:p>
        </p:txBody>
      </p:sp>
      <p:sp>
        <p:nvSpPr>
          <p:cNvPr id="4" name="TextBox 3">
            <a:extLst>
              <a:ext uri="{FF2B5EF4-FFF2-40B4-BE49-F238E27FC236}">
                <a16:creationId xmlns:a16="http://schemas.microsoft.com/office/drawing/2014/main" id="{41E067C3-FC14-A5C1-D53E-613694EFCCA1}"/>
              </a:ext>
            </a:extLst>
          </p:cNvPr>
          <p:cNvSpPr txBox="1"/>
          <p:nvPr/>
        </p:nvSpPr>
        <p:spPr>
          <a:xfrm>
            <a:off x="1097280" y="2360820"/>
            <a:ext cx="10160000" cy="2236381"/>
          </a:xfrm>
          <a:prstGeom prst="rect">
            <a:avLst/>
          </a:prstGeom>
          <a:noFill/>
        </p:spPr>
        <p:txBody>
          <a:bodyPr wrap="square">
            <a:spAutoFit/>
          </a:bodyPr>
          <a:lstStyle/>
          <a:p>
            <a:pPr marL="342900" indent="-342900" algn="just" defTabSz="609539">
              <a:lnSpc>
                <a:spcPct val="150000"/>
              </a:lnSpc>
              <a:spcBef>
                <a:spcPts val="67"/>
              </a:spcBef>
              <a:spcAft>
                <a:spcPts val="67"/>
              </a:spcAft>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Phương pháp chi tiêu Ka-kê-bô là phương pháp đơn giản, dễ thực hiện, mang lại hiệu quả cao, tuy nhiên đòi hỏi người sử dụng phải chi tiết tối đa có thể và cách tổng kết, điều chỉnh phù hợp sau mỗi tháng.</a:t>
            </a:r>
          </a:p>
        </p:txBody>
      </p:sp>
      <p:sp>
        <p:nvSpPr>
          <p:cNvPr id="6" name="TextBox 5">
            <a:extLst>
              <a:ext uri="{FF2B5EF4-FFF2-40B4-BE49-F238E27FC236}">
                <a16:creationId xmlns:a16="http://schemas.microsoft.com/office/drawing/2014/main" id="{29EC23B4-5705-0569-CD07-9196BC1F857E}"/>
              </a:ext>
            </a:extLst>
          </p:cNvPr>
          <p:cNvSpPr txBox="1"/>
          <p:nvPr/>
        </p:nvSpPr>
        <p:spPr>
          <a:xfrm>
            <a:off x="2119123" y="4597201"/>
            <a:ext cx="9136887" cy="1675843"/>
          </a:xfrm>
          <a:prstGeom prst="rect">
            <a:avLst/>
          </a:prstGeom>
          <a:solidFill>
            <a:srgbClr val="FFFAF7"/>
          </a:solidFill>
        </p:spPr>
        <p:txBody>
          <a:bodyPr wrap="square">
            <a:spAutoFit/>
          </a:bodyPr>
          <a:lstStyle/>
          <a:p>
            <a:pPr marL="457200" indent="-4572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Em sẽ khuyên bạn sử dụng tiền hợp lí, cần thực hiện sổ ghi chép về các khoản thu, chi và tổng kết điều chỉnh sau mỗi tháng để việc chi tiêu được hiệu quả hơn. </a:t>
            </a:r>
          </a:p>
        </p:txBody>
      </p:sp>
      <p:pic>
        <p:nvPicPr>
          <p:cNvPr id="7" name="Picture 14">
            <a:extLst>
              <a:ext uri="{FF2B5EF4-FFF2-40B4-BE49-F238E27FC236}">
                <a16:creationId xmlns:a16="http://schemas.microsoft.com/office/drawing/2014/main" id="{3693C49B-BEED-470A-8B0F-DCAB5A7112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8040" y="5182157"/>
            <a:ext cx="1692353" cy="1624659"/>
          </a:xfrm>
          <a:prstGeom prst="rect">
            <a:avLst/>
          </a:prstGeom>
        </p:spPr>
      </p:pic>
    </p:spTree>
    <p:extLst>
      <p:ext uri="{BB962C8B-B14F-4D97-AF65-F5344CB8AC3E}">
        <p14:creationId xmlns:p14="http://schemas.microsoft.com/office/powerpoint/2010/main" val="212915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22D7050-6702-1DC6-F79F-5D369E91F62B}"/>
              </a:ext>
            </a:extLst>
          </p:cNvPr>
          <p:cNvSpPr txBox="1"/>
          <p:nvPr/>
        </p:nvSpPr>
        <p:spPr>
          <a:xfrm>
            <a:off x="330920" y="1638300"/>
            <a:ext cx="10904770" cy="1121846"/>
          </a:xfrm>
          <a:prstGeom prst="rect">
            <a:avLst/>
          </a:prstGeom>
          <a:noFill/>
        </p:spPr>
        <p:txBody>
          <a:bodyPr wrap="square">
            <a:spAutoFit/>
          </a:bodyPr>
          <a:lstStyle/>
          <a:p>
            <a:pPr algn="just" defTabSz="609539">
              <a:lnSpc>
                <a:spcPct val="150000"/>
              </a:lnSpc>
              <a:spcAft>
                <a:spcPts val="667"/>
              </a:spcAft>
            </a:pPr>
            <a:r>
              <a:rPr lang="vi-VN" sz="2400" b="1" dirty="0">
                <a:solidFill>
                  <a:prstClr val="black"/>
                </a:solidFill>
                <a:latin typeface="UTM Avo" panose="02040603050506020204" pitchFamily="18" charset="0"/>
                <a:ea typeface="SimSun" panose="02010600030101010101" pitchFamily="2" charset="-122"/>
                <a:cs typeface="Arial" panose="020B0604020202020204" pitchFamily="34" charset="0"/>
              </a:rPr>
              <a:t>Bài tập 1: </a:t>
            </a:r>
            <a:r>
              <a:rPr lang="vi-VN" sz="2400" dirty="0">
                <a:solidFill>
                  <a:prstClr val="black"/>
                </a:solidFill>
                <a:latin typeface="UTM Avo" panose="02040603050506020204" pitchFamily="18" charset="0"/>
                <a:ea typeface="SimSun" panose="02010600030101010101" pitchFamily="2" charset="-122"/>
                <a:cs typeface="Arial" panose="020B0604020202020204" pitchFamily="34" charset="0"/>
              </a:rPr>
              <a:t>Em đồng tình hay không đồng tình với ý kiến nào dưới đây? Vì sao? </a:t>
            </a:r>
          </a:p>
        </p:txBody>
      </p:sp>
      <p:pic>
        <p:nvPicPr>
          <p:cNvPr id="4" name="Picture 3" descr="A group of colorful rectangular boxes with text&#10;&#10;Description automatically generated">
            <a:extLst>
              <a:ext uri="{FF2B5EF4-FFF2-40B4-BE49-F238E27FC236}">
                <a16:creationId xmlns:a16="http://schemas.microsoft.com/office/drawing/2014/main" id="{016C13D6-786B-31CF-C540-CBC1364A2D79}"/>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9417"/>
          <a:stretch/>
        </p:blipFill>
        <p:spPr>
          <a:xfrm>
            <a:off x="2534771" y="2568357"/>
            <a:ext cx="7122457" cy="4346793"/>
          </a:xfrm>
          <a:prstGeom prst="rect">
            <a:avLst/>
          </a:prstGeom>
        </p:spPr>
      </p:pic>
    </p:spTree>
    <p:extLst>
      <p:ext uri="{BB962C8B-B14F-4D97-AF65-F5344CB8AC3E}">
        <p14:creationId xmlns:p14="http://schemas.microsoft.com/office/powerpoint/2010/main" val="130111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5C812F-7A41-207B-6BDE-C1248477CF5A}"/>
            </a:ext>
          </a:extLst>
        </p:cNvPr>
        <p:cNvGrpSpPr/>
        <p:nvPr/>
      </p:nvGrpSpPr>
      <p:grpSpPr>
        <a:xfrm>
          <a:off x="0" y="0"/>
          <a:ext cx="0" cy="0"/>
          <a:chOff x="0" y="0"/>
          <a:chExt cx="0" cy="0"/>
        </a:xfrm>
      </p:grpSpPr>
      <p:pic>
        <p:nvPicPr>
          <p:cNvPr id="3" name="Picture 12">
            <a:extLst>
              <a:ext uri="{FF2B5EF4-FFF2-40B4-BE49-F238E27FC236}">
                <a16:creationId xmlns:a16="http://schemas.microsoft.com/office/drawing/2014/main" id="{7CFB1947-6CCA-1827-6EA1-183EFE1FFB63}"/>
              </a:ext>
            </a:extLst>
          </p:cNvPr>
          <p:cNvPicPr>
            <a:picLocks noChangeAspect="1"/>
          </p:cNvPicPr>
          <p:nvPr/>
        </p:nvPicPr>
        <p:blipFill>
          <a:blip r:embed="rId3"/>
          <a:srcRect/>
          <a:stretch>
            <a:fillRect/>
          </a:stretch>
        </p:blipFill>
        <p:spPr>
          <a:xfrm>
            <a:off x="10209462" y="4517017"/>
            <a:ext cx="1476770" cy="2340983"/>
          </a:xfrm>
          <a:prstGeom prst="rect">
            <a:avLst/>
          </a:prstGeom>
        </p:spPr>
      </p:pic>
      <p:sp>
        <p:nvSpPr>
          <p:cNvPr id="6" name="Speech Bubble: Rectangle with Corners Rounded 8">
            <a:extLst>
              <a:ext uri="{FF2B5EF4-FFF2-40B4-BE49-F238E27FC236}">
                <a16:creationId xmlns:a16="http://schemas.microsoft.com/office/drawing/2014/main" id="{BAA5DC8F-C067-447B-2CDC-82183DF27970}"/>
              </a:ext>
            </a:extLst>
          </p:cNvPr>
          <p:cNvSpPr/>
          <p:nvPr/>
        </p:nvSpPr>
        <p:spPr>
          <a:xfrm>
            <a:off x="505768" y="4026898"/>
            <a:ext cx="9202266" cy="1973852"/>
          </a:xfrm>
          <a:prstGeom prst="wedgeRoundRectCallout">
            <a:avLst>
              <a:gd name="adj1" fmla="val 56975"/>
              <a:gd name="adj2" fmla="val 23229"/>
              <a:gd name="adj3" fmla="val 16667"/>
            </a:avLst>
          </a:prstGeom>
          <a:solidFill>
            <a:sysClr val="window" lastClr="FFFFFF"/>
          </a:solidFill>
          <a:ln w="25400" cap="flat" cmpd="sng" algn="ctr">
            <a:solidFill>
              <a:srgbClr val="F79646"/>
            </a:solidFill>
            <a:prstDash val="solid"/>
          </a:ln>
          <a:effectLst/>
        </p:spPr>
        <p:txBody>
          <a:bodyPr rtlCol="0" anchor="ctr"/>
          <a:lstStyle/>
          <a:p>
            <a:pPr lvl="0" algn="just" defTabSz="609539">
              <a:lnSpc>
                <a:spcPct val="150000"/>
              </a:lnSpc>
              <a:spcAft>
                <a:spcPts val="667"/>
              </a:spcAft>
              <a:defRPr/>
            </a:pPr>
            <a:r>
              <a:rPr lang="vi-VN" sz="2400" b="1" kern="0" dirty="0">
                <a:solidFill>
                  <a:prstClr val="black"/>
                </a:solidFill>
                <a:latin typeface="UTM Avo" panose="02040603050506020204" pitchFamily="18" charset="0"/>
                <a:cs typeface="Arial" panose="020B0604020202020204" pitchFamily="34" charset="0"/>
              </a:rPr>
              <a:t>Đồng tình </a:t>
            </a:r>
            <a:r>
              <a:rPr lang="vi-VN" sz="2400" kern="0" dirty="0">
                <a:solidFill>
                  <a:prstClr val="black"/>
                </a:solidFill>
                <a:latin typeface="UTM Avo" panose="02040603050506020204" pitchFamily="18" charset="0"/>
                <a:cs typeface="Arial" panose="020B0604020202020204" pitchFamily="34" charset="0"/>
              </a:rPr>
              <a:t>vì chỉ cần mua những thứ cần thiết đủ phục vụ cho cuộc sống và phù hợp với khả năng chi trả của bản thân là hợp lí chi tiêu. </a:t>
            </a:r>
          </a:p>
        </p:txBody>
      </p:sp>
      <p:sp>
        <p:nvSpPr>
          <p:cNvPr id="7" name="Rounded Rectangle 8">
            <a:extLst>
              <a:ext uri="{FF2B5EF4-FFF2-40B4-BE49-F238E27FC236}">
                <a16:creationId xmlns:a16="http://schemas.microsoft.com/office/drawing/2014/main" id="{6E6672EC-46EA-0DDD-1585-32F703D77B4A}"/>
              </a:ext>
            </a:extLst>
          </p:cNvPr>
          <p:cNvSpPr/>
          <p:nvPr/>
        </p:nvSpPr>
        <p:spPr>
          <a:xfrm>
            <a:off x="585717" y="1739900"/>
            <a:ext cx="11020565" cy="1346200"/>
          </a:xfrm>
          <a:prstGeom prst="roundRect">
            <a:avLst/>
          </a:prstGeom>
          <a:solidFill>
            <a:srgbClr val="F79646">
              <a:lumMod val="20000"/>
              <a:lumOff val="80000"/>
            </a:srgbClr>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en-US" sz="2400" kern="0">
                <a:solidFill>
                  <a:prstClr val="black"/>
                </a:solidFill>
                <a:latin typeface="UTM Avo" panose="02040603050506020204" pitchFamily="18" charset="0"/>
                <a:cs typeface="Arial" panose="020B0604020202020204" pitchFamily="34" charset="0"/>
              </a:rPr>
              <a:t>a. Chỉ mua những thứ thực sự cần thiết và phù hợp với khả năng chỉ trả của bản thân.</a:t>
            </a:r>
            <a:endParaRPr lang="en-US"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41245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522BE8D-DAA9-9BE2-9FF6-A7F3C84A2EA6}"/>
            </a:ext>
          </a:extLst>
        </p:cNvPr>
        <p:cNvGrpSpPr/>
        <p:nvPr/>
      </p:nvGrpSpPr>
      <p:grpSpPr>
        <a:xfrm>
          <a:off x="0" y="0"/>
          <a:ext cx="0" cy="0"/>
          <a:chOff x="0" y="0"/>
          <a:chExt cx="0" cy="0"/>
        </a:xfrm>
      </p:grpSpPr>
      <p:sp>
        <p:nvSpPr>
          <p:cNvPr id="10" name="Rounded Rectangle 12">
            <a:extLst>
              <a:ext uri="{FF2B5EF4-FFF2-40B4-BE49-F238E27FC236}">
                <a16:creationId xmlns:a16="http://schemas.microsoft.com/office/drawing/2014/main" id="{74E6051F-3C07-9243-169D-6DC4C7540F28}"/>
              </a:ext>
            </a:extLst>
          </p:cNvPr>
          <p:cNvSpPr/>
          <p:nvPr/>
        </p:nvSpPr>
        <p:spPr>
          <a:xfrm>
            <a:off x="585717" y="1739900"/>
            <a:ext cx="11020565" cy="905256"/>
          </a:xfrm>
          <a:prstGeom prst="roundRect">
            <a:avLst/>
          </a:prstGeom>
          <a:solidFill>
            <a:srgbClr val="8064A2">
              <a:lumMod val="20000"/>
              <a:lumOff val="80000"/>
            </a:srgbClr>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a:solidFill>
                  <a:prstClr val="black"/>
                </a:solidFill>
                <a:latin typeface="UTM Avo" panose="02040603050506020204" pitchFamily="18" charset="0"/>
                <a:cs typeface="Arial" panose="020B0604020202020204" pitchFamily="34" charset="0"/>
              </a:rPr>
              <a:t>b. Học sinh tiểu học chưa cần ghi nhật kí chi tiêu, vì chưa làm ra tiền.</a:t>
            </a:r>
            <a:endParaRPr lang="vi-VN" sz="2400" kern="0" dirty="0">
              <a:solidFill>
                <a:prstClr val="black"/>
              </a:solidFill>
              <a:latin typeface="UTM Avo" panose="02040603050506020204" pitchFamily="18" charset="0"/>
              <a:cs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88B530D0-1A64-27E9-6F0E-783686AE437A}"/>
              </a:ext>
            </a:extLst>
          </p:cNvPr>
          <p:cNvSpPr/>
          <p:nvPr/>
        </p:nvSpPr>
        <p:spPr>
          <a:xfrm>
            <a:off x="3009900" y="3746500"/>
            <a:ext cx="7899400" cy="1534160"/>
          </a:xfrm>
          <a:prstGeom prst="wedgeRoundRectCallout">
            <a:avLst>
              <a:gd name="adj1" fmla="val -61241"/>
              <a:gd name="adj2" fmla="val 17832"/>
              <a:gd name="adj3" fmla="val 16667"/>
            </a:avLst>
          </a:prstGeom>
          <a:solidFill>
            <a:sysClr val="window" lastClr="FFFFFF"/>
          </a:solidFill>
          <a:ln w="25400" cap="flat" cmpd="sng" algn="ctr">
            <a:solidFill>
              <a:srgbClr val="8064A2"/>
            </a:solidFill>
            <a:prstDash val="solid"/>
          </a:ln>
          <a:effectLst/>
        </p:spPr>
        <p:txBody>
          <a:bodyPr rtlCol="0" anchor="ctr"/>
          <a:lstStyle/>
          <a:p>
            <a:pPr lvl="0" algn="just" defTabSz="609539">
              <a:lnSpc>
                <a:spcPct val="150000"/>
              </a:lnSpc>
              <a:defRPr/>
            </a:pPr>
            <a:r>
              <a:rPr lang="nl-NL" sz="2400" b="1" kern="0" dirty="0">
                <a:solidFill>
                  <a:prstClr val="black"/>
                </a:solidFill>
                <a:latin typeface="UTM Avo" panose="02040603050506020204" pitchFamily="18" charset="0"/>
                <a:cs typeface="Arial" panose="020B0604020202020204" pitchFamily="34" charset="0"/>
              </a:rPr>
              <a:t>Không đồng tình </a:t>
            </a:r>
            <a:r>
              <a:rPr lang="nl-NL" sz="2400" kern="0" dirty="0">
                <a:solidFill>
                  <a:prstClr val="black"/>
                </a:solidFill>
                <a:latin typeface="UTM Avo" panose="02040603050506020204" pitchFamily="18" charset="0"/>
                <a:cs typeface="Arial" panose="020B0604020202020204" pitchFamily="34" charset="0"/>
              </a:rPr>
              <a:t>vì học sinh cũng cần ghi nhật kí chi tiêu để quản lí tài chính cá nhân. </a:t>
            </a:r>
          </a:p>
        </p:txBody>
      </p:sp>
      <p:pic>
        <p:nvPicPr>
          <p:cNvPr id="9" name="Picture 11">
            <a:extLst>
              <a:ext uri="{FF2B5EF4-FFF2-40B4-BE49-F238E27FC236}">
                <a16:creationId xmlns:a16="http://schemas.microsoft.com/office/drawing/2014/main" id="{5BEFC7E9-3C37-B9F1-F147-1A7E6BA5DFD3}"/>
              </a:ext>
            </a:extLst>
          </p:cNvPr>
          <p:cNvPicPr>
            <a:picLocks noChangeAspect="1"/>
          </p:cNvPicPr>
          <p:nvPr/>
        </p:nvPicPr>
        <p:blipFill>
          <a:blip r:embed="rId4"/>
          <a:srcRect/>
          <a:stretch>
            <a:fillRect/>
          </a:stretch>
        </p:blipFill>
        <p:spPr>
          <a:xfrm>
            <a:off x="488836" y="4132824"/>
            <a:ext cx="1734049" cy="2345197"/>
          </a:xfrm>
          <a:prstGeom prst="rect">
            <a:avLst/>
          </a:prstGeom>
        </p:spPr>
      </p:pic>
    </p:spTree>
    <p:extLst>
      <p:ext uri="{BB962C8B-B14F-4D97-AF65-F5344CB8AC3E}">
        <p14:creationId xmlns:p14="http://schemas.microsoft.com/office/powerpoint/2010/main" val="168244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EA9DE6-53F0-E20B-A9D0-DAA744892B53}"/>
            </a:ext>
          </a:extLst>
        </p:cNvPr>
        <p:cNvGrpSpPr/>
        <p:nvPr/>
      </p:nvGrpSpPr>
      <p:grpSpPr>
        <a:xfrm>
          <a:off x="0" y="0"/>
          <a:ext cx="0" cy="0"/>
          <a:chOff x="0" y="0"/>
          <a:chExt cx="0" cy="0"/>
        </a:xfrm>
      </p:grpSpPr>
      <p:sp>
        <p:nvSpPr>
          <p:cNvPr id="10" name="Rounded Rectangle 8">
            <a:extLst>
              <a:ext uri="{FF2B5EF4-FFF2-40B4-BE49-F238E27FC236}">
                <a16:creationId xmlns:a16="http://schemas.microsoft.com/office/drawing/2014/main" id="{D47A0E98-ECDA-E898-A47B-C57867FDDB42}"/>
              </a:ext>
            </a:extLst>
          </p:cNvPr>
          <p:cNvSpPr/>
          <p:nvPr/>
        </p:nvSpPr>
        <p:spPr>
          <a:xfrm>
            <a:off x="585717" y="1739900"/>
            <a:ext cx="11100515" cy="905256"/>
          </a:xfrm>
          <a:prstGeom prst="roundRect">
            <a:avLst/>
          </a:prstGeom>
          <a:solidFill>
            <a:srgbClr val="9BBB59">
              <a:lumMod val="20000"/>
              <a:lumOff val="80000"/>
            </a:srgbClr>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c. Tái sử dụng đồ vật cũng là cách sử dụng tiền hợp lí và tiết kiệm.</a:t>
            </a:r>
          </a:p>
        </p:txBody>
      </p:sp>
      <p:pic>
        <p:nvPicPr>
          <p:cNvPr id="3" name="Picture 12">
            <a:extLst>
              <a:ext uri="{FF2B5EF4-FFF2-40B4-BE49-F238E27FC236}">
                <a16:creationId xmlns:a16="http://schemas.microsoft.com/office/drawing/2014/main" id="{E25EE6C7-073E-EE0A-19D7-ACBC9287A97B}"/>
              </a:ext>
            </a:extLst>
          </p:cNvPr>
          <p:cNvPicPr>
            <a:picLocks noChangeAspect="1"/>
          </p:cNvPicPr>
          <p:nvPr/>
        </p:nvPicPr>
        <p:blipFill>
          <a:blip r:embed="rId3"/>
          <a:srcRect/>
          <a:stretch>
            <a:fillRect/>
          </a:stretch>
        </p:blipFill>
        <p:spPr>
          <a:xfrm>
            <a:off x="10209462" y="4517017"/>
            <a:ext cx="1476770" cy="2340983"/>
          </a:xfrm>
          <a:prstGeom prst="rect">
            <a:avLst/>
          </a:prstGeom>
        </p:spPr>
      </p:pic>
      <p:sp>
        <p:nvSpPr>
          <p:cNvPr id="9" name="Speech Bubble: Rectangle with Corners Rounded 8">
            <a:extLst>
              <a:ext uri="{FF2B5EF4-FFF2-40B4-BE49-F238E27FC236}">
                <a16:creationId xmlns:a16="http://schemas.microsoft.com/office/drawing/2014/main" id="{752F6098-5B44-7427-F56C-E9BDDBF2A480}"/>
              </a:ext>
            </a:extLst>
          </p:cNvPr>
          <p:cNvSpPr/>
          <p:nvPr/>
        </p:nvSpPr>
        <p:spPr>
          <a:xfrm>
            <a:off x="585717" y="3753492"/>
            <a:ext cx="9202266" cy="2052947"/>
          </a:xfrm>
          <a:prstGeom prst="wedgeRoundRectCallout">
            <a:avLst>
              <a:gd name="adj1" fmla="val 56075"/>
              <a:gd name="adj2" fmla="val 28213"/>
              <a:gd name="adj3" fmla="val 16667"/>
            </a:avLst>
          </a:prstGeom>
          <a:solidFill>
            <a:sysClr val="window" lastClr="FFFFFF"/>
          </a:solidFill>
          <a:ln w="25400" cap="flat" cmpd="sng" algn="ctr">
            <a:solidFill>
              <a:srgbClr val="9BBB59"/>
            </a:solidFill>
            <a:prstDash val="solid"/>
          </a:ln>
          <a:effectLst/>
        </p:spPr>
        <p:txBody>
          <a:bodyPr rtlCol="0" anchor="ctr"/>
          <a:lstStyle/>
          <a:p>
            <a:pPr lvl="0" algn="just" defTabSz="609539">
              <a:lnSpc>
                <a:spcPct val="150000"/>
              </a:lnSpc>
              <a:defRPr/>
            </a:pPr>
            <a:r>
              <a:rPr lang="vi-VN" sz="2400" b="1" kern="0" dirty="0">
                <a:solidFill>
                  <a:prstClr val="black"/>
                </a:solidFill>
                <a:latin typeface="UTM Avo" panose="02040603050506020204" pitchFamily="18" charset="0"/>
                <a:cs typeface="Arial" panose="020B0604020202020204" pitchFamily="34" charset="0"/>
              </a:rPr>
              <a:t>Đồng tình </a:t>
            </a:r>
            <a:r>
              <a:rPr lang="vi-VN" sz="2400" kern="0" dirty="0">
                <a:solidFill>
                  <a:prstClr val="black"/>
                </a:solidFill>
                <a:latin typeface="UTM Avo" panose="02040603050506020204" pitchFamily="18" charset="0"/>
                <a:cs typeface="Arial" panose="020B0604020202020204" pitchFamily="34" charset="0"/>
              </a:rPr>
              <a:t>bởi việc tái sử dụng đồ vật cũng là cách sử dụng tiền hợp lí và tiết kiệm, thay thế những vật dụng không còn sử dụng được. </a:t>
            </a:r>
          </a:p>
        </p:txBody>
      </p:sp>
    </p:spTree>
    <p:extLst>
      <p:ext uri="{BB962C8B-B14F-4D97-AF65-F5344CB8AC3E}">
        <p14:creationId xmlns:p14="http://schemas.microsoft.com/office/powerpoint/2010/main" val="336496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3A58AF9-90BD-8307-DBDE-7F67B06B96EA}"/>
            </a:ext>
          </a:extLst>
        </p:cNvPr>
        <p:cNvGrpSpPr/>
        <p:nvPr/>
      </p:nvGrpSpPr>
      <p:grpSpPr>
        <a:xfrm>
          <a:off x="0" y="0"/>
          <a:ext cx="0" cy="0"/>
          <a:chOff x="0" y="0"/>
          <a:chExt cx="0" cy="0"/>
        </a:xfrm>
      </p:grpSpPr>
      <p:sp>
        <p:nvSpPr>
          <p:cNvPr id="10" name="Rounded Rectangle 12">
            <a:extLst>
              <a:ext uri="{FF2B5EF4-FFF2-40B4-BE49-F238E27FC236}">
                <a16:creationId xmlns:a16="http://schemas.microsoft.com/office/drawing/2014/main" id="{158FE9B2-D5D3-4386-CB85-05BA7C313F78}"/>
              </a:ext>
            </a:extLst>
          </p:cNvPr>
          <p:cNvSpPr/>
          <p:nvPr/>
        </p:nvSpPr>
        <p:spPr>
          <a:xfrm>
            <a:off x="585717" y="1739900"/>
            <a:ext cx="11020565" cy="905256"/>
          </a:xfrm>
          <a:prstGeom prst="roundRect">
            <a:avLst/>
          </a:prstGeom>
          <a:solidFill>
            <a:srgbClr val="DCE6F2"/>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a:solidFill>
                  <a:prstClr val="black"/>
                </a:solidFill>
                <a:latin typeface="UTM Avo" panose="02040603050506020204" pitchFamily="18" charset="0"/>
                <a:cs typeface="Arial" panose="020B0604020202020204" pitchFamily="34" charset="0"/>
              </a:rPr>
              <a:t>d. Cần đặt mục tiêu và lập kế hoạch cụ thể cho việc sử dụng tiền.</a:t>
            </a:r>
          </a:p>
        </p:txBody>
      </p:sp>
      <p:sp>
        <p:nvSpPr>
          <p:cNvPr id="8" name="Speech Bubble: Rectangle with Corners Rounded 7">
            <a:extLst>
              <a:ext uri="{FF2B5EF4-FFF2-40B4-BE49-F238E27FC236}">
                <a16:creationId xmlns:a16="http://schemas.microsoft.com/office/drawing/2014/main" id="{9C9C15D5-D7B0-C8A6-5B6F-0B3DB47C44FC}"/>
              </a:ext>
            </a:extLst>
          </p:cNvPr>
          <p:cNvSpPr/>
          <p:nvPr/>
        </p:nvSpPr>
        <p:spPr>
          <a:xfrm>
            <a:off x="3211582" y="3791583"/>
            <a:ext cx="8394700" cy="1527048"/>
          </a:xfrm>
          <a:prstGeom prst="wedgeRoundRectCallout">
            <a:avLst>
              <a:gd name="adj1" fmla="val -61241"/>
              <a:gd name="adj2" fmla="val 17832"/>
              <a:gd name="adj3" fmla="val 16667"/>
            </a:avLst>
          </a:prstGeom>
          <a:solidFill>
            <a:sysClr val="window" lastClr="FFFFFF"/>
          </a:solidFill>
          <a:ln w="25400" cap="flat" cmpd="sng" algn="ctr">
            <a:solidFill>
              <a:srgbClr val="4F81BD"/>
            </a:solidFill>
            <a:prstDash val="solid"/>
          </a:ln>
          <a:effectLst/>
        </p:spPr>
        <p:txBody>
          <a:bodyPr rtlCol="0" anchor="ctr"/>
          <a:lstStyle/>
          <a:p>
            <a:pPr lvl="0" algn="just" defTabSz="609539">
              <a:lnSpc>
                <a:spcPct val="150000"/>
              </a:lnSpc>
              <a:defRPr/>
            </a:pPr>
            <a:r>
              <a:rPr lang="vi-VN" sz="2400" b="1" kern="0" dirty="0">
                <a:solidFill>
                  <a:prstClr val="black"/>
                </a:solidFill>
                <a:latin typeface="UTM Avo" panose="02040603050506020204" pitchFamily="18" charset="0"/>
                <a:cs typeface="Arial" panose="020B0604020202020204" pitchFamily="34" charset="0"/>
              </a:rPr>
              <a:t>Đồng tình </a:t>
            </a:r>
            <a:r>
              <a:rPr lang="vi-VN" sz="2400" kern="0" dirty="0">
                <a:solidFill>
                  <a:prstClr val="black"/>
                </a:solidFill>
                <a:latin typeface="UTM Avo" panose="02040603050506020204" pitchFamily="18" charset="0"/>
                <a:cs typeface="Arial" panose="020B0604020202020204" pitchFamily="34" charset="0"/>
              </a:rPr>
              <a:t>vì cần đặt mục tiêu và lập kế hoạch cụ thể cho việc sử dụng tiền.</a:t>
            </a:r>
          </a:p>
        </p:txBody>
      </p:sp>
      <p:pic>
        <p:nvPicPr>
          <p:cNvPr id="9" name="Picture 11">
            <a:extLst>
              <a:ext uri="{FF2B5EF4-FFF2-40B4-BE49-F238E27FC236}">
                <a16:creationId xmlns:a16="http://schemas.microsoft.com/office/drawing/2014/main" id="{D8982D35-3B65-E9A6-F320-40F952D210C4}"/>
              </a:ext>
            </a:extLst>
          </p:cNvPr>
          <p:cNvPicPr>
            <a:picLocks noChangeAspect="1"/>
          </p:cNvPicPr>
          <p:nvPr/>
        </p:nvPicPr>
        <p:blipFill>
          <a:blip r:embed="rId4"/>
          <a:srcRect/>
          <a:stretch>
            <a:fillRect/>
          </a:stretch>
        </p:blipFill>
        <p:spPr>
          <a:xfrm>
            <a:off x="488836" y="4132824"/>
            <a:ext cx="1734049" cy="2345197"/>
          </a:xfrm>
          <a:prstGeom prst="rect">
            <a:avLst/>
          </a:prstGeom>
        </p:spPr>
      </p:pic>
    </p:spTree>
    <p:extLst>
      <p:ext uri="{BB962C8B-B14F-4D97-AF65-F5344CB8AC3E}">
        <p14:creationId xmlns:p14="http://schemas.microsoft.com/office/powerpoint/2010/main" val="173674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3CF24D8-2909-776E-FB47-D1C456BCCD8C}"/>
            </a:ext>
          </a:extLst>
        </p:cNvPr>
        <p:cNvGrpSpPr/>
        <p:nvPr/>
      </p:nvGrpSpPr>
      <p:grpSpPr>
        <a:xfrm>
          <a:off x="0" y="0"/>
          <a:ext cx="0" cy="0"/>
          <a:chOff x="0" y="0"/>
          <a:chExt cx="0" cy="0"/>
        </a:xfrm>
      </p:grpSpPr>
      <p:pic>
        <p:nvPicPr>
          <p:cNvPr id="3" name="Picture 12">
            <a:extLst>
              <a:ext uri="{FF2B5EF4-FFF2-40B4-BE49-F238E27FC236}">
                <a16:creationId xmlns:a16="http://schemas.microsoft.com/office/drawing/2014/main" id="{3FA5EB14-1CAE-F12E-841C-657F68647AFC}"/>
              </a:ext>
            </a:extLst>
          </p:cNvPr>
          <p:cNvPicPr>
            <a:picLocks noChangeAspect="1"/>
          </p:cNvPicPr>
          <p:nvPr/>
        </p:nvPicPr>
        <p:blipFill>
          <a:blip r:embed="rId4"/>
          <a:srcRect/>
          <a:stretch>
            <a:fillRect/>
          </a:stretch>
        </p:blipFill>
        <p:spPr>
          <a:xfrm>
            <a:off x="10209462" y="4517017"/>
            <a:ext cx="1476770" cy="2340983"/>
          </a:xfrm>
          <a:prstGeom prst="rect">
            <a:avLst/>
          </a:prstGeom>
        </p:spPr>
      </p:pic>
      <p:sp>
        <p:nvSpPr>
          <p:cNvPr id="6" name="Speech Bubble: Rectangle with Corners Rounded 8">
            <a:extLst>
              <a:ext uri="{FF2B5EF4-FFF2-40B4-BE49-F238E27FC236}">
                <a16:creationId xmlns:a16="http://schemas.microsoft.com/office/drawing/2014/main" id="{5C00989D-BF8B-82D6-A8AE-8AE4B7A8F87F}"/>
              </a:ext>
            </a:extLst>
          </p:cNvPr>
          <p:cNvSpPr/>
          <p:nvPr/>
        </p:nvSpPr>
        <p:spPr>
          <a:xfrm>
            <a:off x="585718" y="3603988"/>
            <a:ext cx="9495542" cy="2991122"/>
          </a:xfrm>
          <a:prstGeom prst="wedgeRoundRectCallout">
            <a:avLst>
              <a:gd name="adj1" fmla="val 53568"/>
              <a:gd name="adj2" fmla="val 5888"/>
              <a:gd name="adj3" fmla="val 16667"/>
            </a:avLst>
          </a:prstGeom>
          <a:solidFill>
            <a:sysClr val="window" lastClr="FFFFFF"/>
          </a:solidFill>
          <a:ln w="25400" cap="flat" cmpd="sng" algn="ctr">
            <a:solidFill>
              <a:srgbClr val="C0504D"/>
            </a:solidFill>
            <a:prstDash val="solid"/>
          </a:ln>
          <a:effectLst/>
        </p:spPr>
        <p:txBody>
          <a:bodyPr rtlCol="0" anchor="ctr"/>
          <a:lstStyle/>
          <a:p>
            <a:pPr lvl="0" algn="just" defTabSz="609539">
              <a:lnSpc>
                <a:spcPct val="150000"/>
              </a:lnSpc>
              <a:spcAft>
                <a:spcPts val="667"/>
              </a:spcAft>
              <a:defRPr/>
            </a:pPr>
            <a:r>
              <a:rPr lang="vi-VN" sz="2400" b="1" kern="0" dirty="0">
                <a:solidFill>
                  <a:prstClr val="black"/>
                </a:solidFill>
                <a:latin typeface="UTM Avo" panose="02040603050506020204" pitchFamily="18" charset="0"/>
                <a:cs typeface="Arial" panose="020B0604020202020204" pitchFamily="34" charset="0"/>
              </a:rPr>
              <a:t>Không đồng tình </a:t>
            </a:r>
            <a:r>
              <a:rPr lang="vi-VN" sz="2400" kern="0" dirty="0">
                <a:solidFill>
                  <a:prstClr val="black"/>
                </a:solidFill>
                <a:latin typeface="UTM Avo" panose="02040603050506020204" pitchFamily="18" charset="0"/>
                <a:cs typeface="Arial" panose="020B0604020202020204" pitchFamily="34" charset="0"/>
              </a:rPr>
              <a:t>vì tiền là tài sản và sức lao động nên cần phải chi tiêu một cách hợp lí. Việc góp ý cho bạn bè, người thân về việc sử dụng tiền hợp lí là đóng góp chung cho việc sử dụng tiền hợp lí của toàn xã hội nhằm hướng tới xây dựng một xã hội tiết kiệm, văn minh, phát triển bền vững. </a:t>
            </a:r>
          </a:p>
        </p:txBody>
      </p:sp>
      <p:sp>
        <p:nvSpPr>
          <p:cNvPr id="7" name="Rounded Rectangle 8">
            <a:extLst>
              <a:ext uri="{FF2B5EF4-FFF2-40B4-BE49-F238E27FC236}">
                <a16:creationId xmlns:a16="http://schemas.microsoft.com/office/drawing/2014/main" id="{B9EC4118-9D5D-62FE-0FBF-855EC103162A}"/>
              </a:ext>
            </a:extLst>
          </p:cNvPr>
          <p:cNvSpPr/>
          <p:nvPr/>
        </p:nvSpPr>
        <p:spPr>
          <a:xfrm>
            <a:off x="585717" y="1739900"/>
            <a:ext cx="11020565" cy="1344168"/>
          </a:xfrm>
          <a:prstGeom prst="roundRect">
            <a:avLst/>
          </a:prstGeom>
          <a:solidFill>
            <a:srgbClr val="F2DCDB"/>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e. Tiền là tài sản riêng của cá nhân, không nên có ý kiến về cách sử dụng tiền của người khác.</a:t>
            </a:r>
          </a:p>
        </p:txBody>
      </p:sp>
    </p:spTree>
    <p:extLst>
      <p:ext uri="{BB962C8B-B14F-4D97-AF65-F5344CB8AC3E}">
        <p14:creationId xmlns:p14="http://schemas.microsoft.com/office/powerpoint/2010/main" val="214539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3DE065-F572-6985-FA92-130F0E2F3B4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57B5489-A2B6-BB05-6539-CEB53F4EED8E}"/>
              </a:ext>
            </a:extLst>
          </p:cNvPr>
          <p:cNvSpPr txBox="1"/>
          <p:nvPr/>
        </p:nvSpPr>
        <p:spPr>
          <a:xfrm>
            <a:off x="330920" y="1638300"/>
            <a:ext cx="11048280" cy="1128386"/>
          </a:xfrm>
          <a:prstGeom prst="rect">
            <a:avLst/>
          </a:prstGeom>
          <a:noFill/>
        </p:spPr>
        <p:txBody>
          <a:bodyPr wrap="square">
            <a:spAutoFit/>
          </a:bodyPr>
          <a:lstStyle/>
          <a:p>
            <a:pPr algn="just" defTabSz="609539">
              <a:lnSpc>
                <a:spcPct val="150000"/>
              </a:lnSpc>
              <a:spcAft>
                <a:spcPts val="667"/>
              </a:spcAft>
            </a:pPr>
            <a:r>
              <a:rPr lang="vi-VN" sz="2400" b="1" dirty="0">
                <a:solidFill>
                  <a:prstClr val="black"/>
                </a:solidFill>
                <a:latin typeface="UTM Avo" panose="02040603050506020204" pitchFamily="18" charset="0"/>
                <a:ea typeface="SimSun" panose="02010600030101010101" pitchFamily="2" charset="-122"/>
                <a:cs typeface="Arial" panose="020B0604020202020204" pitchFamily="34" charset="0"/>
              </a:rPr>
              <a:t>Bài tập 2: </a:t>
            </a:r>
            <a:r>
              <a:rPr lang="vi-VN" sz="2400" dirty="0">
                <a:solidFill>
                  <a:prstClr val="black"/>
                </a:solidFill>
                <a:latin typeface="UTM Avo" panose="02040603050506020204" pitchFamily="18" charset="0"/>
                <a:ea typeface="SimSun" panose="02010600030101010101" pitchFamily="2" charset="-122"/>
                <a:cs typeface="Arial" panose="020B0604020202020204" pitchFamily="34" charset="0"/>
              </a:rPr>
              <a:t>Em hãy giúp An tính toán và chia số tiền trên vào từng túi sao cho hợp lí. </a:t>
            </a:r>
          </a:p>
        </p:txBody>
      </p:sp>
      <p:pic>
        <p:nvPicPr>
          <p:cNvPr id="2" name="Picture 1" descr="A group of colorful purses&#10;&#10;Description automatically generated">
            <a:extLst>
              <a:ext uri="{FF2B5EF4-FFF2-40B4-BE49-F238E27FC236}">
                <a16:creationId xmlns:a16="http://schemas.microsoft.com/office/drawing/2014/main" id="{655ADD23-6EC0-4B2E-D7EE-CEDA6C2744E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50000" b="13077"/>
          <a:stretch/>
        </p:blipFill>
        <p:spPr>
          <a:xfrm>
            <a:off x="-373836" y="3205740"/>
            <a:ext cx="12939671" cy="2283471"/>
          </a:xfrm>
          <a:prstGeom prst="rect">
            <a:avLst/>
          </a:prstGeom>
        </p:spPr>
      </p:pic>
    </p:spTree>
    <p:extLst>
      <p:ext uri="{BB962C8B-B14F-4D97-AF65-F5344CB8AC3E}">
        <p14:creationId xmlns:p14="http://schemas.microsoft.com/office/powerpoint/2010/main" val="315580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6D7285-E1F3-2BFD-4353-7183776DB8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2955E2-2A69-122A-4FE4-C594C51AA7D3}"/>
              </a:ext>
            </a:extLst>
          </p:cNvPr>
          <p:cNvSpPr txBox="1"/>
          <p:nvPr/>
        </p:nvSpPr>
        <p:spPr>
          <a:xfrm>
            <a:off x="546040" y="1897126"/>
            <a:ext cx="11099920" cy="4535601"/>
          </a:xfrm>
          <a:prstGeom prst="rect">
            <a:avLst/>
          </a:prstGeom>
          <a:solidFill>
            <a:srgbClr val="FFFAF7"/>
          </a:solidFill>
        </p:spPr>
        <p:txBody>
          <a:bodyPr wrap="square">
            <a:spAutoFit/>
          </a:bodyPr>
          <a:lstStyle/>
          <a:p>
            <a:pPr algn="just">
              <a:lnSpc>
                <a:spcPct val="150000"/>
              </a:lnSpc>
              <a:spcBef>
                <a:spcPts val="67"/>
              </a:spcBef>
              <a:spcAft>
                <a:spcPts val="67"/>
              </a:spcAft>
            </a:pPr>
            <a:r>
              <a:rPr lang="vi-VN" sz="2400" dirty="0">
                <a:latin typeface="UTM Avo" panose="02040603050506020204" pitchFamily="18" charset="0"/>
                <a:cs typeface="Arial" panose="020B0604020202020204" pitchFamily="34" charset="0"/>
              </a:rPr>
              <a:t>Bên cạnh các khoản chi cho việc tiết kiệm và từ thiện (giúp đỡ bạn bè, người gặp khó khăn), An có thể chia số tiền trên cho các khoản chi cần thiết khác như: </a:t>
            </a:r>
            <a:endParaRPr lang="en-VN" sz="2400" dirty="0">
              <a:latin typeface="UTM Avo" panose="02040603050506020204" pitchFamily="18" charset="0"/>
              <a:cs typeface="Arial" panose="020B0604020202020204" pitchFamily="34" charset="0"/>
            </a:endParaRPr>
          </a:p>
          <a:p>
            <a:pPr marL="685834" lvl="1" indent="-381019" algn="just">
              <a:lnSpc>
                <a:spcPct val="150000"/>
              </a:lnSpc>
              <a:spcBef>
                <a:spcPts val="67"/>
              </a:spcBef>
              <a:spcAft>
                <a:spcPts val="67"/>
              </a:spcAft>
              <a:buFont typeface="Arial" panose="020B0604020202020204" pitchFamily="34" charset="0"/>
              <a:buChar char="•"/>
            </a:pPr>
            <a:r>
              <a:rPr lang="vi-VN" sz="2400" b="1" dirty="0">
                <a:latin typeface="UTM Avo" panose="02040603050506020204" pitchFamily="18" charset="0"/>
                <a:cs typeface="Arial" panose="020B0604020202020204" pitchFamily="34" charset="0"/>
              </a:rPr>
              <a:t>Nhu cầu cấp thiết mỗi ngày: </a:t>
            </a:r>
            <a:r>
              <a:rPr lang="vi-VN" sz="2400" dirty="0">
                <a:latin typeface="UTM Avo" panose="02040603050506020204" pitchFamily="18" charset="0"/>
                <a:cs typeface="Arial" panose="020B0604020202020204" pitchFamily="34" charset="0"/>
              </a:rPr>
              <a:t>ăn uống, đồ dùng học tập...</a:t>
            </a:r>
            <a:endParaRPr lang="en-VN" sz="2400" dirty="0">
              <a:latin typeface="UTM Avo" panose="02040603050506020204" pitchFamily="18" charset="0"/>
              <a:cs typeface="Arial" panose="020B0604020202020204" pitchFamily="34" charset="0"/>
            </a:endParaRPr>
          </a:p>
          <a:p>
            <a:pPr marL="685834" lvl="1" indent="-381019" algn="just">
              <a:lnSpc>
                <a:spcPct val="150000"/>
              </a:lnSpc>
              <a:spcBef>
                <a:spcPts val="67"/>
              </a:spcBef>
              <a:spcAft>
                <a:spcPts val="67"/>
              </a:spcAft>
              <a:buFont typeface="Arial" panose="020B0604020202020204" pitchFamily="34" charset="0"/>
              <a:buChar char="•"/>
            </a:pPr>
            <a:r>
              <a:rPr lang="vi-VN" sz="2400" b="1" dirty="0">
                <a:latin typeface="UTM Avo" panose="02040603050506020204" pitchFamily="18" charset="0"/>
                <a:cs typeface="Arial" panose="020B0604020202020204" pitchFamily="34" charset="0"/>
              </a:rPr>
              <a:t>Đầu tư phát triển bản thân: </a:t>
            </a:r>
            <a:r>
              <a:rPr lang="vi-VN" sz="2400" dirty="0">
                <a:latin typeface="UTM Avo" panose="02040603050506020204" pitchFamily="18" charset="0"/>
                <a:cs typeface="Arial" panose="020B0604020202020204" pitchFamily="34" charset="0"/>
              </a:rPr>
              <a:t>tham gia các khóa học, mua sách...</a:t>
            </a:r>
            <a:endParaRPr lang="en-VN" sz="2400" dirty="0">
              <a:latin typeface="UTM Avo" panose="02040603050506020204" pitchFamily="18" charset="0"/>
              <a:cs typeface="Arial" panose="020B0604020202020204" pitchFamily="34" charset="0"/>
            </a:endParaRPr>
          </a:p>
          <a:p>
            <a:pPr marL="685834" lvl="1" indent="-381019" algn="just">
              <a:lnSpc>
                <a:spcPct val="150000"/>
              </a:lnSpc>
              <a:spcBef>
                <a:spcPts val="67"/>
              </a:spcBef>
              <a:spcAft>
                <a:spcPts val="67"/>
              </a:spcAft>
              <a:buFont typeface="Arial" panose="020B0604020202020204" pitchFamily="34" charset="0"/>
              <a:buChar char="•"/>
            </a:pPr>
            <a:r>
              <a:rPr lang="vi-VN" sz="2400" b="1" dirty="0">
                <a:latin typeface="UTM Avo" panose="02040603050506020204" pitchFamily="18" charset="0"/>
                <a:cs typeface="Arial" panose="020B0604020202020204" pitchFamily="34" charset="0"/>
              </a:rPr>
              <a:t>Hưởng thụ cá nhân: </a:t>
            </a:r>
            <a:r>
              <a:rPr lang="vi-VN" sz="2400" dirty="0">
                <a:latin typeface="UTM Avo" panose="02040603050506020204" pitchFamily="18" charset="0"/>
                <a:cs typeface="Arial" panose="020B0604020202020204" pitchFamily="34" charset="0"/>
              </a:rPr>
              <a:t>mua thứ mà mình thích để thưởng cho mình...</a:t>
            </a:r>
            <a:endParaRPr lang="en-VN" sz="2400" dirty="0">
              <a:latin typeface="UTM Avo" panose="02040603050506020204" pitchFamily="18" charset="0"/>
              <a:cs typeface="Arial" panose="020B0604020202020204" pitchFamily="34" charset="0"/>
            </a:endParaRPr>
          </a:p>
          <a:p>
            <a:pPr algn="just">
              <a:lnSpc>
                <a:spcPct val="150000"/>
              </a:lnSpc>
              <a:spcAft>
                <a:spcPts val="67"/>
              </a:spcAft>
            </a:pPr>
            <a:r>
              <a:rPr lang="vi-VN" sz="2400" dirty="0">
                <a:latin typeface="UTM Avo" panose="02040603050506020204" pitchFamily="18" charset="0"/>
                <a:cs typeface="Arial" panose="020B0604020202020204" pitchFamily="34" charset="0"/>
              </a:rPr>
              <a:t>Điều quan trọng là thực hiện theo kế hoạch, có tổng kết đánh giá và điều chỉnh cho phù hợp. </a:t>
            </a:r>
            <a:endParaRPr lang="en-VN" sz="2400" dirty="0">
              <a:latin typeface="UTM Avo" panose="02040603050506020204" pitchFamily="18" charset="0"/>
              <a:cs typeface="Arial" panose="020B0604020202020204" pitchFamily="34" charset="0"/>
            </a:endParaRPr>
          </a:p>
        </p:txBody>
      </p:sp>
      <p:sp>
        <p:nvSpPr>
          <p:cNvPr id="3" name="Freeform 10">
            <a:extLst>
              <a:ext uri="{FF2B5EF4-FFF2-40B4-BE49-F238E27FC236}">
                <a16:creationId xmlns:a16="http://schemas.microsoft.com/office/drawing/2014/main" id="{55F9BC3E-DF5D-7998-406E-8BA77FEE90E6}"/>
              </a:ext>
            </a:extLst>
          </p:cNvPr>
          <p:cNvSpPr/>
          <p:nvPr/>
        </p:nvSpPr>
        <p:spPr>
          <a:xfrm>
            <a:off x="4619324" y="1073174"/>
            <a:ext cx="2953352" cy="718338"/>
          </a:xfrm>
          <a:prstGeom prst="roundRect">
            <a:avLst>
              <a:gd name="adj" fmla="val 50000"/>
            </a:avLst>
          </a:prstGeom>
          <a:solidFill>
            <a:schemeClr val="accent5">
              <a:lumMod val="20000"/>
              <a:lumOff val="80000"/>
            </a:schemeClr>
          </a:solidFill>
        </p:spPr>
        <p:txBody>
          <a:bodyPr anchor="ctr"/>
          <a:lstStyle/>
          <a:p>
            <a:pPr algn="ctr" defTabSz="609539"/>
            <a:r>
              <a:rPr lang="en-US" sz="2400" b="1">
                <a:latin typeface="UTM Avo" panose="02040603050506020204" pitchFamily="18" charset="0"/>
                <a:cs typeface="Arial" panose="020B0604020202020204" pitchFamily="34" charset="0"/>
              </a:rPr>
              <a:t>ĐÁP ÁN</a:t>
            </a:r>
            <a:endParaRPr lang="en-US" sz="2400" b="1"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2754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0931DD8-1FE6-5E0C-EC60-6BD618015B04}"/>
            </a:ext>
          </a:extLst>
        </p:cNvPr>
        <p:cNvGrpSpPr/>
        <p:nvPr/>
      </p:nvGrpSpPr>
      <p:grpSpPr>
        <a:xfrm>
          <a:off x="0" y="0"/>
          <a:ext cx="0" cy="0"/>
          <a:chOff x="0" y="0"/>
          <a:chExt cx="0" cy="0"/>
        </a:xfrm>
      </p:grpSpPr>
      <p:sp>
        <p:nvSpPr>
          <p:cNvPr id="2" name="Freeform 14">
            <a:extLst>
              <a:ext uri="{FF2B5EF4-FFF2-40B4-BE49-F238E27FC236}">
                <a16:creationId xmlns:a16="http://schemas.microsoft.com/office/drawing/2014/main" id="{81A23601-9E6C-0DB8-6B4F-83CAD28769CC}"/>
              </a:ext>
            </a:extLst>
          </p:cNvPr>
          <p:cNvSpPr/>
          <p:nvPr/>
        </p:nvSpPr>
        <p:spPr>
          <a:xfrm rot="204557">
            <a:off x="11125735" y="5403281"/>
            <a:ext cx="723098" cy="787485"/>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3" name="Freeform 5">
            <a:extLst>
              <a:ext uri="{FF2B5EF4-FFF2-40B4-BE49-F238E27FC236}">
                <a16:creationId xmlns:a16="http://schemas.microsoft.com/office/drawing/2014/main" id="{FCE173E8-1186-14DF-DDCB-464D2562B714}"/>
              </a:ext>
            </a:extLst>
          </p:cNvPr>
          <p:cNvSpPr/>
          <p:nvPr/>
        </p:nvSpPr>
        <p:spPr>
          <a:xfrm rot="10800000" flipH="1" flipV="1">
            <a:off x="3031736" y="1737587"/>
            <a:ext cx="8689910" cy="4841013"/>
          </a:xfrm>
          <a:prstGeom prst="roundRect">
            <a:avLst>
              <a:gd name="adj" fmla="val 3909"/>
            </a:avLst>
          </a:prstGeom>
          <a:solidFill>
            <a:srgbClr val="F79646">
              <a:lumMod val="20000"/>
              <a:lumOff val="80000"/>
            </a:srgb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4" name="Freeform 12">
            <a:extLst>
              <a:ext uri="{FF2B5EF4-FFF2-40B4-BE49-F238E27FC236}">
                <a16:creationId xmlns:a16="http://schemas.microsoft.com/office/drawing/2014/main" id="{B3F757CB-C25B-DC45-7A83-65493DDCDE96}"/>
              </a:ext>
            </a:extLst>
          </p:cNvPr>
          <p:cNvSpPr/>
          <p:nvPr/>
        </p:nvSpPr>
        <p:spPr>
          <a:xfrm rot="10800000" flipH="1" flipV="1">
            <a:off x="587467" y="1737587"/>
            <a:ext cx="2346233" cy="4841014"/>
          </a:xfrm>
          <a:prstGeom prst="roundRect">
            <a:avLst>
              <a:gd name="adj" fmla="val 8330"/>
            </a:avLst>
          </a:prstGeom>
          <a:solidFill>
            <a:srgbClr val="FDEADA"/>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5" name="Freeform 8">
            <a:extLst>
              <a:ext uri="{FF2B5EF4-FFF2-40B4-BE49-F238E27FC236}">
                <a16:creationId xmlns:a16="http://schemas.microsoft.com/office/drawing/2014/main" id="{340E5805-CED0-4546-BB80-B29CD9684275}"/>
              </a:ext>
            </a:extLst>
          </p:cNvPr>
          <p:cNvSpPr/>
          <p:nvPr/>
        </p:nvSpPr>
        <p:spPr>
          <a:xfrm>
            <a:off x="4934616" y="1914096"/>
            <a:ext cx="4884150" cy="695359"/>
          </a:xfrm>
          <a:prstGeom prst="roundRect">
            <a:avLst>
              <a:gd name="adj" fmla="val 50000"/>
            </a:avLst>
          </a:prstGeom>
          <a:solidFill>
            <a:srgbClr val="F9705A"/>
          </a:solidFill>
        </p:spPr>
        <p:txBody>
          <a:bodyPr anchor="ctr"/>
          <a:lstStyle/>
          <a:p>
            <a:pPr lvl="0" algn="ctr" defTabSz="609539"/>
            <a:r>
              <a:rPr lang="en-US" sz="2400" b="1" dirty="0">
                <a:solidFill>
                  <a:prstClr val="white"/>
                </a:solidFill>
                <a:latin typeface="UTM Avo" panose="02040603050506020204" pitchFamily="18" charset="0"/>
                <a:cs typeface="Arial" panose="020B0604020202020204" pitchFamily="34" charset="0"/>
              </a:rPr>
              <a:t>3. </a:t>
            </a:r>
            <a:r>
              <a:rPr lang="en-US" sz="2400" b="1" dirty="0" err="1">
                <a:solidFill>
                  <a:prstClr val="white"/>
                </a:solidFill>
                <a:latin typeface="UTM Avo" panose="02040603050506020204" pitchFamily="18" charset="0"/>
                <a:cs typeface="Arial" panose="020B0604020202020204" pitchFamily="34" charset="0"/>
              </a:rPr>
              <a:t>Xử</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lí</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tình</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huống</a:t>
            </a:r>
            <a:endParaRPr lang="en-US" sz="2400" b="1" dirty="0">
              <a:solidFill>
                <a:prstClr val="white"/>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AD281722-93E2-2745-B994-D1FA623A75AF}"/>
              </a:ext>
            </a:extLst>
          </p:cNvPr>
          <p:cNvSpPr txBox="1"/>
          <p:nvPr/>
        </p:nvSpPr>
        <p:spPr>
          <a:xfrm>
            <a:off x="3103081" y="2583270"/>
            <a:ext cx="8547220" cy="3891835"/>
          </a:xfrm>
          <a:prstGeom prst="rect">
            <a:avLst/>
          </a:prstGeom>
          <a:noFill/>
        </p:spPr>
        <p:txBody>
          <a:bodyPr wrap="square">
            <a:spAutoFit/>
          </a:bodyPr>
          <a:lstStyle/>
          <a:p>
            <a:pPr lvl="0"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Em hãy lên thực đơn và đi chợ mua thực phẩm để chuẩn bị bữa cơm cho gia đình với một số yêu cầu sau: </a:t>
            </a:r>
          </a:p>
          <a:p>
            <a:pPr marL="342900" lvl="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Số tiền để đi chợ: 100 000 đồng;</a:t>
            </a:r>
          </a:p>
          <a:p>
            <a:pPr marL="342900" lvl="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Thực phẩm phải đảm bảo các nhóm dinh dưỡng cần thiết (chất đạm, chất đường bột, chất béo, vi-ta-min (vitamin) và chất khoáng).</a:t>
            </a:r>
          </a:p>
          <a:p>
            <a:pPr marL="342900" lvl="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Số lượng thành viên trong gia đình: 4 người.</a:t>
            </a:r>
          </a:p>
        </p:txBody>
      </p:sp>
      <p:pic>
        <p:nvPicPr>
          <p:cNvPr id="8" name="Picture 6">
            <a:extLst>
              <a:ext uri="{FF2B5EF4-FFF2-40B4-BE49-F238E27FC236}">
                <a16:creationId xmlns:a16="http://schemas.microsoft.com/office/drawing/2014/main" id="{85F7A513-CE3A-01FF-44C2-822C7DB4C68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07509" y="3299208"/>
            <a:ext cx="1906148" cy="3279393"/>
          </a:xfrm>
          <a:prstGeom prst="rect">
            <a:avLst/>
          </a:prstGeom>
        </p:spPr>
      </p:pic>
    </p:spTree>
    <p:extLst>
      <p:ext uri="{BB962C8B-B14F-4D97-AF65-F5344CB8AC3E}">
        <p14:creationId xmlns:p14="http://schemas.microsoft.com/office/powerpoint/2010/main" val="200635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fade">
                                      <p:cBhvr>
                                        <p:cTn id="3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1000" b="-11000"/>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12E77EA-590E-61B5-B057-461E9F9ACDC3}"/>
              </a:ext>
            </a:extLst>
          </p:cNvPr>
          <p:cNvGrpSpPr/>
          <p:nvPr/>
        </p:nvGrpSpPr>
        <p:grpSpPr>
          <a:xfrm>
            <a:off x="5686385" y="2204871"/>
            <a:ext cx="3177740" cy="3852271"/>
            <a:chOff x="1178975" y="-251796"/>
            <a:chExt cx="2894526" cy="2743765"/>
          </a:xfrm>
        </p:grpSpPr>
        <p:pic>
          <p:nvPicPr>
            <p:cNvPr id="10" name="Picture 7" descr="C:\Users\ADMIN\Desktop\Tai nguyen thiet ke tro choi\Bảng gỗ\canstock6432558.jpg">
              <a:extLst>
                <a:ext uri="{FF2B5EF4-FFF2-40B4-BE49-F238E27FC236}">
                  <a16:creationId xmlns:a16="http://schemas.microsoft.com/office/drawing/2014/main" id="{BB31DC7F-5E39-F19E-8A65-ED8B7D13A37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178976" y="-251796"/>
              <a:ext cx="2894525" cy="274376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1A9DF3C-C08B-7CE6-DA4F-F94AED104113}"/>
                </a:ext>
              </a:extLst>
            </p:cNvPr>
            <p:cNvSpPr txBox="1"/>
            <p:nvPr/>
          </p:nvSpPr>
          <p:spPr>
            <a:xfrm>
              <a:off x="1178975" y="293778"/>
              <a:ext cx="2894525" cy="114483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500" b="1" i="0" u="none" strike="noStrike" kern="1200" cap="none" spc="0" normalizeH="0" baseline="0" noProof="0" err="1">
                  <a:ln>
                    <a:noFill/>
                  </a:ln>
                  <a:solidFill>
                    <a:prstClr val="black"/>
                  </a:solidFill>
                  <a:effectLst/>
                  <a:uLnTx/>
                  <a:uFillTx/>
                  <a:latin typeface="UTM Avo"/>
                  <a:ea typeface="+mn-ea"/>
                  <a:cs typeface="Aharoni"/>
                </a:rPr>
                <a:t>Trồng</a:t>
              </a:r>
              <a:r>
                <a:rPr kumimoji="0" lang="en-US" sz="3500" b="1" i="0" u="none" strike="noStrike" kern="1200" cap="none" spc="0" normalizeH="0" baseline="0" noProof="0">
                  <a:ln>
                    <a:noFill/>
                  </a:ln>
                  <a:solidFill>
                    <a:prstClr val="black"/>
                  </a:solidFill>
                  <a:effectLst/>
                  <a:uLnTx/>
                  <a:uFillTx/>
                  <a:latin typeface="UTM Avo"/>
                  <a:ea typeface="+mn-ea"/>
                  <a:cs typeface="Aharoni"/>
                </a:rPr>
                <a:t> </a:t>
              </a:r>
              <a:r>
                <a:rPr kumimoji="0" lang="en-US" sz="3500" b="1" i="0" u="none" strike="noStrike" kern="1200" cap="none" spc="0" normalizeH="0" baseline="0" noProof="0" err="1">
                  <a:ln>
                    <a:noFill/>
                  </a:ln>
                  <a:solidFill>
                    <a:prstClr val="black"/>
                  </a:solidFill>
                  <a:effectLst/>
                  <a:uLnTx/>
                  <a:uFillTx/>
                  <a:latin typeface="UTM Avo"/>
                  <a:ea typeface="+mn-ea"/>
                  <a:cs typeface="Aharoni"/>
                </a:rPr>
                <a:t>cây</a:t>
              </a:r>
              <a:endParaRPr kumimoji="0" lang="en-US" sz="3500" b="1" i="0" u="none" strike="noStrike" kern="1200" cap="none" spc="0" normalizeH="0" baseline="0" noProof="0">
                <a:ln>
                  <a:noFill/>
                </a:ln>
                <a:solidFill>
                  <a:prstClr val="black"/>
                </a:solidFill>
                <a:effectLst/>
                <a:uLnTx/>
                <a:uFillTx/>
                <a:latin typeface="UTM Avo"/>
                <a:ea typeface="+mn-ea"/>
                <a:cs typeface="Aharoni"/>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500" b="1" i="0" u="none" strike="noStrike" kern="1200" cap="none" spc="0" normalizeH="0" baseline="0" noProof="0" err="1">
                  <a:ln>
                    <a:noFill/>
                  </a:ln>
                  <a:solidFill>
                    <a:prstClr val="black"/>
                  </a:solidFill>
                  <a:effectLst/>
                  <a:uLnTx/>
                  <a:uFillTx/>
                  <a:latin typeface="UTM Avo"/>
                  <a:ea typeface="+mn-ea"/>
                  <a:cs typeface="Aharoni"/>
                </a:rPr>
                <a:t>gây</a:t>
              </a:r>
              <a:r>
                <a:rPr kumimoji="0" lang="en-US" sz="3500" b="1" i="0" u="none" strike="noStrike" kern="1200" cap="none" spc="0" normalizeH="0" baseline="0" noProof="0">
                  <a:ln>
                    <a:noFill/>
                  </a:ln>
                  <a:solidFill>
                    <a:prstClr val="black"/>
                  </a:solidFill>
                  <a:effectLst/>
                  <a:uLnTx/>
                  <a:uFillTx/>
                  <a:latin typeface="UTM Avo"/>
                  <a:ea typeface="+mn-ea"/>
                  <a:cs typeface="Aharoni"/>
                </a:rPr>
                <a:t> </a:t>
              </a:r>
              <a:r>
                <a:rPr kumimoji="0" lang="en-US" sz="3500" b="1" i="0" u="none" strike="noStrike" kern="1200" cap="none" spc="0" normalizeH="0" baseline="0" noProof="0" err="1">
                  <a:ln>
                    <a:noFill/>
                  </a:ln>
                  <a:solidFill>
                    <a:prstClr val="black"/>
                  </a:solidFill>
                  <a:effectLst/>
                  <a:uLnTx/>
                  <a:uFillTx/>
                  <a:latin typeface="UTM Avo"/>
                  <a:ea typeface="+mn-ea"/>
                  <a:cs typeface="Aharoni"/>
                </a:rPr>
                <a:t>rừng</a:t>
              </a:r>
              <a:endParaRPr kumimoji="0" lang="vi-VN" sz="3500" b="0" i="0" u="none" strike="noStrike" kern="1200" cap="none" spc="0" normalizeH="0" baseline="0" noProof="0" err="1">
                <a:ln>
                  <a:noFill/>
                </a:ln>
                <a:solidFill>
                  <a:prstClr val="black"/>
                </a:solidFill>
                <a:effectLst/>
                <a:uLnTx/>
                <a:uFillTx/>
                <a:latin typeface="Arial"/>
                <a:ea typeface="+mn-ea"/>
                <a:cs typeface="Arial"/>
              </a:endParaRPr>
            </a:p>
          </p:txBody>
        </p:sp>
      </p:grpSp>
      <p:pic>
        <p:nvPicPr>
          <p:cNvPr id="2" name="puppy-love-waltz-214978">
            <a:hlinkClick r:id="" action="ppaction://media"/>
            <a:extLst>
              <a:ext uri="{FF2B5EF4-FFF2-40B4-BE49-F238E27FC236}">
                <a16:creationId xmlns:a16="http://schemas.microsoft.com/office/drawing/2014/main" id="{1964C05C-7554-342B-769E-BA3DD765285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154233" y="-4583647"/>
            <a:ext cx="609600" cy="609600"/>
          </a:xfrm>
          <a:prstGeom prst="rect">
            <a:avLst/>
          </a:prstGeom>
        </p:spPr>
      </p:pic>
      <p:pic>
        <p:nvPicPr>
          <p:cNvPr id="3" name="Picture 2">
            <a:extLst>
              <a:ext uri="{FF2B5EF4-FFF2-40B4-BE49-F238E27FC236}">
                <a16:creationId xmlns:a16="http://schemas.microsoft.com/office/drawing/2014/main" id="{5E5310A4-A749-9132-825D-730648717DD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61742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0"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000" r="-1000"/>
          </a:stretch>
        </a:blipFill>
        <a:effectLst/>
      </p:bgPr>
    </p:bg>
    <p:spTree>
      <p:nvGrpSpPr>
        <p:cNvPr id="1" name=""/>
        <p:cNvGrpSpPr/>
        <p:nvPr/>
      </p:nvGrpSpPr>
      <p:grpSpPr>
        <a:xfrm>
          <a:off x="0" y="0"/>
          <a:ext cx="0" cy="0"/>
          <a:chOff x="0" y="0"/>
          <a:chExt cx="0" cy="0"/>
        </a:xfrm>
      </p:grpSpPr>
      <p:pic>
        <p:nvPicPr>
          <p:cNvPr id="63"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6A54AD61-C00E-B9CF-BF8D-6B06680D1796}"/>
              </a:ext>
            </a:extLst>
          </p:cNvPr>
          <p:cNvGrpSpPr/>
          <p:nvPr/>
        </p:nvGrpSpPr>
        <p:grpSpPr>
          <a:xfrm>
            <a:off x="948872" y="959644"/>
            <a:ext cx="2894525" cy="2036417"/>
            <a:chOff x="1468932" y="900043"/>
            <a:chExt cx="2894525" cy="2036417"/>
          </a:xfrm>
        </p:grpSpPr>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842040" y="900043"/>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68932" y="1160790"/>
              <a:ext cx="2894525" cy="11312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UTM Avo"/>
                  <a:ea typeface="+mn-ea"/>
                  <a:cs typeface="Aharoni"/>
                </a:rPr>
                <a:t>Trồng</a:t>
              </a:r>
              <a:r>
                <a:rPr kumimoji="0" lang="en-US" sz="2400" b="1" i="0" u="none" strike="noStrike" kern="1200" cap="none" spc="0" normalizeH="0" baseline="0" noProof="0">
                  <a:ln>
                    <a:noFill/>
                  </a:ln>
                  <a:solidFill>
                    <a:prstClr val="black"/>
                  </a:solidFill>
                  <a:effectLst/>
                  <a:uLnTx/>
                  <a:uFillTx/>
                  <a:latin typeface="UTM Avo"/>
                  <a:ea typeface="+mn-ea"/>
                  <a:cs typeface="Aharoni"/>
                </a:rPr>
                <a:t> </a:t>
              </a:r>
              <a:r>
                <a:rPr kumimoji="0" lang="en-US" sz="2400" b="1" i="0" u="none" strike="noStrike" kern="1200" cap="none" spc="0" normalizeH="0" baseline="0" noProof="0" err="1">
                  <a:ln>
                    <a:noFill/>
                  </a:ln>
                  <a:solidFill>
                    <a:prstClr val="black"/>
                  </a:solidFill>
                  <a:effectLst/>
                  <a:uLnTx/>
                  <a:uFillTx/>
                  <a:latin typeface="UTM Avo"/>
                  <a:ea typeface="+mn-ea"/>
                  <a:cs typeface="Aharoni"/>
                </a:rPr>
                <a:t>cây</a:t>
              </a:r>
              <a:endParaRPr kumimoji="0" lang="en-US" sz="2400" b="1" i="0" u="none" strike="noStrike" kern="1200" cap="none" spc="0" normalizeH="0" baseline="0" noProof="0">
                <a:ln>
                  <a:noFill/>
                </a:ln>
                <a:solidFill>
                  <a:prstClr val="black"/>
                </a:solidFill>
                <a:effectLst/>
                <a:uLnTx/>
                <a:uFillTx/>
                <a:latin typeface="UTM Avo"/>
                <a:ea typeface="+mn-ea"/>
                <a:cs typeface="Aharoni"/>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UTM Avo"/>
                  <a:ea typeface="+mn-ea"/>
                  <a:cs typeface="Aharoni"/>
                </a:rPr>
                <a:t>gây</a:t>
              </a:r>
              <a:r>
                <a:rPr kumimoji="0" lang="en-US" sz="2400" b="1" i="0" u="none" strike="noStrike" kern="1200" cap="none" spc="0" normalizeH="0" baseline="0" noProof="0">
                  <a:ln>
                    <a:noFill/>
                  </a:ln>
                  <a:solidFill>
                    <a:prstClr val="black"/>
                  </a:solidFill>
                  <a:effectLst/>
                  <a:uLnTx/>
                  <a:uFillTx/>
                  <a:latin typeface="UTM Avo"/>
                  <a:ea typeface="+mn-ea"/>
                  <a:cs typeface="Aharoni"/>
                </a:rPr>
                <a:t> </a:t>
              </a:r>
              <a:r>
                <a:rPr kumimoji="0" lang="en-US" sz="2400" b="1" i="0" u="none" strike="noStrike" kern="1200" cap="none" spc="0" normalizeH="0" baseline="0" noProof="0" err="1">
                  <a:ln>
                    <a:noFill/>
                  </a:ln>
                  <a:solidFill>
                    <a:prstClr val="black"/>
                  </a:solidFill>
                  <a:effectLst/>
                  <a:uLnTx/>
                  <a:uFillTx/>
                  <a:latin typeface="UTM Avo"/>
                  <a:ea typeface="+mn-ea"/>
                  <a:cs typeface="Aharoni"/>
                </a:rPr>
                <a:t>rừng</a:t>
              </a:r>
              <a:endParaRPr kumimoji="0" lang="vi-VN" sz="2400" b="0" i="0" u="none" strike="noStrike" kern="1200" cap="none" spc="0" normalizeH="0" baseline="0" noProof="0" err="1">
                <a:ln>
                  <a:noFill/>
                </a:ln>
                <a:solidFill>
                  <a:prstClr val="black"/>
                </a:solidFill>
                <a:effectLst/>
                <a:uLnTx/>
                <a:uFillTx/>
                <a:latin typeface="Arial"/>
                <a:ea typeface="+mn-ea"/>
                <a:cs typeface="Arial"/>
              </a:endParaRPr>
            </a:p>
          </p:txBody>
        </p:sp>
      </p:grpSp>
      <p:sp>
        <p:nvSpPr>
          <p:cNvPr id="10" name="Scroll: Horizontal 9">
            <a:extLst>
              <a:ext uri="{FF2B5EF4-FFF2-40B4-BE49-F238E27FC236}">
                <a16:creationId xmlns:a16="http://schemas.microsoft.com/office/drawing/2014/main" id="{07EF4D81-A550-3E29-CE33-828E940B1568}"/>
              </a:ext>
            </a:extLst>
          </p:cNvPr>
          <p:cNvSpPr/>
          <p:nvPr/>
        </p:nvSpPr>
        <p:spPr>
          <a:xfrm>
            <a:off x="1469031" y="2351598"/>
            <a:ext cx="9039389" cy="3880972"/>
          </a:xfrm>
          <a:prstGeom prst="horizontalScroll">
            <a:avLst>
              <a:gd name="adj" fmla="val 10204"/>
            </a:avLst>
          </a:prstGeom>
          <a:solidFill>
            <a:schemeClr val="bg1"/>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Hướng</a:t>
            </a:r>
            <a:r>
              <a:rPr kumimoji="0" lang="en-US" sz="2400" b="1"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dẫn</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endParaRPr>
          </a:p>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 GV click vào màn hình để xuất hiện câu hỏi. </a:t>
            </a:r>
          </a:p>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p>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 GV click vào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cây</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nấm</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ở dưới màn hình để chuyển sang câu hỏi tiếp theo.</a:t>
            </a:r>
          </a:p>
        </p:txBody>
      </p:sp>
      <p:pic>
        <p:nvPicPr>
          <p:cNvPr id="15" name="Picture 14">
            <a:extLst>
              <a:ext uri="{FF2B5EF4-FFF2-40B4-BE49-F238E27FC236}">
                <a16:creationId xmlns:a16="http://schemas.microsoft.com/office/drawing/2014/main" id="{FAE6B384-84FA-60B5-88CC-5BB02C5DD28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1" name="Bed_(No_Drums)-2024-05-21_-_A_Slight_Mix-up_-_www.FesliyanStudios.com">
            <a:hlinkClick r:id="" action="ppaction://media"/>
            <a:extLst>
              <a:ext uri="{FF2B5EF4-FFF2-40B4-BE49-F238E27FC236}">
                <a16:creationId xmlns:a16="http://schemas.microsoft.com/office/drawing/2014/main" id="{3504CA3A-3952-C924-3E58-25CD21EF835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098645" y="-6401435"/>
            <a:ext cx="487363" cy="487363"/>
          </a:xfrm>
          <a:prstGeom prst="rect">
            <a:avLst/>
          </a:prstGeom>
        </p:spPr>
      </p:pic>
    </p:spTree>
    <p:extLst>
      <p:ext uri="{BB962C8B-B14F-4D97-AF65-F5344CB8AC3E}">
        <p14:creationId xmlns:p14="http://schemas.microsoft.com/office/powerpoint/2010/main" val="273359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par>
                                <p:cTn id="7" presetID="10"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3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a:extLst>
            <a:ext uri="{FF2B5EF4-FFF2-40B4-BE49-F238E27FC236}">
              <a16:creationId xmlns:a16="http://schemas.microsoft.com/office/drawing/2014/main" id="{A1F0D462-4467-2567-B1A2-464A270720B3}"/>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4C24F438-630B-70A3-89FE-CD73A90BA1B9}"/>
              </a:ext>
            </a:extLst>
          </p:cNvPr>
          <p:cNvSpPr/>
          <p:nvPr/>
        </p:nvSpPr>
        <p:spPr>
          <a:xfrm>
            <a:off x="973830"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Chỉ</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mua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khi</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khuyến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sp>
        <p:nvSpPr>
          <p:cNvPr id="7" name="Rectangle: Rounded Corners 14">
            <a:extLst>
              <a:ext uri="{FF2B5EF4-FFF2-40B4-BE49-F238E27FC236}">
                <a16:creationId xmlns:a16="http://schemas.microsoft.com/office/drawing/2014/main" id="{4D68F87F-058A-0950-7516-B915B7EF55DB}"/>
              </a:ext>
            </a:extLst>
          </p:cNvPr>
          <p:cNvSpPr/>
          <p:nvPr/>
        </p:nvSpPr>
        <p:spPr>
          <a:xfrm>
            <a:off x="973830"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Mua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nhiều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giảm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dự</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trữ</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sp>
        <p:nvSpPr>
          <p:cNvPr id="8" name="Rectangle: Rounded Corners 15">
            <a:extLst>
              <a:ext uri="{FF2B5EF4-FFF2-40B4-BE49-F238E27FC236}">
                <a16:creationId xmlns:a16="http://schemas.microsoft.com/office/drawing/2014/main" id="{C9F6E76A-6898-9493-50E7-10F4EAC9F162}"/>
              </a:ext>
            </a:extLst>
          </p:cNvPr>
          <p:cNvSpPr/>
          <p:nvPr/>
        </p:nvSpPr>
        <p:spPr>
          <a:xfrm>
            <a:off x="6563098"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Mua đồ mình thích. </a:t>
            </a:r>
          </a:p>
        </p:txBody>
      </p:sp>
      <p:sp>
        <p:nvSpPr>
          <p:cNvPr id="9" name="Rectangle: Rounded Corners 16">
            <a:extLst>
              <a:ext uri="{FF2B5EF4-FFF2-40B4-BE49-F238E27FC236}">
                <a16:creationId xmlns:a16="http://schemas.microsoft.com/office/drawing/2014/main" id="{CD0C4F62-29A6-ADFF-4BA1-2AB039E3A1E4}"/>
              </a:ext>
            </a:extLst>
          </p:cNvPr>
          <p:cNvSpPr/>
          <p:nvPr/>
        </p:nvSpPr>
        <p:spPr>
          <a:xfrm>
            <a:off x="6563095"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Lên kế hoạch</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trước khi mua sắm.</a:t>
            </a:r>
          </a:p>
        </p:txBody>
      </p:sp>
      <p:pic>
        <p:nvPicPr>
          <p:cNvPr id="10" name="Picture 18">
            <a:extLst>
              <a:ext uri="{FF2B5EF4-FFF2-40B4-BE49-F238E27FC236}">
                <a16:creationId xmlns:a16="http://schemas.microsoft.com/office/drawing/2014/main" id="{6C7FC8E0-B803-F572-A9D7-E230D3879C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9057" y="5619669"/>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34F56C8F-D25C-7E22-97F4-2C40E87137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7495" y="5590022"/>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90B75916-8B7F-A24A-2120-C285AFE6FFF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03846" y="3922077"/>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05409B9-5465-E46E-DBFF-B84D013425E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54269" y="3819012"/>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3BBDCD50-06F3-8380-A8AD-B37C21429CB4}"/>
              </a:ext>
            </a:extLst>
          </p:cNvPr>
          <p:cNvSpPr/>
          <p:nvPr/>
        </p:nvSpPr>
        <p:spPr>
          <a:xfrm>
            <a:off x="973830" y="448332"/>
            <a:ext cx="10244339" cy="2265481"/>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1: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Em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ý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ý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kiến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về</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9" name="Picture 18">
            <a:extLst>
              <a:ext uri="{FF2B5EF4-FFF2-40B4-BE49-F238E27FC236}">
                <a16:creationId xmlns:a16="http://schemas.microsoft.com/office/drawing/2014/main" id="{18336F9B-EFBB-8BD8-C321-83AAB32EB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4" name="Picture 13">
            <a:hlinkClick r:id="" action="ppaction://hlinkshowjump?jump=nextslide"/>
            <a:extLst>
              <a:ext uri="{FF2B5EF4-FFF2-40B4-BE49-F238E27FC236}">
                <a16:creationId xmlns:a16="http://schemas.microsoft.com/office/drawing/2014/main" id="{FC9766E2-1C77-8406-608B-5EAC6266D52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1218169" y="5487840"/>
            <a:ext cx="1189719" cy="1370160"/>
          </a:xfrm>
          <a:prstGeom prst="rect">
            <a:avLst/>
          </a:prstGeom>
        </p:spPr>
      </p:pic>
    </p:spTree>
    <p:extLst>
      <p:ext uri="{BB962C8B-B14F-4D97-AF65-F5344CB8AC3E}">
        <p14:creationId xmlns:p14="http://schemas.microsoft.com/office/powerpoint/2010/main" val="226362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F4373834-31DB-E2AC-9198-47A45DC58473}"/>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526F0814-39D4-CB81-2D13-7298EDDD1C24}"/>
              </a:ext>
            </a:extLst>
          </p:cNvPr>
          <p:cNvSpPr/>
          <p:nvPr/>
        </p:nvSpPr>
        <p:spPr>
          <a:xfrm>
            <a:off x="973830"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Rèn luyện tiết kiệm.</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FD3171A9-9601-6B4F-CB86-2B4A3D6B00A7}"/>
              </a:ext>
            </a:extLst>
          </p:cNvPr>
          <p:cNvSpPr/>
          <p:nvPr/>
        </p:nvSpPr>
        <p:spPr>
          <a:xfrm>
            <a:off x="973830"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Nâng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cao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nhập</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tháng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8" name="Rectangle: Rounded Corners 15">
            <a:extLst>
              <a:ext uri="{FF2B5EF4-FFF2-40B4-BE49-F238E27FC236}">
                <a16:creationId xmlns:a16="http://schemas.microsoft.com/office/drawing/2014/main" id="{954E7467-3FAD-50E9-89B9-6EE5D2A52A29}"/>
              </a:ext>
            </a:extLst>
          </p:cNvPr>
          <p:cNvSpPr/>
          <p:nvPr/>
        </p:nvSpPr>
        <p:spPr>
          <a:xfrm>
            <a:off x="6563098"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Chủ</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967B8B7A-2C1D-3839-4E37-4CB6CBC13B1D}"/>
              </a:ext>
            </a:extLst>
          </p:cNvPr>
          <p:cNvSpPr/>
          <p:nvPr/>
        </p:nvSpPr>
        <p:spPr>
          <a:xfrm>
            <a:off x="6563095"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 Hiệu quả và tiết kiệm.</a:t>
            </a:r>
          </a:p>
        </p:txBody>
      </p:sp>
      <p:pic>
        <p:nvPicPr>
          <p:cNvPr id="10" name="Picture 18">
            <a:extLst>
              <a:ext uri="{FF2B5EF4-FFF2-40B4-BE49-F238E27FC236}">
                <a16:creationId xmlns:a16="http://schemas.microsoft.com/office/drawing/2014/main" id="{09429ADF-3B79-3ABF-F409-C02101A875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9694" y="5640478"/>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411DDC5-683B-C6C4-477C-0572E88ADE3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54269" y="5621790"/>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AF47399A-FAE7-F7F3-2CA2-85EDCDFBAF7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3846" y="3922077"/>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CA32AA3-16EC-F620-AEEE-0C74348274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54269" y="3819012"/>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D78F3F39-E817-CEBA-2758-EBA29C56D678}"/>
              </a:ext>
            </a:extLst>
          </p:cNvPr>
          <p:cNvSpPr/>
          <p:nvPr/>
        </p:nvSpPr>
        <p:spPr>
          <a:xfrm>
            <a:off x="973830" y="448332"/>
            <a:ext cx="10244339" cy="2265481"/>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2: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Nội dung nào dưới đây </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đúng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khi nói về ý nghĩa của việc sử dụng tiền hợp lí?</a:t>
            </a:r>
          </a:p>
        </p:txBody>
      </p:sp>
      <p:pic>
        <p:nvPicPr>
          <p:cNvPr id="19" name="Picture 18">
            <a:extLst>
              <a:ext uri="{FF2B5EF4-FFF2-40B4-BE49-F238E27FC236}">
                <a16:creationId xmlns:a16="http://schemas.microsoft.com/office/drawing/2014/main" id="{294EDCE0-ED4C-EDC0-3401-4AB07E4196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4" name="Picture 13">
            <a:hlinkClick r:id="" action="ppaction://hlinkshowjump?jump=nextslide"/>
            <a:extLst>
              <a:ext uri="{FF2B5EF4-FFF2-40B4-BE49-F238E27FC236}">
                <a16:creationId xmlns:a16="http://schemas.microsoft.com/office/drawing/2014/main" id="{2804BAF0-3B92-8184-E629-8FC7C45DC3E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1218169" y="5487840"/>
            <a:ext cx="1189719" cy="1370160"/>
          </a:xfrm>
          <a:prstGeom prst="rect">
            <a:avLst/>
          </a:prstGeom>
        </p:spPr>
      </p:pic>
    </p:spTree>
    <p:extLst>
      <p:ext uri="{BB962C8B-B14F-4D97-AF65-F5344CB8AC3E}">
        <p14:creationId xmlns:p14="http://schemas.microsoft.com/office/powerpoint/2010/main" val="276126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4674159A-5106-A4CF-D133-89DEF6B564E8}"/>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C2D51FA7-5750-975E-9EF0-72CC2D38CDD7}"/>
              </a:ext>
            </a:extLst>
          </p:cNvPr>
          <p:cNvSpPr/>
          <p:nvPr/>
        </p:nvSpPr>
        <p:spPr>
          <a:xfrm>
            <a:off x="973830"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Cần cù, siêng năng.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614BF3C3-1684-527A-6E63-DCD0B3A51264}"/>
              </a:ext>
            </a:extLst>
          </p:cNvPr>
          <p:cNvSpPr/>
          <p:nvPr/>
        </p:nvSpPr>
        <p:spPr>
          <a:xfrm>
            <a:off x="973830"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Trung thực, thẳng thắn.</a:t>
            </a:r>
          </a:p>
        </p:txBody>
      </p:sp>
      <p:sp>
        <p:nvSpPr>
          <p:cNvPr id="8" name="Rectangle: Rounded Corners 15">
            <a:extLst>
              <a:ext uri="{FF2B5EF4-FFF2-40B4-BE49-F238E27FC236}">
                <a16:creationId xmlns:a16="http://schemas.microsoft.com/office/drawing/2014/main" id="{2EFDBE51-11A3-87B4-C092-3175467AD5AE}"/>
              </a:ext>
            </a:extLst>
          </p:cNvPr>
          <p:cNvSpPr/>
          <p:nvPr/>
        </p:nvSpPr>
        <p:spPr>
          <a:xfrm>
            <a:off x="6563098"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Lãng phí, thừa thãi.</a:t>
            </a:r>
          </a:p>
        </p:txBody>
      </p:sp>
      <p:sp>
        <p:nvSpPr>
          <p:cNvPr id="9" name="Rectangle: Rounded Corners 16">
            <a:extLst>
              <a:ext uri="{FF2B5EF4-FFF2-40B4-BE49-F238E27FC236}">
                <a16:creationId xmlns:a16="http://schemas.microsoft.com/office/drawing/2014/main" id="{0A2A6CBD-A193-39CC-0FA8-E6687F4FBA35}"/>
              </a:ext>
            </a:extLst>
          </p:cNvPr>
          <p:cNvSpPr/>
          <p:nvPr/>
        </p:nvSpPr>
        <p:spPr>
          <a:xfrm>
            <a:off x="6563095"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 Tiết kiệm.</a:t>
            </a:r>
          </a:p>
        </p:txBody>
      </p:sp>
      <p:pic>
        <p:nvPicPr>
          <p:cNvPr id="10" name="Picture 18">
            <a:extLst>
              <a:ext uri="{FF2B5EF4-FFF2-40B4-BE49-F238E27FC236}">
                <a16:creationId xmlns:a16="http://schemas.microsoft.com/office/drawing/2014/main" id="{93134BCC-007D-F5E3-317F-5EB56EBF7E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4269" y="3832429"/>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B7F0C62A-07F6-D8D0-6BB4-CF8159D03F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54269" y="5621790"/>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B5064844-3935-112B-0FCE-8F80838BB1E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3846" y="3922077"/>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B002DBF-0A39-79AC-A2D0-E6E5874F7A2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03846" y="5635907"/>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BA0690ED-A68E-1C1B-1E40-75AAD10FA399}"/>
              </a:ext>
            </a:extLst>
          </p:cNvPr>
          <p:cNvSpPr/>
          <p:nvPr/>
        </p:nvSpPr>
        <p:spPr>
          <a:xfrm>
            <a:off x="973830" y="448332"/>
            <a:ext cx="10244339" cy="2265481"/>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3: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Câu nói: "Cơm thừa gạo thiếu" nói đến vấn đề gì?</a:t>
            </a:r>
          </a:p>
        </p:txBody>
      </p:sp>
      <p:pic>
        <p:nvPicPr>
          <p:cNvPr id="19" name="Picture 18">
            <a:extLst>
              <a:ext uri="{FF2B5EF4-FFF2-40B4-BE49-F238E27FC236}">
                <a16:creationId xmlns:a16="http://schemas.microsoft.com/office/drawing/2014/main" id="{F01CEDB2-C183-A896-CE8C-471B326181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4" name="Picture 13">
            <a:hlinkClick r:id="" action="ppaction://hlinkshowjump?jump=nextslide"/>
            <a:extLst>
              <a:ext uri="{FF2B5EF4-FFF2-40B4-BE49-F238E27FC236}">
                <a16:creationId xmlns:a16="http://schemas.microsoft.com/office/drawing/2014/main" id="{1BD5CFD3-59ED-92B7-B0E5-7CED20899BD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1218169" y="5487840"/>
            <a:ext cx="1189719" cy="1370160"/>
          </a:xfrm>
          <a:prstGeom prst="rect">
            <a:avLst/>
          </a:prstGeom>
        </p:spPr>
      </p:pic>
    </p:spTree>
    <p:extLst>
      <p:ext uri="{BB962C8B-B14F-4D97-AF65-F5344CB8AC3E}">
        <p14:creationId xmlns:p14="http://schemas.microsoft.com/office/powerpoint/2010/main" val="229127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a:extLst>
            <a:ext uri="{FF2B5EF4-FFF2-40B4-BE49-F238E27FC236}">
              <a16:creationId xmlns:a16="http://schemas.microsoft.com/office/drawing/2014/main" id="{981BD778-9C7B-9E98-E77C-2237E86F0F05}"/>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64E41F0B-CC9D-31FA-5670-251820D229EF}"/>
              </a:ext>
            </a:extLst>
          </p:cNvPr>
          <p:cNvSpPr/>
          <p:nvPr/>
        </p:nvSpPr>
        <p:spPr>
          <a:xfrm>
            <a:off x="973830"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Nói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dối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mẹ</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xin</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thêm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đóng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học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đủ</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mua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7" name="Rectangle: Rounded Corners 14">
            <a:extLst>
              <a:ext uri="{FF2B5EF4-FFF2-40B4-BE49-F238E27FC236}">
                <a16:creationId xmlns:a16="http://schemas.microsoft.com/office/drawing/2014/main" id="{CF638401-F3FA-6D89-F322-487E6F76B928}"/>
              </a:ext>
            </a:extLst>
          </p:cNvPr>
          <p:cNvSpPr/>
          <p:nvPr/>
        </p:nvSpPr>
        <p:spPr>
          <a:xfrm>
            <a:off x="973830"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Mua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hết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thứ</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muốn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mua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đủ</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vay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thêm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8" name="Rectangle: Rounded Corners 15">
            <a:extLst>
              <a:ext uri="{FF2B5EF4-FFF2-40B4-BE49-F238E27FC236}">
                <a16:creationId xmlns:a16="http://schemas.microsoft.com/office/drawing/2014/main" id="{9964FFEF-90F2-4747-F598-1DDFF45EE261}"/>
              </a:ext>
            </a:extLst>
          </p:cNvPr>
          <p:cNvSpPr/>
          <p:nvPr/>
        </p:nvSpPr>
        <p:spPr>
          <a:xfrm>
            <a:off x="6563098"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danh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sách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thứ</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khuôn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khổ</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750C89B9-3643-939F-BD43-DEAF996246FA}"/>
              </a:ext>
            </a:extLst>
          </p:cNvPr>
          <p:cNvSpPr/>
          <p:nvPr/>
        </p:nvSpPr>
        <p:spPr>
          <a:xfrm>
            <a:off x="6563095"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gắng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lấy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do</a:t>
            </a: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xin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thêm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mẹ</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khoản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nữa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0" name="Picture 18">
            <a:extLst>
              <a:ext uri="{FF2B5EF4-FFF2-40B4-BE49-F238E27FC236}">
                <a16:creationId xmlns:a16="http://schemas.microsoft.com/office/drawing/2014/main" id="{4B032753-F217-2F49-EF7D-C479325EEF4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54269" y="3832429"/>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F93E889E-0723-E549-23F2-0E61E62FA99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54269" y="5621790"/>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65FFBA73-CEC0-C063-E25A-BD0B5F49E9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03846" y="3922077"/>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999FC15-426F-F28D-E7B5-ED0C2B129C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03846" y="5635907"/>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33F916D9-3E87-E087-ECB5-6487CD0B39EA}"/>
              </a:ext>
            </a:extLst>
          </p:cNvPr>
          <p:cNvSpPr/>
          <p:nvPr/>
        </p:nvSpPr>
        <p:spPr>
          <a:xfrm>
            <a:off x="973830" y="448332"/>
            <a:ext cx="10244339" cy="2265481"/>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4: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Tùng được bố mẹ cho 500 000 đồng để tiêu tết, Tùng có rất nhiều thứ muốn mua. Theo em Tùng cần làm gì</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để chi tiêu hợp lí với số tiền bố mẹ cho?</a:t>
            </a:r>
          </a:p>
        </p:txBody>
      </p:sp>
      <p:pic>
        <p:nvPicPr>
          <p:cNvPr id="19" name="Picture 18">
            <a:extLst>
              <a:ext uri="{FF2B5EF4-FFF2-40B4-BE49-F238E27FC236}">
                <a16:creationId xmlns:a16="http://schemas.microsoft.com/office/drawing/2014/main" id="{323D1555-1FBD-C7C5-D16F-C60C470B07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4" name="Picture 13">
            <a:hlinkClick r:id="" action="ppaction://hlinkshowjump?jump=nextslide"/>
            <a:extLst>
              <a:ext uri="{FF2B5EF4-FFF2-40B4-BE49-F238E27FC236}">
                <a16:creationId xmlns:a16="http://schemas.microsoft.com/office/drawing/2014/main" id="{0AFD6444-564F-C365-034C-EBAC485E723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1218169" y="5487840"/>
            <a:ext cx="1189719" cy="1370160"/>
          </a:xfrm>
          <a:prstGeom prst="rect">
            <a:avLst/>
          </a:prstGeom>
        </p:spPr>
      </p:pic>
    </p:spTree>
    <p:extLst>
      <p:ext uri="{BB962C8B-B14F-4D97-AF65-F5344CB8AC3E}">
        <p14:creationId xmlns:p14="http://schemas.microsoft.com/office/powerpoint/2010/main" val="426812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B3769DE6-625E-A53E-7AB2-3E9F61C150FB}"/>
              </a:ext>
            </a:extLst>
          </p:cNvPr>
          <p:cNvSpPr/>
          <p:nvPr/>
        </p:nvSpPr>
        <p:spPr>
          <a:xfrm>
            <a:off x="973830"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Lên kế hoạch mua những sản phẩm khuyến mãi.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D49064A2-8145-E9F1-8537-10C3A611D5E3}"/>
              </a:ext>
            </a:extLst>
          </p:cNvPr>
          <p:cNvSpPr/>
          <p:nvPr/>
        </p:nvSpPr>
        <p:spPr>
          <a:xfrm>
            <a:off x="973830"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Quản lí các khoản thu và chi tiêu bằng sổ chi tiêu. </a:t>
            </a:r>
          </a:p>
        </p:txBody>
      </p:sp>
      <p:sp>
        <p:nvSpPr>
          <p:cNvPr id="8" name="Rectangle: Rounded Corners 15">
            <a:extLst>
              <a:ext uri="{FF2B5EF4-FFF2-40B4-BE49-F238E27FC236}">
                <a16:creationId xmlns:a16="http://schemas.microsoft.com/office/drawing/2014/main" id="{88DFC108-59C2-FE6B-A80A-2A6CE26AC63C}"/>
              </a:ext>
            </a:extLst>
          </p:cNvPr>
          <p:cNvSpPr/>
          <p:nvPr/>
        </p:nvSpPr>
        <p:spPr>
          <a:xfrm>
            <a:off x="6563098" y="2821306"/>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Lập kế hoạch chi tiêu hằng tháng. </a:t>
            </a:r>
          </a:p>
        </p:txBody>
      </p:sp>
      <p:sp>
        <p:nvSpPr>
          <p:cNvPr id="9" name="Rectangle: Rounded Corners 16">
            <a:extLst>
              <a:ext uri="{FF2B5EF4-FFF2-40B4-BE49-F238E27FC236}">
                <a16:creationId xmlns:a16="http://schemas.microsoft.com/office/drawing/2014/main" id="{E23E995B-1B90-92B7-97D0-61684686344C}"/>
              </a:ext>
            </a:extLst>
          </p:cNvPr>
          <p:cNvSpPr/>
          <p:nvPr/>
        </p:nvSpPr>
        <p:spPr>
          <a:xfrm>
            <a:off x="6563095" y="4591085"/>
            <a:ext cx="4655074" cy="161989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 Mua những thứ nằm trong khả năng chi trả của mình.</a:t>
            </a:r>
          </a:p>
        </p:txBody>
      </p:sp>
      <p:pic>
        <p:nvPicPr>
          <p:cNvPr id="10" name="Picture 18">
            <a:extLst>
              <a:ext uri="{FF2B5EF4-FFF2-40B4-BE49-F238E27FC236}">
                <a16:creationId xmlns:a16="http://schemas.microsoft.com/office/drawing/2014/main" id="{BE4F5138-794C-2873-7AA5-E4BA9DF505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9170" y="3895613"/>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8B5D5495-74E9-C9A6-8402-9D288EDD1F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28613" y="5457728"/>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4D44D0F9-D31D-25E4-0950-A2EF6B5435E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93615" y="3765382"/>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C87297E-6DFE-3769-6B98-8A59BB7B5FA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57578" y="5521646"/>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6CC4913D-05CD-A96B-3C82-BE9188D6927A}"/>
              </a:ext>
            </a:extLst>
          </p:cNvPr>
          <p:cNvSpPr/>
          <p:nvPr/>
        </p:nvSpPr>
        <p:spPr>
          <a:xfrm>
            <a:off x="973830" y="448332"/>
            <a:ext cx="10244339" cy="2265481"/>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5: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Đâu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pic>
        <p:nvPicPr>
          <p:cNvPr id="19" name="Picture 18">
            <a:extLst>
              <a:ext uri="{FF2B5EF4-FFF2-40B4-BE49-F238E27FC236}">
                <a16:creationId xmlns:a16="http://schemas.microsoft.com/office/drawing/2014/main" id="{722A2F76-CCEE-8EE6-7CD2-4ACB751C92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4" name="Picture 13">
            <a:hlinkClick r:id="" action="ppaction://hlinkshowjump?jump=nextslide"/>
            <a:extLst>
              <a:ext uri="{FF2B5EF4-FFF2-40B4-BE49-F238E27FC236}">
                <a16:creationId xmlns:a16="http://schemas.microsoft.com/office/drawing/2014/main" id="{5535FD18-DA25-97A9-D640-522ADD5E99E5}"/>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1202957" y="5487840"/>
            <a:ext cx="1189719" cy="1370160"/>
          </a:xfrm>
          <a:prstGeom prst="rect">
            <a:avLst/>
          </a:prstGeom>
        </p:spPr>
      </p:pic>
    </p:spTree>
    <p:extLst>
      <p:ext uri="{BB962C8B-B14F-4D97-AF65-F5344CB8AC3E}">
        <p14:creationId xmlns:p14="http://schemas.microsoft.com/office/powerpoint/2010/main" val="346763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2564" y="1622869"/>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1</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3BFC1FB1-715D-4918-F44C-CC67C934988D}"/>
              </a:ext>
            </a:extLst>
          </p:cNvPr>
          <p:cNvSpPr/>
          <p:nvPr/>
        </p:nvSpPr>
        <p:spPr>
          <a:xfrm>
            <a:off x="3250815" y="1622869"/>
            <a:ext cx="7893435" cy="828012"/>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buClr>
                <a:srgbClr val="000000"/>
              </a:buClr>
              <a:defRPr/>
            </a:pPr>
            <a:r>
              <a:rPr lang="vi-VN" sz="2400" kern="0" dirty="0">
                <a:solidFill>
                  <a:sysClr val="windowText" lastClr="000000"/>
                </a:solidFill>
                <a:latin typeface="UTM Avo" panose="02040603050506020204" pitchFamily="18" charset="0"/>
                <a:sym typeface="Arial"/>
              </a:rPr>
              <a:t>Chia sẻ với bạn về việc sử dụng tiền của em. </a:t>
            </a:r>
          </a:p>
        </p:txBody>
      </p:sp>
      <p:sp>
        <p:nvSpPr>
          <p:cNvPr id="4" name="Rectangle: Rounded Corners 3">
            <a:extLst>
              <a:ext uri="{FF2B5EF4-FFF2-40B4-BE49-F238E27FC236}">
                <a16:creationId xmlns:a16="http://schemas.microsoft.com/office/drawing/2014/main" id="{419E160A-FD4B-2389-798D-A17FFCA5042C}"/>
              </a:ext>
            </a:extLst>
          </p:cNvPr>
          <p:cNvSpPr/>
          <p:nvPr/>
        </p:nvSpPr>
        <p:spPr>
          <a:xfrm>
            <a:off x="922564" y="3183532"/>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2</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5" name="Rectangle: Rounded Corners 4">
            <a:extLst>
              <a:ext uri="{FF2B5EF4-FFF2-40B4-BE49-F238E27FC236}">
                <a16:creationId xmlns:a16="http://schemas.microsoft.com/office/drawing/2014/main" id="{CFEED24F-E930-C9C8-6B56-2241F7C4CE1A}"/>
              </a:ext>
            </a:extLst>
          </p:cNvPr>
          <p:cNvSpPr/>
          <p:nvPr/>
        </p:nvSpPr>
        <p:spPr>
          <a:xfrm>
            <a:off x="3250814" y="2705998"/>
            <a:ext cx="7893435" cy="1783080"/>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en-US" sz="2400" kern="0" dirty="0">
                <a:solidFill>
                  <a:sysClr val="windowText" lastClr="000000"/>
                </a:solidFill>
                <a:latin typeface="UTM Avo" panose="02040603050506020204" pitchFamily="18" charset="0"/>
                <a:sym typeface="Arial"/>
              </a:rPr>
              <a:t>H</a:t>
            </a:r>
            <a:r>
              <a:rPr lang="vi-VN" sz="2400" kern="0" dirty="0">
                <a:solidFill>
                  <a:sysClr val="windowText" lastClr="000000"/>
                </a:solidFill>
                <a:latin typeface="UTM Avo" panose="02040603050506020204" pitchFamily="18" charset="0"/>
                <a:sym typeface="Arial"/>
              </a:rPr>
              <a:t>ãy thực hiện ghi chép “Nhật kí chi tiêu”. Sau đó, tự nhận xét việc sử dụng tiền của bản thân và chia sẻ với các bạn trong lớp. </a:t>
            </a:r>
          </a:p>
        </p:txBody>
      </p:sp>
      <p:graphicFrame>
        <p:nvGraphicFramePr>
          <p:cNvPr id="3" name="Table 2">
            <a:extLst>
              <a:ext uri="{FF2B5EF4-FFF2-40B4-BE49-F238E27FC236}">
                <a16:creationId xmlns:a16="http://schemas.microsoft.com/office/drawing/2014/main" id="{710A83A7-31B5-6703-46A3-D1496223C9C6}"/>
              </a:ext>
            </a:extLst>
          </p:cNvPr>
          <p:cNvGraphicFramePr>
            <a:graphicFrameLocks noGrp="1"/>
          </p:cNvGraphicFramePr>
          <p:nvPr>
            <p:extLst>
              <p:ext uri="{D42A27DB-BD31-4B8C-83A1-F6EECF244321}">
                <p14:modId xmlns:p14="http://schemas.microsoft.com/office/powerpoint/2010/main" val="2204670235"/>
              </p:ext>
            </p:extLst>
          </p:nvPr>
        </p:nvGraphicFramePr>
        <p:xfrm>
          <a:off x="409903" y="4682214"/>
          <a:ext cx="11372193" cy="1977444"/>
        </p:xfrm>
        <a:graphic>
          <a:graphicData uri="http://schemas.openxmlformats.org/drawingml/2006/table">
            <a:tbl>
              <a:tblPr firstRow="1" bandRow="1">
                <a:tableStyleId>{2D5ABB26-0587-4C30-8999-92F81FD0307C}</a:tableStyleId>
              </a:tblPr>
              <a:tblGrid>
                <a:gridCol w="775313">
                  <a:extLst>
                    <a:ext uri="{9D8B030D-6E8A-4147-A177-3AD203B41FA5}">
                      <a16:colId xmlns:a16="http://schemas.microsoft.com/office/drawing/2014/main" val="3172058592"/>
                    </a:ext>
                  </a:extLst>
                </a:gridCol>
                <a:gridCol w="1727200">
                  <a:extLst>
                    <a:ext uri="{9D8B030D-6E8A-4147-A177-3AD203B41FA5}">
                      <a16:colId xmlns:a16="http://schemas.microsoft.com/office/drawing/2014/main" val="3420917875"/>
                    </a:ext>
                  </a:extLst>
                </a:gridCol>
                <a:gridCol w="2834640">
                  <a:extLst>
                    <a:ext uri="{9D8B030D-6E8A-4147-A177-3AD203B41FA5}">
                      <a16:colId xmlns:a16="http://schemas.microsoft.com/office/drawing/2014/main" val="369682913"/>
                    </a:ext>
                  </a:extLst>
                </a:gridCol>
                <a:gridCol w="3108960">
                  <a:extLst>
                    <a:ext uri="{9D8B030D-6E8A-4147-A177-3AD203B41FA5}">
                      <a16:colId xmlns:a16="http://schemas.microsoft.com/office/drawing/2014/main" val="2688995709"/>
                    </a:ext>
                  </a:extLst>
                </a:gridCol>
                <a:gridCol w="2926080">
                  <a:extLst>
                    <a:ext uri="{9D8B030D-6E8A-4147-A177-3AD203B41FA5}">
                      <a16:colId xmlns:a16="http://schemas.microsoft.com/office/drawing/2014/main" val="3131321169"/>
                    </a:ext>
                  </a:extLst>
                </a:gridCol>
              </a:tblGrid>
              <a:tr h="659148">
                <a:tc>
                  <a:txBody>
                    <a:bodyPr/>
                    <a:lstStyle/>
                    <a:p>
                      <a:pPr algn="ctr">
                        <a:lnSpc>
                          <a:spcPct val="150000"/>
                        </a:lnSpc>
                        <a:spcAft>
                          <a:spcPts val="100"/>
                        </a:spcAft>
                      </a:pPr>
                      <a:r>
                        <a:rPr lang="en-US" sz="2400" b="1" kern="0" dirty="0">
                          <a:solidFill>
                            <a:sysClr val="windowText" lastClr="000000"/>
                          </a:solidFill>
                          <a:latin typeface="UTM Avo" panose="02040603050506020204" pitchFamily="18" charset="0"/>
                          <a:ea typeface="+mn-ea"/>
                          <a:cs typeface="+mn-cs"/>
                        </a:rPr>
                        <a:t>STT</a:t>
                      </a:r>
                      <a:endParaRPr lang="en-VN" sz="2400" b="1"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EF"/>
                    </a:solidFill>
                  </a:tcPr>
                </a:tc>
                <a:tc>
                  <a:txBody>
                    <a:bodyPr/>
                    <a:lstStyle/>
                    <a:p>
                      <a:pPr algn="ctr">
                        <a:lnSpc>
                          <a:spcPct val="150000"/>
                        </a:lnSpc>
                        <a:spcAft>
                          <a:spcPts val="1000"/>
                        </a:spcAft>
                      </a:pPr>
                      <a:r>
                        <a:rPr lang="en-US" sz="2400" b="1" kern="0" dirty="0" err="1">
                          <a:solidFill>
                            <a:sysClr val="windowText" lastClr="000000"/>
                          </a:solidFill>
                          <a:latin typeface="UTM Avo" panose="02040603050506020204" pitchFamily="18" charset="0"/>
                          <a:ea typeface="+mn-ea"/>
                          <a:cs typeface="+mn-cs"/>
                        </a:rPr>
                        <a:t>Thời</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gian</a:t>
                      </a:r>
                      <a:endParaRPr lang="en-VN" sz="2400" b="1"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EF"/>
                    </a:solidFill>
                  </a:tcPr>
                </a:tc>
                <a:tc>
                  <a:txBody>
                    <a:bodyPr/>
                    <a:lstStyle/>
                    <a:p>
                      <a:pPr algn="ctr">
                        <a:lnSpc>
                          <a:spcPct val="150000"/>
                        </a:lnSpc>
                        <a:spcAft>
                          <a:spcPts val="1000"/>
                        </a:spcAft>
                      </a:pPr>
                      <a:r>
                        <a:rPr lang="en-US" sz="2400" b="1" kern="0" dirty="0" err="1">
                          <a:solidFill>
                            <a:sysClr val="windowText" lastClr="000000"/>
                          </a:solidFill>
                          <a:latin typeface="UTM Avo" panose="02040603050506020204" pitchFamily="18" charset="0"/>
                          <a:ea typeface="+mn-ea"/>
                          <a:cs typeface="+mn-cs"/>
                        </a:rPr>
                        <a:t>Việc</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sử</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dụng</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tiền</a:t>
                      </a:r>
                      <a:endParaRPr lang="en-VN" sz="2400" b="1"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EF"/>
                    </a:solidFill>
                  </a:tcPr>
                </a:tc>
                <a:tc>
                  <a:txBody>
                    <a:bodyPr/>
                    <a:lstStyle/>
                    <a:p>
                      <a:pPr algn="ctr">
                        <a:lnSpc>
                          <a:spcPct val="150000"/>
                        </a:lnSpc>
                        <a:spcAft>
                          <a:spcPts val="1000"/>
                        </a:spcAft>
                      </a:pPr>
                      <a:r>
                        <a:rPr lang="en-US" sz="2400" b="1" kern="0" dirty="0" err="1">
                          <a:solidFill>
                            <a:sysClr val="windowText" lastClr="000000"/>
                          </a:solidFill>
                          <a:latin typeface="UTM Avo" panose="02040603050506020204" pitchFamily="18" charset="0"/>
                          <a:ea typeface="+mn-ea"/>
                          <a:cs typeface="+mn-cs"/>
                        </a:rPr>
                        <a:t>Số</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tiền</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đã</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sử</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dụng</a:t>
                      </a:r>
                      <a:endParaRPr lang="en-VN" sz="2400" b="1"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EF"/>
                    </a:solidFill>
                  </a:tcPr>
                </a:tc>
                <a:tc>
                  <a:txBody>
                    <a:bodyPr/>
                    <a:lstStyle/>
                    <a:p>
                      <a:pPr algn="ctr">
                        <a:lnSpc>
                          <a:spcPct val="150000"/>
                        </a:lnSpc>
                        <a:spcAft>
                          <a:spcPts val="1000"/>
                        </a:spcAft>
                      </a:pPr>
                      <a:r>
                        <a:rPr lang="en-US" sz="2400" b="1" kern="0" dirty="0" err="1">
                          <a:solidFill>
                            <a:sysClr val="windowText" lastClr="000000"/>
                          </a:solidFill>
                          <a:latin typeface="UTM Avo" panose="02040603050506020204" pitchFamily="18" charset="0"/>
                          <a:ea typeface="+mn-ea"/>
                          <a:cs typeface="+mn-cs"/>
                        </a:rPr>
                        <a:t>Nhận</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xét</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của</a:t>
                      </a:r>
                      <a:r>
                        <a:rPr lang="en-US" sz="2400" b="1" kern="0" dirty="0">
                          <a:solidFill>
                            <a:sysClr val="windowText" lastClr="000000"/>
                          </a:solidFill>
                          <a:latin typeface="UTM Avo" panose="02040603050506020204" pitchFamily="18" charset="0"/>
                          <a:ea typeface="+mn-ea"/>
                          <a:cs typeface="+mn-cs"/>
                        </a:rPr>
                        <a:t> </a:t>
                      </a:r>
                      <a:r>
                        <a:rPr lang="en-US" sz="2400" b="1" kern="0" dirty="0" err="1">
                          <a:solidFill>
                            <a:sysClr val="windowText" lastClr="000000"/>
                          </a:solidFill>
                          <a:latin typeface="UTM Avo" panose="02040603050506020204" pitchFamily="18" charset="0"/>
                          <a:ea typeface="+mn-ea"/>
                          <a:cs typeface="+mn-cs"/>
                        </a:rPr>
                        <a:t>em</a:t>
                      </a:r>
                      <a:endParaRPr lang="en-VN" sz="2400" b="1"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EF"/>
                    </a:solidFill>
                  </a:tcPr>
                </a:tc>
                <a:extLst>
                  <a:ext uri="{0D108BD9-81ED-4DB2-BD59-A6C34878D82A}">
                    <a16:rowId xmlns:a16="http://schemas.microsoft.com/office/drawing/2014/main" val="279664839"/>
                  </a:ext>
                </a:extLst>
              </a:tr>
              <a:tr h="659148">
                <a:tc>
                  <a:txBody>
                    <a:bodyPr/>
                    <a:lstStyle/>
                    <a:p>
                      <a:pPr algn="ctr">
                        <a:lnSpc>
                          <a:spcPct val="150000"/>
                        </a:lnSpc>
                        <a:spcAft>
                          <a:spcPts val="1000"/>
                        </a:spcAft>
                      </a:pPr>
                      <a:r>
                        <a:rPr lang="en-US" sz="2400" kern="0" dirty="0">
                          <a:solidFill>
                            <a:sysClr val="windowText" lastClr="000000"/>
                          </a:solidFill>
                          <a:latin typeface="UTM Avo" panose="02040603050506020204" pitchFamily="18" charset="0"/>
                          <a:ea typeface="+mn-ea"/>
                          <a:cs typeface="+mn-cs"/>
                        </a:rPr>
                        <a:t>1</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algn="ctr">
                        <a:lnSpc>
                          <a:spcPct val="150000"/>
                        </a:lnSpc>
                        <a:spcAft>
                          <a:spcPts val="1000"/>
                        </a:spcAft>
                      </a:pPr>
                      <a:r>
                        <a:rPr lang="en-US" sz="2400" kern="0" dirty="0">
                          <a:solidFill>
                            <a:sysClr val="windowText" lastClr="000000"/>
                          </a:solidFill>
                          <a:latin typeface="UTM Avo" panose="02040603050506020204" pitchFamily="18" charset="0"/>
                          <a:ea typeface="+mn-ea"/>
                          <a:cs typeface="+mn-cs"/>
                        </a:rPr>
                        <a:t>?</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algn="ctr">
                        <a:lnSpc>
                          <a:spcPct val="150000"/>
                        </a:lnSpc>
                        <a:spcAft>
                          <a:spcPts val="1000"/>
                        </a:spcAft>
                      </a:pPr>
                      <a:r>
                        <a:rPr lang="en-US" sz="2400" kern="0" dirty="0">
                          <a:solidFill>
                            <a:sysClr val="windowText" lastClr="000000"/>
                          </a:solidFill>
                          <a:latin typeface="UTM Avo" panose="02040603050506020204" pitchFamily="18" charset="0"/>
                          <a:ea typeface="+mn-ea"/>
                          <a:cs typeface="+mn-cs"/>
                        </a:rPr>
                        <a:t>?</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a:t>
                      </a:r>
                      <a:endParaRPr kumimoji="0" lang="en-VN"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a:t>
                      </a:r>
                      <a:endParaRPr kumimoji="0" lang="en-VN"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extLst>
                  <a:ext uri="{0D108BD9-81ED-4DB2-BD59-A6C34878D82A}">
                    <a16:rowId xmlns:a16="http://schemas.microsoft.com/office/drawing/2014/main" val="2945477688"/>
                  </a:ext>
                </a:extLst>
              </a:tr>
              <a:tr h="659148">
                <a:tc>
                  <a:txBody>
                    <a:bodyPr/>
                    <a:lstStyle/>
                    <a:p>
                      <a:pPr algn="ctr">
                        <a:lnSpc>
                          <a:spcPct val="150000"/>
                        </a:lnSpc>
                        <a:spcAft>
                          <a:spcPts val="1000"/>
                        </a:spcAft>
                      </a:pPr>
                      <a:r>
                        <a:rPr lang="en-US" sz="2400" kern="0" dirty="0">
                          <a:solidFill>
                            <a:sysClr val="windowText" lastClr="000000"/>
                          </a:solidFill>
                          <a:latin typeface="UTM Avo" panose="02040603050506020204" pitchFamily="18" charset="0"/>
                          <a:ea typeface="+mn-ea"/>
                          <a:cs typeface="+mn-cs"/>
                        </a:rPr>
                        <a:t>2</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algn="ctr">
                        <a:lnSpc>
                          <a:spcPct val="150000"/>
                        </a:lnSpc>
                        <a:spcAft>
                          <a:spcPts val="1000"/>
                        </a:spcAft>
                      </a:pPr>
                      <a:r>
                        <a:rPr lang="en-US" sz="2400" kern="0" dirty="0">
                          <a:solidFill>
                            <a:sysClr val="windowText" lastClr="000000"/>
                          </a:solidFill>
                          <a:latin typeface="UTM Avo" panose="02040603050506020204" pitchFamily="18" charset="0"/>
                          <a:ea typeface="+mn-ea"/>
                          <a:cs typeface="+mn-cs"/>
                        </a:rPr>
                        <a:t>?</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lang="en-US" sz="2400" kern="0" dirty="0">
                          <a:solidFill>
                            <a:sysClr val="windowText" lastClr="000000"/>
                          </a:solidFill>
                          <a:latin typeface="UTM Avo" panose="02040603050506020204" pitchFamily="18" charset="0"/>
                          <a:ea typeface="+mn-ea"/>
                          <a:cs typeface="+mn-cs"/>
                        </a:rPr>
                        <a:t>?</a:t>
                      </a:r>
                      <a:endParaRPr lang="en-VN" sz="2400" kern="0" dirty="0">
                        <a:solidFill>
                          <a:sysClr val="windowText" lastClr="000000"/>
                        </a:solidFill>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a:t>
                      </a:r>
                      <a:endParaRPr kumimoji="0" lang="en-VN"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tc>
                  <a:txBody>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rPr>
                        <a:t>?</a:t>
                      </a:r>
                      <a:endParaRPr kumimoji="0" lang="en-VN"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cs typeface="+mn-cs"/>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AF7"/>
                    </a:solidFill>
                  </a:tcPr>
                </a:tc>
                <a:extLst>
                  <a:ext uri="{0D108BD9-81ED-4DB2-BD59-A6C34878D82A}">
                    <a16:rowId xmlns:a16="http://schemas.microsoft.com/office/drawing/2014/main" val="2458520924"/>
                  </a:ext>
                </a:extLst>
              </a:tr>
            </a:tbl>
          </a:graphicData>
        </a:graphic>
      </p:graphicFrame>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2591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4">
              <a:duotone>
                <a:srgbClr val="F79646">
                  <a:shade val="45000"/>
                  <a:satMod val="135000"/>
                </a:srgbClr>
                <a:prstClr val="white"/>
              </a:duotone>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9015" y="2591078"/>
            <a:ext cx="7218751" cy="1675843"/>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Nhắc nhau bè bạn quanh ta</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Dùng tiền hợp lí mới là điều hay.</a:t>
            </a:r>
          </a:p>
        </p:txBody>
      </p:sp>
      <p:pic>
        <p:nvPicPr>
          <p:cNvPr id="4" name="Picture 3" descr="A cartoon of a child reading a book&#10;&#10;Description automatically generated">
            <a:extLst>
              <a:ext uri="{FF2B5EF4-FFF2-40B4-BE49-F238E27FC236}">
                <a16:creationId xmlns:a16="http://schemas.microsoft.com/office/drawing/2014/main" id="{A53A8512-C9B8-3B2F-D782-07328BEFFE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030" y="3964002"/>
            <a:ext cx="3031691" cy="3136658"/>
          </a:xfrm>
          <a:prstGeom prst="rect">
            <a:avLst/>
          </a:prstGeom>
        </p:spPr>
      </p:pic>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1190182" y="1602074"/>
            <a:ext cx="9811636" cy="2764186"/>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sử dụng tiền hợp lí. </a:t>
            </a:r>
            <a:endPar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endParaRP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Thực hiện cách sử dụng tiền hợp lí. </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345498" y="5290216"/>
            <a:ext cx="5501004" cy="1567784"/>
          </a:xfrm>
          <a:prstGeom prst="rect">
            <a:avLst/>
          </a:prstGeom>
        </p:spPr>
      </p:pic>
    </p:spTree>
    <p:extLst>
      <p:ext uri="{BB962C8B-B14F-4D97-AF65-F5344CB8AC3E}">
        <p14:creationId xmlns:p14="http://schemas.microsoft.com/office/powerpoint/2010/main" val="158569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11. Em nhận biết việc sử dụng tiền hợp lí</Template>
  <TotalTime>40</TotalTime>
  <Words>1461</Words>
  <Application>Microsoft Office PowerPoint</Application>
  <PresentationFormat>Widescreen</PresentationFormat>
  <Paragraphs>153</Paragraphs>
  <Slides>36</Slides>
  <Notes>12</Notes>
  <HiddenSlides>0</HiddenSlides>
  <MMClips>2</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Calibri Light</vt:lpstr>
      <vt:lpstr>Aptos</vt:lpstr>
      <vt:lpstr>UTM Avo</vt:lpstr>
      <vt:lpstr>Arial</vt:lpstr>
      <vt:lpstr>Calibri</vt:lpstr>
      <vt:lpstr>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28</cp:revision>
  <dcterms:created xsi:type="dcterms:W3CDTF">2025-02-25T08:14:01Z</dcterms:created>
  <dcterms:modified xsi:type="dcterms:W3CDTF">2025-02-26T07:51:25Z</dcterms:modified>
</cp:coreProperties>
</file>