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2" r:id="rId3"/>
  </p:sldMasterIdLst>
  <p:notesMasterIdLst>
    <p:notesMasterId r:id="rId39"/>
  </p:notesMasterIdLst>
  <p:sldIdLst>
    <p:sldId id="256" r:id="rId4"/>
    <p:sldId id="257" r:id="rId5"/>
    <p:sldId id="258" r:id="rId6"/>
    <p:sldId id="259" r:id="rId7"/>
    <p:sldId id="260" r:id="rId8"/>
    <p:sldId id="271" r:id="rId9"/>
    <p:sldId id="272" r:id="rId10"/>
    <p:sldId id="696" r:id="rId11"/>
    <p:sldId id="706" r:id="rId12"/>
    <p:sldId id="273" r:id="rId13"/>
    <p:sldId id="276" r:id="rId14"/>
    <p:sldId id="697" r:id="rId15"/>
    <p:sldId id="698" r:id="rId16"/>
    <p:sldId id="279" r:id="rId17"/>
    <p:sldId id="280" r:id="rId18"/>
    <p:sldId id="281" r:id="rId19"/>
    <p:sldId id="282" r:id="rId20"/>
    <p:sldId id="283" r:id="rId21"/>
    <p:sldId id="699" r:id="rId22"/>
    <p:sldId id="700" r:id="rId23"/>
    <p:sldId id="287" r:id="rId24"/>
    <p:sldId id="701" r:id="rId25"/>
    <p:sldId id="702" r:id="rId26"/>
    <p:sldId id="288" r:id="rId27"/>
    <p:sldId id="703" r:id="rId28"/>
    <p:sldId id="290" r:id="rId29"/>
    <p:sldId id="291" r:id="rId30"/>
    <p:sldId id="704" r:id="rId31"/>
    <p:sldId id="292" r:id="rId32"/>
    <p:sldId id="261" r:id="rId33"/>
    <p:sldId id="262" r:id="rId34"/>
    <p:sldId id="705" r:id="rId35"/>
    <p:sldId id="269" r:id="rId36"/>
    <p:sldId id="695" r:id="rId37"/>
    <p:sldId id="265" r:id="rId38"/>
  </p:sldIdLst>
  <p:sldSz cx="12192000" cy="6858000"/>
  <p:notesSz cx="6858000" cy="9144000"/>
  <p:embeddedFontLst>
    <p:embeddedFont>
      <p:font typeface="UTM Avo" panose="02040603050506020204" pitchFamily="18" charset="0"/>
      <p:regular r:id="rId40"/>
      <p:bold r:id="rId41"/>
      <p:italic r:id="rId42"/>
      <p:boldItalic r:id="rId43"/>
    </p:embeddedFont>
  </p:embeddedFontLst>
  <p:custDataLst>
    <p:tags r:id="rId44"/>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C0DADD"/>
    <a:srgbClr val="E0ECEE"/>
    <a:srgbClr val="FFE5E5"/>
    <a:srgbClr val="F5AB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63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3.fntdata"/><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1.fntdata"/><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4.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A38EF2B-278F-C524-48B4-4EE925AE21B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0784ABE3-E980-B67B-D6E8-34B1EA4779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A8C08BD-87BB-3B40-6A22-6A09E6FB53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444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7145BF9-E723-FC27-9BCE-EE6A83F0393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FF4696C1-64AB-DB6A-868B-9B628806D9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0EC624F0-9B19-D5CD-152A-30F6D0B551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9257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8F1498F2-58EA-4CA5-CF44-8D9C0A0A83EC}"/>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8CEC183A-41E9-6684-343A-870A075256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E2FE656-169F-3886-E79C-C4B05A6A1C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6011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5E79595D-D80E-90B3-3C15-BA81F43819B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055A9BA5-F2DC-7094-0886-9BF922C58E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AFD5470-5D7A-38E6-12D0-4906BB80A6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1472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7AE1DC6-06E4-1AA9-67A2-01F58648B3C3}"/>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50FE5E48-6D78-4E62-BB48-C0CEF818E8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D9FB6FB-BD24-5F1D-A883-D701526C52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750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C2286B4-D110-98EF-9E80-3F59FB539D2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C1A31743-4063-F82F-C348-7A63804BEA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7724A811-DE64-2502-6915-24E383BBD0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8830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7123797-BA38-DD1D-2E38-BFBB1BE0DFB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CA0826FC-A139-E92C-5263-02693CC88C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72553CC-C5C7-4C77-B8E9-92975EB46C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27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506469EA-5E8E-2889-9F06-C62811C18CDF}"/>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F3DFA1B1-C282-759A-151A-21A07068208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07EADB0-D45B-CF0F-2175-191D93338F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8409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905B9F8-1D49-D880-1167-B76E2E5F6C9D}"/>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B0232D24-D4D6-B4CD-E0D7-2795BD9AA9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A1857D8-9C95-BF76-6B66-4B23EBBD8C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5578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4E10557-8447-4DF4-9570-F6F11D1072DA}"/>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3570AC9F-5319-F734-122C-B84707C3F38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90B3BA1-4FEB-1606-42B6-0354E9DBFD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0742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EA53E23-8DF1-45C4-AF4D-06AD7EF5017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848077C-E5AC-4BC9-F807-1919E03D74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78469935-6418-3E08-B5FB-C555EFC5BF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2539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E910D1B-373B-23FA-1A26-ED252AD1D1A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9E02E769-6533-2192-D7D0-C5FFCE14B6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56DE80C-51F7-4A5E-D287-B2F422E852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5956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A9884C7-E343-0370-F91E-DADD20685345}"/>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29847E4-8B14-A188-8BB9-BFEAF076B7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0E3729AA-1AE6-B0C3-8C3A-624FC9496D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2725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7A0B49C-7A5E-6C62-8CC0-4A47B3177679}"/>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00C4FFCF-A521-1B3E-C890-554DCD6C94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EB7C567-1A80-D8BE-6C6B-FC1B99DBE6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7634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E2AF080-DAB6-596B-991D-B6A12C2CC14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FBB5A6B3-35F6-1B9C-D8F8-02F90DBBA7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9B0EE503-23BC-B09E-80FF-2D984A0A79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0425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E8DB1D26-FEC9-4B3A-CF2F-59C2A765724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34CBFC5-E554-F45F-5666-E9DA0BE2C5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917C40E8-296C-C290-30F2-641D32A55F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8340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C8992BD-A9D6-B55E-2846-C3C09855D0F3}"/>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57D88FA0-3F7A-C7AD-2185-35BBCC8859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705462D6-D87D-74C6-7317-E9E298B8A2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8800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5C97C31-F6E4-2144-D926-FDD0E658B9F3}"/>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67211C96-25EB-7585-9B69-1FC807D2FC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91A4E1A-15CA-71F3-5B2D-985B7CD3F9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2649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CDEE233-90C1-A2F2-7C52-4B7DCC218FED}"/>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C26AE74-4456-602A-81B0-6F49D71A75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4E598045-22F8-8B5A-EB70-F261798883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1618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90FDBB5-9F0C-96B9-AA59-B8748F2B771B}"/>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C87174E2-936F-0ABC-E44A-E684B8CF44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3B69352-27CD-5DE8-B57F-5E98FE3E62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85735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FB28D40-7840-F880-A626-C550E6351EA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67F91BE5-B71C-45BB-E42E-0F1FE5A85F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5D1FFA62-2A82-88F5-B428-32B97D01D8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7583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EDA34D3-638F-8219-A221-FAB9CA5784C0}"/>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9720FCD2-B6C7-0835-774E-497A2D5193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51B8028-B02D-A5C1-2B17-AE691768CD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5681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33B4517-367C-94B9-8D9A-269F60BD8AD9}"/>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E1000BA7-29E2-42DF-488C-8D71C48602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950EBEAE-3BC9-6C12-8067-BDB8788453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1579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98F1980-FACD-3388-7FAE-BA1647F99AF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C801544F-1D41-72D1-217E-EC006AF90B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147289DB-EA1C-0730-6C6D-386A45528F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8829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2BE0B064-E005-568E-BFC8-2AF223968D77}"/>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6B04DD84-5C5A-AAF7-29F8-517DECFF28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767E7A5F-BBB1-ECDB-F8C9-96418C9B2E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69432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42446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8880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3881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46194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37065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08219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966223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4329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76567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17607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264981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151605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287976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14728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31344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340783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64565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6964007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208719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0897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2833581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53312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ADB434C3-48AA-D911-7B97-6E5C498F7C2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164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3/5/2025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6181863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hyperlink" Target="https://www.hoc10.vn/doc-sach/cong-nghe-5/1/685/60/"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hyperlink" Target="https://www.hoc10.vn/doc-sach/cong-nghe-5/1/685/60/"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0.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3.png"/><Relationship Id="rId5" Type="http://schemas.openxmlformats.org/officeDocument/2006/relationships/image" Target="../media/image11.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3.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4.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0.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0.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5.png"/><Relationship Id="rId5" Type="http://schemas.openxmlformats.org/officeDocument/2006/relationships/image" Target="../media/image11.jpe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5.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1.jpe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7.sv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6.png"/><Relationship Id="rId5" Type="http://schemas.openxmlformats.org/officeDocument/2006/relationships/image" Target="../media/image11.jpe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8.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18.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18.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1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1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1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0.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20.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21.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3.png"/><Relationship Id="rId5" Type="http://schemas.openxmlformats.org/officeDocument/2006/relationships/hyperlink" Target="https://www.hoc10.vn/doc-sach/cong-nghe-5/1/685/67/" TargetMode="Externa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17.sv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16.png"/><Relationship Id="rId5" Type="http://schemas.openxmlformats.org/officeDocument/2006/relationships/image" Target="../media/image26.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17.sv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16.png"/><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28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nghệ</a:t>
            </a:r>
            <a:r>
              <a:rPr lang="en-US" sz="2800">
                <a:solidFill>
                  <a:schemeClr val="bg1"/>
                </a:solidFill>
                <a:effectLst>
                  <a:outerShdw blurRad="38100" dist="38100" dir="2700000" algn="tl">
                    <a:srgbClr val="000000">
                      <a:alpha val="43137"/>
                    </a:srgbClr>
                  </a:outerShdw>
                </a:effectLst>
                <a:latin typeface="UTM Avo" panose="02040603050506020204" pitchFamily="18" charset="0"/>
              </a:rPr>
              <a:t> 5</a:t>
            </a:r>
            <a:endParaRPr lang="en-US" sz="28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890" y="1597572"/>
            <a:ext cx="13235781" cy="353510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2</a:t>
            </a:r>
          </a:p>
          <a:p>
            <a:pPr algn="ctr">
              <a:lnSpc>
                <a:spcPct val="150000"/>
              </a:lnSpc>
              <a:buSzPts val="990"/>
              <a:buFont typeface="Arial"/>
              <a:buNone/>
            </a:pPr>
            <a:r>
              <a:rPr lang="en-US" sz="5200" b="1" dirty="0" err="1">
                <a:solidFill>
                  <a:srgbClr val="002060"/>
                </a:solidFill>
                <a:latin typeface="UTM Avo" panose="02040603050506020204" pitchFamily="18" charset="0"/>
              </a:rPr>
              <a:t>Thủ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công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kĩ</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thuật</a:t>
            </a:r>
            <a:endParaRPr lang="en-US" sz="5200" b="1" dirty="0">
              <a:solidFill>
                <a:srgbClr val="002060"/>
              </a:solidFill>
              <a:latin typeface="UTM Avo" panose="02040603050506020204" pitchFamily="18" charset="0"/>
            </a:endParaRPr>
          </a:p>
          <a:p>
            <a:pPr algn="ctr">
              <a:lnSpc>
                <a:spcPct val="150000"/>
              </a:lnSpc>
              <a:buSzPts val="990"/>
              <a:buFont typeface="Arial"/>
              <a:buNone/>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10: </a:t>
            </a:r>
            <a:r>
              <a:rPr lang="en-US" sz="5200" b="1" dirty="0" err="1">
                <a:solidFill>
                  <a:srgbClr val="FF0000"/>
                </a:solidFill>
                <a:latin typeface="UTM Avo" panose="02040603050506020204" pitchFamily="18" charset="0"/>
                <a:cs typeface="Arial" panose="020B0604020202020204" pitchFamily="34" charset="0"/>
              </a:rPr>
              <a:t>Mô</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hình</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điện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mặt</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trời</a:t>
            </a:r>
            <a:endParaRPr lang="en-US" sz="5200" b="1" dirty="0">
              <a:solidFill>
                <a:srgbClr val="FF0000"/>
              </a:solidFill>
              <a:latin typeface="UTM Avo" panose="02040603050506020204" pitchFamily="18" charset="0"/>
              <a:cs typeface="Arial" panose="020B0604020202020204" pitchFamily="34"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grpSp>
        <p:nvGrpSpPr>
          <p:cNvPr id="2" name="Group 1">
            <a:extLst>
              <a:ext uri="{FF2B5EF4-FFF2-40B4-BE49-F238E27FC236}">
                <a16:creationId xmlns:a16="http://schemas.microsoft.com/office/drawing/2014/main" id="{F00A6B8F-BB58-EDCB-C163-64E08BD431F9}"/>
              </a:ext>
            </a:extLst>
          </p:cNvPr>
          <p:cNvGrpSpPr/>
          <p:nvPr/>
        </p:nvGrpSpPr>
        <p:grpSpPr>
          <a:xfrm>
            <a:off x="1189432" y="1648692"/>
            <a:ext cx="9813136" cy="785454"/>
            <a:chOff x="921229" y="804227"/>
            <a:chExt cx="7359853" cy="589090"/>
          </a:xfrm>
        </p:grpSpPr>
        <p:sp>
          <p:nvSpPr>
            <p:cNvPr id="3" name="TextBox 2">
              <a:extLst>
                <a:ext uri="{FF2B5EF4-FFF2-40B4-BE49-F238E27FC236}">
                  <a16:creationId xmlns:a16="http://schemas.microsoft.com/office/drawing/2014/main" id="{FE9727FB-93F1-0906-0CFC-BD252EBCA5ED}"/>
                </a:ext>
              </a:extLst>
            </p:cNvPr>
            <p:cNvSpPr txBox="1"/>
            <p:nvPr/>
          </p:nvSpPr>
          <p:spPr>
            <a:xfrm>
              <a:off x="1505901" y="925648"/>
              <a:ext cx="6775181" cy="346248"/>
            </a:xfrm>
            <a:prstGeom prst="rect">
              <a:avLst/>
            </a:prstGeom>
            <a:noFill/>
          </p:spPr>
          <p:txBody>
            <a:bodyPr wrap="square">
              <a:spAutoFit/>
            </a:bodyPr>
            <a:lstStyle/>
            <a:p>
              <a:pPr algn="ctr"/>
              <a:r>
                <a:rPr lang="vi-VN" sz="2400" b="1" dirty="0">
                  <a:latin typeface="UTM Avo" panose="02040603050506020204" pitchFamily="18" charset="0"/>
                  <a:ea typeface="SimSun" panose="02010600030101010101" pitchFamily="2" charset="-122"/>
                  <a:cs typeface="Arial" panose="020B0604020202020204" pitchFamily="34" charset="0"/>
                </a:rPr>
                <a:t>Những tấm màu xanh được lắp trên mái nhà để làm gì? </a:t>
              </a:r>
            </a:p>
          </p:txBody>
        </p:sp>
        <p:pic>
          <p:nvPicPr>
            <p:cNvPr id="4" name="Picture 3">
              <a:extLst>
                <a:ext uri="{FF2B5EF4-FFF2-40B4-BE49-F238E27FC236}">
                  <a16:creationId xmlns:a16="http://schemas.microsoft.com/office/drawing/2014/main" id="{06DB9877-EED5-C16E-3465-1114F4AFC44D}"/>
                </a:ext>
              </a:extLst>
            </p:cNvPr>
            <p:cNvPicPr>
              <a:picLocks noChangeAspect="1"/>
            </p:cNvPicPr>
            <p:nvPr/>
          </p:nvPicPr>
          <p:blipFill>
            <a:blip r:embed="rId5"/>
            <a:srcRect/>
            <a:stretch>
              <a:fillRect/>
            </a:stretch>
          </p:blipFill>
          <p:spPr>
            <a:xfrm>
              <a:off x="921229" y="804227"/>
              <a:ext cx="584672" cy="589090"/>
            </a:xfrm>
            <a:prstGeom prst="rect">
              <a:avLst/>
            </a:prstGeom>
          </p:spPr>
        </p:pic>
      </p:grpSp>
      <p:pic>
        <p:nvPicPr>
          <p:cNvPr id="6" name="Picture 5" descr="A building with solar panels&#10;&#10;Description automatically generated">
            <a:extLst>
              <a:ext uri="{FF2B5EF4-FFF2-40B4-BE49-F238E27FC236}">
                <a16:creationId xmlns:a16="http://schemas.microsoft.com/office/drawing/2014/main" id="{155F3569-48BA-DEB3-CACD-D561ECAB782B}"/>
              </a:ext>
            </a:extLst>
          </p:cNvPr>
          <p:cNvPicPr>
            <a:picLocks noChangeAspect="1"/>
          </p:cNvPicPr>
          <p:nvPr/>
        </p:nvPicPr>
        <p:blipFill rotWithShape="1">
          <a:blip r:embed="rId6">
            <a:clrChange>
              <a:clrFrom>
                <a:srgbClr val="FFFFFF"/>
              </a:clrFrom>
              <a:clrTo>
                <a:srgbClr val="FFFFFF">
                  <a:alpha val="0"/>
                </a:srgbClr>
              </a:clrTo>
            </a:clrChange>
          </a:blip>
          <a:srcRect t="27139"/>
          <a:stretch/>
        </p:blipFill>
        <p:spPr>
          <a:xfrm>
            <a:off x="914399" y="2549399"/>
            <a:ext cx="10363200" cy="2861313"/>
          </a:xfrm>
          <a:prstGeom prst="rect">
            <a:avLst/>
          </a:prstGeom>
        </p:spPr>
      </p:pic>
      <p:sp>
        <p:nvSpPr>
          <p:cNvPr id="7" name="TextBox 6">
            <a:extLst>
              <a:ext uri="{FF2B5EF4-FFF2-40B4-BE49-F238E27FC236}">
                <a16:creationId xmlns:a16="http://schemas.microsoft.com/office/drawing/2014/main" id="{8B96A861-BF7D-8037-A262-8624E4CFD50B}"/>
              </a:ext>
            </a:extLst>
          </p:cNvPr>
          <p:cNvSpPr txBox="1"/>
          <p:nvPr/>
        </p:nvSpPr>
        <p:spPr>
          <a:xfrm>
            <a:off x="1233900" y="5525966"/>
            <a:ext cx="9724199" cy="1121846"/>
          </a:xfrm>
          <a:prstGeom prst="rect">
            <a:avLst/>
          </a:prstGeom>
          <a:solidFill>
            <a:srgbClr val="FFFAF7"/>
          </a:solidFill>
        </p:spPr>
        <p:txBody>
          <a:bodyPr wrap="square">
            <a:spAutoFit/>
          </a:bodyPr>
          <a:lstStyle/>
          <a:p>
            <a:pPr algn="just">
              <a:lnSpc>
                <a:spcPct val="150000"/>
              </a:lnSpc>
              <a:spcAft>
                <a:spcPts val="1333"/>
              </a:spcAft>
            </a:pPr>
            <a:r>
              <a:rPr lang="nl-NL" sz="2400" b="1" dirty="0" err="1">
                <a:latin typeface="UTM Avo" panose="02040603050506020204" pitchFamily="18" charset="0"/>
                <a:ea typeface="SimSun" panose="02010600030101010101" pitchFamily="2" charset="-122"/>
                <a:cs typeface="Arial" panose="020B0604020202020204" pitchFamily="34" charset="0"/>
              </a:rPr>
              <a:t>Đáp</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án</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Những</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tấm</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màu</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xanh</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được</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lắp</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trên</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mái</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nhà</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để</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thu</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nguồn</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ánh</a:t>
            </a:r>
            <a:r>
              <a:rPr lang="nl-NL" sz="2400" dirty="0">
                <a:latin typeface="UTM Avo" panose="02040603050506020204" pitchFamily="18" charset="0"/>
                <a:ea typeface="SimSun" panose="02010600030101010101" pitchFamily="2" charset="-122"/>
                <a:cs typeface="Arial" panose="020B0604020202020204" pitchFamily="34" charset="0"/>
              </a:rPr>
              <a:t> sáng </a:t>
            </a:r>
            <a:r>
              <a:rPr lang="nl-NL" sz="2400" dirty="0" err="1">
                <a:latin typeface="UTM Avo" panose="02040603050506020204" pitchFamily="18" charset="0"/>
                <a:ea typeface="SimSun" panose="02010600030101010101" pitchFamily="2" charset="-122"/>
                <a:cs typeface="Arial" panose="020B0604020202020204" pitchFamily="34" charset="0"/>
              </a:rPr>
              <a:t>từ</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mặt</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trời</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chiếu</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vào</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từ</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đó</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tạo</a:t>
            </a:r>
            <a:r>
              <a:rPr lang="nl-NL" sz="2400" dirty="0">
                <a:latin typeface="UTM Avo" panose="02040603050506020204" pitchFamily="18" charset="0"/>
                <a:ea typeface="SimSun" panose="02010600030101010101" pitchFamily="2" charset="-122"/>
                <a:cs typeface="Arial" panose="020B0604020202020204" pitchFamily="34" charset="0"/>
              </a:rPr>
              <a:t> ra </a:t>
            </a:r>
            <a:r>
              <a:rPr lang="nl-NL" sz="2400" dirty="0" err="1">
                <a:latin typeface="UTM Avo" panose="02040603050506020204" pitchFamily="18" charset="0"/>
                <a:ea typeface="SimSun" panose="02010600030101010101" pitchFamily="2" charset="-122"/>
                <a:cs typeface="Arial" panose="020B0604020202020204" pitchFamily="34" charset="0"/>
              </a:rPr>
              <a:t>nguồn</a:t>
            </a:r>
            <a:r>
              <a:rPr lang="nl-NL" sz="2400" dirty="0">
                <a:latin typeface="UTM Avo" panose="02040603050506020204" pitchFamily="18" charset="0"/>
                <a:ea typeface="SimSun" panose="02010600030101010101" pitchFamily="2" charset="-122"/>
                <a:cs typeface="Arial" panose="020B0604020202020204" pitchFamily="34" charset="0"/>
              </a:rPr>
              <a:t> </a:t>
            </a:r>
            <a:r>
              <a:rPr lang="nl-NL" sz="2400" dirty="0" err="1">
                <a:latin typeface="UTM Avo" panose="02040603050506020204" pitchFamily="18" charset="0"/>
                <a:ea typeface="SimSun" panose="02010600030101010101" pitchFamily="2" charset="-122"/>
                <a:cs typeface="Arial" panose="020B0604020202020204" pitchFamily="34" charset="0"/>
              </a:rPr>
              <a:t>điện</a:t>
            </a:r>
            <a:r>
              <a:rPr lang="nl-NL" sz="2400" dirty="0">
                <a:latin typeface="UTM Avo" panose="02040603050506020204" pitchFamily="18" charset="0"/>
                <a:ea typeface="SimSun" panose="02010600030101010101" pitchFamily="2" charset="-122"/>
                <a:cs typeface="Arial" panose="020B0604020202020204" pitchFamily="34" charset="0"/>
              </a:rPr>
              <a:t>. </a:t>
            </a:r>
            <a:endParaRPr lang="en-VN" sz="2400" dirty="0">
              <a:latin typeface="UTM Avo" panose="02040603050506020204" pitchFamily="18" charset="0"/>
              <a:ea typeface="Calibri" panose="020F0502020204030204" pitchFamily="34" charset="0"/>
              <a:cs typeface="Arial" panose="020B0604020202020204" pitchFamily="34" charset="0"/>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82107640-31A4-6C2B-7CC7-8DA4EDD86BE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Google Shape;964;p37">
            <a:extLst>
              <a:ext uri="{FF2B5EF4-FFF2-40B4-BE49-F238E27FC236}">
                <a16:creationId xmlns:a16="http://schemas.microsoft.com/office/drawing/2014/main" id="{BA6A4D0B-A69C-9528-0E4B-98F3B28AED2C}"/>
              </a:ext>
            </a:extLst>
          </p:cNvPr>
          <p:cNvSpPr/>
          <p:nvPr/>
        </p:nvSpPr>
        <p:spPr>
          <a:xfrm>
            <a:off x="783000" y="-4539197"/>
            <a:ext cx="2517368" cy="2239417"/>
          </a:xfrm>
          <a:custGeom>
            <a:avLst/>
            <a:gdLst/>
            <a:ahLst/>
            <a:cxnLst/>
            <a:rect l="l" t="t" r="r" b="b"/>
            <a:pathLst>
              <a:path w="41082" h="36548" extrusionOk="0">
                <a:moveTo>
                  <a:pt x="17835" y="0"/>
                </a:moveTo>
                <a:cubicBezTo>
                  <a:pt x="17186" y="0"/>
                  <a:pt x="16539" y="51"/>
                  <a:pt x="15897" y="169"/>
                </a:cubicBezTo>
                <a:cubicBezTo>
                  <a:pt x="13203" y="677"/>
                  <a:pt x="12356" y="2229"/>
                  <a:pt x="10652" y="3978"/>
                </a:cubicBezTo>
                <a:cubicBezTo>
                  <a:pt x="8618" y="6074"/>
                  <a:pt x="6004" y="7422"/>
                  <a:pt x="4140" y="9750"/>
                </a:cubicBezTo>
                <a:cubicBezTo>
                  <a:pt x="999" y="13693"/>
                  <a:pt x="0" y="19251"/>
                  <a:pt x="1597" y="24032"/>
                </a:cubicBezTo>
                <a:cubicBezTo>
                  <a:pt x="2757" y="27521"/>
                  <a:pt x="5174" y="30518"/>
                  <a:pt x="8145" y="32677"/>
                </a:cubicBezTo>
                <a:cubicBezTo>
                  <a:pt x="11719" y="35271"/>
                  <a:pt x="16121" y="36547"/>
                  <a:pt x="20530" y="36547"/>
                </a:cubicBezTo>
                <a:cubicBezTo>
                  <a:pt x="25719" y="36547"/>
                  <a:pt x="30919" y="34780"/>
                  <a:pt x="34792" y="31312"/>
                </a:cubicBezTo>
                <a:cubicBezTo>
                  <a:pt x="37870" y="28555"/>
                  <a:pt x="40154" y="24773"/>
                  <a:pt x="40573" y="20660"/>
                </a:cubicBezTo>
                <a:cubicBezTo>
                  <a:pt x="41082" y="15709"/>
                  <a:pt x="38807" y="10713"/>
                  <a:pt x="35238" y="7234"/>
                </a:cubicBezTo>
                <a:cubicBezTo>
                  <a:pt x="31670" y="3764"/>
                  <a:pt x="26924" y="1676"/>
                  <a:pt x="22071" y="561"/>
                </a:cubicBezTo>
                <a:cubicBezTo>
                  <a:pt x="20681" y="243"/>
                  <a:pt x="19254" y="0"/>
                  <a:pt x="17835" y="0"/>
                </a:cubicBezTo>
                <a:close/>
              </a:path>
            </a:pathLst>
          </a:custGeom>
          <a:solidFill>
            <a:srgbClr val="FFE7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 name="Google Shape;965;p37">
            <a:extLst>
              <a:ext uri="{FF2B5EF4-FFF2-40B4-BE49-F238E27FC236}">
                <a16:creationId xmlns:a16="http://schemas.microsoft.com/office/drawing/2014/main" id="{D530D71B-7C69-7023-0AF6-D21055C259E9}"/>
              </a:ext>
            </a:extLst>
          </p:cNvPr>
          <p:cNvSpPr txBox="1">
            <a:spLocks/>
          </p:cNvSpPr>
          <p:nvPr/>
        </p:nvSpPr>
        <p:spPr>
          <a:xfrm>
            <a:off x="805475" y="1536700"/>
            <a:ext cx="10326733" cy="3924484"/>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dk1"/>
              </a:buClr>
              <a:buSzPts val="7000"/>
              <a:buFont typeface="Adamina"/>
              <a:buNone/>
              <a:defRPr sz="6000" b="1" i="0" u="none" strike="noStrike" cap="none">
                <a:solidFill>
                  <a:schemeClr val="lt2"/>
                </a:solidFill>
                <a:latin typeface="Adamina"/>
                <a:ea typeface="Adamina"/>
                <a:cs typeface="Adamina"/>
                <a:sym typeface="Adamina"/>
              </a:defRPr>
            </a:lvl1pPr>
            <a:lvl2pPr marR="0" lvl="1"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9pPr>
          </a:lstStyle>
          <a:p>
            <a:pPr algn="ctr">
              <a:lnSpc>
                <a:spcPct val="150000"/>
              </a:lnSpc>
            </a:pPr>
            <a:r>
              <a:rPr lang="en-US" sz="4800" dirty="0">
                <a:solidFill>
                  <a:srgbClr val="070A0A"/>
                </a:solidFill>
                <a:latin typeface="UTM Avo" panose="02040603050506020204" pitchFamily="18" charset="0"/>
                <a:cs typeface="Arial" panose="020B0604020202020204" pitchFamily="34" charset="0"/>
              </a:rPr>
              <a:t>HOẠT ĐỘNG 1:</a:t>
            </a:r>
            <a:br>
              <a:rPr lang="en-US" sz="4800" dirty="0">
                <a:solidFill>
                  <a:srgbClr val="070A0A"/>
                </a:solidFill>
                <a:latin typeface="UTM Avo" panose="02040603050506020204" pitchFamily="18" charset="0"/>
                <a:cs typeface="Arial" panose="020B0604020202020204" pitchFamily="34" charset="0"/>
              </a:rPr>
            </a:br>
            <a:r>
              <a:rPr lang="en-US" sz="4800" dirty="0">
                <a:solidFill>
                  <a:srgbClr val="070A0A"/>
                </a:solidFill>
                <a:latin typeface="UTM Avo" panose="02040603050506020204" pitchFamily="18" charset="0"/>
                <a:cs typeface="Arial" panose="020B0604020202020204" pitchFamily="34" charset="0"/>
              </a:rPr>
              <a:t>TÌM HIỂU CÁCH TẠO RA ĐIỆN TỪ ÁNH SÁNG MẶT TRỜI</a:t>
            </a:r>
          </a:p>
        </p:txBody>
      </p:sp>
      <p:grpSp>
        <p:nvGrpSpPr>
          <p:cNvPr id="32" name="Google Shape;1017;p37">
            <a:extLst>
              <a:ext uri="{FF2B5EF4-FFF2-40B4-BE49-F238E27FC236}">
                <a16:creationId xmlns:a16="http://schemas.microsoft.com/office/drawing/2014/main" id="{D23475C9-F18E-22EA-6B3E-6662A35DEAF5}"/>
              </a:ext>
            </a:extLst>
          </p:cNvPr>
          <p:cNvGrpSpPr/>
          <p:nvPr/>
        </p:nvGrpSpPr>
        <p:grpSpPr>
          <a:xfrm flipH="1">
            <a:off x="564634" y="5256300"/>
            <a:ext cx="670433" cy="982000"/>
            <a:chOff x="6108925" y="2841025"/>
            <a:chExt cx="502825" cy="736500"/>
          </a:xfrm>
        </p:grpSpPr>
        <p:sp>
          <p:nvSpPr>
            <p:cNvPr id="220" name="Google Shape;1018;p37">
              <a:extLst>
                <a:ext uri="{FF2B5EF4-FFF2-40B4-BE49-F238E27FC236}">
                  <a16:creationId xmlns:a16="http://schemas.microsoft.com/office/drawing/2014/main" id="{7F8CD236-0C11-167C-D4B0-7D3858CCBAEF}"/>
                </a:ext>
              </a:extLst>
            </p:cNvPr>
            <p:cNvSpPr/>
            <p:nvPr/>
          </p:nvSpPr>
          <p:spPr>
            <a:xfrm>
              <a:off x="6108925" y="2841025"/>
              <a:ext cx="502825" cy="736500"/>
            </a:xfrm>
            <a:custGeom>
              <a:avLst/>
              <a:gdLst/>
              <a:ahLst/>
              <a:cxnLst/>
              <a:rect l="l" t="t" r="r" b="b"/>
              <a:pathLst>
                <a:path w="20113" h="29460" extrusionOk="0">
                  <a:moveTo>
                    <a:pt x="20098" y="0"/>
                  </a:moveTo>
                  <a:cubicBezTo>
                    <a:pt x="20098" y="0"/>
                    <a:pt x="15957" y="666"/>
                    <a:pt x="12955" y="3121"/>
                  </a:cubicBezTo>
                  <a:lnTo>
                    <a:pt x="14375" y="5103"/>
                  </a:lnTo>
                  <a:lnTo>
                    <a:pt x="14375" y="5103"/>
                  </a:lnTo>
                  <a:lnTo>
                    <a:pt x="12156" y="4156"/>
                  </a:lnTo>
                  <a:lnTo>
                    <a:pt x="8592" y="9243"/>
                  </a:lnTo>
                  <a:lnTo>
                    <a:pt x="10367" y="11225"/>
                  </a:lnTo>
                  <a:lnTo>
                    <a:pt x="7335" y="11151"/>
                  </a:lnTo>
                  <a:lnTo>
                    <a:pt x="4673" y="15854"/>
                  </a:lnTo>
                  <a:lnTo>
                    <a:pt x="6685" y="17481"/>
                  </a:lnTo>
                  <a:lnTo>
                    <a:pt x="3002" y="16978"/>
                  </a:lnTo>
                  <a:cubicBezTo>
                    <a:pt x="3002" y="16978"/>
                    <a:pt x="0" y="23308"/>
                    <a:pt x="1863" y="29460"/>
                  </a:cubicBezTo>
                  <a:cubicBezTo>
                    <a:pt x="1863" y="29460"/>
                    <a:pt x="13739" y="21651"/>
                    <a:pt x="16815" y="14005"/>
                  </a:cubicBezTo>
                  <a:lnTo>
                    <a:pt x="14700" y="13177"/>
                  </a:lnTo>
                  <a:lnTo>
                    <a:pt x="17835" y="11861"/>
                  </a:lnTo>
                  <a:lnTo>
                    <a:pt x="19640" y="7350"/>
                  </a:lnTo>
                  <a:lnTo>
                    <a:pt x="16800" y="7069"/>
                  </a:lnTo>
                  <a:lnTo>
                    <a:pt x="19373" y="6389"/>
                  </a:lnTo>
                  <a:cubicBezTo>
                    <a:pt x="19373" y="6389"/>
                    <a:pt x="20113" y="2781"/>
                    <a:pt x="20098" y="0"/>
                  </a:cubicBezTo>
                  <a:close/>
                </a:path>
              </a:pathLst>
            </a:custGeom>
            <a:solidFill>
              <a:srgbClr val="88CD7C"/>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1" name="Google Shape;1019;p37">
              <a:extLst>
                <a:ext uri="{FF2B5EF4-FFF2-40B4-BE49-F238E27FC236}">
                  <a16:creationId xmlns:a16="http://schemas.microsoft.com/office/drawing/2014/main" id="{F66DC1AE-7F6F-A1CF-362A-5414C9DA9054}"/>
                </a:ext>
              </a:extLst>
            </p:cNvPr>
            <p:cNvSpPr/>
            <p:nvPr/>
          </p:nvSpPr>
          <p:spPr>
            <a:xfrm>
              <a:off x="6183600" y="2901275"/>
              <a:ext cx="380475" cy="616725"/>
            </a:xfrm>
            <a:custGeom>
              <a:avLst/>
              <a:gdLst/>
              <a:ahLst/>
              <a:cxnLst/>
              <a:rect l="l" t="t" r="r" b="b"/>
              <a:pathLst>
                <a:path w="15219" h="24669" fill="none" extrusionOk="0">
                  <a:moveTo>
                    <a:pt x="0" y="24669"/>
                  </a:moveTo>
                  <a:cubicBezTo>
                    <a:pt x="0" y="24669"/>
                    <a:pt x="2189" y="19197"/>
                    <a:pt x="4585" y="16402"/>
                  </a:cubicBezTo>
                  <a:cubicBezTo>
                    <a:pt x="6981" y="13607"/>
                    <a:pt x="11284" y="8445"/>
                    <a:pt x="12586" y="4585"/>
                  </a:cubicBezTo>
                  <a:cubicBezTo>
                    <a:pt x="13887" y="726"/>
                    <a:pt x="15218" y="1"/>
                    <a:pt x="15218" y="1"/>
                  </a:cubicBez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2" name="Google Shape;1020;p37">
              <a:extLst>
                <a:ext uri="{FF2B5EF4-FFF2-40B4-BE49-F238E27FC236}">
                  <a16:creationId xmlns:a16="http://schemas.microsoft.com/office/drawing/2014/main" id="{A588C295-BE12-603E-02C5-95EDC469F2B8}"/>
                </a:ext>
              </a:extLst>
            </p:cNvPr>
            <p:cNvSpPr/>
            <p:nvPr/>
          </p:nvSpPr>
          <p:spPr>
            <a:xfrm>
              <a:off x="6189875" y="3393375"/>
              <a:ext cx="101700" cy="67700"/>
            </a:xfrm>
            <a:custGeom>
              <a:avLst/>
              <a:gdLst/>
              <a:ahLst/>
              <a:cxnLst/>
              <a:rect l="l" t="t" r="r" b="b"/>
              <a:pathLst>
                <a:path w="4068" h="2708" fill="none" extrusionOk="0">
                  <a:moveTo>
                    <a:pt x="4068" y="1154"/>
                  </a:moveTo>
                  <a:lnTo>
                    <a:pt x="755" y="2707"/>
                  </a:lnTo>
                  <a:lnTo>
                    <a:pt x="1"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3" name="Google Shape;1021;p37">
              <a:extLst>
                <a:ext uri="{FF2B5EF4-FFF2-40B4-BE49-F238E27FC236}">
                  <a16:creationId xmlns:a16="http://schemas.microsoft.com/office/drawing/2014/main" id="{D72F8A42-EAAE-E700-61BD-75C882E7C6FC}"/>
                </a:ext>
              </a:extLst>
            </p:cNvPr>
            <p:cNvSpPr/>
            <p:nvPr/>
          </p:nvSpPr>
          <p:spPr>
            <a:xfrm>
              <a:off x="6234625" y="3310200"/>
              <a:ext cx="156400" cy="63625"/>
            </a:xfrm>
            <a:custGeom>
              <a:avLst/>
              <a:gdLst/>
              <a:ahLst/>
              <a:cxnLst/>
              <a:rect l="l" t="t" r="r" b="b"/>
              <a:pathLst>
                <a:path w="6256" h="2545" fill="none" extrusionOk="0">
                  <a:moveTo>
                    <a:pt x="6256" y="562"/>
                  </a:moveTo>
                  <a:lnTo>
                    <a:pt x="799" y="2544"/>
                  </a:lnTo>
                  <a:lnTo>
                    <a:pt x="0"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4" name="Google Shape;1022;p37">
              <a:extLst>
                <a:ext uri="{FF2B5EF4-FFF2-40B4-BE49-F238E27FC236}">
                  <a16:creationId xmlns:a16="http://schemas.microsoft.com/office/drawing/2014/main" id="{E06120F6-B601-0D50-4890-CF1AB216BA94}"/>
                </a:ext>
              </a:extLst>
            </p:cNvPr>
            <p:cNvSpPr/>
            <p:nvPr/>
          </p:nvSpPr>
          <p:spPr>
            <a:xfrm>
              <a:off x="6318175" y="3190400"/>
              <a:ext cx="129800" cy="76575"/>
            </a:xfrm>
            <a:custGeom>
              <a:avLst/>
              <a:gdLst/>
              <a:ahLst/>
              <a:cxnLst/>
              <a:rect l="l" t="t" r="r" b="b"/>
              <a:pathLst>
                <a:path w="5192" h="3063" fill="none" extrusionOk="0">
                  <a:moveTo>
                    <a:pt x="5191" y="1376"/>
                  </a:moveTo>
                  <a:lnTo>
                    <a:pt x="577" y="3062"/>
                  </a:lnTo>
                  <a:lnTo>
                    <a:pt x="1"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5" name="Google Shape;1023;p37">
              <a:extLst>
                <a:ext uri="{FF2B5EF4-FFF2-40B4-BE49-F238E27FC236}">
                  <a16:creationId xmlns:a16="http://schemas.microsoft.com/office/drawing/2014/main" id="{20AC334F-6C25-3614-0345-EB2FBAB29979}"/>
                </a:ext>
              </a:extLst>
            </p:cNvPr>
            <p:cNvSpPr/>
            <p:nvPr/>
          </p:nvSpPr>
          <p:spPr>
            <a:xfrm>
              <a:off x="6401725" y="3102425"/>
              <a:ext cx="81375" cy="70250"/>
            </a:xfrm>
            <a:custGeom>
              <a:avLst/>
              <a:gdLst/>
              <a:ahLst/>
              <a:cxnLst/>
              <a:rect l="l" t="t" r="r" b="b"/>
              <a:pathLst>
                <a:path w="3255" h="2810" fill="none" extrusionOk="0">
                  <a:moveTo>
                    <a:pt x="3254" y="1272"/>
                  </a:moveTo>
                  <a:lnTo>
                    <a:pt x="297" y="2810"/>
                  </a:lnTo>
                  <a:lnTo>
                    <a:pt x="1"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6" name="Google Shape;1024;p37">
              <a:extLst>
                <a:ext uri="{FF2B5EF4-FFF2-40B4-BE49-F238E27FC236}">
                  <a16:creationId xmlns:a16="http://schemas.microsoft.com/office/drawing/2014/main" id="{5114CFE2-60BA-94D3-BF2C-26CBB3A9B1AD}"/>
                </a:ext>
              </a:extLst>
            </p:cNvPr>
            <p:cNvSpPr/>
            <p:nvPr/>
          </p:nvSpPr>
          <p:spPr>
            <a:xfrm>
              <a:off x="6431300" y="3017750"/>
              <a:ext cx="104300" cy="74700"/>
            </a:xfrm>
            <a:custGeom>
              <a:avLst/>
              <a:gdLst/>
              <a:ahLst/>
              <a:cxnLst/>
              <a:rect l="l" t="t" r="r" b="b"/>
              <a:pathLst>
                <a:path w="4172" h="2988" fill="none" extrusionOk="0">
                  <a:moveTo>
                    <a:pt x="4171" y="1642"/>
                  </a:moveTo>
                  <a:lnTo>
                    <a:pt x="1228" y="2988"/>
                  </a:lnTo>
                  <a:lnTo>
                    <a:pt x="1"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7" name="Google Shape;1025;p37">
              <a:extLst>
                <a:ext uri="{FF2B5EF4-FFF2-40B4-BE49-F238E27FC236}">
                  <a16:creationId xmlns:a16="http://schemas.microsoft.com/office/drawing/2014/main" id="{DEE6FD68-C614-AFA7-D67D-6496F27B26B0}"/>
                </a:ext>
              </a:extLst>
            </p:cNvPr>
            <p:cNvSpPr/>
            <p:nvPr/>
          </p:nvSpPr>
          <p:spPr>
            <a:xfrm>
              <a:off x="6498975" y="2912375"/>
              <a:ext cx="66200" cy="81000"/>
            </a:xfrm>
            <a:custGeom>
              <a:avLst/>
              <a:gdLst/>
              <a:ahLst/>
              <a:cxnLst/>
              <a:rect l="l" t="t" r="r" b="b"/>
              <a:pathLst>
                <a:path w="2648" h="3240" fill="none" extrusionOk="0">
                  <a:moveTo>
                    <a:pt x="2647" y="2145"/>
                  </a:moveTo>
                  <a:lnTo>
                    <a:pt x="296" y="3239"/>
                  </a:lnTo>
                  <a:lnTo>
                    <a:pt x="0"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grpSp>
        <p:nvGrpSpPr>
          <p:cNvPr id="228" name="Google Shape;1026;p37">
            <a:extLst>
              <a:ext uri="{FF2B5EF4-FFF2-40B4-BE49-F238E27FC236}">
                <a16:creationId xmlns:a16="http://schemas.microsoft.com/office/drawing/2014/main" id="{EF6497FD-BCAC-0294-9ABB-EFFD1F517FAB}"/>
              </a:ext>
            </a:extLst>
          </p:cNvPr>
          <p:cNvGrpSpPr/>
          <p:nvPr/>
        </p:nvGrpSpPr>
        <p:grpSpPr>
          <a:xfrm flipH="1">
            <a:off x="512300" y="5882334"/>
            <a:ext cx="666000" cy="388433"/>
            <a:chOff x="6432425" y="3554250"/>
            <a:chExt cx="499500" cy="291325"/>
          </a:xfrm>
        </p:grpSpPr>
        <p:sp>
          <p:nvSpPr>
            <p:cNvPr id="229" name="Google Shape;1027;p37">
              <a:extLst>
                <a:ext uri="{FF2B5EF4-FFF2-40B4-BE49-F238E27FC236}">
                  <a16:creationId xmlns:a16="http://schemas.microsoft.com/office/drawing/2014/main" id="{08A6E22A-F6B5-72CB-7DC7-23D52BC3FD63}"/>
                </a:ext>
              </a:extLst>
            </p:cNvPr>
            <p:cNvSpPr/>
            <p:nvPr/>
          </p:nvSpPr>
          <p:spPr>
            <a:xfrm>
              <a:off x="6432425" y="3554250"/>
              <a:ext cx="499500" cy="291325"/>
            </a:xfrm>
            <a:custGeom>
              <a:avLst/>
              <a:gdLst/>
              <a:ahLst/>
              <a:cxnLst/>
              <a:rect l="l" t="t" r="r" b="b"/>
              <a:pathLst>
                <a:path w="19980" h="11653" extrusionOk="0">
                  <a:moveTo>
                    <a:pt x="16277" y="0"/>
                  </a:moveTo>
                  <a:cubicBezTo>
                    <a:pt x="15819" y="0"/>
                    <a:pt x="15346" y="34"/>
                    <a:pt x="14878" y="117"/>
                  </a:cubicBezTo>
                  <a:lnTo>
                    <a:pt x="15055" y="1714"/>
                  </a:lnTo>
                  <a:lnTo>
                    <a:pt x="14079" y="443"/>
                  </a:lnTo>
                  <a:lnTo>
                    <a:pt x="10382" y="2217"/>
                  </a:lnTo>
                  <a:lnTo>
                    <a:pt x="10767" y="3933"/>
                  </a:lnTo>
                  <a:lnTo>
                    <a:pt x="9051" y="2912"/>
                  </a:lnTo>
                  <a:lnTo>
                    <a:pt x="6005" y="4761"/>
                  </a:lnTo>
                  <a:lnTo>
                    <a:pt x="6626" y="6329"/>
                  </a:lnTo>
                  <a:lnTo>
                    <a:pt x="4674" y="4850"/>
                  </a:lnTo>
                  <a:cubicBezTo>
                    <a:pt x="4674" y="4850"/>
                    <a:pt x="917" y="7526"/>
                    <a:pt x="0" y="11653"/>
                  </a:cubicBezTo>
                  <a:cubicBezTo>
                    <a:pt x="0" y="11653"/>
                    <a:pt x="9332" y="11002"/>
                    <a:pt x="13576" y="7615"/>
                  </a:cubicBezTo>
                  <a:lnTo>
                    <a:pt x="12630" y="6447"/>
                  </a:lnTo>
                  <a:lnTo>
                    <a:pt x="14848" y="6713"/>
                  </a:lnTo>
                  <a:lnTo>
                    <a:pt x="17348" y="4702"/>
                  </a:lnTo>
                  <a:lnTo>
                    <a:pt x="15795" y="3622"/>
                  </a:lnTo>
                  <a:lnTo>
                    <a:pt x="17495" y="4066"/>
                  </a:lnTo>
                  <a:cubicBezTo>
                    <a:pt x="17495" y="4066"/>
                    <a:pt x="19093" y="2232"/>
                    <a:pt x="19980" y="635"/>
                  </a:cubicBezTo>
                  <a:cubicBezTo>
                    <a:pt x="19980" y="635"/>
                    <a:pt x="18262" y="0"/>
                    <a:pt x="16277" y="0"/>
                  </a:cubicBezTo>
                  <a:close/>
                </a:path>
              </a:pathLst>
            </a:custGeom>
            <a:solidFill>
              <a:srgbClr val="9AD65E"/>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0" name="Google Shape;1028;p37">
              <a:extLst>
                <a:ext uri="{FF2B5EF4-FFF2-40B4-BE49-F238E27FC236}">
                  <a16:creationId xmlns:a16="http://schemas.microsoft.com/office/drawing/2014/main" id="{76AF819D-CA9E-BC19-D004-5DE744C425C8}"/>
                </a:ext>
              </a:extLst>
            </p:cNvPr>
            <p:cNvSpPr/>
            <p:nvPr/>
          </p:nvSpPr>
          <p:spPr>
            <a:xfrm>
              <a:off x="6467550" y="3588975"/>
              <a:ext cx="417800" cy="231450"/>
            </a:xfrm>
            <a:custGeom>
              <a:avLst/>
              <a:gdLst/>
              <a:ahLst/>
              <a:cxnLst/>
              <a:rect l="l" t="t" r="r" b="b"/>
              <a:pathLst>
                <a:path w="16712" h="9258" fill="none" extrusionOk="0">
                  <a:moveTo>
                    <a:pt x="0" y="9258"/>
                  </a:moveTo>
                  <a:cubicBezTo>
                    <a:pt x="0" y="9258"/>
                    <a:pt x="3032" y="6833"/>
                    <a:pt x="5309" y="5990"/>
                  </a:cubicBezTo>
                  <a:cubicBezTo>
                    <a:pt x="7587" y="5161"/>
                    <a:pt x="11713" y="3594"/>
                    <a:pt x="13724" y="1790"/>
                  </a:cubicBezTo>
                  <a:cubicBezTo>
                    <a:pt x="15721" y="0"/>
                    <a:pt x="16712" y="15"/>
                    <a:pt x="16712" y="15"/>
                  </a:cubicBez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1" name="Google Shape;1029;p37">
              <a:extLst>
                <a:ext uri="{FF2B5EF4-FFF2-40B4-BE49-F238E27FC236}">
                  <a16:creationId xmlns:a16="http://schemas.microsoft.com/office/drawing/2014/main" id="{0B948D0E-5907-44D4-80E2-569BCCBB90F2}"/>
                </a:ext>
              </a:extLst>
            </p:cNvPr>
            <p:cNvSpPr/>
            <p:nvPr/>
          </p:nvSpPr>
          <p:spPr>
            <a:xfrm>
              <a:off x="6500450" y="3750900"/>
              <a:ext cx="60275" cy="49575"/>
            </a:xfrm>
            <a:custGeom>
              <a:avLst/>
              <a:gdLst/>
              <a:ahLst/>
              <a:cxnLst/>
              <a:rect l="l" t="t" r="r" b="b"/>
              <a:pathLst>
                <a:path w="2411" h="1983" fill="none" extrusionOk="0">
                  <a:moveTo>
                    <a:pt x="2411" y="1982"/>
                  </a:moveTo>
                  <a:lnTo>
                    <a:pt x="0" y="1805"/>
                  </a:lnTo>
                  <a:lnTo>
                    <a:pt x="444"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2" name="Google Shape;1030;p37">
              <a:extLst>
                <a:ext uri="{FF2B5EF4-FFF2-40B4-BE49-F238E27FC236}">
                  <a16:creationId xmlns:a16="http://schemas.microsoft.com/office/drawing/2014/main" id="{61C85B7E-EDDF-E7F5-F15D-FE9A164B2FF8}"/>
                </a:ext>
              </a:extLst>
            </p:cNvPr>
            <p:cNvSpPr/>
            <p:nvPr/>
          </p:nvSpPr>
          <p:spPr>
            <a:xfrm>
              <a:off x="6555175" y="3717625"/>
              <a:ext cx="94300" cy="58825"/>
            </a:xfrm>
            <a:custGeom>
              <a:avLst/>
              <a:gdLst/>
              <a:ahLst/>
              <a:cxnLst/>
              <a:rect l="l" t="t" r="r" b="b"/>
              <a:pathLst>
                <a:path w="3772" h="2353" fill="none" extrusionOk="0">
                  <a:moveTo>
                    <a:pt x="3771" y="2352"/>
                  </a:moveTo>
                  <a:lnTo>
                    <a:pt x="0" y="1716"/>
                  </a:lnTo>
                  <a:lnTo>
                    <a:pt x="355"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3" name="Google Shape;1031;p37">
              <a:extLst>
                <a:ext uri="{FF2B5EF4-FFF2-40B4-BE49-F238E27FC236}">
                  <a16:creationId xmlns:a16="http://schemas.microsoft.com/office/drawing/2014/main" id="{F30021F6-9664-0302-F6DB-0BC5A2A95F97}"/>
                </a:ext>
              </a:extLst>
            </p:cNvPr>
            <p:cNvSpPr/>
            <p:nvPr/>
          </p:nvSpPr>
          <p:spPr>
            <a:xfrm>
              <a:off x="6634275" y="3676225"/>
              <a:ext cx="79900" cy="61400"/>
            </a:xfrm>
            <a:custGeom>
              <a:avLst/>
              <a:gdLst/>
              <a:ahLst/>
              <a:cxnLst/>
              <a:rect l="l" t="t" r="r" b="b"/>
              <a:pathLst>
                <a:path w="3196" h="2456" fill="none" extrusionOk="0">
                  <a:moveTo>
                    <a:pt x="3195" y="2455"/>
                  </a:moveTo>
                  <a:lnTo>
                    <a:pt x="1" y="1938"/>
                  </a:lnTo>
                  <a:lnTo>
                    <a:pt x="666"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4" name="Google Shape;1032;p37">
              <a:extLst>
                <a:ext uri="{FF2B5EF4-FFF2-40B4-BE49-F238E27FC236}">
                  <a16:creationId xmlns:a16="http://schemas.microsoft.com/office/drawing/2014/main" id="{8527CE6A-5102-0C7E-7762-8E72B090A0EA}"/>
                </a:ext>
              </a:extLst>
            </p:cNvPr>
            <p:cNvSpPr/>
            <p:nvPr/>
          </p:nvSpPr>
          <p:spPr>
            <a:xfrm>
              <a:off x="6708600" y="3652175"/>
              <a:ext cx="55125" cy="44775"/>
            </a:xfrm>
            <a:custGeom>
              <a:avLst/>
              <a:gdLst/>
              <a:ahLst/>
              <a:cxnLst/>
              <a:rect l="l" t="t" r="r" b="b"/>
              <a:pathLst>
                <a:path w="2205" h="1791" fill="none" extrusionOk="0">
                  <a:moveTo>
                    <a:pt x="2204" y="1790"/>
                  </a:moveTo>
                  <a:lnTo>
                    <a:pt x="1" y="1716"/>
                  </a:lnTo>
                  <a:lnTo>
                    <a:pt x="740"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5" name="Google Shape;1033;p37">
              <a:extLst>
                <a:ext uri="{FF2B5EF4-FFF2-40B4-BE49-F238E27FC236}">
                  <a16:creationId xmlns:a16="http://schemas.microsoft.com/office/drawing/2014/main" id="{21DF19F5-E854-7812-4A75-81196F6FE2EF}"/>
                </a:ext>
              </a:extLst>
            </p:cNvPr>
            <p:cNvSpPr/>
            <p:nvPr/>
          </p:nvSpPr>
          <p:spPr>
            <a:xfrm>
              <a:off x="6765175" y="3613375"/>
              <a:ext cx="52900" cy="57325"/>
            </a:xfrm>
            <a:custGeom>
              <a:avLst/>
              <a:gdLst/>
              <a:ahLst/>
              <a:cxnLst/>
              <a:rect l="l" t="t" r="r" b="b"/>
              <a:pathLst>
                <a:path w="2116" h="2293" fill="none" extrusionOk="0">
                  <a:moveTo>
                    <a:pt x="2115" y="2292"/>
                  </a:moveTo>
                  <a:lnTo>
                    <a:pt x="0" y="2100"/>
                  </a:lnTo>
                  <a:lnTo>
                    <a:pt x="252"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6" name="Google Shape;1034;p37">
              <a:extLst>
                <a:ext uri="{FF2B5EF4-FFF2-40B4-BE49-F238E27FC236}">
                  <a16:creationId xmlns:a16="http://schemas.microsoft.com/office/drawing/2014/main" id="{718154E4-C06F-2FD1-B414-C974990D8D3D}"/>
                </a:ext>
              </a:extLst>
            </p:cNvPr>
            <p:cNvSpPr/>
            <p:nvPr/>
          </p:nvSpPr>
          <p:spPr>
            <a:xfrm>
              <a:off x="6822475" y="3574925"/>
              <a:ext cx="42550" cy="52150"/>
            </a:xfrm>
            <a:custGeom>
              <a:avLst/>
              <a:gdLst/>
              <a:ahLst/>
              <a:cxnLst/>
              <a:rect l="l" t="t" r="r" b="b"/>
              <a:pathLst>
                <a:path w="1702" h="2086" fill="none" extrusionOk="0">
                  <a:moveTo>
                    <a:pt x="1701" y="2085"/>
                  </a:moveTo>
                  <a:lnTo>
                    <a:pt x="0" y="1952"/>
                  </a:lnTo>
                  <a:lnTo>
                    <a:pt x="873"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grpSp>
        <p:nvGrpSpPr>
          <p:cNvPr id="237" name="Google Shape;1053;p37">
            <a:extLst>
              <a:ext uri="{FF2B5EF4-FFF2-40B4-BE49-F238E27FC236}">
                <a16:creationId xmlns:a16="http://schemas.microsoft.com/office/drawing/2014/main" id="{A5C362C5-D718-BB7D-7587-09351BB3BE49}"/>
              </a:ext>
            </a:extLst>
          </p:cNvPr>
          <p:cNvGrpSpPr/>
          <p:nvPr/>
        </p:nvGrpSpPr>
        <p:grpSpPr>
          <a:xfrm>
            <a:off x="194834" y="6231234"/>
            <a:ext cx="12089836" cy="113500"/>
            <a:chOff x="0" y="4675850"/>
            <a:chExt cx="9067377" cy="85125"/>
          </a:xfrm>
        </p:grpSpPr>
        <p:sp>
          <p:nvSpPr>
            <p:cNvPr id="238" name="Google Shape;1054;p37">
              <a:extLst>
                <a:ext uri="{FF2B5EF4-FFF2-40B4-BE49-F238E27FC236}">
                  <a16:creationId xmlns:a16="http://schemas.microsoft.com/office/drawing/2014/main" id="{CB12F540-EAA2-686E-DDA1-3C8400BD84E8}"/>
                </a:ext>
              </a:extLst>
            </p:cNvPr>
            <p:cNvSpPr/>
            <p:nvPr/>
          </p:nvSpPr>
          <p:spPr>
            <a:xfrm flipH="1">
              <a:off x="5762748" y="4675850"/>
              <a:ext cx="3304628" cy="84052"/>
            </a:xfrm>
            <a:custGeom>
              <a:avLst/>
              <a:gdLst/>
              <a:ahLst/>
              <a:cxnLst/>
              <a:rect l="l" t="t" r="r" b="b"/>
              <a:pathLst>
                <a:path w="79875" h="2328" extrusionOk="0">
                  <a:moveTo>
                    <a:pt x="2331" y="1"/>
                  </a:moveTo>
                  <a:cubicBezTo>
                    <a:pt x="1885" y="1"/>
                    <a:pt x="1439" y="20"/>
                    <a:pt x="991" y="65"/>
                  </a:cubicBezTo>
                  <a:cubicBezTo>
                    <a:pt x="0" y="169"/>
                    <a:pt x="15" y="1603"/>
                    <a:pt x="1006" y="1677"/>
                  </a:cubicBezTo>
                  <a:cubicBezTo>
                    <a:pt x="3757" y="1855"/>
                    <a:pt x="6478" y="2165"/>
                    <a:pt x="9228" y="2209"/>
                  </a:cubicBezTo>
                  <a:cubicBezTo>
                    <a:pt x="11743" y="2254"/>
                    <a:pt x="14257" y="2254"/>
                    <a:pt x="16771" y="2269"/>
                  </a:cubicBezTo>
                  <a:cubicBezTo>
                    <a:pt x="21917" y="2298"/>
                    <a:pt x="27049" y="2283"/>
                    <a:pt x="32196" y="2298"/>
                  </a:cubicBezTo>
                  <a:cubicBezTo>
                    <a:pt x="42459" y="2298"/>
                    <a:pt x="52737" y="2313"/>
                    <a:pt x="63015" y="2313"/>
                  </a:cubicBezTo>
                  <a:cubicBezTo>
                    <a:pt x="68635" y="2313"/>
                    <a:pt x="74255" y="2313"/>
                    <a:pt x="79875" y="2328"/>
                  </a:cubicBezTo>
                  <a:lnTo>
                    <a:pt x="79875" y="524"/>
                  </a:lnTo>
                  <a:cubicBezTo>
                    <a:pt x="65234" y="538"/>
                    <a:pt x="50593" y="538"/>
                    <a:pt x="35967" y="553"/>
                  </a:cubicBezTo>
                  <a:cubicBezTo>
                    <a:pt x="33083" y="553"/>
                    <a:pt x="30199" y="549"/>
                    <a:pt x="27315" y="549"/>
                  </a:cubicBezTo>
                  <a:cubicBezTo>
                    <a:pt x="24431" y="549"/>
                    <a:pt x="21548" y="553"/>
                    <a:pt x="18664" y="568"/>
                  </a:cubicBezTo>
                  <a:cubicBezTo>
                    <a:pt x="15839" y="583"/>
                    <a:pt x="13000" y="568"/>
                    <a:pt x="10175" y="612"/>
                  </a:cubicBezTo>
                  <a:cubicBezTo>
                    <a:pt x="10078" y="614"/>
                    <a:pt x="9982" y="615"/>
                    <a:pt x="9885" y="615"/>
                  </a:cubicBezTo>
                  <a:cubicBezTo>
                    <a:pt x="7356" y="615"/>
                    <a:pt x="4854" y="1"/>
                    <a:pt x="2331" y="1"/>
                  </a:cubicBezTo>
                  <a:close/>
                </a:path>
              </a:pathLst>
            </a:custGeom>
            <a:solidFill>
              <a:srgbClr val="BA8C4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9" name="Google Shape;1055;p37">
              <a:extLst>
                <a:ext uri="{FF2B5EF4-FFF2-40B4-BE49-F238E27FC236}">
                  <a16:creationId xmlns:a16="http://schemas.microsoft.com/office/drawing/2014/main" id="{6DF0A361-B7A9-303F-3A6C-1F3ACC73FC42}"/>
                </a:ext>
              </a:extLst>
            </p:cNvPr>
            <p:cNvSpPr/>
            <p:nvPr/>
          </p:nvSpPr>
          <p:spPr>
            <a:xfrm>
              <a:off x="0" y="4693101"/>
              <a:ext cx="2980136" cy="66802"/>
            </a:xfrm>
            <a:custGeom>
              <a:avLst/>
              <a:gdLst/>
              <a:ahLst/>
              <a:cxnLst/>
              <a:rect l="l" t="t" r="r" b="b"/>
              <a:pathLst>
                <a:path w="79875" h="2328" extrusionOk="0">
                  <a:moveTo>
                    <a:pt x="2331" y="1"/>
                  </a:moveTo>
                  <a:cubicBezTo>
                    <a:pt x="1885" y="1"/>
                    <a:pt x="1439" y="20"/>
                    <a:pt x="991" y="65"/>
                  </a:cubicBezTo>
                  <a:cubicBezTo>
                    <a:pt x="0" y="169"/>
                    <a:pt x="15" y="1603"/>
                    <a:pt x="1006" y="1677"/>
                  </a:cubicBezTo>
                  <a:cubicBezTo>
                    <a:pt x="3757" y="1855"/>
                    <a:pt x="6478" y="2165"/>
                    <a:pt x="9228" y="2209"/>
                  </a:cubicBezTo>
                  <a:cubicBezTo>
                    <a:pt x="11743" y="2254"/>
                    <a:pt x="14257" y="2254"/>
                    <a:pt x="16771" y="2269"/>
                  </a:cubicBezTo>
                  <a:cubicBezTo>
                    <a:pt x="21917" y="2298"/>
                    <a:pt x="27049" y="2283"/>
                    <a:pt x="32196" y="2298"/>
                  </a:cubicBezTo>
                  <a:cubicBezTo>
                    <a:pt x="42459" y="2298"/>
                    <a:pt x="52737" y="2313"/>
                    <a:pt x="63015" y="2313"/>
                  </a:cubicBezTo>
                  <a:cubicBezTo>
                    <a:pt x="68635" y="2313"/>
                    <a:pt x="74255" y="2313"/>
                    <a:pt x="79875" y="2328"/>
                  </a:cubicBezTo>
                  <a:lnTo>
                    <a:pt x="79875" y="524"/>
                  </a:lnTo>
                  <a:cubicBezTo>
                    <a:pt x="65234" y="538"/>
                    <a:pt x="50593" y="538"/>
                    <a:pt x="35967" y="553"/>
                  </a:cubicBezTo>
                  <a:cubicBezTo>
                    <a:pt x="33083" y="553"/>
                    <a:pt x="30199" y="549"/>
                    <a:pt x="27315" y="549"/>
                  </a:cubicBezTo>
                  <a:cubicBezTo>
                    <a:pt x="24431" y="549"/>
                    <a:pt x="21548" y="553"/>
                    <a:pt x="18664" y="568"/>
                  </a:cubicBezTo>
                  <a:cubicBezTo>
                    <a:pt x="15839" y="583"/>
                    <a:pt x="13000" y="568"/>
                    <a:pt x="10175" y="612"/>
                  </a:cubicBezTo>
                  <a:cubicBezTo>
                    <a:pt x="10078" y="614"/>
                    <a:pt x="9982" y="615"/>
                    <a:pt x="9885" y="615"/>
                  </a:cubicBezTo>
                  <a:cubicBezTo>
                    <a:pt x="7356" y="615"/>
                    <a:pt x="4854" y="1"/>
                    <a:pt x="2331" y="1"/>
                  </a:cubicBezTo>
                  <a:close/>
                </a:path>
              </a:pathLst>
            </a:custGeom>
            <a:solidFill>
              <a:srgbClr val="BA8C4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0" name="Google Shape;1056;p37">
              <a:extLst>
                <a:ext uri="{FF2B5EF4-FFF2-40B4-BE49-F238E27FC236}">
                  <a16:creationId xmlns:a16="http://schemas.microsoft.com/office/drawing/2014/main" id="{9B8832F8-8CD5-4759-3284-BA3C65F50171}"/>
                </a:ext>
              </a:extLst>
            </p:cNvPr>
            <p:cNvSpPr/>
            <p:nvPr/>
          </p:nvSpPr>
          <p:spPr>
            <a:xfrm flipH="1">
              <a:off x="2921181" y="4694185"/>
              <a:ext cx="2897912" cy="66790"/>
            </a:xfrm>
            <a:custGeom>
              <a:avLst/>
              <a:gdLst/>
              <a:ahLst/>
              <a:cxnLst/>
              <a:rect l="l" t="t" r="r" b="b"/>
              <a:pathLst>
                <a:path w="80269" h="1850" extrusionOk="0">
                  <a:moveTo>
                    <a:pt x="18732" y="0"/>
                  </a:moveTo>
                  <a:cubicBezTo>
                    <a:pt x="18296" y="0"/>
                    <a:pt x="17859" y="0"/>
                    <a:pt x="17422" y="1"/>
                  </a:cubicBezTo>
                  <a:cubicBezTo>
                    <a:pt x="11610" y="16"/>
                    <a:pt x="5813" y="16"/>
                    <a:pt x="1" y="16"/>
                  </a:cubicBezTo>
                  <a:lnTo>
                    <a:pt x="1" y="1820"/>
                  </a:lnTo>
                  <a:cubicBezTo>
                    <a:pt x="14819" y="1820"/>
                    <a:pt x="29652" y="1835"/>
                    <a:pt x="44471" y="1835"/>
                  </a:cubicBezTo>
                  <a:lnTo>
                    <a:pt x="79062" y="1849"/>
                  </a:lnTo>
                  <a:cubicBezTo>
                    <a:pt x="80269" y="1849"/>
                    <a:pt x="79293" y="326"/>
                    <a:pt x="78088" y="326"/>
                  </a:cubicBezTo>
                  <a:cubicBezTo>
                    <a:pt x="78083" y="326"/>
                    <a:pt x="78077" y="326"/>
                    <a:pt x="78071" y="326"/>
                  </a:cubicBezTo>
                  <a:cubicBezTo>
                    <a:pt x="57966" y="326"/>
                    <a:pt x="38797" y="0"/>
                    <a:pt x="18732" y="0"/>
                  </a:cubicBezTo>
                  <a:close/>
                </a:path>
              </a:pathLst>
            </a:custGeom>
            <a:solidFill>
              <a:srgbClr val="BA8C4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pic>
        <p:nvPicPr>
          <p:cNvPr id="241" name="Picture 6" descr="Hình ảnh Pin Mặt Trời Biểu Tượng Phong Cách Hoạt Hình PNG , Bảng điều Khiển Năng  Lượng Mặt Trời, Pin Biểu Tượng, Biểu Tượng Phong Cách PNG và Vector với nền">
            <a:extLst>
              <a:ext uri="{FF2B5EF4-FFF2-40B4-BE49-F238E27FC236}">
                <a16:creationId xmlns:a16="http://schemas.microsoft.com/office/drawing/2014/main" id="{C6F4F688-F6E7-6AB5-F76F-FF9DD4AF550F}"/>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40811" y="668218"/>
            <a:ext cx="2248204" cy="2248204"/>
          </a:xfrm>
          <a:prstGeom prst="rect">
            <a:avLst/>
          </a:prstGeom>
          <a:noFill/>
          <a:extLst>
            <a:ext uri="{909E8E84-426E-40DD-AFC4-6F175D3DCCD1}">
              <a14:hiddenFill xmlns:a14="http://schemas.microsoft.com/office/drawing/2010/main">
                <a:solidFill>
                  <a:srgbClr val="FFFFFF"/>
                </a:solidFill>
              </a14:hiddenFill>
            </a:ext>
          </a:extLst>
        </p:spPr>
      </p:pic>
      <p:sp>
        <p:nvSpPr>
          <p:cNvPr id="242" name="Google Shape;1286;p40">
            <a:extLst>
              <a:ext uri="{FF2B5EF4-FFF2-40B4-BE49-F238E27FC236}">
                <a16:creationId xmlns:a16="http://schemas.microsoft.com/office/drawing/2014/main" id="{F6027220-463A-FE34-8FBB-DF9733106B26}"/>
              </a:ext>
            </a:extLst>
          </p:cNvPr>
          <p:cNvSpPr/>
          <p:nvPr/>
        </p:nvSpPr>
        <p:spPr>
          <a:xfrm flipH="1">
            <a:off x="10829471" y="6068070"/>
            <a:ext cx="1114119" cy="178263"/>
          </a:xfrm>
          <a:custGeom>
            <a:avLst/>
            <a:gdLst/>
            <a:ahLst/>
            <a:cxnLst/>
            <a:rect l="l" t="t" r="r" b="b"/>
            <a:pathLst>
              <a:path w="78885" h="3703" extrusionOk="0">
                <a:moveTo>
                  <a:pt x="37948" y="0"/>
                </a:moveTo>
                <a:cubicBezTo>
                  <a:pt x="26048" y="0"/>
                  <a:pt x="12801" y="918"/>
                  <a:pt x="0" y="3703"/>
                </a:cubicBezTo>
                <a:lnTo>
                  <a:pt x="78884" y="3422"/>
                </a:lnTo>
                <a:cubicBezTo>
                  <a:pt x="78884" y="3422"/>
                  <a:pt x="60929" y="0"/>
                  <a:pt x="37948" y="0"/>
                </a:cubicBezTo>
                <a:close/>
              </a:path>
            </a:pathLst>
          </a:custGeom>
          <a:solidFill>
            <a:srgbClr val="9AD65E"/>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pic>
        <p:nvPicPr>
          <p:cNvPr id="243" name="Picture 242" descr="A building with solar panels&#10;&#10;Description automatically generated">
            <a:extLst>
              <a:ext uri="{FF2B5EF4-FFF2-40B4-BE49-F238E27FC236}">
                <a16:creationId xmlns:a16="http://schemas.microsoft.com/office/drawing/2014/main" id="{7704D127-E16A-644A-5E7E-591E250EFC1A}"/>
              </a:ext>
            </a:extLst>
          </p:cNvPr>
          <p:cNvPicPr>
            <a:picLocks noChangeAspect="1"/>
          </p:cNvPicPr>
          <p:nvPr/>
        </p:nvPicPr>
        <p:blipFill>
          <a:blip r:embed="rId6">
            <a:clrChange>
              <a:clrFrom>
                <a:srgbClr val="000000"/>
              </a:clrFrom>
              <a:clrTo>
                <a:srgbClr val="000000">
                  <a:alpha val="0"/>
                </a:srgbClr>
              </a:clrTo>
            </a:clrChange>
          </a:blip>
          <a:stretch>
            <a:fillRect/>
          </a:stretch>
        </p:blipFill>
        <p:spPr>
          <a:xfrm>
            <a:off x="9188691" y="4362995"/>
            <a:ext cx="3003309" cy="3003309"/>
          </a:xfrm>
          <a:prstGeom prst="rect">
            <a:avLst/>
          </a:prstGeom>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500"/>
                                        <p:tgtEl>
                                          <p:spTgt spid="228"/>
                                        </p:tgtEl>
                                      </p:cBhvr>
                                    </p:animEffect>
                                  </p:childTnLst>
                                </p:cTn>
                              </p:par>
                              <p:par>
                                <p:cTn id="17" presetID="10" presetClass="entr" presetSubtype="0" fill="hold" nodeType="withEffect">
                                  <p:stCondLst>
                                    <p:cond delay="0"/>
                                  </p:stCondLst>
                                  <p:childTnLst>
                                    <p:set>
                                      <p:cBhvr>
                                        <p:cTn id="18" dur="1" fill="hold">
                                          <p:stCondLst>
                                            <p:cond delay="0"/>
                                          </p:stCondLst>
                                        </p:cTn>
                                        <p:tgtEl>
                                          <p:spTgt spid="237"/>
                                        </p:tgtEl>
                                        <p:attrNameLst>
                                          <p:attrName>style.visibility</p:attrName>
                                        </p:attrNameLst>
                                      </p:cBhvr>
                                      <p:to>
                                        <p:strVal val="visible"/>
                                      </p:to>
                                    </p:set>
                                    <p:animEffect transition="in" filter="fade">
                                      <p:cBhvr>
                                        <p:cTn id="19" dur="500"/>
                                        <p:tgtEl>
                                          <p:spTgt spid="237"/>
                                        </p:tgtEl>
                                      </p:cBhvr>
                                    </p:animEffect>
                                  </p:childTnLst>
                                </p:cTn>
                              </p:par>
                              <p:par>
                                <p:cTn id="20" presetID="10" presetClass="entr" presetSubtype="0" fill="hold" nodeType="withEffect">
                                  <p:stCondLst>
                                    <p:cond delay="0"/>
                                  </p:stCondLst>
                                  <p:childTnLst>
                                    <p:set>
                                      <p:cBhvr>
                                        <p:cTn id="21" dur="1" fill="hold">
                                          <p:stCondLst>
                                            <p:cond delay="0"/>
                                          </p:stCondLst>
                                        </p:cTn>
                                        <p:tgtEl>
                                          <p:spTgt spid="241"/>
                                        </p:tgtEl>
                                        <p:attrNameLst>
                                          <p:attrName>style.visibility</p:attrName>
                                        </p:attrNameLst>
                                      </p:cBhvr>
                                      <p:to>
                                        <p:strVal val="visible"/>
                                      </p:to>
                                    </p:set>
                                    <p:animEffect transition="in" filter="fade">
                                      <p:cBhvr>
                                        <p:cTn id="22" dur="500"/>
                                        <p:tgtEl>
                                          <p:spTgt spid="24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500"/>
                                        <p:tgtEl>
                                          <p:spTgt spid="242"/>
                                        </p:tgtEl>
                                      </p:cBhvr>
                                    </p:animEffect>
                                  </p:childTnLst>
                                </p:cTn>
                              </p:par>
                              <p:par>
                                <p:cTn id="26" presetID="10" presetClass="entr" presetSubtype="0" fill="hold" nodeType="withEffect">
                                  <p:stCondLst>
                                    <p:cond delay="0"/>
                                  </p:stCondLst>
                                  <p:childTnLst>
                                    <p:set>
                                      <p:cBhvr>
                                        <p:cTn id="27" dur="1" fill="hold">
                                          <p:stCondLst>
                                            <p:cond delay="0"/>
                                          </p:stCondLst>
                                        </p:cTn>
                                        <p:tgtEl>
                                          <p:spTgt spid="243"/>
                                        </p:tgtEl>
                                        <p:attrNameLst>
                                          <p:attrName>style.visibility</p:attrName>
                                        </p:attrNameLst>
                                      </p:cBhvr>
                                      <p:to>
                                        <p:strVal val="visible"/>
                                      </p:to>
                                    </p:set>
                                    <p:animEffect transition="in" filter="fade">
                                      <p:cBhvr>
                                        <p:cTn id="28"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40F2EBC-6873-414D-7B7A-2E9942EEF981}"/>
            </a:ext>
          </a:extLst>
        </p:cNvPr>
        <p:cNvGrpSpPr/>
        <p:nvPr/>
      </p:nvGrpSpPr>
      <p:grpSpPr>
        <a:xfrm>
          <a:off x="0" y="0"/>
          <a:ext cx="0" cy="0"/>
          <a:chOff x="0" y="0"/>
          <a:chExt cx="0" cy="0"/>
        </a:xfrm>
      </p:grpSpPr>
      <p:sp>
        <p:nvSpPr>
          <p:cNvPr id="220" name="Rounded Rectangle 10">
            <a:extLst>
              <a:ext uri="{FF2B5EF4-FFF2-40B4-BE49-F238E27FC236}">
                <a16:creationId xmlns:a16="http://schemas.microsoft.com/office/drawing/2014/main" id="{D505A0DA-CECF-251A-A73F-793D69AA7082}"/>
              </a:ext>
            </a:extLst>
          </p:cNvPr>
          <p:cNvSpPr/>
          <p:nvPr/>
        </p:nvSpPr>
        <p:spPr>
          <a:xfrm>
            <a:off x="4006473" y="934819"/>
            <a:ext cx="4179053" cy="753489"/>
          </a:xfrm>
          <a:prstGeom prst="roundRect">
            <a:avLst>
              <a:gd name="adj" fmla="val 50000"/>
            </a:avLst>
          </a:prstGeom>
          <a:solidFill>
            <a:schemeClr val="accent1">
              <a:lumMod val="20000"/>
              <a:lumOff val="80000"/>
            </a:schemeClr>
          </a:solidFill>
          <a:ln w="25400" cap="flat" cmpd="sng" algn="ctr">
            <a:noFill/>
            <a:prstDash val="solid"/>
          </a:ln>
          <a:effectLst/>
        </p:spPr>
        <p:txBody>
          <a:bodyPr rtlCol="0" anchor="ctr"/>
          <a:lstStyle/>
          <a:p>
            <a:pPr lvl="0" algn="ctr">
              <a:buClrTx/>
              <a:defRPr/>
            </a:pPr>
            <a:r>
              <a:rPr lang="en-US" sz="2400" b="1" kern="100">
                <a:solidFill>
                  <a:srgbClr val="FFFFFF">
                    <a:lumMod val="10000"/>
                  </a:srgbClr>
                </a:solidFill>
                <a:latin typeface="UTM Avo" panose="02040603050506020204" pitchFamily="18" charset="0"/>
                <a:ea typeface="Times New Roman" panose="02020603050405020304" pitchFamily="18" charset="0"/>
                <a:cs typeface="Arial" panose="020B0604020202020204" pitchFamily="34" charset="0"/>
              </a:rPr>
              <a:t>THẢO LUẬN NHÓM</a:t>
            </a:r>
            <a:endParaRPr lang="en-US" sz="2400" b="1" kern="100" dirty="0">
              <a:solidFill>
                <a:srgbClr val="FFFFFF">
                  <a:lumMod val="10000"/>
                </a:srgbClr>
              </a:solidFill>
              <a:latin typeface="UTM Avo" panose="02040603050506020204" pitchFamily="18" charset="0"/>
              <a:ea typeface="Times New Roman" panose="02020603050405020304" pitchFamily="18" charset="0"/>
              <a:cs typeface="Arial" panose="020B0604020202020204" pitchFamily="34" charset="0"/>
            </a:endParaRPr>
          </a:p>
        </p:txBody>
      </p:sp>
      <p:grpSp>
        <p:nvGrpSpPr>
          <p:cNvPr id="221" name="Group 220">
            <a:extLst>
              <a:ext uri="{FF2B5EF4-FFF2-40B4-BE49-F238E27FC236}">
                <a16:creationId xmlns:a16="http://schemas.microsoft.com/office/drawing/2014/main" id="{46F1EFC8-4878-B5ED-ECA5-361DE9B614B4}"/>
              </a:ext>
            </a:extLst>
          </p:cNvPr>
          <p:cNvGrpSpPr/>
          <p:nvPr/>
        </p:nvGrpSpPr>
        <p:grpSpPr>
          <a:xfrm>
            <a:off x="1170976" y="1945306"/>
            <a:ext cx="9850049" cy="1121846"/>
            <a:chOff x="598954" y="923020"/>
            <a:chExt cx="7387537" cy="841384"/>
          </a:xfrm>
        </p:grpSpPr>
        <p:pic>
          <p:nvPicPr>
            <p:cNvPr id="222" name="Picture 2" descr="Biểu Tượng Giáo Dục Kính Lúp Yếu Tố Miễn Phí | Công cụ đồ họa AI Tải xuống  miễn phí - Pikbest">
              <a:extLst>
                <a:ext uri="{FF2B5EF4-FFF2-40B4-BE49-F238E27FC236}">
                  <a16:creationId xmlns:a16="http://schemas.microsoft.com/office/drawing/2014/main" id="{3009A363-C45C-CF3D-4C68-9276366EE5F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598954" y="1088281"/>
              <a:ext cx="510862" cy="510862"/>
            </a:xfrm>
            <a:prstGeom prst="rect">
              <a:avLst/>
            </a:prstGeom>
            <a:noFill/>
            <a:extLst>
              <a:ext uri="{909E8E84-426E-40DD-AFC4-6F175D3DCCD1}">
                <a14:hiddenFill xmlns:a14="http://schemas.microsoft.com/office/drawing/2010/main">
                  <a:solidFill>
                    <a:srgbClr val="FFFFFF"/>
                  </a:solidFill>
                </a14:hiddenFill>
              </a:ext>
            </a:extLst>
          </p:spPr>
        </p:pic>
        <p:sp>
          <p:nvSpPr>
            <p:cNvPr id="223" name="TextBox 222">
              <a:extLst>
                <a:ext uri="{FF2B5EF4-FFF2-40B4-BE49-F238E27FC236}">
                  <a16:creationId xmlns:a16="http://schemas.microsoft.com/office/drawing/2014/main" id="{D4E783C3-7AB2-9532-AE4E-0EA52F609F0D}"/>
                </a:ext>
              </a:extLst>
            </p:cNvPr>
            <p:cNvSpPr txBox="1"/>
            <p:nvPr/>
          </p:nvSpPr>
          <p:spPr>
            <a:xfrm>
              <a:off x="1109816" y="923020"/>
              <a:ext cx="6876675" cy="841384"/>
            </a:xfrm>
            <a:prstGeom prst="rect">
              <a:avLst/>
            </a:prstGeom>
            <a:noFill/>
          </p:spPr>
          <p:txBody>
            <a:bodyPr wrap="square" rtlCol="0">
              <a:spAutoFit/>
            </a:bodyPr>
            <a:lstStyle/>
            <a:p>
              <a:pPr algn="just">
                <a:lnSpc>
                  <a:spcPct val="150000"/>
                </a:lnSpc>
              </a:pPr>
              <a:r>
                <a:rPr lang="en-VN" sz="2400" dirty="0">
                  <a:latin typeface="UTM Avo" panose="02040603050506020204" pitchFamily="18" charset="0"/>
                </a:rPr>
                <a:t>Ánh sáng mặt trời có tác dụng gì đối với cuộc sống của chúng ta?</a:t>
              </a:r>
            </a:p>
          </p:txBody>
        </p:sp>
      </p:grpSp>
      <p:sp>
        <p:nvSpPr>
          <p:cNvPr id="229" name="Arrow: Pentagon 228">
            <a:extLst>
              <a:ext uri="{FF2B5EF4-FFF2-40B4-BE49-F238E27FC236}">
                <a16:creationId xmlns:a16="http://schemas.microsoft.com/office/drawing/2014/main" id="{59B01BA6-82AC-EBD1-A9E1-182609B1F2A8}"/>
              </a:ext>
            </a:extLst>
          </p:cNvPr>
          <p:cNvSpPr/>
          <p:nvPr/>
        </p:nvSpPr>
        <p:spPr>
          <a:xfrm flipH="1">
            <a:off x="9427779" y="1273251"/>
            <a:ext cx="2764221" cy="754889"/>
          </a:xfrm>
          <a:prstGeom prst="homePlate">
            <a:avLst/>
          </a:prstGeom>
          <a:solidFill>
            <a:schemeClr val="bg1"/>
          </a:solidFill>
          <a:ln w="381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0" i="0" u="none" strike="noStrike" kern="0" cap="none" spc="0" normalizeH="0" baseline="0" noProof="0" dirty="0">
                <a:ln>
                  <a:noFill/>
                </a:ln>
                <a:solidFill>
                  <a:srgbClr val="191919"/>
                </a:solidFill>
                <a:effectLst/>
                <a:uLnTx/>
                <a:uFillTx/>
                <a:latin typeface="UTM Avo" panose="02040603050506020204" pitchFamily="18" charset="0"/>
                <a:ea typeface="+mn-ea"/>
                <a:cs typeface="Arial" panose="020B0604020202020204" pitchFamily="34" charset="0"/>
              </a:rPr>
              <a:t>Nhóm 4 – 6 HS</a:t>
            </a:r>
          </a:p>
        </p:txBody>
      </p:sp>
      <p:sp>
        <p:nvSpPr>
          <p:cNvPr id="3" name="TextBox 2">
            <a:extLst>
              <a:ext uri="{FF2B5EF4-FFF2-40B4-BE49-F238E27FC236}">
                <a16:creationId xmlns:a16="http://schemas.microsoft.com/office/drawing/2014/main" id="{540C4D0D-47F8-B145-D58E-DCAB33118969}"/>
              </a:ext>
            </a:extLst>
          </p:cNvPr>
          <p:cNvSpPr txBox="1"/>
          <p:nvPr/>
        </p:nvSpPr>
        <p:spPr>
          <a:xfrm>
            <a:off x="0" y="5797688"/>
            <a:ext cx="4168348" cy="950325"/>
          </a:xfrm>
          <a:prstGeom prst="rect">
            <a:avLst/>
          </a:prstGeom>
          <a:noFill/>
        </p:spPr>
        <p:txBody>
          <a:bodyPr wrap="square" rtlCol="0">
            <a:spAutoFit/>
          </a:bodyPr>
          <a:lstStyle/>
          <a:p>
            <a:pPr algn="ctr">
              <a:lnSpc>
                <a:spcPct val="150000"/>
              </a:lnSpc>
            </a:pPr>
            <a:r>
              <a:rPr lang="en-US" sz="2000" dirty="0" err="1">
                <a:latin typeface="UTM Avo" panose="02040603050506020204" pitchFamily="18" charset="0"/>
              </a:rPr>
              <a:t>Cung</a:t>
            </a:r>
            <a:r>
              <a:rPr lang="en-US" sz="2000" dirty="0">
                <a:latin typeface="UTM Avo" panose="02040603050506020204" pitchFamily="18" charset="0"/>
              </a:rPr>
              <a:t> </a:t>
            </a:r>
            <a:r>
              <a:rPr lang="en-US" sz="2000" dirty="0" err="1">
                <a:latin typeface="UTM Avo" panose="02040603050506020204" pitchFamily="18" charset="0"/>
              </a:rPr>
              <a:t>cấp</a:t>
            </a:r>
            <a:r>
              <a:rPr lang="en-US" sz="2000" dirty="0">
                <a:latin typeface="UTM Avo" panose="02040603050506020204" pitchFamily="18" charset="0"/>
              </a:rPr>
              <a:t> </a:t>
            </a:r>
            <a:r>
              <a:rPr lang="en-US" sz="2000" dirty="0" err="1">
                <a:latin typeface="UTM Avo" panose="02040603050506020204" pitchFamily="18" charset="0"/>
              </a:rPr>
              <a:t>ánh</a:t>
            </a:r>
            <a:r>
              <a:rPr lang="en-US" sz="2000" dirty="0">
                <a:latin typeface="UTM Avo" panose="02040603050506020204" pitchFamily="18" charset="0"/>
              </a:rPr>
              <a:t> </a:t>
            </a:r>
            <a:r>
              <a:rPr lang="en-US" sz="2000" dirty="0" err="1">
                <a:latin typeface="UTM Avo" panose="02040603050506020204" pitchFamily="18" charset="0"/>
              </a:rPr>
              <a:t>sáng</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p>
          <a:p>
            <a:pPr algn="ctr">
              <a:lnSpc>
                <a:spcPct val="150000"/>
              </a:lnSpc>
            </a:pPr>
            <a:r>
              <a:rPr lang="en-US" sz="2000" dirty="0" err="1">
                <a:latin typeface="UTM Avo" panose="02040603050506020204" pitchFamily="18" charset="0"/>
              </a:rPr>
              <a:t>nhiệt</a:t>
            </a:r>
            <a:r>
              <a:rPr lang="en-US" sz="2000" dirty="0">
                <a:latin typeface="UTM Avo" panose="02040603050506020204" pitchFamily="18" charset="0"/>
              </a:rPr>
              <a:t> </a:t>
            </a:r>
            <a:r>
              <a:rPr lang="en-US" sz="2000" dirty="0" err="1">
                <a:latin typeface="UTM Avo" panose="02040603050506020204" pitchFamily="18" charset="0"/>
              </a:rPr>
              <a:t>độ</a:t>
            </a:r>
            <a:r>
              <a:rPr lang="en-US" sz="2000" dirty="0">
                <a:latin typeface="UTM Avo" panose="02040603050506020204" pitchFamily="18" charset="0"/>
              </a:rPr>
              <a:t> </a:t>
            </a:r>
            <a:r>
              <a:rPr lang="en-US" sz="2000" dirty="0" err="1">
                <a:latin typeface="UTM Avo" panose="02040603050506020204" pitchFamily="18" charset="0"/>
              </a:rPr>
              <a:t>cho</a:t>
            </a:r>
            <a:r>
              <a:rPr lang="en-US" sz="2000" dirty="0">
                <a:latin typeface="UTM Avo" panose="02040603050506020204" pitchFamily="18" charset="0"/>
              </a:rPr>
              <a:t> </a:t>
            </a:r>
            <a:r>
              <a:rPr lang="en-US" sz="2000" dirty="0" err="1">
                <a:latin typeface="UTM Avo" panose="02040603050506020204" pitchFamily="18" charset="0"/>
              </a:rPr>
              <a:t>Trái</a:t>
            </a:r>
            <a:r>
              <a:rPr lang="en-US" sz="2000" dirty="0">
                <a:latin typeface="UTM Avo" panose="02040603050506020204" pitchFamily="18" charset="0"/>
              </a:rPr>
              <a:t> </a:t>
            </a:r>
            <a:r>
              <a:rPr lang="en-US" sz="2000" dirty="0" err="1">
                <a:latin typeface="UTM Avo" panose="02040603050506020204" pitchFamily="18" charset="0"/>
              </a:rPr>
              <a:t>Đất</a:t>
            </a:r>
            <a:r>
              <a:rPr lang="en-US" sz="2000" dirty="0">
                <a:latin typeface="UTM Avo" panose="02040603050506020204" pitchFamily="18" charset="0"/>
              </a:rPr>
              <a:t>. </a:t>
            </a:r>
            <a:endParaRPr lang="en-VN" sz="2000" dirty="0">
              <a:latin typeface="UTM Avo" panose="02040603050506020204" pitchFamily="18" charset="0"/>
            </a:endParaRPr>
          </a:p>
        </p:txBody>
      </p:sp>
      <p:sp>
        <p:nvSpPr>
          <p:cNvPr id="4" name="TextBox 3">
            <a:extLst>
              <a:ext uri="{FF2B5EF4-FFF2-40B4-BE49-F238E27FC236}">
                <a16:creationId xmlns:a16="http://schemas.microsoft.com/office/drawing/2014/main" id="{61F9A571-21E2-AC27-88DC-2569D6BFF472}"/>
              </a:ext>
            </a:extLst>
          </p:cNvPr>
          <p:cNvSpPr txBox="1"/>
          <p:nvPr/>
        </p:nvSpPr>
        <p:spPr>
          <a:xfrm>
            <a:off x="3601888" y="5799227"/>
            <a:ext cx="4455396" cy="95712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vi-VN" sz="2000" dirty="0">
                <a:latin typeface="UTM Avo" panose="02040603050506020204" pitchFamily="18" charset="0"/>
              </a:rPr>
              <a:t>Cung cấp ánh sáng cho cây</a:t>
            </a:r>
          </a:p>
          <a:p>
            <a:pPr marL="0" marR="0" lvl="0" indent="0" algn="ctr" defTabSz="914400" eaLnBrk="1" fontAlgn="auto" latinLnBrk="0" hangingPunct="1">
              <a:lnSpc>
                <a:spcPct val="150000"/>
              </a:lnSpc>
              <a:spcBef>
                <a:spcPts val="0"/>
              </a:spcBef>
              <a:spcAft>
                <a:spcPts val="0"/>
              </a:spcAft>
              <a:buClrTx/>
              <a:buSzTx/>
              <a:buFontTx/>
              <a:buNone/>
              <a:tabLst/>
              <a:defRPr/>
            </a:pPr>
            <a:r>
              <a:rPr lang="vi-VN" sz="2000" dirty="0">
                <a:latin typeface="UTM Avo" panose="02040603050506020204" pitchFamily="18" charset="0"/>
              </a:rPr>
              <a:t>cối quang hợp, tạo ra oxygen. </a:t>
            </a:r>
            <a:endParaRPr lang="en-VN" sz="2000" dirty="0">
              <a:latin typeface="UTM Avo" panose="02040603050506020204" pitchFamily="18" charset="0"/>
            </a:endParaRPr>
          </a:p>
        </p:txBody>
      </p:sp>
      <p:sp>
        <p:nvSpPr>
          <p:cNvPr id="5" name="TextBox 4">
            <a:extLst>
              <a:ext uri="{FF2B5EF4-FFF2-40B4-BE49-F238E27FC236}">
                <a16:creationId xmlns:a16="http://schemas.microsoft.com/office/drawing/2014/main" id="{616B11AC-E53F-11FB-D398-4C6C18E59CFC}"/>
              </a:ext>
            </a:extLst>
          </p:cNvPr>
          <p:cNvSpPr txBox="1"/>
          <p:nvPr/>
        </p:nvSpPr>
        <p:spPr>
          <a:xfrm>
            <a:off x="7736604" y="5797688"/>
            <a:ext cx="4455396" cy="958660"/>
          </a:xfrm>
          <a:prstGeom prst="rect">
            <a:avLst/>
          </a:prstGeom>
          <a:solidFill>
            <a:srgbClr val="FFFAF7"/>
          </a:solidFill>
        </p:spPr>
        <p:txBody>
          <a:bodyPr wrap="square">
            <a:spAutoFit/>
          </a:bodyPr>
          <a:lstStyle/>
          <a:p>
            <a:pPr algn="ctr">
              <a:lnSpc>
                <a:spcPct val="150000"/>
              </a:lnSpc>
              <a:buClrTx/>
            </a:pPr>
            <a:r>
              <a:rPr lang="vi-VN" sz="2000" dirty="0">
                <a:latin typeface="UTM Avo" panose="02040603050506020204" pitchFamily="18" charset="0"/>
              </a:rPr>
              <a:t>Cung cấp năng lượng cho </a:t>
            </a:r>
          </a:p>
          <a:p>
            <a:pPr algn="ctr">
              <a:lnSpc>
                <a:spcPct val="150000"/>
              </a:lnSpc>
              <a:buClrTx/>
            </a:pPr>
            <a:r>
              <a:rPr lang="vi-VN" sz="2000" dirty="0">
                <a:latin typeface="UTM Avo" panose="02040603050506020204" pitchFamily="18" charset="0"/>
              </a:rPr>
              <a:t>tấm pin mặt trời để tạo ra điện.</a:t>
            </a:r>
          </a:p>
        </p:txBody>
      </p:sp>
      <p:pic>
        <p:nvPicPr>
          <p:cNvPr id="6" name="Picture 5" descr="A collage of solar panels&#10;&#10;Description automatically generated">
            <a:extLst>
              <a:ext uri="{FF2B5EF4-FFF2-40B4-BE49-F238E27FC236}">
                <a16:creationId xmlns:a16="http://schemas.microsoft.com/office/drawing/2014/main" id="{37BB90E1-99D3-3FFD-9FF4-8EFB702FAC97}"/>
              </a:ext>
            </a:extLst>
          </p:cNvPr>
          <p:cNvPicPr>
            <a:picLocks noChangeAspect="1"/>
          </p:cNvPicPr>
          <p:nvPr/>
        </p:nvPicPr>
        <p:blipFill rotWithShape="1">
          <a:blip r:embed="rId6">
            <a:clrChange>
              <a:clrFrom>
                <a:srgbClr val="FFFFFF"/>
              </a:clrFrom>
              <a:clrTo>
                <a:srgbClr val="FFFFFF">
                  <a:alpha val="0"/>
                </a:srgbClr>
              </a:clrTo>
            </a:clrChange>
          </a:blip>
          <a:srcRect l="8779" t="37818" r="58799"/>
          <a:stretch/>
        </p:blipFill>
        <p:spPr>
          <a:xfrm>
            <a:off x="404201" y="3258809"/>
            <a:ext cx="3359946" cy="2664279"/>
          </a:xfrm>
          <a:prstGeom prst="rect">
            <a:avLst/>
          </a:prstGeom>
        </p:spPr>
      </p:pic>
      <p:pic>
        <p:nvPicPr>
          <p:cNvPr id="7" name="Picture 6" descr="A collage of solar panels&#10;&#10;Description automatically generated">
            <a:extLst>
              <a:ext uri="{FF2B5EF4-FFF2-40B4-BE49-F238E27FC236}">
                <a16:creationId xmlns:a16="http://schemas.microsoft.com/office/drawing/2014/main" id="{4501C8BF-989F-8619-1D61-30BCEB50106D}"/>
              </a:ext>
            </a:extLst>
          </p:cNvPr>
          <p:cNvPicPr>
            <a:picLocks noChangeAspect="1"/>
          </p:cNvPicPr>
          <p:nvPr/>
        </p:nvPicPr>
        <p:blipFill rotWithShape="1">
          <a:blip r:embed="rId6">
            <a:clrChange>
              <a:clrFrom>
                <a:srgbClr val="FFFFFF"/>
              </a:clrFrom>
              <a:clrTo>
                <a:srgbClr val="FFFFFF">
                  <a:alpha val="0"/>
                </a:srgbClr>
              </a:clrTo>
            </a:clrChange>
          </a:blip>
          <a:srcRect l="40989" t="37818" r="39123"/>
          <a:stretch/>
        </p:blipFill>
        <p:spPr>
          <a:xfrm>
            <a:off x="4799072" y="3258809"/>
            <a:ext cx="2061028" cy="2664279"/>
          </a:xfrm>
          <a:prstGeom prst="rect">
            <a:avLst/>
          </a:prstGeom>
        </p:spPr>
      </p:pic>
      <p:pic>
        <p:nvPicPr>
          <p:cNvPr id="8" name="Picture 7" descr="A collage of solar panels&#10;&#10;Description automatically generated">
            <a:extLst>
              <a:ext uri="{FF2B5EF4-FFF2-40B4-BE49-F238E27FC236}">
                <a16:creationId xmlns:a16="http://schemas.microsoft.com/office/drawing/2014/main" id="{AFF404F3-B2E0-5B14-A1C3-E168C9E1070B}"/>
              </a:ext>
            </a:extLst>
          </p:cNvPr>
          <p:cNvPicPr>
            <a:picLocks noChangeAspect="1"/>
          </p:cNvPicPr>
          <p:nvPr/>
        </p:nvPicPr>
        <p:blipFill rotWithShape="1">
          <a:blip r:embed="rId6">
            <a:clrChange>
              <a:clrFrom>
                <a:srgbClr val="FFFFFF"/>
              </a:clrFrom>
              <a:clrTo>
                <a:srgbClr val="FFFFFF">
                  <a:alpha val="0"/>
                </a:srgbClr>
              </a:clrTo>
            </a:clrChange>
          </a:blip>
          <a:srcRect l="60878" t="37818" r="8467"/>
          <a:stretch/>
        </p:blipFill>
        <p:spPr>
          <a:xfrm>
            <a:off x="8423209" y="3306328"/>
            <a:ext cx="3176923" cy="2664279"/>
          </a:xfrm>
          <a:prstGeom prst="rect">
            <a:avLst/>
          </a:prstGeom>
        </p:spPr>
      </p:pic>
    </p:spTree>
    <p:custDataLst>
      <p:tags r:id="rId1"/>
    </p:custDataLst>
    <p:extLst>
      <p:ext uri="{BB962C8B-B14F-4D97-AF65-F5344CB8AC3E}">
        <p14:creationId xmlns:p14="http://schemas.microsoft.com/office/powerpoint/2010/main" val="3725164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500"/>
                                        <p:tgtEl>
                                          <p:spTgt spid="2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1"/>
                                        </p:tgtEl>
                                        <p:attrNameLst>
                                          <p:attrName>style.visibility</p:attrName>
                                        </p:attrNameLst>
                                      </p:cBhvr>
                                      <p:to>
                                        <p:strVal val="visible"/>
                                      </p:to>
                                    </p:set>
                                    <p:animEffect transition="in" filter="fade">
                                      <p:cBhvr>
                                        <p:cTn id="17" dur="500"/>
                                        <p:tgtEl>
                                          <p:spTgt spid="221"/>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par>
                          <p:cTn id="22" fill="hold">
                            <p:stCondLst>
                              <p:cond delay="1000"/>
                            </p:stCondLst>
                            <p:childTnLst>
                              <p:par>
                                <p:cTn id="23" presetID="3" presetClass="entr" presetSubtype="1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par>
                          <p:cTn id="26" fill="hold">
                            <p:stCondLst>
                              <p:cond delay="1500"/>
                            </p:stCondLst>
                            <p:childTnLst>
                              <p:par>
                                <p:cTn id="27" presetID="3" presetClass="entr" presetSubtype="1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p:tgtEl>
                                          <p:spTgt spid="3"/>
                                        </p:tgtEl>
                                        <p:attrNameLst>
                                          <p:attrName>ppt_y</p:attrName>
                                        </p:attrNameLst>
                                      </p:cBhvr>
                                      <p:tavLst>
                                        <p:tav tm="0">
                                          <p:val>
                                            <p:strVal val="#ppt_y-#ppt_h*1.125000"/>
                                          </p:val>
                                        </p:tav>
                                        <p:tav tm="100000">
                                          <p:val>
                                            <p:strVal val="#ppt_y"/>
                                          </p:val>
                                        </p:tav>
                                      </p:tavLst>
                                    </p:anim>
                                    <p:animEffect transition="in" filter="wipe(down)">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1"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p:tgtEl>
                                          <p:spTgt spid="4"/>
                                        </p:tgtEl>
                                        <p:attrNameLst>
                                          <p:attrName>ppt_y</p:attrName>
                                        </p:attrNameLst>
                                      </p:cBhvr>
                                      <p:tavLst>
                                        <p:tav tm="0">
                                          <p:val>
                                            <p:strVal val="#ppt_y-#ppt_h*1.125000"/>
                                          </p:val>
                                        </p:tav>
                                        <p:tav tm="100000">
                                          <p:val>
                                            <p:strVal val="#ppt_y"/>
                                          </p:val>
                                        </p:tav>
                                      </p:tavLst>
                                    </p:anim>
                                    <p:animEffect transition="in" filter="wipe(down)">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p:tgtEl>
                                          <p:spTgt spid="5"/>
                                        </p:tgtEl>
                                        <p:attrNameLst>
                                          <p:attrName>ppt_y</p:attrName>
                                        </p:attrNameLst>
                                      </p:cBhvr>
                                      <p:tavLst>
                                        <p:tav tm="0">
                                          <p:val>
                                            <p:strVal val="#ppt_y-#ppt_h*1.125000"/>
                                          </p:val>
                                        </p:tav>
                                        <p:tav tm="100000">
                                          <p:val>
                                            <p:strVal val="#ppt_y"/>
                                          </p:val>
                                        </p:tav>
                                      </p:tavLst>
                                    </p:anim>
                                    <p:animEffect transition="in" filter="wipe(down)">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animBg="1"/>
      <p:bldP spid="229" grpId="0" animBg="1"/>
      <p:bldP spid="3" grpId="0"/>
      <p:bldP spid="4" grpId="0"/>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B0F028D-3A66-C4CF-7A25-405D09608E2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637EF2C-12D6-693F-3CF9-D51A60E0D355}"/>
              </a:ext>
            </a:extLst>
          </p:cNvPr>
          <p:cNvGrpSpPr/>
          <p:nvPr/>
        </p:nvGrpSpPr>
        <p:grpSpPr>
          <a:xfrm>
            <a:off x="424242" y="2725813"/>
            <a:ext cx="8554657" cy="3730393"/>
            <a:chOff x="854209" y="1204898"/>
            <a:chExt cx="5236875" cy="2635523"/>
          </a:xfrm>
          <a:solidFill>
            <a:srgbClr val="C0DADD"/>
          </a:solidFill>
        </p:grpSpPr>
        <p:sp>
          <p:nvSpPr>
            <p:cNvPr id="4" name="Rectangle 3">
              <a:extLst>
                <a:ext uri="{FF2B5EF4-FFF2-40B4-BE49-F238E27FC236}">
                  <a16:creationId xmlns:a16="http://schemas.microsoft.com/office/drawing/2014/main" id="{79297C67-F70A-25A5-B11D-A1B1C49B5255}"/>
                </a:ext>
              </a:extLst>
            </p:cNvPr>
            <p:cNvSpPr/>
            <p:nvPr/>
          </p:nvSpPr>
          <p:spPr>
            <a:xfrm>
              <a:off x="854209" y="1204898"/>
              <a:ext cx="5028486" cy="2635523"/>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VN"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5" name="Rectangle 4">
              <a:extLst>
                <a:ext uri="{FF2B5EF4-FFF2-40B4-BE49-F238E27FC236}">
                  <a16:creationId xmlns:a16="http://schemas.microsoft.com/office/drawing/2014/main" id="{3FA787BB-A4FB-7050-4C98-FBAFB8A67C5C}"/>
                </a:ext>
              </a:extLst>
            </p:cNvPr>
            <p:cNvSpPr/>
            <p:nvPr/>
          </p:nvSpPr>
          <p:spPr>
            <a:xfrm>
              <a:off x="1062598" y="1375527"/>
              <a:ext cx="5028486" cy="2385311"/>
            </a:xfrm>
            <a:prstGeom prst="rect">
              <a:avLst/>
            </a:prstGeom>
            <a:solidFill>
              <a:srgbClr val="E0ECEE"/>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Có nhiều nguồn năng lượng tự nhiên như gió, ánh sáng mặt trời, nước,...chúng có thể, được sử dụng để phục vụ nhiều mục đích khác nhau trong cuộc sống như: di chuyển, bơm nước, xay thóc, tạo ra điện,...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vi-VN" sz="24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Ánh sáng mặt trời là nguồn năng lượng tự nhiên được sử dụng để tạo ra điện. </a:t>
              </a:r>
            </a:p>
          </p:txBody>
        </p:sp>
      </p:grpSp>
      <p:sp>
        <p:nvSpPr>
          <p:cNvPr id="7" name="Chevron 19">
            <a:extLst>
              <a:ext uri="{FF2B5EF4-FFF2-40B4-BE49-F238E27FC236}">
                <a16:creationId xmlns:a16="http://schemas.microsoft.com/office/drawing/2014/main" id="{37159315-3568-AF7E-37B4-4DEAB0B04060}"/>
              </a:ext>
            </a:extLst>
          </p:cNvPr>
          <p:cNvSpPr/>
          <p:nvPr/>
        </p:nvSpPr>
        <p:spPr>
          <a:xfrm>
            <a:off x="0" y="1655475"/>
            <a:ext cx="3312125" cy="741081"/>
          </a:xfrm>
          <a:prstGeom prst="chevron">
            <a:avLst/>
          </a:prstGeom>
          <a:solidFill>
            <a:schemeClr val="bg1"/>
          </a:solidFill>
          <a:ln w="38100" cap="flat" cmpd="sng" algn="ctr">
            <a:solidFill>
              <a:srgbClr val="C0DAD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191919"/>
                </a:solidFill>
                <a:effectLst/>
                <a:uLnTx/>
                <a:uFillTx/>
                <a:latin typeface="UTM Avo" panose="02040603050506020204" pitchFamily="18" charset="0"/>
                <a:ea typeface="+mn-ea"/>
                <a:cs typeface="+mn-cs"/>
              </a:rPr>
              <a:t> KẾT LUẬN</a:t>
            </a:r>
          </a:p>
        </p:txBody>
      </p:sp>
      <p:pic>
        <p:nvPicPr>
          <p:cNvPr id="2" name="Picture 1" descr="A building with solar panels&#10;&#10;Description automatically generated">
            <a:extLst>
              <a:ext uri="{FF2B5EF4-FFF2-40B4-BE49-F238E27FC236}">
                <a16:creationId xmlns:a16="http://schemas.microsoft.com/office/drawing/2014/main" id="{A7AEA194-5BA8-A7D6-6724-1508E53335F3}"/>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8901714" y="2900191"/>
            <a:ext cx="3510506" cy="3510506"/>
          </a:xfrm>
          <a:prstGeom prst="rect">
            <a:avLst/>
          </a:prstGeom>
        </p:spPr>
      </p:pic>
    </p:spTree>
    <p:custDataLst>
      <p:tags r:id="rId1"/>
    </p:custDataLst>
    <p:extLst>
      <p:ext uri="{BB962C8B-B14F-4D97-AF65-F5344CB8AC3E}">
        <p14:creationId xmlns:p14="http://schemas.microsoft.com/office/powerpoint/2010/main" val="1804201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8F9F702-213D-2183-6D7F-8A64EE2C143A}"/>
            </a:ext>
          </a:extLst>
        </p:cNvPr>
        <p:cNvGrpSpPr/>
        <p:nvPr/>
      </p:nvGrpSpPr>
      <p:grpSpPr>
        <a:xfrm>
          <a:off x="0" y="0"/>
          <a:ext cx="0" cy="0"/>
          <a:chOff x="0" y="0"/>
          <a:chExt cx="0" cy="0"/>
        </a:xfrm>
      </p:grpSpPr>
      <p:sp>
        <p:nvSpPr>
          <p:cNvPr id="220" name="Rounded Rectangle 10">
            <a:extLst>
              <a:ext uri="{FF2B5EF4-FFF2-40B4-BE49-F238E27FC236}">
                <a16:creationId xmlns:a16="http://schemas.microsoft.com/office/drawing/2014/main" id="{A86E0A45-156D-7531-C979-21ADFDE8C7C6}"/>
              </a:ext>
            </a:extLst>
          </p:cNvPr>
          <p:cNvSpPr/>
          <p:nvPr/>
        </p:nvSpPr>
        <p:spPr>
          <a:xfrm>
            <a:off x="4006473" y="934819"/>
            <a:ext cx="4179053" cy="753489"/>
          </a:xfrm>
          <a:prstGeom prst="roundRect">
            <a:avLst>
              <a:gd name="adj" fmla="val 50000"/>
            </a:avLst>
          </a:prstGeom>
          <a:solidFill>
            <a:schemeClr val="accent1">
              <a:lumMod val="20000"/>
              <a:lumOff val="80000"/>
            </a:schemeClr>
          </a:solidFill>
          <a:ln w="25400" cap="flat" cmpd="sng" algn="ctr">
            <a:noFill/>
            <a:prstDash val="solid"/>
          </a:ln>
          <a:effectLst/>
        </p:spPr>
        <p:txBody>
          <a:bodyPr rtlCol="0" anchor="ctr"/>
          <a:lstStyle/>
          <a:p>
            <a:pPr lvl="0" algn="ctr">
              <a:buClrTx/>
              <a:defRPr/>
            </a:pPr>
            <a:r>
              <a:rPr lang="en-US" sz="2400" b="1" kern="100">
                <a:solidFill>
                  <a:srgbClr val="FFFFFF">
                    <a:lumMod val="10000"/>
                  </a:srgbClr>
                </a:solidFill>
                <a:latin typeface="UTM Avo" panose="02040603050506020204" pitchFamily="18" charset="0"/>
                <a:ea typeface="Times New Roman" panose="02020603050405020304" pitchFamily="18" charset="0"/>
                <a:cs typeface="Arial" panose="020B0604020202020204" pitchFamily="34" charset="0"/>
              </a:rPr>
              <a:t>THẢO LUẬN NHÓM</a:t>
            </a:r>
            <a:endParaRPr lang="en-US" sz="2400" b="1" kern="100" dirty="0">
              <a:solidFill>
                <a:srgbClr val="FFFFFF">
                  <a:lumMod val="10000"/>
                </a:srgbClr>
              </a:solidFill>
              <a:latin typeface="UTM Avo" panose="02040603050506020204" pitchFamily="18" charset="0"/>
              <a:ea typeface="Times New Roman" panose="02020603050405020304" pitchFamily="18" charset="0"/>
              <a:cs typeface="Arial" panose="020B0604020202020204" pitchFamily="34" charset="0"/>
            </a:endParaRPr>
          </a:p>
        </p:txBody>
      </p:sp>
      <p:grpSp>
        <p:nvGrpSpPr>
          <p:cNvPr id="221" name="Group 220">
            <a:extLst>
              <a:ext uri="{FF2B5EF4-FFF2-40B4-BE49-F238E27FC236}">
                <a16:creationId xmlns:a16="http://schemas.microsoft.com/office/drawing/2014/main" id="{C39835E6-128F-E2D6-32E3-49A17CDEB11A}"/>
              </a:ext>
            </a:extLst>
          </p:cNvPr>
          <p:cNvGrpSpPr/>
          <p:nvPr/>
        </p:nvGrpSpPr>
        <p:grpSpPr>
          <a:xfrm>
            <a:off x="895769" y="2216822"/>
            <a:ext cx="9850049" cy="1675844"/>
            <a:chOff x="598954" y="923020"/>
            <a:chExt cx="7387537" cy="1256882"/>
          </a:xfrm>
        </p:grpSpPr>
        <p:pic>
          <p:nvPicPr>
            <p:cNvPr id="222" name="Picture 2" descr="Biểu Tượng Giáo Dục Kính Lúp Yếu Tố Miễn Phí | Công cụ đồ họa AI Tải xuống  miễn phí - Pikbest">
              <a:extLst>
                <a:ext uri="{FF2B5EF4-FFF2-40B4-BE49-F238E27FC236}">
                  <a16:creationId xmlns:a16="http://schemas.microsoft.com/office/drawing/2014/main" id="{F5D90B69-D6E1-A858-ECA4-8F9C5DC2631F}"/>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598954" y="1088281"/>
              <a:ext cx="510862" cy="510862"/>
            </a:xfrm>
            <a:prstGeom prst="rect">
              <a:avLst/>
            </a:prstGeom>
            <a:noFill/>
            <a:extLst>
              <a:ext uri="{909E8E84-426E-40DD-AFC4-6F175D3DCCD1}">
                <a14:hiddenFill xmlns:a14="http://schemas.microsoft.com/office/drawing/2010/main">
                  <a:solidFill>
                    <a:srgbClr val="FFFFFF"/>
                  </a:solidFill>
                </a14:hiddenFill>
              </a:ext>
            </a:extLst>
          </p:spPr>
        </p:pic>
        <p:sp>
          <p:nvSpPr>
            <p:cNvPr id="223" name="TextBox 222">
              <a:extLst>
                <a:ext uri="{FF2B5EF4-FFF2-40B4-BE49-F238E27FC236}">
                  <a16:creationId xmlns:a16="http://schemas.microsoft.com/office/drawing/2014/main" id="{6B2797FC-A0BF-C9B0-780E-B58A4ECEAAB2}"/>
                </a:ext>
              </a:extLst>
            </p:cNvPr>
            <p:cNvSpPr txBox="1"/>
            <p:nvPr/>
          </p:nvSpPr>
          <p:spPr>
            <a:xfrm>
              <a:off x="1109816" y="923020"/>
              <a:ext cx="6876675" cy="1256882"/>
            </a:xfrm>
            <a:prstGeom prst="rect">
              <a:avLst/>
            </a:prstGeom>
            <a:noFill/>
          </p:spPr>
          <p:txBody>
            <a:bodyPr wrap="square" rtlCol="0">
              <a:spAutoFit/>
            </a:bodyPr>
            <a:lstStyle/>
            <a:p>
              <a:pPr algn="just">
                <a:lnSpc>
                  <a:spcPct val="150000"/>
                </a:lnSpc>
              </a:pPr>
              <a:r>
                <a:rPr lang="en-VN" sz="2400" dirty="0">
                  <a:latin typeface="UTM Avo" panose="02040603050506020204" pitchFamily="18" charset="0"/>
                </a:rPr>
                <a:t>Quan sát tranh SGK tr.60, dựa vào thông tin gợi ý, hãy sắp xếp các thẻ đúng theo yêu cầu trình tự tạo ra điện từ ánh sáng mặt trời </a:t>
              </a:r>
            </a:p>
          </p:txBody>
        </p:sp>
      </p:grpSp>
      <p:sp>
        <p:nvSpPr>
          <p:cNvPr id="229" name="Arrow: Pentagon 228">
            <a:extLst>
              <a:ext uri="{FF2B5EF4-FFF2-40B4-BE49-F238E27FC236}">
                <a16:creationId xmlns:a16="http://schemas.microsoft.com/office/drawing/2014/main" id="{B5CB8EA4-9D66-8DD1-C573-4E31BF774D0D}"/>
              </a:ext>
            </a:extLst>
          </p:cNvPr>
          <p:cNvSpPr/>
          <p:nvPr/>
        </p:nvSpPr>
        <p:spPr>
          <a:xfrm flipH="1">
            <a:off x="9427779" y="1273251"/>
            <a:ext cx="2764221" cy="754889"/>
          </a:xfrm>
          <a:prstGeom prst="homePlate">
            <a:avLst/>
          </a:prstGeom>
          <a:solidFill>
            <a:schemeClr val="bg1"/>
          </a:solidFill>
          <a:ln w="38100" cap="flat" cmpd="sng" algn="ctr">
            <a:solidFill>
              <a:schemeClr val="accent1"/>
            </a:solidFill>
            <a:prstDash val="solid"/>
          </a:ln>
          <a:effectLst/>
        </p:spPr>
        <p:txBody>
          <a:bodyPr rtlCol="0" anchor="ctr"/>
          <a:lstStyle/>
          <a:p>
            <a:pPr lvl="0" algn="ctr">
              <a:buClrTx/>
              <a:defRPr/>
            </a:pPr>
            <a:r>
              <a:rPr lang="en-VN" sz="2400">
                <a:solidFill>
                  <a:srgbClr val="191919"/>
                </a:solidFill>
                <a:latin typeface="UTM Avo" panose="02040603050506020204" pitchFamily="18" charset="0"/>
                <a:ea typeface="+mn-ea"/>
                <a:cs typeface="Arial" panose="020B0604020202020204" pitchFamily="34" charset="0"/>
              </a:rPr>
              <a:t>Nhóm 3 HS</a:t>
            </a:r>
          </a:p>
        </p:txBody>
      </p:sp>
      <p:pic>
        <p:nvPicPr>
          <p:cNvPr id="2" name="Picture 1" descr="A diagram of solar panel and light bulb&#10;&#10;Description automatically generated">
            <a:extLst>
              <a:ext uri="{FF2B5EF4-FFF2-40B4-BE49-F238E27FC236}">
                <a16:creationId xmlns:a16="http://schemas.microsoft.com/office/drawing/2014/main" id="{DF0488D0-95B0-F8A0-F93C-34187C5A51F7}"/>
              </a:ext>
            </a:extLst>
          </p:cNvPr>
          <p:cNvPicPr>
            <a:picLocks noChangeAspect="1"/>
          </p:cNvPicPr>
          <p:nvPr/>
        </p:nvPicPr>
        <p:blipFill rotWithShape="1">
          <a:blip r:embed="rId6">
            <a:clrChange>
              <a:clrFrom>
                <a:srgbClr val="FFFFFF"/>
              </a:clrFrom>
              <a:clrTo>
                <a:srgbClr val="FFFFFF">
                  <a:alpha val="0"/>
                </a:srgbClr>
              </a:clrTo>
            </a:clrChange>
          </a:blip>
          <a:srcRect l="15975" t="68876"/>
          <a:stretch/>
        </p:blipFill>
        <p:spPr>
          <a:xfrm>
            <a:off x="1390486" y="4081348"/>
            <a:ext cx="11109541" cy="2209132"/>
          </a:xfrm>
          <a:prstGeom prst="rect">
            <a:avLst/>
          </a:prstGeom>
        </p:spPr>
      </p:pic>
    </p:spTree>
    <p:custDataLst>
      <p:tags r:id="rId1"/>
    </p:custDataLst>
    <p:extLst>
      <p:ext uri="{BB962C8B-B14F-4D97-AF65-F5344CB8AC3E}">
        <p14:creationId xmlns:p14="http://schemas.microsoft.com/office/powerpoint/2010/main" val="24568572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fade">
                                      <p:cBhvr>
                                        <p:cTn id="7" dur="500"/>
                                        <p:tgtEl>
                                          <p:spTgt spid="2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1"/>
                                        </p:tgtEl>
                                        <p:attrNameLst>
                                          <p:attrName>style.visibility</p:attrName>
                                        </p:attrNameLst>
                                      </p:cBhvr>
                                      <p:to>
                                        <p:strVal val="visible"/>
                                      </p:to>
                                    </p:set>
                                    <p:animEffect transition="in" filter="fade">
                                      <p:cBhvr>
                                        <p:cTn id="12" dur="500"/>
                                        <p:tgtEl>
                                          <p:spTgt spid="22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2FB941A7-6FCF-DC8A-0B29-6C221F264207}"/>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ABD3744-F61F-6C85-F4C5-21AEF6E3295F}"/>
              </a:ext>
            </a:extLst>
          </p:cNvPr>
          <p:cNvGrpSpPr/>
          <p:nvPr/>
        </p:nvGrpSpPr>
        <p:grpSpPr>
          <a:xfrm>
            <a:off x="1860091" y="2157276"/>
            <a:ext cx="7909352" cy="3865383"/>
            <a:chOff x="4763486" y="2605226"/>
            <a:chExt cx="4665669" cy="2114284"/>
          </a:xfrm>
        </p:grpSpPr>
        <p:pic>
          <p:nvPicPr>
            <p:cNvPr id="10" name="Picture 9" descr="A diagram of solar panel and light bulb&#10;&#10;Description automatically generated">
              <a:extLst>
                <a:ext uri="{FF2B5EF4-FFF2-40B4-BE49-F238E27FC236}">
                  <a16:creationId xmlns:a16="http://schemas.microsoft.com/office/drawing/2014/main" id="{3E8E36EC-3E69-D607-8CB0-5BE7360D76FE}"/>
                </a:ext>
              </a:extLst>
            </p:cNvPr>
            <p:cNvPicPr>
              <a:picLocks noChangeAspect="1"/>
            </p:cNvPicPr>
            <p:nvPr/>
          </p:nvPicPr>
          <p:blipFill rotWithShape="1">
            <a:blip r:embed="rId5">
              <a:clrChange>
                <a:clrFrom>
                  <a:srgbClr val="FFFFFF"/>
                </a:clrFrom>
                <a:clrTo>
                  <a:srgbClr val="FFFFFF">
                    <a:alpha val="0"/>
                  </a:srgbClr>
                </a:clrTo>
              </a:clrChange>
            </a:blip>
            <a:srcRect l="18780" t="18230" r="22127" b="37937"/>
            <a:stretch/>
          </p:blipFill>
          <p:spPr>
            <a:xfrm>
              <a:off x="4763486" y="2605226"/>
              <a:ext cx="4238625" cy="1687831"/>
            </a:xfrm>
            <a:prstGeom prst="rect">
              <a:avLst/>
            </a:prstGeom>
          </p:spPr>
        </p:pic>
        <p:sp>
          <p:nvSpPr>
            <p:cNvPr id="11" name="TextBox 10">
              <a:extLst>
                <a:ext uri="{FF2B5EF4-FFF2-40B4-BE49-F238E27FC236}">
                  <a16:creationId xmlns:a16="http://schemas.microsoft.com/office/drawing/2014/main" id="{C7D38F69-E94A-14AA-BF2A-A67CF9170D7D}"/>
                </a:ext>
              </a:extLst>
            </p:cNvPr>
            <p:cNvSpPr txBox="1"/>
            <p:nvPr/>
          </p:nvSpPr>
          <p:spPr>
            <a:xfrm>
              <a:off x="5095280" y="4466989"/>
              <a:ext cx="4333875" cy="252521"/>
            </a:xfrm>
            <a:prstGeom prst="rect">
              <a:avLst/>
            </a:prstGeom>
            <a:noFill/>
          </p:spPr>
          <p:txBody>
            <a:bodyPr wrap="square">
              <a:spAutoFit/>
            </a:bodyPr>
            <a:lstStyle/>
            <a:p>
              <a:pPr algn="ctr"/>
              <a:r>
                <a:rPr lang="en-US" sz="2400" dirty="0" err="1">
                  <a:latin typeface="UTM Avo" panose="02040603050506020204" pitchFamily="18" charset="0"/>
                </a:rPr>
                <a:t>Mô</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mặt</a:t>
              </a:r>
              <a:r>
                <a:rPr lang="en-US" sz="2400" dirty="0">
                  <a:latin typeface="UTM Avo" panose="02040603050506020204" pitchFamily="18" charset="0"/>
                </a:rPr>
                <a:t> </a:t>
              </a:r>
              <a:r>
                <a:rPr lang="en-US" sz="2400" dirty="0" err="1">
                  <a:latin typeface="UTM Avo" panose="02040603050506020204" pitchFamily="18" charset="0"/>
                </a:rPr>
                <a:t>trời</a:t>
              </a:r>
              <a:endParaRPr lang="en-VN" sz="2400" dirty="0">
                <a:latin typeface="UTM Avo" panose="02040603050506020204" pitchFamily="18" charset="0"/>
              </a:endParaRPr>
            </a:p>
          </p:txBody>
        </p:sp>
      </p:grpSp>
    </p:spTree>
    <p:custDataLst>
      <p:tags r:id="rId1"/>
    </p:custDataLst>
    <p:extLst>
      <p:ext uri="{BB962C8B-B14F-4D97-AF65-F5344CB8AC3E}">
        <p14:creationId xmlns:p14="http://schemas.microsoft.com/office/powerpoint/2010/main" val="35605595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FFEDE4E-E46A-522F-5CC7-391ED7D35098}"/>
            </a:ext>
          </a:extLst>
        </p:cNvPr>
        <p:cNvGrpSpPr/>
        <p:nvPr/>
      </p:nvGrpSpPr>
      <p:grpSpPr>
        <a:xfrm>
          <a:off x="0" y="0"/>
          <a:ext cx="0" cy="0"/>
          <a:chOff x="0" y="0"/>
          <a:chExt cx="0" cy="0"/>
        </a:xfrm>
      </p:grpSpPr>
      <p:pic>
        <p:nvPicPr>
          <p:cNvPr id="22" name="Picture 11">
            <a:extLst>
              <a:ext uri="{FF2B5EF4-FFF2-40B4-BE49-F238E27FC236}">
                <a16:creationId xmlns:a16="http://schemas.microsoft.com/office/drawing/2014/main" id="{FCBAFF8A-C8C9-A254-957C-63328742D8A1}"/>
              </a:ext>
            </a:extLst>
          </p:cNvPr>
          <p:cNvPicPr>
            <a:picLocks noChangeAspect="1"/>
          </p:cNvPicPr>
          <p:nvPr/>
        </p:nvPicPr>
        <p:blipFill>
          <a:blip r:embed="rId5"/>
          <a:srcRect/>
          <a:stretch>
            <a:fillRect/>
          </a:stretch>
        </p:blipFill>
        <p:spPr>
          <a:xfrm>
            <a:off x="130824" y="4225346"/>
            <a:ext cx="1840525" cy="2489200"/>
          </a:xfrm>
          <a:prstGeom prst="rect">
            <a:avLst/>
          </a:prstGeom>
        </p:spPr>
      </p:pic>
      <p:sp>
        <p:nvSpPr>
          <p:cNvPr id="23" name="Snip Diagonal Corner Rectangle 36">
            <a:extLst>
              <a:ext uri="{FF2B5EF4-FFF2-40B4-BE49-F238E27FC236}">
                <a16:creationId xmlns:a16="http://schemas.microsoft.com/office/drawing/2014/main" id="{7B016587-94BB-E02A-FC4F-BE7CAC19C696}"/>
              </a:ext>
            </a:extLst>
          </p:cNvPr>
          <p:cNvSpPr/>
          <p:nvPr/>
        </p:nvSpPr>
        <p:spPr>
          <a:xfrm>
            <a:off x="3620804" y="1137988"/>
            <a:ext cx="8209813" cy="1259335"/>
          </a:xfrm>
          <a:prstGeom prst="roundRect">
            <a:avLst>
              <a:gd name="adj" fmla="val 50000"/>
            </a:avLst>
          </a:prstGeom>
          <a:solidFill>
            <a:srgbClr val="9AD65E">
              <a:lumMod val="20000"/>
              <a:lumOff val="80000"/>
            </a:srgbClr>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Theo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em</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khi</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độ</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sáng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mặt</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trời</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thay</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đổi</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thì</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độ</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sáng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của</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bóng</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đèn</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có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thay</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đổi</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endParaRPr kumimoji="0" lang="en-VN" sz="2400" b="0" i="0" u="none" strike="noStrike" kern="0" cap="none" spc="0" normalizeH="0" baseline="0" noProof="0" dirty="0">
              <a:ln>
                <a:noFill/>
              </a:ln>
              <a:solidFill>
                <a:srgbClr val="FDF7EC"/>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24" name="Rounded Rectangular Callout 37">
            <a:extLst>
              <a:ext uri="{FF2B5EF4-FFF2-40B4-BE49-F238E27FC236}">
                <a16:creationId xmlns:a16="http://schemas.microsoft.com/office/drawing/2014/main" id="{28010EF2-8228-2996-F1AE-A90348E6DE93}"/>
              </a:ext>
            </a:extLst>
          </p:cNvPr>
          <p:cNvSpPr/>
          <p:nvPr/>
        </p:nvSpPr>
        <p:spPr>
          <a:xfrm>
            <a:off x="2341965" y="2644012"/>
            <a:ext cx="9397969" cy="4070534"/>
          </a:xfrm>
          <a:prstGeom prst="wedgeRoundRectCallout">
            <a:avLst>
              <a:gd name="adj1" fmla="val -56755"/>
              <a:gd name="adj2" fmla="val 7373"/>
              <a:gd name="adj3" fmla="val 16667"/>
            </a:avLst>
          </a:prstGeom>
          <a:solidFill>
            <a:srgbClr val="FFFFFF"/>
          </a:solidFill>
          <a:ln w="25400" cap="flat" cmpd="sng" algn="ctr">
            <a:solidFill>
              <a:srgbClr val="9AD65E">
                <a:lumMod val="20000"/>
                <a:lumOff val="8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được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tạo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từ</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ánh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sáng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mặt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trời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phụ</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thuộc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rất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độ</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sáng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chiếu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tấm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pin.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Mùa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hè</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tạo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được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so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mùa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tấm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pin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lắp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ở</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vị</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che</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khuất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ánh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sáng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tạo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so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tấm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pin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che</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khuất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ánh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sáng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Vì</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vậy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hệ</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thống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mặt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trời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suất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lớn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thường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được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lắp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đặt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ở</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nơi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ngày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trong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năm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endParaRPr kumimoji="0" lang="en-VN" sz="2489" b="0" i="0" u="none" strike="noStrike" kern="0" cap="none" spc="0" normalizeH="0" baseline="0" noProof="0" dirty="0">
              <a:ln>
                <a:noFill/>
              </a:ln>
              <a:solidFill>
                <a:srgbClr val="FDF7EC"/>
              </a:solidFill>
              <a:effectLst/>
              <a:uLnTx/>
              <a:uFillTx/>
              <a:latin typeface="UTM Avo" panose="02040603050506020204" pitchFamily="18"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9422A91D-128A-0384-6AF0-BB8B9B6E0909}"/>
              </a:ext>
            </a:extLst>
          </p:cNvPr>
          <p:cNvGrpSpPr/>
          <p:nvPr/>
        </p:nvGrpSpPr>
        <p:grpSpPr>
          <a:xfrm>
            <a:off x="11469233" y="1119617"/>
            <a:ext cx="722767" cy="1014467"/>
            <a:chOff x="384225" y="3942225"/>
            <a:chExt cx="542075" cy="760850"/>
          </a:xfrm>
        </p:grpSpPr>
        <p:grpSp>
          <p:nvGrpSpPr>
            <p:cNvPr id="4" name="Google Shape;1017;p37">
              <a:extLst>
                <a:ext uri="{FF2B5EF4-FFF2-40B4-BE49-F238E27FC236}">
                  <a16:creationId xmlns:a16="http://schemas.microsoft.com/office/drawing/2014/main" id="{91A033A0-10BB-EF83-F649-EC241B9D141F}"/>
                </a:ext>
              </a:extLst>
            </p:cNvPr>
            <p:cNvGrpSpPr/>
            <p:nvPr/>
          </p:nvGrpSpPr>
          <p:grpSpPr>
            <a:xfrm flipH="1">
              <a:off x="423475" y="3942225"/>
              <a:ext cx="502825" cy="736500"/>
              <a:chOff x="6108925" y="2841025"/>
              <a:chExt cx="502825" cy="736500"/>
            </a:xfrm>
          </p:grpSpPr>
          <p:sp>
            <p:nvSpPr>
              <p:cNvPr id="14" name="Google Shape;1018;p37">
                <a:extLst>
                  <a:ext uri="{FF2B5EF4-FFF2-40B4-BE49-F238E27FC236}">
                    <a16:creationId xmlns:a16="http://schemas.microsoft.com/office/drawing/2014/main" id="{F73E7B88-C9B7-3FB7-6C57-8D4CD72FF8DD}"/>
                  </a:ext>
                </a:extLst>
              </p:cNvPr>
              <p:cNvSpPr/>
              <p:nvPr/>
            </p:nvSpPr>
            <p:spPr>
              <a:xfrm>
                <a:off x="6108925" y="2841025"/>
                <a:ext cx="502825" cy="736500"/>
              </a:xfrm>
              <a:custGeom>
                <a:avLst/>
                <a:gdLst/>
                <a:ahLst/>
                <a:cxnLst/>
                <a:rect l="l" t="t" r="r" b="b"/>
                <a:pathLst>
                  <a:path w="20113" h="29460" extrusionOk="0">
                    <a:moveTo>
                      <a:pt x="20098" y="0"/>
                    </a:moveTo>
                    <a:cubicBezTo>
                      <a:pt x="20098" y="0"/>
                      <a:pt x="15957" y="666"/>
                      <a:pt x="12955" y="3121"/>
                    </a:cubicBezTo>
                    <a:lnTo>
                      <a:pt x="14375" y="5103"/>
                    </a:lnTo>
                    <a:lnTo>
                      <a:pt x="14375" y="5103"/>
                    </a:lnTo>
                    <a:lnTo>
                      <a:pt x="12156" y="4156"/>
                    </a:lnTo>
                    <a:lnTo>
                      <a:pt x="8592" y="9243"/>
                    </a:lnTo>
                    <a:lnTo>
                      <a:pt x="10367" y="11225"/>
                    </a:lnTo>
                    <a:lnTo>
                      <a:pt x="7335" y="11151"/>
                    </a:lnTo>
                    <a:lnTo>
                      <a:pt x="4673" y="15854"/>
                    </a:lnTo>
                    <a:lnTo>
                      <a:pt x="6685" y="17481"/>
                    </a:lnTo>
                    <a:lnTo>
                      <a:pt x="3002" y="16978"/>
                    </a:lnTo>
                    <a:cubicBezTo>
                      <a:pt x="3002" y="16978"/>
                      <a:pt x="0" y="23308"/>
                      <a:pt x="1863" y="29460"/>
                    </a:cubicBezTo>
                    <a:cubicBezTo>
                      <a:pt x="1863" y="29460"/>
                      <a:pt x="13739" y="21651"/>
                      <a:pt x="16815" y="14005"/>
                    </a:cubicBezTo>
                    <a:lnTo>
                      <a:pt x="14700" y="13177"/>
                    </a:lnTo>
                    <a:lnTo>
                      <a:pt x="17835" y="11861"/>
                    </a:lnTo>
                    <a:lnTo>
                      <a:pt x="19640" y="7350"/>
                    </a:lnTo>
                    <a:lnTo>
                      <a:pt x="16800" y="7069"/>
                    </a:lnTo>
                    <a:lnTo>
                      <a:pt x="19373" y="6389"/>
                    </a:lnTo>
                    <a:cubicBezTo>
                      <a:pt x="19373" y="6389"/>
                      <a:pt x="20113" y="2781"/>
                      <a:pt x="20098" y="0"/>
                    </a:cubicBezTo>
                    <a:close/>
                  </a:path>
                </a:pathLst>
              </a:custGeom>
              <a:solidFill>
                <a:srgbClr val="88CD7C"/>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5" name="Google Shape;1019;p37">
                <a:extLst>
                  <a:ext uri="{FF2B5EF4-FFF2-40B4-BE49-F238E27FC236}">
                    <a16:creationId xmlns:a16="http://schemas.microsoft.com/office/drawing/2014/main" id="{85FDBF01-9BAA-1730-C093-404D4621CE28}"/>
                  </a:ext>
                </a:extLst>
              </p:cNvPr>
              <p:cNvSpPr/>
              <p:nvPr/>
            </p:nvSpPr>
            <p:spPr>
              <a:xfrm>
                <a:off x="6183600" y="2901275"/>
                <a:ext cx="380475" cy="616725"/>
              </a:xfrm>
              <a:custGeom>
                <a:avLst/>
                <a:gdLst/>
                <a:ahLst/>
                <a:cxnLst/>
                <a:rect l="l" t="t" r="r" b="b"/>
                <a:pathLst>
                  <a:path w="15219" h="24669" fill="none" extrusionOk="0">
                    <a:moveTo>
                      <a:pt x="0" y="24669"/>
                    </a:moveTo>
                    <a:cubicBezTo>
                      <a:pt x="0" y="24669"/>
                      <a:pt x="2189" y="19197"/>
                      <a:pt x="4585" y="16402"/>
                    </a:cubicBezTo>
                    <a:cubicBezTo>
                      <a:pt x="6981" y="13607"/>
                      <a:pt x="11284" y="8445"/>
                      <a:pt x="12586" y="4585"/>
                    </a:cubicBezTo>
                    <a:cubicBezTo>
                      <a:pt x="13887" y="726"/>
                      <a:pt x="15218" y="1"/>
                      <a:pt x="15218" y="1"/>
                    </a:cubicBez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6" name="Google Shape;1020;p37">
                <a:extLst>
                  <a:ext uri="{FF2B5EF4-FFF2-40B4-BE49-F238E27FC236}">
                    <a16:creationId xmlns:a16="http://schemas.microsoft.com/office/drawing/2014/main" id="{04C0CAFF-7C0E-100A-B057-304569A13A6C}"/>
                  </a:ext>
                </a:extLst>
              </p:cNvPr>
              <p:cNvSpPr/>
              <p:nvPr/>
            </p:nvSpPr>
            <p:spPr>
              <a:xfrm>
                <a:off x="6189875" y="3393375"/>
                <a:ext cx="101700" cy="67700"/>
              </a:xfrm>
              <a:custGeom>
                <a:avLst/>
                <a:gdLst/>
                <a:ahLst/>
                <a:cxnLst/>
                <a:rect l="l" t="t" r="r" b="b"/>
                <a:pathLst>
                  <a:path w="4068" h="2708" fill="none" extrusionOk="0">
                    <a:moveTo>
                      <a:pt x="4068" y="1154"/>
                    </a:moveTo>
                    <a:lnTo>
                      <a:pt x="755" y="2707"/>
                    </a:lnTo>
                    <a:lnTo>
                      <a:pt x="1"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7" name="Google Shape;1021;p37">
                <a:extLst>
                  <a:ext uri="{FF2B5EF4-FFF2-40B4-BE49-F238E27FC236}">
                    <a16:creationId xmlns:a16="http://schemas.microsoft.com/office/drawing/2014/main" id="{679F9C2F-1B14-1C65-B844-7B77A9B6600D}"/>
                  </a:ext>
                </a:extLst>
              </p:cNvPr>
              <p:cNvSpPr/>
              <p:nvPr/>
            </p:nvSpPr>
            <p:spPr>
              <a:xfrm>
                <a:off x="6234625" y="3310200"/>
                <a:ext cx="156400" cy="63625"/>
              </a:xfrm>
              <a:custGeom>
                <a:avLst/>
                <a:gdLst/>
                <a:ahLst/>
                <a:cxnLst/>
                <a:rect l="l" t="t" r="r" b="b"/>
                <a:pathLst>
                  <a:path w="6256" h="2545" fill="none" extrusionOk="0">
                    <a:moveTo>
                      <a:pt x="6256" y="562"/>
                    </a:moveTo>
                    <a:lnTo>
                      <a:pt x="799" y="2544"/>
                    </a:lnTo>
                    <a:lnTo>
                      <a:pt x="0"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8" name="Google Shape;1022;p37">
                <a:extLst>
                  <a:ext uri="{FF2B5EF4-FFF2-40B4-BE49-F238E27FC236}">
                    <a16:creationId xmlns:a16="http://schemas.microsoft.com/office/drawing/2014/main" id="{06FA0489-74AA-74EB-7D90-EAC97346C114}"/>
                  </a:ext>
                </a:extLst>
              </p:cNvPr>
              <p:cNvSpPr/>
              <p:nvPr/>
            </p:nvSpPr>
            <p:spPr>
              <a:xfrm>
                <a:off x="6318175" y="3190400"/>
                <a:ext cx="129800" cy="76575"/>
              </a:xfrm>
              <a:custGeom>
                <a:avLst/>
                <a:gdLst/>
                <a:ahLst/>
                <a:cxnLst/>
                <a:rect l="l" t="t" r="r" b="b"/>
                <a:pathLst>
                  <a:path w="5192" h="3063" fill="none" extrusionOk="0">
                    <a:moveTo>
                      <a:pt x="5191" y="1376"/>
                    </a:moveTo>
                    <a:lnTo>
                      <a:pt x="577" y="3062"/>
                    </a:lnTo>
                    <a:lnTo>
                      <a:pt x="1"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9" name="Google Shape;1023;p37">
                <a:extLst>
                  <a:ext uri="{FF2B5EF4-FFF2-40B4-BE49-F238E27FC236}">
                    <a16:creationId xmlns:a16="http://schemas.microsoft.com/office/drawing/2014/main" id="{47CA5B48-1D1B-D821-C436-881AC0BD8783}"/>
                  </a:ext>
                </a:extLst>
              </p:cNvPr>
              <p:cNvSpPr/>
              <p:nvPr/>
            </p:nvSpPr>
            <p:spPr>
              <a:xfrm>
                <a:off x="6401725" y="3102425"/>
                <a:ext cx="81375" cy="70250"/>
              </a:xfrm>
              <a:custGeom>
                <a:avLst/>
                <a:gdLst/>
                <a:ahLst/>
                <a:cxnLst/>
                <a:rect l="l" t="t" r="r" b="b"/>
                <a:pathLst>
                  <a:path w="3255" h="2810" fill="none" extrusionOk="0">
                    <a:moveTo>
                      <a:pt x="3254" y="1272"/>
                    </a:moveTo>
                    <a:lnTo>
                      <a:pt x="297" y="2810"/>
                    </a:lnTo>
                    <a:lnTo>
                      <a:pt x="1"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0" name="Google Shape;1024;p37">
                <a:extLst>
                  <a:ext uri="{FF2B5EF4-FFF2-40B4-BE49-F238E27FC236}">
                    <a16:creationId xmlns:a16="http://schemas.microsoft.com/office/drawing/2014/main" id="{0137EEA8-FE3A-C6DD-89A1-B4661FF6670F}"/>
                  </a:ext>
                </a:extLst>
              </p:cNvPr>
              <p:cNvSpPr/>
              <p:nvPr/>
            </p:nvSpPr>
            <p:spPr>
              <a:xfrm>
                <a:off x="6431300" y="3017750"/>
                <a:ext cx="104300" cy="74700"/>
              </a:xfrm>
              <a:custGeom>
                <a:avLst/>
                <a:gdLst/>
                <a:ahLst/>
                <a:cxnLst/>
                <a:rect l="l" t="t" r="r" b="b"/>
                <a:pathLst>
                  <a:path w="4172" h="2988" fill="none" extrusionOk="0">
                    <a:moveTo>
                      <a:pt x="4171" y="1642"/>
                    </a:moveTo>
                    <a:lnTo>
                      <a:pt x="1228" y="2988"/>
                    </a:lnTo>
                    <a:lnTo>
                      <a:pt x="1"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1" name="Google Shape;1025;p37">
                <a:extLst>
                  <a:ext uri="{FF2B5EF4-FFF2-40B4-BE49-F238E27FC236}">
                    <a16:creationId xmlns:a16="http://schemas.microsoft.com/office/drawing/2014/main" id="{8FCCFF1B-B5E5-A3C3-DB1A-DC55568E1084}"/>
                  </a:ext>
                </a:extLst>
              </p:cNvPr>
              <p:cNvSpPr/>
              <p:nvPr/>
            </p:nvSpPr>
            <p:spPr>
              <a:xfrm>
                <a:off x="6498975" y="2912375"/>
                <a:ext cx="66200" cy="81000"/>
              </a:xfrm>
              <a:custGeom>
                <a:avLst/>
                <a:gdLst/>
                <a:ahLst/>
                <a:cxnLst/>
                <a:rect l="l" t="t" r="r" b="b"/>
                <a:pathLst>
                  <a:path w="2648" h="3240" fill="none" extrusionOk="0">
                    <a:moveTo>
                      <a:pt x="2647" y="2145"/>
                    </a:moveTo>
                    <a:lnTo>
                      <a:pt x="296" y="3239"/>
                    </a:lnTo>
                    <a:lnTo>
                      <a:pt x="0"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grpSp>
          <p:nvGrpSpPr>
            <p:cNvPr id="5" name="Google Shape;1026;p37">
              <a:extLst>
                <a:ext uri="{FF2B5EF4-FFF2-40B4-BE49-F238E27FC236}">
                  <a16:creationId xmlns:a16="http://schemas.microsoft.com/office/drawing/2014/main" id="{272F7008-BA64-4301-09B3-A6783F7908B0}"/>
                </a:ext>
              </a:extLst>
            </p:cNvPr>
            <p:cNvGrpSpPr/>
            <p:nvPr/>
          </p:nvGrpSpPr>
          <p:grpSpPr>
            <a:xfrm flipH="1">
              <a:off x="384225" y="4411750"/>
              <a:ext cx="499500" cy="291325"/>
              <a:chOff x="6432425" y="3554250"/>
              <a:chExt cx="499500" cy="291325"/>
            </a:xfrm>
          </p:grpSpPr>
          <p:sp>
            <p:nvSpPr>
              <p:cNvPr id="6" name="Google Shape;1027;p37">
                <a:extLst>
                  <a:ext uri="{FF2B5EF4-FFF2-40B4-BE49-F238E27FC236}">
                    <a16:creationId xmlns:a16="http://schemas.microsoft.com/office/drawing/2014/main" id="{7FF9B254-CAB8-B53B-939B-DEA75FD42493}"/>
                  </a:ext>
                </a:extLst>
              </p:cNvPr>
              <p:cNvSpPr/>
              <p:nvPr/>
            </p:nvSpPr>
            <p:spPr>
              <a:xfrm>
                <a:off x="6432425" y="3554250"/>
                <a:ext cx="499500" cy="291325"/>
              </a:xfrm>
              <a:custGeom>
                <a:avLst/>
                <a:gdLst/>
                <a:ahLst/>
                <a:cxnLst/>
                <a:rect l="l" t="t" r="r" b="b"/>
                <a:pathLst>
                  <a:path w="19980" h="11653" extrusionOk="0">
                    <a:moveTo>
                      <a:pt x="16277" y="0"/>
                    </a:moveTo>
                    <a:cubicBezTo>
                      <a:pt x="15819" y="0"/>
                      <a:pt x="15346" y="34"/>
                      <a:pt x="14878" y="117"/>
                    </a:cubicBezTo>
                    <a:lnTo>
                      <a:pt x="15055" y="1714"/>
                    </a:lnTo>
                    <a:lnTo>
                      <a:pt x="14079" y="443"/>
                    </a:lnTo>
                    <a:lnTo>
                      <a:pt x="10382" y="2217"/>
                    </a:lnTo>
                    <a:lnTo>
                      <a:pt x="10767" y="3933"/>
                    </a:lnTo>
                    <a:lnTo>
                      <a:pt x="9051" y="2912"/>
                    </a:lnTo>
                    <a:lnTo>
                      <a:pt x="6005" y="4761"/>
                    </a:lnTo>
                    <a:lnTo>
                      <a:pt x="6626" y="6329"/>
                    </a:lnTo>
                    <a:lnTo>
                      <a:pt x="4674" y="4850"/>
                    </a:lnTo>
                    <a:cubicBezTo>
                      <a:pt x="4674" y="4850"/>
                      <a:pt x="917" y="7526"/>
                      <a:pt x="0" y="11653"/>
                    </a:cubicBezTo>
                    <a:cubicBezTo>
                      <a:pt x="0" y="11653"/>
                      <a:pt x="9332" y="11002"/>
                      <a:pt x="13576" y="7615"/>
                    </a:cubicBezTo>
                    <a:lnTo>
                      <a:pt x="12630" y="6447"/>
                    </a:lnTo>
                    <a:lnTo>
                      <a:pt x="14848" y="6713"/>
                    </a:lnTo>
                    <a:lnTo>
                      <a:pt x="17348" y="4702"/>
                    </a:lnTo>
                    <a:lnTo>
                      <a:pt x="15795" y="3622"/>
                    </a:lnTo>
                    <a:lnTo>
                      <a:pt x="17495" y="4066"/>
                    </a:lnTo>
                    <a:cubicBezTo>
                      <a:pt x="17495" y="4066"/>
                      <a:pt x="19093" y="2232"/>
                      <a:pt x="19980" y="635"/>
                    </a:cubicBezTo>
                    <a:cubicBezTo>
                      <a:pt x="19980" y="635"/>
                      <a:pt x="18262" y="0"/>
                      <a:pt x="16277" y="0"/>
                    </a:cubicBezTo>
                    <a:close/>
                  </a:path>
                </a:pathLst>
              </a:custGeom>
              <a:solidFill>
                <a:srgbClr val="9AD65E"/>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7" name="Google Shape;1028;p37">
                <a:extLst>
                  <a:ext uri="{FF2B5EF4-FFF2-40B4-BE49-F238E27FC236}">
                    <a16:creationId xmlns:a16="http://schemas.microsoft.com/office/drawing/2014/main" id="{99BE5ED6-3E9D-BEE6-9DE6-480D9083E106}"/>
                  </a:ext>
                </a:extLst>
              </p:cNvPr>
              <p:cNvSpPr/>
              <p:nvPr/>
            </p:nvSpPr>
            <p:spPr>
              <a:xfrm>
                <a:off x="6467550" y="3588975"/>
                <a:ext cx="417800" cy="231450"/>
              </a:xfrm>
              <a:custGeom>
                <a:avLst/>
                <a:gdLst/>
                <a:ahLst/>
                <a:cxnLst/>
                <a:rect l="l" t="t" r="r" b="b"/>
                <a:pathLst>
                  <a:path w="16712" h="9258" fill="none" extrusionOk="0">
                    <a:moveTo>
                      <a:pt x="0" y="9258"/>
                    </a:moveTo>
                    <a:cubicBezTo>
                      <a:pt x="0" y="9258"/>
                      <a:pt x="3032" y="6833"/>
                      <a:pt x="5309" y="5990"/>
                    </a:cubicBezTo>
                    <a:cubicBezTo>
                      <a:pt x="7587" y="5161"/>
                      <a:pt x="11713" y="3594"/>
                      <a:pt x="13724" y="1790"/>
                    </a:cubicBezTo>
                    <a:cubicBezTo>
                      <a:pt x="15721" y="0"/>
                      <a:pt x="16712" y="15"/>
                      <a:pt x="16712" y="15"/>
                    </a:cubicBez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8" name="Google Shape;1029;p37">
                <a:extLst>
                  <a:ext uri="{FF2B5EF4-FFF2-40B4-BE49-F238E27FC236}">
                    <a16:creationId xmlns:a16="http://schemas.microsoft.com/office/drawing/2014/main" id="{EA769414-BB67-5F24-B755-41D7C3F09746}"/>
                  </a:ext>
                </a:extLst>
              </p:cNvPr>
              <p:cNvSpPr/>
              <p:nvPr/>
            </p:nvSpPr>
            <p:spPr>
              <a:xfrm>
                <a:off x="6500450" y="3750900"/>
                <a:ext cx="60275" cy="49575"/>
              </a:xfrm>
              <a:custGeom>
                <a:avLst/>
                <a:gdLst/>
                <a:ahLst/>
                <a:cxnLst/>
                <a:rect l="l" t="t" r="r" b="b"/>
                <a:pathLst>
                  <a:path w="2411" h="1983" fill="none" extrusionOk="0">
                    <a:moveTo>
                      <a:pt x="2411" y="1982"/>
                    </a:moveTo>
                    <a:lnTo>
                      <a:pt x="0" y="1805"/>
                    </a:lnTo>
                    <a:lnTo>
                      <a:pt x="444"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9" name="Google Shape;1030;p37">
                <a:extLst>
                  <a:ext uri="{FF2B5EF4-FFF2-40B4-BE49-F238E27FC236}">
                    <a16:creationId xmlns:a16="http://schemas.microsoft.com/office/drawing/2014/main" id="{A5C3AFC8-C22E-B704-BA94-57E6C605FC20}"/>
                  </a:ext>
                </a:extLst>
              </p:cNvPr>
              <p:cNvSpPr/>
              <p:nvPr/>
            </p:nvSpPr>
            <p:spPr>
              <a:xfrm>
                <a:off x="6555175" y="3717625"/>
                <a:ext cx="94300" cy="58825"/>
              </a:xfrm>
              <a:custGeom>
                <a:avLst/>
                <a:gdLst/>
                <a:ahLst/>
                <a:cxnLst/>
                <a:rect l="l" t="t" r="r" b="b"/>
                <a:pathLst>
                  <a:path w="3772" h="2353" fill="none" extrusionOk="0">
                    <a:moveTo>
                      <a:pt x="3771" y="2352"/>
                    </a:moveTo>
                    <a:lnTo>
                      <a:pt x="0" y="1716"/>
                    </a:lnTo>
                    <a:lnTo>
                      <a:pt x="355"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0" name="Google Shape;1031;p37">
                <a:extLst>
                  <a:ext uri="{FF2B5EF4-FFF2-40B4-BE49-F238E27FC236}">
                    <a16:creationId xmlns:a16="http://schemas.microsoft.com/office/drawing/2014/main" id="{281D2F1F-F9B1-3BCC-F2EB-18D8389C34CF}"/>
                  </a:ext>
                </a:extLst>
              </p:cNvPr>
              <p:cNvSpPr/>
              <p:nvPr/>
            </p:nvSpPr>
            <p:spPr>
              <a:xfrm>
                <a:off x="6634275" y="3676225"/>
                <a:ext cx="79900" cy="61400"/>
              </a:xfrm>
              <a:custGeom>
                <a:avLst/>
                <a:gdLst/>
                <a:ahLst/>
                <a:cxnLst/>
                <a:rect l="l" t="t" r="r" b="b"/>
                <a:pathLst>
                  <a:path w="3196" h="2456" fill="none" extrusionOk="0">
                    <a:moveTo>
                      <a:pt x="3195" y="2455"/>
                    </a:moveTo>
                    <a:lnTo>
                      <a:pt x="1" y="1938"/>
                    </a:lnTo>
                    <a:lnTo>
                      <a:pt x="666"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1" name="Google Shape;1032;p37">
                <a:extLst>
                  <a:ext uri="{FF2B5EF4-FFF2-40B4-BE49-F238E27FC236}">
                    <a16:creationId xmlns:a16="http://schemas.microsoft.com/office/drawing/2014/main" id="{D11A6DD2-6191-8C5A-5A74-2D6FB2E876BF}"/>
                  </a:ext>
                </a:extLst>
              </p:cNvPr>
              <p:cNvSpPr/>
              <p:nvPr/>
            </p:nvSpPr>
            <p:spPr>
              <a:xfrm>
                <a:off x="6708600" y="3652175"/>
                <a:ext cx="55125" cy="44775"/>
              </a:xfrm>
              <a:custGeom>
                <a:avLst/>
                <a:gdLst/>
                <a:ahLst/>
                <a:cxnLst/>
                <a:rect l="l" t="t" r="r" b="b"/>
                <a:pathLst>
                  <a:path w="2205" h="1791" fill="none" extrusionOk="0">
                    <a:moveTo>
                      <a:pt x="2204" y="1790"/>
                    </a:moveTo>
                    <a:lnTo>
                      <a:pt x="1" y="1716"/>
                    </a:lnTo>
                    <a:lnTo>
                      <a:pt x="740"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2" name="Google Shape;1033;p37">
                <a:extLst>
                  <a:ext uri="{FF2B5EF4-FFF2-40B4-BE49-F238E27FC236}">
                    <a16:creationId xmlns:a16="http://schemas.microsoft.com/office/drawing/2014/main" id="{C9B8A120-1803-CEA5-B4D7-BC43596D0251}"/>
                  </a:ext>
                </a:extLst>
              </p:cNvPr>
              <p:cNvSpPr/>
              <p:nvPr/>
            </p:nvSpPr>
            <p:spPr>
              <a:xfrm>
                <a:off x="6765175" y="3613375"/>
                <a:ext cx="52900" cy="57325"/>
              </a:xfrm>
              <a:custGeom>
                <a:avLst/>
                <a:gdLst/>
                <a:ahLst/>
                <a:cxnLst/>
                <a:rect l="l" t="t" r="r" b="b"/>
                <a:pathLst>
                  <a:path w="2116" h="2293" fill="none" extrusionOk="0">
                    <a:moveTo>
                      <a:pt x="2115" y="2292"/>
                    </a:moveTo>
                    <a:lnTo>
                      <a:pt x="0" y="2100"/>
                    </a:lnTo>
                    <a:lnTo>
                      <a:pt x="252"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13" name="Google Shape;1034;p37">
                <a:extLst>
                  <a:ext uri="{FF2B5EF4-FFF2-40B4-BE49-F238E27FC236}">
                    <a16:creationId xmlns:a16="http://schemas.microsoft.com/office/drawing/2014/main" id="{0D651273-409E-5DB1-67F7-00987E59A3F7}"/>
                  </a:ext>
                </a:extLst>
              </p:cNvPr>
              <p:cNvSpPr/>
              <p:nvPr/>
            </p:nvSpPr>
            <p:spPr>
              <a:xfrm>
                <a:off x="6822475" y="3574925"/>
                <a:ext cx="42550" cy="52150"/>
              </a:xfrm>
              <a:custGeom>
                <a:avLst/>
                <a:gdLst/>
                <a:ahLst/>
                <a:cxnLst/>
                <a:rect l="l" t="t" r="r" b="b"/>
                <a:pathLst>
                  <a:path w="1702" h="2086" fill="none" extrusionOk="0">
                    <a:moveTo>
                      <a:pt x="1701" y="2085"/>
                    </a:moveTo>
                    <a:lnTo>
                      <a:pt x="0" y="1952"/>
                    </a:lnTo>
                    <a:lnTo>
                      <a:pt x="873"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grpSp>
    </p:spTree>
    <p:custDataLst>
      <p:tags r:id="rId1"/>
    </p:custDataLst>
    <p:extLst>
      <p:ext uri="{BB962C8B-B14F-4D97-AF65-F5344CB8AC3E}">
        <p14:creationId xmlns:p14="http://schemas.microsoft.com/office/powerpoint/2010/main" val="32492807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3B34317-48C8-466D-A6DD-2A190F78FC8B}"/>
            </a:ext>
          </a:extLst>
        </p:cNvPr>
        <p:cNvGrpSpPr/>
        <p:nvPr/>
      </p:nvGrpSpPr>
      <p:grpSpPr>
        <a:xfrm>
          <a:off x="0" y="0"/>
          <a:ext cx="0" cy="0"/>
          <a:chOff x="0" y="0"/>
          <a:chExt cx="0" cy="0"/>
        </a:xfrm>
      </p:grpSpPr>
      <p:sp>
        <p:nvSpPr>
          <p:cNvPr id="10" name="Snip and Round Single Corner Rectangle 3">
            <a:extLst>
              <a:ext uri="{FF2B5EF4-FFF2-40B4-BE49-F238E27FC236}">
                <a16:creationId xmlns:a16="http://schemas.microsoft.com/office/drawing/2014/main" id="{6F690CB2-827B-C604-0D27-95DF08F5CBC2}"/>
              </a:ext>
            </a:extLst>
          </p:cNvPr>
          <p:cNvSpPr/>
          <p:nvPr/>
        </p:nvSpPr>
        <p:spPr>
          <a:xfrm>
            <a:off x="4363135" y="1159702"/>
            <a:ext cx="3465729" cy="760327"/>
          </a:xfrm>
          <a:prstGeom prst="roundRect">
            <a:avLst>
              <a:gd name="adj" fmla="val 50000"/>
            </a:avLst>
          </a:prstGeom>
          <a:solidFill>
            <a:schemeClr val="accent5">
              <a:lumMod val="50000"/>
            </a:schemeClr>
          </a:solidFill>
          <a:ln w="38100"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rPr>
              <a:t>EM CÓ BIẾT?</a:t>
            </a:r>
          </a:p>
        </p:txBody>
      </p:sp>
      <p:sp>
        <p:nvSpPr>
          <p:cNvPr id="2" name="TextBox 1">
            <a:extLst>
              <a:ext uri="{FF2B5EF4-FFF2-40B4-BE49-F238E27FC236}">
                <a16:creationId xmlns:a16="http://schemas.microsoft.com/office/drawing/2014/main" id="{E0271E98-50C9-3D36-AC46-DA60846EF1CF}"/>
              </a:ext>
            </a:extLst>
          </p:cNvPr>
          <p:cNvSpPr txBox="1"/>
          <p:nvPr/>
        </p:nvSpPr>
        <p:spPr>
          <a:xfrm>
            <a:off x="1256345" y="2276044"/>
            <a:ext cx="9679308" cy="1675843"/>
          </a:xfrm>
          <a:prstGeom prst="rect">
            <a:avLst/>
          </a:prstGeom>
          <a:noFill/>
        </p:spPr>
        <p:txBody>
          <a:bodyPr wrap="square">
            <a:spAutoFit/>
          </a:bodyPr>
          <a:lstStyle/>
          <a:p>
            <a:pPr algn="just">
              <a:lnSpc>
                <a:spcPct val="150000"/>
              </a:lnSpc>
              <a:spcAft>
                <a:spcPts val="1333"/>
              </a:spcAft>
            </a:pP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Một</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hệ</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thống</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điện</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dùng</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năng</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lượng</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mặt</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trời</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cho</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gia</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đình</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thường</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bao</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gồm</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tấm</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pin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mặt</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trời</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ắc</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quy</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lưu</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trữ</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điện</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đồ</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dùng</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điện</a:t>
            </a:r>
            <a:r>
              <a:rPr lang="nl-NL" sz="2400" dirty="0">
                <a:solidFill>
                  <a:schemeClr val="tx1"/>
                </a:solidFill>
                <a:latin typeface="UTM Avo" panose="02040603050506020204" pitchFamily="18" charset="0"/>
                <a:ea typeface="Calibri" panose="020F0502020204030204" pitchFamily="34" charset="0"/>
                <a:cs typeface="Arial" panose="020B0604020202020204" pitchFamily="34" charset="0"/>
              </a:rPr>
              <a:t>...</a:t>
            </a:r>
            <a:endParaRPr lang="en-VN" sz="24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pic>
        <p:nvPicPr>
          <p:cNvPr id="3" name="Picture 2" descr="A building with solar panels&#10;&#10;Description automatically generated">
            <a:extLst>
              <a:ext uri="{FF2B5EF4-FFF2-40B4-BE49-F238E27FC236}">
                <a16:creationId xmlns:a16="http://schemas.microsoft.com/office/drawing/2014/main" id="{E37B4BD2-5E62-E436-C2CE-9A833F20325E}"/>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4080297" y="3113965"/>
            <a:ext cx="4031403" cy="4031403"/>
          </a:xfrm>
          <a:prstGeom prst="rect">
            <a:avLst/>
          </a:prstGeom>
        </p:spPr>
      </p:pic>
    </p:spTree>
    <p:custDataLst>
      <p:tags r:id="rId1"/>
    </p:custDataLst>
    <p:extLst>
      <p:ext uri="{BB962C8B-B14F-4D97-AF65-F5344CB8AC3E}">
        <p14:creationId xmlns:p14="http://schemas.microsoft.com/office/powerpoint/2010/main" val="32343458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6F4559CA-990B-1872-767E-B2E32D9BD4F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CFAB154F-0415-E94A-3E25-8F3C063119A1}"/>
              </a:ext>
            </a:extLst>
          </p:cNvPr>
          <p:cNvGrpSpPr/>
          <p:nvPr/>
        </p:nvGrpSpPr>
        <p:grpSpPr>
          <a:xfrm>
            <a:off x="563331" y="2927411"/>
            <a:ext cx="7703758" cy="2404987"/>
            <a:chOff x="854209" y="1204898"/>
            <a:chExt cx="5236875" cy="2635523"/>
          </a:xfrm>
          <a:solidFill>
            <a:srgbClr val="C0DADD"/>
          </a:solidFill>
        </p:grpSpPr>
        <p:sp>
          <p:nvSpPr>
            <p:cNvPr id="4" name="Rectangle 3">
              <a:extLst>
                <a:ext uri="{FF2B5EF4-FFF2-40B4-BE49-F238E27FC236}">
                  <a16:creationId xmlns:a16="http://schemas.microsoft.com/office/drawing/2014/main" id="{2193D930-5AE6-C9CC-35C0-9D92BEF0AC15}"/>
                </a:ext>
              </a:extLst>
            </p:cNvPr>
            <p:cNvSpPr/>
            <p:nvPr/>
          </p:nvSpPr>
          <p:spPr>
            <a:xfrm>
              <a:off x="854209" y="1204898"/>
              <a:ext cx="5028486" cy="2635523"/>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VN"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5" name="Rectangle 4">
              <a:extLst>
                <a:ext uri="{FF2B5EF4-FFF2-40B4-BE49-F238E27FC236}">
                  <a16:creationId xmlns:a16="http://schemas.microsoft.com/office/drawing/2014/main" id="{52BBEB46-A276-1121-3748-8AB363CFEDB0}"/>
                </a:ext>
              </a:extLst>
            </p:cNvPr>
            <p:cNvSpPr/>
            <p:nvPr/>
          </p:nvSpPr>
          <p:spPr>
            <a:xfrm>
              <a:off x="1062598" y="1375527"/>
              <a:ext cx="5028486" cy="2385311"/>
            </a:xfrm>
            <a:prstGeom prst="rect">
              <a:avLst/>
            </a:prstGeom>
            <a:solidFill>
              <a:srgbClr val="E0ECEE"/>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Mặt trời cung cấp năng lượng cho tấm pin. Tấm pin thu năng lượng mặt trời và tạo ra điện. Điện thắp sáng bóng đèn. </a:t>
              </a:r>
            </a:p>
          </p:txBody>
        </p:sp>
      </p:grpSp>
      <p:sp>
        <p:nvSpPr>
          <p:cNvPr id="7" name="Chevron 19">
            <a:extLst>
              <a:ext uri="{FF2B5EF4-FFF2-40B4-BE49-F238E27FC236}">
                <a16:creationId xmlns:a16="http://schemas.microsoft.com/office/drawing/2014/main" id="{2AE45489-5809-6ACC-7116-3CC5A59C21D3}"/>
              </a:ext>
            </a:extLst>
          </p:cNvPr>
          <p:cNvSpPr/>
          <p:nvPr/>
        </p:nvSpPr>
        <p:spPr>
          <a:xfrm>
            <a:off x="0" y="1655475"/>
            <a:ext cx="3312125" cy="741081"/>
          </a:xfrm>
          <a:prstGeom prst="chevron">
            <a:avLst/>
          </a:prstGeom>
          <a:solidFill>
            <a:schemeClr val="bg1"/>
          </a:solidFill>
          <a:ln w="38100" cap="flat" cmpd="sng" algn="ctr">
            <a:solidFill>
              <a:srgbClr val="C0DAD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191919"/>
                </a:solidFill>
                <a:effectLst/>
                <a:uLnTx/>
                <a:uFillTx/>
                <a:latin typeface="UTM Avo" panose="02040603050506020204" pitchFamily="18" charset="0"/>
                <a:ea typeface="+mn-ea"/>
                <a:cs typeface="+mn-cs"/>
              </a:rPr>
              <a:t> KẾT LUẬN</a:t>
            </a:r>
          </a:p>
        </p:txBody>
      </p:sp>
      <p:pic>
        <p:nvPicPr>
          <p:cNvPr id="2" name="Picture 1" descr="A building with solar panels&#10;&#10;Description automatically generated">
            <a:extLst>
              <a:ext uri="{FF2B5EF4-FFF2-40B4-BE49-F238E27FC236}">
                <a16:creationId xmlns:a16="http://schemas.microsoft.com/office/drawing/2014/main" id="{715D07DC-BF3B-E806-7783-97ADFAED43CD}"/>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8459954" y="2481310"/>
            <a:ext cx="3168715" cy="3168715"/>
          </a:xfrm>
          <a:prstGeom prst="rect">
            <a:avLst/>
          </a:prstGeom>
        </p:spPr>
      </p:pic>
    </p:spTree>
    <p:custDataLst>
      <p:tags r:id="rId1"/>
    </p:custDataLst>
    <p:extLst>
      <p:ext uri="{BB962C8B-B14F-4D97-AF65-F5344CB8AC3E}">
        <p14:creationId xmlns:p14="http://schemas.microsoft.com/office/powerpoint/2010/main" val="16008728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B5EFA40A-26D8-0ACE-662F-F1FE002CA4BA}"/>
            </a:ext>
          </a:extLst>
        </p:cNvPr>
        <p:cNvGrpSpPr/>
        <p:nvPr/>
      </p:nvGrpSpPr>
      <p:grpSpPr>
        <a:xfrm>
          <a:off x="0" y="0"/>
          <a:ext cx="0" cy="0"/>
          <a:chOff x="0" y="0"/>
          <a:chExt cx="0" cy="0"/>
        </a:xfrm>
      </p:grpSpPr>
      <p:sp>
        <p:nvSpPr>
          <p:cNvPr id="2" name="Google Shape;964;p37">
            <a:extLst>
              <a:ext uri="{FF2B5EF4-FFF2-40B4-BE49-F238E27FC236}">
                <a16:creationId xmlns:a16="http://schemas.microsoft.com/office/drawing/2014/main" id="{E564EF34-5614-B2F0-524F-3C1C7E26D80E}"/>
              </a:ext>
            </a:extLst>
          </p:cNvPr>
          <p:cNvSpPr/>
          <p:nvPr/>
        </p:nvSpPr>
        <p:spPr>
          <a:xfrm>
            <a:off x="783000" y="-4539197"/>
            <a:ext cx="2517368" cy="2239417"/>
          </a:xfrm>
          <a:custGeom>
            <a:avLst/>
            <a:gdLst/>
            <a:ahLst/>
            <a:cxnLst/>
            <a:rect l="l" t="t" r="r" b="b"/>
            <a:pathLst>
              <a:path w="41082" h="36548" extrusionOk="0">
                <a:moveTo>
                  <a:pt x="17835" y="0"/>
                </a:moveTo>
                <a:cubicBezTo>
                  <a:pt x="17186" y="0"/>
                  <a:pt x="16539" y="51"/>
                  <a:pt x="15897" y="169"/>
                </a:cubicBezTo>
                <a:cubicBezTo>
                  <a:pt x="13203" y="677"/>
                  <a:pt x="12356" y="2229"/>
                  <a:pt x="10652" y="3978"/>
                </a:cubicBezTo>
                <a:cubicBezTo>
                  <a:pt x="8618" y="6074"/>
                  <a:pt x="6004" y="7422"/>
                  <a:pt x="4140" y="9750"/>
                </a:cubicBezTo>
                <a:cubicBezTo>
                  <a:pt x="999" y="13693"/>
                  <a:pt x="0" y="19251"/>
                  <a:pt x="1597" y="24032"/>
                </a:cubicBezTo>
                <a:cubicBezTo>
                  <a:pt x="2757" y="27521"/>
                  <a:pt x="5174" y="30518"/>
                  <a:pt x="8145" y="32677"/>
                </a:cubicBezTo>
                <a:cubicBezTo>
                  <a:pt x="11719" y="35271"/>
                  <a:pt x="16121" y="36547"/>
                  <a:pt x="20530" y="36547"/>
                </a:cubicBezTo>
                <a:cubicBezTo>
                  <a:pt x="25719" y="36547"/>
                  <a:pt x="30919" y="34780"/>
                  <a:pt x="34792" y="31312"/>
                </a:cubicBezTo>
                <a:cubicBezTo>
                  <a:pt x="37870" y="28555"/>
                  <a:pt x="40154" y="24773"/>
                  <a:pt x="40573" y="20660"/>
                </a:cubicBezTo>
                <a:cubicBezTo>
                  <a:pt x="41082" y="15709"/>
                  <a:pt x="38807" y="10713"/>
                  <a:pt x="35238" y="7234"/>
                </a:cubicBezTo>
                <a:cubicBezTo>
                  <a:pt x="31670" y="3764"/>
                  <a:pt x="26924" y="1676"/>
                  <a:pt x="22071" y="561"/>
                </a:cubicBezTo>
                <a:cubicBezTo>
                  <a:pt x="20681" y="243"/>
                  <a:pt x="19254" y="0"/>
                  <a:pt x="17835" y="0"/>
                </a:cubicBezTo>
                <a:close/>
              </a:path>
            </a:pathLst>
          </a:custGeom>
          <a:solidFill>
            <a:srgbClr val="FFE7C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 name="Google Shape;965;p37">
            <a:extLst>
              <a:ext uri="{FF2B5EF4-FFF2-40B4-BE49-F238E27FC236}">
                <a16:creationId xmlns:a16="http://schemas.microsoft.com/office/drawing/2014/main" id="{3238D471-CC29-2E68-F445-835C2D4B2AC1}"/>
              </a:ext>
            </a:extLst>
          </p:cNvPr>
          <p:cNvSpPr txBox="1">
            <a:spLocks/>
          </p:cNvSpPr>
          <p:nvPr/>
        </p:nvSpPr>
        <p:spPr>
          <a:xfrm>
            <a:off x="852933" y="1234846"/>
            <a:ext cx="10326733" cy="3924484"/>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dk1"/>
              </a:buClr>
              <a:buSzPts val="7000"/>
              <a:buFont typeface="Adamina"/>
              <a:buNone/>
              <a:defRPr sz="6000" b="1" i="0" u="none" strike="noStrike" cap="none">
                <a:solidFill>
                  <a:schemeClr val="lt2"/>
                </a:solidFill>
                <a:latin typeface="Adamina"/>
                <a:ea typeface="Adamina"/>
                <a:cs typeface="Adamina"/>
                <a:sym typeface="Adamina"/>
              </a:defRPr>
            </a:lvl1pPr>
            <a:lvl2pPr marR="0" lvl="1"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5000"/>
              <a:buFont typeface="Poppins"/>
              <a:buNone/>
              <a:defRPr sz="6667" b="1" i="0" u="none" strike="noStrike" cap="none">
                <a:solidFill>
                  <a:schemeClr val="dk1"/>
                </a:solidFill>
                <a:latin typeface="Poppins"/>
                <a:ea typeface="Poppins"/>
                <a:cs typeface="Poppins"/>
                <a:sym typeface="Poppins"/>
              </a:defRPr>
            </a:lvl9pPr>
          </a:lstStyle>
          <a:p>
            <a:pPr algn="ctr">
              <a:lnSpc>
                <a:spcPct val="150000"/>
              </a:lnSpc>
            </a:pPr>
            <a:r>
              <a:rPr lang="en-US" sz="4800" dirty="0">
                <a:solidFill>
                  <a:schemeClr val="tx1"/>
                </a:solidFill>
                <a:latin typeface="UTM Avo" panose="02040603050506020204" pitchFamily="18" charset="0"/>
                <a:cs typeface="Arial" panose="020B0604020202020204" pitchFamily="34" charset="0"/>
              </a:rPr>
              <a:t>HOẠT ĐỘNG 2:</a:t>
            </a:r>
            <a:br>
              <a:rPr lang="en-US" sz="4800" dirty="0">
                <a:solidFill>
                  <a:schemeClr val="tx1"/>
                </a:solidFill>
                <a:latin typeface="UTM Avo" panose="02040603050506020204" pitchFamily="18" charset="0"/>
                <a:cs typeface="Arial" panose="020B0604020202020204" pitchFamily="34" charset="0"/>
              </a:rPr>
            </a:br>
            <a:r>
              <a:rPr lang="en-US" sz="4800" dirty="0">
                <a:solidFill>
                  <a:schemeClr val="tx1"/>
                </a:solidFill>
                <a:latin typeface="UTM Avo" panose="02040603050506020204" pitchFamily="18" charset="0"/>
                <a:cs typeface="Arial" panose="020B0604020202020204" pitchFamily="34" charset="0"/>
              </a:rPr>
              <a:t>LẮP RÁP MÔ HÌNH ĐIỆN DÙNG NĂNG LƯỢNG MẶT TRỜI</a:t>
            </a:r>
          </a:p>
        </p:txBody>
      </p:sp>
      <p:grpSp>
        <p:nvGrpSpPr>
          <p:cNvPr id="32" name="Google Shape;1017;p37">
            <a:extLst>
              <a:ext uri="{FF2B5EF4-FFF2-40B4-BE49-F238E27FC236}">
                <a16:creationId xmlns:a16="http://schemas.microsoft.com/office/drawing/2014/main" id="{29D7E7E9-4400-8F8B-F344-DF313B042299}"/>
              </a:ext>
            </a:extLst>
          </p:cNvPr>
          <p:cNvGrpSpPr/>
          <p:nvPr/>
        </p:nvGrpSpPr>
        <p:grpSpPr>
          <a:xfrm flipH="1">
            <a:off x="564634" y="5256300"/>
            <a:ext cx="670433" cy="982000"/>
            <a:chOff x="6108925" y="2841025"/>
            <a:chExt cx="502825" cy="736500"/>
          </a:xfrm>
        </p:grpSpPr>
        <p:sp>
          <p:nvSpPr>
            <p:cNvPr id="220" name="Google Shape;1018;p37">
              <a:extLst>
                <a:ext uri="{FF2B5EF4-FFF2-40B4-BE49-F238E27FC236}">
                  <a16:creationId xmlns:a16="http://schemas.microsoft.com/office/drawing/2014/main" id="{4AF66DDF-1F42-6A99-83D8-71CE23A6BA31}"/>
                </a:ext>
              </a:extLst>
            </p:cNvPr>
            <p:cNvSpPr/>
            <p:nvPr/>
          </p:nvSpPr>
          <p:spPr>
            <a:xfrm>
              <a:off x="6108925" y="2841025"/>
              <a:ext cx="502825" cy="736500"/>
            </a:xfrm>
            <a:custGeom>
              <a:avLst/>
              <a:gdLst/>
              <a:ahLst/>
              <a:cxnLst/>
              <a:rect l="l" t="t" r="r" b="b"/>
              <a:pathLst>
                <a:path w="20113" h="29460" extrusionOk="0">
                  <a:moveTo>
                    <a:pt x="20098" y="0"/>
                  </a:moveTo>
                  <a:cubicBezTo>
                    <a:pt x="20098" y="0"/>
                    <a:pt x="15957" y="666"/>
                    <a:pt x="12955" y="3121"/>
                  </a:cubicBezTo>
                  <a:lnTo>
                    <a:pt x="14375" y="5103"/>
                  </a:lnTo>
                  <a:lnTo>
                    <a:pt x="14375" y="5103"/>
                  </a:lnTo>
                  <a:lnTo>
                    <a:pt x="12156" y="4156"/>
                  </a:lnTo>
                  <a:lnTo>
                    <a:pt x="8592" y="9243"/>
                  </a:lnTo>
                  <a:lnTo>
                    <a:pt x="10367" y="11225"/>
                  </a:lnTo>
                  <a:lnTo>
                    <a:pt x="7335" y="11151"/>
                  </a:lnTo>
                  <a:lnTo>
                    <a:pt x="4673" y="15854"/>
                  </a:lnTo>
                  <a:lnTo>
                    <a:pt x="6685" y="17481"/>
                  </a:lnTo>
                  <a:lnTo>
                    <a:pt x="3002" y="16978"/>
                  </a:lnTo>
                  <a:cubicBezTo>
                    <a:pt x="3002" y="16978"/>
                    <a:pt x="0" y="23308"/>
                    <a:pt x="1863" y="29460"/>
                  </a:cubicBezTo>
                  <a:cubicBezTo>
                    <a:pt x="1863" y="29460"/>
                    <a:pt x="13739" y="21651"/>
                    <a:pt x="16815" y="14005"/>
                  </a:cubicBezTo>
                  <a:lnTo>
                    <a:pt x="14700" y="13177"/>
                  </a:lnTo>
                  <a:lnTo>
                    <a:pt x="17835" y="11861"/>
                  </a:lnTo>
                  <a:lnTo>
                    <a:pt x="19640" y="7350"/>
                  </a:lnTo>
                  <a:lnTo>
                    <a:pt x="16800" y="7069"/>
                  </a:lnTo>
                  <a:lnTo>
                    <a:pt x="19373" y="6389"/>
                  </a:lnTo>
                  <a:cubicBezTo>
                    <a:pt x="19373" y="6389"/>
                    <a:pt x="20113" y="2781"/>
                    <a:pt x="20098" y="0"/>
                  </a:cubicBezTo>
                  <a:close/>
                </a:path>
              </a:pathLst>
            </a:custGeom>
            <a:solidFill>
              <a:srgbClr val="88CD7C"/>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1" name="Google Shape;1019;p37">
              <a:extLst>
                <a:ext uri="{FF2B5EF4-FFF2-40B4-BE49-F238E27FC236}">
                  <a16:creationId xmlns:a16="http://schemas.microsoft.com/office/drawing/2014/main" id="{D96A5483-9110-C7BA-A754-72A6A85A2731}"/>
                </a:ext>
              </a:extLst>
            </p:cNvPr>
            <p:cNvSpPr/>
            <p:nvPr/>
          </p:nvSpPr>
          <p:spPr>
            <a:xfrm>
              <a:off x="6183600" y="2901275"/>
              <a:ext cx="380475" cy="616725"/>
            </a:xfrm>
            <a:custGeom>
              <a:avLst/>
              <a:gdLst/>
              <a:ahLst/>
              <a:cxnLst/>
              <a:rect l="l" t="t" r="r" b="b"/>
              <a:pathLst>
                <a:path w="15219" h="24669" fill="none" extrusionOk="0">
                  <a:moveTo>
                    <a:pt x="0" y="24669"/>
                  </a:moveTo>
                  <a:cubicBezTo>
                    <a:pt x="0" y="24669"/>
                    <a:pt x="2189" y="19197"/>
                    <a:pt x="4585" y="16402"/>
                  </a:cubicBezTo>
                  <a:cubicBezTo>
                    <a:pt x="6981" y="13607"/>
                    <a:pt x="11284" y="8445"/>
                    <a:pt x="12586" y="4585"/>
                  </a:cubicBezTo>
                  <a:cubicBezTo>
                    <a:pt x="13887" y="726"/>
                    <a:pt x="15218" y="1"/>
                    <a:pt x="15218" y="1"/>
                  </a:cubicBez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2" name="Google Shape;1020;p37">
              <a:extLst>
                <a:ext uri="{FF2B5EF4-FFF2-40B4-BE49-F238E27FC236}">
                  <a16:creationId xmlns:a16="http://schemas.microsoft.com/office/drawing/2014/main" id="{29205C7D-6045-C49D-74E2-0B995F6D9787}"/>
                </a:ext>
              </a:extLst>
            </p:cNvPr>
            <p:cNvSpPr/>
            <p:nvPr/>
          </p:nvSpPr>
          <p:spPr>
            <a:xfrm>
              <a:off x="6189875" y="3393375"/>
              <a:ext cx="101700" cy="67700"/>
            </a:xfrm>
            <a:custGeom>
              <a:avLst/>
              <a:gdLst/>
              <a:ahLst/>
              <a:cxnLst/>
              <a:rect l="l" t="t" r="r" b="b"/>
              <a:pathLst>
                <a:path w="4068" h="2708" fill="none" extrusionOk="0">
                  <a:moveTo>
                    <a:pt x="4068" y="1154"/>
                  </a:moveTo>
                  <a:lnTo>
                    <a:pt x="755" y="2707"/>
                  </a:lnTo>
                  <a:lnTo>
                    <a:pt x="1"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3" name="Google Shape;1021;p37">
              <a:extLst>
                <a:ext uri="{FF2B5EF4-FFF2-40B4-BE49-F238E27FC236}">
                  <a16:creationId xmlns:a16="http://schemas.microsoft.com/office/drawing/2014/main" id="{9BD9E49D-E202-09D2-8B14-34C67C686CC0}"/>
                </a:ext>
              </a:extLst>
            </p:cNvPr>
            <p:cNvSpPr/>
            <p:nvPr/>
          </p:nvSpPr>
          <p:spPr>
            <a:xfrm>
              <a:off x="6234625" y="3310200"/>
              <a:ext cx="156400" cy="63625"/>
            </a:xfrm>
            <a:custGeom>
              <a:avLst/>
              <a:gdLst/>
              <a:ahLst/>
              <a:cxnLst/>
              <a:rect l="l" t="t" r="r" b="b"/>
              <a:pathLst>
                <a:path w="6256" h="2545" fill="none" extrusionOk="0">
                  <a:moveTo>
                    <a:pt x="6256" y="562"/>
                  </a:moveTo>
                  <a:lnTo>
                    <a:pt x="799" y="2544"/>
                  </a:lnTo>
                  <a:lnTo>
                    <a:pt x="0"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4" name="Google Shape;1022;p37">
              <a:extLst>
                <a:ext uri="{FF2B5EF4-FFF2-40B4-BE49-F238E27FC236}">
                  <a16:creationId xmlns:a16="http://schemas.microsoft.com/office/drawing/2014/main" id="{38F4DC7C-0A55-838D-AA58-2613D8473636}"/>
                </a:ext>
              </a:extLst>
            </p:cNvPr>
            <p:cNvSpPr/>
            <p:nvPr/>
          </p:nvSpPr>
          <p:spPr>
            <a:xfrm>
              <a:off x="6318175" y="3190400"/>
              <a:ext cx="129800" cy="76575"/>
            </a:xfrm>
            <a:custGeom>
              <a:avLst/>
              <a:gdLst/>
              <a:ahLst/>
              <a:cxnLst/>
              <a:rect l="l" t="t" r="r" b="b"/>
              <a:pathLst>
                <a:path w="5192" h="3063" fill="none" extrusionOk="0">
                  <a:moveTo>
                    <a:pt x="5191" y="1376"/>
                  </a:moveTo>
                  <a:lnTo>
                    <a:pt x="577" y="3062"/>
                  </a:lnTo>
                  <a:lnTo>
                    <a:pt x="1"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5" name="Google Shape;1023;p37">
              <a:extLst>
                <a:ext uri="{FF2B5EF4-FFF2-40B4-BE49-F238E27FC236}">
                  <a16:creationId xmlns:a16="http://schemas.microsoft.com/office/drawing/2014/main" id="{8522857C-FE03-C6E0-70ED-ABDBB2786EA9}"/>
                </a:ext>
              </a:extLst>
            </p:cNvPr>
            <p:cNvSpPr/>
            <p:nvPr/>
          </p:nvSpPr>
          <p:spPr>
            <a:xfrm>
              <a:off x="6401725" y="3102425"/>
              <a:ext cx="81375" cy="70250"/>
            </a:xfrm>
            <a:custGeom>
              <a:avLst/>
              <a:gdLst/>
              <a:ahLst/>
              <a:cxnLst/>
              <a:rect l="l" t="t" r="r" b="b"/>
              <a:pathLst>
                <a:path w="3255" h="2810" fill="none" extrusionOk="0">
                  <a:moveTo>
                    <a:pt x="3254" y="1272"/>
                  </a:moveTo>
                  <a:lnTo>
                    <a:pt x="297" y="2810"/>
                  </a:lnTo>
                  <a:lnTo>
                    <a:pt x="1"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6" name="Google Shape;1024;p37">
              <a:extLst>
                <a:ext uri="{FF2B5EF4-FFF2-40B4-BE49-F238E27FC236}">
                  <a16:creationId xmlns:a16="http://schemas.microsoft.com/office/drawing/2014/main" id="{EAB642A9-449C-3494-E13D-E59EDF6570F5}"/>
                </a:ext>
              </a:extLst>
            </p:cNvPr>
            <p:cNvSpPr/>
            <p:nvPr/>
          </p:nvSpPr>
          <p:spPr>
            <a:xfrm>
              <a:off x="6431300" y="3017750"/>
              <a:ext cx="104300" cy="74700"/>
            </a:xfrm>
            <a:custGeom>
              <a:avLst/>
              <a:gdLst/>
              <a:ahLst/>
              <a:cxnLst/>
              <a:rect l="l" t="t" r="r" b="b"/>
              <a:pathLst>
                <a:path w="4172" h="2988" fill="none" extrusionOk="0">
                  <a:moveTo>
                    <a:pt x="4171" y="1642"/>
                  </a:moveTo>
                  <a:lnTo>
                    <a:pt x="1228" y="2988"/>
                  </a:lnTo>
                  <a:lnTo>
                    <a:pt x="1"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7" name="Google Shape;1025;p37">
              <a:extLst>
                <a:ext uri="{FF2B5EF4-FFF2-40B4-BE49-F238E27FC236}">
                  <a16:creationId xmlns:a16="http://schemas.microsoft.com/office/drawing/2014/main" id="{DE6140C1-4599-14DB-2D0D-5C3340572398}"/>
                </a:ext>
              </a:extLst>
            </p:cNvPr>
            <p:cNvSpPr/>
            <p:nvPr/>
          </p:nvSpPr>
          <p:spPr>
            <a:xfrm>
              <a:off x="6498975" y="2912375"/>
              <a:ext cx="66200" cy="81000"/>
            </a:xfrm>
            <a:custGeom>
              <a:avLst/>
              <a:gdLst/>
              <a:ahLst/>
              <a:cxnLst/>
              <a:rect l="l" t="t" r="r" b="b"/>
              <a:pathLst>
                <a:path w="2648" h="3240" fill="none" extrusionOk="0">
                  <a:moveTo>
                    <a:pt x="2647" y="2145"/>
                  </a:moveTo>
                  <a:lnTo>
                    <a:pt x="296" y="3239"/>
                  </a:lnTo>
                  <a:lnTo>
                    <a:pt x="0"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grpSp>
        <p:nvGrpSpPr>
          <p:cNvPr id="228" name="Google Shape;1026;p37">
            <a:extLst>
              <a:ext uri="{FF2B5EF4-FFF2-40B4-BE49-F238E27FC236}">
                <a16:creationId xmlns:a16="http://schemas.microsoft.com/office/drawing/2014/main" id="{3BE0994C-A3C3-42D5-BA68-7B41BF2B58E3}"/>
              </a:ext>
            </a:extLst>
          </p:cNvPr>
          <p:cNvGrpSpPr/>
          <p:nvPr/>
        </p:nvGrpSpPr>
        <p:grpSpPr>
          <a:xfrm flipH="1">
            <a:off x="512300" y="5882334"/>
            <a:ext cx="666000" cy="388433"/>
            <a:chOff x="6432425" y="3554250"/>
            <a:chExt cx="499500" cy="291325"/>
          </a:xfrm>
        </p:grpSpPr>
        <p:sp>
          <p:nvSpPr>
            <p:cNvPr id="229" name="Google Shape;1027;p37">
              <a:extLst>
                <a:ext uri="{FF2B5EF4-FFF2-40B4-BE49-F238E27FC236}">
                  <a16:creationId xmlns:a16="http://schemas.microsoft.com/office/drawing/2014/main" id="{65A78C76-24E9-C00C-7DA3-64565F7C6078}"/>
                </a:ext>
              </a:extLst>
            </p:cNvPr>
            <p:cNvSpPr/>
            <p:nvPr/>
          </p:nvSpPr>
          <p:spPr>
            <a:xfrm>
              <a:off x="6432425" y="3554250"/>
              <a:ext cx="499500" cy="291325"/>
            </a:xfrm>
            <a:custGeom>
              <a:avLst/>
              <a:gdLst/>
              <a:ahLst/>
              <a:cxnLst/>
              <a:rect l="l" t="t" r="r" b="b"/>
              <a:pathLst>
                <a:path w="19980" h="11653" extrusionOk="0">
                  <a:moveTo>
                    <a:pt x="16277" y="0"/>
                  </a:moveTo>
                  <a:cubicBezTo>
                    <a:pt x="15819" y="0"/>
                    <a:pt x="15346" y="34"/>
                    <a:pt x="14878" y="117"/>
                  </a:cubicBezTo>
                  <a:lnTo>
                    <a:pt x="15055" y="1714"/>
                  </a:lnTo>
                  <a:lnTo>
                    <a:pt x="14079" y="443"/>
                  </a:lnTo>
                  <a:lnTo>
                    <a:pt x="10382" y="2217"/>
                  </a:lnTo>
                  <a:lnTo>
                    <a:pt x="10767" y="3933"/>
                  </a:lnTo>
                  <a:lnTo>
                    <a:pt x="9051" y="2912"/>
                  </a:lnTo>
                  <a:lnTo>
                    <a:pt x="6005" y="4761"/>
                  </a:lnTo>
                  <a:lnTo>
                    <a:pt x="6626" y="6329"/>
                  </a:lnTo>
                  <a:lnTo>
                    <a:pt x="4674" y="4850"/>
                  </a:lnTo>
                  <a:cubicBezTo>
                    <a:pt x="4674" y="4850"/>
                    <a:pt x="917" y="7526"/>
                    <a:pt x="0" y="11653"/>
                  </a:cubicBezTo>
                  <a:cubicBezTo>
                    <a:pt x="0" y="11653"/>
                    <a:pt x="9332" y="11002"/>
                    <a:pt x="13576" y="7615"/>
                  </a:cubicBezTo>
                  <a:lnTo>
                    <a:pt x="12630" y="6447"/>
                  </a:lnTo>
                  <a:lnTo>
                    <a:pt x="14848" y="6713"/>
                  </a:lnTo>
                  <a:lnTo>
                    <a:pt x="17348" y="4702"/>
                  </a:lnTo>
                  <a:lnTo>
                    <a:pt x="15795" y="3622"/>
                  </a:lnTo>
                  <a:lnTo>
                    <a:pt x="17495" y="4066"/>
                  </a:lnTo>
                  <a:cubicBezTo>
                    <a:pt x="17495" y="4066"/>
                    <a:pt x="19093" y="2232"/>
                    <a:pt x="19980" y="635"/>
                  </a:cubicBezTo>
                  <a:cubicBezTo>
                    <a:pt x="19980" y="635"/>
                    <a:pt x="18262" y="0"/>
                    <a:pt x="16277" y="0"/>
                  </a:cubicBezTo>
                  <a:close/>
                </a:path>
              </a:pathLst>
            </a:custGeom>
            <a:solidFill>
              <a:srgbClr val="9AD65E"/>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0" name="Google Shape;1028;p37">
              <a:extLst>
                <a:ext uri="{FF2B5EF4-FFF2-40B4-BE49-F238E27FC236}">
                  <a16:creationId xmlns:a16="http://schemas.microsoft.com/office/drawing/2014/main" id="{57F74A25-6CB3-4B9D-57B3-32F3CC31265B}"/>
                </a:ext>
              </a:extLst>
            </p:cNvPr>
            <p:cNvSpPr/>
            <p:nvPr/>
          </p:nvSpPr>
          <p:spPr>
            <a:xfrm>
              <a:off x="6467550" y="3588975"/>
              <a:ext cx="417800" cy="231450"/>
            </a:xfrm>
            <a:custGeom>
              <a:avLst/>
              <a:gdLst/>
              <a:ahLst/>
              <a:cxnLst/>
              <a:rect l="l" t="t" r="r" b="b"/>
              <a:pathLst>
                <a:path w="16712" h="9258" fill="none" extrusionOk="0">
                  <a:moveTo>
                    <a:pt x="0" y="9258"/>
                  </a:moveTo>
                  <a:cubicBezTo>
                    <a:pt x="0" y="9258"/>
                    <a:pt x="3032" y="6833"/>
                    <a:pt x="5309" y="5990"/>
                  </a:cubicBezTo>
                  <a:cubicBezTo>
                    <a:pt x="7587" y="5161"/>
                    <a:pt x="11713" y="3594"/>
                    <a:pt x="13724" y="1790"/>
                  </a:cubicBezTo>
                  <a:cubicBezTo>
                    <a:pt x="15721" y="0"/>
                    <a:pt x="16712" y="15"/>
                    <a:pt x="16712" y="15"/>
                  </a:cubicBez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1" name="Google Shape;1029;p37">
              <a:extLst>
                <a:ext uri="{FF2B5EF4-FFF2-40B4-BE49-F238E27FC236}">
                  <a16:creationId xmlns:a16="http://schemas.microsoft.com/office/drawing/2014/main" id="{9239196D-657A-845B-181D-7EBF56DE2418}"/>
                </a:ext>
              </a:extLst>
            </p:cNvPr>
            <p:cNvSpPr/>
            <p:nvPr/>
          </p:nvSpPr>
          <p:spPr>
            <a:xfrm>
              <a:off x="6500450" y="3750900"/>
              <a:ext cx="60275" cy="49575"/>
            </a:xfrm>
            <a:custGeom>
              <a:avLst/>
              <a:gdLst/>
              <a:ahLst/>
              <a:cxnLst/>
              <a:rect l="l" t="t" r="r" b="b"/>
              <a:pathLst>
                <a:path w="2411" h="1983" fill="none" extrusionOk="0">
                  <a:moveTo>
                    <a:pt x="2411" y="1982"/>
                  </a:moveTo>
                  <a:lnTo>
                    <a:pt x="0" y="1805"/>
                  </a:lnTo>
                  <a:lnTo>
                    <a:pt x="444"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2" name="Google Shape;1030;p37">
              <a:extLst>
                <a:ext uri="{FF2B5EF4-FFF2-40B4-BE49-F238E27FC236}">
                  <a16:creationId xmlns:a16="http://schemas.microsoft.com/office/drawing/2014/main" id="{C0060685-1CB5-81D2-5207-F40148381560}"/>
                </a:ext>
              </a:extLst>
            </p:cNvPr>
            <p:cNvSpPr/>
            <p:nvPr/>
          </p:nvSpPr>
          <p:spPr>
            <a:xfrm>
              <a:off x="6555175" y="3717625"/>
              <a:ext cx="94300" cy="58825"/>
            </a:xfrm>
            <a:custGeom>
              <a:avLst/>
              <a:gdLst/>
              <a:ahLst/>
              <a:cxnLst/>
              <a:rect l="l" t="t" r="r" b="b"/>
              <a:pathLst>
                <a:path w="3772" h="2353" fill="none" extrusionOk="0">
                  <a:moveTo>
                    <a:pt x="3771" y="2352"/>
                  </a:moveTo>
                  <a:lnTo>
                    <a:pt x="0" y="1716"/>
                  </a:lnTo>
                  <a:lnTo>
                    <a:pt x="355"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3" name="Google Shape;1031;p37">
              <a:extLst>
                <a:ext uri="{FF2B5EF4-FFF2-40B4-BE49-F238E27FC236}">
                  <a16:creationId xmlns:a16="http://schemas.microsoft.com/office/drawing/2014/main" id="{061039A1-9BAE-0C66-2328-2D99CFB204FB}"/>
                </a:ext>
              </a:extLst>
            </p:cNvPr>
            <p:cNvSpPr/>
            <p:nvPr/>
          </p:nvSpPr>
          <p:spPr>
            <a:xfrm>
              <a:off x="6634275" y="3676225"/>
              <a:ext cx="79900" cy="61400"/>
            </a:xfrm>
            <a:custGeom>
              <a:avLst/>
              <a:gdLst/>
              <a:ahLst/>
              <a:cxnLst/>
              <a:rect l="l" t="t" r="r" b="b"/>
              <a:pathLst>
                <a:path w="3196" h="2456" fill="none" extrusionOk="0">
                  <a:moveTo>
                    <a:pt x="3195" y="2455"/>
                  </a:moveTo>
                  <a:lnTo>
                    <a:pt x="1" y="1938"/>
                  </a:lnTo>
                  <a:lnTo>
                    <a:pt x="666"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4" name="Google Shape;1032;p37">
              <a:extLst>
                <a:ext uri="{FF2B5EF4-FFF2-40B4-BE49-F238E27FC236}">
                  <a16:creationId xmlns:a16="http://schemas.microsoft.com/office/drawing/2014/main" id="{330C099C-FB93-B631-B02A-14C0E87E85D3}"/>
                </a:ext>
              </a:extLst>
            </p:cNvPr>
            <p:cNvSpPr/>
            <p:nvPr/>
          </p:nvSpPr>
          <p:spPr>
            <a:xfrm>
              <a:off x="6708600" y="3652175"/>
              <a:ext cx="55125" cy="44775"/>
            </a:xfrm>
            <a:custGeom>
              <a:avLst/>
              <a:gdLst/>
              <a:ahLst/>
              <a:cxnLst/>
              <a:rect l="l" t="t" r="r" b="b"/>
              <a:pathLst>
                <a:path w="2205" h="1791" fill="none" extrusionOk="0">
                  <a:moveTo>
                    <a:pt x="2204" y="1790"/>
                  </a:moveTo>
                  <a:lnTo>
                    <a:pt x="1" y="1716"/>
                  </a:lnTo>
                  <a:lnTo>
                    <a:pt x="740" y="1"/>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5" name="Google Shape;1033;p37">
              <a:extLst>
                <a:ext uri="{FF2B5EF4-FFF2-40B4-BE49-F238E27FC236}">
                  <a16:creationId xmlns:a16="http://schemas.microsoft.com/office/drawing/2014/main" id="{5BC4EB64-FEC1-BC8B-F813-56246CB3471F}"/>
                </a:ext>
              </a:extLst>
            </p:cNvPr>
            <p:cNvSpPr/>
            <p:nvPr/>
          </p:nvSpPr>
          <p:spPr>
            <a:xfrm>
              <a:off x="6765175" y="3613375"/>
              <a:ext cx="52900" cy="57325"/>
            </a:xfrm>
            <a:custGeom>
              <a:avLst/>
              <a:gdLst/>
              <a:ahLst/>
              <a:cxnLst/>
              <a:rect l="l" t="t" r="r" b="b"/>
              <a:pathLst>
                <a:path w="2116" h="2293" fill="none" extrusionOk="0">
                  <a:moveTo>
                    <a:pt x="2115" y="2292"/>
                  </a:moveTo>
                  <a:lnTo>
                    <a:pt x="0" y="2100"/>
                  </a:lnTo>
                  <a:lnTo>
                    <a:pt x="252"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6" name="Google Shape;1034;p37">
              <a:extLst>
                <a:ext uri="{FF2B5EF4-FFF2-40B4-BE49-F238E27FC236}">
                  <a16:creationId xmlns:a16="http://schemas.microsoft.com/office/drawing/2014/main" id="{07B5AA88-61BC-AE7A-C68A-13B1416AB712}"/>
                </a:ext>
              </a:extLst>
            </p:cNvPr>
            <p:cNvSpPr/>
            <p:nvPr/>
          </p:nvSpPr>
          <p:spPr>
            <a:xfrm>
              <a:off x="6822475" y="3574925"/>
              <a:ext cx="42550" cy="52150"/>
            </a:xfrm>
            <a:custGeom>
              <a:avLst/>
              <a:gdLst/>
              <a:ahLst/>
              <a:cxnLst/>
              <a:rect l="l" t="t" r="r" b="b"/>
              <a:pathLst>
                <a:path w="1702" h="2086" fill="none" extrusionOk="0">
                  <a:moveTo>
                    <a:pt x="1701" y="2085"/>
                  </a:moveTo>
                  <a:lnTo>
                    <a:pt x="0" y="1952"/>
                  </a:lnTo>
                  <a:lnTo>
                    <a:pt x="873" y="0"/>
                  </a:lnTo>
                </a:path>
              </a:pathLst>
            </a:custGeom>
            <a:noFill/>
            <a:ln w="4800" cap="rnd" cmpd="sng">
              <a:solidFill>
                <a:srgbClr val="223131"/>
              </a:solidFill>
              <a:prstDash val="solid"/>
              <a:round/>
              <a:headEnd type="none" w="sm" len="sm"/>
              <a:tailEnd type="none" w="sm" len="sm"/>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grpSp>
        <p:nvGrpSpPr>
          <p:cNvPr id="237" name="Google Shape;1053;p37">
            <a:extLst>
              <a:ext uri="{FF2B5EF4-FFF2-40B4-BE49-F238E27FC236}">
                <a16:creationId xmlns:a16="http://schemas.microsoft.com/office/drawing/2014/main" id="{D4E097CC-04F1-3C2A-C4CF-629C63728972}"/>
              </a:ext>
            </a:extLst>
          </p:cNvPr>
          <p:cNvGrpSpPr/>
          <p:nvPr/>
        </p:nvGrpSpPr>
        <p:grpSpPr>
          <a:xfrm>
            <a:off x="194834" y="6231234"/>
            <a:ext cx="12089836" cy="113500"/>
            <a:chOff x="0" y="4675850"/>
            <a:chExt cx="9067377" cy="85125"/>
          </a:xfrm>
        </p:grpSpPr>
        <p:sp>
          <p:nvSpPr>
            <p:cNvPr id="238" name="Google Shape;1054;p37">
              <a:extLst>
                <a:ext uri="{FF2B5EF4-FFF2-40B4-BE49-F238E27FC236}">
                  <a16:creationId xmlns:a16="http://schemas.microsoft.com/office/drawing/2014/main" id="{A59B4068-7511-8BE4-FDF0-0F33AE959CF5}"/>
                </a:ext>
              </a:extLst>
            </p:cNvPr>
            <p:cNvSpPr/>
            <p:nvPr/>
          </p:nvSpPr>
          <p:spPr>
            <a:xfrm flipH="1">
              <a:off x="5762748" y="4675850"/>
              <a:ext cx="3304628" cy="84052"/>
            </a:xfrm>
            <a:custGeom>
              <a:avLst/>
              <a:gdLst/>
              <a:ahLst/>
              <a:cxnLst/>
              <a:rect l="l" t="t" r="r" b="b"/>
              <a:pathLst>
                <a:path w="79875" h="2328" extrusionOk="0">
                  <a:moveTo>
                    <a:pt x="2331" y="1"/>
                  </a:moveTo>
                  <a:cubicBezTo>
                    <a:pt x="1885" y="1"/>
                    <a:pt x="1439" y="20"/>
                    <a:pt x="991" y="65"/>
                  </a:cubicBezTo>
                  <a:cubicBezTo>
                    <a:pt x="0" y="169"/>
                    <a:pt x="15" y="1603"/>
                    <a:pt x="1006" y="1677"/>
                  </a:cubicBezTo>
                  <a:cubicBezTo>
                    <a:pt x="3757" y="1855"/>
                    <a:pt x="6478" y="2165"/>
                    <a:pt x="9228" y="2209"/>
                  </a:cubicBezTo>
                  <a:cubicBezTo>
                    <a:pt x="11743" y="2254"/>
                    <a:pt x="14257" y="2254"/>
                    <a:pt x="16771" y="2269"/>
                  </a:cubicBezTo>
                  <a:cubicBezTo>
                    <a:pt x="21917" y="2298"/>
                    <a:pt x="27049" y="2283"/>
                    <a:pt x="32196" y="2298"/>
                  </a:cubicBezTo>
                  <a:cubicBezTo>
                    <a:pt x="42459" y="2298"/>
                    <a:pt x="52737" y="2313"/>
                    <a:pt x="63015" y="2313"/>
                  </a:cubicBezTo>
                  <a:cubicBezTo>
                    <a:pt x="68635" y="2313"/>
                    <a:pt x="74255" y="2313"/>
                    <a:pt x="79875" y="2328"/>
                  </a:cubicBezTo>
                  <a:lnTo>
                    <a:pt x="79875" y="524"/>
                  </a:lnTo>
                  <a:cubicBezTo>
                    <a:pt x="65234" y="538"/>
                    <a:pt x="50593" y="538"/>
                    <a:pt x="35967" y="553"/>
                  </a:cubicBezTo>
                  <a:cubicBezTo>
                    <a:pt x="33083" y="553"/>
                    <a:pt x="30199" y="549"/>
                    <a:pt x="27315" y="549"/>
                  </a:cubicBezTo>
                  <a:cubicBezTo>
                    <a:pt x="24431" y="549"/>
                    <a:pt x="21548" y="553"/>
                    <a:pt x="18664" y="568"/>
                  </a:cubicBezTo>
                  <a:cubicBezTo>
                    <a:pt x="15839" y="583"/>
                    <a:pt x="13000" y="568"/>
                    <a:pt x="10175" y="612"/>
                  </a:cubicBezTo>
                  <a:cubicBezTo>
                    <a:pt x="10078" y="614"/>
                    <a:pt x="9982" y="615"/>
                    <a:pt x="9885" y="615"/>
                  </a:cubicBezTo>
                  <a:cubicBezTo>
                    <a:pt x="7356" y="615"/>
                    <a:pt x="4854" y="1"/>
                    <a:pt x="2331" y="1"/>
                  </a:cubicBezTo>
                  <a:close/>
                </a:path>
              </a:pathLst>
            </a:custGeom>
            <a:solidFill>
              <a:srgbClr val="BA8C4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9" name="Google Shape;1055;p37">
              <a:extLst>
                <a:ext uri="{FF2B5EF4-FFF2-40B4-BE49-F238E27FC236}">
                  <a16:creationId xmlns:a16="http://schemas.microsoft.com/office/drawing/2014/main" id="{5F51434E-0D63-AA1B-412D-37D662136A7C}"/>
                </a:ext>
              </a:extLst>
            </p:cNvPr>
            <p:cNvSpPr/>
            <p:nvPr/>
          </p:nvSpPr>
          <p:spPr>
            <a:xfrm>
              <a:off x="0" y="4693101"/>
              <a:ext cx="2980136" cy="66802"/>
            </a:xfrm>
            <a:custGeom>
              <a:avLst/>
              <a:gdLst/>
              <a:ahLst/>
              <a:cxnLst/>
              <a:rect l="l" t="t" r="r" b="b"/>
              <a:pathLst>
                <a:path w="79875" h="2328" extrusionOk="0">
                  <a:moveTo>
                    <a:pt x="2331" y="1"/>
                  </a:moveTo>
                  <a:cubicBezTo>
                    <a:pt x="1885" y="1"/>
                    <a:pt x="1439" y="20"/>
                    <a:pt x="991" y="65"/>
                  </a:cubicBezTo>
                  <a:cubicBezTo>
                    <a:pt x="0" y="169"/>
                    <a:pt x="15" y="1603"/>
                    <a:pt x="1006" y="1677"/>
                  </a:cubicBezTo>
                  <a:cubicBezTo>
                    <a:pt x="3757" y="1855"/>
                    <a:pt x="6478" y="2165"/>
                    <a:pt x="9228" y="2209"/>
                  </a:cubicBezTo>
                  <a:cubicBezTo>
                    <a:pt x="11743" y="2254"/>
                    <a:pt x="14257" y="2254"/>
                    <a:pt x="16771" y="2269"/>
                  </a:cubicBezTo>
                  <a:cubicBezTo>
                    <a:pt x="21917" y="2298"/>
                    <a:pt x="27049" y="2283"/>
                    <a:pt x="32196" y="2298"/>
                  </a:cubicBezTo>
                  <a:cubicBezTo>
                    <a:pt x="42459" y="2298"/>
                    <a:pt x="52737" y="2313"/>
                    <a:pt x="63015" y="2313"/>
                  </a:cubicBezTo>
                  <a:cubicBezTo>
                    <a:pt x="68635" y="2313"/>
                    <a:pt x="74255" y="2313"/>
                    <a:pt x="79875" y="2328"/>
                  </a:cubicBezTo>
                  <a:lnTo>
                    <a:pt x="79875" y="524"/>
                  </a:lnTo>
                  <a:cubicBezTo>
                    <a:pt x="65234" y="538"/>
                    <a:pt x="50593" y="538"/>
                    <a:pt x="35967" y="553"/>
                  </a:cubicBezTo>
                  <a:cubicBezTo>
                    <a:pt x="33083" y="553"/>
                    <a:pt x="30199" y="549"/>
                    <a:pt x="27315" y="549"/>
                  </a:cubicBezTo>
                  <a:cubicBezTo>
                    <a:pt x="24431" y="549"/>
                    <a:pt x="21548" y="553"/>
                    <a:pt x="18664" y="568"/>
                  </a:cubicBezTo>
                  <a:cubicBezTo>
                    <a:pt x="15839" y="583"/>
                    <a:pt x="13000" y="568"/>
                    <a:pt x="10175" y="612"/>
                  </a:cubicBezTo>
                  <a:cubicBezTo>
                    <a:pt x="10078" y="614"/>
                    <a:pt x="9982" y="615"/>
                    <a:pt x="9885" y="615"/>
                  </a:cubicBezTo>
                  <a:cubicBezTo>
                    <a:pt x="7356" y="615"/>
                    <a:pt x="4854" y="1"/>
                    <a:pt x="2331" y="1"/>
                  </a:cubicBezTo>
                  <a:close/>
                </a:path>
              </a:pathLst>
            </a:custGeom>
            <a:solidFill>
              <a:srgbClr val="BA8C4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0" name="Google Shape;1056;p37">
              <a:extLst>
                <a:ext uri="{FF2B5EF4-FFF2-40B4-BE49-F238E27FC236}">
                  <a16:creationId xmlns:a16="http://schemas.microsoft.com/office/drawing/2014/main" id="{2355754C-E7CF-4349-C2E3-87FCEE4011CD}"/>
                </a:ext>
              </a:extLst>
            </p:cNvPr>
            <p:cNvSpPr/>
            <p:nvPr/>
          </p:nvSpPr>
          <p:spPr>
            <a:xfrm flipH="1">
              <a:off x="2921181" y="4694185"/>
              <a:ext cx="2897912" cy="66790"/>
            </a:xfrm>
            <a:custGeom>
              <a:avLst/>
              <a:gdLst/>
              <a:ahLst/>
              <a:cxnLst/>
              <a:rect l="l" t="t" r="r" b="b"/>
              <a:pathLst>
                <a:path w="80269" h="1850" extrusionOk="0">
                  <a:moveTo>
                    <a:pt x="18732" y="0"/>
                  </a:moveTo>
                  <a:cubicBezTo>
                    <a:pt x="18296" y="0"/>
                    <a:pt x="17859" y="0"/>
                    <a:pt x="17422" y="1"/>
                  </a:cubicBezTo>
                  <a:cubicBezTo>
                    <a:pt x="11610" y="16"/>
                    <a:pt x="5813" y="16"/>
                    <a:pt x="1" y="16"/>
                  </a:cubicBezTo>
                  <a:lnTo>
                    <a:pt x="1" y="1820"/>
                  </a:lnTo>
                  <a:cubicBezTo>
                    <a:pt x="14819" y="1820"/>
                    <a:pt x="29652" y="1835"/>
                    <a:pt x="44471" y="1835"/>
                  </a:cubicBezTo>
                  <a:lnTo>
                    <a:pt x="79062" y="1849"/>
                  </a:lnTo>
                  <a:cubicBezTo>
                    <a:pt x="80269" y="1849"/>
                    <a:pt x="79293" y="326"/>
                    <a:pt x="78088" y="326"/>
                  </a:cubicBezTo>
                  <a:cubicBezTo>
                    <a:pt x="78083" y="326"/>
                    <a:pt x="78077" y="326"/>
                    <a:pt x="78071" y="326"/>
                  </a:cubicBezTo>
                  <a:cubicBezTo>
                    <a:pt x="57966" y="326"/>
                    <a:pt x="38797" y="0"/>
                    <a:pt x="18732" y="0"/>
                  </a:cubicBezTo>
                  <a:close/>
                </a:path>
              </a:pathLst>
            </a:custGeom>
            <a:solidFill>
              <a:srgbClr val="BA8C4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pic>
        <p:nvPicPr>
          <p:cNvPr id="241" name="Picture 6" descr="Hình ảnh Pin Mặt Trời Biểu Tượng Phong Cách Hoạt Hình PNG , Bảng điều Khiển Năng  Lượng Mặt Trời, Pin Biểu Tượng, Biểu Tượng Phong Cách PNG và Vector với nền">
            <a:extLst>
              <a:ext uri="{FF2B5EF4-FFF2-40B4-BE49-F238E27FC236}">
                <a16:creationId xmlns:a16="http://schemas.microsoft.com/office/drawing/2014/main" id="{897C4A69-E713-2EC5-319B-4B37406BE6CB}"/>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02955" y="712606"/>
            <a:ext cx="2248204" cy="2248204"/>
          </a:xfrm>
          <a:prstGeom prst="rect">
            <a:avLst/>
          </a:prstGeom>
          <a:noFill/>
          <a:extLst>
            <a:ext uri="{909E8E84-426E-40DD-AFC4-6F175D3DCCD1}">
              <a14:hiddenFill xmlns:a14="http://schemas.microsoft.com/office/drawing/2010/main">
                <a:solidFill>
                  <a:srgbClr val="FFFFFF"/>
                </a:solidFill>
              </a14:hiddenFill>
            </a:ext>
          </a:extLst>
        </p:spPr>
      </p:pic>
      <p:sp>
        <p:nvSpPr>
          <p:cNvPr id="242" name="Google Shape;1286;p40">
            <a:extLst>
              <a:ext uri="{FF2B5EF4-FFF2-40B4-BE49-F238E27FC236}">
                <a16:creationId xmlns:a16="http://schemas.microsoft.com/office/drawing/2014/main" id="{CB15D687-24A9-4A8A-2003-724373CF062E}"/>
              </a:ext>
            </a:extLst>
          </p:cNvPr>
          <p:cNvSpPr/>
          <p:nvPr/>
        </p:nvSpPr>
        <p:spPr>
          <a:xfrm flipH="1">
            <a:off x="10829471" y="6068070"/>
            <a:ext cx="1114119" cy="178263"/>
          </a:xfrm>
          <a:custGeom>
            <a:avLst/>
            <a:gdLst/>
            <a:ahLst/>
            <a:cxnLst/>
            <a:rect l="l" t="t" r="r" b="b"/>
            <a:pathLst>
              <a:path w="78885" h="3703" extrusionOk="0">
                <a:moveTo>
                  <a:pt x="37948" y="0"/>
                </a:moveTo>
                <a:cubicBezTo>
                  <a:pt x="26048" y="0"/>
                  <a:pt x="12801" y="918"/>
                  <a:pt x="0" y="3703"/>
                </a:cubicBezTo>
                <a:lnTo>
                  <a:pt x="78884" y="3422"/>
                </a:lnTo>
                <a:cubicBezTo>
                  <a:pt x="78884" y="3422"/>
                  <a:pt x="60929" y="0"/>
                  <a:pt x="37948" y="0"/>
                </a:cubicBezTo>
                <a:close/>
              </a:path>
            </a:pathLst>
          </a:custGeom>
          <a:solidFill>
            <a:srgbClr val="9AD65E"/>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pic>
        <p:nvPicPr>
          <p:cNvPr id="243" name="Picture 242" descr="A building with solar panels&#10;&#10;Description automatically generated">
            <a:extLst>
              <a:ext uri="{FF2B5EF4-FFF2-40B4-BE49-F238E27FC236}">
                <a16:creationId xmlns:a16="http://schemas.microsoft.com/office/drawing/2014/main" id="{346AE371-2D12-8C18-CEEC-671161CB5BE6}"/>
              </a:ext>
            </a:extLst>
          </p:cNvPr>
          <p:cNvPicPr>
            <a:picLocks noChangeAspect="1"/>
          </p:cNvPicPr>
          <p:nvPr/>
        </p:nvPicPr>
        <p:blipFill>
          <a:blip r:embed="rId6">
            <a:clrChange>
              <a:clrFrom>
                <a:srgbClr val="000000"/>
              </a:clrFrom>
              <a:clrTo>
                <a:srgbClr val="000000">
                  <a:alpha val="0"/>
                </a:srgbClr>
              </a:clrTo>
            </a:clrChange>
          </a:blip>
          <a:stretch>
            <a:fillRect/>
          </a:stretch>
        </p:blipFill>
        <p:spPr>
          <a:xfrm>
            <a:off x="5020344" y="4322578"/>
            <a:ext cx="3003309" cy="3003309"/>
          </a:xfrm>
          <a:prstGeom prst="rect">
            <a:avLst/>
          </a:prstGeom>
        </p:spPr>
      </p:pic>
    </p:spTree>
    <p:custDataLst>
      <p:tags r:id="rId1"/>
    </p:custDataLst>
    <p:extLst>
      <p:ext uri="{BB962C8B-B14F-4D97-AF65-F5344CB8AC3E}">
        <p14:creationId xmlns:p14="http://schemas.microsoft.com/office/powerpoint/2010/main" val="5813871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500"/>
                                        <p:tgtEl>
                                          <p:spTgt spid="228"/>
                                        </p:tgtEl>
                                      </p:cBhvr>
                                    </p:animEffect>
                                  </p:childTnLst>
                                </p:cTn>
                              </p:par>
                              <p:par>
                                <p:cTn id="17" presetID="10" presetClass="entr" presetSubtype="0" fill="hold" nodeType="withEffect">
                                  <p:stCondLst>
                                    <p:cond delay="0"/>
                                  </p:stCondLst>
                                  <p:childTnLst>
                                    <p:set>
                                      <p:cBhvr>
                                        <p:cTn id="18" dur="1" fill="hold">
                                          <p:stCondLst>
                                            <p:cond delay="0"/>
                                          </p:stCondLst>
                                        </p:cTn>
                                        <p:tgtEl>
                                          <p:spTgt spid="237"/>
                                        </p:tgtEl>
                                        <p:attrNameLst>
                                          <p:attrName>style.visibility</p:attrName>
                                        </p:attrNameLst>
                                      </p:cBhvr>
                                      <p:to>
                                        <p:strVal val="visible"/>
                                      </p:to>
                                    </p:set>
                                    <p:animEffect transition="in" filter="fade">
                                      <p:cBhvr>
                                        <p:cTn id="19" dur="500"/>
                                        <p:tgtEl>
                                          <p:spTgt spid="237"/>
                                        </p:tgtEl>
                                      </p:cBhvr>
                                    </p:animEffect>
                                  </p:childTnLst>
                                </p:cTn>
                              </p:par>
                              <p:par>
                                <p:cTn id="20" presetID="10" presetClass="entr" presetSubtype="0" fill="hold" nodeType="withEffect">
                                  <p:stCondLst>
                                    <p:cond delay="0"/>
                                  </p:stCondLst>
                                  <p:childTnLst>
                                    <p:set>
                                      <p:cBhvr>
                                        <p:cTn id="21" dur="1" fill="hold">
                                          <p:stCondLst>
                                            <p:cond delay="0"/>
                                          </p:stCondLst>
                                        </p:cTn>
                                        <p:tgtEl>
                                          <p:spTgt spid="241"/>
                                        </p:tgtEl>
                                        <p:attrNameLst>
                                          <p:attrName>style.visibility</p:attrName>
                                        </p:attrNameLst>
                                      </p:cBhvr>
                                      <p:to>
                                        <p:strVal val="visible"/>
                                      </p:to>
                                    </p:set>
                                    <p:animEffect transition="in" filter="fade">
                                      <p:cBhvr>
                                        <p:cTn id="22" dur="500"/>
                                        <p:tgtEl>
                                          <p:spTgt spid="24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500"/>
                                        <p:tgtEl>
                                          <p:spTgt spid="242"/>
                                        </p:tgtEl>
                                      </p:cBhvr>
                                    </p:animEffect>
                                  </p:childTnLst>
                                </p:cTn>
                              </p:par>
                              <p:par>
                                <p:cTn id="26" presetID="10" presetClass="entr" presetSubtype="0" fill="hold" nodeType="withEffect">
                                  <p:stCondLst>
                                    <p:cond delay="0"/>
                                  </p:stCondLst>
                                  <p:childTnLst>
                                    <p:set>
                                      <p:cBhvr>
                                        <p:cTn id="27" dur="1" fill="hold">
                                          <p:stCondLst>
                                            <p:cond delay="0"/>
                                          </p:stCondLst>
                                        </p:cTn>
                                        <p:tgtEl>
                                          <p:spTgt spid="243"/>
                                        </p:tgtEl>
                                        <p:attrNameLst>
                                          <p:attrName>style.visibility</p:attrName>
                                        </p:attrNameLst>
                                      </p:cBhvr>
                                      <p:to>
                                        <p:strVal val="visible"/>
                                      </p:to>
                                    </p:set>
                                    <p:animEffect transition="in" filter="fade">
                                      <p:cBhvr>
                                        <p:cTn id="28"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30EF228F-DA35-D1D1-5436-95E738D97B22}"/>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29E48B5B-A42A-EB4B-BB38-59534D309B88}"/>
              </a:ext>
            </a:extLst>
          </p:cNvPr>
          <p:cNvSpPr/>
          <p:nvPr/>
        </p:nvSpPr>
        <p:spPr>
          <a:xfrm>
            <a:off x="0" y="1580653"/>
            <a:ext cx="12192000" cy="768847"/>
          </a:xfrm>
          <a:prstGeom prst="rect">
            <a:avLst/>
          </a:prstGeom>
          <a:solidFill>
            <a:schemeClr val="accent6">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NHIỆM VỤ 1: TÌM HIỂU SẢN PHẨM MẪU</a:t>
            </a:r>
            <a:endParaRPr lang="en-VN" sz="2400" b="1" dirty="0">
              <a:solidFill>
                <a:schemeClr val="tx1"/>
              </a:solidFill>
              <a:latin typeface="UTM Avo" panose="02040603050506020204" pitchFamily="18"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284C0357-BD7D-BF68-E5A1-6B549C728C21}"/>
              </a:ext>
            </a:extLst>
          </p:cNvPr>
          <p:cNvGrpSpPr/>
          <p:nvPr/>
        </p:nvGrpSpPr>
        <p:grpSpPr>
          <a:xfrm>
            <a:off x="462634" y="2512842"/>
            <a:ext cx="11266731" cy="1121846"/>
            <a:chOff x="149538" y="1101942"/>
            <a:chExt cx="8450048" cy="841384"/>
          </a:xfrm>
        </p:grpSpPr>
        <p:pic>
          <p:nvPicPr>
            <p:cNvPr id="3" name="Picture 2" descr="Biểu Tượng Giáo Dục Kính Lúp Yếu Tố Miễn Phí | Công cụ đồ họa AI Tải xuống  miễn phí - Pikbest">
              <a:extLst>
                <a:ext uri="{FF2B5EF4-FFF2-40B4-BE49-F238E27FC236}">
                  <a16:creationId xmlns:a16="http://schemas.microsoft.com/office/drawing/2014/main" id="{A792F337-ACB6-A788-074E-91B27BEEE830}"/>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49538" y="1267204"/>
              <a:ext cx="510862" cy="5108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7B98026-D978-1DE7-92C4-B5CD24E98FF0}"/>
                </a:ext>
              </a:extLst>
            </p:cNvPr>
            <p:cNvSpPr txBox="1"/>
            <p:nvPr/>
          </p:nvSpPr>
          <p:spPr>
            <a:xfrm>
              <a:off x="660400" y="1101942"/>
              <a:ext cx="7939186" cy="841384"/>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ea typeface="Calibri" panose="020F0502020204030204" pitchFamily="34" charset="0"/>
                  <a:cs typeface="Arial" panose="020B0604020202020204" pitchFamily="34" charset="0"/>
                </a:rPr>
                <a:t>Quan </a:t>
              </a:r>
              <a:r>
                <a:rPr lang="en-US" sz="2400" dirty="0" err="1">
                  <a:latin typeface="UTM Avo" panose="02040603050506020204" pitchFamily="18" charset="0"/>
                  <a:ea typeface="Calibri" panose="020F0502020204030204" pitchFamily="34" charset="0"/>
                  <a:cs typeface="Arial" panose="020B0604020202020204" pitchFamily="34" charset="0"/>
                </a:rPr>
                <a:t>sát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mô</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thảo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luận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nhóm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tên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bộ</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phận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mô</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điện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dùng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năng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lượng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mặt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trời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đúng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với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bảng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grpSp>
      <p:grpSp>
        <p:nvGrpSpPr>
          <p:cNvPr id="5" name="Group 4">
            <a:extLst>
              <a:ext uri="{FF2B5EF4-FFF2-40B4-BE49-F238E27FC236}">
                <a16:creationId xmlns:a16="http://schemas.microsoft.com/office/drawing/2014/main" id="{87FC4A7A-3738-1B60-5B17-07A95273C462}"/>
              </a:ext>
            </a:extLst>
          </p:cNvPr>
          <p:cNvGrpSpPr/>
          <p:nvPr/>
        </p:nvGrpSpPr>
        <p:grpSpPr>
          <a:xfrm>
            <a:off x="3270250" y="3916539"/>
            <a:ext cx="5651500" cy="2764452"/>
            <a:chOff x="2286000" y="2843866"/>
            <a:chExt cx="4572000" cy="2236410"/>
          </a:xfrm>
        </p:grpSpPr>
        <p:pic>
          <p:nvPicPr>
            <p:cNvPr id="6" name="Picture 5" descr="A diagram of a solar panel&#10;&#10;Description automatically generated">
              <a:extLst>
                <a:ext uri="{FF2B5EF4-FFF2-40B4-BE49-F238E27FC236}">
                  <a16:creationId xmlns:a16="http://schemas.microsoft.com/office/drawing/2014/main" id="{57D58215-530D-5284-9C3A-E31237060733}"/>
                </a:ext>
              </a:extLst>
            </p:cNvPr>
            <p:cNvPicPr>
              <a:picLocks noChangeAspect="1"/>
            </p:cNvPicPr>
            <p:nvPr/>
          </p:nvPicPr>
          <p:blipFill rotWithShape="1">
            <a:blip r:embed="rId6">
              <a:clrChange>
                <a:clrFrom>
                  <a:srgbClr val="FFFFFF"/>
                </a:clrFrom>
                <a:clrTo>
                  <a:srgbClr val="FFFFFF">
                    <a:alpha val="0"/>
                  </a:srgbClr>
                </a:clrTo>
              </a:clrChange>
            </a:blip>
            <a:srcRect l="25181" t="24713" r="25783" b="46288"/>
            <a:stretch/>
          </p:blipFill>
          <p:spPr>
            <a:xfrm>
              <a:off x="3199733" y="2843866"/>
              <a:ext cx="2744535" cy="1936327"/>
            </a:xfrm>
            <a:prstGeom prst="rect">
              <a:avLst/>
            </a:prstGeom>
          </p:spPr>
        </p:pic>
        <p:sp>
          <p:nvSpPr>
            <p:cNvPr id="7" name="TextBox 6">
              <a:extLst>
                <a:ext uri="{FF2B5EF4-FFF2-40B4-BE49-F238E27FC236}">
                  <a16:creationId xmlns:a16="http://schemas.microsoft.com/office/drawing/2014/main" id="{D1BF6905-1439-4775-D4C0-BE2044DF40AF}"/>
                </a:ext>
              </a:extLst>
            </p:cNvPr>
            <p:cNvSpPr txBox="1"/>
            <p:nvPr/>
          </p:nvSpPr>
          <p:spPr>
            <a:xfrm>
              <a:off x="2286000" y="4780193"/>
              <a:ext cx="4572000" cy="300083"/>
            </a:xfrm>
            <a:prstGeom prst="rect">
              <a:avLst/>
            </a:prstGeom>
            <a:solidFill>
              <a:srgbClr val="FFFAF7"/>
            </a:solidFill>
          </p:spPr>
          <p:txBody>
            <a:bodyPr wrap="square">
              <a:spAutoFit/>
            </a:bodyPr>
            <a:lstStyle/>
            <a:p>
              <a:pPr algn="ctr"/>
              <a:r>
                <a:rPr lang="en-US" sz="2000" dirty="0" err="1">
                  <a:latin typeface="UTM Avo" panose="02040603050506020204" pitchFamily="18" charset="0"/>
                  <a:ea typeface="Calibri" panose="020F0502020204030204" pitchFamily="34" charset="0"/>
                  <a:cs typeface="Arial" panose="020B0604020202020204" pitchFamily="34" charset="0"/>
                </a:rPr>
                <a:t>Mô</a:t>
              </a:r>
              <a:r>
                <a:rPr lang="en-US" sz="2000" dirty="0">
                  <a:latin typeface="UTM Avo" panose="02040603050506020204" pitchFamily="18" charset="0"/>
                  <a:ea typeface="Calibri" panose="020F0502020204030204" pitchFamily="34" charset="0"/>
                  <a:cs typeface="Arial" panose="020B0604020202020204" pitchFamily="34" charset="0"/>
                </a:rPr>
                <a:t> </a:t>
              </a:r>
              <a:r>
                <a:rPr lang="en-US" sz="2000" dirty="0" err="1">
                  <a:latin typeface="UTM Avo" panose="02040603050506020204" pitchFamily="18" charset="0"/>
                  <a:ea typeface="Calibri" panose="020F0502020204030204" pitchFamily="34" charset="0"/>
                  <a:cs typeface="Arial" panose="020B0604020202020204" pitchFamily="34" charset="0"/>
                </a:rPr>
                <a:t>hình</a:t>
              </a:r>
              <a:r>
                <a:rPr lang="en-US" sz="2000" dirty="0">
                  <a:latin typeface="UTM Avo" panose="02040603050506020204" pitchFamily="18" charset="0"/>
                  <a:ea typeface="Calibri" panose="020F0502020204030204" pitchFamily="34" charset="0"/>
                  <a:cs typeface="Arial" panose="020B0604020202020204" pitchFamily="34" charset="0"/>
                </a:rPr>
                <a:t> </a:t>
              </a:r>
              <a:r>
                <a:rPr lang="en-US" sz="2000" dirty="0" err="1">
                  <a:latin typeface="UTM Avo" panose="02040603050506020204" pitchFamily="18" charset="0"/>
                  <a:ea typeface="Calibri" panose="020F0502020204030204" pitchFamily="34" charset="0"/>
                  <a:cs typeface="Arial" panose="020B0604020202020204" pitchFamily="34" charset="0"/>
                </a:rPr>
                <a:t>điện</a:t>
              </a:r>
              <a:r>
                <a:rPr lang="en-US" sz="2000" dirty="0">
                  <a:latin typeface="UTM Avo" panose="02040603050506020204" pitchFamily="18" charset="0"/>
                  <a:ea typeface="Calibri" panose="020F0502020204030204" pitchFamily="34" charset="0"/>
                  <a:cs typeface="Arial" panose="020B0604020202020204" pitchFamily="34" charset="0"/>
                </a:rPr>
                <a:t> dung </a:t>
              </a:r>
              <a:r>
                <a:rPr lang="en-US" sz="2000" dirty="0" err="1">
                  <a:latin typeface="UTM Avo" panose="02040603050506020204" pitchFamily="18" charset="0"/>
                  <a:ea typeface="Calibri" panose="020F0502020204030204" pitchFamily="34" charset="0"/>
                  <a:cs typeface="Arial" panose="020B0604020202020204" pitchFamily="34" charset="0"/>
                </a:rPr>
                <a:t>năng</a:t>
              </a:r>
              <a:r>
                <a:rPr lang="en-US" sz="2000" dirty="0">
                  <a:latin typeface="UTM Avo" panose="02040603050506020204" pitchFamily="18" charset="0"/>
                  <a:ea typeface="Calibri" panose="020F0502020204030204" pitchFamily="34" charset="0"/>
                  <a:cs typeface="Arial" panose="020B0604020202020204" pitchFamily="34" charset="0"/>
                </a:rPr>
                <a:t> </a:t>
              </a:r>
              <a:r>
                <a:rPr lang="en-US" sz="2000" dirty="0" err="1">
                  <a:latin typeface="UTM Avo" panose="02040603050506020204" pitchFamily="18" charset="0"/>
                  <a:ea typeface="Calibri" panose="020F0502020204030204" pitchFamily="34" charset="0"/>
                  <a:cs typeface="Arial" panose="020B0604020202020204" pitchFamily="34" charset="0"/>
                </a:rPr>
                <a:t>lượng</a:t>
              </a:r>
              <a:r>
                <a:rPr lang="en-US" sz="2000" dirty="0">
                  <a:latin typeface="UTM Avo" panose="02040603050506020204" pitchFamily="18" charset="0"/>
                  <a:ea typeface="Calibri" panose="020F0502020204030204" pitchFamily="34" charset="0"/>
                  <a:cs typeface="Arial" panose="020B0604020202020204" pitchFamily="34" charset="0"/>
                </a:rPr>
                <a:t> </a:t>
              </a:r>
              <a:r>
                <a:rPr lang="en-US" sz="2000" dirty="0" err="1">
                  <a:latin typeface="UTM Avo" panose="02040603050506020204" pitchFamily="18" charset="0"/>
                  <a:ea typeface="Calibri" panose="020F0502020204030204" pitchFamily="34" charset="0"/>
                  <a:cs typeface="Arial" panose="020B0604020202020204" pitchFamily="34" charset="0"/>
                </a:rPr>
                <a:t>mặt</a:t>
              </a:r>
              <a:r>
                <a:rPr lang="en-US" sz="2000" dirty="0">
                  <a:latin typeface="UTM Avo" panose="02040603050506020204" pitchFamily="18" charset="0"/>
                  <a:ea typeface="Calibri" panose="020F0502020204030204" pitchFamily="34" charset="0"/>
                  <a:cs typeface="Arial" panose="020B0604020202020204" pitchFamily="34" charset="0"/>
                </a:rPr>
                <a:t> </a:t>
              </a:r>
              <a:r>
                <a:rPr lang="en-US" sz="2000" dirty="0" err="1">
                  <a:latin typeface="UTM Avo" panose="02040603050506020204" pitchFamily="18" charset="0"/>
                  <a:ea typeface="Calibri" panose="020F0502020204030204" pitchFamily="34" charset="0"/>
                  <a:cs typeface="Arial" panose="020B0604020202020204" pitchFamily="34" charset="0"/>
                </a:rPr>
                <a:t>trời</a:t>
              </a:r>
              <a:endParaRPr lang="en-VN" sz="2000" dirty="0">
                <a:latin typeface="UTM Avo" panose="02040603050506020204" pitchFamily="18" charset="0"/>
              </a:endParaRPr>
            </a:p>
          </p:txBody>
        </p:sp>
      </p:grpSp>
    </p:spTree>
    <p:custDataLst>
      <p:tags r:id="rId1"/>
    </p:custDataLst>
    <p:extLst>
      <p:ext uri="{BB962C8B-B14F-4D97-AF65-F5344CB8AC3E}">
        <p14:creationId xmlns:p14="http://schemas.microsoft.com/office/powerpoint/2010/main" val="3129859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2B7E72C1-6373-6987-EAC5-83E9D071BB5D}"/>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337063A7-70DF-0F48-167B-DF0E9CD40E30}"/>
              </a:ext>
            </a:extLst>
          </p:cNvPr>
          <p:cNvGraphicFramePr>
            <a:graphicFrameLocks noGrp="1"/>
          </p:cNvGraphicFramePr>
          <p:nvPr>
            <p:extLst>
              <p:ext uri="{D42A27DB-BD31-4B8C-83A1-F6EECF244321}">
                <p14:modId xmlns:p14="http://schemas.microsoft.com/office/powerpoint/2010/main" val="4057645247"/>
              </p:ext>
            </p:extLst>
          </p:nvPr>
        </p:nvGraphicFramePr>
        <p:xfrm>
          <a:off x="0" y="1575880"/>
          <a:ext cx="12192000" cy="5282118"/>
        </p:xfrm>
        <a:graphic>
          <a:graphicData uri="http://schemas.openxmlformats.org/drawingml/2006/table">
            <a:tbl>
              <a:tblPr firstRow="1" bandRow="1"/>
              <a:tblGrid>
                <a:gridCol w="5506720">
                  <a:extLst>
                    <a:ext uri="{9D8B030D-6E8A-4147-A177-3AD203B41FA5}">
                      <a16:colId xmlns:a16="http://schemas.microsoft.com/office/drawing/2014/main" val="2722876210"/>
                    </a:ext>
                  </a:extLst>
                </a:gridCol>
                <a:gridCol w="6685280">
                  <a:extLst>
                    <a:ext uri="{9D8B030D-6E8A-4147-A177-3AD203B41FA5}">
                      <a16:colId xmlns:a16="http://schemas.microsoft.com/office/drawing/2014/main" val="1147938327"/>
                    </a:ext>
                  </a:extLst>
                </a:gridCol>
              </a:tblGrid>
              <a:tr h="719650">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VN" sz="2400" b="1" dirty="0">
                          <a:latin typeface="UTM Avo" panose="02040603050506020204" pitchFamily="18" charset="0"/>
                        </a:rPr>
                        <a:t>Tên bộ phận xe</a:t>
                      </a: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VN" sz="2400" b="1" dirty="0">
                          <a:latin typeface="UTM Avo" panose="02040603050506020204" pitchFamily="18" charset="0"/>
                        </a:rPr>
                        <a:t>Hình ảnh</a:t>
                      </a: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413079177"/>
                  </a:ext>
                </a:extLst>
              </a:tr>
              <a:tr h="2205614">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8528511"/>
                  </a:ext>
                </a:extLst>
              </a:tr>
              <a:tr h="1458974">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8539286"/>
                  </a:ext>
                </a:extLst>
              </a:tr>
              <a:tr h="897880">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7169748"/>
                  </a:ext>
                </a:extLst>
              </a:tr>
            </a:tbl>
          </a:graphicData>
        </a:graphic>
      </p:graphicFrame>
      <p:sp>
        <p:nvSpPr>
          <p:cNvPr id="12" name="TextBox 11">
            <a:extLst>
              <a:ext uri="{FF2B5EF4-FFF2-40B4-BE49-F238E27FC236}">
                <a16:creationId xmlns:a16="http://schemas.microsoft.com/office/drawing/2014/main" id="{4E87A2EF-D25C-BD6B-A4C0-EC3C07ABD884}"/>
              </a:ext>
            </a:extLst>
          </p:cNvPr>
          <p:cNvSpPr txBox="1"/>
          <p:nvPr/>
        </p:nvSpPr>
        <p:spPr>
          <a:xfrm>
            <a:off x="1424428" y="3139181"/>
            <a:ext cx="2490400" cy="567848"/>
          </a:xfrm>
          <a:prstGeom prst="rect">
            <a:avLst/>
          </a:prstGeom>
          <a:noFill/>
        </p:spPr>
        <p:txBody>
          <a:bodyPr wrap="square">
            <a:spAutoFit/>
          </a:bodyPr>
          <a:lstStyle/>
          <a:p>
            <a:pPr algn="ctr">
              <a:lnSpc>
                <a:spcPct val="150000"/>
              </a:lnSpc>
              <a:spcAft>
                <a:spcPts val="1333"/>
              </a:spcAft>
            </a:pPr>
            <a:r>
              <a:rPr lang="nl-NL" sz="2400" dirty="0">
                <a:latin typeface="UTM Avo" panose="02040603050506020204" pitchFamily="18" charset="0"/>
                <a:ea typeface="Calibri" panose="020F0502020204030204" pitchFamily="34" charset="0"/>
                <a:cs typeface="Arial" panose="020B0604020202020204" pitchFamily="34" charset="0"/>
              </a:rPr>
              <a:t>Giá đỡ</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13" name="TextBox 12">
            <a:extLst>
              <a:ext uri="{FF2B5EF4-FFF2-40B4-BE49-F238E27FC236}">
                <a16:creationId xmlns:a16="http://schemas.microsoft.com/office/drawing/2014/main" id="{687B6AB6-FED7-13F5-B55A-668E4D6A1B8D}"/>
              </a:ext>
            </a:extLst>
          </p:cNvPr>
          <p:cNvSpPr txBox="1"/>
          <p:nvPr/>
        </p:nvSpPr>
        <p:spPr>
          <a:xfrm>
            <a:off x="1424428" y="4974275"/>
            <a:ext cx="2490400" cy="461665"/>
          </a:xfrm>
          <a:prstGeom prst="rect">
            <a:avLst/>
          </a:prstGeom>
          <a:noFill/>
        </p:spPr>
        <p:txBody>
          <a:bodyPr wrap="square">
            <a:spAutoFit/>
          </a:bodyPr>
          <a:lstStyle/>
          <a:p>
            <a:pPr algn="ctr"/>
            <a:r>
              <a:rPr lang="nl-NL" sz="2400" dirty="0">
                <a:latin typeface="UTM Avo" panose="02040603050506020204" pitchFamily="18" charset="0"/>
                <a:ea typeface="Calibri" panose="020F0502020204030204" pitchFamily="34" charset="0"/>
                <a:cs typeface="Arial" panose="020B0604020202020204" pitchFamily="34" charset="0"/>
              </a:rPr>
              <a:t>Tấm pin</a:t>
            </a:r>
            <a:endParaRPr lang="en-VN" sz="2400" dirty="0">
              <a:latin typeface="UTM Avo" panose="02040603050506020204" pitchFamily="18" charset="0"/>
              <a:cs typeface="Arial" panose="020B0604020202020204" pitchFamily="34" charset="0"/>
            </a:endParaRPr>
          </a:p>
        </p:txBody>
      </p:sp>
      <p:sp>
        <p:nvSpPr>
          <p:cNvPr id="14" name="TextBox 13">
            <a:extLst>
              <a:ext uri="{FF2B5EF4-FFF2-40B4-BE49-F238E27FC236}">
                <a16:creationId xmlns:a16="http://schemas.microsoft.com/office/drawing/2014/main" id="{FAD805BD-FA3B-9A31-BA71-02CD6531C3D4}"/>
              </a:ext>
            </a:extLst>
          </p:cNvPr>
          <p:cNvSpPr txBox="1"/>
          <p:nvPr/>
        </p:nvSpPr>
        <p:spPr>
          <a:xfrm>
            <a:off x="1424428" y="6136343"/>
            <a:ext cx="2490400" cy="461665"/>
          </a:xfrm>
          <a:prstGeom prst="rect">
            <a:avLst/>
          </a:prstGeom>
          <a:noFill/>
        </p:spPr>
        <p:txBody>
          <a:bodyPr wrap="square">
            <a:spAutoFit/>
          </a:bodyPr>
          <a:lstStyle/>
          <a:p>
            <a:pPr algn="ctr"/>
            <a:r>
              <a:rPr lang="nl-NL" sz="2400" dirty="0">
                <a:latin typeface="UTM Avo" panose="02040603050506020204" pitchFamily="18" charset="0"/>
                <a:ea typeface="Calibri" panose="020F0502020204030204" pitchFamily="34" charset="0"/>
                <a:cs typeface="Arial" panose="020B0604020202020204" pitchFamily="34" charset="0"/>
              </a:rPr>
              <a:t>Đèn LED</a:t>
            </a:r>
            <a:endParaRPr lang="en-VN" sz="2400" dirty="0">
              <a:latin typeface="UTM Avo" panose="02040603050506020204" pitchFamily="18" charset="0"/>
              <a:cs typeface="Arial" panose="020B0604020202020204" pitchFamily="34" charset="0"/>
            </a:endParaRPr>
          </a:p>
        </p:txBody>
      </p:sp>
      <p:pic>
        <p:nvPicPr>
          <p:cNvPr id="15" name="Picture 14" descr="A diagram of a solar panel&#10;&#10;Description automatically generated">
            <a:extLst>
              <a:ext uri="{FF2B5EF4-FFF2-40B4-BE49-F238E27FC236}">
                <a16:creationId xmlns:a16="http://schemas.microsoft.com/office/drawing/2014/main" id="{BE9668A5-992C-48F7-15F3-F6E162399A86}"/>
              </a:ext>
            </a:extLst>
          </p:cNvPr>
          <p:cNvPicPr>
            <a:picLocks noChangeAspect="1"/>
          </p:cNvPicPr>
          <p:nvPr/>
        </p:nvPicPr>
        <p:blipFill rotWithShape="1">
          <a:blip r:embed="rId5">
            <a:clrChange>
              <a:clrFrom>
                <a:srgbClr val="FFFFFF"/>
              </a:clrFrom>
              <a:clrTo>
                <a:srgbClr val="FFFFFF">
                  <a:alpha val="0"/>
                </a:srgbClr>
              </a:clrTo>
            </a:clrChange>
          </a:blip>
          <a:srcRect l="14737" t="59040" r="59710" b="28581"/>
          <a:stretch/>
        </p:blipFill>
        <p:spPr>
          <a:xfrm>
            <a:off x="7295484" y="2602577"/>
            <a:ext cx="2859635" cy="1652845"/>
          </a:xfrm>
          <a:prstGeom prst="rect">
            <a:avLst/>
          </a:prstGeom>
        </p:spPr>
      </p:pic>
      <p:sp>
        <p:nvSpPr>
          <p:cNvPr id="16" name="TextBox 15">
            <a:extLst>
              <a:ext uri="{FF2B5EF4-FFF2-40B4-BE49-F238E27FC236}">
                <a16:creationId xmlns:a16="http://schemas.microsoft.com/office/drawing/2014/main" id="{276BEC94-97F1-D8BF-B638-3B6F0C1917BE}"/>
              </a:ext>
            </a:extLst>
          </p:cNvPr>
          <p:cNvSpPr txBox="1"/>
          <p:nvPr/>
        </p:nvSpPr>
        <p:spPr>
          <a:xfrm>
            <a:off x="5554134" y="8286044"/>
            <a:ext cx="184731" cy="475387"/>
          </a:xfrm>
          <a:prstGeom prst="rect">
            <a:avLst/>
          </a:prstGeom>
          <a:noFill/>
        </p:spPr>
        <p:txBody>
          <a:bodyPr wrap="none" rtlCol="0">
            <a:spAutoFit/>
          </a:bodyPr>
          <a:lstStyle/>
          <a:p>
            <a:endParaRPr lang="en-VN" sz="2489" dirty="0">
              <a:latin typeface="UTM Avo" panose="02040603050506020204" pitchFamily="18" charset="0"/>
            </a:endParaRPr>
          </a:p>
        </p:txBody>
      </p:sp>
      <p:pic>
        <p:nvPicPr>
          <p:cNvPr id="17" name="Picture 16" descr="A diagram of a solar panel&#10;&#10;Description automatically generated">
            <a:extLst>
              <a:ext uri="{FF2B5EF4-FFF2-40B4-BE49-F238E27FC236}">
                <a16:creationId xmlns:a16="http://schemas.microsoft.com/office/drawing/2014/main" id="{E85D8B6F-E4C8-16AC-6F73-9C5B9C9EE5A6}"/>
              </a:ext>
            </a:extLst>
          </p:cNvPr>
          <p:cNvPicPr>
            <a:picLocks noChangeAspect="1"/>
          </p:cNvPicPr>
          <p:nvPr/>
        </p:nvPicPr>
        <p:blipFill rotWithShape="1">
          <a:blip r:embed="rId5">
            <a:clrChange>
              <a:clrFrom>
                <a:srgbClr val="FFFFFF"/>
              </a:clrFrom>
              <a:clrTo>
                <a:srgbClr val="FFFFFF">
                  <a:alpha val="0"/>
                </a:srgbClr>
              </a:clrTo>
            </a:clrChange>
          </a:blip>
          <a:srcRect l="47644" t="57872" r="35679" b="28581"/>
          <a:stretch/>
        </p:blipFill>
        <p:spPr>
          <a:xfrm>
            <a:off x="8072378" y="4572363"/>
            <a:ext cx="1305846" cy="1265487"/>
          </a:xfrm>
          <a:prstGeom prst="rect">
            <a:avLst/>
          </a:prstGeom>
        </p:spPr>
      </p:pic>
      <p:pic>
        <p:nvPicPr>
          <p:cNvPr id="18" name="Picture 17" descr="A diagram of a solar panel&#10;&#10;Description automatically generated">
            <a:extLst>
              <a:ext uri="{FF2B5EF4-FFF2-40B4-BE49-F238E27FC236}">
                <a16:creationId xmlns:a16="http://schemas.microsoft.com/office/drawing/2014/main" id="{F3835C19-BF59-1004-74D7-2E37F31A0D74}"/>
              </a:ext>
            </a:extLst>
          </p:cNvPr>
          <p:cNvPicPr>
            <a:picLocks noChangeAspect="1"/>
          </p:cNvPicPr>
          <p:nvPr/>
        </p:nvPicPr>
        <p:blipFill rotWithShape="1">
          <a:blip r:embed="rId5">
            <a:clrChange>
              <a:clrFrom>
                <a:srgbClr val="FFFFFF"/>
              </a:clrFrom>
              <a:clrTo>
                <a:srgbClr val="FFFFFF">
                  <a:alpha val="0"/>
                </a:srgbClr>
              </a:clrTo>
            </a:clrChange>
          </a:blip>
          <a:srcRect l="71861" t="61577" r="12368" b="30981"/>
          <a:stretch/>
        </p:blipFill>
        <p:spPr>
          <a:xfrm>
            <a:off x="7948323" y="5910599"/>
            <a:ext cx="1553956" cy="874650"/>
          </a:xfrm>
          <a:prstGeom prst="rect">
            <a:avLst/>
          </a:prstGeom>
        </p:spPr>
      </p:pic>
    </p:spTree>
    <p:custDataLst>
      <p:tags r:id="rId1"/>
    </p:custDataLst>
    <p:extLst>
      <p:ext uri="{BB962C8B-B14F-4D97-AF65-F5344CB8AC3E}">
        <p14:creationId xmlns:p14="http://schemas.microsoft.com/office/powerpoint/2010/main" val="1925516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3EE78EA0-D908-19E9-0F48-08D31F4EA469}"/>
            </a:ext>
          </a:extLst>
        </p:cNvPr>
        <p:cNvGrpSpPr/>
        <p:nvPr/>
      </p:nvGrpSpPr>
      <p:grpSpPr>
        <a:xfrm>
          <a:off x="0" y="0"/>
          <a:ext cx="0" cy="0"/>
          <a:chOff x="0" y="0"/>
          <a:chExt cx="0" cy="0"/>
        </a:xfrm>
      </p:grpSpPr>
      <p:sp>
        <p:nvSpPr>
          <p:cNvPr id="2" name="Rounded Rectangle 16">
            <a:extLst>
              <a:ext uri="{FF2B5EF4-FFF2-40B4-BE49-F238E27FC236}">
                <a16:creationId xmlns:a16="http://schemas.microsoft.com/office/drawing/2014/main" id="{E5616445-B370-632E-7562-25459D38F270}"/>
              </a:ext>
            </a:extLst>
          </p:cNvPr>
          <p:cNvSpPr/>
          <p:nvPr/>
        </p:nvSpPr>
        <p:spPr>
          <a:xfrm>
            <a:off x="1330127" y="2403628"/>
            <a:ext cx="9525951" cy="908424"/>
          </a:xfrm>
          <a:prstGeom prst="roundRect">
            <a:avLst/>
          </a:prstGeom>
          <a:solidFill>
            <a:srgbClr val="005474">
              <a:lumMod val="20000"/>
              <a:lumOff val="80000"/>
            </a:srgbClr>
          </a:solidFill>
          <a:ln w="25400" cap="flat" cmpd="sng" algn="ctr">
            <a:solidFill>
              <a:srgbClr val="DCF0FD">
                <a:lumMod val="20000"/>
                <a:lumOff val="80000"/>
              </a:srgbClr>
            </a:solidFill>
            <a:prstDash val="solid"/>
          </a:ln>
          <a:effectLst/>
        </p:spPr>
        <p:txBody>
          <a:bodyPr rtlCol="0" anchor="ctr"/>
          <a:lstStyle/>
          <a:p>
            <a:pPr algn="ctr">
              <a:buClrTx/>
            </a:pPr>
            <a:r>
              <a:rPr lang="vi-VN" sz="2400" dirty="0">
                <a:latin typeface="UTM Avo" panose="02040603050506020204" pitchFamily="18" charset="0"/>
                <a:ea typeface="Calibri" panose="020F0502020204030204" pitchFamily="34" charset="0"/>
                <a:cs typeface="Arial" panose="020B0604020202020204" pitchFamily="34" charset="0"/>
              </a:rPr>
              <a:t>Các bộ phận được lắp ráp đầy đủ, gọn gàng, đúng vị trí. </a:t>
            </a:r>
          </a:p>
        </p:txBody>
      </p:sp>
      <p:sp>
        <p:nvSpPr>
          <p:cNvPr id="3" name="Rounded Rectangle 17">
            <a:extLst>
              <a:ext uri="{FF2B5EF4-FFF2-40B4-BE49-F238E27FC236}">
                <a16:creationId xmlns:a16="http://schemas.microsoft.com/office/drawing/2014/main" id="{5E736FD6-3F00-FA4A-D625-777EA7BF8ED1}"/>
              </a:ext>
            </a:extLst>
          </p:cNvPr>
          <p:cNvSpPr/>
          <p:nvPr/>
        </p:nvSpPr>
        <p:spPr>
          <a:xfrm>
            <a:off x="1330127" y="3404311"/>
            <a:ext cx="9525951" cy="908424"/>
          </a:xfrm>
          <a:prstGeom prst="roundRect">
            <a:avLst/>
          </a:prstGeom>
          <a:solidFill>
            <a:srgbClr val="DCF0FD">
              <a:lumMod val="20000"/>
              <a:lumOff val="80000"/>
            </a:srgbClr>
          </a:solidFill>
          <a:ln w="25400" cap="flat" cmpd="sng" algn="ctr">
            <a:solidFill>
              <a:srgbClr val="005474">
                <a:lumMod val="20000"/>
                <a:lumOff val="80000"/>
              </a:srgbClr>
            </a:solidFill>
            <a:prstDash val="solid"/>
          </a:ln>
          <a:effectLst/>
        </p:spPr>
        <p:txBody>
          <a:bodyPr rtlCol="0" anchor="ctr"/>
          <a:lstStyle/>
          <a:p>
            <a:pPr algn="ctr">
              <a:buClrTx/>
            </a:pPr>
            <a:r>
              <a:rPr lang="vi-VN" sz="2400" dirty="0">
                <a:latin typeface="UTM Avo" panose="02040603050506020204" pitchFamily="18" charset="0"/>
                <a:ea typeface="Calibri" panose="020F0502020204030204" pitchFamily="34" charset="0"/>
                <a:cs typeface="Arial" panose="020B0604020202020204" pitchFamily="34" charset="0"/>
              </a:rPr>
              <a:t>Mối ghép giữa các chi tiết chắc chắn. </a:t>
            </a:r>
            <a:endParaRPr lang="en-VN" sz="2400" dirty="0">
              <a:latin typeface="UTM Avo" panose="02040603050506020204" pitchFamily="18" charset="0"/>
              <a:ea typeface="Calibri" panose="020F0502020204030204" pitchFamily="34" charset="0"/>
              <a:cs typeface="Arial" panose="020B0604020202020204" pitchFamily="34" charset="0"/>
            </a:endParaRPr>
          </a:p>
        </p:txBody>
      </p:sp>
      <p:sp>
        <p:nvSpPr>
          <p:cNvPr id="4" name="Rounded Rectangle 19">
            <a:extLst>
              <a:ext uri="{FF2B5EF4-FFF2-40B4-BE49-F238E27FC236}">
                <a16:creationId xmlns:a16="http://schemas.microsoft.com/office/drawing/2014/main" id="{54271227-C2D8-D784-7273-1BA5EE0E2701}"/>
              </a:ext>
            </a:extLst>
          </p:cNvPr>
          <p:cNvSpPr/>
          <p:nvPr/>
        </p:nvSpPr>
        <p:spPr>
          <a:xfrm>
            <a:off x="1327229" y="4406478"/>
            <a:ext cx="9528849" cy="908424"/>
          </a:xfrm>
          <a:prstGeom prst="roundRect">
            <a:avLst/>
          </a:prstGeom>
          <a:solidFill>
            <a:srgbClr val="005474">
              <a:lumMod val="20000"/>
              <a:lumOff val="80000"/>
            </a:srgbClr>
          </a:solidFill>
          <a:ln w="25400" cap="flat" cmpd="sng" algn="ctr">
            <a:solidFill>
              <a:srgbClr val="FFFFFF"/>
            </a:solidFill>
            <a:prstDash val="solid"/>
          </a:ln>
          <a:effectLst/>
        </p:spPr>
        <p:txBody>
          <a:bodyPr rtlCol="0" anchor="ctr"/>
          <a:lstStyle/>
          <a:p>
            <a:pPr algn="ctr" defTabSz="1219170">
              <a:spcAft>
                <a:spcPts val="1333"/>
              </a:spcAft>
              <a:buClrTx/>
              <a:defRPr/>
            </a:pPr>
            <a:r>
              <a:rPr lang="nl-NL" sz="2400" dirty="0" err="1">
                <a:solidFill>
                  <a:srgbClr val="0D0804"/>
                </a:solidFill>
                <a:latin typeface="UTM Avo" panose="02040603050506020204" pitchFamily="18" charset="0"/>
                <a:ea typeface="SimSun" panose="02010600030101010101" pitchFamily="2" charset="-122"/>
                <a:cs typeface="Arial" panose="020B0604020202020204" pitchFamily="34" charset="0"/>
              </a:rPr>
              <a:t>Đèn</a:t>
            </a:r>
            <a:r>
              <a:rPr lang="nl-NL" sz="2400" dirty="0">
                <a:solidFill>
                  <a:srgbClr val="0D0804"/>
                </a:solidFill>
                <a:latin typeface="UTM Avo" panose="02040603050506020204" pitchFamily="18" charset="0"/>
                <a:ea typeface="SimSun" panose="02010600030101010101" pitchFamily="2" charset="-122"/>
                <a:cs typeface="Arial" panose="020B0604020202020204" pitchFamily="34" charset="0"/>
              </a:rPr>
              <a:t> LED sáng </a:t>
            </a:r>
            <a:r>
              <a:rPr lang="nl-NL" sz="2400" dirty="0" err="1">
                <a:solidFill>
                  <a:srgbClr val="0D0804"/>
                </a:solidFill>
                <a:latin typeface="UTM Avo" panose="02040603050506020204" pitchFamily="18" charset="0"/>
                <a:ea typeface="SimSun" panose="02010600030101010101" pitchFamily="2" charset="-122"/>
                <a:cs typeface="Arial" panose="020B0604020202020204" pitchFamily="34" charset="0"/>
              </a:rPr>
              <a:t>khi</a:t>
            </a:r>
            <a:r>
              <a:rPr lang="nl-NL" sz="2400" dirty="0">
                <a:solidFill>
                  <a:srgbClr val="0D0804"/>
                </a:solidFill>
                <a:latin typeface="UTM Avo" panose="02040603050506020204" pitchFamily="18" charset="0"/>
                <a:ea typeface="SimSun" panose="02010600030101010101" pitchFamily="2" charset="-122"/>
                <a:cs typeface="Arial" panose="020B0604020202020204" pitchFamily="34" charset="0"/>
              </a:rPr>
              <a:t> có </a:t>
            </a:r>
            <a:r>
              <a:rPr lang="nl-NL" sz="2400" dirty="0" err="1">
                <a:solidFill>
                  <a:srgbClr val="0D0804"/>
                </a:solidFill>
                <a:latin typeface="UTM Avo" panose="02040603050506020204" pitchFamily="18" charset="0"/>
                <a:ea typeface="SimSun" panose="02010600030101010101" pitchFamily="2" charset="-122"/>
                <a:cs typeface="Arial" panose="020B0604020202020204" pitchFamily="34" charset="0"/>
              </a:rPr>
              <a:t>ánh</a:t>
            </a:r>
            <a:r>
              <a:rPr lang="nl-NL" sz="2400" dirty="0">
                <a:solidFill>
                  <a:srgbClr val="0D0804"/>
                </a:solidFill>
                <a:latin typeface="UTM Avo" panose="02040603050506020204" pitchFamily="18" charset="0"/>
                <a:ea typeface="SimSun" panose="02010600030101010101" pitchFamily="2" charset="-122"/>
                <a:cs typeface="Arial" panose="020B0604020202020204" pitchFamily="34" charset="0"/>
              </a:rPr>
              <a:t> sáng </a:t>
            </a:r>
            <a:r>
              <a:rPr lang="nl-NL" sz="2400" dirty="0" err="1">
                <a:solidFill>
                  <a:srgbClr val="0D0804"/>
                </a:solidFill>
                <a:latin typeface="UTM Avo" panose="02040603050506020204" pitchFamily="18" charset="0"/>
                <a:ea typeface="SimSun" panose="02010600030101010101" pitchFamily="2" charset="-122"/>
                <a:cs typeface="Arial" panose="020B0604020202020204" pitchFamily="34" charset="0"/>
              </a:rPr>
              <a:t>chiếu</a:t>
            </a:r>
            <a:r>
              <a:rPr lang="nl-NL" sz="2400" dirty="0">
                <a:solidFill>
                  <a:srgbClr val="0D0804"/>
                </a:solidFill>
                <a:latin typeface="UTM Avo" panose="02040603050506020204" pitchFamily="18" charset="0"/>
                <a:ea typeface="SimSun" panose="02010600030101010101" pitchFamily="2" charset="-122"/>
                <a:cs typeface="Arial" panose="020B0604020202020204" pitchFamily="34" charset="0"/>
              </a:rPr>
              <a:t> </a:t>
            </a:r>
            <a:r>
              <a:rPr lang="nl-NL" sz="2400" dirty="0" err="1">
                <a:solidFill>
                  <a:srgbClr val="0D0804"/>
                </a:solidFill>
                <a:latin typeface="UTM Avo" panose="02040603050506020204" pitchFamily="18" charset="0"/>
                <a:ea typeface="SimSun" panose="02010600030101010101" pitchFamily="2" charset="-122"/>
                <a:cs typeface="Arial" panose="020B0604020202020204" pitchFamily="34" charset="0"/>
              </a:rPr>
              <a:t>vào</a:t>
            </a:r>
            <a:r>
              <a:rPr lang="nl-NL" sz="2400" dirty="0">
                <a:solidFill>
                  <a:srgbClr val="0D0804"/>
                </a:solidFill>
                <a:latin typeface="UTM Avo" panose="02040603050506020204" pitchFamily="18" charset="0"/>
                <a:ea typeface="SimSun" panose="02010600030101010101" pitchFamily="2" charset="-122"/>
                <a:cs typeface="Arial" panose="020B0604020202020204" pitchFamily="34" charset="0"/>
              </a:rPr>
              <a:t> </a:t>
            </a:r>
            <a:r>
              <a:rPr lang="nl-NL" sz="2400" dirty="0" err="1">
                <a:solidFill>
                  <a:srgbClr val="0D0804"/>
                </a:solidFill>
                <a:latin typeface="UTM Avo" panose="02040603050506020204" pitchFamily="18" charset="0"/>
                <a:ea typeface="SimSun" panose="02010600030101010101" pitchFamily="2" charset="-122"/>
                <a:cs typeface="Arial" panose="020B0604020202020204" pitchFamily="34" charset="0"/>
              </a:rPr>
              <a:t>tấm</a:t>
            </a:r>
            <a:r>
              <a:rPr lang="nl-NL" sz="2400" dirty="0">
                <a:solidFill>
                  <a:srgbClr val="0D0804"/>
                </a:solidFill>
                <a:latin typeface="UTM Avo" panose="02040603050506020204" pitchFamily="18" charset="0"/>
                <a:ea typeface="SimSun" panose="02010600030101010101" pitchFamily="2" charset="-122"/>
                <a:cs typeface="Arial" panose="020B0604020202020204" pitchFamily="34" charset="0"/>
              </a:rPr>
              <a:t> pin.</a:t>
            </a:r>
          </a:p>
        </p:txBody>
      </p:sp>
      <p:grpSp>
        <p:nvGrpSpPr>
          <p:cNvPr id="5" name="Group 4">
            <a:extLst>
              <a:ext uri="{FF2B5EF4-FFF2-40B4-BE49-F238E27FC236}">
                <a16:creationId xmlns:a16="http://schemas.microsoft.com/office/drawing/2014/main" id="{59EC6F9D-1431-F7B6-A357-0D5CD317AB30}"/>
              </a:ext>
            </a:extLst>
          </p:cNvPr>
          <p:cNvGrpSpPr/>
          <p:nvPr/>
        </p:nvGrpSpPr>
        <p:grpSpPr>
          <a:xfrm>
            <a:off x="1196261" y="1628736"/>
            <a:ext cx="9790783" cy="681149"/>
            <a:chOff x="593837" y="652940"/>
            <a:chExt cx="7343087" cy="510862"/>
          </a:xfrm>
        </p:grpSpPr>
        <p:sp>
          <p:nvSpPr>
            <p:cNvPr id="6" name="TextBox 5">
              <a:extLst>
                <a:ext uri="{FF2B5EF4-FFF2-40B4-BE49-F238E27FC236}">
                  <a16:creationId xmlns:a16="http://schemas.microsoft.com/office/drawing/2014/main" id="{B556AC9B-171E-8161-C1A3-E6DF8C8A4FE2}"/>
                </a:ext>
              </a:extLst>
            </p:cNvPr>
            <p:cNvSpPr txBox="1"/>
            <p:nvPr/>
          </p:nvSpPr>
          <p:spPr>
            <a:xfrm>
              <a:off x="792461" y="652940"/>
              <a:ext cx="7144463" cy="429926"/>
            </a:xfrm>
            <a:prstGeom prst="rect">
              <a:avLst/>
            </a:prstGeom>
            <a:noFill/>
          </p:spPr>
          <p:txBody>
            <a:bodyPr wrap="square">
              <a:spAutoFit/>
            </a:bodyPr>
            <a:lstStyle/>
            <a:p>
              <a:pPr algn="ctr">
                <a:lnSpc>
                  <a:spcPct val="150000"/>
                </a:lnSpc>
                <a:spcAft>
                  <a:spcPts val="1333"/>
                </a:spcAft>
              </a:pPr>
              <a:r>
                <a:rPr lang="nl-NL" sz="2400" dirty="0">
                  <a:latin typeface="UTM Avo" panose="02040603050506020204" pitchFamily="18" charset="0"/>
                  <a:ea typeface="Calibri" panose="020F0502020204030204" pitchFamily="34" charset="0"/>
                  <a:cs typeface="Arial" panose="020B0604020202020204" pitchFamily="34" charset="0"/>
                </a:rPr>
                <a:t>Em </a:t>
              </a:r>
              <a:r>
                <a:rPr lang="nl-NL" sz="2400" dirty="0" err="1">
                  <a:latin typeface="UTM Avo" panose="02040603050506020204" pitchFamily="18" charset="0"/>
                  <a:ea typeface="Calibri" panose="020F0502020204030204" pitchFamily="34" charset="0"/>
                  <a:cs typeface="Arial" panose="020B0604020202020204" pitchFamily="34" charset="0"/>
                </a:rPr>
                <a:t>hãy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nêu</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b="1" dirty="0" err="1">
                  <a:latin typeface="UTM Avo" panose="02040603050506020204" pitchFamily="18" charset="0"/>
                  <a:ea typeface="Calibri" panose="020F0502020204030204" pitchFamily="34" charset="0"/>
                  <a:cs typeface="Arial" panose="020B0604020202020204" pitchFamily="34" charset="0"/>
                </a:rPr>
                <a:t>yêu</a:t>
              </a:r>
              <a:r>
                <a:rPr lang="nl-NL" sz="2400" b="1" dirty="0">
                  <a:latin typeface="UTM Avo" panose="02040603050506020204" pitchFamily="18" charset="0"/>
                  <a:ea typeface="Calibri" panose="020F0502020204030204" pitchFamily="34" charset="0"/>
                  <a:cs typeface="Arial" panose="020B0604020202020204" pitchFamily="34" charset="0"/>
                </a:rPr>
                <a:t> </a:t>
              </a:r>
              <a:r>
                <a:rPr lang="nl-NL" sz="2400" b="1" dirty="0" err="1">
                  <a:latin typeface="UTM Avo" panose="02040603050506020204" pitchFamily="18" charset="0"/>
                  <a:ea typeface="Calibri" panose="020F0502020204030204" pitchFamily="34" charset="0"/>
                  <a:cs typeface="Arial" panose="020B0604020202020204" pitchFamily="34" charset="0"/>
                </a:rPr>
                <a:t>cầu</a:t>
              </a:r>
              <a:r>
                <a:rPr lang="nl-NL" sz="2400" b="1"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sản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phẩm</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của</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mô</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hình</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điện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mặt</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trời</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pic>
          <p:nvPicPr>
            <p:cNvPr id="7" name="Picture 2" descr="Biểu Tượng Giáo Dục Kính Lúp Yếu Tố Miễn Phí | Công cụ đồ họa AI Tải xuống  miễn phí - Pikbest">
              <a:extLst>
                <a:ext uri="{FF2B5EF4-FFF2-40B4-BE49-F238E27FC236}">
                  <a16:creationId xmlns:a16="http://schemas.microsoft.com/office/drawing/2014/main" id="{3C711639-1931-10B5-7FDE-DE5E6A0B15D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593837" y="652940"/>
              <a:ext cx="510862" cy="510862"/>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Rounded Rectangle 28">
            <a:extLst>
              <a:ext uri="{FF2B5EF4-FFF2-40B4-BE49-F238E27FC236}">
                <a16:creationId xmlns:a16="http://schemas.microsoft.com/office/drawing/2014/main" id="{889149B7-022C-6EB1-8376-9E02BC0D3BB7}"/>
              </a:ext>
            </a:extLst>
          </p:cNvPr>
          <p:cNvSpPr/>
          <p:nvPr/>
        </p:nvSpPr>
        <p:spPr>
          <a:xfrm>
            <a:off x="1330127" y="5408645"/>
            <a:ext cx="9525951" cy="1314233"/>
          </a:xfrm>
          <a:prstGeom prst="roundRect">
            <a:avLst/>
          </a:prstGeom>
          <a:solidFill>
            <a:srgbClr val="DCF0FD">
              <a:lumMod val="20000"/>
              <a:lumOff val="80000"/>
            </a:srgbClr>
          </a:solidFill>
          <a:ln w="25400" cap="flat" cmpd="sng" algn="ctr">
            <a:solidFill>
              <a:srgbClr val="005474">
                <a:lumMod val="20000"/>
                <a:lumOff val="80000"/>
              </a:srgbClr>
            </a:solidFill>
            <a:prstDash val="solid"/>
          </a:ln>
          <a:effectLst/>
        </p:spPr>
        <p:txBody>
          <a:bodyPr rtlCol="0" anchor="ctr"/>
          <a:lstStyle/>
          <a:p>
            <a:pPr algn="ctr">
              <a:lnSpc>
                <a:spcPct val="150000"/>
              </a:lnSpc>
              <a:buClrTx/>
            </a:pPr>
            <a:r>
              <a:rPr lang="vi-VN" sz="2400" dirty="0">
                <a:latin typeface="UTM Avo" panose="02040603050506020204" pitchFamily="18" charset="0"/>
                <a:ea typeface="Calibri" panose="020F0502020204030204" pitchFamily="34" charset="0"/>
                <a:cs typeface="Arial" panose="020B0604020202020204" pitchFamily="34" charset="0"/>
              </a:rPr>
              <a:t>Độ sáng của đèn LED thay đổi khi độ sáng </a:t>
            </a:r>
          </a:p>
          <a:p>
            <a:pPr algn="ctr">
              <a:lnSpc>
                <a:spcPct val="150000"/>
              </a:lnSpc>
              <a:buClrTx/>
            </a:pPr>
            <a:r>
              <a:rPr lang="vi-VN" sz="2400" dirty="0">
                <a:latin typeface="UTM Avo" panose="02040603050506020204" pitchFamily="18" charset="0"/>
                <a:ea typeface="Calibri" panose="020F0502020204030204" pitchFamily="34" charset="0"/>
                <a:cs typeface="Arial" panose="020B0604020202020204" pitchFamily="34" charset="0"/>
              </a:rPr>
              <a:t>chiếu vào tấm pin thay đổi.  </a:t>
            </a:r>
          </a:p>
        </p:txBody>
      </p:sp>
    </p:spTree>
    <p:custDataLst>
      <p:tags r:id="rId1"/>
    </p:custDataLst>
    <p:extLst>
      <p:ext uri="{BB962C8B-B14F-4D97-AF65-F5344CB8AC3E}">
        <p14:creationId xmlns:p14="http://schemas.microsoft.com/office/powerpoint/2010/main" val="598599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79917BFE-C381-B177-9AD3-FAB8486FEE46}"/>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D56CB8C2-0617-E620-12E9-6FAC5A8176B9}"/>
              </a:ext>
            </a:extLst>
          </p:cNvPr>
          <p:cNvSpPr/>
          <p:nvPr/>
        </p:nvSpPr>
        <p:spPr>
          <a:xfrm>
            <a:off x="0" y="1580653"/>
            <a:ext cx="12192000" cy="768847"/>
          </a:xfrm>
          <a:prstGeom prst="rect">
            <a:avLst/>
          </a:prstGeom>
          <a:solidFill>
            <a:schemeClr val="accent4">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NHIỆM VỤ 2: CHUẨN BỊ CHI TIẾT VÀ DỤNG CỤ</a:t>
            </a:r>
            <a:endParaRPr lang="en-VN" sz="2400" b="1" dirty="0">
              <a:solidFill>
                <a:schemeClr val="tx1"/>
              </a:solidFill>
              <a:latin typeface="UTM Avo" panose="02040603050506020204" pitchFamily="18"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F58DD04A-16E8-7AFA-BA19-F7F767D07265}"/>
              </a:ext>
            </a:extLst>
          </p:cNvPr>
          <p:cNvGrpSpPr/>
          <p:nvPr/>
        </p:nvGrpSpPr>
        <p:grpSpPr>
          <a:xfrm>
            <a:off x="1014555" y="2740100"/>
            <a:ext cx="10162889" cy="1121845"/>
            <a:chOff x="228343" y="1330454"/>
            <a:chExt cx="7622167" cy="841384"/>
          </a:xfrm>
        </p:grpSpPr>
        <p:pic>
          <p:nvPicPr>
            <p:cNvPr id="3" name="Picture 2" descr="Biểu Tượng Giáo Dục Kính Lúp Yếu Tố Miễn Phí | Công cụ đồ họa AI Tải xuống  miễn phí - Pikbest">
              <a:extLst>
                <a:ext uri="{FF2B5EF4-FFF2-40B4-BE49-F238E27FC236}">
                  <a16:creationId xmlns:a16="http://schemas.microsoft.com/office/drawing/2014/main" id="{084D55A8-5C27-313F-C502-D6064937881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228343" y="1330454"/>
              <a:ext cx="841384" cy="8413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2FF5D5-62EF-7E4C-99A7-B2D80803340B}"/>
                </a:ext>
              </a:extLst>
            </p:cNvPr>
            <p:cNvSpPr txBox="1"/>
            <p:nvPr/>
          </p:nvSpPr>
          <p:spPr>
            <a:xfrm>
              <a:off x="911966" y="1330454"/>
              <a:ext cx="6938544" cy="841384"/>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ea typeface="Calibri" panose="020F0502020204030204" pitchFamily="34" charset="0"/>
                  <a:cs typeface="Arial" panose="020B0604020202020204" pitchFamily="34" charset="0"/>
                </a:rPr>
                <a:t>Quan </a:t>
              </a:r>
              <a:r>
                <a:rPr lang="en-US" sz="2400" dirty="0" err="1">
                  <a:latin typeface="UTM Avo" panose="02040603050506020204" pitchFamily="18" charset="0"/>
                  <a:ea typeface="Calibri" panose="020F0502020204030204" pitchFamily="34" charset="0"/>
                  <a:cs typeface="Arial" panose="020B0604020202020204" pitchFamily="34" charset="0"/>
                </a:rPr>
                <a:t>sát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bảng</a:t>
              </a:r>
              <a:r>
                <a:rPr lang="en-US" sz="2400" dirty="0">
                  <a:latin typeface="UTM Avo" panose="02040603050506020204" pitchFamily="18" charset="0"/>
                  <a:ea typeface="Calibri" panose="020F0502020204030204" pitchFamily="34" charset="0"/>
                  <a:cs typeface="Arial" panose="020B0604020202020204" pitchFamily="34" charset="0"/>
                </a:rPr>
                <a:t> tr.62 - 63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SGK </a:t>
              </a:r>
              <a:r>
                <a:rPr lang="en-US" sz="2400" dirty="0" err="1">
                  <a:latin typeface="UTM Avo" panose="02040603050506020204" pitchFamily="18" charset="0"/>
                  <a:ea typeface="Calibri" panose="020F0502020204030204" pitchFamily="34" charset="0"/>
                  <a:cs typeface="Arial" panose="020B0604020202020204" pitchFamily="34" charset="0"/>
                </a:rPr>
                <a:t>để</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chọn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đúng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đầy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đủ</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chi </a:t>
              </a:r>
              <a:r>
                <a:rPr lang="en-US" sz="2400" dirty="0" err="1">
                  <a:latin typeface="UTM Avo" panose="02040603050506020204" pitchFamily="18" charset="0"/>
                  <a:ea typeface="Calibri" panose="020F0502020204030204" pitchFamily="34" charset="0"/>
                  <a:cs typeface="Arial" panose="020B0604020202020204" pitchFamily="34" charset="0"/>
                </a:rPr>
                <a:t>tiết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dụng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cụ</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để</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lắp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mô</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máy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điện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gió</a:t>
              </a:r>
              <a:r>
                <a:rPr lang="en-US"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endParaRPr>
            </a:p>
          </p:txBody>
        </p:sp>
      </p:grpSp>
      <p:pic>
        <p:nvPicPr>
          <p:cNvPr id="5" name="Picture 15">
            <a:extLst>
              <a:ext uri="{FF2B5EF4-FFF2-40B4-BE49-F238E27FC236}">
                <a16:creationId xmlns:a16="http://schemas.microsoft.com/office/drawing/2014/main" id="{BB596C56-9E46-EA69-D3E4-46C3460E743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683828" y="4345335"/>
            <a:ext cx="6824344" cy="2397051"/>
          </a:xfrm>
          <a:prstGeom prst="rect">
            <a:avLst/>
          </a:prstGeom>
        </p:spPr>
      </p:pic>
    </p:spTree>
    <p:custDataLst>
      <p:tags r:id="rId1"/>
    </p:custDataLst>
    <p:extLst>
      <p:ext uri="{BB962C8B-B14F-4D97-AF65-F5344CB8AC3E}">
        <p14:creationId xmlns:p14="http://schemas.microsoft.com/office/powerpoint/2010/main" val="1233918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905567E5-5478-94F2-761A-A074C5F99D47}"/>
            </a:ext>
          </a:extLst>
        </p:cNvPr>
        <p:cNvGrpSpPr/>
        <p:nvPr/>
      </p:nvGrpSpPr>
      <p:grpSpPr>
        <a:xfrm>
          <a:off x="0" y="0"/>
          <a:ext cx="0" cy="0"/>
          <a:chOff x="0" y="0"/>
          <a:chExt cx="0" cy="0"/>
        </a:xfrm>
      </p:grpSpPr>
      <p:graphicFrame>
        <p:nvGraphicFramePr>
          <p:cNvPr id="30" name="Table 29">
            <a:extLst>
              <a:ext uri="{FF2B5EF4-FFF2-40B4-BE49-F238E27FC236}">
                <a16:creationId xmlns:a16="http://schemas.microsoft.com/office/drawing/2014/main" id="{8AB56E92-CE65-5584-7409-6C18AB847477}"/>
              </a:ext>
            </a:extLst>
          </p:cNvPr>
          <p:cNvGraphicFramePr>
            <a:graphicFrameLocks noGrp="1"/>
          </p:cNvGraphicFramePr>
          <p:nvPr>
            <p:extLst>
              <p:ext uri="{D42A27DB-BD31-4B8C-83A1-F6EECF244321}">
                <p14:modId xmlns:p14="http://schemas.microsoft.com/office/powerpoint/2010/main" val="1015951940"/>
              </p:ext>
            </p:extLst>
          </p:nvPr>
        </p:nvGraphicFramePr>
        <p:xfrm>
          <a:off x="0" y="1566040"/>
          <a:ext cx="12192000" cy="5291959"/>
        </p:xfrm>
        <a:graphic>
          <a:graphicData uri="http://schemas.openxmlformats.org/drawingml/2006/table">
            <a:tbl>
              <a:tblPr firstRow="1" bandRow="1"/>
              <a:tblGrid>
                <a:gridCol w="945116">
                  <a:extLst>
                    <a:ext uri="{9D8B030D-6E8A-4147-A177-3AD203B41FA5}">
                      <a16:colId xmlns:a16="http://schemas.microsoft.com/office/drawing/2014/main" val="2988841484"/>
                    </a:ext>
                  </a:extLst>
                </a:gridCol>
                <a:gridCol w="5150884">
                  <a:extLst>
                    <a:ext uri="{9D8B030D-6E8A-4147-A177-3AD203B41FA5}">
                      <a16:colId xmlns:a16="http://schemas.microsoft.com/office/drawing/2014/main" val="3507820989"/>
                    </a:ext>
                  </a:extLst>
                </a:gridCol>
                <a:gridCol w="3048000">
                  <a:extLst>
                    <a:ext uri="{9D8B030D-6E8A-4147-A177-3AD203B41FA5}">
                      <a16:colId xmlns:a16="http://schemas.microsoft.com/office/drawing/2014/main" val="2260426474"/>
                    </a:ext>
                  </a:extLst>
                </a:gridCol>
                <a:gridCol w="3048000">
                  <a:extLst>
                    <a:ext uri="{9D8B030D-6E8A-4147-A177-3AD203B41FA5}">
                      <a16:colId xmlns:a16="http://schemas.microsoft.com/office/drawing/2014/main" val="1593983034"/>
                    </a:ext>
                  </a:extLst>
                </a:gridCol>
              </a:tblGrid>
              <a:tr h="44954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a:latin typeface="UTM Avo" panose="02040603050506020204" pitchFamily="18" charset="0"/>
                        </a:rPr>
                        <a:t>TT</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err="1">
                          <a:latin typeface="UTM Avo" panose="02040603050506020204" pitchFamily="18" charset="0"/>
                        </a:rPr>
                        <a:t>Tên</a:t>
                      </a:r>
                      <a:r>
                        <a:rPr lang="en-US" sz="2000" b="1" dirty="0">
                          <a:latin typeface="UTM Avo" panose="02040603050506020204" pitchFamily="18" charset="0"/>
                        </a:rPr>
                        <a:t> chi </a:t>
                      </a:r>
                      <a:r>
                        <a:rPr lang="en-US" sz="2000" b="1" dirty="0" err="1">
                          <a:latin typeface="UTM Avo" panose="02040603050506020204" pitchFamily="18" charset="0"/>
                        </a:rPr>
                        <a:t>tiết</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err="1">
                          <a:latin typeface="UTM Avo" panose="02040603050506020204" pitchFamily="18" charset="0"/>
                        </a:rPr>
                        <a:t>Hình</a:t>
                      </a:r>
                      <a:r>
                        <a:rPr lang="en-US" sz="2000" b="1" dirty="0">
                          <a:latin typeface="UTM Avo" panose="02040603050506020204" pitchFamily="18" charset="0"/>
                        </a:rPr>
                        <a:t> </a:t>
                      </a:r>
                      <a:r>
                        <a:rPr lang="en-US" sz="2000" b="1" dirty="0" err="1">
                          <a:latin typeface="UTM Avo" panose="02040603050506020204" pitchFamily="18" charset="0"/>
                        </a:rPr>
                        <a:t>minh</a:t>
                      </a:r>
                      <a:r>
                        <a:rPr lang="en-US" sz="2000" b="1" dirty="0">
                          <a:latin typeface="UTM Avo" panose="02040603050506020204" pitchFamily="18" charset="0"/>
                        </a:rPr>
                        <a:t> </a:t>
                      </a:r>
                      <a:r>
                        <a:rPr lang="en-US" sz="2000" b="1" dirty="0" err="1">
                          <a:latin typeface="UTM Avo" panose="02040603050506020204" pitchFamily="18" charset="0"/>
                        </a:rPr>
                        <a:t>họa</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err="1">
                          <a:latin typeface="UTM Avo" panose="02040603050506020204" pitchFamily="18" charset="0"/>
                        </a:rPr>
                        <a:t>Số</a:t>
                      </a:r>
                      <a:r>
                        <a:rPr lang="en-US" sz="2000" b="1" dirty="0">
                          <a:latin typeface="UTM Avo" panose="02040603050506020204" pitchFamily="18" charset="0"/>
                        </a:rPr>
                        <a:t> </a:t>
                      </a:r>
                      <a:r>
                        <a:rPr lang="en-US" sz="2000" b="1" dirty="0" err="1">
                          <a:latin typeface="UTM Avo" panose="02040603050506020204" pitchFamily="18" charset="0"/>
                        </a:rPr>
                        <a:t>lượng</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279413"/>
                  </a:ext>
                </a:extLst>
              </a:tr>
              <a:tr h="1129764">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1</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err="1">
                          <a:latin typeface="UTM Avo" panose="02040603050506020204" pitchFamily="18" charset="0"/>
                        </a:rPr>
                        <a:t>Tấm</a:t>
                      </a:r>
                      <a:r>
                        <a:rPr lang="en-US" sz="2000" dirty="0">
                          <a:latin typeface="UTM Avo" panose="02040603050506020204" pitchFamily="18" charset="0"/>
                        </a:rPr>
                        <a:t> </a:t>
                      </a:r>
                      <a:r>
                        <a:rPr lang="en-US" sz="2000" dirty="0" err="1">
                          <a:latin typeface="UTM Avo" panose="02040603050506020204" pitchFamily="18" charset="0"/>
                        </a:rPr>
                        <a:t>lớn</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1</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6409543"/>
                  </a:ext>
                </a:extLst>
              </a:tr>
              <a:tr h="123440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2</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err="1">
                          <a:latin typeface="UTM Avo" panose="02040603050506020204" pitchFamily="18" charset="0"/>
                        </a:rPr>
                        <a:t>Tấm</a:t>
                      </a:r>
                      <a:r>
                        <a:rPr lang="en-US" sz="2000" dirty="0">
                          <a:latin typeface="UTM Avo" panose="02040603050506020204" pitchFamily="18" charset="0"/>
                        </a:rPr>
                        <a:t> </a:t>
                      </a:r>
                      <a:r>
                        <a:rPr lang="en-US" sz="2000" dirty="0" err="1">
                          <a:latin typeface="UTM Avo" panose="02040603050506020204" pitchFamily="18" charset="0"/>
                        </a:rPr>
                        <a:t>nhỏ</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1</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11717347"/>
                  </a:ext>
                </a:extLst>
              </a:tr>
              <a:tr h="92798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3</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Thanh </a:t>
                      </a:r>
                      <a:r>
                        <a:rPr lang="en-US" sz="2000" dirty="0" err="1">
                          <a:latin typeface="UTM Avo" panose="02040603050506020204" pitchFamily="18" charset="0"/>
                        </a:rPr>
                        <a:t>thẳng</a:t>
                      </a:r>
                      <a:r>
                        <a:rPr lang="en-US" sz="2000" dirty="0">
                          <a:latin typeface="UTM Avo" panose="02040603050506020204" pitchFamily="18" charset="0"/>
                        </a:rPr>
                        <a:t> 7 </a:t>
                      </a:r>
                      <a:r>
                        <a:rPr lang="en-US" sz="2000" dirty="0" err="1">
                          <a:latin typeface="UTM Avo" panose="02040603050506020204" pitchFamily="18" charset="0"/>
                        </a:rPr>
                        <a:t>lỗ</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4</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4421291"/>
                  </a:ext>
                </a:extLst>
              </a:tr>
              <a:tr h="90693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4</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Thanh </a:t>
                      </a:r>
                      <a:r>
                        <a:rPr lang="en-US" sz="2000" dirty="0" err="1">
                          <a:latin typeface="UTM Avo" panose="02040603050506020204" pitchFamily="18" charset="0"/>
                        </a:rPr>
                        <a:t>chữ</a:t>
                      </a:r>
                      <a:r>
                        <a:rPr lang="en-US" sz="2000" dirty="0">
                          <a:latin typeface="UTM Avo" panose="02040603050506020204" pitchFamily="18" charset="0"/>
                        </a:rPr>
                        <a:t> U </a:t>
                      </a:r>
                      <a:r>
                        <a:rPr lang="en-US" sz="2000" dirty="0" err="1">
                          <a:latin typeface="UTM Avo" panose="02040603050506020204" pitchFamily="18" charset="0"/>
                        </a:rPr>
                        <a:t>dài</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5</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0921116"/>
                  </a:ext>
                </a:extLst>
              </a:tr>
              <a:tr h="64331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5</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Thanh </a:t>
                      </a:r>
                      <a:r>
                        <a:rPr lang="en-US" sz="2000" dirty="0" err="1">
                          <a:latin typeface="UTM Avo" panose="02040603050506020204" pitchFamily="18" charset="0"/>
                        </a:rPr>
                        <a:t>thẳng</a:t>
                      </a:r>
                      <a:r>
                        <a:rPr lang="en-US" sz="2000" dirty="0">
                          <a:latin typeface="UTM Avo" panose="02040603050506020204" pitchFamily="18" charset="0"/>
                        </a:rPr>
                        <a:t> 5 </a:t>
                      </a:r>
                      <a:r>
                        <a:rPr lang="en-US" sz="2000" dirty="0" err="1">
                          <a:latin typeface="UTM Avo" panose="02040603050506020204" pitchFamily="18" charset="0"/>
                        </a:rPr>
                        <a:t>lỗ</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2</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9618904"/>
                  </a:ext>
                </a:extLst>
              </a:tr>
            </a:tbl>
          </a:graphicData>
        </a:graphic>
      </p:graphicFrame>
      <p:pic>
        <p:nvPicPr>
          <p:cNvPr id="3" name="Picture 2" descr="A diagram of a device&#10;&#10;Description automatically generated with medium confidence">
            <a:extLst>
              <a:ext uri="{FF2B5EF4-FFF2-40B4-BE49-F238E27FC236}">
                <a16:creationId xmlns:a16="http://schemas.microsoft.com/office/drawing/2014/main" id="{C2469D78-B21A-3D78-EBB2-0D92CF4C7E01}"/>
              </a:ext>
            </a:extLst>
          </p:cNvPr>
          <p:cNvPicPr>
            <a:picLocks noChangeAspect="1"/>
          </p:cNvPicPr>
          <p:nvPr/>
        </p:nvPicPr>
        <p:blipFill rotWithShape="1">
          <a:blip r:embed="rId5">
            <a:clrChange>
              <a:clrFrom>
                <a:srgbClr val="FFFFFF"/>
              </a:clrFrom>
              <a:clrTo>
                <a:srgbClr val="FFFFFF">
                  <a:alpha val="0"/>
                </a:srgbClr>
              </a:clrTo>
            </a:clrChange>
          </a:blip>
          <a:srcRect l="48478" t="17321" r="31050" b="74128"/>
          <a:stretch/>
        </p:blipFill>
        <p:spPr>
          <a:xfrm>
            <a:off x="6555830" y="2112475"/>
            <a:ext cx="1676837" cy="950149"/>
          </a:xfrm>
          <a:prstGeom prst="rect">
            <a:avLst/>
          </a:prstGeom>
        </p:spPr>
      </p:pic>
      <p:pic>
        <p:nvPicPr>
          <p:cNvPr id="4" name="Picture 3" descr="A diagram of a device&#10;&#10;Description automatically generated with medium confidence">
            <a:extLst>
              <a:ext uri="{FF2B5EF4-FFF2-40B4-BE49-F238E27FC236}">
                <a16:creationId xmlns:a16="http://schemas.microsoft.com/office/drawing/2014/main" id="{11A18557-6C8D-08C3-21C9-057C5CB70C6A}"/>
              </a:ext>
            </a:extLst>
          </p:cNvPr>
          <p:cNvPicPr>
            <a:picLocks noChangeAspect="1"/>
          </p:cNvPicPr>
          <p:nvPr/>
        </p:nvPicPr>
        <p:blipFill rotWithShape="1">
          <a:blip r:embed="rId5">
            <a:clrChange>
              <a:clrFrom>
                <a:srgbClr val="FFFFFF"/>
              </a:clrFrom>
              <a:clrTo>
                <a:srgbClr val="FFFFFF">
                  <a:alpha val="0"/>
                </a:srgbClr>
              </a:clrTo>
            </a:clrChange>
          </a:blip>
          <a:srcRect l="49183" t="27637" r="30345" b="64421"/>
          <a:stretch/>
        </p:blipFill>
        <p:spPr>
          <a:xfrm>
            <a:off x="6555830" y="3266237"/>
            <a:ext cx="1805539" cy="950149"/>
          </a:xfrm>
          <a:prstGeom prst="rect">
            <a:avLst/>
          </a:prstGeom>
        </p:spPr>
      </p:pic>
      <p:pic>
        <p:nvPicPr>
          <p:cNvPr id="5" name="Picture 4" descr="A diagram of a device&#10;&#10;Description automatically generated with medium confidence">
            <a:extLst>
              <a:ext uri="{FF2B5EF4-FFF2-40B4-BE49-F238E27FC236}">
                <a16:creationId xmlns:a16="http://schemas.microsoft.com/office/drawing/2014/main" id="{CB9AF54B-C613-9DE5-D5D0-67C5918B3856}"/>
              </a:ext>
            </a:extLst>
          </p:cNvPr>
          <p:cNvPicPr>
            <a:picLocks noChangeAspect="1"/>
          </p:cNvPicPr>
          <p:nvPr/>
        </p:nvPicPr>
        <p:blipFill rotWithShape="1">
          <a:blip r:embed="rId5">
            <a:clrChange>
              <a:clrFrom>
                <a:srgbClr val="FFFFFF"/>
              </a:clrFrom>
              <a:clrTo>
                <a:srgbClr val="FFFFFF">
                  <a:alpha val="0"/>
                </a:srgbClr>
              </a:clrTo>
            </a:clrChange>
          </a:blip>
          <a:srcRect l="49082" t="37025" r="31970" b="57768"/>
          <a:stretch/>
        </p:blipFill>
        <p:spPr>
          <a:xfrm>
            <a:off x="6510365" y="4559209"/>
            <a:ext cx="1635508" cy="609754"/>
          </a:xfrm>
          <a:prstGeom prst="rect">
            <a:avLst/>
          </a:prstGeom>
        </p:spPr>
      </p:pic>
      <p:pic>
        <p:nvPicPr>
          <p:cNvPr id="11" name="Picture 10" descr="A diagram of a device&#10;&#10;Description automatically generated with medium confidence">
            <a:extLst>
              <a:ext uri="{FF2B5EF4-FFF2-40B4-BE49-F238E27FC236}">
                <a16:creationId xmlns:a16="http://schemas.microsoft.com/office/drawing/2014/main" id="{BD5C743A-B337-9DAE-294D-D53BCEC52B3F}"/>
              </a:ext>
            </a:extLst>
          </p:cNvPr>
          <p:cNvPicPr>
            <a:picLocks noChangeAspect="1"/>
          </p:cNvPicPr>
          <p:nvPr/>
        </p:nvPicPr>
        <p:blipFill rotWithShape="1">
          <a:blip r:embed="rId5">
            <a:clrChange>
              <a:clrFrom>
                <a:srgbClr val="FFFFFF"/>
              </a:clrFrom>
              <a:clrTo>
                <a:srgbClr val="FFFFFF">
                  <a:alpha val="0"/>
                </a:srgbClr>
              </a:clrTo>
            </a:clrChange>
          </a:blip>
          <a:srcRect l="50000" t="43698" r="31052" b="50235"/>
          <a:stretch/>
        </p:blipFill>
        <p:spPr>
          <a:xfrm>
            <a:off x="6640846" y="5364159"/>
            <a:ext cx="1635508" cy="710392"/>
          </a:xfrm>
          <a:prstGeom prst="rect">
            <a:avLst/>
          </a:prstGeom>
        </p:spPr>
      </p:pic>
      <p:pic>
        <p:nvPicPr>
          <p:cNvPr id="12" name="Picture 11" descr="A diagram of a device&#10;&#10;Description automatically generated with medium confidence">
            <a:extLst>
              <a:ext uri="{FF2B5EF4-FFF2-40B4-BE49-F238E27FC236}">
                <a16:creationId xmlns:a16="http://schemas.microsoft.com/office/drawing/2014/main" id="{B813AC9D-B0DF-E66C-D2FD-1796C6C34484}"/>
              </a:ext>
            </a:extLst>
          </p:cNvPr>
          <p:cNvPicPr>
            <a:picLocks noChangeAspect="1"/>
          </p:cNvPicPr>
          <p:nvPr/>
        </p:nvPicPr>
        <p:blipFill rotWithShape="1">
          <a:blip r:embed="rId5">
            <a:clrChange>
              <a:clrFrom>
                <a:srgbClr val="FFFFFF"/>
              </a:clrFrom>
              <a:clrTo>
                <a:srgbClr val="FFFFFF">
                  <a:alpha val="0"/>
                </a:srgbClr>
              </a:clrTo>
            </a:clrChange>
          </a:blip>
          <a:srcRect l="50615" t="50433" r="30437" b="44360"/>
          <a:stretch/>
        </p:blipFill>
        <p:spPr>
          <a:xfrm>
            <a:off x="6640846" y="6211384"/>
            <a:ext cx="1635508" cy="609754"/>
          </a:xfrm>
          <a:prstGeom prst="rect">
            <a:avLst/>
          </a:prstGeom>
        </p:spPr>
      </p:pic>
    </p:spTree>
    <p:custDataLst>
      <p:tags r:id="rId1"/>
    </p:custDataLst>
    <p:extLst>
      <p:ext uri="{BB962C8B-B14F-4D97-AF65-F5344CB8AC3E}">
        <p14:creationId xmlns:p14="http://schemas.microsoft.com/office/powerpoint/2010/main" val="7932601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65BDE4C-78FE-A942-655B-C82FC971875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AEEF397-9B34-3702-7043-8E0BD2F9D781}"/>
              </a:ext>
            </a:extLst>
          </p:cNvPr>
          <p:cNvGraphicFramePr>
            <a:graphicFrameLocks noGrp="1"/>
          </p:cNvGraphicFramePr>
          <p:nvPr>
            <p:extLst>
              <p:ext uri="{D42A27DB-BD31-4B8C-83A1-F6EECF244321}">
                <p14:modId xmlns:p14="http://schemas.microsoft.com/office/powerpoint/2010/main" val="961924979"/>
              </p:ext>
            </p:extLst>
          </p:nvPr>
        </p:nvGraphicFramePr>
        <p:xfrm>
          <a:off x="0" y="1566040"/>
          <a:ext cx="12192000" cy="5302120"/>
        </p:xfrm>
        <a:graphic>
          <a:graphicData uri="http://schemas.openxmlformats.org/drawingml/2006/table">
            <a:tbl>
              <a:tblPr firstRow="1" bandRow="1"/>
              <a:tblGrid>
                <a:gridCol w="945116">
                  <a:extLst>
                    <a:ext uri="{9D8B030D-6E8A-4147-A177-3AD203B41FA5}">
                      <a16:colId xmlns:a16="http://schemas.microsoft.com/office/drawing/2014/main" val="2988841484"/>
                    </a:ext>
                  </a:extLst>
                </a:gridCol>
                <a:gridCol w="5150884">
                  <a:extLst>
                    <a:ext uri="{9D8B030D-6E8A-4147-A177-3AD203B41FA5}">
                      <a16:colId xmlns:a16="http://schemas.microsoft.com/office/drawing/2014/main" val="3507820989"/>
                    </a:ext>
                  </a:extLst>
                </a:gridCol>
                <a:gridCol w="3048000">
                  <a:extLst>
                    <a:ext uri="{9D8B030D-6E8A-4147-A177-3AD203B41FA5}">
                      <a16:colId xmlns:a16="http://schemas.microsoft.com/office/drawing/2014/main" val="2260426474"/>
                    </a:ext>
                  </a:extLst>
                </a:gridCol>
                <a:gridCol w="3048000">
                  <a:extLst>
                    <a:ext uri="{9D8B030D-6E8A-4147-A177-3AD203B41FA5}">
                      <a16:colId xmlns:a16="http://schemas.microsoft.com/office/drawing/2014/main" val="1593983034"/>
                    </a:ext>
                  </a:extLst>
                </a:gridCol>
              </a:tblGrid>
              <a:tr h="449744">
                <a:tc>
                  <a:txBody>
                    <a:bodyPr/>
                    <a:lstStyle/>
                    <a:p>
                      <a:pPr algn="ctr"/>
                      <a:r>
                        <a:rPr lang="en-US" sz="2000" b="1" dirty="0">
                          <a:latin typeface="UTM Avo" panose="02040603050506020204" pitchFamily="18" charset="0"/>
                        </a:rPr>
                        <a:t>TT</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Tên</a:t>
                      </a:r>
                      <a:r>
                        <a:rPr lang="en-US" sz="2000" b="1" dirty="0">
                          <a:latin typeface="UTM Avo" panose="02040603050506020204" pitchFamily="18" charset="0"/>
                        </a:rPr>
                        <a:t> chi </a:t>
                      </a:r>
                      <a:r>
                        <a:rPr lang="en-US" sz="2000" b="1" dirty="0" err="1">
                          <a:latin typeface="UTM Avo" panose="02040603050506020204" pitchFamily="18" charset="0"/>
                        </a:rPr>
                        <a:t>tiết</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Hình</a:t>
                      </a:r>
                      <a:r>
                        <a:rPr lang="en-US" sz="2000" b="1" dirty="0">
                          <a:latin typeface="UTM Avo" panose="02040603050506020204" pitchFamily="18" charset="0"/>
                        </a:rPr>
                        <a:t> </a:t>
                      </a:r>
                      <a:r>
                        <a:rPr lang="en-US" sz="2000" b="1" dirty="0" err="1">
                          <a:latin typeface="UTM Avo" panose="02040603050506020204" pitchFamily="18" charset="0"/>
                        </a:rPr>
                        <a:t>minh</a:t>
                      </a:r>
                      <a:r>
                        <a:rPr lang="en-US" sz="2000" b="1" dirty="0">
                          <a:latin typeface="UTM Avo" panose="02040603050506020204" pitchFamily="18" charset="0"/>
                        </a:rPr>
                        <a:t> </a:t>
                      </a:r>
                      <a:r>
                        <a:rPr lang="en-US" sz="2000" b="1" dirty="0" err="1">
                          <a:latin typeface="UTM Avo" panose="02040603050506020204" pitchFamily="18" charset="0"/>
                        </a:rPr>
                        <a:t>họa</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Số</a:t>
                      </a:r>
                      <a:r>
                        <a:rPr lang="en-US" sz="2000" b="1" dirty="0">
                          <a:latin typeface="UTM Avo" panose="02040603050506020204" pitchFamily="18" charset="0"/>
                        </a:rPr>
                        <a:t> </a:t>
                      </a:r>
                      <a:r>
                        <a:rPr lang="en-US" sz="2000" b="1" dirty="0" err="1">
                          <a:latin typeface="UTM Avo" panose="02040603050506020204" pitchFamily="18" charset="0"/>
                        </a:rPr>
                        <a:t>lượng</a:t>
                      </a:r>
                      <a:endParaRPr lang="vi-VN" sz="2000" b="1" dirty="0"/>
                    </a:p>
                  </a:txBody>
                  <a:tcPr marL="121920" marR="121920" marT="60960" marB="60960" anchor="ctr">
                    <a:solidFill>
                      <a:schemeClr val="bg1"/>
                    </a:solidFill>
                  </a:tcPr>
                </a:tc>
                <a:extLst>
                  <a:ext uri="{0D108BD9-81ED-4DB2-BD59-A6C34878D82A}">
                    <a16:rowId xmlns:a16="http://schemas.microsoft.com/office/drawing/2014/main" val="490279413"/>
                  </a:ext>
                </a:extLst>
              </a:tr>
              <a:tr h="640483">
                <a:tc>
                  <a:txBody>
                    <a:bodyPr/>
                    <a:lstStyle/>
                    <a:p>
                      <a:pPr algn="ctr"/>
                      <a:r>
                        <a:rPr lang="en-US" sz="2000" dirty="0">
                          <a:latin typeface="UTM Avo" panose="02040603050506020204" pitchFamily="18" charset="0"/>
                        </a:rPr>
                        <a:t>6</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Vít</a:t>
                      </a:r>
                      <a:r>
                        <a:rPr lang="en-US" sz="2000" dirty="0">
                          <a:latin typeface="UTM Avo" panose="02040603050506020204" pitchFamily="18" charset="0"/>
                        </a:rPr>
                        <a:t> </a:t>
                      </a:r>
                      <a:r>
                        <a:rPr lang="en-US" sz="2000" dirty="0" err="1">
                          <a:latin typeface="UTM Avo" panose="02040603050506020204" pitchFamily="18" charset="0"/>
                        </a:rPr>
                        <a:t>nhỡ</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3816409543"/>
                  </a:ext>
                </a:extLst>
              </a:tr>
              <a:tr h="603940">
                <a:tc>
                  <a:txBody>
                    <a:bodyPr/>
                    <a:lstStyle/>
                    <a:p>
                      <a:pPr algn="ctr"/>
                      <a:r>
                        <a:rPr lang="en-US" sz="2000" dirty="0">
                          <a:latin typeface="UTM Avo" panose="02040603050506020204" pitchFamily="18" charset="0"/>
                        </a:rPr>
                        <a:t>7</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Vít</a:t>
                      </a:r>
                      <a:r>
                        <a:rPr lang="en-US" sz="2000" dirty="0">
                          <a:latin typeface="UTM Avo" panose="02040603050506020204" pitchFamily="18" charset="0"/>
                        </a:rPr>
                        <a:t> </a:t>
                      </a:r>
                      <a:r>
                        <a:rPr lang="en-US" sz="2000" dirty="0" err="1">
                          <a:latin typeface="UTM Avo" panose="02040603050506020204" pitchFamily="18" charset="0"/>
                        </a:rPr>
                        <a:t>ngắn</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1311717347"/>
                  </a:ext>
                </a:extLst>
              </a:tr>
              <a:tr h="682374">
                <a:tc>
                  <a:txBody>
                    <a:bodyPr/>
                    <a:lstStyle/>
                    <a:p>
                      <a:pPr algn="ctr"/>
                      <a:r>
                        <a:rPr lang="en-US" sz="2000" dirty="0">
                          <a:latin typeface="UTM Avo" panose="02040603050506020204" pitchFamily="18" charset="0"/>
                        </a:rPr>
                        <a:t>8</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Đai</a:t>
                      </a:r>
                      <a:r>
                        <a:rPr lang="en-US" sz="2000" dirty="0">
                          <a:latin typeface="UTM Avo" panose="02040603050506020204" pitchFamily="18" charset="0"/>
                        </a:rPr>
                        <a:t> </a:t>
                      </a:r>
                      <a:r>
                        <a:rPr lang="en-US" sz="2000" dirty="0" err="1">
                          <a:latin typeface="UTM Avo" panose="02040603050506020204" pitchFamily="18" charset="0"/>
                        </a:rPr>
                        <a:t>ốc</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4</a:t>
                      </a:r>
                      <a:endParaRPr lang="vi-VN" sz="2000" dirty="0"/>
                    </a:p>
                  </a:txBody>
                  <a:tcPr marL="121920" marR="121920" marT="60960" marB="60960" anchor="ctr">
                    <a:solidFill>
                      <a:schemeClr val="bg1"/>
                    </a:solidFill>
                  </a:tcPr>
                </a:tc>
                <a:extLst>
                  <a:ext uri="{0D108BD9-81ED-4DB2-BD59-A6C34878D82A}">
                    <a16:rowId xmlns:a16="http://schemas.microsoft.com/office/drawing/2014/main" val="2214421291"/>
                  </a:ext>
                </a:extLst>
              </a:tr>
              <a:tr h="1960844">
                <a:tc>
                  <a:txBody>
                    <a:bodyPr/>
                    <a:lstStyle/>
                    <a:p>
                      <a:pPr algn="ctr"/>
                      <a:r>
                        <a:rPr lang="en-US" sz="2000" dirty="0">
                          <a:latin typeface="UTM Avo" panose="02040603050506020204" pitchFamily="18" charset="0"/>
                        </a:rPr>
                        <a:t>9</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Tấm</a:t>
                      </a:r>
                      <a:r>
                        <a:rPr lang="en-US" sz="2000" dirty="0">
                          <a:latin typeface="UTM Avo" panose="02040603050506020204" pitchFamily="18" charset="0"/>
                        </a:rPr>
                        <a:t> pin </a:t>
                      </a:r>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trời</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5</a:t>
                      </a:r>
                      <a:endParaRPr lang="vi-VN" sz="2000" dirty="0"/>
                    </a:p>
                  </a:txBody>
                  <a:tcPr marL="121920" marR="121920" marT="60960" marB="60960" anchor="ctr">
                    <a:solidFill>
                      <a:schemeClr val="bg1"/>
                    </a:solidFill>
                  </a:tcPr>
                </a:tc>
                <a:extLst>
                  <a:ext uri="{0D108BD9-81ED-4DB2-BD59-A6C34878D82A}">
                    <a16:rowId xmlns:a16="http://schemas.microsoft.com/office/drawing/2014/main" val="2640921116"/>
                  </a:ext>
                </a:extLst>
              </a:tr>
              <a:tr h="964735">
                <a:tc>
                  <a:txBody>
                    <a:bodyPr/>
                    <a:lstStyle/>
                    <a:p>
                      <a:pPr algn="ctr"/>
                      <a:r>
                        <a:rPr lang="en-US" sz="2000" dirty="0">
                          <a:latin typeface="UTM Avo" panose="02040603050506020204" pitchFamily="18" charset="0"/>
                        </a:rPr>
                        <a:t>10</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Đèn</a:t>
                      </a:r>
                      <a:r>
                        <a:rPr lang="en-US" sz="2000" dirty="0">
                          <a:latin typeface="UTM Avo" panose="02040603050506020204" pitchFamily="18" charset="0"/>
                        </a:rPr>
                        <a:t> led</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2</a:t>
                      </a:r>
                      <a:endParaRPr lang="vi-VN" sz="2000" dirty="0"/>
                    </a:p>
                  </a:txBody>
                  <a:tcPr marL="121920" marR="121920" marT="60960" marB="60960" anchor="ctr">
                    <a:solidFill>
                      <a:schemeClr val="bg1"/>
                    </a:solidFill>
                  </a:tcPr>
                </a:tc>
                <a:extLst>
                  <a:ext uri="{0D108BD9-81ED-4DB2-BD59-A6C34878D82A}">
                    <a16:rowId xmlns:a16="http://schemas.microsoft.com/office/drawing/2014/main" val="2689618904"/>
                  </a:ext>
                </a:extLst>
              </a:tr>
            </a:tbl>
          </a:graphicData>
        </a:graphic>
      </p:graphicFrame>
      <p:pic>
        <p:nvPicPr>
          <p:cNvPr id="6" name="Picture 5" descr="A diagram of a device&#10;&#10;Description automatically generated with medium confidence">
            <a:extLst>
              <a:ext uri="{FF2B5EF4-FFF2-40B4-BE49-F238E27FC236}">
                <a16:creationId xmlns:a16="http://schemas.microsoft.com/office/drawing/2014/main" id="{11A13121-1028-4256-E4F8-B6BDC56C38E9}"/>
              </a:ext>
            </a:extLst>
          </p:cNvPr>
          <p:cNvPicPr>
            <a:picLocks noChangeAspect="1"/>
          </p:cNvPicPr>
          <p:nvPr/>
        </p:nvPicPr>
        <p:blipFill rotWithShape="1">
          <a:blip r:embed="rId5">
            <a:clrChange>
              <a:clrFrom>
                <a:srgbClr val="FFFFFF"/>
              </a:clrFrom>
              <a:clrTo>
                <a:srgbClr val="FFFFFF">
                  <a:alpha val="0"/>
                </a:srgbClr>
              </a:clrTo>
            </a:clrChange>
          </a:blip>
          <a:srcRect l="51273" t="56612" r="36269" b="40232"/>
          <a:stretch/>
        </p:blipFill>
        <p:spPr>
          <a:xfrm>
            <a:off x="6870751" y="2036430"/>
            <a:ext cx="1314694" cy="451625"/>
          </a:xfrm>
          <a:prstGeom prst="rect">
            <a:avLst/>
          </a:prstGeom>
        </p:spPr>
      </p:pic>
      <p:pic>
        <p:nvPicPr>
          <p:cNvPr id="7" name="Picture 6" descr="A diagram of a device&#10;&#10;Description automatically generated with medium confidence">
            <a:extLst>
              <a:ext uri="{FF2B5EF4-FFF2-40B4-BE49-F238E27FC236}">
                <a16:creationId xmlns:a16="http://schemas.microsoft.com/office/drawing/2014/main" id="{A7E76BB1-4DE0-4E2C-84AF-CAC2B37E6E65}"/>
              </a:ext>
            </a:extLst>
          </p:cNvPr>
          <p:cNvPicPr>
            <a:picLocks noChangeAspect="1"/>
          </p:cNvPicPr>
          <p:nvPr/>
        </p:nvPicPr>
        <p:blipFill rotWithShape="1">
          <a:blip r:embed="rId5">
            <a:clrChange>
              <a:clrFrom>
                <a:srgbClr val="FFFFFF"/>
              </a:clrFrom>
              <a:clrTo>
                <a:srgbClr val="FFFFFF">
                  <a:alpha val="0"/>
                </a:srgbClr>
              </a:clrTo>
            </a:clrChange>
          </a:blip>
          <a:srcRect l="51602" t="60894" r="35940" b="35950"/>
          <a:stretch/>
        </p:blipFill>
        <p:spPr>
          <a:xfrm>
            <a:off x="6827326" y="2666737"/>
            <a:ext cx="1401545" cy="481460"/>
          </a:xfrm>
          <a:prstGeom prst="rect">
            <a:avLst/>
          </a:prstGeom>
        </p:spPr>
      </p:pic>
      <p:pic>
        <p:nvPicPr>
          <p:cNvPr id="8" name="Picture 7" descr="A diagram of a device&#10;&#10;Description automatically generated with medium confidence">
            <a:extLst>
              <a:ext uri="{FF2B5EF4-FFF2-40B4-BE49-F238E27FC236}">
                <a16:creationId xmlns:a16="http://schemas.microsoft.com/office/drawing/2014/main" id="{F7EE4344-6712-B200-A9F2-221E68C3CB3B}"/>
              </a:ext>
            </a:extLst>
          </p:cNvPr>
          <p:cNvPicPr>
            <a:picLocks noChangeAspect="1"/>
          </p:cNvPicPr>
          <p:nvPr/>
        </p:nvPicPr>
        <p:blipFill rotWithShape="1">
          <a:blip r:embed="rId5">
            <a:clrChange>
              <a:clrFrom>
                <a:srgbClr val="FFFFFF"/>
              </a:clrFrom>
              <a:clrTo>
                <a:srgbClr val="FFFFFF">
                  <a:alpha val="0"/>
                </a:srgbClr>
              </a:clrTo>
            </a:clrChange>
          </a:blip>
          <a:srcRect l="51931" t="65412" r="35611" b="31678"/>
          <a:stretch/>
        </p:blipFill>
        <p:spPr>
          <a:xfrm>
            <a:off x="6622193" y="3326879"/>
            <a:ext cx="1811813" cy="573896"/>
          </a:xfrm>
          <a:prstGeom prst="rect">
            <a:avLst/>
          </a:prstGeom>
        </p:spPr>
      </p:pic>
      <p:pic>
        <p:nvPicPr>
          <p:cNvPr id="9" name="Picture 8" descr="A diagram of a device&#10;&#10;Description automatically generated with medium confidence">
            <a:extLst>
              <a:ext uri="{FF2B5EF4-FFF2-40B4-BE49-F238E27FC236}">
                <a16:creationId xmlns:a16="http://schemas.microsoft.com/office/drawing/2014/main" id="{6C65EEA7-D633-062C-C583-45F9C3BF6E9C}"/>
              </a:ext>
            </a:extLst>
          </p:cNvPr>
          <p:cNvPicPr>
            <a:picLocks noChangeAspect="1"/>
          </p:cNvPicPr>
          <p:nvPr/>
        </p:nvPicPr>
        <p:blipFill rotWithShape="1">
          <a:blip r:embed="rId5">
            <a:clrChange>
              <a:clrFrom>
                <a:srgbClr val="FFFFFF"/>
              </a:clrFrom>
              <a:clrTo>
                <a:srgbClr val="FFFFFF">
                  <a:alpha val="0"/>
                </a:srgbClr>
              </a:clrTo>
            </a:clrChange>
          </a:blip>
          <a:srcRect l="49886" t="68994" r="31844" b="19526"/>
          <a:stretch/>
        </p:blipFill>
        <p:spPr>
          <a:xfrm>
            <a:off x="6622193" y="3957142"/>
            <a:ext cx="2234499" cy="1903787"/>
          </a:xfrm>
          <a:prstGeom prst="rect">
            <a:avLst/>
          </a:prstGeom>
        </p:spPr>
      </p:pic>
      <p:pic>
        <p:nvPicPr>
          <p:cNvPr id="10" name="Picture 9" descr="A diagram of a device&#10;&#10;Description automatically generated with medium confidence">
            <a:extLst>
              <a:ext uri="{FF2B5EF4-FFF2-40B4-BE49-F238E27FC236}">
                <a16:creationId xmlns:a16="http://schemas.microsoft.com/office/drawing/2014/main" id="{350A76E6-3A1A-2C58-407B-BFFEB05B7B95}"/>
              </a:ext>
            </a:extLst>
          </p:cNvPr>
          <p:cNvPicPr>
            <a:picLocks noChangeAspect="1"/>
          </p:cNvPicPr>
          <p:nvPr/>
        </p:nvPicPr>
        <p:blipFill rotWithShape="1">
          <a:blip r:embed="rId5">
            <a:clrChange>
              <a:clrFrom>
                <a:srgbClr val="FFFFFF"/>
              </a:clrFrom>
              <a:clrTo>
                <a:srgbClr val="FFFFFF">
                  <a:alpha val="0"/>
                </a:srgbClr>
              </a:clrTo>
            </a:clrChange>
          </a:blip>
          <a:srcRect l="51646" t="81619" r="34775" b="14424"/>
          <a:stretch/>
        </p:blipFill>
        <p:spPr>
          <a:xfrm>
            <a:off x="6905391" y="6049965"/>
            <a:ext cx="1668101" cy="659167"/>
          </a:xfrm>
          <a:prstGeom prst="rect">
            <a:avLst/>
          </a:prstGeom>
        </p:spPr>
      </p:pic>
    </p:spTree>
    <p:custDataLst>
      <p:tags r:id="rId1"/>
    </p:custDataLst>
    <p:extLst>
      <p:ext uri="{BB962C8B-B14F-4D97-AF65-F5344CB8AC3E}">
        <p14:creationId xmlns:p14="http://schemas.microsoft.com/office/powerpoint/2010/main" val="16864425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F832DB25-F06F-0818-91B8-441E7B035257}"/>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6307A806-BD72-2B06-88F2-6EB6F0F19F15}"/>
              </a:ext>
            </a:extLst>
          </p:cNvPr>
          <p:cNvGraphicFramePr>
            <a:graphicFrameLocks noGrp="1"/>
          </p:cNvGraphicFramePr>
          <p:nvPr>
            <p:extLst>
              <p:ext uri="{D42A27DB-BD31-4B8C-83A1-F6EECF244321}">
                <p14:modId xmlns:p14="http://schemas.microsoft.com/office/powerpoint/2010/main" val="3848892417"/>
              </p:ext>
            </p:extLst>
          </p:nvPr>
        </p:nvGraphicFramePr>
        <p:xfrm>
          <a:off x="0" y="2028846"/>
          <a:ext cx="12192000" cy="4135119"/>
        </p:xfrm>
        <a:graphic>
          <a:graphicData uri="http://schemas.openxmlformats.org/drawingml/2006/table">
            <a:tbl>
              <a:tblPr firstRow="1" bandRow="1"/>
              <a:tblGrid>
                <a:gridCol w="945116">
                  <a:extLst>
                    <a:ext uri="{9D8B030D-6E8A-4147-A177-3AD203B41FA5}">
                      <a16:colId xmlns:a16="http://schemas.microsoft.com/office/drawing/2014/main" val="2988841484"/>
                    </a:ext>
                  </a:extLst>
                </a:gridCol>
                <a:gridCol w="5150884">
                  <a:extLst>
                    <a:ext uri="{9D8B030D-6E8A-4147-A177-3AD203B41FA5}">
                      <a16:colId xmlns:a16="http://schemas.microsoft.com/office/drawing/2014/main" val="3507820989"/>
                    </a:ext>
                  </a:extLst>
                </a:gridCol>
                <a:gridCol w="3048000">
                  <a:extLst>
                    <a:ext uri="{9D8B030D-6E8A-4147-A177-3AD203B41FA5}">
                      <a16:colId xmlns:a16="http://schemas.microsoft.com/office/drawing/2014/main" val="2260426474"/>
                    </a:ext>
                  </a:extLst>
                </a:gridCol>
                <a:gridCol w="3048000">
                  <a:extLst>
                    <a:ext uri="{9D8B030D-6E8A-4147-A177-3AD203B41FA5}">
                      <a16:colId xmlns:a16="http://schemas.microsoft.com/office/drawing/2014/main" val="1593983034"/>
                    </a:ext>
                  </a:extLst>
                </a:gridCol>
              </a:tblGrid>
              <a:tr h="1097735">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a:latin typeface="UTM Avo" panose="02040603050506020204" pitchFamily="18" charset="0"/>
                        </a:rPr>
                        <a:t>TT</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err="1">
                          <a:latin typeface="UTM Avo" panose="02040603050506020204" pitchFamily="18" charset="0"/>
                        </a:rPr>
                        <a:t>Tên</a:t>
                      </a:r>
                      <a:r>
                        <a:rPr lang="en-US" sz="2400" b="1" dirty="0">
                          <a:latin typeface="UTM Avo" panose="02040603050506020204" pitchFamily="18" charset="0"/>
                        </a:rPr>
                        <a:t> chi </a:t>
                      </a:r>
                      <a:r>
                        <a:rPr lang="en-US" sz="2400" b="1" dirty="0" err="1">
                          <a:latin typeface="UTM Avo" panose="02040603050506020204" pitchFamily="18" charset="0"/>
                        </a:rPr>
                        <a:t>tiết</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err="1">
                          <a:latin typeface="UTM Avo" panose="02040603050506020204" pitchFamily="18" charset="0"/>
                        </a:rPr>
                        <a:t>Hình</a:t>
                      </a:r>
                      <a:r>
                        <a:rPr lang="en-US" sz="2400" b="1" dirty="0">
                          <a:latin typeface="UTM Avo" panose="02040603050506020204" pitchFamily="18" charset="0"/>
                        </a:rPr>
                        <a:t> </a:t>
                      </a:r>
                      <a:r>
                        <a:rPr lang="en-US" sz="2400" b="1" dirty="0" err="1">
                          <a:latin typeface="UTM Avo" panose="02040603050506020204" pitchFamily="18" charset="0"/>
                        </a:rPr>
                        <a:t>minh</a:t>
                      </a:r>
                      <a:r>
                        <a:rPr lang="en-US" sz="2400" b="1" dirty="0">
                          <a:latin typeface="UTM Avo" panose="02040603050506020204" pitchFamily="18" charset="0"/>
                        </a:rPr>
                        <a:t> </a:t>
                      </a:r>
                      <a:r>
                        <a:rPr lang="en-US" sz="2400" b="1" dirty="0" err="1">
                          <a:latin typeface="UTM Avo" panose="02040603050506020204" pitchFamily="18" charset="0"/>
                        </a:rPr>
                        <a:t>họa</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err="1">
                          <a:latin typeface="UTM Avo" panose="02040603050506020204" pitchFamily="18" charset="0"/>
                        </a:rPr>
                        <a:t>Số</a:t>
                      </a:r>
                      <a:r>
                        <a:rPr lang="en-US" sz="2400" b="1" dirty="0">
                          <a:latin typeface="UTM Avo" panose="02040603050506020204" pitchFamily="18" charset="0"/>
                        </a:rPr>
                        <a:t> </a:t>
                      </a:r>
                      <a:r>
                        <a:rPr lang="en-US" sz="2400" b="1" dirty="0" err="1">
                          <a:latin typeface="UTM Avo" panose="02040603050506020204" pitchFamily="18" charset="0"/>
                        </a:rPr>
                        <a:t>lượng</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279413"/>
                  </a:ext>
                </a:extLst>
              </a:tr>
              <a:tr h="156328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dirty="0">
                          <a:latin typeface="UTM Avo" panose="02040603050506020204" pitchFamily="18" charset="0"/>
                        </a:rPr>
                        <a:t>6</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err="1">
                          <a:latin typeface="UTM Avo" panose="02040603050506020204" pitchFamily="18" charset="0"/>
                        </a:rPr>
                        <a:t>Đầu</a:t>
                      </a:r>
                      <a:r>
                        <a:rPr lang="en-US" sz="2400" dirty="0">
                          <a:latin typeface="UTM Avo" panose="02040603050506020204" pitchFamily="18" charset="0"/>
                        </a:rPr>
                        <a:t> </a:t>
                      </a:r>
                      <a:r>
                        <a:rPr lang="en-US" sz="2400" dirty="0" err="1">
                          <a:latin typeface="UTM Avo" panose="02040603050506020204" pitchFamily="18" charset="0"/>
                        </a:rPr>
                        <a:t>nối</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a:latin typeface="UTM Avo" panose="02040603050506020204" pitchFamily="18" charset="0"/>
                        </a:rPr>
                        <a:t>1</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6409543"/>
                  </a:ext>
                </a:extLst>
              </a:tr>
              <a:tr h="1474095">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dirty="0">
                          <a:latin typeface="UTM Avo" panose="02040603050506020204" pitchFamily="18" charset="0"/>
                        </a:rPr>
                        <a:t>7</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err="1">
                          <a:latin typeface="UTM Avo" panose="02040603050506020204" pitchFamily="18" charset="0"/>
                        </a:rPr>
                        <a:t>Băng</a:t>
                      </a:r>
                      <a:r>
                        <a:rPr lang="en-US" sz="2400" dirty="0">
                          <a:latin typeface="UTM Avo" panose="02040603050506020204" pitchFamily="18" charset="0"/>
                        </a:rPr>
                        <a:t> </a:t>
                      </a:r>
                      <a:r>
                        <a:rPr lang="en-US" sz="2400" dirty="0" err="1">
                          <a:latin typeface="UTM Avo" panose="02040603050506020204" pitchFamily="18" charset="0"/>
                        </a:rPr>
                        <a:t>dính</a:t>
                      </a:r>
                      <a:r>
                        <a:rPr lang="en-US" sz="2400" dirty="0">
                          <a:latin typeface="UTM Avo" panose="02040603050506020204" pitchFamily="18" charset="0"/>
                        </a:rPr>
                        <a:t> </a:t>
                      </a:r>
                      <a:r>
                        <a:rPr lang="en-US" sz="2400" dirty="0" err="1">
                          <a:latin typeface="UTM Avo" panose="02040603050506020204" pitchFamily="18" charset="0"/>
                        </a:rPr>
                        <a:t>hai</a:t>
                      </a:r>
                      <a:r>
                        <a:rPr lang="en-US" sz="2400" dirty="0">
                          <a:latin typeface="UTM Avo" panose="02040603050506020204" pitchFamily="18" charset="0"/>
                        </a:rPr>
                        <a:t> </a:t>
                      </a:r>
                      <a:r>
                        <a:rPr lang="en-US" sz="2400" dirty="0" err="1">
                          <a:latin typeface="UTM Avo" panose="02040603050506020204" pitchFamily="18" charset="0"/>
                        </a:rPr>
                        <a:t>mặt</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a:latin typeface="UTM Avo" panose="02040603050506020204" pitchFamily="18" charset="0"/>
                        </a:rPr>
                        <a:t>1</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11717347"/>
                  </a:ext>
                </a:extLst>
              </a:tr>
            </a:tbl>
          </a:graphicData>
        </a:graphic>
      </p:graphicFrame>
      <p:pic>
        <p:nvPicPr>
          <p:cNvPr id="12" name="Picture 11" descr="A diagram of a device&#10;&#10;Description automatically generated with medium confidence">
            <a:extLst>
              <a:ext uri="{FF2B5EF4-FFF2-40B4-BE49-F238E27FC236}">
                <a16:creationId xmlns:a16="http://schemas.microsoft.com/office/drawing/2014/main" id="{45C51C79-2508-66B8-CCC2-52213AC175CA}"/>
              </a:ext>
            </a:extLst>
          </p:cNvPr>
          <p:cNvPicPr>
            <a:picLocks noChangeAspect="1"/>
          </p:cNvPicPr>
          <p:nvPr/>
        </p:nvPicPr>
        <p:blipFill rotWithShape="1">
          <a:blip r:embed="rId5">
            <a:clrChange>
              <a:clrFrom>
                <a:srgbClr val="FFFFFF"/>
              </a:clrFrom>
              <a:clrTo>
                <a:srgbClr val="FFFFFF">
                  <a:alpha val="0"/>
                </a:srgbClr>
              </a:clrTo>
            </a:clrChange>
          </a:blip>
          <a:srcRect l="49462" t="86795" r="38080" b="9018"/>
          <a:stretch/>
        </p:blipFill>
        <p:spPr>
          <a:xfrm>
            <a:off x="6691645" y="3522365"/>
            <a:ext cx="1537955" cy="701040"/>
          </a:xfrm>
          <a:prstGeom prst="rect">
            <a:avLst/>
          </a:prstGeom>
        </p:spPr>
      </p:pic>
      <p:pic>
        <p:nvPicPr>
          <p:cNvPr id="13" name="Picture 12" descr="A diagram of a device&#10;&#10;Description automatically generated with medium confidence">
            <a:extLst>
              <a:ext uri="{FF2B5EF4-FFF2-40B4-BE49-F238E27FC236}">
                <a16:creationId xmlns:a16="http://schemas.microsoft.com/office/drawing/2014/main" id="{42DF1AEF-5E2C-7FF4-F9D5-E42382E0D10E}"/>
              </a:ext>
            </a:extLst>
          </p:cNvPr>
          <p:cNvPicPr>
            <a:picLocks noChangeAspect="1"/>
          </p:cNvPicPr>
          <p:nvPr/>
        </p:nvPicPr>
        <p:blipFill rotWithShape="1">
          <a:blip r:embed="rId5">
            <a:clrChange>
              <a:clrFrom>
                <a:srgbClr val="FFFFFF"/>
              </a:clrFrom>
              <a:clrTo>
                <a:srgbClr val="FFFFFF">
                  <a:alpha val="0"/>
                </a:srgbClr>
              </a:clrTo>
            </a:clrChange>
          </a:blip>
          <a:srcRect l="50000" t="92014" r="37542" b="1675"/>
          <a:stretch/>
        </p:blipFill>
        <p:spPr>
          <a:xfrm>
            <a:off x="6793245" y="4929525"/>
            <a:ext cx="1537955" cy="1056640"/>
          </a:xfrm>
          <a:prstGeom prst="rect">
            <a:avLst/>
          </a:prstGeom>
        </p:spPr>
      </p:pic>
    </p:spTree>
    <p:custDataLst>
      <p:tags r:id="rId1"/>
    </p:custDataLst>
    <p:extLst>
      <p:ext uri="{BB962C8B-B14F-4D97-AF65-F5344CB8AC3E}">
        <p14:creationId xmlns:p14="http://schemas.microsoft.com/office/powerpoint/2010/main" val="3101868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5EA033D-7D0B-967E-EC03-A98DA7AC9F85}"/>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5AA7F982-A8C2-1E32-23FC-21CE4C6D1257}"/>
              </a:ext>
            </a:extLst>
          </p:cNvPr>
          <p:cNvSpPr/>
          <p:nvPr/>
        </p:nvSpPr>
        <p:spPr>
          <a:xfrm>
            <a:off x="0" y="1580653"/>
            <a:ext cx="12192000" cy="768847"/>
          </a:xfrm>
          <a:prstGeom prst="rect">
            <a:avLst/>
          </a:prstGeom>
          <a:solidFill>
            <a:schemeClr val="accent1">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NHIỆM VỤ 3: THỰC HÀNH LẮP RÁP MÔ HÌNH</a:t>
            </a:r>
          </a:p>
        </p:txBody>
      </p:sp>
      <p:sp>
        <p:nvSpPr>
          <p:cNvPr id="6" name="TextBox 5">
            <a:extLst>
              <a:ext uri="{FF2B5EF4-FFF2-40B4-BE49-F238E27FC236}">
                <a16:creationId xmlns:a16="http://schemas.microsoft.com/office/drawing/2014/main" id="{9063EFC1-4CF2-79F1-D3A0-71AFDF3D136C}"/>
              </a:ext>
            </a:extLst>
          </p:cNvPr>
          <p:cNvSpPr txBox="1"/>
          <p:nvPr/>
        </p:nvSpPr>
        <p:spPr>
          <a:xfrm>
            <a:off x="613116" y="2470800"/>
            <a:ext cx="4611408" cy="646331"/>
          </a:xfrm>
          <a:prstGeom prst="rect">
            <a:avLst/>
          </a:prstGeom>
          <a:noFill/>
        </p:spPr>
        <p:txBody>
          <a:bodyPr wrap="square" rtlCol="0">
            <a:spAutoFit/>
          </a:bodyPr>
          <a:lstStyle/>
          <a:p>
            <a:r>
              <a:rPr lang="en-VN" sz="3600" dirty="0">
                <a:solidFill>
                  <a:schemeClr val="accent5"/>
                </a:solidFill>
                <a:latin typeface="UTM Avo" panose="02040603050506020204" pitchFamily="18" charset="0"/>
              </a:rPr>
              <a:t>📍</a:t>
            </a:r>
            <a:r>
              <a:rPr lang="en-VN" sz="2400" b="1" dirty="0">
                <a:solidFill>
                  <a:schemeClr val="accent5"/>
                </a:solidFill>
                <a:latin typeface="UTM Avo" panose="02040603050506020204" pitchFamily="18" charset="0"/>
              </a:rPr>
              <a:t>Bước 1: </a:t>
            </a:r>
            <a:r>
              <a:rPr lang="en-VN" sz="2400" dirty="0">
                <a:solidFill>
                  <a:schemeClr val="tx1"/>
                </a:solidFill>
                <a:latin typeface="UTM Avo" panose="02040603050506020204" pitchFamily="18" charset="0"/>
              </a:rPr>
              <a:t>Lắp ráp giá đỡ</a:t>
            </a:r>
          </a:p>
        </p:txBody>
      </p:sp>
      <p:pic>
        <p:nvPicPr>
          <p:cNvPr id="2" name="Picture 1" descr="A screenshot of a book&#10;&#10;Description automatically generated">
            <a:extLst>
              <a:ext uri="{FF2B5EF4-FFF2-40B4-BE49-F238E27FC236}">
                <a16:creationId xmlns:a16="http://schemas.microsoft.com/office/drawing/2014/main" id="{D59C4A0C-C0C3-AA72-4C41-DAA9CD569668}"/>
              </a:ext>
            </a:extLst>
          </p:cNvPr>
          <p:cNvPicPr>
            <a:picLocks noChangeAspect="1"/>
          </p:cNvPicPr>
          <p:nvPr/>
        </p:nvPicPr>
        <p:blipFill rotWithShape="1">
          <a:blip r:embed="rId5">
            <a:clrChange>
              <a:clrFrom>
                <a:srgbClr val="FFFFFF"/>
              </a:clrFrom>
              <a:clrTo>
                <a:srgbClr val="FFFFFF">
                  <a:alpha val="0"/>
                </a:srgbClr>
              </a:clrTo>
            </a:clrChange>
          </a:blip>
          <a:srcRect t="16483" b="57998"/>
          <a:stretch/>
        </p:blipFill>
        <p:spPr>
          <a:xfrm>
            <a:off x="0" y="3350172"/>
            <a:ext cx="12192000" cy="3224049"/>
          </a:xfrm>
          <a:prstGeom prst="rect">
            <a:avLst/>
          </a:prstGeom>
          <a:solidFill>
            <a:srgbClr val="FFFAF7"/>
          </a:solidFill>
        </p:spPr>
      </p:pic>
    </p:spTree>
    <p:custDataLst>
      <p:tags r:id="rId1"/>
    </p:custDataLst>
    <p:extLst>
      <p:ext uri="{BB962C8B-B14F-4D97-AF65-F5344CB8AC3E}">
        <p14:creationId xmlns:p14="http://schemas.microsoft.com/office/powerpoint/2010/main" val="3769493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1C3FDC39-4DC1-7271-49BA-86C54AB61332}"/>
            </a:ext>
          </a:extLst>
        </p:cNvPr>
        <p:cNvGrpSpPr/>
        <p:nvPr/>
      </p:nvGrpSpPr>
      <p:grpSpPr>
        <a:xfrm>
          <a:off x="0" y="0"/>
          <a:ext cx="0" cy="0"/>
          <a:chOff x="0" y="0"/>
          <a:chExt cx="0" cy="0"/>
        </a:xfrm>
      </p:grpSpPr>
      <p:pic>
        <p:nvPicPr>
          <p:cNvPr id="3" name="Picture 2" descr="A screenshot of a book&#10;&#10;Description automatically generated">
            <a:extLst>
              <a:ext uri="{FF2B5EF4-FFF2-40B4-BE49-F238E27FC236}">
                <a16:creationId xmlns:a16="http://schemas.microsoft.com/office/drawing/2014/main" id="{975920C2-C5F5-8EDB-7457-05A31C378146}"/>
              </a:ext>
            </a:extLst>
          </p:cNvPr>
          <p:cNvPicPr>
            <a:picLocks noChangeAspect="1"/>
          </p:cNvPicPr>
          <p:nvPr/>
        </p:nvPicPr>
        <p:blipFill rotWithShape="1">
          <a:blip r:embed="rId5">
            <a:clrChange>
              <a:clrFrom>
                <a:srgbClr val="FFFFFF"/>
              </a:clrFrom>
              <a:clrTo>
                <a:srgbClr val="FFFFFF">
                  <a:alpha val="0"/>
                </a:srgbClr>
              </a:clrTo>
            </a:clrChange>
          </a:blip>
          <a:srcRect l="741" t="41701" r="-741" b="30824"/>
          <a:stretch/>
        </p:blipFill>
        <p:spPr>
          <a:xfrm>
            <a:off x="14150" y="3238431"/>
            <a:ext cx="12177850" cy="3467169"/>
          </a:xfrm>
          <a:prstGeom prst="rect">
            <a:avLst/>
          </a:prstGeom>
          <a:solidFill>
            <a:srgbClr val="FFFAF7"/>
          </a:solidFill>
          <a:ln>
            <a:solidFill>
              <a:srgbClr val="FFFAF7"/>
            </a:solidFill>
          </a:ln>
        </p:spPr>
      </p:pic>
      <p:sp>
        <p:nvSpPr>
          <p:cNvPr id="34" name="Rounded Rectangle 12">
            <a:extLst>
              <a:ext uri="{FF2B5EF4-FFF2-40B4-BE49-F238E27FC236}">
                <a16:creationId xmlns:a16="http://schemas.microsoft.com/office/drawing/2014/main" id="{47C43309-3825-85D8-88DC-88E07D7A493F}"/>
              </a:ext>
            </a:extLst>
          </p:cNvPr>
          <p:cNvSpPr/>
          <p:nvPr/>
        </p:nvSpPr>
        <p:spPr>
          <a:xfrm>
            <a:off x="0" y="1580653"/>
            <a:ext cx="12192000" cy="768847"/>
          </a:xfrm>
          <a:prstGeom prst="rect">
            <a:avLst/>
          </a:prstGeom>
          <a:solidFill>
            <a:schemeClr val="accent1">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NHIỆM VỤ 3: THỰC HÀNH LẮP RÁP MÔ HÌNH</a:t>
            </a:r>
          </a:p>
        </p:txBody>
      </p:sp>
      <p:sp>
        <p:nvSpPr>
          <p:cNvPr id="6" name="TextBox 5">
            <a:extLst>
              <a:ext uri="{FF2B5EF4-FFF2-40B4-BE49-F238E27FC236}">
                <a16:creationId xmlns:a16="http://schemas.microsoft.com/office/drawing/2014/main" id="{25805DC3-DC6C-2BC8-822C-9EC598F42D55}"/>
              </a:ext>
            </a:extLst>
          </p:cNvPr>
          <p:cNvSpPr txBox="1"/>
          <p:nvPr/>
        </p:nvSpPr>
        <p:spPr>
          <a:xfrm>
            <a:off x="613116" y="2470800"/>
            <a:ext cx="4611408" cy="646331"/>
          </a:xfrm>
          <a:prstGeom prst="rect">
            <a:avLst/>
          </a:prstGeom>
          <a:noFill/>
        </p:spPr>
        <p:txBody>
          <a:bodyPr wrap="square" rtlCol="0">
            <a:spAutoFit/>
          </a:bodyPr>
          <a:lstStyle/>
          <a:p>
            <a:r>
              <a:rPr lang="en-VN" sz="3600" dirty="0">
                <a:solidFill>
                  <a:schemeClr val="accent5"/>
                </a:solidFill>
                <a:latin typeface="UTM Avo" panose="02040603050506020204" pitchFamily="18" charset="0"/>
              </a:rPr>
              <a:t>📍</a:t>
            </a:r>
            <a:r>
              <a:rPr lang="en-VN" sz="2400" b="1" dirty="0">
                <a:solidFill>
                  <a:schemeClr val="accent5"/>
                </a:solidFill>
                <a:latin typeface="UTM Avo" panose="02040603050506020204" pitchFamily="18" charset="0"/>
              </a:rPr>
              <a:t>Bước 1: </a:t>
            </a:r>
            <a:r>
              <a:rPr lang="en-VN" sz="2400" dirty="0">
                <a:solidFill>
                  <a:schemeClr val="tx1"/>
                </a:solidFill>
                <a:latin typeface="UTM Avo" panose="02040603050506020204" pitchFamily="18" charset="0"/>
              </a:rPr>
              <a:t>Lắp ráp giá đỡ</a:t>
            </a:r>
          </a:p>
        </p:txBody>
      </p:sp>
    </p:spTree>
    <p:custDataLst>
      <p:tags r:id="rId1"/>
    </p:custDataLst>
    <p:extLst>
      <p:ext uri="{BB962C8B-B14F-4D97-AF65-F5344CB8AC3E}">
        <p14:creationId xmlns:p14="http://schemas.microsoft.com/office/powerpoint/2010/main" val="3631095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1844A346-F36B-AA0A-4B01-6E0EA2705647}"/>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A73FE8B8-58A7-522D-0D92-CD615651108D}"/>
              </a:ext>
            </a:extLst>
          </p:cNvPr>
          <p:cNvSpPr/>
          <p:nvPr/>
        </p:nvSpPr>
        <p:spPr>
          <a:xfrm>
            <a:off x="0" y="1580653"/>
            <a:ext cx="12192000" cy="768847"/>
          </a:xfrm>
          <a:prstGeom prst="rect">
            <a:avLst/>
          </a:prstGeom>
          <a:solidFill>
            <a:schemeClr val="accent1">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NHIỆM VỤ 3: THỰC HÀNH LẮP RÁP MÔ HÌNH</a:t>
            </a:r>
          </a:p>
        </p:txBody>
      </p:sp>
      <p:sp>
        <p:nvSpPr>
          <p:cNvPr id="6" name="TextBox 5">
            <a:extLst>
              <a:ext uri="{FF2B5EF4-FFF2-40B4-BE49-F238E27FC236}">
                <a16:creationId xmlns:a16="http://schemas.microsoft.com/office/drawing/2014/main" id="{2353B6AA-DB4C-DA9F-6844-8B6A65051574}"/>
              </a:ext>
            </a:extLst>
          </p:cNvPr>
          <p:cNvSpPr txBox="1"/>
          <p:nvPr/>
        </p:nvSpPr>
        <p:spPr>
          <a:xfrm>
            <a:off x="613116" y="2470800"/>
            <a:ext cx="4611408" cy="646331"/>
          </a:xfrm>
          <a:prstGeom prst="rect">
            <a:avLst/>
          </a:prstGeom>
          <a:noFill/>
        </p:spPr>
        <p:txBody>
          <a:bodyPr wrap="square" rtlCol="0">
            <a:spAutoFit/>
          </a:bodyPr>
          <a:lstStyle/>
          <a:p>
            <a:r>
              <a:rPr lang="en-VN" sz="3600" dirty="0">
                <a:solidFill>
                  <a:schemeClr val="accent5"/>
                </a:solidFill>
                <a:latin typeface="UTM Avo" panose="02040603050506020204" pitchFamily="18" charset="0"/>
              </a:rPr>
              <a:t>📍</a:t>
            </a:r>
            <a:r>
              <a:rPr lang="en-VN" sz="2400" b="1" dirty="0">
                <a:solidFill>
                  <a:schemeClr val="accent5"/>
                </a:solidFill>
                <a:latin typeface="UTM Avo" panose="02040603050506020204" pitchFamily="18" charset="0"/>
              </a:rPr>
              <a:t>Bước 1: </a:t>
            </a:r>
            <a:r>
              <a:rPr lang="en-VN" sz="2400" dirty="0">
                <a:solidFill>
                  <a:schemeClr val="tx1"/>
                </a:solidFill>
                <a:latin typeface="UTM Avo" panose="02040603050506020204" pitchFamily="18" charset="0"/>
              </a:rPr>
              <a:t>Lắp ráp giá đỡ</a:t>
            </a:r>
          </a:p>
        </p:txBody>
      </p:sp>
      <p:sp>
        <p:nvSpPr>
          <p:cNvPr id="2" name="TextBox 1">
            <a:extLst>
              <a:ext uri="{FF2B5EF4-FFF2-40B4-BE49-F238E27FC236}">
                <a16:creationId xmlns:a16="http://schemas.microsoft.com/office/drawing/2014/main" id="{BB2CF125-1BE8-BED0-8E91-C7FB621E8848}"/>
              </a:ext>
            </a:extLst>
          </p:cNvPr>
          <p:cNvSpPr txBox="1"/>
          <p:nvPr/>
        </p:nvSpPr>
        <p:spPr>
          <a:xfrm>
            <a:off x="1041429" y="6290152"/>
            <a:ext cx="10109140" cy="567848"/>
          </a:xfrm>
          <a:prstGeom prst="rect">
            <a:avLst/>
          </a:prstGeom>
          <a:solidFill>
            <a:srgbClr val="FFFAF7"/>
          </a:solidFill>
        </p:spPr>
        <p:txBody>
          <a:bodyPr wrap="square" rtlCol="0">
            <a:spAutoFit/>
          </a:bodyPr>
          <a:lstStyle/>
          <a:p>
            <a:pPr algn="ctr">
              <a:lnSpc>
                <a:spcPct val="150000"/>
              </a:lnSpc>
            </a:pPr>
            <a:r>
              <a:rPr lang="en-VN" sz="2400" dirty="0">
                <a:latin typeface="UTM Avo" panose="02040603050506020204" pitchFamily="18" charset="0"/>
                <a:cs typeface="Arial" panose="020B0604020202020204" pitchFamily="34" charset="0"/>
              </a:rPr>
              <a:t>Dùng dăng dính hai mặt gắn đầu nối vào thanh chữ U dài</a:t>
            </a:r>
          </a:p>
        </p:txBody>
      </p:sp>
      <p:pic>
        <p:nvPicPr>
          <p:cNvPr id="4" name="Picture 3" descr="A screenshot of a book&#10;&#10;Description automatically generated">
            <a:extLst>
              <a:ext uri="{FF2B5EF4-FFF2-40B4-BE49-F238E27FC236}">
                <a16:creationId xmlns:a16="http://schemas.microsoft.com/office/drawing/2014/main" id="{44030E91-69F9-3713-2D56-57B381D1D5F4}"/>
              </a:ext>
            </a:extLst>
          </p:cNvPr>
          <p:cNvPicPr>
            <a:picLocks noChangeAspect="1"/>
          </p:cNvPicPr>
          <p:nvPr/>
        </p:nvPicPr>
        <p:blipFill rotWithShape="1">
          <a:blip r:embed="rId5">
            <a:clrChange>
              <a:clrFrom>
                <a:srgbClr val="FFFFFF"/>
              </a:clrFrom>
              <a:clrTo>
                <a:srgbClr val="FFFFFF">
                  <a:alpha val="0"/>
                </a:srgbClr>
              </a:clrTo>
            </a:clrChange>
          </a:blip>
          <a:srcRect l="16543" t="69233" r="22293" b="7478"/>
          <a:stretch/>
        </p:blipFill>
        <p:spPr>
          <a:xfrm>
            <a:off x="2218336" y="3238431"/>
            <a:ext cx="7755325" cy="3059923"/>
          </a:xfrm>
          <a:prstGeom prst="rect">
            <a:avLst/>
          </a:prstGeom>
          <a:solidFill>
            <a:srgbClr val="FFFAF7"/>
          </a:solidFill>
        </p:spPr>
      </p:pic>
    </p:spTree>
    <p:custDataLst>
      <p:tags r:id="rId1"/>
    </p:custDataLst>
    <p:extLst>
      <p:ext uri="{BB962C8B-B14F-4D97-AF65-F5344CB8AC3E}">
        <p14:creationId xmlns:p14="http://schemas.microsoft.com/office/powerpoint/2010/main" val="14039295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2CAA89C3-1F7A-B07A-6A71-37429A8740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95D478-6340-73E7-47A4-FCE94CF83573}"/>
              </a:ext>
            </a:extLst>
          </p:cNvPr>
          <p:cNvSpPr txBox="1"/>
          <p:nvPr/>
        </p:nvSpPr>
        <p:spPr>
          <a:xfrm>
            <a:off x="613116" y="1614739"/>
            <a:ext cx="9168121" cy="646331"/>
          </a:xfrm>
          <a:prstGeom prst="rect">
            <a:avLst/>
          </a:prstGeom>
          <a:noFill/>
        </p:spPr>
        <p:txBody>
          <a:bodyPr wrap="square" rtlCol="0">
            <a:spAutoFit/>
          </a:bodyPr>
          <a:lstStyle/>
          <a:p>
            <a:r>
              <a:rPr lang="en-VN" sz="3600" dirty="0">
                <a:solidFill>
                  <a:schemeClr val="accent5"/>
                </a:solidFill>
                <a:latin typeface="UTM Avo" panose="02040603050506020204" pitchFamily="18" charset="0"/>
              </a:rPr>
              <a:t>📍</a:t>
            </a:r>
            <a:r>
              <a:rPr lang="en-VN" sz="2400" b="1" dirty="0">
                <a:solidFill>
                  <a:schemeClr val="accent5"/>
                </a:solidFill>
                <a:latin typeface="UTM Avo" panose="02040603050506020204" pitchFamily="18" charset="0"/>
              </a:rPr>
              <a:t>Bước 2: </a:t>
            </a:r>
            <a:r>
              <a:rPr lang="en-US" sz="2400" dirty="0" err="1">
                <a:solidFill>
                  <a:schemeClr val="tx1"/>
                </a:solidFill>
                <a:latin typeface="UTM Avo" panose="02040603050506020204" pitchFamily="18" charset="0"/>
              </a:rPr>
              <a:t>Lắp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tấm</a:t>
            </a:r>
            <a:r>
              <a:rPr lang="en-US" sz="2400" dirty="0">
                <a:solidFill>
                  <a:schemeClr val="tx1"/>
                </a:solidFill>
                <a:latin typeface="UTM Avo" panose="02040603050506020204" pitchFamily="18" charset="0"/>
              </a:rPr>
              <a:t> pin, </a:t>
            </a:r>
            <a:r>
              <a:rPr lang="en-US" sz="2400" dirty="0" err="1">
                <a:solidFill>
                  <a:schemeClr val="tx1"/>
                </a:solidFill>
                <a:latin typeface="UTM Avo" panose="02040603050506020204" pitchFamily="18" charset="0"/>
              </a:rPr>
              <a:t>đấu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dây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gắn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đèn</a:t>
            </a:r>
            <a:r>
              <a:rPr lang="en-US" sz="2400" dirty="0">
                <a:solidFill>
                  <a:schemeClr val="tx1"/>
                </a:solidFill>
                <a:latin typeface="UTM Avo" panose="02040603050506020204" pitchFamily="18" charset="0"/>
              </a:rPr>
              <a:t> LED </a:t>
            </a:r>
          </a:p>
        </p:txBody>
      </p:sp>
      <p:sp>
        <p:nvSpPr>
          <p:cNvPr id="6" name="TextBox 5">
            <a:extLst>
              <a:ext uri="{FF2B5EF4-FFF2-40B4-BE49-F238E27FC236}">
                <a16:creationId xmlns:a16="http://schemas.microsoft.com/office/drawing/2014/main" id="{AE2A0F63-5211-A440-7620-7FDA1AC9BBEF}"/>
              </a:ext>
            </a:extLst>
          </p:cNvPr>
          <p:cNvSpPr txBox="1"/>
          <p:nvPr/>
        </p:nvSpPr>
        <p:spPr>
          <a:xfrm>
            <a:off x="3025295" y="5736154"/>
            <a:ext cx="6141409" cy="1121846"/>
          </a:xfrm>
          <a:prstGeom prst="rect">
            <a:avLst/>
          </a:prstGeom>
          <a:solidFill>
            <a:srgbClr val="FFFAF7"/>
          </a:solidFill>
        </p:spPr>
        <p:txBody>
          <a:bodyPr wrap="square">
            <a:spAutoFit/>
          </a:bodyPr>
          <a:lstStyle/>
          <a:p>
            <a:pPr algn="ctr">
              <a:lnSpc>
                <a:spcPct val="150000"/>
              </a:lnSpc>
            </a:pPr>
            <a:r>
              <a:rPr lang="en-US" sz="2400" dirty="0" err="1">
                <a:latin typeface="UTM Avo" panose="02040603050506020204" pitchFamily="18" charset="0"/>
                <a:cs typeface="Arial" panose="020B0604020202020204" pitchFamily="34" charset="0"/>
              </a:rPr>
              <a:t>Dây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đỏ</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dây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đỏ</a:t>
            </a:r>
            <a:r>
              <a:rPr lang="en-US" sz="2400" dirty="0">
                <a:latin typeface="UTM Avo" panose="02040603050506020204" pitchFamily="18" charset="0"/>
                <a:cs typeface="Arial" panose="020B0604020202020204" pitchFamily="34" charset="0"/>
              </a:rPr>
              <a:t>, </a:t>
            </a:r>
          </a:p>
          <a:p>
            <a:pPr algn="ctr">
              <a:lnSpc>
                <a:spcPct val="150000"/>
              </a:lnSpc>
            </a:pPr>
            <a:r>
              <a:rPr lang="en-US" sz="2400" dirty="0" err="1">
                <a:latin typeface="UTM Avo" panose="02040603050506020204" pitchFamily="18" charset="0"/>
                <a:cs typeface="Arial" panose="020B0604020202020204" pitchFamily="34" charset="0"/>
              </a:rPr>
              <a:t>dây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đen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đầu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trắng</a:t>
            </a:r>
            <a:endParaRPr lang="en-VN" sz="2400" dirty="0">
              <a:latin typeface="UTM Avo" panose="02040603050506020204" pitchFamily="18" charset="0"/>
              <a:cs typeface="Arial" panose="020B0604020202020204" pitchFamily="34" charset="0"/>
            </a:endParaRPr>
          </a:p>
        </p:txBody>
      </p:sp>
      <p:grpSp>
        <p:nvGrpSpPr>
          <p:cNvPr id="7" name="Group 6">
            <a:extLst>
              <a:ext uri="{FF2B5EF4-FFF2-40B4-BE49-F238E27FC236}">
                <a16:creationId xmlns:a16="http://schemas.microsoft.com/office/drawing/2014/main" id="{183F8EEB-5F7C-14CE-6B97-CDFFDD69DE99}"/>
              </a:ext>
            </a:extLst>
          </p:cNvPr>
          <p:cNvGrpSpPr/>
          <p:nvPr/>
        </p:nvGrpSpPr>
        <p:grpSpPr>
          <a:xfrm>
            <a:off x="744758" y="2389971"/>
            <a:ext cx="10702481" cy="3455041"/>
            <a:chOff x="-385204" y="1101630"/>
            <a:chExt cx="5984496" cy="2203260"/>
          </a:xfrm>
          <a:solidFill>
            <a:srgbClr val="FFFAF7"/>
          </a:solidFill>
        </p:grpSpPr>
        <p:pic>
          <p:nvPicPr>
            <p:cNvPr id="8" name="Picture 7" descr="A diagram of a solar panel&#10;&#10;Description automatically generated">
              <a:extLst>
                <a:ext uri="{FF2B5EF4-FFF2-40B4-BE49-F238E27FC236}">
                  <a16:creationId xmlns:a16="http://schemas.microsoft.com/office/drawing/2014/main" id="{998DA817-6CB0-6868-C7A1-A3158AAD1A20}"/>
                </a:ext>
              </a:extLst>
            </p:cNvPr>
            <p:cNvPicPr>
              <a:picLocks noChangeAspect="1"/>
            </p:cNvPicPr>
            <p:nvPr/>
          </p:nvPicPr>
          <p:blipFill rotWithShape="1">
            <a:blip r:embed="rId5">
              <a:clrChange>
                <a:clrFrom>
                  <a:srgbClr val="FFFFFF"/>
                </a:clrFrom>
                <a:clrTo>
                  <a:srgbClr val="FFFFFF">
                    <a:alpha val="0"/>
                  </a:srgbClr>
                </a:clrTo>
              </a:clrChange>
            </a:blip>
            <a:srcRect t="7165" r="50787" b="50000"/>
            <a:stretch/>
          </p:blipFill>
          <p:spPr>
            <a:xfrm>
              <a:off x="-385204" y="1101630"/>
              <a:ext cx="3048193" cy="2203260"/>
            </a:xfrm>
            <a:prstGeom prst="rect">
              <a:avLst/>
            </a:prstGeom>
            <a:grpFill/>
          </p:spPr>
        </p:pic>
        <p:pic>
          <p:nvPicPr>
            <p:cNvPr id="9" name="Picture 8" descr="A diagram of a solar panel&#10;&#10;Description automatically generated">
              <a:extLst>
                <a:ext uri="{FF2B5EF4-FFF2-40B4-BE49-F238E27FC236}">
                  <a16:creationId xmlns:a16="http://schemas.microsoft.com/office/drawing/2014/main" id="{FEA9D2B9-FAD7-CF10-A3C4-B57D08E9DE8D}"/>
                </a:ext>
              </a:extLst>
            </p:cNvPr>
            <p:cNvPicPr>
              <a:picLocks noChangeAspect="1"/>
            </p:cNvPicPr>
            <p:nvPr/>
          </p:nvPicPr>
          <p:blipFill rotWithShape="1">
            <a:blip r:embed="rId5">
              <a:clrChange>
                <a:clrFrom>
                  <a:srgbClr val="FFFFFF"/>
                </a:clrFrom>
                <a:clrTo>
                  <a:srgbClr val="FFFFFF">
                    <a:alpha val="0"/>
                  </a:srgbClr>
                </a:clrTo>
              </a:clrChange>
            </a:blip>
            <a:srcRect l="53097" t="7165" b="50000"/>
            <a:stretch/>
          </p:blipFill>
          <p:spPr>
            <a:xfrm>
              <a:off x="2694184" y="1101630"/>
              <a:ext cx="2905108" cy="2203260"/>
            </a:xfrm>
            <a:prstGeom prst="rect">
              <a:avLst/>
            </a:prstGeom>
            <a:grpFill/>
          </p:spPr>
        </p:pic>
      </p:grpSp>
    </p:spTree>
    <p:custDataLst>
      <p:tags r:id="rId1"/>
    </p:custDataLst>
    <p:extLst>
      <p:ext uri="{BB962C8B-B14F-4D97-AF65-F5344CB8AC3E}">
        <p14:creationId xmlns:p14="http://schemas.microsoft.com/office/powerpoint/2010/main" val="575499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par>
                          <p:cTn id="13" fill="hold">
                            <p:stCondLst>
                              <p:cond delay="500"/>
                            </p:stCondLst>
                            <p:childTnLst>
                              <p:par>
                                <p:cTn id="14" presetID="18" presetClass="entr" presetSubtype="1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trips(downLef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8DAF19A5-6273-0E8A-9816-EDE237B527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B8EE3F-4466-E760-B7B2-AEF1A5E5EC1D}"/>
              </a:ext>
            </a:extLst>
          </p:cNvPr>
          <p:cNvSpPr txBox="1"/>
          <p:nvPr/>
        </p:nvSpPr>
        <p:spPr>
          <a:xfrm>
            <a:off x="613116" y="1614739"/>
            <a:ext cx="9168121" cy="646331"/>
          </a:xfrm>
          <a:prstGeom prst="rect">
            <a:avLst/>
          </a:prstGeom>
          <a:noFill/>
        </p:spPr>
        <p:txBody>
          <a:bodyPr wrap="square" rtlCol="0">
            <a:spAutoFit/>
          </a:bodyPr>
          <a:lstStyle/>
          <a:p>
            <a:r>
              <a:rPr lang="en-VN" sz="3600" dirty="0">
                <a:solidFill>
                  <a:schemeClr val="accent5"/>
                </a:solidFill>
                <a:latin typeface="UTM Avo" panose="02040603050506020204" pitchFamily="18" charset="0"/>
              </a:rPr>
              <a:t>📍</a:t>
            </a:r>
            <a:r>
              <a:rPr lang="en-VN" sz="2400" b="1" dirty="0">
                <a:solidFill>
                  <a:schemeClr val="accent5"/>
                </a:solidFill>
                <a:latin typeface="UTM Avo" panose="02040603050506020204" pitchFamily="18" charset="0"/>
              </a:rPr>
              <a:t>Bước 2: </a:t>
            </a:r>
            <a:r>
              <a:rPr lang="en-US" sz="2400" dirty="0" err="1">
                <a:solidFill>
                  <a:schemeClr val="tx1"/>
                </a:solidFill>
                <a:latin typeface="UTM Avo" panose="02040603050506020204" pitchFamily="18" charset="0"/>
              </a:rPr>
              <a:t>Lắp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tấm</a:t>
            </a:r>
            <a:r>
              <a:rPr lang="en-US" sz="2400" dirty="0">
                <a:solidFill>
                  <a:schemeClr val="tx1"/>
                </a:solidFill>
                <a:latin typeface="UTM Avo" panose="02040603050506020204" pitchFamily="18" charset="0"/>
              </a:rPr>
              <a:t> pin, </a:t>
            </a:r>
            <a:r>
              <a:rPr lang="en-US" sz="2400" dirty="0" err="1">
                <a:solidFill>
                  <a:schemeClr val="tx1"/>
                </a:solidFill>
                <a:latin typeface="UTM Avo" panose="02040603050506020204" pitchFamily="18" charset="0"/>
              </a:rPr>
              <a:t>đấu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dây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gắn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đèn</a:t>
            </a:r>
            <a:r>
              <a:rPr lang="en-US" sz="2400" dirty="0">
                <a:solidFill>
                  <a:schemeClr val="tx1"/>
                </a:solidFill>
                <a:latin typeface="UTM Avo" panose="02040603050506020204" pitchFamily="18" charset="0"/>
              </a:rPr>
              <a:t> LED </a:t>
            </a:r>
          </a:p>
        </p:txBody>
      </p:sp>
      <p:sp>
        <p:nvSpPr>
          <p:cNvPr id="3" name="TextBox 2">
            <a:extLst>
              <a:ext uri="{FF2B5EF4-FFF2-40B4-BE49-F238E27FC236}">
                <a16:creationId xmlns:a16="http://schemas.microsoft.com/office/drawing/2014/main" id="{21BBB53A-F4AA-DE5B-8F21-DD90CD3C4F54}"/>
              </a:ext>
            </a:extLst>
          </p:cNvPr>
          <p:cNvSpPr txBox="1"/>
          <p:nvPr/>
        </p:nvSpPr>
        <p:spPr>
          <a:xfrm>
            <a:off x="613116" y="3567418"/>
            <a:ext cx="5672513" cy="1675843"/>
          </a:xfrm>
          <a:prstGeom prst="rect">
            <a:avLst/>
          </a:prstGeom>
          <a:noFill/>
        </p:spPr>
        <p:txBody>
          <a:bodyPr wrap="square">
            <a:spAutoFit/>
          </a:bodyPr>
          <a:lstStyle/>
          <a:p>
            <a:pPr algn="just">
              <a:lnSpc>
                <a:spcPct val="150000"/>
              </a:lnSpc>
            </a:pPr>
            <a:r>
              <a:rPr lang="en-US" sz="2400" b="1" i="1" dirty="0" err="1">
                <a:solidFill>
                  <a:srgbClr val="C00000"/>
                </a:solidFill>
                <a:latin typeface="UTM Avo" panose="02040603050506020204" pitchFamily="18" charset="0"/>
                <a:cs typeface="Arial" panose="020B0604020202020204" pitchFamily="34" charset="0"/>
              </a:rPr>
              <a:t>Lưu</a:t>
            </a:r>
            <a:r>
              <a:rPr lang="en-US" sz="2400" b="1" i="1" dirty="0">
                <a:solidFill>
                  <a:srgbClr val="C00000"/>
                </a:solidFill>
                <a:latin typeface="UTM Avo" panose="02040603050506020204" pitchFamily="18" charset="0"/>
                <a:cs typeface="Arial" panose="020B0604020202020204" pitchFamily="34" charset="0"/>
              </a:rPr>
              <a:t> </a:t>
            </a:r>
            <a:r>
              <a:rPr lang="en-US" sz="2400" b="1" i="1" dirty="0" err="1">
                <a:solidFill>
                  <a:srgbClr val="C00000"/>
                </a:solidFill>
                <a:latin typeface="UTM Avo" panose="02040603050506020204" pitchFamily="18" charset="0"/>
                <a:cs typeface="Arial" panose="020B0604020202020204" pitchFamily="34" charset="0"/>
              </a:rPr>
              <a:t>ý</a:t>
            </a:r>
            <a:r>
              <a:rPr lang="en-US" sz="2400" b="1" i="1" dirty="0">
                <a:solidFill>
                  <a:srgbClr val="C00000"/>
                </a:solidFill>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Cắm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dài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đèn</a:t>
            </a:r>
            <a:r>
              <a:rPr lang="en-US" sz="2400" dirty="0">
                <a:latin typeface="UTM Avo" panose="02040603050506020204" pitchFamily="18" charset="0"/>
                <a:cs typeface="Arial" panose="020B0604020202020204" pitchFamily="34" charset="0"/>
              </a:rPr>
              <a:t> LED </a:t>
            </a:r>
            <a:r>
              <a:rPr lang="en-US" sz="2400" dirty="0" err="1">
                <a:latin typeface="UTM Avo" panose="02040603050506020204" pitchFamily="18" charset="0"/>
                <a:cs typeface="Arial" panose="020B0604020202020204" pitchFamily="34" charset="0"/>
              </a:rPr>
              <a:t>vào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đầu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đỏ</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ngắn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đèn</a:t>
            </a:r>
            <a:r>
              <a:rPr lang="en-US" sz="2400" dirty="0">
                <a:latin typeface="UTM Avo" panose="02040603050506020204" pitchFamily="18" charset="0"/>
                <a:cs typeface="Arial" panose="020B0604020202020204" pitchFamily="34" charset="0"/>
              </a:rPr>
              <a:t> LED </a:t>
            </a:r>
            <a:r>
              <a:rPr lang="en-US" sz="2400" dirty="0" err="1">
                <a:latin typeface="UTM Avo" panose="02040603050506020204" pitchFamily="18" charset="0"/>
                <a:cs typeface="Arial" panose="020B0604020202020204" pitchFamily="34" charset="0"/>
              </a:rPr>
              <a:t>vào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đầu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trắng</a:t>
            </a:r>
            <a:endParaRPr lang="en-VN" sz="2400" dirty="0">
              <a:latin typeface="UTM Avo" panose="02040603050506020204" pitchFamily="18" charset="0"/>
              <a:cs typeface="Arial" panose="020B0604020202020204" pitchFamily="34" charset="0"/>
            </a:endParaRPr>
          </a:p>
        </p:txBody>
      </p:sp>
      <p:pic>
        <p:nvPicPr>
          <p:cNvPr id="4" name="Picture 3" descr="A diagram of a solar panel&#10;&#10;Description automatically generated">
            <a:extLst>
              <a:ext uri="{FF2B5EF4-FFF2-40B4-BE49-F238E27FC236}">
                <a16:creationId xmlns:a16="http://schemas.microsoft.com/office/drawing/2014/main" id="{C73A3F97-DE55-BEEE-79B9-F70CC3D337DA}"/>
              </a:ext>
            </a:extLst>
          </p:cNvPr>
          <p:cNvPicPr>
            <a:picLocks noChangeAspect="1"/>
          </p:cNvPicPr>
          <p:nvPr/>
        </p:nvPicPr>
        <p:blipFill rotWithShape="1">
          <a:blip r:embed="rId5">
            <a:clrChange>
              <a:clrFrom>
                <a:srgbClr val="FFFFFF"/>
              </a:clrFrom>
              <a:clrTo>
                <a:srgbClr val="FFFFFF">
                  <a:alpha val="0"/>
                </a:srgbClr>
              </a:clrTo>
            </a:clrChange>
          </a:blip>
          <a:srcRect l="52155" t="57164" r="3589"/>
          <a:stretch/>
        </p:blipFill>
        <p:spPr>
          <a:xfrm>
            <a:off x="6519487" y="2317236"/>
            <a:ext cx="5672513" cy="4559389"/>
          </a:xfrm>
          <a:prstGeom prst="rect">
            <a:avLst/>
          </a:prstGeom>
          <a:solidFill>
            <a:srgbClr val="FFFAF7"/>
          </a:solidFill>
          <a:ln>
            <a:solidFill>
              <a:srgbClr val="FFFAF7"/>
            </a:solidFill>
          </a:ln>
        </p:spPr>
      </p:pic>
      <p:sp>
        <p:nvSpPr>
          <p:cNvPr id="5" name="Oval 4">
            <a:extLst>
              <a:ext uri="{FF2B5EF4-FFF2-40B4-BE49-F238E27FC236}">
                <a16:creationId xmlns:a16="http://schemas.microsoft.com/office/drawing/2014/main" id="{BDC0BD9F-BA55-B0B5-BD52-6F3444568B03}"/>
              </a:ext>
            </a:extLst>
          </p:cNvPr>
          <p:cNvSpPr/>
          <p:nvPr/>
        </p:nvSpPr>
        <p:spPr>
          <a:xfrm>
            <a:off x="9781237" y="3124940"/>
            <a:ext cx="1615736" cy="231707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custDataLst>
      <p:tags r:id="rId1"/>
    </p:custDataLst>
    <p:extLst>
      <p:ext uri="{BB962C8B-B14F-4D97-AF65-F5344CB8AC3E}">
        <p14:creationId xmlns:p14="http://schemas.microsoft.com/office/powerpoint/2010/main" val="1126416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BCDFB6E1-7063-C43D-6277-7D9D3C439D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37460F1-5DE1-1AFC-1A10-0F8B6F5D59BF}"/>
              </a:ext>
            </a:extLst>
          </p:cNvPr>
          <p:cNvSpPr txBox="1"/>
          <p:nvPr/>
        </p:nvSpPr>
        <p:spPr>
          <a:xfrm>
            <a:off x="613116" y="1614739"/>
            <a:ext cx="9168121" cy="646331"/>
          </a:xfrm>
          <a:prstGeom prst="rect">
            <a:avLst/>
          </a:prstGeom>
          <a:noFill/>
        </p:spPr>
        <p:txBody>
          <a:bodyPr wrap="square" rtlCol="0">
            <a:spAutoFit/>
          </a:bodyPr>
          <a:lstStyle/>
          <a:p>
            <a:r>
              <a:rPr lang="en-VN" sz="3600" dirty="0">
                <a:solidFill>
                  <a:schemeClr val="accent5"/>
                </a:solidFill>
                <a:latin typeface="UTM Avo" panose="02040603050506020204" pitchFamily="18" charset="0"/>
              </a:rPr>
              <a:t>📍</a:t>
            </a:r>
            <a:r>
              <a:rPr lang="en-VN" sz="2400" b="1" dirty="0">
                <a:solidFill>
                  <a:schemeClr val="accent5"/>
                </a:solidFill>
                <a:latin typeface="UTM Avo" panose="02040603050506020204" pitchFamily="18" charset="0"/>
              </a:rPr>
              <a:t>Bước 3: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Kiểm</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tra</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hoạt</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động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mô</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VN" sz="2400" dirty="0">
                <a:solidFill>
                  <a:schemeClr val="tx1"/>
                </a:solidFill>
                <a:latin typeface="UTM Avo" panose="02040603050506020204" pitchFamily="18" charset="0"/>
                <a:cs typeface="Arial" panose="020B0604020202020204" pitchFamily="34" charset="0"/>
              </a:rPr>
              <a:t> </a:t>
            </a:r>
            <a:endParaRPr lang="en-US" sz="2400"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D9D77662-5742-E65B-5061-F424002E2006}"/>
              </a:ext>
            </a:extLst>
          </p:cNvPr>
          <p:cNvSpPr txBox="1"/>
          <p:nvPr/>
        </p:nvSpPr>
        <p:spPr>
          <a:xfrm>
            <a:off x="613115" y="3359364"/>
            <a:ext cx="7281155" cy="1121846"/>
          </a:xfrm>
          <a:prstGeom prst="rect">
            <a:avLst/>
          </a:prstGeom>
          <a:noFill/>
        </p:spPr>
        <p:txBody>
          <a:bodyPr wrap="square">
            <a:spAutoFit/>
          </a:bodyPr>
          <a:lstStyle/>
          <a:p>
            <a:pPr marL="457189" indent="-457189" algn="just">
              <a:lnSpc>
                <a:spcPct val="150000"/>
              </a:lnSpc>
              <a:buFont typeface="Arial" panose="020B0604020202020204" pitchFamily="34" charset="0"/>
              <a:buChar char="•"/>
            </a:pPr>
            <a:r>
              <a:rPr lang="en-US" sz="2400" dirty="0" err="1">
                <a:latin typeface="UTM Avo" panose="02040603050506020204" pitchFamily="18" charset="0"/>
                <a:ea typeface="Calibri" panose="020F0502020204030204" pitchFamily="34" charset="0"/>
                <a:cs typeface="Arial" panose="020B0604020202020204" pitchFamily="34" charset="0"/>
              </a:rPr>
              <a:t>Kiểm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độ</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chắc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chắn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mô</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a:p>
            <a:pPr marL="457189" indent="-457189" algn="just">
              <a:lnSpc>
                <a:spcPct val="150000"/>
              </a:lnSpc>
              <a:buFont typeface="Arial" panose="020B0604020202020204" pitchFamily="34" charset="0"/>
              <a:buChar char="•"/>
            </a:pPr>
            <a:r>
              <a:rPr lang="en-US" sz="2400" dirty="0" err="1">
                <a:latin typeface="UTM Avo" panose="02040603050506020204" pitchFamily="18" charset="0"/>
                <a:ea typeface="Calibri" panose="020F0502020204030204" pitchFamily="34" charset="0"/>
                <a:cs typeface="Arial" panose="020B0604020202020204" pitchFamily="34" charset="0"/>
              </a:rPr>
              <a:t>Kiểm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đèn</a:t>
            </a:r>
            <a:r>
              <a:rPr lang="en-US" sz="2400" dirty="0">
                <a:latin typeface="UTM Avo" panose="02040603050506020204" pitchFamily="18" charset="0"/>
                <a:ea typeface="Calibri" panose="020F0502020204030204" pitchFamily="34" charset="0"/>
                <a:cs typeface="Arial" panose="020B0604020202020204" pitchFamily="34" charset="0"/>
              </a:rPr>
              <a:t> LED </a:t>
            </a:r>
            <a:r>
              <a:rPr lang="en-US" sz="2400" dirty="0" err="1">
                <a:latin typeface="UTM Avo" panose="02040603050506020204" pitchFamily="18" charset="0"/>
                <a:ea typeface="Calibri" panose="020F0502020204030204" pitchFamily="34" charset="0"/>
                <a:cs typeface="Arial" panose="020B0604020202020204" pitchFamily="34" charset="0"/>
              </a:rPr>
              <a:t>sáng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khi</a:t>
            </a:r>
            <a:r>
              <a:rPr lang="en-US" sz="2400" dirty="0">
                <a:latin typeface="UTM Avo" panose="02040603050506020204" pitchFamily="18" charset="0"/>
                <a:ea typeface="Calibri" panose="020F0502020204030204" pitchFamily="34" charset="0"/>
                <a:cs typeface="Arial" panose="020B0604020202020204" pitchFamily="34" charset="0"/>
              </a:rPr>
              <a:t> cánh </a:t>
            </a:r>
            <a:r>
              <a:rPr lang="en-US" sz="2400" dirty="0" err="1">
                <a:latin typeface="UTM Avo" panose="02040603050506020204" pitchFamily="18" charset="0"/>
                <a:ea typeface="Calibri" panose="020F0502020204030204" pitchFamily="34" charset="0"/>
                <a:cs typeface="Arial" panose="020B0604020202020204" pitchFamily="34" charset="0"/>
              </a:rPr>
              <a:t>quạt</a:t>
            </a:r>
            <a:r>
              <a:rPr lang="en-US" sz="2400" dirty="0">
                <a:latin typeface="UTM Avo" panose="02040603050506020204" pitchFamily="18" charset="0"/>
                <a:ea typeface="Calibri" panose="020F0502020204030204" pitchFamily="34" charset="0"/>
                <a:cs typeface="Arial" panose="020B0604020202020204" pitchFamily="34" charset="0"/>
              </a:rPr>
              <a:t> quay.</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4" name="TextBox 3">
            <a:extLst>
              <a:ext uri="{FF2B5EF4-FFF2-40B4-BE49-F238E27FC236}">
                <a16:creationId xmlns:a16="http://schemas.microsoft.com/office/drawing/2014/main" id="{A64857D4-2064-19C1-E478-3764265A18E9}"/>
              </a:ext>
            </a:extLst>
          </p:cNvPr>
          <p:cNvSpPr txBox="1"/>
          <p:nvPr/>
        </p:nvSpPr>
        <p:spPr>
          <a:xfrm>
            <a:off x="613114" y="4445028"/>
            <a:ext cx="6996375" cy="2239844"/>
          </a:xfrm>
          <a:prstGeom prst="rect">
            <a:avLst/>
          </a:prstGeom>
          <a:noFill/>
        </p:spPr>
        <p:txBody>
          <a:bodyPr wrap="square">
            <a:spAutoFit/>
          </a:bodyPr>
          <a:lstStyle/>
          <a:p>
            <a:pPr marL="457189" marR="0" lvl="0" indent="-457189"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latin typeface="UTM Avo" panose="02040603050506020204" pitchFamily="18" charset="0"/>
                <a:ea typeface="Calibri" panose="020F0502020204030204" pitchFamily="34" charset="0"/>
                <a:cs typeface="Arial" panose="020B0604020202020204" pitchFamily="34" charset="0"/>
              </a:rPr>
              <a:t>Kiểm tra độ sáng của đèn LED khi thay đổi tốc độ gió bằng cách: </a:t>
            </a:r>
            <a:r>
              <a:rPr lang="vi-VN" sz="2400" i="1" dirty="0">
                <a:latin typeface="UTM Avo" panose="02040603050506020204" pitchFamily="18" charset="0"/>
                <a:ea typeface="Calibri" panose="020F0502020204030204" pitchFamily="34" charset="0"/>
                <a:cs typeface="Arial" panose="020B0604020202020204" pitchFamily="34" charset="0"/>
              </a:rPr>
              <a:t>Che bớt ánh sáng chiếu lên bề mặt tấm pin và quan sát sự thay đổi độ sáng của đèn LED.</a:t>
            </a:r>
          </a:p>
        </p:txBody>
      </p:sp>
      <p:pic>
        <p:nvPicPr>
          <p:cNvPr id="5" name="Picture 4" descr="A solar panel with a light beam&#10;&#10;Description automatically generated with medium confidence">
            <a:extLst>
              <a:ext uri="{FF2B5EF4-FFF2-40B4-BE49-F238E27FC236}">
                <a16:creationId xmlns:a16="http://schemas.microsoft.com/office/drawing/2014/main" id="{615FA805-5578-C866-E530-885091B26250}"/>
              </a:ext>
            </a:extLst>
          </p:cNvPr>
          <p:cNvPicPr>
            <a:picLocks noChangeAspect="1"/>
          </p:cNvPicPr>
          <p:nvPr/>
        </p:nvPicPr>
        <p:blipFill rotWithShape="1">
          <a:blip r:embed="rId5">
            <a:clrChange>
              <a:clrFrom>
                <a:srgbClr val="FFFFFF"/>
              </a:clrFrom>
              <a:clrTo>
                <a:srgbClr val="FFFFFF">
                  <a:alpha val="0"/>
                </a:srgbClr>
              </a:clrTo>
            </a:clrChange>
          </a:blip>
          <a:srcRect l="13394" t="37904" r="20831" b="3757"/>
          <a:stretch/>
        </p:blipFill>
        <p:spPr>
          <a:xfrm>
            <a:off x="7894270" y="3396116"/>
            <a:ext cx="4297730" cy="3461884"/>
          </a:xfrm>
          <a:prstGeom prst="rect">
            <a:avLst/>
          </a:prstGeom>
          <a:solidFill>
            <a:srgbClr val="FFFAF7"/>
          </a:solidFill>
        </p:spPr>
      </p:pic>
      <p:sp>
        <p:nvSpPr>
          <p:cNvPr id="9" name="TextBox 8">
            <a:extLst>
              <a:ext uri="{FF2B5EF4-FFF2-40B4-BE49-F238E27FC236}">
                <a16:creationId xmlns:a16="http://schemas.microsoft.com/office/drawing/2014/main" id="{C0D8B48A-EC1F-0AF6-23CE-6300DDCF6C64}"/>
              </a:ext>
            </a:extLst>
          </p:cNvPr>
          <p:cNvSpPr txBox="1"/>
          <p:nvPr/>
        </p:nvSpPr>
        <p:spPr>
          <a:xfrm>
            <a:off x="613116" y="2307154"/>
            <a:ext cx="10696015" cy="1121846"/>
          </a:xfrm>
          <a:prstGeom prst="rect">
            <a:avLst/>
          </a:prstGeom>
          <a:noFill/>
        </p:spPr>
        <p:txBody>
          <a:bodyPr wrap="square">
            <a:spAutoFit/>
          </a:bodyPr>
          <a:lstStyle/>
          <a:p>
            <a:pPr marL="457189" indent="-457189" algn="just" defTabSz="1219170">
              <a:lnSpc>
                <a:spcPct val="150000"/>
              </a:lnSpc>
              <a:buFont typeface="Arial" panose="020B0604020202020204" pitchFamily="34" charset="0"/>
              <a:buChar char="•"/>
              <a:defRPr/>
            </a:pPr>
            <a:r>
              <a:rPr lang="en-US" sz="2400" dirty="0" err="1">
                <a:latin typeface="UTM Avo" panose="02040603050506020204" pitchFamily="18" charset="0"/>
                <a:ea typeface="Calibri" panose="020F0502020204030204" pitchFamily="34" charset="0"/>
                <a:cs typeface="Arial" panose="020B0604020202020204" pitchFamily="34" charset="0"/>
              </a:rPr>
              <a:t>Kiểm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chi </a:t>
            </a:r>
            <a:r>
              <a:rPr lang="en-US" sz="2400" dirty="0" err="1">
                <a:latin typeface="UTM Avo" panose="02040603050506020204" pitchFamily="18" charset="0"/>
                <a:ea typeface="Calibri" panose="020F0502020204030204" pitchFamily="34" charset="0"/>
                <a:cs typeface="Arial" panose="020B0604020202020204" pitchFamily="34" charset="0"/>
              </a:rPr>
              <a:t>tiết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lắp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ráp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đầy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đủ</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gọn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gàng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đúng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vị</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trí</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như</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sản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phẩm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mẫu</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Tree>
    <p:custDataLst>
      <p:tags r:id="rId1"/>
    </p:custDataLst>
    <p:extLst>
      <p:ext uri="{BB962C8B-B14F-4D97-AF65-F5344CB8AC3E}">
        <p14:creationId xmlns:p14="http://schemas.microsoft.com/office/powerpoint/2010/main" val="42042356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10BAEBD-1D4F-65AC-CE30-53D99215898B}"/>
            </a:ext>
          </a:extLst>
        </p:cNvPr>
        <p:cNvGrpSpPr/>
        <p:nvPr/>
      </p:nvGrpSpPr>
      <p:grpSpPr>
        <a:xfrm>
          <a:off x="0" y="0"/>
          <a:ext cx="0" cy="0"/>
          <a:chOff x="0" y="0"/>
          <a:chExt cx="0" cy="0"/>
        </a:xfrm>
      </p:grpSpPr>
      <p:sp>
        <p:nvSpPr>
          <p:cNvPr id="3" name="Snip Diagonal Corner Rectangle 5">
            <a:extLst>
              <a:ext uri="{FF2B5EF4-FFF2-40B4-BE49-F238E27FC236}">
                <a16:creationId xmlns:a16="http://schemas.microsoft.com/office/drawing/2014/main" id="{1E7BD1B3-B3B1-7CEE-ED71-05C867B988D1}"/>
              </a:ext>
            </a:extLst>
          </p:cNvPr>
          <p:cNvSpPr/>
          <p:nvPr/>
        </p:nvSpPr>
        <p:spPr>
          <a:xfrm>
            <a:off x="1432075" y="1937861"/>
            <a:ext cx="10353524" cy="1237482"/>
          </a:xfrm>
          <a:prstGeom prst="roundRect">
            <a:avLst>
              <a:gd name="adj" fmla="val 50000"/>
            </a:avLst>
          </a:prstGeom>
          <a:solidFill>
            <a:schemeClr val="accent1">
              <a:lumMod val="20000"/>
              <a:lumOff val="80000"/>
            </a:schemeClr>
          </a:solidFill>
          <a:ln w="25400" cap="flat" cmpd="sng" algn="ctr">
            <a:noFill/>
            <a:prstDash val="solid"/>
          </a:ln>
          <a:effectLst/>
        </p:spPr>
        <p:txBody>
          <a:bodyPr rtlCol="0" anchor="ctr"/>
          <a:lstStyle/>
          <a:p>
            <a:pPr lvl="0" algn="ctr" defTabSz="1219170">
              <a:lnSpc>
                <a:spcPct val="150000"/>
              </a:lnSpc>
              <a:buClrTx/>
              <a:defRPr/>
            </a:pPr>
            <a:r>
              <a:rPr lang="vi-VN" sz="2400" dirty="0">
                <a:latin typeface="UTM Avo" panose="02040603050506020204" pitchFamily="18" charset="0"/>
                <a:ea typeface="Calibri" panose="020F0502020204030204" pitchFamily="34" charset="0"/>
                <a:cs typeface="Arial" panose="020B0604020202020204" pitchFamily="34" charset="0"/>
              </a:rPr>
              <a:t>Tại sao người ta sử dụng dây dẫn điện từ tấm pin</a:t>
            </a:r>
            <a:endParaRPr lang="en-US" sz="2400" dirty="0">
              <a:latin typeface="UTM Avo" panose="02040603050506020204" pitchFamily="18" charset="0"/>
              <a:ea typeface="Calibri" panose="020F0502020204030204" pitchFamily="34" charset="0"/>
              <a:cs typeface="Arial" panose="020B0604020202020204" pitchFamily="34" charset="0"/>
            </a:endParaRPr>
          </a:p>
          <a:p>
            <a:pPr lvl="0" algn="ctr" defTabSz="1219170">
              <a:lnSpc>
                <a:spcPct val="150000"/>
              </a:lnSpc>
              <a:buClrTx/>
              <a:defRPr/>
            </a:pPr>
            <a:r>
              <a:rPr lang="vi-VN" sz="2400" dirty="0">
                <a:latin typeface="UTM Avo" panose="02040603050506020204" pitchFamily="18" charset="0"/>
                <a:ea typeface="Calibri" panose="020F0502020204030204" pitchFamily="34" charset="0"/>
                <a:cs typeface="Arial" panose="020B0604020202020204" pitchFamily="34" charset="0"/>
              </a:rPr>
              <a:t>đến đèn LED</a:t>
            </a:r>
            <a:r>
              <a:rPr lang="en-US" sz="2400" dirty="0">
                <a:latin typeface="UTM Avo" panose="02040603050506020204" pitchFamily="18" charset="0"/>
                <a:ea typeface="Calibri" panose="020F0502020204030204" pitchFamily="34" charset="0"/>
                <a:cs typeface="Arial" panose="020B0604020202020204" pitchFamily="34" charset="0"/>
              </a:rPr>
              <a:t> </a:t>
            </a:r>
            <a:r>
              <a:rPr lang="vi-VN" sz="2400" dirty="0">
                <a:latin typeface="UTM Avo" panose="02040603050506020204" pitchFamily="18" charset="0"/>
                <a:ea typeface="Calibri" panose="020F0502020204030204" pitchFamily="34" charset="0"/>
                <a:cs typeface="Arial" panose="020B0604020202020204" pitchFamily="34" charset="0"/>
              </a:rPr>
              <a:t>có màu sắc khác nhau?</a:t>
            </a:r>
          </a:p>
        </p:txBody>
      </p:sp>
      <p:pic>
        <p:nvPicPr>
          <p:cNvPr id="4" name="Picture 16">
            <a:extLst>
              <a:ext uri="{FF2B5EF4-FFF2-40B4-BE49-F238E27FC236}">
                <a16:creationId xmlns:a16="http://schemas.microsoft.com/office/drawing/2014/main" id="{1B56EE6E-BCD4-0E9A-4834-D672034A7F3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41073" y="2020337"/>
            <a:ext cx="1356598" cy="1353207"/>
          </a:xfrm>
          <a:prstGeom prst="rect">
            <a:avLst/>
          </a:prstGeom>
        </p:spPr>
      </p:pic>
      <p:sp>
        <p:nvSpPr>
          <p:cNvPr id="5" name="Snip Diagonal Corner Rectangle 11">
            <a:extLst>
              <a:ext uri="{FF2B5EF4-FFF2-40B4-BE49-F238E27FC236}">
                <a16:creationId xmlns:a16="http://schemas.microsoft.com/office/drawing/2014/main" id="{21F94C46-D004-625D-7B66-03D1A35520B2}"/>
              </a:ext>
            </a:extLst>
          </p:cNvPr>
          <p:cNvSpPr/>
          <p:nvPr/>
        </p:nvSpPr>
        <p:spPr>
          <a:xfrm>
            <a:off x="1432075" y="4107612"/>
            <a:ext cx="10353524" cy="1353207"/>
          </a:xfrm>
          <a:prstGeom prst="roundRect">
            <a:avLst/>
          </a:prstGeom>
          <a:solidFill>
            <a:schemeClr val="accent2">
              <a:lumMod val="20000"/>
              <a:lumOff val="80000"/>
            </a:schemeClr>
          </a:solidFill>
          <a:ln w="25400" cap="flat" cmpd="sng" algn="ctr">
            <a:noFill/>
            <a:prstDash val="solid"/>
          </a:ln>
          <a:effectLst/>
        </p:spPr>
        <p:txBody>
          <a:bodyPr rtlCol="0" anchor="ctr"/>
          <a:lstStyle/>
          <a:p>
            <a:pPr lvl="0" algn="just">
              <a:lnSpc>
                <a:spcPct val="150000"/>
              </a:lnSpc>
              <a:buClrTx/>
              <a:defRPr/>
            </a:pPr>
            <a:r>
              <a:rPr lang="vi-VN" sz="2400">
                <a:solidFill>
                  <a:srgbClr val="070A0A"/>
                </a:solidFill>
                <a:latin typeface="UTM Avo" panose="02040603050506020204" pitchFamily="18" charset="0"/>
                <a:ea typeface="+mn-ea"/>
                <a:cs typeface="Arial" panose="020B0604020202020204" pitchFamily="34" charset="0"/>
              </a:rPr>
              <a:t>Để phân biệt hai cực khác nhau của dòng điện (cực dương (+) là dây màu đỏ, cực âm (-) là dây màu đen hoặc trắng).</a:t>
            </a:r>
            <a:endParaRPr lang="vi-VN" sz="2400" dirty="0" err="1">
              <a:solidFill>
                <a:srgbClr val="070A0A"/>
              </a:solidFill>
              <a:latin typeface="UTM Avo" panose="02040603050506020204" pitchFamily="18" charset="0"/>
              <a:ea typeface="+mn-ea"/>
              <a:cs typeface="Arial" panose="020B0604020202020204" pitchFamily="34" charset="0"/>
            </a:endParaRPr>
          </a:p>
        </p:txBody>
      </p:sp>
      <p:sp>
        <p:nvSpPr>
          <p:cNvPr id="6" name="Arrow: Down 5">
            <a:extLst>
              <a:ext uri="{FF2B5EF4-FFF2-40B4-BE49-F238E27FC236}">
                <a16:creationId xmlns:a16="http://schemas.microsoft.com/office/drawing/2014/main" id="{99CB175F-BB8F-6448-2C10-EAE7E08EBAA8}"/>
              </a:ext>
            </a:extLst>
          </p:cNvPr>
          <p:cNvSpPr/>
          <p:nvPr/>
        </p:nvSpPr>
        <p:spPr>
          <a:xfrm>
            <a:off x="6304037" y="3362077"/>
            <a:ext cx="609600" cy="558800"/>
          </a:xfrm>
          <a:prstGeom prst="down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2489" dirty="0"/>
          </a:p>
        </p:txBody>
      </p:sp>
    </p:spTree>
    <p:custDataLst>
      <p:tags r:id="rId1"/>
    </p:custDataLst>
    <p:extLst>
      <p:ext uri="{BB962C8B-B14F-4D97-AF65-F5344CB8AC3E}">
        <p14:creationId xmlns:p14="http://schemas.microsoft.com/office/powerpoint/2010/main" val="2939607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832BB8C3-74BC-7BB1-9469-539C1A59D76C}"/>
            </a:ext>
          </a:extLst>
        </p:cNvPr>
        <p:cNvGrpSpPr/>
        <p:nvPr/>
      </p:nvGrpSpPr>
      <p:grpSpPr>
        <a:xfrm>
          <a:off x="0" y="0"/>
          <a:ext cx="0" cy="0"/>
          <a:chOff x="0" y="0"/>
          <a:chExt cx="0" cy="0"/>
        </a:xfrm>
      </p:grpSpPr>
      <p:sp>
        <p:nvSpPr>
          <p:cNvPr id="3" name="Snip Diagonal Corner Rectangle 5">
            <a:extLst>
              <a:ext uri="{FF2B5EF4-FFF2-40B4-BE49-F238E27FC236}">
                <a16:creationId xmlns:a16="http://schemas.microsoft.com/office/drawing/2014/main" id="{1D6B53FC-A5B3-7504-AD7F-2BD393F5A6CC}"/>
              </a:ext>
            </a:extLst>
          </p:cNvPr>
          <p:cNvSpPr/>
          <p:nvPr/>
        </p:nvSpPr>
        <p:spPr>
          <a:xfrm>
            <a:off x="1432075" y="1937861"/>
            <a:ext cx="10353524" cy="1237482"/>
          </a:xfrm>
          <a:prstGeom prst="roundRect">
            <a:avLst>
              <a:gd name="adj" fmla="val 50000"/>
            </a:avLst>
          </a:prstGeom>
          <a:solidFill>
            <a:schemeClr val="accent1">
              <a:lumMod val="20000"/>
              <a:lumOff val="80000"/>
            </a:schemeClr>
          </a:solidFill>
          <a:ln w="25400" cap="flat" cmpd="sng" algn="ctr">
            <a:noFill/>
            <a:prstDash val="solid"/>
          </a:ln>
          <a:effectLst/>
        </p:spPr>
        <p:txBody>
          <a:bodyPr rtlCol="0" anchor="ctr"/>
          <a:lstStyle/>
          <a:p>
            <a:pPr lvl="0" algn="ctr" defTabSz="1219170">
              <a:lnSpc>
                <a:spcPct val="150000"/>
              </a:lnSpc>
              <a:buClrTx/>
              <a:defRPr/>
            </a:pPr>
            <a:r>
              <a:rPr lang="vi-VN" sz="2400" dirty="0">
                <a:latin typeface="UTM Avo" panose="02040603050506020204" pitchFamily="18" charset="0"/>
                <a:ea typeface="Calibri" panose="020F0502020204030204" pitchFamily="34" charset="0"/>
                <a:cs typeface="Arial" panose="020B0604020202020204" pitchFamily="34" charset="0"/>
              </a:rPr>
              <a:t>Khi nối dây điện từ tấm pin với đầu nối dây và khi cắm</a:t>
            </a:r>
            <a:endParaRPr lang="en-US" sz="2400" dirty="0">
              <a:latin typeface="UTM Avo" panose="02040603050506020204" pitchFamily="18" charset="0"/>
              <a:ea typeface="Calibri" panose="020F0502020204030204" pitchFamily="34" charset="0"/>
              <a:cs typeface="Arial" panose="020B0604020202020204" pitchFamily="34" charset="0"/>
            </a:endParaRPr>
          </a:p>
          <a:p>
            <a:pPr lvl="0" algn="ctr" defTabSz="1219170">
              <a:lnSpc>
                <a:spcPct val="150000"/>
              </a:lnSpc>
              <a:buClrTx/>
              <a:defRPr/>
            </a:pPr>
            <a:r>
              <a:rPr lang="vi-VN" sz="2400" dirty="0">
                <a:latin typeface="UTM Avo" panose="02040603050506020204" pitchFamily="18" charset="0"/>
                <a:ea typeface="Calibri" panose="020F0502020204030204" pitchFamily="34" charset="0"/>
                <a:cs typeface="Arial" panose="020B0604020202020204" pitchFamily="34" charset="0"/>
              </a:rPr>
              <a:t>đèn LED vào đầu nối em cần chú ý điều gì? </a:t>
            </a:r>
          </a:p>
        </p:txBody>
      </p:sp>
      <p:pic>
        <p:nvPicPr>
          <p:cNvPr id="4" name="Picture 16">
            <a:extLst>
              <a:ext uri="{FF2B5EF4-FFF2-40B4-BE49-F238E27FC236}">
                <a16:creationId xmlns:a16="http://schemas.microsoft.com/office/drawing/2014/main" id="{F5712151-72F4-A3FE-6B01-289E9C6C504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41073" y="2020337"/>
            <a:ext cx="1356598" cy="1353207"/>
          </a:xfrm>
          <a:prstGeom prst="rect">
            <a:avLst/>
          </a:prstGeom>
        </p:spPr>
      </p:pic>
      <p:sp>
        <p:nvSpPr>
          <p:cNvPr id="5" name="Snip Diagonal Corner Rectangle 11">
            <a:extLst>
              <a:ext uri="{FF2B5EF4-FFF2-40B4-BE49-F238E27FC236}">
                <a16:creationId xmlns:a16="http://schemas.microsoft.com/office/drawing/2014/main" id="{6CCC82D4-FB6F-96B7-F80C-46B924F43CFB}"/>
              </a:ext>
            </a:extLst>
          </p:cNvPr>
          <p:cNvSpPr/>
          <p:nvPr/>
        </p:nvSpPr>
        <p:spPr>
          <a:xfrm>
            <a:off x="4178777" y="4107611"/>
            <a:ext cx="7606822" cy="2492885"/>
          </a:xfrm>
          <a:prstGeom prst="roundRect">
            <a:avLst/>
          </a:prstGeom>
          <a:solidFill>
            <a:schemeClr val="accent2">
              <a:lumMod val="20000"/>
              <a:lumOff val="80000"/>
            </a:schemeClr>
          </a:solidFill>
          <a:ln w="25400" cap="flat" cmpd="sng" algn="ctr">
            <a:noFill/>
            <a:prstDash val="solid"/>
          </a:ln>
          <a:effectLst/>
        </p:spPr>
        <p:txBody>
          <a:bodyPr rtlCol="0" anchor="ctr"/>
          <a:lstStyle/>
          <a:p>
            <a:pPr lvl="0" algn="just">
              <a:lnSpc>
                <a:spcPct val="150000"/>
              </a:lnSpc>
              <a:buClrTx/>
              <a:defRPr/>
            </a:pPr>
            <a:r>
              <a:rPr lang="vi-VN" sz="2400">
                <a:solidFill>
                  <a:srgbClr val="070A0A"/>
                </a:solidFill>
                <a:latin typeface="UTM Avo" panose="02040603050506020204" pitchFamily="18" charset="0"/>
                <a:ea typeface="+mn-ea"/>
                <a:cs typeface="Arial" panose="020B0604020202020204" pitchFamily="34" charset="0"/>
              </a:rPr>
              <a:t>Dây màu đỏ nối với đầu nối màu đỏ, dây màu đen nối với đầu nối màu trắng. Cắm chân dài của đèn LED vào đầu nối màu đỏ, chân ngắn của đèn LED vào đầu nối màu trắng. </a:t>
            </a:r>
          </a:p>
        </p:txBody>
      </p:sp>
      <p:sp>
        <p:nvSpPr>
          <p:cNvPr id="6" name="Arrow: Down 5">
            <a:extLst>
              <a:ext uri="{FF2B5EF4-FFF2-40B4-BE49-F238E27FC236}">
                <a16:creationId xmlns:a16="http://schemas.microsoft.com/office/drawing/2014/main" id="{26E57C66-BB16-1191-01E7-112E89262274}"/>
              </a:ext>
            </a:extLst>
          </p:cNvPr>
          <p:cNvSpPr/>
          <p:nvPr/>
        </p:nvSpPr>
        <p:spPr>
          <a:xfrm>
            <a:off x="6304037" y="3362077"/>
            <a:ext cx="609600" cy="558800"/>
          </a:xfrm>
          <a:prstGeom prst="down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2489" dirty="0"/>
          </a:p>
        </p:txBody>
      </p:sp>
      <p:pic>
        <p:nvPicPr>
          <p:cNvPr id="2" name="Picture 1" descr="A diagram of a solar panel&#10;&#10;Description automatically generated">
            <a:extLst>
              <a:ext uri="{FF2B5EF4-FFF2-40B4-BE49-F238E27FC236}">
                <a16:creationId xmlns:a16="http://schemas.microsoft.com/office/drawing/2014/main" id="{9C3DAE2B-21F6-EA87-CB0D-1E7E589542DE}"/>
              </a:ext>
            </a:extLst>
          </p:cNvPr>
          <p:cNvPicPr>
            <a:picLocks noChangeAspect="1"/>
          </p:cNvPicPr>
          <p:nvPr/>
        </p:nvPicPr>
        <p:blipFill rotWithShape="1">
          <a:blip r:embed="rId7">
            <a:clrChange>
              <a:clrFrom>
                <a:srgbClr val="FFFFFF"/>
              </a:clrFrom>
              <a:clrTo>
                <a:srgbClr val="FFFFFF">
                  <a:alpha val="0"/>
                </a:srgbClr>
              </a:clrTo>
            </a:clrChange>
          </a:blip>
          <a:srcRect l="78159" t="65453" r="10343" b="9905"/>
          <a:stretch/>
        </p:blipFill>
        <p:spPr>
          <a:xfrm>
            <a:off x="1841977" y="3429000"/>
            <a:ext cx="1782152" cy="3171496"/>
          </a:xfrm>
          <a:prstGeom prst="rect">
            <a:avLst/>
          </a:prstGeom>
        </p:spPr>
      </p:pic>
    </p:spTree>
    <p:custDataLst>
      <p:tags r:id="rId1"/>
    </p:custDataLst>
    <p:extLst>
      <p:ext uri="{BB962C8B-B14F-4D97-AF65-F5344CB8AC3E}">
        <p14:creationId xmlns:p14="http://schemas.microsoft.com/office/powerpoint/2010/main" val="1322414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3" presetClass="entr" presetSubtype="1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1B1B6D8A-AF84-4CEF-D769-D3C5C960D55C}"/>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0E934817-A92C-74E9-9CB7-E5A5D1B646B6}"/>
              </a:ext>
            </a:extLst>
          </p:cNvPr>
          <p:cNvSpPr/>
          <p:nvPr/>
        </p:nvSpPr>
        <p:spPr>
          <a:xfrm>
            <a:off x="0" y="1580653"/>
            <a:ext cx="12192000" cy="768847"/>
          </a:xfrm>
          <a:prstGeom prst="rect">
            <a:avLst/>
          </a:prstGeom>
          <a:solidFill>
            <a:schemeClr val="accent2">
              <a:lumMod val="20000"/>
              <a:lumOff val="80000"/>
            </a:schemeClr>
          </a:solidFill>
          <a:ln w="25400" cap="flat" cmpd="sng" algn="ctr">
            <a:noFill/>
            <a:prstDash val="solid"/>
          </a:ln>
          <a:effectLst/>
        </p:spPr>
        <p:txBody>
          <a:bodyPr rtlCol="0" anchor="ctr"/>
          <a:lstStyle/>
          <a:p>
            <a:pPr lvl="0" algn="ctr">
              <a:buClrTx/>
              <a:defRPr/>
            </a:pPr>
            <a:r>
              <a:rPr lang="en-VN" sz="2400" b="1" dirty="0">
                <a:solidFill>
                  <a:schemeClr val="tx1"/>
                </a:solidFill>
                <a:latin typeface="UTM Avo" panose="02040603050506020204" pitchFamily="18" charset="0"/>
                <a:ea typeface="+mn-ea"/>
                <a:cs typeface="Arial" panose="020B0604020202020204" pitchFamily="34" charset="0"/>
              </a:rPr>
              <a:t>NHIỆM VỤ 4: BÁO CÁO VÀ ĐÁNH GIÁ</a:t>
            </a:r>
          </a:p>
        </p:txBody>
      </p:sp>
      <p:graphicFrame>
        <p:nvGraphicFramePr>
          <p:cNvPr id="2" name="Table 1">
            <a:extLst>
              <a:ext uri="{FF2B5EF4-FFF2-40B4-BE49-F238E27FC236}">
                <a16:creationId xmlns:a16="http://schemas.microsoft.com/office/drawing/2014/main" id="{89C2978A-5DD3-E02B-BCFD-9A47BF97FE8C}"/>
              </a:ext>
            </a:extLst>
          </p:cNvPr>
          <p:cNvGraphicFramePr>
            <a:graphicFrameLocks noGrp="1"/>
          </p:cNvGraphicFramePr>
          <p:nvPr>
            <p:extLst>
              <p:ext uri="{D42A27DB-BD31-4B8C-83A1-F6EECF244321}">
                <p14:modId xmlns:p14="http://schemas.microsoft.com/office/powerpoint/2010/main" val="865591706"/>
              </p:ext>
            </p:extLst>
          </p:nvPr>
        </p:nvGraphicFramePr>
        <p:xfrm>
          <a:off x="396722" y="2479723"/>
          <a:ext cx="11398555" cy="4301866"/>
        </p:xfrm>
        <a:graphic>
          <a:graphicData uri="http://schemas.openxmlformats.org/drawingml/2006/table">
            <a:tbl>
              <a:tblPr firstRow="1" firstCol="1" bandRow="1"/>
              <a:tblGrid>
                <a:gridCol w="5646724">
                  <a:extLst>
                    <a:ext uri="{9D8B030D-6E8A-4147-A177-3AD203B41FA5}">
                      <a16:colId xmlns:a16="http://schemas.microsoft.com/office/drawing/2014/main" val="1749454496"/>
                    </a:ext>
                  </a:extLst>
                </a:gridCol>
                <a:gridCol w="1917277">
                  <a:extLst>
                    <a:ext uri="{9D8B030D-6E8A-4147-A177-3AD203B41FA5}">
                      <a16:colId xmlns:a16="http://schemas.microsoft.com/office/drawing/2014/main" val="4020922977"/>
                    </a:ext>
                  </a:extLst>
                </a:gridCol>
                <a:gridCol w="1917277">
                  <a:extLst>
                    <a:ext uri="{9D8B030D-6E8A-4147-A177-3AD203B41FA5}">
                      <a16:colId xmlns:a16="http://schemas.microsoft.com/office/drawing/2014/main" val="3240711960"/>
                    </a:ext>
                  </a:extLst>
                </a:gridCol>
                <a:gridCol w="1917277">
                  <a:extLst>
                    <a:ext uri="{9D8B030D-6E8A-4147-A177-3AD203B41FA5}">
                      <a16:colId xmlns:a16="http://schemas.microsoft.com/office/drawing/2014/main" val="1706025222"/>
                    </a:ext>
                  </a:extLst>
                </a:gridCol>
              </a:tblGrid>
              <a:tr h="557680">
                <a:tc row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TIÊU CHÍ</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gridSpan="3">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ĐÁNH GIÁ</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hMerge="1">
                  <a:txBody>
                    <a:bodyPr/>
                    <a:lstStyle/>
                    <a:p>
                      <a:endParaRPr lang="en-VN"/>
                    </a:p>
                  </a:txBody>
                  <a:tcPr/>
                </a:tc>
                <a:tc hMerge="1">
                  <a:txBody>
                    <a:bodyPr/>
                    <a:lstStyle/>
                    <a:p>
                      <a:endParaRPr lang="en-VN"/>
                    </a:p>
                  </a:txBody>
                  <a:tcPr/>
                </a:tc>
                <a:extLst>
                  <a:ext uri="{0D108BD9-81ED-4DB2-BD59-A6C34878D82A}">
                    <a16:rowId xmlns:a16="http://schemas.microsoft.com/office/drawing/2014/main" val="442253579"/>
                  </a:ext>
                </a:extLst>
              </a:tr>
              <a:tr h="558460">
                <a:tc vMerge="1">
                  <a:txBody>
                    <a:bodyPr/>
                    <a:lstStyle/>
                    <a:p>
                      <a:endParaRPr lang="en-VN"/>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extLst>
                  <a:ext uri="{0D108BD9-81ED-4DB2-BD59-A6C34878D82A}">
                    <a16:rowId xmlns:a16="http://schemas.microsoft.com/office/drawing/2014/main" val="4042187790"/>
                  </a:ext>
                </a:extLst>
              </a:tr>
              <a:tr h="10016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Các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bộ</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phận</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được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lắp</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ráp</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đầy</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đủ</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gọn</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gàng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đúng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vị</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trí</a:t>
                      </a:r>
                      <a:r>
                        <a:rPr lang="en-US" sz="2200" b="0" i="0" u="none" strike="noStrike" cap="none" dirty="0">
                          <a:solidFill>
                            <a:schemeClr val="tx1"/>
                          </a:solidFill>
                          <a:effectLst/>
                          <a:latin typeface="UTM Avo" panose="02040603050506020204" pitchFamily="18" charset="0"/>
                          <a:ea typeface="+mn-ea"/>
                          <a:cs typeface="+mn-cs"/>
                          <a:sym typeface="Arial"/>
                        </a:rPr>
                        <a:t>.</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91528830"/>
                  </a:ext>
                </a:extLst>
              </a:tr>
              <a:tr h="59124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Mối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ghép</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giữa</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các</a:t>
                      </a:r>
                      <a:r>
                        <a:rPr lang="en-US" sz="2200" b="0" i="0" u="none" strike="noStrike" cap="none" dirty="0">
                          <a:solidFill>
                            <a:schemeClr val="tx1"/>
                          </a:solidFill>
                          <a:effectLst/>
                          <a:latin typeface="UTM Avo" panose="02040603050506020204" pitchFamily="18" charset="0"/>
                          <a:ea typeface="+mn-ea"/>
                          <a:cs typeface="+mn-cs"/>
                          <a:sym typeface="Arial"/>
                        </a:rPr>
                        <a:t> chi </a:t>
                      </a:r>
                      <a:r>
                        <a:rPr lang="en-US" sz="2200" b="0" i="0" u="none" strike="noStrike" cap="none" dirty="0" err="1">
                          <a:solidFill>
                            <a:schemeClr val="tx1"/>
                          </a:solidFill>
                          <a:effectLst/>
                          <a:latin typeface="UTM Avo" panose="02040603050506020204" pitchFamily="18" charset="0"/>
                          <a:ea typeface="+mn-ea"/>
                          <a:cs typeface="+mn-cs"/>
                          <a:sym typeface="Arial"/>
                        </a:rPr>
                        <a:t>tiết</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chắc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chắn</a:t>
                      </a:r>
                      <a:r>
                        <a:rPr lang="en-US" sz="2200" b="0" i="0" u="none" strike="noStrike" cap="none" dirty="0">
                          <a:solidFill>
                            <a:schemeClr val="tx1"/>
                          </a:solidFill>
                          <a:effectLst/>
                          <a:latin typeface="UTM Avo" panose="02040603050506020204" pitchFamily="18" charset="0"/>
                          <a:ea typeface="+mn-ea"/>
                          <a:cs typeface="+mn-cs"/>
                          <a:sym typeface="Arial"/>
                        </a:rPr>
                        <a:t>.</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43596369"/>
                  </a:ext>
                </a:extLst>
              </a:tr>
              <a:tr h="59124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Đèn</a:t>
                      </a:r>
                      <a:r>
                        <a:rPr lang="en-US" sz="2200" b="0" i="0" u="none" strike="noStrike" cap="none" dirty="0">
                          <a:solidFill>
                            <a:schemeClr val="tx1"/>
                          </a:solidFill>
                          <a:effectLst/>
                          <a:latin typeface="UTM Avo" panose="02040603050506020204" pitchFamily="18" charset="0"/>
                          <a:ea typeface="+mn-ea"/>
                          <a:cs typeface="+mn-cs"/>
                          <a:sym typeface="Arial"/>
                        </a:rPr>
                        <a:t> LED </a:t>
                      </a:r>
                      <a:r>
                        <a:rPr lang="en-US" sz="2200" b="0" i="0" u="none" strike="noStrike" cap="none" dirty="0" err="1">
                          <a:solidFill>
                            <a:schemeClr val="tx1"/>
                          </a:solidFill>
                          <a:effectLst/>
                          <a:latin typeface="UTM Avo" panose="02040603050506020204" pitchFamily="18" charset="0"/>
                          <a:ea typeface="+mn-ea"/>
                          <a:cs typeface="+mn-cs"/>
                          <a:sym typeface="Arial"/>
                        </a:rPr>
                        <a:t>phát</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sáng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khi</a:t>
                      </a:r>
                      <a:r>
                        <a:rPr lang="en-US" sz="2200" b="0" i="0" u="none" strike="noStrike" cap="none" dirty="0">
                          <a:solidFill>
                            <a:schemeClr val="tx1"/>
                          </a:solidFill>
                          <a:effectLst/>
                          <a:latin typeface="UTM Avo" panose="02040603050506020204" pitchFamily="18" charset="0"/>
                          <a:ea typeface="+mn-ea"/>
                          <a:cs typeface="+mn-cs"/>
                          <a:sym typeface="Arial"/>
                        </a:rPr>
                        <a:t> cánh </a:t>
                      </a:r>
                      <a:r>
                        <a:rPr lang="en-US" sz="2200" b="0" i="0" u="none" strike="noStrike" cap="none" dirty="0" err="1">
                          <a:solidFill>
                            <a:schemeClr val="tx1"/>
                          </a:solidFill>
                          <a:effectLst/>
                          <a:latin typeface="UTM Avo" panose="02040603050506020204" pitchFamily="18" charset="0"/>
                          <a:ea typeface="+mn-ea"/>
                          <a:cs typeface="+mn-cs"/>
                          <a:sym typeface="Arial"/>
                        </a:rPr>
                        <a:t>quạt</a:t>
                      </a:r>
                      <a:r>
                        <a:rPr lang="en-US" sz="2200" b="0" i="0" u="none" strike="noStrike" cap="none" dirty="0">
                          <a:solidFill>
                            <a:schemeClr val="tx1"/>
                          </a:solidFill>
                          <a:effectLst/>
                          <a:latin typeface="UTM Avo" panose="02040603050506020204" pitchFamily="18" charset="0"/>
                          <a:ea typeface="+mn-ea"/>
                          <a:cs typeface="+mn-cs"/>
                          <a:sym typeface="Arial"/>
                        </a:rPr>
                        <a:t> quay. </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04565139"/>
                  </a:ext>
                </a:extLst>
              </a:tr>
              <a:tr h="10016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Độ</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sáng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đèn</a:t>
                      </a:r>
                      <a:r>
                        <a:rPr lang="en-US" sz="2200" b="0" i="0" u="none" strike="noStrike" cap="none" dirty="0">
                          <a:solidFill>
                            <a:schemeClr val="tx1"/>
                          </a:solidFill>
                          <a:effectLst/>
                          <a:latin typeface="UTM Avo" panose="02040603050506020204" pitchFamily="18" charset="0"/>
                          <a:ea typeface="+mn-ea"/>
                          <a:cs typeface="+mn-cs"/>
                          <a:sym typeface="Arial"/>
                        </a:rPr>
                        <a:t> LED </a:t>
                      </a:r>
                      <a:r>
                        <a:rPr lang="en-US" sz="2200" b="0" i="0" u="none" strike="noStrike" cap="none" dirty="0" err="1">
                          <a:solidFill>
                            <a:schemeClr val="tx1"/>
                          </a:solidFill>
                          <a:effectLst/>
                          <a:latin typeface="UTM Avo" panose="02040603050506020204" pitchFamily="18" charset="0"/>
                          <a:ea typeface="+mn-ea"/>
                          <a:cs typeface="+mn-cs"/>
                          <a:sym typeface="Arial"/>
                        </a:rPr>
                        <a:t>thay</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đổi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khi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thay</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đổi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tốc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độ</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gió</a:t>
                      </a:r>
                      <a:r>
                        <a:rPr lang="en-US" sz="2200" b="0" i="0" u="none" strike="noStrike" cap="none" dirty="0">
                          <a:solidFill>
                            <a:schemeClr val="tx1"/>
                          </a:solidFill>
                          <a:effectLst/>
                          <a:latin typeface="UTM Avo" panose="02040603050506020204" pitchFamily="18" charset="0"/>
                          <a:ea typeface="+mn-ea"/>
                          <a:cs typeface="+mn-cs"/>
                          <a:sym typeface="Arial"/>
                        </a:rPr>
                        <a:t>.</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98520153"/>
                  </a:ext>
                </a:extLst>
              </a:tr>
            </a:tbl>
          </a:graphicData>
        </a:graphic>
      </p:graphicFrame>
    </p:spTree>
    <p:custDataLst>
      <p:tags r:id="rId1"/>
    </p:custDataLst>
    <p:extLst>
      <p:ext uri="{BB962C8B-B14F-4D97-AF65-F5344CB8AC3E}">
        <p14:creationId xmlns:p14="http://schemas.microsoft.com/office/powerpoint/2010/main" val="3830081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6C5B671B-7435-92C8-AED1-86EFED3AE8C4}"/>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Rounded Rectangular Callout 29">
            <a:extLst>
              <a:ext uri="{FF2B5EF4-FFF2-40B4-BE49-F238E27FC236}">
                <a16:creationId xmlns:a16="http://schemas.microsoft.com/office/drawing/2014/main" id="{B38E289B-1FFC-433D-550E-F7BC0F31F3D3}"/>
              </a:ext>
            </a:extLst>
          </p:cNvPr>
          <p:cNvSpPr/>
          <p:nvPr/>
        </p:nvSpPr>
        <p:spPr>
          <a:xfrm>
            <a:off x="1290629" y="1939174"/>
            <a:ext cx="10558593" cy="1770978"/>
          </a:xfrm>
          <a:prstGeom prst="wedgeRoundRectCallout">
            <a:avLst>
              <a:gd name="adj1" fmla="val -35706"/>
              <a:gd name="adj2" fmla="val 79682"/>
              <a:gd name="adj3" fmla="val 16667"/>
            </a:avLst>
          </a:prstGeom>
          <a:solidFill>
            <a:srgbClr val="FFFFFF"/>
          </a:solidFill>
          <a:ln w="25400" cap="flat" cmpd="sng" algn="ctr">
            <a:solidFill>
              <a:schemeClr val="accent2"/>
            </a:solidFill>
            <a:prstDash val="solid"/>
          </a:ln>
          <a:effectLst/>
        </p:spPr>
        <p:txBody>
          <a:bodyPr rtlCol="0" anchor="ctr"/>
          <a:lstStyle/>
          <a:p>
            <a:pPr algn="just">
              <a:lnSpc>
                <a:spcPct val="150000"/>
              </a:lnSpc>
              <a:buClrTx/>
              <a:defRPr/>
            </a:pPr>
            <a:r>
              <a:rPr lang="vi-VN" sz="2400" dirty="0">
                <a:solidFill>
                  <a:schemeClr val="tx1"/>
                </a:solidFill>
                <a:latin typeface="UTM Avo" panose="02040603050506020204" pitchFamily="18" charset="0"/>
                <a:ea typeface="SimSun" panose="02010600030101010101" pitchFamily="2" charset="-122"/>
                <a:cs typeface="Arial" panose="020B0604020202020204" pitchFamily="34" charset="0"/>
              </a:rPr>
              <a:t>Căn cứ vào các bước thực hiện và tiêu chí đánh giá đã đề ra, các em hãy tiến hành </a:t>
            </a:r>
            <a:r>
              <a:rPr lang="vi-VN" sz="2400" i="1" dirty="0">
                <a:solidFill>
                  <a:schemeClr val="tx1"/>
                </a:solidFill>
                <a:latin typeface="UTM Avo" panose="02040603050506020204" pitchFamily="18" charset="0"/>
                <a:ea typeface="SimSun" panose="02010600030101010101" pitchFamily="2" charset="-122"/>
                <a:cs typeface="Arial" panose="020B0604020202020204" pitchFamily="34" charset="0"/>
              </a:rPr>
              <a:t>thực hiện lắp ráp mô hình điện dùng năng lượng mặt trời</a:t>
            </a:r>
          </a:p>
        </p:txBody>
      </p:sp>
      <p:pic>
        <p:nvPicPr>
          <p:cNvPr id="3" name="Picture 2" descr="Animated Teacher Presentation for Education Free PNG | PNG All">
            <a:extLst>
              <a:ext uri="{FF2B5EF4-FFF2-40B4-BE49-F238E27FC236}">
                <a16:creationId xmlns:a16="http://schemas.microsoft.com/office/drawing/2014/main" id="{B9F3ACF3-EA97-9CF9-974B-7C76C45EE4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779" y="3429001"/>
            <a:ext cx="4427163" cy="36755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a:extLst>
              <a:ext uri="{FF2B5EF4-FFF2-40B4-BE49-F238E27FC236}">
                <a16:creationId xmlns:a16="http://schemas.microsoft.com/office/drawing/2014/main" id="{0F73FFAE-9496-C82C-E687-2BE666AB43D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565816" y="4680488"/>
            <a:ext cx="6199323" cy="2177512"/>
          </a:xfrm>
          <a:prstGeom prst="rect">
            <a:avLst/>
          </a:prstGeom>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C5D8720C-E6AE-38A8-17FA-2D68AEB51C2B}"/>
            </a:ext>
          </a:extLst>
        </p:cNvPr>
        <p:cNvGrpSpPr/>
        <p:nvPr/>
      </p:nvGrpSpPr>
      <p:grpSpPr>
        <a:xfrm>
          <a:off x="0" y="0"/>
          <a:ext cx="0" cy="0"/>
          <a:chOff x="0" y="0"/>
          <a:chExt cx="0" cy="0"/>
        </a:xfrm>
      </p:grpSpPr>
      <p:sp>
        <p:nvSpPr>
          <p:cNvPr id="2" name="Rounded Rectangular Callout 29">
            <a:extLst>
              <a:ext uri="{FF2B5EF4-FFF2-40B4-BE49-F238E27FC236}">
                <a16:creationId xmlns:a16="http://schemas.microsoft.com/office/drawing/2014/main" id="{9476E5F7-4325-6373-FDA5-EB69BB186891}"/>
              </a:ext>
            </a:extLst>
          </p:cNvPr>
          <p:cNvSpPr/>
          <p:nvPr/>
        </p:nvSpPr>
        <p:spPr>
          <a:xfrm>
            <a:off x="1290628" y="2177511"/>
            <a:ext cx="10558593" cy="1374985"/>
          </a:xfrm>
          <a:prstGeom prst="wedgeRoundRectCallout">
            <a:avLst>
              <a:gd name="adj1" fmla="val -35706"/>
              <a:gd name="adj2" fmla="val 79682"/>
              <a:gd name="adj3" fmla="val 16667"/>
            </a:avLst>
          </a:prstGeom>
          <a:solidFill>
            <a:srgbClr val="FFFFFF"/>
          </a:solidFill>
          <a:ln w="25400" cap="flat" cmpd="sng" algn="ctr">
            <a:solidFill>
              <a:schemeClr val="accent2"/>
            </a:solidFill>
            <a:prstDash val="solid"/>
          </a:ln>
          <a:effectLst/>
        </p:spPr>
        <p:txBody>
          <a:bodyPr rtlCol="0" anchor="ctr"/>
          <a:lstStyle/>
          <a:p>
            <a:pPr algn="just">
              <a:lnSpc>
                <a:spcPct val="150000"/>
              </a:lnSpc>
              <a:buClrTx/>
              <a:defRPr/>
            </a:pPr>
            <a:r>
              <a:rPr lang="vi-VN" sz="2400" dirty="0">
                <a:solidFill>
                  <a:schemeClr val="tx1"/>
                </a:solidFill>
                <a:latin typeface="UTM Avo" panose="02040603050506020204" pitchFamily="18" charset="0"/>
                <a:ea typeface="SimSun" panose="02010600030101010101" pitchFamily="2" charset="-122"/>
                <a:cs typeface="Arial" panose="020B0604020202020204" pitchFamily="34" charset="0"/>
              </a:rPr>
              <a:t>Các em hãy cùng nhau </a:t>
            </a:r>
            <a:r>
              <a:rPr lang="vi-VN" sz="2400" b="1" dirty="0">
                <a:solidFill>
                  <a:schemeClr val="tx1"/>
                </a:solidFill>
                <a:latin typeface="UTM Avo" panose="02040603050506020204" pitchFamily="18" charset="0"/>
                <a:ea typeface="SimSun" panose="02010600030101010101" pitchFamily="2" charset="-122"/>
                <a:cs typeface="Arial" panose="020B0604020202020204" pitchFamily="34" charset="0"/>
              </a:rPr>
              <a:t>hoàn thiện </a:t>
            </a:r>
            <a:r>
              <a:rPr lang="vi-VN" sz="2400" dirty="0">
                <a:solidFill>
                  <a:schemeClr val="tx1"/>
                </a:solidFill>
                <a:latin typeface="UTM Avo" panose="02040603050506020204" pitchFamily="18" charset="0"/>
                <a:ea typeface="SimSun" panose="02010600030101010101" pitchFamily="2" charset="-122"/>
                <a:cs typeface="Arial" panose="020B0604020202020204" pitchFamily="34" charset="0"/>
              </a:rPr>
              <a:t>việc lắp ráp và thử nghiệm mô hình điện dùng năng lượng mặt trời của nhóm mình.</a:t>
            </a:r>
          </a:p>
        </p:txBody>
      </p:sp>
      <p:pic>
        <p:nvPicPr>
          <p:cNvPr id="3" name="Picture 2" descr="Animated Teacher Presentation for Education Free PNG | PNG All">
            <a:extLst>
              <a:ext uri="{FF2B5EF4-FFF2-40B4-BE49-F238E27FC236}">
                <a16:creationId xmlns:a16="http://schemas.microsoft.com/office/drawing/2014/main" id="{655032F7-2BE1-01E9-327C-821E9BCC05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779" y="3429001"/>
            <a:ext cx="4427163" cy="36755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a:extLst>
              <a:ext uri="{FF2B5EF4-FFF2-40B4-BE49-F238E27FC236}">
                <a16:creationId xmlns:a16="http://schemas.microsoft.com/office/drawing/2014/main" id="{C4653028-DBE3-6200-182A-A20BBEF9B76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565816" y="4680488"/>
            <a:ext cx="6199323" cy="2177512"/>
          </a:xfrm>
          <a:prstGeom prst="rect">
            <a:avLst/>
          </a:prstGeom>
        </p:spPr>
      </p:pic>
    </p:spTree>
    <p:custDataLst>
      <p:tags r:id="rId1"/>
    </p:custDataLst>
    <p:extLst>
      <p:ext uri="{BB962C8B-B14F-4D97-AF65-F5344CB8AC3E}">
        <p14:creationId xmlns:p14="http://schemas.microsoft.com/office/powerpoint/2010/main" val="3990286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5" y="1388869"/>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4" name="Rectangle: Rounded Corners 7">
            <a:extLst>
              <a:ext uri="{FF2B5EF4-FFF2-40B4-BE49-F238E27FC236}">
                <a16:creationId xmlns:a16="http://schemas.microsoft.com/office/drawing/2014/main" id="{19849D5B-46C5-1A1E-ACEE-A204D8342B7F}"/>
              </a:ext>
            </a:extLst>
          </p:cNvPr>
          <p:cNvSpPr/>
          <p:nvPr/>
        </p:nvSpPr>
        <p:spPr>
          <a:xfrm>
            <a:off x="2362605" y="2647758"/>
            <a:ext cx="7466787" cy="1562484"/>
          </a:xfrm>
          <a:prstGeom prst="roundRect">
            <a:avLst>
              <a:gd name="adj" fmla="val 7946"/>
            </a:avLst>
          </a:prstGeom>
          <a:solidFill>
            <a:sysClr val="window" lastClr="FFFFFF"/>
          </a:solidFill>
          <a:ln w="12700" cap="flat" cmpd="sng" algn="ctr">
            <a:solidFill>
              <a:srgbClr val="5B9BD5"/>
            </a:solidFill>
            <a:prstDash val="solid"/>
            <a:miter lim="800000"/>
          </a:ln>
          <a:effectLst/>
        </p:spPr>
        <p:txBody>
          <a:bodyPr bIns="144000" rtlCol="0" anchor="ctr"/>
          <a:lstStyle/>
          <a:p>
            <a:pPr lvl="0" algn="ctr" defTabSz="1219261">
              <a:lnSpc>
                <a:spcPct val="150000"/>
              </a:lnSpc>
              <a:buClrTx/>
              <a:defRPr/>
            </a:pPr>
            <a:r>
              <a:rPr lang="vi-VN" sz="2400" kern="1200" dirty="0">
                <a:latin typeface="UTM Avo"/>
                <a:ea typeface="+mn-ea"/>
                <a:cs typeface="+mn-cs"/>
                <a:sym typeface="+mn-lt"/>
              </a:rPr>
              <a:t>Hoàn thiện sản phẩm mô hình điện </a:t>
            </a:r>
          </a:p>
          <a:p>
            <a:pPr lvl="0" algn="ctr" defTabSz="1219261">
              <a:lnSpc>
                <a:spcPct val="150000"/>
              </a:lnSpc>
              <a:buClrTx/>
              <a:defRPr/>
            </a:pPr>
            <a:r>
              <a:rPr lang="vi-VN" sz="2400" kern="1200" dirty="0">
                <a:latin typeface="UTM Avo"/>
                <a:ea typeface="+mn-ea"/>
                <a:cs typeface="+mn-cs"/>
                <a:sym typeface="+mn-lt"/>
              </a:rPr>
              <a:t>dùng năng lượng mặt trời. </a:t>
            </a:r>
          </a:p>
        </p:txBody>
      </p:sp>
    </p:spTree>
    <p:custDataLst>
      <p:tags r:id="rId1"/>
    </p:custDataLst>
    <p:extLst>
      <p:ext uri="{BB962C8B-B14F-4D97-AF65-F5344CB8AC3E}">
        <p14:creationId xmlns:p14="http://schemas.microsoft.com/office/powerpoint/2010/main" val="702637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0"/>
  <p:tag name="ARTICULATE_DESIGN_ID_OFFICE THEME" val="BkUTYClu"/>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9. Mô hình máy phát điện gió</Template>
  <TotalTime>57</TotalTime>
  <Words>1201</Words>
  <Application>Microsoft Office PowerPoint</Application>
  <PresentationFormat>Widescreen</PresentationFormat>
  <Paragraphs>134</Paragraphs>
  <Slides>35</Slides>
  <Notes>33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35</vt:i4>
      </vt:variant>
    </vt:vector>
  </HeadingPairs>
  <TitlesOfParts>
    <vt:vector size="43" baseType="lpstr">
      <vt:lpstr>Calibri Light</vt:lpstr>
      <vt:lpstr>Aptos</vt:lpstr>
      <vt:lpstr>Arial</vt:lpstr>
      <vt:lpstr>Calibri</vt:lpstr>
      <vt:lpstr>UTM Avo</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9Slide.vn</dc:subject>
  <dc:creator>Phuong Vin</dc:creator>
  <dc:description>9Slide.vn</dc:description>
  <cp:lastModifiedBy>Vân Anh Vũ</cp:lastModifiedBy>
  <cp:revision>37</cp:revision>
  <dcterms:created xsi:type="dcterms:W3CDTF">2025-03-03T09:52:50Z</dcterms:created>
  <dcterms:modified xsi:type="dcterms:W3CDTF">2025-03-05T04:06:29Z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