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 id="2147483684" r:id="rId4"/>
    <p:sldMasterId id="2147483708" r:id="rId5"/>
  </p:sldMasterIdLst>
  <p:notesMasterIdLst>
    <p:notesMasterId r:id="rId37"/>
  </p:notesMasterIdLst>
  <p:sldIdLst>
    <p:sldId id="256" r:id="rId6"/>
    <p:sldId id="257" r:id="rId7"/>
    <p:sldId id="1058" r:id="rId8"/>
    <p:sldId id="270" r:id="rId9"/>
    <p:sldId id="271" r:id="rId10"/>
    <p:sldId id="273" r:id="rId11"/>
    <p:sldId id="1061" r:id="rId12"/>
    <p:sldId id="1062" r:id="rId13"/>
    <p:sldId id="1059" r:id="rId14"/>
    <p:sldId id="1060" r:id="rId15"/>
    <p:sldId id="998" r:id="rId16"/>
    <p:sldId id="1063" r:id="rId17"/>
    <p:sldId id="263" r:id="rId18"/>
    <p:sldId id="947" r:id="rId19"/>
    <p:sldId id="1017" r:id="rId20"/>
    <p:sldId id="1064" r:id="rId21"/>
    <p:sldId id="1030" r:id="rId22"/>
    <p:sldId id="1052" r:id="rId23"/>
    <p:sldId id="1065" r:id="rId24"/>
    <p:sldId id="1066" r:id="rId25"/>
    <p:sldId id="1067" r:id="rId26"/>
    <p:sldId id="1068" r:id="rId27"/>
    <p:sldId id="1069" r:id="rId28"/>
    <p:sldId id="1070" r:id="rId29"/>
    <p:sldId id="1071" r:id="rId30"/>
    <p:sldId id="1072" r:id="rId31"/>
    <p:sldId id="1073" r:id="rId32"/>
    <p:sldId id="268" r:id="rId33"/>
    <p:sldId id="291" r:id="rId34"/>
    <p:sldId id="836" r:id="rId35"/>
    <p:sldId id="267" r:id="rId36"/>
  </p:sldIdLst>
  <p:sldSz cx="12192000" cy="6858000"/>
  <p:notesSz cx="6858000" cy="9144000"/>
  <p:embeddedFontLst>
    <p:embeddedFont>
      <p:font typeface="Cambria Math" panose="02040503050406030204" pitchFamily="18" charset="0"/>
      <p:regular r:id="rId38"/>
    </p:embeddedFont>
    <p:embeddedFont>
      <p:font typeface="UTM Avo" panose="02040603050506020204" pitchFamily="18" charset="0"/>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9" roundtripDataSignature="AMtx7mg+TKISDTokyxyqbwrhPLkfeGhRr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 lastIdx="1" clrIdx="0"/>
  <p:cmAuthor id="1" name="vanle562004@gmail.com" initials="" lastIdx="1" clrIdx="1">
    <p:extLst>
      <p:ext uri="{19B8F6BF-5375-455C-9EA6-DF929625EA0E}">
        <p15:presenceInfo xmlns:p15="http://schemas.microsoft.com/office/powerpoint/2012/main" userId="8dde7f88f6d4447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6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01" d="100"/>
          <a:sy n="101" d="100"/>
        </p:scale>
        <p:origin x="48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2.fntdata"/><Relationship Id="rId21" Type="http://schemas.openxmlformats.org/officeDocument/2006/relationships/slide" Target="slides/slide16.xml"/><Relationship Id="rId34" Type="http://schemas.openxmlformats.org/officeDocument/2006/relationships/slide" Target="slides/slide29.xml"/><Relationship Id="rId50"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font" Target="fonts/font3.fntdata"/><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customschemas.google.com/relationships/presentationmetadata" Target="meta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1.fntdata"/><Relationship Id="rId20" Type="http://schemas.openxmlformats.org/officeDocument/2006/relationships/slide" Target="slides/slide15.xml"/><Relationship Id="rId54"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11-28T09:32:41.516" idx="1">
    <p:pos x="10" y="10"/>
    <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BC1HAPoI"/>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247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1122D-90A2-1D9E-9C1C-EEC5B4865F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E4DCB-39B0-DAC0-5101-820C1E4C49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0CC9D-D431-2425-9C9D-0A1791E442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CC1FE2-9390-7870-E69F-C3472727A73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7902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E6FA5-43DC-30FC-98A0-7E3CADC402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13123-0E85-82B8-F4F3-4CDEDC2E3C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670044-2CFE-2797-FB1E-B8D61BB7E0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5B8EE2-15AA-C9E9-03E4-ECD2F5C343D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277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32436-7AEA-111E-56D1-A5063B31E6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13AED7-129C-61C9-ECC1-28ADCD2B84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BBA3A-D086-0363-D3EC-F5A8A18F38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614A93-4D8D-B094-8FD9-EE78F94153C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2149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05142-1CB4-7328-D40E-A48FD4C25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01ED6-DD67-DD0A-D9F3-9BE6996D9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F9494D-9F73-937A-84D6-6F52748A2C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888C39-32CD-AAFA-9B3E-9E82C1C27C5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6803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518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214A4D7C-D2F0-F1C6-2E9B-39AB4BDA6921}"/>
            </a:ext>
          </a:extLst>
        </p:cNvPr>
        <p:cNvGrpSpPr/>
        <p:nvPr/>
      </p:nvGrpSpPr>
      <p:grpSpPr>
        <a:xfrm>
          <a:off x="0" y="0"/>
          <a:ext cx="0" cy="0"/>
          <a:chOff x="0" y="0"/>
          <a:chExt cx="0" cy="0"/>
        </a:xfrm>
      </p:grpSpPr>
      <p:sp>
        <p:nvSpPr>
          <p:cNvPr id="178" name="Google Shape;178;p4:notes">
            <a:extLst>
              <a:ext uri="{FF2B5EF4-FFF2-40B4-BE49-F238E27FC236}">
                <a16:creationId xmlns:a16="http://schemas.microsoft.com/office/drawing/2014/main" id="{D4EF0F9B-D889-9E86-BE26-9A202EE2332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a:extLst>
              <a:ext uri="{FF2B5EF4-FFF2-40B4-BE49-F238E27FC236}">
                <a16:creationId xmlns:a16="http://schemas.microsoft.com/office/drawing/2014/main" id="{6ECA8421-D8CA-A815-5009-21D2550895B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4440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32D3237C-E9C2-2B90-AF1A-FB6F24431C81}"/>
            </a:ext>
          </a:extLst>
        </p:cNvPr>
        <p:cNvGrpSpPr/>
        <p:nvPr/>
      </p:nvGrpSpPr>
      <p:grpSpPr>
        <a:xfrm>
          <a:off x="0" y="0"/>
          <a:ext cx="0" cy="0"/>
          <a:chOff x="0" y="0"/>
          <a:chExt cx="0" cy="0"/>
        </a:xfrm>
      </p:grpSpPr>
      <p:sp>
        <p:nvSpPr>
          <p:cNvPr id="178" name="Google Shape;178;p4:notes">
            <a:extLst>
              <a:ext uri="{FF2B5EF4-FFF2-40B4-BE49-F238E27FC236}">
                <a16:creationId xmlns:a16="http://schemas.microsoft.com/office/drawing/2014/main" id="{33464B09-CBFF-E4D1-F8A0-5CD9D08CEDB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a:extLst>
              <a:ext uri="{FF2B5EF4-FFF2-40B4-BE49-F238E27FC236}">
                <a16:creationId xmlns:a16="http://schemas.microsoft.com/office/drawing/2014/main" id="{D669B3DC-9DB0-1C88-8FC3-46C5E7D8208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013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E2D8B31E-B34A-43D0-AAD8-A8ADA4E2D5A5}"/>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4CB3F311-0340-EDDB-3394-7D5E06046A8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7D110EE2-1B7F-1840-4FDB-936B2339D9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9120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BBB6B2F5-E97A-C49B-C065-5C0BF0F727D5}"/>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9A72852F-4652-395C-A98F-142C56F5AE8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8B219D23-3C71-E974-EEFC-97090272749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899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99478CFF-DECE-B857-C656-5A3194EC081C}"/>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17FB5B9D-DD3E-F47A-5C08-78BEBEDA3DB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2500946F-7E6C-3437-D59C-2C50FE10EA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4627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1E1B8387-1740-D933-308E-4C03FFB68C12}"/>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222FF374-2E18-6A40-F105-499C0117703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41516817-18D8-88F4-4B99-AB21B95A828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3223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8125299D-B102-8B08-6080-86C4974EFFEF}"/>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78D32257-AAC6-CD2B-3662-DB97ACE86FC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599D51D3-45ED-A358-B03C-981B9E16BF5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4309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A6470DF0-517A-A2AF-8EA2-CBC0644C72AF}"/>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ECEEC2A8-EFF4-1B52-A233-7E91A6F3BBA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4180E74D-E28B-C69B-7642-2C248124BFE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5550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BD42B58F-76B5-0473-CB34-39E6238B76C3}"/>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A0DB70B4-476C-AEBD-E512-1C1F400AC24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AC75D1D0-8A2C-553F-7B8D-2E5A3412E66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400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B8C6EB8E-09DD-CFF8-ECA8-4CDAEB6F6983}"/>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B69112BC-58FB-615E-53C2-15089307EB6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306E06AD-76D2-8CD3-A9B4-BE3C80FE199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1167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B7D0C870-FCB2-0059-D111-A691AA4191ED}"/>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CA143C72-4FF9-90B3-2168-B186585AAC0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69FC461F-DB0B-9016-0451-0A59EB6586F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1748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9F0A22CB-DD1F-7287-67FC-72CCBA2C2747}"/>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45BF3A15-1D3A-C6C5-D66C-0FFDA5C2E3F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E35AA9DF-60EE-D02C-169E-976C8CB00A0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5964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13CE5B6F-1256-E691-31D0-1EFD87ACAD32}"/>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7B9DD606-EA40-DD05-FB5C-C10BBEAF11E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8701C752-092E-2D56-8E6D-D3BC54C177F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1592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9527F9A4-AFCC-DDD1-AFCE-6A0DCBDDBBCD}"/>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4AAA192C-7A0A-73C8-5E42-E27F5970A3E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AEC294DC-E2E7-461D-41A4-D381EC9C1C6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1093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20B2AF49-7116-C881-BA35-987240EB71AC}"/>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97C303B3-96DE-91E3-3F1F-19ACD19B0F3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7" name="Google Shape;207;p10:notes">
            <a:extLst>
              <a:ext uri="{FF2B5EF4-FFF2-40B4-BE49-F238E27FC236}">
                <a16:creationId xmlns:a16="http://schemas.microsoft.com/office/drawing/2014/main" id="{421BAFA9-A09B-98F9-A136-960F0D51742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13993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162756E1-67C4-BFD2-1BFB-57806CFEA4CF}"/>
            </a:ext>
          </a:extLst>
        </p:cNvPr>
        <p:cNvGrpSpPr/>
        <p:nvPr/>
      </p:nvGrpSpPr>
      <p:grpSpPr>
        <a:xfrm>
          <a:off x="0" y="0"/>
          <a:ext cx="0" cy="0"/>
          <a:chOff x="0" y="0"/>
          <a:chExt cx="0" cy="0"/>
        </a:xfrm>
      </p:grpSpPr>
      <p:sp>
        <p:nvSpPr>
          <p:cNvPr id="206" name="Google Shape;206;p10:notes">
            <a:extLst>
              <a:ext uri="{FF2B5EF4-FFF2-40B4-BE49-F238E27FC236}">
                <a16:creationId xmlns:a16="http://schemas.microsoft.com/office/drawing/2014/main" id="{75CE7C6E-D476-B7FA-F679-CCB497B4E8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a:extLst>
              <a:ext uri="{FF2B5EF4-FFF2-40B4-BE49-F238E27FC236}">
                <a16:creationId xmlns:a16="http://schemas.microsoft.com/office/drawing/2014/main" id="{7EEE232A-EF85-F6AC-EF20-9FB7566F575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7431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3623753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0"/>
          <p:cNvSpPr>
            <a:spLocks noGrp="1"/>
          </p:cNvSpPr>
          <p:nvPr>
            <p:ph type="pic" idx="2"/>
          </p:nvPr>
        </p:nvSpPr>
        <p:spPr>
          <a:xfrm>
            <a:off x="5183188" y="987425"/>
            <a:ext cx="6172200" cy="4873625"/>
          </a:xfrm>
          <a:prstGeom prst="rect">
            <a:avLst/>
          </a:prstGeom>
          <a:noFill/>
          <a:ln>
            <a:noFill/>
          </a:ln>
        </p:spPr>
      </p:sp>
      <p:sp>
        <p:nvSpPr>
          <p:cNvPr id="143" name="Google Shape;143;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9752340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351466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817812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907968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462498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30983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580531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102956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828928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5017176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919385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869400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885488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647683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008514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501418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539384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982823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178876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795097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001750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76422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432392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23023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77903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020858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60966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494565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13071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440152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27110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02848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6868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ags" Target="../tags/tag1.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1.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3/5/2025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41077813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60880094"/>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8000" b="-8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3/5/2025</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0540620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comments" Target="../comments/comment1.xml"/><Relationship Id="rId5" Type="http://schemas.openxmlformats.org/officeDocument/2006/relationships/image" Target="../media/image4.png"/><Relationship Id="rId4" Type="http://schemas.openxmlformats.org/officeDocument/2006/relationships/hyperlink" Target="https://www.hoc10.vn/doc-sach/toan-9-tap-2/1/700/110"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jp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jpe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jp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3.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jpg"/><Relationship Id="rId1" Type="http://schemas.openxmlformats.org/officeDocument/2006/relationships/slideLayout" Target="../slideLayouts/slideLayout44.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hyperlink" Target="https://www.hoc10.vn/doc-sach/toan-9-tap-2/1/700/11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30.png"/><Relationship Id="rId4" Type="http://schemas.openxmlformats.org/officeDocument/2006/relationships/image" Target="../media/image290.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310.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36.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hyperlink" Target="https://www.hoc10.vn/doc-sach/toan-9-tap-2/1/700/111"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8.xml"/><Relationship Id="rId1" Type="http://schemas.openxmlformats.org/officeDocument/2006/relationships/slideLayout" Target="../slideLayouts/slideLayout27.xml"/><Relationship Id="rId4" Type="http://schemas.openxmlformats.org/officeDocument/2006/relationships/image" Target="../media/image44.jpg"/></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9.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0"/>
            <a:ext cx="26810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rgbClr val="FFFFFF"/>
                </a:solidFill>
                <a:latin typeface="UTM Avo" panose="02040603050506020204" pitchFamily="18" charset="0"/>
                <a:sym typeface="Arial"/>
              </a:rPr>
              <a:t>TOÁN 9</a:t>
            </a:r>
            <a:endParaRPr dirty="0">
              <a:latin typeface="UTM Avo" panose="02040603050506020204" pitchFamily="18" charset="0"/>
            </a:endParaRPr>
          </a:p>
        </p:txBody>
      </p:sp>
      <p:sp>
        <p:nvSpPr>
          <p:cNvPr id="164" name="Google Shape;164;p1"/>
          <p:cNvSpPr/>
          <p:nvPr/>
        </p:nvSpPr>
        <p:spPr>
          <a:xfrm>
            <a:off x="10698870" y="646331"/>
            <a:ext cx="99097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err="1">
                <a:solidFill>
                  <a:srgbClr val="FFFFFF"/>
                </a:solidFill>
                <a:latin typeface="UTM Avo" panose="02040603050506020204" pitchFamily="18" charset="0"/>
                <a:sym typeface="Arial"/>
              </a:rPr>
              <a:t>Tập</a:t>
            </a:r>
            <a:r>
              <a:rPr lang="en-US" sz="2400" b="0" i="0" u="none" strike="noStrike" cap="none" dirty="0">
                <a:solidFill>
                  <a:srgbClr val="FFFFFF"/>
                </a:solidFill>
                <a:latin typeface="UTM Avo" panose="02040603050506020204" pitchFamily="18" charset="0"/>
                <a:sym typeface="Arial"/>
              </a:rPr>
              <a:t> 2</a:t>
            </a:r>
            <a:endParaRPr sz="2400" b="0" i="0" u="none" strike="noStrike" cap="none" dirty="0">
              <a:solidFill>
                <a:srgbClr val="FFFFFF"/>
              </a:solidFill>
              <a:latin typeface="UTM Avo" panose="02040603050506020204" pitchFamily="18" charset="0"/>
              <a:sym typeface="Arial"/>
            </a:endParaRPr>
          </a:p>
        </p:txBody>
      </p:sp>
      <p:sp>
        <p:nvSpPr>
          <p:cNvPr id="165" name="Google Shape;165;p1"/>
          <p:cNvSpPr txBox="1"/>
          <p:nvPr/>
        </p:nvSpPr>
        <p:spPr>
          <a:xfrm>
            <a:off x="513747" y="1673860"/>
            <a:ext cx="11149933" cy="2467154"/>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990"/>
              <a:buFont typeface="Arial"/>
              <a:buNone/>
            </a:pPr>
            <a:r>
              <a:rPr lang="vi-VN" sz="5200" b="1" i="0" u="none" strike="noStrike" cap="none" dirty="0">
                <a:solidFill>
                  <a:srgbClr val="002060"/>
                </a:solidFill>
                <a:latin typeface="UTM Avo" panose="02040603050506020204" pitchFamily="18" charset="0"/>
                <a:sym typeface="Arial"/>
              </a:rPr>
              <a:t>Chương </a:t>
            </a:r>
            <a:r>
              <a:rPr lang="en-US" sz="5200" b="1" i="0" u="none" strike="noStrike" cap="none" dirty="0">
                <a:solidFill>
                  <a:srgbClr val="002060"/>
                </a:solidFill>
                <a:latin typeface="UTM Avo" panose="02040603050506020204" pitchFamily="18" charset="0"/>
                <a:sym typeface="Arial"/>
              </a:rPr>
              <a:t>X</a:t>
            </a:r>
          </a:p>
          <a:p>
            <a:pPr marL="0" marR="0" lvl="0" indent="0" algn="ctr" rtl="0">
              <a:lnSpc>
                <a:spcPct val="150000"/>
              </a:lnSpc>
              <a:spcBef>
                <a:spcPts val="0"/>
              </a:spcBef>
              <a:spcAft>
                <a:spcPts val="0"/>
              </a:spcAft>
              <a:buClr>
                <a:srgbClr val="000000"/>
              </a:buClr>
              <a:buSzPts val="990"/>
              <a:buFont typeface="Arial"/>
              <a:buNone/>
            </a:pPr>
            <a:r>
              <a:rPr lang="vi-VN" sz="5200" b="1" i="0" u="none" strike="noStrike" cap="none" dirty="0">
                <a:solidFill>
                  <a:srgbClr val="FF0000"/>
                </a:solidFill>
                <a:latin typeface="UTM Avo" panose="02040603050506020204" pitchFamily="18" charset="0"/>
                <a:sym typeface="Arial"/>
              </a:rPr>
              <a:t>Bài tập cuối chương X</a:t>
            </a:r>
            <a:endParaRPr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9"/>
        <p:cNvGrpSpPr/>
        <p:nvPr/>
      </p:nvGrpSpPr>
      <p:grpSpPr>
        <a:xfrm>
          <a:off x="0" y="0"/>
          <a:ext cx="0" cy="0"/>
          <a:chOff x="0" y="0"/>
          <a:chExt cx="0" cy="0"/>
        </a:xfrm>
      </p:grpSpPr>
      <p:grpSp>
        <p:nvGrpSpPr>
          <p:cNvPr id="170" name="Google Shape;170;p2"/>
          <p:cNvGrpSpPr/>
          <p:nvPr/>
        </p:nvGrpSpPr>
        <p:grpSpPr>
          <a:xfrm>
            <a:off x="4822032" y="3011092"/>
            <a:ext cx="2736543" cy="1558939"/>
            <a:chOff x="309542" y="967667"/>
            <a:chExt cx="2878585" cy="1558939"/>
          </a:xfrm>
        </p:grpSpPr>
        <p:pic>
          <p:nvPicPr>
            <p:cNvPr id="171" name="Google Shape;171;p2">
              <a:hlinkClick r:id="rId4"/>
            </p:cNvPr>
            <p:cNvPicPr preferRelativeResize="0"/>
            <p:nvPr/>
          </p:nvPicPr>
          <p:blipFill rotWithShape="1">
            <a:blip r:embed="rId5">
              <a:alphaModFix/>
            </a:blip>
            <a:srcRect l="7499" t="15368" r="7236" b="7264"/>
            <a:stretch/>
          </p:blipFill>
          <p:spPr>
            <a:xfrm>
              <a:off x="905522" y="1221589"/>
              <a:ext cx="1438182" cy="1305017"/>
            </a:xfrm>
            <a:prstGeom prst="rect">
              <a:avLst/>
            </a:prstGeom>
            <a:noFill/>
            <a:ln>
              <a:noFill/>
            </a:ln>
          </p:spPr>
        </p:pic>
        <p:sp>
          <p:nvSpPr>
            <p:cNvPr id="172" name="Google Shape;172;p2"/>
            <p:cNvSpPr txBox="1"/>
            <p:nvPr/>
          </p:nvSpPr>
          <p:spPr>
            <a:xfrm>
              <a:off x="309542"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chemeClr val="accent2"/>
                  </a:solidFill>
                  <a:latin typeface="UTM Avo" panose="02040603050506020204" pitchFamily="18" charset="0"/>
                  <a:sym typeface="Arial"/>
                </a:rPr>
                <a:t>Ấn</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để</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đến</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trang</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sách</a:t>
              </a:r>
              <a:endParaRPr dirty="0">
                <a:latin typeface="UTM Avo" panose="020406030505060202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7000" r="-17000"/>
          </a:stretch>
        </a:blipFill>
        <a:effectLst/>
      </p:bgPr>
    </p:bg>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6457AA10-DD6D-976D-C21A-5C40B681D8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
        <p:nvSpPr>
          <p:cNvPr id="3" name="Rectangle: Rounded Corners 2">
            <a:extLst>
              <a:ext uri="{FF2B5EF4-FFF2-40B4-BE49-F238E27FC236}">
                <a16:creationId xmlns:a16="http://schemas.microsoft.com/office/drawing/2014/main" id="{502FEA81-5B2A-300A-6E10-2DEE94CC12C2}"/>
              </a:ext>
            </a:extLst>
          </p:cNvPr>
          <p:cNvSpPr/>
          <p:nvPr/>
        </p:nvSpPr>
        <p:spPr>
          <a:xfrm>
            <a:off x="3657600" y="152400"/>
            <a:ext cx="4419600" cy="2743200"/>
          </a:xfrm>
          <a:prstGeom prst="roundRect">
            <a:avLst>
              <a:gd name="adj" fmla="val 50000"/>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mn-cs"/>
              </a:rPr>
              <a:t>Giải</a:t>
            </a:r>
            <a:r>
              <a:rPr kumimoji="0" lang="en-US" sz="4800" b="1"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mn-cs"/>
              </a:rPr>
              <a:t> </a:t>
            </a:r>
            <a:r>
              <a:rPr kumimoji="0" lang="en-US" sz="4800" b="1"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mn-cs"/>
              </a:rPr>
              <a:t>cứu</a:t>
            </a:r>
            <a:r>
              <a:rPr kumimoji="0" lang="en-US" sz="4800" b="1"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mn-cs"/>
              </a:rPr>
              <a:t> </a:t>
            </a:r>
            <a:r>
              <a:rPr kumimoji="0" lang="en-US" sz="4800" b="1"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mn-cs"/>
              </a:rPr>
              <a:t>rùa</a:t>
            </a:r>
            <a:r>
              <a:rPr kumimoji="0" lang="en-US" sz="4800" b="1"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mn-cs"/>
              </a:rPr>
              <a:t> </a:t>
            </a:r>
            <a:r>
              <a:rPr kumimoji="0" lang="en-US" sz="4800" b="1"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mn-cs"/>
              </a:rPr>
              <a:t>biển</a:t>
            </a:r>
            <a:endParaRPr kumimoji="0" lang="en-US" sz="4800" b="1" i="0" u="none" strike="noStrike" kern="1200" cap="none" spc="0" normalizeH="0" baseline="0" noProof="0" dirty="0">
              <a:ln>
                <a:noFill/>
              </a:ln>
              <a:solidFill>
                <a:srgbClr val="4F81BD"/>
              </a:solidFill>
              <a:effectLst/>
              <a:uLnTx/>
              <a:uFillTx/>
              <a:latin typeface="UTM Avo" panose="02040603050506020204" pitchFamily="18" charset="0"/>
              <a:ea typeface="UD Digi Kyokasho N-B" panose="02020700000000000000" pitchFamily="17" charset="-128"/>
              <a:cs typeface="+mn-cs"/>
            </a:endParaRPr>
          </a:p>
        </p:txBody>
      </p:sp>
      <p:pic>
        <p:nvPicPr>
          <p:cNvPr id="7" name="funny-stories-for-kids-256900">
            <a:hlinkClick r:id="" action="ppaction://media"/>
            <a:extLst>
              <a:ext uri="{FF2B5EF4-FFF2-40B4-BE49-F238E27FC236}">
                <a16:creationId xmlns:a16="http://schemas.microsoft.com/office/drawing/2014/main" id="{33047A0C-DE17-33A6-FCE3-213A2B48CFB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1336000" y="-96774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0"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 repeatCount="indefinite" fill="hold" display="0">
                  <p:stCondLst>
                    <p:cond delay="indefinite"/>
                  </p:stCondLst>
                  <p:endCondLst>
                    <p:cond evt="onStopAudio" delay="0">
                      <p:tgtEl>
                        <p:sldTgt/>
                      </p:tgtEl>
                    </p:cond>
                  </p:endCondLst>
                </p:cTn>
                <p:tgtEl>
                  <p:spTgt spid="7"/>
                </p:tgtEl>
              </p:cMediaNode>
            </p:audio>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30A1511-5233-7BCF-A4E0-A6E77C0C9A7C}"/>
              </a:ext>
            </a:extLst>
          </p:cNvPr>
          <p:cNvSpPr/>
          <p:nvPr/>
        </p:nvSpPr>
        <p:spPr>
          <a:xfrm>
            <a:off x="1524000" y="1600200"/>
            <a:ext cx="9753601" cy="3657600"/>
          </a:xfrm>
          <a:prstGeom prst="roundRect">
            <a:avLst>
              <a:gd name="adj" fmla="val 4198"/>
            </a:avLst>
          </a:prstGeom>
          <a:solidFill>
            <a:schemeClr val="accent5">
              <a:lumMod val="20000"/>
              <a:lumOff val="80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HƯỚNG DẪN</a:t>
            </a:r>
          </a:p>
          <a:p>
            <a:pPr marL="342900" marR="0" lvl="0" indent="-342900" algn="just"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GV c</a:t>
            </a:r>
            <a:r>
              <a:rPr kumimoji="0" lang="vi-VN"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lick vào </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“PLAY” </a:t>
            </a:r>
            <a:r>
              <a:rPr kumimoji="0" lang="vi-VN"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xuất</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hiện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vi-VN"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câu hỏi và câu trả lời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GV c</a:t>
            </a:r>
            <a:r>
              <a:rPr kumimoji="0" lang="vi-VN"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họn đáp án bằng cách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vi-VN"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đáp án A, B, C, D.</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r>
              <a:rPr kumimoji="0" lang="vi-VN"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Click vào màn hình hoặc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rùa</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biển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vi-VN"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 chuyển sang câu hỏi tiếp theo.</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1">
            <a:hlinkClick r:id="" action="ppaction://hlinkshowjump?jump=nextslide"/>
            <a:extLst>
              <a:ext uri="{FF2B5EF4-FFF2-40B4-BE49-F238E27FC236}">
                <a16:creationId xmlns:a16="http://schemas.microsoft.com/office/drawing/2014/main" id="{C657D79B-5EB6-3D89-491D-264FBE5809A2}"/>
              </a:ext>
            </a:extLst>
          </p:cNvPr>
          <p:cNvSpPr/>
          <p:nvPr/>
        </p:nvSpPr>
        <p:spPr>
          <a:xfrm>
            <a:off x="10277273" y="5791200"/>
            <a:ext cx="1569277"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uLnTx/>
                <a:uFillTx/>
                <a:latin typeface="Calibri"/>
                <a:ea typeface="+mn-ea"/>
                <a:cs typeface="+mn-cs"/>
              </a:rPr>
              <a:t>PLAY</a:t>
            </a:r>
          </a:p>
        </p:txBody>
      </p:sp>
    </p:spTree>
    <p:extLst>
      <p:ext uri="{BB962C8B-B14F-4D97-AF65-F5344CB8AC3E}">
        <p14:creationId xmlns:p14="http://schemas.microsoft.com/office/powerpoint/2010/main" val="25683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a:extLst>
            <a:ext uri="{FF2B5EF4-FFF2-40B4-BE49-F238E27FC236}">
              <a16:creationId xmlns:a16="http://schemas.microsoft.com/office/drawing/2014/main" id="{31C90EA4-6CEE-4640-9DC5-BCCEAA1ABB1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6" name="Google Shape;131;p4">
                <a:extLst>
                  <a:ext uri="{FF2B5EF4-FFF2-40B4-BE49-F238E27FC236}">
                    <a16:creationId xmlns:a16="http://schemas.microsoft.com/office/drawing/2014/main" id="{DD122E7F-29A2-637C-9EB9-63A6010D3EB8}"/>
                  </a:ext>
                </a:extLst>
              </p:cNvPr>
              <p:cNvSpPr/>
              <p:nvPr/>
            </p:nvSpPr>
            <p:spPr>
              <a:xfrm>
                <a:off x="613461" y="824406"/>
                <a:ext cx="10359339" cy="1768784"/>
              </a:xfrm>
              <a:prstGeom prst="rect">
                <a:avLst/>
              </a:prstGeom>
              <a:solidFill>
                <a:schemeClr val="bg1">
                  <a:alpha val="75000"/>
                </a:schemeClr>
              </a:solidFill>
              <a:ln>
                <a:noFill/>
              </a:ln>
            </p:spPr>
            <p:txBody>
              <a:bodyPr spcFirstLastPara="1" wrap="square" lIns="91425" tIns="45700" rIns="91425" bIns="45700" anchor="ctr" anchorCtr="0">
                <a:noAutofit/>
              </a:bodyPr>
              <a:lstStyle/>
              <a:p>
                <a:pPr algn="ctr">
                  <a:lnSpc>
                    <a:spcPct val="150000"/>
                  </a:lnSpc>
                </a:pPr>
                <a:r>
                  <a:rPr lang="fr-FR" sz="2800" b="1" dirty="0">
                    <a:solidFill>
                      <a:srgbClr val="002060"/>
                    </a:solidFill>
                    <a:latin typeface="UTM Avo" panose="02040603050506020204" pitchFamily="18" charset="0"/>
                    <a:cs typeface="Arial" panose="020B0604020202020204" pitchFamily="34" charset="0"/>
                  </a:rPr>
                  <a:t>Câu 1. </a:t>
                </a:r>
                <a:r>
                  <a:rPr lang="fr-FR" sz="2800" dirty="0">
                    <a:solidFill>
                      <a:srgbClr val="002060"/>
                    </a:solidFill>
                    <a:latin typeface="UTM Avo" panose="02040603050506020204" pitchFamily="18" charset="0"/>
                    <a:cs typeface="Arial" panose="020B0604020202020204" pitchFamily="34" charset="0"/>
                  </a:rPr>
                  <a:t>Cho </a:t>
                </a:r>
                <a:r>
                  <a:rPr lang="fr-FR" sz="2800" dirty="0" err="1">
                    <a:solidFill>
                      <a:srgbClr val="002060"/>
                    </a:solidFill>
                    <a:latin typeface="UTM Avo" panose="02040603050506020204" pitchFamily="18" charset="0"/>
                    <a:cs typeface="Arial" panose="020B0604020202020204" pitchFamily="34" charset="0"/>
                  </a:rPr>
                  <a:t>hình</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trụ</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có</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bán</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kính</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đáy</a:t>
                </a:r>
                <a:r>
                  <a:rPr lang="fr-FR" sz="2800" dirty="0">
                    <a:solidFill>
                      <a:srgbClr val="002060"/>
                    </a:solidFill>
                    <a:latin typeface="UTM Avo" panose="02040603050506020204" pitchFamily="18" charset="0"/>
                    <a:cs typeface="Arial" panose="020B0604020202020204" pitchFamily="34" charset="0"/>
                  </a:rPr>
                  <a:t> </a:t>
                </a:r>
                <a14:m>
                  <m:oMath xmlns:m="http://schemas.openxmlformats.org/officeDocument/2006/math">
                    <m:r>
                      <m:rPr>
                        <m:nor/>
                      </m:rPr>
                      <a:rPr lang="en-US" sz="2800" b="0" i="0" smtClean="0">
                        <a:solidFill>
                          <a:srgbClr val="002060"/>
                        </a:solidFill>
                        <a:latin typeface="UTM Avo" panose="02040603050506020204" pitchFamily="18" charset="0"/>
                      </a:rPr>
                      <m:t>R</m:t>
                    </m:r>
                  </m:oMath>
                </a14:m>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và</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chiều</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cao</a:t>
                </a:r>
                <a:r>
                  <a:rPr lang="fr-FR" sz="2800" dirty="0">
                    <a:solidFill>
                      <a:srgbClr val="002060"/>
                    </a:solidFill>
                    <a:latin typeface="UTM Avo" panose="02040603050506020204" pitchFamily="18" charset="0"/>
                    <a:cs typeface="Arial" panose="020B0604020202020204" pitchFamily="34" charset="0"/>
                  </a:rPr>
                  <a:t> </a:t>
                </a:r>
                <a14:m>
                  <m:oMath xmlns:m="http://schemas.openxmlformats.org/officeDocument/2006/math">
                    <m:r>
                      <m:rPr>
                        <m:nor/>
                      </m:rPr>
                      <a:rPr lang="fr-FR" sz="2800" i="0">
                        <a:solidFill>
                          <a:srgbClr val="002060"/>
                        </a:solidFill>
                        <a:latin typeface="UTM Avo" panose="02040603050506020204" pitchFamily="18" charset="0"/>
                      </a:rPr>
                      <m:t>h</m:t>
                    </m:r>
                  </m:oMath>
                </a14:m>
                <a:r>
                  <a:rPr lang="fr-FR" sz="2800" dirty="0">
                    <a:solidFill>
                      <a:srgbClr val="002060"/>
                    </a:solidFill>
                    <a:latin typeface="UTM Avo" panose="02040603050506020204" pitchFamily="18" charset="0"/>
                    <a:cs typeface="Arial" panose="020B0604020202020204" pitchFamily="34" charset="0"/>
                  </a:rPr>
                  <a:t>.</a:t>
                </a:r>
              </a:p>
              <a:p>
                <a:pPr algn="ctr">
                  <a:lnSpc>
                    <a:spcPct val="150000"/>
                  </a:lnSpc>
                </a:pPr>
                <a:r>
                  <a:rPr lang="fr-FR" sz="2800" dirty="0" err="1">
                    <a:solidFill>
                      <a:srgbClr val="002060"/>
                    </a:solidFill>
                    <a:latin typeface="UTM Avo" panose="02040603050506020204" pitchFamily="18" charset="0"/>
                    <a:cs typeface="Arial" panose="020B0604020202020204" pitchFamily="34" charset="0"/>
                  </a:rPr>
                  <a:t>Nếu</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tăng</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chiều</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cao</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lên</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hai</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lần</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và</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giảm</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bán</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kính</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đáy</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đi</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hai</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lần</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thì</a:t>
                </a:r>
                <a:endParaRPr lang="en-US" sz="2800" dirty="0">
                  <a:solidFill>
                    <a:srgbClr val="002060"/>
                  </a:solidFill>
                  <a:latin typeface="UTM Avo" panose="02040603050506020204" pitchFamily="18" charset="0"/>
                  <a:cs typeface="Arial" panose="020B0604020202020204" pitchFamily="34" charset="0"/>
                </a:endParaRPr>
              </a:p>
            </p:txBody>
          </p:sp>
        </mc:Choice>
        <mc:Fallback xmlns="">
          <p:sp>
            <p:nvSpPr>
              <p:cNvPr id="26" name="Google Shape;131;p4">
                <a:extLst>
                  <a:ext uri="{FF2B5EF4-FFF2-40B4-BE49-F238E27FC236}">
                    <a16:creationId xmlns:a16="http://schemas.microsoft.com/office/drawing/2014/main" id="{DD122E7F-29A2-637C-9EB9-63A6010D3EB8}"/>
                  </a:ext>
                </a:extLst>
              </p:cNvPr>
              <p:cNvSpPr>
                <a:spLocks noRot="1" noChangeAspect="1" noMove="1" noResize="1" noEditPoints="1" noAdjustHandles="1" noChangeArrowheads="1" noChangeShapeType="1" noTextEdit="1"/>
              </p:cNvSpPr>
              <p:nvPr/>
            </p:nvSpPr>
            <p:spPr>
              <a:xfrm>
                <a:off x="613461" y="824406"/>
                <a:ext cx="10359339" cy="1768784"/>
              </a:xfrm>
              <a:prstGeom prst="rect">
                <a:avLst/>
              </a:prstGeom>
              <a:blipFill>
                <a:blip r:embed="rId4"/>
                <a:stretch>
                  <a:fillRect t="-3103" b="-11724"/>
                </a:stretch>
              </a:blipFill>
              <a:ln>
                <a:noFill/>
              </a:ln>
            </p:spPr>
            <p:txBody>
              <a:bodyPr/>
              <a:lstStyle/>
              <a:p>
                <a:r>
                  <a:rPr lang="en-US">
                    <a:noFill/>
                  </a:rPr>
                  <a:t> </a:t>
                </a:r>
              </a:p>
            </p:txBody>
          </p:sp>
        </mc:Fallback>
      </mc:AlternateContent>
      <p:sp>
        <p:nvSpPr>
          <p:cNvPr id="27" name="D">
            <a:extLst>
              <a:ext uri="{FF2B5EF4-FFF2-40B4-BE49-F238E27FC236}">
                <a16:creationId xmlns:a16="http://schemas.microsoft.com/office/drawing/2014/main" id="{253BF1BC-34AB-EBA1-7517-9FF6F409FAA7}"/>
              </a:ext>
            </a:extLst>
          </p:cNvPr>
          <p:cNvSpPr/>
          <p:nvPr/>
        </p:nvSpPr>
        <p:spPr>
          <a:xfrm>
            <a:off x="6443098" y="4335409"/>
            <a:ext cx="4697427" cy="1332825"/>
          </a:xfrm>
          <a:prstGeom prst="rect">
            <a:avLst/>
          </a:prstGeom>
          <a:solidFill>
            <a:schemeClr val="bg1">
              <a:alpha val="75000"/>
            </a:schemeClr>
          </a:solidFill>
          <a:ln>
            <a:noFill/>
          </a:ln>
        </p:spPr>
        <p:txBody>
          <a:bodyPr spcFirstLastPara="1" wrap="square" lIns="91425" tIns="45700" rIns="91425" bIns="45700" anchor="ctr" anchorCtr="0">
            <a:noAutofit/>
          </a:bodyPr>
          <a:lstStyle/>
          <a:p>
            <a:pPr algn="ctr">
              <a:lnSpc>
                <a:spcPct val="150000"/>
              </a:lnSpc>
            </a:pPr>
            <a:r>
              <a:rPr lang="fr-FR" sz="2800" dirty="0">
                <a:solidFill>
                  <a:srgbClr val="002060"/>
                </a:solidFill>
                <a:latin typeface="UTM Avo" panose="02040603050506020204" pitchFamily="18" charset="0"/>
                <a:cs typeface="Arial" panose="020B0604020202020204" pitchFamily="34" charset="0"/>
              </a:rPr>
              <a:t>D. Chu vi </a:t>
            </a:r>
            <a:r>
              <a:rPr lang="fr-FR" sz="2800" dirty="0" err="1">
                <a:solidFill>
                  <a:srgbClr val="002060"/>
                </a:solidFill>
                <a:latin typeface="UTM Avo" panose="02040603050506020204" pitchFamily="18" charset="0"/>
                <a:cs typeface="Arial" panose="020B0604020202020204" pitchFamily="34" charset="0"/>
              </a:rPr>
              <a:t>đáy</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không</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đổi</a:t>
            </a:r>
            <a:endParaRPr lang="en-US" sz="2800" dirty="0">
              <a:solidFill>
                <a:srgbClr val="002060"/>
              </a:solidFill>
              <a:latin typeface="UTM Avo" panose="02040603050506020204" pitchFamily="18" charset="0"/>
              <a:cs typeface="Arial" panose="020B0604020202020204" pitchFamily="34" charset="0"/>
            </a:endParaRPr>
          </a:p>
        </p:txBody>
      </p:sp>
      <p:sp>
        <p:nvSpPr>
          <p:cNvPr id="33" name="C">
            <a:extLst>
              <a:ext uri="{FF2B5EF4-FFF2-40B4-BE49-F238E27FC236}">
                <a16:creationId xmlns:a16="http://schemas.microsoft.com/office/drawing/2014/main" id="{ADE48526-8172-D369-9D07-0B70DB6BFE05}"/>
              </a:ext>
            </a:extLst>
          </p:cNvPr>
          <p:cNvSpPr/>
          <p:nvPr/>
        </p:nvSpPr>
        <p:spPr>
          <a:xfrm>
            <a:off x="613461" y="4337394"/>
            <a:ext cx="4697427" cy="1332825"/>
          </a:xfrm>
          <a:prstGeom prst="rect">
            <a:avLst/>
          </a:prstGeom>
          <a:solidFill>
            <a:schemeClr val="bg1">
              <a:alpha val="75000"/>
            </a:schemeClr>
          </a:solidFill>
          <a:ln>
            <a:noFill/>
          </a:ln>
        </p:spPr>
        <p:txBody>
          <a:bodyPr spcFirstLastPara="1" wrap="square" lIns="91425" tIns="45700" rIns="91425" bIns="45700" anchor="ctr" anchorCtr="0">
            <a:noAutofit/>
          </a:bodyPr>
          <a:lstStyle/>
          <a:p>
            <a:pPr algn="ctr">
              <a:lnSpc>
                <a:spcPct val="150000"/>
              </a:lnSpc>
            </a:pPr>
            <a:r>
              <a:rPr lang="fr-FR" sz="2800" dirty="0">
                <a:solidFill>
                  <a:srgbClr val="002060"/>
                </a:solidFill>
                <a:latin typeface="UTM Avo" panose="02040603050506020204" pitchFamily="18" charset="0"/>
                <a:cs typeface="Arial" panose="020B0604020202020204" pitchFamily="34" charset="0"/>
              </a:rPr>
              <a:t>B. </a:t>
            </a:r>
            <a:r>
              <a:rPr lang="fr-FR" sz="2800" dirty="0" err="1">
                <a:solidFill>
                  <a:srgbClr val="002060"/>
                </a:solidFill>
                <a:latin typeface="UTM Avo" panose="02040603050506020204" pitchFamily="18" charset="0"/>
                <a:cs typeface="Arial" panose="020B0604020202020204" pitchFamily="34" charset="0"/>
              </a:rPr>
              <a:t>Diện</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tích</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toàn</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phần</a:t>
            </a:r>
            <a:endParaRPr lang="fr-FR" sz="2800" dirty="0">
              <a:solidFill>
                <a:srgbClr val="002060"/>
              </a:solidFill>
              <a:latin typeface="UTM Avo" panose="02040603050506020204" pitchFamily="18" charset="0"/>
              <a:cs typeface="Arial" panose="020B0604020202020204" pitchFamily="34" charset="0"/>
            </a:endParaRPr>
          </a:p>
          <a:p>
            <a:pPr algn="ctr">
              <a:lnSpc>
                <a:spcPct val="150000"/>
              </a:lnSpc>
            </a:pPr>
            <a:r>
              <a:rPr lang="fr-FR" sz="2800" dirty="0" err="1">
                <a:solidFill>
                  <a:srgbClr val="002060"/>
                </a:solidFill>
                <a:latin typeface="UTM Avo" panose="02040603050506020204" pitchFamily="18" charset="0"/>
                <a:cs typeface="Arial" panose="020B0604020202020204" pitchFamily="34" charset="0"/>
              </a:rPr>
              <a:t>không</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đổi</a:t>
            </a:r>
            <a:endParaRPr lang="en-US" sz="2800" dirty="0">
              <a:solidFill>
                <a:srgbClr val="002060"/>
              </a:solidFill>
              <a:latin typeface="UTM Avo" panose="02040603050506020204" pitchFamily="18" charset="0"/>
              <a:cs typeface="Arial" panose="020B0604020202020204" pitchFamily="34" charset="0"/>
            </a:endParaRPr>
          </a:p>
        </p:txBody>
      </p:sp>
      <p:sp>
        <p:nvSpPr>
          <p:cNvPr id="34" name="B">
            <a:extLst>
              <a:ext uri="{FF2B5EF4-FFF2-40B4-BE49-F238E27FC236}">
                <a16:creationId xmlns:a16="http://schemas.microsoft.com/office/drawing/2014/main" id="{8ED32C97-7AB3-9D84-CC60-7F613AD84B1E}"/>
              </a:ext>
            </a:extLst>
          </p:cNvPr>
          <p:cNvSpPr/>
          <p:nvPr/>
        </p:nvSpPr>
        <p:spPr>
          <a:xfrm>
            <a:off x="6443098" y="2750812"/>
            <a:ext cx="4697427" cy="1332825"/>
          </a:xfrm>
          <a:prstGeom prst="rect">
            <a:avLst/>
          </a:prstGeom>
          <a:solidFill>
            <a:schemeClr val="bg1">
              <a:alpha val="75000"/>
            </a:schemeClr>
          </a:solidFill>
          <a:ln>
            <a:noFill/>
          </a:ln>
        </p:spPr>
        <p:txBody>
          <a:bodyPr spcFirstLastPara="1" wrap="square" lIns="91425" tIns="45700" rIns="91425" bIns="45700" anchor="ctr" anchorCtr="0">
            <a:noAutofit/>
          </a:bodyPr>
          <a:lstStyle/>
          <a:p>
            <a:pPr algn="ctr">
              <a:lnSpc>
                <a:spcPct val="150000"/>
              </a:lnSpc>
            </a:pPr>
            <a:r>
              <a:rPr lang="fr-FR" sz="2800" dirty="0">
                <a:solidFill>
                  <a:srgbClr val="002060"/>
                </a:solidFill>
                <a:latin typeface="UTM Avo" panose="02040603050506020204" pitchFamily="18" charset="0"/>
                <a:cs typeface="Arial" panose="020B0604020202020204" pitchFamily="34" charset="0"/>
              </a:rPr>
              <a:t>C. </a:t>
            </a:r>
            <a:r>
              <a:rPr lang="fr-FR" sz="2800" dirty="0" err="1">
                <a:solidFill>
                  <a:srgbClr val="002060"/>
                </a:solidFill>
                <a:latin typeface="UTM Avo" panose="02040603050506020204" pitchFamily="18" charset="0"/>
                <a:cs typeface="Arial" panose="020B0604020202020204" pitchFamily="34" charset="0"/>
              </a:rPr>
              <a:t>Diện</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tích</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xung</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quanh</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không</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đổi</a:t>
            </a:r>
            <a:r>
              <a:rPr lang="fr-FR" sz="2800" dirty="0">
                <a:solidFill>
                  <a:srgbClr val="002060"/>
                </a:solidFill>
                <a:latin typeface="UTM Avo" panose="02040603050506020204" pitchFamily="18" charset="0"/>
                <a:cs typeface="Arial" panose="020B0604020202020204" pitchFamily="34" charset="0"/>
              </a:rPr>
              <a:t> </a:t>
            </a:r>
            <a:endParaRPr lang="en-US" sz="2800" dirty="0">
              <a:solidFill>
                <a:srgbClr val="002060"/>
              </a:solidFill>
              <a:latin typeface="UTM Avo" panose="02040603050506020204" pitchFamily="18" charset="0"/>
              <a:cs typeface="Arial" panose="020B0604020202020204" pitchFamily="34" charset="0"/>
            </a:endParaRPr>
          </a:p>
        </p:txBody>
      </p:sp>
      <p:sp>
        <p:nvSpPr>
          <p:cNvPr id="35" name="A">
            <a:extLst>
              <a:ext uri="{FF2B5EF4-FFF2-40B4-BE49-F238E27FC236}">
                <a16:creationId xmlns:a16="http://schemas.microsoft.com/office/drawing/2014/main" id="{F46C90BC-3E1C-9015-5B97-81DB196CAE58}"/>
              </a:ext>
            </a:extLst>
          </p:cNvPr>
          <p:cNvSpPr/>
          <p:nvPr/>
        </p:nvSpPr>
        <p:spPr>
          <a:xfrm>
            <a:off x="559771" y="2779328"/>
            <a:ext cx="4697427" cy="1332825"/>
          </a:xfrm>
          <a:prstGeom prst="rect">
            <a:avLst/>
          </a:prstGeom>
          <a:solidFill>
            <a:schemeClr val="bg1">
              <a:alpha val="75000"/>
            </a:schemeClr>
          </a:solidFill>
          <a:ln>
            <a:noFill/>
          </a:ln>
        </p:spPr>
        <p:txBody>
          <a:bodyPr spcFirstLastPara="1" wrap="square" lIns="91425" tIns="45700" rIns="91425" bIns="45700" anchor="ctr" anchorCtr="0">
            <a:noAutofit/>
          </a:bodyPr>
          <a:lstStyle/>
          <a:p>
            <a:pPr algn="ctr">
              <a:lnSpc>
                <a:spcPct val="150000"/>
              </a:lnSpc>
            </a:pPr>
            <a:r>
              <a:rPr lang="fr-FR" sz="2800" dirty="0">
                <a:solidFill>
                  <a:srgbClr val="002060"/>
                </a:solidFill>
                <a:latin typeface="UTM Avo" panose="02040603050506020204" pitchFamily="18" charset="0"/>
                <a:cs typeface="Arial" panose="020B0604020202020204" pitchFamily="34" charset="0"/>
              </a:rPr>
              <a:t>A. </a:t>
            </a:r>
            <a:r>
              <a:rPr lang="fr-FR" sz="2800" dirty="0" err="1">
                <a:solidFill>
                  <a:srgbClr val="002060"/>
                </a:solidFill>
                <a:latin typeface="UTM Avo" panose="02040603050506020204" pitchFamily="18" charset="0"/>
                <a:cs typeface="Arial" panose="020B0604020202020204" pitchFamily="34" charset="0"/>
              </a:rPr>
              <a:t>Thể</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tích</a:t>
            </a:r>
            <a:r>
              <a:rPr lang="fr-FR" sz="2800" dirty="0">
                <a:solidFill>
                  <a:srgbClr val="002060"/>
                </a:solidFill>
                <a:latin typeface="UTM Avo" panose="02040603050506020204" pitchFamily="18" charset="0"/>
                <a:cs typeface="Arial" panose="020B0604020202020204" pitchFamily="34" charset="0"/>
              </a:rPr>
              <a:t> của</a:t>
            </a:r>
          </a:p>
          <a:p>
            <a:pPr algn="ctr">
              <a:lnSpc>
                <a:spcPct val="150000"/>
              </a:lnSpc>
            </a:pPr>
            <a:r>
              <a:rPr lang="fr-FR" sz="2800" dirty="0" err="1">
                <a:solidFill>
                  <a:srgbClr val="002060"/>
                </a:solidFill>
                <a:latin typeface="UTM Avo" panose="02040603050506020204" pitchFamily="18" charset="0"/>
                <a:cs typeface="Arial" panose="020B0604020202020204" pitchFamily="34" charset="0"/>
              </a:rPr>
              <a:t>hình</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trụ</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không</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đổi</a:t>
            </a:r>
            <a:endParaRPr lang="en-US" sz="2800" dirty="0">
              <a:solidFill>
                <a:srgbClr val="002060"/>
              </a:solidFill>
              <a:latin typeface="UTM Avo" panose="02040603050506020204" pitchFamily="18" charset="0"/>
              <a:cs typeface="Arial" panose="020B0604020202020204" pitchFamily="34" charset="0"/>
            </a:endParaRPr>
          </a:p>
        </p:txBody>
      </p:sp>
      <p:pic>
        <p:nvPicPr>
          <p:cNvPr id="12" name="Picture 11">
            <a:extLst>
              <a:ext uri="{FF2B5EF4-FFF2-40B4-BE49-F238E27FC236}">
                <a16:creationId xmlns:a16="http://schemas.microsoft.com/office/drawing/2014/main" id="{9D9353BB-E26F-0AFC-9FCC-A717687491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58873" y="3114768"/>
            <a:ext cx="947268" cy="819751"/>
          </a:xfrm>
          <a:prstGeom prst="rect">
            <a:avLst/>
          </a:prstGeom>
        </p:spPr>
      </p:pic>
      <p:pic>
        <p:nvPicPr>
          <p:cNvPr id="1026" name="Picture 2" descr="X PNGs for Free Download">
            <a:extLst>
              <a:ext uri="{FF2B5EF4-FFF2-40B4-BE49-F238E27FC236}">
                <a16:creationId xmlns:a16="http://schemas.microsoft.com/office/drawing/2014/main" id="{7A50CC29-8CA2-B522-B990-4DDB872FC2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8900" y="3032868"/>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X PNGs for Free Download">
            <a:extLst>
              <a:ext uri="{FF2B5EF4-FFF2-40B4-BE49-F238E27FC236}">
                <a16:creationId xmlns:a16="http://schemas.microsoft.com/office/drawing/2014/main" id="{D4EAB39C-BF57-3D61-2A94-72CB1F1C19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53054" y="4486005"/>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X PNGs for Free Download">
            <a:extLst>
              <a:ext uri="{FF2B5EF4-FFF2-40B4-BE49-F238E27FC236}">
                <a16:creationId xmlns:a16="http://schemas.microsoft.com/office/drawing/2014/main" id="{16853758-04F9-008C-3647-8DA8BB4607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3885" y="4683455"/>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 action="ppaction://hlinkshowjump?jump=nextslide"/>
            <a:extLst>
              <a:ext uri="{FF2B5EF4-FFF2-40B4-BE49-F238E27FC236}">
                <a16:creationId xmlns:a16="http://schemas.microsoft.com/office/drawing/2014/main" id="{7F92EBFF-5C69-3E76-3E8E-0C275EDB023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753052" y="5453161"/>
            <a:ext cx="1438948" cy="1404839"/>
          </a:xfrm>
          <a:prstGeom prst="rect">
            <a:avLst/>
          </a:prstGeom>
        </p:spPr>
      </p:pic>
      <p:pic>
        <p:nvPicPr>
          <p:cNvPr id="14" name="Picture 13" descr="Logo, company name&#10;&#10;Description automatically generated">
            <a:extLst>
              <a:ext uri="{FF2B5EF4-FFF2-40B4-BE49-F238E27FC236}">
                <a16:creationId xmlns:a16="http://schemas.microsoft.com/office/drawing/2014/main" id="{052369D7-163F-F74F-E97B-483C318BB00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350841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5"/>
                    </p:tgtEl>
                  </p:cond>
                </p:stCondLst>
                <p:endSync evt="end" delay="0">
                  <p:rtn val="all"/>
                </p:endSync>
                <p:childTnLst>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500"/>
                                        <p:tgtEl>
                                          <p:spTgt spid="1026"/>
                                        </p:tgtEl>
                                      </p:cBhvr>
                                    </p:animEffect>
                                    <p:anim calcmode="lin" valueType="num">
                                      <p:cBhvr>
                                        <p:cTn id="26" dur="500" fill="hold"/>
                                        <p:tgtEl>
                                          <p:spTgt spid="1026"/>
                                        </p:tgtEl>
                                        <p:attrNameLst>
                                          <p:attrName>ppt_x</p:attrName>
                                        </p:attrNameLst>
                                      </p:cBhvr>
                                      <p:tavLst>
                                        <p:tav tm="0">
                                          <p:val>
                                            <p:strVal val="#ppt_x"/>
                                          </p:val>
                                        </p:tav>
                                        <p:tav tm="100000">
                                          <p:val>
                                            <p:strVal val="#ppt_x"/>
                                          </p:val>
                                        </p:tav>
                                      </p:tavLst>
                                    </p:anim>
                                    <p:anim calcmode="lin" valueType="num">
                                      <p:cBhvr>
                                        <p:cTn id="27" dur="5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5"/>
                  </p:tgtEl>
                </p:cond>
              </p:nextCondLst>
            </p:seq>
            <p:seq concurrent="1" nextAc="seek">
              <p:cTn id="28" restart="whenNotActive" fill="hold" evtFilter="cancelBubble" nodeType="interactiveSeq">
                <p:stCondLst>
                  <p:cond evt="onClick" delay="0">
                    <p:tgtEl>
                      <p:spTgt spid="34"/>
                    </p:tgtEl>
                  </p:cond>
                </p:stCondLst>
                <p:endSync evt="end" delay="0">
                  <p:rtn val="all"/>
                </p:endSync>
                <p:childTnLst>
                  <p:par>
                    <p:cTn id="29" fill="hold">
                      <p:stCondLst>
                        <p:cond delay="0"/>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4"/>
                  </p:tgtEl>
                </p:cond>
              </p:nextCondLst>
            </p:seq>
            <p:seq concurrent="1" nextAc="seek">
              <p:cTn id="36" restart="whenNotActive" fill="hold" evtFilter="cancelBubble" nodeType="interactiveSeq">
                <p:stCondLst>
                  <p:cond evt="onClick" delay="0">
                    <p:tgtEl>
                      <p:spTgt spid="33"/>
                    </p:tgtEl>
                  </p:cond>
                </p:stCondLst>
                <p:endSync evt="end" delay="0">
                  <p:rtn val="all"/>
                </p:endSync>
                <p:childTnLst>
                  <p:par>
                    <p:cTn id="37" fill="hold">
                      <p:stCondLst>
                        <p:cond delay="0"/>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anim calcmode="lin" valueType="num">
                                      <p:cBhvr>
                                        <p:cTn id="42" dur="500" fill="hold"/>
                                        <p:tgtEl>
                                          <p:spTgt spid="19"/>
                                        </p:tgtEl>
                                        <p:attrNameLst>
                                          <p:attrName>ppt_x</p:attrName>
                                        </p:attrNameLst>
                                      </p:cBhvr>
                                      <p:tavLst>
                                        <p:tav tm="0">
                                          <p:val>
                                            <p:strVal val="#ppt_x"/>
                                          </p:val>
                                        </p:tav>
                                        <p:tav tm="100000">
                                          <p:val>
                                            <p:strVal val="#ppt_x"/>
                                          </p:val>
                                        </p:tav>
                                      </p:tavLst>
                                    </p:anim>
                                    <p:anim calcmode="lin" valueType="num">
                                      <p:cBhvr>
                                        <p:cTn id="43"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3"/>
                  </p:tgtEl>
                </p:cond>
              </p:nextCondLst>
            </p:seq>
            <p:seq concurrent="1" nextAc="seek">
              <p:cTn id="44" restart="whenNotActive" fill="hold" evtFilter="cancelBubble" nodeType="interactiveSeq">
                <p:stCondLst>
                  <p:cond evt="onClick" delay="0">
                    <p:tgtEl>
                      <p:spTgt spid="27"/>
                    </p:tgtEl>
                  </p:cond>
                </p:stCondLst>
                <p:endSync evt="end" delay="0">
                  <p:rtn val="all"/>
                </p:endSync>
                <p:childTnLst>
                  <p:par>
                    <p:cTn id="45" fill="hold">
                      <p:stCondLst>
                        <p:cond delay="0"/>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anim calcmode="lin" valueType="num">
                                      <p:cBhvr>
                                        <p:cTn id="50" dur="500" fill="hold"/>
                                        <p:tgtEl>
                                          <p:spTgt spid="13"/>
                                        </p:tgtEl>
                                        <p:attrNameLst>
                                          <p:attrName>ppt_x</p:attrName>
                                        </p:attrNameLst>
                                      </p:cBhvr>
                                      <p:tavLst>
                                        <p:tav tm="0">
                                          <p:val>
                                            <p:strVal val="#ppt_x"/>
                                          </p:val>
                                        </p:tav>
                                        <p:tav tm="100000">
                                          <p:val>
                                            <p:strVal val="#ppt_x"/>
                                          </p:val>
                                        </p:tav>
                                      </p:tavLst>
                                    </p:anim>
                                    <p:anim calcmode="lin" valueType="num">
                                      <p:cBhvr>
                                        <p:cTn id="51"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7"/>
                  </p:tgtEl>
                </p:cond>
              </p:nextCondLst>
            </p:seq>
          </p:childTnLst>
        </p:cTn>
      </p:par>
    </p:tnLst>
    <p:bldLst>
      <p:bldP spid="26" grpId="0" animBg="1"/>
      <p:bldP spid="27" grpId="0" animBg="1"/>
      <p:bldP spid="33" grpId="0" animBg="1"/>
      <p:bldP spid="34" grpId="0"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a:extLst>
            <a:ext uri="{FF2B5EF4-FFF2-40B4-BE49-F238E27FC236}">
              <a16:creationId xmlns:a16="http://schemas.microsoft.com/office/drawing/2014/main" id="{68DE3F2A-9879-C4E3-3629-1D1F4C4DB298}"/>
            </a:ext>
          </a:extLst>
        </p:cNvPr>
        <p:cNvGrpSpPr/>
        <p:nvPr/>
      </p:nvGrpSpPr>
      <p:grpSpPr>
        <a:xfrm>
          <a:off x="0" y="0"/>
          <a:ext cx="0" cy="0"/>
          <a:chOff x="0" y="0"/>
          <a:chExt cx="0" cy="0"/>
        </a:xfrm>
      </p:grpSpPr>
      <p:pic>
        <p:nvPicPr>
          <p:cNvPr id="14" name="Picture 13" descr="Logo, company name&#10;&#10;Description automatically generated">
            <a:extLst>
              <a:ext uri="{FF2B5EF4-FFF2-40B4-BE49-F238E27FC236}">
                <a16:creationId xmlns:a16="http://schemas.microsoft.com/office/drawing/2014/main" id="{7C1DB0C5-655F-61AE-7D66-3AC7CDF7A1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mc:AlternateContent xmlns:mc="http://schemas.openxmlformats.org/markup-compatibility/2006" xmlns:a14="http://schemas.microsoft.com/office/drawing/2010/main">
        <mc:Choice Requires="a14">
          <p:sp>
            <p:nvSpPr>
              <p:cNvPr id="26" name="Google Shape;131;p4">
                <a:extLst>
                  <a:ext uri="{FF2B5EF4-FFF2-40B4-BE49-F238E27FC236}">
                    <a16:creationId xmlns:a16="http://schemas.microsoft.com/office/drawing/2014/main" id="{D692AD90-E117-78FF-428F-D3E9FA9C1032}"/>
                  </a:ext>
                </a:extLst>
              </p:cNvPr>
              <p:cNvSpPr/>
              <p:nvPr/>
            </p:nvSpPr>
            <p:spPr>
              <a:xfrm>
                <a:off x="643941" y="745555"/>
                <a:ext cx="10527065" cy="2057400"/>
              </a:xfrm>
              <a:prstGeom prst="rect">
                <a:avLst/>
              </a:prstGeom>
              <a:solidFill>
                <a:schemeClr val="bg1">
                  <a:alpha val="75000"/>
                </a:schemeClr>
              </a:solidFill>
              <a:ln>
                <a:noFill/>
              </a:ln>
            </p:spPr>
            <p:txBody>
              <a:bodyPr spcFirstLastPara="1" wrap="square" lIns="91425" tIns="45700" rIns="91425" bIns="45700" anchor="ctr" anchorCtr="0">
                <a:noAutofit/>
              </a:bodyPr>
              <a:lstStyle/>
              <a:p>
                <a:pPr algn="ctr">
                  <a:lnSpc>
                    <a:spcPct val="150000"/>
                  </a:lnSpc>
                </a:pPr>
                <a:r>
                  <a:rPr lang="fr-FR" sz="2800" b="1" dirty="0">
                    <a:solidFill>
                      <a:srgbClr val="002060"/>
                    </a:solidFill>
                    <a:latin typeface="UTM Avo" panose="02040603050506020204" pitchFamily="18" charset="0"/>
                    <a:cs typeface="Arial" panose="020B0604020202020204" pitchFamily="34" charset="0"/>
                  </a:rPr>
                  <a:t>Câu 2.</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Hộp</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sữa</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ông</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Thọ</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có</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dạng</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hình</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trụ</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đã</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bỏ</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nắp</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có</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chiều</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cao</a:t>
                </a:r>
                <a:r>
                  <a:rPr lang="fr-FR" sz="2800" dirty="0">
                    <a:solidFill>
                      <a:srgbClr val="002060"/>
                    </a:solidFill>
                    <a:latin typeface="UTM Avo" panose="02040603050506020204" pitchFamily="18" charset="0"/>
                    <a:cs typeface="Arial" panose="020B0604020202020204" pitchFamily="34" charset="0"/>
                  </a:rPr>
                  <a:t> </a:t>
                </a:r>
                <a14:m>
                  <m:oMath xmlns:m="http://schemas.openxmlformats.org/officeDocument/2006/math">
                    <m:r>
                      <m:rPr>
                        <m:nor/>
                      </m:rPr>
                      <a:rPr lang="en-US" sz="2800" b="0" i="0" smtClean="0">
                        <a:solidFill>
                          <a:srgbClr val="002060"/>
                        </a:solidFill>
                        <a:latin typeface="UTM Avo" panose="02040603050506020204" pitchFamily="18" charset="0"/>
                      </a:rPr>
                      <m:t>h</m:t>
                    </m:r>
                    <m:r>
                      <m:rPr>
                        <m:nor/>
                      </m:rPr>
                      <a:rPr lang="fr-FR" sz="2800" i="0">
                        <a:solidFill>
                          <a:srgbClr val="002060"/>
                        </a:solidFill>
                        <a:latin typeface="UTM Avo" panose="02040603050506020204" pitchFamily="18" charset="0"/>
                      </a:rPr>
                      <m:t> = 12</m:t>
                    </m:r>
                    <m:r>
                      <m:rPr>
                        <m:nor/>
                      </m:rPr>
                      <a:rPr lang="en-US" sz="2800" b="0" i="0" smtClean="0">
                        <a:solidFill>
                          <a:srgbClr val="002060"/>
                        </a:solidFill>
                        <a:latin typeface="UTM Avo" panose="02040603050506020204" pitchFamily="18" charset="0"/>
                      </a:rPr>
                      <m:t> </m:t>
                    </m:r>
                    <m:r>
                      <m:rPr>
                        <m:nor/>
                      </m:rPr>
                      <a:rPr lang="en-US" sz="2800" dirty="0">
                        <a:solidFill>
                          <a:srgbClr val="002060"/>
                        </a:solidFill>
                        <a:latin typeface="UTM Avo" panose="02040603050506020204" pitchFamily="18" charset="0"/>
                      </a:rPr>
                      <m:t>cm</m:t>
                    </m:r>
                  </m:oMath>
                </a14:m>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và</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đường</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kính</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đáy</a:t>
                </a:r>
                <a:r>
                  <a:rPr lang="fr-FR" sz="2800" dirty="0">
                    <a:solidFill>
                      <a:srgbClr val="002060"/>
                    </a:solidFill>
                    <a:latin typeface="UTM Avo" panose="02040603050506020204" pitchFamily="18" charset="0"/>
                    <a:cs typeface="Arial" panose="020B0604020202020204" pitchFamily="34" charset="0"/>
                  </a:rPr>
                  <a:t> là </a:t>
                </a:r>
                <a14:m>
                  <m:oMath xmlns:m="http://schemas.openxmlformats.org/officeDocument/2006/math">
                    <m:r>
                      <m:rPr>
                        <m:nor/>
                      </m:rPr>
                      <a:rPr lang="fr-FR" sz="2800" i="0">
                        <a:solidFill>
                          <a:srgbClr val="002060"/>
                        </a:solidFill>
                        <a:latin typeface="UTM Avo" panose="02040603050506020204" pitchFamily="18" charset="0"/>
                      </a:rPr>
                      <m:t>d</m:t>
                    </m:r>
                    <m:r>
                      <m:rPr>
                        <m:nor/>
                      </m:rPr>
                      <a:rPr lang="fr-FR" sz="2800" i="0">
                        <a:solidFill>
                          <a:srgbClr val="002060"/>
                        </a:solidFill>
                        <a:latin typeface="UTM Avo" panose="02040603050506020204" pitchFamily="18" charset="0"/>
                      </a:rPr>
                      <m:t> = 8</m:t>
                    </m:r>
                    <m:r>
                      <m:rPr>
                        <m:nor/>
                      </m:rPr>
                      <a:rPr lang="en-US" sz="2800" b="0" i="0" smtClean="0">
                        <a:solidFill>
                          <a:srgbClr val="002060"/>
                        </a:solidFill>
                        <a:latin typeface="UTM Avo" panose="02040603050506020204" pitchFamily="18" charset="0"/>
                      </a:rPr>
                      <m:t> </m:t>
                    </m:r>
                    <m:r>
                      <m:rPr>
                        <m:nor/>
                      </m:rPr>
                      <a:rPr lang="en-US" sz="2800" dirty="0">
                        <a:solidFill>
                          <a:srgbClr val="002060"/>
                        </a:solidFill>
                        <a:latin typeface="UTM Avo" panose="02040603050506020204" pitchFamily="18" charset="0"/>
                      </a:rPr>
                      <m:t>cm</m:t>
                    </m:r>
                  </m:oMath>
                </a14:m>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Tính</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diện</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tích</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toàn</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phần</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của</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hộp</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sữa</a:t>
                </a:r>
                <a:r>
                  <a:rPr lang="fr-FR" sz="2800" dirty="0">
                    <a:solidFill>
                      <a:srgbClr val="002060"/>
                    </a:solidFill>
                    <a:latin typeface="UTM Avo" panose="02040603050506020204" pitchFamily="18" charset="0"/>
                    <a:cs typeface="Arial" panose="020B0604020202020204" pitchFamily="34" charset="0"/>
                  </a:rPr>
                  <a:t>. </a:t>
                </a:r>
                <a:r>
                  <a:rPr lang="fr-FR" sz="2800" dirty="0" err="1">
                    <a:solidFill>
                      <a:srgbClr val="002060"/>
                    </a:solidFill>
                    <a:latin typeface="UTM Avo" panose="02040603050506020204" pitchFamily="18" charset="0"/>
                    <a:cs typeface="Arial" panose="020B0604020202020204" pitchFamily="34" charset="0"/>
                  </a:rPr>
                  <a:t>Lấy</a:t>
                </a:r>
                <a:r>
                  <a:rPr lang="fr-FR" sz="2800" dirty="0">
                    <a:solidFill>
                      <a:srgbClr val="002060"/>
                    </a:solidFill>
                    <a:latin typeface="UTM Avo" panose="02040603050506020204" pitchFamily="18" charset="0"/>
                    <a:cs typeface="Arial" panose="020B0604020202020204" pitchFamily="34" charset="0"/>
                  </a:rPr>
                  <a:t> </a:t>
                </a:r>
                <a14:m>
                  <m:oMath xmlns:m="http://schemas.openxmlformats.org/officeDocument/2006/math">
                    <m:r>
                      <m:rPr>
                        <m:nor/>
                      </m:rPr>
                      <a:rPr lang="en-US" sz="2800" i="0">
                        <a:solidFill>
                          <a:srgbClr val="002060"/>
                        </a:solidFill>
                        <a:latin typeface="UTM Avo" panose="02040603050506020204" pitchFamily="18" charset="0"/>
                      </a:rPr>
                      <m:t>π</m:t>
                    </m:r>
                    <m:r>
                      <m:rPr>
                        <m:nor/>
                      </m:rPr>
                      <a:rPr lang="fr-FR" sz="2800" i="0">
                        <a:solidFill>
                          <a:srgbClr val="002060"/>
                        </a:solidFill>
                        <a:latin typeface="UTM Avo" panose="02040603050506020204" pitchFamily="18" charset="0"/>
                      </a:rPr>
                      <m:t> ≈ 3,14</m:t>
                    </m:r>
                  </m:oMath>
                </a14:m>
                <a:r>
                  <a:rPr lang="fr-FR" sz="2800" dirty="0">
                    <a:solidFill>
                      <a:srgbClr val="002060"/>
                    </a:solidFill>
                    <a:latin typeface="UTM Avo" panose="02040603050506020204" pitchFamily="18" charset="0"/>
                    <a:cs typeface="Arial" panose="020B0604020202020204" pitchFamily="34" charset="0"/>
                  </a:rPr>
                  <a:t>.</a:t>
                </a:r>
                <a:endParaRPr lang="en-US" sz="2800" dirty="0">
                  <a:solidFill>
                    <a:srgbClr val="002060"/>
                  </a:solidFill>
                  <a:latin typeface="UTM Avo" panose="02040603050506020204" pitchFamily="18" charset="0"/>
                  <a:cs typeface="Arial" panose="020B0604020202020204" pitchFamily="34" charset="0"/>
                </a:endParaRPr>
              </a:p>
            </p:txBody>
          </p:sp>
        </mc:Choice>
        <mc:Fallback xmlns="">
          <p:sp>
            <p:nvSpPr>
              <p:cNvPr id="26" name="Google Shape;131;p4">
                <a:extLst>
                  <a:ext uri="{FF2B5EF4-FFF2-40B4-BE49-F238E27FC236}">
                    <a16:creationId xmlns:a16="http://schemas.microsoft.com/office/drawing/2014/main" id="{D692AD90-E117-78FF-428F-D3E9FA9C1032}"/>
                  </a:ext>
                </a:extLst>
              </p:cNvPr>
              <p:cNvSpPr>
                <a:spLocks noRot="1" noChangeAspect="1" noMove="1" noResize="1" noEditPoints="1" noAdjustHandles="1" noChangeArrowheads="1" noChangeShapeType="1" noTextEdit="1"/>
              </p:cNvSpPr>
              <p:nvPr/>
            </p:nvSpPr>
            <p:spPr>
              <a:xfrm>
                <a:off x="643941" y="745555"/>
                <a:ext cx="10527065" cy="2057400"/>
              </a:xfrm>
              <a:prstGeom prst="rect">
                <a:avLst/>
              </a:prstGeom>
              <a:blipFill>
                <a:blip r:embed="rId5"/>
                <a:stretch>
                  <a:fillRect b="-2959"/>
                </a:stretch>
              </a:blipFill>
              <a:ln>
                <a:noFill/>
              </a:ln>
            </p:spPr>
            <p:txBody>
              <a:bodyPr/>
              <a:lstStyle/>
              <a:p>
                <a:r>
                  <a:rPr lang="en-US">
                    <a:noFill/>
                  </a:rPr>
                  <a:t> </a:t>
                </a:r>
              </a:p>
            </p:txBody>
          </p:sp>
        </mc:Fallback>
      </mc:AlternateContent>
      <p:sp>
        <p:nvSpPr>
          <p:cNvPr id="27" name="D">
            <a:extLst>
              <a:ext uri="{FF2B5EF4-FFF2-40B4-BE49-F238E27FC236}">
                <a16:creationId xmlns:a16="http://schemas.microsoft.com/office/drawing/2014/main" id="{699699E5-D788-2C35-A1BC-DF48AF5E94A2}"/>
              </a:ext>
            </a:extLst>
          </p:cNvPr>
          <p:cNvSpPr/>
          <p:nvPr/>
        </p:nvSpPr>
        <p:spPr>
          <a:xfrm>
            <a:off x="6473578" y="4467489"/>
            <a:ext cx="4697427" cy="1332825"/>
          </a:xfrm>
          <a:prstGeom prst="rect">
            <a:avLst/>
          </a:prstGeom>
          <a:solidFill>
            <a:schemeClr val="bg1">
              <a:alpha val="75000"/>
            </a:schemeClr>
          </a:solidFill>
          <a:ln>
            <a:noFill/>
          </a:ln>
        </p:spPr>
        <p:txBody>
          <a:bodyPr spcFirstLastPara="1" wrap="square" lIns="91425" tIns="45700" rIns="91425" bIns="45700" anchor="ctr" anchorCtr="0">
            <a:noAutofit/>
          </a:bodyPr>
          <a:lstStyle/>
          <a:p>
            <a:pPr lvl="0" algn="ctr">
              <a:buSzPts val="2800"/>
            </a:pP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sym typeface="Arial"/>
              </a:rPr>
              <a:t>D. </a:t>
            </a:r>
            <a:r>
              <a:rPr lang="en-US" sz="2800" dirty="0">
                <a:solidFill>
                  <a:srgbClr val="002060"/>
                </a:solidFill>
                <a:latin typeface="UTM Avo" panose="02040603050506020204" pitchFamily="18" charset="0"/>
                <a:cs typeface="Times New Roman" pitchFamily="18" charset="0"/>
              </a:rPr>
              <a:t>128𝜋 (cm</a:t>
            </a:r>
            <a:r>
              <a:rPr lang="en-US" sz="2800" baseline="30000" dirty="0">
                <a:solidFill>
                  <a:srgbClr val="002060"/>
                </a:solidFill>
                <a:latin typeface="UTM Avo" panose="02040603050506020204" pitchFamily="18" charset="0"/>
                <a:cs typeface="Times New Roman" pitchFamily="18" charset="0"/>
              </a:rPr>
              <a:t>2</a:t>
            </a:r>
            <a:r>
              <a:rPr lang="en-US" sz="2800" dirty="0">
                <a:solidFill>
                  <a:srgbClr val="002060"/>
                </a:solidFill>
                <a:latin typeface="UTM Avo" panose="02040603050506020204" pitchFamily="18" charset="0"/>
                <a:cs typeface="Times New Roman" pitchFamily="18" charset="0"/>
              </a:rPr>
              <a:t>)</a:t>
            </a:r>
            <a:endParaRPr kumimoji="0"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endParaRPr>
          </a:p>
        </p:txBody>
      </p:sp>
      <p:sp>
        <p:nvSpPr>
          <p:cNvPr id="33" name="C">
            <a:extLst>
              <a:ext uri="{FF2B5EF4-FFF2-40B4-BE49-F238E27FC236}">
                <a16:creationId xmlns:a16="http://schemas.microsoft.com/office/drawing/2014/main" id="{09C422A6-F3F5-7214-350D-001F47E44A99}"/>
              </a:ext>
            </a:extLst>
          </p:cNvPr>
          <p:cNvSpPr/>
          <p:nvPr/>
        </p:nvSpPr>
        <p:spPr>
          <a:xfrm>
            <a:off x="643941" y="4469474"/>
            <a:ext cx="4697427" cy="1332825"/>
          </a:xfrm>
          <a:prstGeom prst="rect">
            <a:avLst/>
          </a:prstGeom>
          <a:solidFill>
            <a:schemeClr val="bg1">
              <a:alpha val="75000"/>
            </a:schemeClr>
          </a:solidFill>
          <a:ln>
            <a:noFill/>
          </a:ln>
        </p:spPr>
        <p:txBody>
          <a:bodyPr spcFirstLastPara="1" wrap="square" lIns="91425" tIns="45700" rIns="91425" bIns="45700" anchor="ctr" anchorCtr="0">
            <a:noAutofit/>
          </a:bodyPr>
          <a:lstStyle/>
          <a:p>
            <a:pPr lvl="0" algn="ctr">
              <a:buSzPts val="2800"/>
            </a:pP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sym typeface="Arial"/>
              </a:rPr>
              <a:t>B.</a:t>
            </a:r>
            <a:r>
              <a:rPr lang="en-US" sz="2800" dirty="0">
                <a:solidFill>
                  <a:srgbClr val="002060"/>
                </a:solidFill>
                <a:latin typeface="UTM Avo" panose="02040603050506020204" pitchFamily="18" charset="0"/>
                <a:cs typeface="Times New Roman" pitchFamily="18" charset="0"/>
              </a:rPr>
              <a:t> 112𝜋 (cm</a:t>
            </a:r>
            <a:r>
              <a:rPr lang="en-US" sz="2800" baseline="30000" dirty="0">
                <a:solidFill>
                  <a:srgbClr val="002060"/>
                </a:solidFill>
                <a:latin typeface="UTM Avo" panose="02040603050506020204" pitchFamily="18" charset="0"/>
                <a:cs typeface="Times New Roman" pitchFamily="18" charset="0"/>
              </a:rPr>
              <a:t>2</a:t>
            </a:r>
            <a:r>
              <a:rPr lang="en-US" sz="2800" dirty="0">
                <a:solidFill>
                  <a:srgbClr val="002060"/>
                </a:solidFill>
                <a:latin typeface="UTM Avo" panose="02040603050506020204" pitchFamily="18" charset="0"/>
                <a:cs typeface="Times New Roman" pitchFamily="18" charset="0"/>
              </a:rPr>
              <a:t>)</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sym typeface="Arial"/>
              </a:rPr>
              <a:t> </a:t>
            </a:r>
            <a:endParaRPr kumimoji="0" sz="18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endParaRPr>
          </a:p>
        </p:txBody>
      </p:sp>
      <p:sp>
        <p:nvSpPr>
          <p:cNvPr id="34" name="B">
            <a:extLst>
              <a:ext uri="{FF2B5EF4-FFF2-40B4-BE49-F238E27FC236}">
                <a16:creationId xmlns:a16="http://schemas.microsoft.com/office/drawing/2014/main" id="{66733ADE-9868-0309-6A24-485A5F6B1564}"/>
              </a:ext>
            </a:extLst>
          </p:cNvPr>
          <p:cNvSpPr/>
          <p:nvPr/>
        </p:nvSpPr>
        <p:spPr>
          <a:xfrm>
            <a:off x="6479225" y="3005444"/>
            <a:ext cx="4697427" cy="1332825"/>
          </a:xfrm>
          <a:prstGeom prst="rect">
            <a:avLst/>
          </a:prstGeom>
          <a:solidFill>
            <a:schemeClr val="bg1">
              <a:alpha val="75000"/>
            </a:schemeClr>
          </a:solidFill>
          <a:ln>
            <a:noFill/>
          </a:ln>
        </p:spPr>
        <p:txBody>
          <a:bodyPr spcFirstLastPara="1" wrap="square" lIns="91425" tIns="45700" rIns="91425" bIns="45700" anchor="ctr" anchorCtr="0">
            <a:noAutofit/>
          </a:bodyPr>
          <a:lstStyle/>
          <a:p>
            <a:pPr lvl="0" algn="ctr">
              <a:buSzPts val="2800"/>
            </a:pP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sym typeface="Arial"/>
              </a:rPr>
              <a:t>C. </a:t>
            </a:r>
            <a:r>
              <a:rPr lang="en-US" sz="2800" dirty="0">
                <a:solidFill>
                  <a:srgbClr val="002060"/>
                </a:solidFill>
                <a:latin typeface="UTM Avo" panose="02040603050506020204" pitchFamily="18" charset="0"/>
                <a:cs typeface="Times New Roman" pitchFamily="18" charset="0"/>
              </a:rPr>
              <a:t>96𝜋 (cm</a:t>
            </a:r>
            <a:r>
              <a:rPr lang="en-US" sz="2800" baseline="30000" dirty="0">
                <a:solidFill>
                  <a:srgbClr val="002060"/>
                </a:solidFill>
                <a:latin typeface="UTM Avo" panose="02040603050506020204" pitchFamily="18" charset="0"/>
                <a:cs typeface="Times New Roman" pitchFamily="18" charset="0"/>
              </a:rPr>
              <a:t>2</a:t>
            </a:r>
            <a:r>
              <a:rPr lang="en-US" sz="2800" dirty="0">
                <a:solidFill>
                  <a:srgbClr val="002060"/>
                </a:solidFill>
                <a:latin typeface="UTM Avo" panose="02040603050506020204" pitchFamily="18" charset="0"/>
                <a:cs typeface="Times New Roman" pitchFamily="18" charset="0"/>
              </a:rPr>
              <a:t>)</a:t>
            </a:r>
            <a:endParaRPr kumimoji="0"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endParaRPr>
          </a:p>
        </p:txBody>
      </p:sp>
      <p:sp>
        <p:nvSpPr>
          <p:cNvPr id="35" name="A">
            <a:extLst>
              <a:ext uri="{FF2B5EF4-FFF2-40B4-BE49-F238E27FC236}">
                <a16:creationId xmlns:a16="http://schemas.microsoft.com/office/drawing/2014/main" id="{235FAD51-4905-9593-86F8-0D571F688F3B}"/>
              </a:ext>
            </a:extLst>
          </p:cNvPr>
          <p:cNvSpPr/>
          <p:nvPr/>
        </p:nvSpPr>
        <p:spPr>
          <a:xfrm>
            <a:off x="649587" y="3008024"/>
            <a:ext cx="4697427" cy="1332825"/>
          </a:xfrm>
          <a:prstGeom prst="rect">
            <a:avLst/>
          </a:prstGeom>
          <a:solidFill>
            <a:schemeClr val="bg1">
              <a:alpha val="75000"/>
            </a:schemeClr>
          </a:solidFill>
          <a:ln>
            <a:noFill/>
          </a:ln>
        </p:spPr>
        <p:txBody>
          <a:bodyPr spcFirstLastPara="1" wrap="square" lIns="91425" tIns="45700" rIns="91425" bIns="45700" anchor="ctr" anchorCtr="0">
            <a:noAutofit/>
          </a:bodyPr>
          <a:lstStyle/>
          <a:p>
            <a:pPr algn="ctr"/>
            <a:r>
              <a:rPr lang="en-US" sz="2800" dirty="0">
                <a:solidFill>
                  <a:srgbClr val="002060"/>
                </a:solidFill>
                <a:latin typeface="UTM Avo" panose="02040603050506020204" pitchFamily="18" charset="0"/>
                <a:cs typeface="Times New Roman" pitchFamily="18" charset="0"/>
              </a:rPr>
              <a:t>A. 110𝜋 (cm</a:t>
            </a:r>
            <a:r>
              <a:rPr lang="en-US" sz="2800" baseline="30000" dirty="0">
                <a:solidFill>
                  <a:srgbClr val="002060"/>
                </a:solidFill>
                <a:latin typeface="UTM Avo" panose="02040603050506020204" pitchFamily="18" charset="0"/>
                <a:cs typeface="Times New Roman" pitchFamily="18" charset="0"/>
              </a:rPr>
              <a:t>2</a:t>
            </a:r>
            <a:r>
              <a:rPr lang="en-US" sz="2800" dirty="0">
                <a:solidFill>
                  <a:srgbClr val="002060"/>
                </a:solidFill>
                <a:latin typeface="UTM Avo" panose="02040603050506020204" pitchFamily="18" charset="0"/>
                <a:cs typeface="Times New Roman" pitchFamily="18" charset="0"/>
              </a:rPr>
              <a:t>)</a:t>
            </a:r>
          </a:p>
        </p:txBody>
      </p:sp>
      <p:pic>
        <p:nvPicPr>
          <p:cNvPr id="12" name="Picture 11">
            <a:extLst>
              <a:ext uri="{FF2B5EF4-FFF2-40B4-BE49-F238E27FC236}">
                <a16:creationId xmlns:a16="http://schemas.microsoft.com/office/drawing/2014/main" id="{A930E827-8F99-6BD1-849A-81A13521BE07}"/>
              </a:ext>
            </a:extLst>
          </p:cNvPr>
          <p:cNvPicPr>
            <a:picLocks noChangeAspect="1"/>
          </p:cNvPicPr>
          <p:nvPr/>
        </p:nvPicPr>
        <p:blipFill>
          <a:blip r:embed="rId6"/>
          <a:srcRect/>
          <a:stretch/>
        </p:blipFill>
        <p:spPr>
          <a:xfrm>
            <a:off x="10470117" y="4780666"/>
            <a:ext cx="824873" cy="819751"/>
          </a:xfrm>
          <a:prstGeom prst="rect">
            <a:avLst/>
          </a:prstGeom>
        </p:spPr>
      </p:pic>
      <p:pic>
        <p:nvPicPr>
          <p:cNvPr id="1026" name="Picture 2" descr="X PNGs for Free Download">
            <a:extLst>
              <a:ext uri="{FF2B5EF4-FFF2-40B4-BE49-F238E27FC236}">
                <a16:creationId xmlns:a16="http://schemas.microsoft.com/office/drawing/2014/main" id="{CF797CD6-CEBD-044C-B061-E9751B11C2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17720" y="3312181"/>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6078EFF6-A5E1-DFAA-EE28-A3B842185329}"/>
              </a:ext>
            </a:extLst>
          </p:cNvPr>
          <p:cNvPicPr>
            <a:picLocks noChangeAspect="1" noChangeArrowheads="1"/>
          </p:cNvPicPr>
          <p:nvPr/>
        </p:nvPicPr>
        <p:blipFill>
          <a:blip r:embed="rId8"/>
          <a:srcRect/>
          <a:stretch/>
        </p:blipFill>
        <p:spPr bwMode="auto">
          <a:xfrm>
            <a:off x="4541520" y="4691813"/>
            <a:ext cx="976596" cy="85058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X PNGs for Free Download">
            <a:extLst>
              <a:ext uri="{FF2B5EF4-FFF2-40B4-BE49-F238E27FC236}">
                <a16:creationId xmlns:a16="http://schemas.microsoft.com/office/drawing/2014/main" id="{C33BA9FF-F68D-4785-119A-F841B7416B6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94409" y="3159184"/>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hlinkClick r:id="" action="ppaction://hlinkshowjump?jump=nextslide"/>
            <a:extLst>
              <a:ext uri="{FF2B5EF4-FFF2-40B4-BE49-F238E27FC236}">
                <a16:creationId xmlns:a16="http://schemas.microsoft.com/office/drawing/2014/main" id="{2A6C8E13-0E93-A4A5-5136-47950D68024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0753052" y="5453161"/>
            <a:ext cx="1438948" cy="1404839"/>
          </a:xfrm>
          <a:prstGeom prst="rect">
            <a:avLst/>
          </a:prstGeom>
        </p:spPr>
      </p:pic>
    </p:spTree>
    <p:extLst>
      <p:ext uri="{BB962C8B-B14F-4D97-AF65-F5344CB8AC3E}">
        <p14:creationId xmlns:p14="http://schemas.microsoft.com/office/powerpoint/2010/main" val="16463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5"/>
                    </p:tgtEl>
                  </p:cond>
                </p:stCondLst>
                <p:endSync evt="end" delay="0">
                  <p:rtn val="all"/>
                </p:endSync>
                <p:childTnLst>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500"/>
                                        <p:tgtEl>
                                          <p:spTgt spid="1026"/>
                                        </p:tgtEl>
                                      </p:cBhvr>
                                    </p:animEffect>
                                    <p:anim calcmode="lin" valueType="num">
                                      <p:cBhvr>
                                        <p:cTn id="26" dur="500" fill="hold"/>
                                        <p:tgtEl>
                                          <p:spTgt spid="1026"/>
                                        </p:tgtEl>
                                        <p:attrNameLst>
                                          <p:attrName>ppt_x</p:attrName>
                                        </p:attrNameLst>
                                      </p:cBhvr>
                                      <p:tavLst>
                                        <p:tav tm="0">
                                          <p:val>
                                            <p:strVal val="#ppt_x"/>
                                          </p:val>
                                        </p:tav>
                                        <p:tav tm="100000">
                                          <p:val>
                                            <p:strVal val="#ppt_x"/>
                                          </p:val>
                                        </p:tav>
                                      </p:tavLst>
                                    </p:anim>
                                    <p:anim calcmode="lin" valueType="num">
                                      <p:cBhvr>
                                        <p:cTn id="27" dur="5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5"/>
                  </p:tgtEl>
                </p:cond>
              </p:nextCondLst>
            </p:seq>
            <p:seq concurrent="1" nextAc="seek">
              <p:cTn id="28" restart="whenNotActive" fill="hold" evtFilter="cancelBubble" nodeType="interactiveSeq">
                <p:stCondLst>
                  <p:cond evt="onClick" delay="0">
                    <p:tgtEl>
                      <p:spTgt spid="34"/>
                    </p:tgtEl>
                  </p:cond>
                </p:stCondLst>
                <p:endSync evt="end" delay="0">
                  <p:rtn val="all"/>
                </p:endSync>
                <p:childTnLst>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anim calcmode="lin" valueType="num">
                                      <p:cBhvr>
                                        <p:cTn id="34" dur="500" fill="hold"/>
                                        <p:tgtEl>
                                          <p:spTgt spid="19"/>
                                        </p:tgtEl>
                                        <p:attrNameLst>
                                          <p:attrName>ppt_x</p:attrName>
                                        </p:attrNameLst>
                                      </p:cBhvr>
                                      <p:tavLst>
                                        <p:tav tm="0">
                                          <p:val>
                                            <p:strVal val="#ppt_x"/>
                                          </p:val>
                                        </p:tav>
                                        <p:tav tm="100000">
                                          <p:val>
                                            <p:strVal val="#ppt_x"/>
                                          </p:val>
                                        </p:tav>
                                      </p:tavLst>
                                    </p:anim>
                                    <p:anim calcmode="lin" valueType="num">
                                      <p:cBhvr>
                                        <p:cTn id="35"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4"/>
                  </p:tgtEl>
                </p:cond>
              </p:nextCondLst>
            </p:seq>
            <p:seq concurrent="1" nextAc="seek">
              <p:cTn id="36" restart="whenNotActive" fill="hold" evtFilter="cancelBubble" nodeType="interactiveSeq">
                <p:stCondLst>
                  <p:cond evt="onClick" delay="0">
                    <p:tgtEl>
                      <p:spTgt spid="33"/>
                    </p:tgtEl>
                  </p:cond>
                </p:stCondLst>
                <p:endSync evt="end" delay="0">
                  <p:rtn val="all"/>
                </p:endSync>
                <p:childTnLst>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anim calcmode="lin" valueType="num">
                                      <p:cBhvr>
                                        <p:cTn id="42" dur="500" fill="hold"/>
                                        <p:tgtEl>
                                          <p:spTgt spid="13"/>
                                        </p:tgtEl>
                                        <p:attrNameLst>
                                          <p:attrName>ppt_x</p:attrName>
                                        </p:attrNameLst>
                                      </p:cBhvr>
                                      <p:tavLst>
                                        <p:tav tm="0">
                                          <p:val>
                                            <p:strVal val="#ppt_x"/>
                                          </p:val>
                                        </p:tav>
                                        <p:tav tm="100000">
                                          <p:val>
                                            <p:strVal val="#ppt_x"/>
                                          </p:val>
                                        </p:tav>
                                      </p:tavLst>
                                    </p:anim>
                                    <p:anim calcmode="lin" valueType="num">
                                      <p:cBhvr>
                                        <p:cTn id="43"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3"/>
                  </p:tgtEl>
                </p:cond>
              </p:nextCondLst>
            </p:seq>
            <p:seq concurrent="1" nextAc="seek">
              <p:cTn id="44" restart="whenNotActive" fill="hold" evtFilter="cancelBubble" nodeType="interactiveSeq">
                <p:stCondLst>
                  <p:cond evt="onClick" delay="0">
                    <p:tgtEl>
                      <p:spTgt spid="27"/>
                    </p:tgtEl>
                  </p:cond>
                </p:stCondLst>
                <p:endSync evt="end" delay="0">
                  <p:rtn val="all"/>
                </p:endSync>
                <p:childTnLst>
                  <p:par>
                    <p:cTn id="45" fill="hold">
                      <p:stCondLst>
                        <p:cond delay="0"/>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anim calcmode="lin" valueType="num">
                                      <p:cBhvr>
                                        <p:cTn id="50" dur="500" fill="hold"/>
                                        <p:tgtEl>
                                          <p:spTgt spid="12"/>
                                        </p:tgtEl>
                                        <p:attrNameLst>
                                          <p:attrName>ppt_x</p:attrName>
                                        </p:attrNameLst>
                                      </p:cBhvr>
                                      <p:tavLst>
                                        <p:tav tm="0">
                                          <p:val>
                                            <p:strVal val="#ppt_x"/>
                                          </p:val>
                                        </p:tav>
                                        <p:tav tm="100000">
                                          <p:val>
                                            <p:strVal val="#ppt_x"/>
                                          </p:val>
                                        </p:tav>
                                      </p:tavLst>
                                    </p:anim>
                                    <p:anim calcmode="lin" valueType="num">
                                      <p:cBhvr>
                                        <p:cTn id="51"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7"/>
                  </p:tgtEl>
                </p:cond>
              </p:nextCondLst>
            </p:seq>
          </p:childTnLst>
        </p:cTn>
      </p:par>
    </p:tnLst>
    <p:bldLst>
      <p:bldP spid="26" grpId="0" animBg="1"/>
      <p:bldP spid="27" grpId="0" animBg="1"/>
      <p:bldP spid="33" grpId="0" animBg="1"/>
      <p:bldP spid="34" grpId="0" animBg="1"/>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a:extLst>
            <a:ext uri="{FF2B5EF4-FFF2-40B4-BE49-F238E27FC236}">
              <a16:creationId xmlns:a16="http://schemas.microsoft.com/office/drawing/2014/main" id="{4B5C182F-1B5F-AF4D-C176-DB133E9EEEC7}"/>
            </a:ext>
          </a:extLst>
        </p:cNvPr>
        <p:cNvGrpSpPr/>
        <p:nvPr/>
      </p:nvGrpSpPr>
      <p:grpSpPr>
        <a:xfrm>
          <a:off x="0" y="0"/>
          <a:ext cx="0" cy="0"/>
          <a:chOff x="0" y="0"/>
          <a:chExt cx="0" cy="0"/>
        </a:xfrm>
      </p:grpSpPr>
      <p:pic>
        <p:nvPicPr>
          <p:cNvPr id="14" name="Picture 13" descr="Logo, company name&#10;&#10;Description automatically generated">
            <a:extLst>
              <a:ext uri="{FF2B5EF4-FFF2-40B4-BE49-F238E27FC236}">
                <a16:creationId xmlns:a16="http://schemas.microsoft.com/office/drawing/2014/main" id="{1F8C3556-46BF-FC75-361A-4FB64507D1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
        <p:nvSpPr>
          <p:cNvPr id="26" name="Google Shape;131;p4">
            <a:extLst>
              <a:ext uri="{FF2B5EF4-FFF2-40B4-BE49-F238E27FC236}">
                <a16:creationId xmlns:a16="http://schemas.microsoft.com/office/drawing/2014/main" id="{9B70833A-304D-BEAC-3CA4-1DAB0D823785}"/>
              </a:ext>
            </a:extLst>
          </p:cNvPr>
          <p:cNvSpPr/>
          <p:nvPr/>
        </p:nvSpPr>
        <p:spPr>
          <a:xfrm>
            <a:off x="656553" y="813531"/>
            <a:ext cx="10815973" cy="2057400"/>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lnSpc>
                <a:spcPct val="150000"/>
              </a:lnSpc>
              <a:buSzPts val="2800"/>
              <a:defRPr/>
            </a:pPr>
            <a:r>
              <a:rPr lang="en-US" sz="2800" b="1" kern="1200" dirty="0">
                <a:solidFill>
                  <a:srgbClr val="002060"/>
                </a:solidFill>
                <a:latin typeface="UTM Avo" panose="02040603050506020204" pitchFamily="18" charset="0"/>
                <a:ea typeface="+mn-ea"/>
                <a:cs typeface="+mn-cs"/>
              </a:rPr>
              <a:t>Câu 3. </a:t>
            </a:r>
            <a:r>
              <a:rPr lang="en-US" sz="2800" kern="1200" dirty="0" err="1">
                <a:solidFill>
                  <a:srgbClr val="002060"/>
                </a:solidFill>
                <a:latin typeface="UTM Avo" panose="02040603050506020204" pitchFamily="18" charset="0"/>
                <a:ea typeface="+mn-ea"/>
                <a:cs typeface="+mn-cs"/>
              </a:rPr>
              <a:t>Nếu</a:t>
            </a:r>
            <a:r>
              <a:rPr lang="en-US" sz="2800" kern="1200" dirty="0">
                <a:solidFill>
                  <a:srgbClr val="002060"/>
                </a:solidFill>
                <a:latin typeface="UTM Avo" panose="02040603050506020204" pitchFamily="18" charset="0"/>
                <a:ea typeface="+mn-ea"/>
                <a:cs typeface="+mn-cs"/>
              </a:rPr>
              <a:t> ta </a:t>
            </a:r>
            <a:r>
              <a:rPr lang="en-US" sz="2800" kern="1200" dirty="0" err="1">
                <a:solidFill>
                  <a:srgbClr val="002060"/>
                </a:solidFill>
                <a:latin typeface="UTM Avo" panose="02040603050506020204" pitchFamily="18" charset="0"/>
                <a:ea typeface="+mn-ea"/>
                <a:cs typeface="+mn-cs"/>
              </a:rPr>
              <a:t>tăng</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bán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kính</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đáy</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và</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chiều</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cao</a:t>
            </a:r>
            <a:r>
              <a:rPr lang="en-US" sz="2800" kern="1200" dirty="0">
                <a:solidFill>
                  <a:srgbClr val="002060"/>
                </a:solidFill>
                <a:latin typeface="UTM Avo" panose="02040603050506020204" pitchFamily="18" charset="0"/>
                <a:ea typeface="+mn-ea"/>
                <a:cs typeface="+mn-cs"/>
              </a:rPr>
              <a:t> của </a:t>
            </a:r>
            <a:r>
              <a:rPr lang="en-US" sz="2800" kern="1200" dirty="0" err="1">
                <a:solidFill>
                  <a:srgbClr val="002060"/>
                </a:solidFill>
                <a:latin typeface="UTM Avo" panose="02040603050506020204" pitchFamily="18" charset="0"/>
                <a:ea typeface="+mn-ea"/>
                <a:cs typeface="+mn-cs"/>
              </a:rPr>
              <a:t>một</a:t>
            </a:r>
            <a:endParaRPr lang="en-US" sz="2800" kern="1200" dirty="0">
              <a:solidFill>
                <a:srgbClr val="002060"/>
              </a:solidFill>
              <a:latin typeface="UTM Avo" panose="02040603050506020204" pitchFamily="18" charset="0"/>
              <a:ea typeface="+mn-ea"/>
              <a:cs typeface="+mn-cs"/>
            </a:endParaRPr>
          </a:p>
          <a:p>
            <a:pPr lvl="0" algn="ctr">
              <a:lnSpc>
                <a:spcPct val="150000"/>
              </a:lnSpc>
              <a:buSzPts val="2800"/>
              <a:defRPr/>
            </a:pPr>
            <a:r>
              <a:rPr lang="en-US" sz="2800" kern="1200" dirty="0" err="1">
                <a:solidFill>
                  <a:srgbClr val="002060"/>
                </a:solidFill>
                <a:latin typeface="UTM Avo" panose="02040603050506020204" pitchFamily="18" charset="0"/>
                <a:ea typeface="+mn-ea"/>
                <a:cs typeface="+mn-cs"/>
              </a:rPr>
              <a:t>hình</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nón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lên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ba</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lần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thì</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diện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tích</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xung</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quanh</a:t>
            </a:r>
            <a:r>
              <a:rPr lang="en-US" sz="2800" kern="1200" dirty="0">
                <a:solidFill>
                  <a:srgbClr val="002060"/>
                </a:solidFill>
                <a:latin typeface="UTM Avo" panose="02040603050506020204" pitchFamily="18" charset="0"/>
                <a:ea typeface="+mn-ea"/>
                <a:cs typeface="+mn-cs"/>
              </a:rPr>
              <a:t> của </a:t>
            </a:r>
            <a:r>
              <a:rPr lang="en-US" sz="2800" kern="1200" dirty="0" err="1">
                <a:solidFill>
                  <a:srgbClr val="002060"/>
                </a:solidFill>
                <a:latin typeface="UTM Avo" panose="02040603050506020204" pitchFamily="18" charset="0"/>
                <a:ea typeface="+mn-ea"/>
                <a:cs typeface="+mn-cs"/>
              </a:rPr>
              <a:t>hình</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nón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đó</a:t>
            </a:r>
            <a:endParaRPr lang="en-US" sz="2800" kern="1200" dirty="0">
              <a:solidFill>
                <a:srgbClr val="002060"/>
              </a:solidFill>
              <a:latin typeface="UTM Avo" panose="02040603050506020204" pitchFamily="18" charset="0"/>
              <a:ea typeface="+mn-ea"/>
              <a:cs typeface="+mn-cs"/>
            </a:endParaRPr>
          </a:p>
        </p:txBody>
      </p:sp>
      <p:sp>
        <p:nvSpPr>
          <p:cNvPr id="27" name="D">
            <a:extLst>
              <a:ext uri="{FF2B5EF4-FFF2-40B4-BE49-F238E27FC236}">
                <a16:creationId xmlns:a16="http://schemas.microsoft.com/office/drawing/2014/main" id="{7213626C-9132-0C0E-FB0D-008C76089C40}"/>
              </a:ext>
            </a:extLst>
          </p:cNvPr>
          <p:cNvSpPr/>
          <p:nvPr/>
        </p:nvSpPr>
        <p:spPr>
          <a:xfrm>
            <a:off x="6514218" y="4386209"/>
            <a:ext cx="4697427" cy="1332825"/>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buSzPts val="2800"/>
              <a:defRPr/>
            </a:pPr>
            <a:r>
              <a:rPr lang="en-US" sz="2800" kern="1200" dirty="0">
                <a:solidFill>
                  <a:srgbClr val="002060"/>
                </a:solidFill>
                <a:latin typeface="UTM Avo" panose="02040603050506020204" pitchFamily="18" charset="0"/>
                <a:ea typeface="+mn-ea"/>
                <a:cs typeface="+mn-cs"/>
              </a:rPr>
              <a:t>D. </a:t>
            </a:r>
            <a:r>
              <a:rPr lang="en-US" sz="2800" kern="1200" dirty="0" err="1">
                <a:solidFill>
                  <a:srgbClr val="002060"/>
                </a:solidFill>
                <a:latin typeface="UTM Avo" panose="02040603050506020204" pitchFamily="18" charset="0"/>
                <a:ea typeface="+mn-ea"/>
                <a:cs typeface="+mn-cs"/>
              </a:rPr>
              <a:t>Không</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đổi</a:t>
            </a:r>
            <a:endParaRPr lang="en-US" sz="2800" kern="1200" dirty="0">
              <a:solidFill>
                <a:srgbClr val="002060"/>
              </a:solidFill>
              <a:latin typeface="UTM Avo" panose="02040603050506020204" pitchFamily="18" charset="0"/>
              <a:ea typeface="+mn-ea"/>
              <a:cs typeface="+mn-cs"/>
            </a:endParaRPr>
          </a:p>
        </p:txBody>
      </p:sp>
      <p:sp>
        <p:nvSpPr>
          <p:cNvPr id="33" name="C">
            <a:extLst>
              <a:ext uri="{FF2B5EF4-FFF2-40B4-BE49-F238E27FC236}">
                <a16:creationId xmlns:a16="http://schemas.microsoft.com/office/drawing/2014/main" id="{A03D163F-E540-6816-C42D-48F8BADBBB9D}"/>
              </a:ext>
            </a:extLst>
          </p:cNvPr>
          <p:cNvSpPr/>
          <p:nvPr/>
        </p:nvSpPr>
        <p:spPr>
          <a:xfrm>
            <a:off x="684581" y="4388194"/>
            <a:ext cx="4697427" cy="1332825"/>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buSzPts val="2800"/>
              <a:defRPr/>
            </a:pPr>
            <a:r>
              <a:rPr lang="en-US" sz="2800" kern="1200" dirty="0">
                <a:solidFill>
                  <a:srgbClr val="002060"/>
                </a:solidFill>
                <a:latin typeface="UTM Avo" panose="02040603050506020204" pitchFamily="18" charset="0"/>
                <a:ea typeface="+mn-ea"/>
                <a:cs typeface="+mn-cs"/>
              </a:rPr>
              <a:t>B. </a:t>
            </a:r>
            <a:r>
              <a:rPr lang="en-US" sz="2800" kern="1200" dirty="0" err="1">
                <a:solidFill>
                  <a:srgbClr val="002060"/>
                </a:solidFill>
                <a:latin typeface="UTM Avo" panose="02040603050506020204" pitchFamily="18" charset="0"/>
                <a:ea typeface="+mn-ea"/>
                <a:cs typeface="+mn-cs"/>
              </a:rPr>
              <a:t>Giảm</a:t>
            </a:r>
            <a:r>
              <a:rPr lang="en-US" sz="2800" kern="1200" dirty="0">
                <a:solidFill>
                  <a:srgbClr val="002060"/>
                </a:solidFill>
                <a:latin typeface="UTM Avo" panose="02040603050506020204" pitchFamily="18" charset="0"/>
                <a:ea typeface="+mn-ea"/>
                <a:cs typeface="+mn-cs"/>
              </a:rPr>
              <a:t> 3 </a:t>
            </a:r>
            <a:r>
              <a:rPr lang="en-US" sz="2800" kern="1200" dirty="0" err="1">
                <a:solidFill>
                  <a:srgbClr val="002060"/>
                </a:solidFill>
                <a:latin typeface="UTM Avo" panose="02040603050506020204" pitchFamily="18" charset="0"/>
                <a:ea typeface="+mn-ea"/>
                <a:cs typeface="+mn-cs"/>
              </a:rPr>
              <a:t>lần</a:t>
            </a:r>
            <a:endParaRPr lang="en-US" sz="2800" kern="1200" dirty="0">
              <a:solidFill>
                <a:srgbClr val="002060"/>
              </a:solidFill>
              <a:latin typeface="UTM Avo" panose="02040603050506020204" pitchFamily="18" charset="0"/>
              <a:ea typeface="+mn-ea"/>
              <a:cs typeface="+mn-cs"/>
            </a:endParaRPr>
          </a:p>
        </p:txBody>
      </p:sp>
      <p:sp>
        <p:nvSpPr>
          <p:cNvPr id="34" name="B">
            <a:extLst>
              <a:ext uri="{FF2B5EF4-FFF2-40B4-BE49-F238E27FC236}">
                <a16:creationId xmlns:a16="http://schemas.microsoft.com/office/drawing/2014/main" id="{F424F9FB-D5A4-0305-B490-865EC2326308}"/>
              </a:ext>
            </a:extLst>
          </p:cNvPr>
          <p:cNvSpPr/>
          <p:nvPr/>
        </p:nvSpPr>
        <p:spPr>
          <a:xfrm>
            <a:off x="6519865" y="2924164"/>
            <a:ext cx="4697427" cy="1332825"/>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buSzPts val="2800"/>
              <a:defRPr/>
            </a:pPr>
            <a:r>
              <a:rPr lang="en-US" sz="2800" kern="1200" dirty="0">
                <a:solidFill>
                  <a:srgbClr val="002060"/>
                </a:solidFill>
                <a:latin typeface="UTM Avo" panose="02040603050506020204" pitchFamily="18" charset="0"/>
                <a:ea typeface="+mn-ea"/>
                <a:cs typeface="+mn-cs"/>
              </a:rPr>
              <a:t>C. </a:t>
            </a:r>
            <a:r>
              <a:rPr lang="en-US" sz="2800" kern="1200" dirty="0" err="1">
                <a:solidFill>
                  <a:srgbClr val="002060"/>
                </a:solidFill>
                <a:latin typeface="UTM Avo" panose="02040603050506020204" pitchFamily="18" charset="0"/>
                <a:ea typeface="+mn-ea"/>
                <a:cs typeface="+mn-cs"/>
              </a:rPr>
              <a:t>Tăng</a:t>
            </a:r>
            <a:r>
              <a:rPr lang="en-US" sz="2800" kern="1200" dirty="0">
                <a:solidFill>
                  <a:srgbClr val="002060"/>
                </a:solidFill>
                <a:latin typeface="UTM Avo" panose="02040603050506020204" pitchFamily="18" charset="0"/>
                <a:ea typeface="+mn-ea"/>
                <a:cs typeface="+mn-cs"/>
              </a:rPr>
              <a:t> 9 </a:t>
            </a:r>
            <a:r>
              <a:rPr lang="en-US" sz="2800" kern="1200" dirty="0" err="1">
                <a:solidFill>
                  <a:srgbClr val="002060"/>
                </a:solidFill>
                <a:latin typeface="UTM Avo" panose="02040603050506020204" pitchFamily="18" charset="0"/>
                <a:ea typeface="+mn-ea"/>
                <a:cs typeface="+mn-cs"/>
              </a:rPr>
              <a:t>lần</a:t>
            </a:r>
            <a:endParaRPr lang="en-US" sz="2800" kern="1200" dirty="0">
              <a:solidFill>
                <a:srgbClr val="002060"/>
              </a:solidFill>
              <a:latin typeface="UTM Avo" panose="02040603050506020204" pitchFamily="18" charset="0"/>
              <a:ea typeface="+mn-ea"/>
              <a:cs typeface="+mn-cs"/>
            </a:endParaRPr>
          </a:p>
        </p:txBody>
      </p:sp>
      <p:sp>
        <p:nvSpPr>
          <p:cNvPr id="35" name="A">
            <a:extLst>
              <a:ext uri="{FF2B5EF4-FFF2-40B4-BE49-F238E27FC236}">
                <a16:creationId xmlns:a16="http://schemas.microsoft.com/office/drawing/2014/main" id="{99867C0D-CB5F-47C5-6A13-F6FC3FAE2378}"/>
              </a:ext>
            </a:extLst>
          </p:cNvPr>
          <p:cNvSpPr/>
          <p:nvPr/>
        </p:nvSpPr>
        <p:spPr>
          <a:xfrm>
            <a:off x="690227" y="2926744"/>
            <a:ext cx="4697427" cy="1332825"/>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buSzPts val="2800"/>
              <a:defRPr/>
            </a:pPr>
            <a:r>
              <a:rPr lang="en-US" sz="2800" kern="1200" dirty="0">
                <a:solidFill>
                  <a:srgbClr val="002060"/>
                </a:solidFill>
                <a:latin typeface="UTM Avo" panose="02040603050506020204" pitchFamily="18" charset="0"/>
                <a:ea typeface="+mn-ea"/>
                <a:cs typeface="+mn-cs"/>
              </a:rPr>
              <a:t>A. </a:t>
            </a:r>
            <a:r>
              <a:rPr lang="en-US" sz="2800" kern="1200" dirty="0" err="1">
                <a:solidFill>
                  <a:srgbClr val="002060"/>
                </a:solidFill>
                <a:latin typeface="UTM Avo" panose="02040603050506020204" pitchFamily="18" charset="0"/>
                <a:ea typeface="+mn-ea"/>
                <a:cs typeface="+mn-cs"/>
              </a:rPr>
              <a:t>Tăng</a:t>
            </a:r>
            <a:r>
              <a:rPr lang="en-US" sz="2800" kern="1200" dirty="0">
                <a:solidFill>
                  <a:srgbClr val="002060"/>
                </a:solidFill>
                <a:latin typeface="UTM Avo" panose="02040603050506020204" pitchFamily="18" charset="0"/>
                <a:ea typeface="+mn-ea"/>
                <a:cs typeface="+mn-cs"/>
              </a:rPr>
              <a:t> 3 </a:t>
            </a:r>
            <a:r>
              <a:rPr lang="en-US" sz="2800" kern="1200" dirty="0" err="1">
                <a:solidFill>
                  <a:srgbClr val="002060"/>
                </a:solidFill>
                <a:latin typeface="UTM Avo" panose="02040603050506020204" pitchFamily="18" charset="0"/>
                <a:ea typeface="+mn-ea"/>
                <a:cs typeface="+mn-cs"/>
              </a:rPr>
              <a:t>lần</a:t>
            </a:r>
            <a:endParaRPr lang="en-US" sz="2800" kern="1200" dirty="0">
              <a:solidFill>
                <a:srgbClr val="002060"/>
              </a:solidFill>
              <a:latin typeface="UTM Avo" panose="02040603050506020204" pitchFamily="18" charset="0"/>
              <a:ea typeface="+mn-ea"/>
              <a:cs typeface="+mn-cs"/>
            </a:endParaRPr>
          </a:p>
        </p:txBody>
      </p:sp>
      <p:pic>
        <p:nvPicPr>
          <p:cNvPr id="12" name="Picture 11">
            <a:extLst>
              <a:ext uri="{FF2B5EF4-FFF2-40B4-BE49-F238E27FC236}">
                <a16:creationId xmlns:a16="http://schemas.microsoft.com/office/drawing/2014/main" id="{1F2B13D6-144B-234D-FEA1-C0C707F6F15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449560" y="3227160"/>
            <a:ext cx="947268" cy="819751"/>
          </a:xfrm>
          <a:prstGeom prst="rect">
            <a:avLst/>
          </a:prstGeom>
        </p:spPr>
      </p:pic>
      <p:pic>
        <p:nvPicPr>
          <p:cNvPr id="1026" name="Picture 2" descr="X PNGs for Free Download">
            <a:extLst>
              <a:ext uri="{FF2B5EF4-FFF2-40B4-BE49-F238E27FC236}">
                <a16:creationId xmlns:a16="http://schemas.microsoft.com/office/drawing/2014/main" id="{97CCA4A6-2EF4-7B93-46EE-9ED7C1BE6D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5027" y="3236700"/>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X PNGs for Free Download">
            <a:extLst>
              <a:ext uri="{FF2B5EF4-FFF2-40B4-BE49-F238E27FC236}">
                <a16:creationId xmlns:a16="http://schemas.microsoft.com/office/drawing/2014/main" id="{6F52992C-08EA-F972-658A-F9959F4A62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20974" y="4689205"/>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X PNGs for Free Download">
            <a:extLst>
              <a:ext uri="{FF2B5EF4-FFF2-40B4-BE49-F238E27FC236}">
                <a16:creationId xmlns:a16="http://schemas.microsoft.com/office/drawing/2014/main" id="{0C478F40-461D-192E-1DA2-C5E5525D3B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5005" y="4734255"/>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 action="ppaction://hlinkshowjump?jump=nextslide"/>
            <a:extLst>
              <a:ext uri="{FF2B5EF4-FFF2-40B4-BE49-F238E27FC236}">
                <a16:creationId xmlns:a16="http://schemas.microsoft.com/office/drawing/2014/main" id="{283E4043-EB46-5151-7358-800E2999A74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753052" y="5453161"/>
            <a:ext cx="1438948" cy="1404839"/>
          </a:xfrm>
          <a:prstGeom prst="rect">
            <a:avLst/>
          </a:prstGeom>
        </p:spPr>
      </p:pic>
    </p:spTree>
    <p:extLst>
      <p:ext uri="{BB962C8B-B14F-4D97-AF65-F5344CB8AC3E}">
        <p14:creationId xmlns:p14="http://schemas.microsoft.com/office/powerpoint/2010/main" val="357030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5"/>
                    </p:tgtEl>
                  </p:cond>
                </p:stCondLst>
                <p:endSync evt="end" delay="0">
                  <p:rtn val="all"/>
                </p:endSync>
                <p:childTnLst>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500"/>
                                        <p:tgtEl>
                                          <p:spTgt spid="1026"/>
                                        </p:tgtEl>
                                      </p:cBhvr>
                                    </p:animEffect>
                                    <p:anim calcmode="lin" valueType="num">
                                      <p:cBhvr>
                                        <p:cTn id="26" dur="500" fill="hold"/>
                                        <p:tgtEl>
                                          <p:spTgt spid="1026"/>
                                        </p:tgtEl>
                                        <p:attrNameLst>
                                          <p:attrName>ppt_x</p:attrName>
                                        </p:attrNameLst>
                                      </p:cBhvr>
                                      <p:tavLst>
                                        <p:tav tm="0">
                                          <p:val>
                                            <p:strVal val="#ppt_x"/>
                                          </p:val>
                                        </p:tav>
                                        <p:tav tm="100000">
                                          <p:val>
                                            <p:strVal val="#ppt_x"/>
                                          </p:val>
                                        </p:tav>
                                      </p:tavLst>
                                    </p:anim>
                                    <p:anim calcmode="lin" valueType="num">
                                      <p:cBhvr>
                                        <p:cTn id="27" dur="5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5"/>
                  </p:tgtEl>
                </p:cond>
              </p:nextCondLst>
            </p:seq>
            <p:seq concurrent="1" nextAc="seek">
              <p:cTn id="28" restart="whenNotActive" fill="hold" evtFilter="cancelBubble" nodeType="interactiveSeq">
                <p:stCondLst>
                  <p:cond evt="onClick" delay="0">
                    <p:tgtEl>
                      <p:spTgt spid="34"/>
                    </p:tgtEl>
                  </p:cond>
                </p:stCondLst>
                <p:endSync evt="end" delay="0">
                  <p:rtn val="all"/>
                </p:endSync>
                <p:childTnLst>
                  <p:par>
                    <p:cTn id="29" fill="hold">
                      <p:stCondLst>
                        <p:cond delay="0"/>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4"/>
                  </p:tgtEl>
                </p:cond>
              </p:nextCondLst>
            </p:seq>
            <p:seq concurrent="1" nextAc="seek">
              <p:cTn id="36" restart="whenNotActive" fill="hold" evtFilter="cancelBubble" nodeType="interactiveSeq">
                <p:stCondLst>
                  <p:cond evt="onClick" delay="0">
                    <p:tgtEl>
                      <p:spTgt spid="33"/>
                    </p:tgtEl>
                  </p:cond>
                </p:stCondLst>
                <p:endSync evt="end" delay="0">
                  <p:rtn val="all"/>
                </p:endSync>
                <p:childTnLst>
                  <p:par>
                    <p:cTn id="37" fill="hold">
                      <p:stCondLst>
                        <p:cond delay="0"/>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anim calcmode="lin" valueType="num">
                                      <p:cBhvr>
                                        <p:cTn id="42" dur="500" fill="hold"/>
                                        <p:tgtEl>
                                          <p:spTgt spid="19"/>
                                        </p:tgtEl>
                                        <p:attrNameLst>
                                          <p:attrName>ppt_x</p:attrName>
                                        </p:attrNameLst>
                                      </p:cBhvr>
                                      <p:tavLst>
                                        <p:tav tm="0">
                                          <p:val>
                                            <p:strVal val="#ppt_x"/>
                                          </p:val>
                                        </p:tav>
                                        <p:tav tm="100000">
                                          <p:val>
                                            <p:strVal val="#ppt_x"/>
                                          </p:val>
                                        </p:tav>
                                      </p:tavLst>
                                    </p:anim>
                                    <p:anim calcmode="lin" valueType="num">
                                      <p:cBhvr>
                                        <p:cTn id="43"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3"/>
                  </p:tgtEl>
                </p:cond>
              </p:nextCondLst>
            </p:seq>
            <p:seq concurrent="1" nextAc="seek">
              <p:cTn id="44" restart="whenNotActive" fill="hold" evtFilter="cancelBubble" nodeType="interactiveSeq">
                <p:stCondLst>
                  <p:cond evt="onClick" delay="0">
                    <p:tgtEl>
                      <p:spTgt spid="27"/>
                    </p:tgtEl>
                  </p:cond>
                </p:stCondLst>
                <p:endSync evt="end" delay="0">
                  <p:rtn val="all"/>
                </p:endSync>
                <p:childTnLst>
                  <p:par>
                    <p:cTn id="45" fill="hold">
                      <p:stCondLst>
                        <p:cond delay="0"/>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anim calcmode="lin" valueType="num">
                                      <p:cBhvr>
                                        <p:cTn id="50" dur="500" fill="hold"/>
                                        <p:tgtEl>
                                          <p:spTgt spid="13"/>
                                        </p:tgtEl>
                                        <p:attrNameLst>
                                          <p:attrName>ppt_x</p:attrName>
                                        </p:attrNameLst>
                                      </p:cBhvr>
                                      <p:tavLst>
                                        <p:tav tm="0">
                                          <p:val>
                                            <p:strVal val="#ppt_x"/>
                                          </p:val>
                                        </p:tav>
                                        <p:tav tm="100000">
                                          <p:val>
                                            <p:strVal val="#ppt_x"/>
                                          </p:val>
                                        </p:tav>
                                      </p:tavLst>
                                    </p:anim>
                                    <p:anim calcmode="lin" valueType="num">
                                      <p:cBhvr>
                                        <p:cTn id="51"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7"/>
                  </p:tgtEl>
                </p:cond>
              </p:nextCondLst>
            </p:seq>
          </p:childTnLst>
        </p:cTn>
      </p:par>
    </p:tnLst>
    <p:bldLst>
      <p:bldP spid="26" grpId="0" animBg="1"/>
      <p:bldP spid="27" grpId="0" animBg="1"/>
      <p:bldP spid="33" grpId="0" animBg="1"/>
      <p:bldP spid="34" grpId="0" animBg="1"/>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a:extLst>
            <a:ext uri="{FF2B5EF4-FFF2-40B4-BE49-F238E27FC236}">
              <a16:creationId xmlns:a16="http://schemas.microsoft.com/office/drawing/2014/main" id="{7AD22F14-1B10-FFEB-53F4-81DC9FF09E89}"/>
            </a:ext>
          </a:extLst>
        </p:cNvPr>
        <p:cNvGrpSpPr/>
        <p:nvPr/>
      </p:nvGrpSpPr>
      <p:grpSpPr>
        <a:xfrm>
          <a:off x="0" y="0"/>
          <a:ext cx="0" cy="0"/>
          <a:chOff x="0" y="0"/>
          <a:chExt cx="0" cy="0"/>
        </a:xfrm>
      </p:grpSpPr>
      <p:pic>
        <p:nvPicPr>
          <p:cNvPr id="14" name="Picture 13" descr="Logo, company name&#10;&#10;Description automatically generated">
            <a:extLst>
              <a:ext uri="{FF2B5EF4-FFF2-40B4-BE49-F238E27FC236}">
                <a16:creationId xmlns:a16="http://schemas.microsoft.com/office/drawing/2014/main" id="{2560138F-F841-101A-9C8C-847D32BCA6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mc:AlternateContent xmlns:mc="http://schemas.openxmlformats.org/markup-compatibility/2006" xmlns:a14="http://schemas.microsoft.com/office/drawing/2010/main">
        <mc:Choice Requires="a14">
          <p:sp>
            <p:nvSpPr>
              <p:cNvPr id="26" name="Google Shape;131;p4">
                <a:extLst>
                  <a:ext uri="{FF2B5EF4-FFF2-40B4-BE49-F238E27FC236}">
                    <a16:creationId xmlns:a16="http://schemas.microsoft.com/office/drawing/2014/main" id="{93127902-146B-AB3E-0755-E88C1FDD9DA0}"/>
                  </a:ext>
                </a:extLst>
              </p:cNvPr>
              <p:cNvSpPr/>
              <p:nvPr/>
            </p:nvSpPr>
            <p:spPr>
              <a:xfrm>
                <a:off x="547987" y="849304"/>
                <a:ext cx="10527065" cy="2057400"/>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lnSpc>
                    <a:spcPct val="150000"/>
                  </a:lnSpc>
                  <a:buSzPts val="2800"/>
                  <a:defRPr/>
                </a:pPr>
                <a:r>
                  <a:rPr lang="en-US" sz="2800" b="1" kern="1200" dirty="0">
                    <a:solidFill>
                      <a:srgbClr val="002060"/>
                    </a:solidFill>
                    <a:latin typeface="UTM Avo" panose="02040603050506020204" pitchFamily="18" charset="0"/>
                    <a:ea typeface="+mn-ea"/>
                    <a:cs typeface="+mn-cs"/>
                  </a:rPr>
                  <a:t>Câu 4. </a:t>
                </a:r>
                <a:r>
                  <a:rPr lang="en-US" sz="2800" kern="1200" dirty="0">
                    <a:solidFill>
                      <a:srgbClr val="002060"/>
                    </a:solidFill>
                    <a:latin typeface="UTM Avo" panose="02040603050506020204" pitchFamily="18" charset="0"/>
                    <a:ea typeface="+mn-ea"/>
                    <a:cs typeface="+mn-cs"/>
                  </a:rPr>
                  <a:t>Cho </a:t>
                </a:r>
                <a:r>
                  <a:rPr lang="en-US" sz="2800" kern="1200" dirty="0" err="1">
                    <a:solidFill>
                      <a:srgbClr val="002060"/>
                    </a:solidFill>
                    <a:latin typeface="UTM Avo" panose="02040603050506020204" pitchFamily="18" charset="0"/>
                    <a:ea typeface="+mn-ea"/>
                    <a:cs typeface="+mn-cs"/>
                  </a:rPr>
                  <a:t>hình</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cầu</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có</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bán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kính</a:t>
                </a:r>
                <a:r>
                  <a:rPr lang="en-US" sz="2800" kern="1200" dirty="0">
                    <a:solidFill>
                      <a:srgbClr val="002060"/>
                    </a:solidFill>
                    <a:latin typeface="UTM Avo" panose="02040603050506020204" pitchFamily="18" charset="0"/>
                    <a:ea typeface="+mn-ea"/>
                    <a:cs typeface="+mn-cs"/>
                  </a:rPr>
                  <a:t> 5 </a:t>
                </a:r>
                <a14:m>
                  <m:oMath xmlns:m="http://schemas.openxmlformats.org/officeDocument/2006/math">
                    <m:r>
                      <m:rPr>
                        <m:nor/>
                      </m:rPr>
                      <a:rPr lang="en-US" sz="2800" dirty="0">
                        <a:solidFill>
                          <a:srgbClr val="002060"/>
                        </a:solidFill>
                        <a:latin typeface="UTM Avo" panose="02040603050506020204" pitchFamily="18" charset="0"/>
                      </a:rPr>
                      <m:t>cm</m:t>
                    </m:r>
                  </m:oMath>
                </a14:m>
                <a:r>
                  <a:rPr lang="en-US" sz="2800" kern="1200" dirty="0">
                    <a:solidFill>
                      <a:srgbClr val="002060"/>
                    </a:solidFill>
                    <a:latin typeface="UTM Avo" panose="02040603050506020204" pitchFamily="18" charset="0"/>
                    <a:ea typeface="+mn-ea"/>
                    <a:cs typeface="+mn-cs"/>
                  </a:rPr>
                  <a:t>. Một </a:t>
                </a:r>
                <a:r>
                  <a:rPr lang="en-US" sz="2800" kern="1200" dirty="0" err="1">
                    <a:solidFill>
                      <a:srgbClr val="002060"/>
                    </a:solidFill>
                    <a:latin typeface="UTM Avo" panose="02040603050506020204" pitchFamily="18" charset="0"/>
                    <a:ea typeface="+mn-ea"/>
                    <a:cs typeface="+mn-cs"/>
                  </a:rPr>
                  <a:t>hình</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nón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cũng</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có</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bán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kính</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đáy</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bằng</a:t>
                </a:r>
                <a:r>
                  <a:rPr lang="en-US" sz="2800" kern="1200" dirty="0">
                    <a:solidFill>
                      <a:srgbClr val="002060"/>
                    </a:solidFill>
                    <a:latin typeface="UTM Avo" panose="02040603050506020204" pitchFamily="18" charset="0"/>
                    <a:ea typeface="+mn-ea"/>
                    <a:cs typeface="+mn-cs"/>
                  </a:rPr>
                  <a:t> 5 </a:t>
                </a:r>
                <a14:m>
                  <m:oMath xmlns:m="http://schemas.openxmlformats.org/officeDocument/2006/math">
                    <m:r>
                      <m:rPr>
                        <m:nor/>
                      </m:rPr>
                      <a:rPr lang="en-US" sz="2800" dirty="0">
                        <a:solidFill>
                          <a:srgbClr val="002060"/>
                        </a:solidFill>
                        <a:latin typeface="UTM Avo" panose="02040603050506020204" pitchFamily="18" charset="0"/>
                      </a:rPr>
                      <m:t>cm</m:t>
                    </m:r>
                  </m:oMath>
                </a14:m>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và</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có</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diện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tích</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toàn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phần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bằng</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diện</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tích</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mặt</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cầu</a:t>
                </a:r>
                <a:r>
                  <a:rPr lang="en-US" sz="2800" kern="1200" dirty="0">
                    <a:solidFill>
                      <a:srgbClr val="002060"/>
                    </a:solidFill>
                    <a:latin typeface="UTM Avo" panose="02040603050506020204" pitchFamily="18" charset="0"/>
                    <a:ea typeface="+mn-ea"/>
                    <a:cs typeface="+mn-cs"/>
                  </a:rPr>
                  <a:t>. Tính </a:t>
                </a:r>
                <a:r>
                  <a:rPr lang="en-US" sz="2800" kern="1200" dirty="0" err="1">
                    <a:solidFill>
                      <a:srgbClr val="002060"/>
                    </a:solidFill>
                    <a:latin typeface="UTM Avo" panose="02040603050506020204" pitchFamily="18" charset="0"/>
                    <a:ea typeface="+mn-ea"/>
                    <a:cs typeface="+mn-cs"/>
                  </a:rPr>
                  <a:t>chiều</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cao</a:t>
                </a:r>
                <a:r>
                  <a:rPr lang="en-US" sz="2800" kern="1200" dirty="0">
                    <a:solidFill>
                      <a:srgbClr val="002060"/>
                    </a:solidFill>
                    <a:latin typeface="UTM Avo" panose="02040603050506020204" pitchFamily="18" charset="0"/>
                    <a:ea typeface="+mn-ea"/>
                    <a:cs typeface="+mn-cs"/>
                  </a:rPr>
                  <a:t> của </a:t>
                </a:r>
                <a:r>
                  <a:rPr lang="en-US" sz="2800" kern="1200" dirty="0" err="1">
                    <a:solidFill>
                      <a:srgbClr val="002060"/>
                    </a:solidFill>
                    <a:latin typeface="UTM Avo" panose="02040603050506020204" pitchFamily="18" charset="0"/>
                    <a:ea typeface="+mn-ea"/>
                    <a:cs typeface="+mn-cs"/>
                  </a:rPr>
                  <a:t>hình</a:t>
                </a:r>
                <a:r>
                  <a:rPr lang="en-US" sz="2800" kern="1200" dirty="0">
                    <a:solidFill>
                      <a:srgbClr val="002060"/>
                    </a:solidFill>
                    <a:latin typeface="UTM Avo" panose="02040603050506020204" pitchFamily="18" charset="0"/>
                    <a:ea typeface="+mn-ea"/>
                    <a:cs typeface="+mn-cs"/>
                  </a:rPr>
                  <a:t> </a:t>
                </a:r>
                <a:r>
                  <a:rPr lang="en-US" sz="2800" kern="1200" dirty="0" err="1">
                    <a:solidFill>
                      <a:srgbClr val="002060"/>
                    </a:solidFill>
                    <a:latin typeface="UTM Avo" panose="02040603050506020204" pitchFamily="18" charset="0"/>
                    <a:ea typeface="+mn-ea"/>
                    <a:cs typeface="+mn-cs"/>
                  </a:rPr>
                  <a:t>nón</a:t>
                </a:r>
                <a:r>
                  <a:rPr lang="en-US" sz="2800" kern="1200" dirty="0">
                    <a:solidFill>
                      <a:srgbClr val="002060"/>
                    </a:solidFill>
                    <a:latin typeface="UTM Avo" panose="02040603050506020204" pitchFamily="18" charset="0"/>
                    <a:ea typeface="+mn-ea"/>
                    <a:cs typeface="+mn-cs"/>
                  </a:rPr>
                  <a:t>.</a:t>
                </a:r>
              </a:p>
            </p:txBody>
          </p:sp>
        </mc:Choice>
        <mc:Fallback xmlns="">
          <p:sp>
            <p:nvSpPr>
              <p:cNvPr id="26" name="Google Shape;131;p4">
                <a:extLst>
                  <a:ext uri="{FF2B5EF4-FFF2-40B4-BE49-F238E27FC236}">
                    <a16:creationId xmlns:a16="http://schemas.microsoft.com/office/drawing/2014/main" id="{93127902-146B-AB3E-0755-E88C1FDD9DA0}"/>
                  </a:ext>
                </a:extLst>
              </p:cNvPr>
              <p:cNvSpPr>
                <a:spLocks noRot="1" noChangeAspect="1" noMove="1" noResize="1" noEditPoints="1" noAdjustHandles="1" noChangeArrowheads="1" noChangeShapeType="1" noTextEdit="1"/>
              </p:cNvSpPr>
              <p:nvPr/>
            </p:nvSpPr>
            <p:spPr>
              <a:xfrm>
                <a:off x="547987" y="849304"/>
                <a:ext cx="10527065" cy="2057400"/>
              </a:xfrm>
              <a:prstGeom prst="rect">
                <a:avLst/>
              </a:prstGeom>
              <a:blipFill>
                <a:blip r:embed="rId5"/>
                <a:stretch>
                  <a:fillRect l="-695" r="-637" b="-2959"/>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D">
                <a:extLst>
                  <a:ext uri="{FF2B5EF4-FFF2-40B4-BE49-F238E27FC236}">
                    <a16:creationId xmlns:a16="http://schemas.microsoft.com/office/drawing/2014/main" id="{AF3D0840-08B5-B0A7-974E-F01431DBE215}"/>
                  </a:ext>
                </a:extLst>
              </p:cNvPr>
              <p:cNvSpPr/>
              <p:nvPr/>
            </p:nvSpPr>
            <p:spPr>
              <a:xfrm>
                <a:off x="6371978" y="4497969"/>
                <a:ext cx="4697427" cy="1332825"/>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r>
                  <a:rPr lang="fr-FR" sz="2800" dirty="0">
                    <a:solidFill>
                      <a:srgbClr val="002060"/>
                    </a:solidFill>
                    <a:latin typeface="UTM Avo" panose="02040603050506020204" pitchFamily="18" charset="0"/>
                    <a:cs typeface="Arial" panose="020B0604020202020204" pitchFamily="34" charset="0"/>
                  </a:rPr>
                  <a:t>D. 2</a:t>
                </a:r>
                <a14:m>
                  <m:oMath xmlns:m="http://schemas.openxmlformats.org/officeDocument/2006/math">
                    <m:rad>
                      <m:radPr>
                        <m:degHide m:val="on"/>
                        <m:ctrlPr>
                          <a:rPr lang="en-US" sz="2800" i="1">
                            <a:solidFill>
                              <a:srgbClr val="002060"/>
                            </a:solidFill>
                            <a:latin typeface="Cambria Math" panose="02040503050406030204" pitchFamily="18" charset="0"/>
                          </a:rPr>
                        </m:ctrlPr>
                      </m:radPr>
                      <m:deg/>
                      <m:e>
                        <m:r>
                          <m:rPr>
                            <m:nor/>
                          </m:rPr>
                          <a:rPr lang="fr-FR" sz="2800" dirty="0">
                            <a:solidFill>
                              <a:srgbClr val="002060"/>
                            </a:solidFill>
                            <a:latin typeface="UTM Avo" panose="02040603050506020204" pitchFamily="18" charset="0"/>
                            <a:cs typeface="Arial" panose="020B0604020202020204" pitchFamily="34" charset="0"/>
                          </a:rPr>
                          <m:t>10</m:t>
                        </m:r>
                      </m:e>
                    </m:rad>
                    <m:r>
                      <m:rPr>
                        <m:nor/>
                      </m:rPr>
                      <a:rPr lang="en-US" sz="2800" b="0" i="0" dirty="0" smtClean="0">
                        <a:solidFill>
                          <a:srgbClr val="002060"/>
                        </a:solidFill>
                        <a:latin typeface="Cambria Math" panose="02040503050406030204" pitchFamily="18" charset="0"/>
                        <a:cs typeface="Arial" panose="020B0604020202020204" pitchFamily="34" charset="0"/>
                      </a:rPr>
                      <m:t> </m:t>
                    </m:r>
                    <m:r>
                      <m:rPr>
                        <m:nor/>
                      </m:rPr>
                      <a:rPr lang="fr-FR" sz="2800" dirty="0">
                        <a:solidFill>
                          <a:srgbClr val="002060"/>
                        </a:solidFill>
                        <a:latin typeface="UTM Avo" panose="02040603050506020204" pitchFamily="18" charset="0"/>
                        <a:cs typeface="Arial" panose="020B0604020202020204" pitchFamily="34" charset="0"/>
                      </a:rPr>
                      <m:t>cm</m:t>
                    </m:r>
                  </m:oMath>
                </a14:m>
                <a:endParaRPr lang="en-US" sz="2800" dirty="0">
                  <a:solidFill>
                    <a:srgbClr val="002060"/>
                  </a:solidFill>
                  <a:latin typeface="UTM Avo" panose="02040603050506020204" pitchFamily="18" charset="0"/>
                  <a:cs typeface="Arial" panose="020B0604020202020204" pitchFamily="34" charset="0"/>
                </a:endParaRPr>
              </a:p>
            </p:txBody>
          </p:sp>
        </mc:Choice>
        <mc:Fallback xmlns="">
          <p:sp>
            <p:nvSpPr>
              <p:cNvPr id="27" name="D">
                <a:extLst>
                  <a:ext uri="{FF2B5EF4-FFF2-40B4-BE49-F238E27FC236}">
                    <a16:creationId xmlns:a16="http://schemas.microsoft.com/office/drawing/2014/main" id="{AF3D0840-08B5-B0A7-974E-F01431DBE215}"/>
                  </a:ext>
                </a:extLst>
              </p:cNvPr>
              <p:cNvSpPr>
                <a:spLocks noRot="1" noChangeAspect="1" noMove="1" noResize="1" noEditPoints="1" noAdjustHandles="1" noChangeArrowheads="1" noChangeShapeType="1" noTextEdit="1"/>
              </p:cNvSpPr>
              <p:nvPr/>
            </p:nvSpPr>
            <p:spPr>
              <a:xfrm>
                <a:off x="6371978" y="4497969"/>
                <a:ext cx="4697427" cy="1332825"/>
              </a:xfrm>
              <a:prstGeom prst="rect">
                <a:avLst/>
              </a:prstGeom>
              <a:blipFill>
                <a:blip r:embed="rId6"/>
                <a:stretch>
                  <a:fillRect/>
                </a:stretch>
              </a:blipFill>
              <a:ln>
                <a:noFill/>
              </a:ln>
            </p:spPr>
            <p:txBody>
              <a:bodyPr/>
              <a:lstStyle/>
              <a:p>
                <a:r>
                  <a:rPr lang="en-US">
                    <a:noFill/>
                  </a:rPr>
                  <a:t> </a:t>
                </a:r>
              </a:p>
            </p:txBody>
          </p:sp>
        </mc:Fallback>
      </mc:AlternateContent>
      <p:sp>
        <p:nvSpPr>
          <p:cNvPr id="33" name="C">
            <a:extLst>
              <a:ext uri="{FF2B5EF4-FFF2-40B4-BE49-F238E27FC236}">
                <a16:creationId xmlns:a16="http://schemas.microsoft.com/office/drawing/2014/main" id="{BB55EB4D-092C-C2B8-2B6B-7D55E7DF139B}"/>
              </a:ext>
            </a:extLst>
          </p:cNvPr>
          <p:cNvSpPr/>
          <p:nvPr/>
        </p:nvSpPr>
        <p:spPr>
          <a:xfrm>
            <a:off x="542341" y="4499954"/>
            <a:ext cx="4697427" cy="1332825"/>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r>
              <a:rPr lang="fr-FR" sz="2800" dirty="0">
                <a:solidFill>
                  <a:srgbClr val="002060"/>
                </a:solidFill>
                <a:latin typeface="UTM Avo" panose="02040603050506020204" pitchFamily="18" charset="0"/>
                <a:cs typeface="Arial" panose="020B0604020202020204" pitchFamily="34" charset="0"/>
              </a:rPr>
              <a:t>B. 10 cm 	</a:t>
            </a:r>
            <a:endParaRPr lang="en-US" sz="2800" dirty="0">
              <a:solidFill>
                <a:srgbClr val="002060"/>
              </a:solidFill>
              <a:latin typeface="UTM Avo" panose="020406030505060202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34" name="B">
                <a:extLst>
                  <a:ext uri="{FF2B5EF4-FFF2-40B4-BE49-F238E27FC236}">
                    <a16:creationId xmlns:a16="http://schemas.microsoft.com/office/drawing/2014/main" id="{A8E44212-34BD-DA88-E957-2487515DAADA}"/>
                  </a:ext>
                </a:extLst>
              </p:cNvPr>
              <p:cNvSpPr/>
              <p:nvPr/>
            </p:nvSpPr>
            <p:spPr>
              <a:xfrm>
                <a:off x="6377625" y="3035924"/>
                <a:ext cx="4697427" cy="1332825"/>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r>
                  <a:rPr lang="fr-FR" sz="2800" dirty="0">
                    <a:solidFill>
                      <a:srgbClr val="002060"/>
                    </a:solidFill>
                    <a:latin typeface="UTM Avo" panose="02040603050506020204" pitchFamily="18" charset="0"/>
                    <a:cs typeface="Arial" panose="020B0604020202020204" pitchFamily="34" charset="0"/>
                  </a:rPr>
                  <a:t>C. 10</a:t>
                </a:r>
                <a14:m>
                  <m:oMath xmlns:m="http://schemas.openxmlformats.org/officeDocument/2006/math">
                    <m:rad>
                      <m:radPr>
                        <m:degHide m:val="on"/>
                        <m:ctrlPr>
                          <a:rPr lang="en-US" sz="2800" i="1">
                            <a:solidFill>
                              <a:srgbClr val="002060"/>
                            </a:solidFill>
                            <a:latin typeface="Cambria Math" panose="02040503050406030204" pitchFamily="18" charset="0"/>
                          </a:rPr>
                        </m:ctrlPr>
                      </m:radPr>
                      <m:deg/>
                      <m:e>
                        <m:r>
                          <m:rPr>
                            <m:nor/>
                          </m:rPr>
                          <a:rPr lang="fr-FR" sz="2800" dirty="0">
                            <a:solidFill>
                              <a:srgbClr val="002060"/>
                            </a:solidFill>
                            <a:latin typeface="UTM Avo" panose="02040603050506020204" pitchFamily="18" charset="0"/>
                            <a:cs typeface="Arial" panose="020B0604020202020204" pitchFamily="34" charset="0"/>
                          </a:rPr>
                          <m:t>2</m:t>
                        </m:r>
                      </m:e>
                    </m:rad>
                    <m:r>
                      <m:rPr>
                        <m:nor/>
                      </m:rPr>
                      <a:rPr lang="en-US" sz="2800" b="0" i="0" dirty="0" smtClean="0">
                        <a:solidFill>
                          <a:srgbClr val="002060"/>
                        </a:solidFill>
                        <a:latin typeface="Cambria Math" panose="02040503050406030204" pitchFamily="18" charset="0"/>
                        <a:cs typeface="Arial" panose="020B0604020202020204" pitchFamily="34" charset="0"/>
                      </a:rPr>
                      <m:t> </m:t>
                    </m:r>
                    <m:r>
                      <m:rPr>
                        <m:nor/>
                      </m:rPr>
                      <a:rPr lang="fr-FR" sz="2800" dirty="0">
                        <a:solidFill>
                          <a:srgbClr val="002060"/>
                        </a:solidFill>
                        <a:latin typeface="UTM Avo" panose="02040603050506020204" pitchFamily="18" charset="0"/>
                        <a:cs typeface="Arial" panose="020B0604020202020204" pitchFamily="34" charset="0"/>
                      </a:rPr>
                      <m:t>cm</m:t>
                    </m:r>
                  </m:oMath>
                </a14:m>
                <a:endParaRPr lang="en-US" sz="2800" dirty="0">
                  <a:solidFill>
                    <a:srgbClr val="002060"/>
                  </a:solidFill>
                  <a:latin typeface="UTM Avo" panose="02040603050506020204" pitchFamily="18" charset="0"/>
                  <a:cs typeface="Arial" panose="020B0604020202020204" pitchFamily="34" charset="0"/>
                </a:endParaRPr>
              </a:p>
            </p:txBody>
          </p:sp>
        </mc:Choice>
        <mc:Fallback xmlns="">
          <p:sp>
            <p:nvSpPr>
              <p:cNvPr id="34" name="B">
                <a:extLst>
                  <a:ext uri="{FF2B5EF4-FFF2-40B4-BE49-F238E27FC236}">
                    <a16:creationId xmlns:a16="http://schemas.microsoft.com/office/drawing/2014/main" id="{A8E44212-34BD-DA88-E957-2487515DAADA}"/>
                  </a:ext>
                </a:extLst>
              </p:cNvPr>
              <p:cNvSpPr>
                <a:spLocks noRot="1" noChangeAspect="1" noMove="1" noResize="1" noEditPoints="1" noAdjustHandles="1" noChangeArrowheads="1" noChangeShapeType="1" noTextEdit="1"/>
              </p:cNvSpPr>
              <p:nvPr/>
            </p:nvSpPr>
            <p:spPr>
              <a:xfrm>
                <a:off x="6377625" y="3035924"/>
                <a:ext cx="4697427" cy="1332825"/>
              </a:xfrm>
              <a:prstGeom prst="rect">
                <a:avLst/>
              </a:prstGeom>
              <a:blipFill>
                <a:blip r:embed="rId7"/>
                <a:stretch>
                  <a:fillRect/>
                </a:stretch>
              </a:blipFill>
              <a:ln>
                <a:noFill/>
              </a:ln>
            </p:spPr>
            <p:txBody>
              <a:bodyPr/>
              <a:lstStyle/>
              <a:p>
                <a:r>
                  <a:rPr lang="en-US">
                    <a:noFill/>
                  </a:rPr>
                  <a:t> </a:t>
                </a:r>
              </a:p>
            </p:txBody>
          </p:sp>
        </mc:Fallback>
      </mc:AlternateContent>
      <p:sp>
        <p:nvSpPr>
          <p:cNvPr id="35" name="A">
            <a:extLst>
              <a:ext uri="{FF2B5EF4-FFF2-40B4-BE49-F238E27FC236}">
                <a16:creationId xmlns:a16="http://schemas.microsoft.com/office/drawing/2014/main" id="{9B17049F-4173-7033-232B-2D81E8DAF354}"/>
              </a:ext>
            </a:extLst>
          </p:cNvPr>
          <p:cNvSpPr/>
          <p:nvPr/>
        </p:nvSpPr>
        <p:spPr>
          <a:xfrm>
            <a:off x="547987" y="3038504"/>
            <a:ext cx="4697427" cy="1332825"/>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r>
              <a:rPr lang="fr-FR" sz="2800" dirty="0">
                <a:solidFill>
                  <a:srgbClr val="002060"/>
                </a:solidFill>
                <a:latin typeface="UTM Avo" panose="02040603050506020204" pitchFamily="18" charset="0"/>
                <a:cs typeface="Arial" panose="020B0604020202020204" pitchFamily="34" charset="0"/>
              </a:rPr>
              <a:t>A. 20 cm	</a:t>
            </a:r>
            <a:endParaRPr lang="en-US" sz="2800" dirty="0">
              <a:solidFill>
                <a:srgbClr val="002060"/>
              </a:solidFill>
              <a:latin typeface="UTM Avo" panose="02040603050506020204" pitchFamily="18" charset="0"/>
              <a:cs typeface="Arial" panose="020B0604020202020204" pitchFamily="34" charset="0"/>
            </a:endParaRPr>
          </a:p>
        </p:txBody>
      </p:sp>
      <p:pic>
        <p:nvPicPr>
          <p:cNvPr id="12" name="Picture 11">
            <a:extLst>
              <a:ext uri="{FF2B5EF4-FFF2-40B4-BE49-F238E27FC236}">
                <a16:creationId xmlns:a16="http://schemas.microsoft.com/office/drawing/2014/main" id="{342F8709-2825-B179-C148-871222F8B65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0307320" y="3338920"/>
            <a:ext cx="947268" cy="819751"/>
          </a:xfrm>
          <a:prstGeom prst="rect">
            <a:avLst/>
          </a:prstGeom>
        </p:spPr>
      </p:pic>
      <p:pic>
        <p:nvPicPr>
          <p:cNvPr id="1026" name="Picture 2" descr="X PNGs for Free Download">
            <a:extLst>
              <a:ext uri="{FF2B5EF4-FFF2-40B4-BE49-F238E27FC236}">
                <a16:creationId xmlns:a16="http://schemas.microsoft.com/office/drawing/2014/main" id="{93EFD308-FD8E-C7AD-05A5-B2529A6658A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62787" y="3348460"/>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X PNGs for Free Download">
            <a:extLst>
              <a:ext uri="{FF2B5EF4-FFF2-40B4-BE49-F238E27FC236}">
                <a16:creationId xmlns:a16="http://schemas.microsoft.com/office/drawing/2014/main" id="{0BA1A688-9F11-8161-7B2D-DE10FF51435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78734" y="4800965"/>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X PNGs for Free Download">
            <a:extLst>
              <a:ext uri="{FF2B5EF4-FFF2-40B4-BE49-F238E27FC236}">
                <a16:creationId xmlns:a16="http://schemas.microsoft.com/office/drawing/2014/main" id="{24E439A0-8661-0BAA-AA9B-C1F2AD5F03E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62765" y="4846015"/>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 action="ppaction://hlinkshowjump?jump=nextslide"/>
            <a:extLst>
              <a:ext uri="{FF2B5EF4-FFF2-40B4-BE49-F238E27FC236}">
                <a16:creationId xmlns:a16="http://schemas.microsoft.com/office/drawing/2014/main" id="{38A59ED1-3118-F675-FB3A-65FD2F1A2BF2}"/>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0753052" y="5453161"/>
            <a:ext cx="1438948" cy="1404839"/>
          </a:xfrm>
          <a:prstGeom prst="rect">
            <a:avLst/>
          </a:prstGeom>
        </p:spPr>
      </p:pic>
    </p:spTree>
    <p:extLst>
      <p:ext uri="{BB962C8B-B14F-4D97-AF65-F5344CB8AC3E}">
        <p14:creationId xmlns:p14="http://schemas.microsoft.com/office/powerpoint/2010/main" val="95866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5"/>
                    </p:tgtEl>
                  </p:cond>
                </p:stCondLst>
                <p:endSync evt="end" delay="0">
                  <p:rtn val="all"/>
                </p:endSync>
                <p:childTnLst>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500"/>
                                        <p:tgtEl>
                                          <p:spTgt spid="1026"/>
                                        </p:tgtEl>
                                      </p:cBhvr>
                                    </p:animEffect>
                                    <p:anim calcmode="lin" valueType="num">
                                      <p:cBhvr>
                                        <p:cTn id="26" dur="500" fill="hold"/>
                                        <p:tgtEl>
                                          <p:spTgt spid="1026"/>
                                        </p:tgtEl>
                                        <p:attrNameLst>
                                          <p:attrName>ppt_x</p:attrName>
                                        </p:attrNameLst>
                                      </p:cBhvr>
                                      <p:tavLst>
                                        <p:tav tm="0">
                                          <p:val>
                                            <p:strVal val="#ppt_x"/>
                                          </p:val>
                                        </p:tav>
                                        <p:tav tm="100000">
                                          <p:val>
                                            <p:strVal val="#ppt_x"/>
                                          </p:val>
                                        </p:tav>
                                      </p:tavLst>
                                    </p:anim>
                                    <p:anim calcmode="lin" valueType="num">
                                      <p:cBhvr>
                                        <p:cTn id="27" dur="5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5"/>
                  </p:tgtEl>
                </p:cond>
              </p:nextCondLst>
            </p:seq>
            <p:seq concurrent="1" nextAc="seek">
              <p:cTn id="28" restart="whenNotActive" fill="hold" evtFilter="cancelBubble" nodeType="interactiveSeq">
                <p:stCondLst>
                  <p:cond evt="onClick" delay="0">
                    <p:tgtEl>
                      <p:spTgt spid="34"/>
                    </p:tgtEl>
                  </p:cond>
                </p:stCondLst>
                <p:endSync evt="end" delay="0">
                  <p:rtn val="all"/>
                </p:endSync>
                <p:childTnLst>
                  <p:par>
                    <p:cTn id="29" fill="hold">
                      <p:stCondLst>
                        <p:cond delay="0"/>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4"/>
                  </p:tgtEl>
                </p:cond>
              </p:nextCondLst>
            </p:seq>
            <p:seq concurrent="1" nextAc="seek">
              <p:cTn id="36" restart="whenNotActive" fill="hold" evtFilter="cancelBubble" nodeType="interactiveSeq">
                <p:stCondLst>
                  <p:cond evt="onClick" delay="0">
                    <p:tgtEl>
                      <p:spTgt spid="33"/>
                    </p:tgtEl>
                  </p:cond>
                </p:stCondLst>
                <p:endSync evt="end" delay="0">
                  <p:rtn val="all"/>
                </p:endSync>
                <p:childTnLst>
                  <p:par>
                    <p:cTn id="37" fill="hold">
                      <p:stCondLst>
                        <p:cond delay="0"/>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anim calcmode="lin" valueType="num">
                                      <p:cBhvr>
                                        <p:cTn id="42" dur="500" fill="hold"/>
                                        <p:tgtEl>
                                          <p:spTgt spid="19"/>
                                        </p:tgtEl>
                                        <p:attrNameLst>
                                          <p:attrName>ppt_x</p:attrName>
                                        </p:attrNameLst>
                                      </p:cBhvr>
                                      <p:tavLst>
                                        <p:tav tm="0">
                                          <p:val>
                                            <p:strVal val="#ppt_x"/>
                                          </p:val>
                                        </p:tav>
                                        <p:tav tm="100000">
                                          <p:val>
                                            <p:strVal val="#ppt_x"/>
                                          </p:val>
                                        </p:tav>
                                      </p:tavLst>
                                    </p:anim>
                                    <p:anim calcmode="lin" valueType="num">
                                      <p:cBhvr>
                                        <p:cTn id="43"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3"/>
                  </p:tgtEl>
                </p:cond>
              </p:nextCondLst>
            </p:seq>
            <p:seq concurrent="1" nextAc="seek">
              <p:cTn id="44" restart="whenNotActive" fill="hold" evtFilter="cancelBubble" nodeType="interactiveSeq">
                <p:stCondLst>
                  <p:cond evt="onClick" delay="0">
                    <p:tgtEl>
                      <p:spTgt spid="27"/>
                    </p:tgtEl>
                  </p:cond>
                </p:stCondLst>
                <p:endSync evt="end" delay="0">
                  <p:rtn val="all"/>
                </p:endSync>
                <p:childTnLst>
                  <p:par>
                    <p:cTn id="45" fill="hold">
                      <p:stCondLst>
                        <p:cond delay="0"/>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anim calcmode="lin" valueType="num">
                                      <p:cBhvr>
                                        <p:cTn id="50" dur="500" fill="hold"/>
                                        <p:tgtEl>
                                          <p:spTgt spid="13"/>
                                        </p:tgtEl>
                                        <p:attrNameLst>
                                          <p:attrName>ppt_x</p:attrName>
                                        </p:attrNameLst>
                                      </p:cBhvr>
                                      <p:tavLst>
                                        <p:tav tm="0">
                                          <p:val>
                                            <p:strVal val="#ppt_x"/>
                                          </p:val>
                                        </p:tav>
                                        <p:tav tm="100000">
                                          <p:val>
                                            <p:strVal val="#ppt_x"/>
                                          </p:val>
                                        </p:tav>
                                      </p:tavLst>
                                    </p:anim>
                                    <p:anim calcmode="lin" valueType="num">
                                      <p:cBhvr>
                                        <p:cTn id="51"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7"/>
                  </p:tgtEl>
                </p:cond>
              </p:nextCondLst>
            </p:seq>
          </p:childTnLst>
        </p:cTn>
      </p:par>
    </p:tnLst>
    <p:bldLst>
      <p:bldP spid="26" grpId="0" animBg="1"/>
      <p:bldP spid="27" grpId="0" animBg="1"/>
      <p:bldP spid="33" grpId="0" animBg="1"/>
      <p:bldP spid="34" grpId="0" animBg="1"/>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14" name="Picture 13" descr="Logo, company name&#10;&#10;Description automatically generated">
            <a:extLst>
              <a:ext uri="{FF2B5EF4-FFF2-40B4-BE49-F238E27FC236}">
                <a16:creationId xmlns:a16="http://schemas.microsoft.com/office/drawing/2014/main" id="{FA207A7F-74C6-B6BD-F5C9-EDC914A6B7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3285"/>
            <a:ext cx="689429" cy="769372"/>
          </a:xfrm>
          <a:prstGeom prst="rect">
            <a:avLst/>
          </a:prstGeom>
        </p:spPr>
      </p:pic>
      <p:sp>
        <p:nvSpPr>
          <p:cNvPr id="26" name="Google Shape;131;p4">
            <a:extLst>
              <a:ext uri="{FF2B5EF4-FFF2-40B4-BE49-F238E27FC236}">
                <a16:creationId xmlns:a16="http://schemas.microsoft.com/office/drawing/2014/main" id="{23509B75-99EA-5F25-BECD-79C7B851E34E}"/>
              </a:ext>
            </a:extLst>
          </p:cNvPr>
          <p:cNvSpPr/>
          <p:nvPr/>
        </p:nvSpPr>
        <p:spPr>
          <a:xfrm>
            <a:off x="945461" y="465874"/>
            <a:ext cx="10527065" cy="2534926"/>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lnSpc>
                <a:spcPct val="150000"/>
              </a:lnSpc>
              <a:buSzPts val="2800"/>
            </a:pPr>
            <a:r>
              <a:rPr lang="vi-VN" sz="2800" b="1" kern="1200" dirty="0">
                <a:solidFill>
                  <a:srgbClr val="002060"/>
                </a:solidFill>
                <a:latin typeface="UTM Avo" panose="02040603050506020204" pitchFamily="18" charset="0"/>
                <a:ea typeface="+mn-ea"/>
                <a:cs typeface="+mn-cs"/>
              </a:rPr>
              <a:t>Câu 5. </a:t>
            </a:r>
            <a:r>
              <a:rPr lang="vi-VN" sz="2800" kern="1200" dirty="0">
                <a:solidFill>
                  <a:srgbClr val="002060"/>
                </a:solidFill>
                <a:latin typeface="UTM Avo" panose="02040603050506020204" pitchFamily="18" charset="0"/>
                <a:ea typeface="+mn-ea"/>
                <a:cs typeface="+mn-cs"/>
              </a:rPr>
              <a:t>Cho một hình cầu và hình trụ ngoại tiếp nó (đường kính đáy và chiều cao của hình trụ bằng nhau và bằng đường kính của hình cầu). Tính tỉ số giữa diện tích mặt cầu và diện tích xung quanh của hình trụ.</a:t>
            </a:r>
          </a:p>
        </p:txBody>
      </p:sp>
      <p:sp>
        <p:nvSpPr>
          <p:cNvPr id="27" name="D">
            <a:extLst>
              <a:ext uri="{FF2B5EF4-FFF2-40B4-BE49-F238E27FC236}">
                <a16:creationId xmlns:a16="http://schemas.microsoft.com/office/drawing/2014/main" id="{9F655EB3-8884-7818-B013-CD30EDC75A3B}"/>
              </a:ext>
            </a:extLst>
          </p:cNvPr>
          <p:cNvSpPr/>
          <p:nvPr/>
        </p:nvSpPr>
        <p:spPr>
          <a:xfrm>
            <a:off x="6377781" y="4597132"/>
            <a:ext cx="4234581" cy="1265188"/>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lnSpc>
                <a:spcPct val="150000"/>
              </a:lnSpc>
              <a:defRPr/>
            </a:pPr>
            <a:r>
              <a:rPr lang="en-US" sz="2800" dirty="0">
                <a:solidFill>
                  <a:srgbClr val="002060"/>
                </a:solidFill>
                <a:latin typeface="UTM Avo" panose="02040603050506020204" pitchFamily="18" charset="0"/>
                <a:cs typeface="Arial" panose="020B0604020202020204" pitchFamily="34" charset="0"/>
              </a:rPr>
              <a:t>D. 2</a:t>
            </a:r>
          </a:p>
        </p:txBody>
      </p:sp>
      <p:sp>
        <p:nvSpPr>
          <p:cNvPr id="33" name="C">
            <a:extLst>
              <a:ext uri="{FF2B5EF4-FFF2-40B4-BE49-F238E27FC236}">
                <a16:creationId xmlns:a16="http://schemas.microsoft.com/office/drawing/2014/main" id="{A0C75EDB-38F6-2F60-811F-B68282711AC7}"/>
              </a:ext>
            </a:extLst>
          </p:cNvPr>
          <p:cNvSpPr/>
          <p:nvPr/>
        </p:nvSpPr>
        <p:spPr>
          <a:xfrm>
            <a:off x="1249680" y="4615851"/>
            <a:ext cx="4234581" cy="1265188"/>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lnSpc>
                <a:spcPct val="150000"/>
              </a:lnSpc>
              <a:defRPr/>
            </a:pPr>
            <a:r>
              <a:rPr lang="en-US" sz="2800" dirty="0">
                <a:solidFill>
                  <a:srgbClr val="002060"/>
                </a:solidFill>
                <a:latin typeface="UTM Avo" panose="02040603050506020204" pitchFamily="18" charset="0"/>
                <a:cs typeface="Arial" panose="020B0604020202020204" pitchFamily="34" charset="0"/>
              </a:rPr>
              <a:t>B. 3           </a:t>
            </a:r>
          </a:p>
        </p:txBody>
      </p:sp>
      <mc:AlternateContent xmlns:mc="http://schemas.openxmlformats.org/markup-compatibility/2006" xmlns:a14="http://schemas.microsoft.com/office/drawing/2010/main">
        <mc:Choice Requires="a14">
          <p:sp>
            <p:nvSpPr>
              <p:cNvPr id="34" name="B">
                <a:extLst>
                  <a:ext uri="{FF2B5EF4-FFF2-40B4-BE49-F238E27FC236}">
                    <a16:creationId xmlns:a16="http://schemas.microsoft.com/office/drawing/2014/main" id="{618B4D3F-E4D1-F90B-03CE-C9B35B5B2183}"/>
                  </a:ext>
                </a:extLst>
              </p:cNvPr>
              <p:cNvSpPr/>
              <p:nvPr/>
            </p:nvSpPr>
            <p:spPr>
              <a:xfrm>
                <a:off x="6363604" y="3111181"/>
                <a:ext cx="4234581" cy="1265188"/>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lnSpc>
                    <a:spcPct val="150000"/>
                  </a:lnSpc>
                  <a:defRPr/>
                </a:pPr>
                <a:r>
                  <a:rPr lang="fr-FR" sz="2800" dirty="0">
                    <a:solidFill>
                      <a:srgbClr val="002060"/>
                    </a:solidFill>
                    <a:latin typeface="UTM Avo" panose="02040603050506020204" pitchFamily="18" charset="0"/>
                    <a:cs typeface="Arial" panose="020B0604020202020204" pitchFamily="34" charset="0"/>
                  </a:rPr>
                  <a:t>C. </a:t>
                </a:r>
                <a14:m>
                  <m:oMath xmlns:m="http://schemas.openxmlformats.org/officeDocument/2006/math">
                    <m:f>
                      <m:fPr>
                        <m:ctrlPr>
                          <a:rPr lang="en-US" sz="2800" i="1">
                            <a:solidFill>
                              <a:srgbClr val="002060"/>
                            </a:solidFill>
                            <a:latin typeface="Cambria Math" panose="02040503050406030204" pitchFamily="18" charset="0"/>
                          </a:rPr>
                        </m:ctrlPr>
                      </m:fPr>
                      <m:num>
                        <m:r>
                          <m:rPr>
                            <m:nor/>
                          </m:rPr>
                          <a:rPr lang="fr-FR" sz="2800" i="0">
                            <a:solidFill>
                              <a:srgbClr val="002060"/>
                            </a:solidFill>
                            <a:latin typeface="UTM Avo" panose="02040603050506020204" pitchFamily="18" charset="0"/>
                          </a:rPr>
                          <m:t>1</m:t>
                        </m:r>
                      </m:num>
                      <m:den>
                        <m:r>
                          <m:rPr>
                            <m:nor/>
                          </m:rPr>
                          <a:rPr lang="fr-FR" sz="2800" i="0">
                            <a:solidFill>
                              <a:srgbClr val="002060"/>
                            </a:solidFill>
                            <a:latin typeface="UTM Avo" panose="02040603050506020204" pitchFamily="18" charset="0"/>
                          </a:rPr>
                          <m:t>2</m:t>
                        </m:r>
                      </m:den>
                    </m:f>
                  </m:oMath>
                </a14:m>
                <a:endParaRPr lang="vi-VN" sz="2800" dirty="0">
                  <a:solidFill>
                    <a:srgbClr val="002060"/>
                  </a:solidFill>
                  <a:latin typeface="#9Slide03 AllRoundGothic" panose="020B0703020202020104" pitchFamily="34" charset="0"/>
                  <a:cs typeface="Arial" panose="020B0604020202020204" pitchFamily="34" charset="0"/>
                </a:endParaRPr>
              </a:p>
            </p:txBody>
          </p:sp>
        </mc:Choice>
        <mc:Fallback xmlns="">
          <p:sp>
            <p:nvSpPr>
              <p:cNvPr id="34" name="B">
                <a:extLst>
                  <a:ext uri="{FF2B5EF4-FFF2-40B4-BE49-F238E27FC236}">
                    <a16:creationId xmlns:a16="http://schemas.microsoft.com/office/drawing/2014/main" id="{618B4D3F-E4D1-F90B-03CE-C9B35B5B2183}"/>
                  </a:ext>
                </a:extLst>
              </p:cNvPr>
              <p:cNvSpPr>
                <a:spLocks noRot="1" noChangeAspect="1" noMove="1" noResize="1" noEditPoints="1" noAdjustHandles="1" noChangeArrowheads="1" noChangeShapeType="1" noTextEdit="1"/>
              </p:cNvSpPr>
              <p:nvPr/>
            </p:nvSpPr>
            <p:spPr>
              <a:xfrm>
                <a:off x="6363604" y="3111181"/>
                <a:ext cx="4234581" cy="1265188"/>
              </a:xfrm>
              <a:prstGeom prst="rect">
                <a:avLst/>
              </a:prstGeom>
              <a:blipFill>
                <a:blip r:embed="rId5"/>
                <a:stretch>
                  <a:fillRect/>
                </a:stretch>
              </a:blipFill>
              <a:ln>
                <a:noFill/>
              </a:ln>
            </p:spPr>
            <p:txBody>
              <a:bodyPr/>
              <a:lstStyle/>
              <a:p>
                <a:r>
                  <a:rPr lang="en-US">
                    <a:noFill/>
                  </a:rPr>
                  <a:t> </a:t>
                </a:r>
              </a:p>
            </p:txBody>
          </p:sp>
        </mc:Fallback>
      </mc:AlternateContent>
      <p:sp>
        <p:nvSpPr>
          <p:cNvPr id="35" name="A">
            <a:extLst>
              <a:ext uri="{FF2B5EF4-FFF2-40B4-BE49-F238E27FC236}">
                <a16:creationId xmlns:a16="http://schemas.microsoft.com/office/drawing/2014/main" id="{B53A2B42-8181-D24F-185D-C78BBEBA7361}"/>
              </a:ext>
            </a:extLst>
          </p:cNvPr>
          <p:cNvSpPr/>
          <p:nvPr/>
        </p:nvSpPr>
        <p:spPr>
          <a:xfrm>
            <a:off x="1255326" y="3164561"/>
            <a:ext cx="4234581" cy="1265188"/>
          </a:xfrm>
          <a:prstGeom prst="rect">
            <a:avLst/>
          </a:prstGeom>
          <a:solidFill>
            <a:schemeClr val="accent5">
              <a:lumMod val="20000"/>
              <a:lumOff val="80000"/>
              <a:alpha val="75000"/>
            </a:schemeClr>
          </a:solidFill>
          <a:ln>
            <a:noFill/>
          </a:ln>
        </p:spPr>
        <p:txBody>
          <a:bodyPr spcFirstLastPara="1" wrap="square" lIns="91425" tIns="45700" rIns="91425" bIns="45700" anchor="ctr" anchorCtr="0">
            <a:noAutofit/>
          </a:bodyPr>
          <a:lstStyle/>
          <a:p>
            <a:pPr lvl="0" algn="ctr">
              <a:lnSpc>
                <a:spcPct val="150000"/>
              </a:lnSpc>
              <a:defRPr/>
            </a:pPr>
            <a:r>
              <a:rPr lang="en-US" sz="2800" dirty="0">
                <a:solidFill>
                  <a:srgbClr val="002060"/>
                </a:solidFill>
                <a:latin typeface="UTM Avo" panose="02040603050506020204" pitchFamily="18" charset="0"/>
                <a:cs typeface="Arial" panose="020B0604020202020204" pitchFamily="34" charset="0"/>
              </a:rPr>
              <a:t>A. 1        </a:t>
            </a:r>
            <a:endParaRPr lang="vi-VN" sz="2800" dirty="0">
              <a:solidFill>
                <a:srgbClr val="002060"/>
              </a:solidFill>
              <a:latin typeface="#9Slide03 AllRoundGothic" panose="020B07030202020201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3AE632F7-6320-77EF-103F-A5CD8E9AEC9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741031" y="3438850"/>
            <a:ext cx="853932" cy="742264"/>
          </a:xfrm>
          <a:prstGeom prst="rect">
            <a:avLst/>
          </a:prstGeom>
        </p:spPr>
      </p:pic>
      <p:pic>
        <p:nvPicPr>
          <p:cNvPr id="1026" name="Picture 2" descr="X PNGs for Free Download">
            <a:extLst>
              <a:ext uri="{FF2B5EF4-FFF2-40B4-BE49-F238E27FC236}">
                <a16:creationId xmlns:a16="http://schemas.microsoft.com/office/drawing/2014/main" id="{6EB9B890-51F4-08E1-2BAD-3C7AA0EFE9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36089" y="3056689"/>
            <a:ext cx="880370" cy="88037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X PNGs for Free Download">
            <a:extLst>
              <a:ext uri="{FF2B5EF4-FFF2-40B4-BE49-F238E27FC236}">
                <a16:creationId xmlns:a16="http://schemas.microsoft.com/office/drawing/2014/main" id="{5B4435A4-6C45-1778-A4ED-3D19519A34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36089" y="4763524"/>
            <a:ext cx="880370" cy="88037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X PNGs for Free Download">
            <a:extLst>
              <a:ext uri="{FF2B5EF4-FFF2-40B4-BE49-F238E27FC236}">
                <a16:creationId xmlns:a16="http://schemas.microsoft.com/office/drawing/2014/main" id="{36CE779E-1FF1-2E12-5900-EDD655EFE8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12881" y="4891730"/>
            <a:ext cx="880370" cy="88037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hlinkClick r:id="" action="ppaction://hlinkshowjump?jump=nextslide"/>
            <a:extLst>
              <a:ext uri="{FF2B5EF4-FFF2-40B4-BE49-F238E27FC236}">
                <a16:creationId xmlns:a16="http://schemas.microsoft.com/office/drawing/2014/main" id="{C1055C85-2B6B-6145-1A69-A870F2AB201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0753052" y="5453161"/>
            <a:ext cx="1438948" cy="14048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5"/>
                    </p:tgtEl>
                  </p:cond>
                </p:stCondLst>
                <p:endSync evt="end" delay="0">
                  <p:rtn val="all"/>
                </p:endSync>
                <p:childTnLst>
                  <p:par>
                    <p:cTn id="21" fill="hold">
                      <p:stCondLst>
                        <p:cond delay="0"/>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anim calcmode="lin" valueType="num">
                                      <p:cBhvr>
                                        <p:cTn id="26" dur="500" fill="hold"/>
                                        <p:tgtEl>
                                          <p:spTgt spid="12"/>
                                        </p:tgtEl>
                                        <p:attrNameLst>
                                          <p:attrName>ppt_x</p:attrName>
                                        </p:attrNameLst>
                                      </p:cBhvr>
                                      <p:tavLst>
                                        <p:tav tm="0">
                                          <p:val>
                                            <p:strVal val="#ppt_x"/>
                                          </p:val>
                                        </p:tav>
                                        <p:tav tm="100000">
                                          <p:val>
                                            <p:strVal val="#ppt_x"/>
                                          </p:val>
                                        </p:tav>
                                      </p:tavLst>
                                    </p:anim>
                                    <p:anim calcmode="lin" valueType="num">
                                      <p:cBhvr>
                                        <p:cTn id="27"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5"/>
                  </p:tgtEl>
                </p:cond>
              </p:nextCondLst>
            </p:seq>
            <p:seq concurrent="1" nextAc="seek">
              <p:cTn id="28" restart="whenNotActive" fill="hold" evtFilter="cancelBubble" nodeType="interactiveSeq">
                <p:stCondLst>
                  <p:cond evt="onClick" delay="0">
                    <p:tgtEl>
                      <p:spTgt spid="34"/>
                    </p:tgtEl>
                  </p:cond>
                </p:stCondLst>
                <p:endSync evt="end" delay="0">
                  <p:rtn val="all"/>
                </p:endSync>
                <p:childTnLst>
                  <p:par>
                    <p:cTn id="29" fill="hold">
                      <p:stCondLst>
                        <p:cond delay="0"/>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026"/>
                                        </p:tgtEl>
                                        <p:attrNameLst>
                                          <p:attrName>style.visibility</p:attrName>
                                        </p:attrNameLst>
                                      </p:cBhvr>
                                      <p:to>
                                        <p:strVal val="visible"/>
                                      </p:to>
                                    </p:set>
                                    <p:animEffect transition="in" filter="fade">
                                      <p:cBhvr>
                                        <p:cTn id="33" dur="500"/>
                                        <p:tgtEl>
                                          <p:spTgt spid="1026"/>
                                        </p:tgtEl>
                                      </p:cBhvr>
                                    </p:animEffect>
                                    <p:anim calcmode="lin" valueType="num">
                                      <p:cBhvr>
                                        <p:cTn id="34" dur="500" fill="hold"/>
                                        <p:tgtEl>
                                          <p:spTgt spid="1026"/>
                                        </p:tgtEl>
                                        <p:attrNameLst>
                                          <p:attrName>ppt_x</p:attrName>
                                        </p:attrNameLst>
                                      </p:cBhvr>
                                      <p:tavLst>
                                        <p:tav tm="0">
                                          <p:val>
                                            <p:strVal val="#ppt_x"/>
                                          </p:val>
                                        </p:tav>
                                        <p:tav tm="100000">
                                          <p:val>
                                            <p:strVal val="#ppt_x"/>
                                          </p:val>
                                        </p:tav>
                                      </p:tavLst>
                                    </p:anim>
                                    <p:anim calcmode="lin" valueType="num">
                                      <p:cBhvr>
                                        <p:cTn id="35" dur="5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4"/>
                  </p:tgtEl>
                </p:cond>
              </p:nextCondLst>
            </p:seq>
            <p:seq concurrent="1" nextAc="seek">
              <p:cTn id="36" restart="whenNotActive" fill="hold" evtFilter="cancelBubble" nodeType="interactiveSeq">
                <p:stCondLst>
                  <p:cond evt="onClick" delay="0">
                    <p:tgtEl>
                      <p:spTgt spid="33"/>
                    </p:tgtEl>
                  </p:cond>
                </p:stCondLst>
                <p:endSync evt="end" delay="0">
                  <p:rtn val="all"/>
                </p:endSync>
                <p:childTnLst>
                  <p:par>
                    <p:cTn id="37" fill="hold">
                      <p:stCondLst>
                        <p:cond delay="0"/>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anim calcmode="lin" valueType="num">
                                      <p:cBhvr>
                                        <p:cTn id="42" dur="500" fill="hold"/>
                                        <p:tgtEl>
                                          <p:spTgt spid="19"/>
                                        </p:tgtEl>
                                        <p:attrNameLst>
                                          <p:attrName>ppt_x</p:attrName>
                                        </p:attrNameLst>
                                      </p:cBhvr>
                                      <p:tavLst>
                                        <p:tav tm="0">
                                          <p:val>
                                            <p:strVal val="#ppt_x"/>
                                          </p:val>
                                        </p:tav>
                                        <p:tav tm="100000">
                                          <p:val>
                                            <p:strVal val="#ppt_x"/>
                                          </p:val>
                                        </p:tav>
                                      </p:tavLst>
                                    </p:anim>
                                    <p:anim calcmode="lin" valueType="num">
                                      <p:cBhvr>
                                        <p:cTn id="43"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33"/>
                  </p:tgtEl>
                </p:cond>
              </p:nextCondLst>
            </p:seq>
            <p:seq concurrent="1" nextAc="seek">
              <p:cTn id="44" restart="whenNotActive" fill="hold" evtFilter="cancelBubble" nodeType="interactiveSeq">
                <p:stCondLst>
                  <p:cond evt="onClick" delay="0">
                    <p:tgtEl>
                      <p:spTgt spid="27"/>
                    </p:tgtEl>
                  </p:cond>
                </p:stCondLst>
                <p:endSync evt="end" delay="0">
                  <p:rtn val="all"/>
                </p:endSync>
                <p:childTnLst>
                  <p:par>
                    <p:cTn id="45" fill="hold">
                      <p:stCondLst>
                        <p:cond delay="0"/>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anim calcmode="lin" valueType="num">
                                      <p:cBhvr>
                                        <p:cTn id="50" dur="500" fill="hold"/>
                                        <p:tgtEl>
                                          <p:spTgt spid="13"/>
                                        </p:tgtEl>
                                        <p:attrNameLst>
                                          <p:attrName>ppt_x</p:attrName>
                                        </p:attrNameLst>
                                      </p:cBhvr>
                                      <p:tavLst>
                                        <p:tav tm="0">
                                          <p:val>
                                            <p:strVal val="#ppt_x"/>
                                          </p:val>
                                        </p:tav>
                                        <p:tav tm="100000">
                                          <p:val>
                                            <p:strVal val="#ppt_x"/>
                                          </p:val>
                                        </p:tav>
                                      </p:tavLst>
                                    </p:anim>
                                    <p:anim calcmode="lin" valueType="num">
                                      <p:cBhvr>
                                        <p:cTn id="51"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7"/>
                  </p:tgtEl>
                </p:cond>
              </p:nextCondLst>
            </p:seq>
          </p:childTnLst>
        </p:cTn>
      </p:par>
    </p:tnLst>
    <p:bldLst>
      <p:bldP spid="26" grpId="0" animBg="1"/>
      <p:bldP spid="27" grpId="0" animBg="1"/>
      <p:bldP spid="33" grpId="0" animBg="1"/>
      <p:bldP spid="34" grpId="0" animBg="1"/>
      <p:bldP spid="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2133600" y="2286000"/>
            <a:ext cx="11049000" cy="3025408"/>
          </a:xfrm>
          <a:prstGeom prst="rect">
            <a:avLst/>
          </a:prstGeom>
        </p:spPr>
      </p:pic>
      <p:sp>
        <p:nvSpPr>
          <p:cNvPr id="5" name="Speech Bubble: Oval 4"/>
          <p:cNvSpPr/>
          <p:nvPr/>
        </p:nvSpPr>
        <p:spPr>
          <a:xfrm>
            <a:off x="723014" y="533400"/>
            <a:ext cx="4648200" cy="2209800"/>
          </a:xfrm>
          <a:prstGeom prst="wedgeEllipseCallout">
            <a:avLst>
              <a:gd name="adj1" fmla="val 48654"/>
              <a:gd name="adj2" fmla="val 53839"/>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spcBef>
                <a:spcPts val="0"/>
              </a:spcBef>
              <a:spcAft>
                <a:spcPts val="0"/>
              </a:spcAft>
              <a:buClrTx/>
              <a:buSzTx/>
              <a:buFontTx/>
              <a:buNone/>
              <a:tabLst/>
              <a:defRPr/>
            </a:pP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Cảm</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ơn</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bạn</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đã</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giải</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cứu</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mình</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pic>
        <p:nvPicPr>
          <p:cNvPr id="2" name="Picture 1" descr="Logo, company name&#10;&#10;Description automatically generated">
            <a:extLst>
              <a:ext uri="{FF2B5EF4-FFF2-40B4-BE49-F238E27FC236}">
                <a16:creationId xmlns:a16="http://schemas.microsoft.com/office/drawing/2014/main" id="{AE13A7FB-428D-33B4-5697-964F00AC8C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a:extLst>
            <a:ext uri="{FF2B5EF4-FFF2-40B4-BE49-F238E27FC236}">
              <a16:creationId xmlns:a16="http://schemas.microsoft.com/office/drawing/2014/main" id="{077DA5ED-1204-FCD1-056E-3918D2C9AF83}"/>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CF63D485-740D-40FB-AB87-A6924CB8EB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3945" y="1871455"/>
            <a:ext cx="2685335" cy="3538220"/>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Rectangle with Corners Rounded 4">
            <a:extLst>
              <a:ext uri="{FF2B5EF4-FFF2-40B4-BE49-F238E27FC236}">
                <a16:creationId xmlns:a16="http://schemas.microsoft.com/office/drawing/2014/main" id="{A395C3B8-A285-915F-7D7E-EC2267BB692F}"/>
              </a:ext>
            </a:extLst>
          </p:cNvPr>
          <p:cNvSpPr/>
          <p:nvPr/>
        </p:nvSpPr>
        <p:spPr>
          <a:xfrm>
            <a:off x="508000" y="2068899"/>
            <a:ext cx="7650480" cy="2889195"/>
          </a:xfrm>
          <a:prstGeom prst="wedgeRoundRectCallout">
            <a:avLst>
              <a:gd name="adj1" fmla="val 54738"/>
              <a:gd name="adj2" fmla="val -31261"/>
              <a:gd name="adj3" fmla="val 16667"/>
            </a:avLst>
          </a:prstGeom>
          <a:solidFill>
            <a:schemeClr val="accent2">
              <a:lumMod val="40000"/>
              <a:lumOff val="60000"/>
            </a:schemeClr>
          </a:solidFill>
          <a:ln>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just">
              <a:lnSpc>
                <a:spcPct val="150000"/>
              </a:lnSpc>
            </a:pPr>
            <a:r>
              <a:rPr lang="da-DK" sz="2400" dirty="0">
                <a:solidFill>
                  <a:schemeClr val="tx1"/>
                </a:solidFill>
                <a:latin typeface="UTM Avo" panose="02040603050506020204" pitchFamily="18" charset="0"/>
              </a:rPr>
              <a:t>Một hình cầu có đường kính 2R, một hình nón và một hình trụ có bán kính và chiều cao đều bằng 2R. Chứng minh rằng tổng thể tích của hình cầu và hình nón bằng nửa thể tích hình trụ.</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23259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a:extLst>
            <a:ext uri="{FF2B5EF4-FFF2-40B4-BE49-F238E27FC236}">
              <a16:creationId xmlns:a16="http://schemas.microsoft.com/office/drawing/2014/main" id="{4ED99619-476E-3412-DEC9-DED813783D0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A3085BE-C994-3FB4-83B8-D531459A2E95}"/>
                  </a:ext>
                </a:extLst>
              </p:cNvPr>
              <p:cNvSpPr txBox="1"/>
              <p:nvPr/>
            </p:nvSpPr>
            <p:spPr>
              <a:xfrm>
                <a:off x="964274" y="2040960"/>
                <a:ext cx="8436901" cy="3875163"/>
              </a:xfrm>
              <a:prstGeom prst="rect">
                <a:avLst/>
              </a:prstGeom>
              <a:noFill/>
            </p:spPr>
            <p:txBody>
              <a:bodyPr wrap="square">
                <a:spAutoFit/>
              </a:bodyPr>
              <a:lstStyle/>
              <a:p>
                <a:pPr algn="just">
                  <a:lnSpc>
                    <a:spcPct val="150000"/>
                  </a:lnSpc>
                  <a:spcBef>
                    <a:spcPts val="600"/>
                  </a:spcBef>
                  <a:spcAft>
                    <a:spcPts val="600"/>
                  </a:spcAft>
                </a:pPr>
                <a:r>
                  <a:rPr lang="da-DK" sz="2400" dirty="0">
                    <a:latin typeface="UTM Avo" panose="02040603050506020204" pitchFamily="18" charset="0"/>
                    <a:ea typeface="Calibri" panose="020F0502020204030204" pitchFamily="34" charset="0"/>
                    <a:cs typeface="Times New Roman" panose="02020603050405020304" pitchFamily="18" charset="0"/>
                  </a:rPr>
                  <a:t>Ta có: V</a:t>
                </a:r>
                <a:r>
                  <a:rPr lang="da-DK" sz="2400" baseline="-25000" dirty="0">
                    <a:latin typeface="UTM Avo" panose="02040603050506020204" pitchFamily="18" charset="0"/>
                    <a:ea typeface="Calibri" panose="020F0502020204030204" pitchFamily="34" charset="0"/>
                    <a:cs typeface="Times New Roman" panose="02020603050405020304" pitchFamily="18" charset="0"/>
                  </a:rPr>
                  <a:t>cầu</a:t>
                </a:r>
                <a:r>
                  <a:rPr lang="da-DK" sz="2400" dirty="0">
                    <a:latin typeface="UTM Avo" panose="02040603050506020204" pitchFamily="18" charset="0"/>
                    <a:ea typeface="Calibri" panose="020F0502020204030204" pitchFamily="34"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nor/>
                          </m:rPr>
                          <a:rPr lang="da-DK" sz="2400" i="0">
                            <a:latin typeface="UTM Avo" panose="02040603050506020204" pitchFamily="18" charset="0"/>
                            <a:ea typeface="Calibri" panose="020F0502020204030204" pitchFamily="34" charset="0"/>
                            <a:cs typeface="Times New Roman" panose="02020603050405020304" pitchFamily="18" charset="0"/>
                          </a:rPr>
                          <m:t>4</m:t>
                        </m:r>
                      </m:num>
                      <m:den>
                        <m:r>
                          <m:rPr>
                            <m:nor/>
                          </m:rPr>
                          <a:rPr lang="da-DK" sz="2400" i="0">
                            <a:latin typeface="UTM Avo" panose="02040603050506020204" pitchFamily="18" charset="0"/>
                            <a:ea typeface="Calibri" panose="020F0502020204030204" pitchFamily="34" charset="0"/>
                            <a:cs typeface="Times New Roman" panose="02020603050405020304" pitchFamily="18" charset="0"/>
                          </a:rPr>
                          <m:t>3</m:t>
                        </m:r>
                      </m:den>
                    </m:f>
                    <m:r>
                      <m:rPr>
                        <m:nor/>
                      </m:rPr>
                      <a:rPr lang="da-DK" sz="2400" i="0">
                        <a:latin typeface="UTM Avo" panose="02040603050506020204" pitchFamily="18" charset="0"/>
                        <a:ea typeface="Times New Roman" panose="02020603050405020304" pitchFamily="18" charset="0"/>
                        <a:cs typeface="Times New Roman" panose="02020603050405020304" pitchFamily="18" charset="0"/>
                      </a:rPr>
                      <m:t>π</m:t>
                    </m:r>
                    <m:sSup>
                      <m:sSup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da-DK" sz="2400" i="0">
                            <a:latin typeface="UTM Avo" panose="02040603050506020204" pitchFamily="18" charset="0"/>
                            <a:ea typeface="Times New Roman" panose="02020603050405020304" pitchFamily="18" charset="0"/>
                            <a:cs typeface="Times New Roman" panose="02020603050405020304" pitchFamily="18" charset="0"/>
                          </a:rPr>
                          <m:t>R</m:t>
                        </m:r>
                      </m:e>
                      <m:sup>
                        <m:r>
                          <m:rPr>
                            <m:nor/>
                          </m:rPr>
                          <a:rPr lang="en-US" sz="2400" b="0" i="0" baseline="30000" smtClean="0">
                            <a:latin typeface="UTM Avo" panose="02040603050506020204" pitchFamily="18" charset="0"/>
                            <a:ea typeface="Calibri" panose="020F0502020204030204" pitchFamily="34" charset="0"/>
                            <a:cs typeface="Times New Roman" panose="02020603050405020304" pitchFamily="18" charset="0"/>
                          </a:rPr>
                          <m:t>3</m:t>
                        </m:r>
                      </m:sup>
                    </m:sSup>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da-DK" sz="2400" dirty="0">
                    <a:latin typeface="UTM Avo" panose="02040603050506020204" pitchFamily="18" charset="0"/>
                    <a:ea typeface="Times New Roman" panose="02020603050405020304" pitchFamily="18" charset="0"/>
                    <a:cs typeface="Times New Roman" panose="02020603050405020304" pitchFamily="18" charset="0"/>
                  </a:rPr>
                  <a:t>V</a:t>
                </a:r>
                <a:r>
                  <a:rPr lang="da-DK" sz="2400" baseline="-25000" dirty="0">
                    <a:latin typeface="UTM Avo" panose="02040603050506020204" pitchFamily="18" charset="0"/>
                    <a:ea typeface="Times New Roman" panose="02020603050405020304" pitchFamily="18" charset="0"/>
                    <a:cs typeface="Times New Roman" panose="02020603050405020304" pitchFamily="18" charset="0"/>
                  </a:rPr>
                  <a:t>nón</a:t>
                </a:r>
                <a:r>
                  <a:rPr lang="da-DK" sz="2400" dirty="0">
                    <a:latin typeface="UTM Avo" panose="02040603050506020204" pitchFamily="18" charset="0"/>
                    <a:ea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da-DK" sz="2400" i="0">
                            <a:latin typeface="UTM Avo" panose="02040603050506020204" pitchFamily="18" charset="0"/>
                            <a:ea typeface="Times New Roman" panose="02020603050405020304" pitchFamily="18" charset="0"/>
                            <a:cs typeface="Times New Roman" panose="02020603050405020304" pitchFamily="18" charset="0"/>
                          </a:rPr>
                          <m:t>1</m:t>
                        </m:r>
                      </m:num>
                      <m:den>
                        <m:r>
                          <m:rPr>
                            <m:nor/>
                          </m:rPr>
                          <a:rPr lang="da-DK" sz="2400" i="0">
                            <a:latin typeface="UTM Avo" panose="02040603050506020204" pitchFamily="18" charset="0"/>
                            <a:ea typeface="Times New Roman" panose="02020603050405020304" pitchFamily="18" charset="0"/>
                            <a:cs typeface="Times New Roman" panose="02020603050405020304" pitchFamily="18" charset="0"/>
                          </a:rPr>
                          <m:t>3</m:t>
                        </m:r>
                      </m:den>
                    </m:f>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sSup>
                      <m:sSup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da-DK" sz="2400" i="0">
                                <a:latin typeface="UTM Avo" panose="02040603050506020204" pitchFamily="18" charset="0"/>
                                <a:ea typeface="Times New Roman" panose="02020603050405020304" pitchFamily="18" charset="0"/>
                                <a:cs typeface="Times New Roman" panose="02020603050405020304" pitchFamily="18" charset="0"/>
                              </a:rPr>
                              <m:t>2</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R</m:t>
                            </m:r>
                          </m:e>
                        </m:d>
                      </m:e>
                      <m:sup>
                        <m:r>
                          <m:rPr>
                            <m:nor/>
                          </m:rPr>
                          <a:rPr lang="en-US" sz="2400" baseline="30000">
                            <a:latin typeface="UTM Avo" panose="02040603050506020204" pitchFamily="18" charset="0"/>
                            <a:ea typeface="Calibri" panose="020F0502020204030204" pitchFamily="34" charset="0"/>
                            <a:cs typeface="Times New Roman" panose="02020603050405020304" pitchFamily="18" charset="0"/>
                          </a:rPr>
                          <m:t>2</m:t>
                        </m:r>
                      </m:sup>
                    </m:sSup>
                    <m:r>
                      <a:rPr lang="da-DK" sz="2400" i="1">
                        <a:latin typeface="Cambria Math" panose="02040503050406030204" pitchFamily="18" charset="0"/>
                        <a:ea typeface="Times New Roman" panose="02020603050405020304" pitchFamily="18" charset="0"/>
                        <a:cs typeface="Times New Roman" panose="02020603050405020304" pitchFamily="18" charset="0"/>
                      </a:rPr>
                      <m:t>.</m:t>
                    </m:r>
                    <m:r>
                      <m:rPr>
                        <m:nor/>
                      </m:rPr>
                      <a:rPr lang="da-DK" sz="2400" i="0">
                        <a:latin typeface="UTM Avo" panose="02040603050506020204" pitchFamily="18" charset="0"/>
                        <a:ea typeface="Times New Roman" panose="02020603050405020304" pitchFamily="18" charset="0"/>
                        <a:cs typeface="Times New Roman" panose="02020603050405020304" pitchFamily="18" charset="0"/>
                      </a:rPr>
                      <m:t>2</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R</m:t>
                    </m:r>
                    <m:r>
                      <a:rPr lang="da-DK" sz="24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da-DK" sz="2400" i="0">
                            <a:latin typeface="UTM Avo" panose="02040603050506020204" pitchFamily="18" charset="0"/>
                            <a:ea typeface="Times New Roman" panose="02020603050405020304" pitchFamily="18" charset="0"/>
                            <a:cs typeface="Times New Roman" panose="02020603050405020304" pitchFamily="18" charset="0"/>
                          </a:rPr>
                          <m:t>8</m:t>
                        </m:r>
                      </m:num>
                      <m:den>
                        <m:r>
                          <m:rPr>
                            <m:nor/>
                          </m:rPr>
                          <a:rPr lang="da-DK" sz="2400" i="0">
                            <a:latin typeface="UTM Avo" panose="02040603050506020204" pitchFamily="18" charset="0"/>
                            <a:ea typeface="Times New Roman" panose="02020603050405020304" pitchFamily="18" charset="0"/>
                            <a:cs typeface="Times New Roman" panose="02020603050405020304" pitchFamily="18" charset="0"/>
                          </a:rPr>
                          <m:t>3</m:t>
                        </m:r>
                      </m:den>
                    </m:f>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sSup>
                      <m:sSup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da-DK" sz="2400">
                            <a:latin typeface="UTM Avo" panose="02040603050506020204" pitchFamily="18" charset="0"/>
                            <a:ea typeface="Times New Roman" panose="02020603050405020304" pitchFamily="18" charset="0"/>
                            <a:cs typeface="Times New Roman" panose="02020603050405020304" pitchFamily="18" charset="0"/>
                          </a:rPr>
                          <m:t>R</m:t>
                        </m:r>
                      </m:e>
                      <m:sup>
                        <m:r>
                          <m:rPr>
                            <m:nor/>
                          </m:rPr>
                          <a:rPr lang="en-US" sz="2400" b="0" i="0" baseline="30000" smtClean="0">
                            <a:latin typeface="UTM Avo" panose="02040603050506020204" pitchFamily="18" charset="0"/>
                            <a:ea typeface="Calibri" panose="020F0502020204030204" pitchFamily="34" charset="0"/>
                            <a:cs typeface="Times New Roman" panose="02020603050405020304" pitchFamily="18" charset="0"/>
                          </a:rPr>
                          <m:t>3</m:t>
                        </m:r>
                      </m:sup>
                    </m:sSup>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da-DK" sz="2400" dirty="0">
                    <a:latin typeface="UTM Avo" panose="02040603050506020204" pitchFamily="18" charset="0"/>
                    <a:ea typeface="Times New Roman" panose="02020603050405020304" pitchFamily="18" charset="0"/>
                    <a:cs typeface="Times New Roman" panose="02020603050405020304" pitchFamily="18" charset="0"/>
                  </a:rPr>
                  <a:t>V</a:t>
                </a:r>
                <a:r>
                  <a:rPr lang="da-DK" sz="2400" baseline="-25000" dirty="0">
                    <a:latin typeface="UTM Avo" panose="02040603050506020204" pitchFamily="18" charset="0"/>
                    <a:ea typeface="Times New Roman" panose="02020603050405020304" pitchFamily="18" charset="0"/>
                    <a:cs typeface="Times New Roman" panose="02020603050405020304" pitchFamily="18" charset="0"/>
                  </a:rPr>
                  <a:t>trụ</a:t>
                </a:r>
                <a:r>
                  <a:rPr lang="da-DK" sz="24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a:rPr lang="en-US" sz="2400" b="0" i="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sSup>
                      <m:sSup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da-DK" sz="2400" i="0">
                                <a:latin typeface="UTM Avo" panose="02040603050506020204" pitchFamily="18" charset="0"/>
                                <a:ea typeface="Times New Roman" panose="02020603050405020304" pitchFamily="18" charset="0"/>
                                <a:cs typeface="Times New Roman" panose="02020603050405020304" pitchFamily="18" charset="0"/>
                              </a:rPr>
                              <m:t>2</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R</m:t>
                            </m:r>
                          </m:e>
                        </m:d>
                      </m:e>
                      <m:sup>
                        <m:r>
                          <m:rPr>
                            <m:nor/>
                          </m:rPr>
                          <a:rPr lang="en-US" sz="2400" baseline="30000">
                            <a:latin typeface="UTM Avo" panose="02040603050506020204" pitchFamily="18" charset="0"/>
                            <a:ea typeface="Calibri" panose="020F0502020204030204" pitchFamily="34" charset="0"/>
                            <a:cs typeface="Times New Roman" panose="02020603050405020304" pitchFamily="18" charset="0"/>
                          </a:rPr>
                          <m:t>2</m:t>
                        </m:r>
                      </m:sup>
                    </m:sSup>
                    <m:r>
                      <a:rPr lang="da-DK" sz="2400" i="1">
                        <a:latin typeface="Cambria Math" panose="02040503050406030204" pitchFamily="18" charset="0"/>
                        <a:ea typeface="Times New Roman" panose="02020603050405020304" pitchFamily="18" charset="0"/>
                        <a:cs typeface="Times New Roman" panose="02020603050405020304" pitchFamily="18" charset="0"/>
                      </a:rPr>
                      <m:t>.</m:t>
                    </m:r>
                    <m:r>
                      <m:rPr>
                        <m:nor/>
                      </m:rPr>
                      <a:rPr lang="da-DK" sz="2400" i="0">
                        <a:latin typeface="UTM Avo" panose="02040603050506020204" pitchFamily="18" charset="0"/>
                        <a:ea typeface="Times New Roman" panose="02020603050405020304" pitchFamily="18" charset="0"/>
                        <a:cs typeface="Times New Roman" panose="02020603050405020304" pitchFamily="18" charset="0"/>
                      </a:rPr>
                      <m:t>2</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R</m:t>
                    </m:r>
                    <m:r>
                      <a:rPr lang="da-DK" sz="2400" i="1">
                        <a:latin typeface="Cambria Math" panose="02040503050406030204" pitchFamily="18" charset="0"/>
                        <a:ea typeface="Times New Roman" panose="02020603050405020304" pitchFamily="18" charset="0"/>
                        <a:cs typeface="Times New Roman" panose="02020603050405020304" pitchFamily="18" charset="0"/>
                      </a:rPr>
                      <m:t>=</m:t>
                    </m:r>
                    <m:r>
                      <m:rPr>
                        <m:nor/>
                      </m:rPr>
                      <a:rPr lang="da-DK" sz="2400" i="0">
                        <a:latin typeface="UTM Avo" panose="02040603050506020204" pitchFamily="18" charset="0"/>
                        <a:ea typeface="Times New Roman" panose="02020603050405020304" pitchFamily="18" charset="0"/>
                        <a:cs typeface="Times New Roman" panose="02020603050405020304" pitchFamily="18" charset="0"/>
                      </a:rPr>
                      <m:t>8</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sSup>
                      <m:sSup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da-DK" sz="2400">
                            <a:latin typeface="UTM Avo" panose="02040603050506020204" pitchFamily="18" charset="0"/>
                            <a:ea typeface="Times New Roman" panose="02020603050405020304" pitchFamily="18" charset="0"/>
                            <a:cs typeface="Times New Roman" panose="02020603050405020304" pitchFamily="18" charset="0"/>
                          </a:rPr>
                          <m:t>R</m:t>
                        </m:r>
                      </m:e>
                      <m:sup>
                        <m:r>
                          <m:rPr>
                            <m:nor/>
                          </m:rPr>
                          <a:rPr lang="en-US" sz="2400" baseline="30000">
                            <a:latin typeface="UTM Avo" panose="02040603050506020204" pitchFamily="18" charset="0"/>
                            <a:ea typeface="Calibri" panose="020F0502020204030204" pitchFamily="34" charset="0"/>
                            <a:cs typeface="Times New Roman" panose="02020603050405020304" pitchFamily="18" charset="0"/>
                          </a:rPr>
                          <m:t>3</m:t>
                        </m:r>
                      </m:sup>
                    </m:sSup>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da-DK" sz="2400" dirty="0">
                    <a:latin typeface="UTM Avo" panose="02040603050506020204" pitchFamily="18" charset="0"/>
                    <a:ea typeface="Times New Roman" panose="02020603050405020304" pitchFamily="18" charset="0"/>
                    <a:cs typeface="Times New Roman" panose="02020603050405020304" pitchFamily="18" charset="0"/>
                  </a:rPr>
                  <a:t>Khi đó V</a:t>
                </a:r>
                <a:r>
                  <a:rPr lang="da-DK" sz="2400" baseline="-25000" dirty="0">
                    <a:latin typeface="UTM Avo" panose="02040603050506020204" pitchFamily="18" charset="0"/>
                    <a:ea typeface="Times New Roman" panose="02020603050405020304" pitchFamily="18" charset="0"/>
                    <a:cs typeface="Times New Roman" panose="02020603050405020304" pitchFamily="18" charset="0"/>
                  </a:rPr>
                  <a:t>cầu</a:t>
                </a:r>
                <a:r>
                  <a:rPr lang="da-DK" sz="2400" dirty="0">
                    <a:latin typeface="UTM Avo" panose="02040603050506020204" pitchFamily="18" charset="0"/>
                    <a:ea typeface="Times New Roman" panose="02020603050405020304" pitchFamily="18" charset="0"/>
                    <a:cs typeface="Times New Roman" panose="02020603050405020304" pitchFamily="18" charset="0"/>
                  </a:rPr>
                  <a:t> + V</a:t>
                </a:r>
                <a:r>
                  <a:rPr lang="da-DK" sz="2400" baseline="-25000" dirty="0">
                    <a:latin typeface="UTM Avo" panose="02040603050506020204" pitchFamily="18" charset="0"/>
                    <a:ea typeface="Times New Roman" panose="02020603050405020304" pitchFamily="18" charset="0"/>
                    <a:cs typeface="Times New Roman" panose="02020603050405020304" pitchFamily="18" charset="0"/>
                  </a:rPr>
                  <a:t>nón</a:t>
                </a:r>
                <a:r>
                  <a:rPr lang="da-DK" sz="2400" dirty="0">
                    <a:latin typeface="UTM Avo" panose="02040603050506020204" pitchFamily="18" charset="0"/>
                    <a:ea typeface="Times New Roman" panose="02020603050405020304" pitchFamily="18" charset="0"/>
                    <a:cs typeface="Times New Roman" panose="02020603050405020304" pitchFamily="18" charset="0"/>
                  </a:rPr>
                  <a:t> = </a:t>
                </a:r>
                <a14:m>
                  <m:oMath xmlns:m="http://schemas.openxmlformats.org/officeDocument/2006/math">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nor/>
                          </m:rPr>
                          <a:rPr lang="da-DK" sz="2400" i="0">
                            <a:latin typeface="UTM Avo" panose="02040603050506020204" pitchFamily="18" charset="0"/>
                            <a:ea typeface="Calibri" panose="020F0502020204030204" pitchFamily="34" charset="0"/>
                            <a:cs typeface="Times New Roman" panose="02020603050405020304" pitchFamily="18" charset="0"/>
                          </a:rPr>
                          <m:t>4</m:t>
                        </m:r>
                      </m:num>
                      <m:den>
                        <m:r>
                          <m:rPr>
                            <m:nor/>
                          </m:rPr>
                          <a:rPr lang="da-DK" sz="2400" i="0">
                            <a:latin typeface="UTM Avo" panose="02040603050506020204" pitchFamily="18" charset="0"/>
                            <a:ea typeface="Calibri" panose="020F0502020204030204" pitchFamily="34" charset="0"/>
                            <a:cs typeface="Times New Roman" panose="02020603050405020304" pitchFamily="18" charset="0"/>
                          </a:rPr>
                          <m:t>3</m:t>
                        </m:r>
                      </m:den>
                    </m:f>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sSup>
                      <m:sSup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da-DK" sz="2400">
                            <a:latin typeface="UTM Avo" panose="02040603050506020204" pitchFamily="18" charset="0"/>
                            <a:ea typeface="Times New Roman" panose="02020603050405020304" pitchFamily="18" charset="0"/>
                            <a:cs typeface="Times New Roman" panose="02020603050405020304" pitchFamily="18" charset="0"/>
                          </a:rPr>
                          <m:t>R</m:t>
                        </m:r>
                      </m:e>
                      <m:sup>
                        <m:r>
                          <m:rPr>
                            <m:nor/>
                          </m:rPr>
                          <a:rPr lang="en-US" sz="2400" baseline="30000">
                            <a:latin typeface="UTM Avo" panose="02040603050506020204" pitchFamily="18" charset="0"/>
                            <a:ea typeface="Calibri" panose="020F0502020204030204" pitchFamily="34" charset="0"/>
                            <a:cs typeface="Times New Roman" panose="02020603050405020304" pitchFamily="18" charset="0"/>
                          </a:rPr>
                          <m:t>3</m:t>
                        </m:r>
                      </m:sup>
                    </m:sSup>
                    <m:r>
                      <a:rPr lang="da-DK" sz="24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da-DK" sz="2400" i="0">
                            <a:latin typeface="UTM Avo" panose="02040603050506020204" pitchFamily="18" charset="0"/>
                            <a:ea typeface="Times New Roman" panose="02020603050405020304" pitchFamily="18" charset="0"/>
                            <a:cs typeface="Times New Roman" panose="02020603050405020304" pitchFamily="18" charset="0"/>
                          </a:rPr>
                          <m:t>8</m:t>
                        </m:r>
                      </m:num>
                      <m:den>
                        <m:r>
                          <m:rPr>
                            <m:nor/>
                          </m:rPr>
                          <a:rPr lang="da-DK" sz="2400" i="0">
                            <a:latin typeface="UTM Avo" panose="02040603050506020204" pitchFamily="18" charset="0"/>
                            <a:ea typeface="Times New Roman" panose="02020603050405020304" pitchFamily="18" charset="0"/>
                            <a:cs typeface="Times New Roman" panose="02020603050405020304" pitchFamily="18" charset="0"/>
                          </a:rPr>
                          <m:t>3</m:t>
                        </m:r>
                      </m:den>
                    </m:f>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sSup>
                      <m:sSup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da-DK" sz="2400">
                            <a:latin typeface="UTM Avo" panose="02040603050506020204" pitchFamily="18" charset="0"/>
                            <a:ea typeface="Times New Roman" panose="02020603050405020304" pitchFamily="18" charset="0"/>
                            <a:cs typeface="Times New Roman" panose="02020603050405020304" pitchFamily="18" charset="0"/>
                          </a:rPr>
                          <m:t>R</m:t>
                        </m:r>
                      </m:e>
                      <m:sup>
                        <m:r>
                          <m:rPr>
                            <m:nor/>
                          </m:rPr>
                          <a:rPr lang="en-US" sz="2400" baseline="30000">
                            <a:latin typeface="UTM Avo" panose="02040603050506020204" pitchFamily="18" charset="0"/>
                            <a:ea typeface="Calibri" panose="020F0502020204030204" pitchFamily="34" charset="0"/>
                            <a:cs typeface="Times New Roman" panose="02020603050405020304" pitchFamily="18" charset="0"/>
                          </a:rPr>
                          <m:t>3</m:t>
                        </m:r>
                      </m:sup>
                    </m:sSup>
                    <m:r>
                      <a:rPr lang="da-DK" sz="2400" i="1">
                        <a:latin typeface="Cambria Math" panose="02040503050406030204" pitchFamily="18" charset="0"/>
                        <a:ea typeface="Times New Roman" panose="02020603050405020304" pitchFamily="18" charset="0"/>
                        <a:cs typeface="Times New Roman" panose="02020603050405020304" pitchFamily="18" charset="0"/>
                      </a:rPr>
                      <m:t>=</m:t>
                    </m:r>
                    <m:r>
                      <m:rPr>
                        <m:nor/>
                      </m:rPr>
                      <a:rPr lang="da-DK" sz="2400" i="0">
                        <a:latin typeface="UTM Avo" panose="02040603050506020204" pitchFamily="18" charset="0"/>
                        <a:ea typeface="Times New Roman" panose="02020603050405020304" pitchFamily="18" charset="0"/>
                        <a:cs typeface="Times New Roman" panose="02020603050405020304" pitchFamily="18" charset="0"/>
                      </a:rPr>
                      <m:t>4</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sSup>
                      <m:sSup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da-DK" sz="2400">
                            <a:latin typeface="UTM Avo" panose="02040603050506020204" pitchFamily="18" charset="0"/>
                            <a:ea typeface="Times New Roman" panose="02020603050405020304" pitchFamily="18" charset="0"/>
                            <a:cs typeface="Times New Roman" panose="02020603050405020304" pitchFamily="18" charset="0"/>
                          </a:rPr>
                          <m:t>R</m:t>
                        </m:r>
                      </m:e>
                      <m:sup>
                        <m:r>
                          <m:rPr>
                            <m:nor/>
                          </m:rPr>
                          <a:rPr lang="en-US" sz="2400" baseline="30000">
                            <a:latin typeface="UTM Avo" panose="02040603050506020204" pitchFamily="18" charset="0"/>
                            <a:ea typeface="Calibri" panose="020F0502020204030204" pitchFamily="34" charset="0"/>
                            <a:cs typeface="Times New Roman" panose="02020603050405020304" pitchFamily="18" charset="0"/>
                          </a:rPr>
                          <m:t>3</m:t>
                        </m:r>
                      </m:sup>
                    </m:sSup>
                    <m:r>
                      <a:rPr lang="da-DK" sz="24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da-DK" sz="2400" i="0">
                            <a:latin typeface="UTM Avo" panose="02040603050506020204" pitchFamily="18" charset="0"/>
                            <a:ea typeface="Times New Roman" panose="02020603050405020304" pitchFamily="18" charset="0"/>
                            <a:cs typeface="Times New Roman" panose="02020603050405020304" pitchFamily="18" charset="0"/>
                          </a:rPr>
                          <m:t>1</m:t>
                        </m:r>
                      </m:num>
                      <m:den>
                        <m:r>
                          <m:rPr>
                            <m:nor/>
                          </m:rPr>
                          <a:rPr lang="da-DK" sz="2400" i="0">
                            <a:latin typeface="UTM Avo" panose="02040603050506020204" pitchFamily="18" charset="0"/>
                            <a:ea typeface="Times New Roman" panose="02020603050405020304" pitchFamily="18" charset="0"/>
                            <a:cs typeface="Times New Roman" panose="02020603050405020304" pitchFamily="18" charset="0"/>
                          </a:rPr>
                          <m:t>2</m:t>
                        </m:r>
                      </m:den>
                    </m:f>
                  </m:oMath>
                </a14:m>
                <a:r>
                  <a:rPr lang="da-DK" sz="2400" dirty="0">
                    <a:latin typeface="UTM Avo" panose="02040603050506020204" pitchFamily="18" charset="0"/>
                    <a:ea typeface="Times New Roman" panose="02020603050405020304" pitchFamily="18" charset="0"/>
                    <a:cs typeface="Times New Roman" panose="02020603050405020304" pitchFamily="18" charset="0"/>
                  </a:rPr>
                  <a:t> V</a:t>
                </a:r>
                <a:r>
                  <a:rPr lang="da-DK" sz="2400" baseline="-25000" dirty="0">
                    <a:latin typeface="UTM Avo" panose="02040603050506020204" pitchFamily="18" charset="0"/>
                    <a:ea typeface="Times New Roman" panose="02020603050405020304" pitchFamily="18" charset="0"/>
                    <a:cs typeface="Times New Roman" panose="02020603050405020304" pitchFamily="18" charset="0"/>
                  </a:rPr>
                  <a:t>trụ</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EA3085BE-C994-3FB4-83B8-D531459A2E95}"/>
                  </a:ext>
                </a:extLst>
              </p:cNvPr>
              <p:cNvSpPr txBox="1">
                <a:spLocks noRot="1" noChangeAspect="1" noMove="1" noResize="1" noEditPoints="1" noAdjustHandles="1" noChangeArrowheads="1" noChangeShapeType="1" noTextEdit="1"/>
              </p:cNvSpPr>
              <p:nvPr/>
            </p:nvSpPr>
            <p:spPr>
              <a:xfrm>
                <a:off x="964274" y="2040960"/>
                <a:ext cx="8436901" cy="3875163"/>
              </a:xfrm>
              <a:prstGeom prst="rect">
                <a:avLst/>
              </a:prstGeom>
              <a:blipFill>
                <a:blip r:embed="rId4"/>
                <a:stretch>
                  <a:fillRect l="-1084" b="-315"/>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CA44A9F1-B2FB-34AC-39F1-2D0073E7FD4E}"/>
              </a:ext>
            </a:extLst>
          </p:cNvPr>
          <p:cNvSpPr/>
          <p:nvPr/>
        </p:nvSpPr>
        <p:spPr>
          <a:xfrm>
            <a:off x="341951" y="1704283"/>
            <a:ext cx="11494449" cy="523064"/>
          </a:xfrm>
          <a:prstGeom prst="rect">
            <a:avLst/>
          </a:prstGeom>
        </p:spPr>
        <p:txBody>
          <a:bodyPr wrap="square" lIns="40612" tIns="20306" rIns="40612" bIns="20306">
            <a:spAutoFit/>
          </a:bodyPr>
          <a:lstStyle/>
          <a:p>
            <a:pPr algn="just">
              <a:lnSpc>
                <a:spcPct val="150000"/>
              </a:lnSpc>
              <a:spcBef>
                <a:spcPts val="300"/>
              </a:spcBef>
              <a:spcAft>
                <a:spcPts val="300"/>
              </a:spcAft>
            </a:pPr>
            <a:r>
              <a:rPr lang="en-US" sz="2400" b="1" kern="100" dirty="0">
                <a:latin typeface="UTM Avo" panose="02040603050506020204" pitchFamily="18" charset="0"/>
                <a:ea typeface="Times New Roman" panose="02020603050405020304" pitchFamily="18" charset="0"/>
                <a:cs typeface="Times New Roman" panose="02020603050405020304" pitchFamily="18" charset="0"/>
              </a:rPr>
              <a:t>Giải:</a:t>
            </a:r>
          </a:p>
        </p:txBody>
      </p:sp>
    </p:spTree>
    <p:extLst>
      <p:ext uri="{BB962C8B-B14F-4D97-AF65-F5344CB8AC3E}">
        <p14:creationId xmlns:p14="http://schemas.microsoft.com/office/powerpoint/2010/main" val="108414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grpSp>
        <p:nvGrpSpPr>
          <p:cNvPr id="2" name="Google Shape;185;p5">
            <a:extLst>
              <a:ext uri="{FF2B5EF4-FFF2-40B4-BE49-F238E27FC236}">
                <a16:creationId xmlns:a16="http://schemas.microsoft.com/office/drawing/2014/main" id="{DE332621-5368-5523-2282-E895A4730C7B}"/>
              </a:ext>
            </a:extLst>
          </p:cNvPr>
          <p:cNvGrpSpPr/>
          <p:nvPr/>
        </p:nvGrpSpPr>
        <p:grpSpPr>
          <a:xfrm>
            <a:off x="4862579" y="3026027"/>
            <a:ext cx="2736543" cy="1558939"/>
            <a:chOff x="309542" y="967667"/>
            <a:chExt cx="2878585" cy="1558939"/>
          </a:xfrm>
        </p:grpSpPr>
        <p:pic>
          <p:nvPicPr>
            <p:cNvPr id="3" name="Google Shape;186;p5">
              <a:hlinkClick r:id="rId4"/>
              <a:extLst>
                <a:ext uri="{FF2B5EF4-FFF2-40B4-BE49-F238E27FC236}">
                  <a16:creationId xmlns:a16="http://schemas.microsoft.com/office/drawing/2014/main" id="{FA81F086-4AF0-C3AF-4956-C6E370C6B1ED}"/>
                </a:ext>
              </a:extLst>
            </p:cNvPr>
            <p:cNvPicPr preferRelativeResize="0"/>
            <p:nvPr/>
          </p:nvPicPr>
          <p:blipFill rotWithShape="1">
            <a:blip r:embed="rId5">
              <a:alphaModFix/>
            </a:blip>
            <a:srcRect l="7499" t="15368" r="7236" b="7264"/>
            <a:stretch/>
          </p:blipFill>
          <p:spPr>
            <a:xfrm>
              <a:off x="905522" y="1221589"/>
              <a:ext cx="1438182" cy="1305017"/>
            </a:xfrm>
            <a:prstGeom prst="rect">
              <a:avLst/>
            </a:prstGeom>
            <a:noFill/>
            <a:ln>
              <a:noFill/>
            </a:ln>
          </p:spPr>
        </p:pic>
        <p:sp>
          <p:nvSpPr>
            <p:cNvPr id="4" name="Google Shape;187;p5">
              <a:extLst>
                <a:ext uri="{FF2B5EF4-FFF2-40B4-BE49-F238E27FC236}">
                  <a16:creationId xmlns:a16="http://schemas.microsoft.com/office/drawing/2014/main" id="{38642240-6CC4-D97B-BF00-D931B5F30C17}"/>
                </a:ext>
              </a:extLst>
            </p:cNvPr>
            <p:cNvSpPr txBox="1"/>
            <p:nvPr/>
          </p:nvSpPr>
          <p:spPr>
            <a:xfrm>
              <a:off x="309542" y="967667"/>
              <a:ext cx="2878585"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err="1">
                  <a:solidFill>
                    <a:schemeClr val="accent2"/>
                  </a:solidFill>
                  <a:latin typeface="UTM Avo" panose="02040603050506020204" pitchFamily="18" charset="0"/>
                  <a:sym typeface="Arial"/>
                </a:rPr>
                <a:t>Ấn</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để</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đến</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trang</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sách</a:t>
              </a:r>
              <a:endParaRPr dirty="0">
                <a:latin typeface="UTM Avo" panose="020406030505060202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C93F7345-6887-FE69-18E4-E57B9948B77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4BF2C4B-F093-1216-E063-4C1A2F9DAF99}"/>
              </a:ext>
            </a:extLst>
          </p:cNvPr>
          <p:cNvSpPr txBox="1"/>
          <p:nvPr/>
        </p:nvSpPr>
        <p:spPr>
          <a:xfrm>
            <a:off x="295709" y="1642809"/>
            <a:ext cx="8695891" cy="1686744"/>
          </a:xfrm>
          <a:prstGeom prst="rect">
            <a:avLst/>
          </a:prstGeom>
          <a:noFill/>
        </p:spPr>
        <p:txBody>
          <a:bodyPr wrap="square">
            <a:spAutoFit/>
          </a:bodyPr>
          <a:lstStyle/>
          <a:p>
            <a:pPr algn="just" defTabSz="457200" eaLnBrk="0" fontAlgn="base" hangingPunct="0">
              <a:lnSpc>
                <a:spcPct val="150000"/>
              </a:lnSpc>
              <a:spcBef>
                <a:spcPct val="0"/>
              </a:spcBef>
              <a:spcAft>
                <a:spcPct val="0"/>
              </a:spcAft>
              <a:buClrTx/>
            </a:pPr>
            <a:r>
              <a:rPr lang="en-US" sz="2400" dirty="0">
                <a:latin typeface="UTM Avo" panose="02040603050506020204" pitchFamily="18" charset="0"/>
                <a:ea typeface="Times New Roman" panose="02020603050405020304" pitchFamily="18" charset="0"/>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40 </a:t>
            </a:r>
            <a:r>
              <a:rPr lang="en-US" altLang="en-US" sz="2400" kern="1200" dirty="0" err="1">
                <a:latin typeface="UTM Avo" panose="02040603050506020204" pitchFamily="18" charset="0"/>
                <a:ea typeface="Open Sans"/>
              </a:rPr>
              <a:t>gồm</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một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cầu</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đặt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nằm</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khít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trong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trụ</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một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nón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đáy</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mặt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đáy</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trên</a:t>
            </a:r>
            <a:r>
              <a:rPr lang="en-US" altLang="en-US" sz="2400" kern="1200" dirty="0">
                <a:latin typeface="UTM Avo" panose="02040603050506020204" pitchFamily="18" charset="0"/>
                <a:ea typeface="Open Sans"/>
              </a:rPr>
              <a:t> của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trụ</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đặt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phía</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trên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trụ</a:t>
            </a:r>
            <a:r>
              <a:rPr lang="en-US" altLang="en-US" sz="2400" kern="1200" dirty="0">
                <a:latin typeface="UTM Avo" panose="02040603050506020204" pitchFamily="18" charset="0"/>
                <a:ea typeface="Open Sans"/>
              </a:rPr>
              <a:t>. Quan </a:t>
            </a:r>
            <a:r>
              <a:rPr lang="en-US" altLang="en-US" sz="2400" kern="1200" dirty="0" err="1">
                <a:latin typeface="UTM Avo" panose="02040603050506020204" pitchFamily="18" charset="0"/>
                <a:ea typeface="Open Sans"/>
              </a:rPr>
              <a:t>sát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40, </a:t>
            </a:r>
            <a:r>
              <a:rPr lang="en-US" altLang="en-US" sz="2400" kern="1200" dirty="0" err="1">
                <a:latin typeface="UTM Avo" panose="02040603050506020204" pitchFamily="18" charset="0"/>
                <a:ea typeface="Open Sans"/>
              </a:rPr>
              <a:t>hãy</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chỉ</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ra</a:t>
            </a:r>
            <a:r>
              <a:rPr lang="en-US" altLang="en-US" sz="2400" kern="1200" dirty="0">
                <a:latin typeface="UTM Avo" panose="02040603050506020204" pitchFamily="18" charset="0"/>
                <a:ea typeface="Open Sans"/>
              </a:rPr>
              <a:t>:</a:t>
            </a:r>
            <a:endParaRPr lang="vi-VN" altLang="en-US" sz="2400" kern="1200" dirty="0">
              <a:latin typeface="#9Slide03 AllRoundGothic" panose="020B0703020202020104" pitchFamily="34" charset="0"/>
              <a:ea typeface="Open Sans"/>
            </a:endParaRPr>
          </a:p>
        </p:txBody>
      </p:sp>
      <p:sp>
        <p:nvSpPr>
          <p:cNvPr id="7" name="Rectangle: Rounded Corners 6">
            <a:extLst>
              <a:ext uri="{FF2B5EF4-FFF2-40B4-BE49-F238E27FC236}">
                <a16:creationId xmlns:a16="http://schemas.microsoft.com/office/drawing/2014/main" id="{457E451C-DD16-9989-62C9-BFE9977725FD}"/>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01</a:t>
            </a:r>
          </a:p>
        </p:txBody>
      </p:sp>
      <p:sp>
        <p:nvSpPr>
          <p:cNvPr id="2" name="TextBox 1">
            <a:extLst>
              <a:ext uri="{FF2B5EF4-FFF2-40B4-BE49-F238E27FC236}">
                <a16:creationId xmlns:a16="http://schemas.microsoft.com/office/drawing/2014/main" id="{5E0E2A6D-A11B-E5FC-4874-8B54AC009F5F}"/>
              </a:ext>
            </a:extLst>
          </p:cNvPr>
          <p:cNvSpPr txBox="1"/>
          <p:nvPr/>
        </p:nvSpPr>
        <p:spPr>
          <a:xfrm>
            <a:off x="295709" y="3268409"/>
            <a:ext cx="8675571" cy="3337837"/>
          </a:xfrm>
          <a:prstGeom prst="rect">
            <a:avLst/>
          </a:prstGeom>
          <a:noFill/>
        </p:spPr>
        <p:txBody>
          <a:bodyPr wrap="square">
            <a:spAutoFit/>
          </a:bodyPr>
          <a:lstStyle/>
          <a:p>
            <a:pPr algn="just" defTabSz="457200" eaLnBrk="0" fontAlgn="base" hangingPunct="0">
              <a:lnSpc>
                <a:spcPct val="150000"/>
              </a:lnSpc>
              <a:spcBef>
                <a:spcPct val="0"/>
              </a:spcBef>
              <a:spcAft>
                <a:spcPct val="0"/>
              </a:spcAft>
              <a:buClrTx/>
            </a:pPr>
            <a:r>
              <a:rPr lang="en-US" sz="2400" dirty="0">
                <a:latin typeface="UTM Avo" panose="02040603050506020204" pitchFamily="18" charset="0"/>
                <a:ea typeface="Times New Roman" panose="02020603050405020304" pitchFamily="18" charset="0"/>
              </a:rPr>
              <a:t>a) </a:t>
            </a:r>
            <a:r>
              <a:rPr lang="vi-VN" sz="2400" dirty="0">
                <a:latin typeface="UTM Avo" panose="02040603050506020204" pitchFamily="18" charset="0"/>
                <a:ea typeface="Times New Roman" panose="02020603050405020304" pitchFamily="18" charset="0"/>
              </a:rPr>
              <a:t>Bốn bán kính đáy, hai đường sinh và chiều cao của hình trụ;</a:t>
            </a:r>
          </a:p>
          <a:p>
            <a:pPr algn="just" defTabSz="457200" eaLnBrk="0" fontAlgn="base" hangingPunct="0">
              <a:lnSpc>
                <a:spcPct val="150000"/>
              </a:lnSpc>
              <a:spcBef>
                <a:spcPct val="0"/>
              </a:spcBef>
              <a:spcAft>
                <a:spcPct val="0"/>
              </a:spcAft>
              <a:buClrTx/>
            </a:pPr>
            <a:r>
              <a:rPr lang="en-US" sz="2400" dirty="0">
                <a:latin typeface="UTM Avo" panose="02040603050506020204" pitchFamily="18" charset="0"/>
                <a:ea typeface="Times New Roman" panose="02020603050405020304" pitchFamily="18" charset="0"/>
              </a:rPr>
              <a:t>b) </a:t>
            </a:r>
            <a:r>
              <a:rPr lang="vi-VN" sz="2400" dirty="0">
                <a:latin typeface="UTM Avo" panose="02040603050506020204" pitchFamily="18" charset="0"/>
                <a:ea typeface="Times New Roman" panose="02020603050405020304" pitchFamily="18" charset="0"/>
              </a:rPr>
              <a:t>Đỉnh, hai bán kính đáy, hai đường sinh và chiều cao của hình nón;</a:t>
            </a:r>
          </a:p>
          <a:p>
            <a:pPr algn="just" defTabSz="457200" eaLnBrk="0" fontAlgn="base" hangingPunct="0">
              <a:lnSpc>
                <a:spcPct val="150000"/>
              </a:lnSpc>
              <a:spcBef>
                <a:spcPct val="0"/>
              </a:spcBef>
              <a:spcAft>
                <a:spcPct val="0"/>
              </a:spcAft>
              <a:buClrTx/>
            </a:pPr>
            <a:r>
              <a:rPr lang="en-US" sz="2400" dirty="0">
                <a:latin typeface="UTM Avo" panose="02040603050506020204" pitchFamily="18" charset="0"/>
                <a:ea typeface="Times New Roman" panose="02020603050405020304" pitchFamily="18" charset="0"/>
              </a:rPr>
              <a:t>c) </a:t>
            </a:r>
            <a:r>
              <a:rPr lang="vi-VN" sz="2400" dirty="0">
                <a:latin typeface="UTM Avo" panose="02040603050506020204" pitchFamily="18" charset="0"/>
                <a:ea typeface="Times New Roman" panose="02020603050405020304" pitchFamily="18" charset="0"/>
              </a:rPr>
              <a:t>Tâm, hai đường kính, bốn bán kính và một hình tròn lớn của hình cầu.</a:t>
            </a:r>
          </a:p>
        </p:txBody>
      </p:sp>
      <p:pic>
        <p:nvPicPr>
          <p:cNvPr id="5" name="Picture 4">
            <a:extLst>
              <a:ext uri="{FF2B5EF4-FFF2-40B4-BE49-F238E27FC236}">
                <a16:creationId xmlns:a16="http://schemas.microsoft.com/office/drawing/2014/main" id="{10691AAD-F962-B2CB-B38E-7943F421D688}"/>
              </a:ext>
            </a:extLst>
          </p:cNvPr>
          <p:cNvPicPr>
            <a:picLocks noChangeAspect="1"/>
          </p:cNvPicPr>
          <p:nvPr/>
        </p:nvPicPr>
        <p:blipFill>
          <a:blip r:embed="rId4"/>
          <a:stretch>
            <a:fillRect/>
          </a:stretch>
        </p:blipFill>
        <p:spPr>
          <a:xfrm>
            <a:off x="9039789" y="1882661"/>
            <a:ext cx="2768742" cy="4413477"/>
          </a:xfrm>
          <a:prstGeom prst="rect">
            <a:avLst/>
          </a:prstGeom>
        </p:spPr>
      </p:pic>
    </p:spTree>
    <p:extLst>
      <p:ext uri="{BB962C8B-B14F-4D97-AF65-F5344CB8AC3E}">
        <p14:creationId xmlns:p14="http://schemas.microsoft.com/office/powerpoint/2010/main" val="317049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83F3AF0B-6237-0566-7C8E-47045DA942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DDF21E-BB92-BBD1-3902-7338D405F230}"/>
              </a:ext>
            </a:extLst>
          </p:cNvPr>
          <p:cNvSpPr txBox="1"/>
          <p:nvPr/>
        </p:nvSpPr>
        <p:spPr>
          <a:xfrm>
            <a:off x="285549" y="1663129"/>
            <a:ext cx="11784531" cy="567848"/>
          </a:xfrm>
          <a:prstGeom prst="rect">
            <a:avLst/>
          </a:prstGeom>
          <a:noFill/>
        </p:spPr>
        <p:txBody>
          <a:bodyPr wrap="square">
            <a:spAutoFit/>
          </a:bodyPr>
          <a:lstStyle/>
          <a:p>
            <a:pPr algn="just">
              <a:lnSpc>
                <a:spcPct val="150000"/>
              </a:lnSpc>
            </a:pPr>
            <a:r>
              <a:rPr lang="en-US" sz="2400" dirty="0">
                <a:latin typeface="UTM Avo" panose="02040603050506020204" pitchFamily="18" charset="0"/>
                <a:ea typeface="Times New Roman" panose="02020603050405020304" pitchFamily="18" charset="0"/>
              </a:rPr>
              <a:t>	  </a:t>
            </a:r>
            <a:r>
              <a:rPr lang="vi-VN" sz="2400" b="1" dirty="0">
                <a:latin typeface="UTM Avo" panose="02040603050506020204" pitchFamily="18" charset="0"/>
                <a:ea typeface="Times New Roman" panose="02020603050405020304" pitchFamily="18" charset="0"/>
              </a:rPr>
              <a:t>Bài giải</a:t>
            </a:r>
          </a:p>
        </p:txBody>
      </p:sp>
      <p:sp>
        <p:nvSpPr>
          <p:cNvPr id="7" name="Rectangle: Rounded Corners 6">
            <a:extLst>
              <a:ext uri="{FF2B5EF4-FFF2-40B4-BE49-F238E27FC236}">
                <a16:creationId xmlns:a16="http://schemas.microsoft.com/office/drawing/2014/main" id="{CB205CFF-DAE8-5CC3-147B-D51EAE815148}"/>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a:t>
            </a:r>
            <a:r>
              <a:rPr lang="en-US" sz="2400" b="1" dirty="0">
                <a:solidFill>
                  <a:srgbClr val="000000"/>
                </a:solidFill>
                <a:latin typeface="UTM Avo" panose="02040603050506020204" pitchFamily="18" charset="0"/>
              </a:rPr>
              <a:t>1</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6E9216AA-B851-0EF8-8F20-D001781A83E8}"/>
                  </a:ext>
                </a:extLst>
              </p:cNvPr>
              <p:cNvSpPr txBox="1"/>
              <p:nvPr/>
            </p:nvSpPr>
            <p:spPr>
              <a:xfrm>
                <a:off x="295709" y="2242249"/>
                <a:ext cx="7547811" cy="1837811"/>
              </a:xfrm>
              <a:prstGeom prst="rect">
                <a:avLst/>
              </a:prstGeom>
              <a:noFill/>
            </p:spPr>
            <p:txBody>
              <a:bodyPr wrap="square">
                <a:spAutoFit/>
              </a:bodyPr>
              <a:lstStyle/>
              <a:p>
                <a:pPr marL="0" marR="30480" algn="just">
                  <a:lnSpc>
                    <a:spcPct val="150000"/>
                  </a:lnSpc>
                  <a:spcBef>
                    <a:spcPts val="300"/>
                  </a:spcBef>
                  <a:spcAft>
                    <a:spcPts val="300"/>
                  </a:spcAft>
                </a:pPr>
                <a:r>
                  <a:rPr lang="fr-FR" sz="2400" dirty="0">
                    <a:latin typeface="UTM Avo" panose="02040603050506020204" pitchFamily="18" charset="0"/>
                    <a:ea typeface="Calibri" panose="020F0502020204030204" pitchFamily="34" charset="0"/>
                    <a:cs typeface="Times New Roman" panose="02020603050405020304" pitchFamily="18" charset="0"/>
                  </a:rPr>
                  <a:t>a) </a:t>
                </a:r>
                <a:r>
                  <a:rPr lang="fr-FR" sz="2400" dirty="0" err="1">
                    <a:latin typeface="UTM Avo" panose="02040603050506020204" pitchFamily="18" charset="0"/>
                    <a:ea typeface="Calibri" panose="020F0502020204030204" pitchFamily="34" charset="0"/>
                    <a:cs typeface="Times New Roman" panose="02020603050405020304" pitchFamily="18" charset="0"/>
                  </a:rPr>
                  <a:t>Bốn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bán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kính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đáy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trụ</a:t>
                </a:r>
                <a:r>
                  <a:rPr lang="fr-FR"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fr-FR" sz="2400" i="0">
                        <a:latin typeface="UTM Avo" panose="02040603050506020204" pitchFamily="18" charset="0"/>
                        <a:ea typeface="Calibri" panose="020F0502020204030204" pitchFamily="34" charset="0"/>
                        <a:cs typeface="Times New Roman" panose="02020603050405020304" pitchFamily="18" charset="0"/>
                      </a:rPr>
                      <m:t>OA</m:t>
                    </m:r>
                    <m:r>
                      <m:rPr>
                        <m:nor/>
                      </m:rPr>
                      <a:rPr lang="fr-FR" sz="2400" i="0">
                        <a:latin typeface="UTM Avo" panose="02040603050506020204" pitchFamily="18" charset="0"/>
                        <a:ea typeface="Calibri" panose="020F0502020204030204" pitchFamily="34" charset="0"/>
                        <a:cs typeface="Times New Roman" panose="02020603050405020304" pitchFamily="18" charset="0"/>
                      </a:rPr>
                      <m:t>, </m:t>
                    </m:r>
                    <m:r>
                      <m:rPr>
                        <m:nor/>
                      </m:rPr>
                      <a:rPr lang="fr-FR" sz="2400" i="0">
                        <a:latin typeface="UTM Avo" panose="02040603050506020204" pitchFamily="18" charset="0"/>
                        <a:ea typeface="Calibri" panose="020F0502020204030204" pitchFamily="34" charset="0"/>
                        <a:cs typeface="Times New Roman" panose="02020603050405020304" pitchFamily="18" charset="0"/>
                      </a:rPr>
                      <m:t>OB</m:t>
                    </m:r>
                    <m:r>
                      <m:rPr>
                        <m:nor/>
                      </m:rPr>
                      <a:rPr lang="fr-FR" sz="2400" i="0">
                        <a:latin typeface="UTM Avo" panose="02040603050506020204" pitchFamily="18" charset="0"/>
                        <a:ea typeface="Calibri" panose="020F0502020204030204" pitchFamily="34" charset="0"/>
                        <a:cs typeface="Times New Roman" panose="02020603050405020304" pitchFamily="18" charset="0"/>
                      </a:rPr>
                      <m:t>, </m:t>
                    </m:r>
                    <m:r>
                      <m:rPr>
                        <m:nor/>
                      </m:rPr>
                      <a:rPr lang="fr-FR" sz="2400" i="0">
                        <a:latin typeface="UTM Avo" panose="02040603050506020204" pitchFamily="18" charset="0"/>
                        <a:ea typeface="Calibri" panose="020F0502020204030204" pitchFamily="34" charset="0"/>
                        <a:cs typeface="Times New Roman" panose="02020603050405020304" pitchFamily="18" charset="0"/>
                      </a:rPr>
                      <m:t>IE</m:t>
                    </m:r>
                    <m:r>
                      <m:rPr>
                        <m:nor/>
                      </m:rPr>
                      <a:rPr lang="fr-FR" sz="2400" i="0">
                        <a:latin typeface="UTM Avo" panose="02040603050506020204" pitchFamily="18" charset="0"/>
                        <a:ea typeface="Calibri" panose="020F0502020204030204" pitchFamily="34" charset="0"/>
                        <a:cs typeface="Times New Roman" panose="02020603050405020304" pitchFamily="18" charset="0"/>
                      </a:rPr>
                      <m:t>, </m:t>
                    </m:r>
                    <m:r>
                      <m:rPr>
                        <m:nor/>
                      </m:rPr>
                      <a:rPr lang="fr-FR" sz="2400" i="0">
                        <a:latin typeface="UTM Avo" panose="02040603050506020204" pitchFamily="18" charset="0"/>
                        <a:ea typeface="Calibri" panose="020F0502020204030204" pitchFamily="34" charset="0"/>
                        <a:cs typeface="Times New Roman" panose="02020603050405020304" pitchFamily="18" charset="0"/>
                      </a:rPr>
                      <m:t>IG</m:t>
                    </m:r>
                  </m:oMath>
                </a14:m>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0" marR="30480" algn="just">
                  <a:lnSpc>
                    <a:spcPct val="150000"/>
                  </a:lnSpc>
                  <a:spcBef>
                    <a:spcPts val="300"/>
                  </a:spcBef>
                  <a:spcAft>
                    <a:spcPts val="300"/>
                  </a:spcAft>
                </a:pPr>
                <a:r>
                  <a:rPr lang="fr-FR" sz="2400" dirty="0">
                    <a:latin typeface="UTM Avo" panose="02040603050506020204" pitchFamily="18" charset="0"/>
                    <a:ea typeface="Calibri" panose="020F0502020204030204" pitchFamily="34" charset="0"/>
                    <a:cs typeface="Times New Roman" panose="02020603050405020304" pitchFamily="18" charset="0"/>
                  </a:rPr>
                  <a:t>Hai </a:t>
                </a:r>
                <a:r>
                  <a:rPr lang="fr-FR" sz="2400" dirty="0" err="1">
                    <a:latin typeface="UTM Avo" panose="02040603050506020204" pitchFamily="18" charset="0"/>
                    <a:ea typeface="Calibri" panose="020F0502020204030204" pitchFamily="34" charset="0"/>
                    <a:cs typeface="Times New Roman" panose="02020603050405020304" pitchFamily="18" charset="0"/>
                  </a:rPr>
                  <a:t>đường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sinh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trụ</a:t>
                </a:r>
                <a:r>
                  <a:rPr lang="fr-FR"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fr-FR" sz="2400" i="0">
                        <a:latin typeface="UTM Avo" panose="02040603050506020204" pitchFamily="18" charset="0"/>
                        <a:ea typeface="Calibri" panose="020F0502020204030204" pitchFamily="34" charset="0"/>
                        <a:cs typeface="Times New Roman" panose="02020603050405020304" pitchFamily="18" charset="0"/>
                      </a:rPr>
                      <m:t>AE</m:t>
                    </m:r>
                    <m:r>
                      <m:rPr>
                        <m:nor/>
                      </m:rPr>
                      <a:rPr lang="fr-FR" sz="2400" i="0">
                        <a:latin typeface="UTM Avo" panose="02040603050506020204" pitchFamily="18" charset="0"/>
                        <a:ea typeface="Calibri" panose="020F0502020204030204" pitchFamily="34" charset="0"/>
                        <a:cs typeface="Times New Roman" panose="02020603050405020304" pitchFamily="18" charset="0"/>
                      </a:rPr>
                      <m:t>, </m:t>
                    </m:r>
                    <m:r>
                      <m:rPr>
                        <m:nor/>
                      </m:rPr>
                      <a:rPr lang="fr-FR" sz="2400" i="0">
                        <a:latin typeface="UTM Avo" panose="02040603050506020204" pitchFamily="18" charset="0"/>
                        <a:ea typeface="Calibri" panose="020F0502020204030204" pitchFamily="34" charset="0"/>
                        <a:cs typeface="Times New Roman" panose="02020603050405020304" pitchFamily="18" charset="0"/>
                      </a:rPr>
                      <m:t>BG</m:t>
                    </m:r>
                  </m:oMath>
                </a14:m>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0" marR="30480" algn="just">
                  <a:lnSpc>
                    <a:spcPct val="150000"/>
                  </a:lnSpc>
                  <a:spcBef>
                    <a:spcPts val="300"/>
                  </a:spcBef>
                  <a:spcAft>
                    <a:spcPts val="300"/>
                  </a:spcAft>
                </a:pPr>
                <a:r>
                  <a:rPr lang="fr-FR" sz="2400" dirty="0" err="1">
                    <a:latin typeface="UTM Avo" panose="02040603050506020204" pitchFamily="18" charset="0"/>
                    <a:ea typeface="Calibri" panose="020F0502020204030204" pitchFamily="34" charset="0"/>
                    <a:cs typeface="Times New Roman" panose="02020603050405020304" pitchFamily="18" charset="0"/>
                  </a:rPr>
                  <a:t>Chiều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cao</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trụ</a:t>
                </a:r>
                <a:r>
                  <a:rPr lang="fr-FR"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fr-FR" sz="2400" i="0">
                        <a:latin typeface="UTM Avo" panose="02040603050506020204" pitchFamily="18" charset="0"/>
                        <a:ea typeface="Calibri" panose="020F0502020204030204" pitchFamily="34" charset="0"/>
                        <a:cs typeface="Times New Roman" panose="02020603050405020304" pitchFamily="18" charset="0"/>
                      </a:rPr>
                      <m:t>OI</m:t>
                    </m:r>
                  </m:oMath>
                </a14:m>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6E9216AA-B851-0EF8-8F20-D001781A83E8}"/>
                  </a:ext>
                </a:extLst>
              </p:cNvPr>
              <p:cNvSpPr txBox="1">
                <a:spLocks noRot="1" noChangeAspect="1" noMove="1" noResize="1" noEditPoints="1" noAdjustHandles="1" noChangeArrowheads="1" noChangeShapeType="1" noTextEdit="1"/>
              </p:cNvSpPr>
              <p:nvPr/>
            </p:nvSpPr>
            <p:spPr>
              <a:xfrm>
                <a:off x="295709" y="2242249"/>
                <a:ext cx="7547811" cy="1837811"/>
              </a:xfrm>
              <a:prstGeom prst="rect">
                <a:avLst/>
              </a:prstGeom>
              <a:blipFill>
                <a:blip r:embed="rId4"/>
                <a:stretch>
                  <a:fillRect l="-1292" b="-6645"/>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CF84711E-6D69-A8DC-CC0E-8A51661BD230}"/>
              </a:ext>
            </a:extLst>
          </p:cNvPr>
          <p:cNvPicPr>
            <a:picLocks noChangeAspect="1"/>
          </p:cNvPicPr>
          <p:nvPr/>
        </p:nvPicPr>
        <p:blipFill>
          <a:blip r:embed="rId5"/>
          <a:stretch>
            <a:fillRect/>
          </a:stretch>
        </p:blipFill>
        <p:spPr>
          <a:xfrm>
            <a:off x="8267629" y="1750581"/>
            <a:ext cx="2768742" cy="4413477"/>
          </a:xfrm>
          <a:prstGeom prst="rect">
            <a:avLst/>
          </a:prstGeom>
        </p:spPr>
      </p:pic>
    </p:spTree>
    <p:extLst>
      <p:ext uri="{BB962C8B-B14F-4D97-AF65-F5344CB8AC3E}">
        <p14:creationId xmlns:p14="http://schemas.microsoft.com/office/powerpoint/2010/main" val="3337279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1F8EDF10-36DA-3D32-1635-F94E180311A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65D6EBC-98F1-7B8E-C394-83C22F070179}"/>
              </a:ext>
            </a:extLst>
          </p:cNvPr>
          <p:cNvSpPr txBox="1"/>
          <p:nvPr/>
        </p:nvSpPr>
        <p:spPr>
          <a:xfrm>
            <a:off x="285549" y="1663129"/>
            <a:ext cx="11784531" cy="567848"/>
          </a:xfrm>
          <a:prstGeom prst="rect">
            <a:avLst/>
          </a:prstGeom>
          <a:noFill/>
        </p:spPr>
        <p:txBody>
          <a:bodyPr wrap="square">
            <a:spAutoFit/>
          </a:bodyPr>
          <a:lstStyle/>
          <a:p>
            <a:pPr algn="just">
              <a:lnSpc>
                <a:spcPct val="150000"/>
              </a:lnSpc>
            </a:pPr>
            <a:r>
              <a:rPr lang="en-US" sz="2400" dirty="0">
                <a:latin typeface="UTM Avo" panose="02040603050506020204" pitchFamily="18" charset="0"/>
                <a:ea typeface="Times New Roman" panose="02020603050405020304" pitchFamily="18" charset="0"/>
              </a:rPr>
              <a:t>	  </a:t>
            </a:r>
            <a:r>
              <a:rPr lang="vi-VN" sz="2400" b="1" dirty="0">
                <a:latin typeface="UTM Avo" panose="02040603050506020204" pitchFamily="18" charset="0"/>
                <a:ea typeface="Times New Roman" panose="02020603050405020304" pitchFamily="18" charset="0"/>
              </a:rPr>
              <a:t>Bài giải</a:t>
            </a:r>
          </a:p>
        </p:txBody>
      </p:sp>
      <p:sp>
        <p:nvSpPr>
          <p:cNvPr id="7" name="Rectangle: Rounded Corners 6">
            <a:extLst>
              <a:ext uri="{FF2B5EF4-FFF2-40B4-BE49-F238E27FC236}">
                <a16:creationId xmlns:a16="http://schemas.microsoft.com/office/drawing/2014/main" id="{476A5077-C2EA-B1D3-6F3D-D8E869765597}"/>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a:t>
            </a:r>
            <a:r>
              <a:rPr lang="en-US" sz="2400" b="1" dirty="0">
                <a:solidFill>
                  <a:srgbClr val="000000"/>
                </a:solidFill>
                <a:latin typeface="UTM Avo" panose="02040603050506020204" pitchFamily="18" charset="0"/>
              </a:rPr>
              <a:t>1</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EAA2E077-5B4C-D58F-8731-96A0B459E5AB}"/>
                  </a:ext>
                </a:extLst>
              </p:cNvPr>
              <p:cNvSpPr txBox="1"/>
              <p:nvPr/>
            </p:nvSpPr>
            <p:spPr>
              <a:xfrm>
                <a:off x="295709" y="2242249"/>
                <a:ext cx="7547811" cy="3730637"/>
              </a:xfrm>
              <a:prstGeom prst="rect">
                <a:avLst/>
              </a:prstGeom>
              <a:noFill/>
            </p:spPr>
            <p:txBody>
              <a:bodyPr wrap="square">
                <a:spAutoFit/>
              </a:bodyPr>
              <a:lstStyle/>
              <a:p>
                <a:pPr marL="0" marR="30480" algn="just">
                  <a:lnSpc>
                    <a:spcPct val="150000"/>
                  </a:lnSpc>
                  <a:spcBef>
                    <a:spcPts val="300"/>
                  </a:spcBef>
                  <a:spcAft>
                    <a:spcPts val="300"/>
                  </a:spcAft>
                </a:pPr>
                <a:r>
                  <a:rPr lang="fr-FR" sz="2400" dirty="0">
                    <a:latin typeface="UTM Avo" panose="02040603050506020204" pitchFamily="18" charset="0"/>
                    <a:ea typeface="Calibri" panose="020F0502020204030204" pitchFamily="34" charset="0"/>
                    <a:cs typeface="Times New Roman" panose="02020603050405020304" pitchFamily="18" charset="0"/>
                  </a:rPr>
                  <a:t>b) </a:t>
                </a:r>
                <a:r>
                  <a:rPr lang="fr-FR" sz="2400" dirty="0" err="1">
                    <a:latin typeface="UTM Avo" panose="02040603050506020204" pitchFamily="18" charset="0"/>
                    <a:ea typeface="Calibri" panose="020F0502020204030204" pitchFamily="34" charset="0"/>
                    <a:cs typeface="Times New Roman" panose="02020603050405020304" pitchFamily="18" charset="0"/>
                  </a:rPr>
                  <a:t>Đỉnh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nón</a:t>
                </a:r>
                <a:r>
                  <a:rPr lang="fr-FR"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fr-FR" sz="2400" i="0">
                        <a:latin typeface="UTM Avo" panose="02040603050506020204" pitchFamily="18" charset="0"/>
                        <a:ea typeface="Calibri" panose="020F0502020204030204" pitchFamily="34" charset="0"/>
                        <a:cs typeface="Times New Roman" panose="02020603050405020304" pitchFamily="18" charset="0"/>
                      </a:rPr>
                      <m:t>S</m:t>
                    </m:r>
                  </m:oMath>
                </a14:m>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0" marR="30480" algn="just">
                  <a:lnSpc>
                    <a:spcPct val="150000"/>
                  </a:lnSpc>
                  <a:spcBef>
                    <a:spcPts val="300"/>
                  </a:spcBef>
                  <a:spcAft>
                    <a:spcPts val="300"/>
                  </a:spcAft>
                </a:pPr>
                <a:r>
                  <a:rPr lang="fr-FR" sz="2400" dirty="0">
                    <a:latin typeface="UTM Avo" panose="02040603050506020204" pitchFamily="18" charset="0"/>
                    <a:ea typeface="Calibri" panose="020F0502020204030204" pitchFamily="34" charset="0"/>
                    <a:cs typeface="Times New Roman" panose="02020603050405020304" pitchFamily="18" charset="0"/>
                  </a:rPr>
                  <a:t>Hai </a:t>
                </a:r>
                <a:r>
                  <a:rPr lang="fr-FR" sz="2400" dirty="0" err="1">
                    <a:latin typeface="UTM Avo" panose="02040603050506020204" pitchFamily="18" charset="0"/>
                    <a:ea typeface="Calibri" panose="020F0502020204030204" pitchFamily="34" charset="0"/>
                    <a:cs typeface="Times New Roman" panose="02020603050405020304" pitchFamily="18" charset="0"/>
                  </a:rPr>
                  <a:t>bán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kính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đáy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nón</a:t>
                </a:r>
                <a:r>
                  <a:rPr lang="fr-FR" sz="2400" dirty="0">
                    <a:latin typeface="UTM Avo" panose="02040603050506020204" pitchFamily="18" charset="0"/>
                    <a:ea typeface="Calibri" panose="020F0502020204030204" pitchFamily="34" charset="0"/>
                    <a:cs typeface="Times New Roman" panose="02020603050405020304" pitchFamily="18" charset="0"/>
                  </a:rPr>
                  <a:t> : </a:t>
                </a:r>
                <a14:m>
                  <m:oMath xmlns:m="http://schemas.openxmlformats.org/officeDocument/2006/math">
                    <m:r>
                      <m:rPr>
                        <m:nor/>
                      </m:rPr>
                      <a:rPr lang="fr-FR" sz="2400" i="0">
                        <a:latin typeface="UTM Avo" panose="02040603050506020204" pitchFamily="18" charset="0"/>
                        <a:ea typeface="Calibri" panose="020F0502020204030204" pitchFamily="34" charset="0"/>
                        <a:cs typeface="Times New Roman" panose="02020603050405020304" pitchFamily="18" charset="0"/>
                      </a:rPr>
                      <m:t>OA</m:t>
                    </m:r>
                    <m:r>
                      <m:rPr>
                        <m:nor/>
                      </m:rPr>
                      <a:rPr lang="fr-FR" sz="2400" i="0">
                        <a:latin typeface="UTM Avo" panose="02040603050506020204" pitchFamily="18" charset="0"/>
                        <a:ea typeface="Calibri" panose="020F0502020204030204" pitchFamily="34" charset="0"/>
                        <a:cs typeface="Times New Roman" panose="02020603050405020304" pitchFamily="18" charset="0"/>
                      </a:rPr>
                      <m:t>, </m:t>
                    </m:r>
                    <m:r>
                      <m:rPr>
                        <m:nor/>
                      </m:rPr>
                      <a:rPr lang="fr-FR" sz="2400" i="0">
                        <a:latin typeface="UTM Avo" panose="02040603050506020204" pitchFamily="18" charset="0"/>
                        <a:ea typeface="Calibri" panose="020F0502020204030204" pitchFamily="34" charset="0"/>
                        <a:cs typeface="Times New Roman" panose="02020603050405020304" pitchFamily="18" charset="0"/>
                      </a:rPr>
                      <m:t>OB</m:t>
                    </m:r>
                  </m:oMath>
                </a14:m>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0" marR="30480" algn="just">
                  <a:lnSpc>
                    <a:spcPct val="150000"/>
                  </a:lnSpc>
                  <a:spcBef>
                    <a:spcPts val="300"/>
                  </a:spcBef>
                  <a:spcAft>
                    <a:spcPts val="300"/>
                  </a:spcAft>
                </a:pPr>
                <a:r>
                  <a:rPr lang="fr-FR" sz="2400" dirty="0" err="1">
                    <a:latin typeface="UTM Avo" panose="02040603050506020204" pitchFamily="18" charset="0"/>
                    <a:ea typeface="Calibri" panose="020F0502020204030204" pitchFamily="34" charset="0"/>
                    <a:cs typeface="Times New Roman" panose="02020603050405020304" pitchFamily="18" charset="0"/>
                  </a:rPr>
                  <a:t>Chiều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cao</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nón</a:t>
                </a:r>
                <a:r>
                  <a:rPr lang="fr-FR" sz="2400" dirty="0">
                    <a:latin typeface="UTM Avo" panose="02040603050506020204" pitchFamily="18" charset="0"/>
                    <a:ea typeface="Calibri" panose="020F0502020204030204" pitchFamily="34" charset="0"/>
                    <a:cs typeface="Times New Roman" panose="02020603050405020304" pitchFamily="18" charset="0"/>
                  </a:rPr>
                  <a:t> : </a:t>
                </a:r>
                <a14:m>
                  <m:oMath xmlns:m="http://schemas.openxmlformats.org/officeDocument/2006/math">
                    <m:r>
                      <m:rPr>
                        <m:nor/>
                      </m:rPr>
                      <a:rPr lang="fr-FR" sz="2400" i="0">
                        <a:latin typeface="UTM Avo" panose="02040603050506020204" pitchFamily="18" charset="0"/>
                        <a:ea typeface="Calibri" panose="020F0502020204030204" pitchFamily="34" charset="0"/>
                        <a:cs typeface="Times New Roman" panose="02020603050405020304" pitchFamily="18" charset="0"/>
                      </a:rPr>
                      <m:t>SO</m:t>
                    </m:r>
                  </m:oMath>
                </a14:m>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0" marR="30480" algn="just">
                  <a:lnSpc>
                    <a:spcPct val="150000"/>
                  </a:lnSpc>
                  <a:spcBef>
                    <a:spcPts val="300"/>
                  </a:spcBef>
                  <a:spcAft>
                    <a:spcPts val="300"/>
                  </a:spcAft>
                </a:pPr>
                <a:r>
                  <a:rPr lang="fr-FR" sz="2400" dirty="0">
                    <a:latin typeface="UTM Avo" panose="02040603050506020204" pitchFamily="18" charset="0"/>
                    <a:ea typeface="Calibri" panose="020F0502020204030204" pitchFamily="34" charset="0"/>
                    <a:cs typeface="Times New Roman" panose="02020603050405020304" pitchFamily="18" charset="0"/>
                  </a:rPr>
                  <a:t>c) </a:t>
                </a:r>
                <a:r>
                  <a:rPr lang="fr-FR" sz="2400" dirty="0" err="1">
                    <a:latin typeface="UTM Avo" panose="02040603050506020204" pitchFamily="18" charset="0"/>
                    <a:ea typeface="Calibri" panose="020F0502020204030204" pitchFamily="34" charset="0"/>
                    <a:cs typeface="Times New Roman" panose="02020603050405020304" pitchFamily="18" charset="0"/>
                  </a:rPr>
                  <a:t>Tâm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cầu</a:t>
                </a:r>
                <a:r>
                  <a:rPr lang="fr-FR"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fr-FR" sz="2400" i="0">
                        <a:latin typeface="UTM Avo" panose="02040603050506020204" pitchFamily="18" charset="0"/>
                        <a:ea typeface="Calibri" panose="020F0502020204030204" pitchFamily="34" charset="0"/>
                        <a:cs typeface="Times New Roman" panose="02020603050405020304" pitchFamily="18" charset="0"/>
                      </a:rPr>
                      <m:t>T</m:t>
                    </m:r>
                  </m:oMath>
                </a14:m>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0" marR="30480" algn="just">
                  <a:lnSpc>
                    <a:spcPct val="150000"/>
                  </a:lnSpc>
                  <a:spcBef>
                    <a:spcPts val="300"/>
                  </a:spcBef>
                  <a:spcAft>
                    <a:spcPts val="300"/>
                  </a:spcAft>
                </a:pPr>
                <a:r>
                  <a:rPr lang="fr-FR" sz="2400" dirty="0">
                    <a:latin typeface="UTM Avo" panose="02040603050506020204" pitchFamily="18" charset="0"/>
                    <a:ea typeface="Calibri" panose="020F0502020204030204" pitchFamily="34" charset="0"/>
                    <a:cs typeface="Times New Roman" panose="02020603050405020304" pitchFamily="18" charset="0"/>
                  </a:rPr>
                  <a:t>Hai </a:t>
                </a:r>
                <a:r>
                  <a:rPr lang="fr-FR" sz="2400" dirty="0" err="1">
                    <a:latin typeface="UTM Avo" panose="02040603050506020204" pitchFamily="18" charset="0"/>
                    <a:ea typeface="Calibri" panose="020F0502020204030204" pitchFamily="34" charset="0"/>
                    <a:cs typeface="Times New Roman" panose="02020603050405020304" pitchFamily="18" charset="0"/>
                  </a:rPr>
                  <a:t>đường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kính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cầu</a:t>
                </a:r>
                <a:r>
                  <a:rPr lang="fr-FR" sz="2400" dirty="0">
                    <a:latin typeface="UTM Avo" panose="02040603050506020204" pitchFamily="18" charset="0"/>
                    <a:ea typeface="Calibri" panose="020F0502020204030204" pitchFamily="34" charset="0"/>
                    <a:cs typeface="Times New Roman" panose="02020603050405020304" pitchFamily="18" charset="0"/>
                  </a:rPr>
                  <a:t> : </a:t>
                </a:r>
                <a14:m>
                  <m:oMath xmlns:m="http://schemas.openxmlformats.org/officeDocument/2006/math">
                    <m:r>
                      <m:rPr>
                        <m:nor/>
                      </m:rPr>
                      <a:rPr lang="fr-FR" sz="2400" i="0">
                        <a:latin typeface="UTM Avo" panose="02040603050506020204" pitchFamily="18" charset="0"/>
                        <a:ea typeface="Calibri" panose="020F0502020204030204" pitchFamily="34" charset="0"/>
                        <a:cs typeface="Times New Roman" panose="02020603050405020304" pitchFamily="18" charset="0"/>
                      </a:rPr>
                      <m:t>CD</m:t>
                    </m:r>
                    <m:r>
                      <m:rPr>
                        <m:nor/>
                      </m:rPr>
                      <a:rPr lang="fr-FR" sz="2400" i="0">
                        <a:latin typeface="UTM Avo" panose="02040603050506020204" pitchFamily="18" charset="0"/>
                        <a:ea typeface="Calibri" panose="020F0502020204030204" pitchFamily="34" charset="0"/>
                        <a:cs typeface="Times New Roman" panose="02020603050405020304" pitchFamily="18" charset="0"/>
                      </a:rPr>
                      <m:t>, </m:t>
                    </m:r>
                    <m:r>
                      <m:rPr>
                        <m:nor/>
                      </m:rPr>
                      <a:rPr lang="fr-FR" sz="2400" i="0">
                        <a:latin typeface="UTM Avo" panose="02040603050506020204" pitchFamily="18" charset="0"/>
                        <a:ea typeface="Calibri" panose="020F0502020204030204" pitchFamily="34" charset="0"/>
                        <a:cs typeface="Times New Roman" panose="02020603050405020304" pitchFamily="18" charset="0"/>
                      </a:rPr>
                      <m:t>OI</m:t>
                    </m:r>
                  </m:oMath>
                </a14:m>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0" marR="30480" algn="just">
                  <a:lnSpc>
                    <a:spcPct val="150000"/>
                  </a:lnSpc>
                  <a:spcBef>
                    <a:spcPts val="300"/>
                  </a:spcBef>
                  <a:spcAft>
                    <a:spcPts val="300"/>
                  </a:spcAft>
                </a:pP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tròn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lớn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cầu</a:t>
                </a:r>
                <a:r>
                  <a:rPr lang="fr-FR" sz="2400" dirty="0">
                    <a:latin typeface="UTM Avo" panose="02040603050506020204" pitchFamily="18" charset="0"/>
                    <a:ea typeface="Calibri" panose="020F0502020204030204" pitchFamily="34" charset="0"/>
                    <a:cs typeface="Times New Roman" panose="02020603050405020304" pitchFamily="18" charset="0"/>
                  </a:rPr>
                  <a:t> : </a:t>
                </a:r>
                <a14:m>
                  <m:oMath xmlns:m="http://schemas.openxmlformats.org/officeDocument/2006/math">
                    <m:r>
                      <m:rPr>
                        <m:nor/>
                      </m:rPr>
                      <a:rPr lang="fr-FR" sz="2400" i="0">
                        <a:latin typeface="UTM Avo" panose="02040603050506020204" pitchFamily="18" charset="0"/>
                        <a:ea typeface="Calibri" panose="020F0502020204030204" pitchFamily="34" charset="0"/>
                        <a:cs typeface="Times New Roman" panose="02020603050405020304" pitchFamily="18" charset="0"/>
                      </a:rPr>
                      <m:t>(</m:t>
                    </m:r>
                    <m:r>
                      <m:rPr>
                        <m:nor/>
                      </m:rPr>
                      <a:rPr lang="fr-FR" sz="2400" i="0">
                        <a:latin typeface="UTM Avo" panose="02040603050506020204" pitchFamily="18" charset="0"/>
                        <a:ea typeface="Calibri" panose="020F0502020204030204" pitchFamily="34" charset="0"/>
                        <a:cs typeface="Times New Roman" panose="02020603050405020304" pitchFamily="18" charset="0"/>
                      </a:rPr>
                      <m:t>T</m:t>
                    </m:r>
                    <m:r>
                      <m:rPr>
                        <m:nor/>
                      </m:rPr>
                      <a:rPr lang="fr-FR" sz="2400" i="0">
                        <a:latin typeface="UTM Avo" panose="02040603050506020204" pitchFamily="18" charset="0"/>
                        <a:ea typeface="Calibri" panose="020F0502020204030204" pitchFamily="34" charset="0"/>
                        <a:cs typeface="Times New Roman" panose="02020603050405020304" pitchFamily="18" charset="0"/>
                      </a:rPr>
                      <m:t>, </m:t>
                    </m:r>
                    <m:r>
                      <m:rPr>
                        <m:nor/>
                      </m:rPr>
                      <a:rPr lang="fr-FR" sz="2400" i="0">
                        <a:latin typeface="UTM Avo" panose="02040603050506020204" pitchFamily="18" charset="0"/>
                        <a:ea typeface="Calibri" panose="020F0502020204030204" pitchFamily="34" charset="0"/>
                        <a:cs typeface="Times New Roman" panose="02020603050405020304" pitchFamily="18" charset="0"/>
                      </a:rPr>
                      <m:t>TC</m:t>
                    </m:r>
                    <m:r>
                      <m:rPr>
                        <m:nor/>
                      </m:rPr>
                      <a:rPr lang="fr-FR" sz="2400" i="0">
                        <a:latin typeface="UTM Avo" panose="02040603050506020204" pitchFamily="18" charset="0"/>
                        <a:ea typeface="Calibri" panose="020F0502020204030204" pitchFamily="34" charset="0"/>
                        <a:cs typeface="Times New Roman" panose="02020603050405020304" pitchFamily="18" charset="0"/>
                      </a:rPr>
                      <m:t>)</m:t>
                    </m:r>
                  </m:oMath>
                </a14:m>
                <a:r>
                  <a:rPr lang="fr-FR" sz="2400" dirty="0">
                    <a:latin typeface="UTM Avo" panose="02040603050506020204" pitchFamily="18" charset="0"/>
                    <a:ea typeface="Calibri" panose="020F0502020204030204" pitchFamily="34" charset="0"/>
                    <a:cs typeface="Times New Roman" panose="02020603050405020304" pitchFamily="18" charset="0"/>
                  </a:rPr>
                  <a:t>. </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EAA2E077-5B4C-D58F-8731-96A0B459E5AB}"/>
                  </a:ext>
                </a:extLst>
              </p:cNvPr>
              <p:cNvSpPr txBox="1">
                <a:spLocks noRot="1" noChangeAspect="1" noMove="1" noResize="1" noEditPoints="1" noAdjustHandles="1" noChangeArrowheads="1" noChangeShapeType="1" noTextEdit="1"/>
              </p:cNvSpPr>
              <p:nvPr/>
            </p:nvSpPr>
            <p:spPr>
              <a:xfrm>
                <a:off x="295709" y="2242249"/>
                <a:ext cx="7547811" cy="3730637"/>
              </a:xfrm>
              <a:prstGeom prst="rect">
                <a:avLst/>
              </a:prstGeom>
              <a:blipFill>
                <a:blip r:embed="rId4"/>
                <a:stretch>
                  <a:fillRect l="-1292" b="-2614"/>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D57A823A-B8DD-D6F9-E0FC-FDE24F2FEF83}"/>
              </a:ext>
            </a:extLst>
          </p:cNvPr>
          <p:cNvPicPr>
            <a:picLocks noChangeAspect="1"/>
          </p:cNvPicPr>
          <p:nvPr/>
        </p:nvPicPr>
        <p:blipFill>
          <a:blip r:embed="rId5"/>
          <a:stretch>
            <a:fillRect/>
          </a:stretch>
        </p:blipFill>
        <p:spPr>
          <a:xfrm>
            <a:off x="8229529" y="1785438"/>
            <a:ext cx="2768742" cy="4413477"/>
          </a:xfrm>
          <a:prstGeom prst="rect">
            <a:avLst/>
          </a:prstGeom>
        </p:spPr>
      </p:pic>
    </p:spTree>
    <p:extLst>
      <p:ext uri="{BB962C8B-B14F-4D97-AF65-F5344CB8AC3E}">
        <p14:creationId xmlns:p14="http://schemas.microsoft.com/office/powerpoint/2010/main" val="3256437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F149FB67-0496-1BE5-8744-9DF392A42E2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99AE19A-9B42-7589-594E-918C78379679}"/>
              </a:ext>
            </a:extLst>
          </p:cNvPr>
          <p:cNvSpPr txBox="1"/>
          <p:nvPr/>
        </p:nvSpPr>
        <p:spPr>
          <a:xfrm>
            <a:off x="295709" y="1642809"/>
            <a:ext cx="11378131" cy="1132746"/>
          </a:xfrm>
          <a:prstGeom prst="rect">
            <a:avLst/>
          </a:prstGeom>
          <a:noFill/>
        </p:spPr>
        <p:txBody>
          <a:bodyPr wrap="square">
            <a:spAutoFit/>
          </a:bodyPr>
          <a:lstStyle/>
          <a:p>
            <a:pPr algn="just" defTabSz="457200" eaLnBrk="0" fontAlgn="base" hangingPunct="0">
              <a:lnSpc>
                <a:spcPct val="150000"/>
              </a:lnSpc>
              <a:spcBef>
                <a:spcPct val="0"/>
              </a:spcBef>
              <a:spcAft>
                <a:spcPct val="0"/>
              </a:spcAft>
              <a:buClrTx/>
              <a:defRPr/>
            </a:pPr>
            <a:r>
              <a:rPr lang="en-US" sz="2400" dirty="0">
                <a:latin typeface="UTM Avo" panose="02040603050506020204" pitchFamily="18" charset="0"/>
                <a:ea typeface="Times New Roman" panose="02020603050405020304" pitchFamily="18" charset="0"/>
              </a:rPr>
              <a:t>	        </a:t>
            </a:r>
            <a:r>
              <a:rPr lang="en-US" altLang="en-US" sz="2400" kern="1200" dirty="0">
                <a:latin typeface="UTM Avo" panose="02040603050506020204" pitchFamily="18" charset="0"/>
                <a:ea typeface="Open Sans"/>
              </a:rPr>
              <a:t>Trong số </a:t>
            </a:r>
            <a:r>
              <a:rPr lang="en-US" altLang="en-US" sz="2400" kern="1200" dirty="0" err="1">
                <a:latin typeface="UTM Avo" panose="02040603050506020204" pitchFamily="18" charset="0"/>
                <a:ea typeface="Open Sans"/>
              </a:rPr>
              <a:t>những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miếng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bìa</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dạng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như</a:t>
            </a:r>
            <a:r>
              <a:rPr lang="en-US" altLang="en-US" sz="2400" kern="1200" dirty="0">
                <a:latin typeface="UTM Avo" panose="02040603050506020204" pitchFamily="18" charset="0"/>
                <a:ea typeface="Open Sans"/>
              </a:rPr>
              <a:t> ở </a:t>
            </a:r>
            <a:r>
              <a:rPr lang="en-US" altLang="en-US" sz="2400" kern="1200" dirty="0" err="1">
                <a:latin typeface="UTM Avo" panose="02040603050506020204" pitchFamily="18" charset="0"/>
                <a:ea typeface="Open Sans"/>
              </a:rPr>
              <a:t>các</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41a, 41b, </a:t>
            </a:r>
            <a:r>
              <a:rPr lang="en-US" altLang="en-US" sz="2400" kern="1200" dirty="0" err="1">
                <a:latin typeface="UTM Avo" panose="02040603050506020204" pitchFamily="18" charset="0"/>
                <a:ea typeface="Open Sans"/>
              </a:rPr>
              <a:t>miếng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bìa</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nào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thể</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gấp</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dán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lại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để</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được</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nón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đáy</a:t>
            </a:r>
            <a:r>
              <a:rPr lang="en-US" altLang="en-US" sz="2400" kern="1200" dirty="0">
                <a:latin typeface="UTM Avo" panose="02040603050506020204" pitchFamily="18" charset="0"/>
                <a:ea typeface="Open Sans"/>
              </a:rPr>
              <a:t>)?</a:t>
            </a:r>
            <a:endParaRPr lang="vi-VN" altLang="en-US" sz="2400" kern="1200" dirty="0">
              <a:latin typeface="#9Slide03 AllRoundGothic" panose="020B0703020202020104" pitchFamily="34" charset="0"/>
              <a:ea typeface="Open Sans"/>
            </a:endParaRPr>
          </a:p>
        </p:txBody>
      </p:sp>
      <p:sp>
        <p:nvSpPr>
          <p:cNvPr id="7" name="Rectangle: Rounded Corners 6">
            <a:extLst>
              <a:ext uri="{FF2B5EF4-FFF2-40B4-BE49-F238E27FC236}">
                <a16:creationId xmlns:a16="http://schemas.microsoft.com/office/drawing/2014/main" id="{F38001A6-3659-AE0D-6384-9E341812C6D6}"/>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02</a:t>
            </a:r>
          </a:p>
        </p:txBody>
      </p:sp>
      <p:pic>
        <p:nvPicPr>
          <p:cNvPr id="4" name="Picture 3">
            <a:extLst>
              <a:ext uri="{FF2B5EF4-FFF2-40B4-BE49-F238E27FC236}">
                <a16:creationId xmlns:a16="http://schemas.microsoft.com/office/drawing/2014/main" id="{AEAF0E0B-DC73-6CBF-2406-C14F7C6E7EBC}"/>
              </a:ext>
            </a:extLst>
          </p:cNvPr>
          <p:cNvPicPr>
            <a:picLocks noChangeAspect="1"/>
          </p:cNvPicPr>
          <p:nvPr/>
        </p:nvPicPr>
        <p:blipFill>
          <a:blip r:embed="rId4"/>
          <a:stretch>
            <a:fillRect/>
          </a:stretch>
        </p:blipFill>
        <p:spPr>
          <a:xfrm>
            <a:off x="1737360" y="2943754"/>
            <a:ext cx="8712460" cy="3568168"/>
          </a:xfrm>
          <a:prstGeom prst="rect">
            <a:avLst/>
          </a:prstGeom>
        </p:spPr>
      </p:pic>
    </p:spTree>
    <p:extLst>
      <p:ext uri="{BB962C8B-B14F-4D97-AF65-F5344CB8AC3E}">
        <p14:creationId xmlns:p14="http://schemas.microsoft.com/office/powerpoint/2010/main" val="563842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EF1B508C-FE77-B228-684A-6196B26FCD4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542FB6-D801-B15A-3096-3B5DD5D7AA17}"/>
              </a:ext>
            </a:extLst>
          </p:cNvPr>
          <p:cNvSpPr txBox="1"/>
          <p:nvPr/>
        </p:nvSpPr>
        <p:spPr>
          <a:xfrm>
            <a:off x="285549" y="1663129"/>
            <a:ext cx="11784531" cy="567848"/>
          </a:xfrm>
          <a:prstGeom prst="rect">
            <a:avLst/>
          </a:prstGeom>
          <a:noFill/>
        </p:spPr>
        <p:txBody>
          <a:bodyPr wrap="square">
            <a:spAutoFit/>
          </a:bodyPr>
          <a:lstStyle/>
          <a:p>
            <a:pPr algn="just">
              <a:lnSpc>
                <a:spcPct val="150000"/>
              </a:lnSpc>
            </a:pPr>
            <a:r>
              <a:rPr lang="en-US" sz="2400" dirty="0">
                <a:latin typeface="UTM Avo" panose="02040603050506020204" pitchFamily="18" charset="0"/>
                <a:ea typeface="Times New Roman" panose="02020603050405020304" pitchFamily="18" charset="0"/>
              </a:rPr>
              <a:t>	  </a:t>
            </a:r>
            <a:r>
              <a:rPr lang="vi-VN" sz="2400" b="1" dirty="0">
                <a:latin typeface="UTM Avo" panose="02040603050506020204" pitchFamily="18" charset="0"/>
                <a:ea typeface="Times New Roman" panose="02020603050405020304" pitchFamily="18" charset="0"/>
              </a:rPr>
              <a:t>Bài giải</a:t>
            </a:r>
          </a:p>
        </p:txBody>
      </p:sp>
      <p:sp>
        <p:nvSpPr>
          <p:cNvPr id="7" name="Rectangle: Rounded Corners 6">
            <a:extLst>
              <a:ext uri="{FF2B5EF4-FFF2-40B4-BE49-F238E27FC236}">
                <a16:creationId xmlns:a16="http://schemas.microsoft.com/office/drawing/2014/main" id="{793CBA97-6F25-3559-49AF-DBD76038EE2F}"/>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a:t>
            </a:r>
            <a:r>
              <a:rPr lang="en-US" sz="2400" b="1" dirty="0">
                <a:solidFill>
                  <a:srgbClr val="000000"/>
                </a:solidFill>
                <a:latin typeface="UTM Avo" panose="02040603050506020204" pitchFamily="18" charset="0"/>
              </a:rPr>
              <a:t>2</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3AED23D-773A-F6E8-4ACB-CCB9DC64BA49}"/>
                  </a:ext>
                </a:extLst>
              </p:cNvPr>
              <p:cNvSpPr txBox="1"/>
              <p:nvPr/>
            </p:nvSpPr>
            <p:spPr>
              <a:xfrm>
                <a:off x="295709" y="4711129"/>
                <a:ext cx="11784531" cy="1198790"/>
              </a:xfrm>
              <a:prstGeom prst="rect">
                <a:avLst/>
              </a:prstGeom>
              <a:noFill/>
            </p:spPr>
            <p:txBody>
              <a:bodyPr wrap="square">
                <a:spAutoFit/>
              </a:bodyPr>
              <a:lstStyle/>
              <a:p>
                <a:pPr marL="342900" marR="30480" indent="-342900" algn="just">
                  <a:lnSpc>
                    <a:spcPct val="150000"/>
                  </a:lnSpc>
                  <a:spcBef>
                    <a:spcPts val="300"/>
                  </a:spcBef>
                  <a:spcAft>
                    <a:spcPts val="300"/>
                  </a:spcAft>
                  <a:buFont typeface="Arial" panose="020B0604020202020204" pitchFamily="34" charset="0"/>
                  <a:buChar char="•"/>
                </a:pPr>
                <a:r>
                  <a:rPr lang="fr-FR" sz="2400" dirty="0">
                    <a:latin typeface="UTM Avo" panose="02040603050506020204" pitchFamily="18" charset="0"/>
                    <a:ea typeface="Calibri" panose="020F0502020204030204" pitchFamily="34" charset="0"/>
                    <a:cs typeface="Times New Roman" panose="02020603050405020304" pitchFamily="18" charset="0"/>
                  </a:rPr>
                  <a:t>Bán </a:t>
                </a:r>
                <a:r>
                  <a:rPr lang="fr-FR" sz="2400" dirty="0" err="1">
                    <a:latin typeface="UTM Avo" panose="02040603050506020204" pitchFamily="18" charset="0"/>
                    <a:ea typeface="Calibri" panose="020F0502020204030204" pitchFamily="34" charset="0"/>
                    <a:cs typeface="Times New Roman" panose="02020603050405020304" pitchFamily="18" charset="0"/>
                  </a:rPr>
                  <a:t>kính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đáy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nón</a:t>
                </a:r>
                <a:r>
                  <a:rPr lang="fr-FR" sz="2400" dirty="0">
                    <a:latin typeface="UTM Avo" panose="02040603050506020204" pitchFamily="18" charset="0"/>
                    <a:ea typeface="Calibri" panose="020F0502020204030204" pitchFamily="34" charset="0"/>
                    <a:cs typeface="Times New Roman" panose="02020603050405020304" pitchFamily="18" charset="0"/>
                  </a:rPr>
                  <a:t> là : </a:t>
                </a:r>
                <a14:m>
                  <m:oMath xmlns:m="http://schemas.openxmlformats.org/officeDocument/2006/math">
                    <m:r>
                      <m:rPr>
                        <m:nor/>
                      </m:rPr>
                      <a:rPr lang="fr-FR" sz="2400" i="0">
                        <a:latin typeface="UTM Avo" panose="02040603050506020204" pitchFamily="18" charset="0"/>
                        <a:ea typeface="Calibri" panose="020F0502020204030204" pitchFamily="34" charset="0"/>
                        <a:cs typeface="Times New Roman" panose="02020603050405020304" pitchFamily="18" charset="0"/>
                      </a:rPr>
                      <m:t>4</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r>
                      <a:rPr lang="en-US" sz="2400" b="0" i="1" smtClean="0">
                        <a:latin typeface="Cambria Math" panose="02040503050406030204" pitchFamily="18" charset="0"/>
                        <a:ea typeface="Times New Roman" panose="02020603050405020304" pitchFamily="18" charset="0"/>
                        <a:cs typeface="Times New Roman" panose="02020603050405020304" pitchFamily="18" charset="0"/>
                      </a:rPr>
                      <m:t> </m:t>
                    </m:r>
                    <m:r>
                      <a:rPr lang="fr-FR" sz="2400" i="1">
                        <a:latin typeface="Cambria Math" panose="02040503050406030204" pitchFamily="18" charset="0"/>
                        <a:ea typeface="Calibri" panose="020F0502020204030204" pitchFamily="34" charset="0"/>
                        <a:cs typeface="Times New Roman" panose="02020603050405020304" pitchFamily="18" charset="0"/>
                      </a:rPr>
                      <m:t>:</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r>
                      <a:rPr lang="en-US" sz="2400" b="0" i="1" smtClean="0">
                        <a:latin typeface="Cambria Math" panose="02040503050406030204" pitchFamily="18" charset="0"/>
                        <a:ea typeface="Times New Roman" panose="02020603050405020304" pitchFamily="18" charset="0"/>
                        <a:cs typeface="Times New Roman" panose="02020603050405020304" pitchFamily="18" charset="0"/>
                      </a:rPr>
                      <m:t> </m:t>
                    </m:r>
                    <m:r>
                      <a:rPr lang="fr-FR" sz="2400" i="1">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a:latin typeface="UTM Avo" panose="02040603050506020204" pitchFamily="18" charset="0"/>
                        <a:ea typeface="Calibri" panose="020F0502020204030204" pitchFamily="34" charset="0"/>
                        <a:cs typeface="Times New Roman" panose="02020603050405020304" pitchFamily="18" charset="0"/>
                      </a:rPr>
                      <m:t>2</m:t>
                    </m:r>
                    <m:r>
                      <m:rPr>
                        <m:nor/>
                      </m:rPr>
                      <a:rPr lang="en-US" sz="2400" b="0" i="0" smtClean="0">
                        <a:latin typeface="UTM Avo" panose="02040603050506020204" pitchFamily="18" charset="0"/>
                        <a:ea typeface="Calibri" panose="020F0502020204030204" pitchFamily="34" charset="0"/>
                        <a:cs typeface="Times New Roman" panose="02020603050405020304" pitchFamily="18" charset="0"/>
                      </a:rPr>
                      <m:t> </m:t>
                    </m:r>
                    <m:r>
                      <m:rPr>
                        <m:nor/>
                      </m:rPr>
                      <a:rPr lang="fr-FR" sz="2400" i="0">
                        <a:latin typeface="UTM Avo" panose="02040603050506020204" pitchFamily="18" charset="0"/>
                        <a:ea typeface="Calibri" panose="020F0502020204030204" pitchFamily="34" charset="0"/>
                        <a:cs typeface="Times New Roman" panose="02020603050405020304" pitchFamily="18" charset="0"/>
                      </a:rPr>
                      <m:t>=</m:t>
                    </m:r>
                    <m:r>
                      <m:rPr>
                        <m:nor/>
                      </m:rPr>
                      <a:rPr lang="en-US" sz="2400" b="0" i="0" smtClean="0">
                        <a:latin typeface="UTM Avo" panose="02040603050506020204" pitchFamily="18" charset="0"/>
                        <a:ea typeface="Calibri" panose="020F0502020204030204" pitchFamily="34" charset="0"/>
                        <a:cs typeface="Times New Roman" panose="02020603050405020304" pitchFamily="18" charset="0"/>
                      </a:rPr>
                      <m:t> </m:t>
                    </m:r>
                    <m:r>
                      <m:rPr>
                        <m:nor/>
                      </m:rPr>
                      <a:rPr lang="fr-FR" sz="2400" i="0">
                        <a:latin typeface="UTM Avo" panose="02040603050506020204" pitchFamily="18" charset="0"/>
                        <a:ea typeface="Calibri" panose="020F0502020204030204" pitchFamily="34" charset="0"/>
                        <a:cs typeface="Times New Roman" panose="02020603050405020304" pitchFamily="18" charset="0"/>
                      </a:rPr>
                      <m:t>2</m:t>
                    </m:r>
                    <m:r>
                      <a:rPr lang="fr-FR" sz="2400" i="1">
                        <a:latin typeface="Cambria Math" panose="02040503050406030204" pitchFamily="18" charset="0"/>
                        <a:ea typeface="Calibri" panose="020F0502020204030204" pitchFamily="34" charset="0"/>
                        <a:cs typeface="Times New Roman" panose="02020603050405020304" pitchFamily="18" charset="0"/>
                      </a:rPr>
                      <m:t> </m:t>
                    </m:r>
                    <m:r>
                      <m:rPr>
                        <m:nor/>
                      </m:rPr>
                      <a:rPr lang="fr-FR" sz="2400" i="0">
                        <a:latin typeface="UTM Avo" panose="02040603050506020204" pitchFamily="18" charset="0"/>
                        <a:ea typeface="Calibri" panose="020F0502020204030204" pitchFamily="34" charset="0"/>
                        <a:cs typeface="Times New Roman" panose="02020603050405020304" pitchFamily="18" charset="0"/>
                      </a:rPr>
                      <m:t>cm</m:t>
                    </m:r>
                    <m:r>
                      <a:rPr lang="fr-FR" sz="2400" i="1">
                        <a:latin typeface="Cambria Math" panose="02040503050406030204" pitchFamily="18" charset="0"/>
                        <a:ea typeface="Calibri" panose="020F0502020204030204" pitchFamily="34" charset="0"/>
                        <a:cs typeface="Times New Roman" panose="02020603050405020304" pitchFamily="18" charset="0"/>
                      </a:rPr>
                      <m:t>. </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342900" marR="30480" indent="-342900" algn="just">
                  <a:lnSpc>
                    <a:spcPct val="150000"/>
                  </a:lnSpc>
                  <a:spcBef>
                    <a:spcPts val="300"/>
                  </a:spcBef>
                  <a:spcAft>
                    <a:spcPts val="300"/>
                  </a:spcAft>
                  <a:buFont typeface="Arial" panose="020B0604020202020204" pitchFamily="34" charset="0"/>
                  <a:buChar char="•"/>
                </a:pPr>
                <a:r>
                  <a:rPr lang="fr-FR" sz="2400" dirty="0" err="1">
                    <a:latin typeface="UTM Avo" panose="02040603050506020204" pitchFamily="18" charset="0"/>
                    <a:ea typeface="Calibri" panose="020F0502020204030204" pitchFamily="34" charset="0"/>
                    <a:cs typeface="Times New Roman" panose="02020603050405020304" pitchFamily="18" charset="0"/>
                  </a:rPr>
                  <a:t>Miếng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bìa</a:t>
                </a:r>
                <a:r>
                  <a:rPr lang="fr-FR" sz="2400" dirty="0">
                    <a:latin typeface="UTM Avo" panose="02040603050506020204" pitchFamily="18" charset="0"/>
                    <a:ea typeface="Calibri" panose="020F0502020204030204" pitchFamily="34" charset="0"/>
                    <a:cs typeface="Times New Roman" panose="02020603050405020304" pitchFamily="18" charset="0"/>
                  </a:rPr>
                  <a:t> ở </a:t>
                </a:r>
                <a:r>
                  <a:rPr lang="fr-FR" sz="2400" b="1" dirty="0" err="1">
                    <a:latin typeface="UTM Avo" panose="02040603050506020204" pitchFamily="18" charset="0"/>
                    <a:ea typeface="Calibri" panose="020F0502020204030204" pitchFamily="34" charset="0"/>
                    <a:cs typeface="Times New Roman" panose="02020603050405020304" pitchFamily="18" charset="0"/>
                  </a:rPr>
                  <a:t>Hình</a:t>
                </a:r>
                <a:r>
                  <a:rPr lang="fr-FR" sz="2400" b="1" dirty="0">
                    <a:latin typeface="UTM Avo" panose="02040603050506020204" pitchFamily="18" charset="0"/>
                    <a:ea typeface="Calibri" panose="020F0502020204030204" pitchFamily="34" charset="0"/>
                    <a:cs typeface="Times New Roman" panose="02020603050405020304" pitchFamily="18" charset="0"/>
                  </a:rPr>
                  <a:t> </a:t>
                </a:r>
                <a:r>
                  <a:rPr lang="fr-FR" sz="2400" b="1" dirty="0" err="1">
                    <a:latin typeface="UTM Avo" panose="02040603050506020204" pitchFamily="18" charset="0"/>
                    <a:ea typeface="Calibri" panose="020F0502020204030204" pitchFamily="34" charset="0"/>
                    <a:cs typeface="Times New Roman" panose="02020603050405020304" pitchFamily="18" charset="0"/>
                  </a:rPr>
                  <a:t>41a</a:t>
                </a:r>
                <a:r>
                  <a:rPr lang="fr-FR" sz="2400" b="1"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có</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gấp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lại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thành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nón</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B3AED23D-773A-F6E8-4ACB-CCB9DC64BA49}"/>
                  </a:ext>
                </a:extLst>
              </p:cNvPr>
              <p:cNvSpPr txBox="1">
                <a:spLocks noRot="1" noChangeAspect="1" noMove="1" noResize="1" noEditPoints="1" noAdjustHandles="1" noChangeArrowheads="1" noChangeShapeType="1" noTextEdit="1"/>
              </p:cNvSpPr>
              <p:nvPr/>
            </p:nvSpPr>
            <p:spPr>
              <a:xfrm>
                <a:off x="295709" y="4711129"/>
                <a:ext cx="11784531" cy="1198790"/>
              </a:xfrm>
              <a:prstGeom prst="rect">
                <a:avLst/>
              </a:prstGeom>
              <a:blipFill>
                <a:blip r:embed="rId4"/>
                <a:stretch>
                  <a:fillRect l="-724" b="-11735"/>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A380FF68-0D85-2C62-D0FC-8AA9FFF2B7ED}"/>
              </a:ext>
            </a:extLst>
          </p:cNvPr>
          <p:cNvPicPr>
            <a:picLocks noChangeAspect="1"/>
          </p:cNvPicPr>
          <p:nvPr/>
        </p:nvPicPr>
        <p:blipFill>
          <a:blip r:embed="rId5"/>
          <a:stretch>
            <a:fillRect/>
          </a:stretch>
        </p:blipFill>
        <p:spPr>
          <a:xfrm>
            <a:off x="3992880" y="1740074"/>
            <a:ext cx="7086860" cy="2902407"/>
          </a:xfrm>
          <a:prstGeom prst="rect">
            <a:avLst/>
          </a:prstGeom>
        </p:spPr>
      </p:pic>
    </p:spTree>
    <p:extLst>
      <p:ext uri="{BB962C8B-B14F-4D97-AF65-F5344CB8AC3E}">
        <p14:creationId xmlns:p14="http://schemas.microsoft.com/office/powerpoint/2010/main" val="1246922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97FA896E-8D84-1A00-95CF-4922BD247C0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2B80409-294E-7D87-F3F5-18E650F306FB}"/>
              </a:ext>
            </a:extLst>
          </p:cNvPr>
          <p:cNvSpPr txBox="1"/>
          <p:nvPr/>
        </p:nvSpPr>
        <p:spPr>
          <a:xfrm>
            <a:off x="295709" y="1642809"/>
            <a:ext cx="8208211" cy="3908634"/>
          </a:xfrm>
          <a:prstGeom prst="rect">
            <a:avLst/>
          </a:prstGeom>
          <a:noFill/>
        </p:spPr>
        <p:txBody>
          <a:bodyPr wrap="square">
            <a:spAutoFit/>
          </a:bodyPr>
          <a:lstStyle/>
          <a:p>
            <a:pPr algn="just" defTabSz="457200" eaLnBrk="0" fontAlgn="base" hangingPunct="0">
              <a:lnSpc>
                <a:spcPct val="150000"/>
              </a:lnSpc>
              <a:spcBef>
                <a:spcPct val="0"/>
              </a:spcBef>
              <a:spcAft>
                <a:spcPct val="0"/>
              </a:spcAft>
              <a:buClrTx/>
            </a:pPr>
            <a:r>
              <a:rPr lang="en-US" sz="2400" dirty="0">
                <a:latin typeface="UTM Avo" panose="02040603050506020204" pitchFamily="18" charset="0"/>
                <a:ea typeface="Times New Roman" panose="02020603050405020304" pitchFamily="18" charset="0"/>
              </a:rPr>
              <a:t>	        </a:t>
            </a:r>
            <a:r>
              <a:rPr lang="en-US" altLang="en-US" sz="2400" kern="1200" dirty="0">
                <a:latin typeface="UTM Avo" panose="02040603050506020204" pitchFamily="18" charset="0"/>
                <a:ea typeface="Open Sans"/>
              </a:rPr>
              <a:t>Một </a:t>
            </a:r>
            <a:r>
              <a:rPr lang="en-US" altLang="en-US" sz="2400" kern="1200" dirty="0" err="1">
                <a:latin typeface="UTM Avo" panose="02040603050506020204" pitchFamily="18" charset="0"/>
                <a:ea typeface="Open Sans"/>
              </a:rPr>
              <a:t>kho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chứa</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ngũ</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cốc</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dạng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trụ</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một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mái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vòm</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dạng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nửa</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cầu</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Phần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trụ</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đường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kính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đáy</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a:t>
            </a:r>
            <a:r>
              <a:rPr lang="en-US" altLang="en-US" sz="2400" kern="1200" dirty="0">
                <a:latin typeface="UTM Avo" panose="02040603050506020204" pitchFamily="18" charset="0"/>
                <a:ea typeface="Open Sans"/>
              </a:rPr>
              <a:t> 10 m </a:t>
            </a:r>
            <a:r>
              <a:rPr lang="en-US" altLang="en-US" sz="2400" kern="1200" dirty="0" err="1">
                <a:latin typeface="UTM Avo" panose="02040603050506020204" pitchFamily="18" charset="0"/>
                <a:ea typeface="Open Sans"/>
              </a:rPr>
              <a:t>và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chiều</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cao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a:t>
            </a:r>
            <a:r>
              <a:rPr lang="en-US" altLang="en-US" sz="2400" kern="1200" dirty="0">
                <a:latin typeface="UTM Avo" panose="02040603050506020204" pitchFamily="18" charset="0"/>
                <a:ea typeface="Open Sans"/>
              </a:rPr>
              <a:t> 12 m. </a:t>
            </a:r>
            <a:r>
              <a:rPr lang="en-US" altLang="en-US" sz="2400" kern="1200" dirty="0" err="1">
                <a:latin typeface="UTM Avo" panose="02040603050506020204" pitchFamily="18" charset="0"/>
                <a:ea typeface="Open Sans"/>
              </a:rPr>
              <a:t>Phần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mái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vòm</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nửa</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cầu</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đường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kính</a:t>
            </a:r>
            <a:r>
              <a:rPr lang="en-US" altLang="en-US" sz="2400" kern="1200" dirty="0">
                <a:latin typeface="UTM Avo" panose="02040603050506020204" pitchFamily="18" charset="0"/>
                <a:ea typeface="Open Sans"/>
              </a:rPr>
              <a:t> 10 m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42). </a:t>
            </a:r>
            <a:r>
              <a:rPr lang="en-US" altLang="en-US" sz="2400" kern="1200" dirty="0" err="1">
                <a:latin typeface="UTM Avo" panose="02040603050506020204" pitchFamily="18" charset="0"/>
                <a:ea typeface="Open Sans"/>
              </a:rPr>
              <a:t>Hỏi</a:t>
            </a:r>
            <a:r>
              <a:rPr lang="en-US" altLang="en-US" sz="2400" kern="1200" dirty="0">
                <a:latin typeface="UTM Avo" panose="02040603050506020204" pitchFamily="18" charset="0"/>
                <a:ea typeface="Open Sans"/>
              </a:rPr>
              <a:t> dung </a:t>
            </a:r>
            <a:r>
              <a:rPr lang="en-US" altLang="en-US" sz="2400" kern="1200" dirty="0" err="1">
                <a:latin typeface="UTM Avo" panose="02040603050506020204" pitchFamily="18" charset="0"/>
                <a:ea typeface="Open Sans"/>
              </a:rPr>
              <a:t>tích</a:t>
            </a:r>
            <a:r>
              <a:rPr lang="en-US" altLang="en-US" sz="2400" kern="1200" dirty="0">
                <a:latin typeface="UTM Avo" panose="02040603050506020204" pitchFamily="18" charset="0"/>
                <a:ea typeface="Open Sans"/>
              </a:rPr>
              <a:t> của </a:t>
            </a:r>
            <a:r>
              <a:rPr lang="en-US" altLang="en-US" sz="2400" kern="1200" dirty="0" err="1">
                <a:latin typeface="UTM Avo" panose="02040603050506020204" pitchFamily="18" charset="0"/>
                <a:ea typeface="Open Sans"/>
              </a:rPr>
              <a:t>kho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a:t>
            </a:r>
            <a:r>
              <a:rPr lang="en-US" altLang="en-US" sz="2400" kern="1200" dirty="0">
                <a:latin typeface="UTM Avo" panose="02040603050506020204" pitchFamily="18" charset="0"/>
                <a:ea typeface="Open Sans"/>
              </a:rPr>
              <a:t> bao </a:t>
            </a:r>
            <a:r>
              <a:rPr lang="en-US" altLang="en-US" sz="2400" kern="1200" dirty="0" err="1">
                <a:latin typeface="UTM Avo" panose="02040603050506020204" pitchFamily="18" charset="0"/>
                <a:ea typeface="Open Sans"/>
              </a:rPr>
              <a:t>nhiêu</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mét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khối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bỏ</a:t>
            </a:r>
            <a:r>
              <a:rPr lang="en-US" altLang="en-US" sz="2400" kern="1200" dirty="0">
                <a:latin typeface="UTM Avo" panose="02040603050506020204" pitchFamily="18" charset="0"/>
                <a:ea typeface="Open Sans"/>
              </a:rPr>
              <a:t> qua </a:t>
            </a:r>
            <a:r>
              <a:rPr lang="en-US" altLang="en-US" sz="2400" kern="1200" dirty="0" err="1">
                <a:latin typeface="UTM Avo" panose="02040603050506020204" pitchFamily="18" charset="0"/>
                <a:ea typeface="Open Sans"/>
              </a:rPr>
              <a:t>bề</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dày</a:t>
            </a:r>
            <a:r>
              <a:rPr lang="en-US" altLang="en-US" sz="2400" kern="1200" dirty="0">
                <a:latin typeface="UTM Avo" panose="02040603050506020204" pitchFamily="18" charset="0"/>
                <a:ea typeface="Open Sans"/>
              </a:rPr>
              <a:t> của </a:t>
            </a:r>
            <a:r>
              <a:rPr lang="en-US" altLang="en-US" sz="2400" kern="1200" dirty="0" err="1">
                <a:latin typeface="UTM Avo" panose="02040603050506020204" pitchFamily="18" charset="0"/>
                <a:ea typeface="Open Sans"/>
              </a:rPr>
              <a:t>tường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nhà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kho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làm</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tròn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kết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quả</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đến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hàng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phần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trăm</a:t>
            </a:r>
            <a:r>
              <a:rPr lang="en-US" altLang="en-US" sz="2400" kern="1200" dirty="0">
                <a:latin typeface="UTM Avo" panose="02040603050506020204" pitchFamily="18" charset="0"/>
                <a:ea typeface="Open Sans"/>
              </a:rPr>
              <a:t>)?</a:t>
            </a:r>
            <a:endParaRPr lang="vi-VN" altLang="en-US" sz="2400" kern="1200" dirty="0">
              <a:latin typeface="#9Slide03 AllRoundGothic" panose="020B0703020202020104" pitchFamily="34" charset="0"/>
              <a:ea typeface="Open Sans"/>
            </a:endParaRPr>
          </a:p>
        </p:txBody>
      </p:sp>
      <p:sp>
        <p:nvSpPr>
          <p:cNvPr id="7" name="Rectangle: Rounded Corners 6">
            <a:extLst>
              <a:ext uri="{FF2B5EF4-FFF2-40B4-BE49-F238E27FC236}">
                <a16:creationId xmlns:a16="http://schemas.microsoft.com/office/drawing/2014/main" id="{CD9CCB9C-30E5-CD80-62F3-63EB40B94E63}"/>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03</a:t>
            </a:r>
          </a:p>
        </p:txBody>
      </p:sp>
      <p:pic>
        <p:nvPicPr>
          <p:cNvPr id="4" name="Picture 3">
            <a:extLst>
              <a:ext uri="{FF2B5EF4-FFF2-40B4-BE49-F238E27FC236}">
                <a16:creationId xmlns:a16="http://schemas.microsoft.com/office/drawing/2014/main" id="{35AFEDB7-27E7-C451-A183-4DF64D05E1A0}"/>
              </a:ext>
            </a:extLst>
          </p:cNvPr>
          <p:cNvPicPr>
            <a:picLocks noChangeAspect="1"/>
          </p:cNvPicPr>
          <p:nvPr/>
        </p:nvPicPr>
        <p:blipFill>
          <a:blip r:embed="rId4"/>
          <a:stretch>
            <a:fillRect/>
          </a:stretch>
        </p:blipFill>
        <p:spPr>
          <a:xfrm>
            <a:off x="8620597" y="1563892"/>
            <a:ext cx="3175163" cy="4400776"/>
          </a:xfrm>
          <a:prstGeom prst="rect">
            <a:avLst/>
          </a:prstGeom>
        </p:spPr>
      </p:pic>
    </p:spTree>
    <p:extLst>
      <p:ext uri="{BB962C8B-B14F-4D97-AF65-F5344CB8AC3E}">
        <p14:creationId xmlns:p14="http://schemas.microsoft.com/office/powerpoint/2010/main" val="810026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1008BE21-C2D3-4EA3-6AAE-75A3A2E8B75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236CF3-3CC0-E8AC-948D-BEB7273C79E1}"/>
              </a:ext>
            </a:extLst>
          </p:cNvPr>
          <p:cNvSpPr txBox="1"/>
          <p:nvPr/>
        </p:nvSpPr>
        <p:spPr>
          <a:xfrm>
            <a:off x="285549" y="1663129"/>
            <a:ext cx="11784531" cy="567848"/>
          </a:xfrm>
          <a:prstGeom prst="rect">
            <a:avLst/>
          </a:prstGeom>
          <a:noFill/>
        </p:spPr>
        <p:txBody>
          <a:bodyPr wrap="square">
            <a:spAutoFit/>
          </a:bodyPr>
          <a:lstStyle/>
          <a:p>
            <a:pPr algn="just">
              <a:lnSpc>
                <a:spcPct val="150000"/>
              </a:lnSpc>
            </a:pPr>
            <a:r>
              <a:rPr lang="en-US" sz="2400" dirty="0">
                <a:latin typeface="UTM Avo" panose="02040603050506020204" pitchFamily="18" charset="0"/>
                <a:ea typeface="Times New Roman" panose="02020603050405020304" pitchFamily="18" charset="0"/>
              </a:rPr>
              <a:t>	  </a:t>
            </a:r>
            <a:r>
              <a:rPr lang="vi-VN" sz="2400" b="1" dirty="0">
                <a:latin typeface="UTM Avo" panose="02040603050506020204" pitchFamily="18" charset="0"/>
                <a:ea typeface="Times New Roman" panose="02020603050405020304" pitchFamily="18" charset="0"/>
              </a:rPr>
              <a:t>Bài giải</a:t>
            </a:r>
          </a:p>
        </p:txBody>
      </p:sp>
      <p:sp>
        <p:nvSpPr>
          <p:cNvPr id="7" name="Rectangle: Rounded Corners 6">
            <a:extLst>
              <a:ext uri="{FF2B5EF4-FFF2-40B4-BE49-F238E27FC236}">
                <a16:creationId xmlns:a16="http://schemas.microsoft.com/office/drawing/2014/main" id="{B43DBB8C-E791-3AAF-E46F-46CE89AEB9EF}"/>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a:t>
            </a:r>
            <a:r>
              <a:rPr lang="en-US" sz="2400" b="1" dirty="0">
                <a:solidFill>
                  <a:srgbClr val="000000"/>
                </a:solidFill>
                <a:latin typeface="UTM Avo" panose="02040603050506020204" pitchFamily="18" charset="0"/>
              </a:rPr>
              <a:t>3</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568AC61-00CF-A32F-38DC-06004CF150BB}"/>
                  </a:ext>
                </a:extLst>
              </p:cNvPr>
              <p:cNvSpPr txBox="1"/>
              <p:nvPr/>
            </p:nvSpPr>
            <p:spPr>
              <a:xfrm>
                <a:off x="295709" y="2242249"/>
                <a:ext cx="11784531" cy="3940118"/>
              </a:xfrm>
              <a:prstGeom prst="rect">
                <a:avLst/>
              </a:prstGeom>
              <a:noFill/>
            </p:spPr>
            <p:txBody>
              <a:bodyPr wrap="square">
                <a:spAutoFit/>
              </a:bodyPr>
              <a:lstStyle/>
              <a:p>
                <a:pPr marL="0" marR="30480" algn="ctr">
                  <a:spcBef>
                    <a:spcPts val="300"/>
                  </a:spcBef>
                  <a:spcAft>
                    <a:spcPts val="300"/>
                  </a:spcAft>
                </a:pPr>
                <a:r>
                  <a:rPr lang="fr-FR" sz="2400" dirty="0">
                    <a:latin typeface="UTM Avo" panose="02040603050506020204" pitchFamily="18" charset="0"/>
                    <a:ea typeface="Calibri" panose="020F0502020204030204" pitchFamily="34" charset="0"/>
                    <a:cs typeface="Times New Roman" panose="02020603050405020304" pitchFamily="18" charset="0"/>
                  </a:rPr>
                  <a:t>Dung </a:t>
                </a:r>
                <a:r>
                  <a:rPr lang="fr-FR" sz="2400" dirty="0" err="1">
                    <a:latin typeface="UTM Avo" panose="02040603050506020204" pitchFamily="18" charset="0"/>
                    <a:ea typeface="Calibri" panose="020F0502020204030204" pitchFamily="34" charset="0"/>
                    <a:cs typeface="Times New Roman" panose="02020603050405020304" pitchFamily="18" charset="0"/>
                  </a:rPr>
                  <a:t>tích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phần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trụ</a:t>
                </a:r>
                <a:r>
                  <a:rPr lang="fr-FR" sz="2400" dirty="0">
                    <a:latin typeface="UTM Avo" panose="02040603050506020204" pitchFamily="18" charset="0"/>
                    <a:ea typeface="Calibri" panose="020F0502020204030204" pitchFamily="34" charset="0"/>
                    <a:cs typeface="Times New Roman" panose="02020603050405020304" pitchFamily="18" charset="0"/>
                  </a:rPr>
                  <a:t> là:</a:t>
                </a:r>
                <a14:m>
                  <m:oMath xmlns:m="http://schemas.openxmlformats.org/officeDocument/2006/math">
                    <m:r>
                      <a:rPr lang="en-US" sz="2400" b="0" i="0" smtClean="0">
                        <a:latin typeface="Cambria Math" panose="02040503050406030204" pitchFamily="18" charset="0"/>
                        <a:ea typeface="Times New Roman" panose="02020603050405020304" pitchFamily="18" charset="0"/>
                        <a:cs typeface="Times New Roman" panose="02020603050405020304" pitchFamily="18" charset="0"/>
                      </a:rPr>
                      <m:t> </m:t>
                    </m:r>
                  </m:oMath>
                </a14:m>
                <a:endParaRPr lang="en-US" sz="2400" b="0" i="0" dirty="0">
                  <a:latin typeface="Cambria Math" panose="02040503050406030204" pitchFamily="18" charset="0"/>
                  <a:ea typeface="Times New Roman" panose="02020603050405020304" pitchFamily="18" charset="0"/>
                  <a:cs typeface="Times New Roman" panose="02020603050405020304" pitchFamily="18" charset="0"/>
                </a:endParaRPr>
              </a:p>
              <a:p>
                <a:pPr marL="0" marR="30480" algn="ctr">
                  <a:spcBef>
                    <a:spcPts val="300"/>
                  </a:spcBef>
                  <a:spcAft>
                    <a:spcPts val="300"/>
                  </a:spcAft>
                </a:pPr>
                <a14:m>
                  <m:oMathPara xmlns:m="http://schemas.openxmlformats.org/officeDocument/2006/math">
                    <m:oMathParaPr>
                      <m:jc m:val="centerGroup"/>
                    </m:oMathParaPr>
                    <m:oMath xmlns:m="http://schemas.openxmlformats.org/officeDocument/2006/math">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r>
                        <a:rPr lang="fr-FR" sz="2400" i="1">
                          <a:latin typeface="Cambria Math" panose="02040503050406030204" pitchFamily="18" charset="0"/>
                          <a:ea typeface="Calibri" panose="020F0502020204030204" pitchFamily="34" charset="0"/>
                          <a:cs typeface="Times New Roman" panose="02020603050405020304" pitchFamily="18" charset="0"/>
                        </a:rPr>
                        <m:t>. </m:t>
                      </m:r>
                      <m:sSup>
                        <m:sSupPr>
                          <m:ctrlPr>
                            <a:rPr lang="en-US" sz="2400" i="1">
                              <a:latin typeface="Cambria Math" panose="02040503050406030204" pitchFamily="18" charset="0"/>
                              <a:ea typeface="Calibri" panose="020F0502020204030204" pitchFamily="34" charset="0"/>
                              <a:cs typeface="Times New Roman" panose="02020603050405020304" pitchFamily="18" charset="0"/>
                            </a:rPr>
                          </m:ctrlPr>
                        </m:sSupPr>
                        <m:e>
                          <m:d>
                            <m:dPr>
                              <m:ctrlPr>
                                <a:rPr lang="en-US" sz="2400" i="1">
                                  <a:latin typeface="Cambria Math" panose="02040503050406030204" pitchFamily="18" charset="0"/>
                                  <a:ea typeface="Calibri" panose="020F0502020204030204" pitchFamily="34" charset="0"/>
                                  <a:cs typeface="Times New Roman" panose="02020603050405020304" pitchFamily="18" charset="0"/>
                                </a:rPr>
                              </m:ctrlPr>
                            </m:dPr>
                            <m:e>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nor/>
                                    </m:rPr>
                                    <a:rPr lang="fr-FR" sz="2400" i="0">
                                      <a:latin typeface="UTM Avo" panose="02040603050506020204" pitchFamily="18" charset="0"/>
                                      <a:ea typeface="Calibri" panose="020F0502020204030204" pitchFamily="34" charset="0"/>
                                      <a:cs typeface="Times New Roman" panose="02020603050405020304" pitchFamily="18" charset="0"/>
                                    </a:rPr>
                                    <m:t>10</m:t>
                                  </m:r>
                                </m:num>
                                <m:den>
                                  <m:r>
                                    <m:rPr>
                                      <m:nor/>
                                    </m:rPr>
                                    <a:rPr lang="fr-FR" sz="2400" i="0">
                                      <a:latin typeface="UTM Avo" panose="02040603050506020204" pitchFamily="18" charset="0"/>
                                      <a:ea typeface="Calibri" panose="020F0502020204030204" pitchFamily="34" charset="0"/>
                                      <a:cs typeface="Times New Roman" panose="02020603050405020304" pitchFamily="18" charset="0"/>
                                    </a:rPr>
                                    <m:t>2</m:t>
                                  </m:r>
                                </m:den>
                              </m:f>
                            </m:e>
                          </m:d>
                        </m:e>
                        <m:sup>
                          <m:r>
                            <m:rPr>
                              <m:nor/>
                            </m:rPr>
                            <a:rPr lang="en-US" sz="2400" baseline="30000">
                              <a:latin typeface="UTM Avo" panose="02040603050506020204" pitchFamily="18" charset="0"/>
                              <a:ea typeface="Calibri" panose="020F0502020204030204" pitchFamily="34" charset="0"/>
                              <a:cs typeface="Times New Roman" panose="02020603050405020304" pitchFamily="18" charset="0"/>
                            </a:rPr>
                            <m:t>2</m:t>
                          </m:r>
                        </m:sup>
                      </m:sSup>
                      <m:r>
                        <a:rPr lang="fr-FR" sz="2400" i="1">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a:latin typeface="UTM Avo" panose="02040603050506020204" pitchFamily="18" charset="0"/>
                          <a:ea typeface="Calibri" panose="020F0502020204030204" pitchFamily="34" charset="0"/>
                          <a:cs typeface="Times New Roman" panose="02020603050405020304" pitchFamily="18" charset="0"/>
                        </a:rPr>
                        <m:t>12</m:t>
                      </m:r>
                      <m:r>
                        <a:rPr lang="fr-FR" sz="2400" i="1">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a:latin typeface="UTM Avo" panose="02040603050506020204" pitchFamily="18" charset="0"/>
                          <a:ea typeface="Calibri" panose="020F0502020204030204" pitchFamily="34" charset="0"/>
                          <a:cs typeface="Times New Roman" panose="02020603050405020304" pitchFamily="18" charset="0"/>
                        </a:rPr>
                        <m:t>300</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d>
                        <m:dPr>
                          <m:ctrlPr>
                            <a:rPr lang="en-US" sz="2400" i="1">
                              <a:latin typeface="Cambria Math" panose="02040503050406030204" pitchFamily="18" charset="0"/>
                              <a:ea typeface="Calibri" panose="020F0502020204030204" pitchFamily="34" charset="0"/>
                              <a:cs typeface="Times New Roman" panose="02020603050405020304" pitchFamily="18" charset="0"/>
                            </a:rPr>
                          </m:ctrlPr>
                        </m:dPr>
                        <m:e>
                          <m:r>
                            <m:rPr>
                              <m:nor/>
                            </m:rPr>
                            <a:rPr lang="en-US" sz="2400" dirty="0">
                              <a:solidFill>
                                <a:schemeClr val="tx1"/>
                              </a:solidFill>
                              <a:latin typeface="UTM Avo" panose="02040603050506020204" pitchFamily="18" charset="0"/>
                              <a:cs typeface="Times New Roman" pitchFamily="18" charset="0"/>
                            </a:rPr>
                            <m:t>m</m:t>
                          </m:r>
                          <m:r>
                            <m:rPr>
                              <m:nor/>
                            </m:rPr>
                            <a:rPr lang="en-US" sz="2400" b="0" i="0" baseline="30000" dirty="0" smtClean="0">
                              <a:solidFill>
                                <a:schemeClr val="tx1"/>
                              </a:solidFill>
                              <a:latin typeface="UTM Avo" panose="02040603050506020204" pitchFamily="18" charset="0"/>
                              <a:cs typeface="Times New Roman" pitchFamily="18" charset="0"/>
                            </a:rPr>
                            <m:t>3</m:t>
                          </m:r>
                        </m:e>
                      </m:d>
                    </m:oMath>
                  </m:oMathPara>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0" marR="30480" algn="ctr">
                  <a:spcBef>
                    <a:spcPts val="300"/>
                  </a:spcBef>
                  <a:spcAft>
                    <a:spcPts val="300"/>
                  </a:spcAft>
                </a:pPr>
                <a:r>
                  <a:rPr lang="fr-FR" sz="2400" dirty="0">
                    <a:latin typeface="UTM Avo" panose="02040603050506020204" pitchFamily="18" charset="0"/>
                    <a:ea typeface="Calibri" panose="020F0502020204030204" pitchFamily="34" charset="0"/>
                    <a:cs typeface="Times New Roman" panose="02020603050405020304" pitchFamily="18" charset="0"/>
                  </a:rPr>
                  <a:t>Dung </a:t>
                </a:r>
                <a:r>
                  <a:rPr lang="fr-FR" sz="2400" dirty="0" err="1">
                    <a:latin typeface="UTM Avo" panose="02040603050506020204" pitchFamily="18" charset="0"/>
                    <a:ea typeface="Calibri" panose="020F0502020204030204" pitchFamily="34" charset="0"/>
                    <a:cs typeface="Times New Roman" panose="02020603050405020304" pitchFamily="18" charset="0"/>
                  </a:rPr>
                  <a:t>tích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phần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mái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vòm</a:t>
                </a:r>
                <a:r>
                  <a:rPr lang="fr-FR" sz="2400" dirty="0">
                    <a:latin typeface="UTM Avo" panose="02040603050506020204" pitchFamily="18" charset="0"/>
                    <a:ea typeface="Calibri" panose="020F0502020204030204" pitchFamily="34" charset="0"/>
                    <a:cs typeface="Times New Roman" panose="02020603050405020304" pitchFamily="18" charset="0"/>
                  </a:rPr>
                  <a:t> là:</a:t>
                </a:r>
              </a:p>
              <a:p>
                <a:pPr marL="0" marR="30480" algn="ctr">
                  <a:spcBef>
                    <a:spcPts val="300"/>
                  </a:spcBef>
                  <a:spcAft>
                    <a:spcPts val="300"/>
                  </a:spcAft>
                </a:pPr>
                <a:r>
                  <a:rPr lang="fr-FR"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nor/>
                          </m:rPr>
                          <a:rPr lang="fr-FR" sz="2400" i="0">
                            <a:latin typeface="UTM Avo" panose="02040603050506020204" pitchFamily="18" charset="0"/>
                            <a:ea typeface="Calibri" panose="020F0502020204030204" pitchFamily="34" charset="0"/>
                            <a:cs typeface="Times New Roman" panose="02020603050405020304" pitchFamily="18" charset="0"/>
                          </a:rPr>
                          <m:t>2</m:t>
                        </m:r>
                      </m:num>
                      <m:den>
                        <m:r>
                          <m:rPr>
                            <m:nor/>
                          </m:rPr>
                          <a:rPr lang="fr-FR" sz="2400" i="0">
                            <a:latin typeface="UTM Avo" panose="02040603050506020204" pitchFamily="18" charset="0"/>
                            <a:ea typeface="Calibri" panose="020F0502020204030204" pitchFamily="34" charset="0"/>
                            <a:cs typeface="Times New Roman" panose="02020603050405020304" pitchFamily="18" charset="0"/>
                          </a:rPr>
                          <m:t>3</m:t>
                        </m:r>
                      </m:den>
                    </m:f>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r>
                      <a:rPr lang="fr-FR" sz="2400" i="1">
                        <a:latin typeface="Cambria Math" panose="02040503050406030204" pitchFamily="18" charset="0"/>
                        <a:ea typeface="Calibri" panose="020F0502020204030204" pitchFamily="34" charset="0"/>
                        <a:cs typeface="Times New Roman" panose="02020603050405020304" pitchFamily="18" charset="0"/>
                      </a:rPr>
                      <m:t>. </m:t>
                    </m:r>
                    <m:sSup>
                      <m:sSupPr>
                        <m:ctrlPr>
                          <a:rPr lang="en-US" sz="2400" i="1">
                            <a:latin typeface="Cambria Math" panose="02040503050406030204" pitchFamily="18" charset="0"/>
                            <a:ea typeface="Calibri" panose="020F0502020204030204" pitchFamily="34" charset="0"/>
                            <a:cs typeface="Times New Roman" panose="02020603050405020304" pitchFamily="18" charset="0"/>
                          </a:rPr>
                        </m:ctrlPr>
                      </m:sSupPr>
                      <m:e>
                        <m:d>
                          <m:dPr>
                            <m:ctrlPr>
                              <a:rPr lang="en-US" sz="2400" i="1">
                                <a:latin typeface="Cambria Math" panose="02040503050406030204" pitchFamily="18" charset="0"/>
                                <a:ea typeface="Calibri" panose="020F0502020204030204" pitchFamily="34" charset="0"/>
                                <a:cs typeface="Times New Roman" panose="02020603050405020304" pitchFamily="18" charset="0"/>
                              </a:rPr>
                            </m:ctrlPr>
                          </m:dPr>
                          <m:e>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nor/>
                                  </m:rPr>
                                  <a:rPr lang="fr-FR" sz="2400" i="0">
                                    <a:latin typeface="UTM Avo" panose="02040603050506020204" pitchFamily="18" charset="0"/>
                                    <a:ea typeface="Calibri" panose="020F0502020204030204" pitchFamily="34" charset="0"/>
                                    <a:cs typeface="Times New Roman" panose="02020603050405020304" pitchFamily="18" charset="0"/>
                                  </a:rPr>
                                  <m:t>10</m:t>
                                </m:r>
                              </m:num>
                              <m:den>
                                <m:r>
                                  <m:rPr>
                                    <m:nor/>
                                  </m:rPr>
                                  <a:rPr lang="fr-FR" sz="2400" i="0">
                                    <a:latin typeface="UTM Avo" panose="02040603050506020204" pitchFamily="18" charset="0"/>
                                    <a:ea typeface="Calibri" panose="020F0502020204030204" pitchFamily="34" charset="0"/>
                                    <a:cs typeface="Times New Roman" panose="02020603050405020304" pitchFamily="18" charset="0"/>
                                  </a:rPr>
                                  <m:t>2</m:t>
                                </m:r>
                              </m:den>
                            </m:f>
                          </m:e>
                        </m:d>
                      </m:e>
                      <m:sup>
                        <m:r>
                          <m:rPr>
                            <m:nor/>
                          </m:rPr>
                          <a:rPr lang="en-US" sz="2400" b="0" i="0" baseline="30000" smtClean="0">
                            <a:latin typeface="UTM Avo" panose="02040603050506020204" pitchFamily="18" charset="0"/>
                            <a:ea typeface="Calibri" panose="020F0502020204030204" pitchFamily="34" charset="0"/>
                            <a:cs typeface="Times New Roman" panose="02020603050405020304" pitchFamily="18" charset="0"/>
                          </a:rPr>
                          <m:t>3</m:t>
                        </m:r>
                      </m:sup>
                    </m:sSup>
                    <m:r>
                      <a:rPr lang="fr-FR" sz="2400" i="1">
                        <a:latin typeface="Cambria Math" panose="02040503050406030204" pitchFamily="18" charset="0"/>
                        <a:ea typeface="Calibri" panose="020F0502020204030204" pitchFamily="34" charset="0"/>
                        <a:cs typeface="Times New Roman" panose="02020603050405020304" pitchFamily="18" charset="0"/>
                      </a:rPr>
                      <m:t>=</m:t>
                    </m:r>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nor/>
                          </m:rPr>
                          <a:rPr lang="fr-FR" sz="2400" i="0">
                            <a:latin typeface="UTM Avo" panose="02040603050506020204" pitchFamily="18" charset="0"/>
                            <a:ea typeface="Calibri" panose="020F0502020204030204" pitchFamily="34" charset="0"/>
                            <a:cs typeface="Times New Roman" panose="02020603050405020304" pitchFamily="18" charset="0"/>
                          </a:rPr>
                          <m:t>250</m:t>
                        </m:r>
                      </m:num>
                      <m:den>
                        <m:r>
                          <m:rPr>
                            <m:nor/>
                          </m:rPr>
                          <a:rPr lang="fr-FR" sz="2400" i="0">
                            <a:latin typeface="UTM Avo" panose="02040603050506020204" pitchFamily="18" charset="0"/>
                            <a:ea typeface="Calibri" panose="020F0502020204030204" pitchFamily="34" charset="0"/>
                            <a:cs typeface="Times New Roman" panose="02020603050405020304" pitchFamily="18" charset="0"/>
                          </a:rPr>
                          <m:t>3</m:t>
                        </m:r>
                      </m:den>
                    </m:f>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d>
                      <m:dPr>
                        <m:ctrlPr>
                          <a:rPr lang="en-US" sz="2400" i="1">
                            <a:latin typeface="Cambria Math" panose="02040503050406030204" pitchFamily="18" charset="0"/>
                            <a:ea typeface="Calibri" panose="020F0502020204030204" pitchFamily="34" charset="0"/>
                            <a:cs typeface="Times New Roman" panose="02020603050405020304" pitchFamily="18" charset="0"/>
                          </a:rPr>
                        </m:ctrlPr>
                      </m:dPr>
                      <m:e>
                        <m:r>
                          <m:rPr>
                            <m:nor/>
                          </m:rPr>
                          <a:rPr lang="en-US" sz="2400" dirty="0">
                            <a:solidFill>
                              <a:schemeClr val="tx1"/>
                            </a:solidFill>
                            <a:latin typeface="UTM Avo" panose="02040603050506020204" pitchFamily="18" charset="0"/>
                            <a:cs typeface="Times New Roman" pitchFamily="18" charset="0"/>
                          </a:rPr>
                          <m:t>m</m:t>
                        </m:r>
                        <m:r>
                          <m:rPr>
                            <m:nor/>
                          </m:rPr>
                          <a:rPr lang="en-US" sz="2400" baseline="30000" dirty="0">
                            <a:solidFill>
                              <a:schemeClr val="tx1"/>
                            </a:solidFill>
                            <a:latin typeface="UTM Avo" panose="02040603050506020204" pitchFamily="18" charset="0"/>
                            <a:cs typeface="Times New Roman" pitchFamily="18" charset="0"/>
                          </a:rPr>
                          <m:t>3</m:t>
                        </m:r>
                      </m:e>
                    </m:d>
                  </m:oMath>
                </a14:m>
                <a:endParaRPr lang="fr-FR" sz="2400" dirty="0">
                  <a:latin typeface="UTM Avo" panose="02040603050506020204" pitchFamily="18" charset="0"/>
                  <a:ea typeface="Calibri" panose="020F0502020204030204" pitchFamily="34" charset="0"/>
                  <a:cs typeface="Times New Roman" panose="02020603050405020304" pitchFamily="18" charset="0"/>
                </a:endParaRPr>
              </a:p>
              <a:p>
                <a:pPr marL="0" marR="30480" algn="ctr">
                  <a:spcBef>
                    <a:spcPts val="300"/>
                  </a:spcBef>
                  <a:spcAft>
                    <a:spcPts val="300"/>
                  </a:spcAft>
                </a:pPr>
                <a:r>
                  <a:rPr lang="fr-FR" sz="2400" dirty="0">
                    <a:latin typeface="UTM Avo" panose="02040603050506020204" pitchFamily="18" charset="0"/>
                    <a:ea typeface="Calibri" panose="020F0502020204030204" pitchFamily="34" charset="0"/>
                    <a:cs typeface="Times New Roman" panose="02020603050405020304" pitchFamily="18" charset="0"/>
                  </a:rPr>
                  <a:t>Dung </a:t>
                </a:r>
                <a:r>
                  <a:rPr lang="fr-FR" sz="2400" dirty="0" err="1">
                    <a:latin typeface="UTM Avo" panose="02040603050506020204" pitchFamily="18" charset="0"/>
                    <a:ea typeface="Calibri" panose="020F0502020204030204" pitchFamily="34" charset="0"/>
                    <a:cs typeface="Times New Roman" panose="02020603050405020304" pitchFamily="18" charset="0"/>
                  </a:rPr>
                  <a:t>tích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kho</a:t>
                </a:r>
                <a:r>
                  <a:rPr lang="fr-FR" sz="2400" dirty="0">
                    <a:latin typeface="UTM Avo" panose="02040603050506020204" pitchFamily="18" charset="0"/>
                    <a:ea typeface="Calibri" panose="020F0502020204030204" pitchFamily="34" charset="0"/>
                    <a:cs typeface="Times New Roman" panose="02020603050405020304" pitchFamily="18" charset="0"/>
                  </a:rPr>
                  <a:t> là: </a:t>
                </a:r>
                <a:endParaRPr lang="en-US" sz="2400" i="0" dirty="0">
                  <a:latin typeface="UTM Avo" panose="02040603050506020204" pitchFamily="18" charset="0"/>
                  <a:ea typeface="Calibri" panose="020F0502020204030204" pitchFamily="34" charset="0"/>
                  <a:cs typeface="Times New Roman" panose="02020603050405020304" pitchFamily="18" charset="0"/>
                </a:endParaRPr>
              </a:p>
              <a:p>
                <a:pPr marL="0" marR="30480" algn="ctr">
                  <a:spcBef>
                    <a:spcPts val="300"/>
                  </a:spcBef>
                  <a:spcAft>
                    <a:spcPts val="300"/>
                  </a:spcAft>
                </a:pPr>
                <a14:m>
                  <m:oMathPara xmlns:m="http://schemas.openxmlformats.org/officeDocument/2006/math">
                    <m:oMathParaPr>
                      <m:jc m:val="centerGroup"/>
                    </m:oMathParaPr>
                    <m:oMath xmlns:m="http://schemas.openxmlformats.org/officeDocument/2006/math">
                      <m:r>
                        <m:rPr>
                          <m:nor/>
                        </m:rPr>
                        <a:rPr lang="fr-FR" sz="2400" i="0">
                          <a:latin typeface="UTM Avo" panose="02040603050506020204" pitchFamily="18" charset="0"/>
                          <a:ea typeface="Calibri" panose="020F0502020204030204" pitchFamily="34" charset="0"/>
                          <a:cs typeface="Times New Roman" panose="02020603050405020304" pitchFamily="18" charset="0"/>
                        </a:rPr>
                        <m:t>300</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r>
                        <a:rPr lang="fr-FR" sz="2400" i="1">
                          <a:latin typeface="Cambria Math" panose="02040503050406030204" pitchFamily="18" charset="0"/>
                          <a:ea typeface="Calibri" panose="020F0502020204030204" pitchFamily="34" charset="0"/>
                          <a:cs typeface="Times New Roman" panose="02020603050405020304" pitchFamily="18" charset="0"/>
                        </a:rPr>
                        <m:t>+</m:t>
                      </m:r>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nor/>
                            </m:rPr>
                            <a:rPr lang="fr-FR" sz="2400" i="0">
                              <a:latin typeface="UTM Avo" panose="02040603050506020204" pitchFamily="18" charset="0"/>
                              <a:ea typeface="Calibri" panose="020F0502020204030204" pitchFamily="34" charset="0"/>
                              <a:cs typeface="Times New Roman" panose="02020603050405020304" pitchFamily="18" charset="0"/>
                            </a:rPr>
                            <m:t>250</m:t>
                          </m:r>
                        </m:num>
                        <m:den>
                          <m:r>
                            <m:rPr>
                              <m:nor/>
                            </m:rPr>
                            <a:rPr lang="fr-FR" sz="2400" i="0">
                              <a:latin typeface="UTM Avo" panose="02040603050506020204" pitchFamily="18" charset="0"/>
                              <a:ea typeface="Calibri" panose="020F0502020204030204" pitchFamily="34" charset="0"/>
                              <a:cs typeface="Times New Roman" panose="02020603050405020304" pitchFamily="18" charset="0"/>
                            </a:rPr>
                            <m:t>3</m:t>
                          </m:r>
                        </m:den>
                      </m:f>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r>
                        <a:rPr lang="fr-FR" sz="2400" i="1">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a:latin typeface="UTM Avo" panose="02040603050506020204" pitchFamily="18" charset="0"/>
                          <a:ea typeface="Calibri" panose="020F0502020204030204" pitchFamily="34" charset="0"/>
                          <a:cs typeface="Times New Roman" panose="02020603050405020304" pitchFamily="18" charset="0"/>
                        </a:rPr>
                        <m:t>1</m:t>
                      </m:r>
                      <m:r>
                        <m:rPr>
                          <m:nor/>
                        </m:rPr>
                        <a:rPr lang="en-US" sz="2400" b="0" i="0" smtClean="0">
                          <a:latin typeface="UTM Avo" panose="02040603050506020204" pitchFamily="18" charset="0"/>
                          <a:ea typeface="Calibri" panose="020F0502020204030204" pitchFamily="34" charset="0"/>
                          <a:cs typeface="Times New Roman" panose="02020603050405020304" pitchFamily="18" charset="0"/>
                        </a:rPr>
                        <m:t> </m:t>
                      </m:r>
                      <m:r>
                        <m:rPr>
                          <m:nor/>
                        </m:rPr>
                        <a:rPr lang="fr-FR" sz="2400" i="0">
                          <a:latin typeface="UTM Avo" panose="02040603050506020204" pitchFamily="18" charset="0"/>
                          <a:ea typeface="Calibri" panose="020F0502020204030204" pitchFamily="34" charset="0"/>
                          <a:cs typeface="Times New Roman" panose="02020603050405020304" pitchFamily="18" charset="0"/>
                        </a:rPr>
                        <m:t>204,28</m:t>
                      </m:r>
                      <m:r>
                        <m:rPr>
                          <m:nor/>
                        </m:rPr>
                        <a:rPr lang="en-US" sz="2400" b="0" i="0" smtClean="0">
                          <a:latin typeface="UTM Avo" panose="02040603050506020204" pitchFamily="18" charset="0"/>
                          <a:ea typeface="Calibri" panose="020F0502020204030204" pitchFamily="34" charset="0"/>
                          <a:cs typeface="Times New Roman" panose="02020603050405020304" pitchFamily="18" charset="0"/>
                        </a:rPr>
                        <m:t> </m:t>
                      </m:r>
                      <m:d>
                        <m:dPr>
                          <m:ctrlPr>
                            <a:rPr lang="en-US" sz="2400" i="1">
                              <a:latin typeface="Cambria Math" panose="02040503050406030204" pitchFamily="18" charset="0"/>
                              <a:ea typeface="Calibri" panose="020F0502020204030204" pitchFamily="34" charset="0"/>
                              <a:cs typeface="Times New Roman" panose="02020603050405020304" pitchFamily="18" charset="0"/>
                            </a:rPr>
                          </m:ctrlPr>
                        </m:dPr>
                        <m:e>
                          <m:r>
                            <m:rPr>
                              <m:nor/>
                            </m:rPr>
                            <a:rPr lang="en-US" sz="2400" dirty="0">
                              <a:solidFill>
                                <a:schemeClr val="tx1"/>
                              </a:solidFill>
                              <a:latin typeface="UTM Avo" panose="02040603050506020204" pitchFamily="18" charset="0"/>
                              <a:cs typeface="Times New Roman" pitchFamily="18" charset="0"/>
                            </a:rPr>
                            <m:t>m</m:t>
                          </m:r>
                          <m:r>
                            <m:rPr>
                              <m:nor/>
                            </m:rPr>
                            <a:rPr lang="en-US" sz="2400" baseline="30000" dirty="0">
                              <a:solidFill>
                                <a:schemeClr val="tx1"/>
                              </a:solidFill>
                              <a:latin typeface="UTM Avo" panose="02040603050506020204" pitchFamily="18" charset="0"/>
                              <a:cs typeface="Times New Roman" pitchFamily="18" charset="0"/>
                            </a:rPr>
                            <m:t>3</m:t>
                          </m:r>
                        </m:e>
                      </m:d>
                    </m:oMath>
                  </m:oMathPara>
                </a14:m>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3568AC61-00CF-A32F-38DC-06004CF150BB}"/>
                  </a:ext>
                </a:extLst>
              </p:cNvPr>
              <p:cNvSpPr txBox="1">
                <a:spLocks noRot="1" noChangeAspect="1" noMove="1" noResize="1" noEditPoints="1" noAdjustHandles="1" noChangeArrowheads="1" noChangeShapeType="1" noTextEdit="1"/>
              </p:cNvSpPr>
              <p:nvPr/>
            </p:nvSpPr>
            <p:spPr>
              <a:xfrm>
                <a:off x="295709" y="2242249"/>
                <a:ext cx="11784531" cy="3940118"/>
              </a:xfrm>
              <a:prstGeom prst="rect">
                <a:avLst/>
              </a:prstGeom>
              <a:blipFill>
                <a:blip r:embed="rId4"/>
                <a:stretch>
                  <a:fillRect t="-1393"/>
                </a:stretch>
              </a:blipFill>
            </p:spPr>
            <p:txBody>
              <a:bodyPr/>
              <a:lstStyle/>
              <a:p>
                <a:r>
                  <a:rPr lang="en-US">
                    <a:noFill/>
                  </a:rPr>
                  <a:t> </a:t>
                </a:r>
              </a:p>
            </p:txBody>
          </p:sp>
        </mc:Fallback>
      </mc:AlternateContent>
    </p:spTree>
    <p:extLst>
      <p:ext uri="{BB962C8B-B14F-4D97-AF65-F5344CB8AC3E}">
        <p14:creationId xmlns:p14="http://schemas.microsoft.com/office/powerpoint/2010/main" val="2267345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B71C9358-44DA-CA1D-AAA7-4FABEC3F8F6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FEF374C-C672-6DDF-FBD1-1268D1BD4884}"/>
              </a:ext>
            </a:extLst>
          </p:cNvPr>
          <p:cNvSpPr txBox="1"/>
          <p:nvPr/>
        </p:nvSpPr>
        <p:spPr>
          <a:xfrm>
            <a:off x="295709" y="1642809"/>
            <a:ext cx="11489891" cy="1132746"/>
          </a:xfrm>
          <a:prstGeom prst="rect">
            <a:avLst/>
          </a:prstGeom>
          <a:noFill/>
        </p:spPr>
        <p:txBody>
          <a:bodyPr wrap="square">
            <a:spAutoFit/>
          </a:bodyPr>
          <a:lstStyle/>
          <a:p>
            <a:pPr algn="just" defTabSz="457200" eaLnBrk="0" fontAlgn="base" hangingPunct="0">
              <a:lnSpc>
                <a:spcPct val="150000"/>
              </a:lnSpc>
              <a:spcBef>
                <a:spcPct val="0"/>
              </a:spcBef>
              <a:spcAft>
                <a:spcPct val="0"/>
              </a:spcAft>
              <a:buClrTx/>
            </a:pPr>
            <a:r>
              <a:rPr lang="en-US" sz="2400" dirty="0">
                <a:latin typeface="UTM Avo" panose="02040603050506020204" pitchFamily="18" charset="0"/>
                <a:ea typeface="Times New Roman" panose="02020603050405020304" pitchFamily="18" charset="0"/>
              </a:rPr>
              <a:t>	        </a:t>
            </a:r>
            <a:r>
              <a:rPr lang="en-US" altLang="en-US" sz="2400" kern="1200" dirty="0">
                <a:latin typeface="UTM Avo" panose="02040603050506020204" pitchFamily="18" charset="0"/>
                <a:ea typeface="Open Sans"/>
              </a:rPr>
              <a:t>Cho </a:t>
            </a:r>
            <a:r>
              <a:rPr lang="en-US" altLang="en-US" sz="2400" kern="1200" dirty="0" err="1">
                <a:latin typeface="UTM Avo" panose="02040603050506020204" pitchFamily="18" charset="0"/>
                <a:ea typeface="Open Sans"/>
              </a:rPr>
              <a:t>một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trụ</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một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nón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cùng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bán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kính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đáy</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a:t>
            </a:r>
            <a:r>
              <a:rPr lang="en-US" altLang="en-US" sz="2400" kern="1200" dirty="0">
                <a:latin typeface="UTM Avo" panose="02040603050506020204" pitchFamily="18" charset="0"/>
                <a:ea typeface="Open Sans"/>
              </a:rPr>
              <a:t> r </a:t>
            </a:r>
            <a:r>
              <a:rPr lang="en-US" altLang="en-US" sz="2400" kern="1200" dirty="0" err="1">
                <a:latin typeface="UTM Avo" panose="02040603050506020204" pitchFamily="18" charset="0"/>
                <a:ea typeface="Open Sans"/>
              </a:rPr>
              <a:t>và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cùng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chiều</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cao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a:t>
            </a:r>
            <a:r>
              <a:rPr lang="en-US" altLang="en-US" sz="2400" kern="1200" dirty="0">
                <a:latin typeface="UTM Avo" panose="02040603050506020204" pitchFamily="18" charset="0"/>
                <a:ea typeface="Open Sans"/>
              </a:rPr>
              <a:t> h.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nào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trong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hai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đã</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cho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thể</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tích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lớn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hơn</a:t>
            </a:r>
            <a:r>
              <a:rPr lang="en-US" altLang="en-US" sz="2400" kern="1200" dirty="0">
                <a:latin typeface="UTM Avo" panose="02040603050506020204" pitchFamily="18" charset="0"/>
                <a:ea typeface="Open Sans"/>
              </a:rPr>
              <a:t>?</a:t>
            </a:r>
            <a:endParaRPr lang="vi-VN" altLang="en-US" sz="2400" kern="1200" dirty="0">
              <a:latin typeface="#9Slide03 AllRoundGothic" panose="020B0703020202020104" pitchFamily="34" charset="0"/>
              <a:ea typeface="Open Sans"/>
            </a:endParaRPr>
          </a:p>
        </p:txBody>
      </p:sp>
      <p:sp>
        <p:nvSpPr>
          <p:cNvPr id="7" name="Rectangle: Rounded Corners 6">
            <a:extLst>
              <a:ext uri="{FF2B5EF4-FFF2-40B4-BE49-F238E27FC236}">
                <a16:creationId xmlns:a16="http://schemas.microsoft.com/office/drawing/2014/main" id="{2F631F46-8B23-1605-27A8-D7E1D8953575}"/>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04</a:t>
            </a:r>
          </a:p>
        </p:txBody>
      </p:sp>
      <p:sp>
        <p:nvSpPr>
          <p:cNvPr id="2" name="TextBox 1">
            <a:extLst>
              <a:ext uri="{FF2B5EF4-FFF2-40B4-BE49-F238E27FC236}">
                <a16:creationId xmlns:a16="http://schemas.microsoft.com/office/drawing/2014/main" id="{1D3BE0B1-86B8-D594-F547-F88A66EFDAB6}"/>
              </a:ext>
            </a:extLst>
          </p:cNvPr>
          <p:cNvSpPr txBox="1"/>
          <p:nvPr/>
        </p:nvSpPr>
        <p:spPr>
          <a:xfrm>
            <a:off x="285549" y="2760409"/>
            <a:ext cx="11784531" cy="574388"/>
          </a:xfrm>
          <a:prstGeom prst="rect">
            <a:avLst/>
          </a:prstGeom>
          <a:noFill/>
        </p:spPr>
        <p:txBody>
          <a:bodyPr wrap="square">
            <a:spAutoFit/>
          </a:bodyPr>
          <a:lstStyle/>
          <a:p>
            <a:pPr algn="just">
              <a:lnSpc>
                <a:spcPct val="150000"/>
              </a:lnSpc>
            </a:pPr>
            <a:r>
              <a:rPr lang="vi-VN" sz="2400" b="1" dirty="0">
                <a:latin typeface="UTM Avo" panose="02040603050506020204" pitchFamily="18" charset="0"/>
                <a:ea typeface="Times New Roman" panose="02020603050405020304" pitchFamily="18" charset="0"/>
              </a:rPr>
              <a:t>Bài giải</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0E147FE-218A-3D1B-C21D-1500047EA8F8}"/>
                  </a:ext>
                </a:extLst>
              </p:cNvPr>
              <p:cNvSpPr txBox="1"/>
              <p:nvPr/>
            </p:nvSpPr>
            <p:spPr>
              <a:xfrm>
                <a:off x="1486334" y="3334797"/>
                <a:ext cx="8333941" cy="2183996"/>
              </a:xfrm>
              <a:prstGeom prst="rect">
                <a:avLst/>
              </a:prstGeom>
              <a:noFill/>
            </p:spPr>
            <p:txBody>
              <a:bodyPr wrap="square">
                <a:spAutoFit/>
              </a:bodyPr>
              <a:lstStyle/>
              <a:p>
                <a:pPr marL="0" marR="30480" algn="ctr">
                  <a:lnSpc>
                    <a:spcPct val="150000"/>
                  </a:lnSpc>
                  <a:spcBef>
                    <a:spcPts val="300"/>
                  </a:spcBef>
                  <a:spcAft>
                    <a:spcPts val="300"/>
                  </a:spcAft>
                </a:pPr>
                <a:r>
                  <a:rPr lang="fr-FR" sz="2400" dirty="0">
                    <a:latin typeface="UTM Avo" panose="02040603050506020204" pitchFamily="18" charset="0"/>
                    <a:ea typeface="Calibri" panose="020F0502020204030204" pitchFamily="34" charset="0"/>
                    <a:cs typeface="Times New Roman" panose="02020603050405020304" pitchFamily="18" charset="0"/>
                  </a:rPr>
                  <a:t>Thể </a:t>
                </a:r>
                <a:r>
                  <a:rPr lang="fr-FR" sz="2400" dirty="0" err="1">
                    <a:latin typeface="UTM Avo" panose="02040603050506020204" pitchFamily="18" charset="0"/>
                    <a:ea typeface="Calibri" panose="020F0502020204030204" pitchFamily="34" charset="0"/>
                    <a:cs typeface="Times New Roman" panose="02020603050405020304" pitchFamily="18" charset="0"/>
                  </a:rPr>
                  <a:t>tích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trụ</a:t>
                </a:r>
                <a:r>
                  <a:rPr lang="fr-FR" sz="2400" dirty="0">
                    <a:latin typeface="UTM Avo" panose="02040603050506020204" pitchFamily="18" charset="0"/>
                    <a:ea typeface="Calibri" panose="020F0502020204030204" pitchFamily="34" charset="0"/>
                    <a:cs typeface="Times New Roman" panose="02020603050405020304" pitchFamily="18" charset="0"/>
                  </a:rPr>
                  <a:t> là :</a:t>
                </a:r>
                <a14:m>
                  <m:oMath xmlns:m="http://schemas.openxmlformats.org/officeDocument/2006/math">
                    <m:r>
                      <a:rPr lang="en-US" sz="2400" b="0" i="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r>
                      <a:rPr lang="en-US" sz="2400" b="0" i="1" smtClean="0">
                        <a:latin typeface="Cambria Math" panose="02040503050406030204" pitchFamily="18" charset="0"/>
                        <a:ea typeface="Calibri" panose="020F0502020204030204" pitchFamily="34" charset="0"/>
                        <a:cs typeface="Times New Roman" panose="02020603050405020304" pitchFamily="18" charset="0"/>
                      </a:rPr>
                      <m:t>𝑟</m:t>
                    </m:r>
                    <m:r>
                      <m:rPr>
                        <m:nor/>
                      </m:rPr>
                      <a:rPr lang="en-US" sz="2400" b="0" i="0" baseline="30000" smtClean="0">
                        <a:latin typeface="UTM Avo" panose="02040603050506020204" pitchFamily="18" charset="0"/>
                        <a:ea typeface="Calibri" panose="020F0502020204030204" pitchFamily="34" charset="0"/>
                        <a:cs typeface="Times New Roman" panose="02020603050405020304" pitchFamily="18" charset="0"/>
                      </a:rPr>
                      <m:t>2</m:t>
                    </m:r>
                    <m:r>
                      <a:rPr lang="fr-FR" sz="2400" i="1">
                        <a:latin typeface="Cambria Math" panose="02040503050406030204" pitchFamily="18" charset="0"/>
                        <a:ea typeface="Calibri" panose="020F0502020204030204" pitchFamily="34" charset="0"/>
                        <a:cs typeface="Times New Roman" panose="02020603050405020304" pitchFamily="18" charset="0"/>
                      </a:rPr>
                      <m:t>h</m:t>
                    </m:r>
                    <m:r>
                      <a:rPr lang="fr-FR" sz="2400" i="1">
                        <a:latin typeface="Cambria Math" panose="02040503050406030204" pitchFamily="18" charset="0"/>
                        <a:ea typeface="Calibri" panose="020F0502020204030204" pitchFamily="34" charset="0"/>
                        <a:cs typeface="Times New Roman" panose="02020603050405020304" pitchFamily="18" charset="0"/>
                      </a:rPr>
                      <m:t>.</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0" marR="30480" algn="ctr">
                  <a:lnSpc>
                    <a:spcPct val="150000"/>
                  </a:lnSpc>
                  <a:spcBef>
                    <a:spcPts val="300"/>
                  </a:spcBef>
                  <a:spcAft>
                    <a:spcPts val="300"/>
                  </a:spcAft>
                </a:pPr>
                <a:r>
                  <a:rPr lang="fr-FR" sz="2400" dirty="0" err="1">
                    <a:latin typeface="UTM Avo" panose="02040603050506020204" pitchFamily="18" charset="0"/>
                    <a:ea typeface="Calibri" panose="020F0502020204030204" pitchFamily="34" charset="0"/>
                    <a:cs typeface="Times New Roman" panose="02020603050405020304" pitchFamily="18" charset="0"/>
                  </a:rPr>
                  <a:t>Thể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tích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nón</a:t>
                </a:r>
                <a:r>
                  <a:rPr lang="fr-FR" sz="2400" dirty="0">
                    <a:latin typeface="UTM Avo" panose="02040603050506020204" pitchFamily="18" charset="0"/>
                    <a:ea typeface="Calibri" panose="020F0502020204030204" pitchFamily="34" charset="0"/>
                    <a:cs typeface="Times New Roman" panose="02020603050405020304" pitchFamily="18" charset="0"/>
                  </a:rPr>
                  <a:t> là : </a:t>
                </a:r>
                <a14:m>
                  <m:oMath xmlns:m="http://schemas.openxmlformats.org/officeDocument/2006/math">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nor/>
                          </m:rPr>
                          <a:rPr lang="fr-FR" sz="2400" i="0">
                            <a:latin typeface="UTM Avo" panose="02040603050506020204" pitchFamily="18" charset="0"/>
                            <a:ea typeface="Calibri" panose="020F0502020204030204" pitchFamily="34" charset="0"/>
                            <a:cs typeface="Times New Roman" panose="02020603050405020304" pitchFamily="18" charset="0"/>
                          </a:rPr>
                          <m:t>1</m:t>
                        </m:r>
                      </m:num>
                      <m:den>
                        <m:r>
                          <m:rPr>
                            <m:nor/>
                          </m:rPr>
                          <a:rPr lang="fr-FR" sz="2400" dirty="0">
                            <a:latin typeface="UTM Avo" panose="02040603050506020204" pitchFamily="18" charset="0"/>
                            <a:ea typeface="Times New Roman" panose="02020603050405020304" pitchFamily="18" charset="0"/>
                            <a:cs typeface="Times New Roman" panose="02020603050405020304" pitchFamily="18" charset="0"/>
                          </a:rPr>
                          <m:t>3</m:t>
                        </m:r>
                      </m:den>
                    </m:f>
                    <m:r>
                      <m:rPr>
                        <m:nor/>
                      </m:rPr>
                      <a:rPr lang="da-DK" sz="2400">
                        <a:latin typeface="UTM Avo" panose="02040603050506020204" pitchFamily="18" charset="0"/>
                        <a:ea typeface="Times New Roman" panose="02020603050405020304" pitchFamily="18" charset="0"/>
                        <a:cs typeface="Times New Roman" panose="02020603050405020304" pitchFamily="18" charset="0"/>
                      </a:rPr>
                      <m:t>π</m:t>
                    </m:r>
                    <m:r>
                      <a:rPr lang="en-US" sz="2400" i="1">
                        <a:latin typeface="Cambria Math" panose="02040503050406030204" pitchFamily="18" charset="0"/>
                        <a:ea typeface="Calibri" panose="020F0502020204030204" pitchFamily="34" charset="0"/>
                        <a:cs typeface="Times New Roman" panose="02020603050405020304" pitchFamily="18" charset="0"/>
                      </a:rPr>
                      <m:t>𝑟</m:t>
                    </m:r>
                    <m:r>
                      <m:rPr>
                        <m:nor/>
                      </m:rPr>
                      <a:rPr lang="en-US" sz="2400" baseline="30000">
                        <a:latin typeface="UTM Avo" panose="02040603050506020204" pitchFamily="18" charset="0"/>
                        <a:ea typeface="Calibri" panose="020F0502020204030204" pitchFamily="34" charset="0"/>
                        <a:cs typeface="Times New Roman" panose="02020603050405020304" pitchFamily="18" charset="0"/>
                      </a:rPr>
                      <m:t>2</m:t>
                    </m:r>
                    <m:r>
                      <a:rPr lang="fr-FR" sz="2400" i="1">
                        <a:latin typeface="Cambria Math" panose="02040503050406030204" pitchFamily="18" charset="0"/>
                        <a:ea typeface="Calibri" panose="020F0502020204030204" pitchFamily="34" charset="0"/>
                        <a:cs typeface="Times New Roman" panose="02020603050405020304" pitchFamily="18" charset="0"/>
                      </a:rPr>
                      <m:t>h</m:t>
                    </m:r>
                  </m:oMath>
                </a14:m>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ctr">
                  <a:lnSpc>
                    <a:spcPct val="150000"/>
                  </a:lnSpc>
                  <a:spcAft>
                    <a:spcPts val="800"/>
                  </a:spcAft>
                </a:pPr>
                <a:r>
                  <a:rPr lang="fr-FR" sz="2400" dirty="0" err="1">
                    <a:latin typeface="UTM Avo" panose="02040603050506020204" pitchFamily="18" charset="0"/>
                    <a:ea typeface="Times New Roman" panose="02020603050405020304" pitchFamily="18" charset="0"/>
                    <a:cs typeface="Times New Roman" panose="02020603050405020304" pitchFamily="18" charset="0"/>
                  </a:rPr>
                  <a:t>Hình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trụ</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có</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thể</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tích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gấp</a:t>
                </a:r>
                <a:r>
                  <a:rPr lang="fr-FR" sz="2400" dirty="0">
                    <a:latin typeface="UTM Avo" panose="02040603050506020204" pitchFamily="18" charset="0"/>
                    <a:ea typeface="Times New Roman" panose="02020603050405020304" pitchFamily="18" charset="0"/>
                    <a:cs typeface="Times New Roman" panose="02020603050405020304" pitchFamily="18" charset="0"/>
                  </a:rPr>
                  <a:t> 3 </a:t>
                </a:r>
                <a:r>
                  <a:rPr lang="fr-FR" sz="2400" dirty="0" err="1">
                    <a:latin typeface="UTM Avo" panose="02040603050506020204" pitchFamily="18" charset="0"/>
                    <a:ea typeface="Times New Roman" panose="02020603050405020304" pitchFamily="18" charset="0"/>
                    <a:cs typeface="Times New Roman" panose="02020603050405020304" pitchFamily="18" charset="0"/>
                  </a:rPr>
                  <a:t>lần</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hình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nón</a:t>
                </a:r>
                <a:r>
                  <a:rPr lang="fr-FR" sz="2400" dirty="0">
                    <a:latin typeface="UTM Avo" panose="02040603050506020204" pitchFamily="18" charset="0"/>
                    <a:ea typeface="Times New Roman" panose="02020603050405020304" pitchFamily="18"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40E147FE-218A-3D1B-C21D-1500047EA8F8}"/>
                  </a:ext>
                </a:extLst>
              </p:cNvPr>
              <p:cNvSpPr txBox="1">
                <a:spLocks noRot="1" noChangeAspect="1" noMove="1" noResize="1" noEditPoints="1" noAdjustHandles="1" noChangeArrowheads="1" noChangeShapeType="1" noTextEdit="1"/>
              </p:cNvSpPr>
              <p:nvPr/>
            </p:nvSpPr>
            <p:spPr>
              <a:xfrm>
                <a:off x="1486334" y="3334797"/>
                <a:ext cx="8333941" cy="2183996"/>
              </a:xfrm>
              <a:prstGeom prst="rect">
                <a:avLst/>
              </a:prstGeom>
              <a:blipFill>
                <a:blip r:embed="rId4"/>
                <a:stretch>
                  <a:fillRect b="-5587"/>
                </a:stretch>
              </a:blipFill>
            </p:spPr>
            <p:txBody>
              <a:bodyPr/>
              <a:lstStyle/>
              <a:p>
                <a:r>
                  <a:rPr lang="en-US">
                    <a:noFill/>
                  </a:rPr>
                  <a:t> </a:t>
                </a:r>
              </a:p>
            </p:txBody>
          </p:sp>
        </mc:Fallback>
      </mc:AlternateContent>
    </p:spTree>
    <p:extLst>
      <p:ext uri="{BB962C8B-B14F-4D97-AF65-F5344CB8AC3E}">
        <p14:creationId xmlns:p14="http://schemas.microsoft.com/office/powerpoint/2010/main" val="2821622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EA829243-F09D-16E6-91D7-A0AFBE21690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15CBDC8-0710-6CAF-E139-79523680260B}"/>
                  </a:ext>
                </a:extLst>
              </p:cNvPr>
              <p:cNvSpPr txBox="1"/>
              <p:nvPr/>
            </p:nvSpPr>
            <p:spPr>
              <a:xfrm>
                <a:off x="295709" y="1673289"/>
                <a:ext cx="6806131" cy="4687822"/>
              </a:xfrm>
              <a:prstGeom prst="rect">
                <a:avLst/>
              </a:prstGeom>
              <a:noFill/>
            </p:spPr>
            <p:txBody>
              <a:bodyPr wrap="square">
                <a:spAutoFit/>
              </a:bodyPr>
              <a:lstStyle/>
              <a:p>
                <a:pPr algn="just" defTabSz="457200" eaLnBrk="0" fontAlgn="base" hangingPunct="0">
                  <a:lnSpc>
                    <a:spcPct val="150000"/>
                  </a:lnSpc>
                  <a:spcBef>
                    <a:spcPct val="0"/>
                  </a:spcBef>
                  <a:spcAft>
                    <a:spcPct val="0"/>
                  </a:spcAft>
                  <a:buClrTx/>
                </a:pPr>
                <a:r>
                  <a:rPr lang="en-US" sz="2400" dirty="0">
                    <a:latin typeface="UTM Avo" panose="02040603050506020204" pitchFamily="18" charset="0"/>
                    <a:ea typeface="Times New Roman" panose="02020603050405020304" pitchFamily="18" charset="0"/>
                  </a:rPr>
                  <a:t>	        </a:t>
                </a:r>
                <a:r>
                  <a:rPr lang="en-US" altLang="en-US" sz="2400" kern="1200" dirty="0">
                    <a:latin typeface="UTM Avo" panose="02040603050506020204" pitchFamily="18" charset="0"/>
                    <a:ea typeface="Open Sans"/>
                  </a:rPr>
                  <a:t>Phần </a:t>
                </a:r>
                <a:r>
                  <a:rPr lang="en-US" altLang="en-US" sz="2400" kern="1200" dirty="0" err="1">
                    <a:latin typeface="UTM Avo" panose="02040603050506020204" pitchFamily="18" charset="0"/>
                    <a:ea typeface="Open Sans"/>
                  </a:rPr>
                  <a:t>đựng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được</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nước</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của</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chiếc</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ly</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dạng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nón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với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bán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kính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đáy</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a:t>
                </a:r>
                <a:r>
                  <a:rPr lang="en-US" altLang="en-US" sz="2400" kern="1200" dirty="0">
                    <a:latin typeface="UTM Avo" panose="02040603050506020204" pitchFamily="18" charset="0"/>
                    <a:ea typeface="Open Sans"/>
                  </a:rPr>
                  <a:t> </a:t>
                </a:r>
                <a14:m>
                  <m:oMath xmlns:m="http://schemas.openxmlformats.org/officeDocument/2006/math">
                    <m:r>
                      <a:rPr lang="en-US" altLang="en-US" sz="2400" i="1" kern="1200">
                        <a:latin typeface="Cambria Math" panose="02040503050406030204" pitchFamily="18" charset="0"/>
                        <a:ea typeface="Open Sans"/>
                      </a:rPr>
                      <m:t>𝑅</m:t>
                    </m:r>
                  </m:oMath>
                </a14:m>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chiều</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cao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a:t>
                </a:r>
                <a:r>
                  <a:rPr lang="en-US" altLang="en-US" sz="2400" kern="1200" dirty="0">
                    <a:latin typeface="UTM Avo" panose="02040603050506020204" pitchFamily="18" charset="0"/>
                    <a:ea typeface="Open Sans"/>
                  </a:rPr>
                  <a:t> </a:t>
                </a:r>
                <a14:m>
                  <m:oMath xmlns:m="http://schemas.openxmlformats.org/officeDocument/2006/math">
                    <m:r>
                      <m:rPr>
                        <m:nor/>
                      </m:rPr>
                      <a:rPr lang="en-US" altLang="en-US" sz="2400" i="0" kern="1200">
                        <a:latin typeface="UTM Avo" panose="02040603050506020204" pitchFamily="18" charset="0"/>
                        <a:ea typeface="Open Sans"/>
                      </a:rPr>
                      <m:t>H</m:t>
                    </m:r>
                  </m:oMath>
                </a14:m>
                <a:r>
                  <a:rPr lang="en-US" altLang="en-US" sz="2400" kern="1200" dirty="0">
                    <a:latin typeface="UTM Avo" panose="02040603050506020204" pitchFamily="18" charset="0"/>
                    <a:ea typeface="Open Sans"/>
                  </a:rPr>
                  <a:t> (Hình </a:t>
                </a:r>
                <a:r>
                  <a:rPr lang="en-US" altLang="en-US" sz="2400" kern="1200" dirty="0" err="1">
                    <a:latin typeface="UTM Avo" panose="02040603050506020204" pitchFamily="18" charset="0"/>
                    <a:ea typeface="Open Sans"/>
                  </a:rPr>
                  <a:t>43a</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Người</a:t>
                </a:r>
                <a:r>
                  <a:rPr lang="en-US" altLang="en-US" sz="2400" kern="1200" dirty="0">
                    <a:latin typeface="UTM Avo" panose="02040603050506020204" pitchFamily="18" charset="0"/>
                    <a:ea typeface="Open Sans"/>
                  </a:rPr>
                  <a:t> ta </a:t>
                </a:r>
                <a:r>
                  <a:rPr lang="en-US" altLang="en-US" sz="2400" kern="1200" dirty="0" err="1">
                    <a:latin typeface="UTM Avo" panose="02040603050506020204" pitchFamily="18" charset="0"/>
                    <a:ea typeface="Open Sans"/>
                  </a:rPr>
                  <a:t>đổ</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nước</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vào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ly</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sao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cho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chiều</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cao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của</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khối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nước</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bằng</a:t>
                </a:r>
                <a:r>
                  <a:rPr lang="en-US" altLang="en-US" sz="2400" kern="1200" dirty="0">
                    <a:latin typeface="UTM Avo" panose="02040603050506020204" pitchFamily="18" charset="0"/>
                    <a:ea typeface="Open Sans"/>
                  </a:rPr>
                  <a:t> </a:t>
                </a:r>
                <a14:m>
                  <m:oMath xmlns:m="http://schemas.openxmlformats.org/officeDocument/2006/math">
                    <m:f>
                      <m:fPr>
                        <m:ctrlPr>
                          <a:rPr lang="en-US" altLang="en-US" sz="2400" i="1" kern="1200">
                            <a:latin typeface="Cambria Math" panose="02040503050406030204" pitchFamily="18" charset="0"/>
                            <a:ea typeface="Open Sans"/>
                          </a:rPr>
                        </m:ctrlPr>
                      </m:fPr>
                      <m:num>
                        <m:r>
                          <m:rPr>
                            <m:nor/>
                          </m:rPr>
                          <a:rPr lang="en-US" altLang="en-US" sz="2400" i="0" kern="1200">
                            <a:latin typeface="UTM Avo" panose="02040603050506020204" pitchFamily="18" charset="0"/>
                            <a:ea typeface="Open Sans"/>
                          </a:rPr>
                          <m:t>H</m:t>
                        </m:r>
                      </m:num>
                      <m:den>
                        <m:r>
                          <m:rPr>
                            <m:nor/>
                          </m:rPr>
                          <a:rPr lang="en-US" altLang="en-US" sz="2400" i="0" kern="1200">
                            <a:latin typeface="UTM Avo" panose="02040603050506020204" pitchFamily="18" charset="0"/>
                            <a:ea typeface="Open Sans"/>
                          </a:rPr>
                          <m:t>2</m:t>
                        </m:r>
                      </m:den>
                    </m:f>
                  </m:oMath>
                </a14:m>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bán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kính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đáy</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của</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khối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nước</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bằng</a:t>
                </a:r>
                <a:r>
                  <a:rPr lang="en-US" altLang="en-US" sz="2400" kern="1200" dirty="0">
                    <a:latin typeface="UTM Avo" panose="02040603050506020204" pitchFamily="18" charset="0"/>
                    <a:ea typeface="Open Sans"/>
                  </a:rPr>
                  <a:t> </a:t>
                </a:r>
                <a14:m>
                  <m:oMath xmlns:m="http://schemas.openxmlformats.org/officeDocument/2006/math">
                    <m:f>
                      <m:fPr>
                        <m:ctrlPr>
                          <a:rPr lang="en-US" altLang="en-US" sz="2400" i="1" kern="1200">
                            <a:latin typeface="Cambria Math" panose="02040503050406030204" pitchFamily="18" charset="0"/>
                            <a:ea typeface="Open Sans"/>
                          </a:rPr>
                        </m:ctrlPr>
                      </m:fPr>
                      <m:num>
                        <m:r>
                          <m:rPr>
                            <m:nor/>
                          </m:rPr>
                          <a:rPr lang="en-US" altLang="en-US" sz="2400" i="0" kern="1200">
                            <a:latin typeface="UTM Avo" panose="02040603050506020204" pitchFamily="18" charset="0"/>
                            <a:ea typeface="Open Sans"/>
                          </a:rPr>
                          <m:t>R</m:t>
                        </m:r>
                      </m:num>
                      <m:den>
                        <m:r>
                          <m:rPr>
                            <m:nor/>
                          </m:rPr>
                          <a:rPr lang="en-US" altLang="en-US" sz="2400" i="0" kern="1200">
                            <a:latin typeface="UTM Avo" panose="02040603050506020204" pitchFamily="18" charset="0"/>
                            <a:ea typeface="Open Sans"/>
                          </a:rPr>
                          <m:t>2</m:t>
                        </m:r>
                      </m:den>
                    </m:f>
                  </m:oMath>
                </a14:m>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Tính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theo</a:t>
                </a:r>
                <a:r>
                  <a:rPr lang="en-US" altLang="en-US" sz="2400" kern="1200" dirty="0">
                    <a:latin typeface="UTM Avo" panose="02040603050506020204" pitchFamily="18" charset="0"/>
                    <a:ea typeface="Open Sans"/>
                  </a:rPr>
                  <a:t> </a:t>
                </a:r>
                <a14:m>
                  <m:oMath xmlns:m="http://schemas.openxmlformats.org/officeDocument/2006/math">
                    <m:r>
                      <m:rPr>
                        <m:nor/>
                      </m:rPr>
                      <a:rPr lang="en-US" altLang="en-US" sz="2400" i="0" kern="1200">
                        <a:latin typeface="UTM Avo" panose="02040603050506020204" pitchFamily="18" charset="0"/>
                        <a:ea typeface="Open Sans"/>
                      </a:rPr>
                      <m:t>R</m:t>
                    </m:r>
                  </m:oMath>
                </a14:m>
                <a:r>
                  <a:rPr lang="en-US" altLang="en-US" sz="2400" kern="1200" dirty="0">
                    <a:latin typeface="UTM Avo" panose="02040603050506020204" pitchFamily="18" charset="0"/>
                    <a:ea typeface="Open Sans"/>
                  </a:rPr>
                  <a:t> và </a:t>
                </a:r>
                <a14:m>
                  <m:oMath xmlns:m="http://schemas.openxmlformats.org/officeDocument/2006/math">
                    <m:r>
                      <m:rPr>
                        <m:nor/>
                      </m:rPr>
                      <a:rPr lang="en-US" altLang="en-US" sz="2400" i="0" kern="1200">
                        <a:latin typeface="UTM Avo" panose="02040603050506020204" pitchFamily="18" charset="0"/>
                        <a:ea typeface="Open Sans"/>
                      </a:rPr>
                      <m:t>H</m:t>
                    </m:r>
                  </m:oMath>
                </a14:m>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thể</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tích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phần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không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chứa</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nước</a:t>
                </a:r>
                <a:r>
                  <a:rPr lang="en-US" altLang="en-US" sz="2400" kern="1200" dirty="0">
                    <a:latin typeface="UTM Avo" panose="02040603050506020204" pitchFamily="18" charset="0"/>
                    <a:ea typeface="Open Sans"/>
                  </a:rPr>
                  <a:t> của </a:t>
                </a:r>
                <a:r>
                  <a:rPr lang="en-US" altLang="en-US" sz="2400" kern="1200" dirty="0" err="1">
                    <a:latin typeface="UTM Avo" panose="02040603050506020204" pitchFamily="18" charset="0"/>
                    <a:ea typeface="Open Sans"/>
                  </a:rPr>
                  <a:t>chiếc</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ly</a:t>
                </a:r>
                <a:r>
                  <a:rPr lang="en-US" altLang="en-US" sz="2400" kern="1200" dirty="0">
                    <a:latin typeface="UTM Avo" panose="02040603050506020204" pitchFamily="18" charset="0"/>
                    <a:ea typeface="Open Sans"/>
                  </a:rPr>
                  <a:t> ở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43b.</a:t>
                </a:r>
                <a:endParaRPr lang="vi-VN" altLang="en-US" sz="2400" kern="1200" dirty="0">
                  <a:latin typeface="#9Slide03 AllRoundGothic" panose="020B0703020202020104" pitchFamily="34" charset="0"/>
                  <a:ea typeface="Open Sans"/>
                </a:endParaRPr>
              </a:p>
            </p:txBody>
          </p:sp>
        </mc:Choice>
        <mc:Fallback xmlns="">
          <p:sp>
            <p:nvSpPr>
              <p:cNvPr id="8" name="TextBox 7">
                <a:extLst>
                  <a:ext uri="{FF2B5EF4-FFF2-40B4-BE49-F238E27FC236}">
                    <a16:creationId xmlns:a16="http://schemas.microsoft.com/office/drawing/2014/main" id="{B15CBDC8-0710-6CAF-E139-79523680260B}"/>
                  </a:ext>
                </a:extLst>
              </p:cNvPr>
              <p:cNvSpPr txBox="1">
                <a:spLocks noRot="1" noChangeAspect="1" noMove="1" noResize="1" noEditPoints="1" noAdjustHandles="1" noChangeArrowheads="1" noChangeShapeType="1" noTextEdit="1"/>
              </p:cNvSpPr>
              <p:nvPr/>
            </p:nvSpPr>
            <p:spPr>
              <a:xfrm>
                <a:off x="295709" y="1673289"/>
                <a:ext cx="6806131" cy="4687822"/>
              </a:xfrm>
              <a:prstGeom prst="rect">
                <a:avLst/>
              </a:prstGeom>
              <a:blipFill>
                <a:blip r:embed="rId4"/>
                <a:stretch>
                  <a:fillRect l="-1434" r="-1344" b="-1560"/>
                </a:stretch>
              </a:blipFill>
            </p:spPr>
            <p:txBody>
              <a:bodyPr/>
              <a:lstStyle/>
              <a:p>
                <a:r>
                  <a:rPr lang="en-US">
                    <a:noFill/>
                  </a:rPr>
                  <a:t> </a:t>
                </a:r>
              </a:p>
            </p:txBody>
          </p:sp>
        </mc:Fallback>
      </mc:AlternateContent>
      <p:sp>
        <p:nvSpPr>
          <p:cNvPr id="7" name="Rectangle: Rounded Corners 6">
            <a:extLst>
              <a:ext uri="{FF2B5EF4-FFF2-40B4-BE49-F238E27FC236}">
                <a16:creationId xmlns:a16="http://schemas.microsoft.com/office/drawing/2014/main" id="{8ECF085B-0D00-DD66-2FBE-2876F821FF98}"/>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05</a:t>
            </a:r>
          </a:p>
        </p:txBody>
      </p:sp>
      <p:pic>
        <p:nvPicPr>
          <p:cNvPr id="3" name="Picture 2">
            <a:extLst>
              <a:ext uri="{FF2B5EF4-FFF2-40B4-BE49-F238E27FC236}">
                <a16:creationId xmlns:a16="http://schemas.microsoft.com/office/drawing/2014/main" id="{BFE4D45F-D461-C8AD-AAA5-F6DB5DF72D22}"/>
              </a:ext>
            </a:extLst>
          </p:cNvPr>
          <p:cNvPicPr>
            <a:picLocks noChangeAspect="1"/>
          </p:cNvPicPr>
          <p:nvPr/>
        </p:nvPicPr>
        <p:blipFill>
          <a:blip r:embed="rId5"/>
          <a:stretch>
            <a:fillRect/>
          </a:stretch>
        </p:blipFill>
        <p:spPr>
          <a:xfrm>
            <a:off x="7228081" y="1824892"/>
            <a:ext cx="4807197" cy="3797495"/>
          </a:xfrm>
          <a:prstGeom prst="rect">
            <a:avLst/>
          </a:prstGeom>
        </p:spPr>
      </p:pic>
    </p:spTree>
    <p:extLst>
      <p:ext uri="{BB962C8B-B14F-4D97-AF65-F5344CB8AC3E}">
        <p14:creationId xmlns:p14="http://schemas.microsoft.com/office/powerpoint/2010/main" val="2831975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CA249083-CE09-1204-4D0F-788ABD02B1D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84D0DEA-521C-11B0-D320-ABE612183B1B}"/>
              </a:ext>
            </a:extLst>
          </p:cNvPr>
          <p:cNvSpPr txBox="1"/>
          <p:nvPr/>
        </p:nvSpPr>
        <p:spPr>
          <a:xfrm>
            <a:off x="285549" y="1663129"/>
            <a:ext cx="11784531" cy="567848"/>
          </a:xfrm>
          <a:prstGeom prst="rect">
            <a:avLst/>
          </a:prstGeom>
          <a:noFill/>
        </p:spPr>
        <p:txBody>
          <a:bodyPr wrap="square">
            <a:spAutoFit/>
          </a:bodyPr>
          <a:lstStyle/>
          <a:p>
            <a:pPr algn="just">
              <a:lnSpc>
                <a:spcPct val="150000"/>
              </a:lnSpc>
            </a:pPr>
            <a:r>
              <a:rPr lang="en-US" sz="2400" dirty="0">
                <a:latin typeface="UTM Avo" panose="02040603050506020204" pitchFamily="18" charset="0"/>
                <a:ea typeface="Times New Roman" panose="02020603050405020304" pitchFamily="18" charset="0"/>
              </a:rPr>
              <a:t>	  </a:t>
            </a:r>
            <a:r>
              <a:rPr lang="vi-VN" sz="2400" b="1" dirty="0">
                <a:latin typeface="UTM Avo" panose="02040603050506020204" pitchFamily="18" charset="0"/>
                <a:ea typeface="Times New Roman" panose="02020603050405020304" pitchFamily="18" charset="0"/>
              </a:rPr>
              <a:t>Bài giải</a:t>
            </a:r>
          </a:p>
        </p:txBody>
      </p:sp>
      <p:sp>
        <p:nvSpPr>
          <p:cNvPr id="7" name="Rectangle: Rounded Corners 6">
            <a:extLst>
              <a:ext uri="{FF2B5EF4-FFF2-40B4-BE49-F238E27FC236}">
                <a16:creationId xmlns:a16="http://schemas.microsoft.com/office/drawing/2014/main" id="{F58C3AE0-EFD0-15BD-BB96-615FF44CAEAE}"/>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a:t>
            </a:r>
            <a:r>
              <a:rPr lang="en-US" sz="2400" b="1" dirty="0">
                <a:solidFill>
                  <a:srgbClr val="000000"/>
                </a:solidFill>
                <a:latin typeface="UTM Avo" panose="02040603050506020204" pitchFamily="18" charset="0"/>
              </a:rPr>
              <a:t>5</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35EB228-4CCB-757B-0283-422708A7A4E7}"/>
                  </a:ext>
                </a:extLst>
              </p:cNvPr>
              <p:cNvSpPr txBox="1"/>
              <p:nvPr/>
            </p:nvSpPr>
            <p:spPr>
              <a:xfrm>
                <a:off x="295709" y="2242249"/>
                <a:ext cx="11784531" cy="2314544"/>
              </a:xfrm>
              <a:prstGeom prst="rect">
                <a:avLst/>
              </a:prstGeom>
              <a:noFill/>
            </p:spPr>
            <p:txBody>
              <a:bodyPr wrap="square">
                <a:spAutoFit/>
              </a:bodyPr>
              <a:lstStyle/>
              <a:p>
                <a:pPr algn="just">
                  <a:spcAft>
                    <a:spcPts val="800"/>
                  </a:spcAft>
                </a:pPr>
                <a:r>
                  <a:rPr lang="fr-FR" sz="2400" dirty="0">
                    <a:latin typeface="UTM Avo" panose="02040603050506020204" pitchFamily="18" charset="0"/>
                    <a:ea typeface="Times New Roman" panose="02020603050405020304" pitchFamily="18" charset="0"/>
                    <a:cs typeface="Times New Roman" panose="02020603050405020304" pitchFamily="18" charset="0"/>
                  </a:rPr>
                  <a:t>Thể </a:t>
                </a:r>
                <a:r>
                  <a:rPr lang="fr-FR" sz="2400" dirty="0" err="1">
                    <a:latin typeface="UTM Avo" panose="02040603050506020204" pitchFamily="18" charset="0"/>
                    <a:ea typeface="Times New Roman" panose="02020603050405020304" pitchFamily="18" charset="0"/>
                    <a:cs typeface="Times New Roman" panose="02020603050405020304" pitchFamily="18" charset="0"/>
                  </a:rPr>
                  <a:t>tích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chiếc</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ly</a:t>
                </a:r>
                <a:r>
                  <a:rPr lang="fr-FR" sz="2400" dirty="0">
                    <a:latin typeface="UTM Avo" panose="02040603050506020204" pitchFamily="18" charset="0"/>
                    <a:ea typeface="Times New Roman" panose="02020603050405020304" pitchFamily="18" charset="0"/>
                    <a:cs typeface="Times New Roman" panose="02020603050405020304" pitchFamily="18" charset="0"/>
                  </a:rPr>
                  <a:t> là: </a:t>
                </a:r>
                <a14:m>
                  <m:oMath xmlns:m="http://schemas.openxmlformats.org/officeDocument/2006/math">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nor/>
                          </m:rPr>
                          <a:rPr lang="fr-FR" sz="2400" i="0">
                            <a:latin typeface="UTM Avo" panose="02040603050506020204" pitchFamily="18" charset="0"/>
                            <a:ea typeface="Calibri" panose="020F0502020204030204" pitchFamily="34" charset="0"/>
                            <a:cs typeface="Times New Roman" panose="02020603050405020304" pitchFamily="18" charset="0"/>
                          </a:rPr>
                          <m:t>1</m:t>
                        </m:r>
                      </m:num>
                      <m:den>
                        <m:r>
                          <m:rPr>
                            <m:nor/>
                          </m:rPr>
                          <a:rPr lang="fr-FR" sz="2400" i="0">
                            <a:latin typeface="UTM Avo" panose="02040603050506020204" pitchFamily="18" charset="0"/>
                            <a:ea typeface="Calibri" panose="020F0502020204030204" pitchFamily="34" charset="0"/>
                            <a:cs typeface="Times New Roman" panose="02020603050405020304" pitchFamily="18" charset="0"/>
                          </a:rPr>
                          <m:t>3</m:t>
                        </m:r>
                      </m:den>
                    </m:f>
                    <m:r>
                      <m:rPr>
                        <m:nor/>
                      </m:rPr>
                      <a:rPr lang="en-US" sz="2400" i="0">
                        <a:latin typeface="UTM Avo" panose="02040603050506020204" pitchFamily="18" charset="0"/>
                        <a:ea typeface="Calibri" panose="020F0502020204030204" pitchFamily="34" charset="0"/>
                        <a:cs typeface="Times New Roman" panose="02020603050405020304" pitchFamily="18" charset="0"/>
                      </a:rPr>
                      <m:t>π</m:t>
                    </m:r>
                    <m:r>
                      <m:rPr>
                        <m:nor/>
                      </m:rPr>
                      <a:rPr lang="en-US" sz="2400" b="0" i="0" smtClean="0">
                        <a:latin typeface="UTM Avo" panose="02040603050506020204" pitchFamily="18" charset="0"/>
                        <a:ea typeface="Calibri" panose="020F0502020204030204" pitchFamily="34" charset="0"/>
                        <a:cs typeface="Times New Roman" panose="02020603050405020304" pitchFamily="18" charset="0"/>
                      </a:rPr>
                      <m:t>R</m:t>
                    </m:r>
                    <m:r>
                      <m:rPr>
                        <m:nor/>
                      </m:rPr>
                      <a:rPr lang="fr-FR" sz="2400" baseline="30000">
                        <a:latin typeface="UTM Avo" panose="02040603050506020204" pitchFamily="18" charset="0"/>
                        <a:ea typeface="Times New Roman" panose="02020603050405020304" pitchFamily="18" charset="0"/>
                        <a:cs typeface="Times New Roman" panose="02020603050405020304" pitchFamily="18" charset="0"/>
                      </a:rPr>
                      <m:t>2</m:t>
                    </m:r>
                    <m:r>
                      <m:rPr>
                        <m:nor/>
                      </m:rPr>
                      <a:rPr lang="fr-FR" sz="2400" i="0">
                        <a:latin typeface="UTM Avo" panose="02040603050506020204" pitchFamily="18" charset="0"/>
                        <a:ea typeface="Calibri" panose="020F0502020204030204" pitchFamily="34" charset="0"/>
                        <a:cs typeface="Times New Roman" panose="02020603050405020304" pitchFamily="18" charset="0"/>
                      </a:rPr>
                      <m:t>H</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spcAft>
                    <a:spcPts val="800"/>
                  </a:spcAft>
                </a:pPr>
                <a:r>
                  <a:rPr lang="fr-FR" sz="2400" dirty="0" err="1">
                    <a:latin typeface="UTM Avo" panose="02040603050506020204" pitchFamily="18" charset="0"/>
                    <a:ea typeface="Times New Roman" panose="02020603050405020304" pitchFamily="18" charset="0"/>
                    <a:cs typeface="Times New Roman" panose="02020603050405020304" pitchFamily="18" charset="0"/>
                  </a:rPr>
                  <a:t>Thể</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tích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khối</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nước</a:t>
                </a:r>
                <a:r>
                  <a:rPr lang="fr-FR" sz="2400" dirty="0">
                    <a:latin typeface="UTM Avo" panose="02040603050506020204" pitchFamily="18" charset="0"/>
                    <a:ea typeface="Times New Roman" panose="02020603050405020304" pitchFamily="18" charset="0"/>
                    <a:cs typeface="Times New Roman" panose="02020603050405020304" pitchFamily="18" charset="0"/>
                  </a:rPr>
                  <a:t> là:  </a:t>
                </a:r>
                <a14:m>
                  <m:oMath xmlns:m="http://schemas.openxmlformats.org/officeDocument/2006/math">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3</m:t>
                        </m:r>
                      </m:den>
                    </m:f>
                    <m:r>
                      <m:rPr>
                        <m:nor/>
                      </m:rPr>
                      <a:rPr lang="fr-FR" sz="2400" i="0">
                        <a:latin typeface="UTM Avo" panose="02040603050506020204" pitchFamily="18" charset="0"/>
                        <a:ea typeface="Times New Roman" panose="02020603050405020304" pitchFamily="18" charset="0"/>
                        <a:cs typeface="Times New Roman" panose="02020603050405020304" pitchFamily="18" charset="0"/>
                      </a:rPr>
                      <m:t>π</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 . </m:t>
                    </m:r>
                    <m:sSup>
                      <m:sSup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R</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2</m:t>
                                </m:r>
                              </m:den>
                            </m:f>
                          </m:e>
                        </m:d>
                      </m:e>
                      <m:sup>
                        <m:r>
                          <m:rPr>
                            <m:nor/>
                          </m:rPr>
                          <a:rPr lang="fr-FR" sz="2400" baseline="30000">
                            <a:latin typeface="UTM Avo" panose="02040603050506020204" pitchFamily="18" charset="0"/>
                            <a:ea typeface="Times New Roman" panose="02020603050405020304" pitchFamily="18" charset="0"/>
                            <a:cs typeface="Times New Roman" panose="02020603050405020304" pitchFamily="18" charset="0"/>
                          </a:rPr>
                          <m:t>2</m:t>
                        </m:r>
                      </m:sup>
                    </m:sSup>
                    <m:r>
                      <m:rPr>
                        <m:nor/>
                      </m:rPr>
                      <a:rPr lang="fr-FR" sz="2400" i="0">
                        <a:latin typeface="UTM Avo" panose="02040603050506020204" pitchFamily="18" charset="0"/>
                        <a:ea typeface="Times New Roman" panose="02020603050405020304" pitchFamily="18" charset="0"/>
                        <a:cs typeface="Times New Roman" panose="02020603050405020304" pitchFamily="18" charset="0"/>
                      </a:rPr>
                      <m:t>.  </m:t>
                    </m:r>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H</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2</m:t>
                        </m:r>
                      </m:den>
                    </m:f>
                    <m:r>
                      <m:rPr>
                        <m:nor/>
                      </m:rPr>
                      <a:rPr lang="fr-FR" sz="2400" i="0">
                        <a:latin typeface="UTM Avo" panose="02040603050506020204" pitchFamily="18" charset="0"/>
                        <a:ea typeface="Times New Roman" panose="02020603050405020304" pitchFamily="18" charset="0"/>
                        <a:cs typeface="Times New Roman" panose="02020603050405020304" pitchFamily="18" charset="0"/>
                      </a:rPr>
                      <m:t>= </m:t>
                    </m:r>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24</m:t>
                        </m:r>
                      </m:den>
                    </m:f>
                    <m:r>
                      <m:rPr>
                        <m:nor/>
                      </m:rPr>
                      <a:rPr lang="fr-FR" sz="2400" i="0">
                        <a:latin typeface="UTM Avo" panose="02040603050506020204" pitchFamily="18" charset="0"/>
                        <a:ea typeface="Times New Roman" panose="02020603050405020304" pitchFamily="18" charset="0"/>
                        <a:cs typeface="Times New Roman" panose="02020603050405020304" pitchFamily="18" charset="0"/>
                      </a:rPr>
                      <m:t>π</m:t>
                    </m:r>
                    <m:r>
                      <m:rPr>
                        <m:nor/>
                      </m:rPr>
                      <a:rPr lang="en-US" sz="2400" i="0">
                        <a:latin typeface="UTM Avo" panose="02040603050506020204" pitchFamily="18" charset="0"/>
                        <a:ea typeface="Calibri" panose="020F0502020204030204" pitchFamily="34" charset="0"/>
                        <a:cs typeface="Times New Roman" panose="02020603050405020304" pitchFamily="18" charset="0"/>
                      </a:rPr>
                      <m:t>R</m:t>
                    </m:r>
                    <m:r>
                      <m:rPr>
                        <m:nor/>
                      </m:rPr>
                      <a:rPr lang="fr-FR" sz="2400" baseline="30000">
                        <a:latin typeface="UTM Avo" panose="02040603050506020204" pitchFamily="18" charset="0"/>
                        <a:ea typeface="Times New Roman" panose="02020603050405020304" pitchFamily="18" charset="0"/>
                        <a:cs typeface="Times New Roman" panose="02020603050405020304" pitchFamily="18" charset="0"/>
                      </a:rPr>
                      <m:t>2</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H</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spcAft>
                    <a:spcPts val="800"/>
                  </a:spcAft>
                </a:pPr>
                <a:r>
                  <a:rPr lang="fr-FR" sz="2400" dirty="0" err="1">
                    <a:latin typeface="UTM Avo" panose="02040603050506020204" pitchFamily="18" charset="0"/>
                    <a:ea typeface="Times New Roman" panose="02020603050405020304" pitchFamily="18" charset="0"/>
                    <a:cs typeface="Times New Roman" panose="02020603050405020304" pitchFamily="18" charset="0"/>
                  </a:rPr>
                  <a:t>Thể</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tích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phần</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không</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chứa</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nước</a:t>
                </a:r>
                <a:r>
                  <a:rPr lang="fr-FR" sz="2400" dirty="0">
                    <a:latin typeface="UTM Avo" panose="02040603050506020204" pitchFamily="18" charset="0"/>
                    <a:ea typeface="Times New Roman" panose="02020603050405020304" pitchFamily="18" charset="0"/>
                    <a:cs typeface="Times New Roman" panose="02020603050405020304" pitchFamily="18" charset="0"/>
                  </a:rPr>
                  <a:t> là:  </a:t>
                </a:r>
                <a14:m>
                  <m:oMath xmlns:m="http://schemas.openxmlformats.org/officeDocument/2006/math">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nor/>
                          </m:rPr>
                          <a:rPr lang="fr-FR" sz="2400" i="0">
                            <a:latin typeface="UTM Avo" panose="02040603050506020204" pitchFamily="18" charset="0"/>
                            <a:ea typeface="Calibri" panose="020F0502020204030204" pitchFamily="34" charset="0"/>
                            <a:cs typeface="Times New Roman" panose="02020603050405020304" pitchFamily="18" charset="0"/>
                          </a:rPr>
                          <m:t>1</m:t>
                        </m:r>
                      </m:num>
                      <m:den>
                        <m:r>
                          <m:rPr>
                            <m:nor/>
                          </m:rPr>
                          <a:rPr lang="fr-FR" sz="2400" i="0">
                            <a:latin typeface="UTM Avo" panose="02040603050506020204" pitchFamily="18" charset="0"/>
                            <a:ea typeface="Calibri" panose="020F0502020204030204" pitchFamily="34" charset="0"/>
                            <a:cs typeface="Times New Roman" panose="02020603050405020304" pitchFamily="18" charset="0"/>
                          </a:rPr>
                          <m:t>3</m:t>
                        </m:r>
                      </m:den>
                    </m:f>
                    <m:r>
                      <m:rPr>
                        <m:nor/>
                      </m:rPr>
                      <a:rPr lang="en-US" sz="2400" i="0">
                        <a:latin typeface="UTM Avo" panose="02040603050506020204" pitchFamily="18" charset="0"/>
                        <a:ea typeface="Calibri" panose="020F0502020204030204" pitchFamily="34" charset="0"/>
                        <a:cs typeface="Times New Roman" panose="02020603050405020304" pitchFamily="18" charset="0"/>
                      </a:rPr>
                      <m:t>πR</m:t>
                    </m:r>
                    <m:r>
                      <m:rPr>
                        <m:nor/>
                      </m:rPr>
                      <a:rPr lang="fr-FR" sz="2400" baseline="30000">
                        <a:latin typeface="UTM Avo" panose="02040603050506020204" pitchFamily="18" charset="0"/>
                        <a:ea typeface="Times New Roman" panose="02020603050405020304" pitchFamily="18" charset="0"/>
                        <a:cs typeface="Times New Roman" panose="02020603050405020304" pitchFamily="18" charset="0"/>
                      </a:rPr>
                      <m:t>2</m:t>
                    </m:r>
                    <m:r>
                      <m:rPr>
                        <m:nor/>
                      </m:rPr>
                      <a:rPr lang="fr-FR" sz="2400" i="0">
                        <a:latin typeface="UTM Avo" panose="02040603050506020204" pitchFamily="18" charset="0"/>
                        <a:ea typeface="Calibri" panose="020F0502020204030204" pitchFamily="34" charset="0"/>
                        <a:cs typeface="Times New Roman" panose="02020603050405020304" pitchFamily="18" charset="0"/>
                      </a:rPr>
                      <m:t>H</m:t>
                    </m:r>
                    <m:r>
                      <a:rPr lang="fr-FR" sz="2400" i="1">
                        <a:latin typeface="Cambria Math" panose="02040503050406030204" pitchFamily="18" charset="0"/>
                        <a:ea typeface="Calibri" panose="020F0502020204030204" pitchFamily="34" charset="0"/>
                        <a:cs typeface="Times New Roman" panose="02020603050405020304" pitchFamily="18" charset="0"/>
                      </a:rPr>
                      <m:t>−</m:t>
                    </m:r>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24</m:t>
                        </m:r>
                      </m:den>
                    </m:f>
                    <m:r>
                      <m:rPr>
                        <m:nor/>
                      </m:rPr>
                      <a:rPr lang="fr-FR" sz="2400" i="0">
                        <a:latin typeface="UTM Avo" panose="02040603050506020204" pitchFamily="18" charset="0"/>
                        <a:ea typeface="Times New Roman" panose="02020603050405020304" pitchFamily="18" charset="0"/>
                        <a:cs typeface="Times New Roman" panose="02020603050405020304" pitchFamily="18" charset="0"/>
                      </a:rPr>
                      <m:t>π</m:t>
                    </m:r>
                    <m:r>
                      <m:rPr>
                        <m:nor/>
                      </m:rPr>
                      <a:rPr lang="en-US" sz="2400" i="0">
                        <a:latin typeface="UTM Avo" panose="02040603050506020204" pitchFamily="18" charset="0"/>
                        <a:ea typeface="Calibri" panose="020F0502020204030204" pitchFamily="34" charset="0"/>
                        <a:cs typeface="Times New Roman" panose="02020603050405020304" pitchFamily="18" charset="0"/>
                      </a:rPr>
                      <m:t>R</m:t>
                    </m:r>
                    <m:r>
                      <m:rPr>
                        <m:nor/>
                      </m:rPr>
                      <a:rPr lang="fr-FR" sz="2400" baseline="30000">
                        <a:latin typeface="UTM Avo" panose="02040603050506020204" pitchFamily="18" charset="0"/>
                        <a:ea typeface="Times New Roman" panose="02020603050405020304" pitchFamily="18" charset="0"/>
                        <a:cs typeface="Times New Roman" panose="02020603050405020304" pitchFamily="18" charset="0"/>
                      </a:rPr>
                      <m:t>2</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H</m:t>
                    </m:r>
                    <m:r>
                      <a:rPr lang="fr-FR" sz="24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7</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24</m:t>
                        </m:r>
                      </m:den>
                    </m:f>
                    <m:r>
                      <m:rPr>
                        <m:nor/>
                      </m:rPr>
                      <a:rPr lang="en-US" sz="2400" i="0">
                        <a:latin typeface="UTM Avo" panose="02040603050506020204" pitchFamily="18" charset="0"/>
                        <a:ea typeface="Calibri" panose="020F0502020204030204" pitchFamily="34" charset="0"/>
                        <a:cs typeface="Times New Roman" panose="02020603050405020304" pitchFamily="18" charset="0"/>
                      </a:rPr>
                      <m:t>πR</m:t>
                    </m:r>
                    <m:r>
                      <m:rPr>
                        <m:nor/>
                      </m:rPr>
                      <a:rPr lang="fr-FR" sz="2400" baseline="30000">
                        <a:latin typeface="UTM Avo" panose="02040603050506020204" pitchFamily="18" charset="0"/>
                        <a:ea typeface="Times New Roman" panose="02020603050405020304" pitchFamily="18" charset="0"/>
                        <a:cs typeface="Times New Roman" panose="02020603050405020304" pitchFamily="18" charset="0"/>
                      </a:rPr>
                      <m:t>2</m:t>
                    </m:r>
                    <m:r>
                      <m:rPr>
                        <m:nor/>
                      </m:rPr>
                      <a:rPr lang="fr-FR" sz="2400" i="0">
                        <a:latin typeface="UTM Avo" panose="02040603050506020204" pitchFamily="18" charset="0"/>
                        <a:ea typeface="Calibri" panose="020F0502020204030204" pitchFamily="34" charset="0"/>
                        <a:cs typeface="Times New Roman" panose="02020603050405020304" pitchFamily="18" charset="0"/>
                      </a:rPr>
                      <m:t>H</m:t>
                    </m:r>
                    <m:r>
                      <m:rPr>
                        <m:nor/>
                      </m:rPr>
                      <a:rPr lang="en-US" sz="2400" b="0" i="0" smtClean="0">
                        <a:latin typeface="UTM Avo" panose="02040603050506020204" pitchFamily="18" charset="0"/>
                        <a:ea typeface="Calibri" panose="020F0502020204030204" pitchFamily="34" charset="0"/>
                        <a:cs typeface="Times New Roman" panose="02020603050405020304" pitchFamily="18" charset="0"/>
                      </a:rPr>
                      <m:t>.</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135EB228-4CCB-757B-0283-422708A7A4E7}"/>
                  </a:ext>
                </a:extLst>
              </p:cNvPr>
              <p:cNvSpPr txBox="1">
                <a:spLocks noRot="1" noChangeAspect="1" noMove="1" noResize="1" noEditPoints="1" noAdjustHandles="1" noChangeArrowheads="1" noChangeShapeType="1" noTextEdit="1"/>
              </p:cNvSpPr>
              <p:nvPr/>
            </p:nvSpPr>
            <p:spPr>
              <a:xfrm>
                <a:off x="295709" y="2242249"/>
                <a:ext cx="11784531" cy="2314544"/>
              </a:xfrm>
              <a:prstGeom prst="rect">
                <a:avLst/>
              </a:prstGeom>
              <a:blipFill>
                <a:blip r:embed="rId4"/>
                <a:stretch>
                  <a:fillRect l="-828"/>
                </a:stretch>
              </a:blipFill>
            </p:spPr>
            <p:txBody>
              <a:bodyPr/>
              <a:lstStyle/>
              <a:p>
                <a:r>
                  <a:rPr lang="en-US">
                    <a:noFill/>
                  </a:rPr>
                  <a:t> </a:t>
                </a:r>
              </a:p>
            </p:txBody>
          </p:sp>
        </mc:Fallback>
      </mc:AlternateContent>
    </p:spTree>
    <p:extLst>
      <p:ext uri="{BB962C8B-B14F-4D97-AF65-F5344CB8AC3E}">
        <p14:creationId xmlns:p14="http://schemas.microsoft.com/office/powerpoint/2010/main" val="3810404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CE1CB65A-A38F-9B68-EAAD-DEA4EC01783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B7EF50F-2C0C-2B45-812E-1667AFA04DD1}"/>
              </a:ext>
            </a:extLst>
          </p:cNvPr>
          <p:cNvSpPr txBox="1"/>
          <p:nvPr/>
        </p:nvSpPr>
        <p:spPr>
          <a:xfrm>
            <a:off x="295709" y="1673289"/>
            <a:ext cx="7771331" cy="2240742"/>
          </a:xfrm>
          <a:prstGeom prst="rect">
            <a:avLst/>
          </a:prstGeom>
          <a:noFill/>
        </p:spPr>
        <p:txBody>
          <a:bodyPr wrap="square">
            <a:spAutoFit/>
          </a:bodyPr>
          <a:lstStyle/>
          <a:p>
            <a:pPr algn="just" defTabSz="457200" eaLnBrk="0" fontAlgn="base" hangingPunct="0">
              <a:lnSpc>
                <a:spcPct val="150000"/>
              </a:lnSpc>
              <a:spcBef>
                <a:spcPct val="0"/>
              </a:spcBef>
              <a:spcAft>
                <a:spcPct val="0"/>
              </a:spcAft>
              <a:buClrTx/>
            </a:pPr>
            <a:r>
              <a:rPr lang="en-US" sz="2400" dirty="0">
                <a:latin typeface="UTM Avo" panose="02040603050506020204" pitchFamily="18" charset="0"/>
                <a:ea typeface="Times New Roman" panose="02020603050405020304" pitchFamily="18" charset="0"/>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44 </a:t>
            </a:r>
            <a:r>
              <a:rPr lang="en-US" altLang="en-US" sz="2400" kern="1200" dirty="0" err="1">
                <a:latin typeface="UTM Avo" panose="02040603050506020204" pitchFamily="18" charset="0"/>
                <a:ea typeface="Open Sans"/>
              </a:rPr>
              <a:t>mô</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tả</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cách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người</a:t>
            </a:r>
            <a:r>
              <a:rPr lang="en-US" altLang="en-US" sz="2400" kern="1200" dirty="0">
                <a:latin typeface="UTM Avo" panose="02040603050506020204" pitchFamily="18" charset="0"/>
                <a:ea typeface="Open Sans"/>
              </a:rPr>
              <a:t> ta </a:t>
            </a:r>
            <a:r>
              <a:rPr lang="en-US" altLang="en-US" sz="2400" kern="1200" dirty="0" err="1">
                <a:latin typeface="UTM Avo" panose="02040603050506020204" pitchFamily="18" charset="0"/>
                <a:ea typeface="Open Sans"/>
              </a:rPr>
              <a:t>cắt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bỏ</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từ</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một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khối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gỗ</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dạng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lập</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phương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cạnh</a:t>
            </a:r>
            <a:r>
              <a:rPr lang="en-US" altLang="en-US" sz="2400" kern="1200" dirty="0">
                <a:latin typeface="UTM Avo" panose="02040603050506020204" pitchFamily="18" charset="0"/>
                <a:ea typeface="Open Sans"/>
              </a:rPr>
              <a:t> a </a:t>
            </a:r>
            <a:r>
              <a:rPr lang="en-US" altLang="en-US" sz="2400" kern="1200" dirty="0" err="1">
                <a:latin typeface="UTM Avo" panose="02040603050506020204" pitchFamily="18" charset="0"/>
                <a:ea typeface="Open Sans"/>
              </a:rPr>
              <a:t>để</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được</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một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khối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gỗ</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dạng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nón</a:t>
            </a:r>
            <a:r>
              <a:rPr lang="en-US" altLang="en-US" sz="2400" kern="1200" dirty="0">
                <a:latin typeface="UTM Avo" panose="02040603050506020204" pitchFamily="18" charset="0"/>
                <a:ea typeface="Open Sans"/>
              </a:rPr>
              <a:t>. Tính </a:t>
            </a:r>
            <a:r>
              <a:rPr lang="en-US" altLang="en-US" sz="2400" kern="1200" dirty="0" err="1">
                <a:latin typeface="UTM Avo" panose="02040603050506020204" pitchFamily="18" charset="0"/>
                <a:ea typeface="Open Sans"/>
              </a:rPr>
              <a:t>thể</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tích</a:t>
            </a:r>
            <a:r>
              <a:rPr lang="en-US" altLang="en-US" sz="2400" kern="1200" dirty="0">
                <a:latin typeface="UTM Avo" panose="02040603050506020204" pitchFamily="18" charset="0"/>
                <a:ea typeface="Open Sans"/>
              </a:rPr>
              <a:t> của </a:t>
            </a:r>
            <a:r>
              <a:rPr lang="en-US" altLang="en-US" sz="2400" kern="1200" dirty="0" err="1">
                <a:latin typeface="UTM Avo" panose="02040603050506020204" pitchFamily="18" charset="0"/>
                <a:ea typeface="Open Sans"/>
              </a:rPr>
              <a:t>phần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gỗ</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bị</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cắt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bỏ</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theo</a:t>
            </a:r>
            <a:r>
              <a:rPr lang="en-US" altLang="en-US" sz="2400" kern="1200" dirty="0">
                <a:latin typeface="UTM Avo" panose="02040603050506020204" pitchFamily="18" charset="0"/>
                <a:ea typeface="Open Sans"/>
              </a:rPr>
              <a:t> a.</a:t>
            </a:r>
            <a:endParaRPr lang="vi-VN" altLang="en-US" sz="2400" kern="1200" dirty="0">
              <a:latin typeface="#9Slide03 AllRoundGothic" panose="020B0703020202020104" pitchFamily="34" charset="0"/>
              <a:ea typeface="Open Sans"/>
            </a:endParaRPr>
          </a:p>
        </p:txBody>
      </p:sp>
      <p:sp>
        <p:nvSpPr>
          <p:cNvPr id="7" name="Rectangle: Rounded Corners 6">
            <a:extLst>
              <a:ext uri="{FF2B5EF4-FFF2-40B4-BE49-F238E27FC236}">
                <a16:creationId xmlns:a16="http://schemas.microsoft.com/office/drawing/2014/main" id="{323B5B28-11D4-8100-951E-556B6B6EABFF}"/>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06</a:t>
            </a:r>
          </a:p>
        </p:txBody>
      </p:sp>
      <p:pic>
        <p:nvPicPr>
          <p:cNvPr id="4" name="Picture 3">
            <a:extLst>
              <a:ext uri="{FF2B5EF4-FFF2-40B4-BE49-F238E27FC236}">
                <a16:creationId xmlns:a16="http://schemas.microsoft.com/office/drawing/2014/main" id="{0DCACAE7-17C5-34AD-D9C5-881AA2F504FD}"/>
              </a:ext>
            </a:extLst>
          </p:cNvPr>
          <p:cNvPicPr>
            <a:picLocks noChangeAspect="1"/>
          </p:cNvPicPr>
          <p:nvPr/>
        </p:nvPicPr>
        <p:blipFill>
          <a:blip r:embed="rId4"/>
          <a:stretch>
            <a:fillRect/>
          </a:stretch>
        </p:blipFill>
        <p:spPr>
          <a:xfrm>
            <a:off x="8226894" y="1509936"/>
            <a:ext cx="3238666" cy="3664138"/>
          </a:xfrm>
          <a:prstGeom prst="rect">
            <a:avLst/>
          </a:prstGeom>
        </p:spPr>
      </p:pic>
    </p:spTree>
    <p:extLst>
      <p:ext uri="{BB962C8B-B14F-4D97-AF65-F5344CB8AC3E}">
        <p14:creationId xmlns:p14="http://schemas.microsoft.com/office/powerpoint/2010/main" val="65176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69B08942-1D2E-8178-2C96-A6EB68843CA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F0A451-D1C5-DE8E-9398-C13525F42CE7}"/>
              </a:ext>
            </a:extLst>
          </p:cNvPr>
          <p:cNvSpPr txBox="1"/>
          <p:nvPr/>
        </p:nvSpPr>
        <p:spPr>
          <a:xfrm>
            <a:off x="285549" y="1663129"/>
            <a:ext cx="11784531" cy="567848"/>
          </a:xfrm>
          <a:prstGeom prst="rect">
            <a:avLst/>
          </a:prstGeom>
          <a:noFill/>
        </p:spPr>
        <p:txBody>
          <a:bodyPr wrap="square">
            <a:spAutoFit/>
          </a:bodyPr>
          <a:lstStyle/>
          <a:p>
            <a:pPr algn="just">
              <a:lnSpc>
                <a:spcPct val="150000"/>
              </a:lnSpc>
            </a:pPr>
            <a:r>
              <a:rPr lang="en-US" sz="2400" dirty="0">
                <a:latin typeface="UTM Avo" panose="02040603050506020204" pitchFamily="18" charset="0"/>
                <a:ea typeface="Times New Roman" panose="02020603050405020304" pitchFamily="18" charset="0"/>
              </a:rPr>
              <a:t>	  </a:t>
            </a:r>
            <a:r>
              <a:rPr lang="vi-VN" sz="2400" b="1" dirty="0">
                <a:latin typeface="UTM Avo" panose="02040603050506020204" pitchFamily="18" charset="0"/>
                <a:ea typeface="Times New Roman" panose="02020603050405020304" pitchFamily="18" charset="0"/>
              </a:rPr>
              <a:t>Bài giải</a:t>
            </a:r>
          </a:p>
        </p:txBody>
      </p:sp>
      <p:sp>
        <p:nvSpPr>
          <p:cNvPr id="7" name="Rectangle: Rounded Corners 6">
            <a:extLst>
              <a:ext uri="{FF2B5EF4-FFF2-40B4-BE49-F238E27FC236}">
                <a16:creationId xmlns:a16="http://schemas.microsoft.com/office/drawing/2014/main" id="{88E9744E-6147-039B-FB50-EDB9217D411D}"/>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a:t>
            </a:r>
            <a:r>
              <a:rPr lang="en-US" sz="2400" b="1" dirty="0">
                <a:solidFill>
                  <a:srgbClr val="000000"/>
                </a:solidFill>
                <a:latin typeface="UTM Avo" panose="02040603050506020204" pitchFamily="18" charset="0"/>
              </a:rPr>
              <a:t>6</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645A9B5-6594-9183-7D5A-FFF62A38A1C4}"/>
                  </a:ext>
                </a:extLst>
              </p:cNvPr>
              <p:cNvSpPr txBox="1"/>
              <p:nvPr/>
            </p:nvSpPr>
            <p:spPr>
              <a:xfrm>
                <a:off x="667185" y="2151444"/>
                <a:ext cx="7276666" cy="4155305"/>
              </a:xfrm>
              <a:prstGeom prst="rect">
                <a:avLst/>
              </a:prstGeom>
              <a:noFill/>
            </p:spPr>
            <p:txBody>
              <a:bodyPr wrap="square">
                <a:spAutoFit/>
              </a:bodyPr>
              <a:lstStyle/>
              <a:p>
                <a:pPr algn="ctr">
                  <a:lnSpc>
                    <a:spcPct val="150000"/>
                  </a:lnSpc>
                  <a:spcAft>
                    <a:spcPts val="800"/>
                  </a:spcAft>
                </a:pPr>
                <a:r>
                  <a:rPr lang="fr-FR" sz="2400" dirty="0">
                    <a:latin typeface="UTM Avo" panose="02040603050506020204" pitchFamily="18" charset="0"/>
                    <a:ea typeface="Times New Roman" panose="02020603050405020304" pitchFamily="18" charset="0"/>
                    <a:cs typeface="Times New Roman" panose="02020603050405020304" pitchFamily="18" charset="0"/>
                  </a:rPr>
                  <a:t>Thể </a:t>
                </a:r>
                <a:r>
                  <a:rPr lang="fr-FR" sz="2400" dirty="0" err="1">
                    <a:latin typeface="UTM Avo" panose="02040603050506020204" pitchFamily="18" charset="0"/>
                    <a:ea typeface="Times New Roman" panose="02020603050405020304" pitchFamily="18" charset="0"/>
                    <a:cs typeface="Times New Roman" panose="02020603050405020304" pitchFamily="18" charset="0"/>
                  </a:rPr>
                  <a:t>tích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hình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lập</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phương</a:t>
                </a:r>
                <a:r>
                  <a:rPr lang="fr-FR" sz="2400" dirty="0">
                    <a:latin typeface="UTM Avo" panose="02040603050506020204" pitchFamily="18" charset="0"/>
                    <a:ea typeface="Times New Roman" panose="02020603050405020304" pitchFamily="18" charset="0"/>
                    <a:cs typeface="Times New Roman" panose="02020603050405020304" pitchFamily="18" charset="0"/>
                  </a:rPr>
                  <a:t> là: </a:t>
                </a:r>
                <a14:m>
                  <m:oMath xmlns:m="http://schemas.openxmlformats.org/officeDocument/2006/math">
                    <m:r>
                      <m:rPr>
                        <m:nor/>
                      </m:rPr>
                      <a:rPr lang="en-US" sz="2400" i="0">
                        <a:latin typeface="UTM Avo" panose="02040603050506020204" pitchFamily="18" charset="0"/>
                        <a:ea typeface="Times New Roman" panose="02020603050405020304" pitchFamily="18" charset="0"/>
                        <a:cs typeface="Times New Roman" panose="02020603050405020304" pitchFamily="18" charset="0"/>
                      </a:rPr>
                      <m:t>a</m:t>
                    </m:r>
                    <m:r>
                      <m:rPr>
                        <m:nor/>
                      </m:rPr>
                      <a:rPr lang="fr-FR" sz="2400" baseline="30000">
                        <a:latin typeface="UTM Avo" panose="02040603050506020204" pitchFamily="18" charset="0"/>
                        <a:ea typeface="Times New Roman" panose="02020603050405020304" pitchFamily="18" charset="0"/>
                        <a:cs typeface="Times New Roman" panose="02020603050405020304" pitchFamily="18" charset="0"/>
                      </a:rPr>
                      <m:t>3</m:t>
                    </m:r>
                  </m:oMath>
                </a14:m>
                <a:endParaRPr lang="fr-FR" sz="2400" dirty="0">
                  <a:latin typeface="UTM Avo" panose="02040603050506020204" pitchFamily="18" charset="0"/>
                  <a:ea typeface="Times New Roman" panose="02020603050405020304" pitchFamily="18" charset="0"/>
                  <a:cs typeface="Times New Roman" panose="02020603050405020304" pitchFamily="18" charset="0"/>
                </a:endParaRPr>
              </a:p>
              <a:p>
                <a:pPr algn="ctr">
                  <a:lnSpc>
                    <a:spcPct val="150000"/>
                  </a:lnSpc>
                  <a:spcAft>
                    <a:spcPts val="800"/>
                  </a:spcAft>
                </a:pPr>
                <a:r>
                  <a:rPr lang="fr-FR" sz="2400" dirty="0" err="1">
                    <a:latin typeface="UTM Avo" panose="02040603050506020204" pitchFamily="18" charset="0"/>
                    <a:ea typeface="Times New Roman" panose="02020603050405020304" pitchFamily="18" charset="0"/>
                    <a:cs typeface="Times New Roman" panose="02020603050405020304" pitchFamily="18" charset="0"/>
                  </a:rPr>
                  <a:t>Thể</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tích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khối</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gỗ</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hình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nón</a:t>
                </a:r>
                <a:r>
                  <a:rPr lang="fr-FR" sz="2400" dirty="0">
                    <a:latin typeface="UTM Avo" panose="02040603050506020204" pitchFamily="18" charset="0"/>
                    <a:ea typeface="Times New Roman" panose="02020603050405020304" pitchFamily="18" charset="0"/>
                    <a:cs typeface="Times New Roman" panose="02020603050405020304" pitchFamily="18" charset="0"/>
                  </a:rPr>
                  <a:t> là: </a:t>
                </a:r>
              </a:p>
              <a:p>
                <a:pPr algn="ctr">
                  <a:lnSpc>
                    <a:spcPct val="150000"/>
                  </a:lnSpc>
                  <a:spcAft>
                    <a:spcPts val="800"/>
                  </a:spcAft>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3</m:t>
                          </m:r>
                        </m:den>
                      </m:f>
                      <m:r>
                        <m:rPr>
                          <m:nor/>
                        </m:rPr>
                        <a:rPr lang="fr-FR" sz="2400" i="0">
                          <a:latin typeface="UTM Avo" panose="02040603050506020204" pitchFamily="18" charset="0"/>
                          <a:ea typeface="Times New Roman" panose="02020603050405020304" pitchFamily="18" charset="0"/>
                          <a:cs typeface="Times New Roman" panose="02020603050405020304" pitchFamily="18" charset="0"/>
                        </a:rPr>
                        <m:t>π</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 . </m:t>
                      </m:r>
                      <m:sSup>
                        <m:sSup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a</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2</m:t>
                                  </m:r>
                                </m:den>
                              </m:f>
                            </m:e>
                          </m:d>
                        </m:e>
                        <m:sup>
                          <m:r>
                            <m:rPr>
                              <m:nor/>
                            </m:rPr>
                            <a:rPr lang="en-US" sz="2400" b="0" i="0" baseline="30000" smtClean="0">
                              <a:latin typeface="UTM Avo" panose="02040603050506020204" pitchFamily="18" charset="0"/>
                              <a:ea typeface="Times New Roman" panose="02020603050405020304" pitchFamily="18" charset="0"/>
                              <a:cs typeface="Times New Roman" panose="02020603050405020304" pitchFamily="18" charset="0"/>
                            </a:rPr>
                            <m:t>2</m:t>
                          </m:r>
                        </m:sup>
                      </m:sSup>
                      <m:r>
                        <m:rPr>
                          <m:nor/>
                        </m:rPr>
                        <a:rPr lang="fr-FR" sz="2400" i="0">
                          <a:latin typeface="UTM Avo" panose="02040603050506020204" pitchFamily="18" charset="0"/>
                          <a:ea typeface="Times New Roman" panose="02020603050405020304" pitchFamily="18" charset="0"/>
                          <a:cs typeface="Times New Roman" panose="02020603050405020304" pitchFamily="18" charset="0"/>
                        </a:rPr>
                        <m:t>.</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a</m:t>
                      </m:r>
                      <m:r>
                        <m:rPr>
                          <m:nor/>
                        </m:rPr>
                        <a:rPr lang="en-US" sz="2400" b="0" i="0" smtClean="0">
                          <a:latin typeface="UTM Avo" panose="02040603050506020204" pitchFamily="18" charset="0"/>
                          <a:ea typeface="Times New Roman" panose="02020603050405020304" pitchFamily="18" charset="0"/>
                          <a:cs typeface="Times New Roman" panose="02020603050405020304" pitchFamily="18" charset="0"/>
                        </a:rPr>
                        <m:t> </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m:t>
                      </m:r>
                      <m:r>
                        <m:rPr>
                          <m:nor/>
                        </m:rPr>
                        <a:rPr lang="en-US" sz="2400" b="0" i="0" smtClean="0">
                          <a:latin typeface="UTM Avo" panose="02040603050506020204" pitchFamily="18" charset="0"/>
                          <a:ea typeface="Times New Roman" panose="02020603050405020304" pitchFamily="18" charset="0"/>
                          <a:cs typeface="Times New Roman" panose="02020603050405020304" pitchFamily="18" charset="0"/>
                        </a:rPr>
                        <m:t> </m:t>
                      </m:r>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12</m:t>
                          </m:r>
                        </m:den>
                      </m:f>
                      <m:r>
                        <m:rPr>
                          <m:nor/>
                        </m:rPr>
                        <a:rPr lang="fr-FR" sz="2400" i="0">
                          <a:latin typeface="UTM Avo" panose="02040603050506020204" pitchFamily="18" charset="0"/>
                          <a:ea typeface="Times New Roman" panose="02020603050405020304" pitchFamily="18" charset="0"/>
                          <a:cs typeface="Times New Roman" panose="02020603050405020304" pitchFamily="18" charset="0"/>
                        </a:rPr>
                        <m:t>π</m:t>
                      </m:r>
                      <m:r>
                        <m:rPr>
                          <m:nor/>
                        </m:rPr>
                        <a:rPr lang="en-US" sz="2400" i="0">
                          <a:latin typeface="UTM Avo" panose="02040603050506020204" pitchFamily="18" charset="0"/>
                          <a:ea typeface="Times New Roman" panose="02020603050405020304" pitchFamily="18" charset="0"/>
                          <a:cs typeface="Times New Roman" panose="02020603050405020304" pitchFamily="18" charset="0"/>
                        </a:rPr>
                        <m:t>a</m:t>
                      </m:r>
                      <m:r>
                        <m:rPr>
                          <m:nor/>
                        </m:rPr>
                        <a:rPr lang="fr-FR" sz="2400" baseline="30000">
                          <a:latin typeface="UTM Avo" panose="02040603050506020204" pitchFamily="18" charset="0"/>
                          <a:ea typeface="Times New Roman" panose="02020603050405020304" pitchFamily="18" charset="0"/>
                          <a:cs typeface="Times New Roman" panose="02020603050405020304" pitchFamily="18" charset="0"/>
                        </a:rPr>
                        <m:t>3</m:t>
                      </m:r>
                    </m:oMath>
                  </m:oMathPara>
                </a14:m>
                <a:endParaRPr lang="fr-FR" sz="2400" dirty="0">
                  <a:latin typeface="UTM Avo" panose="02040603050506020204" pitchFamily="18" charset="0"/>
                  <a:ea typeface="Times New Roman" panose="02020603050405020304" pitchFamily="18" charset="0"/>
                  <a:cs typeface="Times New Roman" panose="02020603050405020304" pitchFamily="18" charset="0"/>
                </a:endParaRPr>
              </a:p>
              <a:p>
                <a:pPr algn="ctr">
                  <a:lnSpc>
                    <a:spcPct val="150000"/>
                  </a:lnSpc>
                  <a:spcAft>
                    <a:spcPts val="800"/>
                  </a:spcAft>
                </a:pPr>
                <a:r>
                  <a:rPr lang="fr-FR" sz="2400" dirty="0" err="1">
                    <a:latin typeface="UTM Avo" panose="02040603050506020204" pitchFamily="18" charset="0"/>
                    <a:ea typeface="Times New Roman" panose="02020603050405020304" pitchFamily="18" charset="0"/>
                    <a:cs typeface="Times New Roman" panose="02020603050405020304" pitchFamily="18" charset="0"/>
                  </a:rPr>
                  <a:t>Thể</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tích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phần</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gỗ</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bị</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cắt</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bỏ</a:t>
                </a:r>
                <a:r>
                  <a:rPr lang="fr-FR" sz="2400" dirty="0">
                    <a:latin typeface="UTM Avo" panose="02040603050506020204" pitchFamily="18" charset="0"/>
                    <a:ea typeface="Times New Roman" panose="02020603050405020304" pitchFamily="18" charset="0"/>
                    <a:cs typeface="Times New Roman" panose="02020603050405020304" pitchFamily="18" charset="0"/>
                  </a:rPr>
                  <a:t> là: </a:t>
                </a:r>
                <a:endParaRPr lang="en-US" sz="2400" b="0" i="0" dirty="0">
                  <a:latin typeface="UTM Avo" panose="02040603050506020204" pitchFamily="18" charset="0"/>
                  <a:ea typeface="Times New Roman" panose="02020603050405020304" pitchFamily="18" charset="0"/>
                  <a:cs typeface="Times New Roman" panose="02020603050405020304" pitchFamily="18" charset="0"/>
                </a:endParaRPr>
              </a:p>
              <a:p>
                <a:pPr algn="ctr">
                  <a:lnSpc>
                    <a:spcPct val="150000"/>
                  </a:lnSpc>
                  <a:spcAft>
                    <a:spcPts val="800"/>
                  </a:spcAft>
                </a:pPr>
                <a14:m>
                  <m:oMath xmlns:m="http://schemas.openxmlformats.org/officeDocument/2006/math">
                    <m:r>
                      <m:rPr>
                        <m:nor/>
                      </m:rPr>
                      <a:rPr lang="en-US" sz="2400" b="0" i="0" smtClean="0">
                        <a:latin typeface="UTM Avo" panose="02040603050506020204" pitchFamily="18" charset="0"/>
                        <a:ea typeface="Times New Roman" panose="02020603050405020304" pitchFamily="18" charset="0"/>
                        <a:cs typeface="Times New Roman" panose="02020603050405020304" pitchFamily="18" charset="0"/>
                      </a:rPr>
                      <m:t>a</m:t>
                    </m:r>
                    <m:r>
                      <m:rPr>
                        <m:nor/>
                      </m:rPr>
                      <a:rPr lang="fr-FR" sz="2400" baseline="30000">
                        <a:latin typeface="UTM Avo" panose="02040603050506020204" pitchFamily="18" charset="0"/>
                        <a:ea typeface="Times New Roman" panose="02020603050405020304" pitchFamily="18" charset="0"/>
                        <a:cs typeface="Times New Roman" panose="02020603050405020304" pitchFamily="18" charset="0"/>
                      </a:rPr>
                      <m:t>3</m:t>
                    </m:r>
                    <m:r>
                      <a:rPr lang="fr-FR" sz="24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12</m:t>
                        </m:r>
                      </m:den>
                    </m:f>
                    <m:r>
                      <m:rPr>
                        <m:nor/>
                      </m:rPr>
                      <a:rPr lang="fr-FR" sz="2400" i="0">
                        <a:latin typeface="UTM Avo" panose="02040603050506020204" pitchFamily="18" charset="0"/>
                        <a:ea typeface="Times New Roman" panose="02020603050405020304" pitchFamily="18" charset="0"/>
                        <a:cs typeface="Times New Roman" panose="02020603050405020304" pitchFamily="18" charset="0"/>
                      </a:rPr>
                      <m:t>π</m:t>
                    </m:r>
                    <m:r>
                      <m:rPr>
                        <m:nor/>
                      </m:rPr>
                      <a:rPr lang="en-US" sz="2400" i="0">
                        <a:latin typeface="UTM Avo" panose="02040603050506020204" pitchFamily="18" charset="0"/>
                        <a:ea typeface="Times New Roman" panose="02020603050405020304" pitchFamily="18" charset="0"/>
                        <a:cs typeface="Times New Roman" panose="02020603050405020304" pitchFamily="18" charset="0"/>
                      </a:rPr>
                      <m:t>a</m:t>
                    </m:r>
                    <m:r>
                      <m:rPr>
                        <m:nor/>
                      </m:rPr>
                      <a:rPr lang="fr-FR" sz="2400" baseline="30000">
                        <a:latin typeface="UTM Avo" panose="02040603050506020204" pitchFamily="18" charset="0"/>
                        <a:ea typeface="Times New Roman" panose="02020603050405020304" pitchFamily="18" charset="0"/>
                        <a:cs typeface="Times New Roman" panose="02020603050405020304" pitchFamily="18" charset="0"/>
                      </a:rPr>
                      <m:t>3</m:t>
                    </m:r>
                    <m:r>
                      <a:rPr lang="fr-FR" sz="2400" i="1">
                        <a:latin typeface="Cambria Math" panose="02040503050406030204" pitchFamily="18" charset="0"/>
                        <a:ea typeface="Times New Roman" panose="02020603050405020304" pitchFamily="18" charset="0"/>
                        <a:cs typeface="Times New Roman" panose="02020603050405020304" pitchFamily="18" charset="0"/>
                      </a:rPr>
                      <m:t>=</m:t>
                    </m:r>
                    <m:r>
                      <m:rPr>
                        <m:nor/>
                      </m:rPr>
                      <a:rPr lang="en-US" sz="2400" i="0">
                        <a:latin typeface="UTM Avo" panose="02040603050506020204" pitchFamily="18" charset="0"/>
                        <a:ea typeface="Times New Roman" panose="02020603050405020304" pitchFamily="18" charset="0"/>
                        <a:cs typeface="Times New Roman" panose="02020603050405020304" pitchFamily="18" charset="0"/>
                      </a:rPr>
                      <m:t>a</m:t>
                    </m:r>
                    <m:r>
                      <m:rPr>
                        <m:nor/>
                      </m:rPr>
                      <a:rPr lang="fr-FR" sz="2400" baseline="30000">
                        <a:latin typeface="UTM Avo" panose="02040603050506020204" pitchFamily="18" charset="0"/>
                        <a:ea typeface="Times New Roman" panose="02020603050405020304" pitchFamily="18" charset="0"/>
                        <a:cs typeface="Times New Roman" panose="02020603050405020304" pitchFamily="18" charset="0"/>
                      </a:rPr>
                      <m:t>3</m:t>
                    </m:r>
                    <m:d>
                      <m:d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m:t>
                        </m:r>
                        <m:r>
                          <a:rPr lang="fr-FR" sz="24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π</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12</m:t>
                            </m:r>
                          </m:den>
                        </m:f>
                      </m:e>
                    </m:d>
                  </m:oMath>
                </a14:m>
                <a:r>
                  <a:rPr lang="en-US" sz="2400" dirty="0">
                    <a:latin typeface="UTM Avo" panose="02040603050506020204" pitchFamily="18" charset="0"/>
                    <a:ea typeface="Calibri" panose="020F0502020204030204" pitchFamily="34" charset="0"/>
                    <a:cs typeface="Times New Roman" panose="02020603050405020304" pitchFamily="18" charset="0"/>
                  </a:rPr>
                  <a:t>.</a:t>
                </a:r>
              </a:p>
            </p:txBody>
          </p:sp>
        </mc:Choice>
        <mc:Fallback xmlns="">
          <p:sp>
            <p:nvSpPr>
              <p:cNvPr id="3" name="TextBox 2">
                <a:extLst>
                  <a:ext uri="{FF2B5EF4-FFF2-40B4-BE49-F238E27FC236}">
                    <a16:creationId xmlns:a16="http://schemas.microsoft.com/office/drawing/2014/main" id="{8645A9B5-6594-9183-7D5A-FFF62A38A1C4}"/>
                  </a:ext>
                </a:extLst>
              </p:cNvPr>
              <p:cNvSpPr txBox="1">
                <a:spLocks noRot="1" noChangeAspect="1" noMove="1" noResize="1" noEditPoints="1" noAdjustHandles="1" noChangeArrowheads="1" noChangeShapeType="1" noTextEdit="1"/>
              </p:cNvSpPr>
              <p:nvPr/>
            </p:nvSpPr>
            <p:spPr>
              <a:xfrm>
                <a:off x="667185" y="2151444"/>
                <a:ext cx="7276666" cy="4155305"/>
              </a:xfrm>
              <a:prstGeom prst="rect">
                <a:avLst/>
              </a:prstGeom>
              <a:blipFill>
                <a:blip r:embed="rId4"/>
                <a:stretch>
                  <a:fillRect/>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FDCB01D5-4BFF-022A-7FD8-CC1B14DBC8C8}"/>
              </a:ext>
            </a:extLst>
          </p:cNvPr>
          <p:cNvPicPr>
            <a:picLocks noChangeAspect="1"/>
          </p:cNvPicPr>
          <p:nvPr/>
        </p:nvPicPr>
        <p:blipFill>
          <a:blip r:embed="rId5"/>
          <a:stretch>
            <a:fillRect/>
          </a:stretch>
        </p:blipFill>
        <p:spPr>
          <a:xfrm>
            <a:off x="8540667" y="1810291"/>
            <a:ext cx="3238666" cy="3664138"/>
          </a:xfrm>
          <a:prstGeom prst="rect">
            <a:avLst/>
          </a:prstGeom>
        </p:spPr>
      </p:pic>
    </p:spTree>
    <p:extLst>
      <p:ext uri="{BB962C8B-B14F-4D97-AF65-F5344CB8AC3E}">
        <p14:creationId xmlns:p14="http://schemas.microsoft.com/office/powerpoint/2010/main" val="180197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FD444062-3014-CEC7-04DB-697B3DD5BAB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0BBA37B-3CB4-DDDD-C8F9-33EA77AB5D51}"/>
              </a:ext>
            </a:extLst>
          </p:cNvPr>
          <p:cNvSpPr txBox="1"/>
          <p:nvPr/>
        </p:nvSpPr>
        <p:spPr>
          <a:xfrm>
            <a:off x="295709" y="1673289"/>
            <a:ext cx="6765491" cy="2240742"/>
          </a:xfrm>
          <a:prstGeom prst="rect">
            <a:avLst/>
          </a:prstGeom>
          <a:noFill/>
        </p:spPr>
        <p:txBody>
          <a:bodyPr wrap="square">
            <a:spAutoFit/>
          </a:bodyPr>
          <a:lstStyle/>
          <a:p>
            <a:pPr algn="just" defTabSz="457200" eaLnBrk="0" fontAlgn="base" hangingPunct="0">
              <a:lnSpc>
                <a:spcPct val="150000"/>
              </a:lnSpc>
              <a:spcBef>
                <a:spcPct val="0"/>
              </a:spcBef>
              <a:spcAft>
                <a:spcPct val="0"/>
              </a:spcAft>
              <a:buClrTx/>
            </a:pPr>
            <a:r>
              <a:rPr lang="en-US" sz="2400" dirty="0">
                <a:latin typeface="UTM Avo" panose="02040603050506020204" pitchFamily="18" charset="0"/>
                <a:ea typeface="Times New Roman" panose="02020603050405020304" pitchFamily="18" charset="0"/>
              </a:rPr>
              <a:t>	        </a:t>
            </a:r>
            <a:r>
              <a:rPr lang="en-US" altLang="en-US" sz="2400" kern="1200" dirty="0">
                <a:latin typeface="UTM Avo" panose="02040603050506020204" pitchFamily="18" charset="0"/>
                <a:ea typeface="Open Sans"/>
              </a:rPr>
              <a:t>Có </a:t>
            </a:r>
            <a:r>
              <a:rPr lang="en-US" altLang="en-US" sz="2400" kern="1200" dirty="0" err="1">
                <a:latin typeface="UTM Avo" panose="02040603050506020204" pitchFamily="18" charset="0"/>
                <a:ea typeface="Open Sans"/>
              </a:rPr>
              <a:t>một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quả</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bóng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rổ</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loại</a:t>
            </a:r>
            <a:r>
              <a:rPr lang="en-US" altLang="en-US" sz="2400" kern="1200" dirty="0">
                <a:latin typeface="UTM Avo" panose="02040603050506020204" pitchFamily="18" charset="0"/>
                <a:ea typeface="Open Sans"/>
              </a:rPr>
              <a:t> số 7 </a:t>
            </a:r>
            <a:r>
              <a:rPr lang="en-US" altLang="en-US" sz="2400" kern="1200" dirty="0" err="1">
                <a:latin typeface="UTM Avo" panose="02040603050506020204" pitchFamily="18" charset="0"/>
                <a:ea typeface="Open Sans"/>
              </a:rPr>
              <a:t>cho</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nam</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một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quả</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bóng</a:t>
            </a:r>
            <a:r>
              <a:rPr lang="en-US" altLang="en-US" sz="2400" kern="1200" dirty="0">
                <a:latin typeface="UTM Avo" panose="02040603050506020204" pitchFamily="18" charset="0"/>
                <a:ea typeface="Open Sans"/>
              </a:rPr>
              <a:t> tennis (</a:t>
            </a:r>
            <a:r>
              <a:rPr lang="en-US" altLang="en-US" sz="2400" kern="1200" dirty="0" err="1">
                <a:latin typeface="UTM Avo" panose="02040603050506020204" pitchFamily="18" charset="0"/>
                <a:ea typeface="Open Sans"/>
              </a:rPr>
              <a:t>Hình</a:t>
            </a:r>
            <a:r>
              <a:rPr lang="en-US" altLang="en-US" sz="2400" kern="1200" dirty="0">
                <a:latin typeface="UTM Avo" panose="02040603050506020204" pitchFamily="18" charset="0"/>
                <a:ea typeface="Open Sans"/>
              </a:rPr>
              <a:t> 45). </a:t>
            </a:r>
            <a:r>
              <a:rPr lang="en-US" altLang="en-US" sz="2400" kern="1200" dirty="0" err="1">
                <a:latin typeface="UTM Avo" panose="02040603050506020204" pitchFamily="18" charset="0"/>
                <a:ea typeface="Open Sans"/>
              </a:rPr>
              <a:t>Biết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rằng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diện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tích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bề</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mặt</a:t>
            </a:r>
            <a:r>
              <a:rPr lang="en-US" altLang="en-US" sz="2400" kern="1200" dirty="0">
                <a:latin typeface="UTM Avo" panose="02040603050506020204" pitchFamily="18" charset="0"/>
                <a:ea typeface="Open Sans"/>
              </a:rPr>
              <a:t> của </a:t>
            </a:r>
            <a:r>
              <a:rPr lang="en-US" altLang="en-US" sz="2400" kern="1200" dirty="0" err="1">
                <a:latin typeface="UTM Avo" panose="02040603050506020204" pitchFamily="18" charset="0"/>
                <a:ea typeface="Open Sans"/>
              </a:rPr>
              <a:t>quả</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bóng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rổ</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khoảng</a:t>
            </a:r>
            <a:r>
              <a:rPr lang="en-US" altLang="en-US" sz="2400" kern="1200" dirty="0">
                <a:latin typeface="UTM Avo" panose="02040603050506020204" pitchFamily="18" charset="0"/>
                <a:ea typeface="Open Sans"/>
              </a:rPr>
              <a:t> 1 884,75 cm</a:t>
            </a:r>
            <a:r>
              <a:rPr lang="en-US" altLang="en-US" sz="2400" kern="1200" baseline="30000" dirty="0">
                <a:latin typeface="UTM Avo" panose="02040603050506020204" pitchFamily="18" charset="0"/>
                <a:ea typeface="Open Sans"/>
              </a:rPr>
              <a:t>2</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và</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bán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kính</a:t>
            </a:r>
            <a:r>
              <a:rPr lang="en-US" altLang="en-US" sz="2400" kern="1200" dirty="0">
                <a:latin typeface="UTM Avo" panose="02040603050506020204" pitchFamily="18" charset="0"/>
                <a:ea typeface="Open Sans"/>
              </a:rPr>
              <a:t> của </a:t>
            </a:r>
            <a:r>
              <a:rPr lang="en-US" altLang="en-US" sz="2400" kern="1200" dirty="0" err="1">
                <a:latin typeface="UTM Avo" panose="02040603050506020204" pitchFamily="18" charset="0"/>
                <a:ea typeface="Open Sans"/>
              </a:rPr>
              <a:t>quả</a:t>
            </a:r>
            <a:endParaRPr lang="vi-VN" altLang="en-US" sz="2400" kern="1200" dirty="0">
              <a:latin typeface="#9Slide03 AllRoundGothic" panose="020B0703020202020104" pitchFamily="34" charset="0"/>
              <a:ea typeface="Open Sans"/>
            </a:endParaRPr>
          </a:p>
        </p:txBody>
      </p:sp>
      <p:sp>
        <p:nvSpPr>
          <p:cNvPr id="7" name="Rectangle: Rounded Corners 6">
            <a:extLst>
              <a:ext uri="{FF2B5EF4-FFF2-40B4-BE49-F238E27FC236}">
                <a16:creationId xmlns:a16="http://schemas.microsoft.com/office/drawing/2014/main" id="{60D95B01-A37A-B106-ABDD-909C1AEF803F}"/>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07</a:t>
            </a:r>
          </a:p>
        </p:txBody>
      </p:sp>
      <p:pic>
        <p:nvPicPr>
          <p:cNvPr id="4" name="Picture 3">
            <a:extLst>
              <a:ext uri="{FF2B5EF4-FFF2-40B4-BE49-F238E27FC236}">
                <a16:creationId xmlns:a16="http://schemas.microsoft.com/office/drawing/2014/main" id="{CDD422A1-9EAF-C42C-21BF-A2B779C5BB5A}"/>
              </a:ext>
            </a:extLst>
          </p:cNvPr>
          <p:cNvPicPr>
            <a:picLocks noChangeAspect="1"/>
          </p:cNvPicPr>
          <p:nvPr/>
        </p:nvPicPr>
        <p:blipFill>
          <a:blip r:embed="rId4"/>
          <a:stretch>
            <a:fillRect/>
          </a:stretch>
        </p:blipFill>
        <p:spPr>
          <a:xfrm>
            <a:off x="7590202" y="1117600"/>
            <a:ext cx="3707213" cy="2885440"/>
          </a:xfrm>
          <a:prstGeom prst="rect">
            <a:avLst/>
          </a:prstGeom>
        </p:spPr>
      </p:pic>
      <p:sp>
        <p:nvSpPr>
          <p:cNvPr id="5" name="TextBox 4">
            <a:extLst>
              <a:ext uri="{FF2B5EF4-FFF2-40B4-BE49-F238E27FC236}">
                <a16:creationId xmlns:a16="http://schemas.microsoft.com/office/drawing/2014/main" id="{FC49F0B7-3F8E-7B17-58C9-F6E5C12FDDB3}"/>
              </a:ext>
            </a:extLst>
          </p:cNvPr>
          <p:cNvSpPr txBox="1"/>
          <p:nvPr/>
        </p:nvSpPr>
        <p:spPr>
          <a:xfrm>
            <a:off x="295709" y="3857689"/>
            <a:ext cx="11053011" cy="1686744"/>
          </a:xfrm>
          <a:prstGeom prst="rect">
            <a:avLst/>
          </a:prstGeom>
          <a:noFill/>
        </p:spPr>
        <p:txBody>
          <a:bodyPr wrap="square">
            <a:spAutoFit/>
          </a:bodyPr>
          <a:lstStyle/>
          <a:p>
            <a:pPr algn="just" defTabSz="457200" eaLnBrk="0" fontAlgn="base" hangingPunct="0">
              <a:lnSpc>
                <a:spcPct val="150000"/>
              </a:lnSpc>
              <a:spcBef>
                <a:spcPct val="0"/>
              </a:spcBef>
              <a:spcAft>
                <a:spcPct val="0"/>
              </a:spcAft>
              <a:buClrTx/>
            </a:pPr>
            <a:r>
              <a:rPr lang="en-US" altLang="en-US" sz="2400" kern="1200" dirty="0" err="1">
                <a:latin typeface="UTM Avo" panose="02040603050506020204" pitchFamily="18" charset="0"/>
                <a:ea typeface="Open Sans"/>
              </a:rPr>
              <a:t>bóng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rổ</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gấp</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khoảng</a:t>
            </a:r>
            <a:r>
              <a:rPr lang="en-US" altLang="en-US" sz="2400" kern="1200" dirty="0">
                <a:latin typeface="UTM Avo" panose="02040603050506020204" pitchFamily="18" charset="0"/>
                <a:ea typeface="Open Sans"/>
              </a:rPr>
              <a:t> 2 </a:t>
            </a:r>
            <a:r>
              <a:rPr lang="en-US" altLang="en-US" sz="2400" kern="1200" dirty="0" err="1">
                <a:latin typeface="UTM Avo" panose="02040603050506020204" pitchFamily="18" charset="0"/>
                <a:ea typeface="Open Sans"/>
              </a:rPr>
              <a:t>lần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đường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kính</a:t>
            </a:r>
            <a:r>
              <a:rPr lang="en-US" altLang="en-US" sz="2400" kern="1200" dirty="0">
                <a:latin typeface="UTM Avo" panose="02040603050506020204" pitchFamily="18" charset="0"/>
                <a:ea typeface="Open Sans"/>
              </a:rPr>
              <a:t> của </a:t>
            </a:r>
            <a:r>
              <a:rPr lang="en-US" altLang="en-US" sz="2400" kern="1200" dirty="0" err="1">
                <a:latin typeface="UTM Avo" panose="02040603050506020204" pitchFamily="18" charset="0"/>
                <a:ea typeface="Open Sans"/>
              </a:rPr>
              <a:t>quả</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bóng</a:t>
            </a:r>
            <a:r>
              <a:rPr lang="en-US" altLang="en-US" sz="2400" kern="1200" dirty="0">
                <a:latin typeface="UTM Avo" panose="02040603050506020204" pitchFamily="18" charset="0"/>
                <a:ea typeface="Open Sans"/>
              </a:rPr>
              <a:t> tennis. </a:t>
            </a:r>
            <a:r>
              <a:rPr lang="en-US" altLang="en-US" sz="2400" kern="1200" dirty="0" err="1">
                <a:latin typeface="UTM Avo" panose="02040603050506020204" pitchFamily="18" charset="0"/>
                <a:ea typeface="Open Sans"/>
              </a:rPr>
              <a:t>Hỏi</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diện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tích</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bề</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mặt</a:t>
            </a:r>
            <a:r>
              <a:rPr lang="en-US" altLang="en-US" sz="2400" kern="1200" dirty="0">
                <a:latin typeface="UTM Avo" panose="02040603050506020204" pitchFamily="18" charset="0"/>
                <a:ea typeface="Open Sans"/>
              </a:rPr>
              <a:t> của </a:t>
            </a:r>
            <a:r>
              <a:rPr lang="en-US" altLang="en-US" sz="2400" kern="1200" dirty="0" err="1">
                <a:latin typeface="UTM Avo" panose="02040603050506020204" pitchFamily="18" charset="0"/>
                <a:ea typeface="Open Sans"/>
              </a:rPr>
              <a:t>quả</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bóng</a:t>
            </a:r>
            <a:r>
              <a:rPr lang="en-US" altLang="en-US" sz="2400" kern="1200" dirty="0">
                <a:latin typeface="UTM Avo" panose="02040603050506020204" pitchFamily="18" charset="0"/>
                <a:ea typeface="Open Sans"/>
              </a:rPr>
              <a:t> tennis </a:t>
            </a:r>
            <a:r>
              <a:rPr lang="en-US" altLang="en-US" sz="2400" kern="1200" dirty="0" err="1">
                <a:latin typeface="UTM Avo" panose="02040603050506020204" pitchFamily="18" charset="0"/>
                <a:ea typeface="Open Sans"/>
              </a:rPr>
              <a:t>đó</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a:t>
            </a:r>
            <a:r>
              <a:rPr lang="en-US" altLang="en-US" sz="2400" kern="1200" dirty="0">
                <a:latin typeface="UTM Avo" panose="02040603050506020204" pitchFamily="18" charset="0"/>
                <a:ea typeface="Open Sans"/>
              </a:rPr>
              <a:t> bao </a:t>
            </a:r>
            <a:r>
              <a:rPr lang="en-US" altLang="en-US" sz="2400" kern="1200" dirty="0" err="1">
                <a:latin typeface="UTM Avo" panose="02040603050506020204" pitchFamily="18" charset="0"/>
                <a:ea typeface="Open Sans"/>
              </a:rPr>
              <a:t>nhiêu</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centimet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vuông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làm</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tròn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kết</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quả</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đến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hàng</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phần</a:t>
            </a:r>
            <a:r>
              <a:rPr lang="en-US" altLang="en-US" sz="2400" kern="1200" dirty="0">
                <a:latin typeface="UTM Avo" panose="02040603050506020204" pitchFamily="18" charset="0"/>
                <a:ea typeface="Open Sans"/>
              </a:rPr>
              <a:t> </a:t>
            </a:r>
            <a:r>
              <a:rPr lang="en-US" altLang="en-US" sz="2400" kern="1200" dirty="0" err="1">
                <a:latin typeface="UTM Avo" panose="02040603050506020204" pitchFamily="18" charset="0"/>
                <a:ea typeface="Open Sans"/>
              </a:rPr>
              <a:t>mười</a:t>
            </a:r>
            <a:r>
              <a:rPr lang="en-US" altLang="en-US" sz="2400" kern="1200" dirty="0">
                <a:latin typeface="UTM Avo" panose="02040603050506020204" pitchFamily="18" charset="0"/>
                <a:ea typeface="Open Sans"/>
              </a:rPr>
              <a:t>)?</a:t>
            </a:r>
            <a:endParaRPr lang="vi-VN" altLang="en-US" sz="2400" kern="1200" dirty="0">
              <a:latin typeface="#9Slide03 AllRoundGothic" panose="020B0703020202020104" pitchFamily="34" charset="0"/>
              <a:ea typeface="Open Sans"/>
            </a:endParaRPr>
          </a:p>
        </p:txBody>
      </p:sp>
    </p:spTree>
    <p:extLst>
      <p:ext uri="{BB962C8B-B14F-4D97-AF65-F5344CB8AC3E}">
        <p14:creationId xmlns:p14="http://schemas.microsoft.com/office/powerpoint/2010/main" val="406645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a:extLst>
            <a:ext uri="{FF2B5EF4-FFF2-40B4-BE49-F238E27FC236}">
              <a16:creationId xmlns:a16="http://schemas.microsoft.com/office/drawing/2014/main" id="{CC02845D-F439-60C4-9219-AAF5A7AA8A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F54F92-C8DC-9DF2-CE54-0931000E7801}"/>
              </a:ext>
            </a:extLst>
          </p:cNvPr>
          <p:cNvSpPr txBox="1"/>
          <p:nvPr/>
        </p:nvSpPr>
        <p:spPr>
          <a:xfrm>
            <a:off x="285549" y="1663129"/>
            <a:ext cx="11784531" cy="567848"/>
          </a:xfrm>
          <a:prstGeom prst="rect">
            <a:avLst/>
          </a:prstGeom>
          <a:noFill/>
        </p:spPr>
        <p:txBody>
          <a:bodyPr wrap="square">
            <a:spAutoFit/>
          </a:bodyPr>
          <a:lstStyle/>
          <a:p>
            <a:pPr algn="just">
              <a:lnSpc>
                <a:spcPct val="150000"/>
              </a:lnSpc>
            </a:pPr>
            <a:r>
              <a:rPr lang="en-US" sz="2400" dirty="0">
                <a:latin typeface="UTM Avo" panose="02040603050506020204" pitchFamily="18" charset="0"/>
                <a:ea typeface="Times New Roman" panose="02020603050405020304" pitchFamily="18" charset="0"/>
              </a:rPr>
              <a:t>	  </a:t>
            </a:r>
            <a:r>
              <a:rPr lang="vi-VN" sz="2400" b="1" dirty="0">
                <a:latin typeface="UTM Avo" panose="02040603050506020204" pitchFamily="18" charset="0"/>
                <a:ea typeface="Times New Roman" panose="02020603050405020304" pitchFamily="18" charset="0"/>
              </a:rPr>
              <a:t>Bài giải</a:t>
            </a:r>
          </a:p>
        </p:txBody>
      </p:sp>
      <p:sp>
        <p:nvSpPr>
          <p:cNvPr id="7" name="Rectangle: Rounded Corners 6">
            <a:extLst>
              <a:ext uri="{FF2B5EF4-FFF2-40B4-BE49-F238E27FC236}">
                <a16:creationId xmlns:a16="http://schemas.microsoft.com/office/drawing/2014/main" id="{ADEE5522-B03C-2D27-FB13-646589ACB244}"/>
              </a:ext>
            </a:extLst>
          </p:cNvPr>
          <p:cNvSpPr/>
          <p:nvPr/>
        </p:nvSpPr>
        <p:spPr>
          <a:xfrm>
            <a:off x="416493" y="1785438"/>
            <a:ext cx="8535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a:t>
            </a:r>
            <a:r>
              <a:rPr lang="en-US" sz="2400" b="1" dirty="0">
                <a:solidFill>
                  <a:srgbClr val="000000"/>
                </a:solidFill>
                <a:latin typeface="UTM Avo" panose="02040603050506020204" pitchFamily="18" charset="0"/>
              </a:rPr>
              <a:t>7</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0E6C6B9-F94D-0E3D-2D3D-1280482D7374}"/>
                  </a:ext>
                </a:extLst>
              </p:cNvPr>
              <p:cNvSpPr txBox="1"/>
              <p:nvPr/>
            </p:nvSpPr>
            <p:spPr>
              <a:xfrm>
                <a:off x="295709" y="1927289"/>
                <a:ext cx="11205411" cy="2999667"/>
              </a:xfrm>
              <a:prstGeom prst="rect">
                <a:avLst/>
              </a:prstGeom>
              <a:noFill/>
            </p:spPr>
            <p:txBody>
              <a:bodyPr wrap="square">
                <a:spAutoFit/>
              </a:bodyPr>
              <a:lstStyle/>
              <a:p>
                <a:pPr algn="just">
                  <a:lnSpc>
                    <a:spcPct val="150000"/>
                  </a:lnSpc>
                  <a:spcAft>
                    <a:spcPts val="800"/>
                  </a:spcAft>
                </a:pPr>
                <a:r>
                  <a:rPr lang="fr-FR" sz="2400" dirty="0">
                    <a:latin typeface="UTM Avo" panose="02040603050506020204" pitchFamily="18" charset="0"/>
                    <a:ea typeface="Times New Roman" panose="02020603050405020304" pitchFamily="18" charset="0"/>
                    <a:cs typeface="Times New Roman" panose="02020603050405020304" pitchFamily="18" charset="0"/>
                  </a:rPr>
                  <a:t>Bán </a:t>
                </a:r>
                <a:r>
                  <a:rPr lang="fr-FR" sz="2400" dirty="0" err="1">
                    <a:latin typeface="UTM Avo" panose="02040603050506020204" pitchFamily="18" charset="0"/>
                    <a:ea typeface="Times New Roman" panose="02020603050405020304" pitchFamily="18" charset="0"/>
                    <a:cs typeface="Times New Roman" panose="02020603050405020304" pitchFamily="18" charset="0"/>
                  </a:rPr>
                  <a:t>kính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quả</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bóng</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rổ</a:t>
                </a:r>
                <a:r>
                  <a:rPr lang="fr-FR" sz="2400" dirty="0">
                    <a:latin typeface="UTM Avo" panose="02040603050506020204" pitchFamily="18" charset="0"/>
                    <a:ea typeface="Times New Roman" panose="02020603050405020304" pitchFamily="18" charset="0"/>
                    <a:cs typeface="Times New Roman" panose="02020603050405020304" pitchFamily="18" charset="0"/>
                  </a:rPr>
                  <a:t> là :</a:t>
                </a:r>
                <a14:m>
                  <m:oMath xmlns:m="http://schemas.openxmlformats.org/officeDocument/2006/math">
                    <m:rad>
                      <m:radPr>
                        <m:degHide m:val="on"/>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radPr>
                      <m:deg/>
                      <m:e>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m:t>
                            </m:r>
                            <m:r>
                              <m:rPr>
                                <m:nor/>
                              </m:rPr>
                              <a:rPr lang="en-US" sz="2400" b="0" i="0" smtClean="0">
                                <a:latin typeface="UTM Avo" panose="02040603050506020204" pitchFamily="18" charset="0"/>
                                <a:ea typeface="Times New Roman" panose="02020603050405020304" pitchFamily="18" charset="0"/>
                                <a:cs typeface="Times New Roman" panose="02020603050405020304" pitchFamily="18" charset="0"/>
                              </a:rPr>
                              <m:t> </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884,75</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4</m:t>
                            </m:r>
                            <m:r>
                              <a:rPr lang="fr-FR" sz="2400" i="1">
                                <a:latin typeface="Cambria Math" panose="02040503050406030204" pitchFamily="18" charset="0"/>
                                <a:ea typeface="Times New Roman" panose="02020603050405020304" pitchFamily="18" charset="0"/>
                                <a:cs typeface="Times New Roman" panose="02020603050405020304" pitchFamily="18" charset="0"/>
                              </a:rPr>
                              <m:t>𝜋</m:t>
                            </m:r>
                          </m:den>
                        </m:f>
                      </m:e>
                    </m:rad>
                    <m:r>
                      <a:rPr lang="fr-FR" sz="2400" i="1">
                        <a:latin typeface="Cambria Math" panose="02040503050406030204" pitchFamily="18" charset="0"/>
                        <a:ea typeface="Times New Roman" panose="02020603050405020304" pitchFamily="18" charset="0"/>
                        <a:cs typeface="Times New Roman" panose="02020603050405020304" pitchFamily="18" charset="0"/>
                      </a:rPr>
                      <m:t>≈</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12,2</m:t>
                    </m:r>
                    <m:r>
                      <a:rPr lang="fr-FR" sz="2400" i="1">
                        <a:latin typeface="Cambria Math" panose="02040503050406030204" pitchFamily="18" charset="0"/>
                        <a:ea typeface="Times New Roman" panose="02020603050405020304" pitchFamily="18" charset="0"/>
                        <a:cs typeface="Times New Roman" panose="02020603050405020304" pitchFamily="18" charset="0"/>
                      </a:rPr>
                      <m:t> </m:t>
                    </m:r>
                    <m:d>
                      <m:d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en-US" sz="2400" dirty="0">
                            <a:solidFill>
                              <a:schemeClr val="tx1"/>
                            </a:solidFill>
                            <a:latin typeface="UTM Avo" panose="02040603050506020204" pitchFamily="18" charset="0"/>
                            <a:cs typeface="Times New Roman" pitchFamily="18" charset="0"/>
                          </a:rPr>
                          <m:t>cm</m:t>
                        </m:r>
                      </m:e>
                    </m:d>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fr-FR" sz="2400" dirty="0" err="1">
                    <a:latin typeface="UTM Avo" panose="02040603050506020204" pitchFamily="18" charset="0"/>
                    <a:ea typeface="Times New Roman" panose="02020603050405020304" pitchFamily="18" charset="0"/>
                    <a:cs typeface="Times New Roman" panose="02020603050405020304" pitchFamily="18" charset="0"/>
                  </a:rPr>
                  <a:t>Đường</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kính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quả</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bóng</a:t>
                </a:r>
                <a:r>
                  <a:rPr lang="fr-FR" sz="2400" dirty="0">
                    <a:latin typeface="UTM Avo" panose="02040603050506020204" pitchFamily="18" charset="0"/>
                    <a:ea typeface="Times New Roman" panose="02020603050405020304" pitchFamily="18" charset="0"/>
                    <a:cs typeface="Times New Roman" panose="02020603050405020304" pitchFamily="18" charset="0"/>
                  </a:rPr>
                  <a:t> tennis là : </a:t>
                </a:r>
                <a14:m>
                  <m:oMath xmlns:m="http://schemas.openxmlformats.org/officeDocument/2006/math">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12,2</m:t>
                    </m:r>
                    <m:r>
                      <a:rPr lang="fr-FR" sz="2400" i="1">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2</m:t>
                    </m:r>
                    <m:r>
                      <m:rPr>
                        <m:nor/>
                      </m:rPr>
                      <a:rPr lang="en-US" sz="2400" b="0" i="0" smtClean="0">
                        <a:latin typeface="UTM Avo" panose="02040603050506020204" pitchFamily="18" charset="0"/>
                        <a:ea typeface="Times New Roman" panose="02020603050405020304" pitchFamily="18" charset="0"/>
                        <a:cs typeface="Times New Roman" panose="02020603050405020304" pitchFamily="18" charset="0"/>
                      </a:rPr>
                      <m:t> </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m:t>
                    </m:r>
                    <m:r>
                      <m:rPr>
                        <m:nor/>
                      </m:rPr>
                      <a:rPr lang="en-US" sz="2400" b="0" i="0" smtClean="0">
                        <a:latin typeface="UTM Avo" panose="02040603050506020204" pitchFamily="18" charset="0"/>
                        <a:ea typeface="Times New Roman" panose="02020603050405020304" pitchFamily="18" charset="0"/>
                        <a:cs typeface="Times New Roman" panose="02020603050405020304" pitchFamily="18" charset="0"/>
                      </a:rPr>
                      <m:t> </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6,1</m:t>
                    </m:r>
                    <m:r>
                      <a:rPr lang="fr-FR" sz="2400" i="1">
                        <a:latin typeface="Cambria Math" panose="02040503050406030204" pitchFamily="18" charset="0"/>
                        <a:ea typeface="Times New Roman" panose="02020603050405020304" pitchFamily="18" charset="0"/>
                        <a:cs typeface="Times New Roman" panose="02020603050405020304" pitchFamily="18" charset="0"/>
                      </a:rPr>
                      <m:t> </m:t>
                    </m:r>
                    <m:d>
                      <m:d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en-US" sz="2400" dirty="0">
                            <a:solidFill>
                              <a:schemeClr val="tx1"/>
                            </a:solidFill>
                            <a:latin typeface="UTM Avo" panose="02040603050506020204" pitchFamily="18" charset="0"/>
                            <a:cs typeface="Times New Roman" pitchFamily="18" charset="0"/>
                          </a:rPr>
                          <m:t>cm</m:t>
                        </m:r>
                      </m:e>
                    </m:d>
                    <m:r>
                      <a:rPr lang="fr-FR" sz="2400" i="1">
                        <a:latin typeface="Cambria Math" panose="02040503050406030204" pitchFamily="18" charset="0"/>
                        <a:ea typeface="Times New Roman" panose="02020603050405020304" pitchFamily="18" charset="0"/>
                        <a:cs typeface="Times New Roman" panose="02020603050405020304" pitchFamily="18" charset="0"/>
                      </a:rPr>
                      <m:t>.</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fr-FR" sz="2400" dirty="0" err="1">
                    <a:latin typeface="UTM Avo" panose="02040603050506020204" pitchFamily="18" charset="0"/>
                    <a:ea typeface="Times New Roman" panose="02020603050405020304" pitchFamily="18" charset="0"/>
                    <a:cs typeface="Times New Roman" panose="02020603050405020304" pitchFamily="18" charset="0"/>
                  </a:rPr>
                  <a:t>Diện</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tích</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bề</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mặt</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của</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quả</a:t>
                </a:r>
                <a:r>
                  <a:rPr lang="fr-FR" sz="2400" dirty="0">
                    <a:latin typeface="UTM Avo" panose="02040603050506020204" pitchFamily="18" charset="0"/>
                    <a:ea typeface="Times New Roman" panose="02020603050405020304" pitchFamily="18" charset="0"/>
                    <a:cs typeface="Times New Roman" panose="02020603050405020304" pitchFamily="18" charset="0"/>
                  </a:rPr>
                  <a:t> </a:t>
                </a:r>
                <a:r>
                  <a:rPr lang="fr-FR" sz="2400" dirty="0" err="1">
                    <a:latin typeface="UTM Avo" panose="02040603050506020204" pitchFamily="18" charset="0"/>
                    <a:ea typeface="Times New Roman" panose="02020603050405020304" pitchFamily="18" charset="0"/>
                    <a:cs typeface="Times New Roman" panose="02020603050405020304" pitchFamily="18" charset="0"/>
                  </a:rPr>
                  <a:t>bóng</a:t>
                </a:r>
                <a:r>
                  <a:rPr lang="fr-FR" sz="2400" dirty="0">
                    <a:latin typeface="UTM Avo" panose="02040603050506020204" pitchFamily="18" charset="0"/>
                    <a:ea typeface="Times New Roman" panose="02020603050405020304" pitchFamily="18" charset="0"/>
                    <a:cs typeface="Times New Roman" panose="02020603050405020304" pitchFamily="18" charset="0"/>
                  </a:rPr>
                  <a:t> tennis là </a:t>
                </a:r>
                <a14:m>
                  <m:oMath xmlns:m="http://schemas.openxmlformats.org/officeDocument/2006/math">
                    <m:r>
                      <m:rPr>
                        <m:nor/>
                      </m:rPr>
                      <a:rPr lang="fr-FR" sz="2400" i="0">
                        <a:latin typeface="UTM Avo" panose="02040603050506020204" pitchFamily="18" charset="0"/>
                        <a:ea typeface="Times New Roman" panose="02020603050405020304" pitchFamily="18" charset="0"/>
                        <a:cs typeface="Times New Roman" panose="02020603050405020304" pitchFamily="18" charset="0"/>
                      </a:rPr>
                      <m:t>4</m:t>
                    </m:r>
                    <m:r>
                      <a:rPr lang="fr-FR" sz="2400" i="1">
                        <a:latin typeface="Cambria Math" panose="02040503050406030204" pitchFamily="18" charset="0"/>
                        <a:ea typeface="Times New Roman" panose="02020603050405020304" pitchFamily="18" charset="0"/>
                        <a:cs typeface="Times New Roman" panose="02020603050405020304" pitchFamily="18" charset="0"/>
                      </a:rPr>
                      <m:t>𝜋</m:t>
                    </m:r>
                    <m:sSup>
                      <m:sSup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fr-FR" sz="2400" i="0">
                                    <a:latin typeface="UTM Avo" panose="02040603050506020204" pitchFamily="18" charset="0"/>
                                    <a:ea typeface="Times New Roman" panose="02020603050405020304" pitchFamily="18" charset="0"/>
                                    <a:cs typeface="Times New Roman" panose="02020603050405020304" pitchFamily="18" charset="0"/>
                                  </a:rPr>
                                  <m:t>6,1</m:t>
                                </m:r>
                              </m:num>
                              <m:den>
                                <m:r>
                                  <m:rPr>
                                    <m:nor/>
                                  </m:rPr>
                                  <a:rPr lang="fr-FR" sz="2400" i="0">
                                    <a:latin typeface="UTM Avo" panose="02040603050506020204" pitchFamily="18" charset="0"/>
                                    <a:ea typeface="Times New Roman" panose="02020603050405020304" pitchFamily="18" charset="0"/>
                                    <a:cs typeface="Times New Roman" panose="02020603050405020304" pitchFamily="18" charset="0"/>
                                  </a:rPr>
                                  <m:t>2</m:t>
                                </m:r>
                              </m:den>
                            </m:f>
                          </m:e>
                        </m:d>
                      </m:e>
                      <m:sup>
                        <m:r>
                          <m:rPr>
                            <m:nor/>
                          </m:rPr>
                          <a:rPr lang="en-US" sz="2400" b="0" i="0" baseline="30000" dirty="0" smtClean="0">
                            <a:solidFill>
                              <a:schemeClr val="tx1"/>
                            </a:solidFill>
                            <a:latin typeface="UTM Avo" panose="02040603050506020204" pitchFamily="18" charset="0"/>
                            <a:cs typeface="Times New Roman" pitchFamily="18" charset="0"/>
                          </a:rPr>
                          <m:t>2</m:t>
                        </m:r>
                      </m:sup>
                    </m:sSup>
                    <m:r>
                      <a:rPr lang="fr-FR" sz="2400" i="1">
                        <a:latin typeface="Cambria Math" panose="02040503050406030204" pitchFamily="18" charset="0"/>
                        <a:ea typeface="Times New Roman" panose="02020603050405020304" pitchFamily="18" charset="0"/>
                        <a:cs typeface="Times New Roman" panose="02020603050405020304" pitchFamily="18" charset="0"/>
                      </a:rPr>
                      <m:t>≈</m:t>
                    </m:r>
                    <m:r>
                      <m:rPr>
                        <m:nor/>
                      </m:rPr>
                      <a:rPr lang="fr-FR" sz="2400" i="0">
                        <a:latin typeface="UTM Avo" panose="02040603050506020204" pitchFamily="18" charset="0"/>
                        <a:ea typeface="Times New Roman" panose="02020603050405020304" pitchFamily="18" charset="0"/>
                        <a:cs typeface="Times New Roman" panose="02020603050405020304" pitchFamily="18" charset="0"/>
                      </a:rPr>
                      <m:t>116,9</m:t>
                    </m:r>
                    <m:r>
                      <a:rPr lang="fr-FR" sz="2400" i="1">
                        <a:latin typeface="Cambria Math" panose="02040503050406030204" pitchFamily="18" charset="0"/>
                        <a:ea typeface="Times New Roman" panose="02020603050405020304" pitchFamily="18" charset="0"/>
                        <a:cs typeface="Times New Roman" panose="02020603050405020304" pitchFamily="18" charset="0"/>
                      </a:rPr>
                      <m:t> </m:t>
                    </m:r>
                    <m:d>
                      <m:d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dPr>
                      <m:e>
                        <m:r>
                          <m:rPr>
                            <m:nor/>
                          </m:rPr>
                          <a:rPr lang="en-US" sz="2400" b="0" i="0" dirty="0" smtClean="0">
                            <a:solidFill>
                              <a:schemeClr val="tx1"/>
                            </a:solidFill>
                            <a:latin typeface="UTM Avo" panose="02040603050506020204" pitchFamily="18" charset="0"/>
                            <a:cs typeface="Times New Roman" pitchFamily="18" charset="0"/>
                          </a:rPr>
                          <m:t>cm</m:t>
                        </m:r>
                        <m:r>
                          <m:rPr>
                            <m:nor/>
                          </m:rPr>
                          <a:rPr lang="en-US" sz="2400" baseline="30000" dirty="0">
                            <a:solidFill>
                              <a:schemeClr val="tx1"/>
                            </a:solidFill>
                            <a:latin typeface="UTM Avo" panose="02040603050506020204" pitchFamily="18" charset="0"/>
                            <a:cs typeface="Times New Roman" pitchFamily="18" charset="0"/>
                          </a:rPr>
                          <m:t>3</m:t>
                        </m:r>
                      </m:e>
                    </m:d>
                    <m:r>
                      <a:rPr lang="fr-FR" sz="2400" i="1">
                        <a:latin typeface="Cambria Math" panose="02040503050406030204" pitchFamily="18" charset="0"/>
                        <a:ea typeface="Times New Roman" panose="02020603050405020304" pitchFamily="18" charset="0"/>
                        <a:cs typeface="Times New Roman" panose="02020603050405020304" pitchFamily="18" charset="0"/>
                      </a:rPr>
                      <m:t>.</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A0E6C6B9-F94D-0E3D-2D3D-1280482D7374}"/>
                  </a:ext>
                </a:extLst>
              </p:cNvPr>
              <p:cNvSpPr txBox="1">
                <a:spLocks noRot="1" noChangeAspect="1" noMove="1" noResize="1" noEditPoints="1" noAdjustHandles="1" noChangeArrowheads="1" noChangeShapeType="1" noTextEdit="1"/>
              </p:cNvSpPr>
              <p:nvPr/>
            </p:nvSpPr>
            <p:spPr>
              <a:xfrm>
                <a:off x="295709" y="1927289"/>
                <a:ext cx="11205411" cy="2999667"/>
              </a:xfrm>
              <a:prstGeom prst="rect">
                <a:avLst/>
              </a:prstGeom>
              <a:blipFill>
                <a:blip r:embed="rId4"/>
                <a:stretch>
                  <a:fillRect l="-871"/>
                </a:stretch>
              </a:blipFill>
            </p:spPr>
            <p:txBody>
              <a:bodyPr/>
              <a:lstStyle/>
              <a:p>
                <a:r>
                  <a:rPr lang="en-US">
                    <a:noFill/>
                  </a:rPr>
                  <a:t> </a:t>
                </a:r>
              </a:p>
            </p:txBody>
          </p:sp>
        </mc:Fallback>
      </mc:AlternateContent>
    </p:spTree>
    <p:extLst>
      <p:ext uri="{BB962C8B-B14F-4D97-AF65-F5344CB8AC3E}">
        <p14:creationId xmlns:p14="http://schemas.microsoft.com/office/powerpoint/2010/main" val="23428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0"/>
        <p:cNvGrpSpPr/>
        <p:nvPr/>
      </p:nvGrpSpPr>
      <p:grpSpPr>
        <a:xfrm>
          <a:off x="0" y="0"/>
          <a:ext cx="0" cy="0"/>
          <a:chOff x="0" y="0"/>
          <a:chExt cx="0" cy="0"/>
        </a:xfrm>
      </p:grpSpPr>
      <p:grpSp>
        <p:nvGrpSpPr>
          <p:cNvPr id="2" name="Google Shape;185;p5">
            <a:extLst>
              <a:ext uri="{FF2B5EF4-FFF2-40B4-BE49-F238E27FC236}">
                <a16:creationId xmlns:a16="http://schemas.microsoft.com/office/drawing/2014/main" id="{CA2D4826-9029-A7AB-2CE9-12F6C4EF4506}"/>
              </a:ext>
            </a:extLst>
          </p:cNvPr>
          <p:cNvGrpSpPr/>
          <p:nvPr/>
        </p:nvGrpSpPr>
        <p:grpSpPr>
          <a:xfrm>
            <a:off x="4892962" y="2915628"/>
            <a:ext cx="2736543" cy="1558939"/>
            <a:chOff x="309542" y="967667"/>
            <a:chExt cx="2878585" cy="1558939"/>
          </a:xfrm>
        </p:grpSpPr>
        <p:pic>
          <p:nvPicPr>
            <p:cNvPr id="3" name="Google Shape;186;p5">
              <a:hlinkClick r:id="rId4"/>
              <a:extLst>
                <a:ext uri="{FF2B5EF4-FFF2-40B4-BE49-F238E27FC236}">
                  <a16:creationId xmlns:a16="http://schemas.microsoft.com/office/drawing/2014/main" id="{B011DBCE-CE3C-C23C-5508-D590BA351A1D}"/>
                </a:ext>
              </a:extLst>
            </p:cNvPr>
            <p:cNvPicPr preferRelativeResize="0"/>
            <p:nvPr/>
          </p:nvPicPr>
          <p:blipFill rotWithShape="1">
            <a:blip r:embed="rId5">
              <a:alphaModFix/>
            </a:blip>
            <a:srcRect l="7499" t="15368" r="7236" b="7264"/>
            <a:stretch/>
          </p:blipFill>
          <p:spPr>
            <a:xfrm>
              <a:off x="905522" y="1221589"/>
              <a:ext cx="1438182" cy="1305017"/>
            </a:xfrm>
            <a:prstGeom prst="rect">
              <a:avLst/>
            </a:prstGeom>
            <a:noFill/>
            <a:ln>
              <a:noFill/>
            </a:ln>
          </p:spPr>
        </p:pic>
        <p:sp>
          <p:nvSpPr>
            <p:cNvPr id="4" name="Google Shape;187;p5">
              <a:extLst>
                <a:ext uri="{FF2B5EF4-FFF2-40B4-BE49-F238E27FC236}">
                  <a16:creationId xmlns:a16="http://schemas.microsoft.com/office/drawing/2014/main" id="{043BB292-5246-2881-FC89-912D955848DD}"/>
                </a:ext>
              </a:extLst>
            </p:cNvPr>
            <p:cNvSpPr txBox="1"/>
            <p:nvPr/>
          </p:nvSpPr>
          <p:spPr>
            <a:xfrm>
              <a:off x="309542"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err="1">
                  <a:solidFill>
                    <a:schemeClr val="accent2"/>
                  </a:solidFill>
                  <a:latin typeface="UTM Avo" panose="02040603050506020204" pitchFamily="18" charset="0"/>
                  <a:sym typeface="Arial"/>
                </a:rPr>
                <a:t>Ấn</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để</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đến</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trang</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sách</a:t>
              </a:r>
              <a:endParaRPr dirty="0">
                <a:latin typeface="UTM Avo" panose="020406030505060202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1"/>
        <p:cNvGrpSpPr/>
        <p:nvPr/>
      </p:nvGrpSpPr>
      <p:grpSpPr>
        <a:xfrm>
          <a:off x="0" y="0"/>
          <a:ext cx="0" cy="0"/>
          <a:chOff x="0" y="0"/>
          <a:chExt cx="0" cy="0"/>
        </a:xfrm>
      </p:grpSpPr>
      <p:grpSp>
        <p:nvGrpSpPr>
          <p:cNvPr id="2" name="Group 1">
            <a:extLst>
              <a:ext uri="{FF2B5EF4-FFF2-40B4-BE49-F238E27FC236}">
                <a16:creationId xmlns:a16="http://schemas.microsoft.com/office/drawing/2014/main" id="{9BC0C007-81E3-638B-BDDA-391190EEACCB}"/>
              </a:ext>
            </a:extLst>
          </p:cNvPr>
          <p:cNvGrpSpPr/>
          <p:nvPr/>
        </p:nvGrpSpPr>
        <p:grpSpPr>
          <a:xfrm>
            <a:off x="501315" y="2043496"/>
            <a:ext cx="3108961" cy="2342950"/>
            <a:chOff x="577515" y="2094296"/>
            <a:chExt cx="3108961" cy="2342950"/>
          </a:xfrm>
        </p:grpSpPr>
        <p:sp>
          <p:nvSpPr>
            <p:cNvPr id="3" name="Rectangle: Rounded Corners 2">
              <a:extLst>
                <a:ext uri="{FF2B5EF4-FFF2-40B4-BE49-F238E27FC236}">
                  <a16:creationId xmlns:a16="http://schemas.microsoft.com/office/drawing/2014/main" id="{39C9E965-C3BC-9F06-ACF9-C4B78BF55145}"/>
                </a:ext>
              </a:extLst>
            </p:cNvPr>
            <p:cNvSpPr/>
            <p:nvPr/>
          </p:nvSpPr>
          <p:spPr>
            <a:xfrm>
              <a:off x="577515" y="2435192"/>
              <a:ext cx="3108961" cy="200205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Ôn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tập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kiến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thức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đã</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học</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pic>
          <p:nvPicPr>
            <p:cNvPr id="4" name="Picture 2" descr="Smiling ">
              <a:extLst>
                <a:ext uri="{FF2B5EF4-FFF2-40B4-BE49-F238E27FC236}">
                  <a16:creationId xmlns:a16="http://schemas.microsoft.com/office/drawing/2014/main" id="{16586DB9-F1C0-6056-7547-A025FD5418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8215" y="2094296"/>
              <a:ext cx="667352" cy="6673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0315CBB3-B9F4-B28F-39D5-1FE8D3FA8494}"/>
              </a:ext>
            </a:extLst>
          </p:cNvPr>
          <p:cNvGrpSpPr/>
          <p:nvPr/>
        </p:nvGrpSpPr>
        <p:grpSpPr>
          <a:xfrm>
            <a:off x="3754654" y="2043496"/>
            <a:ext cx="3108961" cy="2342950"/>
            <a:chOff x="3830854" y="2094296"/>
            <a:chExt cx="3108961" cy="2342950"/>
          </a:xfrm>
        </p:grpSpPr>
        <p:sp>
          <p:nvSpPr>
            <p:cNvPr id="6" name="Rectangle: Rounded Corners 5">
              <a:extLst>
                <a:ext uri="{FF2B5EF4-FFF2-40B4-BE49-F238E27FC236}">
                  <a16:creationId xmlns:a16="http://schemas.microsoft.com/office/drawing/2014/main" id="{BE0BB641-9D8A-7EA5-A99E-741078C250B0}"/>
                </a:ext>
              </a:extLst>
            </p:cNvPr>
            <p:cNvSpPr/>
            <p:nvPr/>
          </p:nvSpPr>
          <p:spPr>
            <a:xfrm>
              <a:off x="3830854" y="2435192"/>
              <a:ext cx="3108961" cy="200205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Hoàn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thành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bài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tập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trong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SBT </a:t>
              </a:r>
            </a:p>
          </p:txBody>
        </p:sp>
        <p:pic>
          <p:nvPicPr>
            <p:cNvPr id="7" name="Picture 2" descr="Smiling ">
              <a:extLst>
                <a:ext uri="{FF2B5EF4-FFF2-40B4-BE49-F238E27FC236}">
                  <a16:creationId xmlns:a16="http://schemas.microsoft.com/office/drawing/2014/main" id="{32D67E88-2A88-8A31-05AF-3FF59D89CF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802" y="2094296"/>
              <a:ext cx="667352" cy="6673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FA2D2AA7-E111-C290-7FFF-B9E4DB8C26F9}"/>
              </a:ext>
            </a:extLst>
          </p:cNvPr>
          <p:cNvGrpSpPr/>
          <p:nvPr/>
        </p:nvGrpSpPr>
        <p:grpSpPr>
          <a:xfrm>
            <a:off x="6979118" y="2043496"/>
            <a:ext cx="4650907" cy="2342950"/>
            <a:chOff x="7055318" y="2094296"/>
            <a:chExt cx="4650907" cy="2342950"/>
          </a:xfrm>
        </p:grpSpPr>
        <p:sp>
          <p:nvSpPr>
            <p:cNvPr id="9" name="Rectangle: Rounded Corners 8">
              <a:extLst>
                <a:ext uri="{FF2B5EF4-FFF2-40B4-BE49-F238E27FC236}">
                  <a16:creationId xmlns:a16="http://schemas.microsoft.com/office/drawing/2014/main" id="{027F9C40-9926-A7FB-BE70-DB7FBCFABCA1}"/>
                </a:ext>
              </a:extLst>
            </p:cNvPr>
            <p:cNvSpPr/>
            <p:nvPr/>
          </p:nvSpPr>
          <p:spPr>
            <a:xfrm>
              <a:off x="7055318" y="2435192"/>
              <a:ext cx="4650907" cy="200205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Chuẩn bị bài sau </a:t>
              </a:r>
            </a:p>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Chủ đề 3: Tạo đồ dùng dạng hình nón, hình trụ</a:t>
              </a:r>
            </a:p>
          </p:txBody>
        </p:sp>
        <p:pic>
          <p:nvPicPr>
            <p:cNvPr id="10" name="Picture 2" descr="Smiling ">
              <a:extLst>
                <a:ext uri="{FF2B5EF4-FFF2-40B4-BE49-F238E27FC236}">
                  <a16:creationId xmlns:a16="http://schemas.microsoft.com/office/drawing/2014/main" id="{2740E1F4-1D55-0799-7972-6F099363D5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2412" y="2094296"/>
              <a:ext cx="667352" cy="667352"/>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15">
            <a:extLst>
              <a:ext uri="{FF2B5EF4-FFF2-40B4-BE49-F238E27FC236}">
                <a16:creationId xmlns:a16="http://schemas.microsoft.com/office/drawing/2014/main" id="{816F7475-9EDE-D50A-F532-05C8EDC3CA4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2802886" y="4993645"/>
            <a:ext cx="6100658" cy="18643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1727</TotalTime>
  <Words>1382</Words>
  <Application>Microsoft Office PowerPoint</Application>
  <PresentationFormat>Widescreen</PresentationFormat>
  <Paragraphs>125</Paragraphs>
  <Slides>31</Slides>
  <Notes>29</Notes>
  <HiddenSlides>0</HiddenSlides>
  <MMClips>1</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31</vt:i4>
      </vt:variant>
    </vt:vector>
  </HeadingPairs>
  <TitlesOfParts>
    <vt:vector size="42" baseType="lpstr">
      <vt:lpstr>UTM Avo</vt:lpstr>
      <vt:lpstr>Calibri</vt:lpstr>
      <vt:lpstr>Aptos</vt:lpstr>
      <vt:lpstr>Cambria Math</vt:lpstr>
      <vt:lpstr>#9Slide03 AllRoundGothic</vt:lpstr>
      <vt:lpstr>Arial</vt:lpstr>
      <vt:lpstr>1_Office Theme</vt:lpstr>
      <vt:lpstr>Office Theme</vt:lpstr>
      <vt:lpstr>Theme1</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admin</dc:creator>
  <cp:lastModifiedBy>Loan Nguyễn</cp:lastModifiedBy>
  <cp:revision>76</cp:revision>
  <dcterms:created xsi:type="dcterms:W3CDTF">2023-11-28T09:31:40Z</dcterms:created>
  <dcterms:modified xsi:type="dcterms:W3CDTF">2025-03-05T09:52:56Z</dcterms:modified>
</cp:coreProperties>
</file>