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81" r:id="rId3"/>
    <p:sldId id="353" r:id="rId4"/>
    <p:sldId id="278" r:id="rId5"/>
    <p:sldId id="351" r:id="rId6"/>
    <p:sldId id="358" r:id="rId7"/>
    <p:sldId id="359" r:id="rId8"/>
    <p:sldId id="360" r:id="rId9"/>
    <p:sldId id="361" r:id="rId10"/>
    <p:sldId id="356" r:id="rId11"/>
    <p:sldId id="362" r:id="rId12"/>
    <p:sldId id="363" r:id="rId13"/>
    <p:sldId id="366" r:id="rId14"/>
    <p:sldId id="357" r:id="rId15"/>
    <p:sldId id="367" r:id="rId16"/>
    <p:sldId id="368" r:id="rId17"/>
    <p:sldId id="369" r:id="rId18"/>
    <p:sldId id="370" r:id="rId19"/>
    <p:sldId id="371" r:id="rId20"/>
    <p:sldId id="372" r:id="rId21"/>
    <p:sldId id="373" r:id="rId22"/>
    <p:sldId id="344" r:id="rId23"/>
    <p:sldId id="380" r:id="rId24"/>
    <p:sldId id="381" r:id="rId25"/>
    <p:sldId id="379" r:id="rId26"/>
    <p:sldId id="384" r:id="rId27"/>
    <p:sldId id="385" r:id="rId28"/>
    <p:sldId id="386" r:id="rId29"/>
    <p:sldId id="387" r:id="rId30"/>
    <p:sldId id="348" r:id="rId31"/>
    <p:sldId id="352" r:id="rId32"/>
    <p:sldId id="276" r:id="rId33"/>
    <p:sldId id="275" r:id="rId34"/>
  </p:sldIdLst>
  <p:sldSz cx="12192000" cy="6858000"/>
  <p:notesSz cx="6858000" cy="9144000"/>
  <p:embeddedFontLst>
    <p:embeddedFont>
      <p:font typeface="UTM Avo" panose="02040603050506020204" pitchFamily="18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3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58"/>
    <p:restoredTop sz="94571"/>
  </p:normalViewPr>
  <p:slideViewPr>
    <p:cSldViewPr snapToGrid="0">
      <p:cViewPr varScale="1">
        <p:scale>
          <a:sx n="105" d="100"/>
          <a:sy n="105" d="100"/>
        </p:scale>
        <p:origin x="10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/>
        <a:ea typeface="UTM Avo" panose="02040603050506020204" pitchFamily="18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734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79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www.youtube.com/watch?v=MSn__Cmz0R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79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3.png"/><Relationship Id="rId7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79/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0.gif"/><Relationship Id="rId5" Type="http://schemas.openxmlformats.org/officeDocument/2006/relationships/image" Target="../media/image39.gif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39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7" Type="http://schemas.openxmlformats.org/officeDocument/2006/relationships/image" Target="../media/image41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gif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7" Type="http://schemas.openxmlformats.org/officeDocument/2006/relationships/image" Target="../media/image41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gif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7" Type="http://schemas.openxmlformats.org/officeDocument/2006/relationships/image" Target="../media/image41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gif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7" Type="http://schemas.openxmlformats.org/officeDocument/2006/relationships/image" Target="../media/image41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gif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7" Type="http://schemas.openxmlformats.org/officeDocument/2006/relationships/image" Target="../media/image41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gif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79/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jpg"/><Relationship Id="rId4" Type="http://schemas.openxmlformats.org/officeDocument/2006/relationships/hyperlink" Target="https://www.youtube.com/@hoc1biet10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62000" y="1997324"/>
            <a:ext cx="10668000" cy="2420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29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3: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Những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con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hạc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giấy</a:t>
            </a:r>
            <a:endParaRPr sz="4800" b="1" dirty="0">
              <a:solidFill>
                <a:srgbClr val="FF000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3454E1A-4161-EBD5-595C-88EE8DBFDED8}"/>
              </a:ext>
            </a:extLst>
          </p:cNvPr>
          <p:cNvSpPr/>
          <p:nvPr/>
        </p:nvSpPr>
        <p:spPr>
          <a:xfrm>
            <a:off x="1065461" y="1672544"/>
            <a:ext cx="10061077" cy="734747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en-US" sz="2520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520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520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520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xem</a:t>
            </a:r>
            <a:r>
              <a:rPr lang="en-US" sz="2520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video </a:t>
            </a:r>
            <a:r>
              <a:rPr lang="en-US" sz="2520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520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520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biết</a:t>
            </a:r>
            <a:r>
              <a:rPr lang="en-US" sz="2520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video </a:t>
            </a:r>
            <a:r>
              <a:rPr lang="en-US" sz="2520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nói</a:t>
            </a:r>
            <a:r>
              <a:rPr lang="en-US" sz="2520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520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sự</a:t>
            </a:r>
            <a:r>
              <a:rPr lang="en-US" sz="2520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kiện</a:t>
            </a:r>
            <a:r>
              <a:rPr lang="en-US" sz="2520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520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? </a:t>
            </a:r>
          </a:p>
        </p:txBody>
      </p:sp>
      <p:pic>
        <p:nvPicPr>
          <p:cNvPr id="7" name="Picture 6">
            <a:hlinkClick r:id="rId4"/>
            <a:extLst>
              <a:ext uri="{FF2B5EF4-FFF2-40B4-BE49-F238E27FC236}">
                <a16:creationId xmlns:a16="http://schemas.microsoft.com/office/drawing/2014/main" id="{A03126E2-1CBF-4FC4-4992-E8CD9F9C8B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2163" y="2541848"/>
            <a:ext cx="6547671" cy="424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59EC937F-BE10-0B21-6ADB-90AD14A856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9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426;p36">
            <a:extLst>
              <a:ext uri="{FF2B5EF4-FFF2-40B4-BE49-F238E27FC236}">
                <a16:creationId xmlns:a16="http://schemas.microsoft.com/office/drawing/2014/main" id="{48119887-057A-B4F4-4C04-31F88D674EA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6225" y="2264143"/>
            <a:ext cx="1617618" cy="864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427;p36">
            <a:extLst>
              <a:ext uri="{FF2B5EF4-FFF2-40B4-BE49-F238E27FC236}">
                <a16:creationId xmlns:a16="http://schemas.microsoft.com/office/drawing/2014/main" id="{A0F07DBA-A808-21A1-7A16-73A28F23011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5036" y="1543934"/>
            <a:ext cx="1901344" cy="188506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430;p36">
            <a:extLst>
              <a:ext uri="{FF2B5EF4-FFF2-40B4-BE49-F238E27FC236}">
                <a16:creationId xmlns:a16="http://schemas.microsoft.com/office/drawing/2014/main" id="{3753FC9E-0973-920F-B2E8-193165C7EC14}"/>
              </a:ext>
            </a:extLst>
          </p:cNvPr>
          <p:cNvSpPr txBox="1">
            <a:spLocks/>
          </p:cNvSpPr>
          <p:nvPr/>
        </p:nvSpPr>
        <p:spPr>
          <a:xfrm>
            <a:off x="5316898" y="2024382"/>
            <a:ext cx="1617618" cy="863889"/>
          </a:xfrm>
          <a:prstGeom prst="rect">
            <a:avLst/>
          </a:prstGeom>
        </p:spPr>
        <p:txBody>
          <a:bodyPr spcFirstLastPara="1" wrap="square" lIns="115184" tIns="115184" rIns="136445" bIns="115184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6600" b="1" dirty="0">
                <a:latin typeface="UTM Avo" panose="02040603050506020204" pitchFamily="18"/>
              </a:rPr>
              <a:t>01</a:t>
            </a:r>
          </a:p>
        </p:txBody>
      </p:sp>
      <p:pic>
        <p:nvPicPr>
          <p:cNvPr id="5" name="Google Shape;431;p36">
            <a:extLst>
              <a:ext uri="{FF2B5EF4-FFF2-40B4-BE49-F238E27FC236}">
                <a16:creationId xmlns:a16="http://schemas.microsoft.com/office/drawing/2014/main" id="{EDB51C5F-8CD6-CADF-3805-14C56448433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696278">
            <a:off x="9653862" y="752871"/>
            <a:ext cx="959396" cy="1727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432;p36">
            <a:extLst>
              <a:ext uri="{FF2B5EF4-FFF2-40B4-BE49-F238E27FC236}">
                <a16:creationId xmlns:a16="http://schemas.microsoft.com/office/drawing/2014/main" id="{8E831CE3-4B47-970B-7676-DC8FB1D631E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3378" y="2752656"/>
            <a:ext cx="1287279" cy="687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433;p36">
            <a:extLst>
              <a:ext uri="{FF2B5EF4-FFF2-40B4-BE49-F238E27FC236}">
                <a16:creationId xmlns:a16="http://schemas.microsoft.com/office/drawing/2014/main" id="{49C8ECE7-0CEF-48AA-3FC8-D4C5D689263A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2802748" y="5061098"/>
            <a:ext cx="971944" cy="1640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434;p36">
            <a:extLst>
              <a:ext uri="{FF2B5EF4-FFF2-40B4-BE49-F238E27FC236}">
                <a16:creationId xmlns:a16="http://schemas.microsoft.com/office/drawing/2014/main" id="{6FE16956-7608-7B60-CCD5-AE843867FB50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523629" y="4534128"/>
            <a:ext cx="2106764" cy="2052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412;p34">
            <a:extLst>
              <a:ext uri="{FF2B5EF4-FFF2-40B4-BE49-F238E27FC236}">
                <a16:creationId xmlns:a16="http://schemas.microsoft.com/office/drawing/2014/main" id="{EB478E13-684F-19FF-455B-99E5F74698AF}"/>
              </a:ext>
            </a:extLst>
          </p:cNvPr>
          <p:cNvPicPr preferRelativeResize="0"/>
          <p:nvPr/>
        </p:nvPicPr>
        <p:blipFill>
          <a:blip r:embed="rId8">
            <a:alphaModFix amt="80000"/>
          </a:blip>
          <a:stretch>
            <a:fillRect/>
          </a:stretch>
        </p:blipFill>
        <p:spPr>
          <a:xfrm>
            <a:off x="9285535" y="2745687"/>
            <a:ext cx="2382836" cy="353119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1371A06-CCE4-1709-815D-2F2AEC0025BB}"/>
              </a:ext>
            </a:extLst>
          </p:cNvPr>
          <p:cNvSpPr txBox="1"/>
          <p:nvPr/>
        </p:nvSpPr>
        <p:spPr>
          <a:xfrm>
            <a:off x="2757142" y="3879543"/>
            <a:ext cx="6677716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40" b="1" dirty="0">
                <a:latin typeface="UTM Avo" panose="02040603050506020204" pitchFamily="18"/>
              </a:rPr>
              <a:t>ĐỌC THÀNH TIẾNG </a:t>
            </a:r>
          </a:p>
        </p:txBody>
      </p:sp>
    </p:spTree>
    <p:extLst>
      <p:ext uri="{BB962C8B-B14F-4D97-AF65-F5344CB8AC3E}">
        <p14:creationId xmlns:p14="http://schemas.microsoft.com/office/powerpoint/2010/main" val="181394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3A1FB4-B2D0-AD5B-3135-B9AA6E0A6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2BC4F54-5090-B1C7-59D2-731239729593}"/>
              </a:ext>
            </a:extLst>
          </p:cNvPr>
          <p:cNvGrpSpPr/>
          <p:nvPr/>
        </p:nvGrpSpPr>
        <p:grpSpPr>
          <a:xfrm>
            <a:off x="1010372" y="1660165"/>
            <a:ext cx="2832076" cy="2001103"/>
            <a:chOff x="518888" y="619544"/>
            <a:chExt cx="4495800" cy="3176665"/>
          </a:xfrm>
        </p:grpSpPr>
        <p:sp>
          <p:nvSpPr>
            <p:cNvPr id="3" name="Line Callout 1 (Border and Accent Bar) 3">
              <a:extLst>
                <a:ext uri="{FF2B5EF4-FFF2-40B4-BE49-F238E27FC236}">
                  <a16:creationId xmlns:a16="http://schemas.microsoft.com/office/drawing/2014/main" id="{C2B64EC8-382B-0472-B961-3D7EE675275C}"/>
                </a:ext>
              </a:extLst>
            </p:cNvPr>
            <p:cNvSpPr/>
            <p:nvPr/>
          </p:nvSpPr>
          <p:spPr>
            <a:xfrm>
              <a:off x="518888" y="1405705"/>
              <a:ext cx="4495800" cy="23905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en-US" sz="2800" kern="12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GIỌNG ĐỌC TRONG BÀI</a:t>
              </a: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7CAD44C2-9CE1-76F0-C404-BA4E466E4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294876" y="619544"/>
              <a:ext cx="943823" cy="970285"/>
            </a:xfrm>
            <a:prstGeom prst="rect">
              <a:avLst/>
            </a:prstGeom>
          </p:spPr>
        </p:pic>
      </p:grpSp>
      <p:sp>
        <p:nvSpPr>
          <p:cNvPr id="5" name="Speech Bubble: Rectangle with Corners Rounded 30">
            <a:extLst>
              <a:ext uri="{FF2B5EF4-FFF2-40B4-BE49-F238E27FC236}">
                <a16:creationId xmlns:a16="http://schemas.microsoft.com/office/drawing/2014/main" id="{7A0B15CA-6CAE-1852-E232-600046F04C96}"/>
              </a:ext>
            </a:extLst>
          </p:cNvPr>
          <p:cNvSpPr/>
          <p:nvPr/>
        </p:nvSpPr>
        <p:spPr>
          <a:xfrm>
            <a:off x="5411617" y="1965775"/>
            <a:ext cx="5856158" cy="1879169"/>
          </a:xfrm>
          <a:prstGeom prst="wedgeRoundRectCallout">
            <a:avLst>
              <a:gd name="adj1" fmla="val -56648"/>
              <a:gd name="adj2" fmla="val 51590"/>
              <a:gd name="adj3" fmla="val 16667"/>
            </a:avLst>
          </a:prstGeom>
          <a:solidFill>
            <a:schemeClr val="bg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Toàn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giọng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nhẹ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chậm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rãi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trìu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mến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Speech Bubble: Rectangle with Corners Rounded 32">
            <a:extLst>
              <a:ext uri="{FF2B5EF4-FFF2-40B4-BE49-F238E27FC236}">
                <a16:creationId xmlns:a16="http://schemas.microsoft.com/office/drawing/2014/main" id="{CEB04CCF-2D42-170A-7127-1E958665AC2C}"/>
              </a:ext>
            </a:extLst>
          </p:cNvPr>
          <p:cNvSpPr/>
          <p:nvPr/>
        </p:nvSpPr>
        <p:spPr>
          <a:xfrm>
            <a:off x="5411617" y="4099089"/>
            <a:ext cx="5856158" cy="2448066"/>
          </a:xfrm>
          <a:prstGeom prst="wedgeRoundRectCallout">
            <a:avLst>
              <a:gd name="adj1" fmla="val -56462"/>
              <a:gd name="adj2" fmla="val -41992"/>
              <a:gd name="adj3" fmla="val 16667"/>
            </a:avLst>
          </a:prstGeom>
          <a:solidFill>
            <a:schemeClr val="bg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Nhấn giọng ở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ngữ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nói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tội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chiến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tranh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vọng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;... </a:t>
            </a:r>
            <a:endParaRPr lang="en-US" sz="2400" dirty="0">
              <a:solidFill>
                <a:srgbClr val="FF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7" name="Picture 6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1C500855-9CD2-A498-3908-BA0C90F551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6" r="11864"/>
          <a:stretch/>
        </p:blipFill>
        <p:spPr>
          <a:xfrm>
            <a:off x="1080504" y="3661268"/>
            <a:ext cx="2691811" cy="326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70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5099BD-8CBC-ADF4-F4DC-09E68F40B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06F41BE-4155-4FA7-ED6A-4E241E93416E}"/>
              </a:ext>
            </a:extLst>
          </p:cNvPr>
          <p:cNvGrpSpPr/>
          <p:nvPr/>
        </p:nvGrpSpPr>
        <p:grpSpPr>
          <a:xfrm>
            <a:off x="962118" y="1589508"/>
            <a:ext cx="10267763" cy="1049238"/>
            <a:chOff x="462279" y="230542"/>
            <a:chExt cx="8149817" cy="832810"/>
          </a:xfrm>
        </p:grpSpPr>
        <p:sp>
          <p:nvSpPr>
            <p:cNvPr id="3" name="Google Shape;1250;p59">
              <a:extLst>
                <a:ext uri="{FF2B5EF4-FFF2-40B4-BE49-F238E27FC236}">
                  <a16:creationId xmlns:a16="http://schemas.microsoft.com/office/drawing/2014/main" id="{1989C9CF-135C-EF59-19A6-D9DA465A9FA4}"/>
                </a:ext>
              </a:extLst>
            </p:cNvPr>
            <p:cNvSpPr/>
            <p:nvPr/>
          </p:nvSpPr>
          <p:spPr>
            <a:xfrm>
              <a:off x="778393" y="379093"/>
              <a:ext cx="7593981" cy="605100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ClrTx/>
                <a:defRPr/>
              </a:pPr>
              <a:endParaRPr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grpSp>
          <p:nvGrpSpPr>
            <p:cNvPr id="4" name="Google Shape;2308;p68">
              <a:extLst>
                <a:ext uri="{FF2B5EF4-FFF2-40B4-BE49-F238E27FC236}">
                  <a16:creationId xmlns:a16="http://schemas.microsoft.com/office/drawing/2014/main" id="{45E51A00-8684-67CF-92A0-659CE62E44EB}"/>
                </a:ext>
              </a:extLst>
            </p:cNvPr>
            <p:cNvGrpSpPr/>
            <p:nvPr/>
          </p:nvGrpSpPr>
          <p:grpSpPr>
            <a:xfrm>
              <a:off x="462279" y="230542"/>
              <a:ext cx="543942" cy="832810"/>
              <a:chOff x="4156067" y="3302612"/>
              <a:chExt cx="832097" cy="1274188"/>
            </a:xfrm>
          </p:grpSpPr>
          <p:sp>
            <p:nvSpPr>
              <p:cNvPr id="10" name="Google Shape;2309;p68">
                <a:extLst>
                  <a:ext uri="{FF2B5EF4-FFF2-40B4-BE49-F238E27FC236}">
                    <a16:creationId xmlns:a16="http://schemas.microsoft.com/office/drawing/2014/main" id="{FA990449-8C3E-E246-0929-68C823873C28}"/>
                  </a:ext>
                </a:extLst>
              </p:cNvPr>
              <p:cNvSpPr/>
              <p:nvPr/>
            </p:nvSpPr>
            <p:spPr>
              <a:xfrm>
                <a:off x="4156067" y="3302612"/>
                <a:ext cx="832097" cy="1274188"/>
              </a:xfrm>
              <a:custGeom>
                <a:avLst/>
                <a:gdLst/>
                <a:ahLst/>
                <a:cxnLst/>
                <a:rect l="l" t="t" r="r" b="b"/>
                <a:pathLst>
                  <a:path w="10464" h="16024" extrusionOk="0">
                    <a:moveTo>
                      <a:pt x="5914" y="1"/>
                    </a:moveTo>
                    <a:cubicBezTo>
                      <a:pt x="4352" y="1"/>
                      <a:pt x="2872" y="701"/>
                      <a:pt x="1863" y="1887"/>
                    </a:cubicBezTo>
                    <a:cubicBezTo>
                      <a:pt x="644" y="3309"/>
                      <a:pt x="0" y="5442"/>
                      <a:pt x="322" y="7085"/>
                    </a:cubicBezTo>
                    <a:cubicBezTo>
                      <a:pt x="627" y="8778"/>
                      <a:pt x="1981" y="9675"/>
                      <a:pt x="3116" y="10149"/>
                    </a:cubicBezTo>
                    <a:lnTo>
                      <a:pt x="3048" y="14297"/>
                    </a:lnTo>
                    <a:cubicBezTo>
                      <a:pt x="3031" y="15245"/>
                      <a:pt x="3793" y="16024"/>
                      <a:pt x="4741" y="16024"/>
                    </a:cubicBezTo>
                    <a:lnTo>
                      <a:pt x="5537" y="16024"/>
                    </a:lnTo>
                    <a:cubicBezTo>
                      <a:pt x="6468" y="16024"/>
                      <a:pt x="7230" y="15245"/>
                      <a:pt x="7230" y="14314"/>
                    </a:cubicBezTo>
                    <a:lnTo>
                      <a:pt x="7196" y="10505"/>
                    </a:lnTo>
                    <a:cubicBezTo>
                      <a:pt x="7856" y="10403"/>
                      <a:pt x="8483" y="10081"/>
                      <a:pt x="8957" y="9607"/>
                    </a:cubicBezTo>
                    <a:cubicBezTo>
                      <a:pt x="9973" y="8490"/>
                      <a:pt x="10464" y="4663"/>
                      <a:pt x="9532" y="2429"/>
                    </a:cubicBezTo>
                    <a:cubicBezTo>
                      <a:pt x="8923" y="956"/>
                      <a:pt x="7704" y="58"/>
                      <a:pt x="6180" y="8"/>
                    </a:cubicBezTo>
                    <a:cubicBezTo>
                      <a:pt x="6091" y="3"/>
                      <a:pt x="6002" y="1"/>
                      <a:pt x="59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8575" dist="19050" algn="bl" rotWithShape="0">
                  <a:srgbClr val="242324">
                    <a:alpha val="30000"/>
                  </a:srgbClr>
                </a:outerShdw>
              </a:effectLst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ClrTx/>
                  <a:defRPr/>
                </a:pPr>
                <a:endParaRPr sz="20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11" name="Google Shape;2310;p68">
                <a:extLst>
                  <a:ext uri="{FF2B5EF4-FFF2-40B4-BE49-F238E27FC236}">
                    <a16:creationId xmlns:a16="http://schemas.microsoft.com/office/drawing/2014/main" id="{F014FF2D-5D0C-038F-E29C-E410B2444906}"/>
                  </a:ext>
                </a:extLst>
              </p:cNvPr>
              <p:cNvSpPr/>
              <p:nvPr/>
            </p:nvSpPr>
            <p:spPr>
              <a:xfrm>
                <a:off x="4272928" y="3412579"/>
                <a:ext cx="635579" cy="60667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268" extrusionOk="0">
                    <a:moveTo>
                      <a:pt x="4307" y="1"/>
                    </a:moveTo>
                    <a:cubicBezTo>
                      <a:pt x="1271" y="1"/>
                      <a:pt x="0" y="3368"/>
                      <a:pt x="316" y="5083"/>
                    </a:cubicBezTo>
                    <a:cubicBezTo>
                      <a:pt x="655" y="6827"/>
                      <a:pt x="3279" y="7233"/>
                      <a:pt x="3279" y="7233"/>
                    </a:cubicBezTo>
                    <a:cubicBezTo>
                      <a:pt x="3279" y="7233"/>
                      <a:pt x="3613" y="7267"/>
                      <a:pt x="4056" y="7267"/>
                    </a:cubicBezTo>
                    <a:cubicBezTo>
                      <a:pt x="4737" y="7267"/>
                      <a:pt x="5676" y="7186"/>
                      <a:pt x="6056" y="6776"/>
                    </a:cubicBezTo>
                    <a:cubicBezTo>
                      <a:pt x="6665" y="6099"/>
                      <a:pt x="7613" y="122"/>
                      <a:pt x="4464" y="4"/>
                    </a:cubicBezTo>
                    <a:cubicBezTo>
                      <a:pt x="4412" y="2"/>
                      <a:pt x="4359" y="1"/>
                      <a:pt x="4307" y="1"/>
                    </a:cubicBezTo>
                    <a:close/>
                  </a:path>
                </a:pathLst>
              </a:custGeom>
              <a:solidFill>
                <a:srgbClr val="A4BB78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ClrTx/>
                  <a:defRPr/>
                </a:pPr>
                <a:endParaRPr sz="20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12" name="Google Shape;2311;p68">
                <a:extLst>
                  <a:ext uri="{FF2B5EF4-FFF2-40B4-BE49-F238E27FC236}">
                    <a16:creationId xmlns:a16="http://schemas.microsoft.com/office/drawing/2014/main" id="{4BA3BF6C-EB7D-DF05-85C1-7BC23B1192FA}"/>
                  </a:ext>
                </a:extLst>
              </p:cNvPr>
              <p:cNvSpPr/>
              <p:nvPr/>
            </p:nvSpPr>
            <p:spPr>
              <a:xfrm>
                <a:off x="4443466" y="3655904"/>
                <a:ext cx="284149" cy="811269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9719" extrusionOk="0">
                    <a:moveTo>
                      <a:pt x="1744" y="1"/>
                    </a:moveTo>
                    <a:lnTo>
                      <a:pt x="1202" y="170"/>
                    </a:lnTo>
                    <a:lnTo>
                      <a:pt x="1152" y="3285"/>
                    </a:lnTo>
                    <a:lnTo>
                      <a:pt x="1033" y="3234"/>
                    </a:lnTo>
                    <a:lnTo>
                      <a:pt x="254" y="1795"/>
                    </a:lnTo>
                    <a:lnTo>
                      <a:pt x="0" y="2100"/>
                    </a:lnTo>
                    <a:lnTo>
                      <a:pt x="1135" y="4064"/>
                    </a:lnTo>
                    <a:lnTo>
                      <a:pt x="1050" y="9719"/>
                    </a:lnTo>
                    <a:lnTo>
                      <a:pt x="1846" y="9719"/>
                    </a:lnTo>
                    <a:lnTo>
                      <a:pt x="1778" y="3438"/>
                    </a:lnTo>
                    <a:lnTo>
                      <a:pt x="3403" y="2168"/>
                    </a:lnTo>
                    <a:cubicBezTo>
                      <a:pt x="3403" y="2168"/>
                      <a:pt x="3234" y="1897"/>
                      <a:pt x="3132" y="1880"/>
                    </a:cubicBezTo>
                    <a:cubicBezTo>
                      <a:pt x="3131" y="1880"/>
                      <a:pt x="3130" y="1880"/>
                      <a:pt x="3128" y="1880"/>
                    </a:cubicBezTo>
                    <a:cubicBezTo>
                      <a:pt x="3010" y="1880"/>
                      <a:pt x="2213" y="2528"/>
                      <a:pt x="1778" y="2862"/>
                    </a:cubicBezTo>
                    <a:lnTo>
                      <a:pt x="1744" y="1"/>
                    </a:lnTo>
                    <a:close/>
                  </a:path>
                </a:pathLst>
              </a:custGeom>
              <a:solidFill>
                <a:srgbClr val="C59A7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ClrTx/>
                  <a:defRPr/>
                </a:pPr>
                <a:endParaRPr sz="20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" name="Google Shape;2312;p68">
              <a:extLst>
                <a:ext uri="{FF2B5EF4-FFF2-40B4-BE49-F238E27FC236}">
                  <a16:creationId xmlns:a16="http://schemas.microsoft.com/office/drawing/2014/main" id="{518F73CA-3504-30EF-44A3-7001FB7854D0}"/>
                </a:ext>
              </a:extLst>
            </p:cNvPr>
            <p:cNvGrpSpPr/>
            <p:nvPr/>
          </p:nvGrpSpPr>
          <p:grpSpPr>
            <a:xfrm>
              <a:off x="8068154" y="230542"/>
              <a:ext cx="543942" cy="832810"/>
              <a:chOff x="4156067" y="3302612"/>
              <a:chExt cx="832097" cy="1274188"/>
            </a:xfrm>
          </p:grpSpPr>
          <p:sp>
            <p:nvSpPr>
              <p:cNvPr id="7" name="Google Shape;2313;p68">
                <a:extLst>
                  <a:ext uri="{FF2B5EF4-FFF2-40B4-BE49-F238E27FC236}">
                    <a16:creationId xmlns:a16="http://schemas.microsoft.com/office/drawing/2014/main" id="{62C519D7-C1A8-E798-78C6-ED8A365E2AD4}"/>
                  </a:ext>
                </a:extLst>
              </p:cNvPr>
              <p:cNvSpPr/>
              <p:nvPr/>
            </p:nvSpPr>
            <p:spPr>
              <a:xfrm>
                <a:off x="4156067" y="3302612"/>
                <a:ext cx="832097" cy="1274188"/>
              </a:xfrm>
              <a:custGeom>
                <a:avLst/>
                <a:gdLst/>
                <a:ahLst/>
                <a:cxnLst/>
                <a:rect l="l" t="t" r="r" b="b"/>
                <a:pathLst>
                  <a:path w="10464" h="16024" extrusionOk="0">
                    <a:moveTo>
                      <a:pt x="5914" y="1"/>
                    </a:moveTo>
                    <a:cubicBezTo>
                      <a:pt x="4352" y="1"/>
                      <a:pt x="2872" y="701"/>
                      <a:pt x="1863" y="1887"/>
                    </a:cubicBezTo>
                    <a:cubicBezTo>
                      <a:pt x="644" y="3309"/>
                      <a:pt x="0" y="5442"/>
                      <a:pt x="322" y="7085"/>
                    </a:cubicBezTo>
                    <a:cubicBezTo>
                      <a:pt x="627" y="8778"/>
                      <a:pt x="1981" y="9675"/>
                      <a:pt x="3116" y="10149"/>
                    </a:cubicBezTo>
                    <a:lnTo>
                      <a:pt x="3048" y="14297"/>
                    </a:lnTo>
                    <a:cubicBezTo>
                      <a:pt x="3031" y="15245"/>
                      <a:pt x="3793" y="16024"/>
                      <a:pt x="4741" y="16024"/>
                    </a:cubicBezTo>
                    <a:lnTo>
                      <a:pt x="5537" y="16024"/>
                    </a:lnTo>
                    <a:cubicBezTo>
                      <a:pt x="6468" y="16024"/>
                      <a:pt x="7230" y="15245"/>
                      <a:pt x="7230" y="14314"/>
                    </a:cubicBezTo>
                    <a:lnTo>
                      <a:pt x="7196" y="10505"/>
                    </a:lnTo>
                    <a:cubicBezTo>
                      <a:pt x="7856" y="10403"/>
                      <a:pt x="8483" y="10081"/>
                      <a:pt x="8957" y="9607"/>
                    </a:cubicBezTo>
                    <a:cubicBezTo>
                      <a:pt x="9973" y="8490"/>
                      <a:pt x="10464" y="4663"/>
                      <a:pt x="9532" y="2429"/>
                    </a:cubicBezTo>
                    <a:cubicBezTo>
                      <a:pt x="8923" y="956"/>
                      <a:pt x="7704" y="58"/>
                      <a:pt x="6180" y="8"/>
                    </a:cubicBezTo>
                    <a:cubicBezTo>
                      <a:pt x="6091" y="3"/>
                      <a:pt x="6002" y="1"/>
                      <a:pt x="59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8575" dist="19050" algn="bl" rotWithShape="0">
                  <a:srgbClr val="242324">
                    <a:alpha val="30000"/>
                  </a:srgbClr>
                </a:outerShdw>
              </a:effectLst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ClrTx/>
                  <a:defRPr/>
                </a:pPr>
                <a:endParaRPr sz="20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8" name="Google Shape;2314;p68">
                <a:extLst>
                  <a:ext uri="{FF2B5EF4-FFF2-40B4-BE49-F238E27FC236}">
                    <a16:creationId xmlns:a16="http://schemas.microsoft.com/office/drawing/2014/main" id="{0AE95E19-A857-ED43-9190-1E294E031E66}"/>
                  </a:ext>
                </a:extLst>
              </p:cNvPr>
              <p:cNvSpPr/>
              <p:nvPr/>
            </p:nvSpPr>
            <p:spPr>
              <a:xfrm>
                <a:off x="4272928" y="3412579"/>
                <a:ext cx="635579" cy="60667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268" extrusionOk="0">
                    <a:moveTo>
                      <a:pt x="4307" y="1"/>
                    </a:moveTo>
                    <a:cubicBezTo>
                      <a:pt x="1271" y="1"/>
                      <a:pt x="0" y="3368"/>
                      <a:pt x="316" y="5083"/>
                    </a:cubicBezTo>
                    <a:cubicBezTo>
                      <a:pt x="655" y="6827"/>
                      <a:pt x="3279" y="7233"/>
                      <a:pt x="3279" y="7233"/>
                    </a:cubicBezTo>
                    <a:cubicBezTo>
                      <a:pt x="3279" y="7233"/>
                      <a:pt x="3613" y="7267"/>
                      <a:pt x="4056" y="7267"/>
                    </a:cubicBezTo>
                    <a:cubicBezTo>
                      <a:pt x="4737" y="7267"/>
                      <a:pt x="5676" y="7186"/>
                      <a:pt x="6056" y="6776"/>
                    </a:cubicBezTo>
                    <a:cubicBezTo>
                      <a:pt x="6665" y="6099"/>
                      <a:pt x="7613" y="122"/>
                      <a:pt x="4464" y="4"/>
                    </a:cubicBezTo>
                    <a:cubicBezTo>
                      <a:pt x="4412" y="2"/>
                      <a:pt x="4359" y="1"/>
                      <a:pt x="4307" y="1"/>
                    </a:cubicBezTo>
                    <a:close/>
                  </a:path>
                </a:pathLst>
              </a:custGeom>
              <a:solidFill>
                <a:srgbClr val="A4BB78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ClrTx/>
                  <a:defRPr/>
                </a:pPr>
                <a:endParaRPr sz="20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9" name="Google Shape;2315;p68">
                <a:extLst>
                  <a:ext uri="{FF2B5EF4-FFF2-40B4-BE49-F238E27FC236}">
                    <a16:creationId xmlns:a16="http://schemas.microsoft.com/office/drawing/2014/main" id="{9E5F897D-B476-D9BE-2A3D-A780989F551E}"/>
                  </a:ext>
                </a:extLst>
              </p:cNvPr>
              <p:cNvSpPr/>
              <p:nvPr/>
            </p:nvSpPr>
            <p:spPr>
              <a:xfrm>
                <a:off x="4443466" y="3655904"/>
                <a:ext cx="284149" cy="811269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9719" extrusionOk="0">
                    <a:moveTo>
                      <a:pt x="1744" y="1"/>
                    </a:moveTo>
                    <a:lnTo>
                      <a:pt x="1202" y="170"/>
                    </a:lnTo>
                    <a:lnTo>
                      <a:pt x="1152" y="3285"/>
                    </a:lnTo>
                    <a:lnTo>
                      <a:pt x="1033" y="3234"/>
                    </a:lnTo>
                    <a:lnTo>
                      <a:pt x="254" y="1795"/>
                    </a:lnTo>
                    <a:lnTo>
                      <a:pt x="0" y="2100"/>
                    </a:lnTo>
                    <a:lnTo>
                      <a:pt x="1135" y="4064"/>
                    </a:lnTo>
                    <a:lnTo>
                      <a:pt x="1050" y="9719"/>
                    </a:lnTo>
                    <a:lnTo>
                      <a:pt x="1846" y="9719"/>
                    </a:lnTo>
                    <a:lnTo>
                      <a:pt x="1778" y="3438"/>
                    </a:lnTo>
                    <a:lnTo>
                      <a:pt x="3403" y="2168"/>
                    </a:lnTo>
                    <a:cubicBezTo>
                      <a:pt x="3403" y="2168"/>
                      <a:pt x="3234" y="1897"/>
                      <a:pt x="3132" y="1880"/>
                    </a:cubicBezTo>
                    <a:cubicBezTo>
                      <a:pt x="3131" y="1880"/>
                      <a:pt x="3130" y="1880"/>
                      <a:pt x="3128" y="1880"/>
                    </a:cubicBezTo>
                    <a:cubicBezTo>
                      <a:pt x="3010" y="1880"/>
                      <a:pt x="2213" y="2528"/>
                      <a:pt x="1778" y="2862"/>
                    </a:cubicBezTo>
                    <a:lnTo>
                      <a:pt x="1744" y="1"/>
                    </a:lnTo>
                    <a:close/>
                  </a:path>
                </a:pathLst>
              </a:custGeom>
              <a:solidFill>
                <a:srgbClr val="C59A7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ClrTx/>
                  <a:defRPr/>
                </a:pPr>
                <a:endParaRPr sz="20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6FC4929-8865-E6DD-96AA-E0B9AB365396}"/>
                </a:ext>
              </a:extLst>
            </p:cNvPr>
            <p:cNvSpPr txBox="1"/>
            <p:nvPr/>
          </p:nvSpPr>
          <p:spPr>
            <a:xfrm>
              <a:off x="1394681" y="461454"/>
              <a:ext cx="6316358" cy="4152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Tx/>
                <a:defRPr/>
              </a:pP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LUYỆN ĐỌC MỘT SỐ TỪ KHÓ</a:t>
              </a:r>
            </a:p>
          </p:txBody>
        </p:sp>
      </p:grpSp>
      <p:sp>
        <p:nvSpPr>
          <p:cNvPr id="13" name="Cloud 12">
            <a:extLst>
              <a:ext uri="{FF2B5EF4-FFF2-40B4-BE49-F238E27FC236}">
                <a16:creationId xmlns:a16="http://schemas.microsoft.com/office/drawing/2014/main" id="{C9BD7A29-3130-D808-FA22-5748E7402AE9}"/>
              </a:ext>
            </a:extLst>
          </p:cNvPr>
          <p:cNvSpPr/>
          <p:nvPr/>
        </p:nvSpPr>
        <p:spPr>
          <a:xfrm>
            <a:off x="986951" y="2715398"/>
            <a:ext cx="3713244" cy="1934695"/>
          </a:xfrm>
          <a:prstGeom prst="cloud">
            <a:avLst/>
          </a:prstGeom>
          <a:solidFill>
            <a:srgbClr val="FFF5D5"/>
          </a:solidFill>
          <a:ln w="38100" cap="flat" cmpd="sng" algn="ctr">
            <a:solidFill>
              <a:srgbClr val="C00000"/>
            </a:solidFill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algn="ctr"/>
            <a:r>
              <a:rPr lang="vi-VN" sz="2800" i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Hi-rô-si-ma</a:t>
            </a:r>
            <a:endParaRPr lang="en-US" sz="2800" i="1" dirty="0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4" name="Cloud 13">
            <a:extLst>
              <a:ext uri="{FF2B5EF4-FFF2-40B4-BE49-F238E27FC236}">
                <a16:creationId xmlns:a16="http://schemas.microsoft.com/office/drawing/2014/main" id="{B84B60A6-7AF1-5EA8-A876-750A52975641}"/>
              </a:ext>
            </a:extLst>
          </p:cNvPr>
          <p:cNvSpPr/>
          <p:nvPr/>
        </p:nvSpPr>
        <p:spPr>
          <a:xfrm>
            <a:off x="7632255" y="2726171"/>
            <a:ext cx="3572794" cy="2028507"/>
          </a:xfrm>
          <a:prstGeom prst="cloud">
            <a:avLst/>
          </a:prstGeom>
          <a:solidFill>
            <a:srgbClr val="FFF5D5"/>
          </a:solidFill>
          <a:ln w="38100" cap="flat" cmpd="sng" algn="ctr">
            <a:solidFill>
              <a:srgbClr val="C00000"/>
            </a:solidFill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algn="ctr"/>
            <a:r>
              <a:rPr lang="en-US" sz="2800" i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Na-ga-</a:t>
            </a:r>
            <a:r>
              <a:rPr lang="en-US" sz="2800" i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sa</a:t>
            </a:r>
            <a:r>
              <a:rPr lang="en-US" sz="2800" i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-ki</a:t>
            </a:r>
          </a:p>
        </p:txBody>
      </p:sp>
      <p:sp>
        <p:nvSpPr>
          <p:cNvPr id="15" name="Cloud 14">
            <a:extLst>
              <a:ext uri="{FF2B5EF4-FFF2-40B4-BE49-F238E27FC236}">
                <a16:creationId xmlns:a16="http://schemas.microsoft.com/office/drawing/2014/main" id="{AC5C3D1A-473C-4EAD-E04B-59CDCE938293}"/>
              </a:ext>
            </a:extLst>
          </p:cNvPr>
          <p:cNvSpPr/>
          <p:nvPr/>
        </p:nvSpPr>
        <p:spPr>
          <a:xfrm>
            <a:off x="3476500" y="4417138"/>
            <a:ext cx="5238999" cy="2261554"/>
          </a:xfrm>
          <a:prstGeom prst="cloud">
            <a:avLst/>
          </a:prstGeom>
          <a:solidFill>
            <a:srgbClr val="FFF5D5"/>
          </a:solidFill>
          <a:ln w="38100" cap="flat" cmpd="sng" algn="ctr">
            <a:solidFill>
              <a:srgbClr val="C00000"/>
            </a:solidFill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algn="ctr"/>
            <a:r>
              <a:rPr lang="vi-VN" sz="2800" i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Xa-xa-ki Xa-đa-kô</a:t>
            </a:r>
            <a:endParaRPr lang="en-US" sz="2800" i="1" dirty="0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6" name="Google Shape;581;p43">
            <a:extLst>
              <a:ext uri="{FF2B5EF4-FFF2-40B4-BE49-F238E27FC236}">
                <a16:creationId xmlns:a16="http://schemas.microsoft.com/office/drawing/2014/main" id="{822F7912-3D52-E2F6-009E-9495FDAC8F4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0782539" y="5016159"/>
            <a:ext cx="1032575" cy="1662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974;p62">
            <a:extLst>
              <a:ext uri="{FF2B5EF4-FFF2-40B4-BE49-F238E27FC236}">
                <a16:creationId xmlns:a16="http://schemas.microsoft.com/office/drawing/2014/main" id="{3BA6EEEF-48DA-6C7F-68AC-01A74DB66AE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541" y="5268492"/>
            <a:ext cx="1347153" cy="13885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628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4FB384-44E0-EE12-F816-2397DE2DC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64272463-CE27-3465-0EA7-4D51DC9AF9C5}"/>
              </a:ext>
            </a:extLst>
          </p:cNvPr>
          <p:cNvSpPr/>
          <p:nvPr/>
        </p:nvSpPr>
        <p:spPr>
          <a:xfrm>
            <a:off x="1079864" y="2341258"/>
            <a:ext cx="10032271" cy="3962559"/>
          </a:xfrm>
          <a:custGeom>
            <a:avLst/>
            <a:gdLst/>
            <a:ahLst/>
            <a:cxnLst/>
            <a:rect l="l" t="t" r="r" b="b"/>
            <a:pathLst>
              <a:path w="14875164" h="5894776">
                <a:moveTo>
                  <a:pt x="0" y="0"/>
                </a:moveTo>
                <a:lnTo>
                  <a:pt x="14875164" y="0"/>
                </a:lnTo>
                <a:lnTo>
                  <a:pt x="14875164" y="5894776"/>
                </a:lnTo>
                <a:lnTo>
                  <a:pt x="0" y="5894776"/>
                </a:lnTo>
                <a:lnTo>
                  <a:pt x="0" y="0"/>
                </a:lnTo>
                <a:close/>
              </a:path>
            </a:pathLst>
          </a:custGeom>
          <a:solidFill>
            <a:srgbClr val="9BBB59">
              <a:lumMod val="20000"/>
              <a:lumOff val="80000"/>
            </a:srgbClr>
          </a:solidFill>
        </p:spPr>
        <p:txBody>
          <a:bodyPr/>
          <a:lstStyle/>
          <a:p>
            <a:pPr>
              <a:defRPr/>
            </a:pPr>
            <a:endParaRPr lang="en-US" sz="2400" dirty="0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159AA05-4531-73AE-332C-396C91E35B6D}"/>
              </a:ext>
            </a:extLst>
          </p:cNvPr>
          <p:cNvGrpSpPr/>
          <p:nvPr/>
        </p:nvGrpSpPr>
        <p:grpSpPr>
          <a:xfrm>
            <a:off x="1713800" y="1890346"/>
            <a:ext cx="8686041" cy="1177918"/>
            <a:chOff x="3391079" y="286730"/>
            <a:chExt cx="13788717" cy="1431604"/>
          </a:xfrm>
        </p:grpSpPr>
        <p:sp>
          <p:nvSpPr>
            <p:cNvPr id="4" name="Freeform 19">
              <a:extLst>
                <a:ext uri="{FF2B5EF4-FFF2-40B4-BE49-F238E27FC236}">
                  <a16:creationId xmlns:a16="http://schemas.microsoft.com/office/drawing/2014/main" id="{24A7D805-673D-A5A2-8288-DE625B03CE27}"/>
                </a:ext>
              </a:extLst>
            </p:cNvPr>
            <p:cNvSpPr/>
            <p:nvPr/>
          </p:nvSpPr>
          <p:spPr>
            <a:xfrm>
              <a:off x="3391079" y="286730"/>
              <a:ext cx="13788717" cy="1431604"/>
            </a:xfrm>
            <a:custGeom>
              <a:avLst/>
              <a:gdLst/>
              <a:ahLst/>
              <a:cxnLst/>
              <a:rect l="l" t="t" r="r" b="b"/>
              <a:pathLst>
                <a:path w="2754516" h="407051">
                  <a:moveTo>
                    <a:pt x="2754516" y="326"/>
                  </a:moveTo>
                  <a:cubicBezTo>
                    <a:pt x="2681703" y="0"/>
                    <a:pt x="2614282" y="38659"/>
                    <a:pt x="2577781" y="101663"/>
                  </a:cubicBezTo>
                  <a:cubicBezTo>
                    <a:pt x="2541280" y="164667"/>
                    <a:pt x="2541280" y="242385"/>
                    <a:pt x="2577781" y="305389"/>
                  </a:cubicBezTo>
                  <a:cubicBezTo>
                    <a:pt x="2614282" y="368393"/>
                    <a:pt x="2681703" y="407052"/>
                    <a:pt x="2754516" y="406726"/>
                  </a:cubicBezTo>
                  <a:lnTo>
                    <a:pt x="0" y="406726"/>
                  </a:lnTo>
                  <a:cubicBezTo>
                    <a:pt x="72813" y="407052"/>
                    <a:pt x="140234" y="368393"/>
                    <a:pt x="176735" y="305389"/>
                  </a:cubicBezTo>
                  <a:cubicBezTo>
                    <a:pt x="213236" y="242385"/>
                    <a:pt x="213236" y="164667"/>
                    <a:pt x="176735" y="101663"/>
                  </a:cubicBezTo>
                  <a:cubicBezTo>
                    <a:pt x="140234" y="38659"/>
                    <a:pt x="72813" y="0"/>
                    <a:pt x="0" y="326"/>
                  </a:cubicBezTo>
                  <a:close/>
                </a:path>
              </a:pathLst>
            </a:custGeom>
            <a:solidFill>
              <a:srgbClr val="9BBB59">
                <a:lumMod val="50000"/>
              </a:srgbClr>
            </a:solidFill>
          </p:spPr>
          <p:txBody>
            <a:bodyPr/>
            <a:lstStyle/>
            <a:p>
              <a:pPr>
                <a:defRPr/>
              </a:pPr>
              <a:endPara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EA9D87A-E582-3FFD-CE1F-829E409D36E4}"/>
                </a:ext>
              </a:extLst>
            </p:cNvPr>
            <p:cNvSpPr txBox="1"/>
            <p:nvPr/>
          </p:nvSpPr>
          <p:spPr>
            <a:xfrm>
              <a:off x="4275567" y="655526"/>
              <a:ext cx="12019741" cy="561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400" b="1" dirty="0" err="1">
                  <a:solidFill>
                    <a:prstClr val="white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Luyện</a:t>
              </a:r>
              <a:r>
                <a:rPr lang="en-US" sz="2400" b="1" dirty="0">
                  <a:solidFill>
                    <a:prstClr val="white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prstClr val="white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đọc</a:t>
              </a:r>
              <a:r>
                <a:rPr lang="en-US" sz="2400" b="1" dirty="0">
                  <a:solidFill>
                    <a:prstClr val="white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prstClr val="white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ngắt</a:t>
              </a:r>
              <a:r>
                <a:rPr lang="en-US" sz="2400" b="1" dirty="0">
                  <a:solidFill>
                    <a:prstClr val="white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prstClr val="white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giọng</a:t>
              </a:r>
              <a:r>
                <a:rPr lang="en-US" sz="2400" b="1" dirty="0">
                  <a:solidFill>
                    <a:prstClr val="white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prstClr val="white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ở</a:t>
              </a:r>
              <a:r>
                <a:rPr lang="en-US" sz="2400" b="1" dirty="0">
                  <a:solidFill>
                    <a:prstClr val="white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prstClr val="white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những</a:t>
              </a:r>
              <a:r>
                <a:rPr lang="en-US" sz="2400" b="1" dirty="0">
                  <a:solidFill>
                    <a:prstClr val="white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prstClr val="white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solidFill>
                    <a:prstClr val="white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prstClr val="white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dài</a:t>
              </a:r>
              <a:endParaRPr lang="en-US" sz="2400" b="1" dirty="0">
                <a:solidFill>
                  <a:prstClr val="white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2F7FF50-93A0-B38E-2030-695771513364}"/>
              </a:ext>
            </a:extLst>
          </p:cNvPr>
          <p:cNvSpPr txBox="1"/>
          <p:nvPr/>
        </p:nvSpPr>
        <p:spPr>
          <a:xfrm>
            <a:off x="1614357" y="3106367"/>
            <a:ext cx="8963283" cy="2922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Nằm trong bệnh viện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nhẩm đếm từng ngày còn lại của đời mình,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cô bé ngây thơ tin vào một truyền thuyết nói rằng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nếu gấp đủ một nghìn con hạc bằng giấy treo quanh phòng,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em sẽ khỏi bệnh.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//</a:t>
            </a:r>
            <a:endParaRPr lang="vi-VN" sz="2400" dirty="0">
              <a:solidFill>
                <a:srgbClr val="FF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59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D800CB-1687-47CB-B2F2-98ADE75B0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Pentagon 29">
            <a:extLst>
              <a:ext uri="{FF2B5EF4-FFF2-40B4-BE49-F238E27FC236}">
                <a16:creationId xmlns:a16="http://schemas.microsoft.com/office/drawing/2014/main" id="{DE5396D3-B2E6-E0DB-1A00-E96A87C7D6E2}"/>
              </a:ext>
            </a:extLst>
          </p:cNvPr>
          <p:cNvSpPr/>
          <p:nvPr/>
        </p:nvSpPr>
        <p:spPr>
          <a:xfrm>
            <a:off x="1110563" y="2109931"/>
            <a:ext cx="6533037" cy="910693"/>
          </a:xfrm>
          <a:prstGeom prst="homePlat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</a:rPr>
              <a:t>Luyện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đọc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ngắt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giọng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ở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câu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dài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0A6303-6A57-C0C3-CF8A-D33D321F7A5F}"/>
              </a:ext>
            </a:extLst>
          </p:cNvPr>
          <p:cNvSpPr txBox="1"/>
          <p:nvPr/>
        </p:nvSpPr>
        <p:spPr>
          <a:xfrm>
            <a:off x="1110563" y="3186905"/>
            <a:ext cx="6533036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vi-VN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Trên đỉnh đài tưởng niệm cao chín mét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vi-VN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là tượng một bé gái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vi-VN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mô phỏng hình ảnh Xa-đa-kô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vi-VN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giơ cao hai tay nâng một con hạc lớn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vi-VN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đang dang cánh bay.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endParaRPr lang="en-US" sz="2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him Hoạt Hình Cô Bé đọc Sách | Công cụ đồ họa AI Tải xuống miễn phí -  Pikbest">
            <a:extLst>
              <a:ext uri="{FF2B5EF4-FFF2-40B4-BE49-F238E27FC236}">
                <a16:creationId xmlns:a16="http://schemas.microsoft.com/office/drawing/2014/main" id="{6647B17B-1680-14A4-4722-07D04FCDE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232" y="2114724"/>
            <a:ext cx="3770376" cy="377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679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8E0D23-316F-1324-BFE2-4BC94C377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23;p40">
            <a:extLst>
              <a:ext uri="{FF2B5EF4-FFF2-40B4-BE49-F238E27FC236}">
                <a16:creationId xmlns:a16="http://schemas.microsoft.com/office/drawing/2014/main" id="{02F4ECC8-8F50-8BAD-64D3-F52F81BCD59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19549" y="1618545"/>
            <a:ext cx="1287279" cy="687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25;p40">
            <a:extLst>
              <a:ext uri="{FF2B5EF4-FFF2-40B4-BE49-F238E27FC236}">
                <a16:creationId xmlns:a16="http://schemas.microsoft.com/office/drawing/2014/main" id="{A2BC69BB-0870-C392-4C6B-DCBD905FC6E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92415" y="5225746"/>
            <a:ext cx="714413" cy="790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26;p40">
            <a:extLst>
              <a:ext uri="{FF2B5EF4-FFF2-40B4-BE49-F238E27FC236}">
                <a16:creationId xmlns:a16="http://schemas.microsoft.com/office/drawing/2014/main" id="{042F729D-E39B-AA2D-0FA1-A5504ADF0E3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2805" y="2272743"/>
            <a:ext cx="1287279" cy="687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27;p40">
            <a:extLst>
              <a:ext uri="{FF2B5EF4-FFF2-40B4-BE49-F238E27FC236}">
                <a16:creationId xmlns:a16="http://schemas.microsoft.com/office/drawing/2014/main" id="{ACEA918E-1346-65A8-8B5E-ABCB55AAECB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81369" y="5620844"/>
            <a:ext cx="524596" cy="84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528;p40">
            <a:extLst>
              <a:ext uri="{FF2B5EF4-FFF2-40B4-BE49-F238E27FC236}">
                <a16:creationId xmlns:a16="http://schemas.microsoft.com/office/drawing/2014/main" id="{D5999F41-D54A-0655-835C-B62A9F838AB9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24629" y="3380739"/>
            <a:ext cx="2498176" cy="3237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427;p36">
            <a:extLst>
              <a:ext uri="{FF2B5EF4-FFF2-40B4-BE49-F238E27FC236}">
                <a16:creationId xmlns:a16="http://schemas.microsoft.com/office/drawing/2014/main" id="{B63FDC32-8871-BED8-093D-85D15F34AD18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30698" y="1884208"/>
            <a:ext cx="1901344" cy="188506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86CFBA-4E80-B2FA-0541-9D488069AF2F}"/>
              </a:ext>
            </a:extLst>
          </p:cNvPr>
          <p:cNvSpPr txBox="1"/>
          <p:nvPr/>
        </p:nvSpPr>
        <p:spPr>
          <a:xfrm>
            <a:off x="5330697" y="2272743"/>
            <a:ext cx="19013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atin typeface="UTM Avo" panose="02040603050506020204" pitchFamily="18"/>
              </a:rPr>
              <a:t>02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02A634-3015-03D5-C9C1-DA7C7A1DF9A2}"/>
              </a:ext>
            </a:extLst>
          </p:cNvPr>
          <p:cNvSpPr txBox="1"/>
          <p:nvPr/>
        </p:nvSpPr>
        <p:spPr>
          <a:xfrm>
            <a:off x="4050220" y="4078412"/>
            <a:ext cx="44622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atin typeface="UTM Avo" panose="02040603050506020204" pitchFamily="18"/>
              </a:rPr>
              <a:t>ĐỌC HIỂU</a:t>
            </a:r>
          </a:p>
        </p:txBody>
      </p:sp>
      <p:pic>
        <p:nvPicPr>
          <p:cNvPr id="10" name="Google Shape;973;p62">
            <a:extLst>
              <a:ext uri="{FF2B5EF4-FFF2-40B4-BE49-F238E27FC236}">
                <a16:creationId xmlns:a16="http://schemas.microsoft.com/office/drawing/2014/main" id="{76DD69D6-1991-86E0-3CC5-9C5084050AF1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155483" y="4177979"/>
            <a:ext cx="2544304" cy="2017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02;p55">
            <a:extLst>
              <a:ext uri="{FF2B5EF4-FFF2-40B4-BE49-F238E27FC236}">
                <a16:creationId xmlns:a16="http://schemas.microsoft.com/office/drawing/2014/main" id="{20D0F0F9-092D-B14E-2FA9-5D9B9FDD9CDA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250219" y="1884207"/>
            <a:ext cx="524596" cy="8446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859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9BDBAC-A001-F0F4-76D2-2DF6B1921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DD55361-84B8-4965-366F-743964595B5C}"/>
              </a:ext>
            </a:extLst>
          </p:cNvPr>
          <p:cNvGrpSpPr/>
          <p:nvPr/>
        </p:nvGrpSpPr>
        <p:grpSpPr>
          <a:xfrm>
            <a:off x="3149004" y="1115412"/>
            <a:ext cx="5893991" cy="651529"/>
            <a:chOff x="4343399" y="-7"/>
            <a:chExt cx="8839201" cy="116076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3" name="Round Same Side Corner Rectangle 11">
              <a:extLst>
                <a:ext uri="{FF2B5EF4-FFF2-40B4-BE49-F238E27FC236}">
                  <a16:creationId xmlns:a16="http://schemas.microsoft.com/office/drawing/2014/main" id="{2BFA9B0B-F62F-9424-3A4F-906C8BC29702}"/>
                </a:ext>
              </a:extLst>
            </p:cNvPr>
            <p:cNvSpPr/>
            <p:nvPr/>
          </p:nvSpPr>
          <p:spPr>
            <a:xfrm flipV="1">
              <a:off x="6335948" y="-7"/>
              <a:ext cx="4778856" cy="1160760"/>
            </a:xfrm>
            <a:prstGeom prst="round2SameRect">
              <a:avLst>
                <a:gd name="adj1" fmla="val 37720"/>
                <a:gd name="adj2" fmla="val 0"/>
              </a:avLst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68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BE6453D-5092-F32C-4D8B-0DA86DC71A12}"/>
                </a:ext>
              </a:extLst>
            </p:cNvPr>
            <p:cNvSpPr txBox="1"/>
            <p:nvPr/>
          </p:nvSpPr>
          <p:spPr>
            <a:xfrm>
              <a:off x="4343399" y="197107"/>
              <a:ext cx="8839201" cy="712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GIẢI NGHĨA TỪ KHÓ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40E44D4-9F3A-1CCA-2180-B47CEF95A969}"/>
              </a:ext>
            </a:extLst>
          </p:cNvPr>
          <p:cNvSpPr txBox="1"/>
          <p:nvPr/>
        </p:nvSpPr>
        <p:spPr>
          <a:xfrm>
            <a:off x="965427" y="2322443"/>
            <a:ext cx="7181877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Hạc: </a:t>
            </a:r>
            <a:r>
              <a:rPr lang="vi-VN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loài chim lớn có cổ và mỏ dài, chân cao, tượng trưng cho sự sống lâu. </a:t>
            </a:r>
            <a:endParaRPr lang="en-US" sz="2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2C6561-70FB-304E-8826-A21C1D533D00}"/>
              </a:ext>
            </a:extLst>
          </p:cNvPr>
          <p:cNvSpPr txBox="1"/>
          <p:nvPr/>
        </p:nvSpPr>
        <p:spPr>
          <a:xfrm>
            <a:off x="965428" y="4421319"/>
            <a:ext cx="7181876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+mn-lt"/>
                <a:ea typeface="Calibri" panose="020F0502020204030204" pitchFamily="34" charset="0"/>
              </a:rPr>
              <a:t>Phóng</a:t>
            </a:r>
            <a:r>
              <a:rPr lang="en-US" sz="2400" b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</a:rPr>
              <a:t>xạ</a:t>
            </a:r>
            <a:r>
              <a:rPr lang="en-US" sz="2400" b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</a:rPr>
              <a:t>nguyên</a:t>
            </a:r>
            <a:r>
              <a:rPr lang="en-US" sz="2400" b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</a:rPr>
              <a:t>tử</a:t>
            </a:r>
            <a:r>
              <a:rPr lang="en-US" sz="2400" b="1" dirty="0">
                <a:latin typeface="+mn-lt"/>
                <a:ea typeface="Calibri" panose="020F0502020204030204" pitchFamily="34" charset="0"/>
              </a:rPr>
              <a:t>: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tia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sinh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ra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khi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bom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nguyên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tử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nổ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rất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nguy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hiểm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đối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với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sức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khỏe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và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môi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trường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(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nghĩa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trong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bài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). </a:t>
            </a:r>
            <a:endParaRPr lang="en-US" sz="2400" dirty="0">
              <a:latin typeface="+mn-lt"/>
            </a:endParaRPr>
          </a:p>
        </p:txBody>
      </p:sp>
      <p:pic>
        <p:nvPicPr>
          <p:cNvPr id="7" name="Picture 2" descr="Ý nghĩa hình ảnh chim Hạc trong phong thủy">
            <a:extLst>
              <a:ext uri="{FF2B5EF4-FFF2-40B4-BE49-F238E27FC236}">
                <a16:creationId xmlns:a16="http://schemas.microsoft.com/office/drawing/2014/main" id="{7EE5B28D-D00D-8392-FB21-D9EA9E2DF1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27" r="19184" b="8088"/>
          <a:stretch/>
        </p:blipFill>
        <p:spPr bwMode="auto">
          <a:xfrm>
            <a:off x="8534681" y="2174738"/>
            <a:ext cx="2728978" cy="1711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Ứng dụng vật lý vào đời sống - phần 1- Bom nguyên tử SPBook - hệ sinh thái  học dễ">
            <a:extLst>
              <a:ext uri="{FF2B5EF4-FFF2-40B4-BE49-F238E27FC236}">
                <a16:creationId xmlns:a16="http://schemas.microsoft.com/office/drawing/2014/main" id="{E20A98E2-8811-19BB-00A3-E49DDEE4B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681" y="4615407"/>
            <a:ext cx="2728978" cy="16026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99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4E550F-279B-9AC3-5D0E-FE7E680D8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4F4B784-CE55-1366-1EC9-750B538A661F}"/>
              </a:ext>
            </a:extLst>
          </p:cNvPr>
          <p:cNvGrpSpPr/>
          <p:nvPr/>
        </p:nvGrpSpPr>
        <p:grpSpPr>
          <a:xfrm>
            <a:off x="4407409" y="604609"/>
            <a:ext cx="4105656" cy="644418"/>
            <a:chOff x="4448121" y="-4"/>
            <a:chExt cx="8445929" cy="1117717"/>
          </a:xfrm>
        </p:grpSpPr>
        <p:sp>
          <p:nvSpPr>
            <p:cNvPr id="3" name="Round Same Side Corner Rectangle 11">
              <a:extLst>
                <a:ext uri="{FF2B5EF4-FFF2-40B4-BE49-F238E27FC236}">
                  <a16:creationId xmlns:a16="http://schemas.microsoft.com/office/drawing/2014/main" id="{9979658F-333F-2279-E944-04BFEDFDFB15}"/>
                </a:ext>
              </a:extLst>
            </p:cNvPr>
            <p:cNvSpPr/>
            <p:nvPr/>
          </p:nvSpPr>
          <p:spPr>
            <a:xfrm flipV="1">
              <a:off x="4448121" y="-4"/>
              <a:ext cx="8445929" cy="1117717"/>
            </a:xfrm>
            <a:prstGeom prst="round2SameRect">
              <a:avLst>
                <a:gd name="adj1" fmla="val 37720"/>
                <a:gd name="adj2" fmla="val 0"/>
              </a:avLst>
            </a:prstGeom>
            <a:solidFill>
              <a:sysClr val="window" lastClr="FFFFFF"/>
            </a:solidFill>
            <a:ln w="190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buClrTx/>
                <a:defRPr/>
              </a:pPr>
              <a:endParaRPr lang="en-US" sz="1100" kern="1200" dirty="0">
                <a:solidFill>
                  <a:prstClr val="white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CF25FC2-3FC8-4D7D-5062-F5D7FE7BCE41}"/>
                </a:ext>
              </a:extLst>
            </p:cNvPr>
            <p:cNvSpPr txBox="1"/>
            <p:nvPr/>
          </p:nvSpPr>
          <p:spPr>
            <a:xfrm>
              <a:off x="4679136" y="210211"/>
              <a:ext cx="7983894" cy="80073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 defTabSz="576026">
                <a:buClrTx/>
                <a:defRPr/>
              </a:pPr>
              <a:r>
                <a:rPr lang="en-US" sz="2400" b="1" kern="1200" dirty="0"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BỐ CỤC BÀI HỌC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AC8AB68-E818-2537-D4D9-BB4FC51691C4}"/>
              </a:ext>
            </a:extLst>
          </p:cNvPr>
          <p:cNvGrpSpPr/>
          <p:nvPr/>
        </p:nvGrpSpPr>
        <p:grpSpPr>
          <a:xfrm>
            <a:off x="834763" y="1567378"/>
            <a:ext cx="10522473" cy="1179798"/>
            <a:chOff x="7248712" y="26764"/>
            <a:chExt cx="16703974" cy="2395698"/>
          </a:xfrm>
        </p:grpSpPr>
        <p:sp>
          <p:nvSpPr>
            <p:cNvPr id="6" name="Rectangle: Rounded Corners 24">
              <a:extLst>
                <a:ext uri="{FF2B5EF4-FFF2-40B4-BE49-F238E27FC236}">
                  <a16:creationId xmlns:a16="http://schemas.microsoft.com/office/drawing/2014/main" id="{A9542A45-F087-CEC4-AAE3-A89D6B059BAF}"/>
                </a:ext>
              </a:extLst>
            </p:cNvPr>
            <p:cNvSpPr/>
            <p:nvPr/>
          </p:nvSpPr>
          <p:spPr>
            <a:xfrm>
              <a:off x="7248712" y="329070"/>
              <a:ext cx="1371599" cy="1069472"/>
            </a:xfrm>
            <a:prstGeom prst="roundRect">
              <a:avLst/>
            </a:prstGeom>
            <a:solidFill>
              <a:sysClr val="window" lastClr="FFFFFF"/>
            </a:solidFill>
            <a:ln w="190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buClrTx/>
                <a:defRPr/>
              </a:pP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" name="Plaque 6">
              <a:extLst>
                <a:ext uri="{FF2B5EF4-FFF2-40B4-BE49-F238E27FC236}">
                  <a16:creationId xmlns:a16="http://schemas.microsoft.com/office/drawing/2014/main" id="{F94EE742-62A1-1A3E-D38C-87902B1BF387}"/>
                </a:ext>
              </a:extLst>
            </p:cNvPr>
            <p:cNvSpPr/>
            <p:nvPr/>
          </p:nvSpPr>
          <p:spPr>
            <a:xfrm>
              <a:off x="9015368" y="26764"/>
              <a:ext cx="14937318" cy="2395698"/>
            </a:xfrm>
            <a:prstGeom prst="plaque">
              <a:avLst/>
            </a:prstGeom>
            <a:solidFill>
              <a:sysClr val="window" lastClr="FFFFFF"/>
            </a:solidFill>
            <a:ln w="190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vi-VN" sz="20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Từ đầu đến “lên đến nửa triệu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r>
                <a:rPr lang="vi-VN" sz="20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”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</a:p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vi-VN" sz="20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Nước Mỹ ném bom nguyên tử xuống Nhật Bản.</a:t>
              </a:r>
              <a:endParaRPr lang="en-US" sz="2000" kern="1200" dirty="0">
                <a:solidFill>
                  <a:prstClr val="black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8C4F50A-266A-C273-3AD5-0108EBFCC622}"/>
              </a:ext>
            </a:extLst>
          </p:cNvPr>
          <p:cNvGrpSpPr/>
          <p:nvPr/>
        </p:nvGrpSpPr>
        <p:grpSpPr>
          <a:xfrm>
            <a:off x="834763" y="2928509"/>
            <a:ext cx="10522471" cy="1179798"/>
            <a:chOff x="7248712" y="-275540"/>
            <a:chExt cx="15056506" cy="1922611"/>
          </a:xfrm>
        </p:grpSpPr>
        <p:sp>
          <p:nvSpPr>
            <p:cNvPr id="9" name="Rectangle: Rounded Corners 27">
              <a:extLst>
                <a:ext uri="{FF2B5EF4-FFF2-40B4-BE49-F238E27FC236}">
                  <a16:creationId xmlns:a16="http://schemas.microsoft.com/office/drawing/2014/main" id="{5A62FF5B-FB30-A971-953B-CB5AD76A0FE6}"/>
                </a:ext>
              </a:extLst>
            </p:cNvPr>
            <p:cNvSpPr/>
            <p:nvPr/>
          </p:nvSpPr>
          <p:spPr>
            <a:xfrm>
              <a:off x="7248712" y="254144"/>
              <a:ext cx="1236325" cy="863241"/>
            </a:xfrm>
            <a:prstGeom prst="roundRect">
              <a:avLst/>
            </a:prstGeom>
            <a:solidFill>
              <a:sysClr val="window" lastClr="FFFFFF"/>
            </a:solidFill>
            <a:ln w="190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buClrTx/>
                <a:defRPr/>
              </a:pP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0" name="Plaque 9">
              <a:extLst>
                <a:ext uri="{FF2B5EF4-FFF2-40B4-BE49-F238E27FC236}">
                  <a16:creationId xmlns:a16="http://schemas.microsoft.com/office/drawing/2014/main" id="{D262C51A-0DAE-3451-8619-71935B4AB0F3}"/>
                </a:ext>
              </a:extLst>
            </p:cNvPr>
            <p:cNvSpPr/>
            <p:nvPr/>
          </p:nvSpPr>
          <p:spPr>
            <a:xfrm>
              <a:off x="8841126" y="-275540"/>
              <a:ext cx="13464092" cy="1922611"/>
            </a:xfrm>
            <a:prstGeom prst="plaque">
              <a:avLst/>
            </a:prstGeom>
            <a:solidFill>
              <a:sysClr val="window" lastClr="FFFFFF"/>
            </a:solidFill>
            <a:ln w="190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Từ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“Khi Hi-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rô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-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si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-ma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bị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ném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bom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”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đến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“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để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chữa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trị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.” : </a:t>
              </a:r>
            </a:p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vi-VN" sz="20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Xa-đa-cô bị bệnh. </a:t>
              </a:r>
              <a:endParaRPr lang="en-US" sz="2000" kern="1200" dirty="0">
                <a:solidFill>
                  <a:prstClr val="black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09F8AF0-548D-4344-A5BE-1206EAAE1148}"/>
              </a:ext>
            </a:extLst>
          </p:cNvPr>
          <p:cNvGrpSpPr/>
          <p:nvPr/>
        </p:nvGrpSpPr>
        <p:grpSpPr>
          <a:xfrm>
            <a:off x="834761" y="5650771"/>
            <a:ext cx="10522472" cy="1179797"/>
            <a:chOff x="6815179" y="-631375"/>
            <a:chExt cx="16703974" cy="2883058"/>
          </a:xfrm>
        </p:grpSpPr>
        <p:sp>
          <p:nvSpPr>
            <p:cNvPr id="12" name="Rectangle: Rounded Corners 38">
              <a:extLst>
                <a:ext uri="{FF2B5EF4-FFF2-40B4-BE49-F238E27FC236}">
                  <a16:creationId xmlns:a16="http://schemas.microsoft.com/office/drawing/2014/main" id="{35FF8570-91E0-FB1D-2A76-1BD7419523CF}"/>
                </a:ext>
              </a:extLst>
            </p:cNvPr>
            <p:cNvSpPr/>
            <p:nvPr/>
          </p:nvSpPr>
          <p:spPr>
            <a:xfrm>
              <a:off x="6815179" y="162915"/>
              <a:ext cx="1371600" cy="1294476"/>
            </a:xfrm>
            <a:prstGeom prst="roundRect">
              <a:avLst/>
            </a:prstGeom>
            <a:solidFill>
              <a:sysClr val="window" lastClr="FFFFFF"/>
            </a:solidFill>
            <a:ln w="190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buClrTx/>
                <a:defRPr/>
              </a:pPr>
              <a:r>
                <a:rPr lang="en-US" sz="2400" kern="1200" dirty="0">
                  <a:solidFill>
                    <a:prstClr val="black"/>
                  </a:solidFill>
                  <a:latin typeface="+mn-lt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3" name="Plaque 12">
              <a:extLst>
                <a:ext uri="{FF2B5EF4-FFF2-40B4-BE49-F238E27FC236}">
                  <a16:creationId xmlns:a16="http://schemas.microsoft.com/office/drawing/2014/main" id="{43059BDC-A592-96A8-EF0A-FAEA5C469158}"/>
                </a:ext>
              </a:extLst>
            </p:cNvPr>
            <p:cNvSpPr/>
            <p:nvPr/>
          </p:nvSpPr>
          <p:spPr>
            <a:xfrm>
              <a:off x="8581837" y="-631375"/>
              <a:ext cx="14937316" cy="2883058"/>
            </a:xfrm>
            <a:prstGeom prst="plaque">
              <a:avLst/>
            </a:prstGeom>
            <a:solidFill>
              <a:sysClr val="window" lastClr="FFFFFF"/>
            </a:solidFill>
            <a:ln w="190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en-US" sz="2000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Phần</a:t>
              </a:r>
              <a:r>
                <a:rPr lang="en-US" sz="20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còn</a:t>
              </a:r>
              <a:r>
                <a:rPr lang="en-US" sz="20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lại</a:t>
              </a:r>
              <a:r>
                <a:rPr lang="en-US" sz="20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:</a:t>
              </a:r>
            </a:p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vi-VN" sz="20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Cái chết của Xa-đa-cô. </a:t>
              </a:r>
              <a:endParaRPr lang="en-US" sz="2000" kern="1200" dirty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04D8701-17C6-995A-CA19-A23F35DDE60C}"/>
              </a:ext>
            </a:extLst>
          </p:cNvPr>
          <p:cNvGrpSpPr/>
          <p:nvPr/>
        </p:nvGrpSpPr>
        <p:grpSpPr>
          <a:xfrm>
            <a:off x="834761" y="4289640"/>
            <a:ext cx="10510294" cy="1179798"/>
            <a:chOff x="7363432" y="-275540"/>
            <a:chExt cx="15039082" cy="1922611"/>
          </a:xfrm>
        </p:grpSpPr>
        <p:sp>
          <p:nvSpPr>
            <p:cNvPr id="15" name="Rectangle: Rounded Corners 11">
              <a:extLst>
                <a:ext uri="{FF2B5EF4-FFF2-40B4-BE49-F238E27FC236}">
                  <a16:creationId xmlns:a16="http://schemas.microsoft.com/office/drawing/2014/main" id="{B511CD27-F388-7A13-5139-152A8529DD53}"/>
                </a:ext>
              </a:extLst>
            </p:cNvPr>
            <p:cNvSpPr/>
            <p:nvPr/>
          </p:nvSpPr>
          <p:spPr>
            <a:xfrm>
              <a:off x="7363432" y="214195"/>
              <a:ext cx="1236325" cy="858280"/>
            </a:xfrm>
            <a:prstGeom prst="roundRect">
              <a:avLst/>
            </a:prstGeom>
            <a:solidFill>
              <a:sysClr val="window" lastClr="FFFFFF"/>
            </a:solidFill>
            <a:ln w="190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buClrTx/>
                <a:defRPr/>
              </a:pPr>
              <a:r>
                <a:rPr lang="en-US" sz="2400" kern="1200" dirty="0">
                  <a:solidFill>
                    <a:prstClr val="black"/>
                  </a:solidFill>
                  <a:latin typeface="+mn-lt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6" name="Plaque 15">
              <a:extLst>
                <a:ext uri="{FF2B5EF4-FFF2-40B4-BE49-F238E27FC236}">
                  <a16:creationId xmlns:a16="http://schemas.microsoft.com/office/drawing/2014/main" id="{5B549A2D-F368-B158-F5F1-7549BA1DDB12}"/>
                </a:ext>
              </a:extLst>
            </p:cNvPr>
            <p:cNvSpPr/>
            <p:nvPr/>
          </p:nvSpPr>
          <p:spPr>
            <a:xfrm>
              <a:off x="8938423" y="-275540"/>
              <a:ext cx="13464091" cy="1922611"/>
            </a:xfrm>
            <a:prstGeom prst="plaque">
              <a:avLst/>
            </a:prstGeom>
            <a:solidFill>
              <a:sysClr val="window" lastClr="FFFFFF"/>
            </a:solidFill>
            <a:ln w="190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en-US" sz="2000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Từ</a:t>
              </a:r>
              <a:r>
                <a:rPr lang="en-US" sz="20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“</a:t>
              </a:r>
              <a:r>
                <a:rPr lang="en-US" sz="2000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Nằm</a:t>
              </a:r>
              <a:r>
                <a:rPr lang="en-US" sz="20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0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bệnh</a:t>
              </a:r>
              <a:r>
                <a:rPr lang="en-US" sz="20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viện</a:t>
              </a:r>
              <a:r>
                <a:rPr lang="en-US" sz="20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” </a:t>
              </a:r>
              <a:r>
                <a:rPr lang="en-US" sz="2000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đến</a:t>
              </a:r>
              <a:r>
                <a:rPr lang="en-US" sz="20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“</a:t>
              </a:r>
              <a:r>
                <a:rPr lang="en-US" sz="2000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một</a:t>
              </a:r>
              <a:r>
                <a:rPr lang="en-US" sz="20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nghìn</a:t>
              </a:r>
              <a:r>
                <a:rPr lang="en-US" sz="20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con </a:t>
              </a:r>
              <a:r>
                <a:rPr lang="en-US" sz="2000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hạc</a:t>
              </a:r>
              <a:r>
                <a:rPr lang="en-US" sz="20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giấy</a:t>
              </a:r>
              <a:r>
                <a:rPr lang="en-US" sz="20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.”: </a:t>
              </a:r>
              <a:r>
                <a:rPr lang="vi-VN" sz="20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Niềm tin vào câu chuyện truyền thuyết gấp nghìn hạc</a:t>
              </a:r>
              <a:r>
                <a:rPr lang="en-US" sz="20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giấy</a:t>
              </a:r>
              <a:r>
                <a:rPr lang="vi-VN" sz="2000" kern="12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là Xa-đa-cô sẽ khỏi bệnh.</a:t>
              </a:r>
              <a:endParaRPr lang="en-US" sz="2000" kern="1200" dirty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098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0E96F1-CA91-78A1-1D07-96DF82BE6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C525976-93BB-84FF-9C66-DB7844069BDE}"/>
              </a:ext>
            </a:extLst>
          </p:cNvPr>
          <p:cNvGrpSpPr/>
          <p:nvPr/>
        </p:nvGrpSpPr>
        <p:grpSpPr>
          <a:xfrm>
            <a:off x="512447" y="1718480"/>
            <a:ext cx="11153080" cy="791449"/>
            <a:chOff x="771317" y="2728845"/>
            <a:chExt cx="16907083" cy="1256391"/>
          </a:xfrm>
        </p:grpSpPr>
        <p:pic>
          <p:nvPicPr>
            <p:cNvPr id="4" name="Picture 3" descr="https://cdn-icons-png.flaticon.com/128/981/981221.png">
              <a:extLst>
                <a:ext uri="{FF2B5EF4-FFF2-40B4-BE49-F238E27FC236}">
                  <a16:creationId xmlns:a16="http://schemas.microsoft.com/office/drawing/2014/main" id="{50D83005-C77A-27EC-78C1-47B93A87F3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771318" y="2728845"/>
              <a:ext cx="1256390" cy="1256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05FC0CD-48ED-953A-561A-CD9C1C3EBC6F}"/>
                </a:ext>
              </a:extLst>
            </p:cNvPr>
            <p:cNvSpPr/>
            <p:nvPr/>
          </p:nvSpPr>
          <p:spPr>
            <a:xfrm>
              <a:off x="2326614" y="2728845"/>
              <a:ext cx="15351786" cy="125639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just"/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vi-VN" sz="2400" b="1" dirty="0">
                  <a:latin typeface="UTM Avo" panose="02040603050506020204" pitchFamily="18"/>
                  <a:cs typeface="Arial" panose="020B0604020202020204" pitchFamily="34" charset="0"/>
                </a:rPr>
                <a:t>Câu 1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  <a:r>
                <a:rPr lang="vi-VN" sz="24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Câu chuyện trong bài đọc diễn ra trong hoàn cảnh nào? 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849CAAE-EC56-9FD8-191A-D6E727B53186}"/>
              </a:ext>
            </a:extLst>
          </p:cNvPr>
          <p:cNvGrpSpPr/>
          <p:nvPr/>
        </p:nvGrpSpPr>
        <p:grpSpPr>
          <a:xfrm>
            <a:off x="512447" y="2668132"/>
            <a:ext cx="11153080" cy="791449"/>
            <a:chOff x="771317" y="2728845"/>
            <a:chExt cx="16907083" cy="1256391"/>
          </a:xfrm>
        </p:grpSpPr>
        <p:pic>
          <p:nvPicPr>
            <p:cNvPr id="7" name="Picture 6" descr="https://cdn-icons-png.flaticon.com/128/981/981221.png">
              <a:extLst>
                <a:ext uri="{FF2B5EF4-FFF2-40B4-BE49-F238E27FC236}">
                  <a16:creationId xmlns:a16="http://schemas.microsoft.com/office/drawing/2014/main" id="{62BEC66F-D58F-0A82-EC01-29E1191361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771318" y="2728845"/>
              <a:ext cx="1256390" cy="1256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9A52708-F72C-A264-CB0D-F88F2C550426}"/>
                </a:ext>
              </a:extLst>
            </p:cNvPr>
            <p:cNvSpPr/>
            <p:nvPr/>
          </p:nvSpPr>
          <p:spPr>
            <a:xfrm>
              <a:off x="2330574" y="2728845"/>
              <a:ext cx="15347826" cy="125639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just"/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 2.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Vì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sao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Xa-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đa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-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cô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lâm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bệnh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nặng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?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DE0497D-8949-7D6D-A347-4AF1FD8D8430}"/>
              </a:ext>
            </a:extLst>
          </p:cNvPr>
          <p:cNvGrpSpPr/>
          <p:nvPr/>
        </p:nvGrpSpPr>
        <p:grpSpPr>
          <a:xfrm>
            <a:off x="512447" y="3617784"/>
            <a:ext cx="11153080" cy="791449"/>
            <a:chOff x="771317" y="2728845"/>
            <a:chExt cx="16907083" cy="1256391"/>
          </a:xfrm>
        </p:grpSpPr>
        <p:pic>
          <p:nvPicPr>
            <p:cNvPr id="10" name="Picture 9" descr="https://cdn-icons-png.flaticon.com/128/981/981221.png">
              <a:extLst>
                <a:ext uri="{FF2B5EF4-FFF2-40B4-BE49-F238E27FC236}">
                  <a16:creationId xmlns:a16="http://schemas.microsoft.com/office/drawing/2014/main" id="{27955F3C-1B9C-B596-9ADA-0401C46042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771318" y="2728845"/>
              <a:ext cx="1256390" cy="1256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DAD521F-3FE7-3FBC-623A-16E6D84FEDAC}"/>
                </a:ext>
              </a:extLst>
            </p:cNvPr>
            <p:cNvSpPr/>
            <p:nvPr/>
          </p:nvSpPr>
          <p:spPr>
            <a:xfrm>
              <a:off x="2330574" y="2728845"/>
              <a:ext cx="15347826" cy="125639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just"/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 3. </a:t>
              </a: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Cô bé đã làm gì để nuôi hi vọng được cứu sống? 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99B381-2F58-A5CA-2DC2-6BC27CA8721D}"/>
              </a:ext>
            </a:extLst>
          </p:cNvPr>
          <p:cNvGrpSpPr/>
          <p:nvPr/>
        </p:nvGrpSpPr>
        <p:grpSpPr>
          <a:xfrm>
            <a:off x="514941" y="4567436"/>
            <a:ext cx="11150468" cy="1137808"/>
            <a:chOff x="771317" y="2529959"/>
            <a:chExt cx="16903123" cy="1806221"/>
          </a:xfrm>
        </p:grpSpPr>
        <p:pic>
          <p:nvPicPr>
            <p:cNvPr id="13" name="Picture 12" descr="https://cdn-icons-png.flaticon.com/128/981/981221.png">
              <a:extLst>
                <a:ext uri="{FF2B5EF4-FFF2-40B4-BE49-F238E27FC236}">
                  <a16:creationId xmlns:a16="http://schemas.microsoft.com/office/drawing/2014/main" id="{BF196434-4967-0642-A3CF-2571AFB3B4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771318" y="2728845"/>
              <a:ext cx="1256390" cy="1256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B712A55-4271-4A7C-D276-A3CEE5A01DFC}"/>
                </a:ext>
              </a:extLst>
            </p:cNvPr>
            <p:cNvSpPr/>
            <p:nvPr/>
          </p:nvSpPr>
          <p:spPr>
            <a:xfrm>
              <a:off x="2326615" y="2529959"/>
              <a:ext cx="15347825" cy="180622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 4. </a:t>
              </a: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Trẻ em toàn nước Nhật đã làm gì để bày tỏ sự đồng cảm với Xa-đa-cô?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407E700-ABB8-209D-8F0F-1A23B1EEF20A}"/>
              </a:ext>
            </a:extLst>
          </p:cNvPr>
          <p:cNvGrpSpPr/>
          <p:nvPr/>
        </p:nvGrpSpPr>
        <p:grpSpPr>
          <a:xfrm>
            <a:off x="512447" y="5863447"/>
            <a:ext cx="11153080" cy="791449"/>
            <a:chOff x="771317" y="2728845"/>
            <a:chExt cx="16907083" cy="1256391"/>
          </a:xfrm>
        </p:grpSpPr>
        <p:pic>
          <p:nvPicPr>
            <p:cNvPr id="16" name="Picture 15" descr="https://cdn-icons-png.flaticon.com/128/981/981221.png">
              <a:extLst>
                <a:ext uri="{FF2B5EF4-FFF2-40B4-BE49-F238E27FC236}">
                  <a16:creationId xmlns:a16="http://schemas.microsoft.com/office/drawing/2014/main" id="{287C3758-4884-D96A-2572-7507A32DA4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771318" y="2728845"/>
              <a:ext cx="1256390" cy="1256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21C7743-D5AC-2BE5-EE1F-0D11CCC16496}"/>
                </a:ext>
              </a:extLst>
            </p:cNvPr>
            <p:cNvSpPr/>
            <p:nvPr/>
          </p:nvSpPr>
          <p:spPr>
            <a:xfrm>
              <a:off x="2330574" y="2728845"/>
              <a:ext cx="15347826" cy="125639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just"/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 5.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Câu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chuyện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về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Xa-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đa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-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cô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gợi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cho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em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cảm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nghĩ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gì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? 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311F678-6FB3-9DE9-89EA-157DE78EC313}"/>
              </a:ext>
            </a:extLst>
          </p:cNvPr>
          <p:cNvGrpSpPr/>
          <p:nvPr/>
        </p:nvGrpSpPr>
        <p:grpSpPr>
          <a:xfrm>
            <a:off x="5105363" y="714123"/>
            <a:ext cx="5145093" cy="900860"/>
            <a:chOff x="4550353" y="1519242"/>
            <a:chExt cx="8167614" cy="1430075"/>
          </a:xfrm>
        </p:grpSpPr>
        <p:pic>
          <p:nvPicPr>
            <p:cNvPr id="18" name="Picture 9">
              <a:extLst>
                <a:ext uri="{FF2B5EF4-FFF2-40B4-BE49-F238E27FC236}">
                  <a16:creationId xmlns:a16="http://schemas.microsoft.com/office/drawing/2014/main" id="{B1806615-EA10-4C01-3921-A36EBB7C6B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4550353" y="1519242"/>
              <a:ext cx="8167614" cy="1430075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6AEC87C-1479-2DE1-B014-3A54C2636149}"/>
                </a:ext>
              </a:extLst>
            </p:cNvPr>
            <p:cNvSpPr txBox="1"/>
            <p:nvPr/>
          </p:nvSpPr>
          <p:spPr>
            <a:xfrm>
              <a:off x="4703805" y="1737816"/>
              <a:ext cx="7860708" cy="885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24" dirty="0">
                  <a:solidFill>
                    <a:prstClr val="white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HOẠT ĐỘNG NHÓM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250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B9B1F5-D47E-8B82-41DD-0D2FD4445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163C502-F4C7-B0DD-6074-3F3A3D0FD7B3}"/>
              </a:ext>
            </a:extLst>
          </p:cNvPr>
          <p:cNvGrpSpPr/>
          <p:nvPr/>
        </p:nvGrpSpPr>
        <p:grpSpPr>
          <a:xfrm>
            <a:off x="456014" y="1692595"/>
            <a:ext cx="11279972" cy="1054458"/>
            <a:chOff x="162919" y="307225"/>
            <a:chExt cx="8953235" cy="108455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A79DBE5-9D1C-845E-DD66-3425911EFA63}"/>
                </a:ext>
              </a:extLst>
            </p:cNvPr>
            <p:cNvGrpSpPr/>
            <p:nvPr/>
          </p:nvGrpSpPr>
          <p:grpSpPr>
            <a:xfrm>
              <a:off x="491098" y="307225"/>
              <a:ext cx="8625056" cy="1084554"/>
              <a:chOff x="546975" y="1925823"/>
              <a:chExt cx="8625056" cy="1084554"/>
            </a:xfrm>
          </p:grpSpPr>
          <p:sp>
            <p:nvSpPr>
              <p:cNvPr id="5" name="Rounded Rectangle 151">
                <a:extLst>
                  <a:ext uri="{FF2B5EF4-FFF2-40B4-BE49-F238E27FC236}">
                    <a16:creationId xmlns:a16="http://schemas.microsoft.com/office/drawing/2014/main" id="{15907BA1-C5BB-FD82-0E1B-4A208C0FCFD6}"/>
                  </a:ext>
                </a:extLst>
              </p:cNvPr>
              <p:cNvSpPr/>
              <p:nvPr/>
            </p:nvSpPr>
            <p:spPr>
              <a:xfrm>
                <a:off x="546975" y="1925823"/>
                <a:ext cx="8503982" cy="1084554"/>
              </a:xfrm>
              <a:prstGeom prst="round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28575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ClrTx/>
                  <a:defRPr/>
                </a:pPr>
                <a:endParaRPr lang="en-US" sz="2268" dirty="0">
                  <a:solidFill>
                    <a:srgbClr val="FFFFFF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EBBE635-BA03-3211-A57F-75B6D6B2AF0F}"/>
                  </a:ext>
                </a:extLst>
              </p:cNvPr>
              <p:cNvSpPr txBox="1"/>
              <p:nvPr/>
            </p:nvSpPr>
            <p:spPr>
              <a:xfrm>
                <a:off x="770771" y="2113819"/>
                <a:ext cx="8401260" cy="608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  <a:buClrTx/>
                  <a:defRPr/>
                </a:pPr>
                <a:r>
                  <a:rPr lang="vi-VN" sz="2520" b="1" dirty="0">
                    <a:latin typeface="UTM Avo" panose="02040603050506020204" pitchFamily="18"/>
                    <a:cs typeface="Arial" panose="020B0604020202020204" pitchFamily="34" charset="0"/>
                  </a:rPr>
                  <a:t>Câu </a:t>
                </a:r>
                <a:r>
                  <a:rPr lang="en-US" sz="2520" b="1" dirty="0">
                    <a:latin typeface="UTM Avo" panose="02040603050506020204" pitchFamily="18"/>
                    <a:cs typeface="Arial" panose="020B0604020202020204" pitchFamily="34" charset="0"/>
                  </a:rPr>
                  <a:t>1:</a:t>
                </a:r>
                <a:r>
                  <a:rPr lang="vi-VN" sz="2520" b="1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vi-VN" sz="2520" dirty="0">
                    <a:latin typeface="UTM Avo" panose="02040603050506020204" pitchFamily="18"/>
                    <a:cs typeface="Arial" panose="020B0604020202020204" pitchFamily="34" charset="0"/>
                  </a:rPr>
                  <a:t>Câu chuyện trong bài đọc diễn ra trong hoàn cảnh nào? </a:t>
                </a:r>
              </a:p>
            </p:txBody>
          </p:sp>
        </p:grp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AA3C5208-1F35-8C76-FE60-F8CA8CDC1C47}"/>
                </a:ext>
              </a:extLst>
            </p:cNvPr>
            <p:cNvSpPr/>
            <p:nvPr/>
          </p:nvSpPr>
          <p:spPr>
            <a:xfrm>
              <a:off x="162919" y="501262"/>
              <a:ext cx="551975" cy="696478"/>
            </a:xfrm>
            <a:prstGeom prst="ellipse">
              <a:avLst/>
            </a:prstGeom>
            <a:solidFill>
              <a:srgbClr val="F6B369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defRPr/>
              </a:pPr>
              <a:r>
                <a:rPr lang="en-US" sz="2520" dirty="0">
                  <a:solidFill>
                    <a:srgbClr val="FFFFFF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8" name="Rectangle: Rounded Corners 32">
            <a:extLst>
              <a:ext uri="{FF2B5EF4-FFF2-40B4-BE49-F238E27FC236}">
                <a16:creationId xmlns:a16="http://schemas.microsoft.com/office/drawing/2014/main" id="{EC426A12-F933-CB72-6F4A-731540E0437D}"/>
              </a:ext>
            </a:extLst>
          </p:cNvPr>
          <p:cNvSpPr/>
          <p:nvPr/>
        </p:nvSpPr>
        <p:spPr>
          <a:xfrm>
            <a:off x="2304927" y="2929832"/>
            <a:ext cx="8823322" cy="3723029"/>
          </a:xfrm>
          <a:custGeom>
            <a:avLst/>
            <a:gdLst>
              <a:gd name="connsiteX0" fmla="*/ 0 w 9123615"/>
              <a:gd name="connsiteY0" fmla="*/ 620517 h 3723029"/>
              <a:gd name="connsiteX1" fmla="*/ 620517 w 9123615"/>
              <a:gd name="connsiteY1" fmla="*/ 0 h 3723029"/>
              <a:gd name="connsiteX2" fmla="*/ 1262384 w 9123615"/>
              <a:gd name="connsiteY2" fmla="*/ 0 h 3723029"/>
              <a:gd name="connsiteX3" fmla="*/ 1825426 w 9123615"/>
              <a:gd name="connsiteY3" fmla="*/ 0 h 3723029"/>
              <a:gd name="connsiteX4" fmla="*/ 2151990 w 9123615"/>
              <a:gd name="connsiteY4" fmla="*/ 0 h 3723029"/>
              <a:gd name="connsiteX5" fmla="*/ 2793857 w 9123615"/>
              <a:gd name="connsiteY5" fmla="*/ 0 h 3723029"/>
              <a:gd name="connsiteX6" fmla="*/ 3356899 w 9123615"/>
              <a:gd name="connsiteY6" fmla="*/ 0 h 3723029"/>
              <a:gd name="connsiteX7" fmla="*/ 3683463 w 9123615"/>
              <a:gd name="connsiteY7" fmla="*/ 0 h 3723029"/>
              <a:gd name="connsiteX8" fmla="*/ 4088853 w 9123615"/>
              <a:gd name="connsiteY8" fmla="*/ 0 h 3723029"/>
              <a:gd name="connsiteX9" fmla="*/ 4809546 w 9123615"/>
              <a:gd name="connsiteY9" fmla="*/ 0 h 3723029"/>
              <a:gd name="connsiteX10" fmla="*/ 5530239 w 9123615"/>
              <a:gd name="connsiteY10" fmla="*/ 0 h 3723029"/>
              <a:gd name="connsiteX11" fmla="*/ 6014455 w 9123615"/>
              <a:gd name="connsiteY11" fmla="*/ 0 h 3723029"/>
              <a:gd name="connsiteX12" fmla="*/ 6656322 w 9123615"/>
              <a:gd name="connsiteY12" fmla="*/ 0 h 3723029"/>
              <a:gd name="connsiteX13" fmla="*/ 7377015 w 9123615"/>
              <a:gd name="connsiteY13" fmla="*/ 0 h 3723029"/>
              <a:gd name="connsiteX14" fmla="*/ 8018882 w 9123615"/>
              <a:gd name="connsiteY14" fmla="*/ 0 h 3723029"/>
              <a:gd name="connsiteX15" fmla="*/ 8503098 w 9123615"/>
              <a:gd name="connsiteY15" fmla="*/ 0 h 3723029"/>
              <a:gd name="connsiteX16" fmla="*/ 9123615 w 9123615"/>
              <a:gd name="connsiteY16" fmla="*/ 620517 h 3723029"/>
              <a:gd name="connsiteX17" fmla="*/ 9123615 w 9123615"/>
              <a:gd name="connsiteY17" fmla="*/ 1042456 h 3723029"/>
              <a:gd name="connsiteX18" fmla="*/ 9123615 w 9123615"/>
              <a:gd name="connsiteY18" fmla="*/ 1489215 h 3723029"/>
              <a:gd name="connsiteX19" fmla="*/ 9123615 w 9123615"/>
              <a:gd name="connsiteY19" fmla="*/ 1985614 h 3723029"/>
              <a:gd name="connsiteX20" fmla="*/ 9123615 w 9123615"/>
              <a:gd name="connsiteY20" fmla="*/ 2482013 h 3723029"/>
              <a:gd name="connsiteX21" fmla="*/ 9123615 w 9123615"/>
              <a:gd name="connsiteY21" fmla="*/ 3102512 h 3723029"/>
              <a:gd name="connsiteX22" fmla="*/ 8503098 w 9123615"/>
              <a:gd name="connsiteY22" fmla="*/ 3723029 h 3723029"/>
              <a:gd name="connsiteX23" fmla="*/ 7782405 w 9123615"/>
              <a:gd name="connsiteY23" fmla="*/ 3723029 h 3723029"/>
              <a:gd name="connsiteX24" fmla="*/ 7140538 w 9123615"/>
              <a:gd name="connsiteY24" fmla="*/ 3723029 h 3723029"/>
              <a:gd name="connsiteX25" fmla="*/ 6419844 w 9123615"/>
              <a:gd name="connsiteY25" fmla="*/ 3723029 h 3723029"/>
              <a:gd name="connsiteX26" fmla="*/ 5856803 w 9123615"/>
              <a:gd name="connsiteY26" fmla="*/ 3723029 h 3723029"/>
              <a:gd name="connsiteX27" fmla="*/ 5293761 w 9123615"/>
              <a:gd name="connsiteY27" fmla="*/ 3723029 h 3723029"/>
              <a:gd name="connsiteX28" fmla="*/ 4967197 w 9123615"/>
              <a:gd name="connsiteY28" fmla="*/ 3723029 h 3723029"/>
              <a:gd name="connsiteX29" fmla="*/ 4404156 w 9123615"/>
              <a:gd name="connsiteY29" fmla="*/ 3723029 h 3723029"/>
              <a:gd name="connsiteX30" fmla="*/ 3919940 w 9123615"/>
              <a:gd name="connsiteY30" fmla="*/ 3723029 h 3723029"/>
              <a:gd name="connsiteX31" fmla="*/ 3199247 w 9123615"/>
              <a:gd name="connsiteY31" fmla="*/ 3723029 h 3723029"/>
              <a:gd name="connsiteX32" fmla="*/ 2557380 w 9123615"/>
              <a:gd name="connsiteY32" fmla="*/ 3723029 h 3723029"/>
              <a:gd name="connsiteX33" fmla="*/ 1915512 w 9123615"/>
              <a:gd name="connsiteY33" fmla="*/ 3723029 h 3723029"/>
              <a:gd name="connsiteX34" fmla="*/ 1273645 w 9123615"/>
              <a:gd name="connsiteY34" fmla="*/ 3723029 h 3723029"/>
              <a:gd name="connsiteX35" fmla="*/ 620517 w 9123615"/>
              <a:gd name="connsiteY35" fmla="*/ 3723029 h 3723029"/>
              <a:gd name="connsiteX36" fmla="*/ 0 w 9123615"/>
              <a:gd name="connsiteY36" fmla="*/ 3102512 h 3723029"/>
              <a:gd name="connsiteX37" fmla="*/ 0 w 9123615"/>
              <a:gd name="connsiteY37" fmla="*/ 2655753 h 3723029"/>
              <a:gd name="connsiteX38" fmla="*/ 0 w 9123615"/>
              <a:gd name="connsiteY38" fmla="*/ 2233814 h 3723029"/>
              <a:gd name="connsiteX39" fmla="*/ 0 w 9123615"/>
              <a:gd name="connsiteY39" fmla="*/ 1787055 h 3723029"/>
              <a:gd name="connsiteX40" fmla="*/ 0 w 9123615"/>
              <a:gd name="connsiteY40" fmla="*/ 1290656 h 3723029"/>
              <a:gd name="connsiteX41" fmla="*/ 0 w 9123615"/>
              <a:gd name="connsiteY41" fmla="*/ 620517 h 3723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9123615" h="3723029" fill="none" extrusionOk="0">
                <a:moveTo>
                  <a:pt x="0" y="620517"/>
                </a:moveTo>
                <a:cubicBezTo>
                  <a:pt x="15376" y="308504"/>
                  <a:pt x="303839" y="2221"/>
                  <a:pt x="620517" y="0"/>
                </a:cubicBezTo>
                <a:cubicBezTo>
                  <a:pt x="809206" y="-23990"/>
                  <a:pt x="1061224" y="39164"/>
                  <a:pt x="1262384" y="0"/>
                </a:cubicBezTo>
                <a:cubicBezTo>
                  <a:pt x="1463544" y="-39164"/>
                  <a:pt x="1556706" y="10926"/>
                  <a:pt x="1825426" y="0"/>
                </a:cubicBezTo>
                <a:cubicBezTo>
                  <a:pt x="2094146" y="-10926"/>
                  <a:pt x="2001772" y="8831"/>
                  <a:pt x="2151990" y="0"/>
                </a:cubicBezTo>
                <a:cubicBezTo>
                  <a:pt x="2302208" y="-8831"/>
                  <a:pt x="2551716" y="10364"/>
                  <a:pt x="2793857" y="0"/>
                </a:cubicBezTo>
                <a:cubicBezTo>
                  <a:pt x="3035998" y="-10364"/>
                  <a:pt x="3093956" y="57936"/>
                  <a:pt x="3356899" y="0"/>
                </a:cubicBezTo>
                <a:cubicBezTo>
                  <a:pt x="3619842" y="-57936"/>
                  <a:pt x="3571265" y="28500"/>
                  <a:pt x="3683463" y="0"/>
                </a:cubicBezTo>
                <a:cubicBezTo>
                  <a:pt x="3795661" y="-28500"/>
                  <a:pt x="3980474" y="45712"/>
                  <a:pt x="4088853" y="0"/>
                </a:cubicBezTo>
                <a:cubicBezTo>
                  <a:pt x="4197232" y="-45712"/>
                  <a:pt x="4477637" y="51021"/>
                  <a:pt x="4809546" y="0"/>
                </a:cubicBezTo>
                <a:cubicBezTo>
                  <a:pt x="5141455" y="-51021"/>
                  <a:pt x="5269179" y="60818"/>
                  <a:pt x="5530239" y="0"/>
                </a:cubicBezTo>
                <a:cubicBezTo>
                  <a:pt x="5791299" y="-60818"/>
                  <a:pt x="5898845" y="20259"/>
                  <a:pt x="6014455" y="0"/>
                </a:cubicBezTo>
                <a:cubicBezTo>
                  <a:pt x="6130065" y="-20259"/>
                  <a:pt x="6489710" y="33815"/>
                  <a:pt x="6656322" y="0"/>
                </a:cubicBezTo>
                <a:cubicBezTo>
                  <a:pt x="6822934" y="-33815"/>
                  <a:pt x="7119901" y="14744"/>
                  <a:pt x="7377015" y="0"/>
                </a:cubicBezTo>
                <a:cubicBezTo>
                  <a:pt x="7634129" y="-14744"/>
                  <a:pt x="7830495" y="30577"/>
                  <a:pt x="8018882" y="0"/>
                </a:cubicBezTo>
                <a:cubicBezTo>
                  <a:pt x="8207269" y="-30577"/>
                  <a:pt x="8401826" y="22997"/>
                  <a:pt x="8503098" y="0"/>
                </a:cubicBezTo>
                <a:cubicBezTo>
                  <a:pt x="8877361" y="-11640"/>
                  <a:pt x="9098115" y="269884"/>
                  <a:pt x="9123615" y="620517"/>
                </a:cubicBezTo>
                <a:cubicBezTo>
                  <a:pt x="9168135" y="724938"/>
                  <a:pt x="9099917" y="867705"/>
                  <a:pt x="9123615" y="1042456"/>
                </a:cubicBezTo>
                <a:cubicBezTo>
                  <a:pt x="9147313" y="1217207"/>
                  <a:pt x="9109315" y="1378705"/>
                  <a:pt x="9123615" y="1489215"/>
                </a:cubicBezTo>
                <a:cubicBezTo>
                  <a:pt x="9137915" y="1599725"/>
                  <a:pt x="9122272" y="1778310"/>
                  <a:pt x="9123615" y="1985614"/>
                </a:cubicBezTo>
                <a:cubicBezTo>
                  <a:pt x="9124958" y="2192918"/>
                  <a:pt x="9084845" y="2284456"/>
                  <a:pt x="9123615" y="2482013"/>
                </a:cubicBezTo>
                <a:cubicBezTo>
                  <a:pt x="9162385" y="2679570"/>
                  <a:pt x="9098119" y="2868313"/>
                  <a:pt x="9123615" y="3102512"/>
                </a:cubicBezTo>
                <a:cubicBezTo>
                  <a:pt x="9077759" y="3431190"/>
                  <a:pt x="8812777" y="3776192"/>
                  <a:pt x="8503098" y="3723029"/>
                </a:cubicBezTo>
                <a:cubicBezTo>
                  <a:pt x="8339580" y="3747167"/>
                  <a:pt x="7956458" y="3709911"/>
                  <a:pt x="7782405" y="3723029"/>
                </a:cubicBezTo>
                <a:cubicBezTo>
                  <a:pt x="7608352" y="3736147"/>
                  <a:pt x="7306073" y="3652468"/>
                  <a:pt x="7140538" y="3723029"/>
                </a:cubicBezTo>
                <a:cubicBezTo>
                  <a:pt x="6975003" y="3793590"/>
                  <a:pt x="6619780" y="3651870"/>
                  <a:pt x="6419844" y="3723029"/>
                </a:cubicBezTo>
                <a:cubicBezTo>
                  <a:pt x="6219908" y="3794188"/>
                  <a:pt x="6024154" y="3701826"/>
                  <a:pt x="5856803" y="3723029"/>
                </a:cubicBezTo>
                <a:cubicBezTo>
                  <a:pt x="5689452" y="3744232"/>
                  <a:pt x="5524261" y="3717036"/>
                  <a:pt x="5293761" y="3723029"/>
                </a:cubicBezTo>
                <a:cubicBezTo>
                  <a:pt x="5063261" y="3729022"/>
                  <a:pt x="5072165" y="3697455"/>
                  <a:pt x="4967197" y="3723029"/>
                </a:cubicBezTo>
                <a:cubicBezTo>
                  <a:pt x="4862229" y="3748603"/>
                  <a:pt x="4596821" y="3670396"/>
                  <a:pt x="4404156" y="3723029"/>
                </a:cubicBezTo>
                <a:cubicBezTo>
                  <a:pt x="4211491" y="3775662"/>
                  <a:pt x="4051777" y="3721327"/>
                  <a:pt x="3919940" y="3723029"/>
                </a:cubicBezTo>
                <a:cubicBezTo>
                  <a:pt x="3788103" y="3724731"/>
                  <a:pt x="3528968" y="3696181"/>
                  <a:pt x="3199247" y="3723029"/>
                </a:cubicBezTo>
                <a:cubicBezTo>
                  <a:pt x="2869526" y="3749877"/>
                  <a:pt x="2728945" y="3649051"/>
                  <a:pt x="2557380" y="3723029"/>
                </a:cubicBezTo>
                <a:cubicBezTo>
                  <a:pt x="2385815" y="3797007"/>
                  <a:pt x="2043997" y="3691963"/>
                  <a:pt x="1915512" y="3723029"/>
                </a:cubicBezTo>
                <a:cubicBezTo>
                  <a:pt x="1787027" y="3754095"/>
                  <a:pt x="1402703" y="3661011"/>
                  <a:pt x="1273645" y="3723029"/>
                </a:cubicBezTo>
                <a:cubicBezTo>
                  <a:pt x="1144587" y="3785047"/>
                  <a:pt x="917270" y="3693665"/>
                  <a:pt x="620517" y="3723029"/>
                </a:cubicBezTo>
                <a:cubicBezTo>
                  <a:pt x="331199" y="3693144"/>
                  <a:pt x="-15822" y="3426354"/>
                  <a:pt x="0" y="3102512"/>
                </a:cubicBezTo>
                <a:cubicBezTo>
                  <a:pt x="-44269" y="2930566"/>
                  <a:pt x="39573" y="2820201"/>
                  <a:pt x="0" y="2655753"/>
                </a:cubicBezTo>
                <a:cubicBezTo>
                  <a:pt x="-39573" y="2491305"/>
                  <a:pt x="43906" y="2327387"/>
                  <a:pt x="0" y="2233814"/>
                </a:cubicBezTo>
                <a:cubicBezTo>
                  <a:pt x="-43906" y="2140241"/>
                  <a:pt x="10400" y="1990974"/>
                  <a:pt x="0" y="1787055"/>
                </a:cubicBezTo>
                <a:cubicBezTo>
                  <a:pt x="-10400" y="1583136"/>
                  <a:pt x="19711" y="1474793"/>
                  <a:pt x="0" y="1290656"/>
                </a:cubicBezTo>
                <a:cubicBezTo>
                  <a:pt x="-19711" y="1106519"/>
                  <a:pt x="18125" y="910610"/>
                  <a:pt x="0" y="620517"/>
                </a:cubicBezTo>
                <a:close/>
              </a:path>
              <a:path w="9123615" h="3723029" stroke="0" extrusionOk="0">
                <a:moveTo>
                  <a:pt x="0" y="620517"/>
                </a:moveTo>
                <a:cubicBezTo>
                  <a:pt x="11363" y="292819"/>
                  <a:pt x="252231" y="70744"/>
                  <a:pt x="620517" y="0"/>
                </a:cubicBezTo>
                <a:cubicBezTo>
                  <a:pt x="738743" y="-29673"/>
                  <a:pt x="852416" y="11874"/>
                  <a:pt x="1025907" y="0"/>
                </a:cubicBezTo>
                <a:cubicBezTo>
                  <a:pt x="1199398" y="-11874"/>
                  <a:pt x="1364812" y="4675"/>
                  <a:pt x="1667774" y="0"/>
                </a:cubicBezTo>
                <a:cubicBezTo>
                  <a:pt x="1970736" y="-4675"/>
                  <a:pt x="1871451" y="29012"/>
                  <a:pt x="1994338" y="0"/>
                </a:cubicBezTo>
                <a:cubicBezTo>
                  <a:pt x="2117225" y="-29012"/>
                  <a:pt x="2441494" y="66476"/>
                  <a:pt x="2636206" y="0"/>
                </a:cubicBezTo>
                <a:cubicBezTo>
                  <a:pt x="2830918" y="-66476"/>
                  <a:pt x="2884417" y="37245"/>
                  <a:pt x="3041595" y="0"/>
                </a:cubicBezTo>
                <a:cubicBezTo>
                  <a:pt x="3198773" y="-37245"/>
                  <a:pt x="3245182" y="27464"/>
                  <a:pt x="3368160" y="0"/>
                </a:cubicBezTo>
                <a:cubicBezTo>
                  <a:pt x="3491139" y="-27464"/>
                  <a:pt x="3629256" y="11572"/>
                  <a:pt x="3694724" y="0"/>
                </a:cubicBezTo>
                <a:cubicBezTo>
                  <a:pt x="3760192" y="-11572"/>
                  <a:pt x="4018573" y="23000"/>
                  <a:pt x="4178939" y="0"/>
                </a:cubicBezTo>
                <a:cubicBezTo>
                  <a:pt x="4339305" y="-23000"/>
                  <a:pt x="4614563" y="861"/>
                  <a:pt x="4820807" y="0"/>
                </a:cubicBezTo>
                <a:cubicBezTo>
                  <a:pt x="5027051" y="-861"/>
                  <a:pt x="5147432" y="31546"/>
                  <a:pt x="5383848" y="0"/>
                </a:cubicBezTo>
                <a:cubicBezTo>
                  <a:pt x="5620264" y="-31546"/>
                  <a:pt x="5701317" y="13796"/>
                  <a:pt x="5868064" y="0"/>
                </a:cubicBezTo>
                <a:cubicBezTo>
                  <a:pt x="6034811" y="-13796"/>
                  <a:pt x="6182427" y="44436"/>
                  <a:pt x="6431105" y="0"/>
                </a:cubicBezTo>
                <a:cubicBezTo>
                  <a:pt x="6679783" y="-44436"/>
                  <a:pt x="6651877" y="11453"/>
                  <a:pt x="6757669" y="0"/>
                </a:cubicBezTo>
                <a:cubicBezTo>
                  <a:pt x="6863461" y="-11453"/>
                  <a:pt x="7025887" y="40205"/>
                  <a:pt x="7163059" y="0"/>
                </a:cubicBezTo>
                <a:cubicBezTo>
                  <a:pt x="7300231" y="-40205"/>
                  <a:pt x="7377550" y="1760"/>
                  <a:pt x="7568449" y="0"/>
                </a:cubicBezTo>
                <a:cubicBezTo>
                  <a:pt x="7759348" y="-1760"/>
                  <a:pt x="8277432" y="77301"/>
                  <a:pt x="8503098" y="0"/>
                </a:cubicBezTo>
                <a:cubicBezTo>
                  <a:pt x="8758880" y="2111"/>
                  <a:pt x="9158653" y="255462"/>
                  <a:pt x="9123615" y="620517"/>
                </a:cubicBezTo>
                <a:cubicBezTo>
                  <a:pt x="9155429" y="824891"/>
                  <a:pt x="9109593" y="1018265"/>
                  <a:pt x="9123615" y="1166556"/>
                </a:cubicBezTo>
                <a:cubicBezTo>
                  <a:pt x="9137637" y="1314847"/>
                  <a:pt x="9110473" y="1429872"/>
                  <a:pt x="9123615" y="1588495"/>
                </a:cubicBezTo>
                <a:cubicBezTo>
                  <a:pt x="9136757" y="1747118"/>
                  <a:pt x="9069178" y="1849241"/>
                  <a:pt x="9123615" y="2060074"/>
                </a:cubicBezTo>
                <a:cubicBezTo>
                  <a:pt x="9178052" y="2270907"/>
                  <a:pt x="9122581" y="2353700"/>
                  <a:pt x="9123615" y="2581293"/>
                </a:cubicBezTo>
                <a:cubicBezTo>
                  <a:pt x="9124649" y="2808886"/>
                  <a:pt x="9087284" y="2855820"/>
                  <a:pt x="9123615" y="3102512"/>
                </a:cubicBezTo>
                <a:cubicBezTo>
                  <a:pt x="9068138" y="3442953"/>
                  <a:pt x="8775001" y="3709010"/>
                  <a:pt x="8503098" y="3723029"/>
                </a:cubicBezTo>
                <a:cubicBezTo>
                  <a:pt x="8341873" y="3749358"/>
                  <a:pt x="8230838" y="3684010"/>
                  <a:pt x="8097708" y="3723029"/>
                </a:cubicBezTo>
                <a:cubicBezTo>
                  <a:pt x="7964578" y="3762048"/>
                  <a:pt x="7871236" y="3691270"/>
                  <a:pt x="7771144" y="3723029"/>
                </a:cubicBezTo>
                <a:cubicBezTo>
                  <a:pt x="7671052" y="3754788"/>
                  <a:pt x="7554891" y="3690165"/>
                  <a:pt x="7365754" y="3723029"/>
                </a:cubicBezTo>
                <a:cubicBezTo>
                  <a:pt x="7176617" y="3755893"/>
                  <a:pt x="6974918" y="3664678"/>
                  <a:pt x="6802713" y="3723029"/>
                </a:cubicBezTo>
                <a:cubicBezTo>
                  <a:pt x="6630508" y="3781380"/>
                  <a:pt x="6625774" y="3701243"/>
                  <a:pt x="6476149" y="3723029"/>
                </a:cubicBezTo>
                <a:cubicBezTo>
                  <a:pt x="6326524" y="3744815"/>
                  <a:pt x="6036428" y="3711304"/>
                  <a:pt x="5913107" y="3723029"/>
                </a:cubicBezTo>
                <a:cubicBezTo>
                  <a:pt x="5789786" y="3734754"/>
                  <a:pt x="5672381" y="3713399"/>
                  <a:pt x="5507717" y="3723029"/>
                </a:cubicBezTo>
                <a:cubicBezTo>
                  <a:pt x="5343053" y="3732659"/>
                  <a:pt x="5143492" y="3655179"/>
                  <a:pt x="4787024" y="3723029"/>
                </a:cubicBezTo>
                <a:cubicBezTo>
                  <a:pt x="4430556" y="3790879"/>
                  <a:pt x="4534999" y="3671004"/>
                  <a:pt x="4302808" y="3723029"/>
                </a:cubicBezTo>
                <a:cubicBezTo>
                  <a:pt x="4070617" y="3775054"/>
                  <a:pt x="4007085" y="3711549"/>
                  <a:pt x="3897419" y="3723029"/>
                </a:cubicBezTo>
                <a:cubicBezTo>
                  <a:pt x="3787753" y="3734509"/>
                  <a:pt x="3414482" y="3643678"/>
                  <a:pt x="3176725" y="3723029"/>
                </a:cubicBezTo>
                <a:cubicBezTo>
                  <a:pt x="2938968" y="3802380"/>
                  <a:pt x="3002774" y="3721961"/>
                  <a:pt x="2850161" y="3723029"/>
                </a:cubicBezTo>
                <a:cubicBezTo>
                  <a:pt x="2697548" y="3724097"/>
                  <a:pt x="2564899" y="3679744"/>
                  <a:pt x="2365946" y="3723029"/>
                </a:cubicBezTo>
                <a:cubicBezTo>
                  <a:pt x="2166993" y="3766314"/>
                  <a:pt x="1934483" y="3645906"/>
                  <a:pt x="1645253" y="3723029"/>
                </a:cubicBezTo>
                <a:cubicBezTo>
                  <a:pt x="1356023" y="3800152"/>
                  <a:pt x="944995" y="3723003"/>
                  <a:pt x="620517" y="3723029"/>
                </a:cubicBezTo>
                <a:cubicBezTo>
                  <a:pt x="258518" y="3691026"/>
                  <a:pt x="36543" y="3379336"/>
                  <a:pt x="0" y="3102512"/>
                </a:cubicBezTo>
                <a:cubicBezTo>
                  <a:pt x="-35133" y="2936654"/>
                  <a:pt x="6223" y="2854401"/>
                  <a:pt x="0" y="2680573"/>
                </a:cubicBezTo>
                <a:cubicBezTo>
                  <a:pt x="-6223" y="2506745"/>
                  <a:pt x="6782" y="2356139"/>
                  <a:pt x="0" y="2233814"/>
                </a:cubicBezTo>
                <a:cubicBezTo>
                  <a:pt x="-6782" y="2111489"/>
                  <a:pt x="24036" y="1863324"/>
                  <a:pt x="0" y="1687775"/>
                </a:cubicBezTo>
                <a:cubicBezTo>
                  <a:pt x="-24036" y="1512226"/>
                  <a:pt x="28472" y="1442816"/>
                  <a:pt x="0" y="1265836"/>
                </a:cubicBezTo>
                <a:cubicBezTo>
                  <a:pt x="-28472" y="1088856"/>
                  <a:pt x="64357" y="810850"/>
                  <a:pt x="0" y="620517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prstDash val="dashDot"/>
            <a:extLst>
              <a:ext uri="{C807C97D-BFC1-408E-A445-0C87EB9F89A2}">
                <ask:lineSketchStyleProps xmlns:ask="http://schemas.microsoft.com/office/drawing/2018/sketchyshapes" sd="1318794245">
                  <a:custGeom>
                    <a:avLst/>
                    <a:gdLst>
                      <a:gd name="connsiteX0" fmla="*/ 0 w 8823322"/>
                      <a:gd name="connsiteY0" fmla="*/ 620517 h 3723029"/>
                      <a:gd name="connsiteX1" fmla="*/ 620517 w 8823322"/>
                      <a:gd name="connsiteY1" fmla="*/ 0 h 3723029"/>
                      <a:gd name="connsiteX2" fmla="*/ 1052124 w 8823322"/>
                      <a:gd name="connsiteY2" fmla="*/ 0 h 3723029"/>
                      <a:gd name="connsiteX3" fmla="*/ 1787023 w 8823322"/>
                      <a:gd name="connsiteY3" fmla="*/ 0 h 3723029"/>
                      <a:gd name="connsiteX4" fmla="*/ 2370276 w 8823322"/>
                      <a:gd name="connsiteY4" fmla="*/ 0 h 3723029"/>
                      <a:gd name="connsiteX5" fmla="*/ 2726060 w 8823322"/>
                      <a:gd name="connsiteY5" fmla="*/ 0 h 3723029"/>
                      <a:gd name="connsiteX6" fmla="*/ 3385136 w 8823322"/>
                      <a:gd name="connsiteY6" fmla="*/ 0 h 3723029"/>
                      <a:gd name="connsiteX7" fmla="*/ 3968389 w 8823322"/>
                      <a:gd name="connsiteY7" fmla="*/ 0 h 3723029"/>
                      <a:gd name="connsiteX8" fmla="*/ 4324173 w 8823322"/>
                      <a:gd name="connsiteY8" fmla="*/ 0 h 3723029"/>
                      <a:gd name="connsiteX9" fmla="*/ 4755780 w 8823322"/>
                      <a:gd name="connsiteY9" fmla="*/ 0 h 3723029"/>
                      <a:gd name="connsiteX10" fmla="*/ 5490679 w 8823322"/>
                      <a:gd name="connsiteY10" fmla="*/ 0 h 3723029"/>
                      <a:gd name="connsiteX11" fmla="*/ 6225578 w 8823322"/>
                      <a:gd name="connsiteY11" fmla="*/ 0 h 3723029"/>
                      <a:gd name="connsiteX12" fmla="*/ 6733008 w 8823322"/>
                      <a:gd name="connsiteY12" fmla="*/ 0 h 3723029"/>
                      <a:gd name="connsiteX13" fmla="*/ 7392083 w 8823322"/>
                      <a:gd name="connsiteY13" fmla="*/ 0 h 3723029"/>
                      <a:gd name="connsiteX14" fmla="*/ 8202805 w 8823322"/>
                      <a:gd name="connsiteY14" fmla="*/ 0 h 3723029"/>
                      <a:gd name="connsiteX15" fmla="*/ 8823322 w 8823322"/>
                      <a:gd name="connsiteY15" fmla="*/ 620517 h 3723029"/>
                      <a:gd name="connsiteX16" fmla="*/ 8823322 w 8823322"/>
                      <a:gd name="connsiteY16" fmla="*/ 1116916 h 3723029"/>
                      <a:gd name="connsiteX17" fmla="*/ 8823322 w 8823322"/>
                      <a:gd name="connsiteY17" fmla="*/ 1662955 h 3723029"/>
                      <a:gd name="connsiteX18" fmla="*/ 8823322 w 8823322"/>
                      <a:gd name="connsiteY18" fmla="*/ 2134534 h 3723029"/>
                      <a:gd name="connsiteX19" fmla="*/ 8823322 w 8823322"/>
                      <a:gd name="connsiteY19" fmla="*/ 2581293 h 3723029"/>
                      <a:gd name="connsiteX20" fmla="*/ 8823322 w 8823322"/>
                      <a:gd name="connsiteY20" fmla="*/ 3102512 h 3723029"/>
                      <a:gd name="connsiteX21" fmla="*/ 8202805 w 8823322"/>
                      <a:gd name="connsiteY21" fmla="*/ 3723029 h 3723029"/>
                      <a:gd name="connsiteX22" fmla="*/ 7695375 w 8823322"/>
                      <a:gd name="connsiteY22" fmla="*/ 3723029 h 3723029"/>
                      <a:gd name="connsiteX23" fmla="*/ 7263768 w 8823322"/>
                      <a:gd name="connsiteY23" fmla="*/ 3723029 h 3723029"/>
                      <a:gd name="connsiteX24" fmla="*/ 6907984 w 8823322"/>
                      <a:gd name="connsiteY24" fmla="*/ 3723029 h 3723029"/>
                      <a:gd name="connsiteX25" fmla="*/ 6248908 w 8823322"/>
                      <a:gd name="connsiteY25" fmla="*/ 3723029 h 3723029"/>
                      <a:gd name="connsiteX26" fmla="*/ 5514009 w 8823322"/>
                      <a:gd name="connsiteY26" fmla="*/ 3723029 h 3723029"/>
                      <a:gd name="connsiteX27" fmla="*/ 4930756 w 8823322"/>
                      <a:gd name="connsiteY27" fmla="*/ 3723029 h 3723029"/>
                      <a:gd name="connsiteX28" fmla="*/ 4347503 w 8823322"/>
                      <a:gd name="connsiteY28" fmla="*/ 3723029 h 3723029"/>
                      <a:gd name="connsiteX29" fmla="*/ 3991719 w 8823322"/>
                      <a:gd name="connsiteY29" fmla="*/ 3723029 h 3723029"/>
                      <a:gd name="connsiteX30" fmla="*/ 3408466 w 8823322"/>
                      <a:gd name="connsiteY30" fmla="*/ 3723029 h 3723029"/>
                      <a:gd name="connsiteX31" fmla="*/ 2901036 w 8823322"/>
                      <a:gd name="connsiteY31" fmla="*/ 3723029 h 3723029"/>
                      <a:gd name="connsiteX32" fmla="*/ 2166137 w 8823322"/>
                      <a:gd name="connsiteY32" fmla="*/ 3723029 h 3723029"/>
                      <a:gd name="connsiteX33" fmla="*/ 1507061 w 8823322"/>
                      <a:gd name="connsiteY33" fmla="*/ 3723029 h 3723029"/>
                      <a:gd name="connsiteX34" fmla="*/ 620517 w 8823322"/>
                      <a:gd name="connsiteY34" fmla="*/ 3723029 h 3723029"/>
                      <a:gd name="connsiteX35" fmla="*/ 0 w 8823322"/>
                      <a:gd name="connsiteY35" fmla="*/ 3102512 h 3723029"/>
                      <a:gd name="connsiteX36" fmla="*/ 0 w 8823322"/>
                      <a:gd name="connsiteY36" fmla="*/ 2630933 h 3723029"/>
                      <a:gd name="connsiteX37" fmla="*/ 0 w 8823322"/>
                      <a:gd name="connsiteY37" fmla="*/ 2084894 h 3723029"/>
                      <a:gd name="connsiteX38" fmla="*/ 0 w 8823322"/>
                      <a:gd name="connsiteY38" fmla="*/ 1662955 h 3723029"/>
                      <a:gd name="connsiteX39" fmla="*/ 0 w 8823322"/>
                      <a:gd name="connsiteY39" fmla="*/ 1241016 h 3723029"/>
                      <a:gd name="connsiteX40" fmla="*/ 0 w 8823322"/>
                      <a:gd name="connsiteY40" fmla="*/ 620517 h 37230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</a:cxnLst>
                    <a:rect l="l" t="t" r="r" b="b"/>
                    <a:pathLst>
                      <a:path w="8823322" h="3723029" fill="none" extrusionOk="0">
                        <a:moveTo>
                          <a:pt x="0" y="620517"/>
                        </a:moveTo>
                        <a:cubicBezTo>
                          <a:pt x="-39425" y="356452"/>
                          <a:pt x="294808" y="-277"/>
                          <a:pt x="620517" y="0"/>
                        </a:cubicBezTo>
                        <a:cubicBezTo>
                          <a:pt x="827121" y="-47977"/>
                          <a:pt x="902979" y="21782"/>
                          <a:pt x="1052124" y="0"/>
                        </a:cubicBezTo>
                        <a:cubicBezTo>
                          <a:pt x="1201269" y="-21782"/>
                          <a:pt x="1499286" y="74015"/>
                          <a:pt x="1787023" y="0"/>
                        </a:cubicBezTo>
                        <a:cubicBezTo>
                          <a:pt x="2074760" y="-74015"/>
                          <a:pt x="2126162" y="13647"/>
                          <a:pt x="2370276" y="0"/>
                        </a:cubicBezTo>
                        <a:cubicBezTo>
                          <a:pt x="2614390" y="-13647"/>
                          <a:pt x="2575416" y="2296"/>
                          <a:pt x="2726060" y="0"/>
                        </a:cubicBezTo>
                        <a:cubicBezTo>
                          <a:pt x="2876704" y="-2296"/>
                          <a:pt x="3175274" y="70020"/>
                          <a:pt x="3385136" y="0"/>
                        </a:cubicBezTo>
                        <a:cubicBezTo>
                          <a:pt x="3594998" y="-70020"/>
                          <a:pt x="3732786" y="39176"/>
                          <a:pt x="3968389" y="0"/>
                        </a:cubicBezTo>
                        <a:cubicBezTo>
                          <a:pt x="4203992" y="-39176"/>
                          <a:pt x="4182901" y="292"/>
                          <a:pt x="4324173" y="0"/>
                        </a:cubicBezTo>
                        <a:cubicBezTo>
                          <a:pt x="4465445" y="-292"/>
                          <a:pt x="4617736" y="23381"/>
                          <a:pt x="4755780" y="0"/>
                        </a:cubicBezTo>
                        <a:cubicBezTo>
                          <a:pt x="4893824" y="-23381"/>
                          <a:pt x="5231582" y="1244"/>
                          <a:pt x="5490679" y="0"/>
                        </a:cubicBezTo>
                        <a:cubicBezTo>
                          <a:pt x="5749776" y="-1244"/>
                          <a:pt x="5965574" y="44015"/>
                          <a:pt x="6225578" y="0"/>
                        </a:cubicBezTo>
                        <a:cubicBezTo>
                          <a:pt x="6485582" y="-44015"/>
                          <a:pt x="6617866" y="10660"/>
                          <a:pt x="6733008" y="0"/>
                        </a:cubicBezTo>
                        <a:cubicBezTo>
                          <a:pt x="6848150" y="-10660"/>
                          <a:pt x="7234730" y="17069"/>
                          <a:pt x="7392083" y="0"/>
                        </a:cubicBezTo>
                        <a:cubicBezTo>
                          <a:pt x="7549436" y="-17069"/>
                          <a:pt x="7884688" y="85580"/>
                          <a:pt x="8202805" y="0"/>
                        </a:cubicBezTo>
                        <a:cubicBezTo>
                          <a:pt x="8533870" y="-7580"/>
                          <a:pt x="8802849" y="199344"/>
                          <a:pt x="8823322" y="620517"/>
                        </a:cubicBezTo>
                        <a:cubicBezTo>
                          <a:pt x="8832941" y="806820"/>
                          <a:pt x="8803133" y="894018"/>
                          <a:pt x="8823322" y="1116916"/>
                        </a:cubicBezTo>
                        <a:cubicBezTo>
                          <a:pt x="8843511" y="1339814"/>
                          <a:pt x="8814349" y="1500196"/>
                          <a:pt x="8823322" y="1662955"/>
                        </a:cubicBezTo>
                        <a:cubicBezTo>
                          <a:pt x="8832295" y="1825714"/>
                          <a:pt x="8782465" y="2040086"/>
                          <a:pt x="8823322" y="2134534"/>
                        </a:cubicBezTo>
                        <a:cubicBezTo>
                          <a:pt x="8864179" y="2228982"/>
                          <a:pt x="8809022" y="2470783"/>
                          <a:pt x="8823322" y="2581293"/>
                        </a:cubicBezTo>
                        <a:cubicBezTo>
                          <a:pt x="8837622" y="2691803"/>
                          <a:pt x="8783373" y="2995198"/>
                          <a:pt x="8823322" y="3102512"/>
                        </a:cubicBezTo>
                        <a:cubicBezTo>
                          <a:pt x="8809730" y="3429586"/>
                          <a:pt x="8569788" y="3708377"/>
                          <a:pt x="8202805" y="3723029"/>
                        </a:cubicBezTo>
                        <a:cubicBezTo>
                          <a:pt x="8004401" y="3724109"/>
                          <a:pt x="7814764" y="3704243"/>
                          <a:pt x="7695375" y="3723029"/>
                        </a:cubicBezTo>
                        <a:cubicBezTo>
                          <a:pt x="7575986" y="3741815"/>
                          <a:pt x="7405023" y="3698215"/>
                          <a:pt x="7263768" y="3723029"/>
                        </a:cubicBezTo>
                        <a:cubicBezTo>
                          <a:pt x="7122513" y="3747843"/>
                          <a:pt x="7064008" y="3691430"/>
                          <a:pt x="6907984" y="3723029"/>
                        </a:cubicBezTo>
                        <a:cubicBezTo>
                          <a:pt x="6751960" y="3754628"/>
                          <a:pt x="6479564" y="3702630"/>
                          <a:pt x="6248908" y="3723029"/>
                        </a:cubicBezTo>
                        <a:cubicBezTo>
                          <a:pt x="6018252" y="3743428"/>
                          <a:pt x="5710153" y="3696957"/>
                          <a:pt x="5514009" y="3723029"/>
                        </a:cubicBezTo>
                        <a:cubicBezTo>
                          <a:pt x="5317865" y="3749101"/>
                          <a:pt x="5055794" y="3718643"/>
                          <a:pt x="4930756" y="3723029"/>
                        </a:cubicBezTo>
                        <a:cubicBezTo>
                          <a:pt x="4805718" y="3727415"/>
                          <a:pt x="4530446" y="3665924"/>
                          <a:pt x="4347503" y="3723029"/>
                        </a:cubicBezTo>
                        <a:cubicBezTo>
                          <a:pt x="4164560" y="3780134"/>
                          <a:pt x="4114227" y="3680341"/>
                          <a:pt x="3991719" y="3723029"/>
                        </a:cubicBezTo>
                        <a:cubicBezTo>
                          <a:pt x="3869211" y="3765717"/>
                          <a:pt x="3649353" y="3682230"/>
                          <a:pt x="3408466" y="3723029"/>
                        </a:cubicBezTo>
                        <a:cubicBezTo>
                          <a:pt x="3167579" y="3763828"/>
                          <a:pt x="3080892" y="3666351"/>
                          <a:pt x="2901036" y="3723029"/>
                        </a:cubicBezTo>
                        <a:cubicBezTo>
                          <a:pt x="2721180" y="3779707"/>
                          <a:pt x="2409771" y="3708097"/>
                          <a:pt x="2166137" y="3723029"/>
                        </a:cubicBezTo>
                        <a:cubicBezTo>
                          <a:pt x="1922503" y="3737961"/>
                          <a:pt x="1769897" y="3656331"/>
                          <a:pt x="1507061" y="3723029"/>
                        </a:cubicBezTo>
                        <a:cubicBezTo>
                          <a:pt x="1244225" y="3789727"/>
                          <a:pt x="833298" y="3700608"/>
                          <a:pt x="620517" y="3723029"/>
                        </a:cubicBezTo>
                        <a:cubicBezTo>
                          <a:pt x="248355" y="3788324"/>
                          <a:pt x="-56962" y="3466904"/>
                          <a:pt x="0" y="3102512"/>
                        </a:cubicBezTo>
                        <a:cubicBezTo>
                          <a:pt x="-47532" y="2942972"/>
                          <a:pt x="11607" y="2764002"/>
                          <a:pt x="0" y="2630933"/>
                        </a:cubicBezTo>
                        <a:cubicBezTo>
                          <a:pt x="-11607" y="2497864"/>
                          <a:pt x="28833" y="2246041"/>
                          <a:pt x="0" y="2084894"/>
                        </a:cubicBezTo>
                        <a:cubicBezTo>
                          <a:pt x="-28833" y="1923747"/>
                          <a:pt x="37002" y="1762874"/>
                          <a:pt x="0" y="1662955"/>
                        </a:cubicBezTo>
                        <a:cubicBezTo>
                          <a:pt x="-37002" y="1563036"/>
                          <a:pt x="43906" y="1334589"/>
                          <a:pt x="0" y="1241016"/>
                        </a:cubicBezTo>
                        <a:cubicBezTo>
                          <a:pt x="-43906" y="1147443"/>
                          <a:pt x="44121" y="846474"/>
                          <a:pt x="0" y="620517"/>
                        </a:cubicBezTo>
                        <a:close/>
                      </a:path>
                      <a:path w="8823322" h="3723029" stroke="0" extrusionOk="0">
                        <a:moveTo>
                          <a:pt x="0" y="620517"/>
                        </a:moveTo>
                        <a:cubicBezTo>
                          <a:pt x="11363" y="292819"/>
                          <a:pt x="252231" y="70744"/>
                          <a:pt x="620517" y="0"/>
                        </a:cubicBezTo>
                        <a:cubicBezTo>
                          <a:pt x="784692" y="-1088"/>
                          <a:pt x="939653" y="13093"/>
                          <a:pt x="1052124" y="0"/>
                        </a:cubicBezTo>
                        <a:cubicBezTo>
                          <a:pt x="1164595" y="-13093"/>
                          <a:pt x="1417088" y="39746"/>
                          <a:pt x="1711200" y="0"/>
                        </a:cubicBezTo>
                        <a:cubicBezTo>
                          <a:pt x="2005312" y="-39746"/>
                          <a:pt x="1943171" y="7503"/>
                          <a:pt x="2066984" y="0"/>
                        </a:cubicBezTo>
                        <a:cubicBezTo>
                          <a:pt x="2190797" y="-7503"/>
                          <a:pt x="2466191" y="70778"/>
                          <a:pt x="2726060" y="0"/>
                        </a:cubicBezTo>
                        <a:cubicBezTo>
                          <a:pt x="2985929" y="-70778"/>
                          <a:pt x="3071194" y="9807"/>
                          <a:pt x="3157667" y="0"/>
                        </a:cubicBezTo>
                        <a:cubicBezTo>
                          <a:pt x="3244140" y="-9807"/>
                          <a:pt x="3397780" y="1883"/>
                          <a:pt x="3513451" y="0"/>
                        </a:cubicBezTo>
                        <a:cubicBezTo>
                          <a:pt x="3629122" y="-1883"/>
                          <a:pt x="3785466" y="41953"/>
                          <a:pt x="3869236" y="0"/>
                        </a:cubicBezTo>
                        <a:cubicBezTo>
                          <a:pt x="3953006" y="-41953"/>
                          <a:pt x="4208552" y="10060"/>
                          <a:pt x="4376666" y="0"/>
                        </a:cubicBezTo>
                        <a:cubicBezTo>
                          <a:pt x="4544780" y="-10060"/>
                          <a:pt x="4830365" y="52364"/>
                          <a:pt x="5035742" y="0"/>
                        </a:cubicBezTo>
                        <a:cubicBezTo>
                          <a:pt x="5241119" y="-52364"/>
                          <a:pt x="5432308" y="54895"/>
                          <a:pt x="5618995" y="0"/>
                        </a:cubicBezTo>
                        <a:cubicBezTo>
                          <a:pt x="5805682" y="-54895"/>
                          <a:pt x="5980546" y="10238"/>
                          <a:pt x="6126425" y="0"/>
                        </a:cubicBezTo>
                        <a:cubicBezTo>
                          <a:pt x="6272304" y="-10238"/>
                          <a:pt x="6556248" y="13513"/>
                          <a:pt x="6709678" y="0"/>
                        </a:cubicBezTo>
                        <a:cubicBezTo>
                          <a:pt x="6863108" y="-13513"/>
                          <a:pt x="6915859" y="22905"/>
                          <a:pt x="7065462" y="0"/>
                        </a:cubicBezTo>
                        <a:cubicBezTo>
                          <a:pt x="7215065" y="-22905"/>
                          <a:pt x="7354463" y="32257"/>
                          <a:pt x="7497069" y="0"/>
                        </a:cubicBezTo>
                        <a:cubicBezTo>
                          <a:pt x="7639675" y="-32257"/>
                          <a:pt x="7875561" y="1442"/>
                          <a:pt x="8202805" y="0"/>
                        </a:cubicBezTo>
                        <a:cubicBezTo>
                          <a:pt x="8496736" y="28674"/>
                          <a:pt x="8801497" y="220322"/>
                          <a:pt x="8823322" y="620517"/>
                        </a:cubicBezTo>
                        <a:cubicBezTo>
                          <a:pt x="8851248" y="743782"/>
                          <a:pt x="8809242" y="852756"/>
                          <a:pt x="8823322" y="1067276"/>
                        </a:cubicBezTo>
                        <a:cubicBezTo>
                          <a:pt x="8837402" y="1281796"/>
                          <a:pt x="8809300" y="1465024"/>
                          <a:pt x="8823322" y="1613315"/>
                        </a:cubicBezTo>
                        <a:cubicBezTo>
                          <a:pt x="8837344" y="1761606"/>
                          <a:pt x="8810180" y="1876631"/>
                          <a:pt x="8823322" y="2035254"/>
                        </a:cubicBezTo>
                        <a:cubicBezTo>
                          <a:pt x="8836464" y="2193877"/>
                          <a:pt x="8768885" y="2296000"/>
                          <a:pt x="8823322" y="2506833"/>
                        </a:cubicBezTo>
                        <a:cubicBezTo>
                          <a:pt x="8877759" y="2717666"/>
                          <a:pt x="8778323" y="2882367"/>
                          <a:pt x="8823322" y="3102512"/>
                        </a:cubicBezTo>
                        <a:cubicBezTo>
                          <a:pt x="8770819" y="3501757"/>
                          <a:pt x="8475712" y="3791634"/>
                          <a:pt x="8202805" y="3723029"/>
                        </a:cubicBezTo>
                        <a:cubicBezTo>
                          <a:pt x="8043058" y="3726072"/>
                          <a:pt x="7798862" y="3705945"/>
                          <a:pt x="7619552" y="3723029"/>
                        </a:cubicBezTo>
                        <a:cubicBezTo>
                          <a:pt x="7440242" y="3740113"/>
                          <a:pt x="7351906" y="3703530"/>
                          <a:pt x="7263768" y="3723029"/>
                        </a:cubicBezTo>
                        <a:cubicBezTo>
                          <a:pt x="7175630" y="3742528"/>
                          <a:pt x="7083218" y="3720894"/>
                          <a:pt x="6907984" y="3723029"/>
                        </a:cubicBezTo>
                        <a:cubicBezTo>
                          <a:pt x="6732750" y="3725164"/>
                          <a:pt x="6580226" y="3721077"/>
                          <a:pt x="6476376" y="3723029"/>
                        </a:cubicBezTo>
                        <a:cubicBezTo>
                          <a:pt x="6372526" y="3724981"/>
                          <a:pt x="6025195" y="3706251"/>
                          <a:pt x="5893123" y="3723029"/>
                        </a:cubicBezTo>
                        <a:cubicBezTo>
                          <a:pt x="5761051" y="3739807"/>
                          <a:pt x="5615652" y="3699981"/>
                          <a:pt x="5537339" y="3723029"/>
                        </a:cubicBezTo>
                        <a:cubicBezTo>
                          <a:pt x="5459026" y="3746077"/>
                          <a:pt x="5234907" y="3670142"/>
                          <a:pt x="4954086" y="3723029"/>
                        </a:cubicBezTo>
                        <a:cubicBezTo>
                          <a:pt x="4673265" y="3775916"/>
                          <a:pt x="4696245" y="3682574"/>
                          <a:pt x="4522479" y="3723029"/>
                        </a:cubicBezTo>
                        <a:cubicBezTo>
                          <a:pt x="4348713" y="3763484"/>
                          <a:pt x="4102605" y="3704137"/>
                          <a:pt x="3787580" y="3723029"/>
                        </a:cubicBezTo>
                        <a:cubicBezTo>
                          <a:pt x="3472555" y="3741921"/>
                          <a:pt x="3470647" y="3694337"/>
                          <a:pt x="3280150" y="3723029"/>
                        </a:cubicBezTo>
                        <a:cubicBezTo>
                          <a:pt x="3089653" y="3751721"/>
                          <a:pt x="2990751" y="3683872"/>
                          <a:pt x="2848543" y="3723029"/>
                        </a:cubicBezTo>
                        <a:cubicBezTo>
                          <a:pt x="2706335" y="3762186"/>
                          <a:pt x="2436929" y="3663644"/>
                          <a:pt x="2113644" y="3723029"/>
                        </a:cubicBezTo>
                        <a:cubicBezTo>
                          <a:pt x="1790359" y="3782414"/>
                          <a:pt x="1838535" y="3720329"/>
                          <a:pt x="1757860" y="3723029"/>
                        </a:cubicBezTo>
                        <a:cubicBezTo>
                          <a:pt x="1677185" y="3725729"/>
                          <a:pt x="1468273" y="3688543"/>
                          <a:pt x="1250430" y="3723029"/>
                        </a:cubicBezTo>
                        <a:cubicBezTo>
                          <a:pt x="1032587" y="3757515"/>
                          <a:pt x="812433" y="3720623"/>
                          <a:pt x="620517" y="3723029"/>
                        </a:cubicBezTo>
                        <a:cubicBezTo>
                          <a:pt x="257575" y="3672448"/>
                          <a:pt x="41459" y="3424133"/>
                          <a:pt x="0" y="3102512"/>
                        </a:cubicBezTo>
                        <a:cubicBezTo>
                          <a:pt x="-18328" y="2965625"/>
                          <a:pt x="38676" y="2723482"/>
                          <a:pt x="0" y="2606113"/>
                        </a:cubicBezTo>
                        <a:cubicBezTo>
                          <a:pt x="-38676" y="2488744"/>
                          <a:pt x="29383" y="2310604"/>
                          <a:pt x="0" y="2060074"/>
                        </a:cubicBezTo>
                        <a:cubicBezTo>
                          <a:pt x="-29383" y="1809544"/>
                          <a:pt x="6782" y="1735640"/>
                          <a:pt x="0" y="1613315"/>
                        </a:cubicBezTo>
                        <a:cubicBezTo>
                          <a:pt x="-6782" y="1490990"/>
                          <a:pt x="24036" y="1242825"/>
                          <a:pt x="0" y="1067276"/>
                        </a:cubicBezTo>
                        <a:cubicBezTo>
                          <a:pt x="-24036" y="891727"/>
                          <a:pt x="10259" y="750083"/>
                          <a:pt x="0" y="620517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520" dirty="0">
                <a:solidFill>
                  <a:schemeClr val="tx1"/>
                </a:solidFill>
                <a:latin typeface="UTM Avo" panose="02040603050506020204" pitchFamily="18"/>
              </a:rPr>
              <a:t>Trong Chiến tranh thế giới thứ hai, chính phủ Mỹ quyết định ném hai quả bom nguyên tử mới chế tạo xuống thành phố Hi-rô-si-ma và Na-ga-sa-ki. Cô bé hai tuổi Xa-xa-ki Xa-đa-cô đã may mắn thoát nạn. Nhưng em bị nhiễm phóng xạ. Mười năm sau, em lâm bệnh nặng và phải nằm trong bệnh viện. </a:t>
            </a:r>
            <a:endParaRPr lang="en-US" sz="2267" dirty="0">
              <a:latin typeface="UTM Avo" panose="02040603050506020204" pitchFamily="18"/>
            </a:endParaRPr>
          </a:p>
        </p:txBody>
      </p:sp>
      <p:pic>
        <p:nvPicPr>
          <p:cNvPr id="9" name="Picture 8" descr="https://cdn-icons-png.flaticon.com/128/981/981221.png">
            <a:extLst>
              <a:ext uri="{FF2B5EF4-FFF2-40B4-BE49-F238E27FC236}">
                <a16:creationId xmlns:a16="http://schemas.microsoft.com/office/drawing/2014/main" id="{45B34BD1-74D8-D6D1-72F1-FC891871C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03724" y="4210609"/>
            <a:ext cx="1161474" cy="116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64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974763-3D06-46B3-11DF-455A7C2F7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12AD4EE-580B-9DE2-1991-EF41936FF7DC}"/>
              </a:ext>
            </a:extLst>
          </p:cNvPr>
          <p:cNvGrpSpPr/>
          <p:nvPr/>
        </p:nvGrpSpPr>
        <p:grpSpPr>
          <a:xfrm>
            <a:off x="1247996" y="1750049"/>
            <a:ext cx="9696007" cy="917311"/>
            <a:chOff x="251370" y="370174"/>
            <a:chExt cx="8468681" cy="90806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37F3A44-4318-FA51-CD58-3EC855182904}"/>
                </a:ext>
              </a:extLst>
            </p:cNvPr>
            <p:cNvGrpSpPr/>
            <p:nvPr/>
          </p:nvGrpSpPr>
          <p:grpSpPr>
            <a:xfrm>
              <a:off x="491098" y="370174"/>
              <a:ext cx="8228953" cy="908061"/>
              <a:chOff x="546975" y="1988772"/>
              <a:chExt cx="8228953" cy="908061"/>
            </a:xfrm>
          </p:grpSpPr>
          <p:sp>
            <p:nvSpPr>
              <p:cNvPr id="5" name="Rounded Rectangle 151">
                <a:extLst>
                  <a:ext uri="{FF2B5EF4-FFF2-40B4-BE49-F238E27FC236}">
                    <a16:creationId xmlns:a16="http://schemas.microsoft.com/office/drawing/2014/main" id="{9AC00DF9-1B61-8A1C-1656-DEDB64C4DBA8}"/>
                  </a:ext>
                </a:extLst>
              </p:cNvPr>
              <p:cNvSpPr/>
              <p:nvPr/>
            </p:nvSpPr>
            <p:spPr>
              <a:xfrm>
                <a:off x="546975" y="1988772"/>
                <a:ext cx="8228953" cy="908061"/>
              </a:xfrm>
              <a:prstGeom prst="round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28575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ClrTx/>
                  <a:defRPr/>
                </a:pPr>
                <a:endParaRPr lang="en-US" sz="2268" dirty="0">
                  <a:solidFill>
                    <a:srgbClr val="FFFFFF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3296415-526A-439C-9B00-B2DC59DF3E0D}"/>
                  </a:ext>
                </a:extLst>
              </p:cNvPr>
              <p:cNvSpPr txBox="1"/>
              <p:nvPr/>
            </p:nvSpPr>
            <p:spPr>
              <a:xfrm>
                <a:off x="865976" y="2034962"/>
                <a:ext cx="7590947" cy="6970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  <a:buClrTx/>
                  <a:defRPr/>
                </a:pPr>
                <a:r>
                  <a:rPr lang="vi-VN" sz="3024" b="1" dirty="0">
                    <a:latin typeface="UTM Avo" panose="02040603050506020204" pitchFamily="18"/>
                    <a:cs typeface="Arial" panose="020B0604020202020204" pitchFamily="34" charset="0"/>
                  </a:rPr>
                  <a:t>Câu </a:t>
                </a:r>
                <a:r>
                  <a:rPr lang="en-US" sz="3024" b="1" dirty="0">
                    <a:latin typeface="UTM Avo" panose="02040603050506020204" pitchFamily="18"/>
                    <a:cs typeface="Arial" panose="020B0604020202020204" pitchFamily="34" charset="0"/>
                  </a:rPr>
                  <a:t>2</a:t>
                </a:r>
                <a:r>
                  <a:rPr lang="vi-VN" sz="3024" b="1" dirty="0">
                    <a:latin typeface="UTM Avo" panose="02040603050506020204" pitchFamily="18"/>
                    <a:cs typeface="Arial" panose="020B0604020202020204" pitchFamily="34" charset="0"/>
                  </a:rPr>
                  <a:t>: </a:t>
                </a:r>
                <a:r>
                  <a:rPr lang="vi-VN" sz="3024" dirty="0">
                    <a:latin typeface="UTM Avo" panose="02040603050506020204" pitchFamily="18"/>
                    <a:cs typeface="Arial" panose="020B0604020202020204" pitchFamily="34" charset="0"/>
                  </a:rPr>
                  <a:t>Vì sao Xa-đa-cô lâm bệnh nặng? </a:t>
                </a:r>
              </a:p>
            </p:txBody>
          </p:sp>
        </p:grp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AFF5A3A8-E65C-31B4-1AFD-53D8B037BE21}"/>
                </a:ext>
              </a:extLst>
            </p:cNvPr>
            <p:cNvSpPr/>
            <p:nvPr/>
          </p:nvSpPr>
          <p:spPr>
            <a:xfrm>
              <a:off x="251370" y="542532"/>
              <a:ext cx="479452" cy="543468"/>
            </a:xfrm>
            <a:prstGeom prst="ellipse">
              <a:avLst/>
            </a:prstGeom>
            <a:solidFill>
              <a:srgbClr val="F6B369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defRPr/>
              </a:pPr>
              <a:r>
                <a:rPr lang="en-US" sz="2520" dirty="0">
                  <a:solidFill>
                    <a:srgbClr val="FFFFFF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8" name="Google Shape;393;p42">
            <a:extLst>
              <a:ext uri="{FF2B5EF4-FFF2-40B4-BE49-F238E27FC236}">
                <a16:creationId xmlns:a16="http://schemas.microsoft.com/office/drawing/2014/main" id="{ED4C14E5-D71D-7A91-C47A-86D1C7F6D4C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881299" y="2969778"/>
            <a:ext cx="4950990" cy="320799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854E93E-8479-F6B6-A505-F4063E4A55CE}"/>
              </a:ext>
            </a:extLst>
          </p:cNvPr>
          <p:cNvSpPr txBox="1"/>
          <p:nvPr/>
        </p:nvSpPr>
        <p:spPr>
          <a:xfrm>
            <a:off x="1511387" y="3664193"/>
            <a:ext cx="3690813" cy="2100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024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Xa-</a:t>
            </a:r>
            <a:r>
              <a:rPr lang="en-US" sz="3024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đa</a:t>
            </a:r>
            <a:r>
              <a:rPr lang="en-US" sz="3024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3024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en-US" sz="3024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24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bị</a:t>
            </a:r>
            <a:r>
              <a:rPr lang="en-US" sz="3024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24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nhiễm</a:t>
            </a:r>
            <a:r>
              <a:rPr lang="en-US" sz="3024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24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phóng</a:t>
            </a:r>
            <a:r>
              <a:rPr lang="en-US" sz="3024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24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xạ</a:t>
            </a:r>
            <a:r>
              <a:rPr lang="en-US" sz="3024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24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3024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24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bom</a:t>
            </a:r>
            <a:r>
              <a:rPr lang="en-US" sz="3024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24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nguyên</a:t>
            </a:r>
            <a:r>
              <a:rPr lang="en-US" sz="3024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24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3024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6BFB3B-EBCB-8992-C2B2-51C3F8320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232" y="3138533"/>
            <a:ext cx="5071882" cy="315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9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586C8B-EA9D-13DA-7AEA-1451A1019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3912915-3E91-5216-11DC-9FDC8EC8A1C9}"/>
              </a:ext>
            </a:extLst>
          </p:cNvPr>
          <p:cNvGrpSpPr/>
          <p:nvPr/>
        </p:nvGrpSpPr>
        <p:grpSpPr>
          <a:xfrm>
            <a:off x="297603" y="1681146"/>
            <a:ext cx="11596793" cy="1091858"/>
            <a:chOff x="196758" y="370173"/>
            <a:chExt cx="8523293" cy="108455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82977F4-2124-F703-FC25-BBBE842B4E88}"/>
                </a:ext>
              </a:extLst>
            </p:cNvPr>
            <p:cNvGrpSpPr/>
            <p:nvPr/>
          </p:nvGrpSpPr>
          <p:grpSpPr>
            <a:xfrm>
              <a:off x="491098" y="370173"/>
              <a:ext cx="8228953" cy="1084554"/>
              <a:chOff x="546975" y="1988771"/>
              <a:chExt cx="8228953" cy="1084554"/>
            </a:xfrm>
          </p:grpSpPr>
          <p:sp>
            <p:nvSpPr>
              <p:cNvPr id="5" name="Rounded Rectangle 151">
                <a:extLst>
                  <a:ext uri="{FF2B5EF4-FFF2-40B4-BE49-F238E27FC236}">
                    <a16:creationId xmlns:a16="http://schemas.microsoft.com/office/drawing/2014/main" id="{5E3D3517-D3E4-A243-1543-1563595DA41D}"/>
                  </a:ext>
                </a:extLst>
              </p:cNvPr>
              <p:cNvSpPr/>
              <p:nvPr/>
            </p:nvSpPr>
            <p:spPr>
              <a:xfrm>
                <a:off x="546975" y="1988771"/>
                <a:ext cx="8228953" cy="1084554"/>
              </a:xfrm>
              <a:prstGeom prst="round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28575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ClrTx/>
                  <a:defRPr/>
                </a:pPr>
                <a:endParaRPr lang="en-US" sz="2268" dirty="0">
                  <a:solidFill>
                    <a:srgbClr val="FFFFFF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C60DBF1-65E0-B156-CC24-77434467E282}"/>
                  </a:ext>
                </a:extLst>
              </p:cNvPr>
              <p:cNvSpPr txBox="1"/>
              <p:nvPr/>
            </p:nvSpPr>
            <p:spPr>
              <a:xfrm>
                <a:off x="856802" y="2144492"/>
                <a:ext cx="7590947" cy="6435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  <a:buClrTx/>
                  <a:defRPr/>
                </a:pPr>
                <a:r>
                  <a:rPr lang="vi-VN" sz="2772" b="1" dirty="0">
                    <a:latin typeface="UTM Avo" panose="02040603050506020204" pitchFamily="18"/>
                    <a:cs typeface="Arial" panose="020B0604020202020204" pitchFamily="34" charset="0"/>
                  </a:rPr>
                  <a:t>Câu </a:t>
                </a:r>
                <a:r>
                  <a:rPr lang="en-US" sz="2772" b="1" dirty="0">
                    <a:latin typeface="UTM Avo" panose="02040603050506020204" pitchFamily="18"/>
                    <a:cs typeface="Arial" panose="020B0604020202020204" pitchFamily="34" charset="0"/>
                  </a:rPr>
                  <a:t>3</a:t>
                </a:r>
                <a:r>
                  <a:rPr lang="vi-VN" sz="2772" b="1" dirty="0">
                    <a:latin typeface="UTM Avo" panose="02040603050506020204" pitchFamily="18"/>
                    <a:cs typeface="Arial" panose="020B0604020202020204" pitchFamily="34" charset="0"/>
                  </a:rPr>
                  <a:t>: </a:t>
                </a:r>
                <a:r>
                  <a:rPr lang="vi-VN" sz="2772" dirty="0">
                    <a:latin typeface="UTM Avo" panose="02040603050506020204" pitchFamily="18"/>
                    <a:cs typeface="Arial" panose="020B0604020202020204" pitchFamily="34" charset="0"/>
                  </a:rPr>
                  <a:t>Cô bé đã làm gì để nuôi hi vọng được cứu sống? </a:t>
                </a:r>
                <a:endParaRPr lang="vi-VN" sz="2772" dirty="0">
                  <a:solidFill>
                    <a:schemeClr val="tx1"/>
                  </a:solidFill>
                  <a:latin typeface="UTM Avo" panose="02040603050506020204" pitchFamily="18"/>
                </a:endParaRPr>
              </a:p>
            </p:txBody>
          </p:sp>
        </p:grp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3963228C-9D3C-4224-685F-1FF273C6D8B5}"/>
                </a:ext>
              </a:extLst>
            </p:cNvPr>
            <p:cNvSpPr/>
            <p:nvPr/>
          </p:nvSpPr>
          <p:spPr>
            <a:xfrm>
              <a:off x="196758" y="518130"/>
              <a:ext cx="551976" cy="742240"/>
            </a:xfrm>
            <a:prstGeom prst="ellipse">
              <a:avLst/>
            </a:prstGeom>
            <a:solidFill>
              <a:srgbClr val="F6B369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defRPr/>
              </a:pPr>
              <a:r>
                <a:rPr lang="en-US" sz="2520" dirty="0">
                  <a:solidFill>
                    <a:srgbClr val="FFFFFF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F3D2E41-254F-7A45-F118-A7048DD82714}"/>
              </a:ext>
            </a:extLst>
          </p:cNvPr>
          <p:cNvGrpSpPr/>
          <p:nvPr/>
        </p:nvGrpSpPr>
        <p:grpSpPr>
          <a:xfrm>
            <a:off x="5835155" y="2744747"/>
            <a:ext cx="5361010" cy="3915195"/>
            <a:chOff x="4071255" y="1124915"/>
            <a:chExt cx="4564563" cy="3372499"/>
          </a:xfrm>
        </p:grpSpPr>
        <p:sp>
          <p:nvSpPr>
            <p:cNvPr id="9" name="Rectangle: Rounded Corners 43">
              <a:extLst>
                <a:ext uri="{FF2B5EF4-FFF2-40B4-BE49-F238E27FC236}">
                  <a16:creationId xmlns:a16="http://schemas.microsoft.com/office/drawing/2014/main" id="{D35E575D-9860-80FF-5542-DEFFE9EDEED1}"/>
                </a:ext>
              </a:extLst>
            </p:cNvPr>
            <p:cNvSpPr/>
            <p:nvPr/>
          </p:nvSpPr>
          <p:spPr>
            <a:xfrm>
              <a:off x="4071255" y="1298075"/>
              <a:ext cx="4476042" cy="3199339"/>
            </a:xfrm>
            <a:prstGeom prst="roundRect">
              <a:avLst>
                <a:gd name="adj" fmla="val 4729"/>
              </a:avLst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just">
                <a:lnSpc>
                  <a:spcPct val="150000"/>
                </a:lnSpc>
                <a:defRPr/>
              </a:pP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Cô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bé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cố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gắng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gấp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hạc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giấy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vì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tin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vào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một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truyền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thuyết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nói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rằng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nếu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gấp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đủ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một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nghìn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con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hạc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bằng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giấy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treo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quanh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phòng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,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em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sẽ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khỏi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 </a:t>
              </a:r>
              <a:r>
                <a:rPr lang="en-US" sz="2772" dirty="0" err="1">
                  <a:solidFill>
                    <a:srgbClr val="071C30"/>
                  </a:solidFill>
                  <a:latin typeface="+mn-lt"/>
                </a:rPr>
                <a:t>bệnh</a:t>
              </a:r>
              <a:r>
                <a:rPr lang="en-US" sz="2772" dirty="0">
                  <a:solidFill>
                    <a:srgbClr val="071C30"/>
                  </a:solidFill>
                  <a:latin typeface="+mn-lt"/>
                </a:rPr>
                <a:t>. </a:t>
              </a:r>
            </a:p>
          </p:txBody>
        </p:sp>
        <p:grpSp>
          <p:nvGrpSpPr>
            <p:cNvPr id="10" name="Google Shape;630;p34">
              <a:extLst>
                <a:ext uri="{FF2B5EF4-FFF2-40B4-BE49-F238E27FC236}">
                  <a16:creationId xmlns:a16="http://schemas.microsoft.com/office/drawing/2014/main" id="{B96C1F50-6E04-2762-C74F-1ACCDB4DBABD}"/>
                </a:ext>
              </a:extLst>
            </p:cNvPr>
            <p:cNvGrpSpPr/>
            <p:nvPr/>
          </p:nvGrpSpPr>
          <p:grpSpPr>
            <a:xfrm>
              <a:off x="8187313" y="1124915"/>
              <a:ext cx="448505" cy="395090"/>
              <a:chOff x="248257" y="3385827"/>
              <a:chExt cx="608847" cy="545541"/>
            </a:xfrm>
          </p:grpSpPr>
          <p:sp>
            <p:nvSpPr>
              <p:cNvPr id="11" name="Google Shape;631;p34">
                <a:extLst>
                  <a:ext uri="{FF2B5EF4-FFF2-40B4-BE49-F238E27FC236}">
                    <a16:creationId xmlns:a16="http://schemas.microsoft.com/office/drawing/2014/main" id="{CA0BFEC1-6274-F271-F179-183FDABED310}"/>
                  </a:ext>
                </a:extLst>
              </p:cNvPr>
              <p:cNvSpPr/>
              <p:nvPr/>
            </p:nvSpPr>
            <p:spPr>
              <a:xfrm rot="2515456">
                <a:off x="248257" y="3385827"/>
                <a:ext cx="608847" cy="545541"/>
              </a:xfrm>
              <a:prstGeom prst="wedgeEllipseCallout">
                <a:avLst>
                  <a:gd name="adj1" fmla="val -20833"/>
                  <a:gd name="adj2" fmla="val 62500"/>
                </a:avLst>
              </a:prstGeom>
              <a:solidFill>
                <a:srgbClr val="FFE59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defRPr/>
                </a:pPr>
                <a:endParaRPr sz="2268" dirty="0">
                  <a:solidFill>
                    <a:sysClr val="windowText" lastClr="000000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2" name="Google Shape;632;p34">
                <a:extLst>
                  <a:ext uri="{FF2B5EF4-FFF2-40B4-BE49-F238E27FC236}">
                    <a16:creationId xmlns:a16="http://schemas.microsoft.com/office/drawing/2014/main" id="{169DB2B6-2E0E-83E3-EBD8-79AB93BE5AD2}"/>
                  </a:ext>
                </a:extLst>
              </p:cNvPr>
              <p:cNvSpPr/>
              <p:nvPr/>
            </p:nvSpPr>
            <p:spPr>
              <a:xfrm rot="1928159">
                <a:off x="470029" y="3511940"/>
                <a:ext cx="219096" cy="293318"/>
              </a:xfrm>
              <a:custGeom>
                <a:avLst/>
                <a:gdLst/>
                <a:ahLst/>
                <a:cxnLst/>
                <a:rect l="l" t="t" r="r" b="b"/>
                <a:pathLst>
                  <a:path w="1172" h="1569" extrusionOk="0">
                    <a:moveTo>
                      <a:pt x="481" y="1"/>
                    </a:moveTo>
                    <a:cubicBezTo>
                      <a:pt x="473" y="1"/>
                      <a:pt x="469" y="2"/>
                      <a:pt x="469" y="2"/>
                    </a:cubicBezTo>
                    <a:lnTo>
                      <a:pt x="469" y="250"/>
                    </a:lnTo>
                    <a:lnTo>
                      <a:pt x="161" y="660"/>
                    </a:lnTo>
                    <a:lnTo>
                      <a:pt x="0" y="660"/>
                    </a:lnTo>
                    <a:lnTo>
                      <a:pt x="0" y="1480"/>
                    </a:lnTo>
                    <a:lnTo>
                      <a:pt x="249" y="1480"/>
                    </a:lnTo>
                    <a:cubicBezTo>
                      <a:pt x="249" y="1480"/>
                      <a:pt x="835" y="1568"/>
                      <a:pt x="937" y="1568"/>
                    </a:cubicBezTo>
                    <a:lnTo>
                      <a:pt x="996" y="1568"/>
                    </a:lnTo>
                    <a:cubicBezTo>
                      <a:pt x="1098" y="1539"/>
                      <a:pt x="1172" y="1422"/>
                      <a:pt x="1172" y="1319"/>
                    </a:cubicBezTo>
                    <a:cubicBezTo>
                      <a:pt x="1172" y="1070"/>
                      <a:pt x="1157" y="660"/>
                      <a:pt x="1142" y="616"/>
                    </a:cubicBezTo>
                    <a:cubicBezTo>
                      <a:pt x="1098" y="587"/>
                      <a:pt x="645" y="587"/>
                      <a:pt x="645" y="587"/>
                    </a:cubicBezTo>
                    <a:cubicBezTo>
                      <a:pt x="645" y="587"/>
                      <a:pt x="643" y="597"/>
                      <a:pt x="641" y="597"/>
                    </a:cubicBezTo>
                    <a:cubicBezTo>
                      <a:pt x="638" y="597"/>
                      <a:pt x="635" y="558"/>
                      <a:pt x="645" y="324"/>
                    </a:cubicBezTo>
                    <a:cubicBezTo>
                      <a:pt x="682" y="23"/>
                      <a:pt x="526" y="1"/>
                      <a:pt x="481" y="1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defRPr/>
                </a:pPr>
                <a:endParaRPr sz="2268" dirty="0">
                  <a:solidFill>
                    <a:sysClr val="windowText" lastClr="000000"/>
                  </a:solidFill>
                  <a:latin typeface="UTM Avo" panose="02040603050506020204" pitchFamily="18"/>
                </a:endParaRPr>
              </a:p>
            </p:txBody>
          </p:sp>
        </p:grpSp>
      </p:grpSp>
      <p:pic>
        <p:nvPicPr>
          <p:cNvPr id="13" name="Picture 2" descr="Hạc giấy Senbazuru - biểu tượng của sự khát khao hòa bình, êm ấm ở Nhật Bản  - Tour 24H">
            <a:extLst>
              <a:ext uri="{FF2B5EF4-FFF2-40B4-BE49-F238E27FC236}">
                <a16:creationId xmlns:a16="http://schemas.microsoft.com/office/drawing/2014/main" id="{1797B259-9BE3-84FA-2187-B48B47801F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7" r="8604"/>
          <a:stretch/>
        </p:blipFill>
        <p:spPr bwMode="auto">
          <a:xfrm>
            <a:off x="1054460" y="3128911"/>
            <a:ext cx="4344139" cy="3363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4664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C8C93-58B2-8706-21EA-464815225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6BB362C-DAFA-8A04-A731-62F024A1FC17}"/>
              </a:ext>
            </a:extLst>
          </p:cNvPr>
          <p:cNvGrpSpPr/>
          <p:nvPr/>
        </p:nvGrpSpPr>
        <p:grpSpPr>
          <a:xfrm>
            <a:off x="703581" y="1808945"/>
            <a:ext cx="10784838" cy="1183850"/>
            <a:chOff x="159817" y="312593"/>
            <a:chExt cx="8560234" cy="117593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008FE28-00BC-93B4-7927-436F506E4307}"/>
                </a:ext>
              </a:extLst>
            </p:cNvPr>
            <p:cNvGrpSpPr/>
            <p:nvPr/>
          </p:nvGrpSpPr>
          <p:grpSpPr>
            <a:xfrm>
              <a:off x="491098" y="312593"/>
              <a:ext cx="8228953" cy="1175930"/>
              <a:chOff x="546975" y="1931191"/>
              <a:chExt cx="8228953" cy="1175930"/>
            </a:xfrm>
          </p:grpSpPr>
          <p:sp>
            <p:nvSpPr>
              <p:cNvPr id="5" name="Rounded Rectangle 151">
                <a:extLst>
                  <a:ext uri="{FF2B5EF4-FFF2-40B4-BE49-F238E27FC236}">
                    <a16:creationId xmlns:a16="http://schemas.microsoft.com/office/drawing/2014/main" id="{9EBF414B-F37C-6569-4236-D088AD2453FA}"/>
                  </a:ext>
                </a:extLst>
              </p:cNvPr>
              <p:cNvSpPr/>
              <p:nvPr/>
            </p:nvSpPr>
            <p:spPr>
              <a:xfrm>
                <a:off x="546975" y="1988771"/>
                <a:ext cx="8228953" cy="1084554"/>
              </a:xfrm>
              <a:prstGeom prst="round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28575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ClrTx/>
                  <a:defRPr/>
                </a:pPr>
                <a:endParaRPr lang="en-US" sz="2268" dirty="0">
                  <a:solidFill>
                    <a:srgbClr val="FFFFFF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D3FEB60-A3CC-C5C2-BEA4-B611FEC7BAB8}"/>
                  </a:ext>
                </a:extLst>
              </p:cNvPr>
              <p:cNvSpPr txBox="1"/>
              <p:nvPr/>
            </p:nvSpPr>
            <p:spPr>
              <a:xfrm>
                <a:off x="856802" y="1931191"/>
                <a:ext cx="7590947" cy="1175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  <a:buClrTx/>
                  <a:defRPr/>
                </a:pPr>
                <a:r>
                  <a:rPr lang="vi-VN" sz="2520" b="1" dirty="0">
                    <a:latin typeface="UTM Avo" panose="02040603050506020204" pitchFamily="18"/>
                    <a:cs typeface="Arial" panose="020B0604020202020204" pitchFamily="34" charset="0"/>
                  </a:rPr>
                  <a:t>Câu 4</a:t>
                </a:r>
                <a:r>
                  <a:rPr lang="en-US" sz="2520" b="1" dirty="0">
                    <a:latin typeface="UTM Avo" panose="02040603050506020204" pitchFamily="18"/>
                    <a:cs typeface="Arial" panose="020B0604020202020204" pitchFamily="34" charset="0"/>
                  </a:rPr>
                  <a:t>: </a:t>
                </a:r>
                <a:r>
                  <a:rPr lang="vi-VN" sz="2520" dirty="0">
                    <a:latin typeface="UTM Avo" panose="02040603050506020204" pitchFamily="18"/>
                    <a:cs typeface="Arial" panose="020B0604020202020204" pitchFamily="34" charset="0"/>
                  </a:rPr>
                  <a:t>Trẻ em toàn nước Nhật đã làm gì để bày tỏ sự đồng cảm với Xa-đa-cô?</a:t>
                </a:r>
                <a:endParaRPr lang="vi-VN" sz="2520" dirty="0">
                  <a:solidFill>
                    <a:schemeClr val="tx1"/>
                  </a:solidFill>
                  <a:latin typeface="UTM Avo" panose="02040603050506020204" pitchFamily="18"/>
                </a:endParaRPr>
              </a:p>
            </p:txBody>
          </p:sp>
        </p:grp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4AEC7D1-F4E3-B07A-E616-46BBE61933E7}"/>
                </a:ext>
              </a:extLst>
            </p:cNvPr>
            <p:cNvSpPr/>
            <p:nvPr/>
          </p:nvSpPr>
          <p:spPr>
            <a:xfrm>
              <a:off x="159817" y="563843"/>
              <a:ext cx="551976" cy="673430"/>
            </a:xfrm>
            <a:prstGeom prst="ellipse">
              <a:avLst/>
            </a:prstGeom>
            <a:solidFill>
              <a:srgbClr val="F6B369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defRPr/>
              </a:pPr>
              <a:r>
                <a:rPr lang="en-US" sz="2520" dirty="0">
                  <a:solidFill>
                    <a:srgbClr val="FFFFFF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6D3566F-5600-9153-19B6-DD6E50569C55}"/>
              </a:ext>
            </a:extLst>
          </p:cNvPr>
          <p:cNvGrpSpPr/>
          <p:nvPr/>
        </p:nvGrpSpPr>
        <p:grpSpPr>
          <a:xfrm>
            <a:off x="978784" y="3500601"/>
            <a:ext cx="5325902" cy="2450077"/>
            <a:chOff x="687579" y="1198717"/>
            <a:chExt cx="4227321" cy="194469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A83B43E-9CED-A1E6-87BF-43D19C9B289C}"/>
                </a:ext>
              </a:extLst>
            </p:cNvPr>
            <p:cNvGrpSpPr/>
            <p:nvPr/>
          </p:nvGrpSpPr>
          <p:grpSpPr>
            <a:xfrm>
              <a:off x="764903" y="1198717"/>
              <a:ext cx="4149997" cy="1944696"/>
              <a:chOff x="456546" y="1670587"/>
              <a:chExt cx="5240313" cy="772684"/>
            </a:xfrm>
          </p:grpSpPr>
          <p:sp>
            <p:nvSpPr>
              <p:cNvPr id="10" name="Rectangle: Diagonal Corners Rounded 12">
                <a:extLst>
                  <a:ext uri="{FF2B5EF4-FFF2-40B4-BE49-F238E27FC236}">
                    <a16:creationId xmlns:a16="http://schemas.microsoft.com/office/drawing/2014/main" id="{27607CC4-F98A-FE7C-D2C5-60220147F31F}"/>
                  </a:ext>
                </a:extLst>
              </p:cNvPr>
              <p:cNvSpPr/>
              <p:nvPr/>
            </p:nvSpPr>
            <p:spPr>
              <a:xfrm>
                <a:off x="515259" y="1715749"/>
                <a:ext cx="5181600" cy="727522"/>
              </a:xfrm>
              <a:prstGeom prst="round2DiagRect">
                <a:avLst/>
              </a:prstGeom>
              <a:noFill/>
              <a:ln w="12700" cap="flat" cmpd="sng" algn="ctr">
                <a:solidFill>
                  <a:srgbClr val="DB5E43">
                    <a:lumMod val="50000"/>
                  </a:srgbClr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2268" dirty="0">
                  <a:solidFill>
                    <a:srgbClr val="EBE0DD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1" name="Rectangle: Diagonal Corners Rounded 13">
                <a:extLst>
                  <a:ext uri="{FF2B5EF4-FFF2-40B4-BE49-F238E27FC236}">
                    <a16:creationId xmlns:a16="http://schemas.microsoft.com/office/drawing/2014/main" id="{4CAE9BF0-AF6E-C9C8-BD9D-D357F4FB600A}"/>
                  </a:ext>
                </a:extLst>
              </p:cNvPr>
              <p:cNvSpPr/>
              <p:nvPr/>
            </p:nvSpPr>
            <p:spPr>
              <a:xfrm>
                <a:off x="456546" y="1670587"/>
                <a:ext cx="5181600" cy="727522"/>
              </a:xfrm>
              <a:prstGeom prst="round2DiagRect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2268" dirty="0">
                  <a:solidFill>
                    <a:srgbClr val="EBE0DD"/>
                  </a:solidFill>
                  <a:latin typeface="UTM Avo" panose="02040603050506020204" pitchFamily="18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EFA430D-3920-346F-85A2-54D60BE94616}"/>
                </a:ext>
              </a:extLst>
            </p:cNvPr>
            <p:cNvSpPr txBox="1"/>
            <p:nvPr/>
          </p:nvSpPr>
          <p:spPr>
            <a:xfrm>
              <a:off x="687579" y="1312381"/>
              <a:ext cx="4103500" cy="15250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vi-VN" sz="2772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Trẻ em toàn nước Nhật đã tới tấp gửi hàng nghìn con hạc giấy đến cho Xa-đa-cô. </a:t>
              </a:r>
            </a:p>
          </p:txBody>
        </p:sp>
      </p:grpSp>
      <p:pic>
        <p:nvPicPr>
          <p:cNvPr id="13" name="Picture 2" descr="Sadako Sasaki's family and other groups apply for inscription to Memory of  the World register for her paper cranes, notes and graduation certificate |  中国新聞ヒロシマ平和メディアセンター">
            <a:extLst>
              <a:ext uri="{FF2B5EF4-FFF2-40B4-BE49-F238E27FC236}">
                <a16:creationId xmlns:a16="http://schemas.microsoft.com/office/drawing/2014/main" id="{A85AA8D1-2385-45DA-78B0-2840292D3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979" y="3279200"/>
            <a:ext cx="4320117" cy="3036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51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290ED9-CB16-D910-0BAD-E6068A79E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A1B1325-73CF-167B-E0D1-0FD78E715DD6}"/>
              </a:ext>
            </a:extLst>
          </p:cNvPr>
          <p:cNvGrpSpPr/>
          <p:nvPr/>
        </p:nvGrpSpPr>
        <p:grpSpPr>
          <a:xfrm>
            <a:off x="733870" y="1675839"/>
            <a:ext cx="10760836" cy="1091858"/>
            <a:chOff x="205600" y="370173"/>
            <a:chExt cx="8541183" cy="108455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88D4112-04D2-BA38-9D11-D11311E5F997}"/>
                </a:ext>
              </a:extLst>
            </p:cNvPr>
            <p:cNvGrpSpPr/>
            <p:nvPr/>
          </p:nvGrpSpPr>
          <p:grpSpPr>
            <a:xfrm>
              <a:off x="491098" y="370173"/>
              <a:ext cx="8255685" cy="1084554"/>
              <a:chOff x="546975" y="1988771"/>
              <a:chExt cx="8255685" cy="1084554"/>
            </a:xfrm>
          </p:grpSpPr>
          <p:sp>
            <p:nvSpPr>
              <p:cNvPr id="5" name="Rounded Rectangle 151">
                <a:extLst>
                  <a:ext uri="{FF2B5EF4-FFF2-40B4-BE49-F238E27FC236}">
                    <a16:creationId xmlns:a16="http://schemas.microsoft.com/office/drawing/2014/main" id="{C46EB8D1-EC14-58E1-1E9D-567A1BB0D0CF}"/>
                  </a:ext>
                </a:extLst>
              </p:cNvPr>
              <p:cNvSpPr/>
              <p:nvPr/>
            </p:nvSpPr>
            <p:spPr>
              <a:xfrm>
                <a:off x="546975" y="1988771"/>
                <a:ext cx="8228953" cy="1084554"/>
              </a:xfrm>
              <a:prstGeom prst="round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28575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ClrTx/>
                  <a:defRPr/>
                </a:pPr>
                <a:endParaRPr lang="en-US" sz="2600" dirty="0">
                  <a:solidFill>
                    <a:srgbClr val="FFFFFF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9730703-CEE3-EF0B-895F-2808D763A2A4}"/>
                  </a:ext>
                </a:extLst>
              </p:cNvPr>
              <p:cNvSpPr txBox="1"/>
              <p:nvPr/>
            </p:nvSpPr>
            <p:spPr>
              <a:xfrm>
                <a:off x="889877" y="2179057"/>
                <a:ext cx="7912783" cy="6034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  <a:buClrTx/>
                  <a:defRPr/>
                </a:pPr>
                <a:r>
                  <a:rPr lang="vi-VN" sz="2600" b="1" dirty="0">
                    <a:latin typeface="UTM Avo" panose="02040603050506020204" pitchFamily="18"/>
                    <a:cs typeface="Arial" panose="020B0604020202020204" pitchFamily="34" charset="0"/>
                  </a:rPr>
                  <a:t>Câu 5</a:t>
                </a:r>
                <a:r>
                  <a:rPr lang="en-US" sz="2600" b="1" dirty="0">
                    <a:latin typeface="UTM Avo" panose="02040603050506020204" pitchFamily="18"/>
                    <a:cs typeface="Arial" panose="020B0604020202020204" pitchFamily="34" charset="0"/>
                  </a:rPr>
                  <a:t>:</a:t>
                </a:r>
                <a:r>
                  <a:rPr lang="vi-VN" sz="2600" b="1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vi-VN" sz="2600" dirty="0">
                    <a:latin typeface="UTM Avo" panose="02040603050506020204" pitchFamily="18"/>
                    <a:cs typeface="Arial" panose="020B0604020202020204" pitchFamily="34" charset="0"/>
                  </a:rPr>
                  <a:t>Câu chuyện về Xa-đa-cô gợi cho em cảm nghĩ gì? </a:t>
                </a:r>
                <a:endParaRPr lang="vi-VN" sz="26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2FD2E37-8213-77C1-BBF8-F35767F79C38}"/>
                </a:ext>
              </a:extLst>
            </p:cNvPr>
            <p:cNvSpPr/>
            <p:nvPr/>
          </p:nvSpPr>
          <p:spPr>
            <a:xfrm>
              <a:off x="205600" y="555092"/>
              <a:ext cx="551976" cy="714717"/>
            </a:xfrm>
            <a:prstGeom prst="ellipse">
              <a:avLst/>
            </a:prstGeom>
            <a:solidFill>
              <a:srgbClr val="F6B369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defRPr/>
              </a:pPr>
              <a:r>
                <a:rPr lang="en-US" sz="2600" dirty="0">
                  <a:solidFill>
                    <a:srgbClr val="FFFFFF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?</a:t>
              </a:r>
            </a:p>
          </p:txBody>
        </p:sp>
      </p:grpSp>
      <p:cxnSp>
        <p:nvCxnSpPr>
          <p:cNvPr id="7" name="Google Shape;1502;p81">
            <a:extLst>
              <a:ext uri="{FF2B5EF4-FFF2-40B4-BE49-F238E27FC236}">
                <a16:creationId xmlns:a16="http://schemas.microsoft.com/office/drawing/2014/main" id="{796F1675-2F94-89F3-2329-E1349C062F4D}"/>
              </a:ext>
            </a:extLst>
          </p:cNvPr>
          <p:cNvCxnSpPr>
            <a:cxnSpLocks/>
            <a:endCxn id="10" idx="1"/>
          </p:cNvCxnSpPr>
          <p:nvPr/>
        </p:nvCxnSpPr>
        <p:spPr>
          <a:xfrm rot="5400000" flipH="1" flipV="1">
            <a:off x="3827843" y="3974403"/>
            <a:ext cx="1199072" cy="593654"/>
          </a:xfrm>
          <a:prstGeom prst="bentConnector2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" name="Google Shape;1503;p81">
            <a:extLst>
              <a:ext uri="{FF2B5EF4-FFF2-40B4-BE49-F238E27FC236}">
                <a16:creationId xmlns:a16="http://schemas.microsoft.com/office/drawing/2014/main" id="{020D4C2D-5775-F3B1-D5AD-E2A16032A30A}"/>
              </a:ext>
            </a:extLst>
          </p:cNvPr>
          <p:cNvCxnSpPr>
            <a:cxnSpLocks/>
          </p:cNvCxnSpPr>
          <p:nvPr/>
        </p:nvCxnSpPr>
        <p:spPr>
          <a:xfrm rot="16200000" flipH="1">
            <a:off x="3691274" y="5254287"/>
            <a:ext cx="1472211" cy="593654"/>
          </a:xfrm>
          <a:prstGeom prst="bentConnector3">
            <a:avLst>
              <a:gd name="adj1" fmla="val 90372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" name="Google Shape;1504;p81">
            <a:extLst>
              <a:ext uri="{FF2B5EF4-FFF2-40B4-BE49-F238E27FC236}">
                <a16:creationId xmlns:a16="http://schemas.microsoft.com/office/drawing/2014/main" id="{29259A7B-ABE5-BD98-355C-E98830CFCFF7}"/>
              </a:ext>
            </a:extLst>
          </p:cNvPr>
          <p:cNvCxnSpPr>
            <a:cxnSpLocks/>
          </p:cNvCxnSpPr>
          <p:nvPr/>
        </p:nvCxnSpPr>
        <p:spPr>
          <a:xfrm flipV="1">
            <a:off x="3536901" y="4852089"/>
            <a:ext cx="1187305" cy="18677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D008536-CF74-25B8-F19C-5B96F4E72744}"/>
              </a:ext>
            </a:extLst>
          </p:cNvPr>
          <p:cNvSpPr/>
          <p:nvPr/>
        </p:nvSpPr>
        <p:spPr>
          <a:xfrm>
            <a:off x="4724206" y="3021141"/>
            <a:ext cx="7016692" cy="13011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600" dirty="0">
                <a:latin typeface="UTM Avo" panose="02040603050506020204" pitchFamily="18"/>
                <a:cs typeface="Arial" panose="020B0604020202020204" pitchFamily="34" charset="0"/>
              </a:rPr>
              <a:t>Cái chết của Xa-đa-cô giúp em hiểu sự tàn bạo của chiến tranh.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F639A3-6768-2357-0E22-61D2F168F385}"/>
              </a:ext>
            </a:extLst>
          </p:cNvPr>
          <p:cNvSpPr/>
          <p:nvPr/>
        </p:nvSpPr>
        <p:spPr>
          <a:xfrm>
            <a:off x="4724206" y="4486118"/>
            <a:ext cx="7016690" cy="7692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t-BR" sz="2600" dirty="0">
                <a:latin typeface="UTM Avo" panose="02040603050506020204" pitchFamily="18"/>
                <a:cs typeface="Arial" panose="020B0604020202020204" pitchFamily="34" charset="0"/>
              </a:rPr>
              <a:t>Em căm ghét chiến tranh, vũ khí hạt nhân. </a:t>
            </a:r>
            <a:endParaRPr lang="vi-VN" sz="26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B09FEB-BE8A-9EAA-7C0C-2D388A53B4AF}"/>
              </a:ext>
            </a:extLst>
          </p:cNvPr>
          <p:cNvSpPr/>
          <p:nvPr/>
        </p:nvSpPr>
        <p:spPr>
          <a:xfrm>
            <a:off x="4724206" y="5437964"/>
            <a:ext cx="7016690" cy="13194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r>
              <a:rPr lang="en-US" sz="26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anose="020B0604020202020204" pitchFamily="34" charset="0"/>
              </a:rPr>
              <a:t>kêu</a:t>
            </a:r>
            <a:r>
              <a:rPr lang="en-US" sz="26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anose="020B0604020202020204" pitchFamily="34" charset="0"/>
              </a:rPr>
              <a:t>gọi</a:t>
            </a:r>
            <a:r>
              <a:rPr lang="en-US" sz="26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anose="020B0604020202020204" pitchFamily="34" charset="0"/>
              </a:rPr>
              <a:t>chống</a:t>
            </a:r>
            <a:r>
              <a:rPr lang="en-US" sz="26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anose="020B0604020202020204" pitchFamily="34" charset="0"/>
              </a:rPr>
              <a:t>chiến</a:t>
            </a:r>
            <a:r>
              <a:rPr lang="en-US" sz="26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anose="020B0604020202020204" pitchFamily="34" charset="0"/>
              </a:rPr>
              <a:t>tranh</a:t>
            </a:r>
            <a:r>
              <a:rPr lang="en-US" sz="26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/>
                <a:cs typeface="Arial" panose="020B0604020202020204" pitchFamily="34" charset="0"/>
              </a:rPr>
              <a:t>bảo</a:t>
            </a:r>
            <a:r>
              <a:rPr lang="en-US" sz="26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anose="020B0604020202020204" pitchFamily="34" charset="0"/>
              </a:rPr>
              <a:t>vệ</a:t>
            </a:r>
            <a:r>
              <a:rPr lang="en-US" sz="26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anose="020B0604020202020204" pitchFamily="34" charset="0"/>
              </a:rPr>
              <a:t>hòa</a:t>
            </a:r>
            <a:r>
              <a:rPr lang="en-US" sz="26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anose="020B0604020202020204" pitchFamily="34" charset="0"/>
              </a:rPr>
              <a:t>bình</a:t>
            </a:r>
            <a:r>
              <a:rPr lang="en-US" sz="2600" dirty="0"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F425C9E-AADE-A296-BEE5-059BCBFD84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07" t="3140"/>
          <a:stretch/>
        </p:blipFill>
        <p:spPr>
          <a:xfrm>
            <a:off x="629774" y="3044093"/>
            <a:ext cx="2940808" cy="292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68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FE7CE4-B379-1F48-2D1E-9E1EBEBC1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00;p55">
            <a:extLst>
              <a:ext uri="{FF2B5EF4-FFF2-40B4-BE49-F238E27FC236}">
                <a16:creationId xmlns:a16="http://schemas.microsoft.com/office/drawing/2014/main" id="{ABE3002C-691C-CBE9-FBC1-3300890E095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6095892" y="5358161"/>
            <a:ext cx="466847" cy="429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01;p55">
            <a:extLst>
              <a:ext uri="{FF2B5EF4-FFF2-40B4-BE49-F238E27FC236}">
                <a16:creationId xmlns:a16="http://schemas.microsoft.com/office/drawing/2014/main" id="{C47C09DA-5967-44B6-73BF-87D52556A1C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243080">
            <a:off x="1072376" y="1849562"/>
            <a:ext cx="1305192" cy="1977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02;p55">
            <a:extLst>
              <a:ext uri="{FF2B5EF4-FFF2-40B4-BE49-F238E27FC236}">
                <a16:creationId xmlns:a16="http://schemas.microsoft.com/office/drawing/2014/main" id="{764B4B46-A17E-8DA9-9199-9F6BBFD97A2D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119247" y="4895840"/>
            <a:ext cx="987583" cy="13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803;p55">
            <a:extLst>
              <a:ext uri="{FF2B5EF4-FFF2-40B4-BE49-F238E27FC236}">
                <a16:creationId xmlns:a16="http://schemas.microsoft.com/office/drawing/2014/main" id="{5EFE9353-988B-5A6A-2A2C-5E1F8E3A5315}"/>
              </a:ext>
            </a:extLst>
          </p:cNvPr>
          <p:cNvPicPr preferRelativeResize="0"/>
          <p:nvPr/>
        </p:nvPicPr>
        <p:blipFill>
          <a:blip r:embed="rId6">
            <a:alphaModFix amt="90000"/>
          </a:blip>
          <a:stretch>
            <a:fillRect/>
          </a:stretch>
        </p:blipFill>
        <p:spPr>
          <a:xfrm>
            <a:off x="10000674" y="4341643"/>
            <a:ext cx="1287279" cy="246246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D1F92A-92B1-FB55-3368-EC74086DE872}"/>
              </a:ext>
            </a:extLst>
          </p:cNvPr>
          <p:cNvSpPr txBox="1"/>
          <p:nvPr/>
        </p:nvSpPr>
        <p:spPr>
          <a:xfrm>
            <a:off x="2358779" y="4155923"/>
            <a:ext cx="7474227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40" b="1" dirty="0">
                <a:latin typeface="UTM Avo" panose="02040603050506020204" pitchFamily="18"/>
              </a:rPr>
              <a:t>ĐỌC NÂNG CAO </a:t>
            </a:r>
          </a:p>
        </p:txBody>
      </p:sp>
      <p:pic>
        <p:nvPicPr>
          <p:cNvPr id="7" name="Google Shape;427;p36">
            <a:extLst>
              <a:ext uri="{FF2B5EF4-FFF2-40B4-BE49-F238E27FC236}">
                <a16:creationId xmlns:a16="http://schemas.microsoft.com/office/drawing/2014/main" id="{5F34A7B8-9065-743E-A4B4-570C7BE00D90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45221" y="2028388"/>
            <a:ext cx="1901344" cy="188506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B26A3E-9D03-C41C-D46D-7EE3395518EE}"/>
              </a:ext>
            </a:extLst>
          </p:cNvPr>
          <p:cNvSpPr txBox="1"/>
          <p:nvPr/>
        </p:nvSpPr>
        <p:spPr>
          <a:xfrm>
            <a:off x="5366759" y="2463089"/>
            <a:ext cx="14582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UTM Avo" panose="02040603050506020204" pitchFamily="18"/>
              </a:rPr>
              <a:t>03</a:t>
            </a:r>
          </a:p>
        </p:txBody>
      </p:sp>
      <p:pic>
        <p:nvPicPr>
          <p:cNvPr id="9" name="Google Shape;973;p62">
            <a:extLst>
              <a:ext uri="{FF2B5EF4-FFF2-40B4-BE49-F238E27FC236}">
                <a16:creationId xmlns:a16="http://schemas.microsoft.com/office/drawing/2014/main" id="{E016BBF8-9593-3840-7A5E-B2C9B2358C02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071624" y="1693292"/>
            <a:ext cx="2544304" cy="20175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335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7DA1D8-754D-AAEA-80A2-4994BF724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440;p28">
            <a:extLst>
              <a:ext uri="{FF2B5EF4-FFF2-40B4-BE49-F238E27FC236}">
                <a16:creationId xmlns:a16="http://schemas.microsoft.com/office/drawing/2014/main" id="{24BC8B3C-8172-C23C-BBA9-BBF667774E67}"/>
              </a:ext>
            </a:extLst>
          </p:cNvPr>
          <p:cNvGrpSpPr/>
          <p:nvPr/>
        </p:nvGrpSpPr>
        <p:grpSpPr>
          <a:xfrm>
            <a:off x="844062" y="2460079"/>
            <a:ext cx="2730411" cy="3836470"/>
            <a:chOff x="624596" y="982906"/>
            <a:chExt cx="2001980" cy="3181003"/>
          </a:xfrm>
        </p:grpSpPr>
        <p:sp>
          <p:nvSpPr>
            <p:cNvPr id="5" name="Google Shape;441;p28">
              <a:extLst>
                <a:ext uri="{FF2B5EF4-FFF2-40B4-BE49-F238E27FC236}">
                  <a16:creationId xmlns:a16="http://schemas.microsoft.com/office/drawing/2014/main" id="{0BAC1760-4958-2194-CEDA-DCC1B093B264}"/>
                </a:ext>
              </a:extLst>
            </p:cNvPr>
            <p:cNvSpPr/>
            <p:nvPr/>
          </p:nvSpPr>
          <p:spPr>
            <a:xfrm>
              <a:off x="692176" y="1142009"/>
              <a:ext cx="1934400" cy="3021900"/>
            </a:xfrm>
            <a:prstGeom prst="roundRect">
              <a:avLst>
                <a:gd name="adj" fmla="val 4313"/>
              </a:avLst>
            </a:prstGeom>
            <a:solidFill>
              <a:srgbClr val="FFF2CC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 defTabSz="1152053">
                <a:buClrTx/>
                <a:defRPr/>
              </a:pPr>
              <a:endParaRPr sz="2268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</a:endParaRPr>
            </a:p>
          </p:txBody>
        </p:sp>
        <p:sp>
          <p:nvSpPr>
            <p:cNvPr id="6" name="Google Shape;442;p28">
              <a:extLst>
                <a:ext uri="{FF2B5EF4-FFF2-40B4-BE49-F238E27FC236}">
                  <a16:creationId xmlns:a16="http://schemas.microsoft.com/office/drawing/2014/main" id="{99CE4793-AA06-8653-ED7B-BD5706D30FFF}"/>
                </a:ext>
              </a:extLst>
            </p:cNvPr>
            <p:cNvSpPr/>
            <p:nvPr/>
          </p:nvSpPr>
          <p:spPr>
            <a:xfrm>
              <a:off x="624596" y="982906"/>
              <a:ext cx="1881817" cy="2984405"/>
            </a:xfrm>
            <a:custGeom>
              <a:avLst/>
              <a:gdLst/>
              <a:ahLst/>
              <a:cxnLst/>
              <a:rect l="l" t="t" r="r" b="b"/>
              <a:pathLst>
                <a:path w="53747" h="74336" extrusionOk="0">
                  <a:moveTo>
                    <a:pt x="52246" y="65"/>
                  </a:moveTo>
                  <a:cubicBezTo>
                    <a:pt x="53040" y="65"/>
                    <a:pt x="53682" y="711"/>
                    <a:pt x="53682" y="1501"/>
                  </a:cubicBezTo>
                  <a:lnTo>
                    <a:pt x="53682" y="72835"/>
                  </a:lnTo>
                  <a:cubicBezTo>
                    <a:pt x="53682" y="73625"/>
                    <a:pt x="53040" y="74268"/>
                    <a:pt x="52246" y="74268"/>
                  </a:cubicBezTo>
                  <a:lnTo>
                    <a:pt x="1501" y="74268"/>
                  </a:lnTo>
                  <a:cubicBezTo>
                    <a:pt x="711" y="74268"/>
                    <a:pt x="65" y="73625"/>
                    <a:pt x="65" y="72835"/>
                  </a:cubicBezTo>
                  <a:lnTo>
                    <a:pt x="65" y="1501"/>
                  </a:lnTo>
                  <a:cubicBezTo>
                    <a:pt x="65" y="711"/>
                    <a:pt x="711" y="65"/>
                    <a:pt x="1501" y="65"/>
                  </a:cubicBezTo>
                  <a:close/>
                  <a:moveTo>
                    <a:pt x="1501" y="1"/>
                  </a:moveTo>
                  <a:cubicBezTo>
                    <a:pt x="676" y="1"/>
                    <a:pt x="0" y="675"/>
                    <a:pt x="0" y="1501"/>
                  </a:cubicBezTo>
                  <a:lnTo>
                    <a:pt x="0" y="72835"/>
                  </a:lnTo>
                  <a:cubicBezTo>
                    <a:pt x="0" y="73660"/>
                    <a:pt x="676" y="74336"/>
                    <a:pt x="1501" y="74336"/>
                  </a:cubicBezTo>
                  <a:lnTo>
                    <a:pt x="52246" y="74336"/>
                  </a:lnTo>
                  <a:cubicBezTo>
                    <a:pt x="53076" y="74336"/>
                    <a:pt x="53747" y="73660"/>
                    <a:pt x="53747" y="72835"/>
                  </a:cubicBezTo>
                  <a:lnTo>
                    <a:pt x="53747" y="1501"/>
                  </a:lnTo>
                  <a:cubicBezTo>
                    <a:pt x="53747" y="675"/>
                    <a:pt x="53076" y="1"/>
                    <a:pt x="52246" y="1"/>
                  </a:cubicBezTo>
                  <a:close/>
                </a:path>
              </a:pathLst>
            </a:custGeom>
            <a:solidFill>
              <a:srgbClr val="434343"/>
            </a:solidFill>
            <a:ln w="952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 defTabSz="1152053">
                <a:buClrTx/>
                <a:defRPr/>
              </a:pPr>
              <a:endParaRPr sz="2268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</a:endParaRPr>
            </a:p>
          </p:txBody>
        </p:sp>
      </p:grpSp>
      <p:grpSp>
        <p:nvGrpSpPr>
          <p:cNvPr id="7" name="Google Shape;443;p28">
            <a:extLst>
              <a:ext uri="{FF2B5EF4-FFF2-40B4-BE49-F238E27FC236}">
                <a16:creationId xmlns:a16="http://schemas.microsoft.com/office/drawing/2014/main" id="{67B0DCB0-969C-409D-4352-616DB6ABB453}"/>
              </a:ext>
            </a:extLst>
          </p:cNvPr>
          <p:cNvGrpSpPr/>
          <p:nvPr/>
        </p:nvGrpSpPr>
        <p:grpSpPr>
          <a:xfrm>
            <a:off x="221041" y="6551201"/>
            <a:ext cx="5410430" cy="306799"/>
            <a:chOff x="0" y="4397412"/>
            <a:chExt cx="4600713" cy="150450"/>
          </a:xfrm>
        </p:grpSpPr>
        <p:sp>
          <p:nvSpPr>
            <p:cNvPr id="8" name="Google Shape;444;p28">
              <a:extLst>
                <a:ext uri="{FF2B5EF4-FFF2-40B4-BE49-F238E27FC236}">
                  <a16:creationId xmlns:a16="http://schemas.microsoft.com/office/drawing/2014/main" id="{F5FA716D-92BF-38CF-25E0-C9CC9129F883}"/>
                </a:ext>
              </a:extLst>
            </p:cNvPr>
            <p:cNvSpPr/>
            <p:nvPr/>
          </p:nvSpPr>
          <p:spPr>
            <a:xfrm>
              <a:off x="0" y="4397412"/>
              <a:ext cx="4600713" cy="2416"/>
            </a:xfrm>
            <a:custGeom>
              <a:avLst/>
              <a:gdLst/>
              <a:ahLst/>
              <a:cxnLst/>
              <a:rect l="l" t="t" r="r" b="b"/>
              <a:pathLst>
                <a:path w="131402" h="69" extrusionOk="0">
                  <a:moveTo>
                    <a:pt x="0" y="1"/>
                  </a:moveTo>
                  <a:lnTo>
                    <a:pt x="0" y="69"/>
                  </a:lnTo>
                  <a:lnTo>
                    <a:pt x="131401" y="69"/>
                  </a:lnTo>
                  <a:lnTo>
                    <a:pt x="131401" y="1"/>
                  </a:lnTo>
                  <a:close/>
                </a:path>
              </a:pathLst>
            </a:custGeom>
            <a:solidFill>
              <a:srgbClr val="43434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 defTabSz="1152053">
                <a:buClrTx/>
                <a:defRPr/>
              </a:pPr>
              <a:endParaRPr sz="2268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</a:endParaRPr>
            </a:p>
          </p:txBody>
        </p:sp>
        <p:sp>
          <p:nvSpPr>
            <p:cNvPr id="9" name="Google Shape;445;p28">
              <a:extLst>
                <a:ext uri="{FF2B5EF4-FFF2-40B4-BE49-F238E27FC236}">
                  <a16:creationId xmlns:a16="http://schemas.microsoft.com/office/drawing/2014/main" id="{5906C267-5591-26DB-A959-C9B3370EE00F}"/>
                </a:ext>
              </a:extLst>
            </p:cNvPr>
            <p:cNvSpPr/>
            <p:nvPr/>
          </p:nvSpPr>
          <p:spPr>
            <a:xfrm>
              <a:off x="755786" y="4545586"/>
              <a:ext cx="305519" cy="2276"/>
            </a:xfrm>
            <a:custGeom>
              <a:avLst/>
              <a:gdLst/>
              <a:ahLst/>
              <a:cxnLst/>
              <a:rect l="l" t="t" r="r" b="b"/>
              <a:pathLst>
                <a:path w="8726" h="65" extrusionOk="0">
                  <a:moveTo>
                    <a:pt x="0" y="0"/>
                  </a:moveTo>
                  <a:lnTo>
                    <a:pt x="0" y="65"/>
                  </a:lnTo>
                  <a:lnTo>
                    <a:pt x="8726" y="65"/>
                  </a:lnTo>
                  <a:lnTo>
                    <a:pt x="8726" y="0"/>
                  </a:lnTo>
                  <a:close/>
                </a:path>
              </a:pathLst>
            </a:custGeom>
            <a:solidFill>
              <a:srgbClr val="43434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 defTabSz="1152053">
                <a:buClrTx/>
                <a:defRPr/>
              </a:pPr>
              <a:endParaRPr sz="2268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</a:endParaRPr>
            </a:p>
          </p:txBody>
        </p:sp>
        <p:sp>
          <p:nvSpPr>
            <p:cNvPr id="10" name="Google Shape;446;p28">
              <a:extLst>
                <a:ext uri="{FF2B5EF4-FFF2-40B4-BE49-F238E27FC236}">
                  <a16:creationId xmlns:a16="http://schemas.microsoft.com/office/drawing/2014/main" id="{FBAD253D-1DDA-7B3C-067D-E1DB589D02F3}"/>
                </a:ext>
              </a:extLst>
            </p:cNvPr>
            <p:cNvSpPr/>
            <p:nvPr/>
          </p:nvSpPr>
          <p:spPr>
            <a:xfrm>
              <a:off x="1619552" y="4536412"/>
              <a:ext cx="497808" cy="2276"/>
            </a:xfrm>
            <a:custGeom>
              <a:avLst/>
              <a:gdLst/>
              <a:ahLst/>
              <a:cxnLst/>
              <a:rect l="l" t="t" r="r" b="b"/>
              <a:pathLst>
                <a:path w="14218" h="65" extrusionOk="0">
                  <a:moveTo>
                    <a:pt x="0" y="0"/>
                  </a:moveTo>
                  <a:lnTo>
                    <a:pt x="0" y="65"/>
                  </a:lnTo>
                  <a:lnTo>
                    <a:pt x="14217" y="65"/>
                  </a:lnTo>
                  <a:lnTo>
                    <a:pt x="14217" y="0"/>
                  </a:lnTo>
                  <a:close/>
                </a:path>
              </a:pathLst>
            </a:custGeom>
            <a:solidFill>
              <a:srgbClr val="EBEBEB"/>
            </a:solidFill>
            <a:ln w="952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 defTabSz="1152053">
                <a:buClrTx/>
                <a:defRPr/>
              </a:pPr>
              <a:endParaRPr sz="2268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</a:endParaRPr>
            </a:p>
          </p:txBody>
        </p:sp>
        <p:sp>
          <p:nvSpPr>
            <p:cNvPr id="11" name="Google Shape;447;p28">
              <a:extLst>
                <a:ext uri="{FF2B5EF4-FFF2-40B4-BE49-F238E27FC236}">
                  <a16:creationId xmlns:a16="http://schemas.microsoft.com/office/drawing/2014/main" id="{81C49F18-E02C-0857-6C12-C1652B109642}"/>
                </a:ext>
              </a:extLst>
            </p:cNvPr>
            <p:cNvSpPr/>
            <p:nvPr/>
          </p:nvSpPr>
          <p:spPr>
            <a:xfrm>
              <a:off x="1070481" y="4460119"/>
              <a:ext cx="175833" cy="2311"/>
            </a:xfrm>
            <a:custGeom>
              <a:avLst/>
              <a:gdLst/>
              <a:ahLst/>
              <a:cxnLst/>
              <a:rect l="l" t="t" r="r" b="b"/>
              <a:pathLst>
                <a:path w="5022" h="66" extrusionOk="0">
                  <a:moveTo>
                    <a:pt x="1" y="1"/>
                  </a:moveTo>
                  <a:lnTo>
                    <a:pt x="1" y="65"/>
                  </a:lnTo>
                  <a:lnTo>
                    <a:pt x="5022" y="65"/>
                  </a:lnTo>
                  <a:lnTo>
                    <a:pt x="5022" y="1"/>
                  </a:lnTo>
                  <a:close/>
                </a:path>
              </a:pathLst>
            </a:custGeom>
            <a:solidFill>
              <a:srgbClr val="43434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 defTabSz="1152053">
                <a:buClrTx/>
                <a:defRPr/>
              </a:pPr>
              <a:endParaRPr sz="2268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</a:endParaRPr>
            </a:p>
          </p:txBody>
        </p:sp>
        <p:sp>
          <p:nvSpPr>
            <p:cNvPr id="12" name="Google Shape;448;p28">
              <a:extLst>
                <a:ext uri="{FF2B5EF4-FFF2-40B4-BE49-F238E27FC236}">
                  <a16:creationId xmlns:a16="http://schemas.microsoft.com/office/drawing/2014/main" id="{B730B081-E2D6-C865-362B-8253880FE1D8}"/>
                </a:ext>
              </a:extLst>
            </p:cNvPr>
            <p:cNvSpPr/>
            <p:nvPr/>
          </p:nvSpPr>
          <p:spPr>
            <a:xfrm>
              <a:off x="2732853" y="4514424"/>
              <a:ext cx="418259" cy="2276"/>
            </a:xfrm>
            <a:custGeom>
              <a:avLst/>
              <a:gdLst/>
              <a:ahLst/>
              <a:cxnLst/>
              <a:rect l="l" t="t" r="r" b="b"/>
              <a:pathLst>
                <a:path w="11946" h="65" extrusionOk="0">
                  <a:moveTo>
                    <a:pt x="0" y="0"/>
                  </a:moveTo>
                  <a:lnTo>
                    <a:pt x="0" y="65"/>
                  </a:lnTo>
                  <a:lnTo>
                    <a:pt x="11946" y="65"/>
                  </a:lnTo>
                  <a:lnTo>
                    <a:pt x="11946" y="0"/>
                  </a:lnTo>
                  <a:close/>
                </a:path>
              </a:pathLst>
            </a:custGeom>
            <a:solidFill>
              <a:srgbClr val="EBEBE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 defTabSz="1152053">
                <a:buClrTx/>
                <a:defRPr/>
              </a:pPr>
              <a:endParaRPr sz="2268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8852EA3-7CF9-FACD-4E06-9323575F8920}"/>
              </a:ext>
            </a:extLst>
          </p:cNvPr>
          <p:cNvGrpSpPr/>
          <p:nvPr/>
        </p:nvGrpSpPr>
        <p:grpSpPr>
          <a:xfrm>
            <a:off x="6212317" y="1766253"/>
            <a:ext cx="5116041" cy="4208271"/>
            <a:chOff x="-71783" y="1259713"/>
            <a:chExt cx="4060748" cy="3340225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1213920-C336-E42F-992A-E300067E7221}"/>
                </a:ext>
              </a:extLst>
            </p:cNvPr>
            <p:cNvGrpSpPr/>
            <p:nvPr/>
          </p:nvGrpSpPr>
          <p:grpSpPr>
            <a:xfrm>
              <a:off x="-71783" y="1680029"/>
              <a:ext cx="4060748" cy="2919909"/>
              <a:chOff x="-122583" y="1897744"/>
              <a:chExt cx="4060748" cy="2919909"/>
            </a:xfrm>
          </p:grpSpPr>
          <p:sp>
            <p:nvSpPr>
              <p:cNvPr id="16" name="Rectangle: Rounded Corners 16">
                <a:extLst>
                  <a:ext uri="{FF2B5EF4-FFF2-40B4-BE49-F238E27FC236}">
                    <a16:creationId xmlns:a16="http://schemas.microsoft.com/office/drawing/2014/main" id="{6A068FD7-05B1-F091-D6C1-6498E7002F72}"/>
                  </a:ext>
                </a:extLst>
              </p:cNvPr>
              <p:cNvSpPr/>
              <p:nvPr/>
            </p:nvSpPr>
            <p:spPr>
              <a:xfrm>
                <a:off x="-122583" y="1897744"/>
                <a:ext cx="4060748" cy="2919909"/>
              </a:xfrm>
              <a:prstGeom prst="roundRect">
                <a:avLst>
                  <a:gd name="adj" fmla="val 4729"/>
                </a:avLst>
              </a:prstGeom>
              <a:solidFill>
                <a:srgbClr val="FFFFFF"/>
              </a:solidFill>
              <a:ln w="25400" cap="flat" cmpd="sng" algn="ctr">
                <a:noFill/>
                <a:prstDash val="soli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1152053">
                  <a:buClrTx/>
                  <a:defRPr/>
                </a:pPr>
                <a:endParaRPr lang="en-US" sz="2268" dirty="0">
                  <a:solidFill>
                    <a:srgbClr val="FFF6F1"/>
                  </a:solidFill>
                  <a:latin typeface="UTM Avo" panose="02040603050506020204" pitchFamily="18"/>
                  <a:ea typeface="+mn-ea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64B6ABE-04D2-E7D1-A897-4A8724F264D8}"/>
                  </a:ext>
                </a:extLst>
              </p:cNvPr>
              <p:cNvSpPr txBox="1"/>
              <p:nvPr/>
            </p:nvSpPr>
            <p:spPr>
              <a:xfrm>
                <a:off x="83092" y="2318057"/>
                <a:ext cx="3649396" cy="22096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buClrTx/>
                  <a:defRPr/>
                </a:pPr>
                <a:r>
                  <a:rPr lang="en-US" sz="2400" dirty="0">
                    <a:latin typeface="UTM Avo" panose="02040603050506020204" pitchFamily="18"/>
                    <a:ea typeface="Calibri" panose="020F0502020204030204" pitchFamily="34" charset="0"/>
                  </a:rPr>
                  <a:t>X</a:t>
                </a:r>
                <a:r>
                  <a:rPr lang="vi-VN" sz="2400" dirty="0">
                    <a:latin typeface="UTM Avo" panose="02040603050506020204" pitchFamily="18"/>
                    <a:ea typeface="Calibri" panose="020F0502020204030204" pitchFamily="34" charset="0"/>
                  </a:rPr>
                  <a:t>ác định giọng đọc đoạn</a:t>
                </a:r>
                <a:r>
                  <a:rPr lang="en-US" sz="2400" dirty="0">
                    <a:latin typeface="UTM Avo" panose="02040603050506020204" pitchFamily="18"/>
                    <a:ea typeface="Calibri" panose="020F0502020204030204" pitchFamily="34" charset="0"/>
                  </a:rPr>
                  <a:t> 4:</a:t>
                </a:r>
              </a:p>
              <a:p>
                <a:pPr algn="just">
                  <a:lnSpc>
                    <a:spcPct val="150000"/>
                  </a:lnSpc>
                  <a:buClrTx/>
                  <a:defRPr/>
                </a:pPr>
                <a:r>
                  <a:rPr lang="en-US" sz="2400" dirty="0">
                    <a:solidFill>
                      <a:sysClr val="windowText" lastClr="000000"/>
                    </a:solidFill>
                    <a:latin typeface="UTM Avo" panose="02040603050506020204" pitchFamily="18"/>
                    <a:ea typeface="+mn-ea"/>
                    <a:cs typeface="Arial" panose="020B0604020202020204" pitchFamily="34" charset="0"/>
                  </a:rPr>
                  <a:t>- </a:t>
                </a:r>
                <a:r>
                  <a:rPr lang="vi-VN" sz="2400" dirty="0">
                    <a:solidFill>
                      <a:sysClr val="windowText" lastClr="000000"/>
                    </a:solidFill>
                    <a:latin typeface="UTM Avo" panose="02040603050506020204" pitchFamily="18"/>
                    <a:ea typeface="+mn-ea"/>
                    <a:cs typeface="Arial" panose="020B0604020202020204" pitchFamily="34" charset="0"/>
                  </a:rPr>
                  <a:t>Giọng đọc nhẹ nhàng, chậm rãi, tình cảm, trầ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UTM Avo" panose="02040603050506020204" pitchFamily="18"/>
                    <a:ea typeface="+mn-ea"/>
                    <a:cs typeface="Arial" panose="020B0604020202020204" pitchFamily="34" charset="0"/>
                  </a:rPr>
                  <a:t>m</a:t>
                </a:r>
                <a:r>
                  <a:rPr lang="vi-VN" sz="2400" dirty="0">
                    <a:solidFill>
                      <a:sysClr val="windowText" lastClr="000000"/>
                    </a:solidFill>
                    <a:latin typeface="UTM Avo" panose="02040603050506020204" pitchFamily="18"/>
                    <a:ea typeface="+mn-ea"/>
                    <a:cs typeface="Arial" panose="020B0604020202020204" pitchFamily="34" charset="0"/>
                  </a:rPr>
                  <a:t> lắng; nhấn giọng ở những từ ngữ bộc lộ cảm xúc,...</a:t>
                </a:r>
                <a:endParaRPr lang="en-US" sz="20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DA2D10F-94AF-53AD-B22E-105BB8289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84472" y="1259713"/>
              <a:ext cx="1148237" cy="840629"/>
            </a:xfrm>
            <a:prstGeom prst="rect">
              <a:avLst/>
            </a:prstGeom>
          </p:spPr>
        </p:pic>
      </p:grpSp>
      <p:sp>
        <p:nvSpPr>
          <p:cNvPr id="18" name="Pentagon 1">
            <a:extLst>
              <a:ext uri="{FF2B5EF4-FFF2-40B4-BE49-F238E27FC236}">
                <a16:creationId xmlns:a16="http://schemas.microsoft.com/office/drawing/2014/main" id="{3F4D1E86-3FC0-5508-563E-F87F035E389C}"/>
              </a:ext>
            </a:extLst>
          </p:cNvPr>
          <p:cNvSpPr/>
          <p:nvPr/>
        </p:nvSpPr>
        <p:spPr>
          <a:xfrm>
            <a:off x="844062" y="1597165"/>
            <a:ext cx="3705703" cy="778323"/>
          </a:xfrm>
          <a:prstGeom prst="homePlate">
            <a:avLst>
              <a:gd name="adj" fmla="val 33353"/>
            </a:avLst>
          </a:prstGeom>
          <a:solidFill>
            <a:srgbClr val="F5A9B8">
              <a:lumMod val="5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2053">
              <a:buClrTx/>
              <a:defRPr/>
            </a:pPr>
            <a:r>
              <a:rPr lang="en-US" sz="2400" b="1" dirty="0">
                <a:solidFill>
                  <a:srgbClr val="FFFFFF"/>
                </a:solidFill>
                <a:latin typeface="UTM Avo" panose="02040603050506020204" pitchFamily="18"/>
                <a:ea typeface="+mn-ea"/>
              </a:rPr>
              <a:t>HOẠT ĐỘNG CẢ LỚP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31209E0-C0FF-A3C6-A84C-5AFBED2673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984" y="2850131"/>
            <a:ext cx="3220227" cy="372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77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472C71-FB92-0805-F26A-D4FFE6952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3">
            <a:extLst>
              <a:ext uri="{FF2B5EF4-FFF2-40B4-BE49-F238E27FC236}">
                <a16:creationId xmlns:a16="http://schemas.microsoft.com/office/drawing/2014/main" id="{DC5E84B4-5FE6-CC98-CD66-A289CC600954}"/>
              </a:ext>
            </a:extLst>
          </p:cNvPr>
          <p:cNvSpPr/>
          <p:nvPr/>
        </p:nvSpPr>
        <p:spPr>
          <a:xfrm>
            <a:off x="1274452" y="1717964"/>
            <a:ext cx="9643095" cy="487251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just">
              <a:lnSpc>
                <a:spcPct val="150000"/>
              </a:lnSpc>
            </a:pP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Xúc động trước cái chết của Xa-đa-kô,</a:t>
            </a:r>
            <a:r>
              <a:rPr lang="vi-VN" sz="20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học sinh thành phố Hi-rô-si-ma đã </a:t>
            </a:r>
            <a:r>
              <a:rPr lang="vi-VN" sz="20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quyên góp tiền</a:t>
            </a:r>
            <a:r>
              <a:rPr lang="vi-VN" sz="20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xây một đài tưởng niệm những nạn nhân</a:t>
            </a:r>
            <a:r>
              <a:rPr lang="en-US" sz="20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bị bom nguyên tử </a:t>
            </a:r>
            <a:r>
              <a:rPr lang="vi-VN" sz="20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sát hại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vi-VN" sz="20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Năm 1958,</a:t>
            </a:r>
            <a:r>
              <a:rPr lang="vi-VN" sz="20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Tượng đài Hoà bình cho trẻ em,</a:t>
            </a:r>
            <a:r>
              <a:rPr lang="vi-VN" sz="20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còn được gọi là tháp Sen-ba-z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-r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vi-VN" sz="20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(“Ngàn cánh hạc”),</a:t>
            </a:r>
            <a:r>
              <a:rPr lang="vi-VN" sz="20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được </a:t>
            </a:r>
            <a:r>
              <a:rPr lang="vi-VN" sz="20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dựng lên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ở Công viên Hoà bình của thành phố.</a:t>
            </a:r>
            <a:r>
              <a:rPr lang="vi-VN" sz="20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Trên đỉnh đài tưởng niệm cao chín mét</a:t>
            </a:r>
            <a:r>
              <a:rPr lang="vi-VN" sz="20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là </a:t>
            </a:r>
            <a:r>
              <a:rPr lang="vi-VN" sz="20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tượng một bé gái</a:t>
            </a:r>
            <a:r>
              <a:rPr lang="vi-VN" sz="20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– mô phỏng hình ảnh Xa-đa-kô</a:t>
            </a:r>
            <a:r>
              <a:rPr lang="vi-VN" sz="20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– giơ cao hai tay nâng </a:t>
            </a:r>
            <a:r>
              <a:rPr lang="vi-VN" sz="20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một con hạc lớn</a:t>
            </a:r>
            <a:r>
              <a:rPr lang="vi-VN" sz="20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đang dang cánh bay.</a:t>
            </a:r>
            <a:r>
              <a:rPr lang="vi-VN" sz="20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Dưới tượng đài khắc những lời tha thiết:</a:t>
            </a:r>
            <a:r>
              <a:rPr lang="vi-VN" sz="20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indent="914400" algn="just">
              <a:lnSpc>
                <a:spcPct val="150000"/>
              </a:lnSpc>
            </a:pP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Chúng em kêu gọi</a:t>
            </a:r>
            <a:r>
              <a:rPr lang="vi-VN" sz="20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/ </a:t>
            </a:r>
          </a:p>
          <a:p>
            <a:pPr indent="914400" algn="just">
              <a:lnSpc>
                <a:spcPct val="150000"/>
              </a:lnSpc>
            </a:pP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Chúng em nguyện cầu:</a:t>
            </a:r>
            <a:r>
              <a:rPr lang="vi-VN" sz="20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</a:p>
          <a:p>
            <a:pPr indent="914400" algn="just">
              <a:lnSpc>
                <a:spcPct val="150000"/>
              </a:lnSpc>
            </a:pPr>
            <a:r>
              <a:rPr lang="vi-VN" sz="20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Hoà bình cho thế giới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vi-VN" sz="20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vi-VN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378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9D7BAD4-7FFA-E835-8302-EECA87B141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84A90C-E4E4-3665-8777-FEB45B5D5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5E6AEF-1E4B-5592-EE3D-FB26AABE4A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29" y="883919"/>
            <a:ext cx="2857500" cy="2857500"/>
          </a:xfrm>
          <a:prstGeom prst="rect">
            <a:avLst/>
          </a:prstGeom>
        </p:spPr>
      </p:pic>
      <p:sp>
        <p:nvSpPr>
          <p:cNvPr id="3" name="Hexagon 2">
            <a:extLst>
              <a:ext uri="{FF2B5EF4-FFF2-40B4-BE49-F238E27FC236}">
                <a16:creationId xmlns:a16="http://schemas.microsoft.com/office/drawing/2014/main" id="{CB86B3BA-5BDE-98CF-F340-8F665D2AD693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Ong</a:t>
            </a:r>
            <a:endParaRPr lang="en-US" sz="6000"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2EFA4D67-6A40-B455-5F92-BB95FD58D6DE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non</a:t>
            </a:r>
            <a:endParaRPr lang="en-US" sz="6000"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A8920402-F807-39EC-91EC-5F70475C3A7E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việc</a:t>
            </a:r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34DB4D59-B413-B1B9-0312-F49093590906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học</a:t>
            </a:r>
            <a:endParaRPr lang="en-US" sz="6000"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1D79FA-7976-EFCB-9C59-3051F76172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52" y="3436622"/>
            <a:ext cx="2650039" cy="26618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8CC8FD-E0C0-A826-884B-A0443DE9345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9" name="Cartoon Background Music Funny Animation Free">
            <a:hlinkClick r:id="" action="ppaction://media"/>
            <a:extLst>
              <a:ext uri="{FF2B5EF4-FFF2-40B4-BE49-F238E27FC236}">
                <a16:creationId xmlns:a16="http://schemas.microsoft.com/office/drawing/2014/main" id="{A60003F0-BA7C-ED29-B150-CB3193D0B0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026005" y="78513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4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1"/>
                            </p:stCondLst>
                            <p:childTnLst>
                              <p:par>
                                <p:cTn id="13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1"/>
                            </p:stCondLst>
                            <p:childTnLst>
                              <p:par>
                                <p:cTn id="18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1"/>
                            </p:stCondLst>
                            <p:childTnLst>
                              <p:par>
                                <p:cTn id="23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E38DD5-29A8-208F-B14F-976C5177F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0C55C6-CE87-B203-6AAC-3F62BF8625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4196183"/>
            <a:ext cx="2650039" cy="266181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73C7DE3-3848-9DB3-EC47-54ACFD29FB82}"/>
              </a:ext>
            </a:extLst>
          </p:cNvPr>
          <p:cNvSpPr/>
          <p:nvPr/>
        </p:nvSpPr>
        <p:spPr>
          <a:xfrm>
            <a:off x="319460" y="1365813"/>
            <a:ext cx="9211291" cy="2963119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2800" b="1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HƯỚNG DẪN</a:t>
            </a:r>
            <a:endParaRPr lang="en-US" sz="2800" kern="100" dirty="0">
              <a:solidFill>
                <a:schemeClr val="tx1"/>
              </a:solidFill>
              <a:effectLst/>
              <a:latin typeface="UTM Avo" panose="02040603050506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GV click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xuất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hiện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- Click vào ô đáp án để chọn đáp án đúng. </a:t>
            </a:r>
            <a:endParaRPr lang="en-US" sz="24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kern="1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GV click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chuyển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sang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tiếp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theo.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24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3A6930-223A-672D-E07B-E7F8845ED7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040" y="1092264"/>
            <a:ext cx="2857500" cy="2857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1179E2-5915-AD43-8BE1-0C93CD8FF9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51744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020DC9-1167-E4E2-A711-E83CDA176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1937A3-D4AD-565C-843B-8C7DC53446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9F1287A2-A84D-E007-931B-D1FE85359CAF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Nhật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Bản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A4FED0DA-B7DD-1CC3-41F5-3F4F23B181F5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C.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Việt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Nam.</a:t>
            </a: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F5853864-40A2-C2CD-16FE-EC0E1065BB1C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B.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Hàn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Quốc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B6EB5088-49E2-AE74-26BF-227AD8B9E694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D.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Triều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Tiên.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5803273B-82A1-50AD-2F3F-8F8233489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534666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15AEBFFE-DD81-47F9-D712-54C4F6B95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3D13D5FE-41E1-CFE8-23F4-7F58C8FA4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21" y="353762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DB756C-3E6E-05BE-98D8-0B5823586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B918D848-2930-786E-A2F2-93806E5C7784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Câu 1: </a:t>
            </a: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Nước Mĩ đã ném bom nguyên tử xuống đất nước nào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năm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1945</a:t>
            </a: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400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554A3E9-3D82-F8B8-829F-C083D5763B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68" y="552942"/>
            <a:ext cx="2071868" cy="2071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719C769-C7C6-EE81-B1F5-FF242907A99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95588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C7BE35-DCEA-F439-CED7-6441D81F4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0EFD41-AB49-A737-A2CE-CB1090CA00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91D5F5AF-683A-E8FA-7256-22C8A147B72B}"/>
              </a:ext>
            </a:extLst>
          </p:cNvPr>
          <p:cNvSpPr/>
          <p:nvPr/>
        </p:nvSpPr>
        <p:spPr>
          <a:xfrm>
            <a:off x="841149" y="2854173"/>
            <a:ext cx="4142233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lnSpc>
                <a:spcPct val="150000"/>
              </a:lnSpc>
              <a:buAutoNum type="alphaUcPeriod"/>
            </a:pP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Bị thương nặng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khi còn nhỏ.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85BAF3D8-FF1D-BD1D-FAE6-25BF9E3634D8}"/>
              </a:ext>
            </a:extLst>
          </p:cNvPr>
          <p:cNvSpPr/>
          <p:nvPr/>
        </p:nvSpPr>
        <p:spPr>
          <a:xfrm>
            <a:off x="841149" y="4499994"/>
            <a:ext cx="4142233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C. Bị nhiễm phóng xạ.</a:t>
            </a: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C3641B5D-99F2-5A4A-27CA-E6223306A154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B. Bị mắc căn bệnh lạ.</a:t>
            </a: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D8187BE8-6C53-40B0-27AA-7F8EED5BEAED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D. Bị mắc bệnh cúm.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61809917-989E-ACBF-8E34-B8E1B56F2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6537CDF5-8C88-E4FE-3E34-037CD21D4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4669" y="5356897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0251FCD0-2DDF-B520-9E9E-685731F72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64683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474817-A3F6-4B53-28CE-42106091E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4669" y="3605061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2360BB19-2748-63E9-6903-15ECD55FA53A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400" b="1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Câu 2: </a:t>
            </a:r>
            <a:r>
              <a:rPr lang="nl-NL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Vì sao Xa-đa-cô lâm bệnh nặng </a:t>
            </a:r>
          </a:p>
          <a:p>
            <a:pPr algn="ctr">
              <a:lnSpc>
                <a:spcPct val="150000"/>
              </a:lnSpc>
            </a:pPr>
            <a:r>
              <a:rPr lang="nl-NL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khi</a:t>
            </a:r>
            <a:r>
              <a:rPr lang="nl-NL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lên</a:t>
            </a:r>
            <a:r>
              <a:rPr lang="nl-NL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12 </a:t>
            </a:r>
            <a:r>
              <a:rPr lang="nl-NL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tuổi</a:t>
            </a:r>
            <a:r>
              <a:rPr lang="nl-NL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400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02AD363-7EEC-2383-FB8C-D044A7AFC3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68" y="552942"/>
            <a:ext cx="2071868" cy="2071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973C3FA-18A1-0E9E-F341-C78B7FBCD6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90157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59744D-4E76-B8C3-D393-96D0EDCDD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D4D0B2-8C91-F438-1D2A-857C38688F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BD265191-A423-DFAA-4A2F-2B576CD73098}"/>
              </a:ext>
            </a:extLst>
          </p:cNvPr>
          <p:cNvSpPr/>
          <p:nvPr/>
        </p:nvSpPr>
        <p:spPr>
          <a:xfrm>
            <a:off x="841150" y="2854173"/>
            <a:ext cx="4438138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vi-VN" sz="22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Vì để </a:t>
            </a:r>
            <a:r>
              <a:rPr lang="en-US" sz="22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trang</a:t>
            </a:r>
            <a:r>
              <a:rPr lang="en-US" sz="22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trí</a:t>
            </a:r>
            <a:r>
              <a:rPr lang="vi-VN" sz="22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200" dirty="0">
              <a:solidFill>
                <a:schemeClr val="tx2">
                  <a:lumMod val="1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quanh phòng.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FC406D13-1CB4-ACA8-5D0B-90525B29E1E9}"/>
              </a:ext>
            </a:extLst>
          </p:cNvPr>
          <p:cNvSpPr/>
          <p:nvPr/>
        </p:nvSpPr>
        <p:spPr>
          <a:xfrm>
            <a:off x="841150" y="4499994"/>
            <a:ext cx="4438138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C. Vì hạc giấy là tượng trưng cho khát vọng hòa bình.</a:t>
            </a: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DD69825E-52E8-484C-2B4E-1A46300560CE}"/>
              </a:ext>
            </a:extLst>
          </p:cNvPr>
          <p:cNvSpPr/>
          <p:nvPr/>
        </p:nvSpPr>
        <p:spPr>
          <a:xfrm>
            <a:off x="6096000" y="2854173"/>
            <a:ext cx="444188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B. Vì hạc là con vật </a:t>
            </a:r>
            <a:endParaRPr lang="en-US" sz="2200" dirty="0">
              <a:solidFill>
                <a:schemeClr val="tx2">
                  <a:lumMod val="1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yêu thích</a:t>
            </a:r>
            <a:r>
              <a:rPr lang="en-US" sz="22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vi-VN" sz="22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DF4E5F3C-3BED-FB8B-FA80-A34436E46589}"/>
              </a:ext>
            </a:extLst>
          </p:cNvPr>
          <p:cNvSpPr/>
          <p:nvPr/>
        </p:nvSpPr>
        <p:spPr>
          <a:xfrm>
            <a:off x="6096000" y="4499994"/>
            <a:ext cx="444188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D. Vì tin vào truyền thuyết</a:t>
            </a:r>
            <a:r>
              <a:rPr lang="en-US" sz="22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gấp</a:t>
            </a:r>
            <a:r>
              <a:rPr lang="vi-VN" sz="22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1 nghìn con hạc giấy sẽ giúp em khỏi bệnh.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EF10D1C0-00EE-7E04-FE89-F98CFC485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664" y="531449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50C3D37B-1C4A-C7D3-59F3-FB5C3CF1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228" y="5213226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F88488CD-6E4E-E2BA-D6C5-AE73653FB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675" y="3671195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C071F6-C27D-56D1-B35C-0CB65B3DD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389" y="3564629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282493D5-BBAB-6310-C23F-21CE0EC817B7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400" b="1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Câu 3: </a:t>
            </a:r>
            <a:r>
              <a:rPr lang="nl-NL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Vì sao Xa-đa-cô lặng lẽ gấp 1 nghìn </a:t>
            </a:r>
          </a:p>
          <a:p>
            <a:pPr algn="ctr">
              <a:lnSpc>
                <a:spcPct val="150000"/>
              </a:lnSpc>
            </a:pPr>
            <a:r>
              <a:rPr lang="nl-NL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con </a:t>
            </a:r>
            <a:r>
              <a:rPr lang="nl-NL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hạc</a:t>
            </a:r>
            <a:r>
              <a:rPr lang="nl-NL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giấy</a:t>
            </a:r>
            <a:r>
              <a:rPr lang="nl-NL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400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6F3DFDF-5C97-98CD-AF92-F1B801AEAC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68" y="552942"/>
            <a:ext cx="2071868" cy="2071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055CB41-B399-E005-56D9-F813886407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66308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85F9A4-6E5C-3AB1-75A9-3E9AAC25E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A96B4C-0942-EB28-C1AD-6154F6CC64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DCC30C2C-E53A-F211-A5DB-6C3BE892E2F4}"/>
              </a:ext>
            </a:extLst>
          </p:cNvPr>
          <p:cNvSpPr/>
          <p:nvPr/>
        </p:nvSpPr>
        <p:spPr>
          <a:xfrm>
            <a:off x="841150" y="2270321"/>
            <a:ext cx="4604534" cy="180312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A. Tưởng nhớ về 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Xa-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đa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và niềm tin vào truyền thuyết 1000 con hạc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giấy.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1B573D78-CA8A-6A5B-E009-9FE745008D25}"/>
              </a:ext>
            </a:extLst>
          </p:cNvPr>
          <p:cNvSpPr/>
          <p:nvPr/>
        </p:nvSpPr>
        <p:spPr>
          <a:xfrm>
            <a:off x="841150" y="4285045"/>
            <a:ext cx="4604534" cy="180312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C.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Lên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án cuộc thả bom nguyên tử xuống </a:t>
            </a:r>
            <a:endParaRPr lang="en-US" sz="2400" dirty="0">
              <a:solidFill>
                <a:schemeClr val="tx2">
                  <a:lumMod val="1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thành phố.</a:t>
            </a: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FD6B1DC4-F7BD-0629-F09D-6D7E22E9428F}"/>
              </a:ext>
            </a:extLst>
          </p:cNvPr>
          <p:cNvSpPr/>
          <p:nvPr/>
        </p:nvSpPr>
        <p:spPr>
          <a:xfrm>
            <a:off x="5962209" y="2270320"/>
            <a:ext cx="4604533" cy="173364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B. Tưởng nhớ tất cả những nạn nhân đã qua đời trong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Thế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chiến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Hai</a:t>
            </a: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47948FDC-A312-3456-E772-45A7E2CDFAC4}"/>
              </a:ext>
            </a:extLst>
          </p:cNvPr>
          <p:cNvSpPr/>
          <p:nvPr/>
        </p:nvSpPr>
        <p:spPr>
          <a:xfrm>
            <a:off x="5962209" y="4285045"/>
            <a:ext cx="4575673" cy="180312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D. Nêu cao ngọn cờ </a:t>
            </a:r>
            <a:endParaRPr lang="en-US" sz="2400" dirty="0">
              <a:solidFill>
                <a:schemeClr val="tx2">
                  <a:lumMod val="1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phản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đối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chiến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tranh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và </a:t>
            </a:r>
            <a:endParaRPr lang="en-US" sz="2400" dirty="0">
              <a:solidFill>
                <a:schemeClr val="tx2">
                  <a:lumMod val="1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sử dụng bom nguyên tử.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5F727A8D-3F40-18C1-97D2-3E036E81B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4669" y="5476015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F30B4DE1-6916-E8DE-31DA-63305BE16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684" y="5455536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D75E514A-11D2-3D2A-EC1A-F86078C81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227" y="342965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72F8C9-42FF-EC31-1823-5E4F11811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4669" y="3418648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68A4E45E-629D-DA24-73B9-99B68963B1D5}"/>
              </a:ext>
            </a:extLst>
          </p:cNvPr>
          <p:cNvSpPr/>
          <p:nvPr/>
        </p:nvSpPr>
        <p:spPr>
          <a:xfrm>
            <a:off x="841150" y="569150"/>
            <a:ext cx="9725593" cy="1483635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Câu 4: </a:t>
            </a: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Tượng đài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Hòa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bình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trẻ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được dựng lên mang</a:t>
            </a:r>
            <a:endParaRPr lang="en-US" sz="2400" dirty="0">
              <a:solidFill>
                <a:schemeClr val="tx2">
                  <a:lumMod val="1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ý nghĩa nhân văn nào?</a:t>
            </a:r>
            <a:endParaRPr lang="en-US" sz="2400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40D1BF-0CEB-7AD2-8539-7A6665F6B3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389" y="0"/>
            <a:ext cx="2071868" cy="2071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E0A1B87-D79E-4A86-BF8F-06FCA5749BB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402565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1C1608-6F2E-EA9B-0469-E2B5A7184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484774-A2E0-3380-E37D-847FB336E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6D88AF7B-5890-00D4-FC60-25DCB06A7110}"/>
              </a:ext>
            </a:extLst>
          </p:cNvPr>
          <p:cNvSpPr/>
          <p:nvPr/>
        </p:nvSpPr>
        <p:spPr>
          <a:xfrm>
            <a:off x="841149" y="2216866"/>
            <a:ext cx="4714524" cy="175939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0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A. Kể về chiến tranh, đặc biệt là việc sử dụng bom nguyên tử cướp đ</a:t>
            </a:r>
            <a:r>
              <a:rPr lang="en-US" sz="20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vi-VN" sz="20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sinh mạng nhiều người vô tội.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10064523-8F36-732C-E757-3DF33BFA5271}"/>
              </a:ext>
            </a:extLst>
          </p:cNvPr>
          <p:cNvSpPr/>
          <p:nvPr/>
        </p:nvSpPr>
        <p:spPr>
          <a:xfrm>
            <a:off x="841149" y="4291760"/>
            <a:ext cx="4714524" cy="175939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0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C. Nâng niu sự ngây thơ, trong sáng, hồn nhiên của trẻ thơ trước sự khốc liệt của chiến tranh.</a:t>
            </a: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3F843404-D6DD-5BF3-88F5-DAF3608BA0B6}"/>
              </a:ext>
            </a:extLst>
          </p:cNvPr>
          <p:cNvSpPr/>
          <p:nvPr/>
        </p:nvSpPr>
        <p:spPr>
          <a:xfrm>
            <a:off x="5823358" y="2216867"/>
            <a:ext cx="4714524" cy="1759392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000" spc="-1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B. Là câu chuyện xúc động về </a:t>
            </a:r>
            <a:endParaRPr lang="en-US" sz="2000" spc="-10" dirty="0">
              <a:solidFill>
                <a:schemeClr val="tx2">
                  <a:lumMod val="1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spc="-1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Xa-</a:t>
            </a:r>
            <a:r>
              <a:rPr lang="en-US" sz="2000" spc="-1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đa</a:t>
            </a:r>
            <a:r>
              <a:rPr lang="en-US" sz="2000" spc="-1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000" spc="-1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en-US" sz="2000" spc="-1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000" spc="-1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cũn</a:t>
            </a:r>
            <a:r>
              <a:rPr lang="en-US" sz="2000" spc="-1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 </a:t>
            </a:r>
            <a:r>
              <a:rPr lang="en-US" sz="2000" spc="-1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000" spc="-1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spc="-1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tiếng</a:t>
            </a:r>
            <a:r>
              <a:rPr lang="en-US" sz="2000" spc="-1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spc="-1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nói</a:t>
            </a:r>
            <a:r>
              <a:rPr lang="en-US" sz="2000" spc="-1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000" spc="-1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lên</a:t>
            </a:r>
            <a:r>
              <a:rPr lang="en-US" sz="2000" spc="-1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spc="-1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án</a:t>
            </a:r>
            <a:r>
              <a:rPr lang="en-US" sz="2000" spc="-1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spc="-1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chiến</a:t>
            </a:r>
            <a:r>
              <a:rPr lang="en-US" sz="2000" spc="-1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spc="-1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tranh</a:t>
            </a:r>
            <a:r>
              <a:rPr lang="en-US" sz="2000" spc="-1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vi-VN" sz="2000" spc="-10" dirty="0">
              <a:solidFill>
                <a:schemeClr val="tx2">
                  <a:lumMod val="1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0372655E-1AB1-6F5D-BEB5-9DE8EE7E1904}"/>
              </a:ext>
            </a:extLst>
          </p:cNvPr>
          <p:cNvSpPr/>
          <p:nvPr/>
        </p:nvSpPr>
        <p:spPr>
          <a:xfrm>
            <a:off x="5823358" y="4291760"/>
            <a:ext cx="4714524" cy="175939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0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D. </a:t>
            </a:r>
            <a:r>
              <a:rPr lang="en-US" sz="20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vi-VN" sz="20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ượng trưng cho cuộc đời, sự dũng cảm của </a:t>
            </a:r>
            <a:r>
              <a:rPr lang="en-US" sz="20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Xa-</a:t>
            </a:r>
            <a:r>
              <a:rPr lang="en-US" sz="20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đa</a:t>
            </a:r>
            <a:r>
              <a:rPr lang="en-US" sz="20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0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en-US" sz="20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khi </a:t>
            </a:r>
            <a:endParaRPr lang="en-US" sz="2000" dirty="0">
              <a:solidFill>
                <a:schemeClr val="tx2">
                  <a:lumMod val="1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vi-VN" sz="20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đấu tranh chống lại số phận.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6982AA7E-DEB1-29E3-E514-D20F65C62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349" y="5514341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A1EAC415-1D77-4ACD-98D0-F1F25D376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625" y="5377985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6D2859B7-7AB7-8705-BB2A-73435766B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251" y="342900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25027B-FE0E-9687-9A87-591FEEA56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9302" y="3279916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C17F5B9B-1912-00D6-CC3B-090AA6598F5A}"/>
              </a:ext>
            </a:extLst>
          </p:cNvPr>
          <p:cNvSpPr/>
          <p:nvPr/>
        </p:nvSpPr>
        <p:spPr>
          <a:xfrm>
            <a:off x="841150" y="500783"/>
            <a:ext cx="9725594" cy="1426464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Câu 5: </a:t>
            </a: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Hình ảnh “bé gái giơ cao hai tay nâng một </a:t>
            </a:r>
            <a:endParaRPr lang="en-US" sz="2400" dirty="0">
              <a:solidFill>
                <a:schemeClr val="tx2">
                  <a:lumMod val="1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con hạc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lớn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đang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dang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cánh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bay</a:t>
            </a:r>
            <a:r>
              <a:rPr lang="vi-VN" sz="2400" dirty="0">
                <a:solidFill>
                  <a:schemeClr val="tx2">
                    <a:lumMod val="1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” mang ý nghĩa gì?</a:t>
            </a:r>
            <a:endParaRPr lang="en-US" sz="2400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32B660C-5FC4-695D-5A11-A6CC9E6B33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147" y="192411"/>
            <a:ext cx="2071868" cy="2071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D6F326D-34DB-07D6-CF7E-2261203B2D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50566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4D99337-AA22-7167-292D-46FAF56C38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>
            <a:extLst>
              <a:ext uri="{FF2B5EF4-FFF2-40B4-BE49-F238E27FC236}">
                <a16:creationId xmlns:a16="http://schemas.microsoft.com/office/drawing/2014/main" id="{E4BAB12D-F16F-6AE4-AC35-61BA0F2393CB}"/>
              </a:ext>
            </a:extLst>
          </p:cNvPr>
          <p:cNvSpPr/>
          <p:nvPr/>
        </p:nvSpPr>
        <p:spPr>
          <a:xfrm>
            <a:off x="944650" y="1865239"/>
            <a:ext cx="3290844" cy="4341598"/>
          </a:xfrm>
          <a:custGeom>
            <a:avLst/>
            <a:gdLst/>
            <a:ahLst/>
            <a:cxnLst/>
            <a:rect l="l" t="t" r="r" b="b"/>
            <a:pathLst>
              <a:path w="1375888" h="2069539">
                <a:moveTo>
                  <a:pt x="75580" y="0"/>
                </a:moveTo>
                <a:lnTo>
                  <a:pt x="1300307" y="0"/>
                </a:lnTo>
                <a:cubicBezTo>
                  <a:pt x="1320352" y="0"/>
                  <a:pt x="1339577" y="7963"/>
                  <a:pt x="1353751" y="22137"/>
                </a:cubicBezTo>
                <a:cubicBezTo>
                  <a:pt x="1367925" y="36311"/>
                  <a:pt x="1375888" y="55535"/>
                  <a:pt x="1375888" y="75580"/>
                </a:cubicBezTo>
                <a:lnTo>
                  <a:pt x="1375888" y="1993959"/>
                </a:lnTo>
                <a:cubicBezTo>
                  <a:pt x="1375888" y="2014004"/>
                  <a:pt x="1367925" y="2033228"/>
                  <a:pt x="1353751" y="2047402"/>
                </a:cubicBezTo>
                <a:cubicBezTo>
                  <a:pt x="1339577" y="2061576"/>
                  <a:pt x="1320352" y="2069539"/>
                  <a:pt x="1300307" y="2069539"/>
                </a:cubicBezTo>
                <a:lnTo>
                  <a:pt x="75580" y="2069539"/>
                </a:lnTo>
                <a:cubicBezTo>
                  <a:pt x="55535" y="2069539"/>
                  <a:pt x="36311" y="2061576"/>
                  <a:pt x="22137" y="2047402"/>
                </a:cubicBezTo>
                <a:cubicBezTo>
                  <a:pt x="7963" y="2033228"/>
                  <a:pt x="0" y="2014004"/>
                  <a:pt x="0" y="1993959"/>
                </a:cubicBezTo>
                <a:lnTo>
                  <a:pt x="0" y="75580"/>
                </a:lnTo>
                <a:cubicBezTo>
                  <a:pt x="0" y="55535"/>
                  <a:pt x="7963" y="36311"/>
                  <a:pt x="22137" y="22137"/>
                </a:cubicBezTo>
                <a:cubicBezTo>
                  <a:pt x="36311" y="7963"/>
                  <a:pt x="55535" y="0"/>
                  <a:pt x="7558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endParaRPr lang="en-US" sz="2600" dirty="0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E2125958-3550-A879-70AC-E8FDCF48E8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746" y="1927504"/>
            <a:ext cx="1714599" cy="1714599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992520AC-1968-7937-1783-3E1F161A9EF0}"/>
              </a:ext>
            </a:extLst>
          </p:cNvPr>
          <p:cNvSpPr/>
          <p:nvPr/>
        </p:nvSpPr>
        <p:spPr>
          <a:xfrm>
            <a:off x="4500347" y="1865239"/>
            <a:ext cx="6735897" cy="4341598"/>
          </a:xfrm>
          <a:custGeom>
            <a:avLst/>
            <a:gdLst/>
            <a:ahLst/>
            <a:cxnLst/>
            <a:rect l="l" t="t" r="r" b="b"/>
            <a:pathLst>
              <a:path w="2816250" h="2167467">
                <a:moveTo>
                  <a:pt x="36925" y="0"/>
                </a:moveTo>
                <a:lnTo>
                  <a:pt x="2779325" y="0"/>
                </a:lnTo>
                <a:cubicBezTo>
                  <a:pt x="2789118" y="0"/>
                  <a:pt x="2798510" y="3890"/>
                  <a:pt x="2805435" y="10815"/>
                </a:cubicBezTo>
                <a:cubicBezTo>
                  <a:pt x="2812359" y="17740"/>
                  <a:pt x="2816250" y="27132"/>
                  <a:pt x="2816250" y="36925"/>
                </a:cubicBezTo>
                <a:lnTo>
                  <a:pt x="2816250" y="2130542"/>
                </a:lnTo>
                <a:cubicBezTo>
                  <a:pt x="2816250" y="2140335"/>
                  <a:pt x="2812359" y="2149727"/>
                  <a:pt x="2805435" y="2156652"/>
                </a:cubicBezTo>
                <a:cubicBezTo>
                  <a:pt x="2798510" y="2163576"/>
                  <a:pt x="2789118" y="2167467"/>
                  <a:pt x="2779325" y="2167467"/>
                </a:cubicBezTo>
                <a:lnTo>
                  <a:pt x="36925" y="2167467"/>
                </a:lnTo>
                <a:cubicBezTo>
                  <a:pt x="27132" y="2167467"/>
                  <a:pt x="17740" y="2163576"/>
                  <a:pt x="10815" y="2156652"/>
                </a:cubicBezTo>
                <a:cubicBezTo>
                  <a:pt x="3890" y="2149727"/>
                  <a:pt x="0" y="2140335"/>
                  <a:pt x="0" y="2130542"/>
                </a:cubicBezTo>
                <a:lnTo>
                  <a:pt x="0" y="36925"/>
                </a:lnTo>
                <a:cubicBezTo>
                  <a:pt x="0" y="27132"/>
                  <a:pt x="3890" y="17740"/>
                  <a:pt x="10815" y="10815"/>
                </a:cubicBezTo>
                <a:cubicBezTo>
                  <a:pt x="17740" y="3890"/>
                  <a:pt x="27132" y="0"/>
                  <a:pt x="36925" y="0"/>
                </a:cubicBezTo>
                <a:close/>
              </a:path>
            </a:pathLst>
          </a:custGeom>
          <a:solidFill>
            <a:srgbClr val="FFF5D5"/>
          </a:solidFill>
        </p:spPr>
        <p:txBody>
          <a:bodyPr anchor="ctr"/>
          <a:lstStyle/>
          <a:p>
            <a:pPr marL="360016" indent="-36001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6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Đọc lại bài </a:t>
            </a:r>
            <a:r>
              <a:rPr lang="vi-VN" sz="2600" i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Những con hạc giấy</a:t>
            </a:r>
            <a:r>
              <a:rPr lang="vi-VN" sz="26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hiểu nội dung, ý nghĩa bài đọc.</a:t>
            </a:r>
          </a:p>
          <a:p>
            <a:pPr marL="360016" indent="-36001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6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Đọc trước </a:t>
            </a:r>
            <a:r>
              <a:rPr lang="en-US" sz="2600" i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600" i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viết</a:t>
            </a:r>
            <a:r>
              <a:rPr lang="en-US" sz="2600" i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3:</a:t>
            </a:r>
            <a:r>
              <a:rPr lang="vi-VN" sz="2600" i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Luyện tập viết báo cáo công việc (Thực hành viết)</a:t>
            </a:r>
            <a:r>
              <a:rPr lang="vi-VN" sz="26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Google Shape;950;p61">
            <a:extLst>
              <a:ext uri="{FF2B5EF4-FFF2-40B4-BE49-F238E27FC236}">
                <a16:creationId xmlns:a16="http://schemas.microsoft.com/office/drawing/2014/main" id="{63FCA73E-15F1-A2F1-4212-EF8567AEC51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405836" y="3704368"/>
            <a:ext cx="2368472" cy="2054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1262</Words>
  <Application>Microsoft Office PowerPoint</Application>
  <PresentationFormat>Widescreen</PresentationFormat>
  <Paragraphs>115</Paragraphs>
  <Slides>33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Calibri</vt:lpstr>
      <vt:lpstr>UTM Avo</vt:lpstr>
      <vt:lpstr>Aptos</vt:lpstr>
      <vt:lpstr>Arial</vt:lpstr>
      <vt:lpstr>2_Office Theme</vt:lpstr>
      <vt:lpstr>Tuần 29 Bài đọc 3: Những con hạc giấy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138</cp:revision>
  <dcterms:created xsi:type="dcterms:W3CDTF">2023-10-19T01:39:18Z</dcterms:created>
  <dcterms:modified xsi:type="dcterms:W3CDTF">2025-03-10T03:12:55Z</dcterms:modified>
</cp:coreProperties>
</file>