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4"/>
  </p:notesMasterIdLst>
  <p:sldIdLst>
    <p:sldId id="256" r:id="rId2"/>
    <p:sldId id="281" r:id="rId3"/>
    <p:sldId id="353" r:id="rId4"/>
    <p:sldId id="341" r:id="rId5"/>
    <p:sldId id="355" r:id="rId6"/>
    <p:sldId id="356" r:id="rId7"/>
    <p:sldId id="357" r:id="rId8"/>
    <p:sldId id="358" r:id="rId9"/>
    <p:sldId id="359" r:id="rId10"/>
    <p:sldId id="360" r:id="rId11"/>
    <p:sldId id="361" r:id="rId12"/>
    <p:sldId id="362" r:id="rId13"/>
    <p:sldId id="363" r:id="rId14"/>
    <p:sldId id="364" r:id="rId15"/>
    <p:sldId id="365" r:id="rId16"/>
    <p:sldId id="366" r:id="rId17"/>
    <p:sldId id="367" r:id="rId18"/>
    <p:sldId id="368" r:id="rId19"/>
    <p:sldId id="348" r:id="rId20"/>
    <p:sldId id="352" r:id="rId21"/>
    <p:sldId id="276" r:id="rId22"/>
    <p:sldId id="275" r:id="rId23"/>
  </p:sldIdLst>
  <p:sldSz cx="12192000" cy="6858000"/>
  <p:notesSz cx="6858000" cy="9144000"/>
  <p:embeddedFontLst>
    <p:embeddedFont>
      <p:font typeface="UTM Avo" panose="02040603050506020204" pitchFamily="18"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46"/>
    <p:restoredTop sz="94578"/>
  </p:normalViewPr>
  <p:slideViewPr>
    <p:cSldViewPr snapToGrid="0">
      <p:cViewPr varScale="1">
        <p:scale>
          <a:sx n="105" d="100"/>
          <a:sy n="105" d="100"/>
        </p:scale>
        <p:origin x="3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a:ea typeface="UTM Avo" panose="02040603050506020204" pitchFamily="1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278765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2/1/679/89/"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youtube.com/watch?v=CjRuroQJuT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2/1/679/89/"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tieng-viet-5-tap-2/1/679/89/"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hyperlink" Target="https://www.youtube.com/@hoc1biet1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762000" y="2096167"/>
            <a:ext cx="10668000" cy="2420006"/>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5400" b="1" dirty="0" err="1">
                <a:solidFill>
                  <a:srgbClr val="002060"/>
                </a:solidFill>
                <a:latin typeface="UTM Avo" panose="02040603050506020204" pitchFamily="18"/>
                <a:ea typeface="Arial"/>
                <a:cs typeface="Arial"/>
                <a:sym typeface="Arial"/>
              </a:rPr>
              <a:t>Tuần</a:t>
            </a:r>
            <a:r>
              <a:rPr lang="en-US" sz="5400" b="1" dirty="0">
                <a:solidFill>
                  <a:srgbClr val="002060"/>
                </a:solidFill>
                <a:latin typeface="UTM Avo" panose="02040603050506020204" pitchFamily="18"/>
                <a:ea typeface="Arial"/>
                <a:cs typeface="Arial"/>
                <a:sym typeface="Arial"/>
              </a:rPr>
              <a:t> 30</a:t>
            </a:r>
            <a:br>
              <a:rPr lang="en-US" sz="5400" b="1" dirty="0">
                <a:solidFill>
                  <a:srgbClr val="002060"/>
                </a:solidFill>
                <a:latin typeface="UTM Avo" panose="02040603050506020204" pitchFamily="18"/>
                <a:ea typeface="Arial"/>
                <a:cs typeface="Arial"/>
                <a:sym typeface="Arial"/>
              </a:rPr>
            </a:br>
            <a:r>
              <a:rPr lang="en-US" sz="5400" b="1" dirty="0">
                <a:solidFill>
                  <a:srgbClr val="FF0000"/>
                </a:solidFill>
                <a:latin typeface="UTM Avo" panose="02040603050506020204" pitchFamily="18"/>
                <a:ea typeface="Arial"/>
                <a:cs typeface="Arial"/>
                <a:sym typeface="Arial"/>
              </a:rPr>
              <a:t>Trao </a:t>
            </a:r>
            <a:r>
              <a:rPr lang="en-US" sz="5400" b="1" dirty="0" err="1">
                <a:solidFill>
                  <a:srgbClr val="FF0000"/>
                </a:solidFill>
                <a:latin typeface="UTM Avo" panose="02040603050506020204" pitchFamily="18"/>
                <a:ea typeface="Arial"/>
                <a:cs typeface="Arial"/>
                <a:sym typeface="Arial"/>
              </a:rPr>
              <a:t>đổi</a:t>
            </a:r>
            <a:r>
              <a:rPr lang="en-US" sz="5400" b="1" dirty="0">
                <a:solidFill>
                  <a:srgbClr val="FF0000"/>
                </a:solidFill>
                <a:latin typeface="UTM Avo" panose="02040603050506020204" pitchFamily="18"/>
                <a:ea typeface="Arial"/>
                <a:cs typeface="Arial"/>
                <a:sym typeface="Arial"/>
              </a:rPr>
              <a:t>: Chinh </a:t>
            </a:r>
            <a:r>
              <a:rPr lang="en-US" sz="5400" b="1" dirty="0" err="1">
                <a:solidFill>
                  <a:srgbClr val="FF0000"/>
                </a:solidFill>
                <a:latin typeface="UTM Avo" panose="02040603050506020204" pitchFamily="18"/>
                <a:ea typeface="Arial"/>
                <a:cs typeface="Arial"/>
                <a:sym typeface="Arial"/>
              </a:rPr>
              <a:t>phục</a:t>
            </a:r>
            <a:r>
              <a:rPr lang="en-US" sz="5400" b="1" dirty="0">
                <a:solidFill>
                  <a:srgbClr val="FF0000"/>
                </a:solidFill>
                <a:latin typeface="UTM Avo" panose="02040603050506020204" pitchFamily="18"/>
                <a:ea typeface="Arial"/>
                <a:cs typeface="Arial"/>
                <a:sym typeface="Arial"/>
              </a:rPr>
              <a:t> </a:t>
            </a:r>
            <a:r>
              <a:rPr lang="en-US" sz="5400" b="1" dirty="0" err="1">
                <a:solidFill>
                  <a:srgbClr val="FF0000"/>
                </a:solidFill>
                <a:latin typeface="UTM Avo" panose="02040603050506020204" pitchFamily="18"/>
                <a:ea typeface="Arial"/>
                <a:cs typeface="Arial"/>
                <a:sym typeface="Arial"/>
              </a:rPr>
              <a:t>bầu</a:t>
            </a:r>
            <a:r>
              <a:rPr lang="en-US" sz="5400" b="1" dirty="0">
                <a:solidFill>
                  <a:srgbClr val="FF0000"/>
                </a:solidFill>
                <a:latin typeface="UTM Avo" panose="02040603050506020204" pitchFamily="18"/>
                <a:ea typeface="Arial"/>
                <a:cs typeface="Arial"/>
                <a:sym typeface="Arial"/>
              </a:rPr>
              <a:t> </a:t>
            </a:r>
            <a:r>
              <a:rPr lang="en-US" sz="5400" b="1" dirty="0" err="1">
                <a:solidFill>
                  <a:srgbClr val="FF0000"/>
                </a:solidFill>
                <a:latin typeface="UTM Avo" panose="02040603050506020204" pitchFamily="18"/>
                <a:ea typeface="Arial"/>
                <a:cs typeface="Arial"/>
                <a:sym typeface="Arial"/>
              </a:rPr>
              <a:t>trời</a:t>
            </a:r>
            <a:endParaRPr sz="5400" b="1" dirty="0">
              <a:solidFill>
                <a:srgbClr val="FF000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Google Shape;509;p2">
            <a:extLst>
              <a:ext uri="{FF2B5EF4-FFF2-40B4-BE49-F238E27FC236}">
                <a16:creationId xmlns:a16="http://schemas.microsoft.com/office/drawing/2014/main" id="{7A5BACAE-BD16-4589-A9F4-0884BEA1917C}"/>
              </a:ext>
            </a:extLst>
          </p:cNvPr>
          <p:cNvSpPr/>
          <p:nvPr/>
        </p:nvSpPr>
        <p:spPr>
          <a:xfrm>
            <a:off x="1050395" y="1771725"/>
            <a:ext cx="10091209" cy="863514"/>
          </a:xfrm>
          <a:prstGeom prst="roundRect">
            <a:avLst>
              <a:gd name="adj" fmla="val 16667"/>
            </a:avLst>
          </a:prstGeom>
          <a:solidFill>
            <a:schemeClr val="accent4">
              <a:lumMod val="20000"/>
              <a:lumOff val="80000"/>
            </a:schemeClr>
          </a:solidFill>
          <a:ln w="25400" cap="flat" cmpd="sng">
            <a:solidFill>
              <a:srgbClr val="000000"/>
            </a:solidFill>
            <a:prstDash val="dash"/>
            <a:round/>
            <a:headEnd type="none" w="sm" len="sm"/>
            <a:tailEnd type="none" w="sm" len="sm"/>
          </a:ln>
        </p:spPr>
        <p:txBody>
          <a:bodyPr spcFirstLastPara="1" wrap="square" lIns="115184" tIns="57576" rIns="115184" bIns="57576" anchor="ctr" anchorCtr="0">
            <a:noAutofit/>
          </a:bodyPr>
          <a:lstStyle/>
          <a:p>
            <a:pPr algn="ctr">
              <a:lnSpc>
                <a:spcPct val="150000"/>
              </a:lnSpc>
            </a:pPr>
            <a:r>
              <a:rPr lang="vi-VN" sz="3024" b="1" dirty="0">
                <a:latin typeface="UTM Avo" panose="02040603050506020204" pitchFamily="18"/>
              </a:rPr>
              <a:t>Các em hãy cùng xem video sau đây: </a:t>
            </a:r>
            <a:endParaRPr sz="2268" b="1" dirty="0">
              <a:solidFill>
                <a:srgbClr val="FF0000"/>
              </a:solidFill>
              <a:latin typeface="UTM Avo" panose="02040603050506020204" pitchFamily="18"/>
            </a:endParaRPr>
          </a:p>
        </p:txBody>
      </p:sp>
      <p:pic>
        <p:nvPicPr>
          <p:cNvPr id="4" name="Picture 3">
            <a:hlinkClick r:id="rId4"/>
            <a:extLst>
              <a:ext uri="{FF2B5EF4-FFF2-40B4-BE49-F238E27FC236}">
                <a16:creationId xmlns:a16="http://schemas.microsoft.com/office/drawing/2014/main" id="{3D44CDF8-2234-F4C3-0C9F-30DFECCF43C8}"/>
              </a:ext>
            </a:extLst>
          </p:cNvPr>
          <p:cNvPicPr>
            <a:picLocks noChangeAspect="1"/>
          </p:cNvPicPr>
          <p:nvPr/>
        </p:nvPicPr>
        <p:blipFill>
          <a:blip r:embed="rId5"/>
          <a:stretch>
            <a:fillRect/>
          </a:stretch>
        </p:blipFill>
        <p:spPr>
          <a:xfrm>
            <a:off x="2651460" y="2834473"/>
            <a:ext cx="6889077" cy="3840813"/>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FF331AE-1CB9-A04A-F86A-7150CBF425D1}"/>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888220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2D3BB1-CA77-CC1B-4766-3D697CE9352C}"/>
            </a:ext>
          </a:extLst>
        </p:cNvPr>
        <p:cNvGrpSpPr/>
        <p:nvPr/>
      </p:nvGrpSpPr>
      <p:grpSpPr>
        <a:xfrm>
          <a:off x="0" y="0"/>
          <a:ext cx="0" cy="0"/>
          <a:chOff x="0" y="0"/>
          <a:chExt cx="0" cy="0"/>
        </a:xfrm>
      </p:grpSpPr>
      <p:sp>
        <p:nvSpPr>
          <p:cNvPr id="2" name="Google Shape;525;p4">
            <a:extLst>
              <a:ext uri="{FF2B5EF4-FFF2-40B4-BE49-F238E27FC236}">
                <a16:creationId xmlns:a16="http://schemas.microsoft.com/office/drawing/2014/main" id="{8DA2EC5E-4473-FE3F-FC41-2BCF272A29A8}"/>
              </a:ext>
            </a:extLst>
          </p:cNvPr>
          <p:cNvSpPr txBox="1">
            <a:spLocks/>
          </p:cNvSpPr>
          <p:nvPr/>
        </p:nvSpPr>
        <p:spPr>
          <a:xfrm>
            <a:off x="1283310" y="2479928"/>
            <a:ext cx="2165728" cy="2112435"/>
          </a:xfrm>
          <a:prstGeom prst="rect">
            <a:avLst/>
          </a:prstGeom>
          <a:solidFill>
            <a:schemeClr val="accent1"/>
          </a:solidFill>
          <a:ln>
            <a:noFill/>
          </a:ln>
        </p:spPr>
        <p:txBody>
          <a:bodyPr spcFirstLastPara="1" wrap="square" lIns="115184" tIns="115184" rIns="115184" bIns="115184"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8315" b="1" dirty="0">
                <a:latin typeface="UTM Avo" panose="02040603050506020204" pitchFamily="18"/>
              </a:rPr>
              <a:t>01</a:t>
            </a:r>
          </a:p>
        </p:txBody>
      </p:sp>
      <p:sp>
        <p:nvSpPr>
          <p:cNvPr id="3" name="Google Shape;526;p4">
            <a:extLst>
              <a:ext uri="{FF2B5EF4-FFF2-40B4-BE49-F238E27FC236}">
                <a16:creationId xmlns:a16="http://schemas.microsoft.com/office/drawing/2014/main" id="{20818144-81DB-2449-9EA1-239B7E25546A}"/>
              </a:ext>
            </a:extLst>
          </p:cNvPr>
          <p:cNvSpPr txBox="1"/>
          <p:nvPr/>
        </p:nvSpPr>
        <p:spPr>
          <a:xfrm>
            <a:off x="3220873" y="2231511"/>
            <a:ext cx="8566802" cy="2609267"/>
          </a:xfrm>
          <a:prstGeom prst="rect">
            <a:avLst/>
          </a:prstGeom>
          <a:noFill/>
          <a:ln>
            <a:noFill/>
          </a:ln>
        </p:spPr>
        <p:txBody>
          <a:bodyPr spcFirstLastPara="1" wrap="square" lIns="115184" tIns="57576" rIns="115184" bIns="57576" anchor="t" anchorCtr="0">
            <a:spAutoFit/>
          </a:bodyPr>
          <a:lstStyle/>
          <a:p>
            <a:pPr algn="ctr">
              <a:lnSpc>
                <a:spcPct val="150000"/>
              </a:lnSpc>
            </a:pPr>
            <a:r>
              <a:rPr lang="vi-VN" sz="5400" b="1" dirty="0">
                <a:latin typeface="UTM Avo" panose="02040603050506020204" pitchFamily="18"/>
              </a:rPr>
              <a:t>CHUẨN BỊ</a:t>
            </a:r>
            <a:endParaRPr sz="2800" b="1" dirty="0">
              <a:latin typeface="UTM Avo" panose="02040603050506020204" pitchFamily="18"/>
            </a:endParaRPr>
          </a:p>
          <a:p>
            <a:pPr algn="ctr">
              <a:lnSpc>
                <a:spcPct val="150000"/>
              </a:lnSpc>
            </a:pPr>
            <a:r>
              <a:rPr lang="vi-VN" sz="5400" b="1" dirty="0">
                <a:latin typeface="UTM Avo" panose="02040603050506020204" pitchFamily="18"/>
              </a:rPr>
              <a:t>(THỰC HIỆN NHANH)</a:t>
            </a:r>
            <a:endParaRPr sz="2800" b="1" dirty="0">
              <a:latin typeface="UTM Avo" panose="02040603050506020204" pitchFamily="18"/>
            </a:endParaRPr>
          </a:p>
        </p:txBody>
      </p:sp>
      <p:sp>
        <p:nvSpPr>
          <p:cNvPr id="6" name="Freeform 13">
            <a:extLst>
              <a:ext uri="{FF2B5EF4-FFF2-40B4-BE49-F238E27FC236}">
                <a16:creationId xmlns:a16="http://schemas.microsoft.com/office/drawing/2014/main" id="{C0267189-3C32-8839-9157-DB66C97E4EA6}"/>
              </a:ext>
            </a:extLst>
          </p:cNvPr>
          <p:cNvSpPr/>
          <p:nvPr/>
        </p:nvSpPr>
        <p:spPr>
          <a:xfrm>
            <a:off x="146275" y="4592363"/>
            <a:ext cx="2165728" cy="2273188"/>
          </a:xfrm>
          <a:custGeom>
            <a:avLst/>
            <a:gdLst/>
            <a:ahLst/>
            <a:cxnLst/>
            <a:rect l="l" t="t" r="r" b="b"/>
            <a:pathLst>
              <a:path w="2181074" h="2289295">
                <a:moveTo>
                  <a:pt x="0" y="0"/>
                </a:moveTo>
                <a:lnTo>
                  <a:pt x="2181074" y="0"/>
                </a:lnTo>
                <a:lnTo>
                  <a:pt x="2181074" y="2289296"/>
                </a:lnTo>
                <a:lnTo>
                  <a:pt x="0" y="22892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20">
            <a:extLst>
              <a:ext uri="{FF2B5EF4-FFF2-40B4-BE49-F238E27FC236}">
                <a16:creationId xmlns:a16="http://schemas.microsoft.com/office/drawing/2014/main" id="{84285C82-F603-D2B0-1E25-DE3D20404680}"/>
              </a:ext>
            </a:extLst>
          </p:cNvPr>
          <p:cNvSpPr/>
          <p:nvPr/>
        </p:nvSpPr>
        <p:spPr>
          <a:xfrm>
            <a:off x="9737614" y="911387"/>
            <a:ext cx="1500369" cy="1919077"/>
          </a:xfrm>
          <a:custGeom>
            <a:avLst/>
            <a:gdLst/>
            <a:ahLst/>
            <a:cxnLst/>
            <a:rect l="l" t="t" r="r" b="b"/>
            <a:pathLst>
              <a:path w="1500369" h="1919077">
                <a:moveTo>
                  <a:pt x="0" y="0"/>
                </a:moveTo>
                <a:lnTo>
                  <a:pt x="1500369" y="0"/>
                </a:lnTo>
                <a:lnTo>
                  <a:pt x="1500369" y="1919077"/>
                </a:lnTo>
                <a:lnTo>
                  <a:pt x="0" y="191907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727743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5F5D45-00B7-219A-8CB8-61AD80509A64}"/>
            </a:ext>
          </a:extLst>
        </p:cNvPr>
        <p:cNvGrpSpPr/>
        <p:nvPr/>
      </p:nvGrpSpPr>
      <p:grpSpPr>
        <a:xfrm>
          <a:off x="0" y="0"/>
          <a:ext cx="0" cy="0"/>
          <a:chOff x="0" y="0"/>
          <a:chExt cx="0" cy="0"/>
        </a:xfrm>
      </p:grpSpPr>
      <p:sp>
        <p:nvSpPr>
          <p:cNvPr id="2" name="Google Shape;531;p5">
            <a:extLst>
              <a:ext uri="{FF2B5EF4-FFF2-40B4-BE49-F238E27FC236}">
                <a16:creationId xmlns:a16="http://schemas.microsoft.com/office/drawing/2014/main" id="{8A532E1B-27BD-7D34-1FB2-7A8FCCB6A535}"/>
              </a:ext>
            </a:extLst>
          </p:cNvPr>
          <p:cNvSpPr txBox="1"/>
          <p:nvPr/>
        </p:nvSpPr>
        <p:spPr>
          <a:xfrm>
            <a:off x="1444231" y="1716459"/>
            <a:ext cx="9303537" cy="814353"/>
          </a:xfrm>
          <a:prstGeom prst="rect">
            <a:avLst/>
          </a:prstGeom>
          <a:noFill/>
          <a:ln>
            <a:noFill/>
          </a:ln>
        </p:spPr>
        <p:txBody>
          <a:bodyPr spcFirstLastPara="1" wrap="square" lIns="115184" tIns="57576" rIns="115184" bIns="57576" anchor="t" anchorCtr="0">
            <a:spAutoFit/>
          </a:bodyPr>
          <a:lstStyle/>
          <a:p>
            <a:pPr algn="ctr">
              <a:lnSpc>
                <a:spcPct val="150000"/>
              </a:lnSpc>
            </a:pPr>
            <a:r>
              <a:rPr lang="vi-VN" sz="3024" b="1" dirty="0">
                <a:solidFill>
                  <a:schemeClr val="tx1"/>
                </a:solidFill>
                <a:latin typeface="UTM Avo" panose="02040603050506020204" pitchFamily="18"/>
              </a:rPr>
              <a:t>Chọn 1 trong 2 đề sau, thuyết trình trước lớp: </a:t>
            </a:r>
            <a:endParaRPr lang="vi-VN" sz="2267" b="1" dirty="0">
              <a:solidFill>
                <a:schemeClr val="tx1"/>
              </a:solidFill>
              <a:latin typeface="UTM Avo" panose="02040603050506020204" pitchFamily="18"/>
            </a:endParaRPr>
          </a:p>
        </p:txBody>
      </p:sp>
      <p:grpSp>
        <p:nvGrpSpPr>
          <p:cNvPr id="3" name="Google Shape;532;p5">
            <a:extLst>
              <a:ext uri="{FF2B5EF4-FFF2-40B4-BE49-F238E27FC236}">
                <a16:creationId xmlns:a16="http://schemas.microsoft.com/office/drawing/2014/main" id="{C8066BAC-2BB4-F25E-8D2B-D164103EFBE5}"/>
              </a:ext>
            </a:extLst>
          </p:cNvPr>
          <p:cNvGrpSpPr/>
          <p:nvPr/>
        </p:nvGrpSpPr>
        <p:grpSpPr>
          <a:xfrm>
            <a:off x="1242932" y="2722357"/>
            <a:ext cx="4328404" cy="3185721"/>
            <a:chOff x="519431" y="2228320"/>
            <a:chExt cx="2501355" cy="2301775"/>
          </a:xfrm>
        </p:grpSpPr>
        <p:grpSp>
          <p:nvGrpSpPr>
            <p:cNvPr id="4" name="Google Shape;533;p5">
              <a:extLst>
                <a:ext uri="{FF2B5EF4-FFF2-40B4-BE49-F238E27FC236}">
                  <a16:creationId xmlns:a16="http://schemas.microsoft.com/office/drawing/2014/main" id="{E6F2FA0F-A966-35A8-2274-70E283CDFB30}"/>
                </a:ext>
              </a:extLst>
            </p:cNvPr>
            <p:cNvGrpSpPr/>
            <p:nvPr/>
          </p:nvGrpSpPr>
          <p:grpSpPr>
            <a:xfrm>
              <a:off x="519431" y="2228320"/>
              <a:ext cx="2501355" cy="2301775"/>
              <a:chOff x="343773" y="2371854"/>
              <a:chExt cx="2119087" cy="2518670"/>
            </a:xfrm>
          </p:grpSpPr>
          <p:sp>
            <p:nvSpPr>
              <p:cNvPr id="6" name="Google Shape;534;p5">
                <a:extLst>
                  <a:ext uri="{FF2B5EF4-FFF2-40B4-BE49-F238E27FC236}">
                    <a16:creationId xmlns:a16="http://schemas.microsoft.com/office/drawing/2014/main" id="{50DB0E76-9909-5321-4FEC-278689BDC878}"/>
                  </a:ext>
                </a:extLst>
              </p:cNvPr>
              <p:cNvSpPr/>
              <p:nvPr/>
            </p:nvSpPr>
            <p:spPr>
              <a:xfrm>
                <a:off x="416346" y="2442407"/>
                <a:ext cx="2046514" cy="2448117"/>
              </a:xfrm>
              <a:prstGeom prst="round2DiagRect">
                <a:avLst>
                  <a:gd name="adj1" fmla="val 16667"/>
                  <a:gd name="adj2" fmla="val 0"/>
                </a:avLst>
              </a:prstGeom>
              <a:no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ctr">
                  <a:buSzPts val="2000"/>
                </a:pPr>
                <a:endParaRPr sz="2520" dirty="0">
                  <a:solidFill>
                    <a:srgbClr val="EBE0DD"/>
                  </a:solidFill>
                  <a:latin typeface="UTM Avo" panose="02040603050506020204" pitchFamily="18"/>
                </a:endParaRPr>
              </a:p>
            </p:txBody>
          </p:sp>
          <p:sp>
            <p:nvSpPr>
              <p:cNvPr id="7" name="Google Shape;535;p5">
                <a:extLst>
                  <a:ext uri="{FF2B5EF4-FFF2-40B4-BE49-F238E27FC236}">
                    <a16:creationId xmlns:a16="http://schemas.microsoft.com/office/drawing/2014/main" id="{898EA425-3F66-3700-145A-08AEA67853FD}"/>
                  </a:ext>
                </a:extLst>
              </p:cNvPr>
              <p:cNvSpPr/>
              <p:nvPr/>
            </p:nvSpPr>
            <p:spPr>
              <a:xfrm>
                <a:off x="343773" y="2371854"/>
                <a:ext cx="2046514" cy="2448117"/>
              </a:xfrm>
              <a:prstGeom prst="round2DiagRect">
                <a:avLst>
                  <a:gd name="adj1" fmla="val 16667"/>
                  <a:gd name="adj2" fmla="val 0"/>
                </a:avLst>
              </a:prstGeom>
              <a:solidFill>
                <a:srgbClr val="E8F3FE"/>
              </a:solidFill>
              <a:ln>
                <a:noFill/>
              </a:ln>
            </p:spPr>
            <p:txBody>
              <a:bodyPr spcFirstLastPara="1" wrap="square" lIns="115184" tIns="57576" rIns="115184" bIns="57576" anchor="ctr" anchorCtr="0">
                <a:noAutofit/>
              </a:bodyPr>
              <a:lstStyle/>
              <a:p>
                <a:pPr algn="ctr">
                  <a:buSzPts val="2000"/>
                </a:pPr>
                <a:endParaRPr sz="2520" dirty="0">
                  <a:solidFill>
                    <a:srgbClr val="EBE0DD"/>
                  </a:solidFill>
                  <a:latin typeface="UTM Avo" panose="02040603050506020204" pitchFamily="18"/>
                </a:endParaRPr>
              </a:p>
            </p:txBody>
          </p:sp>
        </p:grpSp>
        <p:sp>
          <p:nvSpPr>
            <p:cNvPr id="5" name="Google Shape;536;p5">
              <a:extLst>
                <a:ext uri="{FF2B5EF4-FFF2-40B4-BE49-F238E27FC236}">
                  <a16:creationId xmlns:a16="http://schemas.microsoft.com/office/drawing/2014/main" id="{DB37A5FF-7080-A497-A219-D8EB8008AF0C}"/>
                </a:ext>
              </a:extLst>
            </p:cNvPr>
            <p:cNvSpPr txBox="1"/>
            <p:nvPr/>
          </p:nvSpPr>
          <p:spPr>
            <a:xfrm>
              <a:off x="528302" y="2675900"/>
              <a:ext cx="2397948" cy="1471092"/>
            </a:xfrm>
            <a:prstGeom prst="rect">
              <a:avLst/>
            </a:prstGeom>
            <a:noFill/>
            <a:ln>
              <a:noFill/>
            </a:ln>
          </p:spPr>
          <p:txBody>
            <a:bodyPr spcFirstLastPara="1" wrap="square" lIns="115184" tIns="57576" rIns="115184" bIns="57576" anchor="t" anchorCtr="0">
              <a:spAutoFit/>
            </a:bodyPr>
            <a:lstStyle/>
            <a:p>
              <a:pPr algn="ctr">
                <a:lnSpc>
                  <a:spcPct val="150000"/>
                </a:lnSpc>
                <a:buSzPts val="2200"/>
              </a:pPr>
              <a:r>
                <a:rPr lang="vi-VN" sz="2772" b="1" dirty="0">
                  <a:latin typeface="UTM Avo" panose="02040603050506020204" pitchFamily="18"/>
                </a:rPr>
                <a:t>Đề 1: </a:t>
              </a:r>
              <a:r>
                <a:rPr lang="vi-VN" sz="2772" dirty="0">
                  <a:latin typeface="UTM Avo" panose="02040603050506020204" pitchFamily="18"/>
                </a:rPr>
                <a:t>Con người chinh phục bầu trời bằng những cách nào? </a:t>
              </a:r>
              <a:endParaRPr sz="2772" dirty="0">
                <a:latin typeface="UTM Avo" panose="02040603050506020204" pitchFamily="18"/>
              </a:endParaRPr>
            </a:p>
          </p:txBody>
        </p:sp>
      </p:grpSp>
      <p:grpSp>
        <p:nvGrpSpPr>
          <p:cNvPr id="9" name="Google Shape;538;p5">
            <a:extLst>
              <a:ext uri="{FF2B5EF4-FFF2-40B4-BE49-F238E27FC236}">
                <a16:creationId xmlns:a16="http://schemas.microsoft.com/office/drawing/2014/main" id="{5DE1D160-1F70-3FA6-FA8D-ED3613FB34F4}"/>
              </a:ext>
            </a:extLst>
          </p:cNvPr>
          <p:cNvGrpSpPr/>
          <p:nvPr/>
        </p:nvGrpSpPr>
        <p:grpSpPr>
          <a:xfrm>
            <a:off x="6605313" y="2722357"/>
            <a:ext cx="4328404" cy="3185721"/>
            <a:chOff x="519431" y="2228320"/>
            <a:chExt cx="2501355" cy="2301775"/>
          </a:xfrm>
        </p:grpSpPr>
        <p:grpSp>
          <p:nvGrpSpPr>
            <p:cNvPr id="10" name="Google Shape;539;p5">
              <a:extLst>
                <a:ext uri="{FF2B5EF4-FFF2-40B4-BE49-F238E27FC236}">
                  <a16:creationId xmlns:a16="http://schemas.microsoft.com/office/drawing/2014/main" id="{8492940F-8953-7EDD-2804-B5955AAED85D}"/>
                </a:ext>
              </a:extLst>
            </p:cNvPr>
            <p:cNvGrpSpPr/>
            <p:nvPr/>
          </p:nvGrpSpPr>
          <p:grpSpPr>
            <a:xfrm>
              <a:off x="519431" y="2228320"/>
              <a:ext cx="2501355" cy="2301775"/>
              <a:chOff x="343773" y="2371854"/>
              <a:chExt cx="2119087" cy="2518670"/>
            </a:xfrm>
          </p:grpSpPr>
          <p:sp>
            <p:nvSpPr>
              <p:cNvPr id="12" name="Google Shape;540;p5">
                <a:extLst>
                  <a:ext uri="{FF2B5EF4-FFF2-40B4-BE49-F238E27FC236}">
                    <a16:creationId xmlns:a16="http://schemas.microsoft.com/office/drawing/2014/main" id="{5B46290A-D7A3-638A-2665-2EDB3CD813DD}"/>
                  </a:ext>
                </a:extLst>
              </p:cNvPr>
              <p:cNvSpPr/>
              <p:nvPr/>
            </p:nvSpPr>
            <p:spPr>
              <a:xfrm>
                <a:off x="416346" y="2442407"/>
                <a:ext cx="2046514" cy="2448117"/>
              </a:xfrm>
              <a:prstGeom prst="round2DiagRect">
                <a:avLst>
                  <a:gd name="adj1" fmla="val 16667"/>
                  <a:gd name="adj2" fmla="val 0"/>
                </a:avLst>
              </a:prstGeom>
              <a:no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ctr">
                  <a:buSzPts val="2000"/>
                </a:pPr>
                <a:endParaRPr sz="2520" dirty="0">
                  <a:solidFill>
                    <a:srgbClr val="EBE0DD"/>
                  </a:solidFill>
                  <a:latin typeface="UTM Avo" panose="02040603050506020204" pitchFamily="18"/>
                </a:endParaRPr>
              </a:p>
            </p:txBody>
          </p:sp>
          <p:sp>
            <p:nvSpPr>
              <p:cNvPr id="13" name="Google Shape;541;p5">
                <a:extLst>
                  <a:ext uri="{FF2B5EF4-FFF2-40B4-BE49-F238E27FC236}">
                    <a16:creationId xmlns:a16="http://schemas.microsoft.com/office/drawing/2014/main" id="{C1159EEA-93EE-CAED-66B7-5527BE253B60}"/>
                  </a:ext>
                </a:extLst>
              </p:cNvPr>
              <p:cNvSpPr/>
              <p:nvPr/>
            </p:nvSpPr>
            <p:spPr>
              <a:xfrm>
                <a:off x="343773" y="2371854"/>
                <a:ext cx="2046514" cy="2448117"/>
              </a:xfrm>
              <a:prstGeom prst="round2DiagRect">
                <a:avLst>
                  <a:gd name="adj1" fmla="val 16667"/>
                  <a:gd name="adj2" fmla="val 0"/>
                </a:avLst>
              </a:prstGeom>
              <a:solidFill>
                <a:srgbClr val="E8F3FE"/>
              </a:solidFill>
              <a:ln>
                <a:noFill/>
              </a:ln>
            </p:spPr>
            <p:txBody>
              <a:bodyPr spcFirstLastPara="1" wrap="square" lIns="115184" tIns="57576" rIns="115184" bIns="57576" anchor="ctr" anchorCtr="0">
                <a:noAutofit/>
              </a:bodyPr>
              <a:lstStyle/>
              <a:p>
                <a:pPr algn="ctr">
                  <a:buSzPts val="2000"/>
                </a:pPr>
                <a:endParaRPr sz="2520" dirty="0">
                  <a:solidFill>
                    <a:srgbClr val="EBE0DD"/>
                  </a:solidFill>
                  <a:latin typeface="UTM Avo" panose="02040603050506020204" pitchFamily="18"/>
                </a:endParaRPr>
              </a:p>
            </p:txBody>
          </p:sp>
        </p:grpSp>
        <p:sp>
          <p:nvSpPr>
            <p:cNvPr id="11" name="Google Shape;542;p5">
              <a:extLst>
                <a:ext uri="{FF2B5EF4-FFF2-40B4-BE49-F238E27FC236}">
                  <a16:creationId xmlns:a16="http://schemas.microsoft.com/office/drawing/2014/main" id="{E2A5CDE6-0B58-97D0-2098-466699CAA177}"/>
                </a:ext>
              </a:extLst>
            </p:cNvPr>
            <p:cNvSpPr txBox="1"/>
            <p:nvPr/>
          </p:nvSpPr>
          <p:spPr>
            <a:xfrm>
              <a:off x="605096" y="2675900"/>
              <a:ext cx="2208875" cy="1471092"/>
            </a:xfrm>
            <a:prstGeom prst="rect">
              <a:avLst/>
            </a:prstGeom>
            <a:noFill/>
            <a:ln>
              <a:noFill/>
            </a:ln>
          </p:spPr>
          <p:txBody>
            <a:bodyPr spcFirstLastPara="1" wrap="square" lIns="115184" tIns="57576" rIns="115184" bIns="57576" anchor="t" anchorCtr="0">
              <a:spAutoFit/>
            </a:bodyPr>
            <a:lstStyle/>
            <a:p>
              <a:pPr algn="ctr">
                <a:lnSpc>
                  <a:spcPct val="150000"/>
                </a:lnSpc>
                <a:buSzPts val="2200"/>
              </a:pPr>
              <a:r>
                <a:rPr lang="vi-VN" sz="2772" b="1" dirty="0">
                  <a:latin typeface="UTM Avo" panose="02040603050506020204" pitchFamily="18"/>
                </a:rPr>
                <a:t>Đề 2: </a:t>
              </a:r>
              <a:r>
                <a:rPr lang="vi-VN" sz="2772" dirty="0">
                  <a:latin typeface="UTM Avo" panose="02040603050506020204" pitchFamily="18"/>
                </a:rPr>
                <a:t>Con người chinh phục bầu trời </a:t>
              </a:r>
              <a:endParaRPr sz="2772" dirty="0">
                <a:latin typeface="UTM Avo" panose="02040603050506020204" pitchFamily="18"/>
              </a:endParaRPr>
            </a:p>
            <a:p>
              <a:pPr algn="ctr">
                <a:lnSpc>
                  <a:spcPct val="150000"/>
                </a:lnSpc>
                <a:buSzPts val="2200"/>
              </a:pPr>
              <a:r>
                <a:rPr lang="vi-VN" sz="2772" dirty="0">
                  <a:latin typeface="UTM Avo" panose="02040603050506020204" pitchFamily="18"/>
                </a:rPr>
                <a:t>để làm gì?</a:t>
              </a:r>
              <a:endParaRPr sz="2772" dirty="0">
                <a:latin typeface="UTM Avo" panose="02040603050506020204" pitchFamily="18"/>
              </a:endParaRPr>
            </a:p>
          </p:txBody>
        </p:sp>
      </p:grpSp>
    </p:spTree>
    <p:extLst>
      <p:ext uri="{BB962C8B-B14F-4D97-AF65-F5344CB8AC3E}">
        <p14:creationId xmlns:p14="http://schemas.microsoft.com/office/powerpoint/2010/main" val="3386469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8EF842-D8A1-BC14-E378-A12A5F464409}"/>
            </a:ext>
          </a:extLst>
        </p:cNvPr>
        <p:cNvGrpSpPr/>
        <p:nvPr/>
      </p:nvGrpSpPr>
      <p:grpSpPr>
        <a:xfrm>
          <a:off x="0" y="0"/>
          <a:ext cx="0" cy="0"/>
          <a:chOff x="0" y="0"/>
          <a:chExt cx="0" cy="0"/>
        </a:xfrm>
      </p:grpSpPr>
      <p:sp>
        <p:nvSpPr>
          <p:cNvPr id="2" name="Google Shape;547;p6">
            <a:extLst>
              <a:ext uri="{FF2B5EF4-FFF2-40B4-BE49-F238E27FC236}">
                <a16:creationId xmlns:a16="http://schemas.microsoft.com/office/drawing/2014/main" id="{9216C036-61BE-0692-7C79-B4DAE5831444}"/>
              </a:ext>
            </a:extLst>
          </p:cNvPr>
          <p:cNvSpPr/>
          <p:nvPr/>
        </p:nvSpPr>
        <p:spPr>
          <a:xfrm>
            <a:off x="946147" y="1831298"/>
            <a:ext cx="10299706" cy="4346299"/>
          </a:xfrm>
          <a:prstGeom prst="rect">
            <a:avLst/>
          </a:prstGeom>
          <a:solidFill>
            <a:srgbClr val="FEFFDD"/>
          </a:solidFill>
          <a:ln>
            <a:noFill/>
          </a:ln>
        </p:spPr>
        <p:txBody>
          <a:bodyPr spcFirstLastPara="1" wrap="square" lIns="115184" tIns="57576" rIns="115184" bIns="57576" anchor="t" anchorCtr="0">
            <a:noAutofit/>
          </a:bodyPr>
          <a:lstStyle/>
          <a:p>
            <a:pPr marL="432020" indent="-432020" algn="just">
              <a:lnSpc>
                <a:spcPct val="150000"/>
              </a:lnSpc>
              <a:buSzPts val="2200"/>
              <a:buFont typeface="Arial"/>
              <a:buChar char="•"/>
            </a:pPr>
            <a:r>
              <a:rPr lang="vi-VN" sz="2772" dirty="0">
                <a:latin typeface="UTM Avo" panose="02040603050506020204" pitchFamily="18"/>
              </a:rPr>
              <a:t>Nhớ lại các bài học, bài đọc ở lớp Bốn. </a:t>
            </a:r>
            <a:endParaRPr sz="2267" dirty="0">
              <a:latin typeface="UTM Avo" panose="02040603050506020204" pitchFamily="18"/>
            </a:endParaRPr>
          </a:p>
          <a:p>
            <a:pPr marL="432020" indent="-432020" algn="just">
              <a:lnSpc>
                <a:spcPct val="150000"/>
              </a:lnSpc>
              <a:buSzPts val="2200"/>
              <a:buFont typeface="Arial"/>
              <a:buChar char="•"/>
            </a:pPr>
            <a:r>
              <a:rPr lang="vi-VN" sz="2772" dirty="0">
                <a:latin typeface="UTM Avo" panose="02040603050506020204" pitchFamily="18"/>
              </a:rPr>
              <a:t>Tìm thông tin trong từ điển (sách in hoặc tài liệu trên mạng in-tơ-nét) </a:t>
            </a:r>
            <a:endParaRPr sz="2267" dirty="0">
              <a:latin typeface="UTM Avo" panose="02040603050506020204" pitchFamily="18"/>
            </a:endParaRPr>
          </a:p>
          <a:p>
            <a:pPr algn="just">
              <a:lnSpc>
                <a:spcPct val="150000"/>
              </a:lnSpc>
            </a:pPr>
            <a:endParaRPr sz="2772" dirty="0">
              <a:latin typeface="UTM Avo" panose="02040603050506020204" pitchFamily="18"/>
            </a:endParaRPr>
          </a:p>
        </p:txBody>
      </p:sp>
      <p:grpSp>
        <p:nvGrpSpPr>
          <p:cNvPr id="3" name="Google Shape;548;p6">
            <a:extLst>
              <a:ext uri="{FF2B5EF4-FFF2-40B4-BE49-F238E27FC236}">
                <a16:creationId xmlns:a16="http://schemas.microsoft.com/office/drawing/2014/main" id="{FC13D2A7-6A6D-9C04-C967-13AEAEF35481}"/>
              </a:ext>
            </a:extLst>
          </p:cNvPr>
          <p:cNvGrpSpPr/>
          <p:nvPr/>
        </p:nvGrpSpPr>
        <p:grpSpPr>
          <a:xfrm>
            <a:off x="4145442" y="840370"/>
            <a:ext cx="4083571" cy="990928"/>
            <a:chOff x="5883945" y="1270945"/>
            <a:chExt cx="7276528" cy="1378266"/>
          </a:xfrm>
        </p:grpSpPr>
        <p:pic>
          <p:nvPicPr>
            <p:cNvPr id="4" name="Google Shape;549;p6">
              <a:extLst>
                <a:ext uri="{FF2B5EF4-FFF2-40B4-BE49-F238E27FC236}">
                  <a16:creationId xmlns:a16="http://schemas.microsoft.com/office/drawing/2014/main" id="{E4599E5B-B475-2830-DFB1-88AC9FB42A74}"/>
                </a:ext>
              </a:extLst>
            </p:cNvPr>
            <p:cNvPicPr preferRelativeResize="0"/>
            <p:nvPr/>
          </p:nvPicPr>
          <p:blipFill rotWithShape="1">
            <a:blip r:embed="rId3">
              <a:alphaModFix/>
            </a:blip>
            <a:srcRect/>
            <a:stretch/>
          </p:blipFill>
          <p:spPr>
            <a:xfrm>
              <a:off x="5883946" y="1270945"/>
              <a:ext cx="6951410" cy="1378266"/>
            </a:xfrm>
            <a:prstGeom prst="rect">
              <a:avLst/>
            </a:prstGeom>
            <a:noFill/>
            <a:ln>
              <a:noFill/>
            </a:ln>
          </p:spPr>
        </p:pic>
        <p:sp>
          <p:nvSpPr>
            <p:cNvPr id="5" name="Google Shape;550;p6">
              <a:extLst>
                <a:ext uri="{FF2B5EF4-FFF2-40B4-BE49-F238E27FC236}">
                  <a16:creationId xmlns:a16="http://schemas.microsoft.com/office/drawing/2014/main" id="{99FF6957-CAC6-890C-CEA2-98F293CD6F25}"/>
                </a:ext>
              </a:extLst>
            </p:cNvPr>
            <p:cNvSpPr txBox="1"/>
            <p:nvPr/>
          </p:nvSpPr>
          <p:spPr>
            <a:xfrm>
              <a:off x="5883945" y="1555567"/>
              <a:ext cx="7276528" cy="809022"/>
            </a:xfrm>
            <a:prstGeom prst="rect">
              <a:avLst/>
            </a:prstGeom>
            <a:noFill/>
            <a:ln>
              <a:noFill/>
            </a:ln>
          </p:spPr>
          <p:txBody>
            <a:bodyPr spcFirstLastPara="1" wrap="square" lIns="115184" tIns="57576" rIns="115184" bIns="57576" anchor="t" anchorCtr="0">
              <a:spAutoFit/>
            </a:bodyPr>
            <a:lstStyle/>
            <a:p>
              <a:pPr algn="ctr"/>
              <a:r>
                <a:rPr lang="vi-VN" sz="3024" b="1" dirty="0">
                  <a:latin typeface="UTM Avo" panose="02040603050506020204" pitchFamily="18"/>
                </a:rPr>
                <a:t>ĐỀ 1</a:t>
              </a:r>
              <a:endParaRPr sz="3024" b="1" dirty="0">
                <a:latin typeface="UTM Avo" panose="02040603050506020204" pitchFamily="18"/>
              </a:endParaRPr>
            </a:p>
          </p:txBody>
        </p:sp>
      </p:grpSp>
      <p:pic>
        <p:nvPicPr>
          <p:cNvPr id="6" name="Google Shape;551;p6">
            <a:extLst>
              <a:ext uri="{FF2B5EF4-FFF2-40B4-BE49-F238E27FC236}">
                <a16:creationId xmlns:a16="http://schemas.microsoft.com/office/drawing/2014/main" id="{E5731F88-0F28-EC46-8A49-D64F081593EB}"/>
              </a:ext>
            </a:extLst>
          </p:cNvPr>
          <p:cNvPicPr preferRelativeResize="0"/>
          <p:nvPr/>
        </p:nvPicPr>
        <p:blipFill rotWithShape="1">
          <a:blip r:embed="rId4">
            <a:alphaModFix/>
          </a:blip>
          <a:srcRect/>
          <a:stretch/>
        </p:blipFill>
        <p:spPr>
          <a:xfrm>
            <a:off x="1891077" y="3912959"/>
            <a:ext cx="8409845" cy="2737999"/>
          </a:xfrm>
          <a:prstGeom prst="rect">
            <a:avLst/>
          </a:prstGeom>
          <a:noFill/>
          <a:ln>
            <a:noFill/>
          </a:ln>
        </p:spPr>
      </p:pic>
    </p:spTree>
    <p:extLst>
      <p:ext uri="{BB962C8B-B14F-4D97-AF65-F5344CB8AC3E}">
        <p14:creationId xmlns:p14="http://schemas.microsoft.com/office/powerpoint/2010/main" val="2795793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0895AE-F171-60E5-3577-A2C4928A8546}"/>
            </a:ext>
          </a:extLst>
        </p:cNvPr>
        <p:cNvGrpSpPr/>
        <p:nvPr/>
      </p:nvGrpSpPr>
      <p:grpSpPr>
        <a:xfrm>
          <a:off x="0" y="0"/>
          <a:ext cx="0" cy="0"/>
          <a:chOff x="0" y="0"/>
          <a:chExt cx="0" cy="0"/>
        </a:xfrm>
      </p:grpSpPr>
      <p:sp>
        <p:nvSpPr>
          <p:cNvPr id="2" name="Google Shape;556;p7">
            <a:extLst>
              <a:ext uri="{FF2B5EF4-FFF2-40B4-BE49-F238E27FC236}">
                <a16:creationId xmlns:a16="http://schemas.microsoft.com/office/drawing/2014/main" id="{2A6D25EE-4A05-68FA-BC0C-AED886F4309E}"/>
              </a:ext>
            </a:extLst>
          </p:cNvPr>
          <p:cNvSpPr/>
          <p:nvPr/>
        </p:nvSpPr>
        <p:spPr>
          <a:xfrm>
            <a:off x="940892" y="1804003"/>
            <a:ext cx="10299706" cy="4346299"/>
          </a:xfrm>
          <a:prstGeom prst="rect">
            <a:avLst/>
          </a:prstGeom>
          <a:solidFill>
            <a:srgbClr val="FEFFDD"/>
          </a:solidFill>
          <a:ln>
            <a:noFill/>
          </a:ln>
        </p:spPr>
        <p:txBody>
          <a:bodyPr spcFirstLastPara="1" wrap="square" lIns="115184" tIns="57576" rIns="115184" bIns="57576" anchor="t" anchorCtr="0">
            <a:noAutofit/>
          </a:bodyPr>
          <a:lstStyle/>
          <a:p>
            <a:pPr marL="432020" indent="-432020" algn="just">
              <a:lnSpc>
                <a:spcPct val="150000"/>
              </a:lnSpc>
              <a:buSzPts val="2200"/>
              <a:buFont typeface="Arial"/>
              <a:buChar char="•"/>
            </a:pPr>
            <a:r>
              <a:rPr lang="vi-VN" sz="2772" dirty="0">
                <a:latin typeface="UTM Avo" panose="02040603050506020204" pitchFamily="18"/>
              </a:rPr>
              <a:t>Đọc chú thích dưới hình. </a:t>
            </a:r>
            <a:endParaRPr sz="2267" dirty="0">
              <a:latin typeface="UTM Avo" panose="02040603050506020204" pitchFamily="18"/>
            </a:endParaRPr>
          </a:p>
          <a:p>
            <a:pPr marL="432020" indent="-432020" algn="just">
              <a:lnSpc>
                <a:spcPct val="150000"/>
              </a:lnSpc>
              <a:buSzPts val="2200"/>
              <a:buFont typeface="Arial"/>
              <a:buChar char="•"/>
            </a:pPr>
            <a:r>
              <a:rPr lang="vi-VN" sz="2772" dirty="0">
                <a:latin typeface="UTM Avo" panose="02040603050506020204" pitchFamily="18"/>
              </a:rPr>
              <a:t>Tìm thông tin trong từ điển. </a:t>
            </a:r>
            <a:endParaRPr sz="2267" dirty="0">
              <a:latin typeface="UTM Avo" panose="02040603050506020204" pitchFamily="18"/>
            </a:endParaRPr>
          </a:p>
          <a:p>
            <a:pPr algn="just">
              <a:lnSpc>
                <a:spcPct val="150000"/>
              </a:lnSpc>
            </a:pPr>
            <a:endParaRPr sz="2772" dirty="0">
              <a:latin typeface="UTM Avo" panose="02040603050506020204" pitchFamily="18"/>
            </a:endParaRPr>
          </a:p>
        </p:txBody>
      </p:sp>
      <p:grpSp>
        <p:nvGrpSpPr>
          <p:cNvPr id="3" name="Google Shape;557;p7">
            <a:extLst>
              <a:ext uri="{FF2B5EF4-FFF2-40B4-BE49-F238E27FC236}">
                <a16:creationId xmlns:a16="http://schemas.microsoft.com/office/drawing/2014/main" id="{C87A5B6F-2998-CE9E-8FDC-5146EA7591BE}"/>
              </a:ext>
            </a:extLst>
          </p:cNvPr>
          <p:cNvGrpSpPr/>
          <p:nvPr/>
        </p:nvGrpSpPr>
        <p:grpSpPr>
          <a:xfrm>
            <a:off x="4231637" y="825076"/>
            <a:ext cx="4083571" cy="990928"/>
            <a:chOff x="5768264" y="1270945"/>
            <a:chExt cx="7276528" cy="1378266"/>
          </a:xfrm>
        </p:grpSpPr>
        <p:pic>
          <p:nvPicPr>
            <p:cNvPr id="4" name="Google Shape;558;p7">
              <a:extLst>
                <a:ext uri="{FF2B5EF4-FFF2-40B4-BE49-F238E27FC236}">
                  <a16:creationId xmlns:a16="http://schemas.microsoft.com/office/drawing/2014/main" id="{B4FA2E64-0B79-1C41-3002-CCBD62C8F6D8}"/>
                </a:ext>
              </a:extLst>
            </p:cNvPr>
            <p:cNvPicPr preferRelativeResize="0"/>
            <p:nvPr/>
          </p:nvPicPr>
          <p:blipFill rotWithShape="1">
            <a:blip r:embed="rId3">
              <a:alphaModFix/>
            </a:blip>
            <a:srcRect/>
            <a:stretch/>
          </p:blipFill>
          <p:spPr>
            <a:xfrm>
              <a:off x="5883946" y="1270945"/>
              <a:ext cx="6951410" cy="1378266"/>
            </a:xfrm>
            <a:prstGeom prst="rect">
              <a:avLst/>
            </a:prstGeom>
            <a:noFill/>
            <a:ln>
              <a:noFill/>
            </a:ln>
          </p:spPr>
        </p:pic>
        <p:sp>
          <p:nvSpPr>
            <p:cNvPr id="5" name="Google Shape;559;p7">
              <a:extLst>
                <a:ext uri="{FF2B5EF4-FFF2-40B4-BE49-F238E27FC236}">
                  <a16:creationId xmlns:a16="http://schemas.microsoft.com/office/drawing/2014/main" id="{F4866870-30FB-7736-04E0-AF5312F1C09E}"/>
                </a:ext>
              </a:extLst>
            </p:cNvPr>
            <p:cNvSpPr txBox="1"/>
            <p:nvPr/>
          </p:nvSpPr>
          <p:spPr>
            <a:xfrm>
              <a:off x="5768264" y="1499829"/>
              <a:ext cx="7276528" cy="809022"/>
            </a:xfrm>
            <a:prstGeom prst="rect">
              <a:avLst/>
            </a:prstGeom>
            <a:noFill/>
            <a:ln>
              <a:noFill/>
            </a:ln>
          </p:spPr>
          <p:txBody>
            <a:bodyPr spcFirstLastPara="1" wrap="square" lIns="115184" tIns="57576" rIns="115184" bIns="57576" anchor="t" anchorCtr="0">
              <a:spAutoFit/>
            </a:bodyPr>
            <a:lstStyle/>
            <a:p>
              <a:pPr algn="ctr"/>
              <a:r>
                <a:rPr lang="vi-VN" sz="3024" b="1" dirty="0">
                  <a:latin typeface="UTM Avo" panose="02040603050506020204" pitchFamily="18"/>
                </a:rPr>
                <a:t>ĐỀ 2</a:t>
              </a:r>
              <a:endParaRPr sz="3024" b="1" dirty="0">
                <a:latin typeface="UTM Avo" panose="02040603050506020204" pitchFamily="18"/>
              </a:endParaRPr>
            </a:p>
          </p:txBody>
        </p:sp>
      </p:grpSp>
      <p:pic>
        <p:nvPicPr>
          <p:cNvPr id="6" name="Google Shape;560;p7">
            <a:extLst>
              <a:ext uri="{FF2B5EF4-FFF2-40B4-BE49-F238E27FC236}">
                <a16:creationId xmlns:a16="http://schemas.microsoft.com/office/drawing/2014/main" id="{C8D5141D-7161-0FF3-89E0-559A2C1F74A3}"/>
              </a:ext>
            </a:extLst>
          </p:cNvPr>
          <p:cNvPicPr preferRelativeResize="0"/>
          <p:nvPr/>
        </p:nvPicPr>
        <p:blipFill rotWithShape="1">
          <a:blip r:embed="rId4">
            <a:alphaModFix/>
          </a:blip>
          <a:srcRect/>
          <a:stretch/>
        </p:blipFill>
        <p:spPr>
          <a:xfrm>
            <a:off x="2559592" y="3305817"/>
            <a:ext cx="7257811" cy="3187292"/>
          </a:xfrm>
          <a:prstGeom prst="rect">
            <a:avLst/>
          </a:prstGeom>
          <a:noFill/>
          <a:ln>
            <a:noFill/>
          </a:ln>
        </p:spPr>
      </p:pic>
    </p:spTree>
    <p:extLst>
      <p:ext uri="{BB962C8B-B14F-4D97-AF65-F5344CB8AC3E}">
        <p14:creationId xmlns:p14="http://schemas.microsoft.com/office/powerpoint/2010/main" val="212308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EBBEA5-414E-E651-8DA2-BC99BAD1E675}"/>
            </a:ext>
          </a:extLst>
        </p:cNvPr>
        <p:cNvGrpSpPr/>
        <p:nvPr/>
      </p:nvGrpSpPr>
      <p:grpSpPr>
        <a:xfrm>
          <a:off x="0" y="0"/>
          <a:ext cx="0" cy="0"/>
          <a:chOff x="0" y="0"/>
          <a:chExt cx="0" cy="0"/>
        </a:xfrm>
      </p:grpSpPr>
      <p:sp>
        <p:nvSpPr>
          <p:cNvPr id="2" name="Google Shape;565;p8">
            <a:extLst>
              <a:ext uri="{FF2B5EF4-FFF2-40B4-BE49-F238E27FC236}">
                <a16:creationId xmlns:a16="http://schemas.microsoft.com/office/drawing/2014/main" id="{0C712B0C-F915-5473-0601-5B43E29C3273}"/>
              </a:ext>
            </a:extLst>
          </p:cNvPr>
          <p:cNvSpPr/>
          <p:nvPr/>
        </p:nvSpPr>
        <p:spPr>
          <a:xfrm rot="-4342223">
            <a:off x="11348492" y="6038378"/>
            <a:ext cx="576947" cy="836155"/>
          </a:xfrm>
          <a:custGeom>
            <a:avLst/>
            <a:gdLst/>
            <a:ahLst/>
            <a:cxnLst/>
            <a:rect l="l" t="t" r="r" b="b"/>
            <a:pathLst>
              <a:path w="915878" h="1327360" extrusionOk="0">
                <a:moveTo>
                  <a:pt x="0" y="0"/>
                </a:moveTo>
                <a:lnTo>
                  <a:pt x="915878" y="0"/>
                </a:lnTo>
                <a:lnTo>
                  <a:pt x="915878" y="1327360"/>
                </a:lnTo>
                <a:lnTo>
                  <a:pt x="0" y="1327360"/>
                </a:lnTo>
                <a:lnTo>
                  <a:pt x="0" y="0"/>
                </a:lnTo>
                <a:close/>
              </a:path>
            </a:pathLst>
          </a:custGeom>
          <a:blipFill rotWithShape="1">
            <a:blip r:embed="rId3">
              <a:alphaModFix/>
            </a:blip>
            <a:stretch>
              <a:fillRect/>
            </a:stretch>
          </a:blipFill>
          <a:ln>
            <a:noFill/>
          </a:ln>
        </p:spPr>
        <p:txBody>
          <a:bodyPr spcFirstLastPara="1" wrap="square" lIns="115184" tIns="57576" rIns="115184" bIns="57576" anchor="t" anchorCtr="0">
            <a:noAutofit/>
          </a:bodyPr>
          <a:lstStyle/>
          <a:p>
            <a:endParaRPr sz="800" dirty="0">
              <a:latin typeface="UTM Avo" panose="02040603050506020204" pitchFamily="18"/>
            </a:endParaRPr>
          </a:p>
        </p:txBody>
      </p:sp>
      <p:sp>
        <p:nvSpPr>
          <p:cNvPr id="4" name="Google Shape;567;p8">
            <a:extLst>
              <a:ext uri="{FF2B5EF4-FFF2-40B4-BE49-F238E27FC236}">
                <a16:creationId xmlns:a16="http://schemas.microsoft.com/office/drawing/2014/main" id="{663610AD-BDCF-D801-DCED-7D71B751AF54}"/>
              </a:ext>
            </a:extLst>
          </p:cNvPr>
          <p:cNvSpPr/>
          <p:nvPr/>
        </p:nvSpPr>
        <p:spPr>
          <a:xfrm>
            <a:off x="4868587" y="2683266"/>
            <a:ext cx="6565469" cy="1491468"/>
          </a:xfrm>
          <a:prstGeom prst="wedgeRoundRectCallout">
            <a:avLst>
              <a:gd name="adj1" fmla="val -57480"/>
              <a:gd name="adj2" fmla="val 43842"/>
              <a:gd name="adj3" fmla="val 16667"/>
            </a:avLst>
          </a:prstGeom>
          <a:ln>
            <a:headEnd type="none" w="sm" len="sm"/>
            <a:tailEnd type="none" w="sm" len="sm"/>
          </a:ln>
        </p:spPr>
        <p:style>
          <a:lnRef idx="2">
            <a:schemeClr val="accent5"/>
          </a:lnRef>
          <a:fillRef idx="1">
            <a:schemeClr val="lt1"/>
          </a:fillRef>
          <a:effectRef idx="0">
            <a:schemeClr val="accent5"/>
          </a:effectRef>
          <a:fontRef idx="minor">
            <a:schemeClr val="dk1"/>
          </a:fontRef>
        </p:style>
        <p:txBody>
          <a:bodyPr spcFirstLastPara="1" wrap="square" lIns="115184" tIns="57576" rIns="115184" bIns="57576" anchor="ctr" anchorCtr="0">
            <a:noAutofit/>
          </a:bodyPr>
          <a:lstStyle/>
          <a:p>
            <a:pPr algn="ctr">
              <a:lnSpc>
                <a:spcPct val="150000"/>
              </a:lnSpc>
            </a:pPr>
            <a:r>
              <a:rPr lang="vi-VN" sz="2400" b="1" dirty="0">
                <a:solidFill>
                  <a:schemeClr val="dk1"/>
                </a:solidFill>
                <a:latin typeface="UTM Avo" panose="02040603050506020204" pitchFamily="18"/>
              </a:rPr>
              <a:t>Câu 1: </a:t>
            </a:r>
            <a:r>
              <a:rPr lang="vi-VN" sz="2400" dirty="0">
                <a:solidFill>
                  <a:schemeClr val="dk1"/>
                </a:solidFill>
                <a:latin typeface="UTM Avo" panose="02040603050506020204" pitchFamily="18"/>
              </a:rPr>
              <a:t>Đ</a:t>
            </a:r>
            <a:r>
              <a:rPr lang="en-US" sz="2400" dirty="0">
                <a:latin typeface="UTM Avo" panose="02040603050506020204" pitchFamily="18"/>
              </a:rPr>
              <a:t>ề</a:t>
            </a:r>
            <a:r>
              <a:rPr lang="vi-VN" sz="2400" dirty="0">
                <a:solidFill>
                  <a:schemeClr val="dk1"/>
                </a:solidFill>
                <a:latin typeface="UTM Avo" panose="02040603050506020204" pitchFamily="18"/>
              </a:rPr>
              <a:t> bài yêu cầu chúng ta làm gì? </a:t>
            </a:r>
            <a:endParaRPr sz="2400" dirty="0">
              <a:solidFill>
                <a:schemeClr val="dk1"/>
              </a:solidFill>
              <a:latin typeface="UTM Avo" panose="02040603050506020204" pitchFamily="18"/>
            </a:endParaRPr>
          </a:p>
        </p:txBody>
      </p:sp>
      <p:sp>
        <p:nvSpPr>
          <p:cNvPr id="5" name="Google Shape;568;p8">
            <a:extLst>
              <a:ext uri="{FF2B5EF4-FFF2-40B4-BE49-F238E27FC236}">
                <a16:creationId xmlns:a16="http://schemas.microsoft.com/office/drawing/2014/main" id="{753CD51B-5320-7C7C-CB8E-4B67D7C2BF51}"/>
              </a:ext>
            </a:extLst>
          </p:cNvPr>
          <p:cNvSpPr/>
          <p:nvPr/>
        </p:nvSpPr>
        <p:spPr>
          <a:xfrm>
            <a:off x="4953240" y="4586375"/>
            <a:ext cx="6480816" cy="1491468"/>
          </a:xfrm>
          <a:prstGeom prst="wedgeRoundRectCallout">
            <a:avLst>
              <a:gd name="adj1" fmla="val -59409"/>
              <a:gd name="adj2" fmla="val -36879"/>
              <a:gd name="adj3" fmla="val 16667"/>
            </a:avLst>
          </a:prstGeom>
          <a:noFill/>
          <a:ln w="25400" cap="flat" cmpd="sng">
            <a:solidFill>
              <a:srgbClr val="758A1A"/>
            </a:solidFill>
            <a:prstDash val="solid"/>
            <a:round/>
            <a:headEnd type="none" w="sm" len="sm"/>
            <a:tailEnd type="none" w="sm" len="sm"/>
          </a:ln>
        </p:spPr>
        <p:txBody>
          <a:bodyPr spcFirstLastPara="1" wrap="square" lIns="115184" tIns="57576" rIns="115184" bIns="57576" anchor="ctr" anchorCtr="0">
            <a:noAutofit/>
          </a:bodyPr>
          <a:lstStyle/>
          <a:p>
            <a:pPr algn="ctr"/>
            <a:r>
              <a:rPr lang="vi-VN" sz="2400" b="1" dirty="0">
                <a:solidFill>
                  <a:schemeClr val="dk1"/>
                </a:solidFill>
                <a:latin typeface="UTM Avo" panose="02040603050506020204" pitchFamily="18"/>
              </a:rPr>
              <a:t>Câu 2: </a:t>
            </a:r>
            <a:r>
              <a:rPr lang="vi-VN" sz="2400" dirty="0">
                <a:solidFill>
                  <a:schemeClr val="dk1"/>
                </a:solidFill>
                <a:latin typeface="UTM Avo" panose="02040603050506020204" pitchFamily="18"/>
              </a:rPr>
              <a:t>Theo gợi ý, chúng ta phải làm gì? </a:t>
            </a:r>
            <a:endParaRPr sz="2400" dirty="0">
              <a:solidFill>
                <a:schemeClr val="dk1"/>
              </a:solidFill>
              <a:latin typeface="UTM Avo" panose="02040603050506020204" pitchFamily="18"/>
            </a:endParaRPr>
          </a:p>
        </p:txBody>
      </p:sp>
      <p:sp>
        <p:nvSpPr>
          <p:cNvPr id="6" name="Google Shape;569;p8">
            <a:extLst>
              <a:ext uri="{FF2B5EF4-FFF2-40B4-BE49-F238E27FC236}">
                <a16:creationId xmlns:a16="http://schemas.microsoft.com/office/drawing/2014/main" id="{717A7CE0-19FA-BDBA-1739-3CC674B20AA4}"/>
              </a:ext>
            </a:extLst>
          </p:cNvPr>
          <p:cNvSpPr txBox="1"/>
          <p:nvPr/>
        </p:nvSpPr>
        <p:spPr>
          <a:xfrm>
            <a:off x="1367276" y="1655723"/>
            <a:ext cx="9457448" cy="762607"/>
          </a:xfrm>
          <a:prstGeom prst="rect">
            <a:avLst/>
          </a:prstGeom>
          <a:noFill/>
          <a:ln>
            <a:noFill/>
          </a:ln>
        </p:spPr>
        <p:txBody>
          <a:bodyPr spcFirstLastPara="1" wrap="square" lIns="115184" tIns="57576" rIns="115184" bIns="57576" anchor="t" anchorCtr="0">
            <a:spAutoFit/>
          </a:bodyPr>
          <a:lstStyle/>
          <a:p>
            <a:pPr algn="ctr">
              <a:lnSpc>
                <a:spcPct val="150000"/>
              </a:lnSpc>
            </a:pPr>
            <a:r>
              <a:rPr lang="vi-VN" sz="2800" b="1" dirty="0">
                <a:solidFill>
                  <a:schemeClr val="tx1"/>
                </a:solidFill>
                <a:latin typeface="UTM Avo" panose="02040603050506020204" pitchFamily="18"/>
              </a:rPr>
              <a:t>Nhóm 1 thực hiện đề 1, nhóm 2 thực hiện đề số 2.</a:t>
            </a:r>
            <a:endParaRPr sz="2000" b="1" dirty="0">
              <a:solidFill>
                <a:schemeClr val="tx1"/>
              </a:solidFill>
              <a:latin typeface="UTM Avo" panose="02040603050506020204" pitchFamily="18"/>
            </a:endParaRPr>
          </a:p>
        </p:txBody>
      </p:sp>
      <p:sp>
        <p:nvSpPr>
          <p:cNvPr id="8" name="Freeform 11">
            <a:extLst>
              <a:ext uri="{FF2B5EF4-FFF2-40B4-BE49-F238E27FC236}">
                <a16:creationId xmlns:a16="http://schemas.microsoft.com/office/drawing/2014/main" id="{36CBC9A1-CE44-1751-0FD6-D58381D2E49A}"/>
              </a:ext>
            </a:extLst>
          </p:cNvPr>
          <p:cNvSpPr/>
          <p:nvPr/>
        </p:nvSpPr>
        <p:spPr>
          <a:xfrm>
            <a:off x="757944" y="3005454"/>
            <a:ext cx="3287824" cy="3049456"/>
          </a:xfrm>
          <a:custGeom>
            <a:avLst/>
            <a:gdLst/>
            <a:ahLst/>
            <a:cxnLst/>
            <a:rect l="l" t="t" r="r" b="b"/>
            <a:pathLst>
              <a:path w="2919154" h="2707515">
                <a:moveTo>
                  <a:pt x="0" y="0"/>
                </a:moveTo>
                <a:lnTo>
                  <a:pt x="2919153" y="0"/>
                </a:lnTo>
                <a:lnTo>
                  <a:pt x="2919153" y="2707516"/>
                </a:lnTo>
                <a:lnTo>
                  <a:pt x="0" y="2707516"/>
                </a:lnTo>
                <a:lnTo>
                  <a:pt x="0" y="0"/>
                </a:lnTo>
                <a:close/>
              </a:path>
            </a:pathLst>
          </a:custGeom>
          <a:blipFill>
            <a:blip r:embed="rId4"/>
            <a:stretch>
              <a:fillRect/>
            </a:stretch>
          </a:blipFill>
        </p:spPr>
      </p:sp>
    </p:spTree>
    <p:extLst>
      <p:ext uri="{BB962C8B-B14F-4D97-AF65-F5344CB8AC3E}">
        <p14:creationId xmlns:p14="http://schemas.microsoft.com/office/powerpoint/2010/main" val="368904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E547C8-C317-FFCE-FA9F-2ED3EEED7622}"/>
            </a:ext>
          </a:extLst>
        </p:cNvPr>
        <p:cNvGrpSpPr/>
        <p:nvPr/>
      </p:nvGrpSpPr>
      <p:grpSpPr>
        <a:xfrm>
          <a:off x="0" y="0"/>
          <a:ext cx="0" cy="0"/>
          <a:chOff x="0" y="0"/>
          <a:chExt cx="0" cy="0"/>
        </a:xfrm>
      </p:grpSpPr>
      <p:sp>
        <p:nvSpPr>
          <p:cNvPr id="2" name="Google Shape;575;p9">
            <a:extLst>
              <a:ext uri="{FF2B5EF4-FFF2-40B4-BE49-F238E27FC236}">
                <a16:creationId xmlns:a16="http://schemas.microsoft.com/office/drawing/2014/main" id="{D9DABD6D-707D-758A-17CA-67CE567282C9}"/>
              </a:ext>
            </a:extLst>
          </p:cNvPr>
          <p:cNvSpPr/>
          <p:nvPr/>
        </p:nvSpPr>
        <p:spPr>
          <a:xfrm>
            <a:off x="3624212" y="967365"/>
            <a:ext cx="4943573" cy="833257"/>
          </a:xfrm>
          <a:prstGeom prst="roundRect">
            <a:avLst>
              <a:gd name="adj" fmla="val 16667"/>
            </a:avLst>
          </a:prstGeom>
          <a:solidFill>
            <a:srgbClr val="336A6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15184" tIns="57576" rIns="115184" bIns="57576" anchor="ctr" anchorCtr="0">
            <a:noAutofit/>
          </a:bodyPr>
          <a:lstStyle/>
          <a:p>
            <a:pPr algn="ctr"/>
            <a:r>
              <a:rPr lang="en-US" sz="3528" b="1" dirty="0">
                <a:solidFill>
                  <a:srgbClr val="FFFFFF"/>
                </a:solidFill>
                <a:latin typeface="UTM Avo" panose="02040603050506020204" pitchFamily="18"/>
              </a:rPr>
              <a:t>THAM KHẢO </a:t>
            </a:r>
            <a:r>
              <a:rPr lang="vi-VN" sz="3528" b="1" dirty="0">
                <a:solidFill>
                  <a:srgbClr val="FFFFFF"/>
                </a:solidFill>
                <a:latin typeface="UTM Avo" panose="02040603050506020204" pitchFamily="18"/>
              </a:rPr>
              <a:t>ĐỀ 1</a:t>
            </a:r>
            <a:endParaRPr sz="3528" b="1" dirty="0">
              <a:solidFill>
                <a:srgbClr val="FFFFFF"/>
              </a:solidFill>
              <a:latin typeface="UTM Avo" panose="02040603050506020204" pitchFamily="18"/>
            </a:endParaRPr>
          </a:p>
        </p:txBody>
      </p:sp>
      <p:grpSp>
        <p:nvGrpSpPr>
          <p:cNvPr id="3" name="Google Shape;576;p9">
            <a:extLst>
              <a:ext uri="{FF2B5EF4-FFF2-40B4-BE49-F238E27FC236}">
                <a16:creationId xmlns:a16="http://schemas.microsoft.com/office/drawing/2014/main" id="{014B56B1-1201-3416-A689-C077050FEB95}"/>
              </a:ext>
            </a:extLst>
          </p:cNvPr>
          <p:cNvGrpSpPr/>
          <p:nvPr/>
        </p:nvGrpSpPr>
        <p:grpSpPr>
          <a:xfrm>
            <a:off x="772996" y="2078732"/>
            <a:ext cx="10646003" cy="4465498"/>
            <a:chOff x="394334" y="1304457"/>
            <a:chExt cx="8496300" cy="3668194"/>
          </a:xfrm>
        </p:grpSpPr>
        <p:sp>
          <p:nvSpPr>
            <p:cNvPr id="4" name="Google Shape;577;p9">
              <a:extLst>
                <a:ext uri="{FF2B5EF4-FFF2-40B4-BE49-F238E27FC236}">
                  <a16:creationId xmlns:a16="http://schemas.microsoft.com/office/drawing/2014/main" id="{8BC1AE1B-0559-E809-130E-99868C3E448D}"/>
                </a:ext>
              </a:extLst>
            </p:cNvPr>
            <p:cNvSpPr/>
            <p:nvPr/>
          </p:nvSpPr>
          <p:spPr>
            <a:xfrm>
              <a:off x="394334" y="1304457"/>
              <a:ext cx="8496300" cy="3668194"/>
            </a:xfrm>
            <a:prstGeom prst="roundRect">
              <a:avLst>
                <a:gd name="adj" fmla="val 5285"/>
              </a:avLst>
            </a:prstGeom>
            <a:solidFill>
              <a:srgbClr val="FFFFFF"/>
            </a:solidFill>
            <a:ln w="19050" cap="flat" cmpd="sng">
              <a:solidFill>
                <a:srgbClr val="345427"/>
              </a:solidFill>
              <a:prstDash val="dash"/>
              <a:round/>
              <a:headEnd type="none" w="sm" len="sm"/>
              <a:tailEnd type="none" w="sm" len="sm"/>
            </a:ln>
          </p:spPr>
          <p:txBody>
            <a:bodyPr spcFirstLastPara="1" wrap="square" lIns="115184" tIns="57576" rIns="115184" bIns="57576" anchor="ctr" anchorCtr="0">
              <a:noAutofit/>
            </a:bodyPr>
            <a:lstStyle/>
            <a:p>
              <a:pPr algn="ctr"/>
              <a:endParaRPr sz="2268" dirty="0">
                <a:solidFill>
                  <a:srgbClr val="EBE0DD"/>
                </a:solidFill>
                <a:latin typeface="UTM Avo" panose="02040603050506020204" pitchFamily="18"/>
              </a:endParaRPr>
            </a:p>
          </p:txBody>
        </p:sp>
        <p:sp>
          <p:nvSpPr>
            <p:cNvPr id="5" name="Google Shape;578;p9">
              <a:extLst>
                <a:ext uri="{FF2B5EF4-FFF2-40B4-BE49-F238E27FC236}">
                  <a16:creationId xmlns:a16="http://schemas.microsoft.com/office/drawing/2014/main" id="{349B7833-F478-63AE-F9F5-D6617985B323}"/>
                </a:ext>
              </a:extLst>
            </p:cNvPr>
            <p:cNvSpPr txBox="1"/>
            <p:nvPr/>
          </p:nvSpPr>
          <p:spPr>
            <a:xfrm>
              <a:off x="532446" y="1514724"/>
              <a:ext cx="8220075" cy="3440373"/>
            </a:xfrm>
            <a:prstGeom prst="rect">
              <a:avLst/>
            </a:prstGeom>
            <a:noFill/>
            <a:ln>
              <a:noFill/>
            </a:ln>
          </p:spPr>
          <p:txBody>
            <a:bodyPr spcFirstLastPara="1" wrap="square" lIns="115184" tIns="57576" rIns="115184" bIns="57576" anchor="t" anchorCtr="0">
              <a:spAutoFit/>
            </a:bodyPr>
            <a:lstStyle/>
            <a:p>
              <a:pPr indent="347663" algn="just">
                <a:lnSpc>
                  <a:spcPct val="150000"/>
                </a:lnSpc>
              </a:pPr>
              <a:r>
                <a:rPr lang="vi-VN" sz="2520" dirty="0">
                  <a:latin typeface="UTM Avo" panose="02040603050506020204" pitchFamily="18"/>
                </a:rPr>
                <a:t>Con người chinh phục bầu trời bằng nhiều cách: Bay bằng khí cầu: Hình thức bay cổ xưa nhất của loài người là khinh khí cầu. Vào tháng 12/1783, chiếc khí cầu chở người đầu tiên đã bay lên trên bầu trời Paris, Pháp. Đây là thành quả phát minh của anh em nhà Montgolfier. Phương pháp của họ dựa trên kiến thức vật lý: khí nóng trong khí cầu nhẹ hơn không khí bên ngoài, tạo ra một lực nâng khí cầu bay lên.</a:t>
              </a:r>
              <a:endParaRPr sz="2267" dirty="0">
                <a:latin typeface="UTM Avo" panose="02040603050506020204" pitchFamily="18"/>
              </a:endParaRPr>
            </a:p>
          </p:txBody>
        </p:sp>
      </p:grpSp>
    </p:spTree>
    <p:extLst>
      <p:ext uri="{BB962C8B-B14F-4D97-AF65-F5344CB8AC3E}">
        <p14:creationId xmlns:p14="http://schemas.microsoft.com/office/powerpoint/2010/main" val="38614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B34A29-5AE9-3C9E-E85E-6BE2F4614D5E}"/>
            </a:ext>
          </a:extLst>
        </p:cNvPr>
        <p:cNvGrpSpPr/>
        <p:nvPr/>
      </p:nvGrpSpPr>
      <p:grpSpPr>
        <a:xfrm>
          <a:off x="0" y="0"/>
          <a:ext cx="0" cy="0"/>
          <a:chOff x="0" y="0"/>
          <a:chExt cx="0" cy="0"/>
        </a:xfrm>
      </p:grpSpPr>
      <p:sp>
        <p:nvSpPr>
          <p:cNvPr id="2" name="Google Shape;583;p10">
            <a:extLst>
              <a:ext uri="{FF2B5EF4-FFF2-40B4-BE49-F238E27FC236}">
                <a16:creationId xmlns:a16="http://schemas.microsoft.com/office/drawing/2014/main" id="{82818AC1-1FFA-B562-DA9B-107374CAAEE8}"/>
              </a:ext>
            </a:extLst>
          </p:cNvPr>
          <p:cNvSpPr/>
          <p:nvPr/>
        </p:nvSpPr>
        <p:spPr>
          <a:xfrm>
            <a:off x="3624211" y="971983"/>
            <a:ext cx="4943573" cy="833257"/>
          </a:xfrm>
          <a:prstGeom prst="roundRect">
            <a:avLst>
              <a:gd name="adj" fmla="val 16667"/>
            </a:avLst>
          </a:prstGeom>
          <a:solidFill>
            <a:srgbClr val="336A69"/>
          </a:solidFill>
          <a:ln w="38100" cap="flat" cmpd="sng">
            <a:solidFill>
              <a:srgbClr val="FFFFF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15184" tIns="57576" rIns="115184" bIns="57576" anchor="ctr" anchorCtr="0">
            <a:noAutofit/>
          </a:bodyPr>
          <a:lstStyle/>
          <a:p>
            <a:pPr algn="ctr"/>
            <a:r>
              <a:rPr lang="en-US" sz="3528" b="1" dirty="0">
                <a:solidFill>
                  <a:srgbClr val="FFFFFF"/>
                </a:solidFill>
                <a:latin typeface="UTM Avo" panose="02040603050506020204" pitchFamily="18"/>
              </a:rPr>
              <a:t>THAM KHẢO </a:t>
            </a:r>
            <a:r>
              <a:rPr lang="vi-VN" sz="3528" b="1" dirty="0">
                <a:solidFill>
                  <a:srgbClr val="FFFFFF"/>
                </a:solidFill>
                <a:latin typeface="UTM Avo" panose="02040603050506020204" pitchFamily="18"/>
              </a:rPr>
              <a:t>ĐỀ 2</a:t>
            </a:r>
            <a:endParaRPr sz="3528" b="1" dirty="0">
              <a:solidFill>
                <a:srgbClr val="FFFFFF"/>
              </a:solidFill>
              <a:latin typeface="UTM Avo" panose="02040603050506020204" pitchFamily="18"/>
            </a:endParaRPr>
          </a:p>
        </p:txBody>
      </p:sp>
      <p:grpSp>
        <p:nvGrpSpPr>
          <p:cNvPr id="3" name="Google Shape;584;p10">
            <a:extLst>
              <a:ext uri="{FF2B5EF4-FFF2-40B4-BE49-F238E27FC236}">
                <a16:creationId xmlns:a16="http://schemas.microsoft.com/office/drawing/2014/main" id="{D1AFDB9F-9A18-AB01-F3B8-F05AC1F9E67D}"/>
              </a:ext>
            </a:extLst>
          </p:cNvPr>
          <p:cNvGrpSpPr/>
          <p:nvPr/>
        </p:nvGrpSpPr>
        <p:grpSpPr>
          <a:xfrm>
            <a:off x="1103003" y="2174066"/>
            <a:ext cx="9985987" cy="3927015"/>
            <a:chOff x="675110" y="1270659"/>
            <a:chExt cx="8496300" cy="3225856"/>
          </a:xfrm>
        </p:grpSpPr>
        <p:sp>
          <p:nvSpPr>
            <p:cNvPr id="4" name="Google Shape;585;p10">
              <a:extLst>
                <a:ext uri="{FF2B5EF4-FFF2-40B4-BE49-F238E27FC236}">
                  <a16:creationId xmlns:a16="http://schemas.microsoft.com/office/drawing/2014/main" id="{ECFCB786-4A6C-93CA-516E-6E5D6032B5D6}"/>
                </a:ext>
              </a:extLst>
            </p:cNvPr>
            <p:cNvSpPr/>
            <p:nvPr/>
          </p:nvSpPr>
          <p:spPr>
            <a:xfrm>
              <a:off x="675110" y="1270659"/>
              <a:ext cx="8496300" cy="3225856"/>
            </a:xfrm>
            <a:prstGeom prst="roundRect">
              <a:avLst>
                <a:gd name="adj" fmla="val 5285"/>
              </a:avLst>
            </a:prstGeom>
            <a:solidFill>
              <a:srgbClr val="FFFFFF"/>
            </a:solidFill>
            <a:ln w="19050" cap="flat" cmpd="sng">
              <a:solidFill>
                <a:srgbClr val="345427"/>
              </a:solidFill>
              <a:prstDash val="dash"/>
              <a:round/>
              <a:headEnd type="none" w="sm" len="sm"/>
              <a:tailEnd type="none" w="sm" len="sm"/>
            </a:ln>
          </p:spPr>
          <p:txBody>
            <a:bodyPr spcFirstLastPara="1" wrap="square" lIns="115184" tIns="57576" rIns="115184" bIns="57576" anchor="ctr" anchorCtr="0">
              <a:noAutofit/>
            </a:bodyPr>
            <a:lstStyle/>
            <a:p>
              <a:pPr algn="ctr"/>
              <a:endParaRPr sz="2268" dirty="0">
                <a:solidFill>
                  <a:srgbClr val="EBE0DD"/>
                </a:solidFill>
                <a:latin typeface="UTM Avo" panose="02040603050506020204" pitchFamily="18"/>
              </a:endParaRPr>
            </a:p>
          </p:txBody>
        </p:sp>
        <p:sp>
          <p:nvSpPr>
            <p:cNvPr id="5" name="Google Shape;586;p10">
              <a:extLst>
                <a:ext uri="{FF2B5EF4-FFF2-40B4-BE49-F238E27FC236}">
                  <a16:creationId xmlns:a16="http://schemas.microsoft.com/office/drawing/2014/main" id="{CDE0B8FB-75AE-0FA1-0593-702C46D20FDB}"/>
                </a:ext>
              </a:extLst>
            </p:cNvPr>
            <p:cNvSpPr txBox="1"/>
            <p:nvPr/>
          </p:nvSpPr>
          <p:spPr>
            <a:xfrm>
              <a:off x="744165" y="1437873"/>
              <a:ext cx="8358188" cy="2962696"/>
            </a:xfrm>
            <a:prstGeom prst="rect">
              <a:avLst/>
            </a:prstGeom>
            <a:noFill/>
            <a:ln>
              <a:noFill/>
            </a:ln>
          </p:spPr>
          <p:txBody>
            <a:bodyPr spcFirstLastPara="1" wrap="square" lIns="115184" tIns="57576" rIns="115184" bIns="57576" anchor="t" anchorCtr="0">
              <a:spAutoFit/>
            </a:bodyPr>
            <a:lstStyle/>
            <a:p>
              <a:pPr indent="347663" algn="just">
                <a:lnSpc>
                  <a:spcPct val="150000"/>
                </a:lnSpc>
              </a:pPr>
              <a:r>
                <a:rPr lang="vi-VN" sz="3024" dirty="0">
                  <a:latin typeface="UTM Avo" panose="02040603050506020204" pitchFamily="18"/>
                </a:rPr>
                <a:t>Con người chinh phục bầu trời với nhiều mục đích khác nhau, bao gồm sự hiểu biết về vũ trụ, phát triển công nghệ, thám hiểm và cảm nhận cá nhân như khám phá về các hành tinh và hệ mặt trời, thí nghiệm sự sống ngoài trái đất.</a:t>
              </a:r>
              <a:endParaRPr sz="3024" dirty="0">
                <a:latin typeface="UTM Avo" panose="02040603050506020204" pitchFamily="18"/>
              </a:endParaRPr>
            </a:p>
          </p:txBody>
        </p:sp>
      </p:grpSp>
    </p:spTree>
    <p:extLst>
      <p:ext uri="{BB962C8B-B14F-4D97-AF65-F5344CB8AC3E}">
        <p14:creationId xmlns:p14="http://schemas.microsoft.com/office/powerpoint/2010/main" val="234629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57C3B9-C891-25A5-588C-E8EA7637B00F}"/>
            </a:ext>
          </a:extLst>
        </p:cNvPr>
        <p:cNvGrpSpPr/>
        <p:nvPr/>
      </p:nvGrpSpPr>
      <p:grpSpPr>
        <a:xfrm>
          <a:off x="0" y="0"/>
          <a:ext cx="0" cy="0"/>
          <a:chOff x="0" y="0"/>
          <a:chExt cx="0" cy="0"/>
        </a:xfrm>
      </p:grpSpPr>
      <p:sp>
        <p:nvSpPr>
          <p:cNvPr id="2" name="Google Shape;591;p11">
            <a:extLst>
              <a:ext uri="{FF2B5EF4-FFF2-40B4-BE49-F238E27FC236}">
                <a16:creationId xmlns:a16="http://schemas.microsoft.com/office/drawing/2014/main" id="{7FE5269F-B2CC-D1E3-1A13-C183B48B1EF9}"/>
              </a:ext>
            </a:extLst>
          </p:cNvPr>
          <p:cNvSpPr txBox="1"/>
          <p:nvPr/>
        </p:nvSpPr>
        <p:spPr>
          <a:xfrm>
            <a:off x="5013136" y="1965734"/>
            <a:ext cx="2165728" cy="1748512"/>
          </a:xfrm>
          <a:prstGeom prst="rect">
            <a:avLst/>
          </a:prstGeom>
          <a:solidFill>
            <a:schemeClr val="accent1"/>
          </a:solidFill>
          <a:ln>
            <a:noFill/>
          </a:ln>
        </p:spPr>
        <p:txBody>
          <a:bodyPr spcFirstLastPara="1" wrap="square" lIns="115184" tIns="115184" rIns="115184" bIns="115184" anchor="ctr" anchorCtr="0">
            <a:noAutofit/>
          </a:bodyPr>
          <a:lstStyle/>
          <a:p>
            <a:pPr algn="ctr"/>
            <a:r>
              <a:rPr lang="vi-VN" sz="8315" b="1" dirty="0">
                <a:latin typeface="UTM Avo" panose="02040603050506020204" pitchFamily="18"/>
              </a:rPr>
              <a:t>02</a:t>
            </a:r>
            <a:endParaRPr sz="2267" b="1" dirty="0">
              <a:latin typeface="UTM Avo" panose="02040603050506020204" pitchFamily="18"/>
            </a:endParaRPr>
          </a:p>
        </p:txBody>
      </p:sp>
      <p:sp>
        <p:nvSpPr>
          <p:cNvPr id="3" name="Google Shape;592;p11">
            <a:extLst>
              <a:ext uri="{FF2B5EF4-FFF2-40B4-BE49-F238E27FC236}">
                <a16:creationId xmlns:a16="http://schemas.microsoft.com/office/drawing/2014/main" id="{B9B93370-FC35-D59D-B9E7-62C60F9B99DB}"/>
              </a:ext>
            </a:extLst>
          </p:cNvPr>
          <p:cNvSpPr txBox="1"/>
          <p:nvPr/>
        </p:nvSpPr>
        <p:spPr>
          <a:xfrm>
            <a:off x="1640993" y="3977067"/>
            <a:ext cx="8910013" cy="1362772"/>
          </a:xfrm>
          <a:prstGeom prst="rect">
            <a:avLst/>
          </a:prstGeom>
          <a:noFill/>
          <a:ln>
            <a:noFill/>
          </a:ln>
        </p:spPr>
        <p:txBody>
          <a:bodyPr spcFirstLastPara="1" wrap="square" lIns="115184" tIns="57576" rIns="115184" bIns="57576" anchor="t" anchorCtr="0">
            <a:spAutoFit/>
          </a:bodyPr>
          <a:lstStyle/>
          <a:p>
            <a:pPr algn="ctr">
              <a:lnSpc>
                <a:spcPct val="150000"/>
              </a:lnSpc>
            </a:pPr>
            <a:r>
              <a:rPr lang="vi-VN" sz="5400" b="1" dirty="0">
                <a:latin typeface="UTM Avo" panose="02040603050506020204" pitchFamily="18"/>
              </a:rPr>
              <a:t>TRÌNH BÀY VÀ TRAO ĐỔI</a:t>
            </a:r>
            <a:endParaRPr sz="2800" b="1" dirty="0">
              <a:latin typeface="UTM Avo" panose="02040603050506020204" pitchFamily="18"/>
            </a:endParaRPr>
          </a:p>
        </p:txBody>
      </p:sp>
      <p:sp>
        <p:nvSpPr>
          <p:cNvPr id="6" name="Freeform 13">
            <a:extLst>
              <a:ext uri="{FF2B5EF4-FFF2-40B4-BE49-F238E27FC236}">
                <a16:creationId xmlns:a16="http://schemas.microsoft.com/office/drawing/2014/main" id="{BD0AFF9F-2D5A-290D-FDC5-6DE5AE5DB39E}"/>
              </a:ext>
            </a:extLst>
          </p:cNvPr>
          <p:cNvSpPr/>
          <p:nvPr/>
        </p:nvSpPr>
        <p:spPr>
          <a:xfrm>
            <a:off x="9126501" y="985899"/>
            <a:ext cx="2165728" cy="2273188"/>
          </a:xfrm>
          <a:custGeom>
            <a:avLst/>
            <a:gdLst/>
            <a:ahLst/>
            <a:cxnLst/>
            <a:rect l="l" t="t" r="r" b="b"/>
            <a:pathLst>
              <a:path w="2181074" h="2289295">
                <a:moveTo>
                  <a:pt x="0" y="0"/>
                </a:moveTo>
                <a:lnTo>
                  <a:pt x="2181074" y="0"/>
                </a:lnTo>
                <a:lnTo>
                  <a:pt x="2181074" y="2289296"/>
                </a:lnTo>
                <a:lnTo>
                  <a:pt x="0" y="22892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20">
            <a:extLst>
              <a:ext uri="{FF2B5EF4-FFF2-40B4-BE49-F238E27FC236}">
                <a16:creationId xmlns:a16="http://schemas.microsoft.com/office/drawing/2014/main" id="{BDE1C151-DAF2-C433-DCD0-B06F07DEDFED}"/>
              </a:ext>
            </a:extLst>
          </p:cNvPr>
          <p:cNvSpPr/>
          <p:nvPr/>
        </p:nvSpPr>
        <p:spPr>
          <a:xfrm>
            <a:off x="140624" y="4800999"/>
            <a:ext cx="1500369" cy="1919077"/>
          </a:xfrm>
          <a:custGeom>
            <a:avLst/>
            <a:gdLst/>
            <a:ahLst/>
            <a:cxnLst/>
            <a:rect l="l" t="t" r="r" b="b"/>
            <a:pathLst>
              <a:path w="1500369" h="1919077">
                <a:moveTo>
                  <a:pt x="0" y="0"/>
                </a:moveTo>
                <a:lnTo>
                  <a:pt x="1500369" y="0"/>
                </a:lnTo>
                <a:lnTo>
                  <a:pt x="1500369" y="1919077"/>
                </a:lnTo>
                <a:lnTo>
                  <a:pt x="0" y="191907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417113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3E9E5A-0AEE-9F45-95EC-9C21430151D0}"/>
            </a:ext>
          </a:extLst>
        </p:cNvPr>
        <p:cNvGrpSpPr/>
        <p:nvPr/>
      </p:nvGrpSpPr>
      <p:grpSpPr>
        <a:xfrm>
          <a:off x="0" y="0"/>
          <a:ext cx="0" cy="0"/>
          <a:chOff x="0" y="0"/>
          <a:chExt cx="0" cy="0"/>
        </a:xfrm>
      </p:grpSpPr>
      <p:sp>
        <p:nvSpPr>
          <p:cNvPr id="2" name="Google Shape;597;p12">
            <a:extLst>
              <a:ext uri="{FF2B5EF4-FFF2-40B4-BE49-F238E27FC236}">
                <a16:creationId xmlns:a16="http://schemas.microsoft.com/office/drawing/2014/main" id="{7CEFD470-840E-1B1F-24EC-4BB80AE5337A}"/>
              </a:ext>
            </a:extLst>
          </p:cNvPr>
          <p:cNvSpPr txBox="1"/>
          <p:nvPr/>
        </p:nvSpPr>
        <p:spPr>
          <a:xfrm>
            <a:off x="1725024" y="1478081"/>
            <a:ext cx="9303537" cy="762607"/>
          </a:xfrm>
          <a:prstGeom prst="rect">
            <a:avLst/>
          </a:prstGeom>
          <a:noFill/>
          <a:ln>
            <a:noFill/>
          </a:ln>
        </p:spPr>
        <p:txBody>
          <a:bodyPr spcFirstLastPara="1" wrap="square" lIns="115184" tIns="57576" rIns="115184" bIns="57576" anchor="t" anchorCtr="0">
            <a:spAutoFit/>
          </a:bodyPr>
          <a:lstStyle/>
          <a:p>
            <a:pPr algn="ctr">
              <a:lnSpc>
                <a:spcPct val="150000"/>
              </a:lnSpc>
            </a:pPr>
            <a:r>
              <a:rPr lang="vi-VN" sz="2800" b="1" dirty="0">
                <a:solidFill>
                  <a:schemeClr val="tx1"/>
                </a:solidFill>
                <a:latin typeface="UTM Avo" panose="02040603050506020204" pitchFamily="18"/>
              </a:rPr>
              <a:t>Nhiệm vụ 1: Trao đổi trong nhóm</a:t>
            </a:r>
            <a:endParaRPr sz="1800" b="1" dirty="0">
              <a:solidFill>
                <a:schemeClr val="tx1"/>
              </a:solidFill>
              <a:latin typeface="UTM Avo" panose="02040603050506020204" pitchFamily="18"/>
            </a:endParaRPr>
          </a:p>
        </p:txBody>
      </p:sp>
      <p:sp>
        <p:nvSpPr>
          <p:cNvPr id="3" name="Google Shape;598;p12">
            <a:extLst>
              <a:ext uri="{FF2B5EF4-FFF2-40B4-BE49-F238E27FC236}">
                <a16:creationId xmlns:a16="http://schemas.microsoft.com/office/drawing/2014/main" id="{ED1D28E4-96D3-680A-A343-B73002E9FC89}"/>
              </a:ext>
            </a:extLst>
          </p:cNvPr>
          <p:cNvSpPr/>
          <p:nvPr/>
        </p:nvSpPr>
        <p:spPr>
          <a:xfrm>
            <a:off x="994066" y="2376514"/>
            <a:ext cx="4945565" cy="808518"/>
          </a:xfrm>
          <a:prstGeom prst="homePlate">
            <a:avLst>
              <a:gd name="adj" fmla="val 50000"/>
            </a:avLst>
          </a:prstGeom>
          <a:solidFill>
            <a:srgbClr val="FED112"/>
          </a:solidFill>
          <a:ln>
            <a:noFill/>
          </a:ln>
          <a:effectLst>
            <a:outerShdw blurRad="50800" dist="38100" dir="5400000" algn="t" rotWithShape="0">
              <a:srgbClr val="000000">
                <a:alpha val="40000"/>
              </a:srgbClr>
            </a:outerShdw>
          </a:effectLst>
        </p:spPr>
        <p:txBody>
          <a:bodyPr spcFirstLastPara="1" wrap="square" lIns="115184" tIns="57576" rIns="115184" bIns="57576" anchor="ctr" anchorCtr="0">
            <a:noAutofit/>
          </a:bodyPr>
          <a:lstStyle/>
          <a:p>
            <a:pPr algn="ctr">
              <a:buClr>
                <a:srgbClr val="FFFFFF"/>
              </a:buClr>
              <a:buSzPts val="2000"/>
            </a:pPr>
            <a:r>
              <a:rPr lang="vi-VN" sz="2400" b="1" dirty="0">
                <a:solidFill>
                  <a:schemeClr val="tx1"/>
                </a:solidFill>
                <a:latin typeface="UTM Avo" panose="02040603050506020204" pitchFamily="18"/>
              </a:rPr>
              <a:t>PHẦN GỢI Ý</a:t>
            </a:r>
            <a:endParaRPr sz="2400" b="1" dirty="0">
              <a:solidFill>
                <a:schemeClr val="tx1"/>
              </a:solidFill>
              <a:latin typeface="UTM Avo" panose="02040603050506020204" pitchFamily="18"/>
            </a:endParaRPr>
          </a:p>
        </p:txBody>
      </p:sp>
      <p:grpSp>
        <p:nvGrpSpPr>
          <p:cNvPr id="4" name="Google Shape;599;p12">
            <a:extLst>
              <a:ext uri="{FF2B5EF4-FFF2-40B4-BE49-F238E27FC236}">
                <a16:creationId xmlns:a16="http://schemas.microsoft.com/office/drawing/2014/main" id="{FAD0DA85-A9A2-6EFA-9FB3-5A54C6637765}"/>
              </a:ext>
            </a:extLst>
          </p:cNvPr>
          <p:cNvGrpSpPr/>
          <p:nvPr/>
        </p:nvGrpSpPr>
        <p:grpSpPr>
          <a:xfrm>
            <a:off x="994066" y="3449754"/>
            <a:ext cx="4945565" cy="2954543"/>
            <a:chOff x="519431" y="2184988"/>
            <a:chExt cx="2501355" cy="2345106"/>
          </a:xfrm>
        </p:grpSpPr>
        <p:grpSp>
          <p:nvGrpSpPr>
            <p:cNvPr id="5" name="Google Shape;600;p12">
              <a:extLst>
                <a:ext uri="{FF2B5EF4-FFF2-40B4-BE49-F238E27FC236}">
                  <a16:creationId xmlns:a16="http://schemas.microsoft.com/office/drawing/2014/main" id="{0BCF43FC-B118-200A-BB07-183EFA2CE2AD}"/>
                </a:ext>
              </a:extLst>
            </p:cNvPr>
            <p:cNvGrpSpPr/>
            <p:nvPr/>
          </p:nvGrpSpPr>
          <p:grpSpPr>
            <a:xfrm>
              <a:off x="519431" y="2184988"/>
              <a:ext cx="2501355" cy="2345106"/>
              <a:chOff x="343773" y="2324439"/>
              <a:chExt cx="2119087" cy="2566085"/>
            </a:xfrm>
          </p:grpSpPr>
          <p:sp>
            <p:nvSpPr>
              <p:cNvPr id="7" name="Google Shape;601;p12">
                <a:extLst>
                  <a:ext uri="{FF2B5EF4-FFF2-40B4-BE49-F238E27FC236}">
                    <a16:creationId xmlns:a16="http://schemas.microsoft.com/office/drawing/2014/main" id="{9C0F178F-BBE7-3EDF-9006-E46EAAC1C078}"/>
                  </a:ext>
                </a:extLst>
              </p:cNvPr>
              <p:cNvSpPr/>
              <p:nvPr/>
            </p:nvSpPr>
            <p:spPr>
              <a:xfrm>
                <a:off x="416346" y="2442407"/>
                <a:ext cx="2046514" cy="2448117"/>
              </a:xfrm>
              <a:prstGeom prst="round2DiagRect">
                <a:avLst>
                  <a:gd name="adj1" fmla="val 16667"/>
                  <a:gd name="adj2" fmla="val 0"/>
                </a:avLst>
              </a:prstGeom>
              <a:noFill/>
              <a:ln w="19050" cap="flat" cmpd="sng">
                <a:solidFill>
                  <a:srgbClr val="C24C2B"/>
                </a:solidFill>
                <a:prstDash val="dash"/>
                <a:round/>
                <a:headEnd type="none" w="sm" len="sm"/>
                <a:tailEnd type="none" w="sm" len="sm"/>
              </a:ln>
            </p:spPr>
            <p:txBody>
              <a:bodyPr spcFirstLastPara="1" wrap="square" lIns="115184" tIns="57576" rIns="115184" bIns="57576" anchor="ctr" anchorCtr="0">
                <a:noAutofit/>
              </a:bodyPr>
              <a:lstStyle/>
              <a:p>
                <a:pPr algn="ctr">
                  <a:buSzPts val="2000"/>
                </a:pPr>
                <a:endParaRPr sz="2400" dirty="0">
                  <a:solidFill>
                    <a:srgbClr val="EBE0DD"/>
                  </a:solidFill>
                  <a:latin typeface="UTM Avo" panose="02040603050506020204" pitchFamily="18"/>
                </a:endParaRPr>
              </a:p>
            </p:txBody>
          </p:sp>
          <p:sp>
            <p:nvSpPr>
              <p:cNvPr id="8" name="Google Shape;602;p12">
                <a:extLst>
                  <a:ext uri="{FF2B5EF4-FFF2-40B4-BE49-F238E27FC236}">
                    <a16:creationId xmlns:a16="http://schemas.microsoft.com/office/drawing/2014/main" id="{951DEBE1-7632-1F86-D117-78F1838C0CC5}"/>
                  </a:ext>
                </a:extLst>
              </p:cNvPr>
              <p:cNvSpPr/>
              <p:nvPr/>
            </p:nvSpPr>
            <p:spPr>
              <a:xfrm>
                <a:off x="343773" y="2324439"/>
                <a:ext cx="2046514" cy="2448117"/>
              </a:xfrm>
              <a:prstGeom prst="round2DiagRect">
                <a:avLst>
                  <a:gd name="adj1" fmla="val 16667"/>
                  <a:gd name="adj2" fmla="val 0"/>
                </a:avLst>
              </a:prstGeom>
              <a:solidFill>
                <a:srgbClr val="FAE9EB"/>
              </a:solidFill>
              <a:ln>
                <a:noFill/>
              </a:ln>
            </p:spPr>
            <p:txBody>
              <a:bodyPr spcFirstLastPara="1" wrap="square" lIns="115184" tIns="57576" rIns="115184" bIns="57576" anchor="ctr" anchorCtr="0">
                <a:noAutofit/>
              </a:bodyPr>
              <a:lstStyle/>
              <a:p>
                <a:pPr algn="ctr">
                  <a:buSzPts val="2000"/>
                </a:pPr>
                <a:endParaRPr sz="2400" dirty="0">
                  <a:solidFill>
                    <a:srgbClr val="EBE0DD"/>
                  </a:solidFill>
                  <a:latin typeface="UTM Avo" panose="02040603050506020204" pitchFamily="18"/>
                </a:endParaRPr>
              </a:p>
            </p:txBody>
          </p:sp>
        </p:grpSp>
        <p:sp>
          <p:nvSpPr>
            <p:cNvPr id="6" name="Google Shape;603;p12">
              <a:extLst>
                <a:ext uri="{FF2B5EF4-FFF2-40B4-BE49-F238E27FC236}">
                  <a16:creationId xmlns:a16="http://schemas.microsoft.com/office/drawing/2014/main" id="{94D3C12E-6B26-900E-34FA-143E9652AF56}"/>
                </a:ext>
              </a:extLst>
            </p:cNvPr>
            <p:cNvSpPr txBox="1"/>
            <p:nvPr/>
          </p:nvSpPr>
          <p:spPr>
            <a:xfrm>
              <a:off x="605096" y="2413151"/>
              <a:ext cx="2208874" cy="1851188"/>
            </a:xfrm>
            <a:prstGeom prst="rect">
              <a:avLst/>
            </a:prstGeom>
            <a:noFill/>
            <a:ln>
              <a:noFill/>
            </a:ln>
          </p:spPr>
          <p:txBody>
            <a:bodyPr spcFirstLastPara="1" wrap="square" lIns="115184" tIns="57576" rIns="115184" bIns="57576" anchor="t" anchorCtr="0">
              <a:spAutoFit/>
            </a:bodyPr>
            <a:lstStyle/>
            <a:p>
              <a:pPr algn="ctr">
                <a:lnSpc>
                  <a:spcPct val="150000"/>
                </a:lnSpc>
                <a:buSzPts val="2000"/>
              </a:pPr>
              <a:r>
                <a:rPr lang="vi-VN" sz="2400" dirty="0">
                  <a:latin typeface="UTM Avo" panose="02040603050506020204" pitchFamily="18"/>
                </a:rPr>
                <a:t>Với </a:t>
              </a:r>
              <a:r>
                <a:rPr lang="vi-VN" sz="2400" b="1" dirty="0">
                  <a:latin typeface="UTM Avo" panose="02040603050506020204" pitchFamily="18"/>
                </a:rPr>
                <a:t>đề 1</a:t>
              </a:r>
              <a:r>
                <a:rPr lang="vi-VN" sz="2400" dirty="0">
                  <a:latin typeface="UTM Avo" panose="02040603050506020204" pitchFamily="18"/>
                </a:rPr>
                <a:t>: Giới thiệu về cách con người chinh phục bầu trời. Nêu một số đặc điểm của hình thức đó.</a:t>
              </a:r>
              <a:endParaRPr sz="2000" dirty="0">
                <a:latin typeface="UTM Avo" panose="02040603050506020204" pitchFamily="18"/>
              </a:endParaRPr>
            </a:p>
          </p:txBody>
        </p:sp>
      </p:grpSp>
      <p:grpSp>
        <p:nvGrpSpPr>
          <p:cNvPr id="9" name="Google Shape;604;p12">
            <a:extLst>
              <a:ext uri="{FF2B5EF4-FFF2-40B4-BE49-F238E27FC236}">
                <a16:creationId xmlns:a16="http://schemas.microsoft.com/office/drawing/2014/main" id="{238640EE-E1AA-0158-2B4E-A91E66025277}"/>
              </a:ext>
            </a:extLst>
          </p:cNvPr>
          <p:cNvGrpSpPr/>
          <p:nvPr/>
        </p:nvGrpSpPr>
        <p:grpSpPr>
          <a:xfrm>
            <a:off x="6608813" y="3459619"/>
            <a:ext cx="4419748" cy="2955272"/>
            <a:chOff x="3247441" y="2217488"/>
            <a:chExt cx="2583402" cy="2345684"/>
          </a:xfrm>
        </p:grpSpPr>
        <p:grpSp>
          <p:nvGrpSpPr>
            <p:cNvPr id="10" name="Google Shape;605;p12">
              <a:extLst>
                <a:ext uri="{FF2B5EF4-FFF2-40B4-BE49-F238E27FC236}">
                  <a16:creationId xmlns:a16="http://schemas.microsoft.com/office/drawing/2014/main" id="{CCD22263-E9EB-9F85-2E37-E81B6DA83E90}"/>
                </a:ext>
              </a:extLst>
            </p:cNvPr>
            <p:cNvGrpSpPr/>
            <p:nvPr/>
          </p:nvGrpSpPr>
          <p:grpSpPr>
            <a:xfrm>
              <a:off x="3247441" y="2217488"/>
              <a:ext cx="2583402" cy="2345684"/>
              <a:chOff x="3506540" y="2376240"/>
              <a:chExt cx="2119086" cy="2566633"/>
            </a:xfrm>
          </p:grpSpPr>
          <p:sp>
            <p:nvSpPr>
              <p:cNvPr id="12" name="Google Shape;606;p12">
                <a:extLst>
                  <a:ext uri="{FF2B5EF4-FFF2-40B4-BE49-F238E27FC236}">
                    <a16:creationId xmlns:a16="http://schemas.microsoft.com/office/drawing/2014/main" id="{939911A2-D6F6-8EC1-326D-A87EB06B0D67}"/>
                  </a:ext>
                </a:extLst>
              </p:cNvPr>
              <p:cNvSpPr/>
              <p:nvPr/>
            </p:nvSpPr>
            <p:spPr>
              <a:xfrm>
                <a:off x="3579112" y="2510542"/>
                <a:ext cx="2046514" cy="2432331"/>
              </a:xfrm>
              <a:prstGeom prst="round2DiagRect">
                <a:avLst>
                  <a:gd name="adj1" fmla="val 16667"/>
                  <a:gd name="adj2" fmla="val 0"/>
                </a:avLst>
              </a:prstGeom>
              <a:noFill/>
              <a:ln w="19050" cap="flat" cmpd="sng">
                <a:solidFill>
                  <a:srgbClr val="C24C2B"/>
                </a:solidFill>
                <a:prstDash val="dash"/>
                <a:round/>
                <a:headEnd type="none" w="sm" len="sm"/>
                <a:tailEnd type="none" w="sm" len="sm"/>
              </a:ln>
            </p:spPr>
            <p:txBody>
              <a:bodyPr spcFirstLastPara="1" wrap="square" lIns="115184" tIns="57576" rIns="115184" bIns="57576" anchor="ctr" anchorCtr="0">
                <a:noAutofit/>
              </a:bodyPr>
              <a:lstStyle/>
              <a:p>
                <a:pPr algn="ctr">
                  <a:buSzPts val="2000"/>
                </a:pPr>
                <a:endParaRPr sz="2400" dirty="0">
                  <a:solidFill>
                    <a:srgbClr val="EBE0DD"/>
                  </a:solidFill>
                  <a:latin typeface="UTM Avo" panose="02040603050506020204" pitchFamily="18"/>
                </a:endParaRPr>
              </a:p>
            </p:txBody>
          </p:sp>
          <p:sp>
            <p:nvSpPr>
              <p:cNvPr id="13" name="Google Shape;607;p12">
                <a:extLst>
                  <a:ext uri="{FF2B5EF4-FFF2-40B4-BE49-F238E27FC236}">
                    <a16:creationId xmlns:a16="http://schemas.microsoft.com/office/drawing/2014/main" id="{EB3B377B-8683-351C-1136-8462B4394D23}"/>
                  </a:ext>
                </a:extLst>
              </p:cNvPr>
              <p:cNvSpPr/>
              <p:nvPr/>
            </p:nvSpPr>
            <p:spPr>
              <a:xfrm>
                <a:off x="3506540" y="2376240"/>
                <a:ext cx="2046514" cy="2432331"/>
              </a:xfrm>
              <a:prstGeom prst="round2DiagRect">
                <a:avLst>
                  <a:gd name="adj1" fmla="val 16667"/>
                  <a:gd name="adj2" fmla="val 0"/>
                </a:avLst>
              </a:prstGeom>
              <a:solidFill>
                <a:srgbClr val="FAE9EB"/>
              </a:solidFill>
              <a:ln>
                <a:noFill/>
              </a:ln>
            </p:spPr>
            <p:txBody>
              <a:bodyPr spcFirstLastPara="1" wrap="square" lIns="115184" tIns="57576" rIns="115184" bIns="57576" anchor="ctr" anchorCtr="0">
                <a:noAutofit/>
              </a:bodyPr>
              <a:lstStyle/>
              <a:p>
                <a:pPr algn="ctr">
                  <a:buSzPts val="2000"/>
                </a:pPr>
                <a:endParaRPr sz="2400" dirty="0">
                  <a:solidFill>
                    <a:srgbClr val="EBE0DD"/>
                  </a:solidFill>
                  <a:latin typeface="UTM Avo" panose="02040603050506020204" pitchFamily="18"/>
                </a:endParaRPr>
              </a:p>
            </p:txBody>
          </p:sp>
        </p:grpSp>
        <p:sp>
          <p:nvSpPr>
            <p:cNvPr id="11" name="Google Shape;608;p12">
              <a:extLst>
                <a:ext uri="{FF2B5EF4-FFF2-40B4-BE49-F238E27FC236}">
                  <a16:creationId xmlns:a16="http://schemas.microsoft.com/office/drawing/2014/main" id="{CA42FB19-23C4-CD43-91FE-003D4DDB09BF}"/>
                </a:ext>
              </a:extLst>
            </p:cNvPr>
            <p:cNvSpPr txBox="1"/>
            <p:nvPr/>
          </p:nvSpPr>
          <p:spPr>
            <a:xfrm>
              <a:off x="3377443" y="2622574"/>
              <a:ext cx="2234924" cy="1411464"/>
            </a:xfrm>
            <a:prstGeom prst="rect">
              <a:avLst/>
            </a:prstGeom>
            <a:noFill/>
            <a:ln>
              <a:noFill/>
            </a:ln>
          </p:spPr>
          <p:txBody>
            <a:bodyPr spcFirstLastPara="1" wrap="square" lIns="115184" tIns="57576" rIns="115184" bIns="57576" anchor="t" anchorCtr="0">
              <a:spAutoFit/>
            </a:bodyPr>
            <a:lstStyle/>
            <a:p>
              <a:pPr algn="ctr">
                <a:lnSpc>
                  <a:spcPct val="150000"/>
                </a:lnSpc>
                <a:buSzPts val="2000"/>
              </a:pPr>
              <a:r>
                <a:rPr lang="vi-VN" sz="2400" dirty="0">
                  <a:latin typeface="UTM Avo" panose="02040603050506020204" pitchFamily="18"/>
                </a:rPr>
                <a:t>Với </a:t>
              </a:r>
              <a:r>
                <a:rPr lang="vi-VN" sz="2400" b="1" dirty="0">
                  <a:latin typeface="UTM Avo" panose="02040603050506020204" pitchFamily="18"/>
                </a:rPr>
                <a:t>đề 2</a:t>
              </a:r>
              <a:r>
                <a:rPr lang="vi-VN" sz="2400" dirty="0">
                  <a:latin typeface="UTM Avo" panose="02040603050506020204" pitchFamily="18"/>
                </a:rPr>
                <a:t>: Nêu tác dụng của việc chinh phục bầu trời. </a:t>
              </a:r>
              <a:endParaRPr sz="2400" dirty="0">
                <a:latin typeface="UTM Avo" panose="02040603050506020204" pitchFamily="18"/>
              </a:endParaRPr>
            </a:p>
          </p:txBody>
        </p:sp>
      </p:grpSp>
    </p:spTree>
    <p:extLst>
      <p:ext uri="{BB962C8B-B14F-4D97-AF65-F5344CB8AC3E}">
        <p14:creationId xmlns:p14="http://schemas.microsoft.com/office/powerpoint/2010/main" val="367532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82A529-BEB3-333C-9E6F-3A881E1A6F70}"/>
            </a:ext>
          </a:extLst>
        </p:cNvPr>
        <p:cNvGrpSpPr/>
        <p:nvPr/>
      </p:nvGrpSpPr>
      <p:grpSpPr>
        <a:xfrm>
          <a:off x="0" y="0"/>
          <a:ext cx="0" cy="0"/>
          <a:chOff x="0" y="0"/>
          <a:chExt cx="0" cy="0"/>
        </a:xfrm>
      </p:grpSpPr>
      <p:sp>
        <p:nvSpPr>
          <p:cNvPr id="2" name="Google Shape;613;p13">
            <a:extLst>
              <a:ext uri="{FF2B5EF4-FFF2-40B4-BE49-F238E27FC236}">
                <a16:creationId xmlns:a16="http://schemas.microsoft.com/office/drawing/2014/main" id="{FC4CDEAC-5F6E-A576-C691-D3C800DC47DD}"/>
              </a:ext>
            </a:extLst>
          </p:cNvPr>
          <p:cNvSpPr txBox="1"/>
          <p:nvPr/>
        </p:nvSpPr>
        <p:spPr>
          <a:xfrm>
            <a:off x="1444231" y="1449419"/>
            <a:ext cx="9303537" cy="762607"/>
          </a:xfrm>
          <a:prstGeom prst="rect">
            <a:avLst/>
          </a:prstGeom>
          <a:noFill/>
          <a:ln>
            <a:noFill/>
          </a:ln>
        </p:spPr>
        <p:txBody>
          <a:bodyPr spcFirstLastPara="1" wrap="square" lIns="115184" tIns="57576" rIns="115184" bIns="57576" anchor="t" anchorCtr="0">
            <a:spAutoFit/>
          </a:bodyPr>
          <a:lstStyle/>
          <a:p>
            <a:pPr algn="ctr">
              <a:lnSpc>
                <a:spcPct val="150000"/>
              </a:lnSpc>
            </a:pPr>
            <a:r>
              <a:rPr lang="vi-VN" sz="2800" b="1" dirty="0">
                <a:solidFill>
                  <a:schemeClr val="tx1"/>
                </a:solidFill>
                <a:latin typeface="UTM Avo" panose="02040603050506020204" pitchFamily="18"/>
              </a:rPr>
              <a:t>Nhiệm vụ 2: Trao đổi trước lớp</a:t>
            </a:r>
            <a:endParaRPr sz="2800" b="1" dirty="0">
              <a:solidFill>
                <a:schemeClr val="tx1"/>
              </a:solidFill>
              <a:latin typeface="UTM Avo" panose="02040603050506020204" pitchFamily="18"/>
            </a:endParaRPr>
          </a:p>
        </p:txBody>
      </p:sp>
      <p:sp>
        <p:nvSpPr>
          <p:cNvPr id="3" name="Google Shape;614;p13">
            <a:extLst>
              <a:ext uri="{FF2B5EF4-FFF2-40B4-BE49-F238E27FC236}">
                <a16:creationId xmlns:a16="http://schemas.microsoft.com/office/drawing/2014/main" id="{7AB975D1-7294-0813-8ADD-97983D2FD7DB}"/>
              </a:ext>
            </a:extLst>
          </p:cNvPr>
          <p:cNvSpPr/>
          <p:nvPr/>
        </p:nvSpPr>
        <p:spPr>
          <a:xfrm>
            <a:off x="596358" y="2340949"/>
            <a:ext cx="2813249" cy="726315"/>
          </a:xfrm>
          <a:prstGeom prst="homePlate">
            <a:avLst>
              <a:gd name="adj" fmla="val 50000"/>
            </a:avLst>
          </a:prstGeom>
          <a:solidFill>
            <a:srgbClr val="FED112"/>
          </a:solidFill>
          <a:ln>
            <a:noFill/>
          </a:ln>
          <a:effectLst>
            <a:outerShdw blurRad="50800" dist="38100" dir="5400000" algn="t" rotWithShape="0">
              <a:srgbClr val="000000">
                <a:alpha val="40000"/>
              </a:srgbClr>
            </a:outerShdw>
          </a:effectLst>
        </p:spPr>
        <p:txBody>
          <a:bodyPr spcFirstLastPara="1" wrap="square" lIns="115184" tIns="57576" rIns="115184" bIns="57576" anchor="ctr" anchorCtr="0">
            <a:noAutofit/>
          </a:bodyPr>
          <a:lstStyle/>
          <a:p>
            <a:pPr algn="ctr">
              <a:buClr>
                <a:srgbClr val="FFFFFF"/>
              </a:buClr>
              <a:buSzPts val="2000"/>
            </a:pPr>
            <a:r>
              <a:rPr lang="vi-VN" sz="2400" b="1" dirty="0">
                <a:solidFill>
                  <a:sysClr val="windowText" lastClr="000000"/>
                </a:solidFill>
                <a:latin typeface="UTM Avo" panose="02040603050506020204" pitchFamily="18"/>
              </a:rPr>
              <a:t>ĐỀ 1</a:t>
            </a:r>
            <a:endParaRPr sz="2400" b="1" dirty="0">
              <a:solidFill>
                <a:sysClr val="windowText" lastClr="000000"/>
              </a:solidFill>
              <a:latin typeface="UTM Avo" panose="02040603050506020204" pitchFamily="18"/>
            </a:endParaRPr>
          </a:p>
        </p:txBody>
      </p:sp>
      <p:sp>
        <p:nvSpPr>
          <p:cNvPr id="4" name="Google Shape;615;p13">
            <a:extLst>
              <a:ext uri="{FF2B5EF4-FFF2-40B4-BE49-F238E27FC236}">
                <a16:creationId xmlns:a16="http://schemas.microsoft.com/office/drawing/2014/main" id="{74D6C5D1-3E90-2CF9-9053-E464C462C89B}"/>
              </a:ext>
            </a:extLst>
          </p:cNvPr>
          <p:cNvSpPr/>
          <p:nvPr/>
        </p:nvSpPr>
        <p:spPr>
          <a:xfrm>
            <a:off x="4148584" y="2340949"/>
            <a:ext cx="7447058" cy="4010591"/>
          </a:xfrm>
          <a:prstGeom prst="rect">
            <a:avLst/>
          </a:prstGeom>
          <a:solidFill>
            <a:schemeClr val="bg1"/>
          </a:solid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just">
              <a:lnSpc>
                <a:spcPct val="150000"/>
              </a:lnSpc>
              <a:buSzPts val="2000"/>
            </a:pPr>
            <a:r>
              <a:rPr lang="vi-VN" sz="2400" b="1" dirty="0">
                <a:latin typeface="UTM Avo" panose="02040603050506020204" pitchFamily="18"/>
              </a:rPr>
              <a:t>Hình 1: </a:t>
            </a:r>
            <a:r>
              <a:rPr lang="vi-VN" sz="2400" dirty="0">
                <a:latin typeface="UTM Avo" panose="02040603050506020204" pitchFamily="18"/>
              </a:rPr>
              <a:t>Dùng kính viễn vọng để khám phá bầu trời. Ở lớp 4, em đã học câu chuyện về nhà bác học Ga-li-lê. Ông đã chế tạo ra kính viễn vọng. Nhờ quan sát bầu trời bằng kính viễn vọng, ông hiểu: Trái Đất không phải là trung tâm của vũ trụ, đứng yên trong vũ trụ mà nó quay xung quanh Mặt Trời. </a:t>
            </a:r>
            <a:endParaRPr sz="2400" dirty="0">
              <a:solidFill>
                <a:schemeClr val="lt1"/>
              </a:solidFill>
              <a:latin typeface="UTM Avo" panose="02040603050506020204" pitchFamily="18"/>
            </a:endParaRPr>
          </a:p>
        </p:txBody>
      </p:sp>
      <p:pic>
        <p:nvPicPr>
          <p:cNvPr id="5" name="Google Shape;616;p13">
            <a:extLst>
              <a:ext uri="{FF2B5EF4-FFF2-40B4-BE49-F238E27FC236}">
                <a16:creationId xmlns:a16="http://schemas.microsoft.com/office/drawing/2014/main" id="{119531CB-3254-8B71-34E0-B542335D9EA2}"/>
              </a:ext>
            </a:extLst>
          </p:cNvPr>
          <p:cNvPicPr preferRelativeResize="0"/>
          <p:nvPr/>
        </p:nvPicPr>
        <p:blipFill rotWithShape="1">
          <a:blip r:embed="rId3">
            <a:alphaModFix/>
          </a:blip>
          <a:srcRect/>
          <a:stretch/>
        </p:blipFill>
        <p:spPr>
          <a:xfrm>
            <a:off x="596358" y="3196187"/>
            <a:ext cx="3111142" cy="3026430"/>
          </a:xfrm>
          <a:prstGeom prst="rect">
            <a:avLst/>
          </a:prstGeom>
          <a:noFill/>
          <a:ln>
            <a:noFill/>
          </a:ln>
        </p:spPr>
      </p:pic>
    </p:spTree>
    <p:extLst>
      <p:ext uri="{BB962C8B-B14F-4D97-AF65-F5344CB8AC3E}">
        <p14:creationId xmlns:p14="http://schemas.microsoft.com/office/powerpoint/2010/main" val="278697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12087A6-8B48-4088-4D12-86F9E5AF5F3C}"/>
            </a:ext>
          </a:extLst>
        </p:cNvPr>
        <p:cNvGrpSpPr/>
        <p:nvPr/>
      </p:nvGrpSpPr>
      <p:grpSpPr>
        <a:xfrm>
          <a:off x="0" y="0"/>
          <a:ext cx="0" cy="0"/>
          <a:chOff x="0" y="0"/>
          <a:chExt cx="0" cy="0"/>
        </a:xfrm>
      </p:grpSpPr>
      <p:sp>
        <p:nvSpPr>
          <p:cNvPr id="3" name="Google Shape;622;p14">
            <a:extLst>
              <a:ext uri="{FF2B5EF4-FFF2-40B4-BE49-F238E27FC236}">
                <a16:creationId xmlns:a16="http://schemas.microsoft.com/office/drawing/2014/main" id="{05EE91C8-7816-1EB7-69A6-711E8D84F9F3}"/>
              </a:ext>
            </a:extLst>
          </p:cNvPr>
          <p:cNvSpPr/>
          <p:nvPr/>
        </p:nvSpPr>
        <p:spPr>
          <a:xfrm>
            <a:off x="3945609" y="1870226"/>
            <a:ext cx="7600618" cy="2305963"/>
          </a:xfrm>
          <a:prstGeom prst="rect">
            <a:avLst/>
          </a:prstGeom>
          <a:solidFill>
            <a:schemeClr val="bg1"/>
          </a:solid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just">
              <a:lnSpc>
                <a:spcPct val="150000"/>
              </a:lnSpc>
              <a:buSzPts val="2000"/>
            </a:pPr>
            <a:r>
              <a:rPr lang="vi-VN" sz="2400" b="1" dirty="0">
                <a:latin typeface="UTM Avo" panose="02040603050506020204" pitchFamily="18"/>
              </a:rPr>
              <a:t>Hình 2: </a:t>
            </a:r>
            <a:r>
              <a:rPr lang="vi-VN" sz="2400" dirty="0">
                <a:latin typeface="UTM Avo" panose="02040603050506020204" pitchFamily="18"/>
              </a:rPr>
              <a:t>Dùng tàu vũ trụ để đưa con người bay lên vũ trụ. Trong ảnh là người đầu tiên trên thế giới bay lên vũ trụ (ngày 12-4-1961) – công dân Liên Xô Ga-ga-rin (Em đã học ở lớp 4). </a:t>
            </a:r>
            <a:endParaRPr sz="2400" dirty="0">
              <a:solidFill>
                <a:schemeClr val="lt1"/>
              </a:solidFill>
              <a:latin typeface="UTM Avo" panose="02040603050506020204" pitchFamily="18"/>
            </a:endParaRPr>
          </a:p>
        </p:txBody>
      </p:sp>
      <p:sp>
        <p:nvSpPr>
          <p:cNvPr id="4" name="Google Shape;623;p14">
            <a:extLst>
              <a:ext uri="{FF2B5EF4-FFF2-40B4-BE49-F238E27FC236}">
                <a16:creationId xmlns:a16="http://schemas.microsoft.com/office/drawing/2014/main" id="{54FFA585-7132-98AD-B225-A47D97966B78}"/>
              </a:ext>
            </a:extLst>
          </p:cNvPr>
          <p:cNvSpPr/>
          <p:nvPr/>
        </p:nvSpPr>
        <p:spPr>
          <a:xfrm>
            <a:off x="3945609" y="4342971"/>
            <a:ext cx="7600618" cy="2305963"/>
          </a:xfrm>
          <a:prstGeom prst="rect">
            <a:avLst/>
          </a:prstGeom>
          <a:solidFill>
            <a:schemeClr val="bg1"/>
          </a:solid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just">
              <a:lnSpc>
                <a:spcPct val="150000"/>
              </a:lnSpc>
              <a:buSzPts val="2000"/>
            </a:pPr>
            <a:r>
              <a:rPr lang="vi-VN" sz="2400" b="1" dirty="0">
                <a:latin typeface="UTM Avo" panose="02040603050506020204" pitchFamily="18"/>
              </a:rPr>
              <a:t>Hình 3: </a:t>
            </a:r>
            <a:r>
              <a:rPr lang="vi-VN" sz="2400" dirty="0">
                <a:latin typeface="UTM Avo" panose="02040603050506020204" pitchFamily="18"/>
              </a:rPr>
              <a:t>Dùng tàu vũ trụ để đưa con người bay lên Mặt Trăng. Trong ảnh là người đầu tiên đặt chân lên Mặt Trăng (ngày 20-7-1969) – công dân Mỹ Am-xtrông (hình ảnh này ở lớp 4). </a:t>
            </a:r>
            <a:endParaRPr sz="2400" dirty="0">
              <a:solidFill>
                <a:schemeClr val="lt1"/>
              </a:solidFill>
              <a:latin typeface="UTM Avo" panose="02040603050506020204" pitchFamily="18"/>
            </a:endParaRPr>
          </a:p>
        </p:txBody>
      </p:sp>
      <p:pic>
        <p:nvPicPr>
          <p:cNvPr id="5" name="Google Shape;624;p14">
            <a:extLst>
              <a:ext uri="{FF2B5EF4-FFF2-40B4-BE49-F238E27FC236}">
                <a16:creationId xmlns:a16="http://schemas.microsoft.com/office/drawing/2014/main" id="{531A4ABE-D5BC-9ACD-4C9B-0E1D45BF0262}"/>
              </a:ext>
            </a:extLst>
          </p:cNvPr>
          <p:cNvPicPr preferRelativeResize="0"/>
          <p:nvPr/>
        </p:nvPicPr>
        <p:blipFill rotWithShape="1">
          <a:blip r:embed="rId3">
            <a:alphaModFix/>
          </a:blip>
          <a:srcRect/>
          <a:stretch/>
        </p:blipFill>
        <p:spPr>
          <a:xfrm>
            <a:off x="645772" y="1939246"/>
            <a:ext cx="2575099" cy="2167924"/>
          </a:xfrm>
          <a:prstGeom prst="rect">
            <a:avLst/>
          </a:prstGeom>
          <a:noFill/>
          <a:ln>
            <a:noFill/>
          </a:ln>
        </p:spPr>
      </p:pic>
      <p:pic>
        <p:nvPicPr>
          <p:cNvPr id="6" name="Google Shape;625;p14">
            <a:extLst>
              <a:ext uri="{FF2B5EF4-FFF2-40B4-BE49-F238E27FC236}">
                <a16:creationId xmlns:a16="http://schemas.microsoft.com/office/drawing/2014/main" id="{9E4A2EE8-61D1-EDED-6B68-AA9AB7AC358A}"/>
              </a:ext>
            </a:extLst>
          </p:cNvPr>
          <p:cNvPicPr preferRelativeResize="0"/>
          <p:nvPr/>
        </p:nvPicPr>
        <p:blipFill rotWithShape="1">
          <a:blip r:embed="rId4">
            <a:alphaModFix/>
          </a:blip>
          <a:srcRect/>
          <a:stretch/>
        </p:blipFill>
        <p:spPr>
          <a:xfrm>
            <a:off x="645773" y="4342971"/>
            <a:ext cx="2575099" cy="2286511"/>
          </a:xfrm>
          <a:prstGeom prst="rect">
            <a:avLst/>
          </a:prstGeom>
          <a:noFill/>
          <a:ln>
            <a:noFill/>
          </a:ln>
        </p:spPr>
      </p:pic>
    </p:spTree>
    <p:extLst>
      <p:ext uri="{BB962C8B-B14F-4D97-AF65-F5344CB8AC3E}">
        <p14:creationId xmlns:p14="http://schemas.microsoft.com/office/powerpoint/2010/main" val="274016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BEC2B5-A108-6595-AAEE-EE4FF2611813}"/>
            </a:ext>
          </a:extLst>
        </p:cNvPr>
        <p:cNvGrpSpPr/>
        <p:nvPr/>
      </p:nvGrpSpPr>
      <p:grpSpPr>
        <a:xfrm>
          <a:off x="0" y="0"/>
          <a:ext cx="0" cy="0"/>
          <a:chOff x="0" y="0"/>
          <a:chExt cx="0" cy="0"/>
        </a:xfrm>
      </p:grpSpPr>
      <p:sp>
        <p:nvSpPr>
          <p:cNvPr id="8" name="Google Shape;633;p15">
            <a:extLst>
              <a:ext uri="{FF2B5EF4-FFF2-40B4-BE49-F238E27FC236}">
                <a16:creationId xmlns:a16="http://schemas.microsoft.com/office/drawing/2014/main" id="{23F3B7B7-9E05-F6FA-6106-E8A0D9543DB6}"/>
              </a:ext>
            </a:extLst>
          </p:cNvPr>
          <p:cNvSpPr/>
          <p:nvPr/>
        </p:nvSpPr>
        <p:spPr>
          <a:xfrm>
            <a:off x="5073848" y="2529140"/>
            <a:ext cx="6467973" cy="3105676"/>
          </a:xfrm>
          <a:prstGeom prst="rect">
            <a:avLst/>
          </a:prstGeom>
          <a:solidFill>
            <a:schemeClr val="bg1"/>
          </a:solid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just">
              <a:lnSpc>
                <a:spcPct val="150000"/>
              </a:lnSpc>
              <a:buSzPts val="2000"/>
            </a:pPr>
            <a:r>
              <a:rPr lang="vi-VN" sz="2520" b="1" dirty="0">
                <a:latin typeface="UTM Avo" panose="02040603050506020204" pitchFamily="18"/>
              </a:rPr>
              <a:t>Hình 4: </a:t>
            </a:r>
            <a:r>
              <a:rPr lang="vi-VN" sz="2520" dirty="0">
                <a:latin typeface="UTM Avo" panose="02040603050506020204" pitchFamily="18"/>
              </a:rPr>
              <a:t>Dùng máy bay để bay lên bầu trời, làm phương tiện giao thông, phun thuốc hỗ trợ trồng trọt, phun nước chống cháy rừng,… (Em đã biết hình ảnh này ở lớp 4). </a:t>
            </a:r>
            <a:endParaRPr sz="2520" dirty="0">
              <a:solidFill>
                <a:schemeClr val="lt1"/>
              </a:solidFill>
              <a:latin typeface="UTM Avo" panose="02040603050506020204" pitchFamily="18"/>
            </a:endParaRPr>
          </a:p>
        </p:txBody>
      </p:sp>
      <p:pic>
        <p:nvPicPr>
          <p:cNvPr id="9" name="Google Shape;634;p15">
            <a:extLst>
              <a:ext uri="{FF2B5EF4-FFF2-40B4-BE49-F238E27FC236}">
                <a16:creationId xmlns:a16="http://schemas.microsoft.com/office/drawing/2014/main" id="{6C47E368-FC06-C607-BF83-EC1FEDADCAD2}"/>
              </a:ext>
            </a:extLst>
          </p:cNvPr>
          <p:cNvPicPr preferRelativeResize="0"/>
          <p:nvPr/>
        </p:nvPicPr>
        <p:blipFill rotWithShape="1">
          <a:blip r:embed="rId3">
            <a:alphaModFix/>
          </a:blip>
          <a:srcRect/>
          <a:stretch/>
        </p:blipFill>
        <p:spPr>
          <a:xfrm>
            <a:off x="796483" y="2529140"/>
            <a:ext cx="3791807" cy="3124578"/>
          </a:xfrm>
          <a:prstGeom prst="rect">
            <a:avLst/>
          </a:prstGeom>
          <a:noFill/>
          <a:ln>
            <a:noFill/>
          </a:ln>
        </p:spPr>
      </p:pic>
    </p:spTree>
    <p:extLst>
      <p:ext uri="{BB962C8B-B14F-4D97-AF65-F5344CB8AC3E}">
        <p14:creationId xmlns:p14="http://schemas.microsoft.com/office/powerpoint/2010/main" val="328825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612127-24AB-95F0-9A49-053F6610AD32}"/>
            </a:ext>
          </a:extLst>
        </p:cNvPr>
        <p:cNvGrpSpPr/>
        <p:nvPr/>
      </p:nvGrpSpPr>
      <p:grpSpPr>
        <a:xfrm>
          <a:off x="0" y="0"/>
          <a:ext cx="0" cy="0"/>
          <a:chOff x="0" y="0"/>
          <a:chExt cx="0" cy="0"/>
        </a:xfrm>
      </p:grpSpPr>
      <p:sp>
        <p:nvSpPr>
          <p:cNvPr id="2" name="Google Shape;639;p16">
            <a:extLst>
              <a:ext uri="{FF2B5EF4-FFF2-40B4-BE49-F238E27FC236}">
                <a16:creationId xmlns:a16="http://schemas.microsoft.com/office/drawing/2014/main" id="{14FA7C3B-E43E-5003-75E9-5A18174E4070}"/>
              </a:ext>
            </a:extLst>
          </p:cNvPr>
          <p:cNvSpPr txBox="1"/>
          <p:nvPr/>
        </p:nvSpPr>
        <p:spPr>
          <a:xfrm>
            <a:off x="1444231" y="1038048"/>
            <a:ext cx="9303537" cy="670274"/>
          </a:xfrm>
          <a:prstGeom prst="rect">
            <a:avLst/>
          </a:prstGeom>
          <a:noFill/>
          <a:ln>
            <a:noFill/>
          </a:ln>
        </p:spPr>
        <p:txBody>
          <a:bodyPr spcFirstLastPara="1" wrap="square" lIns="115184" tIns="57576" rIns="115184" bIns="57576" anchor="t" anchorCtr="0">
            <a:spAutoFit/>
          </a:bodyPr>
          <a:lstStyle/>
          <a:p>
            <a:pPr algn="ctr">
              <a:lnSpc>
                <a:spcPct val="150000"/>
              </a:lnSpc>
            </a:pPr>
            <a:r>
              <a:rPr lang="vi-VN" sz="2400" b="1" dirty="0">
                <a:solidFill>
                  <a:schemeClr val="tx1"/>
                </a:solidFill>
                <a:latin typeface="UTM Avo" panose="02040603050506020204" pitchFamily="18"/>
              </a:rPr>
              <a:t>Nhiệm vụ 2: Trao đổi trước lớp</a:t>
            </a:r>
            <a:endParaRPr sz="2400" b="1" dirty="0">
              <a:solidFill>
                <a:schemeClr val="tx1"/>
              </a:solidFill>
              <a:latin typeface="UTM Avo" panose="02040603050506020204" pitchFamily="18"/>
            </a:endParaRPr>
          </a:p>
        </p:txBody>
      </p:sp>
      <p:sp>
        <p:nvSpPr>
          <p:cNvPr id="3" name="Google Shape;640;p16">
            <a:extLst>
              <a:ext uri="{FF2B5EF4-FFF2-40B4-BE49-F238E27FC236}">
                <a16:creationId xmlns:a16="http://schemas.microsoft.com/office/drawing/2014/main" id="{2B5E4727-460F-9789-4B3A-D303EDAF4003}"/>
              </a:ext>
            </a:extLst>
          </p:cNvPr>
          <p:cNvSpPr/>
          <p:nvPr/>
        </p:nvSpPr>
        <p:spPr>
          <a:xfrm>
            <a:off x="955035" y="1638553"/>
            <a:ext cx="3099512" cy="718258"/>
          </a:xfrm>
          <a:prstGeom prst="homePlate">
            <a:avLst>
              <a:gd name="adj" fmla="val 50000"/>
            </a:avLst>
          </a:prstGeom>
          <a:solidFill>
            <a:schemeClr val="accent2"/>
          </a:solidFill>
          <a:ln>
            <a:noFill/>
          </a:ln>
          <a:effectLst>
            <a:outerShdw blurRad="50800" dist="38100" dir="5400000" algn="t" rotWithShape="0">
              <a:srgbClr val="000000">
                <a:alpha val="40000"/>
              </a:srgbClr>
            </a:outerShdw>
          </a:effectLst>
        </p:spPr>
        <p:txBody>
          <a:bodyPr spcFirstLastPara="1" wrap="square" lIns="115184" tIns="57576" rIns="115184" bIns="57576" anchor="ctr" anchorCtr="0">
            <a:noAutofit/>
          </a:bodyPr>
          <a:lstStyle/>
          <a:p>
            <a:pPr algn="ctr">
              <a:buClr>
                <a:srgbClr val="FFFFFF"/>
              </a:buClr>
              <a:buSzPts val="2000"/>
            </a:pPr>
            <a:r>
              <a:rPr lang="vi-VN" sz="2520" b="1" dirty="0">
                <a:solidFill>
                  <a:srgbClr val="FFFFFF"/>
                </a:solidFill>
                <a:latin typeface="UTM Avo" panose="02040603050506020204" pitchFamily="18"/>
              </a:rPr>
              <a:t>ĐỀ 2</a:t>
            </a:r>
            <a:endParaRPr sz="2520" b="1" dirty="0">
              <a:solidFill>
                <a:srgbClr val="FFFFFF"/>
              </a:solidFill>
              <a:latin typeface="UTM Avo" panose="02040603050506020204" pitchFamily="18"/>
            </a:endParaRPr>
          </a:p>
        </p:txBody>
      </p:sp>
      <p:sp>
        <p:nvSpPr>
          <p:cNvPr id="4" name="Google Shape;641;p16">
            <a:extLst>
              <a:ext uri="{FF2B5EF4-FFF2-40B4-BE49-F238E27FC236}">
                <a16:creationId xmlns:a16="http://schemas.microsoft.com/office/drawing/2014/main" id="{6681F00A-5765-C431-4666-62A55BCF11A1}"/>
              </a:ext>
            </a:extLst>
          </p:cNvPr>
          <p:cNvSpPr/>
          <p:nvPr/>
        </p:nvSpPr>
        <p:spPr>
          <a:xfrm>
            <a:off x="4444733" y="2786579"/>
            <a:ext cx="6717624" cy="1447848"/>
          </a:xfrm>
          <a:prstGeom prst="rect">
            <a:avLst/>
          </a:prstGeom>
          <a:solidFill>
            <a:schemeClr val="bg1"/>
          </a:solid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just">
              <a:lnSpc>
                <a:spcPct val="150000"/>
              </a:lnSpc>
              <a:buSzPts val="2000"/>
            </a:pPr>
            <a:r>
              <a:rPr lang="vi-VN" sz="2520" b="1" dirty="0">
                <a:latin typeface="UTM Avo" panose="02040603050506020204" pitchFamily="18"/>
              </a:rPr>
              <a:t>Hình 1: </a:t>
            </a:r>
            <a:r>
              <a:rPr lang="en-US" sz="2520" dirty="0">
                <a:latin typeface="UTM Avo" panose="02040603050506020204" pitchFamily="18"/>
              </a:rPr>
              <a:t>D</a:t>
            </a:r>
            <a:r>
              <a:rPr lang="vi-VN" sz="2520" dirty="0">
                <a:latin typeface="UTM Avo" panose="02040603050506020204" pitchFamily="18"/>
              </a:rPr>
              <a:t>ùng máy bay hoặc tên lửa làm mưa nhân tạo. </a:t>
            </a:r>
            <a:endParaRPr sz="2520" dirty="0">
              <a:solidFill>
                <a:schemeClr val="lt1"/>
              </a:solidFill>
              <a:latin typeface="UTM Avo" panose="02040603050506020204" pitchFamily="18"/>
            </a:endParaRPr>
          </a:p>
        </p:txBody>
      </p:sp>
      <p:sp>
        <p:nvSpPr>
          <p:cNvPr id="5" name="Google Shape;642;p16">
            <a:extLst>
              <a:ext uri="{FF2B5EF4-FFF2-40B4-BE49-F238E27FC236}">
                <a16:creationId xmlns:a16="http://schemas.microsoft.com/office/drawing/2014/main" id="{508CB607-D109-E86F-697D-45CB0A036B8C}"/>
              </a:ext>
            </a:extLst>
          </p:cNvPr>
          <p:cNvSpPr/>
          <p:nvPr/>
        </p:nvSpPr>
        <p:spPr>
          <a:xfrm>
            <a:off x="4444733" y="4765163"/>
            <a:ext cx="6717624" cy="2005608"/>
          </a:xfrm>
          <a:prstGeom prst="rect">
            <a:avLst/>
          </a:prstGeom>
          <a:solidFill>
            <a:schemeClr val="bg1"/>
          </a:solid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just">
              <a:lnSpc>
                <a:spcPct val="150000"/>
              </a:lnSpc>
              <a:buSzPts val="2000"/>
            </a:pPr>
            <a:r>
              <a:rPr lang="vi-VN" sz="2520" b="1" dirty="0">
                <a:latin typeface="UTM Avo" panose="02040603050506020204" pitchFamily="18"/>
              </a:rPr>
              <a:t>Hình 2: </a:t>
            </a:r>
            <a:r>
              <a:rPr lang="en-US" sz="2520" dirty="0">
                <a:latin typeface="UTM Avo" panose="02040603050506020204" pitchFamily="18"/>
              </a:rPr>
              <a:t>D</a:t>
            </a:r>
            <a:r>
              <a:rPr lang="vi-VN" sz="2520" dirty="0">
                <a:latin typeface="UTM Avo" panose="02040603050506020204" pitchFamily="18"/>
              </a:rPr>
              <a:t>ự báo thời tiết để tận dụng thời tiết tốt, khắc phục hạn chế của thời tiết, phòng tránh thiên tai,… </a:t>
            </a:r>
            <a:endParaRPr sz="2520" dirty="0">
              <a:solidFill>
                <a:schemeClr val="lt1"/>
              </a:solidFill>
              <a:latin typeface="UTM Avo" panose="02040603050506020204" pitchFamily="18"/>
            </a:endParaRPr>
          </a:p>
        </p:txBody>
      </p:sp>
      <p:pic>
        <p:nvPicPr>
          <p:cNvPr id="6" name="Google Shape;643;p16">
            <a:extLst>
              <a:ext uri="{FF2B5EF4-FFF2-40B4-BE49-F238E27FC236}">
                <a16:creationId xmlns:a16="http://schemas.microsoft.com/office/drawing/2014/main" id="{E5E14CD7-C59C-0073-2319-0AE63075D985}"/>
              </a:ext>
            </a:extLst>
          </p:cNvPr>
          <p:cNvPicPr preferRelativeResize="0"/>
          <p:nvPr/>
        </p:nvPicPr>
        <p:blipFill rotWithShape="1">
          <a:blip r:embed="rId3">
            <a:alphaModFix/>
          </a:blip>
          <a:srcRect/>
          <a:stretch/>
        </p:blipFill>
        <p:spPr>
          <a:xfrm>
            <a:off x="955035" y="2457779"/>
            <a:ext cx="3026963" cy="2105448"/>
          </a:xfrm>
          <a:prstGeom prst="rect">
            <a:avLst/>
          </a:prstGeom>
          <a:noFill/>
          <a:ln>
            <a:noFill/>
          </a:ln>
        </p:spPr>
      </p:pic>
      <p:pic>
        <p:nvPicPr>
          <p:cNvPr id="7" name="Google Shape;644;p16">
            <a:extLst>
              <a:ext uri="{FF2B5EF4-FFF2-40B4-BE49-F238E27FC236}">
                <a16:creationId xmlns:a16="http://schemas.microsoft.com/office/drawing/2014/main" id="{B4345C12-7A07-E3AA-F61D-1903B0CE08D6}"/>
              </a:ext>
            </a:extLst>
          </p:cNvPr>
          <p:cNvPicPr preferRelativeResize="0"/>
          <p:nvPr/>
        </p:nvPicPr>
        <p:blipFill rotWithShape="1">
          <a:blip r:embed="rId4">
            <a:alphaModFix/>
          </a:blip>
          <a:srcRect/>
          <a:stretch/>
        </p:blipFill>
        <p:spPr>
          <a:xfrm>
            <a:off x="955035" y="4765164"/>
            <a:ext cx="3026963" cy="2052569"/>
          </a:xfrm>
          <a:prstGeom prst="rect">
            <a:avLst/>
          </a:prstGeom>
          <a:noFill/>
          <a:ln>
            <a:noFill/>
          </a:ln>
        </p:spPr>
      </p:pic>
    </p:spTree>
    <p:extLst>
      <p:ext uri="{BB962C8B-B14F-4D97-AF65-F5344CB8AC3E}">
        <p14:creationId xmlns:p14="http://schemas.microsoft.com/office/powerpoint/2010/main" val="154893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980BE0-ACA6-18E4-6283-34F563F75709}"/>
            </a:ext>
          </a:extLst>
        </p:cNvPr>
        <p:cNvGrpSpPr/>
        <p:nvPr/>
      </p:nvGrpSpPr>
      <p:grpSpPr>
        <a:xfrm>
          <a:off x="0" y="0"/>
          <a:ext cx="0" cy="0"/>
          <a:chOff x="0" y="0"/>
          <a:chExt cx="0" cy="0"/>
        </a:xfrm>
      </p:grpSpPr>
      <p:sp>
        <p:nvSpPr>
          <p:cNvPr id="4" name="Google Shape;651;p17">
            <a:extLst>
              <a:ext uri="{FF2B5EF4-FFF2-40B4-BE49-F238E27FC236}">
                <a16:creationId xmlns:a16="http://schemas.microsoft.com/office/drawing/2014/main" id="{B2CB516B-C524-2ED6-DDD3-7A8762F5131E}"/>
              </a:ext>
            </a:extLst>
          </p:cNvPr>
          <p:cNvSpPr/>
          <p:nvPr/>
        </p:nvSpPr>
        <p:spPr>
          <a:xfrm>
            <a:off x="5306570" y="2496516"/>
            <a:ext cx="5312262" cy="2930382"/>
          </a:xfrm>
          <a:prstGeom prst="rect">
            <a:avLst/>
          </a:prstGeom>
          <a:solidFill>
            <a:schemeClr val="bg1"/>
          </a:solidFill>
          <a:ln w="19050" cap="flat" cmpd="sng">
            <a:solidFill>
              <a:schemeClr val="dk1"/>
            </a:solidFill>
            <a:prstDash val="dash"/>
            <a:round/>
            <a:headEnd type="none" w="sm" len="sm"/>
            <a:tailEnd type="none" w="sm" len="sm"/>
          </a:ln>
        </p:spPr>
        <p:txBody>
          <a:bodyPr spcFirstLastPara="1" wrap="square" lIns="115184" tIns="57576" rIns="115184" bIns="57576" anchor="ctr" anchorCtr="0">
            <a:noAutofit/>
          </a:bodyPr>
          <a:lstStyle/>
          <a:p>
            <a:pPr algn="just">
              <a:lnSpc>
                <a:spcPct val="150000"/>
              </a:lnSpc>
              <a:buSzPts val="2000"/>
            </a:pPr>
            <a:r>
              <a:rPr lang="vi-VN" sz="2520" b="1" dirty="0">
                <a:latin typeface="+mn-lt"/>
              </a:rPr>
              <a:t>Hình 3: </a:t>
            </a:r>
            <a:r>
              <a:rPr lang="vi-VN" sz="2520" dirty="0">
                <a:latin typeface="+mn-lt"/>
              </a:rPr>
              <a:t>khám phá bầu trời để biết về vũ trụ, về các hiện tượng thiên nhiên có lợi và có hại,… </a:t>
            </a:r>
            <a:endParaRPr sz="2520" dirty="0">
              <a:solidFill>
                <a:schemeClr val="lt1"/>
              </a:solidFill>
              <a:latin typeface="+mn-lt"/>
            </a:endParaRPr>
          </a:p>
        </p:txBody>
      </p:sp>
      <p:pic>
        <p:nvPicPr>
          <p:cNvPr id="5" name="Google Shape;652;p17">
            <a:extLst>
              <a:ext uri="{FF2B5EF4-FFF2-40B4-BE49-F238E27FC236}">
                <a16:creationId xmlns:a16="http://schemas.microsoft.com/office/drawing/2014/main" id="{20EEF9E8-2C07-A4C9-82EA-18123476977E}"/>
              </a:ext>
            </a:extLst>
          </p:cNvPr>
          <p:cNvPicPr preferRelativeResize="0"/>
          <p:nvPr/>
        </p:nvPicPr>
        <p:blipFill rotWithShape="1">
          <a:blip r:embed="rId3">
            <a:alphaModFix/>
          </a:blip>
          <a:srcRect/>
          <a:stretch/>
        </p:blipFill>
        <p:spPr>
          <a:xfrm>
            <a:off x="1628032" y="2496516"/>
            <a:ext cx="2722815" cy="2930383"/>
          </a:xfrm>
          <a:prstGeom prst="rect">
            <a:avLst/>
          </a:prstGeom>
          <a:noFill/>
          <a:ln>
            <a:noFill/>
          </a:ln>
        </p:spPr>
      </p:pic>
    </p:spTree>
    <p:extLst>
      <p:ext uri="{BB962C8B-B14F-4D97-AF65-F5344CB8AC3E}">
        <p14:creationId xmlns:p14="http://schemas.microsoft.com/office/powerpoint/2010/main" val="918795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59C8CC0-DDE5-5ACB-7FBD-ABF612FA6315}"/>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660;p18">
            <a:extLst>
              <a:ext uri="{FF2B5EF4-FFF2-40B4-BE49-F238E27FC236}">
                <a16:creationId xmlns:a16="http://schemas.microsoft.com/office/drawing/2014/main" id="{CCDDEC16-145E-1404-9BAC-87A4D07F4E84}"/>
              </a:ext>
            </a:extLst>
          </p:cNvPr>
          <p:cNvGrpSpPr/>
          <p:nvPr/>
        </p:nvGrpSpPr>
        <p:grpSpPr>
          <a:xfrm>
            <a:off x="1325326" y="2323438"/>
            <a:ext cx="9484671" cy="1234258"/>
            <a:chOff x="7244530" y="113400"/>
            <a:chExt cx="15056507" cy="1959331"/>
          </a:xfrm>
        </p:grpSpPr>
        <p:sp>
          <p:nvSpPr>
            <p:cNvPr id="6" name="Google Shape;661;p18">
              <a:extLst>
                <a:ext uri="{FF2B5EF4-FFF2-40B4-BE49-F238E27FC236}">
                  <a16:creationId xmlns:a16="http://schemas.microsoft.com/office/drawing/2014/main" id="{2B896689-4650-8F53-A4BE-817A3CC9CDCF}"/>
                </a:ext>
              </a:extLst>
            </p:cNvPr>
            <p:cNvSpPr/>
            <p:nvPr/>
          </p:nvSpPr>
          <p:spPr>
            <a:xfrm>
              <a:off x="7244530" y="434066"/>
              <a:ext cx="1371600" cy="1317999"/>
            </a:xfrm>
            <a:prstGeom prst="roundRect">
              <a:avLst>
                <a:gd name="adj" fmla="val 16667"/>
              </a:avLst>
            </a:prstGeom>
            <a:solidFill>
              <a:srgbClr val="FFFFFF"/>
            </a:solidFill>
            <a:ln w="19050" cap="flat" cmpd="sng">
              <a:solidFill>
                <a:srgbClr val="000000"/>
              </a:solidFill>
              <a:prstDash val="solid"/>
              <a:round/>
              <a:headEnd type="none" w="sm" len="sm"/>
              <a:tailEnd type="none" w="sm" len="sm"/>
            </a:ln>
          </p:spPr>
          <p:txBody>
            <a:bodyPr spcFirstLastPara="1" wrap="square" lIns="115184" tIns="57576" rIns="115184" bIns="57576" anchor="ctr" anchorCtr="0">
              <a:noAutofit/>
            </a:bodyPr>
            <a:lstStyle/>
            <a:p>
              <a:pPr algn="ctr">
                <a:buSzPts val="2400"/>
              </a:pPr>
              <a:r>
                <a:rPr lang="vi-VN" sz="3024" dirty="0">
                  <a:latin typeface="UTM Avo" panose="02040603050506020204" pitchFamily="18"/>
                </a:rPr>
                <a:t>1</a:t>
              </a:r>
              <a:endParaRPr sz="2267" dirty="0">
                <a:latin typeface="UTM Avo" panose="02040603050506020204" pitchFamily="18"/>
              </a:endParaRPr>
            </a:p>
          </p:txBody>
        </p:sp>
        <p:sp>
          <p:nvSpPr>
            <p:cNvPr id="7" name="Google Shape;662;p18">
              <a:extLst>
                <a:ext uri="{FF2B5EF4-FFF2-40B4-BE49-F238E27FC236}">
                  <a16:creationId xmlns:a16="http://schemas.microsoft.com/office/drawing/2014/main" id="{E8179D2E-FC8D-EC8B-0EA2-BF269A1C4177}"/>
                </a:ext>
              </a:extLst>
            </p:cNvPr>
            <p:cNvSpPr/>
            <p:nvPr/>
          </p:nvSpPr>
          <p:spPr>
            <a:xfrm>
              <a:off x="8960196" y="113400"/>
              <a:ext cx="13340841" cy="1959331"/>
            </a:xfrm>
            <a:prstGeom prst="plaque">
              <a:avLst>
                <a:gd name="adj" fmla="val 16667"/>
              </a:avLst>
            </a:prstGeom>
            <a:solidFill>
              <a:srgbClr val="FFFFFF"/>
            </a:solidFill>
            <a:ln w="19050" cap="flat" cmpd="sng">
              <a:solidFill>
                <a:srgbClr val="000000"/>
              </a:solidFill>
              <a:prstDash val="solid"/>
              <a:round/>
              <a:headEnd type="none" w="sm" len="sm"/>
              <a:tailEnd type="none" w="sm" len="sm"/>
            </a:ln>
          </p:spPr>
          <p:txBody>
            <a:bodyPr spcFirstLastPara="1" wrap="square" lIns="115184" tIns="57576" rIns="115184" bIns="57576" anchor="ctr" anchorCtr="0">
              <a:noAutofit/>
            </a:bodyPr>
            <a:lstStyle/>
            <a:p>
              <a:pPr algn="ctr">
                <a:buSzPts val="2000"/>
              </a:pPr>
              <a:r>
                <a:rPr lang="vi-VN" sz="2520" dirty="0">
                  <a:latin typeface="UTM Avo" panose="02040603050506020204" pitchFamily="18"/>
                </a:rPr>
                <a:t>Hoàn thiện bài nói của mình.</a:t>
              </a:r>
              <a:endParaRPr sz="2520" dirty="0">
                <a:latin typeface="UTM Avo" panose="02040603050506020204" pitchFamily="18"/>
              </a:endParaRPr>
            </a:p>
          </p:txBody>
        </p:sp>
      </p:grpSp>
      <p:grpSp>
        <p:nvGrpSpPr>
          <p:cNvPr id="8" name="Google Shape;663;p18">
            <a:extLst>
              <a:ext uri="{FF2B5EF4-FFF2-40B4-BE49-F238E27FC236}">
                <a16:creationId xmlns:a16="http://schemas.microsoft.com/office/drawing/2014/main" id="{9290D541-52EF-3B50-AFE5-2A57040D6E0A}"/>
              </a:ext>
            </a:extLst>
          </p:cNvPr>
          <p:cNvGrpSpPr/>
          <p:nvPr/>
        </p:nvGrpSpPr>
        <p:grpSpPr>
          <a:xfrm>
            <a:off x="1325326" y="3947781"/>
            <a:ext cx="9484671" cy="1284321"/>
            <a:chOff x="7248712" y="110672"/>
            <a:chExt cx="15056508" cy="2038803"/>
          </a:xfrm>
        </p:grpSpPr>
        <p:sp>
          <p:nvSpPr>
            <p:cNvPr id="9" name="Google Shape;664;p18">
              <a:extLst>
                <a:ext uri="{FF2B5EF4-FFF2-40B4-BE49-F238E27FC236}">
                  <a16:creationId xmlns:a16="http://schemas.microsoft.com/office/drawing/2014/main" id="{B639D62D-BD37-9AC6-62FB-C72E257193CE}"/>
                </a:ext>
              </a:extLst>
            </p:cNvPr>
            <p:cNvSpPr/>
            <p:nvPr/>
          </p:nvSpPr>
          <p:spPr>
            <a:xfrm>
              <a:off x="7248712" y="471074"/>
              <a:ext cx="1371600" cy="1318000"/>
            </a:xfrm>
            <a:prstGeom prst="roundRect">
              <a:avLst>
                <a:gd name="adj" fmla="val 16667"/>
              </a:avLst>
            </a:prstGeom>
            <a:solidFill>
              <a:srgbClr val="FFFFFF"/>
            </a:solidFill>
            <a:ln w="19050" cap="flat" cmpd="sng">
              <a:solidFill>
                <a:srgbClr val="000000"/>
              </a:solidFill>
              <a:prstDash val="solid"/>
              <a:round/>
              <a:headEnd type="none" w="sm" len="sm"/>
              <a:tailEnd type="none" w="sm" len="sm"/>
            </a:ln>
          </p:spPr>
          <p:txBody>
            <a:bodyPr spcFirstLastPara="1" wrap="square" lIns="115184" tIns="57576" rIns="115184" bIns="57576" anchor="ctr" anchorCtr="0">
              <a:noAutofit/>
            </a:bodyPr>
            <a:lstStyle/>
            <a:p>
              <a:pPr algn="ctr">
                <a:buSzPts val="2400"/>
              </a:pPr>
              <a:r>
                <a:rPr lang="vi-VN" sz="3024" dirty="0">
                  <a:latin typeface="UTM Avo" panose="02040603050506020204" pitchFamily="18"/>
                </a:rPr>
                <a:t>2</a:t>
              </a:r>
              <a:endParaRPr sz="3024" dirty="0">
                <a:latin typeface="UTM Avo" panose="02040603050506020204" pitchFamily="18"/>
              </a:endParaRPr>
            </a:p>
          </p:txBody>
        </p:sp>
        <p:sp>
          <p:nvSpPr>
            <p:cNvPr id="10" name="Google Shape;665;p18">
              <a:extLst>
                <a:ext uri="{FF2B5EF4-FFF2-40B4-BE49-F238E27FC236}">
                  <a16:creationId xmlns:a16="http://schemas.microsoft.com/office/drawing/2014/main" id="{4C6A0B71-B702-AB33-3AD0-38C23B14C030}"/>
                </a:ext>
              </a:extLst>
            </p:cNvPr>
            <p:cNvSpPr/>
            <p:nvPr/>
          </p:nvSpPr>
          <p:spPr>
            <a:xfrm>
              <a:off x="8938424" y="110672"/>
              <a:ext cx="13366796" cy="2038803"/>
            </a:xfrm>
            <a:prstGeom prst="plaque">
              <a:avLst>
                <a:gd name="adj" fmla="val 16667"/>
              </a:avLst>
            </a:prstGeom>
            <a:solidFill>
              <a:srgbClr val="FFFFFF"/>
            </a:solidFill>
            <a:ln w="19050" cap="flat" cmpd="sng">
              <a:solidFill>
                <a:srgbClr val="000000"/>
              </a:solidFill>
              <a:prstDash val="solid"/>
              <a:round/>
              <a:headEnd type="none" w="sm" len="sm"/>
              <a:tailEnd type="none" w="sm" len="sm"/>
            </a:ln>
          </p:spPr>
          <p:txBody>
            <a:bodyPr spcFirstLastPara="1" wrap="square" lIns="115184" tIns="57576" rIns="115184" bIns="57576" anchor="ctr" anchorCtr="0">
              <a:noAutofit/>
            </a:bodyPr>
            <a:lstStyle/>
            <a:p>
              <a:pPr algn="ctr">
                <a:buSzPts val="2000"/>
              </a:pPr>
              <a:r>
                <a:rPr lang="vi-VN" sz="2520" dirty="0">
                  <a:latin typeface="UTM Avo" panose="02040603050506020204" pitchFamily="18"/>
                </a:rPr>
                <a:t>Đọc trước </a:t>
              </a:r>
              <a:r>
                <a:rPr lang="vi-VN" sz="2520" i="1" dirty="0">
                  <a:latin typeface="UTM Avo" panose="02040603050506020204" pitchFamily="18"/>
                </a:rPr>
                <a:t>Bài đọc 2: Vinh danh nước Việt</a:t>
              </a:r>
              <a:r>
                <a:rPr lang="en-US" sz="2520" dirty="0">
                  <a:latin typeface="UTM Avo" panose="02040603050506020204" pitchFamily="18"/>
                </a:rPr>
                <a:t>.</a:t>
              </a:r>
              <a:endParaRPr sz="2520" i="1" dirty="0">
                <a:latin typeface="UTM Avo" panose="02040603050506020204" pitchFamily="18"/>
              </a:endParaRPr>
            </a:p>
          </p:txBody>
        </p:sp>
      </p:grpSp>
      <p:sp>
        <p:nvSpPr>
          <p:cNvPr id="63" name="TextBox 62">
            <a:extLst>
              <a:ext uri="{FF2B5EF4-FFF2-40B4-BE49-F238E27FC236}">
                <a16:creationId xmlns:a16="http://schemas.microsoft.com/office/drawing/2014/main" id="{5EF3CABB-A3E0-658E-F66E-8FB8FC453608}"/>
              </a:ext>
            </a:extLst>
          </p:cNvPr>
          <p:cNvSpPr txBox="1"/>
          <p:nvPr/>
        </p:nvSpPr>
        <p:spPr>
          <a:xfrm>
            <a:off x="8453128" y="8441325"/>
            <a:ext cx="184731" cy="307777"/>
          </a:xfrm>
          <a:prstGeom prst="rect">
            <a:avLst/>
          </a:prstGeom>
          <a:noFill/>
        </p:spPr>
        <p:txBody>
          <a:bodyPr wrap="none" rtlCol="0">
            <a:spAutoFit/>
          </a:bodyPr>
          <a:lstStyle/>
          <a:p>
            <a:endParaRPr lang="en-VN" dirty="0">
              <a:latin typeface="UTM Avo" panose="02040603050506020204" pitchFamily="18"/>
            </a:endParaRPr>
          </a:p>
        </p:txBody>
      </p:sp>
      <p:sp>
        <p:nvSpPr>
          <p:cNvPr id="95" name="Freeform 13">
            <a:extLst>
              <a:ext uri="{FF2B5EF4-FFF2-40B4-BE49-F238E27FC236}">
                <a16:creationId xmlns:a16="http://schemas.microsoft.com/office/drawing/2014/main" id="{55CA1BA2-E82F-BF95-BFD6-29E656F4007D}"/>
              </a:ext>
            </a:extLst>
          </p:cNvPr>
          <p:cNvSpPr/>
          <p:nvPr/>
        </p:nvSpPr>
        <p:spPr>
          <a:xfrm>
            <a:off x="60466" y="5070928"/>
            <a:ext cx="1768333" cy="1856075"/>
          </a:xfrm>
          <a:custGeom>
            <a:avLst/>
            <a:gdLst/>
            <a:ahLst/>
            <a:cxnLst/>
            <a:rect l="l" t="t" r="r" b="b"/>
            <a:pathLst>
              <a:path w="2181074" h="2289295">
                <a:moveTo>
                  <a:pt x="0" y="0"/>
                </a:moveTo>
                <a:lnTo>
                  <a:pt x="2181074" y="0"/>
                </a:lnTo>
                <a:lnTo>
                  <a:pt x="2181074" y="2289296"/>
                </a:lnTo>
                <a:lnTo>
                  <a:pt x="0" y="22892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6" name="Freeform 20">
            <a:extLst>
              <a:ext uri="{FF2B5EF4-FFF2-40B4-BE49-F238E27FC236}">
                <a16:creationId xmlns:a16="http://schemas.microsoft.com/office/drawing/2014/main" id="{CB6DEF2D-9D66-DFCE-3125-A92EE4840018}"/>
              </a:ext>
            </a:extLst>
          </p:cNvPr>
          <p:cNvSpPr/>
          <p:nvPr/>
        </p:nvSpPr>
        <p:spPr>
          <a:xfrm>
            <a:off x="10460945" y="774910"/>
            <a:ext cx="1500369" cy="1919077"/>
          </a:xfrm>
          <a:custGeom>
            <a:avLst/>
            <a:gdLst/>
            <a:ahLst/>
            <a:cxnLst/>
            <a:rect l="l" t="t" r="r" b="b"/>
            <a:pathLst>
              <a:path w="1500369" h="1919077">
                <a:moveTo>
                  <a:pt x="0" y="0"/>
                </a:moveTo>
                <a:lnTo>
                  <a:pt x="1500369" y="0"/>
                </a:lnTo>
                <a:lnTo>
                  <a:pt x="1500369" y="1919077"/>
                </a:lnTo>
                <a:lnTo>
                  <a:pt x="0" y="191907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685</Words>
  <Application>Microsoft Office PowerPoint</Application>
  <PresentationFormat>Widescreen</PresentationFormat>
  <Paragraphs>45</Paragraphs>
  <Slides>22</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UTM Avo</vt:lpstr>
      <vt:lpstr>2_Office Theme</vt:lpstr>
      <vt:lpstr>Tuần 30 Trao đổi: Chinh phục bầu trời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122</cp:revision>
  <dcterms:created xsi:type="dcterms:W3CDTF">2023-10-19T01:39:18Z</dcterms:created>
  <dcterms:modified xsi:type="dcterms:W3CDTF">2025-03-07T03:50:16Z</dcterms:modified>
</cp:coreProperties>
</file>