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37"/>
  </p:notesMasterIdLst>
  <p:sldIdLst>
    <p:sldId id="256" r:id="rId2"/>
    <p:sldId id="281" r:id="rId3"/>
    <p:sldId id="353" r:id="rId4"/>
    <p:sldId id="278" r:id="rId5"/>
    <p:sldId id="351" r:id="rId6"/>
    <p:sldId id="361" r:id="rId7"/>
    <p:sldId id="356" r:id="rId8"/>
    <p:sldId id="357" r:id="rId9"/>
    <p:sldId id="358" r:id="rId10"/>
    <p:sldId id="359" r:id="rId11"/>
    <p:sldId id="362" r:id="rId12"/>
    <p:sldId id="363" r:id="rId13"/>
    <p:sldId id="365" r:id="rId14"/>
    <p:sldId id="364" r:id="rId15"/>
    <p:sldId id="366" r:id="rId16"/>
    <p:sldId id="367" r:id="rId17"/>
    <p:sldId id="393" r:id="rId18"/>
    <p:sldId id="369" r:id="rId19"/>
    <p:sldId id="370" r:id="rId20"/>
    <p:sldId id="371" r:id="rId21"/>
    <p:sldId id="372" r:id="rId22"/>
    <p:sldId id="360" r:id="rId23"/>
    <p:sldId id="344" r:id="rId24"/>
    <p:sldId id="377" r:id="rId25"/>
    <p:sldId id="381" r:id="rId26"/>
    <p:sldId id="387" r:id="rId27"/>
    <p:sldId id="389" r:id="rId28"/>
    <p:sldId id="392" r:id="rId29"/>
    <p:sldId id="388" r:id="rId30"/>
    <p:sldId id="390" r:id="rId31"/>
    <p:sldId id="391" r:id="rId32"/>
    <p:sldId id="348" r:id="rId33"/>
    <p:sldId id="352" r:id="rId34"/>
    <p:sldId id="276" r:id="rId35"/>
    <p:sldId id="275" r:id="rId36"/>
  </p:sldIdLst>
  <p:sldSz cx="12192000" cy="6858000"/>
  <p:notesSz cx="6858000" cy="9144000"/>
  <p:embeddedFontLst>
    <p:embeddedFont>
      <p:font typeface="UTM Avo" panose="02040603050506020204" pitchFamily="18" charset="0"/>
      <p:regular r:id="rId38"/>
      <p:bold r:id="rId39"/>
      <p:italic r:id="rId40"/>
      <p:boldItalic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6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D9EBEA"/>
    <a:srgbClr val="75B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15"/>
    <p:restoredTop sz="94541"/>
  </p:normalViewPr>
  <p:slideViewPr>
    <p:cSldViewPr snapToGrid="0">
      <p:cViewPr varScale="1">
        <p:scale>
          <a:sx n="104" d="100"/>
          <a:sy n="104" d="100"/>
        </p:scale>
        <p:origin x="9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customschemas.google.com/relationships/presentationmetadata" Target="metadata"/><Relationship Id="rId20" Type="http://schemas.openxmlformats.org/officeDocument/2006/relationships/slide" Target="slides/slide19.xml"/><Relationship Id="rId41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/>
        <a:ea typeface="UTM Avo" panose="02040603050506020204" pitchFamily="18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4107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90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s://www.youtube.com/watch?v=71Ob1vLVStY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90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27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31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sv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90/" TargetMode="Externa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9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38.jpe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40.png"/><Relationship Id="rId7" Type="http://schemas.openxmlformats.org/officeDocument/2006/relationships/image" Target="../media/image43.png"/><Relationship Id="rId12" Type="http://schemas.openxmlformats.org/officeDocument/2006/relationships/image" Target="../media/image4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6.png"/><Relationship Id="rId5" Type="http://schemas.openxmlformats.org/officeDocument/2006/relationships/image" Target="../media/image42.png"/><Relationship Id="rId10" Type="http://schemas.openxmlformats.org/officeDocument/2006/relationships/image" Target="../media/image45.png"/><Relationship Id="rId4" Type="http://schemas.openxmlformats.org/officeDocument/2006/relationships/image" Target="../media/image41.png"/><Relationship Id="rId9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12" Type="http://schemas.openxmlformats.org/officeDocument/2006/relationships/image" Target="../media/image38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45.png"/><Relationship Id="rId5" Type="http://schemas.openxmlformats.org/officeDocument/2006/relationships/image" Target="../media/image41.png"/><Relationship Id="rId10" Type="http://schemas.openxmlformats.org/officeDocument/2006/relationships/image" Target="../media/image47.png"/><Relationship Id="rId4" Type="http://schemas.openxmlformats.org/officeDocument/2006/relationships/image" Target="../media/image40.png"/><Relationship Id="rId9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12" Type="http://schemas.openxmlformats.org/officeDocument/2006/relationships/image" Target="../media/image38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45.png"/><Relationship Id="rId5" Type="http://schemas.openxmlformats.org/officeDocument/2006/relationships/image" Target="../media/image41.png"/><Relationship Id="rId10" Type="http://schemas.openxmlformats.org/officeDocument/2006/relationships/image" Target="../media/image47.png"/><Relationship Id="rId4" Type="http://schemas.openxmlformats.org/officeDocument/2006/relationships/image" Target="../media/image40.png"/><Relationship Id="rId9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37.png"/><Relationship Id="rId7" Type="http://schemas.openxmlformats.org/officeDocument/2006/relationships/image" Target="../media/image44.png"/><Relationship Id="rId12" Type="http://schemas.openxmlformats.org/officeDocument/2006/relationships/image" Target="../media/image4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38.jpeg"/><Relationship Id="rId5" Type="http://schemas.openxmlformats.org/officeDocument/2006/relationships/image" Target="../media/image41.png"/><Relationship Id="rId10" Type="http://schemas.openxmlformats.org/officeDocument/2006/relationships/image" Target="../media/image43.png"/><Relationship Id="rId4" Type="http://schemas.openxmlformats.org/officeDocument/2006/relationships/image" Target="../media/image40.png"/><Relationship Id="rId9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12" Type="http://schemas.openxmlformats.org/officeDocument/2006/relationships/image" Target="../media/image38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45.png"/><Relationship Id="rId5" Type="http://schemas.openxmlformats.org/officeDocument/2006/relationships/image" Target="../media/image41.png"/><Relationship Id="rId10" Type="http://schemas.openxmlformats.org/officeDocument/2006/relationships/image" Target="../media/image47.png"/><Relationship Id="rId4" Type="http://schemas.openxmlformats.org/officeDocument/2006/relationships/image" Target="../media/image40.png"/><Relationship Id="rId9" Type="http://schemas.openxmlformats.org/officeDocument/2006/relationships/image" Target="../media/image4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90/" TargetMode="Externa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jpg"/><Relationship Id="rId4" Type="http://schemas.openxmlformats.org/officeDocument/2006/relationships/hyperlink" Target="https://www.youtube.com/@hoc1biet10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35;p1">
            <a:extLst>
              <a:ext uri="{FF2B5EF4-FFF2-40B4-BE49-F238E27FC236}">
                <a16:creationId xmlns:a16="http://schemas.microsoft.com/office/drawing/2014/main" id="{04997C8A-9E83-13FD-80B9-F2ED615C8F0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762000" y="2055224"/>
            <a:ext cx="10668000" cy="2420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lnSpc>
                <a:spcPct val="150000"/>
              </a:lnSpc>
              <a:buSzPts val="5200"/>
            </a:pP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Tuần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30</a:t>
            </a:r>
            <a:b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</a:b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Bài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đọc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2: Vinh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danh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nước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Việt</a:t>
            </a:r>
            <a:endParaRPr sz="4800" b="1" dirty="0">
              <a:solidFill>
                <a:srgbClr val="FF0000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6E605A-D04E-8DAC-543C-D3386EC51CA5}"/>
              </a:ext>
            </a:extLst>
          </p:cNvPr>
          <p:cNvSpPr txBox="1"/>
          <p:nvPr/>
        </p:nvSpPr>
        <p:spPr>
          <a:xfrm>
            <a:off x="8423255" y="265463"/>
            <a:ext cx="3490452" cy="1005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lnSpc>
                <a:spcPts val="3840"/>
              </a:lnSpc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</a:rPr>
              <a:t>TIẾNG VIỆT 5</a:t>
            </a:r>
          </a:p>
          <a:p>
            <a:pPr algn="r" defTabSz="914377">
              <a:lnSpc>
                <a:spcPts val="3840"/>
              </a:lnSpc>
              <a:defRPr/>
            </a:pPr>
            <a:r>
              <a:rPr lang="en-US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 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9FFF650E-A602-CEC3-65BD-7DC0BDB9D2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534;p1">
            <a:extLst>
              <a:ext uri="{FF2B5EF4-FFF2-40B4-BE49-F238E27FC236}">
                <a16:creationId xmlns:a16="http://schemas.microsoft.com/office/drawing/2014/main" id="{DD11629E-E040-6D9E-5458-5AB312046761}"/>
              </a:ext>
            </a:extLst>
          </p:cNvPr>
          <p:cNvSpPr/>
          <p:nvPr/>
        </p:nvSpPr>
        <p:spPr>
          <a:xfrm>
            <a:off x="2417354" y="1764702"/>
            <a:ext cx="7357291" cy="870327"/>
          </a:xfrm>
          <a:prstGeom prst="wedgeRoundRectCallout">
            <a:avLst>
              <a:gd name="adj1" fmla="val 26114"/>
              <a:gd name="adj2" fmla="val 50675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25400" cap="flat" cmpd="sng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5184" tIns="57576" rIns="115184" bIns="57576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772" b="1" dirty="0" err="1">
                <a:solidFill>
                  <a:schemeClr val="dk1"/>
                </a:solidFill>
                <a:latin typeface="UTM Avo" panose="02040603050506020204" pitchFamily="18"/>
              </a:rPr>
              <a:t>Các</a:t>
            </a:r>
            <a:r>
              <a:rPr lang="en-US" sz="2772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772" b="1" dirty="0" err="1">
                <a:solidFill>
                  <a:schemeClr val="dk1"/>
                </a:solidFill>
                <a:latin typeface="UTM Avo" panose="02040603050506020204" pitchFamily="18"/>
              </a:rPr>
              <a:t>em</a:t>
            </a:r>
            <a:r>
              <a:rPr lang="en-US" sz="2772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772" b="1" dirty="0" err="1">
                <a:solidFill>
                  <a:schemeClr val="dk1"/>
                </a:solidFill>
                <a:latin typeface="UTM Avo" panose="02040603050506020204" pitchFamily="18"/>
              </a:rPr>
              <a:t>hãy</a:t>
            </a:r>
            <a:r>
              <a:rPr lang="en-US" sz="2772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772" b="1" dirty="0" err="1">
                <a:solidFill>
                  <a:schemeClr val="dk1"/>
                </a:solidFill>
                <a:latin typeface="UTM Avo" panose="02040603050506020204" pitchFamily="18"/>
              </a:rPr>
              <a:t>cùng</a:t>
            </a:r>
            <a:r>
              <a:rPr lang="en-US" sz="2772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772" b="1" dirty="0" err="1">
                <a:solidFill>
                  <a:schemeClr val="dk1"/>
                </a:solidFill>
                <a:latin typeface="UTM Avo" panose="02040603050506020204" pitchFamily="18"/>
              </a:rPr>
              <a:t>xem</a:t>
            </a:r>
            <a:r>
              <a:rPr lang="en-US" sz="2772" b="1" dirty="0">
                <a:solidFill>
                  <a:schemeClr val="dk1"/>
                </a:solidFill>
                <a:latin typeface="UTM Avo" panose="02040603050506020204" pitchFamily="18"/>
              </a:rPr>
              <a:t> video:</a:t>
            </a:r>
            <a:endParaRPr sz="2267" b="1" dirty="0">
              <a:latin typeface="UTM Avo" panose="02040603050506020204" pitchFamily="18"/>
            </a:endParaRPr>
          </a:p>
        </p:txBody>
      </p:sp>
      <p:pic>
        <p:nvPicPr>
          <p:cNvPr id="3" name="Picture 2">
            <a:hlinkClick r:id="rId4"/>
            <a:extLst>
              <a:ext uri="{FF2B5EF4-FFF2-40B4-BE49-F238E27FC236}">
                <a16:creationId xmlns:a16="http://schemas.microsoft.com/office/drawing/2014/main" id="{5C78C498-697C-AC51-35C4-55D6B060D4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7354" y="2920841"/>
            <a:ext cx="7352413" cy="3657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15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75205A94-CA18-FDD8-0744-285C64FDE9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89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51;p3">
            <a:extLst>
              <a:ext uri="{FF2B5EF4-FFF2-40B4-BE49-F238E27FC236}">
                <a16:creationId xmlns:a16="http://schemas.microsoft.com/office/drawing/2014/main" id="{B5552332-39F7-E359-E746-7C8542E342D3}"/>
              </a:ext>
            </a:extLst>
          </p:cNvPr>
          <p:cNvSpPr txBox="1">
            <a:spLocks/>
          </p:cNvSpPr>
          <p:nvPr/>
        </p:nvSpPr>
        <p:spPr>
          <a:xfrm>
            <a:off x="7483910" y="2669677"/>
            <a:ext cx="1574508" cy="122850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115184" tIns="115184" rIns="115184" bIns="115184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8315" b="1" dirty="0">
                <a:latin typeface="UTM Avo" panose="02040603050506020204" pitchFamily="18"/>
              </a:rPr>
              <a:t>01</a:t>
            </a:r>
          </a:p>
        </p:txBody>
      </p:sp>
      <p:sp>
        <p:nvSpPr>
          <p:cNvPr id="81" name="Google Shape;630;p3">
            <a:extLst>
              <a:ext uri="{FF2B5EF4-FFF2-40B4-BE49-F238E27FC236}">
                <a16:creationId xmlns:a16="http://schemas.microsoft.com/office/drawing/2014/main" id="{4F78D0F1-F5A9-1193-93C3-067B57A6414E}"/>
              </a:ext>
            </a:extLst>
          </p:cNvPr>
          <p:cNvSpPr txBox="1"/>
          <p:nvPr/>
        </p:nvSpPr>
        <p:spPr>
          <a:xfrm>
            <a:off x="5036101" y="4276007"/>
            <a:ext cx="6470126" cy="891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184" tIns="57576" rIns="115184" bIns="57576" anchor="ctr" anchorCtr="0">
            <a:spAutoFit/>
          </a:bodyPr>
          <a:lstStyle/>
          <a:p>
            <a:pPr algn="ctr"/>
            <a:r>
              <a:rPr lang="en-US" sz="5040" b="1" dirty="0">
                <a:latin typeface="UTM Avo" panose="02040603050506020204" pitchFamily="18"/>
              </a:rPr>
              <a:t>ĐỌC THÀNH TIẾNG</a:t>
            </a:r>
            <a:endParaRPr sz="2267" b="1" dirty="0">
              <a:latin typeface="UTM Avo" panose="02040603050506020204" pitchFamily="18"/>
            </a:endParaRPr>
          </a:p>
        </p:txBody>
      </p:sp>
      <p:sp>
        <p:nvSpPr>
          <p:cNvPr id="83" name="Freeform 7">
            <a:extLst>
              <a:ext uri="{FF2B5EF4-FFF2-40B4-BE49-F238E27FC236}">
                <a16:creationId xmlns:a16="http://schemas.microsoft.com/office/drawing/2014/main" id="{B10DB5EA-05CC-3955-860A-ACC70DECFB4F}"/>
              </a:ext>
            </a:extLst>
          </p:cNvPr>
          <p:cNvSpPr/>
          <p:nvPr/>
        </p:nvSpPr>
        <p:spPr>
          <a:xfrm>
            <a:off x="685773" y="2008304"/>
            <a:ext cx="4021069" cy="3533515"/>
          </a:xfrm>
          <a:custGeom>
            <a:avLst/>
            <a:gdLst/>
            <a:ahLst/>
            <a:cxnLst/>
            <a:rect l="l" t="t" r="r" b="b"/>
            <a:pathLst>
              <a:path w="2851919" h="2506124">
                <a:moveTo>
                  <a:pt x="0" y="0"/>
                </a:moveTo>
                <a:lnTo>
                  <a:pt x="2851919" y="0"/>
                </a:lnTo>
                <a:lnTo>
                  <a:pt x="2851919" y="2506123"/>
                </a:lnTo>
                <a:lnTo>
                  <a:pt x="0" y="250612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81394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A8B95B-89B6-17A3-A73E-19D4934A1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36;p4">
            <a:extLst>
              <a:ext uri="{FF2B5EF4-FFF2-40B4-BE49-F238E27FC236}">
                <a16:creationId xmlns:a16="http://schemas.microsoft.com/office/drawing/2014/main" id="{17B91A3C-1555-A84F-6327-E2F3ECB63365}"/>
              </a:ext>
            </a:extLst>
          </p:cNvPr>
          <p:cNvSpPr/>
          <p:nvPr/>
        </p:nvSpPr>
        <p:spPr>
          <a:xfrm>
            <a:off x="4569208" y="1978835"/>
            <a:ext cx="7073788" cy="4222784"/>
          </a:xfrm>
          <a:custGeom>
            <a:avLst/>
            <a:gdLst/>
            <a:ahLst/>
            <a:cxnLst/>
            <a:rect l="l" t="t" r="r" b="b"/>
            <a:pathLst>
              <a:path w="3233469" h="2130752" extrusionOk="0">
                <a:moveTo>
                  <a:pt x="32161" y="0"/>
                </a:moveTo>
                <a:lnTo>
                  <a:pt x="3201308" y="0"/>
                </a:lnTo>
                <a:cubicBezTo>
                  <a:pt x="3209838" y="0"/>
                  <a:pt x="3218018" y="3388"/>
                  <a:pt x="3224049" y="9420"/>
                </a:cubicBezTo>
                <a:cubicBezTo>
                  <a:pt x="3230081" y="15451"/>
                  <a:pt x="3233469" y="23631"/>
                  <a:pt x="3233469" y="32161"/>
                </a:cubicBezTo>
                <a:lnTo>
                  <a:pt x="3233469" y="2098591"/>
                </a:lnTo>
                <a:cubicBezTo>
                  <a:pt x="3233469" y="2107120"/>
                  <a:pt x="3230081" y="2115301"/>
                  <a:pt x="3224049" y="2121332"/>
                </a:cubicBezTo>
                <a:cubicBezTo>
                  <a:pt x="3218018" y="2127363"/>
                  <a:pt x="3209838" y="2130752"/>
                  <a:pt x="3201308" y="2130752"/>
                </a:cubicBezTo>
                <a:lnTo>
                  <a:pt x="32161" y="2130752"/>
                </a:lnTo>
                <a:cubicBezTo>
                  <a:pt x="23631" y="2130752"/>
                  <a:pt x="15451" y="2127363"/>
                  <a:pt x="9420" y="2121332"/>
                </a:cubicBezTo>
                <a:cubicBezTo>
                  <a:pt x="3388" y="2115301"/>
                  <a:pt x="0" y="2107120"/>
                  <a:pt x="0" y="2098591"/>
                </a:cubicBezTo>
                <a:lnTo>
                  <a:pt x="0" y="32161"/>
                </a:lnTo>
                <a:cubicBezTo>
                  <a:pt x="0" y="23631"/>
                  <a:pt x="3388" y="15451"/>
                  <a:pt x="9420" y="9420"/>
                </a:cubicBezTo>
                <a:cubicBezTo>
                  <a:pt x="15451" y="3388"/>
                  <a:pt x="23631" y="0"/>
                  <a:pt x="32161" y="0"/>
                </a:cubicBezTo>
                <a:close/>
              </a:path>
            </a:pathLst>
          </a:custGeom>
          <a:solidFill>
            <a:srgbClr val="DDDCFC"/>
          </a:solidFill>
          <a:ln>
            <a:noFill/>
          </a:ln>
        </p:spPr>
        <p:txBody>
          <a:bodyPr spcFirstLastPara="1" wrap="square" lIns="115184" tIns="57576" rIns="115184" bIns="57576" anchor="t" anchorCtr="0">
            <a:noAutofit/>
          </a:bodyPr>
          <a:lstStyle/>
          <a:p>
            <a:endParaRPr sz="2400" dirty="0">
              <a:latin typeface="UTM Avo" panose="02040603050506020204" pitchFamily="18"/>
            </a:endParaRPr>
          </a:p>
        </p:txBody>
      </p:sp>
      <p:sp>
        <p:nvSpPr>
          <p:cNvPr id="4" name="Google Shape;638;p4">
            <a:extLst>
              <a:ext uri="{FF2B5EF4-FFF2-40B4-BE49-F238E27FC236}">
                <a16:creationId xmlns:a16="http://schemas.microsoft.com/office/drawing/2014/main" id="{29C31546-6105-F7C3-9046-D60F79F7E628}"/>
              </a:ext>
            </a:extLst>
          </p:cNvPr>
          <p:cNvSpPr txBox="1"/>
          <p:nvPr/>
        </p:nvSpPr>
        <p:spPr>
          <a:xfrm>
            <a:off x="4814708" y="2093096"/>
            <a:ext cx="6582788" cy="3994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184" tIns="57576" rIns="115184" bIns="57576" anchor="t" anchorCtr="0">
            <a:spAutoFit/>
          </a:bodyPr>
          <a:lstStyle/>
          <a:p>
            <a:pPr marL="432020" indent="-432020" algn="just">
              <a:lnSpc>
                <a:spcPct val="150000"/>
              </a:lnSpc>
              <a:buSzPts val="2200"/>
              <a:buFont typeface="Courier New"/>
              <a:buChar char="o"/>
            </a:pPr>
            <a:r>
              <a:rPr lang="en-US" sz="2400" dirty="0" err="1">
                <a:latin typeface="UTM Avo" panose="02040603050506020204" pitchFamily="18"/>
              </a:rPr>
              <a:t>Giọng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đọc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cần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phải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rõ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ràng</a:t>
            </a:r>
            <a:r>
              <a:rPr lang="en-US" sz="2400" dirty="0">
                <a:latin typeface="UTM Avo" panose="02040603050506020204" pitchFamily="18"/>
              </a:rPr>
              <a:t>, </a:t>
            </a:r>
            <a:r>
              <a:rPr lang="en-US" sz="2400" dirty="0" err="1">
                <a:latin typeface="UTM Avo" panose="02040603050506020204" pitchFamily="18"/>
              </a:rPr>
              <a:t>trôi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chảy</a:t>
            </a:r>
            <a:r>
              <a:rPr lang="en-US" sz="2400" dirty="0">
                <a:latin typeface="UTM Avo" panose="02040603050506020204" pitchFamily="18"/>
              </a:rPr>
              <a:t>, </a:t>
            </a:r>
            <a:r>
              <a:rPr lang="en-US" sz="2400" dirty="0" err="1">
                <a:latin typeface="UTM Avo" panose="02040603050506020204" pitchFamily="18"/>
              </a:rPr>
              <a:t>giọng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đọc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trang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trọng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thể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hiện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sự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tự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hào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và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tôn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kính</a:t>
            </a:r>
            <a:r>
              <a:rPr lang="en-US" sz="2400" dirty="0">
                <a:latin typeface="UTM Avo" panose="02040603050506020204" pitchFamily="18"/>
              </a:rPr>
              <a:t>.</a:t>
            </a:r>
            <a:endParaRPr sz="2400" dirty="0">
              <a:latin typeface="UTM Avo" panose="02040603050506020204" pitchFamily="18"/>
            </a:endParaRPr>
          </a:p>
          <a:p>
            <a:pPr marL="432020" indent="-432020" algn="just">
              <a:lnSpc>
                <a:spcPct val="150000"/>
              </a:lnSpc>
              <a:buSzPts val="2200"/>
              <a:buFont typeface="Courier New"/>
              <a:buChar char="o"/>
            </a:pPr>
            <a:r>
              <a:rPr lang="en-US" sz="2400" dirty="0" err="1">
                <a:latin typeface="UTM Avo" panose="02040603050506020204" pitchFamily="18"/>
              </a:rPr>
              <a:t>Nhấn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giọng</a:t>
            </a:r>
            <a:r>
              <a:rPr lang="en-US" sz="2400" dirty="0">
                <a:latin typeface="UTM Avo" panose="02040603050506020204" pitchFamily="18"/>
              </a:rPr>
              <a:t> ở </a:t>
            </a:r>
            <a:r>
              <a:rPr lang="en-US" sz="2400" dirty="0" err="1">
                <a:latin typeface="UTM Avo" panose="02040603050506020204" pitchFamily="18"/>
              </a:rPr>
              <a:t>những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từ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ngữ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thể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hiện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tình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cảm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yêu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nước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và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sự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kính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trọng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đối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với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những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đóng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góp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của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Nguyễn</a:t>
            </a:r>
            <a:r>
              <a:rPr lang="en-US" sz="2400" dirty="0">
                <a:latin typeface="UTM Avo" panose="02040603050506020204" pitchFamily="18"/>
              </a:rPr>
              <a:t> Quang </a:t>
            </a:r>
            <a:r>
              <a:rPr lang="en-US" sz="2400" dirty="0" err="1">
                <a:latin typeface="UTM Avo" panose="02040603050506020204" pitchFamily="18"/>
              </a:rPr>
              <a:t>Riệu</a:t>
            </a:r>
            <a:r>
              <a:rPr lang="en-US" sz="2400" dirty="0">
                <a:latin typeface="UTM Avo" panose="02040603050506020204" pitchFamily="18"/>
              </a:rPr>
              <a:t>. </a:t>
            </a:r>
            <a:endParaRPr sz="2400" dirty="0">
              <a:latin typeface="UTM Avo" panose="02040603050506020204" pitchFamily="18"/>
            </a:endParaRPr>
          </a:p>
        </p:txBody>
      </p:sp>
      <p:grpSp>
        <p:nvGrpSpPr>
          <p:cNvPr id="5" name="Google Shape;639;p4">
            <a:extLst>
              <a:ext uri="{FF2B5EF4-FFF2-40B4-BE49-F238E27FC236}">
                <a16:creationId xmlns:a16="http://schemas.microsoft.com/office/drawing/2014/main" id="{C2F9B973-B0C1-47C7-7EBD-903FA4EC8FB9}"/>
              </a:ext>
            </a:extLst>
          </p:cNvPr>
          <p:cNvGrpSpPr/>
          <p:nvPr/>
        </p:nvGrpSpPr>
        <p:grpSpPr>
          <a:xfrm>
            <a:off x="547663" y="2237703"/>
            <a:ext cx="3538237" cy="3564075"/>
            <a:chOff x="1813" y="0"/>
            <a:chExt cx="809173" cy="812800"/>
          </a:xfrm>
        </p:grpSpPr>
        <p:sp>
          <p:nvSpPr>
            <p:cNvPr id="6" name="Google Shape;640;p4">
              <a:extLst>
                <a:ext uri="{FF2B5EF4-FFF2-40B4-BE49-F238E27FC236}">
                  <a16:creationId xmlns:a16="http://schemas.microsoft.com/office/drawing/2014/main" id="{2A561C98-B971-EC32-C286-88E3ADE9B9AA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 extrusionOk="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62AB92"/>
            </a:solidFill>
            <a:ln>
              <a:noFill/>
            </a:ln>
          </p:spPr>
          <p:txBody>
            <a:bodyPr spcFirstLastPara="1" wrap="square" lIns="115184" tIns="57576" rIns="115184" bIns="57576" anchor="t" anchorCtr="0">
              <a:noAutofit/>
            </a:bodyPr>
            <a:lstStyle/>
            <a:p>
              <a:endParaRPr sz="2400" dirty="0">
                <a:latin typeface="UTM Avo" panose="02040603050506020204" pitchFamily="18"/>
              </a:endParaRPr>
            </a:p>
          </p:txBody>
        </p:sp>
        <p:sp>
          <p:nvSpPr>
            <p:cNvPr id="7" name="Google Shape;641;p4">
              <a:extLst>
                <a:ext uri="{FF2B5EF4-FFF2-40B4-BE49-F238E27FC236}">
                  <a16:creationId xmlns:a16="http://schemas.microsoft.com/office/drawing/2014/main" id="{36F19C9B-6948-9E59-2F8D-0D66ADDC2B5B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2001" tIns="32001" rIns="32001" bIns="32001" anchor="ctr" anchorCtr="0">
              <a:noAutofit/>
            </a:bodyPr>
            <a:lstStyle/>
            <a:p>
              <a:pPr algn="ctr">
                <a:lnSpc>
                  <a:spcPct val="190000"/>
                </a:lnSpc>
              </a:pPr>
              <a:endParaRPr sz="2400" dirty="0">
                <a:latin typeface="UTM Avo" panose="02040603050506020204" pitchFamily="18"/>
              </a:endParaRPr>
            </a:p>
          </p:txBody>
        </p:sp>
      </p:grpSp>
      <p:sp>
        <p:nvSpPr>
          <p:cNvPr id="8" name="Google Shape;642;p4">
            <a:extLst>
              <a:ext uri="{FF2B5EF4-FFF2-40B4-BE49-F238E27FC236}">
                <a16:creationId xmlns:a16="http://schemas.microsoft.com/office/drawing/2014/main" id="{A6077308-CDB0-4E17-89F9-355D2788A3AB}"/>
              </a:ext>
            </a:extLst>
          </p:cNvPr>
          <p:cNvSpPr txBox="1"/>
          <p:nvPr/>
        </p:nvSpPr>
        <p:spPr>
          <a:xfrm>
            <a:off x="884634" y="3210158"/>
            <a:ext cx="2778422" cy="1224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184" tIns="57576" rIns="115184" bIns="57576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lt1"/>
                </a:solidFill>
                <a:latin typeface="UTM Avo" panose="02040603050506020204" pitchFamily="18"/>
              </a:rPr>
              <a:t>GIỌNG ĐỌC TRONG BÀI</a:t>
            </a:r>
            <a:endParaRPr sz="2400" b="1" dirty="0">
              <a:solidFill>
                <a:schemeClr val="lt1"/>
              </a:solidFill>
              <a:latin typeface="UTM Avo" panose="02040603050506020204" pitchFamily="18"/>
            </a:endParaRPr>
          </a:p>
        </p:txBody>
      </p:sp>
      <p:pic>
        <p:nvPicPr>
          <p:cNvPr id="9" name="Google Shape;643;p4">
            <a:extLst>
              <a:ext uri="{FF2B5EF4-FFF2-40B4-BE49-F238E27FC236}">
                <a16:creationId xmlns:a16="http://schemas.microsoft.com/office/drawing/2014/main" id="{13F12970-8C73-4767-D529-0755C7419C1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83291" y="1751476"/>
            <a:ext cx="1091531" cy="972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644;p4" descr="A picture containing text&#10;&#10;Description automatically generated">
            <a:extLst>
              <a:ext uri="{FF2B5EF4-FFF2-40B4-BE49-F238E27FC236}">
                <a16:creationId xmlns:a16="http://schemas.microsoft.com/office/drawing/2014/main" id="{A441886E-75AE-427D-A567-2527A223C8C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5303" y="4326676"/>
            <a:ext cx="2531324" cy="25313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5301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34B440-2D55-2BB7-9D26-B559F9BEE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50;p5">
            <a:extLst>
              <a:ext uri="{FF2B5EF4-FFF2-40B4-BE49-F238E27FC236}">
                <a16:creationId xmlns:a16="http://schemas.microsoft.com/office/drawing/2014/main" id="{96757B88-8279-14E9-2B11-4AB382AC95D1}"/>
              </a:ext>
            </a:extLst>
          </p:cNvPr>
          <p:cNvSpPr txBox="1"/>
          <p:nvPr/>
        </p:nvSpPr>
        <p:spPr>
          <a:xfrm>
            <a:off x="1714167" y="1904514"/>
            <a:ext cx="8763665" cy="608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184" tIns="57576" rIns="115184" bIns="57576" anchor="t" anchorCtr="0">
            <a:spAutoFit/>
          </a:bodyPr>
          <a:lstStyle/>
          <a:p>
            <a:pPr algn="ctr"/>
            <a:r>
              <a:rPr lang="en-US" sz="3200" b="1" dirty="0">
                <a:latin typeface="UTM Avo" panose="02040603050506020204" pitchFamily="18"/>
              </a:rPr>
              <a:t>LUYỆN ĐỌC MỘT SỐ TỪ KHÓ</a:t>
            </a:r>
            <a:endParaRPr b="1" dirty="0">
              <a:latin typeface="UTM Avo" panose="02040603050506020204" pitchFamily="18"/>
            </a:endParaRPr>
          </a:p>
        </p:txBody>
      </p:sp>
      <p:sp>
        <p:nvSpPr>
          <p:cNvPr id="3" name="Google Shape;651;p5">
            <a:extLst>
              <a:ext uri="{FF2B5EF4-FFF2-40B4-BE49-F238E27FC236}">
                <a16:creationId xmlns:a16="http://schemas.microsoft.com/office/drawing/2014/main" id="{DB7BAEB6-D4D9-B039-43DB-AEC3BD0094A3}"/>
              </a:ext>
            </a:extLst>
          </p:cNvPr>
          <p:cNvSpPr/>
          <p:nvPr/>
        </p:nvSpPr>
        <p:spPr>
          <a:xfrm>
            <a:off x="1310891" y="2925674"/>
            <a:ext cx="4182970" cy="2221775"/>
          </a:xfrm>
          <a:custGeom>
            <a:avLst/>
            <a:gdLst/>
            <a:ahLst/>
            <a:cxnLst/>
            <a:rect l="l" t="t" r="r" b="b"/>
            <a:pathLst>
              <a:path w="3320143" h="1763486" fill="none" extrusionOk="0">
                <a:moveTo>
                  <a:pt x="293920" y="0"/>
                </a:moveTo>
                <a:cubicBezTo>
                  <a:pt x="625531" y="140511"/>
                  <a:pt x="2826606" y="-87919"/>
                  <a:pt x="3320143" y="0"/>
                </a:cubicBezTo>
                <a:lnTo>
                  <a:pt x="3320143" y="0"/>
                </a:lnTo>
                <a:cubicBezTo>
                  <a:pt x="3412555" y="235819"/>
                  <a:pt x="3435147" y="802195"/>
                  <a:pt x="3320143" y="1469566"/>
                </a:cubicBezTo>
                <a:cubicBezTo>
                  <a:pt x="3329098" y="1655347"/>
                  <a:pt x="3185333" y="1767910"/>
                  <a:pt x="3026223" y="1763486"/>
                </a:cubicBezTo>
                <a:cubicBezTo>
                  <a:pt x="1581125" y="1699701"/>
                  <a:pt x="1267274" y="1780795"/>
                  <a:pt x="0" y="1763486"/>
                </a:cubicBezTo>
                <a:lnTo>
                  <a:pt x="0" y="1763486"/>
                </a:lnTo>
                <a:cubicBezTo>
                  <a:pt x="33349" y="1238084"/>
                  <a:pt x="16865" y="656478"/>
                  <a:pt x="0" y="293920"/>
                </a:cubicBezTo>
                <a:cubicBezTo>
                  <a:pt x="26096" y="113296"/>
                  <a:pt x="129748" y="24664"/>
                  <a:pt x="293920" y="0"/>
                </a:cubicBezTo>
                <a:close/>
              </a:path>
              <a:path w="3320143" h="1763486" extrusionOk="0">
                <a:moveTo>
                  <a:pt x="293920" y="0"/>
                </a:moveTo>
                <a:cubicBezTo>
                  <a:pt x="1377892" y="88156"/>
                  <a:pt x="2056663" y="-124061"/>
                  <a:pt x="3320143" y="0"/>
                </a:cubicBezTo>
                <a:lnTo>
                  <a:pt x="3320143" y="0"/>
                </a:lnTo>
                <a:cubicBezTo>
                  <a:pt x="3425205" y="650979"/>
                  <a:pt x="3223490" y="1137421"/>
                  <a:pt x="3320143" y="1469566"/>
                </a:cubicBezTo>
                <a:cubicBezTo>
                  <a:pt x="3315336" y="1640917"/>
                  <a:pt x="3212509" y="1759200"/>
                  <a:pt x="3026223" y="1763486"/>
                </a:cubicBezTo>
                <a:cubicBezTo>
                  <a:pt x="1540344" y="1884036"/>
                  <a:pt x="1141283" y="1820880"/>
                  <a:pt x="0" y="1763486"/>
                </a:cubicBezTo>
                <a:lnTo>
                  <a:pt x="0" y="1763486"/>
                </a:lnTo>
                <a:cubicBezTo>
                  <a:pt x="62971" y="1452897"/>
                  <a:pt x="-57202" y="1026218"/>
                  <a:pt x="0" y="293920"/>
                </a:cubicBezTo>
                <a:cubicBezTo>
                  <a:pt x="4862" y="107854"/>
                  <a:pt x="122185" y="12726"/>
                  <a:pt x="293920" y="0"/>
                </a:cubicBezTo>
                <a:close/>
              </a:path>
            </a:pathLst>
          </a:custGeom>
          <a:solidFill>
            <a:srgbClr val="FFD5D5"/>
          </a:solidFill>
          <a:ln w="25400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115184" tIns="57576" rIns="115184" bIns="57576" anchor="ctr" anchorCtr="0">
            <a:noAutofit/>
          </a:bodyPr>
          <a:lstStyle/>
          <a:p>
            <a:pPr algn="ctr"/>
            <a:r>
              <a:rPr lang="en-US" sz="3200" i="1" dirty="0" err="1">
                <a:solidFill>
                  <a:schemeClr val="dk1"/>
                </a:solidFill>
                <a:latin typeface="UTM Avo" panose="02040603050506020204" pitchFamily="18"/>
              </a:rPr>
              <a:t>Xoóc</a:t>
            </a:r>
            <a:r>
              <a:rPr lang="en-US" sz="3200" i="1" dirty="0">
                <a:solidFill>
                  <a:schemeClr val="dk1"/>
                </a:solidFill>
                <a:latin typeface="UTM Avo" panose="02040603050506020204" pitchFamily="18"/>
              </a:rPr>
              <a:t>-bon</a:t>
            </a:r>
            <a:endParaRPr sz="2000" i="1" dirty="0">
              <a:latin typeface="UTM Avo" panose="02040603050506020204" pitchFamily="18"/>
            </a:endParaRPr>
          </a:p>
        </p:txBody>
      </p:sp>
      <p:sp>
        <p:nvSpPr>
          <p:cNvPr id="4" name="Google Shape;652;p5">
            <a:extLst>
              <a:ext uri="{FF2B5EF4-FFF2-40B4-BE49-F238E27FC236}">
                <a16:creationId xmlns:a16="http://schemas.microsoft.com/office/drawing/2014/main" id="{E9BA8EE3-DA42-EA44-F60F-3E64A4B6A0F4}"/>
              </a:ext>
            </a:extLst>
          </p:cNvPr>
          <p:cNvSpPr/>
          <p:nvPr/>
        </p:nvSpPr>
        <p:spPr>
          <a:xfrm>
            <a:off x="6698139" y="2925674"/>
            <a:ext cx="4182970" cy="2221775"/>
          </a:xfrm>
          <a:custGeom>
            <a:avLst/>
            <a:gdLst/>
            <a:ahLst/>
            <a:cxnLst/>
            <a:rect l="l" t="t" r="r" b="b"/>
            <a:pathLst>
              <a:path w="3320143" h="1763486" fill="none" extrusionOk="0">
                <a:moveTo>
                  <a:pt x="293920" y="0"/>
                </a:moveTo>
                <a:cubicBezTo>
                  <a:pt x="1195782" y="59516"/>
                  <a:pt x="2594470" y="-58271"/>
                  <a:pt x="3320143" y="0"/>
                </a:cubicBezTo>
                <a:lnTo>
                  <a:pt x="3320143" y="0"/>
                </a:lnTo>
                <a:cubicBezTo>
                  <a:pt x="3239932" y="401247"/>
                  <a:pt x="3199111" y="1284037"/>
                  <a:pt x="3320143" y="1469566"/>
                </a:cubicBezTo>
                <a:cubicBezTo>
                  <a:pt x="3320896" y="1620412"/>
                  <a:pt x="3187555" y="1757066"/>
                  <a:pt x="3026223" y="1763486"/>
                </a:cubicBezTo>
                <a:cubicBezTo>
                  <a:pt x="2251967" y="1701922"/>
                  <a:pt x="1055080" y="1646033"/>
                  <a:pt x="0" y="1763486"/>
                </a:cubicBezTo>
                <a:lnTo>
                  <a:pt x="0" y="1763486"/>
                </a:lnTo>
                <a:cubicBezTo>
                  <a:pt x="103518" y="1121799"/>
                  <a:pt x="-11548" y="614396"/>
                  <a:pt x="0" y="293920"/>
                </a:cubicBezTo>
                <a:cubicBezTo>
                  <a:pt x="1869" y="143633"/>
                  <a:pt x="108887" y="-5767"/>
                  <a:pt x="293920" y="0"/>
                </a:cubicBezTo>
                <a:close/>
              </a:path>
              <a:path w="3320143" h="1763486" extrusionOk="0">
                <a:moveTo>
                  <a:pt x="293920" y="0"/>
                </a:moveTo>
                <a:cubicBezTo>
                  <a:pt x="1427279" y="68166"/>
                  <a:pt x="2975532" y="-5555"/>
                  <a:pt x="3320143" y="0"/>
                </a:cubicBezTo>
                <a:lnTo>
                  <a:pt x="3320143" y="0"/>
                </a:lnTo>
                <a:cubicBezTo>
                  <a:pt x="3253563" y="286859"/>
                  <a:pt x="3249798" y="1307725"/>
                  <a:pt x="3320143" y="1469566"/>
                </a:cubicBezTo>
                <a:cubicBezTo>
                  <a:pt x="3322303" y="1630142"/>
                  <a:pt x="3192556" y="1762546"/>
                  <a:pt x="3026223" y="1763486"/>
                </a:cubicBezTo>
                <a:cubicBezTo>
                  <a:pt x="2396570" y="1638658"/>
                  <a:pt x="1351450" y="1909914"/>
                  <a:pt x="0" y="1763486"/>
                </a:cubicBezTo>
                <a:lnTo>
                  <a:pt x="0" y="1763486"/>
                </a:lnTo>
                <a:cubicBezTo>
                  <a:pt x="-19422" y="1114744"/>
                  <a:pt x="47331" y="933256"/>
                  <a:pt x="0" y="293920"/>
                </a:cubicBezTo>
                <a:cubicBezTo>
                  <a:pt x="-12495" y="129738"/>
                  <a:pt x="117552" y="3102"/>
                  <a:pt x="293920" y="0"/>
                </a:cubicBezTo>
                <a:close/>
              </a:path>
            </a:pathLst>
          </a:custGeom>
          <a:solidFill>
            <a:srgbClr val="FFD5D5"/>
          </a:solidFill>
          <a:ln w="25400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115184" tIns="57576" rIns="115184" bIns="57576" anchor="ctr" anchorCtr="0">
            <a:noAutofit/>
          </a:bodyPr>
          <a:lstStyle/>
          <a:p>
            <a:pPr algn="ctr"/>
            <a:r>
              <a:rPr lang="en-US" sz="3200" i="1" dirty="0" err="1">
                <a:solidFill>
                  <a:schemeClr val="dk1"/>
                </a:solidFill>
                <a:latin typeface="UTM Avo" panose="02040603050506020204" pitchFamily="18"/>
              </a:rPr>
              <a:t>Phủ</a:t>
            </a:r>
            <a:r>
              <a:rPr lang="en-US" sz="3200" i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3200" i="1" dirty="0" err="1">
                <a:solidFill>
                  <a:schemeClr val="dk1"/>
                </a:solidFill>
                <a:latin typeface="UTM Avo" panose="02040603050506020204" pitchFamily="18"/>
              </a:rPr>
              <a:t>Liễn</a:t>
            </a:r>
            <a:endParaRPr sz="2000" i="1" dirty="0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326444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56A5E2-DB8E-3703-9D56-AD4486C7D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657;p6">
            <a:extLst>
              <a:ext uri="{FF2B5EF4-FFF2-40B4-BE49-F238E27FC236}">
                <a16:creationId xmlns:a16="http://schemas.microsoft.com/office/drawing/2014/main" id="{D2A2CED5-5E26-E87C-23FC-864A853771FD}"/>
              </a:ext>
            </a:extLst>
          </p:cNvPr>
          <p:cNvGrpSpPr/>
          <p:nvPr/>
        </p:nvGrpSpPr>
        <p:grpSpPr>
          <a:xfrm>
            <a:off x="332533" y="1594867"/>
            <a:ext cx="11526934" cy="791451"/>
            <a:chOff x="-302985" y="280929"/>
            <a:chExt cx="9920515" cy="484387"/>
          </a:xfrm>
        </p:grpSpPr>
        <p:cxnSp>
          <p:nvCxnSpPr>
            <p:cNvPr id="3" name="Google Shape;658;p6">
              <a:extLst>
                <a:ext uri="{FF2B5EF4-FFF2-40B4-BE49-F238E27FC236}">
                  <a16:creationId xmlns:a16="http://schemas.microsoft.com/office/drawing/2014/main" id="{7CC99D56-03B7-9651-AADD-A34C7DA9A221}"/>
                </a:ext>
              </a:extLst>
            </p:cNvPr>
            <p:cNvCxnSpPr/>
            <p:nvPr/>
          </p:nvCxnSpPr>
          <p:spPr>
            <a:xfrm>
              <a:off x="-302985" y="531591"/>
              <a:ext cx="9920515" cy="0"/>
            </a:xfrm>
            <a:prstGeom prst="straightConnector1">
              <a:avLst/>
            </a:prstGeom>
            <a:noFill/>
            <a:ln w="19050" cap="flat" cmpd="sng">
              <a:solidFill>
                <a:srgbClr val="00206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4" name="Google Shape;659;p6">
              <a:extLst>
                <a:ext uri="{FF2B5EF4-FFF2-40B4-BE49-F238E27FC236}">
                  <a16:creationId xmlns:a16="http://schemas.microsoft.com/office/drawing/2014/main" id="{C9E86A8A-F150-CDEF-B886-5C6164C15C11}"/>
                </a:ext>
              </a:extLst>
            </p:cNvPr>
            <p:cNvSpPr/>
            <p:nvPr/>
          </p:nvSpPr>
          <p:spPr>
            <a:xfrm>
              <a:off x="570976" y="280929"/>
              <a:ext cx="8164455" cy="48438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5400" cap="flat" cmpd="sng">
              <a:solidFill>
                <a:srgbClr val="00206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57576" rIns="115184" bIns="57576" anchor="ctr" anchorCtr="0">
              <a:noAutofit/>
            </a:bodyPr>
            <a:lstStyle/>
            <a:p>
              <a:pPr algn="ctr">
                <a:buClr>
                  <a:srgbClr val="002060"/>
                </a:buClr>
                <a:buSzPts val="2400"/>
              </a:pPr>
              <a:r>
                <a:rPr lang="en-US" sz="3024" b="1" dirty="0" err="1">
                  <a:solidFill>
                    <a:srgbClr val="002060"/>
                  </a:solidFill>
                  <a:latin typeface="UTM Avo" panose="02040603050506020204" pitchFamily="18"/>
                </a:rPr>
                <a:t>Luyện</a:t>
              </a:r>
              <a:r>
                <a:rPr lang="en-US" sz="3024" b="1" dirty="0">
                  <a:solidFill>
                    <a:srgbClr val="002060"/>
                  </a:solidFill>
                  <a:latin typeface="UTM Avo" panose="02040603050506020204" pitchFamily="18"/>
                </a:rPr>
                <a:t> </a:t>
              </a:r>
              <a:r>
                <a:rPr lang="en-US" sz="3024" b="1" dirty="0" err="1">
                  <a:solidFill>
                    <a:srgbClr val="002060"/>
                  </a:solidFill>
                  <a:latin typeface="UTM Avo" panose="02040603050506020204" pitchFamily="18"/>
                </a:rPr>
                <a:t>đọc</a:t>
              </a:r>
              <a:r>
                <a:rPr lang="en-US" sz="3024" b="1" dirty="0">
                  <a:solidFill>
                    <a:srgbClr val="002060"/>
                  </a:solidFill>
                  <a:latin typeface="UTM Avo" panose="02040603050506020204" pitchFamily="18"/>
                </a:rPr>
                <a:t> </a:t>
              </a:r>
              <a:r>
                <a:rPr lang="en-US" sz="3024" b="1" dirty="0" err="1">
                  <a:solidFill>
                    <a:srgbClr val="002060"/>
                  </a:solidFill>
                  <a:latin typeface="UTM Avo" panose="02040603050506020204" pitchFamily="18"/>
                </a:rPr>
                <a:t>ngắt</a:t>
              </a:r>
              <a:r>
                <a:rPr lang="en-US" sz="3024" b="1" dirty="0">
                  <a:solidFill>
                    <a:srgbClr val="002060"/>
                  </a:solidFill>
                  <a:latin typeface="UTM Avo" panose="02040603050506020204" pitchFamily="18"/>
                </a:rPr>
                <a:t> </a:t>
              </a:r>
              <a:r>
                <a:rPr lang="en-US" sz="3024" b="1" dirty="0" err="1">
                  <a:solidFill>
                    <a:srgbClr val="002060"/>
                  </a:solidFill>
                  <a:latin typeface="UTM Avo" panose="02040603050506020204" pitchFamily="18"/>
                </a:rPr>
                <a:t>giọng</a:t>
              </a:r>
              <a:r>
                <a:rPr lang="en-US" sz="3024" b="1" dirty="0">
                  <a:solidFill>
                    <a:srgbClr val="002060"/>
                  </a:solidFill>
                  <a:latin typeface="UTM Avo" panose="02040603050506020204" pitchFamily="18"/>
                </a:rPr>
                <a:t> </a:t>
              </a:r>
              <a:r>
                <a:rPr lang="en-US" sz="3024" b="1" dirty="0" err="1">
                  <a:solidFill>
                    <a:srgbClr val="002060"/>
                  </a:solidFill>
                  <a:latin typeface="UTM Avo" panose="02040603050506020204" pitchFamily="18"/>
                </a:rPr>
                <a:t>ở</a:t>
              </a:r>
              <a:r>
                <a:rPr lang="en-US" sz="3024" b="1" dirty="0">
                  <a:solidFill>
                    <a:srgbClr val="002060"/>
                  </a:solidFill>
                  <a:latin typeface="UTM Avo" panose="02040603050506020204" pitchFamily="18"/>
                </a:rPr>
                <a:t> </a:t>
              </a:r>
              <a:r>
                <a:rPr lang="en-US" sz="3024" b="1" dirty="0" err="1">
                  <a:solidFill>
                    <a:srgbClr val="002060"/>
                  </a:solidFill>
                  <a:latin typeface="UTM Avo" panose="02040603050506020204" pitchFamily="18"/>
                </a:rPr>
                <a:t>những</a:t>
              </a:r>
              <a:r>
                <a:rPr lang="en-US" sz="3024" b="1" dirty="0">
                  <a:solidFill>
                    <a:srgbClr val="002060"/>
                  </a:solidFill>
                  <a:latin typeface="UTM Avo" panose="02040603050506020204" pitchFamily="18"/>
                </a:rPr>
                <a:t> </a:t>
              </a:r>
              <a:r>
                <a:rPr lang="en-US" sz="3024" b="1" dirty="0" err="1">
                  <a:solidFill>
                    <a:srgbClr val="002060"/>
                  </a:solidFill>
                  <a:latin typeface="UTM Avo" panose="02040603050506020204" pitchFamily="18"/>
                </a:rPr>
                <a:t>câu</a:t>
              </a:r>
              <a:r>
                <a:rPr lang="en-US" sz="3024" b="1" dirty="0">
                  <a:solidFill>
                    <a:srgbClr val="002060"/>
                  </a:solidFill>
                  <a:latin typeface="UTM Avo" panose="02040603050506020204" pitchFamily="18"/>
                </a:rPr>
                <a:t> </a:t>
              </a:r>
              <a:r>
                <a:rPr lang="en-US" sz="3024" b="1" dirty="0" err="1">
                  <a:solidFill>
                    <a:srgbClr val="002060"/>
                  </a:solidFill>
                  <a:latin typeface="UTM Avo" panose="02040603050506020204" pitchFamily="18"/>
                </a:rPr>
                <a:t>dài</a:t>
              </a:r>
              <a:endParaRPr sz="3024" b="1" dirty="0">
                <a:solidFill>
                  <a:srgbClr val="002060"/>
                </a:solidFill>
                <a:latin typeface="UTM Avo" panose="02040603050506020204" pitchFamily="18"/>
              </a:endParaRPr>
            </a:p>
          </p:txBody>
        </p:sp>
      </p:grpSp>
      <p:grpSp>
        <p:nvGrpSpPr>
          <p:cNvPr id="5" name="Google Shape;660;p6">
            <a:extLst>
              <a:ext uri="{FF2B5EF4-FFF2-40B4-BE49-F238E27FC236}">
                <a16:creationId xmlns:a16="http://schemas.microsoft.com/office/drawing/2014/main" id="{920AB6BC-8862-3E64-6C27-2347578DB62F}"/>
              </a:ext>
            </a:extLst>
          </p:cNvPr>
          <p:cNvGrpSpPr/>
          <p:nvPr/>
        </p:nvGrpSpPr>
        <p:grpSpPr>
          <a:xfrm>
            <a:off x="650820" y="2460373"/>
            <a:ext cx="10548633" cy="2443067"/>
            <a:chOff x="1766438" y="4733541"/>
            <a:chExt cx="8372751" cy="1939132"/>
          </a:xfrm>
        </p:grpSpPr>
        <p:pic>
          <p:nvPicPr>
            <p:cNvPr id="6" name="Google Shape;661;p6" descr="https://cdn-icons-png.flaticon.com/128/981/981221.png">
              <a:extLst>
                <a:ext uri="{FF2B5EF4-FFF2-40B4-BE49-F238E27FC236}">
                  <a16:creationId xmlns:a16="http://schemas.microsoft.com/office/drawing/2014/main" id="{B1B9CE9F-FF9D-584C-7E1A-3EF08838B8BF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5400000">
              <a:off x="1766438" y="5360438"/>
              <a:ext cx="628195" cy="62819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Google Shape;662;p6">
              <a:extLst>
                <a:ext uri="{FF2B5EF4-FFF2-40B4-BE49-F238E27FC236}">
                  <a16:creationId xmlns:a16="http://schemas.microsoft.com/office/drawing/2014/main" id="{097E3EE0-4087-17B9-085E-186E7A11F76D}"/>
                </a:ext>
              </a:extLst>
            </p:cNvPr>
            <p:cNvSpPr txBox="1"/>
            <p:nvPr/>
          </p:nvSpPr>
          <p:spPr>
            <a:xfrm>
              <a:off x="2544089" y="4733541"/>
              <a:ext cx="7595100" cy="1939132"/>
            </a:xfrm>
            <a:prstGeom prst="rect">
              <a:avLst/>
            </a:prstGeom>
            <a:solidFill>
              <a:srgbClr val="DDDCFC"/>
            </a:solidFill>
            <a:ln>
              <a:noFill/>
            </a:ln>
          </p:spPr>
          <p:txBody>
            <a:bodyPr spcFirstLastPara="1" wrap="square" lIns="115184" tIns="57576" rIns="115184" bIns="57576" anchor="t" anchorCtr="0">
              <a:spAutoFit/>
            </a:bodyPr>
            <a:lstStyle/>
            <a:p>
              <a:pPr algn="just">
                <a:lnSpc>
                  <a:spcPct val="150000"/>
                </a:lnSpc>
                <a:buClr>
                  <a:schemeClr val="dk1"/>
                </a:buClr>
                <a:buSzPts val="2000"/>
              </a:pP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Mặc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dù</a:t>
              </a:r>
              <a:r>
                <a:rPr lang="en-US" sz="2520" dirty="0">
                  <a:solidFill>
                    <a:srgbClr val="C00000"/>
                  </a:solidFill>
                  <a:latin typeface="UTM Avo" panose="02040603050506020204" pitchFamily="18"/>
                </a:rPr>
                <a:t>/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lúc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ấy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chưa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biết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con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người</a:t>
              </a:r>
              <a:r>
                <a:rPr lang="en-US" sz="2520" dirty="0">
                  <a:solidFill>
                    <a:srgbClr val="C00000"/>
                  </a:solidFill>
                  <a:latin typeface="UTM Avo" panose="02040603050506020204" pitchFamily="18"/>
                </a:rPr>
                <a:t>/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nhìn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lên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trời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để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làm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gì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,</a:t>
              </a:r>
              <a:r>
                <a:rPr lang="en-US" sz="2520" dirty="0">
                  <a:solidFill>
                    <a:srgbClr val="C00000"/>
                  </a:solidFill>
                  <a:latin typeface="UTM Avo" panose="02040603050506020204" pitchFamily="18"/>
                </a:rPr>
                <a:t>/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nhưng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hình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ảnh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Đài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Thiên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văn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Phủ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Liễn</a:t>
              </a:r>
              <a:r>
                <a:rPr lang="en-US" sz="2520" dirty="0">
                  <a:solidFill>
                    <a:srgbClr val="C00000"/>
                  </a:solidFill>
                  <a:latin typeface="UTM Avo" panose="02040603050506020204" pitchFamily="18"/>
                </a:rPr>
                <a:t>/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chắc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hẳn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là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một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trong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những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cơ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duyên</a:t>
              </a:r>
              <a:r>
                <a:rPr lang="en-US" sz="2520" dirty="0">
                  <a:solidFill>
                    <a:srgbClr val="C00000"/>
                  </a:solidFill>
                  <a:latin typeface="UTM Avo" panose="02040603050506020204" pitchFamily="18"/>
                </a:rPr>
                <a:t>/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đã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dẫn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ông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đến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với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công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việc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khám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phá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bầu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trời</a:t>
              </a:r>
              <a:r>
                <a:rPr lang="en-US" sz="2520" dirty="0">
                  <a:solidFill>
                    <a:srgbClr val="C00000"/>
                  </a:solidFill>
                  <a:latin typeface="UTM Avo" panose="02040603050506020204" pitchFamily="18"/>
                </a:rPr>
                <a:t>/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khi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sang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Pháp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học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.</a:t>
              </a:r>
              <a:r>
                <a:rPr lang="en-US" sz="2520" dirty="0">
                  <a:solidFill>
                    <a:srgbClr val="C00000"/>
                  </a:solidFill>
                  <a:latin typeface="UTM Avo" panose="02040603050506020204" pitchFamily="18"/>
                </a:rPr>
                <a:t>//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endParaRPr sz="2520" dirty="0">
                <a:solidFill>
                  <a:srgbClr val="FF0000"/>
                </a:solidFill>
                <a:latin typeface="UTM Avo" panose="02040603050506020204" pitchFamily="18"/>
              </a:endParaRPr>
            </a:p>
          </p:txBody>
        </p:sp>
      </p:grpSp>
      <p:grpSp>
        <p:nvGrpSpPr>
          <p:cNvPr id="8" name="Google Shape;663;p6">
            <a:extLst>
              <a:ext uri="{FF2B5EF4-FFF2-40B4-BE49-F238E27FC236}">
                <a16:creationId xmlns:a16="http://schemas.microsoft.com/office/drawing/2014/main" id="{B947D78A-A9B5-9439-4E61-15967C89AC50}"/>
              </a:ext>
            </a:extLst>
          </p:cNvPr>
          <p:cNvGrpSpPr/>
          <p:nvPr/>
        </p:nvGrpSpPr>
        <p:grpSpPr>
          <a:xfrm>
            <a:off x="637788" y="4988633"/>
            <a:ext cx="10561665" cy="1861370"/>
            <a:chOff x="1756026" y="4733541"/>
            <a:chExt cx="8383095" cy="1477422"/>
          </a:xfrm>
        </p:grpSpPr>
        <p:pic>
          <p:nvPicPr>
            <p:cNvPr id="9" name="Google Shape;664;p6" descr="https://cdn-icons-png.flaticon.com/128/981/981221.png">
              <a:extLst>
                <a:ext uri="{FF2B5EF4-FFF2-40B4-BE49-F238E27FC236}">
                  <a16:creationId xmlns:a16="http://schemas.microsoft.com/office/drawing/2014/main" id="{90FC2472-0EF6-DDA5-87C0-5E8F59E8490A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5400000">
              <a:off x="1756026" y="5129605"/>
              <a:ext cx="628195" cy="62819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Google Shape;665;p6">
              <a:extLst>
                <a:ext uri="{FF2B5EF4-FFF2-40B4-BE49-F238E27FC236}">
                  <a16:creationId xmlns:a16="http://schemas.microsoft.com/office/drawing/2014/main" id="{9A65A103-C290-131E-E753-4E0993A93D75}"/>
                </a:ext>
              </a:extLst>
            </p:cNvPr>
            <p:cNvSpPr txBox="1"/>
            <p:nvPr/>
          </p:nvSpPr>
          <p:spPr>
            <a:xfrm>
              <a:off x="2544089" y="4733541"/>
              <a:ext cx="7595032" cy="1477422"/>
            </a:xfrm>
            <a:prstGeom prst="rect">
              <a:avLst/>
            </a:prstGeom>
            <a:solidFill>
              <a:srgbClr val="DDDCFC"/>
            </a:solidFill>
            <a:ln>
              <a:noFill/>
            </a:ln>
          </p:spPr>
          <p:txBody>
            <a:bodyPr spcFirstLastPara="1" wrap="square" lIns="115184" tIns="57576" rIns="115184" bIns="57576" anchor="t" anchorCtr="0">
              <a:spAutoFit/>
            </a:bodyPr>
            <a:lstStyle/>
            <a:p>
              <a:pPr algn="just">
                <a:lnSpc>
                  <a:spcPct val="150000"/>
                </a:lnSpc>
                <a:buClr>
                  <a:schemeClr val="dk1"/>
                </a:buClr>
                <a:buSzPts val="2000"/>
              </a:pP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Vào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thời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điểm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diễn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ra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hiện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tượng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nhật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thực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toàn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phần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,</a:t>
              </a:r>
              <a:r>
                <a:rPr lang="en-US" sz="2520" dirty="0">
                  <a:solidFill>
                    <a:srgbClr val="C00000"/>
                  </a:solidFill>
                  <a:latin typeface="UTM Avo" panose="02040603050506020204" pitchFamily="18"/>
                </a:rPr>
                <a:t>/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Nguyễn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Quang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Riệu</a:t>
              </a:r>
              <a:r>
                <a:rPr lang="en-US" sz="2520" dirty="0">
                  <a:solidFill>
                    <a:srgbClr val="C00000"/>
                  </a:solidFill>
                  <a:latin typeface="UTM Avo" panose="02040603050506020204" pitchFamily="18"/>
                </a:rPr>
                <a:t>/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được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cấp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kinh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phí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mua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thiết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bị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thiên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văn</a:t>
              </a:r>
              <a:r>
                <a:rPr lang="en-US" sz="2520" dirty="0">
                  <a:solidFill>
                    <a:srgbClr val="C00000"/>
                  </a:solidFill>
                  <a:latin typeface="UTM Avo" panose="02040603050506020204" pitchFamily="18"/>
                </a:rPr>
                <a:t>/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mang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về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520" dirty="0" err="1">
                  <a:solidFill>
                    <a:schemeClr val="dk1"/>
                  </a:solidFill>
                  <a:latin typeface="UTM Avo" panose="02040603050506020204" pitchFamily="18"/>
                </a:rPr>
                <a:t>Việt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Nam.</a:t>
              </a:r>
              <a:r>
                <a:rPr lang="en-US" sz="2520" dirty="0">
                  <a:solidFill>
                    <a:srgbClr val="C00000"/>
                  </a:solidFill>
                  <a:latin typeface="UTM Avo" panose="02040603050506020204" pitchFamily="18"/>
                </a:rPr>
                <a:t>//</a:t>
              </a:r>
              <a:r>
                <a:rPr lang="en-US" sz="252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endParaRPr sz="2520" dirty="0">
                <a:solidFill>
                  <a:srgbClr val="FF0000"/>
                </a:solidFill>
                <a:latin typeface="UTM Avo" panose="02040603050506020204" pitchFamily="1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668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B5FE23-E211-AE8D-5D5B-61EC62A99D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670;p7">
            <a:extLst>
              <a:ext uri="{FF2B5EF4-FFF2-40B4-BE49-F238E27FC236}">
                <a16:creationId xmlns:a16="http://schemas.microsoft.com/office/drawing/2014/main" id="{4FE681C2-B4F3-E90F-5E2C-913B870ADFFA}"/>
              </a:ext>
            </a:extLst>
          </p:cNvPr>
          <p:cNvGrpSpPr/>
          <p:nvPr/>
        </p:nvGrpSpPr>
        <p:grpSpPr>
          <a:xfrm>
            <a:off x="805061" y="1698464"/>
            <a:ext cx="11137557" cy="670274"/>
            <a:chOff x="1971164" y="432107"/>
            <a:chExt cx="8840196" cy="532015"/>
          </a:xfrm>
        </p:grpSpPr>
        <p:sp>
          <p:nvSpPr>
            <p:cNvPr id="3" name="Google Shape;671;p7">
              <a:extLst>
                <a:ext uri="{FF2B5EF4-FFF2-40B4-BE49-F238E27FC236}">
                  <a16:creationId xmlns:a16="http://schemas.microsoft.com/office/drawing/2014/main" id="{B91EC35F-9DA2-B38F-D7A0-43E0B222FFE5}"/>
                </a:ext>
              </a:extLst>
            </p:cNvPr>
            <p:cNvSpPr/>
            <p:nvPr/>
          </p:nvSpPr>
          <p:spPr>
            <a:xfrm>
              <a:off x="2413170" y="432107"/>
              <a:ext cx="8398190" cy="5320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5184" tIns="57576" rIns="115184" bIns="57576" anchor="t" anchorCtr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b="1" dirty="0">
                  <a:latin typeface="UTM Avo" panose="02040603050506020204" pitchFamily="18"/>
                </a:rPr>
                <a:t>Văn </a:t>
              </a:r>
              <a:r>
                <a:rPr lang="en-US" sz="2400" b="1" dirty="0" err="1">
                  <a:latin typeface="UTM Avo" panose="02040603050506020204" pitchFamily="18"/>
                </a:rPr>
                <a:t>bản</a:t>
              </a:r>
              <a:r>
                <a:rPr lang="en-US" sz="2400" b="1" dirty="0">
                  <a:latin typeface="UTM Avo" panose="02040603050506020204" pitchFamily="18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</a:rPr>
                <a:t>có</a:t>
              </a:r>
              <a:r>
                <a:rPr lang="en-US" sz="2400" b="1" dirty="0">
                  <a:latin typeface="UTM Avo" panose="02040603050506020204" pitchFamily="18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</a:rPr>
                <a:t>thể</a:t>
              </a:r>
              <a:r>
                <a:rPr lang="en-US" sz="2400" b="1" dirty="0">
                  <a:latin typeface="UTM Avo" panose="02040603050506020204" pitchFamily="18"/>
                </a:rPr>
                <a:t> chia </a:t>
              </a:r>
              <a:r>
                <a:rPr lang="en-US" sz="2400" b="1" dirty="0" err="1">
                  <a:latin typeface="UTM Avo" panose="02040603050506020204" pitchFamily="18"/>
                </a:rPr>
                <a:t>thành</a:t>
              </a:r>
              <a:r>
                <a:rPr lang="en-US" sz="2400" b="1" dirty="0">
                  <a:latin typeface="UTM Avo" panose="02040603050506020204" pitchFamily="18"/>
                </a:rPr>
                <a:t> 3 </a:t>
              </a:r>
              <a:r>
                <a:rPr lang="en-US" sz="2400" b="1" dirty="0" err="1">
                  <a:latin typeface="UTM Avo" panose="02040603050506020204" pitchFamily="18"/>
                </a:rPr>
                <a:t>phần</a:t>
              </a:r>
              <a:r>
                <a:rPr lang="en-US" sz="2400" b="1" dirty="0">
                  <a:latin typeface="UTM Avo" panose="02040603050506020204" pitchFamily="18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</a:rPr>
                <a:t>để</a:t>
              </a:r>
              <a:r>
                <a:rPr lang="en-US" sz="2400" b="1" dirty="0">
                  <a:latin typeface="UTM Avo" panose="02040603050506020204" pitchFamily="18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</a:rPr>
                <a:t>luyện</a:t>
              </a:r>
              <a:r>
                <a:rPr lang="en-US" sz="2400" b="1" dirty="0">
                  <a:latin typeface="UTM Avo" panose="02040603050506020204" pitchFamily="18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</a:rPr>
                <a:t>đọc</a:t>
              </a:r>
              <a:r>
                <a:rPr lang="en-US" sz="2400" b="1" dirty="0">
                  <a:latin typeface="UTM Avo" panose="02040603050506020204" pitchFamily="18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</a:rPr>
                <a:t>và</a:t>
              </a:r>
              <a:r>
                <a:rPr lang="en-US" sz="2400" b="1" dirty="0">
                  <a:latin typeface="UTM Avo" panose="02040603050506020204" pitchFamily="18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</a:rPr>
                <a:t>tìm</a:t>
              </a:r>
              <a:r>
                <a:rPr lang="en-US" sz="2400" b="1" dirty="0">
                  <a:latin typeface="UTM Avo" panose="02040603050506020204" pitchFamily="18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</a:rPr>
                <a:t>ý</a:t>
              </a:r>
              <a:r>
                <a:rPr lang="en-US" sz="2400" b="1" dirty="0">
                  <a:latin typeface="UTM Avo" panose="02040603050506020204" pitchFamily="18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</a:rPr>
                <a:t>như</a:t>
              </a:r>
              <a:r>
                <a:rPr lang="en-US" sz="2400" b="1" dirty="0">
                  <a:latin typeface="UTM Avo" panose="02040603050506020204" pitchFamily="18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</a:rPr>
                <a:t>sau</a:t>
              </a:r>
              <a:r>
                <a:rPr lang="en-US" sz="2400" b="1" dirty="0">
                  <a:latin typeface="UTM Avo" panose="02040603050506020204" pitchFamily="18"/>
                </a:rPr>
                <a:t>:</a:t>
              </a:r>
              <a:endParaRPr sz="2400" b="1" dirty="0">
                <a:latin typeface="UTM Avo" panose="02040603050506020204" pitchFamily="18"/>
              </a:endParaRPr>
            </a:p>
          </p:txBody>
        </p:sp>
        <p:pic>
          <p:nvPicPr>
            <p:cNvPr id="4" name="Google Shape;672;p7">
              <a:extLst>
                <a:ext uri="{FF2B5EF4-FFF2-40B4-BE49-F238E27FC236}">
                  <a16:creationId xmlns:a16="http://schemas.microsoft.com/office/drawing/2014/main" id="{4B2B0691-21BD-293E-D9CA-39E6CC49136E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971164" y="459782"/>
              <a:ext cx="442006" cy="50434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" name="Google Shape;673;p7">
            <a:extLst>
              <a:ext uri="{FF2B5EF4-FFF2-40B4-BE49-F238E27FC236}">
                <a16:creationId xmlns:a16="http://schemas.microsoft.com/office/drawing/2014/main" id="{F1DCB350-2A6F-BD0E-227C-EEAD2B8736BF}"/>
              </a:ext>
            </a:extLst>
          </p:cNvPr>
          <p:cNvSpPr/>
          <p:nvPr/>
        </p:nvSpPr>
        <p:spPr>
          <a:xfrm>
            <a:off x="1867499" y="2619197"/>
            <a:ext cx="1073255" cy="73299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115184" tIns="57576" rIns="115184" bIns="57576" anchor="ctr" anchorCtr="0">
            <a:noAutofit/>
          </a:bodyPr>
          <a:lstStyle/>
          <a:p>
            <a:pPr algn="ctr"/>
            <a:endParaRPr sz="2520" dirty="0">
              <a:solidFill>
                <a:schemeClr val="lt1"/>
              </a:solidFill>
              <a:latin typeface="UTM Avo" panose="02040603050506020204" pitchFamily="18"/>
            </a:endParaRPr>
          </a:p>
        </p:txBody>
      </p:sp>
      <p:sp>
        <p:nvSpPr>
          <p:cNvPr id="6" name="Google Shape;674;p7">
            <a:extLst>
              <a:ext uri="{FF2B5EF4-FFF2-40B4-BE49-F238E27FC236}">
                <a16:creationId xmlns:a16="http://schemas.microsoft.com/office/drawing/2014/main" id="{09B89958-7898-0F01-D851-E0BBB3526513}"/>
              </a:ext>
            </a:extLst>
          </p:cNvPr>
          <p:cNvSpPr/>
          <p:nvPr/>
        </p:nvSpPr>
        <p:spPr>
          <a:xfrm>
            <a:off x="775710" y="3704554"/>
            <a:ext cx="3203308" cy="2543845"/>
          </a:xfrm>
          <a:prstGeom prst="roundRect">
            <a:avLst>
              <a:gd name="adj" fmla="val 11053"/>
            </a:avLst>
          </a:prstGeom>
          <a:solidFill>
            <a:srgbClr val="FFFFFF"/>
          </a:solidFill>
          <a:ln w="12700" cap="flat" cmpd="sng">
            <a:solidFill>
              <a:srgbClr val="0D2B0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5184" tIns="57576" rIns="115184" bIns="57576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/>
              </a:rPr>
              <a:t>Đoạn</a:t>
            </a:r>
            <a:r>
              <a:rPr lang="en-US" sz="2400" dirty="0">
                <a:latin typeface="UTM Avo" panose="02040603050506020204" pitchFamily="18"/>
              </a:rPr>
              <a:t> 1: </a:t>
            </a:r>
            <a:endParaRPr sz="2400" dirty="0">
              <a:latin typeface="UTM Avo" panose="02040603050506020204" pitchFamily="18"/>
            </a:endParaRPr>
          </a:p>
          <a:p>
            <a:pPr algn="ctr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/>
              </a:rPr>
              <a:t>Từ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đầu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đến</a:t>
            </a:r>
            <a:r>
              <a:rPr lang="en-US" sz="2400" dirty="0">
                <a:latin typeface="UTM Avo" panose="02040603050506020204" pitchFamily="18"/>
              </a:rPr>
              <a:t> “</a:t>
            </a:r>
            <a:r>
              <a:rPr lang="en-US" sz="2400" dirty="0" err="1">
                <a:latin typeface="UTM Avo" panose="02040603050506020204" pitchFamily="18"/>
              </a:rPr>
              <a:t>Đài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Thiên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văn</a:t>
            </a:r>
            <a:r>
              <a:rPr lang="en-US" sz="2400" dirty="0">
                <a:latin typeface="UTM Avo" panose="02040603050506020204" pitchFamily="18"/>
              </a:rPr>
              <a:t> Pa-</a:t>
            </a:r>
            <a:r>
              <a:rPr lang="en-US" sz="2400" dirty="0" err="1">
                <a:latin typeface="UTM Avo" panose="02040603050506020204" pitchFamily="18"/>
              </a:rPr>
              <a:t>ri</a:t>
            </a:r>
            <a:r>
              <a:rPr lang="en-US" sz="2400" dirty="0">
                <a:latin typeface="UTM Avo" panose="02040603050506020204" pitchFamily="18"/>
              </a:rPr>
              <a:t>.” </a:t>
            </a:r>
            <a:endParaRPr sz="2400" dirty="0">
              <a:solidFill>
                <a:srgbClr val="FF0000"/>
              </a:solidFill>
              <a:latin typeface="UTM Avo" panose="02040603050506020204" pitchFamily="18"/>
            </a:endParaRPr>
          </a:p>
        </p:txBody>
      </p:sp>
      <p:sp>
        <p:nvSpPr>
          <p:cNvPr id="7" name="Google Shape;675;p7">
            <a:extLst>
              <a:ext uri="{FF2B5EF4-FFF2-40B4-BE49-F238E27FC236}">
                <a16:creationId xmlns:a16="http://schemas.microsoft.com/office/drawing/2014/main" id="{83B7BC11-49D6-4125-877F-1C223211C8BC}"/>
              </a:ext>
            </a:extLst>
          </p:cNvPr>
          <p:cNvSpPr/>
          <p:nvPr/>
        </p:nvSpPr>
        <p:spPr>
          <a:xfrm>
            <a:off x="5581750" y="2619197"/>
            <a:ext cx="1073255" cy="73299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115184" tIns="57576" rIns="115184" bIns="57576" anchor="ctr" anchorCtr="0">
            <a:noAutofit/>
          </a:bodyPr>
          <a:lstStyle/>
          <a:p>
            <a:pPr algn="ctr"/>
            <a:endParaRPr sz="2520" dirty="0">
              <a:solidFill>
                <a:schemeClr val="lt1"/>
              </a:solidFill>
              <a:latin typeface="UTM Avo" panose="02040603050506020204" pitchFamily="18"/>
            </a:endParaRPr>
          </a:p>
        </p:txBody>
      </p:sp>
      <p:sp>
        <p:nvSpPr>
          <p:cNvPr id="8" name="Google Shape;676;p7">
            <a:extLst>
              <a:ext uri="{FF2B5EF4-FFF2-40B4-BE49-F238E27FC236}">
                <a16:creationId xmlns:a16="http://schemas.microsoft.com/office/drawing/2014/main" id="{08075FF8-7A05-2665-0DFD-134FFF1F88B3}"/>
              </a:ext>
            </a:extLst>
          </p:cNvPr>
          <p:cNvSpPr/>
          <p:nvPr/>
        </p:nvSpPr>
        <p:spPr>
          <a:xfrm>
            <a:off x="4317580" y="3704554"/>
            <a:ext cx="3544223" cy="2543845"/>
          </a:xfrm>
          <a:prstGeom prst="roundRect">
            <a:avLst>
              <a:gd name="adj" fmla="val 11053"/>
            </a:avLst>
          </a:prstGeom>
          <a:solidFill>
            <a:srgbClr val="FFFFFF"/>
          </a:solidFill>
          <a:ln w="12700" cap="flat" cmpd="sng">
            <a:solidFill>
              <a:srgbClr val="0D2B0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5184" tIns="57576" rIns="115184" bIns="57576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/>
              </a:rPr>
              <a:t>Đoạn</a:t>
            </a:r>
            <a:r>
              <a:rPr lang="en-US" sz="2400" dirty="0">
                <a:latin typeface="UTM Avo" panose="02040603050506020204" pitchFamily="18"/>
              </a:rPr>
              <a:t> 2: </a:t>
            </a:r>
            <a:endParaRPr sz="2400" dirty="0">
              <a:latin typeface="UTM Avo" panose="02040603050506020204" pitchFamily="18"/>
            </a:endParaRPr>
          </a:p>
          <a:p>
            <a:pPr algn="ctr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/>
              </a:rPr>
              <a:t>Từ</a:t>
            </a:r>
            <a:r>
              <a:rPr lang="en-US" sz="2400" dirty="0">
                <a:latin typeface="UTM Avo" panose="02040603050506020204" pitchFamily="18"/>
              </a:rPr>
              <a:t> “</a:t>
            </a:r>
            <a:r>
              <a:rPr lang="en-US" sz="2400" dirty="0" err="1">
                <a:latin typeface="UTM Avo" panose="02040603050506020204" pitchFamily="18"/>
              </a:rPr>
              <a:t>Giáo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sư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Nguyễn</a:t>
            </a:r>
            <a:r>
              <a:rPr lang="en-US" sz="2400" dirty="0">
                <a:latin typeface="UTM Avo" panose="02040603050506020204" pitchFamily="18"/>
              </a:rPr>
              <a:t> Quang </a:t>
            </a:r>
            <a:r>
              <a:rPr lang="en-US" sz="2400" dirty="0" err="1">
                <a:latin typeface="UTM Avo" panose="02040603050506020204" pitchFamily="18"/>
              </a:rPr>
              <a:t>Riệu</a:t>
            </a:r>
            <a:r>
              <a:rPr lang="en-US" sz="2400" dirty="0">
                <a:latin typeface="UTM Avo" panose="02040603050506020204" pitchFamily="18"/>
              </a:rPr>
              <a:t>” </a:t>
            </a:r>
            <a:r>
              <a:rPr lang="en-US" sz="2400" dirty="0" err="1">
                <a:latin typeface="UTM Avo" panose="02040603050506020204" pitchFamily="18"/>
              </a:rPr>
              <a:t>đến</a:t>
            </a:r>
            <a:r>
              <a:rPr lang="en-US" sz="2400" dirty="0">
                <a:latin typeface="UTM Avo" panose="02040603050506020204" pitchFamily="18"/>
              </a:rPr>
              <a:t> “</a:t>
            </a:r>
            <a:r>
              <a:rPr lang="en-US" sz="2400" dirty="0" err="1">
                <a:latin typeface="UTM Avo" panose="02040603050506020204" pitchFamily="18"/>
              </a:rPr>
              <a:t>khi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sáng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Pháp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học</a:t>
            </a:r>
            <a:r>
              <a:rPr lang="en-US" sz="2400" dirty="0">
                <a:latin typeface="UTM Avo" panose="02040603050506020204" pitchFamily="18"/>
              </a:rPr>
              <a:t>.”</a:t>
            </a:r>
            <a:endParaRPr sz="2400" dirty="0">
              <a:solidFill>
                <a:srgbClr val="FF0000"/>
              </a:solidFill>
              <a:latin typeface="UTM Avo" panose="02040603050506020204" pitchFamily="18"/>
            </a:endParaRPr>
          </a:p>
        </p:txBody>
      </p:sp>
      <p:sp>
        <p:nvSpPr>
          <p:cNvPr id="9" name="Google Shape;677;p7">
            <a:extLst>
              <a:ext uri="{FF2B5EF4-FFF2-40B4-BE49-F238E27FC236}">
                <a16:creationId xmlns:a16="http://schemas.microsoft.com/office/drawing/2014/main" id="{1B33650A-8C09-D3AC-A32B-D6E204DDDA01}"/>
              </a:ext>
            </a:extLst>
          </p:cNvPr>
          <p:cNvSpPr/>
          <p:nvPr/>
        </p:nvSpPr>
        <p:spPr>
          <a:xfrm>
            <a:off x="9296000" y="2619197"/>
            <a:ext cx="1073255" cy="73299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115184" tIns="57576" rIns="115184" bIns="57576" anchor="ctr" anchorCtr="0">
            <a:noAutofit/>
          </a:bodyPr>
          <a:lstStyle/>
          <a:p>
            <a:pPr algn="ctr"/>
            <a:endParaRPr sz="2520" dirty="0">
              <a:solidFill>
                <a:schemeClr val="lt1"/>
              </a:solidFill>
              <a:latin typeface="UTM Avo" panose="02040603050506020204" pitchFamily="18"/>
            </a:endParaRPr>
          </a:p>
        </p:txBody>
      </p:sp>
      <p:sp>
        <p:nvSpPr>
          <p:cNvPr id="10" name="Google Shape;678;p7">
            <a:extLst>
              <a:ext uri="{FF2B5EF4-FFF2-40B4-BE49-F238E27FC236}">
                <a16:creationId xmlns:a16="http://schemas.microsoft.com/office/drawing/2014/main" id="{EAB2BCFE-813E-F4AE-0F26-088AAA5448F1}"/>
              </a:ext>
            </a:extLst>
          </p:cNvPr>
          <p:cNvSpPr/>
          <p:nvPr/>
        </p:nvSpPr>
        <p:spPr>
          <a:xfrm>
            <a:off x="8204208" y="3704553"/>
            <a:ext cx="3203307" cy="2543845"/>
          </a:xfrm>
          <a:prstGeom prst="roundRect">
            <a:avLst>
              <a:gd name="adj" fmla="val 11053"/>
            </a:avLst>
          </a:prstGeom>
          <a:solidFill>
            <a:srgbClr val="FFFFFF"/>
          </a:solidFill>
          <a:ln w="12700" cap="flat" cmpd="sng">
            <a:solidFill>
              <a:srgbClr val="0D2B0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5184" tIns="57576" rIns="115184" bIns="57576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/>
              </a:rPr>
              <a:t>Đoạn</a:t>
            </a:r>
            <a:r>
              <a:rPr lang="en-US" sz="2400" dirty="0">
                <a:latin typeface="UTM Avo" panose="02040603050506020204" pitchFamily="18"/>
              </a:rPr>
              <a:t> 3: </a:t>
            </a:r>
            <a:endParaRPr sz="2400" dirty="0">
              <a:latin typeface="UTM Avo" panose="02040603050506020204" pitchFamily="18"/>
            </a:endParaRPr>
          </a:p>
          <a:p>
            <a:pPr algn="ctr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/>
              </a:rPr>
              <a:t>Còn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lại</a:t>
            </a:r>
            <a:r>
              <a:rPr lang="en-US" sz="2400" dirty="0">
                <a:latin typeface="UTM Avo" panose="02040603050506020204" pitchFamily="18"/>
              </a:rPr>
              <a:t>.</a:t>
            </a:r>
            <a:endParaRPr sz="2400" dirty="0">
              <a:solidFill>
                <a:srgbClr val="FF0000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688780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D112B0-BE2F-9106-DCFF-179D65C09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764;p8">
            <a:extLst>
              <a:ext uri="{FF2B5EF4-FFF2-40B4-BE49-F238E27FC236}">
                <a16:creationId xmlns:a16="http://schemas.microsoft.com/office/drawing/2014/main" id="{FF448F57-D879-095A-22F6-697A2C9C66E4}"/>
              </a:ext>
            </a:extLst>
          </p:cNvPr>
          <p:cNvSpPr txBox="1"/>
          <p:nvPr/>
        </p:nvSpPr>
        <p:spPr>
          <a:xfrm>
            <a:off x="7702052" y="2705161"/>
            <a:ext cx="1574508" cy="122850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115184" tIns="115184" rIns="115184" bIns="115184" anchor="ctr" anchorCtr="0">
            <a:noAutofit/>
          </a:bodyPr>
          <a:lstStyle/>
          <a:p>
            <a:pPr algn="ctr"/>
            <a:r>
              <a:rPr lang="en-US" sz="8315" b="1" dirty="0">
                <a:latin typeface="UTM Avo" panose="02040603050506020204" pitchFamily="18"/>
              </a:rPr>
              <a:t>02</a:t>
            </a:r>
            <a:endParaRPr sz="2267" b="1" dirty="0">
              <a:latin typeface="UTM Avo" panose="02040603050506020204" pitchFamily="18"/>
            </a:endParaRPr>
          </a:p>
        </p:txBody>
      </p:sp>
      <p:sp>
        <p:nvSpPr>
          <p:cNvPr id="84" name="Google Shape;765;p8">
            <a:extLst>
              <a:ext uri="{FF2B5EF4-FFF2-40B4-BE49-F238E27FC236}">
                <a16:creationId xmlns:a16="http://schemas.microsoft.com/office/drawing/2014/main" id="{FE032D2F-81FC-2CC8-9D83-6319B298F0D5}"/>
              </a:ext>
            </a:extLst>
          </p:cNvPr>
          <p:cNvSpPr txBox="1"/>
          <p:nvPr/>
        </p:nvSpPr>
        <p:spPr>
          <a:xfrm>
            <a:off x="5825703" y="4150161"/>
            <a:ext cx="5327207" cy="1224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184" tIns="57576" rIns="115184" bIns="57576" anchor="t" anchorCtr="0">
            <a:spAutoFit/>
          </a:bodyPr>
          <a:lstStyle/>
          <a:p>
            <a:pPr algn="ctr"/>
            <a:r>
              <a:rPr lang="en-US" sz="7200" b="1" dirty="0">
                <a:latin typeface="UTM Avo" panose="02040603050506020204" pitchFamily="18"/>
              </a:rPr>
              <a:t>ĐỌC HIỂU</a:t>
            </a:r>
            <a:endParaRPr sz="3600" b="1" dirty="0">
              <a:latin typeface="UTM Avo" panose="02040603050506020204" pitchFamily="18"/>
            </a:endParaRPr>
          </a:p>
        </p:txBody>
      </p:sp>
      <p:sp>
        <p:nvSpPr>
          <p:cNvPr id="85" name="Freeform 7">
            <a:extLst>
              <a:ext uri="{FF2B5EF4-FFF2-40B4-BE49-F238E27FC236}">
                <a16:creationId xmlns:a16="http://schemas.microsoft.com/office/drawing/2014/main" id="{088873AF-4D97-7D5D-CC01-5EDA0C404B9B}"/>
              </a:ext>
            </a:extLst>
          </p:cNvPr>
          <p:cNvSpPr/>
          <p:nvPr/>
        </p:nvSpPr>
        <p:spPr>
          <a:xfrm>
            <a:off x="1059847" y="1793890"/>
            <a:ext cx="4454263" cy="3914184"/>
          </a:xfrm>
          <a:custGeom>
            <a:avLst/>
            <a:gdLst/>
            <a:ahLst/>
            <a:cxnLst/>
            <a:rect l="l" t="t" r="r" b="b"/>
            <a:pathLst>
              <a:path w="2851919" h="2506124">
                <a:moveTo>
                  <a:pt x="0" y="0"/>
                </a:moveTo>
                <a:lnTo>
                  <a:pt x="2851919" y="0"/>
                </a:lnTo>
                <a:lnTo>
                  <a:pt x="2851919" y="2506123"/>
                </a:lnTo>
                <a:lnTo>
                  <a:pt x="0" y="250612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953228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F6C761-EA80-AE18-CC1A-28B296266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72;p9">
            <a:extLst>
              <a:ext uri="{FF2B5EF4-FFF2-40B4-BE49-F238E27FC236}">
                <a16:creationId xmlns:a16="http://schemas.microsoft.com/office/drawing/2014/main" id="{E90AC23A-8779-2355-C3D9-E4FAD9A962E0}"/>
              </a:ext>
            </a:extLst>
          </p:cNvPr>
          <p:cNvSpPr txBox="1"/>
          <p:nvPr/>
        </p:nvSpPr>
        <p:spPr>
          <a:xfrm>
            <a:off x="3311925" y="1726636"/>
            <a:ext cx="5568150" cy="393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184" tIns="57576" rIns="115184" bIns="57576" anchor="t" anchorCtr="0">
            <a:spAutoFit/>
          </a:bodyPr>
          <a:lstStyle/>
          <a:p>
            <a:pPr algn="ctr"/>
            <a:r>
              <a:rPr lang="en-US" sz="1800" b="1" dirty="0">
                <a:solidFill>
                  <a:schemeClr val="dk1"/>
                </a:solidFill>
                <a:latin typeface="UTM Avo" panose="02040603050506020204" pitchFamily="18"/>
              </a:rPr>
              <a:t>GIẢI NGHĨA TỪ KHÓ</a:t>
            </a:r>
            <a:endParaRPr sz="1800" b="1" dirty="0">
              <a:solidFill>
                <a:schemeClr val="dk1"/>
              </a:solidFill>
              <a:latin typeface="UTM Avo" panose="02040603050506020204" pitchFamily="18"/>
            </a:endParaRPr>
          </a:p>
        </p:txBody>
      </p:sp>
      <p:sp>
        <p:nvSpPr>
          <p:cNvPr id="5" name="Google Shape;773;p9">
            <a:extLst>
              <a:ext uri="{FF2B5EF4-FFF2-40B4-BE49-F238E27FC236}">
                <a16:creationId xmlns:a16="http://schemas.microsoft.com/office/drawing/2014/main" id="{F8224D91-68C2-02E1-C9CA-E7CCD47FBEDE}"/>
              </a:ext>
            </a:extLst>
          </p:cNvPr>
          <p:cNvSpPr txBox="1"/>
          <p:nvPr/>
        </p:nvSpPr>
        <p:spPr>
          <a:xfrm>
            <a:off x="290313" y="2245154"/>
            <a:ext cx="3559683" cy="1778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184" tIns="57576" rIns="115184" bIns="57576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800" i="1" dirty="0" err="1">
                <a:latin typeface="UTM Avo" panose="02040603050506020204" pitchFamily="18"/>
              </a:rPr>
              <a:t>Nhật</a:t>
            </a:r>
            <a:r>
              <a:rPr lang="en-US" sz="1800" i="1" dirty="0">
                <a:latin typeface="UTM Avo" panose="02040603050506020204" pitchFamily="18"/>
              </a:rPr>
              <a:t> </a:t>
            </a:r>
            <a:r>
              <a:rPr lang="en-US" sz="1800" i="1" dirty="0" err="1">
                <a:latin typeface="UTM Avo" panose="02040603050506020204" pitchFamily="18"/>
              </a:rPr>
              <a:t>thực</a:t>
            </a:r>
            <a:r>
              <a:rPr lang="en-US" sz="1800" dirty="0">
                <a:latin typeface="UTM Avo" panose="02040603050506020204" pitchFamily="18"/>
              </a:rPr>
              <a:t>: </a:t>
            </a:r>
            <a:r>
              <a:rPr lang="en-US" sz="1800" dirty="0" err="1">
                <a:latin typeface="UTM Avo" panose="02040603050506020204" pitchFamily="18"/>
              </a:rPr>
              <a:t>là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hiện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tượng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khi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Mặt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Trăng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nằm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giữa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Trái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Đất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và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Mặt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Trời</a:t>
            </a:r>
            <a:r>
              <a:rPr lang="en-US" sz="1800" dirty="0">
                <a:latin typeface="UTM Avo" panose="02040603050506020204" pitchFamily="18"/>
              </a:rPr>
              <a:t>, </a:t>
            </a:r>
            <a:r>
              <a:rPr lang="en-US" sz="1800" dirty="0" err="1">
                <a:latin typeface="UTM Avo" panose="02040603050506020204" pitchFamily="18"/>
              </a:rPr>
              <a:t>che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khuất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toàn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bộ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hoặc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một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phần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Mặt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Trời</a:t>
            </a:r>
            <a:r>
              <a:rPr lang="en-US" sz="1800" dirty="0">
                <a:latin typeface="UTM Avo" panose="02040603050506020204" pitchFamily="18"/>
              </a:rPr>
              <a:t>.</a:t>
            </a:r>
            <a:endParaRPr sz="1800" dirty="0">
              <a:latin typeface="UTM Avo" panose="02040603050506020204" pitchFamily="18"/>
            </a:endParaRPr>
          </a:p>
        </p:txBody>
      </p:sp>
      <p:sp>
        <p:nvSpPr>
          <p:cNvPr id="6" name="Google Shape;774;p9">
            <a:extLst>
              <a:ext uri="{FF2B5EF4-FFF2-40B4-BE49-F238E27FC236}">
                <a16:creationId xmlns:a16="http://schemas.microsoft.com/office/drawing/2014/main" id="{A6EB6CB9-B9E4-0E5D-EC97-F6AE54E96A15}"/>
              </a:ext>
            </a:extLst>
          </p:cNvPr>
          <p:cNvSpPr txBox="1"/>
          <p:nvPr/>
        </p:nvSpPr>
        <p:spPr>
          <a:xfrm>
            <a:off x="290312" y="4531717"/>
            <a:ext cx="3559682" cy="1778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184" tIns="57576" rIns="115184" bIns="57576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800" i="1" dirty="0" err="1">
                <a:latin typeface="UTM Avo" panose="02040603050506020204" pitchFamily="18"/>
              </a:rPr>
              <a:t>Giám</a:t>
            </a:r>
            <a:r>
              <a:rPr lang="en-US" sz="1800" i="1" dirty="0">
                <a:latin typeface="UTM Avo" panose="02040603050506020204" pitchFamily="18"/>
              </a:rPr>
              <a:t> </a:t>
            </a:r>
            <a:r>
              <a:rPr lang="en-US" sz="1800" i="1" dirty="0" err="1">
                <a:latin typeface="UTM Avo" panose="02040603050506020204" pitchFamily="18"/>
              </a:rPr>
              <a:t>đốc</a:t>
            </a:r>
            <a:r>
              <a:rPr lang="en-US" sz="1800" i="1" dirty="0">
                <a:latin typeface="UTM Avo" panose="02040603050506020204" pitchFamily="18"/>
              </a:rPr>
              <a:t> </a:t>
            </a:r>
            <a:r>
              <a:rPr lang="en-US" sz="1800" i="1" dirty="0" err="1">
                <a:latin typeface="UTM Avo" panose="02040603050506020204" pitchFamily="18"/>
              </a:rPr>
              <a:t>nghiên</a:t>
            </a:r>
            <a:r>
              <a:rPr lang="en-US" sz="1800" i="1" dirty="0">
                <a:latin typeface="UTM Avo" panose="02040603050506020204" pitchFamily="18"/>
              </a:rPr>
              <a:t> </a:t>
            </a:r>
            <a:r>
              <a:rPr lang="en-US" sz="1800" i="1" dirty="0" err="1">
                <a:latin typeface="UTM Avo" panose="02040603050506020204" pitchFamily="18"/>
              </a:rPr>
              <a:t>cứu</a:t>
            </a:r>
            <a:r>
              <a:rPr lang="en-US" sz="1800" dirty="0">
                <a:latin typeface="UTM Avo" panose="02040603050506020204" pitchFamily="18"/>
              </a:rPr>
              <a:t>: </a:t>
            </a:r>
            <a:r>
              <a:rPr lang="en-US" sz="1800" dirty="0" err="1">
                <a:latin typeface="UTM Avo" panose="02040603050506020204" pitchFamily="18"/>
              </a:rPr>
              <a:t>chức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vụ</a:t>
            </a:r>
            <a:r>
              <a:rPr lang="en-US" sz="1800" dirty="0">
                <a:latin typeface="UTM Avo" panose="02040603050506020204" pitchFamily="18"/>
              </a:rPr>
              <a:t> khoa </a:t>
            </a:r>
            <a:r>
              <a:rPr lang="en-US" sz="1800" dirty="0" err="1">
                <a:latin typeface="UTM Avo" panose="02040603050506020204" pitchFamily="18"/>
              </a:rPr>
              <a:t>học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hàng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đầu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ở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cơ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quan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nghiên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cứu</a:t>
            </a:r>
            <a:r>
              <a:rPr lang="en-US" sz="1800" dirty="0">
                <a:latin typeface="UTM Avo" panose="02040603050506020204" pitchFamily="18"/>
              </a:rPr>
              <a:t> khoa </a:t>
            </a:r>
            <a:r>
              <a:rPr lang="en-US" sz="1800" dirty="0" err="1">
                <a:latin typeface="UTM Avo" panose="02040603050506020204" pitchFamily="18"/>
              </a:rPr>
              <a:t>học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của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Pháp</a:t>
            </a:r>
            <a:r>
              <a:rPr lang="en-US" sz="1800" dirty="0">
                <a:latin typeface="UTM Avo" panose="02040603050506020204" pitchFamily="18"/>
              </a:rPr>
              <a:t>. </a:t>
            </a:r>
            <a:endParaRPr sz="1800" dirty="0">
              <a:latin typeface="UTM Avo" panose="02040603050506020204" pitchFamily="18"/>
            </a:endParaRPr>
          </a:p>
        </p:txBody>
      </p:sp>
      <p:pic>
        <p:nvPicPr>
          <p:cNvPr id="7" name="Google Shape;775;p9" descr="Nhật Bản đón hiện tượng nhật thực toàn phần">
            <a:extLst>
              <a:ext uri="{FF2B5EF4-FFF2-40B4-BE49-F238E27FC236}">
                <a16:creationId xmlns:a16="http://schemas.microsoft.com/office/drawing/2014/main" id="{61C1F133-36F9-92A6-A9AC-A7308887B2D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49993" y="2351569"/>
            <a:ext cx="2626223" cy="19200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776;p9" descr="Công việc của giám đốc nghiên cứu và phát triển là gì?">
            <a:extLst>
              <a:ext uri="{FF2B5EF4-FFF2-40B4-BE49-F238E27FC236}">
                <a16:creationId xmlns:a16="http://schemas.microsoft.com/office/drawing/2014/main" id="{5325AD60-9219-9CD6-EC21-54E995799DB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49993" y="4643371"/>
            <a:ext cx="2544078" cy="169675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777;p9">
            <a:extLst>
              <a:ext uri="{FF2B5EF4-FFF2-40B4-BE49-F238E27FC236}">
                <a16:creationId xmlns:a16="http://schemas.microsoft.com/office/drawing/2014/main" id="{D2CDBE19-079D-A343-D4BF-6FB3D7056CB8}"/>
              </a:ext>
            </a:extLst>
          </p:cNvPr>
          <p:cNvSpPr txBox="1"/>
          <p:nvPr/>
        </p:nvSpPr>
        <p:spPr>
          <a:xfrm>
            <a:off x="6611086" y="2219120"/>
            <a:ext cx="3149943" cy="2193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184" tIns="57576" rIns="115184" bIns="57576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800" i="1" dirty="0" err="1">
                <a:latin typeface="UTM Avo" panose="02040603050506020204" pitchFamily="18"/>
              </a:rPr>
              <a:t>Đài</a:t>
            </a:r>
            <a:r>
              <a:rPr lang="en-US" sz="1800" i="1" dirty="0">
                <a:latin typeface="UTM Avo" panose="02040603050506020204" pitchFamily="18"/>
              </a:rPr>
              <a:t> </a:t>
            </a:r>
            <a:r>
              <a:rPr lang="en-US" sz="1800" i="1" dirty="0" err="1">
                <a:latin typeface="UTM Avo" panose="02040603050506020204" pitchFamily="18"/>
              </a:rPr>
              <a:t>Thiên</a:t>
            </a:r>
            <a:r>
              <a:rPr lang="en-US" sz="1800" i="1" dirty="0">
                <a:latin typeface="UTM Avo" panose="02040603050506020204" pitchFamily="18"/>
              </a:rPr>
              <a:t> </a:t>
            </a:r>
            <a:r>
              <a:rPr lang="en-US" sz="1800" i="1" dirty="0" err="1">
                <a:latin typeface="UTM Avo" panose="02040603050506020204" pitchFamily="18"/>
              </a:rPr>
              <a:t>văn</a:t>
            </a:r>
            <a:r>
              <a:rPr lang="en-US" sz="1800" i="1" dirty="0">
                <a:latin typeface="UTM Avo" panose="02040603050506020204" pitchFamily="18"/>
              </a:rPr>
              <a:t> </a:t>
            </a:r>
            <a:r>
              <a:rPr lang="en-US" sz="1800" i="1" dirty="0" err="1">
                <a:latin typeface="UTM Avo" panose="02040603050506020204" pitchFamily="18"/>
              </a:rPr>
              <a:t>Phủ</a:t>
            </a:r>
            <a:r>
              <a:rPr lang="en-US" sz="1800" i="1" dirty="0">
                <a:latin typeface="UTM Avo" panose="02040603050506020204" pitchFamily="18"/>
              </a:rPr>
              <a:t> </a:t>
            </a:r>
            <a:r>
              <a:rPr lang="en-US" sz="1800" i="1" dirty="0" err="1">
                <a:latin typeface="UTM Avo" panose="02040603050506020204" pitchFamily="18"/>
              </a:rPr>
              <a:t>Liễn</a:t>
            </a:r>
            <a:r>
              <a:rPr lang="en-US" sz="1800" dirty="0">
                <a:latin typeface="UTM Avo" panose="02040603050506020204" pitchFamily="18"/>
              </a:rPr>
              <a:t>: </a:t>
            </a:r>
            <a:r>
              <a:rPr lang="en-US" sz="1800" dirty="0" err="1">
                <a:latin typeface="UTM Avo" panose="02040603050506020204" pitchFamily="18"/>
              </a:rPr>
              <a:t>đài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thiên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văn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được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thành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lập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năm</a:t>
            </a:r>
            <a:r>
              <a:rPr lang="en-US" sz="1800" dirty="0">
                <a:latin typeface="UTM Avo" panose="02040603050506020204" pitchFamily="18"/>
              </a:rPr>
              <a:t> 1902, </a:t>
            </a:r>
            <a:r>
              <a:rPr lang="en-US" sz="1800" dirty="0" err="1">
                <a:latin typeface="UTM Avo" panose="02040603050506020204" pitchFamily="18"/>
              </a:rPr>
              <a:t>đặt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trên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núi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Phủ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Liễn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thuộc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quận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Kiến</a:t>
            </a:r>
            <a:r>
              <a:rPr lang="en-US" sz="1800" dirty="0">
                <a:latin typeface="UTM Avo" panose="02040603050506020204" pitchFamily="18"/>
              </a:rPr>
              <a:t> An, </a:t>
            </a:r>
            <a:r>
              <a:rPr lang="en-US" sz="1800" dirty="0" err="1">
                <a:latin typeface="UTM Avo" panose="02040603050506020204" pitchFamily="18"/>
              </a:rPr>
              <a:t>Hải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Phòng</a:t>
            </a:r>
            <a:r>
              <a:rPr lang="en-US" sz="1800" dirty="0">
                <a:latin typeface="UTM Avo" panose="02040603050506020204" pitchFamily="18"/>
              </a:rPr>
              <a:t>. </a:t>
            </a:r>
            <a:endParaRPr sz="1800" dirty="0">
              <a:latin typeface="UTM Avo" panose="02040603050506020204" pitchFamily="18"/>
            </a:endParaRPr>
          </a:p>
        </p:txBody>
      </p:sp>
      <p:sp>
        <p:nvSpPr>
          <p:cNvPr id="10" name="Google Shape;778;p9">
            <a:extLst>
              <a:ext uri="{FF2B5EF4-FFF2-40B4-BE49-F238E27FC236}">
                <a16:creationId xmlns:a16="http://schemas.microsoft.com/office/drawing/2014/main" id="{475CD496-5552-E63E-250E-097A2F72FB6D}"/>
              </a:ext>
            </a:extLst>
          </p:cNvPr>
          <p:cNvSpPr txBox="1"/>
          <p:nvPr/>
        </p:nvSpPr>
        <p:spPr>
          <a:xfrm>
            <a:off x="6656264" y="4708026"/>
            <a:ext cx="3066042" cy="1362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184" tIns="57576" rIns="115184" bIns="57576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800" i="1" dirty="0" err="1">
                <a:latin typeface="UTM Avo" panose="02040603050506020204" pitchFamily="18"/>
              </a:rPr>
              <a:t>Cơ</a:t>
            </a:r>
            <a:r>
              <a:rPr lang="en-US" sz="1800" i="1" dirty="0">
                <a:latin typeface="UTM Avo" panose="02040603050506020204" pitchFamily="18"/>
              </a:rPr>
              <a:t> </a:t>
            </a:r>
            <a:r>
              <a:rPr lang="en-US" sz="1800" i="1" dirty="0" err="1">
                <a:latin typeface="UTM Avo" panose="02040603050506020204" pitchFamily="18"/>
              </a:rPr>
              <a:t>duyên</a:t>
            </a:r>
            <a:r>
              <a:rPr lang="en-US" sz="1800" dirty="0">
                <a:latin typeface="UTM Avo" panose="02040603050506020204" pitchFamily="18"/>
              </a:rPr>
              <a:t>: </a:t>
            </a:r>
            <a:r>
              <a:rPr lang="en-US" sz="1800" dirty="0" err="1">
                <a:latin typeface="UTM Avo" panose="02040603050506020204" pitchFamily="18"/>
              </a:rPr>
              <a:t>nguyên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nhân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tốt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đẹp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dẫn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đến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một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việc</a:t>
            </a:r>
            <a:r>
              <a:rPr lang="en-US" sz="1800" dirty="0">
                <a:latin typeface="UTM Avo" panose="02040603050506020204" pitchFamily="18"/>
              </a:rPr>
              <a:t> (</a:t>
            </a:r>
            <a:r>
              <a:rPr lang="en-US" sz="1800" dirty="0" err="1">
                <a:latin typeface="UTM Avo" panose="02040603050506020204" pitchFamily="18"/>
              </a:rPr>
              <a:t>nghĩa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trong</a:t>
            </a:r>
            <a:r>
              <a:rPr lang="en-US" sz="1800" dirty="0">
                <a:latin typeface="UTM Avo" panose="02040603050506020204" pitchFamily="18"/>
              </a:rPr>
              <a:t> </a:t>
            </a:r>
            <a:r>
              <a:rPr lang="en-US" sz="1800" dirty="0" err="1">
                <a:latin typeface="UTM Avo" panose="02040603050506020204" pitchFamily="18"/>
              </a:rPr>
              <a:t>bài</a:t>
            </a:r>
            <a:r>
              <a:rPr lang="en-US" sz="1800" dirty="0">
                <a:latin typeface="UTM Avo" panose="02040603050506020204" pitchFamily="18"/>
              </a:rPr>
              <a:t>). </a:t>
            </a:r>
            <a:endParaRPr sz="1800" dirty="0">
              <a:latin typeface="UTM Avo" panose="02040603050506020204" pitchFamily="18"/>
            </a:endParaRPr>
          </a:p>
        </p:txBody>
      </p:sp>
      <p:pic>
        <p:nvPicPr>
          <p:cNvPr id="11" name="Google Shape;779;p9" descr="Đài Thiên văn Phù Liễn - Niềm tự hào của người dân xứ cảng">
            <a:extLst>
              <a:ext uri="{FF2B5EF4-FFF2-40B4-BE49-F238E27FC236}">
                <a16:creationId xmlns:a16="http://schemas.microsoft.com/office/drawing/2014/main" id="{4A533843-0CF1-05A1-1C08-46E6DB22C77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761029" y="2443335"/>
            <a:ext cx="1969905" cy="1378934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12" name="Google Shape;780;p9" descr="Những cơ duyên kỳ lạ đưa tôi đến với Thiền – Uy Nghi Hùng Phát">
            <a:extLst>
              <a:ext uri="{FF2B5EF4-FFF2-40B4-BE49-F238E27FC236}">
                <a16:creationId xmlns:a16="http://schemas.microsoft.com/office/drawing/2014/main" id="{45646B17-93CF-2BA6-C799-12F6504D256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18114"/>
          <a:stretch/>
        </p:blipFill>
        <p:spPr>
          <a:xfrm>
            <a:off x="9722305" y="4781339"/>
            <a:ext cx="2008629" cy="1378934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51018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8CC824-7E6A-807C-93DF-DD778E4EC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85;p10">
            <a:extLst>
              <a:ext uri="{FF2B5EF4-FFF2-40B4-BE49-F238E27FC236}">
                <a16:creationId xmlns:a16="http://schemas.microsoft.com/office/drawing/2014/main" id="{0863B916-3A64-6C0B-DD91-6B6DACF28F7C}"/>
              </a:ext>
            </a:extLst>
          </p:cNvPr>
          <p:cNvSpPr/>
          <p:nvPr/>
        </p:nvSpPr>
        <p:spPr>
          <a:xfrm>
            <a:off x="646439" y="2000796"/>
            <a:ext cx="10899121" cy="4450839"/>
          </a:xfrm>
          <a:prstGeom prst="roundRect">
            <a:avLst>
              <a:gd name="adj" fmla="val 2488"/>
            </a:avLst>
          </a:prstGeom>
          <a:solidFill>
            <a:srgbClr val="FFFFFF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5184" tIns="57576" rIns="115184" bIns="57576" anchor="ctr" anchorCtr="0">
            <a:noAutofit/>
          </a:bodyPr>
          <a:lstStyle/>
          <a:p>
            <a:pPr algn="ctr"/>
            <a:endParaRPr sz="2268" dirty="0">
              <a:solidFill>
                <a:srgbClr val="EBE0DD"/>
              </a:solidFill>
              <a:latin typeface="UTM Avo" panose="02040603050506020204" pitchFamily="18"/>
            </a:endParaRPr>
          </a:p>
        </p:txBody>
      </p:sp>
      <p:sp>
        <p:nvSpPr>
          <p:cNvPr id="3" name="Google Shape;786;p10">
            <a:extLst>
              <a:ext uri="{FF2B5EF4-FFF2-40B4-BE49-F238E27FC236}">
                <a16:creationId xmlns:a16="http://schemas.microsoft.com/office/drawing/2014/main" id="{CCC7C4EE-7436-1DF7-92F7-9D784F9C67FF}"/>
              </a:ext>
            </a:extLst>
          </p:cNvPr>
          <p:cNvSpPr txBox="1"/>
          <p:nvPr/>
        </p:nvSpPr>
        <p:spPr>
          <a:xfrm>
            <a:off x="814444" y="2457374"/>
            <a:ext cx="10657120" cy="3994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184" tIns="57576" rIns="115184" bIns="57576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/>
              </a:rPr>
              <a:t>Câu</a:t>
            </a:r>
            <a:r>
              <a:rPr lang="en-US" sz="2400" b="1" dirty="0">
                <a:latin typeface="UTM Avo" panose="02040603050506020204" pitchFamily="18"/>
              </a:rPr>
              <a:t> 1. </a:t>
            </a:r>
            <a:r>
              <a:rPr lang="en-US" sz="2400" dirty="0">
                <a:latin typeface="UTM Avo" panose="02040603050506020204" pitchFamily="18"/>
              </a:rPr>
              <a:t>Theo </a:t>
            </a:r>
            <a:r>
              <a:rPr lang="en-US" sz="2400" dirty="0" err="1">
                <a:latin typeface="UTM Avo" panose="02040603050506020204" pitchFamily="18"/>
              </a:rPr>
              <a:t>bài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đọc</a:t>
            </a:r>
            <a:r>
              <a:rPr lang="en-US" sz="2400" dirty="0">
                <a:latin typeface="UTM Avo" panose="02040603050506020204" pitchFamily="18"/>
              </a:rPr>
              <a:t>, </a:t>
            </a:r>
            <a:r>
              <a:rPr lang="en-US" sz="2400" dirty="0" err="1">
                <a:latin typeface="UTM Avo" panose="02040603050506020204" pitchFamily="18"/>
              </a:rPr>
              <a:t>cơ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duyên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nào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đã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dẫn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ông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Nguyễn</a:t>
            </a:r>
            <a:r>
              <a:rPr lang="en-US" sz="2400" dirty="0">
                <a:latin typeface="UTM Avo" panose="02040603050506020204" pitchFamily="18"/>
              </a:rPr>
              <a:t> Quang </a:t>
            </a:r>
            <a:r>
              <a:rPr lang="en-US" sz="2400" dirty="0" err="1">
                <a:latin typeface="UTM Avo" panose="02040603050506020204" pitchFamily="18"/>
              </a:rPr>
              <a:t>Riệu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đến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với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công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việc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khám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phá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bầu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trời</a:t>
            </a:r>
            <a:r>
              <a:rPr lang="en-US" sz="2400" dirty="0">
                <a:latin typeface="UTM Avo" panose="02040603050506020204" pitchFamily="18"/>
              </a:rPr>
              <a:t>? </a:t>
            </a:r>
            <a:endParaRPr sz="2000" dirty="0">
              <a:latin typeface="UTM Avo" panose="02040603050506020204" pitchFamily="18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/>
              </a:rPr>
              <a:t>Câu</a:t>
            </a:r>
            <a:r>
              <a:rPr lang="en-US" sz="2400" b="1" dirty="0">
                <a:latin typeface="UTM Avo" panose="02040603050506020204" pitchFamily="18"/>
              </a:rPr>
              <a:t> 2. </a:t>
            </a:r>
            <a:r>
              <a:rPr lang="en-US" sz="2400" dirty="0" err="1">
                <a:latin typeface="UTM Avo" panose="02040603050506020204" pitchFamily="18"/>
              </a:rPr>
              <a:t>Giáo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sư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Nguyễn</a:t>
            </a:r>
            <a:r>
              <a:rPr lang="en-US" sz="2400" dirty="0">
                <a:latin typeface="UTM Avo" panose="02040603050506020204" pitchFamily="18"/>
              </a:rPr>
              <a:t> Quang </a:t>
            </a:r>
            <a:r>
              <a:rPr lang="en-US" sz="2400" dirty="0" err="1">
                <a:latin typeface="UTM Avo" panose="02040603050506020204" pitchFamily="18"/>
              </a:rPr>
              <a:t>Riệu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đã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có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những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đóng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góp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gì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cho</a:t>
            </a:r>
            <a:r>
              <a:rPr lang="en-US" sz="2400" dirty="0">
                <a:latin typeface="UTM Avo" panose="02040603050506020204" pitchFamily="18"/>
              </a:rPr>
              <a:t> khoa </a:t>
            </a:r>
            <a:r>
              <a:rPr lang="en-US" sz="2400" dirty="0" err="1">
                <a:latin typeface="UTM Avo" panose="02040603050506020204" pitchFamily="18"/>
              </a:rPr>
              <a:t>học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và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đất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nước</a:t>
            </a:r>
            <a:r>
              <a:rPr lang="en-US" sz="2400" dirty="0">
                <a:latin typeface="UTM Avo" panose="02040603050506020204" pitchFamily="18"/>
              </a:rPr>
              <a:t>?  </a:t>
            </a:r>
            <a:endParaRPr sz="2400" dirty="0">
              <a:latin typeface="UTM Avo" panose="02040603050506020204" pitchFamily="18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/>
              </a:rPr>
              <a:t>Câu</a:t>
            </a:r>
            <a:r>
              <a:rPr lang="en-US" sz="2400" b="1" dirty="0">
                <a:latin typeface="UTM Avo" panose="02040603050506020204" pitchFamily="18"/>
              </a:rPr>
              <a:t> 3. </a:t>
            </a:r>
            <a:r>
              <a:rPr lang="en-US" sz="2400" dirty="0" err="1">
                <a:latin typeface="UTM Avo" panose="02040603050506020204" pitchFamily="18"/>
              </a:rPr>
              <a:t>Giải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thưởng</a:t>
            </a:r>
            <a:r>
              <a:rPr lang="en-US" sz="2400" dirty="0">
                <a:latin typeface="UTM Avo" panose="02040603050506020204" pitchFamily="18"/>
              </a:rPr>
              <a:t> Vinh </a:t>
            </a:r>
            <a:r>
              <a:rPr lang="en-US" sz="2400" dirty="0" err="1">
                <a:latin typeface="UTM Avo" panose="02040603050506020204" pitchFamily="18"/>
              </a:rPr>
              <a:t>danh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nước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Việt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thể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hiện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sự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đánh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giá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của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quê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hương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đối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với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ông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Nguyễn</a:t>
            </a:r>
            <a:r>
              <a:rPr lang="en-US" sz="2400" dirty="0">
                <a:latin typeface="UTM Avo" panose="02040603050506020204" pitchFamily="18"/>
              </a:rPr>
              <a:t> Quang </a:t>
            </a:r>
            <a:r>
              <a:rPr lang="en-US" sz="2400" dirty="0" err="1">
                <a:latin typeface="UTM Avo" panose="02040603050506020204" pitchFamily="18"/>
              </a:rPr>
              <a:t>Riệu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như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thế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nào</a:t>
            </a:r>
            <a:r>
              <a:rPr lang="en-US" sz="2400" dirty="0">
                <a:latin typeface="UTM Avo" panose="02040603050506020204" pitchFamily="18"/>
              </a:rPr>
              <a:t>?  </a:t>
            </a:r>
            <a:endParaRPr sz="2000" dirty="0">
              <a:latin typeface="UTM Avo" panose="02040603050506020204" pitchFamily="18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/>
              </a:rPr>
              <a:t>Câu</a:t>
            </a:r>
            <a:r>
              <a:rPr lang="en-US" sz="2400" b="1" dirty="0">
                <a:latin typeface="UTM Avo" panose="02040603050506020204" pitchFamily="18"/>
              </a:rPr>
              <a:t> 4. </a:t>
            </a:r>
            <a:r>
              <a:rPr lang="en-US" sz="2400" dirty="0">
                <a:latin typeface="UTM Avo" panose="02040603050506020204" pitchFamily="18"/>
              </a:rPr>
              <a:t>Em </a:t>
            </a:r>
            <a:r>
              <a:rPr lang="en-US" sz="2400" dirty="0" err="1">
                <a:latin typeface="UTM Avo" panose="02040603050506020204" pitchFamily="18"/>
              </a:rPr>
              <a:t>học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được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gì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ở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cách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giới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thiệu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nhân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vật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trong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bài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đọc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này</a:t>
            </a:r>
            <a:r>
              <a:rPr lang="en-US" sz="2400" dirty="0">
                <a:latin typeface="UTM Avo" panose="02040603050506020204" pitchFamily="18"/>
              </a:rPr>
              <a:t>? </a:t>
            </a:r>
            <a:endParaRPr sz="2400" dirty="0">
              <a:latin typeface="UTM Avo" panose="02040603050506020204" pitchFamily="18"/>
            </a:endParaRPr>
          </a:p>
        </p:txBody>
      </p:sp>
      <p:sp>
        <p:nvSpPr>
          <p:cNvPr id="4" name="Google Shape;787;p10">
            <a:extLst>
              <a:ext uri="{FF2B5EF4-FFF2-40B4-BE49-F238E27FC236}">
                <a16:creationId xmlns:a16="http://schemas.microsoft.com/office/drawing/2014/main" id="{8696D5BD-B1E1-F352-016E-46CBC9E5368B}"/>
              </a:ext>
            </a:extLst>
          </p:cNvPr>
          <p:cNvSpPr/>
          <p:nvPr/>
        </p:nvSpPr>
        <p:spPr>
          <a:xfrm>
            <a:off x="637206" y="1707199"/>
            <a:ext cx="3556210" cy="750175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FFD5D5"/>
          </a:solidFill>
          <a:ln>
            <a:noFill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115184" tIns="57576" rIns="115184" bIns="57576" anchor="ctr" anchorCtr="0">
            <a:noAutofit/>
          </a:bodyPr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/>
              </a:rPr>
              <a:t>CÂU HỎI ĐƯA RA</a:t>
            </a:r>
            <a:endParaRPr sz="1800" b="1" dirty="0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309282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05AE34-BAC4-6028-2D68-E3212FEAD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800;p12">
            <a:extLst>
              <a:ext uri="{FF2B5EF4-FFF2-40B4-BE49-F238E27FC236}">
                <a16:creationId xmlns:a16="http://schemas.microsoft.com/office/drawing/2014/main" id="{826272AF-719E-A8FA-2A11-EA34C8E40B0B}"/>
              </a:ext>
            </a:extLst>
          </p:cNvPr>
          <p:cNvGrpSpPr/>
          <p:nvPr/>
        </p:nvGrpSpPr>
        <p:grpSpPr>
          <a:xfrm>
            <a:off x="1226886" y="1746986"/>
            <a:ext cx="10012209" cy="1279673"/>
            <a:chOff x="546975" y="1777117"/>
            <a:chExt cx="7946977" cy="915640"/>
          </a:xfrm>
        </p:grpSpPr>
        <p:sp>
          <p:nvSpPr>
            <p:cNvPr id="3" name="Google Shape;801;p12">
              <a:extLst>
                <a:ext uri="{FF2B5EF4-FFF2-40B4-BE49-F238E27FC236}">
                  <a16:creationId xmlns:a16="http://schemas.microsoft.com/office/drawing/2014/main" id="{BB5CFFFA-E566-30CF-8D2B-743FCEDC1C64}"/>
                </a:ext>
              </a:extLst>
            </p:cNvPr>
            <p:cNvSpPr/>
            <p:nvPr/>
          </p:nvSpPr>
          <p:spPr>
            <a:xfrm>
              <a:off x="546975" y="1828350"/>
              <a:ext cx="7946977" cy="813560"/>
            </a:xfrm>
            <a:prstGeom prst="roundRect">
              <a:avLst>
                <a:gd name="adj" fmla="val 16667"/>
              </a:avLst>
            </a:prstGeom>
            <a:solidFill>
              <a:srgbClr val="F2E4FF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57576" rIns="115184" bIns="57576" anchor="ctr" anchorCtr="0">
              <a:noAutofit/>
            </a:bodyPr>
            <a:lstStyle/>
            <a:p>
              <a:pPr algn="ctr"/>
              <a:endParaRPr sz="1764" dirty="0">
                <a:solidFill>
                  <a:srgbClr val="FAFAFA"/>
                </a:solidFill>
                <a:latin typeface="UTM Avo" panose="02040603050506020204" pitchFamily="18"/>
              </a:endParaRPr>
            </a:p>
          </p:txBody>
        </p:sp>
        <p:sp>
          <p:nvSpPr>
            <p:cNvPr id="5" name="Google Shape;803;p12">
              <a:extLst>
                <a:ext uri="{FF2B5EF4-FFF2-40B4-BE49-F238E27FC236}">
                  <a16:creationId xmlns:a16="http://schemas.microsoft.com/office/drawing/2014/main" id="{76A5D4A3-4355-B1A7-11CF-F0D431198F91}"/>
                </a:ext>
              </a:extLst>
            </p:cNvPr>
            <p:cNvSpPr txBox="1"/>
            <p:nvPr/>
          </p:nvSpPr>
          <p:spPr>
            <a:xfrm>
              <a:off x="746393" y="1777117"/>
              <a:ext cx="7694763" cy="9156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5184" tIns="57576" rIns="115184" bIns="57576" anchor="t" anchorCtr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520" b="1" dirty="0" err="1">
                  <a:latin typeface="UTM Avo" panose="02040603050506020204" pitchFamily="18"/>
                </a:rPr>
                <a:t>Câu</a:t>
              </a:r>
              <a:r>
                <a:rPr lang="en-US" sz="2520" b="1" dirty="0">
                  <a:latin typeface="UTM Avo" panose="02040603050506020204" pitchFamily="18"/>
                </a:rPr>
                <a:t> 1. </a:t>
              </a:r>
              <a:r>
                <a:rPr lang="en-US" sz="2520" dirty="0">
                  <a:latin typeface="UTM Avo" panose="02040603050506020204" pitchFamily="18"/>
                </a:rPr>
                <a:t>Theo </a:t>
              </a:r>
              <a:r>
                <a:rPr lang="en-US" sz="2520" dirty="0" err="1">
                  <a:latin typeface="UTM Avo" panose="02040603050506020204" pitchFamily="18"/>
                </a:rPr>
                <a:t>bài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đọc</a:t>
              </a:r>
              <a:r>
                <a:rPr lang="en-US" sz="2520" dirty="0">
                  <a:latin typeface="UTM Avo" panose="02040603050506020204" pitchFamily="18"/>
                </a:rPr>
                <a:t>, </a:t>
              </a:r>
              <a:r>
                <a:rPr lang="en-US" sz="2520" dirty="0" err="1">
                  <a:latin typeface="UTM Avo" panose="02040603050506020204" pitchFamily="18"/>
                </a:rPr>
                <a:t>cơ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duyên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nào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đã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dẫn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ông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Nguyễn</a:t>
              </a:r>
              <a:r>
                <a:rPr lang="en-US" sz="2520" dirty="0">
                  <a:latin typeface="UTM Avo" panose="02040603050506020204" pitchFamily="18"/>
                </a:rPr>
                <a:t> Quang </a:t>
              </a:r>
              <a:r>
                <a:rPr lang="en-US" sz="2520" dirty="0" err="1">
                  <a:latin typeface="UTM Avo" panose="02040603050506020204" pitchFamily="18"/>
                </a:rPr>
                <a:t>Riệu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đến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với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công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việc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khám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phá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bầu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trời</a:t>
              </a:r>
              <a:r>
                <a:rPr lang="en-US" sz="2520" dirty="0">
                  <a:latin typeface="UTM Avo" panose="02040603050506020204" pitchFamily="18"/>
                </a:rPr>
                <a:t>? </a:t>
              </a:r>
              <a:endParaRPr sz="2267" dirty="0">
                <a:latin typeface="UTM Avo" panose="02040603050506020204" pitchFamily="18"/>
              </a:endParaRPr>
            </a:p>
          </p:txBody>
        </p:sp>
      </p:grpSp>
      <p:sp>
        <p:nvSpPr>
          <p:cNvPr id="6" name="Google Shape;804;p12">
            <a:extLst>
              <a:ext uri="{FF2B5EF4-FFF2-40B4-BE49-F238E27FC236}">
                <a16:creationId xmlns:a16="http://schemas.microsoft.com/office/drawing/2014/main" id="{350A3489-E055-1420-DCC6-37717A81BAB1}"/>
              </a:ext>
            </a:extLst>
          </p:cNvPr>
          <p:cNvSpPr txBox="1"/>
          <p:nvPr/>
        </p:nvSpPr>
        <p:spPr>
          <a:xfrm>
            <a:off x="852631" y="3026657"/>
            <a:ext cx="6318734" cy="3606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184" tIns="57576" rIns="115184" bIns="57576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520" dirty="0" err="1">
                <a:latin typeface="UTM Avo" panose="02040603050506020204" pitchFamily="18"/>
              </a:rPr>
              <a:t>Thuở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nhỏ</a:t>
            </a:r>
            <a:r>
              <a:rPr lang="en-US" sz="2520" dirty="0">
                <a:latin typeface="UTM Avo" panose="02040603050506020204" pitchFamily="18"/>
              </a:rPr>
              <a:t>, </a:t>
            </a:r>
            <a:r>
              <a:rPr lang="en-US" sz="2520" dirty="0" err="1">
                <a:latin typeface="UTM Avo" panose="02040603050506020204" pitchFamily="18"/>
              </a:rPr>
              <a:t>ông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được</a:t>
            </a:r>
            <a:r>
              <a:rPr lang="en-US" sz="2520" dirty="0">
                <a:latin typeface="UTM Avo" panose="02040603050506020204" pitchFamily="18"/>
              </a:rPr>
              <a:t> cha </a:t>
            </a:r>
            <a:r>
              <a:rPr lang="en-US" sz="2520" dirty="0" err="1">
                <a:latin typeface="UTM Avo" panose="02040603050506020204" pitchFamily="18"/>
              </a:rPr>
              <a:t>mẹ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đưa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lên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thăm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Đài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Thiên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văn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Phủ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Liễn</a:t>
            </a:r>
            <a:r>
              <a:rPr lang="en-US" sz="2520" dirty="0">
                <a:latin typeface="UTM Avo" panose="02040603050506020204" pitchFamily="18"/>
              </a:rPr>
              <a:t>. </a:t>
            </a:r>
            <a:r>
              <a:rPr lang="en-US" sz="2520" dirty="0" err="1">
                <a:latin typeface="UTM Avo" panose="02040603050506020204" pitchFamily="18"/>
              </a:rPr>
              <a:t>Hình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ảnh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đài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thiên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văn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này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đã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khắc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sâu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vào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tâm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trí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ông</a:t>
            </a:r>
            <a:r>
              <a:rPr lang="en-US" sz="2520" dirty="0">
                <a:latin typeface="UTM Avo" panose="02040603050506020204" pitchFamily="18"/>
              </a:rPr>
              <a:t>, </a:t>
            </a:r>
            <a:r>
              <a:rPr lang="en-US" sz="2520" dirty="0" err="1">
                <a:latin typeface="UTM Avo" panose="02040603050506020204" pitchFamily="18"/>
              </a:rPr>
              <a:t>là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một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trong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những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cơ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duyên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dẫn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ông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đến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với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công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việc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khám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phá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bầu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trời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khi</a:t>
            </a:r>
            <a:r>
              <a:rPr lang="en-US" sz="2520" dirty="0">
                <a:latin typeface="UTM Avo" panose="02040603050506020204" pitchFamily="18"/>
              </a:rPr>
              <a:t> sang </a:t>
            </a:r>
            <a:r>
              <a:rPr lang="en-US" sz="2520" dirty="0" err="1">
                <a:latin typeface="UTM Avo" panose="02040603050506020204" pitchFamily="18"/>
              </a:rPr>
              <a:t>Pháp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học</a:t>
            </a:r>
            <a:r>
              <a:rPr lang="en-US" sz="2520" dirty="0">
                <a:latin typeface="UTM Avo" panose="02040603050506020204" pitchFamily="18"/>
              </a:rPr>
              <a:t>. </a:t>
            </a:r>
            <a:endParaRPr sz="2520" dirty="0">
              <a:latin typeface="UTM Avo" panose="02040603050506020204" pitchFamily="18"/>
            </a:endParaRPr>
          </a:p>
        </p:txBody>
      </p:sp>
      <p:pic>
        <p:nvPicPr>
          <p:cNvPr id="7" name="Google Shape;805;p12" descr="Chi tiết tin tức">
            <a:extLst>
              <a:ext uri="{FF2B5EF4-FFF2-40B4-BE49-F238E27FC236}">
                <a16:creationId xmlns:a16="http://schemas.microsoft.com/office/drawing/2014/main" id="{C4B90167-0870-E0BA-0930-0FC11FBD848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76547" y="3145996"/>
            <a:ext cx="3681069" cy="3367787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8" name="Google Shape;819;p14" descr="https://cdn-icons-png.flaticon.com/128/5184/5184592.png">
            <a:extLst>
              <a:ext uri="{FF2B5EF4-FFF2-40B4-BE49-F238E27FC236}">
                <a16:creationId xmlns:a16="http://schemas.microsoft.com/office/drawing/2014/main" id="{A8F72468-1A16-7AAA-8636-A3468BDB46F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6886" y="2118969"/>
            <a:ext cx="539999" cy="5357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1223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37D810-EC85-FCEC-3EE4-DE2F7F44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92;p11">
            <a:extLst>
              <a:ext uri="{FF2B5EF4-FFF2-40B4-BE49-F238E27FC236}">
                <a16:creationId xmlns:a16="http://schemas.microsoft.com/office/drawing/2014/main" id="{BBBB5AFF-3A1D-1BF9-AE10-14F2885220A0}"/>
              </a:ext>
            </a:extLst>
          </p:cNvPr>
          <p:cNvSpPr/>
          <p:nvPr/>
        </p:nvSpPr>
        <p:spPr>
          <a:xfrm>
            <a:off x="1263767" y="1700045"/>
            <a:ext cx="9664466" cy="5157955"/>
          </a:xfrm>
          <a:custGeom>
            <a:avLst/>
            <a:gdLst/>
            <a:ahLst/>
            <a:cxnLst/>
            <a:rect l="l" t="t" r="r" b="b"/>
            <a:pathLst>
              <a:path w="15596249" h="8188031" extrusionOk="0">
                <a:moveTo>
                  <a:pt x="0" y="0"/>
                </a:moveTo>
                <a:lnTo>
                  <a:pt x="15596250" y="0"/>
                </a:lnTo>
                <a:lnTo>
                  <a:pt x="15596250" y="8188030"/>
                </a:lnTo>
                <a:lnTo>
                  <a:pt x="0" y="81880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15184" tIns="57576" rIns="115184" bIns="57576" anchor="t" anchorCtr="0">
            <a:noAutofit/>
          </a:bodyPr>
          <a:lstStyle/>
          <a:p>
            <a:endParaRPr sz="882" dirty="0">
              <a:latin typeface="UTM Avo" panose="02040603050506020204" pitchFamily="18"/>
            </a:endParaRPr>
          </a:p>
        </p:txBody>
      </p:sp>
      <p:sp>
        <p:nvSpPr>
          <p:cNvPr id="3" name="Google Shape;793;p11">
            <a:extLst>
              <a:ext uri="{FF2B5EF4-FFF2-40B4-BE49-F238E27FC236}">
                <a16:creationId xmlns:a16="http://schemas.microsoft.com/office/drawing/2014/main" id="{35AA03A5-2C76-24ED-0017-ECBFE7872F7E}"/>
              </a:ext>
            </a:extLst>
          </p:cNvPr>
          <p:cNvSpPr txBox="1"/>
          <p:nvPr/>
        </p:nvSpPr>
        <p:spPr>
          <a:xfrm>
            <a:off x="3259637" y="3012620"/>
            <a:ext cx="5672725" cy="1977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024" b="1" dirty="0">
                <a:solidFill>
                  <a:schemeClr val="tx1"/>
                </a:solidFill>
                <a:latin typeface="UTM Avo" panose="02040603050506020204" pitchFamily="18"/>
              </a:rPr>
              <a:t>RÚT RA </a:t>
            </a:r>
            <a:r>
              <a:rPr lang="en-US" sz="3024" b="1" dirty="0" err="1">
                <a:solidFill>
                  <a:schemeClr val="tx1"/>
                </a:solidFill>
                <a:latin typeface="UTM Avo" panose="02040603050506020204" pitchFamily="18"/>
              </a:rPr>
              <a:t>Ý</a:t>
            </a:r>
            <a:r>
              <a:rPr lang="en-US" sz="3024" b="1" dirty="0">
                <a:solidFill>
                  <a:schemeClr val="tx1"/>
                </a:solidFill>
                <a:latin typeface="UTM Avo" panose="02040603050506020204" pitchFamily="18"/>
              </a:rPr>
              <a:t> ĐOẠN 1: </a:t>
            </a:r>
            <a:endParaRPr sz="3024" b="1" dirty="0">
              <a:solidFill>
                <a:schemeClr val="tx1"/>
              </a:solidFill>
              <a:latin typeface="UTM Avo" panose="02040603050506020204" pitchFamily="18"/>
            </a:endParaRPr>
          </a:p>
          <a:p>
            <a:pPr algn="ctr">
              <a:lnSpc>
                <a:spcPct val="150000"/>
              </a:lnSpc>
            </a:pPr>
            <a:r>
              <a:rPr lang="en-US" sz="2772" dirty="0" err="1">
                <a:solidFill>
                  <a:schemeClr val="tx1"/>
                </a:solidFill>
                <a:latin typeface="UTM Avo" panose="02040603050506020204" pitchFamily="18"/>
              </a:rPr>
              <a:t>Giới</a:t>
            </a:r>
            <a:r>
              <a:rPr lang="en-US" sz="2772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772" dirty="0" err="1">
                <a:solidFill>
                  <a:schemeClr val="tx1"/>
                </a:solidFill>
                <a:latin typeface="UTM Avo" panose="02040603050506020204" pitchFamily="18"/>
              </a:rPr>
              <a:t>thiệu</a:t>
            </a:r>
            <a:r>
              <a:rPr lang="en-US" sz="2772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772" dirty="0" err="1">
                <a:solidFill>
                  <a:schemeClr val="tx1"/>
                </a:solidFill>
                <a:latin typeface="UTM Avo" panose="02040603050506020204" pitchFamily="18"/>
              </a:rPr>
              <a:t>về</a:t>
            </a:r>
            <a:r>
              <a:rPr lang="en-US" sz="2772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772" dirty="0" err="1">
                <a:solidFill>
                  <a:schemeClr val="tx1"/>
                </a:solidFill>
                <a:latin typeface="UTM Avo" panose="02040603050506020204" pitchFamily="18"/>
              </a:rPr>
              <a:t>nhà</a:t>
            </a:r>
            <a:r>
              <a:rPr lang="en-US" sz="2772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772" dirty="0" err="1">
                <a:solidFill>
                  <a:schemeClr val="tx1"/>
                </a:solidFill>
                <a:latin typeface="UTM Avo" panose="02040603050506020204" pitchFamily="18"/>
              </a:rPr>
              <a:t>thiên</a:t>
            </a:r>
            <a:r>
              <a:rPr lang="en-US" sz="2772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772" dirty="0" err="1">
                <a:solidFill>
                  <a:schemeClr val="tx1"/>
                </a:solidFill>
                <a:latin typeface="UTM Avo" panose="02040603050506020204" pitchFamily="18"/>
              </a:rPr>
              <a:t>văn</a:t>
            </a:r>
            <a:r>
              <a:rPr lang="en-US" sz="2772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772" dirty="0" err="1">
                <a:solidFill>
                  <a:schemeClr val="tx1"/>
                </a:solidFill>
                <a:latin typeface="UTM Avo" panose="02040603050506020204" pitchFamily="18"/>
              </a:rPr>
              <a:t>học</a:t>
            </a:r>
            <a:r>
              <a:rPr lang="en-US" sz="2772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772" dirty="0" err="1">
                <a:solidFill>
                  <a:schemeClr val="tx1"/>
                </a:solidFill>
                <a:latin typeface="UTM Avo" panose="02040603050506020204" pitchFamily="18"/>
              </a:rPr>
              <a:t>Nguyễn</a:t>
            </a:r>
            <a:r>
              <a:rPr lang="en-US" sz="2772" dirty="0">
                <a:solidFill>
                  <a:schemeClr val="tx1"/>
                </a:solidFill>
                <a:latin typeface="UTM Avo" panose="02040603050506020204" pitchFamily="18"/>
              </a:rPr>
              <a:t> Quang </a:t>
            </a:r>
            <a:r>
              <a:rPr lang="en-US" sz="2772" dirty="0" err="1">
                <a:solidFill>
                  <a:schemeClr val="tx1"/>
                </a:solidFill>
                <a:latin typeface="UTM Avo" panose="02040603050506020204" pitchFamily="18"/>
              </a:rPr>
              <a:t>Riệu</a:t>
            </a:r>
            <a:r>
              <a:rPr lang="en-US" sz="2772" dirty="0">
                <a:solidFill>
                  <a:schemeClr val="tx1"/>
                </a:solidFill>
                <a:latin typeface="UTM Avo" panose="02040603050506020204" pitchFamily="18"/>
              </a:rPr>
              <a:t>. </a:t>
            </a:r>
            <a:endParaRPr sz="2772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pic>
        <p:nvPicPr>
          <p:cNvPr id="4" name="Google Shape;794;p11" descr="Logo&#10;&#10;Description automatically generated">
            <a:extLst>
              <a:ext uri="{FF2B5EF4-FFF2-40B4-BE49-F238E27FC236}">
                <a16:creationId xmlns:a16="http://schemas.microsoft.com/office/drawing/2014/main" id="{58BA0D29-4380-69E8-8183-4EC34E9EE76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906514">
            <a:off x="8621251" y="1754561"/>
            <a:ext cx="2461724" cy="2516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795;p11">
            <a:extLst>
              <a:ext uri="{FF2B5EF4-FFF2-40B4-BE49-F238E27FC236}">
                <a16:creationId xmlns:a16="http://schemas.microsoft.com/office/drawing/2014/main" id="{1F123AC5-5C00-A443-E8AF-69004F35F2D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3832" y="4405498"/>
            <a:ext cx="2815805" cy="24427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2100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D15D7D-DAE8-93D9-5C87-2D3C26553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10;p13">
            <a:extLst>
              <a:ext uri="{FF2B5EF4-FFF2-40B4-BE49-F238E27FC236}">
                <a16:creationId xmlns:a16="http://schemas.microsoft.com/office/drawing/2014/main" id="{948BAC07-00E3-84FE-E775-3F486BB71629}"/>
              </a:ext>
            </a:extLst>
          </p:cNvPr>
          <p:cNvSpPr/>
          <p:nvPr/>
        </p:nvSpPr>
        <p:spPr>
          <a:xfrm rot="5400000">
            <a:off x="2157068" y="509652"/>
            <a:ext cx="4156910" cy="6969507"/>
          </a:xfrm>
          <a:custGeom>
            <a:avLst/>
            <a:gdLst/>
            <a:ahLst/>
            <a:cxnLst/>
            <a:rect l="l" t="t" r="r" b="b"/>
            <a:pathLst>
              <a:path w="6598915" h="10171737" extrusionOk="0">
                <a:moveTo>
                  <a:pt x="0" y="0"/>
                </a:moveTo>
                <a:lnTo>
                  <a:pt x="6598914" y="0"/>
                </a:lnTo>
                <a:lnTo>
                  <a:pt x="6598914" y="10171737"/>
                </a:lnTo>
                <a:lnTo>
                  <a:pt x="0" y="101717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15184" tIns="57576" rIns="115184" bIns="57576" anchor="t" anchorCtr="0">
            <a:noAutofit/>
          </a:bodyPr>
          <a:lstStyle/>
          <a:p>
            <a:endParaRPr sz="882" dirty="0">
              <a:latin typeface="UTM Avo" panose="02040603050506020204" pitchFamily="18"/>
            </a:endParaRPr>
          </a:p>
        </p:txBody>
      </p:sp>
      <p:sp>
        <p:nvSpPr>
          <p:cNvPr id="4" name="Google Shape;812;p13">
            <a:extLst>
              <a:ext uri="{FF2B5EF4-FFF2-40B4-BE49-F238E27FC236}">
                <a16:creationId xmlns:a16="http://schemas.microsoft.com/office/drawing/2014/main" id="{A1559A87-6D30-854D-F90F-1C6D0436F655}"/>
              </a:ext>
            </a:extLst>
          </p:cNvPr>
          <p:cNvSpPr txBox="1"/>
          <p:nvPr/>
        </p:nvSpPr>
        <p:spPr>
          <a:xfrm>
            <a:off x="1552940" y="2953733"/>
            <a:ext cx="5365167" cy="203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184" tIns="57576" rIns="115184" bIns="57576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76" b="1" dirty="0">
                <a:solidFill>
                  <a:schemeClr val="tx1"/>
                </a:solidFill>
                <a:latin typeface="UTM Avo" panose="02040603050506020204" pitchFamily="18"/>
              </a:rPr>
              <a:t>RÚT RA </a:t>
            </a:r>
            <a:r>
              <a:rPr lang="en-US" sz="3276" b="1" dirty="0" err="1">
                <a:solidFill>
                  <a:schemeClr val="tx1"/>
                </a:solidFill>
                <a:latin typeface="UTM Avo" panose="02040603050506020204" pitchFamily="18"/>
              </a:rPr>
              <a:t>Ý</a:t>
            </a:r>
            <a:r>
              <a:rPr lang="en-US" sz="3276" b="1" dirty="0">
                <a:solidFill>
                  <a:schemeClr val="tx1"/>
                </a:solidFill>
                <a:latin typeface="UTM Avo" panose="02040603050506020204" pitchFamily="18"/>
              </a:rPr>
              <a:t> ĐOẠN 2</a:t>
            </a:r>
            <a:endParaRPr sz="2267" b="1" dirty="0">
              <a:solidFill>
                <a:schemeClr val="tx1"/>
              </a:solidFill>
              <a:latin typeface="UTM Avo" panose="02040603050506020204" pitchFamily="18"/>
            </a:endParaRPr>
          </a:p>
          <a:p>
            <a:pPr algn="ctr">
              <a:lnSpc>
                <a:spcPct val="150000"/>
              </a:lnSpc>
            </a:pPr>
            <a:r>
              <a:rPr lang="en-US" sz="2520" dirty="0">
                <a:latin typeface="UTM Avo" panose="02040603050506020204" pitchFamily="18"/>
              </a:rPr>
              <a:t>Lý do </a:t>
            </a:r>
            <a:r>
              <a:rPr lang="en-US" sz="2520" dirty="0" err="1">
                <a:latin typeface="UTM Avo" panose="02040603050506020204" pitchFamily="18"/>
              </a:rPr>
              <a:t>mà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Nguyễn</a:t>
            </a:r>
            <a:r>
              <a:rPr lang="en-US" sz="2520" dirty="0">
                <a:latin typeface="UTM Avo" panose="02040603050506020204" pitchFamily="18"/>
              </a:rPr>
              <a:t> Quang </a:t>
            </a:r>
            <a:r>
              <a:rPr lang="en-US" sz="2520" dirty="0" err="1">
                <a:latin typeface="UTM Avo" panose="02040603050506020204" pitchFamily="18"/>
              </a:rPr>
              <a:t>Riệu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thích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ngành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thiên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văn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học</a:t>
            </a:r>
            <a:r>
              <a:rPr lang="en-US" sz="2520" dirty="0">
                <a:latin typeface="UTM Avo" panose="02040603050506020204" pitchFamily="18"/>
              </a:rPr>
              <a:t>. </a:t>
            </a:r>
            <a:endParaRPr sz="2520" dirty="0">
              <a:latin typeface="UTM Avo" panose="02040603050506020204" pitchFamily="18"/>
            </a:endParaRP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3171A588-4F50-8D38-B382-A1B274445180}"/>
              </a:ext>
            </a:extLst>
          </p:cNvPr>
          <p:cNvSpPr/>
          <p:nvPr/>
        </p:nvSpPr>
        <p:spPr>
          <a:xfrm>
            <a:off x="6747475" y="2620421"/>
            <a:ext cx="4862698" cy="2941932"/>
          </a:xfrm>
          <a:custGeom>
            <a:avLst/>
            <a:gdLst/>
            <a:ahLst/>
            <a:cxnLst/>
            <a:rect l="l" t="t" r="r" b="b"/>
            <a:pathLst>
              <a:path w="4862698" h="2941932">
                <a:moveTo>
                  <a:pt x="0" y="0"/>
                </a:moveTo>
                <a:lnTo>
                  <a:pt x="4862698" y="0"/>
                </a:lnTo>
                <a:lnTo>
                  <a:pt x="4862698" y="2941933"/>
                </a:lnTo>
                <a:lnTo>
                  <a:pt x="0" y="29419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088717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046189-45BE-D413-703F-33494F23C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817;p14">
            <a:extLst>
              <a:ext uri="{FF2B5EF4-FFF2-40B4-BE49-F238E27FC236}">
                <a16:creationId xmlns:a16="http://schemas.microsoft.com/office/drawing/2014/main" id="{AB06F0AC-E1CB-5FD5-E4F2-B0C4B9D2B415}"/>
              </a:ext>
            </a:extLst>
          </p:cNvPr>
          <p:cNvGrpSpPr/>
          <p:nvPr/>
        </p:nvGrpSpPr>
        <p:grpSpPr>
          <a:xfrm>
            <a:off x="913472" y="1648027"/>
            <a:ext cx="10282209" cy="1237118"/>
            <a:chOff x="375185" y="1723410"/>
            <a:chExt cx="8161284" cy="813560"/>
          </a:xfrm>
        </p:grpSpPr>
        <p:sp>
          <p:nvSpPr>
            <p:cNvPr id="3" name="Google Shape;818;p14">
              <a:extLst>
                <a:ext uri="{FF2B5EF4-FFF2-40B4-BE49-F238E27FC236}">
                  <a16:creationId xmlns:a16="http://schemas.microsoft.com/office/drawing/2014/main" id="{49D864B0-AF35-209B-AB53-A240A11FEEF3}"/>
                </a:ext>
              </a:extLst>
            </p:cNvPr>
            <p:cNvSpPr/>
            <p:nvPr/>
          </p:nvSpPr>
          <p:spPr>
            <a:xfrm>
              <a:off x="589492" y="1723410"/>
              <a:ext cx="7946977" cy="813560"/>
            </a:xfrm>
            <a:prstGeom prst="roundRect">
              <a:avLst>
                <a:gd name="adj" fmla="val 16667"/>
              </a:avLst>
            </a:prstGeom>
            <a:solidFill>
              <a:srgbClr val="F2E4FF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57576" rIns="115184" bIns="57576" anchor="ctr" anchorCtr="0">
              <a:noAutofit/>
            </a:bodyPr>
            <a:lstStyle/>
            <a:p>
              <a:pPr algn="ctr"/>
              <a:endParaRPr sz="2200" dirty="0">
                <a:solidFill>
                  <a:srgbClr val="FAFAFA"/>
                </a:solidFill>
                <a:latin typeface="UTM Avo" panose="02040603050506020204" pitchFamily="18"/>
              </a:endParaRPr>
            </a:p>
          </p:txBody>
        </p:sp>
        <p:pic>
          <p:nvPicPr>
            <p:cNvPr id="4" name="Google Shape;819;p14" descr="https://cdn-icons-png.flaticon.com/128/5184/5184592.png">
              <a:extLst>
                <a:ext uri="{FF2B5EF4-FFF2-40B4-BE49-F238E27FC236}">
                  <a16:creationId xmlns:a16="http://schemas.microsoft.com/office/drawing/2014/main" id="{026676AE-EAE6-53A3-4AA3-E1C65D440157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75185" y="1954043"/>
              <a:ext cx="428613" cy="35229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Google Shape;820;p14">
              <a:extLst>
                <a:ext uri="{FF2B5EF4-FFF2-40B4-BE49-F238E27FC236}">
                  <a16:creationId xmlns:a16="http://schemas.microsoft.com/office/drawing/2014/main" id="{8BD342AE-4E2A-8CE3-7E02-C8B2F8F1A0A1}"/>
                </a:ext>
              </a:extLst>
            </p:cNvPr>
            <p:cNvSpPr txBox="1"/>
            <p:nvPr/>
          </p:nvSpPr>
          <p:spPr>
            <a:xfrm>
              <a:off x="803798" y="1731858"/>
              <a:ext cx="7694763" cy="8051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5184" tIns="57576" rIns="115184" bIns="57576" anchor="t" anchorCtr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b="1" dirty="0" err="1">
                  <a:latin typeface="UTM Avo" panose="02040603050506020204" pitchFamily="18"/>
                </a:rPr>
                <a:t>Câu</a:t>
              </a:r>
              <a:r>
                <a:rPr lang="en-US" sz="2400" b="1" dirty="0">
                  <a:latin typeface="UTM Avo" panose="02040603050506020204" pitchFamily="18"/>
                </a:rPr>
                <a:t> 2. </a:t>
              </a:r>
              <a:r>
                <a:rPr lang="en-US" sz="2400" dirty="0" err="1">
                  <a:latin typeface="UTM Avo" panose="02040603050506020204" pitchFamily="18"/>
                </a:rPr>
                <a:t>Giáo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sư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Nguyễn</a:t>
              </a:r>
              <a:r>
                <a:rPr lang="en-US" sz="2400" dirty="0">
                  <a:latin typeface="UTM Avo" panose="02040603050506020204" pitchFamily="18"/>
                </a:rPr>
                <a:t> Quang </a:t>
              </a:r>
              <a:r>
                <a:rPr lang="en-US" sz="2400" dirty="0" err="1">
                  <a:latin typeface="UTM Avo" panose="02040603050506020204" pitchFamily="18"/>
                </a:rPr>
                <a:t>Riệu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đã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có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những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đóng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góp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gì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cho</a:t>
              </a:r>
              <a:r>
                <a:rPr lang="en-US" sz="2400" dirty="0">
                  <a:latin typeface="UTM Avo" panose="02040603050506020204" pitchFamily="18"/>
                </a:rPr>
                <a:t> khoa </a:t>
              </a:r>
              <a:r>
                <a:rPr lang="en-US" sz="2400" dirty="0" err="1">
                  <a:latin typeface="UTM Avo" panose="02040603050506020204" pitchFamily="18"/>
                </a:rPr>
                <a:t>học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và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đất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nước</a:t>
              </a:r>
              <a:r>
                <a:rPr lang="en-US" sz="2400" dirty="0">
                  <a:latin typeface="UTM Avo" panose="02040603050506020204" pitchFamily="18"/>
                </a:rPr>
                <a:t>?  </a:t>
              </a:r>
              <a:endParaRPr sz="2400" dirty="0">
                <a:latin typeface="UTM Avo" panose="02040603050506020204" pitchFamily="18"/>
              </a:endParaRPr>
            </a:p>
          </p:txBody>
        </p:sp>
      </p:grpSp>
      <p:sp>
        <p:nvSpPr>
          <p:cNvPr id="6" name="Google Shape;821;p14">
            <a:extLst>
              <a:ext uri="{FF2B5EF4-FFF2-40B4-BE49-F238E27FC236}">
                <a16:creationId xmlns:a16="http://schemas.microsoft.com/office/drawing/2014/main" id="{B154BF62-8F6A-5452-6C00-DCFB490E4ADE}"/>
              </a:ext>
            </a:extLst>
          </p:cNvPr>
          <p:cNvSpPr/>
          <p:nvPr/>
        </p:nvSpPr>
        <p:spPr>
          <a:xfrm>
            <a:off x="1639856" y="2997714"/>
            <a:ext cx="9620223" cy="6379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5184" tIns="57576" rIns="115184" bIns="57576" anchor="ctr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 err="1">
                <a:latin typeface="UTM Avo" panose="02040603050506020204" pitchFamily="18"/>
              </a:rPr>
              <a:t>Cả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cuộc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đời</a:t>
            </a:r>
            <a:r>
              <a:rPr lang="en-US" sz="2200" dirty="0">
                <a:latin typeface="UTM Avo" panose="02040603050506020204" pitchFamily="18"/>
              </a:rPr>
              <a:t>, </a:t>
            </a:r>
            <a:r>
              <a:rPr lang="en-US" sz="2200" dirty="0" err="1">
                <a:latin typeface="UTM Avo" panose="02040603050506020204" pitchFamily="18"/>
              </a:rPr>
              <a:t>Giáo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sư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đã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công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bố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hơn</a:t>
            </a:r>
            <a:r>
              <a:rPr lang="en-US" sz="2200" dirty="0">
                <a:latin typeface="UTM Avo" panose="02040603050506020204" pitchFamily="18"/>
              </a:rPr>
              <a:t> 150 </a:t>
            </a:r>
            <a:r>
              <a:rPr lang="en-US" sz="2200" dirty="0" err="1">
                <a:latin typeface="UTM Avo" panose="02040603050506020204" pitchFamily="18"/>
              </a:rPr>
              <a:t>công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trình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nghiên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cứu</a:t>
            </a:r>
            <a:endParaRPr sz="2200" dirty="0">
              <a:latin typeface="UTM Avo" panose="02040603050506020204" pitchFamily="18"/>
            </a:endParaRPr>
          </a:p>
        </p:txBody>
      </p:sp>
      <p:sp>
        <p:nvSpPr>
          <p:cNvPr id="7" name="Google Shape;822;p14">
            <a:extLst>
              <a:ext uri="{FF2B5EF4-FFF2-40B4-BE49-F238E27FC236}">
                <a16:creationId xmlns:a16="http://schemas.microsoft.com/office/drawing/2014/main" id="{209FDA93-BB14-A2BF-9002-1A53C4FBD241}"/>
              </a:ext>
            </a:extLst>
          </p:cNvPr>
          <p:cNvSpPr/>
          <p:nvPr/>
        </p:nvSpPr>
        <p:spPr>
          <a:xfrm>
            <a:off x="1639855" y="3816943"/>
            <a:ext cx="9620223" cy="11554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5184" tIns="57576" rIns="115184" bIns="57576" anchor="ctr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 err="1">
                <a:latin typeface="UTM Avo" panose="02040603050506020204" pitchFamily="18"/>
              </a:rPr>
              <a:t>Năm</a:t>
            </a:r>
            <a:r>
              <a:rPr lang="en-US" sz="2200" dirty="0">
                <a:latin typeface="UTM Avo" panose="02040603050506020204" pitchFamily="18"/>
              </a:rPr>
              <a:t> 1972, </a:t>
            </a:r>
            <a:r>
              <a:rPr lang="en-US" sz="2200" dirty="0" err="1">
                <a:latin typeface="UTM Avo" panose="02040603050506020204" pitchFamily="18"/>
              </a:rPr>
              <a:t>ông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xác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định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được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chính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xác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vị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trí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vụ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nổ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ở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chòm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sao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Thiên</a:t>
            </a:r>
            <a:r>
              <a:rPr lang="en-US" sz="2200" dirty="0">
                <a:latin typeface="UTM Avo" panose="02040603050506020204" pitchFamily="18"/>
              </a:rPr>
              <a:t> Nga </a:t>
            </a:r>
            <a:r>
              <a:rPr lang="en-US" sz="2200" dirty="0" err="1">
                <a:latin typeface="UTM Avo" panose="02040603050506020204" pitchFamily="18"/>
              </a:rPr>
              <a:t>và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Giải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thưởng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của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Viện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Hàn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lâm</a:t>
            </a:r>
            <a:r>
              <a:rPr lang="en-US" sz="2200" dirty="0">
                <a:latin typeface="UTM Avo" panose="02040603050506020204" pitchFamily="18"/>
              </a:rPr>
              <a:t> Khoa </a:t>
            </a:r>
            <a:r>
              <a:rPr lang="en-US" sz="2200" dirty="0" err="1">
                <a:latin typeface="UTM Avo" panose="02040603050506020204" pitchFamily="18"/>
              </a:rPr>
              <a:t>học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Pháp</a:t>
            </a:r>
            <a:endParaRPr sz="2200" dirty="0">
              <a:latin typeface="UTM Avo" panose="02040603050506020204" pitchFamily="18"/>
            </a:endParaRPr>
          </a:p>
        </p:txBody>
      </p:sp>
      <p:sp>
        <p:nvSpPr>
          <p:cNvPr id="8" name="Google Shape;823;p14">
            <a:extLst>
              <a:ext uri="{FF2B5EF4-FFF2-40B4-BE49-F238E27FC236}">
                <a16:creationId xmlns:a16="http://schemas.microsoft.com/office/drawing/2014/main" id="{E9B11A7D-0336-FC81-33CE-D39B39D79B6C}"/>
              </a:ext>
            </a:extLst>
          </p:cNvPr>
          <p:cNvSpPr/>
          <p:nvPr/>
        </p:nvSpPr>
        <p:spPr>
          <a:xfrm>
            <a:off x="1639855" y="5153717"/>
            <a:ext cx="9620223" cy="157959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5184" tIns="57576" rIns="115184" bIns="57576" anchor="ctr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 err="1">
                <a:latin typeface="UTM Avo" panose="02040603050506020204" pitchFamily="18"/>
              </a:rPr>
              <a:t>Ông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thường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xuyên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về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nước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nghiên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cứu</a:t>
            </a:r>
            <a:r>
              <a:rPr lang="en-US" sz="2200" dirty="0">
                <a:latin typeface="UTM Avo" panose="02040603050506020204" pitchFamily="18"/>
              </a:rPr>
              <a:t>, </a:t>
            </a:r>
            <a:r>
              <a:rPr lang="en-US" sz="2200" dirty="0" err="1">
                <a:latin typeface="UTM Avo" panose="02040603050506020204" pitchFamily="18"/>
              </a:rPr>
              <a:t>giảng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dạy</a:t>
            </a:r>
            <a:r>
              <a:rPr lang="en-US" sz="2200" dirty="0">
                <a:latin typeface="UTM Avo" panose="02040603050506020204" pitchFamily="18"/>
              </a:rPr>
              <a:t>, </a:t>
            </a:r>
            <a:r>
              <a:rPr lang="en-US" sz="2200" dirty="0" err="1">
                <a:latin typeface="UTM Avo" panose="02040603050506020204" pitchFamily="18"/>
              </a:rPr>
              <a:t>tặng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thiết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bị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thiên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văn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học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cho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các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cơ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quan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nghiên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cứu</a:t>
            </a:r>
            <a:r>
              <a:rPr lang="en-US" sz="2200" dirty="0">
                <a:latin typeface="UTM Avo" panose="02040603050506020204" pitchFamily="18"/>
              </a:rPr>
              <a:t>, </a:t>
            </a:r>
            <a:r>
              <a:rPr lang="en-US" sz="2200" dirty="0" err="1">
                <a:latin typeface="UTM Avo" panose="02040603050506020204" pitchFamily="18"/>
              </a:rPr>
              <a:t>xin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học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bổng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Pháp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cho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sinh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viên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Việt</a:t>
            </a:r>
            <a:r>
              <a:rPr lang="en-US" sz="2200" dirty="0">
                <a:latin typeface="UTM Avo" panose="02040603050506020204" pitchFamily="18"/>
              </a:rPr>
              <a:t> Nam </a:t>
            </a:r>
            <a:r>
              <a:rPr lang="en-US" sz="2200" dirty="0" err="1">
                <a:latin typeface="UTM Avo" panose="02040603050506020204" pitchFamily="18"/>
              </a:rPr>
              <a:t>và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đào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tạo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nhiều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tiến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sĩ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cho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đất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nước</a:t>
            </a:r>
            <a:r>
              <a:rPr lang="en-US" sz="2200" dirty="0">
                <a:latin typeface="UTM Avo" panose="02040603050506020204" pitchFamily="18"/>
              </a:rPr>
              <a:t>.</a:t>
            </a:r>
            <a:endParaRPr sz="2200" dirty="0">
              <a:latin typeface="UTM Avo" panose="02040603050506020204" pitchFamily="18"/>
            </a:endParaRPr>
          </a:p>
        </p:txBody>
      </p:sp>
      <p:pic>
        <p:nvPicPr>
          <p:cNvPr id="9" name="Google Shape;824;p14" descr="https://cdn-icons-png.flaticon.com/128/981/981221.png">
            <a:extLst>
              <a:ext uri="{FF2B5EF4-FFF2-40B4-BE49-F238E27FC236}">
                <a16:creationId xmlns:a16="http://schemas.microsoft.com/office/drawing/2014/main" id="{C2F01059-E542-A391-89E9-F836F6B6E83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643968" y="3026411"/>
            <a:ext cx="658854" cy="658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25;p14" descr="https://cdn-icons-png.flaticon.com/128/981/981221.png">
            <a:extLst>
              <a:ext uri="{FF2B5EF4-FFF2-40B4-BE49-F238E27FC236}">
                <a16:creationId xmlns:a16="http://schemas.microsoft.com/office/drawing/2014/main" id="{5A1A96AD-A651-0003-036B-FD246F2E88E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643968" y="4141169"/>
            <a:ext cx="658854" cy="658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26;p14" descr="https://cdn-icons-png.flaticon.com/128/981/981221.png">
            <a:extLst>
              <a:ext uri="{FF2B5EF4-FFF2-40B4-BE49-F238E27FC236}">
                <a16:creationId xmlns:a16="http://schemas.microsoft.com/office/drawing/2014/main" id="{B50CFF89-1690-E614-5798-AB04C1F324B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643968" y="5614086"/>
            <a:ext cx="658854" cy="6588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104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099373-15C7-A11A-87A3-688432C76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26828343-40A6-1CF7-3BF8-BE1B8F4D57B9}"/>
              </a:ext>
            </a:extLst>
          </p:cNvPr>
          <p:cNvGrpSpPr/>
          <p:nvPr/>
        </p:nvGrpSpPr>
        <p:grpSpPr>
          <a:xfrm>
            <a:off x="961467" y="1836179"/>
            <a:ext cx="10595969" cy="1309247"/>
            <a:chOff x="546975" y="1828350"/>
            <a:chExt cx="7946977" cy="813560"/>
          </a:xfrm>
        </p:grpSpPr>
        <p:sp>
          <p:nvSpPr>
            <p:cNvPr id="25" name="Rounded Rectangle 6">
              <a:extLst>
                <a:ext uri="{FF2B5EF4-FFF2-40B4-BE49-F238E27FC236}">
                  <a16:creationId xmlns:a16="http://schemas.microsoft.com/office/drawing/2014/main" id="{AC356748-6689-32DF-8C0B-11E154164D73}"/>
                </a:ext>
              </a:extLst>
            </p:cNvPr>
            <p:cNvSpPr/>
            <p:nvPr/>
          </p:nvSpPr>
          <p:spPr>
            <a:xfrm>
              <a:off x="546975" y="1828350"/>
              <a:ext cx="7946977" cy="813560"/>
            </a:xfrm>
            <a:prstGeom prst="roundRect">
              <a:avLst/>
            </a:prstGeom>
            <a:solidFill>
              <a:srgbClr val="C179FF">
                <a:lumMod val="20000"/>
                <a:lumOff val="80000"/>
              </a:srgbClr>
            </a:solidFill>
            <a:ln w="127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67" b="0" i="0" u="none" strike="noStrike" kern="0" cap="none" spc="0" normalizeH="0" baseline="0" noProof="0">
                <a:ln>
                  <a:noFill/>
                </a:ln>
                <a:solidFill>
                  <a:srgbClr val="FAFAFA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15E9490-7FC8-5AC5-5CEB-C5C007D2D632}"/>
                </a:ext>
              </a:extLst>
            </p:cNvPr>
            <p:cNvSpPr txBox="1"/>
            <p:nvPr/>
          </p:nvSpPr>
          <p:spPr>
            <a:xfrm>
              <a:off x="673081" y="1845576"/>
              <a:ext cx="7820871" cy="697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121917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lt"/>
                </a:rPr>
                <a:t>Câu 3. </a:t>
              </a: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lt"/>
                </a:rPr>
                <a:t>Giải thưởng Vinh danh nước Việt thể hiện sự đánh giá của quê hương đối với ông Nguyễn Quang Riệu như thế nào? 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7002620-F33C-F7A0-CE70-16C2AF415B98}"/>
              </a:ext>
            </a:extLst>
          </p:cNvPr>
          <p:cNvGrpSpPr/>
          <p:nvPr/>
        </p:nvGrpSpPr>
        <p:grpSpPr>
          <a:xfrm>
            <a:off x="1084814" y="3352470"/>
            <a:ext cx="6183520" cy="3252103"/>
            <a:chOff x="415833" y="1080929"/>
            <a:chExt cx="4858795" cy="2141165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50EEA870-0A48-C57C-A680-74D30CAC177A}"/>
                </a:ext>
              </a:extLst>
            </p:cNvPr>
            <p:cNvGrpSpPr/>
            <p:nvPr/>
          </p:nvGrpSpPr>
          <p:grpSpPr>
            <a:xfrm>
              <a:off x="415833" y="1080929"/>
              <a:ext cx="4858795" cy="2141165"/>
              <a:chOff x="889361" y="1528796"/>
              <a:chExt cx="4858795" cy="2141165"/>
            </a:xfrm>
          </p:grpSpPr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366640A6-E9E2-61E2-7E3D-D8BEA22C0BEA}"/>
                  </a:ext>
                </a:extLst>
              </p:cNvPr>
              <p:cNvGrpSpPr/>
              <p:nvPr/>
            </p:nvGrpSpPr>
            <p:grpSpPr>
              <a:xfrm>
                <a:off x="1256702" y="1814799"/>
                <a:ext cx="4491454" cy="1855162"/>
                <a:chOff x="560334" y="1722474"/>
                <a:chExt cx="4491454" cy="1855162"/>
              </a:xfrm>
            </p:grpSpPr>
            <p:sp>
              <p:nvSpPr>
                <p:cNvPr id="33" name="Folded Corner 22">
                  <a:extLst>
                    <a:ext uri="{FF2B5EF4-FFF2-40B4-BE49-F238E27FC236}">
                      <a16:creationId xmlns:a16="http://schemas.microsoft.com/office/drawing/2014/main" id="{EC0E7335-B6D0-CE02-B5F2-10DE803F6076}"/>
                    </a:ext>
                  </a:extLst>
                </p:cNvPr>
                <p:cNvSpPr/>
                <p:nvPr/>
              </p:nvSpPr>
              <p:spPr>
                <a:xfrm>
                  <a:off x="560334" y="1722474"/>
                  <a:ext cx="4491454" cy="1855162"/>
                </a:xfrm>
                <a:prstGeom prst="foldedCorner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F8C865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0D661A29-E751-3FE3-102A-C24F15CD5A2A}"/>
                    </a:ext>
                  </a:extLst>
                </p:cNvPr>
                <p:cNvSpPr txBox="1"/>
                <p:nvPr/>
              </p:nvSpPr>
              <p:spPr>
                <a:xfrm>
                  <a:off x="695606" y="1904763"/>
                  <a:ext cx="4220909" cy="14681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just" defTabSz="121917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vi-VN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+mj-lt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Giải thưởng đó thể hiện sự đánh giá cao của quê hương đối với ông Nguyễn Quang Riệu. Ông đã làm rạng danh Tổ quốc Việt Nam. </a:t>
                  </a: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  <p:pic>
            <p:nvPicPr>
              <p:cNvPr id="32" name="Picture 12">
                <a:extLst>
                  <a:ext uri="{FF2B5EF4-FFF2-40B4-BE49-F238E27FC236}">
                    <a16:creationId xmlns:a16="http://schemas.microsoft.com/office/drawing/2014/main" id="{0D6FFFE6-0C7D-44F0-8F7F-3FFCD4A07C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>
                <a:fillRect/>
              </a:stretch>
            </p:blipFill>
            <p:spPr>
              <a:xfrm rot="20657454">
                <a:off x="889361" y="1528796"/>
                <a:ext cx="493684" cy="537061"/>
              </a:xfrm>
              <a:prstGeom prst="rect">
                <a:avLst/>
              </a:prstGeom>
            </p:spPr>
          </p:pic>
        </p:grp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99AE56A3-7C95-8541-3868-EA0925D00E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080147">
              <a:off x="2987769" y="1102919"/>
              <a:ext cx="398777" cy="398777"/>
            </a:xfrm>
            <a:prstGeom prst="rect">
              <a:avLst/>
            </a:prstGeom>
          </p:spPr>
        </p:pic>
      </p:grpSp>
      <p:pic>
        <p:nvPicPr>
          <p:cNvPr id="35" name="Picture 2" descr="Nhà thiên văn học gốc Việt nổi tiếng thế giới Nguyễn Quang Riệu qua đời">
            <a:extLst>
              <a:ext uri="{FF2B5EF4-FFF2-40B4-BE49-F238E27FC236}">
                <a16:creationId xmlns:a16="http://schemas.microsoft.com/office/drawing/2014/main" id="{4ABC9D5C-4F01-F6D8-352E-685D884EFB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016"/>
          <a:stretch/>
        </p:blipFill>
        <p:spPr bwMode="auto">
          <a:xfrm>
            <a:off x="8015427" y="3282648"/>
            <a:ext cx="2986872" cy="3519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Google Shape;819;p14" descr="https://cdn-icons-png.flaticon.com/128/5184/5184592.png">
            <a:extLst>
              <a:ext uri="{FF2B5EF4-FFF2-40B4-BE49-F238E27FC236}">
                <a16:creationId xmlns:a16="http://schemas.microsoft.com/office/drawing/2014/main" id="{F1F2C07E-4473-37C6-85E9-592EE6FBA0D0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91467" y="2202903"/>
            <a:ext cx="539999" cy="5357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01357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1D9DFE-5FB5-2203-A370-E6E68F58B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48;p16">
            <a:extLst>
              <a:ext uri="{FF2B5EF4-FFF2-40B4-BE49-F238E27FC236}">
                <a16:creationId xmlns:a16="http://schemas.microsoft.com/office/drawing/2014/main" id="{0C5BFE5D-A48E-225E-2B77-085159E83ECC}"/>
              </a:ext>
            </a:extLst>
          </p:cNvPr>
          <p:cNvSpPr txBox="1"/>
          <p:nvPr/>
        </p:nvSpPr>
        <p:spPr>
          <a:xfrm>
            <a:off x="-1904191" y="2043199"/>
            <a:ext cx="11520311" cy="620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184" tIns="57576" rIns="115184" bIns="57576" anchor="t" anchorCtr="0">
            <a:spAutoFit/>
          </a:bodyPr>
          <a:lstStyle/>
          <a:p>
            <a:pPr algn="ctr"/>
            <a:r>
              <a:rPr lang="en-US" sz="3276" b="1" dirty="0">
                <a:solidFill>
                  <a:schemeClr val="tx1"/>
                </a:solidFill>
                <a:latin typeface="UTM Avo" panose="02040603050506020204" pitchFamily="18"/>
              </a:rPr>
              <a:t>RÚT RA </a:t>
            </a:r>
            <a:r>
              <a:rPr lang="en-US" sz="3276" b="1" dirty="0" err="1">
                <a:solidFill>
                  <a:schemeClr val="tx1"/>
                </a:solidFill>
                <a:latin typeface="UTM Avo" panose="02040603050506020204" pitchFamily="18"/>
              </a:rPr>
              <a:t>Ý</a:t>
            </a:r>
            <a:r>
              <a:rPr lang="en-US" sz="3276" b="1" dirty="0">
                <a:solidFill>
                  <a:schemeClr val="tx1"/>
                </a:solidFill>
                <a:latin typeface="UTM Avo" panose="02040603050506020204" pitchFamily="18"/>
              </a:rPr>
              <a:t> ĐOẠN 3</a:t>
            </a:r>
            <a:endParaRPr sz="3276" b="1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grpSp>
        <p:nvGrpSpPr>
          <p:cNvPr id="3" name="Google Shape;849;p16">
            <a:extLst>
              <a:ext uri="{FF2B5EF4-FFF2-40B4-BE49-F238E27FC236}">
                <a16:creationId xmlns:a16="http://schemas.microsoft.com/office/drawing/2014/main" id="{B412D6BF-E36F-04C4-961C-6CD20C88647C}"/>
              </a:ext>
            </a:extLst>
          </p:cNvPr>
          <p:cNvGrpSpPr/>
          <p:nvPr/>
        </p:nvGrpSpPr>
        <p:grpSpPr>
          <a:xfrm>
            <a:off x="1198605" y="2808774"/>
            <a:ext cx="5242312" cy="2536993"/>
            <a:chOff x="753927" y="1129728"/>
            <a:chExt cx="4160973" cy="2013684"/>
          </a:xfrm>
        </p:grpSpPr>
        <p:grpSp>
          <p:nvGrpSpPr>
            <p:cNvPr id="4" name="Google Shape;850;p16">
              <a:extLst>
                <a:ext uri="{FF2B5EF4-FFF2-40B4-BE49-F238E27FC236}">
                  <a16:creationId xmlns:a16="http://schemas.microsoft.com/office/drawing/2014/main" id="{310377B3-CAD5-B2FE-D85C-7DD6B1F75115}"/>
                </a:ext>
              </a:extLst>
            </p:cNvPr>
            <p:cNvGrpSpPr/>
            <p:nvPr/>
          </p:nvGrpSpPr>
          <p:grpSpPr>
            <a:xfrm>
              <a:off x="753927" y="1129728"/>
              <a:ext cx="4160973" cy="2013684"/>
              <a:chOff x="442686" y="1643176"/>
              <a:chExt cx="5254173" cy="800095"/>
            </a:xfrm>
          </p:grpSpPr>
          <p:sp>
            <p:nvSpPr>
              <p:cNvPr id="6" name="Google Shape;851;p16">
                <a:extLst>
                  <a:ext uri="{FF2B5EF4-FFF2-40B4-BE49-F238E27FC236}">
                    <a16:creationId xmlns:a16="http://schemas.microsoft.com/office/drawing/2014/main" id="{73FEE880-788D-400D-657E-8B3ACD34EB1C}"/>
                  </a:ext>
                </a:extLst>
              </p:cNvPr>
              <p:cNvSpPr/>
              <p:nvPr/>
            </p:nvSpPr>
            <p:spPr>
              <a:xfrm>
                <a:off x="515259" y="1715749"/>
                <a:ext cx="5181600" cy="727522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noFill/>
              <a:ln w="12700" cap="flat" cmpd="sng">
                <a:solidFill>
                  <a:srgbClr val="782816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115184" tIns="57576" rIns="115184" bIns="57576" anchor="ctr" anchorCtr="0">
                <a:noAutofit/>
              </a:bodyPr>
              <a:lstStyle/>
              <a:p>
                <a:pPr algn="ctr"/>
                <a:endParaRPr sz="2268" dirty="0">
                  <a:solidFill>
                    <a:srgbClr val="EBE0DD"/>
                  </a:solidFill>
                  <a:latin typeface="UTM Avo" panose="02040603050506020204" pitchFamily="18"/>
                </a:endParaRPr>
              </a:p>
            </p:txBody>
          </p:sp>
          <p:sp>
            <p:nvSpPr>
              <p:cNvPr id="7" name="Google Shape;852;p16">
                <a:extLst>
                  <a:ext uri="{FF2B5EF4-FFF2-40B4-BE49-F238E27FC236}">
                    <a16:creationId xmlns:a16="http://schemas.microsoft.com/office/drawing/2014/main" id="{14BC1777-033E-2971-0FFE-B21ACB57C668}"/>
                  </a:ext>
                </a:extLst>
              </p:cNvPr>
              <p:cNvSpPr/>
              <p:nvPr/>
            </p:nvSpPr>
            <p:spPr>
              <a:xfrm>
                <a:off x="442686" y="1643176"/>
                <a:ext cx="5181600" cy="727522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15184" tIns="57576" rIns="115184" bIns="57576" anchor="ctr" anchorCtr="0">
                <a:noAutofit/>
              </a:bodyPr>
              <a:lstStyle/>
              <a:p>
                <a:pPr algn="ctr"/>
                <a:endParaRPr sz="2268" dirty="0">
                  <a:solidFill>
                    <a:srgbClr val="EBE0DD"/>
                  </a:solidFill>
                  <a:latin typeface="UTM Avo" panose="02040603050506020204" pitchFamily="18"/>
                </a:endParaRPr>
              </a:p>
            </p:txBody>
          </p:sp>
        </p:grpSp>
        <p:sp>
          <p:nvSpPr>
            <p:cNvPr id="5" name="Google Shape;853;p16">
              <a:extLst>
                <a:ext uri="{FF2B5EF4-FFF2-40B4-BE49-F238E27FC236}">
                  <a16:creationId xmlns:a16="http://schemas.microsoft.com/office/drawing/2014/main" id="{3FA683DA-249E-EA6C-DAEF-08FBEDE295D7}"/>
                </a:ext>
              </a:extLst>
            </p:cNvPr>
            <p:cNvSpPr txBox="1"/>
            <p:nvPr/>
          </p:nvSpPr>
          <p:spPr>
            <a:xfrm>
              <a:off x="810252" y="1491176"/>
              <a:ext cx="3987363" cy="11081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5184" tIns="57576" rIns="115184" bIns="57576" anchor="t" anchorCtr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772" dirty="0" err="1">
                  <a:latin typeface="UTM Avo" panose="02040603050506020204" pitchFamily="18"/>
                </a:rPr>
                <a:t>Những</a:t>
              </a:r>
              <a:r>
                <a:rPr lang="en-US" sz="2772" dirty="0">
                  <a:latin typeface="UTM Avo" panose="02040603050506020204" pitchFamily="18"/>
                </a:rPr>
                <a:t> </a:t>
              </a:r>
              <a:r>
                <a:rPr lang="en-US" sz="2772" dirty="0" err="1">
                  <a:latin typeface="UTM Avo" panose="02040603050506020204" pitchFamily="18"/>
                </a:rPr>
                <a:t>đóng</a:t>
              </a:r>
              <a:r>
                <a:rPr lang="en-US" sz="2772" dirty="0">
                  <a:latin typeface="UTM Avo" panose="02040603050506020204" pitchFamily="18"/>
                </a:rPr>
                <a:t> </a:t>
              </a:r>
              <a:r>
                <a:rPr lang="en-US" sz="2772" dirty="0" err="1">
                  <a:latin typeface="UTM Avo" panose="02040603050506020204" pitchFamily="18"/>
                </a:rPr>
                <a:t>góp</a:t>
              </a:r>
              <a:r>
                <a:rPr lang="en-US" sz="2772" dirty="0">
                  <a:latin typeface="UTM Avo" panose="02040603050506020204" pitchFamily="18"/>
                </a:rPr>
                <a:t> </a:t>
              </a:r>
              <a:r>
                <a:rPr lang="en-US" sz="2772" dirty="0" err="1">
                  <a:latin typeface="UTM Avo" panose="02040603050506020204" pitchFamily="18"/>
                </a:rPr>
                <a:t>của</a:t>
              </a:r>
              <a:r>
                <a:rPr lang="en-US" sz="2772" dirty="0">
                  <a:latin typeface="UTM Avo" panose="02040603050506020204" pitchFamily="18"/>
                </a:rPr>
                <a:t> </a:t>
              </a:r>
              <a:r>
                <a:rPr lang="en-US" sz="2772" dirty="0" err="1">
                  <a:latin typeface="UTM Avo" panose="02040603050506020204" pitchFamily="18"/>
                </a:rPr>
                <a:t>ông</a:t>
              </a:r>
              <a:r>
                <a:rPr lang="en-US" sz="2772" dirty="0">
                  <a:latin typeface="UTM Avo" panose="02040603050506020204" pitchFamily="18"/>
                </a:rPr>
                <a:t> </a:t>
              </a:r>
              <a:r>
                <a:rPr lang="en-US" sz="2772" dirty="0" err="1">
                  <a:latin typeface="UTM Avo" panose="02040603050506020204" pitchFamily="18"/>
                </a:rPr>
                <a:t>trong</a:t>
              </a:r>
              <a:r>
                <a:rPr lang="en-US" sz="2772" dirty="0">
                  <a:latin typeface="UTM Avo" panose="02040603050506020204" pitchFamily="18"/>
                </a:rPr>
                <a:t> </a:t>
              </a:r>
              <a:r>
                <a:rPr lang="en-US" sz="2772" dirty="0" err="1">
                  <a:latin typeface="UTM Avo" panose="02040603050506020204" pitchFamily="18"/>
                </a:rPr>
                <a:t>ngành</a:t>
              </a:r>
              <a:r>
                <a:rPr lang="en-US" sz="2772" dirty="0">
                  <a:latin typeface="UTM Avo" panose="02040603050506020204" pitchFamily="18"/>
                </a:rPr>
                <a:t> </a:t>
              </a:r>
              <a:r>
                <a:rPr lang="en-US" sz="2772" dirty="0" err="1">
                  <a:latin typeface="UTM Avo" panose="02040603050506020204" pitchFamily="18"/>
                </a:rPr>
                <a:t>thiên</a:t>
              </a:r>
              <a:r>
                <a:rPr lang="en-US" sz="2772" dirty="0">
                  <a:latin typeface="UTM Avo" panose="02040603050506020204" pitchFamily="18"/>
                </a:rPr>
                <a:t> </a:t>
              </a:r>
              <a:r>
                <a:rPr lang="en-US" sz="2772" dirty="0" err="1">
                  <a:latin typeface="UTM Avo" panose="02040603050506020204" pitchFamily="18"/>
                </a:rPr>
                <a:t>văn</a:t>
              </a:r>
              <a:r>
                <a:rPr lang="en-US" sz="2772" dirty="0">
                  <a:latin typeface="UTM Avo" panose="02040603050506020204" pitchFamily="18"/>
                </a:rPr>
                <a:t> </a:t>
              </a:r>
              <a:r>
                <a:rPr lang="en-US" sz="2772" dirty="0" err="1">
                  <a:latin typeface="UTM Avo" panose="02040603050506020204" pitchFamily="18"/>
                </a:rPr>
                <a:t>học</a:t>
              </a:r>
              <a:r>
                <a:rPr lang="en-US" sz="2772" dirty="0">
                  <a:latin typeface="UTM Avo" panose="02040603050506020204" pitchFamily="18"/>
                </a:rPr>
                <a:t>. </a:t>
              </a:r>
              <a:endParaRPr sz="2267" dirty="0">
                <a:latin typeface="UTM Avo" panose="02040603050506020204" pitchFamily="18"/>
              </a:endParaRPr>
            </a:p>
          </p:txBody>
        </p:sp>
      </p:grpSp>
      <p:sp>
        <p:nvSpPr>
          <p:cNvPr id="10" name="Freeform 9">
            <a:extLst>
              <a:ext uri="{FF2B5EF4-FFF2-40B4-BE49-F238E27FC236}">
                <a16:creationId xmlns:a16="http://schemas.microsoft.com/office/drawing/2014/main" id="{71DDE57C-42A3-7FD6-DCA5-26B7BAE85C2B}"/>
              </a:ext>
            </a:extLst>
          </p:cNvPr>
          <p:cNvSpPr/>
          <p:nvPr/>
        </p:nvSpPr>
        <p:spPr>
          <a:xfrm>
            <a:off x="6747475" y="2620421"/>
            <a:ext cx="4862698" cy="2941932"/>
          </a:xfrm>
          <a:custGeom>
            <a:avLst/>
            <a:gdLst/>
            <a:ahLst/>
            <a:cxnLst/>
            <a:rect l="l" t="t" r="r" b="b"/>
            <a:pathLst>
              <a:path w="4862698" h="2941932">
                <a:moveTo>
                  <a:pt x="0" y="0"/>
                </a:moveTo>
                <a:lnTo>
                  <a:pt x="4862698" y="0"/>
                </a:lnTo>
                <a:lnTo>
                  <a:pt x="4862698" y="2941933"/>
                </a:lnTo>
                <a:lnTo>
                  <a:pt x="0" y="29419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76242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DD2444-D1CF-558B-964F-205114C67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860;p17">
            <a:extLst>
              <a:ext uri="{FF2B5EF4-FFF2-40B4-BE49-F238E27FC236}">
                <a16:creationId xmlns:a16="http://schemas.microsoft.com/office/drawing/2014/main" id="{F8BF59AB-55B4-39B0-6B87-754706649EC3}"/>
              </a:ext>
            </a:extLst>
          </p:cNvPr>
          <p:cNvGrpSpPr/>
          <p:nvPr/>
        </p:nvGrpSpPr>
        <p:grpSpPr>
          <a:xfrm>
            <a:off x="1517122" y="1739451"/>
            <a:ext cx="9157755" cy="1286209"/>
            <a:chOff x="546975" y="1796066"/>
            <a:chExt cx="7946977" cy="845844"/>
          </a:xfrm>
        </p:grpSpPr>
        <p:sp>
          <p:nvSpPr>
            <p:cNvPr id="3" name="Google Shape;861;p17">
              <a:extLst>
                <a:ext uri="{FF2B5EF4-FFF2-40B4-BE49-F238E27FC236}">
                  <a16:creationId xmlns:a16="http://schemas.microsoft.com/office/drawing/2014/main" id="{0B8FC5D6-A860-EF94-9826-76152F681613}"/>
                </a:ext>
              </a:extLst>
            </p:cNvPr>
            <p:cNvSpPr/>
            <p:nvPr/>
          </p:nvSpPr>
          <p:spPr>
            <a:xfrm>
              <a:off x="546975" y="1828350"/>
              <a:ext cx="7946977" cy="813560"/>
            </a:xfrm>
            <a:prstGeom prst="roundRect">
              <a:avLst>
                <a:gd name="adj" fmla="val 16667"/>
              </a:avLst>
            </a:prstGeom>
            <a:solidFill>
              <a:srgbClr val="F2E4FF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57576" rIns="115184" bIns="57576" anchor="ctr" anchorCtr="0">
              <a:noAutofit/>
            </a:bodyPr>
            <a:lstStyle/>
            <a:p>
              <a:pPr algn="ctr"/>
              <a:endParaRPr sz="1764" dirty="0">
                <a:solidFill>
                  <a:srgbClr val="FAFAFA"/>
                </a:solidFill>
                <a:latin typeface="UTM Avo" panose="02040603050506020204" pitchFamily="18"/>
              </a:endParaRPr>
            </a:p>
          </p:txBody>
        </p:sp>
        <p:sp>
          <p:nvSpPr>
            <p:cNvPr id="5" name="Google Shape;863;p17">
              <a:extLst>
                <a:ext uri="{FF2B5EF4-FFF2-40B4-BE49-F238E27FC236}">
                  <a16:creationId xmlns:a16="http://schemas.microsoft.com/office/drawing/2014/main" id="{9514CA67-391F-519B-F9DA-BB67BD2F2C44}"/>
                </a:ext>
              </a:extLst>
            </p:cNvPr>
            <p:cNvSpPr txBox="1"/>
            <p:nvPr/>
          </p:nvSpPr>
          <p:spPr>
            <a:xfrm>
              <a:off x="673082" y="1796066"/>
              <a:ext cx="7603404" cy="8415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5184" tIns="57576" rIns="115184" bIns="57576" anchor="t" anchorCtr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b="1" dirty="0" err="1">
                  <a:latin typeface="UTM Avo" panose="02040603050506020204" pitchFamily="18"/>
                </a:rPr>
                <a:t>Câu</a:t>
              </a:r>
              <a:r>
                <a:rPr lang="en-US" sz="2520" b="1" dirty="0">
                  <a:latin typeface="UTM Avo" panose="02040603050506020204" pitchFamily="18"/>
                </a:rPr>
                <a:t> 4. </a:t>
              </a:r>
              <a:r>
                <a:rPr lang="en-US" sz="2520" dirty="0">
                  <a:latin typeface="UTM Avo" panose="02040603050506020204" pitchFamily="18"/>
                </a:rPr>
                <a:t>Em </a:t>
              </a:r>
              <a:r>
                <a:rPr lang="en-US" sz="2520" dirty="0" err="1">
                  <a:latin typeface="UTM Avo" panose="02040603050506020204" pitchFamily="18"/>
                </a:rPr>
                <a:t>học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được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gì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ở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cách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giới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thiệu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nhân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vật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trong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bài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đọc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này</a:t>
              </a:r>
              <a:r>
                <a:rPr lang="en-US" sz="2520" dirty="0">
                  <a:latin typeface="UTM Avo" panose="02040603050506020204" pitchFamily="18"/>
                </a:rPr>
                <a:t>? </a:t>
              </a:r>
              <a:endParaRPr sz="2520" dirty="0">
                <a:latin typeface="UTM Avo" panose="02040603050506020204" pitchFamily="18"/>
              </a:endParaRPr>
            </a:p>
          </p:txBody>
        </p:sp>
      </p:grpSp>
      <p:sp>
        <p:nvSpPr>
          <p:cNvPr id="6" name="Google Shape;864;p17">
            <a:extLst>
              <a:ext uri="{FF2B5EF4-FFF2-40B4-BE49-F238E27FC236}">
                <a16:creationId xmlns:a16="http://schemas.microsoft.com/office/drawing/2014/main" id="{C92565CA-B373-29F6-CDB2-F5DC160E449E}"/>
              </a:ext>
            </a:extLst>
          </p:cNvPr>
          <p:cNvSpPr txBox="1"/>
          <p:nvPr/>
        </p:nvSpPr>
        <p:spPr>
          <a:xfrm>
            <a:off x="1443948" y="3094519"/>
            <a:ext cx="6812356" cy="3606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184" tIns="57576" rIns="115184" bIns="57576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520" dirty="0" err="1">
                <a:latin typeface="UTM Avo" panose="02040603050506020204" pitchFamily="18"/>
              </a:rPr>
              <a:t>Cách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mở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bài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gián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tiếp</a:t>
            </a:r>
            <a:r>
              <a:rPr lang="en-US" sz="2520" dirty="0">
                <a:latin typeface="UTM Avo" panose="02040603050506020204" pitchFamily="18"/>
              </a:rPr>
              <a:t>: </a:t>
            </a:r>
            <a:endParaRPr sz="2520" dirty="0">
              <a:latin typeface="UTM Avo" panose="02040603050506020204" pitchFamily="18"/>
            </a:endParaRPr>
          </a:p>
          <a:p>
            <a:pPr marL="432020" indent="-432020" algn="just">
              <a:lnSpc>
                <a:spcPct val="150000"/>
              </a:lnSpc>
              <a:buSzPts val="2000"/>
              <a:buFont typeface="Arial"/>
              <a:buChar char="•"/>
            </a:pPr>
            <a:r>
              <a:rPr lang="en-US" sz="2520" dirty="0" err="1">
                <a:latin typeface="UTM Avo" panose="02040603050506020204" pitchFamily="18"/>
              </a:rPr>
              <a:t>Bài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đọc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mở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đầu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bằng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một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sự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kiện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đặc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biệt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diễn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ra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ở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thành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phố</a:t>
            </a:r>
            <a:r>
              <a:rPr lang="en-US" sz="2520" dirty="0">
                <a:latin typeface="UTM Avo" panose="02040603050506020204" pitchFamily="18"/>
              </a:rPr>
              <a:t> Phan </a:t>
            </a:r>
            <a:r>
              <a:rPr lang="en-US" sz="2520" dirty="0" err="1">
                <a:latin typeface="UTM Avo" panose="02040603050506020204" pitchFamily="18"/>
              </a:rPr>
              <a:t>Thiết</a:t>
            </a:r>
            <a:endParaRPr sz="2520" dirty="0">
              <a:latin typeface="UTM Avo" panose="02040603050506020204" pitchFamily="18"/>
            </a:endParaRPr>
          </a:p>
          <a:p>
            <a:pPr marL="432020" indent="-432020" algn="just">
              <a:lnSpc>
                <a:spcPct val="150000"/>
              </a:lnSpc>
              <a:buSzPts val="2000"/>
              <a:buFont typeface="Arial"/>
              <a:buChar char="•"/>
            </a:pPr>
            <a:r>
              <a:rPr lang="en-US" sz="2520" dirty="0" err="1">
                <a:latin typeface="UTM Avo" panose="02040603050506020204" pitchFamily="18"/>
              </a:rPr>
              <a:t>Giới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thiệu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nhân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vật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và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kể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về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cuộc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đời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ông</a:t>
            </a:r>
            <a:r>
              <a:rPr lang="en-US" sz="2520" dirty="0">
                <a:latin typeface="UTM Avo" panose="02040603050506020204" pitchFamily="18"/>
              </a:rPr>
              <a:t>, </a:t>
            </a:r>
            <a:r>
              <a:rPr lang="en-US" sz="2520" dirty="0" err="1">
                <a:latin typeface="UTM Avo" panose="02040603050506020204" pitchFamily="18"/>
              </a:rPr>
              <a:t>về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những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đóng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góp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của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ông</a:t>
            </a:r>
            <a:r>
              <a:rPr lang="en-US" sz="2520" dirty="0">
                <a:latin typeface="UTM Avo" panose="02040603050506020204" pitchFamily="18"/>
              </a:rPr>
              <a:t> chi </a:t>
            </a:r>
            <a:r>
              <a:rPr lang="en-US" sz="2520" dirty="0" err="1">
                <a:latin typeface="UTM Avo" panose="02040603050506020204" pitchFamily="18"/>
              </a:rPr>
              <a:t>thiên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văn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học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và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cho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đất</a:t>
            </a:r>
            <a:r>
              <a:rPr lang="en-US" sz="2520" dirty="0">
                <a:latin typeface="UTM Avo" panose="02040603050506020204" pitchFamily="18"/>
              </a:rPr>
              <a:t> </a:t>
            </a:r>
            <a:r>
              <a:rPr lang="en-US" sz="2520" dirty="0" err="1">
                <a:latin typeface="UTM Avo" panose="02040603050506020204" pitchFamily="18"/>
              </a:rPr>
              <a:t>nước</a:t>
            </a:r>
            <a:r>
              <a:rPr lang="en-US" sz="2520" dirty="0">
                <a:latin typeface="UTM Avo" panose="02040603050506020204" pitchFamily="18"/>
              </a:rPr>
              <a:t>. </a:t>
            </a:r>
            <a:endParaRPr sz="2520" dirty="0">
              <a:latin typeface="UTM Avo" panose="02040603050506020204" pitchFamily="18"/>
            </a:endParaRPr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0B06772F-EAAF-500C-54CB-64C4917CC3CE}"/>
              </a:ext>
            </a:extLst>
          </p:cNvPr>
          <p:cNvSpPr/>
          <p:nvPr/>
        </p:nvSpPr>
        <p:spPr>
          <a:xfrm>
            <a:off x="8560465" y="3322495"/>
            <a:ext cx="2057935" cy="3299294"/>
          </a:xfrm>
          <a:custGeom>
            <a:avLst/>
            <a:gdLst/>
            <a:ahLst/>
            <a:cxnLst/>
            <a:rect l="l" t="t" r="r" b="b"/>
            <a:pathLst>
              <a:path w="1807337" h="2897534">
                <a:moveTo>
                  <a:pt x="0" y="0"/>
                </a:moveTo>
                <a:lnTo>
                  <a:pt x="1807338" y="0"/>
                </a:lnTo>
                <a:lnTo>
                  <a:pt x="1807338" y="2897534"/>
                </a:lnTo>
                <a:lnTo>
                  <a:pt x="0" y="28975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pic>
        <p:nvPicPr>
          <p:cNvPr id="7" name="Google Shape;819;p14" descr="https://cdn-icons-png.flaticon.com/128/5184/5184592.png">
            <a:extLst>
              <a:ext uri="{FF2B5EF4-FFF2-40B4-BE49-F238E27FC236}">
                <a16:creationId xmlns:a16="http://schemas.microsoft.com/office/drawing/2014/main" id="{F82C0DFC-88C6-FA5F-8AA0-EB3D8529AB4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47122" y="2111434"/>
            <a:ext cx="539999" cy="5357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9039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FEC581-38EE-5727-D447-4A4D55C0B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974;p18">
            <a:extLst>
              <a:ext uri="{FF2B5EF4-FFF2-40B4-BE49-F238E27FC236}">
                <a16:creationId xmlns:a16="http://schemas.microsoft.com/office/drawing/2014/main" id="{6AC30E5E-C9DA-57A5-C956-51123EDACF48}"/>
              </a:ext>
            </a:extLst>
          </p:cNvPr>
          <p:cNvSpPr txBox="1"/>
          <p:nvPr/>
        </p:nvSpPr>
        <p:spPr>
          <a:xfrm>
            <a:off x="7667628" y="2477589"/>
            <a:ext cx="1574508" cy="12285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115184" tIns="115184" rIns="115184" bIns="115184" anchor="ctr" anchorCtr="0">
            <a:noAutofit/>
          </a:bodyPr>
          <a:lstStyle/>
          <a:p>
            <a:pPr algn="ctr"/>
            <a:r>
              <a:rPr lang="en-US" sz="8315" b="1" dirty="0">
                <a:latin typeface="UTM Avo" panose="02040603050506020204" pitchFamily="18"/>
              </a:rPr>
              <a:t>03</a:t>
            </a:r>
            <a:endParaRPr sz="2267" b="1" dirty="0">
              <a:latin typeface="UTM Avo" panose="02040603050506020204" pitchFamily="18"/>
            </a:endParaRPr>
          </a:p>
        </p:txBody>
      </p:sp>
      <p:sp>
        <p:nvSpPr>
          <p:cNvPr id="107" name="Google Shape;975;p18">
            <a:extLst>
              <a:ext uri="{FF2B5EF4-FFF2-40B4-BE49-F238E27FC236}">
                <a16:creationId xmlns:a16="http://schemas.microsoft.com/office/drawing/2014/main" id="{BDBE7CCF-733A-C5CB-AB62-0E5D8C171383}"/>
              </a:ext>
            </a:extLst>
          </p:cNvPr>
          <p:cNvSpPr txBox="1"/>
          <p:nvPr/>
        </p:nvSpPr>
        <p:spPr>
          <a:xfrm>
            <a:off x="4899728" y="4216238"/>
            <a:ext cx="7110307" cy="891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184" tIns="57576" rIns="115184" bIns="57576" anchor="t" anchorCtr="0">
            <a:spAutoFit/>
          </a:bodyPr>
          <a:lstStyle/>
          <a:p>
            <a:pPr algn="ctr"/>
            <a:r>
              <a:rPr lang="en-US" sz="5040" b="1" dirty="0">
                <a:latin typeface="UTM Avo" panose="02040603050506020204" pitchFamily="18"/>
              </a:rPr>
              <a:t>ĐỌC NÂNG CAO</a:t>
            </a:r>
            <a:endParaRPr sz="2267" b="1" dirty="0">
              <a:latin typeface="UTM Avo" panose="02040603050506020204" pitchFamily="18"/>
            </a:endParaRPr>
          </a:p>
        </p:txBody>
      </p:sp>
      <p:sp>
        <p:nvSpPr>
          <p:cNvPr id="108" name="Freeform 7">
            <a:extLst>
              <a:ext uri="{FF2B5EF4-FFF2-40B4-BE49-F238E27FC236}">
                <a16:creationId xmlns:a16="http://schemas.microsoft.com/office/drawing/2014/main" id="{45A627C8-7698-695D-2F42-66ACB6E75907}"/>
              </a:ext>
            </a:extLst>
          </p:cNvPr>
          <p:cNvSpPr/>
          <p:nvPr/>
        </p:nvSpPr>
        <p:spPr>
          <a:xfrm>
            <a:off x="611895" y="1652017"/>
            <a:ext cx="4454263" cy="3914184"/>
          </a:xfrm>
          <a:custGeom>
            <a:avLst/>
            <a:gdLst/>
            <a:ahLst/>
            <a:cxnLst/>
            <a:rect l="l" t="t" r="r" b="b"/>
            <a:pathLst>
              <a:path w="2851919" h="2506124">
                <a:moveTo>
                  <a:pt x="0" y="0"/>
                </a:moveTo>
                <a:lnTo>
                  <a:pt x="2851919" y="0"/>
                </a:lnTo>
                <a:lnTo>
                  <a:pt x="2851919" y="2506123"/>
                </a:lnTo>
                <a:lnTo>
                  <a:pt x="0" y="250612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87446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CD7A49-D046-F9A5-7488-BBFD3208F2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81;p19">
            <a:extLst>
              <a:ext uri="{FF2B5EF4-FFF2-40B4-BE49-F238E27FC236}">
                <a16:creationId xmlns:a16="http://schemas.microsoft.com/office/drawing/2014/main" id="{0E397F37-5A21-6687-2B52-5ACCC6E236E5}"/>
              </a:ext>
            </a:extLst>
          </p:cNvPr>
          <p:cNvSpPr txBox="1"/>
          <p:nvPr/>
        </p:nvSpPr>
        <p:spPr>
          <a:xfrm>
            <a:off x="3109198" y="1827400"/>
            <a:ext cx="5973604" cy="54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184" tIns="57576" rIns="115184" bIns="57576" anchor="t" anchorCtr="0">
            <a:sp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</a:rPr>
              <a:t>HOẠT ĐỘNG NHÓM</a:t>
            </a:r>
            <a:endParaRPr sz="2800" b="1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grpSp>
        <p:nvGrpSpPr>
          <p:cNvPr id="3" name="Google Shape;982;p19">
            <a:extLst>
              <a:ext uri="{FF2B5EF4-FFF2-40B4-BE49-F238E27FC236}">
                <a16:creationId xmlns:a16="http://schemas.microsoft.com/office/drawing/2014/main" id="{3F2DA09C-11BF-3898-B65B-8DAB2B5F0E51}"/>
              </a:ext>
            </a:extLst>
          </p:cNvPr>
          <p:cNvGrpSpPr/>
          <p:nvPr/>
        </p:nvGrpSpPr>
        <p:grpSpPr>
          <a:xfrm>
            <a:off x="1245645" y="2659832"/>
            <a:ext cx="5599434" cy="3368370"/>
            <a:chOff x="1186635" y="1446338"/>
            <a:chExt cx="3953936" cy="2904256"/>
          </a:xfrm>
        </p:grpSpPr>
        <p:sp>
          <p:nvSpPr>
            <p:cNvPr id="4" name="Google Shape;983;p19">
              <a:extLst>
                <a:ext uri="{FF2B5EF4-FFF2-40B4-BE49-F238E27FC236}">
                  <a16:creationId xmlns:a16="http://schemas.microsoft.com/office/drawing/2014/main" id="{94AE03CF-38D3-3118-4EE5-C5B4056D888F}"/>
                </a:ext>
              </a:extLst>
            </p:cNvPr>
            <p:cNvSpPr/>
            <p:nvPr/>
          </p:nvSpPr>
          <p:spPr>
            <a:xfrm>
              <a:off x="1186635" y="1855775"/>
              <a:ext cx="3853262" cy="2248857"/>
            </a:xfrm>
            <a:prstGeom prst="round2DiagRect">
              <a:avLst>
                <a:gd name="adj1" fmla="val 16667"/>
                <a:gd name="adj2" fmla="val 0"/>
              </a:avLst>
            </a:prstGeom>
            <a:noFill/>
            <a:ln w="25400" cap="flat" cmpd="sng">
              <a:solidFill>
                <a:srgbClr val="00206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115184" tIns="57576" rIns="115184" bIns="57576" anchor="ctr" anchorCtr="0">
              <a:noAutofit/>
            </a:bodyPr>
            <a:lstStyle/>
            <a:p>
              <a:pPr algn="ctr"/>
              <a:endParaRPr sz="2268" dirty="0">
                <a:solidFill>
                  <a:srgbClr val="E9E1D4"/>
                </a:solidFill>
                <a:latin typeface="UTM Avo" panose="02040603050506020204" pitchFamily="18"/>
              </a:endParaRPr>
            </a:p>
          </p:txBody>
        </p:sp>
        <p:sp>
          <p:nvSpPr>
            <p:cNvPr id="5" name="Google Shape;984;p19">
              <a:extLst>
                <a:ext uri="{FF2B5EF4-FFF2-40B4-BE49-F238E27FC236}">
                  <a16:creationId xmlns:a16="http://schemas.microsoft.com/office/drawing/2014/main" id="{9C2E2D25-6C70-ACBE-A60D-A2DC2B4FFEF4}"/>
                </a:ext>
              </a:extLst>
            </p:cNvPr>
            <p:cNvSpPr/>
            <p:nvPr/>
          </p:nvSpPr>
          <p:spPr>
            <a:xfrm>
              <a:off x="1287309" y="1962299"/>
              <a:ext cx="3853262" cy="2388295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115184" tIns="57576" rIns="115184" bIns="57576" anchor="ctr" anchorCtr="0">
              <a:noAutofit/>
            </a:bodyPr>
            <a:lstStyle/>
            <a:p>
              <a:pPr algn="ctr"/>
              <a:endParaRPr sz="2268" dirty="0">
                <a:solidFill>
                  <a:srgbClr val="E9E1D4"/>
                </a:solidFill>
                <a:latin typeface="UTM Avo" panose="02040603050506020204" pitchFamily="18"/>
              </a:endParaRPr>
            </a:p>
          </p:txBody>
        </p:sp>
        <p:sp>
          <p:nvSpPr>
            <p:cNvPr id="6" name="Google Shape;985;p19">
              <a:extLst>
                <a:ext uri="{FF2B5EF4-FFF2-40B4-BE49-F238E27FC236}">
                  <a16:creationId xmlns:a16="http://schemas.microsoft.com/office/drawing/2014/main" id="{C4E5C85C-7068-1803-EE58-8D29BB36BD5E}"/>
                </a:ext>
              </a:extLst>
            </p:cNvPr>
            <p:cNvSpPr txBox="1"/>
            <p:nvPr/>
          </p:nvSpPr>
          <p:spPr>
            <a:xfrm>
              <a:off x="1469403" y="2159263"/>
              <a:ext cx="3477481" cy="21064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5184" tIns="57576" rIns="115184" bIns="57576" anchor="t" anchorCtr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520" dirty="0" err="1">
                  <a:latin typeface="UTM Avo" panose="02040603050506020204" pitchFamily="18"/>
                </a:rPr>
                <a:t>Các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em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hãy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đọc</a:t>
              </a:r>
              <a:r>
                <a:rPr lang="en-US" sz="2520" dirty="0"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lại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đoạn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văn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sau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với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đọc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diễn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cảm</a:t>
              </a:r>
              <a:r>
                <a:rPr lang="en-US" sz="2520" dirty="0">
                  <a:latin typeface="UTM Avo" panose="02040603050506020204" pitchFamily="18"/>
                </a:rPr>
                <a:t>, </a:t>
              </a:r>
              <a:r>
                <a:rPr lang="en-US" sz="2520" dirty="0" err="1">
                  <a:latin typeface="UTM Avo" panose="02040603050506020204" pitchFamily="18"/>
                </a:rPr>
                <a:t>ngưỡng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mộ</a:t>
              </a:r>
              <a:r>
                <a:rPr lang="en-US" sz="2520" dirty="0">
                  <a:latin typeface="UTM Avo" panose="02040603050506020204" pitchFamily="18"/>
                </a:rPr>
                <a:t>, </a:t>
              </a:r>
              <a:r>
                <a:rPr lang="en-US" sz="2520" dirty="0" err="1">
                  <a:latin typeface="UTM Avo" panose="02040603050506020204" pitchFamily="18"/>
                </a:rPr>
                <a:t>tự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hào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và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nhấn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mạnh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các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từ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ngữ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quan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trọng</a:t>
              </a:r>
              <a:r>
                <a:rPr lang="en-US" sz="2520" dirty="0">
                  <a:latin typeface="UTM Avo" panose="02040603050506020204" pitchFamily="18"/>
                </a:rPr>
                <a:t>. </a:t>
              </a:r>
              <a:endParaRPr sz="2520" dirty="0">
                <a:latin typeface="UTM Avo" panose="02040603050506020204" pitchFamily="18"/>
              </a:endParaRPr>
            </a:p>
          </p:txBody>
        </p:sp>
        <p:sp>
          <p:nvSpPr>
            <p:cNvPr id="7" name="Google Shape;986;p19">
              <a:extLst>
                <a:ext uri="{FF2B5EF4-FFF2-40B4-BE49-F238E27FC236}">
                  <a16:creationId xmlns:a16="http://schemas.microsoft.com/office/drawing/2014/main" id="{01572AC5-0B13-4A77-A2DB-4F968B9B15AC}"/>
                </a:ext>
              </a:extLst>
            </p:cNvPr>
            <p:cNvSpPr/>
            <p:nvPr/>
          </p:nvSpPr>
          <p:spPr>
            <a:xfrm>
              <a:off x="2855507" y="1446338"/>
              <a:ext cx="515517" cy="756083"/>
            </a:xfrm>
            <a:custGeom>
              <a:avLst/>
              <a:gdLst/>
              <a:ahLst/>
              <a:cxnLst/>
              <a:rect l="l" t="t" r="r" b="b"/>
              <a:pathLst>
                <a:path w="3934778" h="4114800" extrusionOk="0">
                  <a:moveTo>
                    <a:pt x="0" y="0"/>
                  </a:moveTo>
                  <a:lnTo>
                    <a:pt x="3934777" y="0"/>
                  </a:lnTo>
                  <a:lnTo>
                    <a:pt x="3934777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115184" tIns="57576" rIns="115184" bIns="57576" anchor="t" anchorCtr="0">
              <a:noAutofit/>
            </a:bodyPr>
            <a:lstStyle/>
            <a:p>
              <a:endParaRPr sz="2268" dirty="0">
                <a:latin typeface="UTM Avo" panose="02040603050506020204" pitchFamily="18"/>
              </a:endParaRPr>
            </a:p>
          </p:txBody>
        </p:sp>
      </p:grpSp>
      <p:sp>
        <p:nvSpPr>
          <p:cNvPr id="10" name="Freeform 2">
            <a:extLst>
              <a:ext uri="{FF2B5EF4-FFF2-40B4-BE49-F238E27FC236}">
                <a16:creationId xmlns:a16="http://schemas.microsoft.com/office/drawing/2014/main" id="{FD4A4A41-57C7-00F1-2D8A-B3D752433BCB}"/>
              </a:ext>
            </a:extLst>
          </p:cNvPr>
          <p:cNvSpPr/>
          <p:nvPr/>
        </p:nvSpPr>
        <p:spPr>
          <a:xfrm>
            <a:off x="7568946" y="2972046"/>
            <a:ext cx="3377409" cy="3022781"/>
          </a:xfrm>
          <a:custGeom>
            <a:avLst/>
            <a:gdLst/>
            <a:ahLst/>
            <a:cxnLst/>
            <a:rect l="l" t="t" r="r" b="b"/>
            <a:pathLst>
              <a:path w="3377409" h="3022781">
                <a:moveTo>
                  <a:pt x="0" y="0"/>
                </a:moveTo>
                <a:lnTo>
                  <a:pt x="3377409" y="0"/>
                </a:lnTo>
                <a:lnTo>
                  <a:pt x="3377409" y="3022780"/>
                </a:lnTo>
                <a:lnTo>
                  <a:pt x="0" y="30227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410656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5945F8-3AE5-60D0-E74B-1421229A2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92;p20">
            <a:extLst>
              <a:ext uri="{FF2B5EF4-FFF2-40B4-BE49-F238E27FC236}">
                <a16:creationId xmlns:a16="http://schemas.microsoft.com/office/drawing/2014/main" id="{B6392E46-F5B8-B539-3785-4BCADA7DDFD3}"/>
              </a:ext>
            </a:extLst>
          </p:cNvPr>
          <p:cNvSpPr/>
          <p:nvPr/>
        </p:nvSpPr>
        <p:spPr>
          <a:xfrm>
            <a:off x="925574" y="1842655"/>
            <a:ext cx="10340851" cy="4409443"/>
          </a:xfrm>
          <a:prstGeom prst="roundRect">
            <a:avLst>
              <a:gd name="adj" fmla="val 12481"/>
            </a:avLst>
          </a:prstGeom>
          <a:solidFill>
            <a:schemeClr val="accent1">
              <a:lumMod val="20000"/>
              <a:lumOff val="80000"/>
            </a:schemeClr>
          </a:solidFill>
          <a:ln w="25400" cap="flat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15184" tIns="57576" rIns="115184" bIns="57576" anchor="ctr" anchorCtr="0">
            <a:noAutofit/>
          </a:bodyPr>
          <a:lstStyle/>
          <a:p>
            <a:pPr indent="341313" algn="just">
              <a:lnSpc>
                <a:spcPct val="150000"/>
              </a:lnSpc>
            </a:pP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Từ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năm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1976,</a:t>
            </a:r>
            <a:r>
              <a:rPr lang="en-US" sz="2400" dirty="0">
                <a:solidFill>
                  <a:srgbClr val="C00000"/>
                </a:solidFill>
                <a:latin typeface="UTM Avo" panose="02040603050506020204" pitchFamily="18"/>
              </a:rPr>
              <a:t>/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ông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/>
              </a:rPr>
              <a:t>thường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/>
              </a:rPr>
              <a:t>xuyên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về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quê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hương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nghiên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cứu</a:t>
            </a:r>
            <a:r>
              <a:rPr lang="en-US" sz="2400" dirty="0">
                <a:solidFill>
                  <a:srgbClr val="C00000"/>
                </a:solidFill>
                <a:latin typeface="UTM Avo" panose="02040603050506020204" pitchFamily="18"/>
              </a:rPr>
              <a:t>/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và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dạy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học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.</a:t>
            </a:r>
            <a:r>
              <a:rPr lang="en-US" sz="2400" dirty="0">
                <a:solidFill>
                  <a:srgbClr val="C00000"/>
                </a:solidFill>
                <a:latin typeface="UTM Avo" panose="02040603050506020204" pitchFamily="18"/>
              </a:rPr>
              <a:t>//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Vào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thời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điểm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diễn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ra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hiện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tượng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/>
              </a:rPr>
              <a:t>nhật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/>
              </a:rPr>
              <a:t>thực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toàn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phần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,</a:t>
            </a:r>
            <a:r>
              <a:rPr lang="en-US" sz="2400" dirty="0">
                <a:solidFill>
                  <a:srgbClr val="C00000"/>
                </a:solidFill>
                <a:latin typeface="UTM Avo" panose="02040603050506020204" pitchFamily="18"/>
              </a:rPr>
              <a:t>/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Nguyễn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Quang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Riệu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được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cấp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kinh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phí</a:t>
            </a:r>
            <a:r>
              <a:rPr lang="en-US" sz="2400" dirty="0">
                <a:solidFill>
                  <a:srgbClr val="C00000"/>
                </a:solidFill>
                <a:latin typeface="UTM Avo" panose="02040603050506020204" pitchFamily="18"/>
              </a:rPr>
              <a:t>/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mua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/>
              </a:rPr>
              <a:t>thiết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/>
              </a:rPr>
              <a:t>bị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thiên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văn</a:t>
            </a:r>
            <a:r>
              <a:rPr lang="en-US" sz="2400" dirty="0">
                <a:solidFill>
                  <a:srgbClr val="C00000"/>
                </a:solidFill>
                <a:latin typeface="UTM Avo" panose="02040603050506020204" pitchFamily="18"/>
              </a:rPr>
              <a:t>/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/>
              </a:rPr>
              <a:t>mang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/>
              </a:rPr>
              <a:t>về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Việt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Nam.</a:t>
            </a:r>
            <a:r>
              <a:rPr lang="en-US" sz="2400" dirty="0">
                <a:solidFill>
                  <a:srgbClr val="C00000"/>
                </a:solidFill>
                <a:latin typeface="UTM Avo" panose="02040603050506020204" pitchFamily="18"/>
              </a:rPr>
              <a:t>//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Sau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đó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,</a:t>
            </a:r>
            <a:r>
              <a:rPr lang="en-US" sz="2400" dirty="0">
                <a:solidFill>
                  <a:srgbClr val="C00000"/>
                </a:solidFill>
                <a:latin typeface="UTM Avo" panose="02040603050506020204" pitchFamily="18"/>
              </a:rPr>
              <a:t>/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ông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đã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đề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nghị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để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lại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thiết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bị</a:t>
            </a:r>
            <a:r>
              <a:rPr lang="en-US" sz="2400" dirty="0">
                <a:solidFill>
                  <a:srgbClr val="C00000"/>
                </a:solidFill>
                <a:latin typeface="UTM Avo" panose="02040603050506020204" pitchFamily="18"/>
              </a:rPr>
              <a:t>/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/>
              </a:rPr>
              <a:t>giúp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các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nhà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thiên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văn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học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Việt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Nam</a:t>
            </a:r>
            <a:r>
              <a:rPr lang="en-US" sz="2400" dirty="0">
                <a:solidFill>
                  <a:srgbClr val="C00000"/>
                </a:solidFill>
                <a:latin typeface="UTM Avo" panose="02040603050506020204" pitchFamily="18"/>
              </a:rPr>
              <a:t>/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/>
              </a:rPr>
              <a:t>quan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/>
              </a:rPr>
              <a:t>sát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bầu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trời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.</a:t>
            </a:r>
            <a:r>
              <a:rPr lang="en-US" sz="2400" dirty="0">
                <a:solidFill>
                  <a:srgbClr val="C00000"/>
                </a:solidFill>
                <a:latin typeface="UTM Avo" panose="02040603050506020204" pitchFamily="18"/>
              </a:rPr>
              <a:t>//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Ông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cũng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là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người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đứng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ra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/>
              </a:rPr>
              <a:t>xin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/>
              </a:rPr>
              <a:t>học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/>
              </a:rPr>
              <a:t>bổng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của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Pháp</a:t>
            </a:r>
            <a:r>
              <a:rPr lang="en-US" sz="2400" dirty="0">
                <a:solidFill>
                  <a:srgbClr val="C00000"/>
                </a:solidFill>
                <a:latin typeface="UTM Avo" panose="02040603050506020204" pitchFamily="18"/>
              </a:rPr>
              <a:t>/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cho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/>
              </a:rPr>
              <a:t>sinh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/>
              </a:rPr>
              <a:t>viên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Việt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Nam</a:t>
            </a:r>
            <a:r>
              <a:rPr lang="en-US" sz="2400" dirty="0">
                <a:solidFill>
                  <a:srgbClr val="C00000"/>
                </a:solidFill>
                <a:latin typeface="UTM Avo" panose="02040603050506020204" pitchFamily="18"/>
              </a:rPr>
              <a:t>/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và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hướng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dẫn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/>
              </a:rPr>
              <a:t>nhiều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/>
              </a:rPr>
              <a:t>người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làm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tiến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sĩ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tại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Pháp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.</a:t>
            </a:r>
            <a:r>
              <a:rPr lang="en-US" sz="2400" dirty="0">
                <a:solidFill>
                  <a:srgbClr val="C00000"/>
                </a:solidFill>
                <a:latin typeface="UTM Avo" panose="02040603050506020204" pitchFamily="18"/>
              </a:rPr>
              <a:t>//</a:t>
            </a:r>
            <a:endParaRPr sz="2400" dirty="0">
              <a:solidFill>
                <a:srgbClr val="C00000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462485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59B7B1C7-4497-7E4A-8776-4171B62536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7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FF7280-D1C4-1D0E-59F5-6AC0407E9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4f942a9486ec68153575dc78a42d480b.png">
            <a:extLst>
              <a:ext uri="{FF2B5EF4-FFF2-40B4-BE49-F238E27FC236}">
                <a16:creationId xmlns:a16="http://schemas.microsoft.com/office/drawing/2014/main" id="{F2E55A0C-9344-A4DF-A67C-D3A59DE0E34A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3962400" y="1363639"/>
            <a:ext cx="7924800" cy="5890054"/>
          </a:xfrm>
          <a:prstGeom prst="rect">
            <a:avLst/>
          </a:prstGeom>
        </p:spPr>
      </p:pic>
      <p:sp>
        <p:nvSpPr>
          <p:cNvPr id="12" name="Speech Bubble: Oval 4">
            <a:extLst>
              <a:ext uri="{FF2B5EF4-FFF2-40B4-BE49-F238E27FC236}">
                <a16:creationId xmlns:a16="http://schemas.microsoft.com/office/drawing/2014/main" id="{E7E3DD92-3098-139A-7156-38E2E79BD0E8}"/>
              </a:ext>
            </a:extLst>
          </p:cNvPr>
          <p:cNvSpPr/>
          <p:nvPr/>
        </p:nvSpPr>
        <p:spPr>
          <a:xfrm>
            <a:off x="533400" y="838200"/>
            <a:ext cx="5562600" cy="1905000"/>
          </a:xfrm>
          <a:prstGeom prst="wedgeEllipseCallout">
            <a:avLst>
              <a:gd name="adj1" fmla="val 9422"/>
              <a:gd name="adj2" fmla="val 63324"/>
            </a:avLst>
          </a:prstGeom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  <a:ea typeface="UD Digi Kyokasho N-B" panose="020B0400000000000000" pitchFamily="18" charset="-128"/>
              </a:rPr>
              <a:t>Đến</a:t>
            </a:r>
            <a:r>
              <a:rPr lang="en-US" sz="2400" dirty="0">
                <a:latin typeface="UTM Avo" panose="02040603050506020204" pitchFamily="18" charset="0"/>
                <a:ea typeface="UD Digi Kyokasho N-B" panose="020B0400000000000000" pitchFamily="18" charset="-128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UD Digi Kyokasho N-B" panose="020B0400000000000000" pitchFamily="18" charset="-128"/>
              </a:rPr>
              <a:t>giờ</a:t>
            </a:r>
            <a:r>
              <a:rPr lang="en-US" sz="2400" dirty="0">
                <a:latin typeface="UTM Avo" panose="02040603050506020204" pitchFamily="18" charset="0"/>
                <a:ea typeface="UD Digi Kyokasho N-B" panose="020B0400000000000000" pitchFamily="18" charset="-128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UD Digi Kyokasho N-B" panose="020B0400000000000000" pitchFamily="18" charset="-128"/>
              </a:rPr>
              <a:t>câu</a:t>
            </a:r>
            <a:r>
              <a:rPr lang="en-US" sz="2400" dirty="0">
                <a:latin typeface="UTM Avo" panose="02040603050506020204" pitchFamily="18" charset="0"/>
                <a:ea typeface="UD Digi Kyokasho N-B" panose="020B0400000000000000" pitchFamily="18" charset="-128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UD Digi Kyokasho N-B" panose="020B0400000000000000" pitchFamily="18" charset="-128"/>
              </a:rPr>
              <a:t>cá</a:t>
            </a:r>
            <a:r>
              <a:rPr lang="en-US" sz="2400" dirty="0">
                <a:latin typeface="UTM Avo" panose="02040603050506020204" pitchFamily="18" charset="0"/>
                <a:ea typeface="UD Digi Kyokasho N-B" panose="020B0400000000000000" pitchFamily="18" charset="-128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UD Digi Kyokasho N-B" panose="020B0400000000000000" pitchFamily="18" charset="-128"/>
              </a:rPr>
              <a:t>rồi</a:t>
            </a:r>
            <a:r>
              <a:rPr lang="en-US" sz="2400" dirty="0">
                <a:latin typeface="UTM Avo" panose="02040603050506020204" pitchFamily="18" charset="0"/>
                <a:ea typeface="UD Digi Kyokasho N-B" panose="020B0400000000000000" pitchFamily="18" charset="-128"/>
              </a:rPr>
              <a:t>. </a:t>
            </a:r>
            <a:r>
              <a:rPr lang="en-US" sz="2400" dirty="0" err="1">
                <a:latin typeface="UTM Avo" panose="02040603050506020204" pitchFamily="18" charset="0"/>
                <a:ea typeface="UD Digi Kyokasho N-B" panose="020B0400000000000000" pitchFamily="18" charset="-128"/>
              </a:rPr>
              <a:t>Các</a:t>
            </a:r>
            <a:r>
              <a:rPr lang="en-US" sz="2400" dirty="0">
                <a:latin typeface="UTM Avo" panose="02040603050506020204" pitchFamily="18" charset="0"/>
                <a:ea typeface="UD Digi Kyokasho N-B" panose="020B0400000000000000" pitchFamily="18" charset="-128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UD Digi Kyokasho N-B" panose="020B0400000000000000" pitchFamily="18" charset="-128"/>
              </a:rPr>
              <a:t>cháu</a:t>
            </a:r>
            <a:r>
              <a:rPr lang="en-US" sz="2400" dirty="0">
                <a:latin typeface="UTM Avo" panose="02040603050506020204" pitchFamily="18" charset="0"/>
                <a:ea typeface="UD Digi Kyokasho N-B" panose="020B0400000000000000" pitchFamily="18" charset="-128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UD Digi Kyokasho N-B" panose="020B0400000000000000" pitchFamily="18" charset="-128"/>
              </a:rPr>
              <a:t>giúp</a:t>
            </a:r>
            <a:r>
              <a:rPr lang="en-US" sz="2400" dirty="0">
                <a:latin typeface="UTM Avo" panose="02040603050506020204" pitchFamily="18" charset="0"/>
                <a:ea typeface="UD Digi Kyokasho N-B" panose="020B0400000000000000" pitchFamily="18" charset="-128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UD Digi Kyokasho N-B" panose="020B0400000000000000" pitchFamily="18" charset="-128"/>
              </a:rPr>
              <a:t>ông</a:t>
            </a:r>
            <a:r>
              <a:rPr lang="en-US" sz="2400" dirty="0">
                <a:latin typeface="UTM Avo" panose="02040603050506020204" pitchFamily="18" charset="0"/>
                <a:ea typeface="UD Digi Kyokasho N-B" panose="020B0400000000000000" pitchFamily="18" charset="-128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UD Digi Kyokasho N-B" panose="020B0400000000000000" pitchFamily="18" charset="-128"/>
              </a:rPr>
              <a:t>nhé</a:t>
            </a:r>
            <a:r>
              <a:rPr lang="en-US" sz="2400" dirty="0">
                <a:latin typeface="UTM Avo" panose="02040603050506020204" pitchFamily="18" charset="0"/>
                <a:ea typeface="UD Digi Kyokasho N-B" panose="020B0400000000000000" pitchFamily="18" charset="-128"/>
              </a:rPr>
              <a:t> ^^</a:t>
            </a:r>
          </a:p>
        </p:txBody>
      </p:sp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id="{0FC07338-5294-3808-996C-4CEF3B6D6CB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9" y="0"/>
            <a:ext cx="689429" cy="769372"/>
          </a:xfrm>
          <a:prstGeom prst="rect">
            <a:avLst/>
          </a:prstGeom>
        </p:spPr>
      </p:pic>
      <p:sp>
        <p:nvSpPr>
          <p:cNvPr id="14" name="Rectangle: Rounded Corners 2">
            <a:extLst>
              <a:ext uri="{FF2B5EF4-FFF2-40B4-BE49-F238E27FC236}">
                <a16:creationId xmlns:a16="http://schemas.microsoft.com/office/drawing/2014/main" id="{69F5C411-8A5D-271E-C25C-617D0FD1D186}"/>
              </a:ext>
            </a:extLst>
          </p:cNvPr>
          <p:cNvSpPr/>
          <p:nvPr/>
        </p:nvSpPr>
        <p:spPr>
          <a:xfrm>
            <a:off x="7239000" y="419100"/>
            <a:ext cx="4419600" cy="2743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4800" b="1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</a:rPr>
              <a:t>ÔNG LÃO </a:t>
            </a:r>
          </a:p>
          <a:p>
            <a:pPr algn="ctr"/>
            <a:r>
              <a:rPr lang="en-US" sz="6000" b="1" dirty="0">
                <a:solidFill>
                  <a:schemeClr val="accent1"/>
                </a:solidFill>
                <a:latin typeface="UTM Avo" panose="02040603050506020204" pitchFamily="18" charset="0"/>
                <a:ea typeface="UD Digi Kyokasho N-B" panose="02020700000000000000" pitchFamily="17" charset="-128"/>
              </a:rPr>
              <a:t>CÂU CÁ</a:t>
            </a:r>
            <a:endParaRPr lang="en-US" sz="4800" b="1" dirty="0">
              <a:solidFill>
                <a:schemeClr val="accent1"/>
              </a:solidFill>
              <a:latin typeface="UTM Avo" panose="02040603050506020204" pitchFamily="18" charset="0"/>
              <a:ea typeface="UD Digi Kyokasho N-B" panose="02020700000000000000" pitchFamily="17" charset="-128"/>
            </a:endParaRPr>
          </a:p>
        </p:txBody>
      </p:sp>
      <p:pic>
        <p:nvPicPr>
          <p:cNvPr id="15" name="Bed_(No_Drums)-2024-05-21_-_A_Slight_Mix-up_-_www.FesliyanStudios.com">
            <a:hlinkClick r:id="" action="ppaction://media"/>
            <a:extLst>
              <a:ext uri="{FF2B5EF4-FFF2-40B4-BE49-F238E27FC236}">
                <a16:creationId xmlns:a16="http://schemas.microsoft.com/office/drawing/2014/main" id="{CABDB81E-C53A-EE41-3233-0C7F48A569A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191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3545800" y="-1051560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316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778E-17 -3.7037E-7 L 0.5 -0.00718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0" y="-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2" grpId="0" animBg="1"/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FF7280-D1C4-1D0E-59F5-6AC0407E9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2">
            <a:extLst>
              <a:ext uri="{FF2B5EF4-FFF2-40B4-BE49-F238E27FC236}">
                <a16:creationId xmlns:a16="http://schemas.microsoft.com/office/drawing/2014/main" id="{1927ADEF-6243-9ACE-AA8A-E4EC546C7AFE}"/>
              </a:ext>
            </a:extLst>
          </p:cNvPr>
          <p:cNvSpPr/>
          <p:nvPr/>
        </p:nvSpPr>
        <p:spPr>
          <a:xfrm>
            <a:off x="1600199" y="1385455"/>
            <a:ext cx="8991601" cy="3948545"/>
          </a:xfrm>
          <a:prstGeom prst="roundRect">
            <a:avLst>
              <a:gd name="adj" fmla="val 4198"/>
            </a:avLst>
          </a:prstGeom>
          <a:solidFill>
            <a:schemeClr val="accent5">
              <a:lumMod val="20000"/>
              <a:lumOff val="80000"/>
            </a:schemeClr>
          </a:soli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n-US" sz="2800" b="1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HƯỚNG DẪN</a:t>
            </a: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GV c</a:t>
            </a:r>
            <a:r>
              <a:rPr lang="vi-VN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lick vào 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“PLAY” </a:t>
            </a:r>
            <a:r>
              <a:rPr lang="vi-VN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xuất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hiện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vi-VN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câu hỏi và câu trả lời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en-US" sz="24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GV c</a:t>
            </a:r>
            <a:r>
              <a:rPr lang="vi-VN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họn đáp án bằng cách click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vào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các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hộp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vi-VN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chọn đáp án A, B, C, D tương ứng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ở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phía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dưới</a:t>
            </a:r>
            <a:r>
              <a:rPr lang="vi-VN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en-US" sz="24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vi-VN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Click vào màn hình hoặc mũi tên để chuyển sang câu hỏi tiếp theo.</a:t>
            </a:r>
            <a:endParaRPr lang="en-US" sz="24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hlinkClick r:id="rId3" action="ppaction://hlinksldjump"/>
            <a:extLst>
              <a:ext uri="{FF2B5EF4-FFF2-40B4-BE49-F238E27FC236}">
                <a16:creationId xmlns:a16="http://schemas.microsoft.com/office/drawing/2014/main" id="{72D27129-8D21-069A-33B4-1E3CF1102147}"/>
              </a:ext>
            </a:extLst>
          </p:cNvPr>
          <p:cNvSpPr/>
          <p:nvPr/>
        </p:nvSpPr>
        <p:spPr>
          <a:xfrm>
            <a:off x="5129228" y="5334000"/>
            <a:ext cx="19335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UTM Avo" panose="02040603050506020204" pitchFamily="18"/>
              </a:rPr>
              <a:t>PLAY</a:t>
            </a:r>
          </a:p>
        </p:txBody>
      </p:sp>
    </p:spTree>
    <p:extLst>
      <p:ext uri="{BB962C8B-B14F-4D97-AF65-F5344CB8AC3E}">
        <p14:creationId xmlns:p14="http://schemas.microsoft.com/office/powerpoint/2010/main" val="3606386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AAA191-BFE7-38A2-B828-173823DC6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324d9d037662d64fc16b51b9bfbdbac.png">
            <a:extLst>
              <a:ext uri="{FF2B5EF4-FFF2-40B4-BE49-F238E27FC236}">
                <a16:creationId xmlns:a16="http://schemas.microsoft.com/office/drawing/2014/main" id="{13779799-F0D8-9C88-EB06-760BF434F3C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0" y="5257800"/>
            <a:ext cx="1905000" cy="2057400"/>
          </a:xfrm>
          <a:prstGeom prst="rect">
            <a:avLst/>
          </a:prstGeom>
        </p:spPr>
      </p:pic>
      <p:pic>
        <p:nvPicPr>
          <p:cNvPr id="5" name="Picture 4" descr="e324d9d037662d64fc16b51b9bfbdbac.png">
            <a:extLst>
              <a:ext uri="{FF2B5EF4-FFF2-40B4-BE49-F238E27FC236}">
                <a16:creationId xmlns:a16="http://schemas.microsoft.com/office/drawing/2014/main" id="{8B2B68FB-99C2-B609-8D53-7FA795B2C87C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96000" y="5334000"/>
            <a:ext cx="1905000" cy="1923494"/>
          </a:xfrm>
          <a:prstGeom prst="rect">
            <a:avLst/>
          </a:prstGeom>
        </p:spPr>
      </p:pic>
      <p:pic>
        <p:nvPicPr>
          <p:cNvPr id="6" name="Picture 5" descr="e324d9d037662d64fc16b51b9bfbdbac.png">
            <a:extLst>
              <a:ext uri="{FF2B5EF4-FFF2-40B4-BE49-F238E27FC236}">
                <a16:creationId xmlns:a16="http://schemas.microsoft.com/office/drawing/2014/main" id="{6ACC8308-B8F4-A63C-4931-01D3FDDC530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458203" y="5410203"/>
            <a:ext cx="1811217" cy="1828801"/>
          </a:xfrm>
          <a:prstGeom prst="rect">
            <a:avLst/>
          </a:prstGeom>
        </p:spPr>
      </p:pic>
      <p:pic>
        <p:nvPicPr>
          <p:cNvPr id="7" name="Picture 6" descr="e324d9d037662d64fc16b51b9bfbdbac.png">
            <a:extLst>
              <a:ext uri="{FF2B5EF4-FFF2-40B4-BE49-F238E27FC236}">
                <a16:creationId xmlns:a16="http://schemas.microsoft.com/office/drawing/2014/main" id="{247860A7-1D0E-B372-D791-B2E2BECCFE1C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0" y="5334000"/>
            <a:ext cx="1905000" cy="1923494"/>
          </a:xfrm>
          <a:prstGeom prst="rect">
            <a:avLst/>
          </a:prstGeom>
        </p:spPr>
      </p:pic>
      <p:pic>
        <p:nvPicPr>
          <p:cNvPr id="8" name="Picture 7" descr="4f942a9486ec68153575dc78a42d480b.png">
            <a:extLst>
              <a:ext uri="{FF2B5EF4-FFF2-40B4-BE49-F238E27FC236}">
                <a16:creationId xmlns:a16="http://schemas.microsoft.com/office/drawing/2014/main" id="{9BA4ACB3-9E2A-BE8B-D1B4-1DD3AEC8D79E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-927970" y="2754682"/>
            <a:ext cx="4114800" cy="3733800"/>
          </a:xfrm>
          <a:prstGeom prst="rect">
            <a:avLst/>
          </a:prstGeom>
        </p:spPr>
      </p:pic>
      <p:pic>
        <p:nvPicPr>
          <p:cNvPr id="9" name="Picture 8" descr="ca.png">
            <a:extLst>
              <a:ext uri="{FF2B5EF4-FFF2-40B4-BE49-F238E27FC236}">
                <a16:creationId xmlns:a16="http://schemas.microsoft.com/office/drawing/2014/main" id="{40D6DB3C-46A4-C4BD-992F-14AD1E2FC113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209800" y="5867403"/>
            <a:ext cx="533400" cy="473671"/>
          </a:xfrm>
          <a:prstGeom prst="rect">
            <a:avLst/>
          </a:prstGeom>
        </p:spPr>
      </p:pic>
      <p:sp>
        <p:nvSpPr>
          <p:cNvPr id="10" name="Right Arrow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75C8AD1-605C-F9CC-AFAC-51F3B3A89ADC}"/>
              </a:ext>
            </a:extLst>
          </p:cNvPr>
          <p:cNvSpPr/>
          <p:nvPr/>
        </p:nvSpPr>
        <p:spPr>
          <a:xfrm>
            <a:off x="11201400" y="5991824"/>
            <a:ext cx="838200" cy="698500"/>
          </a:xfrm>
          <a:prstGeom prst="rightArrow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pic>
        <p:nvPicPr>
          <p:cNvPr id="11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id="{BA19063C-5192-932D-8280-78535CCE450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9" y="0"/>
            <a:ext cx="689429" cy="769372"/>
          </a:xfrm>
          <a:prstGeom prst="rect">
            <a:avLst/>
          </a:prstGeom>
        </p:spPr>
      </p:pic>
      <p:sp>
        <p:nvSpPr>
          <p:cNvPr id="12" name="Google Shape;131;p4">
            <a:extLst>
              <a:ext uri="{FF2B5EF4-FFF2-40B4-BE49-F238E27FC236}">
                <a16:creationId xmlns:a16="http://schemas.microsoft.com/office/drawing/2014/main" id="{53C7820A-6D23-AD62-C933-B401EB127D56}"/>
              </a:ext>
            </a:extLst>
          </p:cNvPr>
          <p:cNvSpPr/>
          <p:nvPr/>
        </p:nvSpPr>
        <p:spPr>
          <a:xfrm>
            <a:off x="832467" y="249864"/>
            <a:ext cx="10527065" cy="2057400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</a:rPr>
              <a:t>Câu 1: Cơ duyên nào đã dẫn ông Nguyễn Quang Riệu đến với công việc khám phá bầu trời?</a:t>
            </a:r>
          </a:p>
        </p:txBody>
      </p:sp>
      <p:sp>
        <p:nvSpPr>
          <p:cNvPr id="13" name="D">
            <a:extLst>
              <a:ext uri="{FF2B5EF4-FFF2-40B4-BE49-F238E27FC236}">
                <a16:creationId xmlns:a16="http://schemas.microsoft.com/office/drawing/2014/main" id="{7F60EC5A-08D7-3BF0-1361-E4E3ADD46663}"/>
              </a:ext>
            </a:extLst>
          </p:cNvPr>
          <p:cNvSpPr/>
          <p:nvPr/>
        </p:nvSpPr>
        <p:spPr>
          <a:xfrm>
            <a:off x="6476998" y="3694047"/>
            <a:ext cx="4882533" cy="1096673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vi-VN" sz="2100" dirty="0">
                <a:solidFill>
                  <a:schemeClr val="bg1"/>
                </a:solidFill>
                <a:latin typeface="UTM Avo" panose="02040603050506020204" pitchFamily="18"/>
              </a:rPr>
              <a:t>D. Ông được giải thưởng của Viện Hàn lâm Khoa học Pháp.</a:t>
            </a:r>
          </a:p>
        </p:txBody>
      </p:sp>
      <p:sp>
        <p:nvSpPr>
          <p:cNvPr id="14" name="C">
            <a:extLst>
              <a:ext uri="{FF2B5EF4-FFF2-40B4-BE49-F238E27FC236}">
                <a16:creationId xmlns:a16="http://schemas.microsoft.com/office/drawing/2014/main" id="{106677B8-25BD-12AC-9432-FD384A87CD62}"/>
              </a:ext>
            </a:extLst>
          </p:cNvPr>
          <p:cNvSpPr/>
          <p:nvPr/>
        </p:nvSpPr>
        <p:spPr>
          <a:xfrm>
            <a:off x="832467" y="3696032"/>
            <a:ext cx="4882533" cy="1096673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vi-VN" sz="2100" dirty="0">
                <a:solidFill>
                  <a:schemeClr val="bg1"/>
                </a:solidFill>
                <a:latin typeface="UTM Avo" panose="02040603050506020204" pitchFamily="18"/>
              </a:rPr>
              <a:t>C. Ông được cấp kinh phí mua thiết bị thiên văn.</a:t>
            </a:r>
          </a:p>
        </p:txBody>
      </p:sp>
      <p:sp>
        <p:nvSpPr>
          <p:cNvPr id="15" name="B">
            <a:extLst>
              <a:ext uri="{FF2B5EF4-FFF2-40B4-BE49-F238E27FC236}">
                <a16:creationId xmlns:a16="http://schemas.microsoft.com/office/drawing/2014/main" id="{5F65AFB3-D58D-4375-1EBD-B0FE7EF882F3}"/>
              </a:ext>
            </a:extLst>
          </p:cNvPr>
          <p:cNvSpPr/>
          <p:nvPr/>
        </p:nvSpPr>
        <p:spPr>
          <a:xfrm>
            <a:off x="6476999" y="2436484"/>
            <a:ext cx="4882533" cy="1096673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vi-VN" sz="2100" dirty="0">
                <a:solidFill>
                  <a:schemeClr val="bg1"/>
                </a:solidFill>
                <a:latin typeface="UTM Avo" panose="02040603050506020204" pitchFamily="18"/>
              </a:rPr>
              <a:t>B. Ông được học bổng </a:t>
            </a:r>
          </a:p>
          <a:p>
            <a:pPr algn="ctr">
              <a:lnSpc>
                <a:spcPct val="150000"/>
              </a:lnSpc>
            </a:pPr>
            <a:r>
              <a:rPr lang="vi-VN" sz="2100" dirty="0">
                <a:solidFill>
                  <a:schemeClr val="bg1"/>
                </a:solidFill>
                <a:latin typeface="UTM Avo" panose="02040603050506020204" pitchFamily="18"/>
              </a:rPr>
              <a:t>của Pháp.</a:t>
            </a:r>
          </a:p>
        </p:txBody>
      </p:sp>
      <p:sp>
        <p:nvSpPr>
          <p:cNvPr id="16" name="A">
            <a:extLst>
              <a:ext uri="{FF2B5EF4-FFF2-40B4-BE49-F238E27FC236}">
                <a16:creationId xmlns:a16="http://schemas.microsoft.com/office/drawing/2014/main" id="{8F985864-2C28-19AD-8174-44B67E462E6C}"/>
              </a:ext>
            </a:extLst>
          </p:cNvPr>
          <p:cNvSpPr/>
          <p:nvPr/>
        </p:nvSpPr>
        <p:spPr>
          <a:xfrm>
            <a:off x="832467" y="2439064"/>
            <a:ext cx="4882533" cy="1096673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vi-VN" sz="2100" dirty="0">
                <a:solidFill>
                  <a:schemeClr val="bg1"/>
                </a:solidFill>
                <a:latin typeface="UTM Avo" panose="02040603050506020204" pitchFamily="18"/>
              </a:rPr>
              <a:t>A. Ông được cha mẹ đưa lên thăm Đài Thiên văn Phủ Liễn từ nhỏ.</a:t>
            </a:r>
          </a:p>
        </p:txBody>
      </p:sp>
      <p:pic>
        <p:nvPicPr>
          <p:cNvPr id="17" name="a">
            <a:extLst>
              <a:ext uri="{FF2B5EF4-FFF2-40B4-BE49-F238E27FC236}">
                <a16:creationId xmlns:a16="http://schemas.microsoft.com/office/drawing/2014/main" id="{95463817-441C-8ABF-C8B7-F7804FFA14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54245" y="4774155"/>
            <a:ext cx="1908213" cy="1981372"/>
          </a:xfrm>
          <a:prstGeom prst="rect">
            <a:avLst/>
          </a:prstGeom>
        </p:spPr>
      </p:pic>
      <p:pic>
        <p:nvPicPr>
          <p:cNvPr id="18" name="b">
            <a:extLst>
              <a:ext uri="{FF2B5EF4-FFF2-40B4-BE49-F238E27FC236}">
                <a16:creationId xmlns:a16="http://schemas.microsoft.com/office/drawing/2014/main" id="{16087F25-DB04-FB46-A17E-CE4A6C84233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61038" y="4914423"/>
            <a:ext cx="1755800" cy="1676545"/>
          </a:xfrm>
          <a:prstGeom prst="rect">
            <a:avLst/>
          </a:prstGeom>
        </p:spPr>
      </p:pic>
      <p:pic>
        <p:nvPicPr>
          <p:cNvPr id="19" name="c">
            <a:extLst>
              <a:ext uri="{FF2B5EF4-FFF2-40B4-BE49-F238E27FC236}">
                <a16:creationId xmlns:a16="http://schemas.microsoft.com/office/drawing/2014/main" id="{872E0A03-1EA2-6270-052B-C8382EA2DCC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76170" y="4914423"/>
            <a:ext cx="1676545" cy="1676545"/>
          </a:xfrm>
          <a:prstGeom prst="rect">
            <a:avLst/>
          </a:prstGeom>
        </p:spPr>
      </p:pic>
      <p:pic>
        <p:nvPicPr>
          <p:cNvPr id="20" name="d">
            <a:extLst>
              <a:ext uri="{FF2B5EF4-FFF2-40B4-BE49-F238E27FC236}">
                <a16:creationId xmlns:a16="http://schemas.microsoft.com/office/drawing/2014/main" id="{8DB5728F-E576-BD30-D247-0C5572069BA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28611" y="4877843"/>
            <a:ext cx="1749704" cy="174970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8895CCC-F4BE-54ED-3283-08356ACD6B31}"/>
              </a:ext>
            </a:extLst>
          </p:cNvPr>
          <p:cNvSpPr/>
          <p:nvPr/>
        </p:nvSpPr>
        <p:spPr>
          <a:xfrm>
            <a:off x="6331182" y="5392764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UTM Avo" panose="02040603050506020204" pitchFamily="18" charset="0"/>
              </a:rPr>
              <a:t>Sai </a:t>
            </a:r>
            <a:r>
              <a:rPr lang="en-US" sz="1600" dirty="0" err="1">
                <a:latin typeface="UTM Avo" panose="02040603050506020204" pitchFamily="18" charset="0"/>
              </a:rPr>
              <a:t>mất</a:t>
            </a:r>
            <a:r>
              <a:rPr lang="en-US" sz="1600" dirty="0">
                <a:latin typeface="UTM Avo" panose="02040603050506020204" pitchFamily="18" charset="0"/>
              </a:rPr>
              <a:t> </a:t>
            </a:r>
            <a:r>
              <a:rPr lang="en-US" sz="1600" dirty="0" err="1">
                <a:latin typeface="UTM Avo" panose="02040603050506020204" pitchFamily="18" charset="0"/>
              </a:rPr>
              <a:t>rồi</a:t>
            </a:r>
            <a:endParaRPr lang="en-US" sz="1600" dirty="0">
              <a:latin typeface="UTM Avo" panose="020406030505060202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527EE0F-B674-6A84-AFE6-A7FBA0DF833C}"/>
              </a:ext>
            </a:extLst>
          </p:cNvPr>
          <p:cNvSpPr/>
          <p:nvPr/>
        </p:nvSpPr>
        <p:spPr>
          <a:xfrm>
            <a:off x="4004896" y="5386518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UTM Avo" panose="02040603050506020204" pitchFamily="18" charset="0"/>
              </a:rPr>
              <a:t>Sai </a:t>
            </a:r>
            <a:r>
              <a:rPr lang="en-US" sz="1600" dirty="0" err="1">
                <a:latin typeface="UTM Avo" panose="02040603050506020204" pitchFamily="18" charset="0"/>
              </a:rPr>
              <a:t>mất</a:t>
            </a:r>
            <a:r>
              <a:rPr lang="en-US" sz="1600" dirty="0">
                <a:latin typeface="UTM Avo" panose="02040603050506020204" pitchFamily="18" charset="0"/>
              </a:rPr>
              <a:t> </a:t>
            </a:r>
            <a:r>
              <a:rPr lang="en-US" sz="1600" dirty="0" err="1">
                <a:latin typeface="UTM Avo" panose="02040603050506020204" pitchFamily="18" charset="0"/>
              </a:rPr>
              <a:t>rồi</a:t>
            </a:r>
            <a:endParaRPr lang="en-US" sz="1600" dirty="0">
              <a:latin typeface="UTM Avo" panose="020406030505060202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B2C7367-F43E-D833-8D3C-2A1BA4C4FA2D}"/>
              </a:ext>
            </a:extLst>
          </p:cNvPr>
          <p:cNvSpPr/>
          <p:nvPr/>
        </p:nvSpPr>
        <p:spPr>
          <a:xfrm>
            <a:off x="8656218" y="5448869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UTM Avo" panose="02040603050506020204" pitchFamily="18" charset="0"/>
              </a:rPr>
              <a:t>Sai </a:t>
            </a:r>
            <a:r>
              <a:rPr lang="en-US" sz="1600" dirty="0" err="1">
                <a:latin typeface="UTM Avo" panose="02040603050506020204" pitchFamily="18" charset="0"/>
              </a:rPr>
              <a:t>mất</a:t>
            </a:r>
            <a:r>
              <a:rPr lang="en-US" sz="1600" dirty="0">
                <a:latin typeface="UTM Avo" panose="02040603050506020204" pitchFamily="18" charset="0"/>
              </a:rPr>
              <a:t> </a:t>
            </a:r>
            <a:r>
              <a:rPr lang="en-US" sz="1600" dirty="0" err="1">
                <a:latin typeface="UTM Avo" panose="02040603050506020204" pitchFamily="18" charset="0"/>
              </a:rPr>
              <a:t>rồi</a:t>
            </a:r>
            <a:endParaRPr lang="en-US" sz="1600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5430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1.11111E-6 L 0.3625 0.01829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25" y="903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6 C 0.00312 -0.04653 0.00694 -0.09236 0.05659 -0.11852 C 0.10625 -0.14468 0.23316 -0.14584 0.29809 -0.15787 C 0.36267 -0.16991 0.42708 -0.17269 0.44479 -0.19167 C 0.4625 -0.21065 0.41406 -0.26459 0.4033 -0.27223 C 0.39236 -0.27894 0.38593 -0.25834 0.37968 -0.23658 " pathEditMode="relative" rAng="0" ptsTypes="aaaaaA">
                                      <p:cBhvr>
                                        <p:cTn id="6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100" y="-14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21" grpId="0" animBg="1"/>
      <p:bldP spid="22" grpId="0" animBg="1"/>
      <p:bldP spid="2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1FDA56-7E68-22A9-1E72-C93A20032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f942a9486ec68153575dc78a42d480b.png">
            <a:extLst>
              <a:ext uri="{FF2B5EF4-FFF2-40B4-BE49-F238E27FC236}">
                <a16:creationId xmlns:a16="http://schemas.microsoft.com/office/drawing/2014/main" id="{3993D3E3-1D1D-3086-D6D9-070D9F18E4A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990600" y="2514600"/>
            <a:ext cx="4114800" cy="3733800"/>
          </a:xfrm>
          <a:prstGeom prst="rect">
            <a:avLst/>
          </a:prstGeom>
        </p:spPr>
      </p:pic>
      <p:pic>
        <p:nvPicPr>
          <p:cNvPr id="3" name="Picture 2" descr="e324d9d037662d64fc16b51b9bfbdbac.png">
            <a:extLst>
              <a:ext uri="{FF2B5EF4-FFF2-40B4-BE49-F238E27FC236}">
                <a16:creationId xmlns:a16="http://schemas.microsoft.com/office/drawing/2014/main" id="{D24C7A53-48BB-3620-75D8-4DD645AEF8D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0000" y="5257800"/>
            <a:ext cx="1905000" cy="2057400"/>
          </a:xfrm>
          <a:prstGeom prst="rect">
            <a:avLst/>
          </a:prstGeom>
        </p:spPr>
      </p:pic>
      <p:pic>
        <p:nvPicPr>
          <p:cNvPr id="4" name="Picture 3" descr="e324d9d037662d64fc16b51b9bfbdbac.png">
            <a:extLst>
              <a:ext uri="{FF2B5EF4-FFF2-40B4-BE49-F238E27FC236}">
                <a16:creationId xmlns:a16="http://schemas.microsoft.com/office/drawing/2014/main" id="{3134810A-18A9-D9A8-4EB7-42F225BD9C31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96000" y="5334000"/>
            <a:ext cx="1905000" cy="1923494"/>
          </a:xfrm>
          <a:prstGeom prst="rect">
            <a:avLst/>
          </a:prstGeom>
        </p:spPr>
      </p:pic>
      <p:pic>
        <p:nvPicPr>
          <p:cNvPr id="5" name="Picture 4" descr="e324d9d037662d64fc16b51b9bfbdbac.png">
            <a:extLst>
              <a:ext uri="{FF2B5EF4-FFF2-40B4-BE49-F238E27FC236}">
                <a16:creationId xmlns:a16="http://schemas.microsoft.com/office/drawing/2014/main" id="{97017997-F928-652B-4260-5E650529823E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458203" y="5410203"/>
            <a:ext cx="1811217" cy="1828801"/>
          </a:xfrm>
          <a:prstGeom prst="rect">
            <a:avLst/>
          </a:prstGeom>
        </p:spPr>
      </p:pic>
      <p:pic>
        <p:nvPicPr>
          <p:cNvPr id="6" name="Picture 5" descr="e324d9d037662d64fc16b51b9bfbdbac.png">
            <a:extLst>
              <a:ext uri="{FF2B5EF4-FFF2-40B4-BE49-F238E27FC236}">
                <a16:creationId xmlns:a16="http://schemas.microsoft.com/office/drawing/2014/main" id="{A0D5494F-C9B5-92FF-DBA6-058A456A351E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24000" y="5334000"/>
            <a:ext cx="1905000" cy="1923494"/>
          </a:xfrm>
          <a:prstGeom prst="rect">
            <a:avLst/>
          </a:prstGeom>
        </p:spPr>
      </p:pic>
      <p:pic>
        <p:nvPicPr>
          <p:cNvPr id="7" name="Picture 6" descr="ca.png">
            <a:extLst>
              <a:ext uri="{FF2B5EF4-FFF2-40B4-BE49-F238E27FC236}">
                <a16:creationId xmlns:a16="http://schemas.microsoft.com/office/drawing/2014/main" id="{E904E2A5-D7AA-B2FD-7DF7-05328502EAB2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781800" y="5791203"/>
            <a:ext cx="533400" cy="473671"/>
          </a:xfrm>
          <a:prstGeom prst="rect">
            <a:avLst/>
          </a:prstGeom>
        </p:spPr>
      </p:pic>
      <p:pic>
        <p:nvPicPr>
          <p:cNvPr id="8" name="a">
            <a:extLst>
              <a:ext uri="{FF2B5EF4-FFF2-40B4-BE49-F238E27FC236}">
                <a16:creationId xmlns:a16="http://schemas.microsoft.com/office/drawing/2014/main" id="{C1DC7EAD-61B8-D6A7-D5EA-24D688826B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54245" y="4774155"/>
            <a:ext cx="1908213" cy="1981372"/>
          </a:xfrm>
          <a:prstGeom prst="rect">
            <a:avLst/>
          </a:prstGeom>
        </p:spPr>
      </p:pic>
      <p:pic>
        <p:nvPicPr>
          <p:cNvPr id="9" name="c">
            <a:extLst>
              <a:ext uri="{FF2B5EF4-FFF2-40B4-BE49-F238E27FC236}">
                <a16:creationId xmlns:a16="http://schemas.microsoft.com/office/drawing/2014/main" id="{20D44473-F1D8-41C2-C3E1-24311B83809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76170" y="4914423"/>
            <a:ext cx="1676545" cy="1676545"/>
          </a:xfrm>
          <a:prstGeom prst="rect">
            <a:avLst/>
          </a:prstGeom>
        </p:spPr>
      </p:pic>
      <p:pic>
        <p:nvPicPr>
          <p:cNvPr id="10" name="d">
            <a:extLst>
              <a:ext uri="{FF2B5EF4-FFF2-40B4-BE49-F238E27FC236}">
                <a16:creationId xmlns:a16="http://schemas.microsoft.com/office/drawing/2014/main" id="{55FBFEBD-219A-B737-A0F0-BC51A66A1C0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28611" y="4877843"/>
            <a:ext cx="1749704" cy="1749704"/>
          </a:xfrm>
          <a:prstGeom prst="rect">
            <a:avLst/>
          </a:prstGeom>
        </p:spPr>
      </p:pic>
      <p:pic>
        <p:nvPicPr>
          <p:cNvPr id="11" name="b">
            <a:extLst>
              <a:ext uri="{FF2B5EF4-FFF2-40B4-BE49-F238E27FC236}">
                <a16:creationId xmlns:a16="http://schemas.microsoft.com/office/drawing/2014/main" id="{8FCB695F-8F5D-5004-713C-0F084C1A4E7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61038" y="4914423"/>
            <a:ext cx="1755800" cy="167654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A2B8FF2-FBEA-BE23-7913-7620019647BE}"/>
              </a:ext>
            </a:extLst>
          </p:cNvPr>
          <p:cNvSpPr/>
          <p:nvPr/>
        </p:nvSpPr>
        <p:spPr>
          <a:xfrm>
            <a:off x="1843852" y="5541980"/>
            <a:ext cx="1298448" cy="84124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UTM Avo" panose="02040603050506020204" pitchFamily="18" charset="0"/>
              </a:rPr>
              <a:t>Sai </a:t>
            </a:r>
            <a:r>
              <a:rPr lang="en-US" sz="1600" dirty="0" err="1">
                <a:latin typeface="UTM Avo" panose="02040603050506020204" pitchFamily="18" charset="0"/>
              </a:rPr>
              <a:t>mất</a:t>
            </a:r>
            <a:r>
              <a:rPr lang="en-US" sz="1600" dirty="0">
                <a:latin typeface="UTM Avo" panose="02040603050506020204" pitchFamily="18" charset="0"/>
              </a:rPr>
              <a:t> </a:t>
            </a:r>
            <a:r>
              <a:rPr lang="en-US" sz="1600" dirty="0" err="1">
                <a:latin typeface="UTM Avo" panose="02040603050506020204" pitchFamily="18" charset="0"/>
              </a:rPr>
              <a:t>rồi</a:t>
            </a:r>
            <a:endParaRPr lang="en-US" sz="1600" dirty="0">
              <a:latin typeface="UTM Avo" panose="020406030505060202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68688C5-C2B3-F1A7-8AF0-80A0E1445363}"/>
              </a:ext>
            </a:extLst>
          </p:cNvPr>
          <p:cNvSpPr/>
          <p:nvPr/>
        </p:nvSpPr>
        <p:spPr>
          <a:xfrm>
            <a:off x="4160037" y="5541980"/>
            <a:ext cx="1298448" cy="84124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UTM Avo" panose="02040603050506020204" pitchFamily="18" charset="0"/>
              </a:rPr>
              <a:t>Sai </a:t>
            </a:r>
            <a:r>
              <a:rPr lang="en-US" sz="1600" dirty="0" err="1">
                <a:latin typeface="UTM Avo" panose="02040603050506020204" pitchFamily="18" charset="0"/>
              </a:rPr>
              <a:t>mất</a:t>
            </a:r>
            <a:r>
              <a:rPr lang="en-US" sz="1600" dirty="0">
                <a:latin typeface="UTM Avo" panose="02040603050506020204" pitchFamily="18" charset="0"/>
              </a:rPr>
              <a:t> </a:t>
            </a:r>
            <a:r>
              <a:rPr lang="en-US" sz="1600" dirty="0" err="1">
                <a:latin typeface="UTM Avo" panose="02040603050506020204" pitchFamily="18" charset="0"/>
              </a:rPr>
              <a:t>rồi</a:t>
            </a:r>
            <a:endParaRPr lang="en-US" sz="1600" dirty="0">
              <a:latin typeface="UTM Avo" panose="020406030505060202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C8F551-282C-994B-1718-3CBE9DB18E99}"/>
              </a:ext>
            </a:extLst>
          </p:cNvPr>
          <p:cNvSpPr/>
          <p:nvPr/>
        </p:nvSpPr>
        <p:spPr>
          <a:xfrm>
            <a:off x="8606921" y="5541980"/>
            <a:ext cx="1298448" cy="84124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UTM Avo" panose="02040603050506020204" pitchFamily="18" charset="0"/>
              </a:rPr>
              <a:t>Sai </a:t>
            </a:r>
            <a:r>
              <a:rPr lang="en-US" sz="1600" dirty="0" err="1">
                <a:latin typeface="UTM Avo" panose="02040603050506020204" pitchFamily="18" charset="0"/>
              </a:rPr>
              <a:t>mất</a:t>
            </a:r>
            <a:r>
              <a:rPr lang="en-US" sz="1600" dirty="0">
                <a:latin typeface="UTM Avo" panose="02040603050506020204" pitchFamily="18" charset="0"/>
              </a:rPr>
              <a:t> </a:t>
            </a:r>
            <a:r>
              <a:rPr lang="en-US" sz="1600" dirty="0" err="1">
                <a:latin typeface="UTM Avo" panose="02040603050506020204" pitchFamily="18" charset="0"/>
              </a:rPr>
              <a:t>rồi</a:t>
            </a:r>
            <a:endParaRPr lang="en-US" sz="1600" dirty="0">
              <a:latin typeface="UTM Avo" panose="02040603050506020204" pitchFamily="18" charset="0"/>
            </a:endParaRPr>
          </a:p>
        </p:txBody>
      </p:sp>
      <p:pic>
        <p:nvPicPr>
          <p:cNvPr id="15" name="Picture 14" descr="Logo, company name&#10;&#10;Description automatically generated">
            <a:extLst>
              <a:ext uri="{FF2B5EF4-FFF2-40B4-BE49-F238E27FC236}">
                <a16:creationId xmlns:a16="http://schemas.microsoft.com/office/drawing/2014/main" id="{61B233A8-E6EC-490B-A77E-DF84F6551CB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9" y="0"/>
            <a:ext cx="689429" cy="769372"/>
          </a:xfrm>
          <a:prstGeom prst="rect">
            <a:avLst/>
          </a:prstGeom>
        </p:spPr>
      </p:pic>
      <p:sp>
        <p:nvSpPr>
          <p:cNvPr id="16" name="Google Shape;131;p4">
            <a:extLst>
              <a:ext uri="{FF2B5EF4-FFF2-40B4-BE49-F238E27FC236}">
                <a16:creationId xmlns:a16="http://schemas.microsoft.com/office/drawing/2014/main" id="{7140091E-A5B9-174B-B66E-BBC93AC52D80}"/>
              </a:ext>
            </a:extLst>
          </p:cNvPr>
          <p:cNvSpPr/>
          <p:nvPr/>
        </p:nvSpPr>
        <p:spPr>
          <a:xfrm>
            <a:off x="832467" y="249864"/>
            <a:ext cx="10527065" cy="2057400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</a:rPr>
              <a:t>Câu 2: Giáo sư Nguyễn Quang Riệu đã làm việc </a:t>
            </a:r>
          </a:p>
          <a:p>
            <a:pPr algn="ctr">
              <a:lnSpc>
                <a:spcPct val="150000"/>
              </a:lnSpc>
            </a:pP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</a:rPr>
              <a:t>tại tổ chức nào ở Pháp?</a:t>
            </a:r>
          </a:p>
        </p:txBody>
      </p:sp>
      <p:sp>
        <p:nvSpPr>
          <p:cNvPr id="17" name="D">
            <a:extLst>
              <a:ext uri="{FF2B5EF4-FFF2-40B4-BE49-F238E27FC236}">
                <a16:creationId xmlns:a16="http://schemas.microsoft.com/office/drawing/2014/main" id="{AF869AEB-80CD-6A1F-180A-75D7A2C6FA85}"/>
              </a:ext>
            </a:extLst>
          </p:cNvPr>
          <p:cNvSpPr/>
          <p:nvPr/>
        </p:nvSpPr>
        <p:spPr>
          <a:xfrm>
            <a:off x="6476998" y="3694047"/>
            <a:ext cx="4882533" cy="1096673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D.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Viện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Hàn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lâm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Khoa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học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Pháp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.</a:t>
            </a:r>
          </a:p>
        </p:txBody>
      </p:sp>
      <p:sp>
        <p:nvSpPr>
          <p:cNvPr id="18" name="C">
            <a:extLst>
              <a:ext uri="{FF2B5EF4-FFF2-40B4-BE49-F238E27FC236}">
                <a16:creationId xmlns:a16="http://schemas.microsoft.com/office/drawing/2014/main" id="{4A085557-E124-D687-B2BE-C9AFC410EAE6}"/>
              </a:ext>
            </a:extLst>
          </p:cNvPr>
          <p:cNvSpPr/>
          <p:nvPr/>
        </p:nvSpPr>
        <p:spPr>
          <a:xfrm>
            <a:off x="832467" y="3696032"/>
            <a:ext cx="4882533" cy="1096673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C.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Đại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học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Xoóc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-bon.</a:t>
            </a:r>
          </a:p>
        </p:txBody>
      </p:sp>
      <p:sp>
        <p:nvSpPr>
          <p:cNvPr id="19" name="B">
            <a:extLst>
              <a:ext uri="{FF2B5EF4-FFF2-40B4-BE49-F238E27FC236}">
                <a16:creationId xmlns:a16="http://schemas.microsoft.com/office/drawing/2014/main" id="{21ED33B8-FBE0-A4A0-488D-3DBF2DC2C053}"/>
              </a:ext>
            </a:extLst>
          </p:cNvPr>
          <p:cNvSpPr/>
          <p:nvPr/>
        </p:nvSpPr>
        <p:spPr>
          <a:xfrm>
            <a:off x="6476999" y="2436484"/>
            <a:ext cx="4882533" cy="1096673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B.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Viện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Pasteur.</a:t>
            </a:r>
          </a:p>
        </p:txBody>
      </p:sp>
      <p:sp>
        <p:nvSpPr>
          <p:cNvPr id="20" name="A">
            <a:extLst>
              <a:ext uri="{FF2B5EF4-FFF2-40B4-BE49-F238E27FC236}">
                <a16:creationId xmlns:a16="http://schemas.microsoft.com/office/drawing/2014/main" id="{32898826-0BE5-9230-2768-889C6BE7B814}"/>
              </a:ext>
            </a:extLst>
          </p:cNvPr>
          <p:cNvSpPr/>
          <p:nvPr/>
        </p:nvSpPr>
        <p:spPr>
          <a:xfrm>
            <a:off x="832467" y="2439064"/>
            <a:ext cx="4882533" cy="1096673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A. Trung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tâm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Nghiên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cứu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Khoa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học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Quốc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gia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Pháp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(CNRS).</a:t>
            </a:r>
          </a:p>
        </p:txBody>
      </p:sp>
      <p:sp>
        <p:nvSpPr>
          <p:cNvPr id="21" name="Right Arrow 3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892317D-9ECD-65BA-B88A-9D88187AACA8}"/>
              </a:ext>
            </a:extLst>
          </p:cNvPr>
          <p:cNvSpPr/>
          <p:nvPr/>
        </p:nvSpPr>
        <p:spPr>
          <a:xfrm>
            <a:off x="11201400" y="5991824"/>
            <a:ext cx="838200" cy="698500"/>
          </a:xfrm>
          <a:prstGeom prst="rightArrow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2689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1.11111E-6 L 0.225 0.05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50" y="250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81481E-6 C 0.04688 -0.03473 0.09376 -0.06922 0.10938 -0.10973 C 0.12501 -0.15024 0.12461 -0.21528 0.09376 -0.24399 C 0.0629 -0.27246 -0.03893 -0.29005 -0.07657 -0.28195 C -0.1142 -0.27385 -0.12357 -0.23426 -0.13282 -0.19468 " pathEditMode="relative" rAng="0" ptsTypes="AAAAA">
                                      <p:cBhvr>
                                        <p:cTn id="4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-142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CFC251-6621-B3BA-2D21-C3CBDFBA9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f942a9486ec68153575dc78a42d480b.png">
            <a:extLst>
              <a:ext uri="{FF2B5EF4-FFF2-40B4-BE49-F238E27FC236}">
                <a16:creationId xmlns:a16="http://schemas.microsoft.com/office/drawing/2014/main" id="{1E7E7FC9-B746-F07E-0110-8FFD0111334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990600" y="2514600"/>
            <a:ext cx="4114800" cy="3733800"/>
          </a:xfrm>
          <a:prstGeom prst="rect">
            <a:avLst/>
          </a:prstGeom>
        </p:spPr>
      </p:pic>
      <p:pic>
        <p:nvPicPr>
          <p:cNvPr id="3" name="Picture 2" descr="e324d9d037662d64fc16b51b9bfbdbac.png">
            <a:extLst>
              <a:ext uri="{FF2B5EF4-FFF2-40B4-BE49-F238E27FC236}">
                <a16:creationId xmlns:a16="http://schemas.microsoft.com/office/drawing/2014/main" id="{2F7A440F-5897-E592-C26B-89B12F24BAB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0000" y="5257800"/>
            <a:ext cx="1905000" cy="2057400"/>
          </a:xfrm>
          <a:prstGeom prst="rect">
            <a:avLst/>
          </a:prstGeom>
        </p:spPr>
      </p:pic>
      <p:pic>
        <p:nvPicPr>
          <p:cNvPr id="4" name="Picture 3" descr="e324d9d037662d64fc16b51b9bfbdbac.png">
            <a:extLst>
              <a:ext uri="{FF2B5EF4-FFF2-40B4-BE49-F238E27FC236}">
                <a16:creationId xmlns:a16="http://schemas.microsoft.com/office/drawing/2014/main" id="{07E81E0E-8F9B-77BE-7503-A8F7C586D912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96000" y="5334000"/>
            <a:ext cx="1905000" cy="1923494"/>
          </a:xfrm>
          <a:prstGeom prst="rect">
            <a:avLst/>
          </a:prstGeom>
        </p:spPr>
      </p:pic>
      <p:pic>
        <p:nvPicPr>
          <p:cNvPr id="5" name="Picture 4" descr="e324d9d037662d64fc16b51b9bfbdbac.png">
            <a:extLst>
              <a:ext uri="{FF2B5EF4-FFF2-40B4-BE49-F238E27FC236}">
                <a16:creationId xmlns:a16="http://schemas.microsoft.com/office/drawing/2014/main" id="{DF8AC9DA-8B61-3A2C-836F-F4275F9594DE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458203" y="5410203"/>
            <a:ext cx="1811217" cy="1828801"/>
          </a:xfrm>
          <a:prstGeom prst="rect">
            <a:avLst/>
          </a:prstGeom>
        </p:spPr>
      </p:pic>
      <p:pic>
        <p:nvPicPr>
          <p:cNvPr id="6" name="Picture 5" descr="e324d9d037662d64fc16b51b9bfbdbac.png">
            <a:extLst>
              <a:ext uri="{FF2B5EF4-FFF2-40B4-BE49-F238E27FC236}">
                <a16:creationId xmlns:a16="http://schemas.microsoft.com/office/drawing/2014/main" id="{B46D1D82-2E4B-0D47-CBA9-2F76E74E798F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24000" y="5334000"/>
            <a:ext cx="1905000" cy="1923494"/>
          </a:xfrm>
          <a:prstGeom prst="rect">
            <a:avLst/>
          </a:prstGeom>
        </p:spPr>
      </p:pic>
      <p:pic>
        <p:nvPicPr>
          <p:cNvPr id="7" name="Picture 6" descr="ca.png">
            <a:extLst>
              <a:ext uri="{FF2B5EF4-FFF2-40B4-BE49-F238E27FC236}">
                <a16:creationId xmlns:a16="http://schemas.microsoft.com/office/drawing/2014/main" id="{7D80FD98-4AF1-BE7B-351A-1C369536A894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144000" y="5791203"/>
            <a:ext cx="533400" cy="473671"/>
          </a:xfrm>
          <a:prstGeom prst="rect">
            <a:avLst/>
          </a:prstGeom>
        </p:spPr>
      </p:pic>
      <p:pic>
        <p:nvPicPr>
          <p:cNvPr id="8" name="a">
            <a:extLst>
              <a:ext uri="{FF2B5EF4-FFF2-40B4-BE49-F238E27FC236}">
                <a16:creationId xmlns:a16="http://schemas.microsoft.com/office/drawing/2014/main" id="{27766F62-6640-AD4D-20CD-C5645E81DB6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54245" y="4774155"/>
            <a:ext cx="1908213" cy="1981372"/>
          </a:xfrm>
          <a:prstGeom prst="rect">
            <a:avLst/>
          </a:prstGeom>
        </p:spPr>
      </p:pic>
      <p:pic>
        <p:nvPicPr>
          <p:cNvPr id="9" name="c">
            <a:extLst>
              <a:ext uri="{FF2B5EF4-FFF2-40B4-BE49-F238E27FC236}">
                <a16:creationId xmlns:a16="http://schemas.microsoft.com/office/drawing/2014/main" id="{C479D5AD-16AF-43F5-3419-012266CC81C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76170" y="4914423"/>
            <a:ext cx="1676545" cy="1676545"/>
          </a:xfrm>
          <a:prstGeom prst="rect">
            <a:avLst/>
          </a:prstGeom>
        </p:spPr>
      </p:pic>
      <p:pic>
        <p:nvPicPr>
          <p:cNvPr id="10" name="d">
            <a:extLst>
              <a:ext uri="{FF2B5EF4-FFF2-40B4-BE49-F238E27FC236}">
                <a16:creationId xmlns:a16="http://schemas.microsoft.com/office/drawing/2014/main" id="{8051A467-4176-7F75-8278-183FA1E6D8B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28611" y="4877843"/>
            <a:ext cx="1749704" cy="1749704"/>
          </a:xfrm>
          <a:prstGeom prst="rect">
            <a:avLst/>
          </a:prstGeom>
        </p:spPr>
      </p:pic>
      <p:pic>
        <p:nvPicPr>
          <p:cNvPr id="11" name="b">
            <a:extLst>
              <a:ext uri="{FF2B5EF4-FFF2-40B4-BE49-F238E27FC236}">
                <a16:creationId xmlns:a16="http://schemas.microsoft.com/office/drawing/2014/main" id="{3EC7FEF8-27D7-B5E8-46B0-82E7794D4E7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61038" y="4914423"/>
            <a:ext cx="1755800" cy="167654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AA73645-7A13-5F73-56E4-A12322139B5E}"/>
              </a:ext>
            </a:extLst>
          </p:cNvPr>
          <p:cNvSpPr/>
          <p:nvPr/>
        </p:nvSpPr>
        <p:spPr>
          <a:xfrm>
            <a:off x="1773225" y="5449743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UTM Avo" panose="02040603050506020204" pitchFamily="18" charset="0"/>
              </a:rPr>
              <a:t>Sai </a:t>
            </a:r>
            <a:r>
              <a:rPr lang="en-US" sz="1600" dirty="0" err="1">
                <a:latin typeface="UTM Avo" panose="02040603050506020204" pitchFamily="18" charset="0"/>
              </a:rPr>
              <a:t>mất</a:t>
            </a:r>
            <a:r>
              <a:rPr lang="en-US" sz="1600" dirty="0">
                <a:latin typeface="UTM Avo" panose="02040603050506020204" pitchFamily="18" charset="0"/>
              </a:rPr>
              <a:t> </a:t>
            </a:r>
            <a:r>
              <a:rPr lang="en-US" sz="1600" dirty="0" err="1">
                <a:latin typeface="UTM Avo" panose="02040603050506020204" pitchFamily="18" charset="0"/>
              </a:rPr>
              <a:t>rồi</a:t>
            </a:r>
            <a:endParaRPr lang="en-US" sz="1600" dirty="0">
              <a:latin typeface="UTM Avo" panose="020406030505060202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9C74CD5-3DA4-3D57-2307-266E669BF87E}"/>
              </a:ext>
            </a:extLst>
          </p:cNvPr>
          <p:cNvSpPr/>
          <p:nvPr/>
        </p:nvSpPr>
        <p:spPr>
          <a:xfrm>
            <a:off x="6345225" y="5449743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UTM Avo" panose="02040603050506020204" pitchFamily="18" charset="0"/>
              </a:rPr>
              <a:t>Sai </a:t>
            </a:r>
            <a:r>
              <a:rPr lang="en-US" sz="1600" dirty="0" err="1">
                <a:latin typeface="UTM Avo" panose="02040603050506020204" pitchFamily="18" charset="0"/>
              </a:rPr>
              <a:t>mất</a:t>
            </a:r>
            <a:r>
              <a:rPr lang="en-US" sz="1600" dirty="0">
                <a:latin typeface="UTM Avo" panose="02040603050506020204" pitchFamily="18" charset="0"/>
              </a:rPr>
              <a:t> </a:t>
            </a:r>
            <a:r>
              <a:rPr lang="en-US" sz="1600" dirty="0" err="1">
                <a:latin typeface="UTM Avo" panose="02040603050506020204" pitchFamily="18" charset="0"/>
              </a:rPr>
              <a:t>rồi</a:t>
            </a:r>
            <a:endParaRPr lang="en-US" sz="1600" dirty="0">
              <a:latin typeface="UTM Avo" panose="020406030505060202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14BE202-A0D1-900F-E7A0-B502E921899B}"/>
              </a:ext>
            </a:extLst>
          </p:cNvPr>
          <p:cNvSpPr/>
          <p:nvPr/>
        </p:nvSpPr>
        <p:spPr>
          <a:xfrm>
            <a:off x="3983025" y="5449743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UTM Avo" panose="02040603050506020204" pitchFamily="18" charset="0"/>
              </a:rPr>
              <a:t>Sai </a:t>
            </a:r>
            <a:r>
              <a:rPr lang="en-US" sz="1600" dirty="0" err="1">
                <a:latin typeface="UTM Avo" panose="02040603050506020204" pitchFamily="18" charset="0"/>
              </a:rPr>
              <a:t>mất</a:t>
            </a:r>
            <a:r>
              <a:rPr lang="en-US" sz="1600" dirty="0">
                <a:latin typeface="UTM Avo" panose="02040603050506020204" pitchFamily="18" charset="0"/>
              </a:rPr>
              <a:t> </a:t>
            </a:r>
            <a:r>
              <a:rPr lang="en-US" sz="1600" dirty="0" err="1">
                <a:latin typeface="UTM Avo" panose="02040603050506020204" pitchFamily="18" charset="0"/>
              </a:rPr>
              <a:t>rồi</a:t>
            </a:r>
            <a:endParaRPr lang="en-US" sz="1600" dirty="0">
              <a:latin typeface="UTM Avo" panose="02040603050506020204" pitchFamily="18" charset="0"/>
            </a:endParaRPr>
          </a:p>
        </p:txBody>
      </p:sp>
      <p:pic>
        <p:nvPicPr>
          <p:cNvPr id="15" name="Picture 14" descr="Logo, company name&#10;&#10;Description automatically generated">
            <a:extLst>
              <a:ext uri="{FF2B5EF4-FFF2-40B4-BE49-F238E27FC236}">
                <a16:creationId xmlns:a16="http://schemas.microsoft.com/office/drawing/2014/main" id="{A3326655-B551-FB36-673D-5DEA00434F1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9" y="0"/>
            <a:ext cx="689429" cy="769372"/>
          </a:xfrm>
          <a:prstGeom prst="rect">
            <a:avLst/>
          </a:prstGeom>
        </p:spPr>
      </p:pic>
      <p:sp>
        <p:nvSpPr>
          <p:cNvPr id="16" name="Google Shape;131;p4">
            <a:extLst>
              <a:ext uri="{FF2B5EF4-FFF2-40B4-BE49-F238E27FC236}">
                <a16:creationId xmlns:a16="http://schemas.microsoft.com/office/drawing/2014/main" id="{BDFDABFD-2F83-E9F2-7D30-5C5CCF2E2485}"/>
              </a:ext>
            </a:extLst>
          </p:cNvPr>
          <p:cNvSpPr/>
          <p:nvPr/>
        </p:nvSpPr>
        <p:spPr>
          <a:xfrm>
            <a:off x="832467" y="249864"/>
            <a:ext cx="10527065" cy="2057400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</a:rPr>
              <a:t>Câu 3: Giáo sư Nguyễn Quang Riệu đã làm gì để giúp đỡ các nhà thiên văn học Việt Nam?</a:t>
            </a:r>
          </a:p>
        </p:txBody>
      </p:sp>
      <p:sp>
        <p:nvSpPr>
          <p:cNvPr id="17" name="D">
            <a:extLst>
              <a:ext uri="{FF2B5EF4-FFF2-40B4-BE49-F238E27FC236}">
                <a16:creationId xmlns:a16="http://schemas.microsoft.com/office/drawing/2014/main" id="{39D591B8-C7E7-A3B7-2D9C-08EB133E9C1E}"/>
              </a:ext>
            </a:extLst>
          </p:cNvPr>
          <p:cNvSpPr/>
          <p:nvPr/>
        </p:nvSpPr>
        <p:spPr>
          <a:xfrm>
            <a:off x="6340292" y="3694047"/>
            <a:ext cx="5019240" cy="1096673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D.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Tặng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thiết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bị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thiên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văn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.</a:t>
            </a:r>
            <a:endParaRPr lang="en-US" sz="20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18" name="C">
            <a:extLst>
              <a:ext uri="{FF2B5EF4-FFF2-40B4-BE49-F238E27FC236}">
                <a16:creationId xmlns:a16="http://schemas.microsoft.com/office/drawing/2014/main" id="{2B5F388E-A399-54CB-4DA7-BED9D7AE4600}"/>
              </a:ext>
            </a:extLst>
          </p:cNvPr>
          <p:cNvSpPr/>
          <p:nvPr/>
        </p:nvSpPr>
        <p:spPr>
          <a:xfrm>
            <a:off x="832467" y="3696032"/>
            <a:ext cx="5019239" cy="1096673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C.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Viết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sách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giáo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khoa.</a:t>
            </a:r>
            <a:endParaRPr lang="en-US" sz="20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19" name="B">
            <a:extLst>
              <a:ext uri="{FF2B5EF4-FFF2-40B4-BE49-F238E27FC236}">
                <a16:creationId xmlns:a16="http://schemas.microsoft.com/office/drawing/2014/main" id="{67E17EAE-5E96-84D8-2150-ABF479092489}"/>
              </a:ext>
            </a:extLst>
          </p:cNvPr>
          <p:cNvSpPr/>
          <p:nvPr/>
        </p:nvSpPr>
        <p:spPr>
          <a:xfrm>
            <a:off x="6340293" y="2436484"/>
            <a:ext cx="5019240" cy="1096673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B.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Tổ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chức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hội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thảo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khoa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học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.</a:t>
            </a:r>
            <a:endParaRPr lang="en-US" sz="20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20" name="A">
            <a:extLst>
              <a:ext uri="{FF2B5EF4-FFF2-40B4-BE49-F238E27FC236}">
                <a16:creationId xmlns:a16="http://schemas.microsoft.com/office/drawing/2014/main" id="{39636F96-3E6F-CFBC-3D6B-54F86F5FB152}"/>
              </a:ext>
            </a:extLst>
          </p:cNvPr>
          <p:cNvSpPr/>
          <p:nvPr/>
        </p:nvSpPr>
        <p:spPr>
          <a:xfrm>
            <a:off x="832467" y="2439064"/>
            <a:ext cx="5019239" cy="1096673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A.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Làm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chủ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tịch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Hội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Thiên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văn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học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Việt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Nam. </a:t>
            </a:r>
            <a:endParaRPr lang="en-US" sz="20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21" name="Right Arrow 3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FE377F9-D3B1-7CFC-5886-C69EE9257BC5}"/>
              </a:ext>
            </a:extLst>
          </p:cNvPr>
          <p:cNvSpPr/>
          <p:nvPr/>
        </p:nvSpPr>
        <p:spPr>
          <a:xfrm>
            <a:off x="11201400" y="5991824"/>
            <a:ext cx="838200" cy="698500"/>
          </a:xfrm>
          <a:prstGeom prst="rightArrow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178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1.11111E-6 L 0.1625 0.03889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25" y="1944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67362E-19 -4.81481E-6 C 0.02986 -0.02083 0.0599 -0.04144 0.06875 -0.075 C 0.0776 -0.10856 0.06979 -0.17014 0.05313 -0.20208 C 0.03646 -0.23403 0.00573 -0.25579 -0.03125 -0.26667 C -0.06823 -0.27755 -0.1191 -0.26667 -0.16875 -0.26667 C -0.2184 -0.26667 -0.29115 -0.27917 -0.32969 -0.26667 C -0.36823 -0.25417 -0.3842 -0.22292 -0.4 -0.19167 " pathEditMode="relative" ptsTypes="aaaaaaA">
                                      <p:cBhvr>
                                        <p:cTn id="5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E2C295-984F-36DB-9416-2A67A4D66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f942a9486ec68153575dc78a42d480b.png">
            <a:extLst>
              <a:ext uri="{FF2B5EF4-FFF2-40B4-BE49-F238E27FC236}">
                <a16:creationId xmlns:a16="http://schemas.microsoft.com/office/drawing/2014/main" id="{A18BA1DD-57BB-9605-E49D-08AC07B7882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990600" y="2514600"/>
            <a:ext cx="4114800" cy="3733800"/>
          </a:xfrm>
          <a:prstGeom prst="rect">
            <a:avLst/>
          </a:prstGeom>
        </p:spPr>
      </p:pic>
      <p:pic>
        <p:nvPicPr>
          <p:cNvPr id="3" name="Picture 2" descr="e324d9d037662d64fc16b51b9bfbdbac.png">
            <a:extLst>
              <a:ext uri="{FF2B5EF4-FFF2-40B4-BE49-F238E27FC236}">
                <a16:creationId xmlns:a16="http://schemas.microsoft.com/office/drawing/2014/main" id="{82ACEFB0-59E4-FA73-9897-75E960A8A17D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0000" y="5257800"/>
            <a:ext cx="1905000" cy="2057400"/>
          </a:xfrm>
          <a:prstGeom prst="rect">
            <a:avLst/>
          </a:prstGeom>
        </p:spPr>
      </p:pic>
      <p:pic>
        <p:nvPicPr>
          <p:cNvPr id="24" name="Picture 23" descr="e324d9d037662d64fc16b51b9bfbdbac.png">
            <a:extLst>
              <a:ext uri="{FF2B5EF4-FFF2-40B4-BE49-F238E27FC236}">
                <a16:creationId xmlns:a16="http://schemas.microsoft.com/office/drawing/2014/main" id="{460BA240-FE61-D931-22D8-769164B7BDE8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96000" y="5334000"/>
            <a:ext cx="1905000" cy="1923494"/>
          </a:xfrm>
          <a:prstGeom prst="rect">
            <a:avLst/>
          </a:prstGeom>
        </p:spPr>
      </p:pic>
      <p:pic>
        <p:nvPicPr>
          <p:cNvPr id="25" name="Picture 24" descr="e324d9d037662d64fc16b51b9bfbdbac.png">
            <a:extLst>
              <a:ext uri="{FF2B5EF4-FFF2-40B4-BE49-F238E27FC236}">
                <a16:creationId xmlns:a16="http://schemas.microsoft.com/office/drawing/2014/main" id="{EB6DE31A-86A4-06F1-3F70-77EA541BD032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458203" y="5410203"/>
            <a:ext cx="1811217" cy="1828801"/>
          </a:xfrm>
          <a:prstGeom prst="rect">
            <a:avLst/>
          </a:prstGeom>
        </p:spPr>
      </p:pic>
      <p:pic>
        <p:nvPicPr>
          <p:cNvPr id="26" name="Picture 25" descr="e324d9d037662d64fc16b51b9bfbdbac.png">
            <a:extLst>
              <a:ext uri="{FF2B5EF4-FFF2-40B4-BE49-F238E27FC236}">
                <a16:creationId xmlns:a16="http://schemas.microsoft.com/office/drawing/2014/main" id="{1DA130CA-D85A-AF9D-0050-BFD68A01A8D7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24000" y="5334000"/>
            <a:ext cx="1905000" cy="1923494"/>
          </a:xfrm>
          <a:prstGeom prst="rect">
            <a:avLst/>
          </a:prstGeom>
        </p:spPr>
      </p:pic>
      <p:pic>
        <p:nvPicPr>
          <p:cNvPr id="27" name="a">
            <a:extLst>
              <a:ext uri="{FF2B5EF4-FFF2-40B4-BE49-F238E27FC236}">
                <a16:creationId xmlns:a16="http://schemas.microsoft.com/office/drawing/2014/main" id="{B2233A26-E345-E703-B9F8-51FB4D8C6C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54245" y="4774155"/>
            <a:ext cx="1908213" cy="1981372"/>
          </a:xfrm>
          <a:prstGeom prst="rect">
            <a:avLst/>
          </a:prstGeom>
        </p:spPr>
      </p:pic>
      <p:pic>
        <p:nvPicPr>
          <p:cNvPr id="28" name="c">
            <a:extLst>
              <a:ext uri="{FF2B5EF4-FFF2-40B4-BE49-F238E27FC236}">
                <a16:creationId xmlns:a16="http://schemas.microsoft.com/office/drawing/2014/main" id="{AB837288-1255-53DE-7E6C-759DBB1BF1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76170" y="4914423"/>
            <a:ext cx="1676545" cy="1676545"/>
          </a:xfrm>
          <a:prstGeom prst="rect">
            <a:avLst/>
          </a:prstGeom>
        </p:spPr>
      </p:pic>
      <p:pic>
        <p:nvPicPr>
          <p:cNvPr id="29" name="d">
            <a:extLst>
              <a:ext uri="{FF2B5EF4-FFF2-40B4-BE49-F238E27FC236}">
                <a16:creationId xmlns:a16="http://schemas.microsoft.com/office/drawing/2014/main" id="{1DA94D30-658E-07D0-135E-A40CFB067D5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28611" y="4877843"/>
            <a:ext cx="1749704" cy="1749704"/>
          </a:xfrm>
          <a:prstGeom prst="rect">
            <a:avLst/>
          </a:prstGeom>
        </p:spPr>
      </p:pic>
      <p:pic>
        <p:nvPicPr>
          <p:cNvPr id="30" name="Picture 29" descr="ca.png">
            <a:extLst>
              <a:ext uri="{FF2B5EF4-FFF2-40B4-BE49-F238E27FC236}">
                <a16:creationId xmlns:a16="http://schemas.microsoft.com/office/drawing/2014/main" id="{AC0B17D1-7CDA-BB6E-8227-73FB35E0A4DF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572000" y="5791203"/>
            <a:ext cx="533400" cy="473671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824D4654-7721-0A0D-76AD-9781283515B7}"/>
              </a:ext>
            </a:extLst>
          </p:cNvPr>
          <p:cNvSpPr/>
          <p:nvPr/>
        </p:nvSpPr>
        <p:spPr>
          <a:xfrm>
            <a:off x="1793695" y="5486403"/>
            <a:ext cx="1298448" cy="84124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chemeClr val="tx1"/>
                </a:solidFill>
                <a:latin typeface="UTM Avo" panose="02040603050506020204" pitchFamily="18" charset="0"/>
              </a:rPr>
              <a:t>Sai</a:t>
            </a:r>
            <a:r>
              <a:rPr lang="en-US" sz="16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UTM Avo" panose="02040603050506020204" pitchFamily="18" charset="0"/>
              </a:rPr>
              <a:t>mất</a:t>
            </a:r>
            <a:r>
              <a:rPr lang="en-US" sz="16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UTM Avo" panose="02040603050506020204" pitchFamily="18" charset="0"/>
              </a:rPr>
              <a:t>rồi</a:t>
            </a:r>
            <a:endParaRPr lang="en-US" sz="16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E6CB355-11EF-12FD-CE08-E778C5E85A9D}"/>
              </a:ext>
            </a:extLst>
          </p:cNvPr>
          <p:cNvSpPr/>
          <p:nvPr/>
        </p:nvSpPr>
        <p:spPr>
          <a:xfrm>
            <a:off x="8804095" y="5486403"/>
            <a:ext cx="1298448" cy="84124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chemeClr val="tx1"/>
                </a:solidFill>
                <a:latin typeface="UTM Avo" panose="02040603050506020204" pitchFamily="18" charset="0"/>
              </a:rPr>
              <a:t>Sai</a:t>
            </a:r>
            <a:r>
              <a:rPr lang="en-US" sz="16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UTM Avo" panose="02040603050506020204" pitchFamily="18" charset="0"/>
              </a:rPr>
              <a:t>mất</a:t>
            </a:r>
            <a:r>
              <a:rPr lang="en-US" sz="16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UTM Avo" panose="02040603050506020204" pitchFamily="18" charset="0"/>
              </a:rPr>
              <a:t>rồi</a:t>
            </a:r>
            <a:endParaRPr lang="en-US" sz="16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7B2F0D3-D6F3-1285-C930-6D6779EA41D6}"/>
              </a:ext>
            </a:extLst>
          </p:cNvPr>
          <p:cNvSpPr/>
          <p:nvPr/>
        </p:nvSpPr>
        <p:spPr>
          <a:xfrm>
            <a:off x="6518095" y="5486403"/>
            <a:ext cx="1298448" cy="84124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chemeClr val="tx1"/>
                </a:solidFill>
                <a:latin typeface="UTM Avo" panose="02040603050506020204" pitchFamily="18" charset="0"/>
              </a:rPr>
              <a:t>Sai</a:t>
            </a:r>
            <a:r>
              <a:rPr lang="en-US" sz="16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UTM Avo" panose="02040603050506020204" pitchFamily="18" charset="0"/>
              </a:rPr>
              <a:t>mất</a:t>
            </a:r>
            <a:r>
              <a:rPr lang="en-US" sz="16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UTM Avo" panose="02040603050506020204" pitchFamily="18" charset="0"/>
              </a:rPr>
              <a:t>rồi</a:t>
            </a:r>
            <a:endParaRPr lang="en-US" sz="16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34" name="Picture 33" descr="Logo, company name&#10;&#10;Description automatically generated">
            <a:extLst>
              <a:ext uri="{FF2B5EF4-FFF2-40B4-BE49-F238E27FC236}">
                <a16:creationId xmlns:a16="http://schemas.microsoft.com/office/drawing/2014/main" id="{8DDC7790-FDA5-C83A-4E2B-FEDFC8B129B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9" y="0"/>
            <a:ext cx="689429" cy="769372"/>
          </a:xfrm>
          <a:prstGeom prst="rect">
            <a:avLst/>
          </a:prstGeom>
        </p:spPr>
      </p:pic>
      <p:sp>
        <p:nvSpPr>
          <p:cNvPr id="35" name="Google Shape;131;p4">
            <a:extLst>
              <a:ext uri="{FF2B5EF4-FFF2-40B4-BE49-F238E27FC236}">
                <a16:creationId xmlns:a16="http://schemas.microsoft.com/office/drawing/2014/main" id="{B026DC6D-67C2-9473-CD7A-A448E2A7F108}"/>
              </a:ext>
            </a:extLst>
          </p:cNvPr>
          <p:cNvSpPr/>
          <p:nvPr/>
        </p:nvSpPr>
        <p:spPr>
          <a:xfrm>
            <a:off x="832467" y="249864"/>
            <a:ext cx="10527065" cy="2057400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</a:rPr>
              <a:t>Câu 4: Giáo sư Nguyễn Quang Riệu đã nhận được giải thưởng nào từ quê hương?</a:t>
            </a:r>
          </a:p>
        </p:txBody>
      </p:sp>
      <p:sp>
        <p:nvSpPr>
          <p:cNvPr id="36" name="D">
            <a:extLst>
              <a:ext uri="{FF2B5EF4-FFF2-40B4-BE49-F238E27FC236}">
                <a16:creationId xmlns:a16="http://schemas.microsoft.com/office/drawing/2014/main" id="{5B447A4D-4DF9-20B8-35C1-E7105A4A5EA7}"/>
              </a:ext>
            </a:extLst>
          </p:cNvPr>
          <p:cNvSpPr/>
          <p:nvPr/>
        </p:nvSpPr>
        <p:spPr>
          <a:xfrm>
            <a:off x="6662104" y="3694047"/>
            <a:ext cx="4697427" cy="1096673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D. Giải thưởng Khoa học Quốc gia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.</a:t>
            </a:r>
            <a:endParaRPr lang="vi-VN" sz="24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37" name="C">
            <a:extLst>
              <a:ext uri="{FF2B5EF4-FFF2-40B4-BE49-F238E27FC236}">
                <a16:creationId xmlns:a16="http://schemas.microsoft.com/office/drawing/2014/main" id="{E03FD69B-2880-269F-4E97-B3AA28C8F3F2}"/>
              </a:ext>
            </a:extLst>
          </p:cNvPr>
          <p:cNvSpPr/>
          <p:nvPr/>
        </p:nvSpPr>
        <p:spPr>
          <a:xfrm>
            <a:off x="832467" y="3696032"/>
            <a:ext cx="4697427" cy="1096673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C. Giải thưởng Nobel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.</a:t>
            </a:r>
            <a:endParaRPr lang="vi-VN" sz="24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38" name="B">
            <a:extLst>
              <a:ext uri="{FF2B5EF4-FFF2-40B4-BE49-F238E27FC236}">
                <a16:creationId xmlns:a16="http://schemas.microsoft.com/office/drawing/2014/main" id="{22F55923-F60D-A656-060F-9E04A3487695}"/>
              </a:ext>
            </a:extLst>
          </p:cNvPr>
          <p:cNvSpPr/>
          <p:nvPr/>
        </p:nvSpPr>
        <p:spPr>
          <a:xfrm>
            <a:off x="6662105" y="2436484"/>
            <a:ext cx="4697427" cy="1096673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B. Giải thưởng Vinh danh nước Việt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.</a:t>
            </a:r>
            <a:endParaRPr lang="vi-VN" sz="24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39" name="A">
            <a:extLst>
              <a:ext uri="{FF2B5EF4-FFF2-40B4-BE49-F238E27FC236}">
                <a16:creationId xmlns:a16="http://schemas.microsoft.com/office/drawing/2014/main" id="{9F3F225B-5E38-979A-016C-DF77E16AF2A3}"/>
              </a:ext>
            </a:extLst>
          </p:cNvPr>
          <p:cNvSpPr/>
          <p:nvPr/>
        </p:nvSpPr>
        <p:spPr>
          <a:xfrm>
            <a:off x="832467" y="2439064"/>
            <a:ext cx="4697427" cy="1096673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A. Giải thưởng Hồ Chí Minh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.</a:t>
            </a:r>
            <a:endParaRPr lang="vi-VN" sz="24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pic>
        <p:nvPicPr>
          <p:cNvPr id="40" name="b">
            <a:extLst>
              <a:ext uri="{FF2B5EF4-FFF2-40B4-BE49-F238E27FC236}">
                <a16:creationId xmlns:a16="http://schemas.microsoft.com/office/drawing/2014/main" id="{D3255B91-3C5E-4096-6392-5D963AD0C14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61038" y="4914423"/>
            <a:ext cx="1755800" cy="1676545"/>
          </a:xfrm>
          <a:prstGeom prst="rect">
            <a:avLst/>
          </a:prstGeom>
        </p:spPr>
      </p:pic>
      <p:sp>
        <p:nvSpPr>
          <p:cNvPr id="41" name="Right Arrow 3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84002AC-2005-F8E7-42A0-BD71451F012D}"/>
              </a:ext>
            </a:extLst>
          </p:cNvPr>
          <p:cNvSpPr/>
          <p:nvPr/>
        </p:nvSpPr>
        <p:spPr>
          <a:xfrm>
            <a:off x="11201400" y="5991824"/>
            <a:ext cx="838200" cy="698500"/>
          </a:xfrm>
          <a:prstGeom prst="rightArrow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2338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1.11111E-6 L 0.26875 0.02778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38" y="1389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8.14815E-6 C 0.05105 0.00416 0.10209 0.00833 0.14219 -0.01876 C 0.1823 -0.04584 0.22483 -0.11945 0.24063 -0.16251 C 0.25643 -0.20556 0.25834 -0.26366 0.23751 -0.27709 C 0.21667 -0.29052 0.13751 -0.25556 0.11563 -0.24376 C 0.09376 -0.23195 0.10001 -0.21922 0.10626 -0.20626 " pathEditMode="relative" ptsTypes="aaaaaA">
                                      <p:cBhvr>
                                        <p:cTn id="3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5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E163E9-C4BB-A2D6-84DB-B00041E6D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f942a9486ec68153575dc78a42d480b.png">
            <a:extLst>
              <a:ext uri="{FF2B5EF4-FFF2-40B4-BE49-F238E27FC236}">
                <a16:creationId xmlns:a16="http://schemas.microsoft.com/office/drawing/2014/main" id="{4997BC06-F62D-E913-CF8F-393833C7125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990600" y="2514600"/>
            <a:ext cx="4114800" cy="3733800"/>
          </a:xfrm>
          <a:prstGeom prst="rect">
            <a:avLst/>
          </a:prstGeom>
        </p:spPr>
      </p:pic>
      <p:pic>
        <p:nvPicPr>
          <p:cNvPr id="3" name="Picture 2" descr="e324d9d037662d64fc16b51b9bfbdbac.png">
            <a:extLst>
              <a:ext uri="{FF2B5EF4-FFF2-40B4-BE49-F238E27FC236}">
                <a16:creationId xmlns:a16="http://schemas.microsoft.com/office/drawing/2014/main" id="{0FD0C0D7-8017-37A7-89B0-9F8FD859D32E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0000" y="5257800"/>
            <a:ext cx="1905000" cy="2057400"/>
          </a:xfrm>
          <a:prstGeom prst="rect">
            <a:avLst/>
          </a:prstGeom>
        </p:spPr>
      </p:pic>
      <p:pic>
        <p:nvPicPr>
          <p:cNvPr id="4" name="Picture 3" descr="e324d9d037662d64fc16b51b9bfbdbac.png">
            <a:extLst>
              <a:ext uri="{FF2B5EF4-FFF2-40B4-BE49-F238E27FC236}">
                <a16:creationId xmlns:a16="http://schemas.microsoft.com/office/drawing/2014/main" id="{A032BA37-75B5-522A-E391-348AFC52EB49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96000" y="5334000"/>
            <a:ext cx="1905000" cy="1923494"/>
          </a:xfrm>
          <a:prstGeom prst="rect">
            <a:avLst/>
          </a:prstGeom>
        </p:spPr>
      </p:pic>
      <p:pic>
        <p:nvPicPr>
          <p:cNvPr id="5" name="Picture 4" descr="e324d9d037662d64fc16b51b9bfbdbac.png">
            <a:extLst>
              <a:ext uri="{FF2B5EF4-FFF2-40B4-BE49-F238E27FC236}">
                <a16:creationId xmlns:a16="http://schemas.microsoft.com/office/drawing/2014/main" id="{741F58BE-6A0D-C3D5-00C6-A466A660925A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458203" y="5410203"/>
            <a:ext cx="1811217" cy="1828801"/>
          </a:xfrm>
          <a:prstGeom prst="rect">
            <a:avLst/>
          </a:prstGeom>
        </p:spPr>
      </p:pic>
      <p:pic>
        <p:nvPicPr>
          <p:cNvPr id="6" name="Picture 5" descr="e324d9d037662d64fc16b51b9bfbdbac.png">
            <a:extLst>
              <a:ext uri="{FF2B5EF4-FFF2-40B4-BE49-F238E27FC236}">
                <a16:creationId xmlns:a16="http://schemas.microsoft.com/office/drawing/2014/main" id="{D8012705-365F-FD07-F880-574CDC527C7E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24000" y="5334000"/>
            <a:ext cx="1905000" cy="1923494"/>
          </a:xfrm>
          <a:prstGeom prst="rect">
            <a:avLst/>
          </a:prstGeom>
        </p:spPr>
      </p:pic>
      <p:pic>
        <p:nvPicPr>
          <p:cNvPr id="7" name="Picture 6" descr="ca.png">
            <a:extLst>
              <a:ext uri="{FF2B5EF4-FFF2-40B4-BE49-F238E27FC236}">
                <a16:creationId xmlns:a16="http://schemas.microsoft.com/office/drawing/2014/main" id="{6C10F210-79B4-AF08-8D16-93BBA3A87B11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144000" y="5791203"/>
            <a:ext cx="533400" cy="473671"/>
          </a:xfrm>
          <a:prstGeom prst="rect">
            <a:avLst/>
          </a:prstGeom>
        </p:spPr>
      </p:pic>
      <p:pic>
        <p:nvPicPr>
          <p:cNvPr id="8" name="a">
            <a:extLst>
              <a:ext uri="{FF2B5EF4-FFF2-40B4-BE49-F238E27FC236}">
                <a16:creationId xmlns:a16="http://schemas.microsoft.com/office/drawing/2014/main" id="{7DAF643A-D06F-20F6-A5FD-0595694DA09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54245" y="4774155"/>
            <a:ext cx="1908213" cy="1981372"/>
          </a:xfrm>
          <a:prstGeom prst="rect">
            <a:avLst/>
          </a:prstGeom>
        </p:spPr>
      </p:pic>
      <p:pic>
        <p:nvPicPr>
          <p:cNvPr id="9" name="c">
            <a:extLst>
              <a:ext uri="{FF2B5EF4-FFF2-40B4-BE49-F238E27FC236}">
                <a16:creationId xmlns:a16="http://schemas.microsoft.com/office/drawing/2014/main" id="{42A65BB5-8749-D64C-1047-7C3989848B0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76170" y="4914423"/>
            <a:ext cx="1676545" cy="1676545"/>
          </a:xfrm>
          <a:prstGeom prst="rect">
            <a:avLst/>
          </a:prstGeom>
        </p:spPr>
      </p:pic>
      <p:pic>
        <p:nvPicPr>
          <p:cNvPr id="10" name="d">
            <a:extLst>
              <a:ext uri="{FF2B5EF4-FFF2-40B4-BE49-F238E27FC236}">
                <a16:creationId xmlns:a16="http://schemas.microsoft.com/office/drawing/2014/main" id="{E90A0544-B1AF-9178-7EB2-3CA9A3BC26A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28611" y="4877843"/>
            <a:ext cx="1749704" cy="1749704"/>
          </a:xfrm>
          <a:prstGeom prst="rect">
            <a:avLst/>
          </a:prstGeom>
        </p:spPr>
      </p:pic>
      <p:pic>
        <p:nvPicPr>
          <p:cNvPr id="11" name="b">
            <a:extLst>
              <a:ext uri="{FF2B5EF4-FFF2-40B4-BE49-F238E27FC236}">
                <a16:creationId xmlns:a16="http://schemas.microsoft.com/office/drawing/2014/main" id="{900EE2EB-8C75-9A01-74D5-5CE73F1EC75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61038" y="4914423"/>
            <a:ext cx="1755800" cy="167654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E04B01E-10D4-2440-6BF4-A75DB2549E72}"/>
              </a:ext>
            </a:extLst>
          </p:cNvPr>
          <p:cNvSpPr/>
          <p:nvPr/>
        </p:nvSpPr>
        <p:spPr>
          <a:xfrm>
            <a:off x="1773225" y="5449743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UTM Avo" panose="02040603050506020204" pitchFamily="18" charset="0"/>
              </a:rPr>
              <a:t>Sai </a:t>
            </a:r>
            <a:r>
              <a:rPr lang="en-US" sz="1600" dirty="0" err="1">
                <a:latin typeface="UTM Avo" panose="02040603050506020204" pitchFamily="18" charset="0"/>
              </a:rPr>
              <a:t>mất</a:t>
            </a:r>
            <a:r>
              <a:rPr lang="en-US" sz="1600" dirty="0">
                <a:latin typeface="UTM Avo" panose="02040603050506020204" pitchFamily="18" charset="0"/>
              </a:rPr>
              <a:t> </a:t>
            </a:r>
            <a:r>
              <a:rPr lang="en-US" sz="1600" dirty="0" err="1">
                <a:latin typeface="UTM Avo" panose="02040603050506020204" pitchFamily="18" charset="0"/>
              </a:rPr>
              <a:t>rồi</a:t>
            </a:r>
            <a:endParaRPr lang="en-US" sz="1600" dirty="0">
              <a:latin typeface="UTM Avo" panose="020406030505060202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F32A641-80A8-76D9-1635-937086AF95E1}"/>
              </a:ext>
            </a:extLst>
          </p:cNvPr>
          <p:cNvSpPr/>
          <p:nvPr/>
        </p:nvSpPr>
        <p:spPr>
          <a:xfrm>
            <a:off x="6345225" y="5449743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UTM Avo" panose="02040603050506020204" pitchFamily="18" charset="0"/>
              </a:rPr>
              <a:t>Sai </a:t>
            </a:r>
            <a:r>
              <a:rPr lang="en-US" sz="1600" dirty="0" err="1">
                <a:latin typeface="UTM Avo" panose="02040603050506020204" pitchFamily="18" charset="0"/>
              </a:rPr>
              <a:t>mất</a:t>
            </a:r>
            <a:r>
              <a:rPr lang="en-US" sz="1600" dirty="0">
                <a:latin typeface="UTM Avo" panose="02040603050506020204" pitchFamily="18" charset="0"/>
              </a:rPr>
              <a:t> </a:t>
            </a:r>
            <a:r>
              <a:rPr lang="en-US" sz="1600" dirty="0" err="1">
                <a:latin typeface="UTM Avo" panose="02040603050506020204" pitchFamily="18" charset="0"/>
              </a:rPr>
              <a:t>rồi</a:t>
            </a:r>
            <a:endParaRPr lang="en-US" sz="1600" dirty="0">
              <a:latin typeface="UTM Avo" panose="020406030505060202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4EC7EB2-9168-4E06-F408-3159B51D92E5}"/>
              </a:ext>
            </a:extLst>
          </p:cNvPr>
          <p:cNvSpPr/>
          <p:nvPr/>
        </p:nvSpPr>
        <p:spPr>
          <a:xfrm>
            <a:off x="3983025" y="5449743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UTM Avo" panose="02040603050506020204" pitchFamily="18" charset="0"/>
              </a:rPr>
              <a:t>Sai </a:t>
            </a:r>
            <a:r>
              <a:rPr lang="en-US" sz="1600" dirty="0" err="1">
                <a:latin typeface="UTM Avo" panose="02040603050506020204" pitchFamily="18" charset="0"/>
              </a:rPr>
              <a:t>mất</a:t>
            </a:r>
            <a:r>
              <a:rPr lang="en-US" sz="1600" dirty="0">
                <a:latin typeface="UTM Avo" panose="02040603050506020204" pitchFamily="18" charset="0"/>
              </a:rPr>
              <a:t> </a:t>
            </a:r>
            <a:r>
              <a:rPr lang="en-US" sz="1600" dirty="0" err="1">
                <a:latin typeface="UTM Avo" panose="02040603050506020204" pitchFamily="18" charset="0"/>
              </a:rPr>
              <a:t>rồi</a:t>
            </a:r>
            <a:endParaRPr lang="en-US" sz="1600" dirty="0">
              <a:latin typeface="UTM Avo" panose="02040603050506020204" pitchFamily="18" charset="0"/>
            </a:endParaRPr>
          </a:p>
        </p:txBody>
      </p:sp>
      <p:pic>
        <p:nvPicPr>
          <p:cNvPr id="15" name="Picture 14" descr="Logo, company name&#10;&#10;Description automatically generated">
            <a:extLst>
              <a:ext uri="{FF2B5EF4-FFF2-40B4-BE49-F238E27FC236}">
                <a16:creationId xmlns:a16="http://schemas.microsoft.com/office/drawing/2014/main" id="{B82EA3EF-54AD-D21A-B8FA-5FBE4B36974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9" y="0"/>
            <a:ext cx="689429" cy="769372"/>
          </a:xfrm>
          <a:prstGeom prst="rect">
            <a:avLst/>
          </a:prstGeom>
        </p:spPr>
      </p:pic>
      <p:sp>
        <p:nvSpPr>
          <p:cNvPr id="16" name="Google Shape;131;p4">
            <a:extLst>
              <a:ext uri="{FF2B5EF4-FFF2-40B4-BE49-F238E27FC236}">
                <a16:creationId xmlns:a16="http://schemas.microsoft.com/office/drawing/2014/main" id="{32561318-E92A-F642-2F31-A69AB0E3F4FC}"/>
              </a:ext>
            </a:extLst>
          </p:cNvPr>
          <p:cNvSpPr/>
          <p:nvPr/>
        </p:nvSpPr>
        <p:spPr>
          <a:xfrm>
            <a:off x="832467" y="249864"/>
            <a:ext cx="10527065" cy="2057400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</a:rPr>
              <a:t>Câu 5: Bài đọc “Vinh danh nước Việt” nhấn mạnh điều gì về </a:t>
            </a:r>
          </a:p>
          <a:p>
            <a:pPr algn="ctr">
              <a:lnSpc>
                <a:spcPct val="150000"/>
              </a:lnSpc>
            </a:pP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</a:rPr>
              <a:t>tinh thần của người Việt Nam ở nước ngoài?</a:t>
            </a:r>
          </a:p>
        </p:txBody>
      </p:sp>
      <p:sp>
        <p:nvSpPr>
          <p:cNvPr id="17" name="D">
            <a:extLst>
              <a:ext uri="{FF2B5EF4-FFF2-40B4-BE49-F238E27FC236}">
                <a16:creationId xmlns:a16="http://schemas.microsoft.com/office/drawing/2014/main" id="{7FB593D8-FB15-153C-471B-3FB7EFF9C8AE}"/>
              </a:ext>
            </a:extLst>
          </p:cNvPr>
          <p:cNvSpPr/>
          <p:nvPr/>
        </p:nvSpPr>
        <p:spPr>
          <a:xfrm>
            <a:off x="6340292" y="3694047"/>
            <a:ext cx="5019240" cy="1096673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D. Tinh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thần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cống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hiến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và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trách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nhiệm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.</a:t>
            </a:r>
            <a:endParaRPr lang="en-US" sz="20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18" name="C">
            <a:extLst>
              <a:ext uri="{FF2B5EF4-FFF2-40B4-BE49-F238E27FC236}">
                <a16:creationId xmlns:a16="http://schemas.microsoft.com/office/drawing/2014/main" id="{6AAE1186-BDF6-7EAD-C4F1-7C1DFF281328}"/>
              </a:ext>
            </a:extLst>
          </p:cNvPr>
          <p:cNvSpPr/>
          <p:nvPr/>
        </p:nvSpPr>
        <p:spPr>
          <a:xfrm>
            <a:off x="832467" y="3696032"/>
            <a:ext cx="5019239" cy="1096673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C. Tinh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thần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đấu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tranh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giải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phóng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.</a:t>
            </a:r>
            <a:endParaRPr lang="en-US" sz="20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19" name="B">
            <a:extLst>
              <a:ext uri="{FF2B5EF4-FFF2-40B4-BE49-F238E27FC236}">
                <a16:creationId xmlns:a16="http://schemas.microsoft.com/office/drawing/2014/main" id="{28FC4A7E-2F92-C992-8257-2707CDD0E12F}"/>
              </a:ext>
            </a:extLst>
          </p:cNvPr>
          <p:cNvSpPr/>
          <p:nvPr/>
        </p:nvSpPr>
        <p:spPr>
          <a:xfrm>
            <a:off x="6340293" y="2436484"/>
            <a:ext cx="5019240" cy="1096673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B. Tinh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thần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nhân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ái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.</a:t>
            </a:r>
            <a:endParaRPr lang="en-US" sz="20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20" name="A">
            <a:extLst>
              <a:ext uri="{FF2B5EF4-FFF2-40B4-BE49-F238E27FC236}">
                <a16:creationId xmlns:a16="http://schemas.microsoft.com/office/drawing/2014/main" id="{DB2DDB0E-DDCC-26B1-BE8C-F7312E083A70}"/>
              </a:ext>
            </a:extLst>
          </p:cNvPr>
          <p:cNvSpPr/>
          <p:nvPr/>
        </p:nvSpPr>
        <p:spPr>
          <a:xfrm>
            <a:off x="832467" y="2439064"/>
            <a:ext cx="5019239" cy="1096673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A. Tinh thần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tôn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sư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trọng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đạo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.</a:t>
            </a:r>
            <a:endParaRPr lang="vi-VN" sz="20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21" name="Right Arrow 3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6ACED8A-677C-0ED7-2786-D52F40600548}"/>
              </a:ext>
            </a:extLst>
          </p:cNvPr>
          <p:cNvSpPr/>
          <p:nvPr/>
        </p:nvSpPr>
        <p:spPr>
          <a:xfrm>
            <a:off x="11201400" y="5991824"/>
            <a:ext cx="838200" cy="698500"/>
          </a:xfrm>
          <a:prstGeom prst="rightArrow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575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1.11111E-6 L 0.1625 0.03889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25" y="1944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67362E-19 -4.81481E-6 C 0.02986 -0.02083 0.0599 -0.04144 0.06875 -0.075 C 0.0776 -0.10856 0.06979 -0.17014 0.05313 -0.20208 C 0.03646 -0.23403 0.00573 -0.25579 -0.03125 -0.26667 C -0.06823 -0.27755 -0.1191 -0.26667 -0.16875 -0.26667 C -0.2184 -0.26667 -0.29115 -0.27917 -0.32969 -0.26667 C -0.36823 -0.25417 -0.3842 -0.22292 -0.4 -0.19167 " pathEditMode="relative" ptsTypes="aaaaaaA">
                                      <p:cBhvr>
                                        <p:cTn id="5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AC2486-0102-8816-5A7A-C0912D10E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f942a9486ec68153575dc78a42d480b.png">
            <a:extLst>
              <a:ext uri="{FF2B5EF4-FFF2-40B4-BE49-F238E27FC236}">
                <a16:creationId xmlns:a16="http://schemas.microsoft.com/office/drawing/2014/main" id="{551C26AC-EBBC-89E5-88E7-476C4ACDFDA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3519" y="2667000"/>
            <a:ext cx="5638800" cy="4191000"/>
          </a:xfrm>
          <a:prstGeom prst="rect">
            <a:avLst/>
          </a:prstGeom>
        </p:spPr>
      </p:pic>
      <p:sp>
        <p:nvSpPr>
          <p:cNvPr id="3" name="Speech Bubble: Oval 4">
            <a:extLst>
              <a:ext uri="{FF2B5EF4-FFF2-40B4-BE49-F238E27FC236}">
                <a16:creationId xmlns:a16="http://schemas.microsoft.com/office/drawing/2014/main" id="{77E52EE8-B308-E9C2-341F-BE5D4C41078C}"/>
              </a:ext>
            </a:extLst>
          </p:cNvPr>
          <p:cNvSpPr/>
          <p:nvPr/>
        </p:nvSpPr>
        <p:spPr>
          <a:xfrm>
            <a:off x="1434152" y="1612710"/>
            <a:ext cx="3733800" cy="2209800"/>
          </a:xfrm>
          <a:prstGeom prst="wedgeEllipseCallout">
            <a:avLst>
              <a:gd name="adj1" fmla="val 14197"/>
              <a:gd name="adj2" fmla="val 6250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dirty="0" err="1">
                <a:latin typeface="UTM Avo" panose="02040603050506020204" pitchFamily="18" charset="0"/>
              </a:rPr>
              <a:t>Ông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cảm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ơn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các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cháu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giúp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ông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000" dirty="0" err="1">
                <a:latin typeface="UTM Avo" panose="02040603050506020204" pitchFamily="18" charset="0"/>
              </a:rPr>
              <a:t>câu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cá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nha</a:t>
            </a:r>
            <a:r>
              <a:rPr lang="en-US" sz="2000" dirty="0">
                <a:latin typeface="UTM Avo" panose="02040603050506020204" pitchFamily="18" charset="0"/>
              </a:rPr>
              <a:t>!!!</a:t>
            </a:r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9DE015B5-BABB-664B-506C-B4BC3D65EA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9" y="0"/>
            <a:ext cx="689429" cy="769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367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D6E1C67B-8D2C-1D31-CBBB-37080DD928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9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070;p27">
            <a:extLst>
              <a:ext uri="{FF2B5EF4-FFF2-40B4-BE49-F238E27FC236}">
                <a16:creationId xmlns:a16="http://schemas.microsoft.com/office/drawing/2014/main" id="{F071E729-B982-A654-C477-4F65F2AC8B10}"/>
              </a:ext>
            </a:extLst>
          </p:cNvPr>
          <p:cNvGrpSpPr/>
          <p:nvPr/>
        </p:nvGrpSpPr>
        <p:grpSpPr>
          <a:xfrm>
            <a:off x="5670588" y="1582995"/>
            <a:ext cx="5864200" cy="2171560"/>
            <a:chOff x="7491255" y="1183001"/>
            <a:chExt cx="9309164" cy="3447257"/>
          </a:xfrm>
        </p:grpSpPr>
        <p:sp>
          <p:nvSpPr>
            <p:cNvPr id="3" name="Google Shape;1071;p27">
              <a:extLst>
                <a:ext uri="{FF2B5EF4-FFF2-40B4-BE49-F238E27FC236}">
                  <a16:creationId xmlns:a16="http://schemas.microsoft.com/office/drawing/2014/main" id="{0F91A1C8-CCAF-2B39-6E8F-F01B2F4582D5}"/>
                </a:ext>
              </a:extLst>
            </p:cNvPr>
            <p:cNvSpPr/>
            <p:nvPr/>
          </p:nvSpPr>
          <p:spPr>
            <a:xfrm>
              <a:off x="7491255" y="1578427"/>
              <a:ext cx="9309164" cy="3051831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57576" rIns="115184" bIns="57576" anchor="ctr" anchorCtr="0">
              <a:no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520" dirty="0" err="1">
                  <a:latin typeface="UTM Avo" panose="02040603050506020204" pitchFamily="18"/>
                </a:rPr>
                <a:t>Đọc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lại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bài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i="1" dirty="0">
                  <a:latin typeface="UTM Avo" panose="02040603050506020204" pitchFamily="18"/>
                </a:rPr>
                <a:t>Vinh </a:t>
              </a:r>
              <a:r>
                <a:rPr lang="en-US" sz="2520" i="1" dirty="0" err="1">
                  <a:latin typeface="UTM Avo" panose="02040603050506020204" pitchFamily="18"/>
                </a:rPr>
                <a:t>danh</a:t>
              </a:r>
              <a:r>
                <a:rPr lang="en-US" sz="2520" i="1" dirty="0">
                  <a:latin typeface="UTM Avo" panose="02040603050506020204" pitchFamily="18"/>
                </a:rPr>
                <a:t> </a:t>
              </a:r>
              <a:r>
                <a:rPr lang="en-US" sz="2520" i="1" dirty="0" err="1">
                  <a:latin typeface="UTM Avo" panose="02040603050506020204" pitchFamily="18"/>
                </a:rPr>
                <a:t>nước</a:t>
              </a:r>
              <a:r>
                <a:rPr lang="en-US" sz="2520" i="1" dirty="0">
                  <a:latin typeface="UTM Avo" panose="02040603050506020204" pitchFamily="18"/>
                </a:rPr>
                <a:t> </a:t>
              </a:r>
              <a:r>
                <a:rPr lang="en-US" sz="2520" i="1" dirty="0" err="1">
                  <a:latin typeface="UTM Avo" panose="02040603050506020204" pitchFamily="18"/>
                </a:rPr>
                <a:t>Việt</a:t>
              </a:r>
              <a:r>
                <a:rPr lang="en-US" sz="2520" dirty="0">
                  <a:latin typeface="UTM Avo" panose="02040603050506020204" pitchFamily="18"/>
                </a:rPr>
                <a:t>, </a:t>
              </a:r>
              <a:r>
                <a:rPr lang="en-US" sz="2520" dirty="0" err="1">
                  <a:latin typeface="UTM Avo" panose="02040603050506020204" pitchFamily="18"/>
                </a:rPr>
                <a:t>hiểu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ý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nghĩa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bài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đọc</a:t>
              </a:r>
              <a:r>
                <a:rPr lang="en-US" sz="2520" dirty="0">
                  <a:latin typeface="UTM Avo" panose="02040603050506020204" pitchFamily="18"/>
                </a:rPr>
                <a:t>.</a:t>
              </a:r>
              <a:endParaRPr sz="2520" dirty="0">
                <a:latin typeface="UTM Avo" panose="02040603050506020204" pitchFamily="18"/>
              </a:endParaRPr>
            </a:p>
          </p:txBody>
        </p:sp>
        <p:pic>
          <p:nvPicPr>
            <p:cNvPr id="4" name="Google Shape;1072;p27">
              <a:extLst>
                <a:ext uri="{FF2B5EF4-FFF2-40B4-BE49-F238E27FC236}">
                  <a16:creationId xmlns:a16="http://schemas.microsoft.com/office/drawing/2014/main" id="{AE0E1B68-B728-ED57-36A7-BCEC34122C7C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412517" y="1183001"/>
              <a:ext cx="3587522" cy="79085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" name="Google Shape;1080;p27">
            <a:extLst>
              <a:ext uri="{FF2B5EF4-FFF2-40B4-BE49-F238E27FC236}">
                <a16:creationId xmlns:a16="http://schemas.microsoft.com/office/drawing/2014/main" id="{D85EB0CA-9E3F-5857-AC25-C890DE4028F8}"/>
              </a:ext>
            </a:extLst>
          </p:cNvPr>
          <p:cNvGrpSpPr/>
          <p:nvPr/>
        </p:nvGrpSpPr>
        <p:grpSpPr>
          <a:xfrm>
            <a:off x="5670588" y="4054504"/>
            <a:ext cx="5864200" cy="2171561"/>
            <a:chOff x="7441747" y="1183001"/>
            <a:chExt cx="9309164" cy="3447258"/>
          </a:xfrm>
        </p:grpSpPr>
        <p:sp>
          <p:nvSpPr>
            <p:cNvPr id="13" name="Google Shape;1081;p27">
              <a:extLst>
                <a:ext uri="{FF2B5EF4-FFF2-40B4-BE49-F238E27FC236}">
                  <a16:creationId xmlns:a16="http://schemas.microsoft.com/office/drawing/2014/main" id="{6E3BC09D-1FB9-DB84-EACE-B09F482F20CA}"/>
                </a:ext>
              </a:extLst>
            </p:cNvPr>
            <p:cNvSpPr/>
            <p:nvPr/>
          </p:nvSpPr>
          <p:spPr>
            <a:xfrm>
              <a:off x="7441747" y="1578427"/>
              <a:ext cx="9309164" cy="3051832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57576" rIns="115184" bIns="57576" anchor="ctr" anchorCtr="0">
              <a:no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520" dirty="0" err="1">
                  <a:latin typeface="UTM Avo" panose="02040603050506020204" pitchFamily="18"/>
                </a:rPr>
                <a:t>Đọc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trước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bài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i="1" dirty="0" err="1">
                  <a:latin typeface="UTM Avo" panose="02040603050506020204" pitchFamily="18"/>
                </a:rPr>
                <a:t>Luyện</a:t>
              </a:r>
              <a:r>
                <a:rPr lang="en-US" sz="2520" i="1" dirty="0">
                  <a:latin typeface="UTM Avo" panose="02040603050506020204" pitchFamily="18"/>
                </a:rPr>
                <a:t> </a:t>
              </a:r>
              <a:r>
                <a:rPr lang="en-US" sz="2520" i="1" dirty="0" err="1">
                  <a:latin typeface="UTM Avo" panose="02040603050506020204" pitchFamily="18"/>
                </a:rPr>
                <a:t>từ</a:t>
              </a:r>
              <a:r>
                <a:rPr lang="en-US" sz="2520" i="1" dirty="0">
                  <a:latin typeface="UTM Avo" panose="02040603050506020204" pitchFamily="18"/>
                </a:rPr>
                <a:t> </a:t>
              </a:r>
              <a:r>
                <a:rPr lang="en-US" sz="2520" i="1" dirty="0" err="1">
                  <a:latin typeface="UTM Avo" panose="02040603050506020204" pitchFamily="18"/>
                </a:rPr>
                <a:t>và</a:t>
              </a:r>
              <a:r>
                <a:rPr lang="en-US" sz="2520" i="1" dirty="0">
                  <a:latin typeface="UTM Avo" panose="02040603050506020204" pitchFamily="18"/>
                </a:rPr>
                <a:t> </a:t>
              </a:r>
              <a:r>
                <a:rPr lang="en-US" sz="2520" i="1" dirty="0" err="1">
                  <a:latin typeface="UTM Avo" panose="02040603050506020204" pitchFamily="18"/>
                </a:rPr>
                <a:t>câu</a:t>
              </a:r>
              <a:r>
                <a:rPr lang="en-US" sz="2520" i="1" dirty="0">
                  <a:latin typeface="UTM Avo" panose="02040603050506020204" pitchFamily="18"/>
                </a:rPr>
                <a:t>: Liên </a:t>
              </a:r>
              <a:r>
                <a:rPr lang="en-US" sz="2520" i="1" dirty="0" err="1">
                  <a:latin typeface="UTM Avo" panose="02040603050506020204" pitchFamily="18"/>
                </a:rPr>
                <a:t>kết</a:t>
              </a:r>
              <a:r>
                <a:rPr lang="en-US" sz="2520" i="1" dirty="0">
                  <a:latin typeface="UTM Avo" panose="02040603050506020204" pitchFamily="18"/>
                </a:rPr>
                <a:t> </a:t>
              </a:r>
              <a:r>
                <a:rPr lang="en-US" sz="2520" i="1" dirty="0" err="1">
                  <a:latin typeface="UTM Avo" panose="02040603050506020204" pitchFamily="18"/>
                </a:rPr>
                <a:t>câu</a:t>
              </a:r>
              <a:r>
                <a:rPr lang="en-US" sz="2520" i="1" dirty="0">
                  <a:latin typeface="UTM Avo" panose="02040603050506020204" pitchFamily="18"/>
                </a:rPr>
                <a:t> </a:t>
              </a:r>
              <a:r>
                <a:rPr lang="en-US" sz="2520" i="1" dirty="0" err="1">
                  <a:latin typeface="UTM Avo" panose="02040603050506020204" pitchFamily="18"/>
                </a:rPr>
                <a:t>bằng</a:t>
              </a:r>
              <a:r>
                <a:rPr lang="en-US" sz="2520" i="1" dirty="0">
                  <a:latin typeface="UTM Avo" panose="02040603050506020204" pitchFamily="18"/>
                </a:rPr>
                <a:t> </a:t>
              </a:r>
              <a:r>
                <a:rPr lang="en-US" sz="2520" i="1" dirty="0" err="1">
                  <a:latin typeface="UTM Avo" panose="02040603050506020204" pitchFamily="18"/>
                </a:rPr>
                <a:t>cách</a:t>
              </a:r>
              <a:r>
                <a:rPr lang="en-US" sz="2520" i="1" dirty="0">
                  <a:latin typeface="UTM Avo" panose="02040603050506020204" pitchFamily="18"/>
                </a:rPr>
                <a:t> </a:t>
              </a:r>
              <a:r>
                <a:rPr lang="en-US" sz="2520" i="1" dirty="0" err="1">
                  <a:latin typeface="UTM Avo" panose="02040603050506020204" pitchFamily="18"/>
                </a:rPr>
                <a:t>thay</a:t>
              </a:r>
              <a:r>
                <a:rPr lang="en-US" sz="2520" i="1" dirty="0">
                  <a:latin typeface="UTM Avo" panose="02040603050506020204" pitchFamily="18"/>
                </a:rPr>
                <a:t> </a:t>
              </a:r>
              <a:r>
                <a:rPr lang="en-US" sz="2520" i="1" dirty="0" err="1">
                  <a:latin typeface="UTM Avo" panose="02040603050506020204" pitchFamily="18"/>
                </a:rPr>
                <a:t>thế</a:t>
              </a:r>
              <a:r>
                <a:rPr lang="en-US" sz="2520" i="1" dirty="0">
                  <a:latin typeface="UTM Avo" panose="02040603050506020204" pitchFamily="18"/>
                </a:rPr>
                <a:t> </a:t>
              </a:r>
              <a:r>
                <a:rPr lang="en-US" sz="2520" i="1" dirty="0" err="1">
                  <a:latin typeface="UTM Avo" panose="02040603050506020204" pitchFamily="18"/>
                </a:rPr>
                <a:t>từ</a:t>
              </a:r>
              <a:r>
                <a:rPr lang="en-US" sz="2520" i="1" dirty="0">
                  <a:latin typeface="UTM Avo" panose="02040603050506020204" pitchFamily="18"/>
                </a:rPr>
                <a:t> </a:t>
              </a:r>
              <a:r>
                <a:rPr lang="en-US" sz="2520" i="1" dirty="0" err="1">
                  <a:latin typeface="UTM Avo" panose="02040603050506020204" pitchFamily="18"/>
                </a:rPr>
                <a:t>ngữ</a:t>
              </a:r>
              <a:r>
                <a:rPr lang="en-US" sz="2520" dirty="0">
                  <a:latin typeface="UTM Avo" panose="02040603050506020204" pitchFamily="18"/>
                </a:rPr>
                <a:t>.</a:t>
              </a:r>
              <a:endParaRPr sz="2520" i="1" dirty="0">
                <a:latin typeface="UTM Avo" panose="02040603050506020204" pitchFamily="18"/>
              </a:endParaRPr>
            </a:p>
          </p:txBody>
        </p:sp>
        <p:pic>
          <p:nvPicPr>
            <p:cNvPr id="14" name="Google Shape;1082;p27">
              <a:extLst>
                <a:ext uri="{FF2B5EF4-FFF2-40B4-BE49-F238E27FC236}">
                  <a16:creationId xmlns:a16="http://schemas.microsoft.com/office/drawing/2014/main" id="{C3823D5A-29E8-44A4-CC9D-E4DCEDB9DB3E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412517" y="1183001"/>
              <a:ext cx="3587522" cy="79085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" name="Freeform 4">
            <a:extLst>
              <a:ext uri="{FF2B5EF4-FFF2-40B4-BE49-F238E27FC236}">
                <a16:creationId xmlns:a16="http://schemas.microsoft.com/office/drawing/2014/main" id="{7CA05685-6EEB-C19B-F8E0-459826847F14}"/>
              </a:ext>
            </a:extLst>
          </p:cNvPr>
          <p:cNvSpPr/>
          <p:nvPr/>
        </p:nvSpPr>
        <p:spPr>
          <a:xfrm>
            <a:off x="374383" y="2474984"/>
            <a:ext cx="4862698" cy="2941932"/>
          </a:xfrm>
          <a:custGeom>
            <a:avLst/>
            <a:gdLst/>
            <a:ahLst/>
            <a:cxnLst/>
            <a:rect l="l" t="t" r="r" b="b"/>
            <a:pathLst>
              <a:path w="4862698" h="2941932">
                <a:moveTo>
                  <a:pt x="0" y="0"/>
                </a:moveTo>
                <a:lnTo>
                  <a:pt x="4862698" y="0"/>
                </a:lnTo>
                <a:lnTo>
                  <a:pt x="4862698" y="2941933"/>
                </a:lnTo>
                <a:lnTo>
                  <a:pt x="0" y="29419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867265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qr cod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0C2D6A12-42FC-6EEB-211F-6EFE707163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</TotalTime>
  <Words>1382</Words>
  <Application>Microsoft Office PowerPoint</Application>
  <PresentationFormat>Widescreen</PresentationFormat>
  <Paragraphs>115</Paragraphs>
  <Slides>35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2" baseType="lpstr">
      <vt:lpstr>Calibri</vt:lpstr>
      <vt:lpstr>Courier New</vt:lpstr>
      <vt:lpstr>Aptos</vt:lpstr>
      <vt:lpstr>UTM Avo</vt:lpstr>
      <vt:lpstr>Times New Roman</vt:lpstr>
      <vt:lpstr>Arial</vt:lpstr>
      <vt:lpstr>2_Office Theme</vt:lpstr>
      <vt:lpstr>Tuần 30 Bài đọc 2: Vinh danh nước Việt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Monkey</cp:lastModifiedBy>
  <cp:revision>126</cp:revision>
  <dcterms:created xsi:type="dcterms:W3CDTF">2023-10-19T01:39:18Z</dcterms:created>
  <dcterms:modified xsi:type="dcterms:W3CDTF">2025-03-10T03:21:34Z</dcterms:modified>
</cp:coreProperties>
</file>