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8" r:id="rId5"/>
    <p:sldId id="340" r:id="rId6"/>
    <p:sldId id="259" r:id="rId7"/>
    <p:sldId id="260" r:id="rId8"/>
    <p:sldId id="269" r:id="rId9"/>
    <p:sldId id="270" r:id="rId10"/>
    <p:sldId id="341" r:id="rId11"/>
    <p:sldId id="342" r:id="rId12"/>
    <p:sldId id="350" r:id="rId13"/>
    <p:sldId id="351" r:id="rId14"/>
    <p:sldId id="343" r:id="rId15"/>
    <p:sldId id="344" r:id="rId16"/>
    <p:sldId id="345" r:id="rId17"/>
    <p:sldId id="352" r:id="rId18"/>
    <p:sldId id="271" r:id="rId19"/>
    <p:sldId id="272" r:id="rId20"/>
    <p:sldId id="346" r:id="rId21"/>
    <p:sldId id="347" r:id="rId22"/>
    <p:sldId id="348" r:id="rId23"/>
    <p:sldId id="353" r:id="rId24"/>
    <p:sldId id="349" r:id="rId25"/>
    <p:sldId id="354" r:id="rId26"/>
    <p:sldId id="261" r:id="rId27"/>
    <p:sldId id="375" r:id="rId28"/>
    <p:sldId id="370" r:id="rId29"/>
    <p:sldId id="377" r:id="rId30"/>
    <p:sldId id="378" r:id="rId31"/>
    <p:sldId id="379" r:id="rId32"/>
    <p:sldId id="380" r:id="rId33"/>
    <p:sldId id="381" r:id="rId34"/>
    <p:sldId id="266" r:id="rId35"/>
    <p:sldId id="704" r:id="rId36"/>
    <p:sldId id="267" r:id="rId37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QNYjlZ1pvhJ/ScxwfOAeHqMY8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08" d="100"/>
          <a:sy n="108" d="100"/>
        </p:scale>
        <p:origin x="630" y="15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21CB3A3-760A-1ACC-A7C0-5FF1FDB96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231C9F25-B760-8295-4394-1DA8B1F474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82A199B2-64C8-9249-C3F8-FF8DC31B28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7485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F651244-1185-05F1-A5EE-A1E273E79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BE9DC10D-D266-6581-B078-F2BE247B1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DA734EC5-171A-1B2B-3C8E-A623D28069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975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D25B5EDE-87C7-B92C-E24A-DE45EF391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875C1332-29E6-D6DA-7889-A225857D9C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70C2CBDC-76ED-C301-AEFB-C5B68DA608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5432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8F5503B-4B2C-8CD8-8448-7F524221B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8A4C026C-A50D-339E-D0AF-E698B44D57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1ED03AD1-7618-43F1-AFAE-DACCEADBD9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135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CD5BAE3-CE76-32C0-CE8A-441637F43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A4E25AC4-4D0B-3590-7DF4-BD3D813FA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FBA923D1-3E7D-E6CC-1080-DF31A65783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2520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E8BCC6A7-0026-A808-C103-5BEB8D8DF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E51D72BF-0E5E-818F-056A-98E009BE02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DC524CBD-19FA-C95F-641A-F0B32674F3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5669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C0E2693-7A3F-31D1-E5CA-AD5724948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F5D99120-F39E-62BD-760B-0248B3F996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482D7FCA-B76E-E740-A0A2-ADE9BAABC2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6785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4566090-B72C-2D35-BCBC-4744EBD16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8D0E55BE-9EEF-DFB0-8CBE-6918FA2FC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0D64B213-B31D-9012-055C-B42F3D41BD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3745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440F42B-6323-E5B6-09D0-2DEBEC4A4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CE13794B-ED30-5F2F-D8C1-169986B3D6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047AB791-329F-3448-C014-6C8E070D54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9704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1BBB39A-A853-A1AD-555E-9ABB635AF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6B6790D3-E1CD-82B0-3A56-E5D09E5CB5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12CCCD12-3516-CC48-0EDE-EE14D8F249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95343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4054BF6-1E62-8FFF-AEB4-C8C40C851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26DD8D37-4E07-F3B8-817C-CDEAFBF48A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7D9250C8-1976-C243-686D-14D6CDD05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7826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021F2C9-2BE0-B7B6-44DB-45E2C2851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BB1795D1-256F-E3D7-3F63-10A61F947F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B162386A-3738-C9F3-0308-24B529E807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9653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1E799D7-AEBB-79B0-B41B-AD33FE274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2F511DF8-055C-85BA-B4F1-64FABE64DC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39435F43-8002-C713-02FF-E6895505C6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896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46C33E3-2DA1-6550-2828-C9F4DACC3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B6F98CFC-A518-4DF7-F33E-0A9C8C71C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D0D9F4E7-AD14-F34D-A69F-7D15A92DAB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2867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6152E77-E408-2AD4-0208-FF3D464CB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00F743EE-E65B-569C-95DD-9EEECA8271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D2C2AC68-FA53-DE84-0297-C25FBAF19D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8928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F3A8B05-592B-BAF9-9228-438752CE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B82C1D89-2B43-3D8D-F3F1-853985C8BF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313E7A44-A2F5-603D-F27C-C7DA677785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18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29BCF82-E661-1F15-4D6D-5E40B84D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B90AE3B3-BB4D-D1BD-AA12-830C58F822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B42C1EB7-C774-65A7-C7C6-BA763C54EB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7543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D14D95A0-102C-6282-FAEB-39A1638FB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9889147B-8D7D-05C4-6D5E-D5B12208E4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D77CA517-6823-6D8D-BBB9-954DC4ED7B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52387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26F82D85-F2E6-68E3-30A2-1D952AB82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>
            <a:extLst>
              <a:ext uri="{FF2B5EF4-FFF2-40B4-BE49-F238E27FC236}">
                <a16:creationId xmlns:a16="http://schemas.microsoft.com/office/drawing/2014/main" id="{FAAD6F3C-9458-AA30-B838-92946059C6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>
            <a:extLst>
              <a:ext uri="{FF2B5EF4-FFF2-40B4-BE49-F238E27FC236}">
                <a16:creationId xmlns:a16="http://schemas.microsoft.com/office/drawing/2014/main" id="{AF923F79-206C-0FBE-8F45-E25109207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8026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Google Shape;3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Google Shape;6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Google Shape;7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Google Shape;7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2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7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8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189B9457-5561-4B17-B798-D34FCDF00C0E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4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khoa-hoc-5/1/683/8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eb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khoa-hoc-5/1/683/84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8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8.jp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jpg"/><Relationship Id="rId7" Type="http://schemas.openxmlformats.org/officeDocument/2006/relationships/image" Target="../media/image22.sv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35.png"/><Relationship Id="rId5" Type="http://schemas.openxmlformats.org/officeDocument/2006/relationships/image" Target="../media/image20.svg"/><Relationship Id="rId10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8.jp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khoa-hoc-5/1/683/84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/>
        </p:nvSpPr>
        <p:spPr>
          <a:xfrm>
            <a:off x="9048750" y="195308"/>
            <a:ext cx="31432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ea"/>
                <a:sym typeface="+mn-lt"/>
              </a:rPr>
              <a:t>Khoa học 5</a:t>
            </a:r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0" y="3276600"/>
            <a:ext cx="121920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vi-VN" sz="5200" b="1" i="0" u="none" strike="noStrike" cap="non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Bài 18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lang="vi-VN" sz="5200" b="1" i="0" u="none" strike="noStrike" cap="non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Phòng tránh bị xâm hại (Tiết 1)</a:t>
            </a:r>
            <a:endParaRPr sz="5200" b="1" i="0" u="none" strike="noStrike" cap="none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628" y="968634"/>
            <a:ext cx="12192000" cy="24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Chủ đề 5</a:t>
            </a:r>
            <a:endParaRPr lang="en-US" sz="5200" b="1" i="0" u="none" strike="noStrike" cap="none" dirty="0">
              <a:solidFill>
                <a:srgbClr val="002060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+mn-lt"/>
                <a:ea typeface="+mn-ea"/>
                <a:cs typeface="+mn-ea"/>
                <a:sym typeface="+mn-lt"/>
              </a:rPr>
              <a:t>Con người và sức khoẻ</a:t>
            </a:r>
            <a:endParaRPr lang="vi-VN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6">
            <a:hlinkClick r:id="rId4"/>
            <a:extLst>
              <a:ext uri="{FF2B5EF4-FFF2-40B4-BE49-F238E27FC236}">
                <a16:creationId xmlns:a16="http://schemas.microsoft.com/office/drawing/2014/main" id="{B932D461-E663-5E38-AA26-5E02397158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328AFEC6-E9AD-92F9-1CB5-AF2ADD4C7B46}"/>
              </a:ext>
            </a:extLst>
          </p:cNvPr>
          <p:cNvSpPr/>
          <p:nvPr/>
        </p:nvSpPr>
        <p:spPr>
          <a:xfrm rot="511762">
            <a:off x="9965087" y="4549338"/>
            <a:ext cx="1896069" cy="1965688"/>
          </a:xfrm>
          <a:custGeom>
            <a:avLst/>
            <a:gdLst/>
            <a:ahLst/>
            <a:cxnLst/>
            <a:rect l="l" t="t" r="r" b="b"/>
            <a:pathLst>
              <a:path w="2844104" h="2948532">
                <a:moveTo>
                  <a:pt x="0" y="0"/>
                </a:moveTo>
                <a:lnTo>
                  <a:pt x="2844104" y="0"/>
                </a:lnTo>
                <a:lnTo>
                  <a:pt x="2844104" y="2948531"/>
                </a:lnTo>
                <a:lnTo>
                  <a:pt x="0" y="29485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639C66-FDEC-4499-F78A-72FF382BDB98}"/>
              </a:ext>
            </a:extLst>
          </p:cNvPr>
          <p:cNvSpPr txBox="1"/>
          <p:nvPr/>
        </p:nvSpPr>
        <p:spPr>
          <a:xfrm>
            <a:off x="1962701" y="1676400"/>
            <a:ext cx="826659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hình ảnh dưới đây và</a:t>
            </a:r>
            <a:r>
              <a:rPr lang="nl-NL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kể</a:t>
            </a: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về</a:t>
            </a:r>
            <a:r>
              <a:rPr lang="nl-NL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tình huống không an toàn mà em đã trải qua hoặc em biết.</a:t>
            </a:r>
            <a:endParaRPr lang="vi-VN" sz="24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090D02-E3AD-32FF-5E9E-2763716AF2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09"/>
          <a:stretch/>
        </p:blipFill>
        <p:spPr>
          <a:xfrm>
            <a:off x="3022599" y="2895600"/>
            <a:ext cx="6146800" cy="35279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>
          <a:extLst>
            <a:ext uri="{FF2B5EF4-FFF2-40B4-BE49-F238E27FC236}">
              <a16:creationId xmlns:a16="http://schemas.microsoft.com/office/drawing/2014/main" id="{FD9B2B6B-6BD8-8651-AD00-E3C996ECF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79BB09-0E65-F2D9-0364-B13FA3BD7D5F}"/>
              </a:ext>
            </a:extLst>
          </p:cNvPr>
          <p:cNvSpPr txBox="1"/>
          <p:nvPr/>
        </p:nvSpPr>
        <p:spPr>
          <a:xfrm>
            <a:off x="1962701" y="2209800"/>
            <a:ext cx="8266597" cy="279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Chọn một trong các cảm giác dưới đây và chia sẻ với các bạn về tình huống khiến em có những cảm giác đó.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Vui, phấn khởi; Buồn, lo lắng, giận, bực tức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Tôn trọng; Coi thường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6CBA90C-3868-353F-6EA6-93205BAA07E1}"/>
              </a:ext>
            </a:extLst>
          </p:cNvPr>
          <p:cNvSpPr/>
          <p:nvPr/>
        </p:nvSpPr>
        <p:spPr>
          <a:xfrm rot="511762">
            <a:off x="9965087" y="4549338"/>
            <a:ext cx="1896069" cy="1965688"/>
          </a:xfrm>
          <a:custGeom>
            <a:avLst/>
            <a:gdLst/>
            <a:ahLst/>
            <a:cxnLst/>
            <a:rect l="l" t="t" r="r" b="b"/>
            <a:pathLst>
              <a:path w="2844104" h="2948532">
                <a:moveTo>
                  <a:pt x="0" y="0"/>
                </a:moveTo>
                <a:lnTo>
                  <a:pt x="2844104" y="0"/>
                </a:lnTo>
                <a:lnTo>
                  <a:pt x="2844104" y="2948531"/>
                </a:lnTo>
                <a:lnTo>
                  <a:pt x="0" y="29485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2229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12;p6">
            <a:hlinkClick r:id="rId4"/>
            <a:extLst>
              <a:ext uri="{FF2B5EF4-FFF2-40B4-BE49-F238E27FC236}">
                <a16:creationId xmlns:a16="http://schemas.microsoft.com/office/drawing/2014/main" id="{3EF28171-51FD-6F20-2930-87E6C5F288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4928889-FD7A-42E7-3AE8-E9FB55FB0019}"/>
              </a:ext>
            </a:extLst>
          </p:cNvPr>
          <p:cNvSpPr/>
          <p:nvPr/>
        </p:nvSpPr>
        <p:spPr>
          <a:xfrm rot="11040138" flipH="1">
            <a:off x="3083345" y="817206"/>
            <a:ext cx="9219297" cy="6050163"/>
          </a:xfrm>
          <a:custGeom>
            <a:avLst/>
            <a:gdLst/>
            <a:ahLst/>
            <a:cxnLst/>
            <a:rect l="l" t="t" r="r" b="b"/>
            <a:pathLst>
              <a:path w="18380434" h="12062160">
                <a:moveTo>
                  <a:pt x="18380434" y="0"/>
                </a:moveTo>
                <a:lnTo>
                  <a:pt x="0" y="0"/>
                </a:lnTo>
                <a:lnTo>
                  <a:pt x="0" y="12062160"/>
                </a:lnTo>
                <a:lnTo>
                  <a:pt x="18380434" y="12062160"/>
                </a:lnTo>
                <a:lnTo>
                  <a:pt x="183804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E0B16E30-462B-A72F-9D72-21BB7DAF8816}"/>
              </a:ext>
            </a:extLst>
          </p:cNvPr>
          <p:cNvGrpSpPr/>
          <p:nvPr/>
        </p:nvGrpSpPr>
        <p:grpSpPr>
          <a:xfrm>
            <a:off x="224032" y="2325478"/>
            <a:ext cx="3497580" cy="3497580"/>
            <a:chOff x="0" y="0"/>
            <a:chExt cx="12700000" cy="12700000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1EE94502-F7B7-BD16-2EEA-D73C99E79F1C}"/>
                </a:ext>
              </a:extLst>
            </p:cNvPr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6"/>
              <a:stretch>
                <a:fillRect l="-15948" r="-23363"/>
              </a:stretch>
            </a:blipFill>
            <a:ln w="180975" cap="sq">
              <a:solidFill>
                <a:srgbClr val="F8D35E"/>
              </a:solidFill>
              <a:prstDash val="solid"/>
              <a:miter/>
            </a:ln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Freeform 5">
            <a:extLst>
              <a:ext uri="{FF2B5EF4-FFF2-40B4-BE49-F238E27FC236}">
                <a16:creationId xmlns:a16="http://schemas.microsoft.com/office/drawing/2014/main" id="{C85BCE25-4F9A-D1E0-3A8A-8758C71EA46E}"/>
              </a:ext>
            </a:extLst>
          </p:cNvPr>
          <p:cNvSpPr/>
          <p:nvPr/>
        </p:nvSpPr>
        <p:spPr>
          <a:xfrm rot="-2331782">
            <a:off x="101943" y="1534110"/>
            <a:ext cx="1330530" cy="1355954"/>
          </a:xfrm>
          <a:custGeom>
            <a:avLst/>
            <a:gdLst/>
            <a:ahLst/>
            <a:cxnLst/>
            <a:rect l="l" t="t" r="r" b="b"/>
            <a:pathLst>
              <a:path w="1995795" h="2033931">
                <a:moveTo>
                  <a:pt x="0" y="0"/>
                </a:moveTo>
                <a:lnTo>
                  <a:pt x="1995796" y="0"/>
                </a:lnTo>
                <a:lnTo>
                  <a:pt x="1995796" y="2033931"/>
                </a:lnTo>
                <a:lnTo>
                  <a:pt x="0" y="20339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EFE5A258-8D28-E489-9EAF-BADD52616808}"/>
              </a:ext>
            </a:extLst>
          </p:cNvPr>
          <p:cNvSpPr/>
          <p:nvPr/>
        </p:nvSpPr>
        <p:spPr>
          <a:xfrm>
            <a:off x="1713008" y="1862608"/>
            <a:ext cx="908382" cy="925740"/>
          </a:xfrm>
          <a:custGeom>
            <a:avLst/>
            <a:gdLst/>
            <a:ahLst/>
            <a:cxnLst/>
            <a:rect l="l" t="t" r="r" b="b"/>
            <a:pathLst>
              <a:path w="1362573" h="1388610">
                <a:moveTo>
                  <a:pt x="0" y="0"/>
                </a:moveTo>
                <a:lnTo>
                  <a:pt x="1362574" y="0"/>
                </a:lnTo>
                <a:lnTo>
                  <a:pt x="1362574" y="1388610"/>
                </a:lnTo>
                <a:lnTo>
                  <a:pt x="0" y="13886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ACA97A6-FDA9-B961-BE81-FB513343DC52}"/>
              </a:ext>
            </a:extLst>
          </p:cNvPr>
          <p:cNvSpPr/>
          <p:nvPr/>
        </p:nvSpPr>
        <p:spPr>
          <a:xfrm rot="-1455053">
            <a:off x="231606" y="5532408"/>
            <a:ext cx="908382" cy="925740"/>
          </a:xfrm>
          <a:custGeom>
            <a:avLst/>
            <a:gdLst/>
            <a:ahLst/>
            <a:cxnLst/>
            <a:rect l="l" t="t" r="r" b="b"/>
            <a:pathLst>
              <a:path w="1362573" h="1388610">
                <a:moveTo>
                  <a:pt x="0" y="0"/>
                </a:moveTo>
                <a:lnTo>
                  <a:pt x="1362574" y="0"/>
                </a:lnTo>
                <a:lnTo>
                  <a:pt x="1362574" y="1388610"/>
                </a:lnTo>
                <a:lnTo>
                  <a:pt x="0" y="13886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EA672814-33BE-5353-6C60-B0646C43A93B}"/>
              </a:ext>
            </a:extLst>
          </p:cNvPr>
          <p:cNvSpPr/>
          <p:nvPr/>
        </p:nvSpPr>
        <p:spPr>
          <a:xfrm>
            <a:off x="9497209" y="5042774"/>
            <a:ext cx="2681821" cy="1478354"/>
          </a:xfrm>
          <a:custGeom>
            <a:avLst/>
            <a:gdLst/>
            <a:ahLst/>
            <a:cxnLst/>
            <a:rect l="l" t="t" r="r" b="b"/>
            <a:pathLst>
              <a:path w="3462103" h="1908484">
                <a:moveTo>
                  <a:pt x="0" y="0"/>
                </a:moveTo>
                <a:lnTo>
                  <a:pt x="3462102" y="0"/>
                </a:lnTo>
                <a:lnTo>
                  <a:pt x="3462102" y="1908484"/>
                </a:lnTo>
                <a:lnTo>
                  <a:pt x="0" y="19084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6E3B0DC5-21B4-F5FD-FAAA-CE612D74F715}"/>
              </a:ext>
            </a:extLst>
          </p:cNvPr>
          <p:cNvSpPr txBox="1"/>
          <p:nvPr/>
        </p:nvSpPr>
        <p:spPr>
          <a:xfrm>
            <a:off x="4002595" y="1862608"/>
            <a:ext cx="6951316" cy="31801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nl-NL" sz="4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</a:t>
            </a:r>
            <a:r>
              <a:rPr lang="vi-VN" sz="4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4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 hiểu về cảm giác an toàn </a:t>
            </a:r>
            <a:endParaRPr lang="en-US" sz="48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DM San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BC996E6D-12A0-9794-44BD-08569B4CC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936C819-9BCE-8659-6B3D-F5A8C570A22F}"/>
              </a:ext>
            </a:extLst>
          </p:cNvPr>
          <p:cNvGrpSpPr/>
          <p:nvPr/>
        </p:nvGrpSpPr>
        <p:grpSpPr>
          <a:xfrm>
            <a:off x="803813" y="1597224"/>
            <a:ext cx="10584373" cy="4982439"/>
            <a:chOff x="0" y="0"/>
            <a:chExt cx="4181481" cy="209263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A07693B-EBDF-3B0E-54E9-D92A025570A8}"/>
                </a:ext>
              </a:extLst>
            </p:cNvPr>
            <p:cNvSpPr/>
            <p:nvPr/>
          </p:nvSpPr>
          <p:spPr>
            <a:xfrm>
              <a:off x="0" y="0"/>
              <a:ext cx="4181481" cy="2092636"/>
            </a:xfrm>
            <a:custGeom>
              <a:avLst/>
              <a:gdLst/>
              <a:ahLst/>
              <a:cxnLst/>
              <a:rect l="l" t="t" r="r" b="b"/>
              <a:pathLst>
                <a:path w="4181481" h="2092636">
                  <a:moveTo>
                    <a:pt x="0" y="0"/>
                  </a:moveTo>
                  <a:lnTo>
                    <a:pt x="4181481" y="0"/>
                  </a:lnTo>
                  <a:lnTo>
                    <a:pt x="4181481" y="2092636"/>
                  </a:lnTo>
                  <a:lnTo>
                    <a:pt x="0" y="209263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C1CE9A"/>
              </a:solidFill>
              <a:prstDash val="lgDash"/>
              <a:miter/>
            </a:ln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DE230B-513B-971E-1322-03F5F3B254BE}"/>
                </a:ext>
              </a:extLst>
            </p:cNvPr>
            <p:cNvSpPr txBox="1"/>
            <p:nvPr/>
          </p:nvSpPr>
          <p:spPr>
            <a:xfrm>
              <a:off x="0" y="-38100"/>
              <a:ext cx="4181481" cy="21307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539">
                <a:lnSpc>
                  <a:spcPts val="1773"/>
                </a:lnSpc>
                <a:buClrTx/>
                <a:buFontTx/>
                <a:buNone/>
              </a:pPr>
              <a:endParaRPr sz="8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300DF7DD-5CBF-8E10-A9D4-09238DEC659E}"/>
              </a:ext>
            </a:extLst>
          </p:cNvPr>
          <p:cNvSpPr/>
          <p:nvPr/>
        </p:nvSpPr>
        <p:spPr>
          <a:xfrm flipH="1">
            <a:off x="673676" y="1503778"/>
            <a:ext cx="875087" cy="558465"/>
          </a:xfrm>
          <a:custGeom>
            <a:avLst/>
            <a:gdLst/>
            <a:ahLst/>
            <a:cxnLst/>
            <a:rect l="l" t="t" r="r" b="b"/>
            <a:pathLst>
              <a:path w="1312631" h="837697">
                <a:moveTo>
                  <a:pt x="1312631" y="0"/>
                </a:moveTo>
                <a:lnTo>
                  <a:pt x="0" y="0"/>
                </a:lnTo>
                <a:lnTo>
                  <a:pt x="0" y="837697"/>
                </a:lnTo>
                <a:lnTo>
                  <a:pt x="1312631" y="837697"/>
                </a:lnTo>
                <a:lnTo>
                  <a:pt x="13126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14ECCFE-2020-23C6-FB1D-233EF861114E}"/>
              </a:ext>
            </a:extLst>
          </p:cNvPr>
          <p:cNvSpPr/>
          <p:nvPr/>
        </p:nvSpPr>
        <p:spPr>
          <a:xfrm>
            <a:off x="233844" y="2144277"/>
            <a:ext cx="1054549" cy="672994"/>
          </a:xfrm>
          <a:custGeom>
            <a:avLst/>
            <a:gdLst/>
            <a:ahLst/>
            <a:cxnLst/>
            <a:rect l="l" t="t" r="r" b="b"/>
            <a:pathLst>
              <a:path w="1581824" h="1009491">
                <a:moveTo>
                  <a:pt x="0" y="0"/>
                </a:moveTo>
                <a:lnTo>
                  <a:pt x="1581824" y="0"/>
                </a:lnTo>
                <a:lnTo>
                  <a:pt x="1581824" y="1009491"/>
                </a:lnTo>
                <a:lnTo>
                  <a:pt x="0" y="1009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id="{61527AE6-5A11-BBF0-4BA2-0F18FEBBB3FD}"/>
              </a:ext>
            </a:extLst>
          </p:cNvPr>
          <p:cNvSpPr/>
          <p:nvPr/>
        </p:nvSpPr>
        <p:spPr>
          <a:xfrm>
            <a:off x="10508186" y="6033970"/>
            <a:ext cx="1195976" cy="763250"/>
          </a:xfrm>
          <a:custGeom>
            <a:avLst/>
            <a:gdLst/>
            <a:ahLst/>
            <a:cxnLst/>
            <a:rect l="l" t="t" r="r" b="b"/>
            <a:pathLst>
              <a:path w="1793964" h="1144875">
                <a:moveTo>
                  <a:pt x="0" y="0"/>
                </a:moveTo>
                <a:lnTo>
                  <a:pt x="1793964" y="0"/>
                </a:lnTo>
                <a:lnTo>
                  <a:pt x="1793964" y="1144875"/>
                </a:lnTo>
                <a:lnTo>
                  <a:pt x="0" y="1144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9FAB64A9-75C3-AF07-1EA7-8969BEE27DC6}"/>
              </a:ext>
            </a:extLst>
          </p:cNvPr>
          <p:cNvSpPr txBox="1"/>
          <p:nvPr/>
        </p:nvSpPr>
        <p:spPr>
          <a:xfrm>
            <a:off x="3464120" y="1783010"/>
            <a:ext cx="5263757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Black Mango Semi-Bold"/>
              </a:rPr>
              <a:t>THẢO LUẬN NHÓM ĐÔI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00D5F2-038D-94FB-B4D5-A0B1771D2C16}"/>
              </a:ext>
            </a:extLst>
          </p:cNvPr>
          <p:cNvSpPr txBox="1"/>
          <p:nvPr/>
        </p:nvSpPr>
        <p:spPr>
          <a:xfrm>
            <a:off x="1088258" y="3069614"/>
            <a:ext cx="5279555" cy="3345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 sát và đọc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trong </a:t>
            </a:r>
            <a:r>
              <a:rPr lang="vi-VN" sz="2400" b="1" kern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nl-NL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ình 1 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SGK tr.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83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để hoàn thành yêu cầu: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toàn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toàn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71F76485-4695-9729-5861-3C0124198CEC}"/>
              </a:ext>
            </a:extLst>
          </p:cNvPr>
          <p:cNvSpPr/>
          <p:nvPr/>
        </p:nvSpPr>
        <p:spPr>
          <a:xfrm>
            <a:off x="6458965" y="2739812"/>
            <a:ext cx="4623141" cy="3317104"/>
          </a:xfrm>
          <a:custGeom>
            <a:avLst/>
            <a:gdLst/>
            <a:ahLst/>
            <a:cxnLst/>
            <a:rect l="l" t="t" r="r" b="b"/>
            <a:pathLst>
              <a:path w="2778425" h="1993520">
                <a:moveTo>
                  <a:pt x="0" y="0"/>
                </a:moveTo>
                <a:lnTo>
                  <a:pt x="2778425" y="0"/>
                </a:lnTo>
                <a:lnTo>
                  <a:pt x="2778425" y="1993520"/>
                </a:lnTo>
                <a:lnTo>
                  <a:pt x="0" y="19935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F8901857-A340-B45E-D4B0-7D77C2D62B9E}"/>
              </a:ext>
            </a:extLst>
          </p:cNvPr>
          <p:cNvSpPr/>
          <p:nvPr/>
        </p:nvSpPr>
        <p:spPr>
          <a:xfrm>
            <a:off x="3212936" y="2530684"/>
            <a:ext cx="1030198" cy="642130"/>
          </a:xfrm>
          <a:custGeom>
            <a:avLst/>
            <a:gdLst/>
            <a:ahLst/>
            <a:cxnLst/>
            <a:rect l="l" t="t" r="r" b="b"/>
            <a:pathLst>
              <a:path w="3120758" h="2023291">
                <a:moveTo>
                  <a:pt x="0" y="0"/>
                </a:moveTo>
                <a:lnTo>
                  <a:pt x="3120758" y="0"/>
                </a:lnTo>
                <a:lnTo>
                  <a:pt x="3120758" y="2023291"/>
                </a:lnTo>
                <a:lnTo>
                  <a:pt x="0" y="20232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en-US" sz="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3206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/>
      <p:bldP spid="16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C9DFAE98-6B5E-A3C6-1600-D9264E3B6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D2443D-AC90-9715-140A-0F98F6C0E9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76"/>
          <a:stretch/>
        </p:blipFill>
        <p:spPr>
          <a:xfrm>
            <a:off x="1830550" y="1600199"/>
            <a:ext cx="8527182" cy="41111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A20C2FE-6366-D136-359D-AC8AEA3EB68B}"/>
              </a:ext>
            </a:extLst>
          </p:cNvPr>
          <p:cNvGrpSpPr/>
          <p:nvPr/>
        </p:nvGrpSpPr>
        <p:grpSpPr>
          <a:xfrm>
            <a:off x="6553058" y="5569142"/>
            <a:ext cx="3681221" cy="763616"/>
            <a:chOff x="2195459" y="7581899"/>
            <a:chExt cx="7302092" cy="1514713"/>
          </a:xfrm>
        </p:grpSpPr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063A6525-60C3-1409-C5F0-E001EA626142}"/>
                </a:ext>
              </a:extLst>
            </p:cNvPr>
            <p:cNvSpPr/>
            <p:nvPr/>
          </p:nvSpPr>
          <p:spPr>
            <a:xfrm>
              <a:off x="2195459" y="7581899"/>
              <a:ext cx="1240172" cy="1514713"/>
            </a:xfrm>
            <a:custGeom>
              <a:avLst/>
              <a:gdLst/>
              <a:ahLst/>
              <a:cxnLst/>
              <a:rect l="l" t="t" r="r" b="b"/>
              <a:pathLst>
                <a:path w="1508304" h="1842203">
                  <a:moveTo>
                    <a:pt x="0" y="0"/>
                  </a:moveTo>
                  <a:lnTo>
                    <a:pt x="1508303" y="0"/>
                  </a:lnTo>
                  <a:lnTo>
                    <a:pt x="1508303" y="1842203"/>
                  </a:lnTo>
                  <a:lnTo>
                    <a:pt x="0" y="1842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2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3B383163-3D0C-977C-70F8-E50F93C351DA}"/>
                </a:ext>
              </a:extLst>
            </p:cNvPr>
            <p:cNvSpPr txBox="1"/>
            <p:nvPr/>
          </p:nvSpPr>
          <p:spPr>
            <a:xfrm>
              <a:off x="3435631" y="7898778"/>
              <a:ext cx="6061920" cy="9432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an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toàn</a:t>
              </a:r>
              <a:endParaRPr lang="en-US" sz="2400" kern="1200" dirty="0">
                <a:solidFill>
                  <a:srgbClr val="65503D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92CBA6-6AA6-AC54-2F34-E2B0642390DA}"/>
              </a:ext>
            </a:extLst>
          </p:cNvPr>
          <p:cNvGrpSpPr/>
          <p:nvPr/>
        </p:nvGrpSpPr>
        <p:grpSpPr>
          <a:xfrm>
            <a:off x="1361296" y="5569142"/>
            <a:ext cx="4732845" cy="763616"/>
            <a:chOff x="9466478" y="7558132"/>
            <a:chExt cx="9388101" cy="1514713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DB3CFA9B-DD93-A295-5681-CE79350844BA}"/>
                </a:ext>
              </a:extLst>
            </p:cNvPr>
            <p:cNvSpPr/>
            <p:nvPr/>
          </p:nvSpPr>
          <p:spPr>
            <a:xfrm>
              <a:off x="9466478" y="7558132"/>
              <a:ext cx="1240172" cy="1514713"/>
            </a:xfrm>
            <a:custGeom>
              <a:avLst/>
              <a:gdLst/>
              <a:ahLst/>
              <a:cxnLst/>
              <a:rect l="l" t="t" r="r" b="b"/>
              <a:pathLst>
                <a:path w="1666494" h="2057400">
                  <a:moveTo>
                    <a:pt x="0" y="0"/>
                  </a:moveTo>
                  <a:lnTo>
                    <a:pt x="1666494" y="0"/>
                  </a:lnTo>
                  <a:lnTo>
                    <a:pt x="1666494" y="2057400"/>
                  </a:lnTo>
                  <a:lnTo>
                    <a:pt x="0" y="205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2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14">
              <a:extLst>
                <a:ext uri="{FF2B5EF4-FFF2-40B4-BE49-F238E27FC236}">
                  <a16:creationId xmlns:a16="http://schemas.microsoft.com/office/drawing/2014/main" id="{738E15C0-8BAD-0A7C-B718-D97E76C327DF}"/>
                </a:ext>
              </a:extLst>
            </p:cNvPr>
            <p:cNvSpPr txBox="1"/>
            <p:nvPr/>
          </p:nvSpPr>
          <p:spPr>
            <a:xfrm>
              <a:off x="10376789" y="7875013"/>
              <a:ext cx="8477790" cy="9432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huống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không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an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toàn</a:t>
              </a:r>
              <a:endPara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Jell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829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150616E3-28D8-C56D-BB20-63300D785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19B4E7C-B3BE-E22F-F6D9-100F98EA0FD0}"/>
              </a:ext>
            </a:extLst>
          </p:cNvPr>
          <p:cNvGrpSpPr/>
          <p:nvPr/>
        </p:nvGrpSpPr>
        <p:grpSpPr>
          <a:xfrm>
            <a:off x="1279593" y="1600803"/>
            <a:ext cx="9846592" cy="1385055"/>
            <a:chOff x="2597256" y="945918"/>
            <a:chExt cx="14769888" cy="20775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27F78A-213F-54ED-3481-BFF0C24B6CF4}"/>
                </a:ext>
              </a:extLst>
            </p:cNvPr>
            <p:cNvSpPr/>
            <p:nvPr/>
          </p:nvSpPr>
          <p:spPr>
            <a:xfrm>
              <a:off x="2597256" y="1066800"/>
              <a:ext cx="13404744" cy="183582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Black Mango Semi-Bold"/>
                </a:rPr>
                <a:t>Kể thêm về một số tình huống không an toàn mà em biết. </a:t>
              </a:r>
            </a:p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Black Mango Semi-Bold"/>
                </a:rPr>
                <a:t>Nêu những biểu hiện của cơ thể em trong tình huống đó.</a:t>
              </a:r>
            </a:p>
          </p:txBody>
        </p:sp>
        <p:pic>
          <p:nvPicPr>
            <p:cNvPr id="5" name="Picture 18">
              <a:extLst>
                <a:ext uri="{FF2B5EF4-FFF2-40B4-BE49-F238E27FC236}">
                  <a16:creationId xmlns:a16="http://schemas.microsoft.com/office/drawing/2014/main" id="{8475E912-0B2E-C2C5-FE54-CC2481614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6002000" y="945918"/>
              <a:ext cx="1365144" cy="2077583"/>
            </a:xfrm>
            <a:prstGeom prst="rect">
              <a:avLst/>
            </a:prstGeom>
          </p:spPr>
        </p:pic>
      </p:grpSp>
      <p:sp>
        <p:nvSpPr>
          <p:cNvPr id="6" name="Freeform 2">
            <a:extLst>
              <a:ext uri="{FF2B5EF4-FFF2-40B4-BE49-F238E27FC236}">
                <a16:creationId xmlns:a16="http://schemas.microsoft.com/office/drawing/2014/main" id="{E4209F28-B548-3267-C9AE-E1A22CF2F20D}"/>
              </a:ext>
            </a:extLst>
          </p:cNvPr>
          <p:cNvSpPr/>
          <p:nvPr/>
        </p:nvSpPr>
        <p:spPr>
          <a:xfrm>
            <a:off x="143881" y="3340195"/>
            <a:ext cx="3046617" cy="1541080"/>
          </a:xfrm>
          <a:custGeom>
            <a:avLst/>
            <a:gdLst/>
            <a:ahLst/>
            <a:cxnLst/>
            <a:rect l="l" t="t" r="r" b="b"/>
            <a:pathLst>
              <a:path w="5709389" h="2887999">
                <a:moveTo>
                  <a:pt x="0" y="0"/>
                </a:moveTo>
                <a:lnTo>
                  <a:pt x="5709389" y="0"/>
                </a:lnTo>
                <a:lnTo>
                  <a:pt x="5709389" y="2887999"/>
                </a:lnTo>
                <a:lnTo>
                  <a:pt x="0" y="28879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57D10DAD-9423-580A-329F-4B565CB27317}"/>
              </a:ext>
            </a:extLst>
          </p:cNvPr>
          <p:cNvSpPr/>
          <p:nvPr/>
        </p:nvSpPr>
        <p:spPr>
          <a:xfrm>
            <a:off x="3332598" y="3699151"/>
            <a:ext cx="2367207" cy="2364248"/>
          </a:xfrm>
          <a:custGeom>
            <a:avLst/>
            <a:gdLst/>
            <a:ahLst/>
            <a:cxnLst/>
            <a:rect l="l" t="t" r="r" b="b"/>
            <a:pathLst>
              <a:path w="4119950" h="4114800">
                <a:moveTo>
                  <a:pt x="0" y="0"/>
                </a:moveTo>
                <a:lnTo>
                  <a:pt x="4119950" y="0"/>
                </a:lnTo>
                <a:lnTo>
                  <a:pt x="41199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B66F40CC-964F-FB8E-E663-9EC03FD2C7AF}"/>
              </a:ext>
            </a:extLst>
          </p:cNvPr>
          <p:cNvSpPr/>
          <p:nvPr/>
        </p:nvSpPr>
        <p:spPr>
          <a:xfrm>
            <a:off x="780397" y="4936688"/>
            <a:ext cx="2367208" cy="1923356"/>
          </a:xfrm>
          <a:custGeom>
            <a:avLst/>
            <a:gdLst/>
            <a:ahLst/>
            <a:cxnLst/>
            <a:rect l="l" t="t" r="r" b="b"/>
            <a:pathLst>
              <a:path w="4150412" h="3372209">
                <a:moveTo>
                  <a:pt x="0" y="0"/>
                </a:moveTo>
                <a:lnTo>
                  <a:pt x="4150411" y="0"/>
                </a:lnTo>
                <a:lnTo>
                  <a:pt x="4150411" y="3372209"/>
                </a:lnTo>
                <a:lnTo>
                  <a:pt x="0" y="33722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42B6D2E6-C7E6-8A76-4D37-6665DE8E787F}"/>
              </a:ext>
            </a:extLst>
          </p:cNvPr>
          <p:cNvSpPr/>
          <p:nvPr/>
        </p:nvSpPr>
        <p:spPr>
          <a:xfrm>
            <a:off x="6445304" y="4789925"/>
            <a:ext cx="1114997" cy="554543"/>
          </a:xfrm>
          <a:custGeom>
            <a:avLst/>
            <a:gdLst/>
            <a:ahLst/>
            <a:cxnLst/>
            <a:rect l="l" t="t" r="r" b="b"/>
            <a:pathLst>
              <a:path w="1322965" h="831814">
                <a:moveTo>
                  <a:pt x="0" y="0"/>
                </a:moveTo>
                <a:lnTo>
                  <a:pt x="1322965" y="0"/>
                </a:lnTo>
                <a:lnTo>
                  <a:pt x="1322965" y="831814"/>
                </a:lnTo>
                <a:lnTo>
                  <a:pt x="0" y="8318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AFC34B-D5E4-BDA2-6879-9AF0692868D6}"/>
              </a:ext>
            </a:extLst>
          </p:cNvPr>
          <p:cNvGrpSpPr/>
          <p:nvPr/>
        </p:nvGrpSpPr>
        <p:grpSpPr>
          <a:xfrm>
            <a:off x="8305800" y="3137555"/>
            <a:ext cx="3048000" cy="3627933"/>
            <a:chOff x="11959638" y="3626520"/>
            <a:chExt cx="4933134" cy="5871747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357BC65-BE2B-1E32-9918-882C4CBA8D76}"/>
                </a:ext>
              </a:extLst>
            </p:cNvPr>
            <p:cNvSpPr/>
            <p:nvPr/>
          </p:nvSpPr>
          <p:spPr>
            <a:xfrm>
              <a:off x="11959638" y="3626520"/>
              <a:ext cx="4933134" cy="4205498"/>
            </a:xfrm>
            <a:custGeom>
              <a:avLst/>
              <a:gdLst/>
              <a:ahLst/>
              <a:cxnLst/>
              <a:rect l="l" t="t" r="r" b="b"/>
              <a:pathLst>
                <a:path w="3999394" h="3409484">
                  <a:moveTo>
                    <a:pt x="0" y="0"/>
                  </a:moveTo>
                  <a:lnTo>
                    <a:pt x="3999394" y="0"/>
                  </a:lnTo>
                  <a:lnTo>
                    <a:pt x="3999394" y="3409483"/>
                  </a:lnTo>
                  <a:lnTo>
                    <a:pt x="0" y="3409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763819A4-2434-1071-1AB7-D254A9D7EB19}"/>
                </a:ext>
              </a:extLst>
            </p:cNvPr>
            <p:cNvSpPr txBox="1"/>
            <p:nvPr/>
          </p:nvSpPr>
          <p:spPr>
            <a:xfrm>
              <a:off x="12046704" y="7832018"/>
              <a:ext cx="4759000" cy="16662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Cảm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thấy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rất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sợ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hãi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,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tim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đập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nhanh</a:t>
              </a:r>
              <a:endPara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350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7A7276C9-107B-9817-A1E7-F969B86D1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5173FE-2B30-F17A-B5A5-D0965556DDE7}"/>
              </a:ext>
            </a:extLst>
          </p:cNvPr>
          <p:cNvGrpSpPr/>
          <p:nvPr/>
        </p:nvGrpSpPr>
        <p:grpSpPr>
          <a:xfrm>
            <a:off x="1526824" y="2051105"/>
            <a:ext cx="2895601" cy="1009809"/>
            <a:chOff x="2195459" y="7581899"/>
            <a:chExt cx="4343401" cy="1514713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F74E50C7-1FAA-C9AC-3579-0FFD3B913971}"/>
                </a:ext>
              </a:extLst>
            </p:cNvPr>
            <p:cNvSpPr/>
            <p:nvPr/>
          </p:nvSpPr>
          <p:spPr>
            <a:xfrm>
              <a:off x="2195459" y="7581899"/>
              <a:ext cx="1240172" cy="1514713"/>
            </a:xfrm>
            <a:custGeom>
              <a:avLst/>
              <a:gdLst/>
              <a:ahLst/>
              <a:cxnLst/>
              <a:rect l="l" t="t" r="r" b="b"/>
              <a:pathLst>
                <a:path w="1508304" h="1842203">
                  <a:moveTo>
                    <a:pt x="0" y="0"/>
                  </a:moveTo>
                  <a:lnTo>
                    <a:pt x="1508303" y="0"/>
                  </a:lnTo>
                  <a:lnTo>
                    <a:pt x="1508303" y="1842203"/>
                  </a:lnTo>
                  <a:lnTo>
                    <a:pt x="0" y="1842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TextBox 14">
              <a:extLst>
                <a:ext uri="{FF2B5EF4-FFF2-40B4-BE49-F238E27FC236}">
                  <a16:creationId xmlns:a16="http://schemas.microsoft.com/office/drawing/2014/main" id="{54A4E788-F186-EB77-1CDD-0F33DCB3E95B}"/>
                </a:ext>
              </a:extLst>
            </p:cNvPr>
            <p:cNvSpPr txBox="1"/>
            <p:nvPr/>
          </p:nvSpPr>
          <p:spPr>
            <a:xfrm>
              <a:off x="3350665" y="7975083"/>
              <a:ext cx="3188195" cy="727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 an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toàn</a:t>
              </a:r>
              <a:endParaRPr lang="en-US" sz="2400" b="1" kern="1200" dirty="0">
                <a:solidFill>
                  <a:srgbClr val="65503D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4DA07-03A6-E0AC-A91A-112B22A5C45B}"/>
              </a:ext>
            </a:extLst>
          </p:cNvPr>
          <p:cNvGrpSpPr/>
          <p:nvPr/>
        </p:nvGrpSpPr>
        <p:grpSpPr>
          <a:xfrm>
            <a:off x="7484395" y="2051105"/>
            <a:ext cx="4055745" cy="1009809"/>
            <a:chOff x="9406755" y="7558132"/>
            <a:chExt cx="6083618" cy="151471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28525581-034D-F186-CF95-92E1BC237C09}"/>
                </a:ext>
              </a:extLst>
            </p:cNvPr>
            <p:cNvSpPr/>
            <p:nvPr/>
          </p:nvSpPr>
          <p:spPr>
            <a:xfrm>
              <a:off x="9406755" y="7558132"/>
              <a:ext cx="1240172" cy="1514713"/>
            </a:xfrm>
            <a:custGeom>
              <a:avLst/>
              <a:gdLst/>
              <a:ahLst/>
              <a:cxnLst/>
              <a:rect l="l" t="t" r="r" b="b"/>
              <a:pathLst>
                <a:path w="1666494" h="2057400">
                  <a:moveTo>
                    <a:pt x="0" y="0"/>
                  </a:moveTo>
                  <a:lnTo>
                    <a:pt x="1666494" y="0"/>
                  </a:lnTo>
                  <a:lnTo>
                    <a:pt x="1666494" y="2057400"/>
                  </a:lnTo>
                  <a:lnTo>
                    <a:pt x="0" y="205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6F969224-B59B-55D8-A3A6-132A95127A84}"/>
                </a:ext>
              </a:extLst>
            </p:cNvPr>
            <p:cNvSpPr txBox="1"/>
            <p:nvPr/>
          </p:nvSpPr>
          <p:spPr>
            <a:xfrm>
              <a:off x="10287000" y="7959050"/>
              <a:ext cx="5203373" cy="727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an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toàn</a:t>
              </a:r>
              <a:endParaRPr lang="en-US" sz="2400" b="1" kern="1200" dirty="0">
                <a:solidFill>
                  <a:srgbClr val="65503D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3284A6-DA64-CA82-5325-655963094BAA}"/>
              </a:ext>
            </a:extLst>
          </p:cNvPr>
          <p:cNvCxnSpPr>
            <a:cxnSpLocks/>
          </p:cNvCxnSpPr>
          <p:nvPr/>
        </p:nvCxnSpPr>
        <p:spPr>
          <a:xfrm>
            <a:off x="6096000" y="1557524"/>
            <a:ext cx="0" cy="5300476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Freeform 7">
            <a:extLst>
              <a:ext uri="{FF2B5EF4-FFF2-40B4-BE49-F238E27FC236}">
                <a16:creationId xmlns:a16="http://schemas.microsoft.com/office/drawing/2014/main" id="{EE1251BD-16FC-6139-B77A-4ABACF12C36E}"/>
              </a:ext>
            </a:extLst>
          </p:cNvPr>
          <p:cNvSpPr/>
          <p:nvPr/>
        </p:nvSpPr>
        <p:spPr>
          <a:xfrm>
            <a:off x="6449929" y="3791011"/>
            <a:ext cx="2037400" cy="2874639"/>
          </a:xfrm>
          <a:custGeom>
            <a:avLst/>
            <a:gdLst/>
            <a:ahLst/>
            <a:cxnLst/>
            <a:rect l="l" t="t" r="r" b="b"/>
            <a:pathLst>
              <a:path w="2916364" h="4114800">
                <a:moveTo>
                  <a:pt x="0" y="0"/>
                </a:moveTo>
                <a:lnTo>
                  <a:pt x="2916364" y="0"/>
                </a:lnTo>
                <a:lnTo>
                  <a:pt x="29163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948DC802-3AA5-6CE3-D14E-789D27F6B44A}"/>
              </a:ext>
            </a:extLst>
          </p:cNvPr>
          <p:cNvSpPr/>
          <p:nvPr/>
        </p:nvSpPr>
        <p:spPr>
          <a:xfrm>
            <a:off x="491991" y="3675860"/>
            <a:ext cx="2482634" cy="3250585"/>
          </a:xfrm>
          <a:custGeom>
            <a:avLst/>
            <a:gdLst/>
            <a:ahLst/>
            <a:cxnLst/>
            <a:rect l="l" t="t" r="r" b="b"/>
            <a:pathLst>
              <a:path w="3723951" h="4875877">
                <a:moveTo>
                  <a:pt x="0" y="0"/>
                </a:moveTo>
                <a:lnTo>
                  <a:pt x="3723951" y="0"/>
                </a:lnTo>
                <a:lnTo>
                  <a:pt x="3723951" y="4875877"/>
                </a:lnTo>
                <a:lnTo>
                  <a:pt x="0" y="48758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EE85FCC-D059-98FC-B412-97192EEEE04D}"/>
              </a:ext>
            </a:extLst>
          </p:cNvPr>
          <p:cNvGrpSpPr/>
          <p:nvPr/>
        </p:nvGrpSpPr>
        <p:grpSpPr>
          <a:xfrm>
            <a:off x="2824287" y="3413736"/>
            <a:ext cx="2894137" cy="1814595"/>
            <a:chOff x="4233470" y="3576333"/>
            <a:chExt cx="4341206" cy="2721893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BB5E4718-7569-E939-6AB0-5268E86E7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4329089" y="3576333"/>
              <a:ext cx="4085392" cy="272189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C746BD-C8E3-979F-60D8-5D97B356F95F}"/>
                </a:ext>
              </a:extLst>
            </p:cNvPr>
            <p:cNvSpPr txBox="1"/>
            <p:nvPr/>
          </p:nvSpPr>
          <p:spPr>
            <a:xfrm>
              <a:off x="4233470" y="3969521"/>
              <a:ext cx="4341206" cy="1544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Dễ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chịu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, </a:t>
              </a:r>
            </a:p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thoải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mái</a:t>
              </a:r>
              <a:endPara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9AA9B7-0F91-468B-F946-3697064D4904}"/>
              </a:ext>
            </a:extLst>
          </p:cNvPr>
          <p:cNvGrpSpPr/>
          <p:nvPr/>
        </p:nvGrpSpPr>
        <p:grpSpPr>
          <a:xfrm>
            <a:off x="8859602" y="3305032"/>
            <a:ext cx="2947571" cy="1814595"/>
            <a:chOff x="4329089" y="3576333"/>
            <a:chExt cx="4421356" cy="2721893"/>
          </a:xfrm>
        </p:grpSpPr>
        <p:pic>
          <p:nvPicPr>
            <p:cNvPr id="17" name="Picture 7">
              <a:extLst>
                <a:ext uri="{FF2B5EF4-FFF2-40B4-BE49-F238E27FC236}">
                  <a16:creationId xmlns:a16="http://schemas.microsoft.com/office/drawing/2014/main" id="{A8DC08CC-ED8D-8E63-0046-FDCC3C80A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4329089" y="3576333"/>
              <a:ext cx="4085392" cy="2721893"/>
            </a:xfrm>
            <a:prstGeom prst="rect">
              <a:avLst/>
            </a:prstGeom>
          </p:spPr>
        </p:pic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9356026E-8AC5-9DB8-342A-0BD266840A29}"/>
                </a:ext>
              </a:extLst>
            </p:cNvPr>
            <p:cNvSpPr txBox="1"/>
            <p:nvPr/>
          </p:nvSpPr>
          <p:spPr>
            <a:xfrm>
              <a:off x="4409238" y="3969521"/>
              <a:ext cx="4341207" cy="1544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Nổi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da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gà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, </a:t>
              </a:r>
            </a:p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toát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mồ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hôi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,…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87170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9B1D0746-6BB1-A1F9-9566-F144F47DA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AEC49D-CC41-F8B7-207C-0793389F8173}"/>
              </a:ext>
            </a:extLst>
          </p:cNvPr>
          <p:cNvSpPr/>
          <p:nvPr/>
        </p:nvSpPr>
        <p:spPr>
          <a:xfrm rot="11040138" flipH="1">
            <a:off x="3083345" y="817206"/>
            <a:ext cx="9219297" cy="6050163"/>
          </a:xfrm>
          <a:custGeom>
            <a:avLst/>
            <a:gdLst/>
            <a:ahLst/>
            <a:cxnLst/>
            <a:rect l="l" t="t" r="r" b="b"/>
            <a:pathLst>
              <a:path w="18380434" h="12062160">
                <a:moveTo>
                  <a:pt x="18380434" y="0"/>
                </a:moveTo>
                <a:lnTo>
                  <a:pt x="0" y="0"/>
                </a:lnTo>
                <a:lnTo>
                  <a:pt x="0" y="12062160"/>
                </a:lnTo>
                <a:lnTo>
                  <a:pt x="18380434" y="12062160"/>
                </a:lnTo>
                <a:lnTo>
                  <a:pt x="1838043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D410D0F5-BD48-1C8F-2C1D-C085429DEC4A}"/>
              </a:ext>
            </a:extLst>
          </p:cNvPr>
          <p:cNvGrpSpPr/>
          <p:nvPr/>
        </p:nvGrpSpPr>
        <p:grpSpPr>
          <a:xfrm>
            <a:off x="224032" y="2325478"/>
            <a:ext cx="3497580" cy="3497580"/>
            <a:chOff x="0" y="0"/>
            <a:chExt cx="12700000" cy="12700000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E7EA4AC4-879F-3FE3-D753-D26533A135AC}"/>
                </a:ext>
              </a:extLst>
            </p:cNvPr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6"/>
              <a:stretch>
                <a:fillRect l="-15948" r="-23363"/>
              </a:stretch>
            </a:blipFill>
            <a:ln w="180975" cap="sq">
              <a:solidFill>
                <a:srgbClr val="F8D35E"/>
              </a:solidFill>
              <a:prstDash val="solid"/>
              <a:miter/>
            </a:ln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Freeform 5">
            <a:extLst>
              <a:ext uri="{FF2B5EF4-FFF2-40B4-BE49-F238E27FC236}">
                <a16:creationId xmlns:a16="http://schemas.microsoft.com/office/drawing/2014/main" id="{92B48454-EFFB-5BAD-7920-1473CAF423A8}"/>
              </a:ext>
            </a:extLst>
          </p:cNvPr>
          <p:cNvSpPr/>
          <p:nvPr/>
        </p:nvSpPr>
        <p:spPr>
          <a:xfrm rot="-2331782">
            <a:off x="101943" y="1534110"/>
            <a:ext cx="1330530" cy="1355954"/>
          </a:xfrm>
          <a:custGeom>
            <a:avLst/>
            <a:gdLst/>
            <a:ahLst/>
            <a:cxnLst/>
            <a:rect l="l" t="t" r="r" b="b"/>
            <a:pathLst>
              <a:path w="1995795" h="2033931">
                <a:moveTo>
                  <a:pt x="0" y="0"/>
                </a:moveTo>
                <a:lnTo>
                  <a:pt x="1995796" y="0"/>
                </a:lnTo>
                <a:lnTo>
                  <a:pt x="1995796" y="2033931"/>
                </a:lnTo>
                <a:lnTo>
                  <a:pt x="0" y="20339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45C12B2E-87AA-2D97-02E9-9C84D4558099}"/>
              </a:ext>
            </a:extLst>
          </p:cNvPr>
          <p:cNvSpPr/>
          <p:nvPr/>
        </p:nvSpPr>
        <p:spPr>
          <a:xfrm>
            <a:off x="1713008" y="1862608"/>
            <a:ext cx="908382" cy="925740"/>
          </a:xfrm>
          <a:custGeom>
            <a:avLst/>
            <a:gdLst/>
            <a:ahLst/>
            <a:cxnLst/>
            <a:rect l="l" t="t" r="r" b="b"/>
            <a:pathLst>
              <a:path w="1362573" h="1388610">
                <a:moveTo>
                  <a:pt x="0" y="0"/>
                </a:moveTo>
                <a:lnTo>
                  <a:pt x="1362574" y="0"/>
                </a:lnTo>
                <a:lnTo>
                  <a:pt x="1362574" y="1388610"/>
                </a:lnTo>
                <a:lnTo>
                  <a:pt x="0" y="13886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6DAE0F28-7D16-B4D2-0A50-D91FB771D698}"/>
              </a:ext>
            </a:extLst>
          </p:cNvPr>
          <p:cNvSpPr/>
          <p:nvPr/>
        </p:nvSpPr>
        <p:spPr>
          <a:xfrm rot="-1455053">
            <a:off x="231606" y="5532408"/>
            <a:ext cx="908382" cy="925740"/>
          </a:xfrm>
          <a:custGeom>
            <a:avLst/>
            <a:gdLst/>
            <a:ahLst/>
            <a:cxnLst/>
            <a:rect l="l" t="t" r="r" b="b"/>
            <a:pathLst>
              <a:path w="1362573" h="1388610">
                <a:moveTo>
                  <a:pt x="0" y="0"/>
                </a:moveTo>
                <a:lnTo>
                  <a:pt x="1362574" y="0"/>
                </a:lnTo>
                <a:lnTo>
                  <a:pt x="1362574" y="1388610"/>
                </a:lnTo>
                <a:lnTo>
                  <a:pt x="0" y="13886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84C3A830-D120-6155-B102-49EF2AEBA695}"/>
              </a:ext>
            </a:extLst>
          </p:cNvPr>
          <p:cNvSpPr/>
          <p:nvPr/>
        </p:nvSpPr>
        <p:spPr>
          <a:xfrm>
            <a:off x="9497209" y="5042774"/>
            <a:ext cx="2681821" cy="1478354"/>
          </a:xfrm>
          <a:custGeom>
            <a:avLst/>
            <a:gdLst/>
            <a:ahLst/>
            <a:cxnLst/>
            <a:rect l="l" t="t" r="r" b="b"/>
            <a:pathLst>
              <a:path w="3462103" h="1908484">
                <a:moveTo>
                  <a:pt x="0" y="0"/>
                </a:moveTo>
                <a:lnTo>
                  <a:pt x="3462102" y="0"/>
                </a:lnTo>
                <a:lnTo>
                  <a:pt x="3462102" y="1908484"/>
                </a:lnTo>
                <a:lnTo>
                  <a:pt x="0" y="19084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8145BE85-C268-0B4B-010F-F4F7F6B85A4B}"/>
              </a:ext>
            </a:extLst>
          </p:cNvPr>
          <p:cNvSpPr txBox="1"/>
          <p:nvPr/>
        </p:nvSpPr>
        <p:spPr>
          <a:xfrm>
            <a:off x="4020556" y="955759"/>
            <a:ext cx="6951316" cy="49464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4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4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 được an toàn, bảo vệ sự toàn vẹn của cá nhân và phản đối mọi sự xâm hại </a:t>
            </a:r>
            <a:endParaRPr lang="en-US" sz="44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8659482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A0ED7F2F-2100-7F89-94B3-24E968A1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5E4074-F4E9-00CA-57DB-809BB4CE5D76}"/>
              </a:ext>
            </a:extLst>
          </p:cNvPr>
          <p:cNvGrpSpPr/>
          <p:nvPr/>
        </p:nvGrpSpPr>
        <p:grpSpPr>
          <a:xfrm>
            <a:off x="803813" y="1597224"/>
            <a:ext cx="10584373" cy="4982439"/>
            <a:chOff x="0" y="0"/>
            <a:chExt cx="4181481" cy="209263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21B602F-8080-9D85-0B42-D7E30D9122E9}"/>
                </a:ext>
              </a:extLst>
            </p:cNvPr>
            <p:cNvSpPr/>
            <p:nvPr/>
          </p:nvSpPr>
          <p:spPr>
            <a:xfrm>
              <a:off x="0" y="0"/>
              <a:ext cx="4181481" cy="2092636"/>
            </a:xfrm>
            <a:custGeom>
              <a:avLst/>
              <a:gdLst/>
              <a:ahLst/>
              <a:cxnLst/>
              <a:rect l="l" t="t" r="r" b="b"/>
              <a:pathLst>
                <a:path w="4181481" h="2092636">
                  <a:moveTo>
                    <a:pt x="0" y="0"/>
                  </a:moveTo>
                  <a:lnTo>
                    <a:pt x="4181481" y="0"/>
                  </a:lnTo>
                  <a:lnTo>
                    <a:pt x="4181481" y="2092636"/>
                  </a:lnTo>
                  <a:lnTo>
                    <a:pt x="0" y="209263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C1CE9A"/>
              </a:solidFill>
              <a:prstDash val="lgDash"/>
              <a:miter/>
            </a:ln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1D6A3A-B6CC-4703-4808-9B5C5B5E1B51}"/>
                </a:ext>
              </a:extLst>
            </p:cNvPr>
            <p:cNvSpPr txBox="1"/>
            <p:nvPr/>
          </p:nvSpPr>
          <p:spPr>
            <a:xfrm>
              <a:off x="0" y="-38100"/>
              <a:ext cx="4181481" cy="21307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539">
                <a:lnSpc>
                  <a:spcPts val="1773"/>
                </a:lnSpc>
                <a:buClrTx/>
                <a:buFontTx/>
                <a:buNone/>
              </a:pPr>
              <a:endParaRPr sz="8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AF9BD14B-54E1-CED0-6523-837434AAF53F}"/>
              </a:ext>
            </a:extLst>
          </p:cNvPr>
          <p:cNvSpPr/>
          <p:nvPr/>
        </p:nvSpPr>
        <p:spPr>
          <a:xfrm flipH="1">
            <a:off x="673676" y="1503778"/>
            <a:ext cx="875087" cy="558465"/>
          </a:xfrm>
          <a:custGeom>
            <a:avLst/>
            <a:gdLst/>
            <a:ahLst/>
            <a:cxnLst/>
            <a:rect l="l" t="t" r="r" b="b"/>
            <a:pathLst>
              <a:path w="1312631" h="837697">
                <a:moveTo>
                  <a:pt x="1312631" y="0"/>
                </a:moveTo>
                <a:lnTo>
                  <a:pt x="0" y="0"/>
                </a:lnTo>
                <a:lnTo>
                  <a:pt x="0" y="837697"/>
                </a:lnTo>
                <a:lnTo>
                  <a:pt x="1312631" y="837697"/>
                </a:lnTo>
                <a:lnTo>
                  <a:pt x="13126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C30E01F-2DF7-2052-284D-BB5CDF9CD42B}"/>
              </a:ext>
            </a:extLst>
          </p:cNvPr>
          <p:cNvSpPr/>
          <p:nvPr/>
        </p:nvSpPr>
        <p:spPr>
          <a:xfrm>
            <a:off x="233844" y="2144277"/>
            <a:ext cx="1054549" cy="672994"/>
          </a:xfrm>
          <a:custGeom>
            <a:avLst/>
            <a:gdLst/>
            <a:ahLst/>
            <a:cxnLst/>
            <a:rect l="l" t="t" r="r" b="b"/>
            <a:pathLst>
              <a:path w="1581824" h="1009491">
                <a:moveTo>
                  <a:pt x="0" y="0"/>
                </a:moveTo>
                <a:lnTo>
                  <a:pt x="1581824" y="0"/>
                </a:lnTo>
                <a:lnTo>
                  <a:pt x="1581824" y="1009491"/>
                </a:lnTo>
                <a:lnTo>
                  <a:pt x="0" y="1009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id="{39222D93-2B8A-38EE-67BC-D99466CDB805}"/>
              </a:ext>
            </a:extLst>
          </p:cNvPr>
          <p:cNvSpPr/>
          <p:nvPr/>
        </p:nvSpPr>
        <p:spPr>
          <a:xfrm>
            <a:off x="10570198" y="1322834"/>
            <a:ext cx="1195976" cy="763250"/>
          </a:xfrm>
          <a:custGeom>
            <a:avLst/>
            <a:gdLst/>
            <a:ahLst/>
            <a:cxnLst/>
            <a:rect l="l" t="t" r="r" b="b"/>
            <a:pathLst>
              <a:path w="1793964" h="1144875">
                <a:moveTo>
                  <a:pt x="0" y="0"/>
                </a:moveTo>
                <a:lnTo>
                  <a:pt x="1793964" y="0"/>
                </a:lnTo>
                <a:lnTo>
                  <a:pt x="1793964" y="1144875"/>
                </a:lnTo>
                <a:lnTo>
                  <a:pt x="0" y="1144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D8AA7088-EFE6-E442-DEA6-126686FD9CEB}"/>
              </a:ext>
            </a:extLst>
          </p:cNvPr>
          <p:cNvSpPr txBox="1"/>
          <p:nvPr/>
        </p:nvSpPr>
        <p:spPr>
          <a:xfrm>
            <a:off x="3464120" y="1783010"/>
            <a:ext cx="5263757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Black Mango Semi-Bold"/>
              </a:rPr>
              <a:t>THẢO LUẬN NHÓM </a:t>
            </a:r>
          </a:p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Black Mango Semi-Bold"/>
              </a:rPr>
              <a:t>(4 HS)</a:t>
            </a:r>
            <a:endParaRPr lang="vi-VN" sz="2400" b="1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Black Mango Semi-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F4B31A-EEA3-3703-AE60-8064B75E2F22}"/>
              </a:ext>
            </a:extLst>
          </p:cNvPr>
          <p:cNvSpPr txBox="1"/>
          <p:nvPr/>
        </p:nvSpPr>
        <p:spPr>
          <a:xfrm>
            <a:off x="1036551" y="2729141"/>
            <a:ext cx="9784169" cy="112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  <a:buClrTx/>
              <a:buFontTx/>
              <a:buNone/>
            </a:pP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Đọc 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huống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2a, 2b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2c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tr.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84</a:t>
            </a:r>
            <a:r>
              <a:rPr lang="nl-NL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để thực hiện nhiệm vụ: </a:t>
            </a: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601C11-9E92-33AC-2277-8543C068BE74}"/>
              </a:ext>
            </a:extLst>
          </p:cNvPr>
          <p:cNvGrpSpPr/>
          <p:nvPr/>
        </p:nvGrpSpPr>
        <p:grpSpPr>
          <a:xfrm>
            <a:off x="6316687" y="3968061"/>
            <a:ext cx="4676079" cy="2530928"/>
            <a:chOff x="9525000" y="5029585"/>
            <a:chExt cx="7014119" cy="379639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A556E02-B2CD-E45E-152F-AF34787EB7B3}"/>
                </a:ext>
              </a:extLst>
            </p:cNvPr>
            <p:cNvSpPr/>
            <p:nvPr/>
          </p:nvSpPr>
          <p:spPr>
            <a:xfrm>
              <a:off x="9525000" y="5029585"/>
              <a:ext cx="7014119" cy="3796392"/>
            </a:xfrm>
            <a:custGeom>
              <a:avLst/>
              <a:gdLst/>
              <a:ahLst/>
              <a:cxnLst/>
              <a:rect l="l" t="t" r="r" b="b"/>
              <a:pathLst>
                <a:path w="7014119" h="3796392">
                  <a:moveTo>
                    <a:pt x="0" y="0"/>
                  </a:moveTo>
                  <a:lnTo>
                    <a:pt x="7014119" y="0"/>
                  </a:lnTo>
                  <a:lnTo>
                    <a:pt x="7014119" y="3796392"/>
                  </a:lnTo>
                  <a:lnTo>
                    <a:pt x="0" y="3796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2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EACBA678-2346-95C8-6C9E-7A589BA08DAA}"/>
                </a:ext>
              </a:extLst>
            </p:cNvPr>
            <p:cNvSpPr txBox="1"/>
            <p:nvPr/>
          </p:nvSpPr>
          <p:spPr>
            <a:xfrm>
              <a:off x="9864761" y="5399618"/>
              <a:ext cx="6299625" cy="23752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phản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đối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hoặc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endParaRPr lang="en-US" sz="2400" kern="1200" dirty="0">
                <a:solidFill>
                  <a:srgbClr val="FFFFFF"/>
                </a:solidFill>
                <a:latin typeface="UTM Avo" panose="02040603050506020204" pitchFamily="18" charset="0"/>
                <a:ea typeface="Glacial Indifference"/>
                <a:cs typeface="Arial" panose="020B0604020202020204" pitchFamily="34" charset="0"/>
                <a:sym typeface="Glacial Indifference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52DF11F-1CC2-E011-18CB-45C97C320BDC}"/>
              </a:ext>
            </a:extLst>
          </p:cNvPr>
          <p:cNvGrpSpPr/>
          <p:nvPr/>
        </p:nvGrpSpPr>
        <p:grpSpPr>
          <a:xfrm>
            <a:off x="1176221" y="3968061"/>
            <a:ext cx="4676079" cy="2530928"/>
            <a:chOff x="1814301" y="5029585"/>
            <a:chExt cx="7014119" cy="3796392"/>
          </a:xfrm>
        </p:grpSpPr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id="{44721E8E-33FD-EAC3-74BE-C4D9CB7712AA}"/>
                </a:ext>
              </a:extLst>
            </p:cNvPr>
            <p:cNvSpPr/>
            <p:nvPr/>
          </p:nvSpPr>
          <p:spPr>
            <a:xfrm>
              <a:off x="1814301" y="5029585"/>
              <a:ext cx="7014119" cy="3796392"/>
            </a:xfrm>
            <a:custGeom>
              <a:avLst/>
              <a:gdLst/>
              <a:ahLst/>
              <a:cxnLst/>
              <a:rect l="l" t="t" r="r" b="b"/>
              <a:pathLst>
                <a:path w="7014119" h="3796392">
                  <a:moveTo>
                    <a:pt x="0" y="0"/>
                  </a:moveTo>
                  <a:lnTo>
                    <a:pt x="7014119" y="0"/>
                  </a:lnTo>
                  <a:lnTo>
                    <a:pt x="7014119" y="3796392"/>
                  </a:lnTo>
                  <a:lnTo>
                    <a:pt x="0" y="3796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2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55D849-CC82-7992-357E-425C24EBCD93}"/>
                </a:ext>
              </a:extLst>
            </p:cNvPr>
            <p:cNvSpPr txBox="1"/>
            <p:nvPr/>
          </p:nvSpPr>
          <p:spPr>
            <a:xfrm>
              <a:off x="2573121" y="5368087"/>
              <a:ext cx="5496477" cy="2375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giác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A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như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thế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400" kern="12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2400" kern="1200" dirty="0">
                <a:solidFill>
                  <a:srgbClr val="FFFFFF"/>
                </a:solidFill>
                <a:latin typeface="UTM Avo" panose="02040603050506020204" pitchFamily="18" charset="0"/>
                <a:ea typeface="Glacial Indifference"/>
                <a:cs typeface="Arial" panose="020B0604020202020204" pitchFamily="34" charset="0"/>
                <a:sym typeface="Glacial Indifference"/>
              </a:endParaRPr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1FF497EE-30AE-CF21-BED8-7782DF8C9DD2}"/>
              </a:ext>
            </a:extLst>
          </p:cNvPr>
          <p:cNvSpPr/>
          <p:nvPr/>
        </p:nvSpPr>
        <p:spPr>
          <a:xfrm>
            <a:off x="10903604" y="1597224"/>
            <a:ext cx="1195976" cy="763250"/>
          </a:xfrm>
          <a:custGeom>
            <a:avLst/>
            <a:gdLst/>
            <a:ahLst/>
            <a:cxnLst/>
            <a:rect l="l" t="t" r="r" b="b"/>
            <a:pathLst>
              <a:path w="1793964" h="1144875">
                <a:moveTo>
                  <a:pt x="0" y="0"/>
                </a:moveTo>
                <a:lnTo>
                  <a:pt x="1793964" y="0"/>
                </a:lnTo>
                <a:lnTo>
                  <a:pt x="1793964" y="1144875"/>
                </a:lnTo>
                <a:lnTo>
                  <a:pt x="0" y="1144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4215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DA9A8140-3CA5-4321-5D95-1160FED0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A1C319-7FB4-4818-D2BA-05A391DF7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509" y="1524000"/>
            <a:ext cx="6174981" cy="520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97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C3211B1B-3B59-17F0-DD20-E3254328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8D6ECB3-BEC6-4E78-D75B-061B1F579F92}"/>
              </a:ext>
            </a:extLst>
          </p:cNvPr>
          <p:cNvGrpSpPr/>
          <p:nvPr/>
        </p:nvGrpSpPr>
        <p:grpSpPr>
          <a:xfrm>
            <a:off x="4510895" y="976026"/>
            <a:ext cx="2894137" cy="3564210"/>
            <a:chOff x="1194781" y="460131"/>
            <a:chExt cx="4341206" cy="534631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E6F5BD9-8EE1-B44F-3691-AD9E00DDDA93}"/>
                </a:ext>
              </a:extLst>
            </p:cNvPr>
            <p:cNvGrpSpPr/>
            <p:nvPr/>
          </p:nvGrpSpPr>
          <p:grpSpPr>
            <a:xfrm>
              <a:off x="1765184" y="460131"/>
              <a:ext cx="3200400" cy="3774831"/>
              <a:chOff x="2209800" y="1181100"/>
              <a:chExt cx="3200400" cy="377483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11D13C9-810D-3AD4-7DC9-24A388D771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22" t="65974" r="34621" b="11873"/>
              <a:stretch/>
            </p:blipFill>
            <p:spPr>
              <a:xfrm>
                <a:off x="2209800" y="1181100"/>
                <a:ext cx="3200400" cy="3774831"/>
              </a:xfrm>
              <a:prstGeom prst="flowChartConnector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02F6A57-CA4E-103E-CF10-A5750BB15F61}"/>
                  </a:ext>
                </a:extLst>
              </p:cNvPr>
              <p:cNvSpPr/>
              <p:nvPr/>
            </p:nvSpPr>
            <p:spPr>
              <a:xfrm>
                <a:off x="2215243" y="1374531"/>
                <a:ext cx="914400" cy="914400"/>
              </a:xfrm>
              <a:prstGeom prst="ellipse">
                <a:avLst/>
              </a:prstGeom>
              <a:solidFill>
                <a:srgbClr val="F79646">
                  <a:lumMod val="40000"/>
                  <a:lumOff val="60000"/>
                </a:srgbClr>
              </a:solidFill>
              <a:ln w="2540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A</a:t>
                </a:r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sp>
          <p:nvSpPr>
            <p:cNvPr id="5" name="TextBox 14">
              <a:extLst>
                <a:ext uri="{FF2B5EF4-FFF2-40B4-BE49-F238E27FC236}">
                  <a16:creationId xmlns:a16="http://schemas.microsoft.com/office/drawing/2014/main" id="{15EEF54F-6430-0FA4-C26B-1CCB7EC06BD6}"/>
                </a:ext>
              </a:extLst>
            </p:cNvPr>
            <p:cNvSpPr txBox="1"/>
            <p:nvPr/>
          </p:nvSpPr>
          <p:spPr>
            <a:xfrm>
              <a:off x="1194781" y="4262177"/>
              <a:ext cx="4341206" cy="1544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Cảm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thấy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xấu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hổ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buồn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bã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C157FCA-9BFF-1F6C-FF95-3A00031E4F71}"/>
              </a:ext>
            </a:extLst>
          </p:cNvPr>
          <p:cNvGrpSpPr/>
          <p:nvPr/>
        </p:nvGrpSpPr>
        <p:grpSpPr>
          <a:xfrm>
            <a:off x="1447800" y="3037869"/>
            <a:ext cx="3108273" cy="3631978"/>
            <a:chOff x="6906684" y="460131"/>
            <a:chExt cx="4662410" cy="544796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64DFBD7-D772-BD62-0F15-0F306F041307}"/>
                </a:ext>
              </a:extLst>
            </p:cNvPr>
            <p:cNvGrpSpPr/>
            <p:nvPr/>
          </p:nvGrpSpPr>
          <p:grpSpPr>
            <a:xfrm>
              <a:off x="7449910" y="460131"/>
              <a:ext cx="3388179" cy="3774831"/>
              <a:chOff x="6136821" y="1181100"/>
              <a:chExt cx="3388179" cy="3774831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AB61D4A8-C9EB-B943-BCE3-C02FC8975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91" t="27786" r="30212" b="50890"/>
              <a:stretch/>
            </p:blipFill>
            <p:spPr>
              <a:xfrm>
                <a:off x="6324600" y="1181100"/>
                <a:ext cx="3200400" cy="3774831"/>
              </a:xfrm>
              <a:prstGeom prst="flowChartConnector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5C22C09-7655-7D2F-482E-4367FC169209}"/>
                  </a:ext>
                </a:extLst>
              </p:cNvPr>
              <p:cNvSpPr/>
              <p:nvPr/>
            </p:nvSpPr>
            <p:spPr>
              <a:xfrm>
                <a:off x="6136821" y="1374531"/>
                <a:ext cx="914400" cy="914400"/>
              </a:xfrm>
              <a:prstGeom prst="ellipse">
                <a:avLst/>
              </a:prstGeom>
              <a:solidFill>
                <a:srgbClr val="F79646">
                  <a:lumMod val="40000"/>
                  <a:lumOff val="60000"/>
                </a:srgbClr>
              </a:solidFill>
              <a:ln w="2540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B</a:t>
                </a:r>
                <a:endParaRPr kumimoji="0" lang="vi-V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D80E0A1D-2AE3-A368-5680-B8A541B630F5}"/>
                </a:ext>
              </a:extLst>
            </p:cNvPr>
            <p:cNvSpPr txBox="1"/>
            <p:nvPr/>
          </p:nvSpPr>
          <p:spPr>
            <a:xfrm>
              <a:off x="6906684" y="4363829"/>
              <a:ext cx="4662410" cy="15442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Đồng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tình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với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B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vì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đã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lên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tiếng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bảo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vệ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A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FE16EB-5B8A-1123-B92B-7BEC0AC6B879}"/>
              </a:ext>
            </a:extLst>
          </p:cNvPr>
          <p:cNvGrpSpPr/>
          <p:nvPr/>
        </p:nvGrpSpPr>
        <p:grpSpPr>
          <a:xfrm>
            <a:off x="7156316" y="2830538"/>
            <a:ext cx="3515350" cy="3839308"/>
            <a:chOff x="12264331" y="223577"/>
            <a:chExt cx="5273024" cy="575896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13BAA1C-B926-F01E-ADFB-5F333B659E67}"/>
                </a:ext>
              </a:extLst>
            </p:cNvPr>
            <p:cNvGrpSpPr/>
            <p:nvPr/>
          </p:nvGrpSpPr>
          <p:grpSpPr>
            <a:xfrm>
              <a:off x="12975433" y="223577"/>
              <a:ext cx="3525611" cy="4038599"/>
              <a:chOff x="10108746" y="917331"/>
              <a:chExt cx="3525611" cy="403859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BAB7E10-C0A0-2C55-8B38-9B6C7DF09B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24" t="27616" r="12679" b="51060"/>
              <a:stretch/>
            </p:blipFill>
            <p:spPr>
              <a:xfrm>
                <a:off x="10433957" y="1153885"/>
                <a:ext cx="3200400" cy="3802045"/>
              </a:xfrm>
              <a:prstGeom prst="flowChartConnector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ED1CDD0-F238-D18B-6BD8-72A7DE98A88F}"/>
                  </a:ext>
                </a:extLst>
              </p:cNvPr>
              <p:cNvSpPr/>
              <p:nvPr/>
            </p:nvSpPr>
            <p:spPr>
              <a:xfrm>
                <a:off x="12717235" y="917331"/>
                <a:ext cx="914400" cy="914400"/>
              </a:xfrm>
              <a:prstGeom prst="ellipse">
                <a:avLst/>
              </a:prstGeom>
              <a:solidFill>
                <a:srgbClr val="F79646">
                  <a:lumMod val="40000"/>
                  <a:lumOff val="60000"/>
                </a:srgbClr>
              </a:solidFill>
              <a:ln w="2540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C</a:t>
                </a:r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67DC90A-B6AB-CFA6-D3E1-1E5FA6970351}"/>
                  </a:ext>
                </a:extLst>
              </p:cNvPr>
              <p:cNvSpPr/>
              <p:nvPr/>
            </p:nvSpPr>
            <p:spPr>
              <a:xfrm>
                <a:off x="10108746" y="1831731"/>
                <a:ext cx="914400" cy="914400"/>
              </a:xfrm>
              <a:prstGeom prst="ellipse">
                <a:avLst/>
              </a:prstGeom>
              <a:solidFill>
                <a:srgbClr val="F79646">
                  <a:lumMod val="40000"/>
                  <a:lumOff val="60000"/>
                </a:srgbClr>
              </a:solidFill>
              <a:ln w="2540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D</a:t>
                </a:r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C2D7B1F9-C784-199F-04F1-DF808371C4E7}"/>
                </a:ext>
              </a:extLst>
            </p:cNvPr>
            <p:cNvSpPr txBox="1"/>
            <p:nvPr/>
          </p:nvSpPr>
          <p:spPr>
            <a:xfrm>
              <a:off x="12264331" y="4438271"/>
              <a:ext cx="5273024" cy="15442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Phản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đối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C, D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vì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</a:p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trêu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chọc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bắt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nạt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Jella"/>
                  <a:cs typeface="Arial" panose="020B0604020202020204" pitchFamily="34" charset="0"/>
                  <a:sym typeface="Jella"/>
                </a:rPr>
                <a:t> 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640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A44DA959-A3E4-04C0-E77F-85065FFD3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>
            <a:extLst>
              <a:ext uri="{FF2B5EF4-FFF2-40B4-BE49-F238E27FC236}">
                <a16:creationId xmlns:a16="http://schemas.microsoft.com/office/drawing/2014/main" id="{0529E496-8FA3-22AE-F8FD-6E3BCECF5E85}"/>
              </a:ext>
            </a:extLst>
          </p:cNvPr>
          <p:cNvSpPr/>
          <p:nvPr/>
        </p:nvSpPr>
        <p:spPr>
          <a:xfrm>
            <a:off x="831411" y="1676400"/>
            <a:ext cx="10529178" cy="4913617"/>
          </a:xfrm>
          <a:custGeom>
            <a:avLst/>
            <a:gdLst/>
            <a:ahLst/>
            <a:cxnLst/>
            <a:rect l="l" t="t" r="r" b="b"/>
            <a:pathLst>
              <a:path w="17733201" h="8275494">
                <a:moveTo>
                  <a:pt x="0" y="0"/>
                </a:moveTo>
                <a:lnTo>
                  <a:pt x="17733201" y="0"/>
                </a:lnTo>
                <a:lnTo>
                  <a:pt x="17733201" y="8275494"/>
                </a:lnTo>
                <a:lnTo>
                  <a:pt x="0" y="8275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712A709A-1C0E-F1B4-C010-F01E3CB3EFF5}"/>
              </a:ext>
            </a:extLst>
          </p:cNvPr>
          <p:cNvSpPr/>
          <p:nvPr/>
        </p:nvSpPr>
        <p:spPr>
          <a:xfrm>
            <a:off x="73537" y="4819044"/>
            <a:ext cx="2674812" cy="2027285"/>
          </a:xfrm>
          <a:custGeom>
            <a:avLst/>
            <a:gdLst/>
            <a:ahLst/>
            <a:cxnLst/>
            <a:rect l="l" t="t" r="r" b="b"/>
            <a:pathLst>
              <a:path w="5429093" h="4114800">
                <a:moveTo>
                  <a:pt x="0" y="0"/>
                </a:moveTo>
                <a:lnTo>
                  <a:pt x="5429092" y="0"/>
                </a:lnTo>
                <a:lnTo>
                  <a:pt x="5429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EA5514-8268-B317-48E0-9F7969268DE7}"/>
              </a:ext>
            </a:extLst>
          </p:cNvPr>
          <p:cNvSpPr txBox="1"/>
          <p:nvPr/>
        </p:nvSpPr>
        <p:spPr>
          <a:xfrm>
            <a:off x="1075020" y="2209800"/>
            <a:ext cx="10041960" cy="279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539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vi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gây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tổn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thương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bóc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lột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,…</a:t>
            </a:r>
          </a:p>
          <a:p>
            <a:pPr marL="381019" indent="-381019" algn="just" defTabSz="609539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phạm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hộ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khoẻ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112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972DB47A-340F-A0DC-A423-B429AEC4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8B48EB3-40AF-2423-4546-3DAC56DAAA90}"/>
              </a:ext>
            </a:extLst>
          </p:cNvPr>
          <p:cNvGrpSpPr/>
          <p:nvPr/>
        </p:nvGrpSpPr>
        <p:grpSpPr>
          <a:xfrm>
            <a:off x="803813" y="1597224"/>
            <a:ext cx="10584373" cy="4982439"/>
            <a:chOff x="0" y="0"/>
            <a:chExt cx="4181481" cy="209263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C6F5E75-D2F8-4C7F-44B3-303CEDC71267}"/>
                </a:ext>
              </a:extLst>
            </p:cNvPr>
            <p:cNvSpPr/>
            <p:nvPr/>
          </p:nvSpPr>
          <p:spPr>
            <a:xfrm>
              <a:off x="0" y="0"/>
              <a:ext cx="4181481" cy="2092636"/>
            </a:xfrm>
            <a:custGeom>
              <a:avLst/>
              <a:gdLst/>
              <a:ahLst/>
              <a:cxnLst/>
              <a:rect l="l" t="t" r="r" b="b"/>
              <a:pathLst>
                <a:path w="4181481" h="2092636">
                  <a:moveTo>
                    <a:pt x="0" y="0"/>
                  </a:moveTo>
                  <a:lnTo>
                    <a:pt x="4181481" y="0"/>
                  </a:lnTo>
                  <a:lnTo>
                    <a:pt x="4181481" y="2092636"/>
                  </a:lnTo>
                  <a:lnTo>
                    <a:pt x="0" y="209263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C1CE9A"/>
              </a:solidFill>
              <a:prstDash val="lgDash"/>
              <a:miter/>
            </a:ln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CBAF5E-32E9-317D-5D85-BC579F571328}"/>
                </a:ext>
              </a:extLst>
            </p:cNvPr>
            <p:cNvSpPr txBox="1"/>
            <p:nvPr/>
          </p:nvSpPr>
          <p:spPr>
            <a:xfrm>
              <a:off x="0" y="-38100"/>
              <a:ext cx="4181481" cy="21307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539">
                <a:lnSpc>
                  <a:spcPts val="1773"/>
                </a:lnSpc>
                <a:buClrTx/>
                <a:buFontTx/>
                <a:buNone/>
              </a:pPr>
              <a:endParaRPr sz="8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111E69B3-E1A2-A6B2-A82A-B423111FAB9E}"/>
              </a:ext>
            </a:extLst>
          </p:cNvPr>
          <p:cNvSpPr/>
          <p:nvPr/>
        </p:nvSpPr>
        <p:spPr>
          <a:xfrm flipH="1">
            <a:off x="673676" y="1503778"/>
            <a:ext cx="875087" cy="558465"/>
          </a:xfrm>
          <a:custGeom>
            <a:avLst/>
            <a:gdLst/>
            <a:ahLst/>
            <a:cxnLst/>
            <a:rect l="l" t="t" r="r" b="b"/>
            <a:pathLst>
              <a:path w="1312631" h="837697">
                <a:moveTo>
                  <a:pt x="1312631" y="0"/>
                </a:moveTo>
                <a:lnTo>
                  <a:pt x="0" y="0"/>
                </a:lnTo>
                <a:lnTo>
                  <a:pt x="0" y="837697"/>
                </a:lnTo>
                <a:lnTo>
                  <a:pt x="1312631" y="837697"/>
                </a:lnTo>
                <a:lnTo>
                  <a:pt x="131263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9DC9A89-0288-E5B2-4E2A-0CD023A90853}"/>
              </a:ext>
            </a:extLst>
          </p:cNvPr>
          <p:cNvSpPr/>
          <p:nvPr/>
        </p:nvSpPr>
        <p:spPr>
          <a:xfrm>
            <a:off x="233844" y="2144277"/>
            <a:ext cx="1054549" cy="672994"/>
          </a:xfrm>
          <a:custGeom>
            <a:avLst/>
            <a:gdLst/>
            <a:ahLst/>
            <a:cxnLst/>
            <a:rect l="l" t="t" r="r" b="b"/>
            <a:pathLst>
              <a:path w="1581824" h="1009491">
                <a:moveTo>
                  <a:pt x="0" y="0"/>
                </a:moveTo>
                <a:lnTo>
                  <a:pt x="1581824" y="0"/>
                </a:lnTo>
                <a:lnTo>
                  <a:pt x="1581824" y="1009491"/>
                </a:lnTo>
                <a:lnTo>
                  <a:pt x="0" y="1009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id="{E9081B09-E6C0-F690-F4B6-35CCFEC245BC}"/>
              </a:ext>
            </a:extLst>
          </p:cNvPr>
          <p:cNvSpPr/>
          <p:nvPr/>
        </p:nvSpPr>
        <p:spPr>
          <a:xfrm>
            <a:off x="10508186" y="6033970"/>
            <a:ext cx="1195976" cy="763250"/>
          </a:xfrm>
          <a:custGeom>
            <a:avLst/>
            <a:gdLst/>
            <a:ahLst/>
            <a:cxnLst/>
            <a:rect l="l" t="t" r="r" b="b"/>
            <a:pathLst>
              <a:path w="1793964" h="1144875">
                <a:moveTo>
                  <a:pt x="0" y="0"/>
                </a:moveTo>
                <a:lnTo>
                  <a:pt x="1793964" y="0"/>
                </a:lnTo>
                <a:lnTo>
                  <a:pt x="1793964" y="1144875"/>
                </a:lnTo>
                <a:lnTo>
                  <a:pt x="0" y="1144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7440A0F5-9058-C8EB-7DA0-F1B2B6B7CC77}"/>
              </a:ext>
            </a:extLst>
          </p:cNvPr>
          <p:cNvSpPr txBox="1"/>
          <p:nvPr/>
        </p:nvSpPr>
        <p:spPr>
          <a:xfrm>
            <a:off x="3464120" y="1783010"/>
            <a:ext cx="5263757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Black Mango Semi-Bold"/>
              </a:rPr>
              <a:t>THẢO LUẬN NHÓM ĐÔI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B78305-D026-F774-39F9-1048B69E0E41}"/>
              </a:ext>
            </a:extLst>
          </p:cNvPr>
          <p:cNvSpPr txBox="1"/>
          <p:nvPr/>
        </p:nvSpPr>
        <p:spPr>
          <a:xfrm>
            <a:off x="1058734" y="3644500"/>
            <a:ext cx="5279555" cy="223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3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SGK tr.85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3?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vi-VN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Freeform 11">
            <a:extLst>
              <a:ext uri="{FF2B5EF4-FFF2-40B4-BE49-F238E27FC236}">
                <a16:creationId xmlns:a16="http://schemas.microsoft.com/office/drawing/2014/main" id="{11A6C285-1AB9-CF99-C22A-89EC56E9B486}"/>
              </a:ext>
            </a:extLst>
          </p:cNvPr>
          <p:cNvSpPr/>
          <p:nvPr/>
        </p:nvSpPr>
        <p:spPr>
          <a:xfrm>
            <a:off x="7104231" y="2683820"/>
            <a:ext cx="3403955" cy="3242268"/>
          </a:xfrm>
          <a:custGeom>
            <a:avLst/>
            <a:gdLst/>
            <a:ahLst/>
            <a:cxnLst/>
            <a:rect l="l" t="t" r="r" b="b"/>
            <a:pathLst>
              <a:path w="2512218" h="2392888">
                <a:moveTo>
                  <a:pt x="0" y="0"/>
                </a:moveTo>
                <a:lnTo>
                  <a:pt x="2512218" y="0"/>
                </a:lnTo>
                <a:lnTo>
                  <a:pt x="2512218" y="2392887"/>
                </a:lnTo>
                <a:lnTo>
                  <a:pt x="0" y="23928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vi-VN" sz="800" dirty="0"/>
          </a:p>
        </p:txBody>
      </p:sp>
      <p:pic>
        <p:nvPicPr>
          <p:cNvPr id="3" name="Picture 39">
            <a:extLst>
              <a:ext uri="{FF2B5EF4-FFF2-40B4-BE49-F238E27FC236}">
                <a16:creationId xmlns:a16="http://schemas.microsoft.com/office/drawing/2014/main" id="{A9861AA1-F09B-D069-A042-C02207F0CD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692717" y="2683820"/>
            <a:ext cx="2011588" cy="10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799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9ACEB7F2-E759-4C3E-A4A5-9337498D2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E568C4-7808-3B6D-8CDB-B43AC1ABD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32" y="2209800"/>
            <a:ext cx="11241336" cy="341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24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C85EC2A7-255D-3BD6-9F6B-681DBF83F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B97A93-D569-142B-3D7A-A25744B0F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85" y="2286000"/>
            <a:ext cx="10571429" cy="340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532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B0AED360-D4BD-2667-7B5C-D2A22B2DE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C99031B-F436-EE76-6450-2031F8365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5841" y="1981200"/>
            <a:ext cx="6260317" cy="38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128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102231C6-348D-1D2C-D1FD-34E8CE53B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9B6177-3A69-0BC7-7417-3594F3A7A324}"/>
              </a:ext>
            </a:extLst>
          </p:cNvPr>
          <p:cNvGrpSpPr/>
          <p:nvPr/>
        </p:nvGrpSpPr>
        <p:grpSpPr>
          <a:xfrm>
            <a:off x="4106116" y="1054255"/>
            <a:ext cx="3833092" cy="1620957"/>
            <a:chOff x="955962" y="1098794"/>
            <a:chExt cx="5749638" cy="24314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609AE8-31DE-15A5-51C8-20B05658EA24}"/>
                </a:ext>
              </a:extLst>
            </p:cNvPr>
            <p:cNvSpPr/>
            <p:nvPr/>
          </p:nvSpPr>
          <p:spPr>
            <a:xfrm>
              <a:off x="2514600" y="2158630"/>
              <a:ext cx="4191000" cy="1371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400" b="1" dirty="0">
                  <a:solidFill>
                    <a:schemeClr val="tx1"/>
                  </a:solidFill>
                </a:rPr>
                <a:t>Đồng tình</a:t>
              </a:r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AC6A577-CEFD-182C-55BA-5105C5D92703}"/>
                </a:ext>
              </a:extLst>
            </p:cNvPr>
            <p:cNvSpPr/>
            <p:nvPr/>
          </p:nvSpPr>
          <p:spPr>
            <a:xfrm>
              <a:off x="955962" y="1098794"/>
              <a:ext cx="2478048" cy="2431436"/>
            </a:xfrm>
            <a:custGeom>
              <a:avLst/>
              <a:gdLst/>
              <a:ahLst/>
              <a:cxnLst/>
              <a:rect l="l" t="t" r="r" b="b"/>
              <a:pathLst>
                <a:path w="3170772" h="3111129">
                  <a:moveTo>
                    <a:pt x="0" y="0"/>
                  </a:moveTo>
                  <a:lnTo>
                    <a:pt x="3170772" y="0"/>
                  </a:lnTo>
                  <a:lnTo>
                    <a:pt x="3170772" y="3111129"/>
                  </a:lnTo>
                  <a:lnTo>
                    <a:pt x="0" y="3111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F78B948-6848-2468-6A9A-8AEBFC5AA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787" y="3371848"/>
            <a:ext cx="3339683" cy="32634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3F143E-9E06-F38D-4476-CA1D2F63ED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8546" y="3352800"/>
            <a:ext cx="5422222" cy="33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685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18B7B6D2-6014-DBC1-94EA-063C30189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788AEC-139A-E8A0-7EEC-39F7DC0DA0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6378"/>
          <a:stretch/>
        </p:blipFill>
        <p:spPr>
          <a:xfrm>
            <a:off x="1495277" y="2821207"/>
            <a:ext cx="3133883" cy="256657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0A8720-1311-5FAC-DCB4-58670465DFE0}"/>
              </a:ext>
            </a:extLst>
          </p:cNvPr>
          <p:cNvSpPr/>
          <p:nvPr/>
        </p:nvSpPr>
        <p:spPr>
          <a:xfrm>
            <a:off x="152400" y="5513292"/>
            <a:ext cx="5749022" cy="11923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Mỗi người đều có quyền bất khả xâm phạm về tinh thần.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D65C26-724C-9E6E-653B-3A28F3B4A1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917"/>
          <a:stretch/>
        </p:blipFill>
        <p:spPr>
          <a:xfrm>
            <a:off x="7944998" y="2821207"/>
            <a:ext cx="2751725" cy="256657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4E23571-F382-9C53-3267-FE9082C621BA}"/>
              </a:ext>
            </a:extLst>
          </p:cNvPr>
          <p:cNvSpPr/>
          <p:nvPr/>
        </p:nvSpPr>
        <p:spPr>
          <a:xfrm>
            <a:off x="6301090" y="5513292"/>
            <a:ext cx="5749022" cy="11923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Mỗi người đều có quyền bất khả xâm phạm về thân thể và tinh thần.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A75881-39EF-155F-EA57-0568F4A2A96C}"/>
              </a:ext>
            </a:extLst>
          </p:cNvPr>
          <p:cNvGrpSpPr/>
          <p:nvPr/>
        </p:nvGrpSpPr>
        <p:grpSpPr>
          <a:xfrm>
            <a:off x="4510078" y="990665"/>
            <a:ext cx="3434919" cy="1684548"/>
            <a:chOff x="1089758" y="-17194"/>
            <a:chExt cx="6869552" cy="33689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AB88DE7-01BD-7050-BACD-C71FCE6398DF}"/>
                </a:ext>
              </a:extLst>
            </p:cNvPr>
            <p:cNvSpPr/>
            <p:nvPr/>
          </p:nvSpPr>
          <p:spPr>
            <a:xfrm>
              <a:off x="2867388" y="1523036"/>
              <a:ext cx="5091922" cy="1828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400" b="1" dirty="0">
                  <a:solidFill>
                    <a:schemeClr val="tx1"/>
                  </a:solidFill>
                </a:rPr>
                <a:t>Phản đối</a:t>
              </a:r>
            </a:p>
          </p:txBody>
        </p:sp>
        <p:sp>
          <p:nvSpPr>
            <p:cNvPr id="16" name="Freeform 2">
              <a:extLst>
                <a:ext uri="{FF2B5EF4-FFF2-40B4-BE49-F238E27FC236}">
                  <a16:creationId xmlns:a16="http://schemas.microsoft.com/office/drawing/2014/main" id="{47FB5028-C799-F4D6-8783-D391DA80DD85}"/>
                </a:ext>
              </a:extLst>
            </p:cNvPr>
            <p:cNvSpPr/>
            <p:nvPr/>
          </p:nvSpPr>
          <p:spPr>
            <a:xfrm>
              <a:off x="1089758" y="-17194"/>
              <a:ext cx="3025042" cy="3368955"/>
            </a:xfrm>
            <a:custGeom>
              <a:avLst/>
              <a:gdLst/>
              <a:ahLst/>
              <a:cxnLst/>
              <a:rect l="l" t="t" r="r" b="b"/>
              <a:pathLst>
                <a:path w="2793535" h="3111129">
                  <a:moveTo>
                    <a:pt x="0" y="0"/>
                  </a:moveTo>
                  <a:lnTo>
                    <a:pt x="2793534" y="0"/>
                  </a:lnTo>
                  <a:lnTo>
                    <a:pt x="2793534" y="3111129"/>
                  </a:lnTo>
                  <a:lnTo>
                    <a:pt x="0" y="3111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65079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39F52EAE-7991-A510-9A57-4133C2EDC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52E91D-CB89-47C5-B886-2F35E1900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22" y="2853592"/>
            <a:ext cx="3906350" cy="25248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29C21B-2AC9-619A-F516-C5172BE0B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0379" y="2844236"/>
            <a:ext cx="4190999" cy="253419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C2E0EB-32E2-060C-8838-468C72DAA88A}"/>
              </a:ext>
            </a:extLst>
          </p:cNvPr>
          <p:cNvSpPr/>
          <p:nvPr/>
        </p:nvSpPr>
        <p:spPr>
          <a:xfrm>
            <a:off x="152400" y="5410200"/>
            <a:ext cx="5749022" cy="13447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Mỗi người đều có quyền riêng tư và bất khả xâm phạm về thân thể; quyền được bảo vệ để không bị xâm hại tình dục.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BFDB99B-81A7-86DC-1840-0606A7CB114F}"/>
              </a:ext>
            </a:extLst>
          </p:cNvPr>
          <p:cNvSpPr/>
          <p:nvPr/>
        </p:nvSpPr>
        <p:spPr>
          <a:xfrm>
            <a:off x="6301090" y="5410200"/>
            <a:ext cx="5749022" cy="134470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</a:rPr>
              <a:t>Mỗi người đều có quyền bất khả </a:t>
            </a:r>
          </a:p>
          <a:p>
            <a:pPr algn="ctr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</a:rPr>
              <a:t>xâm phạm về thân thể và tinh thần.</a:t>
            </a:r>
            <a:endParaRPr lang="vi-VN" sz="2000" dirty="0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6C955B4-A4C6-2C29-85F2-FA7B4CCC7F26}"/>
              </a:ext>
            </a:extLst>
          </p:cNvPr>
          <p:cNvGrpSpPr/>
          <p:nvPr/>
        </p:nvGrpSpPr>
        <p:grpSpPr>
          <a:xfrm>
            <a:off x="4510078" y="990665"/>
            <a:ext cx="3414722" cy="1684548"/>
            <a:chOff x="1089758" y="-17194"/>
            <a:chExt cx="6829160" cy="33689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06F087-51F1-A1E7-C818-31A56E8E770C}"/>
                </a:ext>
              </a:extLst>
            </p:cNvPr>
            <p:cNvSpPr/>
            <p:nvPr/>
          </p:nvSpPr>
          <p:spPr>
            <a:xfrm>
              <a:off x="2867388" y="1523036"/>
              <a:ext cx="5051530" cy="1828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400" b="1" dirty="0">
                  <a:solidFill>
                    <a:schemeClr val="tx1"/>
                  </a:solidFill>
                </a:rPr>
                <a:t>Phản đối</a:t>
              </a:r>
            </a:p>
          </p:txBody>
        </p:sp>
        <p:sp>
          <p:nvSpPr>
            <p:cNvPr id="13" name="Freeform 2">
              <a:extLst>
                <a:ext uri="{FF2B5EF4-FFF2-40B4-BE49-F238E27FC236}">
                  <a16:creationId xmlns:a16="http://schemas.microsoft.com/office/drawing/2014/main" id="{0CEA290E-6252-AC2C-22C5-8AB59A091DB5}"/>
                </a:ext>
              </a:extLst>
            </p:cNvPr>
            <p:cNvSpPr/>
            <p:nvPr/>
          </p:nvSpPr>
          <p:spPr>
            <a:xfrm>
              <a:off x="1089758" y="-17194"/>
              <a:ext cx="3025042" cy="3368955"/>
            </a:xfrm>
            <a:custGeom>
              <a:avLst/>
              <a:gdLst/>
              <a:ahLst/>
              <a:cxnLst/>
              <a:rect l="l" t="t" r="r" b="b"/>
              <a:pathLst>
                <a:path w="2793535" h="3111129">
                  <a:moveTo>
                    <a:pt x="0" y="0"/>
                  </a:moveTo>
                  <a:lnTo>
                    <a:pt x="2793534" y="0"/>
                  </a:lnTo>
                  <a:lnTo>
                    <a:pt x="2793534" y="3111129"/>
                  </a:lnTo>
                  <a:lnTo>
                    <a:pt x="0" y="3111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1456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7A7160E9-F989-5F01-E6D2-85B821AD7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FDF300-FA98-1525-8F0D-997CD5F4C68D}"/>
              </a:ext>
            </a:extLst>
          </p:cNvPr>
          <p:cNvGrpSpPr/>
          <p:nvPr/>
        </p:nvGrpSpPr>
        <p:grpSpPr>
          <a:xfrm>
            <a:off x="1981200" y="1516567"/>
            <a:ext cx="8229599" cy="1884280"/>
            <a:chOff x="1752600" y="114300"/>
            <a:chExt cx="12344398" cy="28264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170BBD1-F479-D23E-4872-D86D37AD8015}"/>
                </a:ext>
              </a:extLst>
            </p:cNvPr>
            <p:cNvSpPr/>
            <p:nvPr/>
          </p:nvSpPr>
          <p:spPr>
            <a:xfrm>
              <a:off x="2514597" y="990600"/>
              <a:ext cx="11582401" cy="183582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Black Mango Semi-Bold"/>
                </a:rPr>
                <a:t>Kể tên một số hành động vi phạm quyền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sym typeface="Black Mango Semi-Bold"/>
              </a:endParaRPr>
            </a:p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Arial" panose="020B0604020202020204" pitchFamily="34" charset="0"/>
                  <a:sym typeface="Black Mango Semi-Bold"/>
                </a:rPr>
                <a:t>được an toàn của trẻ em.</a:t>
              </a:r>
            </a:p>
          </p:txBody>
        </p:sp>
        <p:pic>
          <p:nvPicPr>
            <p:cNvPr id="4" name="Picture 27">
              <a:extLst>
                <a:ext uri="{FF2B5EF4-FFF2-40B4-BE49-F238E27FC236}">
                  <a16:creationId xmlns:a16="http://schemas.microsoft.com/office/drawing/2014/main" id="{C7A8E128-8BB9-9F24-15FD-67531D43B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752600" y="114300"/>
              <a:ext cx="1999691" cy="282642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8391C8-0D6A-7E20-83E8-50774D53108A}"/>
              </a:ext>
            </a:extLst>
          </p:cNvPr>
          <p:cNvGrpSpPr/>
          <p:nvPr/>
        </p:nvGrpSpPr>
        <p:grpSpPr>
          <a:xfrm>
            <a:off x="1057021" y="3806312"/>
            <a:ext cx="2894137" cy="2712903"/>
            <a:chOff x="1424346" y="3018836"/>
            <a:chExt cx="4341206" cy="4069354"/>
          </a:xfrm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8B3BDA78-BD17-B0CB-441A-0127D0F0EF31}"/>
                </a:ext>
              </a:extLst>
            </p:cNvPr>
            <p:cNvSpPr/>
            <p:nvPr/>
          </p:nvSpPr>
          <p:spPr>
            <a:xfrm>
              <a:off x="1752600" y="3018836"/>
              <a:ext cx="3684698" cy="3343864"/>
            </a:xfrm>
            <a:custGeom>
              <a:avLst/>
              <a:gdLst/>
              <a:ahLst/>
              <a:cxnLst/>
              <a:rect l="l" t="t" r="r" b="b"/>
              <a:pathLst>
                <a:path w="3018589" h="2739370">
                  <a:moveTo>
                    <a:pt x="0" y="0"/>
                  </a:moveTo>
                  <a:lnTo>
                    <a:pt x="3018590" y="0"/>
                  </a:lnTo>
                  <a:lnTo>
                    <a:pt x="3018590" y="2739370"/>
                  </a:lnTo>
                  <a:lnTo>
                    <a:pt x="0" y="2739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8DEA0063-3A58-711D-77B7-F59FCB61AB1E}"/>
                </a:ext>
              </a:extLst>
            </p:cNvPr>
            <p:cNvSpPr txBox="1"/>
            <p:nvPr/>
          </p:nvSpPr>
          <p:spPr>
            <a:xfrm>
              <a:off x="1424346" y="6362701"/>
              <a:ext cx="4341206" cy="7254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Bắt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cóc</a:t>
              </a:r>
              <a:endPara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C5D9A8-2849-4A53-DB0A-0A978DD0AE36}"/>
              </a:ext>
            </a:extLst>
          </p:cNvPr>
          <p:cNvGrpSpPr/>
          <p:nvPr/>
        </p:nvGrpSpPr>
        <p:grpSpPr>
          <a:xfrm>
            <a:off x="4425457" y="3822068"/>
            <a:ext cx="2894137" cy="2697147"/>
            <a:chOff x="6477000" y="3018836"/>
            <a:chExt cx="4341206" cy="4045720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45EBC3DB-18C8-6B57-AE90-55534433473B}"/>
                </a:ext>
              </a:extLst>
            </p:cNvPr>
            <p:cNvSpPr/>
            <p:nvPr/>
          </p:nvSpPr>
          <p:spPr>
            <a:xfrm>
              <a:off x="6978100" y="3018836"/>
              <a:ext cx="2921701" cy="3343864"/>
            </a:xfrm>
            <a:custGeom>
              <a:avLst/>
              <a:gdLst/>
              <a:ahLst/>
              <a:cxnLst/>
              <a:rect l="l" t="t" r="r" b="b"/>
              <a:pathLst>
                <a:path w="2393524" h="2739370">
                  <a:moveTo>
                    <a:pt x="0" y="0"/>
                  </a:moveTo>
                  <a:lnTo>
                    <a:pt x="2393525" y="0"/>
                  </a:lnTo>
                  <a:lnTo>
                    <a:pt x="2393525" y="2739370"/>
                  </a:lnTo>
                  <a:lnTo>
                    <a:pt x="0" y="2739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6B58E8A5-3278-C09C-3A6E-F04A742FD18F}"/>
                </a:ext>
              </a:extLst>
            </p:cNvPr>
            <p:cNvSpPr txBox="1"/>
            <p:nvPr/>
          </p:nvSpPr>
          <p:spPr>
            <a:xfrm>
              <a:off x="6477000" y="6339068"/>
              <a:ext cx="4341206" cy="725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Bạo</a:t>
              </a:r>
              <a:r>
                <a:rPr lang="en-US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 </a:t>
              </a:r>
              <a:r>
                <a:rPr lang="en-US" sz="2400" kern="1200" dirty="0" err="1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lực</a:t>
              </a:r>
              <a:endPara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Jella"/>
                <a:cs typeface="Arial" panose="020B0604020202020204" pitchFamily="34" charset="0"/>
                <a:sym typeface="Jella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DC769B-C7E1-A6E9-D294-5EB0C1215F0A}"/>
              </a:ext>
            </a:extLst>
          </p:cNvPr>
          <p:cNvGrpSpPr/>
          <p:nvPr/>
        </p:nvGrpSpPr>
        <p:grpSpPr>
          <a:xfrm>
            <a:off x="7829392" y="3571186"/>
            <a:ext cx="3091875" cy="2948029"/>
            <a:chOff x="11582903" y="3461291"/>
            <a:chExt cx="4637813" cy="4422044"/>
          </a:xfrm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E7224A1C-65C0-BC26-CDD1-3BF2526AE354}"/>
                </a:ext>
              </a:extLst>
            </p:cNvPr>
            <p:cNvSpPr/>
            <p:nvPr/>
          </p:nvSpPr>
          <p:spPr>
            <a:xfrm>
              <a:off x="12440959" y="3461291"/>
              <a:ext cx="2921700" cy="2947491"/>
            </a:xfrm>
            <a:custGeom>
              <a:avLst/>
              <a:gdLst/>
              <a:ahLst/>
              <a:cxnLst/>
              <a:rect l="l" t="t" r="r" b="b"/>
              <a:pathLst>
                <a:path w="4078795" h="4114800">
                  <a:moveTo>
                    <a:pt x="0" y="0"/>
                  </a:moveTo>
                  <a:lnTo>
                    <a:pt x="4078795" y="0"/>
                  </a:lnTo>
                  <a:lnTo>
                    <a:pt x="4078795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E4193708-CE94-B2D9-9036-EC3EFB959CD1}"/>
                </a:ext>
              </a:extLst>
            </p:cNvPr>
            <p:cNvSpPr txBox="1"/>
            <p:nvPr/>
          </p:nvSpPr>
          <p:spPr>
            <a:xfrm>
              <a:off x="11582903" y="6339065"/>
              <a:ext cx="4637813" cy="15442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vi-VN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Bỏ rơi hoặc </a:t>
              </a:r>
            </a:p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vi-VN" sz="2400" kern="1200" dirty="0">
                  <a:solidFill>
                    <a:schemeClr val="tx1"/>
                  </a:solidFill>
                  <a:latin typeface="UTM Avo" panose="02040603050506020204" pitchFamily="18" charset="0"/>
                  <a:ea typeface="Jella"/>
                  <a:cs typeface="Arial" panose="020B0604020202020204" pitchFamily="34" charset="0"/>
                  <a:sym typeface="Jella"/>
                </a:rPr>
                <a:t>đánh tráo trẻ sơ sinh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516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07DEC227-EB7F-0B28-4DAB-9A7997DCE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>
            <a:extLst>
              <a:ext uri="{FF2B5EF4-FFF2-40B4-BE49-F238E27FC236}">
                <a16:creationId xmlns:a16="http://schemas.microsoft.com/office/drawing/2014/main" id="{8A0E8A34-8D29-5FE3-7734-5DF176A3A628}"/>
              </a:ext>
            </a:extLst>
          </p:cNvPr>
          <p:cNvSpPr/>
          <p:nvPr/>
        </p:nvSpPr>
        <p:spPr>
          <a:xfrm>
            <a:off x="831411" y="1676400"/>
            <a:ext cx="10529178" cy="4913617"/>
          </a:xfrm>
          <a:custGeom>
            <a:avLst/>
            <a:gdLst/>
            <a:ahLst/>
            <a:cxnLst/>
            <a:rect l="l" t="t" r="r" b="b"/>
            <a:pathLst>
              <a:path w="17733201" h="8275494">
                <a:moveTo>
                  <a:pt x="0" y="0"/>
                </a:moveTo>
                <a:lnTo>
                  <a:pt x="17733201" y="0"/>
                </a:lnTo>
                <a:lnTo>
                  <a:pt x="17733201" y="8275494"/>
                </a:lnTo>
                <a:lnTo>
                  <a:pt x="0" y="8275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59D16B1D-AAE0-F81F-8D41-54DC80068C22}"/>
              </a:ext>
            </a:extLst>
          </p:cNvPr>
          <p:cNvSpPr/>
          <p:nvPr/>
        </p:nvSpPr>
        <p:spPr>
          <a:xfrm>
            <a:off x="73537" y="4819044"/>
            <a:ext cx="2674812" cy="2027285"/>
          </a:xfrm>
          <a:custGeom>
            <a:avLst/>
            <a:gdLst/>
            <a:ahLst/>
            <a:cxnLst/>
            <a:rect l="l" t="t" r="r" b="b"/>
            <a:pathLst>
              <a:path w="5429093" h="4114800">
                <a:moveTo>
                  <a:pt x="0" y="0"/>
                </a:moveTo>
                <a:lnTo>
                  <a:pt x="5429092" y="0"/>
                </a:lnTo>
                <a:lnTo>
                  <a:pt x="5429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1B6BA6-753C-8EE1-DC13-6076DADEF167}"/>
              </a:ext>
            </a:extLst>
          </p:cNvPr>
          <p:cNvSpPr txBox="1"/>
          <p:nvPr/>
        </p:nvSpPr>
        <p:spPr>
          <a:xfrm>
            <a:off x="1075020" y="2209800"/>
            <a:ext cx="10041960" cy="279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 em được bảo vệ để:</a:t>
            </a:r>
          </a:p>
          <a:p>
            <a:pPr marL="381019" indent="-381019" algn="just" defTabSz="609539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bị xâm hại tình dục, bóc lột sức lao động, bạo lực, bỏ rơi, bỏ mặc, mua bán, bắt cóc, chiếm đoạt.</a:t>
            </a:r>
          </a:p>
          <a:p>
            <a:pPr marL="381019" indent="-381019" algn="just" defTabSz="609539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 bảo vệ khỏi chất ma tuý, khi gặp thiên tai, thảm hoạ, ô nhiễm môi truường, xung đột vũ trang,… </a:t>
            </a:r>
          </a:p>
        </p:txBody>
      </p:sp>
    </p:spTree>
    <p:extLst>
      <p:ext uri="{BB962C8B-B14F-4D97-AF65-F5344CB8AC3E}">
        <p14:creationId xmlns:p14="http://schemas.microsoft.com/office/powerpoint/2010/main" val="27936348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2;p6">
            <a:hlinkClick r:id="rId4"/>
            <a:extLst>
              <a:ext uri="{FF2B5EF4-FFF2-40B4-BE49-F238E27FC236}">
                <a16:creationId xmlns:a16="http://schemas.microsoft.com/office/drawing/2014/main" id="{7BA2F5A2-371B-E9AE-918B-851CC0BDE13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DCDF04-DE0A-A454-8A2A-F5C61B5B98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5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22451006-71AE-0960-0BB0-0C568E527F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13802" y="-734371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06AA59-F91A-94D2-2D61-D38BC0770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2" y="1959572"/>
            <a:ext cx="4653283" cy="24682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E0F166-6025-FF1E-D28C-0E4ADD0468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802" y="3881018"/>
            <a:ext cx="4816257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380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4D5B18-DD0D-CDED-BB76-290DE9478193}"/>
              </a:ext>
            </a:extLst>
          </p:cNvPr>
          <p:cNvSpPr/>
          <p:nvPr/>
        </p:nvSpPr>
        <p:spPr>
          <a:xfrm>
            <a:off x="3613636" y="2615751"/>
            <a:ext cx="8273500" cy="2828215"/>
          </a:xfrm>
          <a:prstGeom prst="roundRect">
            <a:avLst>
              <a:gd name="adj" fmla="val 90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bắt đầu để đến trò chơi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các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đáp án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hiện đáp án đúng/sai.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Bấm chuột trái để chuyển sang câu hỏi tiếp theo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2812C89-D331-633C-0926-A436873A0749}"/>
              </a:ext>
            </a:extLst>
          </p:cNvPr>
          <p:cNvSpPr/>
          <p:nvPr/>
        </p:nvSpPr>
        <p:spPr>
          <a:xfrm>
            <a:off x="9485458" y="5944039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87559">
            <a:off x="483261" y="971522"/>
            <a:ext cx="3765258" cy="4914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E2234-5F2C-1D9B-6753-885FE564B5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6381249" y="1942501"/>
            <a:ext cx="2738274" cy="837985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</a:t>
            </a:r>
          </a:p>
        </p:txBody>
      </p:sp>
    </p:spTree>
    <p:extLst>
      <p:ext uri="{BB962C8B-B14F-4D97-AF65-F5344CB8AC3E}">
        <p14:creationId xmlns:p14="http://schemas.microsoft.com/office/powerpoint/2010/main" val="3786834788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513147-C8D3-AE35-AAD6-69342D8C7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A6AA304-1A80-A88D-5FB7-916C6FBAB990}"/>
              </a:ext>
            </a:extLst>
          </p:cNvPr>
          <p:cNvGrpSpPr/>
          <p:nvPr/>
        </p:nvGrpSpPr>
        <p:grpSpPr>
          <a:xfrm>
            <a:off x="952901" y="226476"/>
            <a:ext cx="10302423" cy="2469779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A9435BD-18DC-DF63-2916-0A601F4301D4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1B51E9C-59E0-0901-5055-FBB246C1161E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 1: Khi có người lạ chạm vào vùng riêng tư của em,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em nên làm gì?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0082A0CC-7083-4620-7A28-586B0B151CB7}"/>
              </a:ext>
            </a:extLst>
          </p:cNvPr>
          <p:cNvSpPr/>
          <p:nvPr/>
        </p:nvSpPr>
        <p:spPr>
          <a:xfrm>
            <a:off x="704105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A.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Giữ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im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lặng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vì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sợ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bị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mắng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BD409139-2B75-E8F0-00C2-E37861B63723}"/>
              </a:ext>
            </a:extLst>
          </p:cNvPr>
          <p:cNvSpPr/>
          <p:nvPr/>
        </p:nvSpPr>
        <p:spPr>
          <a:xfrm>
            <a:off x="6618138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B. Ngay lập tức nói "KHÔNG!" và tránh xa người đó.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EAD6978B-B3B8-DD0E-E962-B8F59C70DD05}"/>
              </a:ext>
            </a:extLst>
          </p:cNvPr>
          <p:cNvSpPr/>
          <p:nvPr/>
        </p:nvSpPr>
        <p:spPr>
          <a:xfrm>
            <a:off x="704105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C. Đợi người đó làm xong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rồi mới nói với người lớn.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5A207313-E400-BDD3-E954-8FD9AF0D0CFF}"/>
              </a:ext>
            </a:extLst>
          </p:cNvPr>
          <p:cNvSpPr/>
          <p:nvPr/>
        </p:nvSpPr>
        <p:spPr>
          <a:xfrm>
            <a:off x="6618138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D. Không cần quan tâm vì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đó là chuyện bình thường.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F8C6A01-EAD0-BB15-DEF4-3FED8C6875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E59D0EE7-8FCD-4D04-D4C4-7EF8EFB38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0424" y="2456435"/>
            <a:ext cx="1480153" cy="1454109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002EA83E-6791-8EC6-3D32-914708D83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7137" y="5086585"/>
            <a:ext cx="1480153" cy="1480153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0620BE8A-5F85-F38D-BDA6-A92C3B70C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0424" y="4807232"/>
            <a:ext cx="1465867" cy="1465867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9FDAF7F3-31A0-F7F7-2D83-96B26C8B9C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7726" y="3155338"/>
            <a:ext cx="1510412" cy="151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5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B22E6B-3511-3389-E9D4-93E778DD9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8100083-512B-3E4A-A5A3-9EB7F9F089CA}"/>
              </a:ext>
            </a:extLst>
          </p:cNvPr>
          <p:cNvGrpSpPr/>
          <p:nvPr/>
        </p:nvGrpSpPr>
        <p:grpSpPr>
          <a:xfrm>
            <a:off x="952901" y="226476"/>
            <a:ext cx="10302423" cy="2469779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D511B24-0512-E8F6-F738-8E1B5E10F743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B86DE8A-AC71-A9A4-1188-A7062F56B202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 2: Khi ở nhà một mình, nếu có người lạ đến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gõ cửa và muốn vào nhà, em nên làm gì?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7F3C5187-4FF7-B442-A309-41B60EA7FA74}"/>
              </a:ext>
            </a:extLst>
          </p:cNvPr>
          <p:cNvSpPr/>
          <p:nvPr/>
        </p:nvSpPr>
        <p:spPr>
          <a:xfrm>
            <a:off x="704105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A. Mở cửa ngay vì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đó có thể là người tốt.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24F1F72F-2600-9471-E344-A3950E355F73}"/>
              </a:ext>
            </a:extLst>
          </p:cNvPr>
          <p:cNvSpPr/>
          <p:nvPr/>
        </p:nvSpPr>
        <p:spPr>
          <a:xfrm>
            <a:off x="6618138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B. Hỏi người đó muốn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gì rồi cho vào.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3D2640F7-6B43-B477-B18A-AEB66320BBD4}"/>
              </a:ext>
            </a:extLst>
          </p:cNvPr>
          <p:cNvSpPr/>
          <p:nvPr/>
        </p:nvSpPr>
        <p:spPr>
          <a:xfrm>
            <a:off x="704105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/>
              </a:rPr>
              <a:t>C. Không mở cửa, gọi điện cho người thân hoặc người lớn đáng tin cậy để thông báo.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1FFA656D-02B1-5D7E-C819-6873D682D0BE}"/>
              </a:ext>
            </a:extLst>
          </p:cNvPr>
          <p:cNvSpPr/>
          <p:nvPr/>
        </p:nvSpPr>
        <p:spPr>
          <a:xfrm>
            <a:off x="6618138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D.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Mở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cửa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và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nói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chuyện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họ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9E04387-EEAF-0734-82A3-2675242AC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5C7634C4-B1BE-6665-8EED-D1A561BC6C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7985" y="5290653"/>
            <a:ext cx="1480153" cy="1454109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74BBBB5E-A18E-3556-9E36-4E6F2DDC8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8601" y="2930595"/>
            <a:ext cx="1583399" cy="1583399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3DF79D14-5902-E670-2C61-627A8455A6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22390" y="5161301"/>
            <a:ext cx="1465867" cy="1465867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EBE4CA41-1721-94FA-C55F-A9F3B9E8C5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0223" y="3110136"/>
            <a:ext cx="1545311" cy="154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EBB40-7CD8-5D26-4915-A697684A4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52F050E-A7D7-E585-F555-A2F740102676}"/>
              </a:ext>
            </a:extLst>
          </p:cNvPr>
          <p:cNvGrpSpPr/>
          <p:nvPr/>
        </p:nvGrpSpPr>
        <p:grpSpPr>
          <a:xfrm>
            <a:off x="952901" y="226476"/>
            <a:ext cx="10302423" cy="2469779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9D02E68-C6AE-AF6C-14F2-4F0DA32B32FE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E6071BF-0E90-A956-E570-235A2C5C3D7A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 3: Những hành động nào dưới đây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có thể coi là xâm hại?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74FD3A3D-4859-2232-6BA3-6E21FEB9E76D}"/>
              </a:ext>
            </a:extLst>
          </p:cNvPr>
          <p:cNvSpPr/>
          <p:nvPr/>
        </p:nvSpPr>
        <p:spPr>
          <a:xfrm>
            <a:off x="704105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A. Đánh đập, chửi mắng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người khác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FDA7D485-757B-F134-356E-51E6DE4039A0}"/>
              </a:ext>
            </a:extLst>
          </p:cNvPr>
          <p:cNvSpPr/>
          <p:nvPr/>
        </p:nvSpPr>
        <p:spPr>
          <a:xfrm>
            <a:off x="6618138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B. Ép buộc người khác làm điều họ không muốn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7996E6C1-9F8E-1D2E-CDD7-B67CA62ED865}"/>
              </a:ext>
            </a:extLst>
          </p:cNvPr>
          <p:cNvSpPr/>
          <p:nvPr/>
        </p:nvSpPr>
        <p:spPr>
          <a:xfrm>
            <a:off x="704105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C. Quấy rối, xâm phạm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thân thể người khác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4B0C6ABE-A24E-0E7B-33AF-FA008BB27F75}"/>
              </a:ext>
            </a:extLst>
          </p:cNvPr>
          <p:cNvSpPr/>
          <p:nvPr/>
        </p:nvSpPr>
        <p:spPr>
          <a:xfrm>
            <a:off x="6618138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pt-BR" sz="2400" kern="1200">
                <a:solidFill>
                  <a:prstClr val="black"/>
                </a:solidFill>
                <a:latin typeface="UTM Avo" panose="02040603050506020204" pitchFamily="18"/>
              </a:rPr>
              <a:t>D. Cả A, B và C</a:t>
            </a:r>
            <a:endParaRPr lang="pt-BR" sz="2400" kern="1200" dirty="0" err="1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AD2B1DA-DF0B-5D32-5DE2-6B242E0346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35CE1D2-42F9-8DC6-93D7-C5EE3CEC1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374" y="5221830"/>
            <a:ext cx="1480153" cy="1454109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884B0DE7-289A-4CD1-0F68-7DF8C2C3EE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38801" y="3178664"/>
            <a:ext cx="1583399" cy="1583399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977C5E71-A7A8-783E-341F-50EEE9B70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953" y="5257542"/>
            <a:ext cx="1465867" cy="1465867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D943781E-8A58-A85E-E83F-15FD48DF9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3255" y="3091999"/>
            <a:ext cx="1545311" cy="154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9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0D0906-A7C8-BD4B-9A53-201968C6E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6B5ABF4-4D0B-A693-6088-E22A63E19F6B}"/>
              </a:ext>
            </a:extLst>
          </p:cNvPr>
          <p:cNvGrpSpPr/>
          <p:nvPr/>
        </p:nvGrpSpPr>
        <p:grpSpPr>
          <a:xfrm>
            <a:off x="952901" y="226476"/>
            <a:ext cx="10302423" cy="2469779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C645395-E292-FB4F-8C43-CBCA2287A5E9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5D8EC73-C75C-910C-CA45-F0C39E6399D5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 4: Ai có thể là người thực hiện hành vi xâm hại?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5885C317-B878-0357-1FF4-37C340422EE3}"/>
              </a:ext>
            </a:extLst>
          </p:cNvPr>
          <p:cNvSpPr/>
          <p:nvPr/>
        </p:nvSpPr>
        <p:spPr>
          <a:xfrm>
            <a:off x="704105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/>
              </a:rPr>
              <a:t>A. Người lạ.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149FF34D-8979-EEAC-C39E-2DD229160B3B}"/>
              </a:ext>
            </a:extLst>
          </p:cNvPr>
          <p:cNvSpPr/>
          <p:nvPr/>
        </p:nvSpPr>
        <p:spPr>
          <a:xfrm>
            <a:off x="6618138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/>
              </a:rPr>
              <a:t>B. Người quen, họ hàng.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135909F9-C266-644E-59D4-42963232EDBD}"/>
              </a:ext>
            </a:extLst>
          </p:cNvPr>
          <p:cNvSpPr/>
          <p:nvPr/>
        </p:nvSpPr>
        <p:spPr>
          <a:xfrm>
            <a:off x="704105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C. Người thân trong gia đình.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2789272C-7BFE-732C-8598-DA7BAB7B391A}"/>
              </a:ext>
            </a:extLst>
          </p:cNvPr>
          <p:cNvSpPr/>
          <p:nvPr/>
        </p:nvSpPr>
        <p:spPr>
          <a:xfrm>
            <a:off x="6618138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pt-BR" sz="2400" kern="1200">
                <a:solidFill>
                  <a:prstClr val="black"/>
                </a:solidFill>
                <a:latin typeface="UTM Avo" panose="02040603050506020204" pitchFamily="18"/>
              </a:rPr>
              <a:t>D. Cả A, B và C</a:t>
            </a:r>
            <a:endParaRPr lang="pt-BR" sz="2400" kern="1200" dirty="0" err="1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CD961E6-7A43-12F1-5647-5E44BA267C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244F51B-4C1C-75A9-12EA-E12B8A6B0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69068" y="5221830"/>
            <a:ext cx="1480153" cy="1454109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8C9E661F-FA7E-83A7-C105-00D702552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9215" y="3178664"/>
            <a:ext cx="1583399" cy="1583399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9257D2AC-74B8-CBE1-84EE-190D1C45D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3960" y="5221830"/>
            <a:ext cx="1465867" cy="1465867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95E54BDC-A761-714B-1077-5E67F42784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3960" y="3178664"/>
            <a:ext cx="1545311" cy="154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79844A-4811-5321-C54D-129DCB75E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5F85919-02E5-2D3E-690A-C46461A3DBB6}"/>
              </a:ext>
            </a:extLst>
          </p:cNvPr>
          <p:cNvGrpSpPr/>
          <p:nvPr/>
        </p:nvGrpSpPr>
        <p:grpSpPr>
          <a:xfrm>
            <a:off x="952901" y="226476"/>
            <a:ext cx="10302423" cy="2469779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5B9E0CF-F1A5-F44B-05D5-9685C1B72F4F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366AC21-8E9C-6063-0823-86D8555157CC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 5: Khi đi ngoài đường, em cần lưu ý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điều gì để tránh bị xâm hại?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DAA28B22-BE51-B8BA-F8C7-CBAF70C6CA42}"/>
              </a:ext>
            </a:extLst>
          </p:cNvPr>
          <p:cNvSpPr/>
          <p:nvPr/>
        </p:nvSpPr>
        <p:spPr>
          <a:xfrm>
            <a:off x="704105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>
              <a:lnSpc>
                <a:spcPct val="150000"/>
              </a:lnSpc>
              <a:buClrTx/>
              <a:buAutoNum type="alphaUcPeriod"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Đi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một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mình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vào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buổi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/>
              </a:rPr>
              <a:t>tối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DFE75BB2-91CA-27AB-BC2B-B464D7D73452}"/>
              </a:ext>
            </a:extLst>
          </p:cNvPr>
          <p:cNvSpPr/>
          <p:nvPr/>
        </p:nvSpPr>
        <p:spPr>
          <a:xfrm>
            <a:off x="6618138" y="2802456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B. Luôn đi theo nhóm,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tránh nơi vắng vẻ.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45EA40EF-39EA-58B5-4024-B78D71D2BDB8}"/>
              </a:ext>
            </a:extLst>
          </p:cNvPr>
          <p:cNvSpPr/>
          <p:nvPr/>
        </p:nvSpPr>
        <p:spPr>
          <a:xfrm>
            <a:off x="704105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C. Nghe lời người lạ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nếu họ nhờ giúp đỡ.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9F2838A5-43F1-8679-59A4-0561CFFFF5ED}"/>
              </a:ext>
            </a:extLst>
          </p:cNvPr>
          <p:cNvSpPr/>
          <p:nvPr/>
        </p:nvSpPr>
        <p:spPr>
          <a:xfrm>
            <a:off x="6618138" y="4806478"/>
            <a:ext cx="5012363" cy="18250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D. Không cần quan tâm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/>
            </a:endParaRP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</a:rPr>
              <a:t>vì nơi nào cũng an toàn.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AAD14D8-2645-3598-78E4-10124C5DA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0B67A8E4-76C9-315B-C1E2-CCBA9A84C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3902" y="3024312"/>
            <a:ext cx="1480153" cy="1454109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2DC2D8C5-50E2-85D7-17E7-845E73506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3960" y="5323786"/>
            <a:ext cx="1480153" cy="1480153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2DC97D62-13E5-6FBE-9E2D-412BDB9ED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7567" y="5165657"/>
            <a:ext cx="1465867" cy="1465867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D6C31E86-C67F-20F1-2C04-D8160D088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3314" y="3081009"/>
            <a:ext cx="1510412" cy="151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9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37B0B435-36EA-6BF0-3EDB-F4B16406B63D}"/>
              </a:ext>
            </a:extLst>
          </p:cNvPr>
          <p:cNvSpPr/>
          <p:nvPr/>
        </p:nvSpPr>
        <p:spPr>
          <a:xfrm>
            <a:off x="3750953" y="2362200"/>
            <a:ext cx="4690092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Ôn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tập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kiến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89BE9959-7C1D-F273-082B-5DB20B634352}"/>
              </a:ext>
            </a:extLst>
          </p:cNvPr>
          <p:cNvSpPr/>
          <p:nvPr/>
        </p:nvSpPr>
        <p:spPr>
          <a:xfrm>
            <a:off x="3750953" y="3124200"/>
            <a:ext cx="4690092" cy="1241191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Hoàn thành các bài tập trong VBT. 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454A77-7B3E-88AC-5192-67280B598B4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vi-VN" sz="3200" b="1">
                <a:solidFill>
                  <a:srgbClr val="FFFFFF"/>
                </a:solidFill>
                <a:latin typeface="+mj-lt"/>
                <a:ea typeface="+mn-ea"/>
                <a:cs typeface="+mn-cs"/>
              </a:rPr>
              <a:t>Hướng dẫn về nhà</a:t>
            </a:r>
            <a:endParaRPr lang="vi-VN" sz="3200" b="1" dirty="0">
              <a:solidFill>
                <a:srgbClr val="FFFFFF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1FBDE163-A25E-F7A5-C16A-74BB509631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15901" y="4222854"/>
            <a:ext cx="2768599" cy="2455531"/>
          </a:xfrm>
          <a:prstGeom prst="rect">
            <a:avLst/>
          </a:prstGeom>
        </p:spPr>
      </p:pic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C04BDE07-E4FD-3DA5-CBB2-7079DA554E42}"/>
              </a:ext>
            </a:extLst>
          </p:cNvPr>
          <p:cNvSpPr/>
          <p:nvPr/>
        </p:nvSpPr>
        <p:spPr>
          <a:xfrm>
            <a:off x="3750953" y="4499134"/>
            <a:ext cx="4690092" cy="1241191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Tìm hiểu nội dung phần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  <a:p>
            <a:pPr lvl="0" algn="ctr">
              <a:lnSpc>
                <a:spcPct val="150000"/>
              </a:lnSpc>
              <a:buClrTx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tiếp theo của bài học.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35c036b2-944c-4c02-a0c9-f5880ff1fe24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17. Chăm sóc và bảo vệ sức khoẻ tuổi dậy thì (Tiết 1)</Template>
  <TotalTime>29</TotalTime>
  <Words>1012</Words>
  <Application>Microsoft Office PowerPoint</Application>
  <PresentationFormat>Widescreen</PresentationFormat>
  <Paragraphs>111</Paragraphs>
  <Slides>35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UTM Avo</vt:lpstr>
      <vt:lpstr>#9Slide02 Noi dung dai</vt:lpstr>
      <vt:lpstr>Aptos</vt:lpstr>
      <vt:lpstr>#9Slide02 Tieu de dai</vt:lpstr>
      <vt:lpstr>Calibri</vt:lpstr>
      <vt:lpstr>Arial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15</cp:revision>
  <dcterms:created xsi:type="dcterms:W3CDTF">2025-03-09T08:39:30Z</dcterms:created>
  <dcterms:modified xsi:type="dcterms:W3CDTF">2025-03-10T03:04:51Z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