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505" r:id="rId5"/>
    <p:sldId id="506" r:id="rId6"/>
    <p:sldId id="259" r:id="rId7"/>
    <p:sldId id="260" r:id="rId8"/>
    <p:sldId id="344" r:id="rId9"/>
    <p:sldId id="269" r:id="rId10"/>
    <p:sldId id="507" r:id="rId11"/>
    <p:sldId id="496" r:id="rId12"/>
    <p:sldId id="508" r:id="rId13"/>
    <p:sldId id="509" r:id="rId14"/>
    <p:sldId id="510" r:id="rId15"/>
    <p:sldId id="266" r:id="rId16"/>
    <p:sldId id="704" r:id="rId17"/>
    <p:sldId id="267" r:id="rId18"/>
  </p:sldIdLst>
  <p:sldSz cx="12192000" cy="6858000"/>
  <p:notesSz cx="6858000" cy="9144000"/>
  <p:embeddedFontLst>
    <p:embeddedFont>
      <p:font typeface="UTM Avo" panose="02040603050506020204" pitchFamily="18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8" roundtripDataSignature="AMtx7mgQNYjlZ1pvhJ/ScxwfOAeHqMY8P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DC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104" d="100"/>
          <a:sy n="104" d="100"/>
        </p:scale>
        <p:origin x="79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48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3" name="Google Shape;8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62FDE813-C022-AC8D-7FD0-DD7272744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>
            <a:extLst>
              <a:ext uri="{FF2B5EF4-FFF2-40B4-BE49-F238E27FC236}">
                <a16:creationId xmlns:a16="http://schemas.microsoft.com/office/drawing/2014/main" id="{88170965-63C6-1FE8-D31B-D1046A3E6FC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76A2C5A4-F241-801C-477B-BF474DE35BC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285245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D6820548-F089-318D-BFF1-EA8B88E45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>
            <a:extLst>
              <a:ext uri="{FF2B5EF4-FFF2-40B4-BE49-F238E27FC236}">
                <a16:creationId xmlns:a16="http://schemas.microsoft.com/office/drawing/2014/main" id="{2D0FFE0E-F302-EFD4-62FB-02A7387860E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353B6DBD-A9A1-9DA3-36A6-DA6B119B569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516514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8440F42B-6323-E5B6-09D0-2DEBEC4A42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>
            <a:extLst>
              <a:ext uri="{FF2B5EF4-FFF2-40B4-BE49-F238E27FC236}">
                <a16:creationId xmlns:a16="http://schemas.microsoft.com/office/drawing/2014/main" id="{CE13794B-ED30-5F2F-D8C1-169986B3D62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5:notes">
            <a:extLst>
              <a:ext uri="{FF2B5EF4-FFF2-40B4-BE49-F238E27FC236}">
                <a16:creationId xmlns:a16="http://schemas.microsoft.com/office/drawing/2014/main" id="{047AB791-329F-3448-C014-6C8E070D54C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297043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9F651244-1185-05F1-A5EE-A1E273E79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>
            <a:extLst>
              <a:ext uri="{FF2B5EF4-FFF2-40B4-BE49-F238E27FC236}">
                <a16:creationId xmlns:a16="http://schemas.microsoft.com/office/drawing/2014/main" id="{BE9DC10D-D266-6581-B078-F2BE247B1A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5:notes">
            <a:extLst>
              <a:ext uri="{FF2B5EF4-FFF2-40B4-BE49-F238E27FC236}">
                <a16:creationId xmlns:a16="http://schemas.microsoft.com/office/drawing/2014/main" id="{DA734EC5-171A-1B2B-3C8E-A623D28069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659750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18E0B3C2-08DC-4D56-CBFA-39B2146EA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>
            <a:extLst>
              <a:ext uri="{FF2B5EF4-FFF2-40B4-BE49-F238E27FC236}">
                <a16:creationId xmlns:a16="http://schemas.microsoft.com/office/drawing/2014/main" id="{0E4574A2-8D52-E3C5-E71E-368A45303B0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5:notes">
            <a:extLst>
              <a:ext uri="{FF2B5EF4-FFF2-40B4-BE49-F238E27FC236}">
                <a16:creationId xmlns:a16="http://schemas.microsoft.com/office/drawing/2014/main" id="{32CAA3D4-C72A-E56A-691A-D4B4598C53B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803015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74BC9A5C-67AB-A327-68E0-62A5B882B6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>
            <a:extLst>
              <a:ext uri="{FF2B5EF4-FFF2-40B4-BE49-F238E27FC236}">
                <a16:creationId xmlns:a16="http://schemas.microsoft.com/office/drawing/2014/main" id="{39C949A1-B6EC-54AA-B167-4AB494850A7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5:notes">
            <a:extLst>
              <a:ext uri="{FF2B5EF4-FFF2-40B4-BE49-F238E27FC236}">
                <a16:creationId xmlns:a16="http://schemas.microsoft.com/office/drawing/2014/main" id="{4EA1D602-5730-A7AE-BD45-AFC5A0842E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142504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DAED7BE2-25F9-8B2A-65EE-D480F1CD3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>
            <a:extLst>
              <a:ext uri="{FF2B5EF4-FFF2-40B4-BE49-F238E27FC236}">
                <a16:creationId xmlns:a16="http://schemas.microsoft.com/office/drawing/2014/main" id="{9F398770-AD3E-A14D-EC0D-D13D0226AC8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5:notes">
            <a:extLst>
              <a:ext uri="{FF2B5EF4-FFF2-40B4-BE49-F238E27FC236}">
                <a16:creationId xmlns:a16="http://schemas.microsoft.com/office/drawing/2014/main" id="{0D9FA2C1-48E9-777C-F144-6C85EC897C2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886914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37EA530C-9E84-05E0-87E9-8E39C934CD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>
            <a:extLst>
              <a:ext uri="{FF2B5EF4-FFF2-40B4-BE49-F238E27FC236}">
                <a16:creationId xmlns:a16="http://schemas.microsoft.com/office/drawing/2014/main" id="{21E0C331-4EA4-C5CD-73F5-AF819DC03BB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5:notes">
            <a:extLst>
              <a:ext uri="{FF2B5EF4-FFF2-40B4-BE49-F238E27FC236}">
                <a16:creationId xmlns:a16="http://schemas.microsoft.com/office/drawing/2014/main" id="{030F173F-0158-0F73-AD5A-4B05DEF4E1F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21927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0B2159BF-5BCE-1EE4-51C8-CFA6BDD68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>
            <a:extLst>
              <a:ext uri="{FF2B5EF4-FFF2-40B4-BE49-F238E27FC236}">
                <a16:creationId xmlns:a16="http://schemas.microsoft.com/office/drawing/2014/main" id="{16593BA1-EC10-7AB0-2509-B61A6AE9487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5:notes">
            <a:extLst>
              <a:ext uri="{FF2B5EF4-FFF2-40B4-BE49-F238E27FC236}">
                <a16:creationId xmlns:a16="http://schemas.microsoft.com/office/drawing/2014/main" id="{F6F8F7CC-80CF-FD43-595B-57BD9C60082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382682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4C9BC2-C9DC-46E9-89FE-D9A19A127D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07494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8" name="Google Shape;13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1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" name="Google Shape;24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Google Shape;25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Google Shape;31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1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Google Shape;3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3" name="Google Shape;43;p2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2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2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2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Google Shape;47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2" name="Google Shape;52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7" name="Google Shape;57;p2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Google Shape;58;p2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9" name="Google Shape;59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4" name="Google Shape;64;p2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2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Google Shape;66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1" name="Google Shape;71;p2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2" name="Google Shape;72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7" name="Google Shape;77;p2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8" name="Google Shape;78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/>
        </p:nvSpPr>
        <p:spPr>
          <a:xfrm>
            <a:off x="0" y="-2734965"/>
            <a:ext cx="12192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CFCFCF"/>
                </a:solidFill>
                <a:latin typeface="Arial"/>
                <a:ea typeface="Arial"/>
                <a:cs typeface="Arial"/>
                <a:sym typeface="Arial"/>
              </a:rPr>
              <a:t>www.9slide.vn</a:t>
            </a:r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khoa-hoc-5/1/683/100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15.png"/><Relationship Id="rId3" Type="http://schemas.openxmlformats.org/officeDocument/2006/relationships/image" Target="../media/image4.jp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khoa-hoc-5/1/683/100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"/>
          <p:cNvSpPr txBox="1"/>
          <p:nvPr/>
        </p:nvSpPr>
        <p:spPr>
          <a:xfrm>
            <a:off x="9048750" y="195308"/>
            <a:ext cx="314325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ea"/>
                <a:sym typeface="+mn-lt"/>
              </a:rPr>
              <a:t>Khoa học 5</a:t>
            </a:r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0" y="3276600"/>
            <a:ext cx="12192000" cy="25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lnSpc>
                <a:spcPct val="150000"/>
              </a:lnSpc>
              <a:buClr>
                <a:schemeClr val="dk1"/>
              </a:buClr>
              <a:buSzPts val="4400"/>
            </a:pPr>
            <a:r>
              <a:rPr lang="vi-VN" sz="52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Ôn tập chủ đề</a:t>
            </a:r>
            <a:endParaRPr sz="5200" b="1" i="0" u="none" strike="noStrike" cap="none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2628" y="968634"/>
            <a:ext cx="12192000" cy="24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vi-VN" sz="5200" b="1" i="0" u="none" strike="noStrike" cap="none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Chủ đề 6</a:t>
            </a:r>
            <a:endParaRPr lang="en-US" sz="5200" b="1" i="0" u="none" strike="noStrike" cap="none" dirty="0">
              <a:solidFill>
                <a:srgbClr val="00206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vi-VN" sz="5200" b="1" i="0" u="none" strike="noStrike" cap="none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Sinh vật và môi trường</a:t>
            </a:r>
            <a:endParaRPr lang="vi-VN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12;p6">
            <a:hlinkClick r:id="rId4"/>
            <a:extLst>
              <a:ext uri="{FF2B5EF4-FFF2-40B4-BE49-F238E27FC236}">
                <a16:creationId xmlns:a16="http://schemas.microsoft.com/office/drawing/2014/main" id="{F0578644-43EE-8A5A-EC2D-AC33EFE8A04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01083" y="3015453"/>
            <a:ext cx="3189835" cy="17647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8">
            <a:extLst>
              <a:ext uri="{FF2B5EF4-FFF2-40B4-BE49-F238E27FC236}">
                <a16:creationId xmlns:a16="http://schemas.microsoft.com/office/drawing/2014/main" id="{724F03F9-3B2E-A66E-9C4B-BBB2F854A48B}"/>
              </a:ext>
            </a:extLst>
          </p:cNvPr>
          <p:cNvSpPr/>
          <p:nvPr/>
        </p:nvSpPr>
        <p:spPr>
          <a:xfrm>
            <a:off x="939800" y="2680872"/>
            <a:ext cx="2746683" cy="3959183"/>
          </a:xfrm>
          <a:custGeom>
            <a:avLst/>
            <a:gdLst/>
            <a:ahLst/>
            <a:cxnLst/>
            <a:rect l="l" t="t" r="r" b="b"/>
            <a:pathLst>
              <a:path w="2119703" h="3055428">
                <a:moveTo>
                  <a:pt x="0" y="0"/>
                </a:moveTo>
                <a:lnTo>
                  <a:pt x="2119703" y="0"/>
                </a:lnTo>
                <a:lnTo>
                  <a:pt x="2119703" y="3055428"/>
                </a:lnTo>
                <a:lnTo>
                  <a:pt x="0" y="30554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609539">
              <a:buClrTx/>
              <a:buFontTx/>
              <a:buNone/>
            </a:pPr>
            <a:endParaRPr lang="en-US" sz="8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02127400-D83D-A9FA-0B59-B917239938C6}"/>
              </a:ext>
            </a:extLst>
          </p:cNvPr>
          <p:cNvSpPr/>
          <p:nvPr/>
        </p:nvSpPr>
        <p:spPr>
          <a:xfrm>
            <a:off x="4423083" y="2133600"/>
            <a:ext cx="5943600" cy="2374464"/>
          </a:xfrm>
          <a:prstGeom prst="wedgeRoundRectCallout">
            <a:avLst>
              <a:gd name="adj1" fmla="val -63362"/>
              <a:gd name="adj2" fmla="val 37450"/>
              <a:gd name="adj3" fmla="val 16667"/>
            </a:avLst>
          </a:prstGeom>
          <a:solidFill>
            <a:sysClr val="window" lastClr="FFFFFF"/>
          </a:solidFill>
          <a:ln w="25400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just" defTabSz="609539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Hãy nêu những nội dung em đã học ở chủ đề </a:t>
            </a:r>
            <a:r>
              <a:rPr lang="vi-VN" sz="2400" b="1" kern="1200" dirty="0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Sinh vật và môi trường</a:t>
            </a:r>
            <a:r>
              <a:rPr lang="vi-VN" sz="2400" kern="1200" dirty="0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. Em đã vận dụng những kiến thức đó như thế nào?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6">
          <a:extLst>
            <a:ext uri="{FF2B5EF4-FFF2-40B4-BE49-F238E27FC236}">
              <a16:creationId xmlns:a16="http://schemas.microsoft.com/office/drawing/2014/main" id="{A591C993-F034-C5A7-2D2A-EB3073F36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4">
            <a:extLst>
              <a:ext uri="{FF2B5EF4-FFF2-40B4-BE49-F238E27FC236}">
                <a16:creationId xmlns:a16="http://schemas.microsoft.com/office/drawing/2014/main" id="{E947DBCA-C137-5B53-8139-B41AFBCE36C9}"/>
              </a:ext>
            </a:extLst>
          </p:cNvPr>
          <p:cNvSpPr txBox="1"/>
          <p:nvPr/>
        </p:nvSpPr>
        <p:spPr>
          <a:xfrm>
            <a:off x="1473200" y="1981200"/>
            <a:ext cx="9245600" cy="5076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539">
              <a:lnSpc>
                <a:spcPct val="150000"/>
              </a:lnSpc>
              <a:buClrTx/>
              <a:buFontTx/>
              <a:buNone/>
            </a:pPr>
            <a:r>
              <a:rPr lang="vi-VN" sz="2533" kern="1200" dirty="0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  <a:sym typeface="ITC Bauhaus Bold"/>
              </a:rPr>
              <a:t>Nội dung đã học ở chủ đề </a:t>
            </a:r>
            <a:r>
              <a:rPr lang="vi-VN" sz="2533" b="1" kern="1200" dirty="0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  <a:sym typeface="ITC Bauhaus Bold"/>
              </a:rPr>
              <a:t>Sinh vật và môi trường</a:t>
            </a:r>
            <a:endParaRPr lang="en-US" sz="2533" b="1" kern="1200" dirty="0">
              <a:solidFill>
                <a:prstClr val="black"/>
              </a:solidFill>
              <a:latin typeface="+mj-lt"/>
              <a:ea typeface="+mn-ea"/>
              <a:cs typeface="Arial" panose="020B0604020202020204" pitchFamily="34" charset="0"/>
              <a:sym typeface="ITC Bauhaus Bold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473E591-C650-9CE0-DCC1-EAF752B67038}"/>
              </a:ext>
            </a:extLst>
          </p:cNvPr>
          <p:cNvSpPr/>
          <p:nvPr/>
        </p:nvSpPr>
        <p:spPr>
          <a:xfrm>
            <a:off x="1008765" y="3518567"/>
            <a:ext cx="2794000" cy="2082800"/>
          </a:xfrm>
          <a:prstGeom prst="roundRect">
            <a:avLst/>
          </a:prstGeom>
          <a:solidFill>
            <a:srgbClr val="9BBB59">
              <a:lumMod val="20000"/>
              <a:lumOff val="80000"/>
            </a:srgbClr>
          </a:solidFill>
          <a:ln w="25400" cap="flat" cmpd="sng" algn="ctr">
            <a:solidFill>
              <a:srgbClr val="9BBB59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09539">
              <a:lnSpc>
                <a:spcPct val="150000"/>
              </a:lnSpc>
              <a:buClrTx/>
            </a:pPr>
            <a:r>
              <a:rPr lang="nl-NL" sz="2533" kern="1200" dirty="0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Các yếu tố của môi trường</a:t>
            </a:r>
            <a:endParaRPr lang="vi-VN" sz="2533" kern="1200" dirty="0">
              <a:solidFill>
                <a:prstClr val="black"/>
              </a:solidFill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B48C8AC-888F-00CF-9578-3EA5018C3011}"/>
              </a:ext>
            </a:extLst>
          </p:cNvPr>
          <p:cNvSpPr/>
          <p:nvPr/>
        </p:nvSpPr>
        <p:spPr>
          <a:xfrm>
            <a:off x="4699000" y="3526450"/>
            <a:ext cx="2794000" cy="2082800"/>
          </a:xfrm>
          <a:prstGeom prst="roundRect">
            <a:avLst/>
          </a:prstGeom>
          <a:solidFill>
            <a:srgbClr val="9BBB59">
              <a:lumMod val="20000"/>
              <a:lumOff val="80000"/>
            </a:srgbClr>
          </a:solidFill>
          <a:ln w="25400" cap="flat" cmpd="sng" algn="ctr">
            <a:solidFill>
              <a:srgbClr val="9BBB59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09539">
              <a:lnSpc>
                <a:spcPct val="150000"/>
              </a:lnSpc>
              <a:buClrTx/>
            </a:pPr>
            <a:r>
              <a:rPr lang="vi-VN" sz="2533" kern="1200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C</a:t>
            </a:r>
            <a:r>
              <a:rPr lang="nl-NL" sz="2533" kern="1200" dirty="0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hức năng của </a:t>
            </a:r>
            <a:r>
              <a:rPr lang="nl-NL" sz="2533" kern="1200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môi trường</a:t>
            </a:r>
            <a:endParaRPr lang="vi-VN" sz="2533" kern="1200" dirty="0">
              <a:solidFill>
                <a:prstClr val="black"/>
              </a:solidFill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5454204-CCE3-DE2B-ED1D-5B36B927ABB3}"/>
              </a:ext>
            </a:extLst>
          </p:cNvPr>
          <p:cNvSpPr/>
          <p:nvPr/>
        </p:nvSpPr>
        <p:spPr>
          <a:xfrm>
            <a:off x="8389235" y="3518567"/>
            <a:ext cx="2794000" cy="2082800"/>
          </a:xfrm>
          <a:prstGeom prst="roundRect">
            <a:avLst/>
          </a:prstGeom>
          <a:solidFill>
            <a:srgbClr val="9BBB59">
              <a:lumMod val="20000"/>
              <a:lumOff val="80000"/>
            </a:srgbClr>
          </a:solidFill>
          <a:ln w="25400" cap="flat" cmpd="sng" algn="ctr">
            <a:solidFill>
              <a:srgbClr val="9BBB59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539">
              <a:lnSpc>
                <a:spcPct val="150000"/>
              </a:lnSpc>
              <a:buClrTx/>
            </a:pPr>
            <a:r>
              <a:rPr lang="vi-VN" sz="2533" kern="1200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Tác động của </a:t>
            </a:r>
          </a:p>
          <a:p>
            <a:pPr lvl="0" algn="ctr" defTabSz="609539">
              <a:lnSpc>
                <a:spcPct val="150000"/>
              </a:lnSpc>
              <a:buClrTx/>
            </a:pPr>
            <a:r>
              <a:rPr lang="vi-VN" sz="2533" kern="1200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con người đến </a:t>
            </a:r>
          </a:p>
          <a:p>
            <a:pPr lvl="0" algn="ctr" defTabSz="609539">
              <a:lnSpc>
                <a:spcPct val="150000"/>
              </a:lnSpc>
              <a:buClrTx/>
            </a:pPr>
            <a:r>
              <a:rPr lang="vi-VN" sz="2533" kern="1200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môi trường</a:t>
            </a:r>
            <a:endParaRPr lang="vi-VN" sz="2533" kern="1200" dirty="0">
              <a:solidFill>
                <a:prstClr val="black"/>
              </a:solidFill>
              <a:latin typeface="+mj-lt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2505D84-DEEE-78D5-60CA-6C18A5E87BE8}"/>
              </a:ext>
            </a:extLst>
          </p:cNvPr>
          <p:cNvCxnSpPr>
            <a:cxnSpLocks/>
            <a:stCxn id="3" idx="2"/>
            <a:endCxn id="5" idx="0"/>
          </p:cNvCxnSpPr>
          <p:nvPr/>
        </p:nvCxnSpPr>
        <p:spPr>
          <a:xfrm flipH="1">
            <a:off x="2405765" y="2488839"/>
            <a:ext cx="3690235" cy="1029728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70B35D1-2104-C413-CEBB-9E210CDB868B}"/>
              </a:ext>
            </a:extLst>
          </p:cNvPr>
          <p:cNvCxnSpPr>
            <a:cxnSpLocks/>
            <a:stCxn id="3" idx="2"/>
            <a:endCxn id="6" idx="0"/>
          </p:cNvCxnSpPr>
          <p:nvPr/>
        </p:nvCxnSpPr>
        <p:spPr>
          <a:xfrm>
            <a:off x="6096000" y="2488839"/>
            <a:ext cx="0" cy="1037611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2B1F6C6-9B0C-064C-382F-A87B4942881E}"/>
              </a:ext>
            </a:extLst>
          </p:cNvPr>
          <p:cNvCxnSpPr>
            <a:cxnSpLocks/>
            <a:stCxn id="3" idx="2"/>
            <a:endCxn id="7" idx="0"/>
          </p:cNvCxnSpPr>
          <p:nvPr/>
        </p:nvCxnSpPr>
        <p:spPr>
          <a:xfrm>
            <a:off x="6096000" y="2488839"/>
            <a:ext cx="3690235" cy="1029728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2344853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6">
          <a:extLst>
            <a:ext uri="{FF2B5EF4-FFF2-40B4-BE49-F238E27FC236}">
              <a16:creationId xmlns:a16="http://schemas.microsoft.com/office/drawing/2014/main" id="{20C38F1E-96A4-7B84-3660-194E4B3B1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4">
            <a:extLst>
              <a:ext uri="{FF2B5EF4-FFF2-40B4-BE49-F238E27FC236}">
                <a16:creationId xmlns:a16="http://schemas.microsoft.com/office/drawing/2014/main" id="{B373CA56-7A26-8D5E-90ED-5C18451B3590}"/>
              </a:ext>
            </a:extLst>
          </p:cNvPr>
          <p:cNvSpPr txBox="1"/>
          <p:nvPr/>
        </p:nvSpPr>
        <p:spPr>
          <a:xfrm>
            <a:off x="1473200" y="1665908"/>
            <a:ext cx="9245600" cy="482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539">
              <a:lnSpc>
                <a:spcPct val="150000"/>
              </a:lnSpc>
              <a:buClrTx/>
              <a:buFontTx/>
              <a:buNone/>
            </a:pPr>
            <a:r>
              <a:rPr lang="en-US" sz="2400" b="1" kern="1200">
                <a:solidFill>
                  <a:prstClr val="black"/>
                </a:solidFill>
                <a:latin typeface="+mj-lt"/>
                <a:ea typeface="ITC Bauhaus Bold"/>
                <a:cs typeface="ITC Bauhaus Bold"/>
                <a:sym typeface="ITC Bauhaus Bold"/>
              </a:rPr>
              <a:t>Ví dụ về vận dụng kiến thức vào thực tế</a:t>
            </a:r>
            <a:endParaRPr lang="en-US" sz="2400" b="1" kern="1200" dirty="0">
              <a:solidFill>
                <a:prstClr val="black"/>
              </a:solidFill>
              <a:latin typeface="+mj-lt"/>
              <a:ea typeface="ITC Bauhaus Bold"/>
              <a:cs typeface="ITC Bauhaus Bold"/>
              <a:sym typeface="ITC Bauhaus Bold"/>
            </a:endParaRPr>
          </a:p>
        </p:txBody>
      </p:sp>
      <p:sp>
        <p:nvSpPr>
          <p:cNvPr id="12" name="Freeform 2">
            <a:extLst>
              <a:ext uri="{FF2B5EF4-FFF2-40B4-BE49-F238E27FC236}">
                <a16:creationId xmlns:a16="http://schemas.microsoft.com/office/drawing/2014/main" id="{5655BAE0-5A08-093B-5D51-CD26E28B3F29}"/>
              </a:ext>
            </a:extLst>
          </p:cNvPr>
          <p:cNvSpPr/>
          <p:nvPr/>
        </p:nvSpPr>
        <p:spPr>
          <a:xfrm>
            <a:off x="333223" y="2692854"/>
            <a:ext cx="3566854" cy="4034367"/>
          </a:xfrm>
          <a:custGeom>
            <a:avLst/>
            <a:gdLst/>
            <a:ahLst/>
            <a:cxnLst/>
            <a:rect l="l" t="t" r="r" b="b"/>
            <a:pathLst>
              <a:path w="7077456" h="8229600">
                <a:moveTo>
                  <a:pt x="0" y="0"/>
                </a:moveTo>
                <a:lnTo>
                  <a:pt x="7077456" y="0"/>
                </a:lnTo>
                <a:lnTo>
                  <a:pt x="707745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Freeform 2">
            <a:extLst>
              <a:ext uri="{FF2B5EF4-FFF2-40B4-BE49-F238E27FC236}">
                <a16:creationId xmlns:a16="http://schemas.microsoft.com/office/drawing/2014/main" id="{CA401E18-61E0-BB05-ABE9-D0CA024FCB03}"/>
              </a:ext>
            </a:extLst>
          </p:cNvPr>
          <p:cNvSpPr/>
          <p:nvPr/>
        </p:nvSpPr>
        <p:spPr>
          <a:xfrm>
            <a:off x="4638743" y="4241900"/>
            <a:ext cx="1379588" cy="623855"/>
          </a:xfrm>
          <a:custGeom>
            <a:avLst/>
            <a:gdLst/>
            <a:ahLst/>
            <a:cxnLst/>
            <a:rect l="l" t="t" r="r" b="b"/>
            <a:pathLst>
              <a:path w="1322965" h="831814">
                <a:moveTo>
                  <a:pt x="0" y="0"/>
                </a:moveTo>
                <a:lnTo>
                  <a:pt x="1322965" y="0"/>
                </a:lnTo>
                <a:lnTo>
                  <a:pt x="1322965" y="831814"/>
                </a:lnTo>
                <a:lnTo>
                  <a:pt x="0" y="8318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" name="Freeform 3">
            <a:extLst>
              <a:ext uri="{FF2B5EF4-FFF2-40B4-BE49-F238E27FC236}">
                <a16:creationId xmlns:a16="http://schemas.microsoft.com/office/drawing/2014/main" id="{ED85CAF0-CE58-F52B-4471-C5C8BC7DC9CF}"/>
              </a:ext>
            </a:extLst>
          </p:cNvPr>
          <p:cNvSpPr/>
          <p:nvPr/>
        </p:nvSpPr>
        <p:spPr>
          <a:xfrm>
            <a:off x="6576926" y="2591820"/>
            <a:ext cx="1904969" cy="1904969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Freeform 4">
            <a:extLst>
              <a:ext uri="{FF2B5EF4-FFF2-40B4-BE49-F238E27FC236}">
                <a16:creationId xmlns:a16="http://schemas.microsoft.com/office/drawing/2014/main" id="{77A3661E-0245-0989-8A73-D624572F4E4B}"/>
              </a:ext>
            </a:extLst>
          </p:cNvPr>
          <p:cNvSpPr/>
          <p:nvPr/>
        </p:nvSpPr>
        <p:spPr>
          <a:xfrm>
            <a:off x="9144000" y="2306742"/>
            <a:ext cx="1678310" cy="1935158"/>
          </a:xfrm>
          <a:custGeom>
            <a:avLst/>
            <a:gdLst/>
            <a:ahLst/>
            <a:cxnLst/>
            <a:rect l="l" t="t" r="r" b="b"/>
            <a:pathLst>
              <a:path w="3568654" h="4114800">
                <a:moveTo>
                  <a:pt x="0" y="0"/>
                </a:moveTo>
                <a:lnTo>
                  <a:pt x="3568654" y="0"/>
                </a:lnTo>
                <a:lnTo>
                  <a:pt x="356865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841CCF3C-A4E6-9B71-8BDA-86914FA949CA}"/>
              </a:ext>
            </a:extLst>
          </p:cNvPr>
          <p:cNvSpPr/>
          <p:nvPr/>
        </p:nvSpPr>
        <p:spPr>
          <a:xfrm>
            <a:off x="8694501" y="4878988"/>
            <a:ext cx="2811700" cy="1223089"/>
          </a:xfrm>
          <a:custGeom>
            <a:avLst/>
            <a:gdLst/>
            <a:ahLst/>
            <a:cxnLst/>
            <a:rect l="l" t="t" r="r" b="b"/>
            <a:pathLst>
              <a:path w="3418844" h="1487197">
                <a:moveTo>
                  <a:pt x="0" y="0"/>
                </a:moveTo>
                <a:lnTo>
                  <a:pt x="3418844" y="0"/>
                </a:lnTo>
                <a:lnTo>
                  <a:pt x="3418844" y="1487197"/>
                </a:lnTo>
                <a:lnTo>
                  <a:pt x="0" y="148719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" name="Freeform 6">
            <a:extLst>
              <a:ext uri="{FF2B5EF4-FFF2-40B4-BE49-F238E27FC236}">
                <a16:creationId xmlns:a16="http://schemas.microsoft.com/office/drawing/2014/main" id="{5E6C0B1F-23FE-4AA7-F14E-0EAEE33DB7D8}"/>
              </a:ext>
            </a:extLst>
          </p:cNvPr>
          <p:cNvSpPr/>
          <p:nvPr/>
        </p:nvSpPr>
        <p:spPr>
          <a:xfrm>
            <a:off x="6257213" y="4940647"/>
            <a:ext cx="2062008" cy="1587747"/>
          </a:xfrm>
          <a:custGeom>
            <a:avLst/>
            <a:gdLst/>
            <a:ahLst/>
            <a:cxnLst/>
            <a:rect l="l" t="t" r="r" b="b"/>
            <a:pathLst>
              <a:path w="2460353" h="1894472">
                <a:moveTo>
                  <a:pt x="0" y="0"/>
                </a:moveTo>
                <a:lnTo>
                  <a:pt x="2460353" y="0"/>
                </a:lnTo>
                <a:lnTo>
                  <a:pt x="2460353" y="1894472"/>
                </a:lnTo>
                <a:lnTo>
                  <a:pt x="0" y="189447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048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12;p6">
            <a:hlinkClick r:id="rId4"/>
            <a:extLst>
              <a:ext uri="{FF2B5EF4-FFF2-40B4-BE49-F238E27FC236}">
                <a16:creationId xmlns:a16="http://schemas.microsoft.com/office/drawing/2014/main" id="{5008B096-1040-61F4-8DED-E818FD8AF06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01082" y="3048000"/>
            <a:ext cx="3189835" cy="17647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7CD2E6-15C0-1905-EFB2-9B4D4BA3E232}"/>
              </a:ext>
            </a:extLst>
          </p:cNvPr>
          <p:cNvSpPr txBox="1"/>
          <p:nvPr/>
        </p:nvSpPr>
        <p:spPr>
          <a:xfrm>
            <a:off x="228600" y="1499470"/>
            <a:ext cx="11734800" cy="577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539">
              <a:lnSpc>
                <a:spcPct val="150000"/>
              </a:lnSpc>
              <a:buClrTx/>
              <a:buFontTx/>
              <a:buNone/>
            </a:pPr>
            <a:r>
              <a:rPr lang="nl-NL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1. Hệ thống hóa kiến thức đã học về chủ đề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Sinh </a:t>
            </a:r>
            <a:r>
              <a:rPr lang="vi-VN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vật và môi trường</a:t>
            </a:r>
            <a:endParaRPr lang="en-US" sz="2400" b="1" kern="1200" dirty="0">
              <a:solidFill>
                <a:prstClr val="black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  <a:sym typeface="꼬마나비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CE563B-A3CB-B924-7174-FBFB9230DB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17" t="14679" r="10340" b="4951"/>
          <a:stretch/>
        </p:blipFill>
        <p:spPr>
          <a:xfrm>
            <a:off x="5410200" y="3581400"/>
            <a:ext cx="6050643" cy="3166504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4EA190D9-EA38-152C-E539-7FBD2716AF09}"/>
              </a:ext>
            </a:extLst>
          </p:cNvPr>
          <p:cNvGrpSpPr/>
          <p:nvPr/>
        </p:nvGrpSpPr>
        <p:grpSpPr>
          <a:xfrm>
            <a:off x="609600" y="3506789"/>
            <a:ext cx="4599872" cy="2767497"/>
            <a:chOff x="137058" y="3734219"/>
            <a:chExt cx="6899808" cy="4151246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D7EFB6C-09D6-FC28-39A4-3E253C938D3D}"/>
                </a:ext>
              </a:extLst>
            </p:cNvPr>
            <p:cNvSpPr txBox="1"/>
            <p:nvPr/>
          </p:nvSpPr>
          <p:spPr>
            <a:xfrm>
              <a:off x="137058" y="5363621"/>
              <a:ext cx="6899808" cy="25218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 defTabSz="609539">
                <a:lnSpc>
                  <a:spcPct val="150000"/>
                </a:lnSpc>
                <a:buClrTx/>
                <a:buFontTx/>
                <a:buNone/>
              </a:pPr>
              <a:r>
                <a:rPr lang="vi-VN" sz="2400" kern="1200" dirty="0">
                  <a:solidFill>
                    <a:prstClr val="black"/>
                  </a:solidFill>
                  <a:latin typeface="+mj-lt"/>
                  <a:cs typeface="Arial" panose="020B0604020202020204" pitchFamily="34" charset="0"/>
                </a:rPr>
                <a:t>Dựa vào sơ đồ gợi ý SGK tr.99, vẽ sơ đồ tư duy về chủ đề </a:t>
              </a:r>
              <a:r>
                <a:rPr lang="vi-VN" sz="2400" b="1" kern="1200" dirty="0">
                  <a:solidFill>
                    <a:prstClr val="black"/>
                  </a:solidFill>
                  <a:latin typeface="+mj-lt"/>
                  <a:cs typeface="Arial" panose="020B0604020202020204" pitchFamily="34" charset="0"/>
                </a:rPr>
                <a:t>Sinh vật và môi trường.</a:t>
              </a:r>
            </a:p>
          </p:txBody>
        </p:sp>
        <p:pic>
          <p:nvPicPr>
            <p:cNvPr id="10" name="Picture 55">
              <a:extLst>
                <a:ext uri="{FF2B5EF4-FFF2-40B4-BE49-F238E27FC236}">
                  <a16:creationId xmlns:a16="http://schemas.microsoft.com/office/drawing/2014/main" id="{FA2712E2-B689-D2A7-E5B4-010DB31B543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2382918" y="3734219"/>
              <a:ext cx="2408087" cy="1625460"/>
            </a:xfrm>
            <a:prstGeom prst="rect">
              <a:avLst/>
            </a:prstGeom>
          </p:spPr>
        </p:pic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7227B0F-38CE-24D7-2626-44CE1798253A}"/>
              </a:ext>
            </a:extLst>
          </p:cNvPr>
          <p:cNvSpPr/>
          <p:nvPr/>
        </p:nvSpPr>
        <p:spPr>
          <a:xfrm>
            <a:off x="4057649" y="2281220"/>
            <a:ext cx="4076702" cy="1080349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39">
              <a:lnSpc>
                <a:spcPct val="150000"/>
              </a:lnSpc>
              <a:buClrTx/>
              <a:buFontTx/>
              <a:buNone/>
            </a:pPr>
            <a:r>
              <a:rPr lang="vi-VN" sz="2400" b="1" kern="1200" dirty="0">
                <a:solidFill>
                  <a:prstClr val="black"/>
                </a:solidFill>
                <a:cs typeface="Arial" panose="020B0604020202020204" pitchFamily="34" charset="0"/>
              </a:rPr>
              <a:t>THẢO LUẬN NHÓM </a:t>
            </a:r>
          </a:p>
          <a:p>
            <a:pPr algn="ctr" defTabSz="609539">
              <a:lnSpc>
                <a:spcPct val="150000"/>
              </a:lnSpc>
              <a:buClrTx/>
              <a:buFontTx/>
              <a:buNone/>
            </a:pPr>
            <a:r>
              <a:rPr lang="vi-VN" sz="2400" b="1" kern="1200" dirty="0">
                <a:solidFill>
                  <a:prstClr val="black"/>
                </a:solidFill>
                <a:cs typeface="Arial" panose="020B0604020202020204" pitchFamily="34" charset="0"/>
              </a:rPr>
              <a:t>4 nhóm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7">
          <a:extLst>
            <a:ext uri="{FF2B5EF4-FFF2-40B4-BE49-F238E27FC236}">
              <a16:creationId xmlns:a16="http://schemas.microsoft.com/office/drawing/2014/main" id="{C3211B1B-3B59-17F0-DD20-E32543288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55A25C0-826E-482B-46E1-4B55DC4D09A8}"/>
              </a:ext>
            </a:extLst>
          </p:cNvPr>
          <p:cNvSpPr txBox="1"/>
          <p:nvPr/>
        </p:nvSpPr>
        <p:spPr>
          <a:xfrm>
            <a:off x="2286104" y="1905000"/>
            <a:ext cx="76197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539">
              <a:buClrTx/>
              <a:buFontTx/>
              <a:buNone/>
            </a:pPr>
            <a:r>
              <a:rPr lang="en-US" sz="2400" b="1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Cung </a:t>
            </a:r>
            <a:r>
              <a:rPr lang="vi-VN" sz="2400" b="1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cấp chỗ ở, không gian sống</a:t>
            </a:r>
            <a:endParaRPr lang="vi-VN" sz="2400" b="1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4E014FAB-D104-6245-20EB-7A9BD86D8416}"/>
              </a:ext>
            </a:extLst>
          </p:cNvPr>
          <p:cNvSpPr/>
          <p:nvPr/>
        </p:nvSpPr>
        <p:spPr>
          <a:xfrm>
            <a:off x="234210" y="3210367"/>
            <a:ext cx="3834441" cy="2554696"/>
          </a:xfrm>
          <a:custGeom>
            <a:avLst/>
            <a:gdLst/>
            <a:ahLst/>
            <a:cxnLst/>
            <a:rect l="l" t="t" r="r" b="b"/>
            <a:pathLst>
              <a:path w="5751661" h="3832044">
                <a:moveTo>
                  <a:pt x="0" y="0"/>
                </a:moveTo>
                <a:lnTo>
                  <a:pt x="5751662" y="0"/>
                </a:lnTo>
                <a:lnTo>
                  <a:pt x="5751662" y="3832044"/>
                </a:lnTo>
                <a:lnTo>
                  <a:pt x="0" y="38320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57AD8152-834C-FA93-03CD-F9D829F20316}"/>
              </a:ext>
            </a:extLst>
          </p:cNvPr>
          <p:cNvSpPr/>
          <p:nvPr/>
        </p:nvSpPr>
        <p:spPr>
          <a:xfrm>
            <a:off x="4202231" y="3210367"/>
            <a:ext cx="3832044" cy="2554696"/>
          </a:xfrm>
          <a:custGeom>
            <a:avLst/>
            <a:gdLst/>
            <a:ahLst/>
            <a:cxnLst/>
            <a:rect l="l" t="t" r="r" b="b"/>
            <a:pathLst>
              <a:path w="5748066" h="3832044">
                <a:moveTo>
                  <a:pt x="0" y="0"/>
                </a:moveTo>
                <a:lnTo>
                  <a:pt x="5748067" y="0"/>
                </a:lnTo>
                <a:lnTo>
                  <a:pt x="5748067" y="3832044"/>
                </a:lnTo>
                <a:lnTo>
                  <a:pt x="0" y="38320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0DAA2C71-0706-B84D-FC64-5DC34CC7259B}"/>
              </a:ext>
            </a:extLst>
          </p:cNvPr>
          <p:cNvSpPr/>
          <p:nvPr/>
        </p:nvSpPr>
        <p:spPr>
          <a:xfrm>
            <a:off x="8178800" y="3210367"/>
            <a:ext cx="3827260" cy="2554696"/>
          </a:xfrm>
          <a:custGeom>
            <a:avLst/>
            <a:gdLst/>
            <a:ahLst/>
            <a:cxnLst/>
            <a:rect l="l" t="t" r="r" b="b"/>
            <a:pathLst>
              <a:path w="5740890" h="3832044">
                <a:moveTo>
                  <a:pt x="0" y="0"/>
                </a:moveTo>
                <a:lnTo>
                  <a:pt x="5740891" y="0"/>
                </a:lnTo>
                <a:lnTo>
                  <a:pt x="5740891" y="3832044"/>
                </a:lnTo>
                <a:lnTo>
                  <a:pt x="0" y="383204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9640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7">
          <a:extLst>
            <a:ext uri="{FF2B5EF4-FFF2-40B4-BE49-F238E27FC236}">
              <a16:creationId xmlns:a16="http://schemas.microsoft.com/office/drawing/2014/main" id="{BC996E6D-12A0-9794-44BD-08569B4CC0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BF41E1F-9E15-A5C4-9FF2-E98025F44B39}"/>
              </a:ext>
            </a:extLst>
          </p:cNvPr>
          <p:cNvSpPr txBox="1"/>
          <p:nvPr/>
        </p:nvSpPr>
        <p:spPr>
          <a:xfrm>
            <a:off x="2286104" y="1524000"/>
            <a:ext cx="7619791" cy="1128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539">
              <a:lnSpc>
                <a:spcPct val="150000"/>
              </a:lnSpc>
              <a:buClrTx/>
              <a:buFontTx/>
              <a:buNone/>
            </a:pPr>
            <a:r>
              <a:rPr lang="vi-VN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Cung cấp thức ăn, nước uống,</a:t>
            </a:r>
            <a:endParaRPr lang="en-US" sz="2400" b="1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  <a:p>
            <a:pPr algn="ctr" defTabSz="609539">
              <a:lnSpc>
                <a:spcPct val="150000"/>
              </a:lnSpc>
              <a:buClrTx/>
              <a:buFontTx/>
              <a:buNone/>
            </a:pPr>
            <a:r>
              <a:rPr lang="vi-VN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chứa chất thải của sinh vật </a:t>
            </a: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14D484C4-0F7B-07B1-A6AD-65105ECE3ADC}"/>
              </a:ext>
            </a:extLst>
          </p:cNvPr>
          <p:cNvSpPr/>
          <p:nvPr/>
        </p:nvSpPr>
        <p:spPr>
          <a:xfrm>
            <a:off x="8128000" y="3071845"/>
            <a:ext cx="3871364" cy="2579296"/>
          </a:xfrm>
          <a:custGeom>
            <a:avLst/>
            <a:gdLst/>
            <a:ahLst/>
            <a:cxnLst/>
            <a:rect l="l" t="t" r="r" b="b"/>
            <a:pathLst>
              <a:path w="5224332" h="3480711">
                <a:moveTo>
                  <a:pt x="0" y="0"/>
                </a:moveTo>
                <a:lnTo>
                  <a:pt x="5224332" y="0"/>
                </a:lnTo>
                <a:lnTo>
                  <a:pt x="5224332" y="3480711"/>
                </a:lnTo>
                <a:lnTo>
                  <a:pt x="0" y="34807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vi-VN" sz="800" dirty="0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20AF431-988A-32A3-7930-1221DB865593}"/>
              </a:ext>
            </a:extLst>
          </p:cNvPr>
          <p:cNvSpPr/>
          <p:nvPr/>
        </p:nvSpPr>
        <p:spPr>
          <a:xfrm>
            <a:off x="4079173" y="3071845"/>
            <a:ext cx="3979233" cy="2579296"/>
          </a:xfrm>
          <a:custGeom>
            <a:avLst/>
            <a:gdLst/>
            <a:ahLst/>
            <a:cxnLst/>
            <a:rect l="l" t="t" r="r" b="b"/>
            <a:pathLst>
              <a:path w="5224332" h="3049704">
                <a:moveTo>
                  <a:pt x="0" y="0"/>
                </a:moveTo>
                <a:lnTo>
                  <a:pt x="5224332" y="0"/>
                </a:lnTo>
                <a:lnTo>
                  <a:pt x="5224332" y="3049704"/>
                </a:lnTo>
                <a:lnTo>
                  <a:pt x="0" y="30497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vi-VN" sz="800" dirty="0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DE5E42B6-9D6F-2B8F-68AD-F9FA15B3E279}"/>
              </a:ext>
            </a:extLst>
          </p:cNvPr>
          <p:cNvSpPr/>
          <p:nvPr/>
        </p:nvSpPr>
        <p:spPr>
          <a:xfrm>
            <a:off x="187833" y="3071845"/>
            <a:ext cx="3842527" cy="2579296"/>
          </a:xfrm>
          <a:custGeom>
            <a:avLst/>
            <a:gdLst/>
            <a:ahLst/>
            <a:cxnLst/>
            <a:rect l="l" t="t" r="r" b="b"/>
            <a:pathLst>
              <a:path w="5224332" h="3506833">
                <a:moveTo>
                  <a:pt x="0" y="0"/>
                </a:moveTo>
                <a:lnTo>
                  <a:pt x="5224332" y="0"/>
                </a:lnTo>
                <a:lnTo>
                  <a:pt x="5224332" y="3506833"/>
                </a:lnTo>
                <a:lnTo>
                  <a:pt x="0" y="350683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vi-VN" sz="800" dirty="0"/>
          </a:p>
        </p:txBody>
      </p:sp>
    </p:spTree>
    <p:extLst>
      <p:ext uri="{BB962C8B-B14F-4D97-AF65-F5344CB8AC3E}">
        <p14:creationId xmlns:p14="http://schemas.microsoft.com/office/powerpoint/2010/main" val="3222320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7">
          <a:extLst>
            <a:ext uri="{FF2B5EF4-FFF2-40B4-BE49-F238E27FC236}">
              <a16:creationId xmlns:a16="http://schemas.microsoft.com/office/drawing/2014/main" id="{14A4A2E6-C725-182E-8340-B42190578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DAF06A-657F-B805-1ED1-EBEA2B97E461}"/>
              </a:ext>
            </a:extLst>
          </p:cNvPr>
          <p:cNvSpPr txBox="1"/>
          <p:nvPr/>
        </p:nvSpPr>
        <p:spPr>
          <a:xfrm>
            <a:off x="2286104" y="1524000"/>
            <a:ext cx="7619791" cy="1128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539">
              <a:lnSpc>
                <a:spcPct val="150000"/>
              </a:lnSpc>
              <a:buClrTx/>
              <a:buFontTx/>
              <a:buNone/>
            </a:pPr>
            <a:r>
              <a:rPr lang="vi-VN" sz="2400" b="1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Bảo vệ sinh vật khỏi các tác động bên ngoài như thời tiết xấu, sự tấn công của kẻ thù. </a:t>
            </a:r>
            <a:endParaRPr lang="vi-VN" sz="2400" b="1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CA1A8EF9-8716-C59F-313B-D6C448D050AA}"/>
              </a:ext>
            </a:extLst>
          </p:cNvPr>
          <p:cNvSpPr/>
          <p:nvPr/>
        </p:nvSpPr>
        <p:spPr>
          <a:xfrm>
            <a:off x="8077200" y="3206704"/>
            <a:ext cx="3839937" cy="2558359"/>
          </a:xfrm>
          <a:custGeom>
            <a:avLst/>
            <a:gdLst/>
            <a:ahLst/>
            <a:cxnLst/>
            <a:rect l="l" t="t" r="r" b="b"/>
            <a:pathLst>
              <a:path w="5966578" h="3975233">
                <a:moveTo>
                  <a:pt x="0" y="0"/>
                </a:moveTo>
                <a:lnTo>
                  <a:pt x="5966578" y="0"/>
                </a:lnTo>
                <a:lnTo>
                  <a:pt x="5966578" y="3975233"/>
                </a:lnTo>
                <a:lnTo>
                  <a:pt x="0" y="39752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vi-VN" sz="800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8EDC3AB3-E59D-871E-B456-18860382F924}"/>
              </a:ext>
            </a:extLst>
          </p:cNvPr>
          <p:cNvSpPr/>
          <p:nvPr/>
        </p:nvSpPr>
        <p:spPr>
          <a:xfrm>
            <a:off x="4130148" y="3206704"/>
            <a:ext cx="3839937" cy="2558359"/>
          </a:xfrm>
          <a:custGeom>
            <a:avLst/>
            <a:gdLst/>
            <a:ahLst/>
            <a:cxnLst/>
            <a:rect l="l" t="t" r="r" b="b"/>
            <a:pathLst>
              <a:path w="5966578" h="3975233">
                <a:moveTo>
                  <a:pt x="0" y="0"/>
                </a:moveTo>
                <a:lnTo>
                  <a:pt x="5966578" y="0"/>
                </a:lnTo>
                <a:lnTo>
                  <a:pt x="5966578" y="3975233"/>
                </a:lnTo>
                <a:lnTo>
                  <a:pt x="0" y="397523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vi-VN" sz="800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8AFD616D-1461-1BB6-A79D-C387D818DB16}"/>
              </a:ext>
            </a:extLst>
          </p:cNvPr>
          <p:cNvSpPr/>
          <p:nvPr/>
        </p:nvSpPr>
        <p:spPr>
          <a:xfrm>
            <a:off x="187890" y="3178324"/>
            <a:ext cx="3839937" cy="2586739"/>
          </a:xfrm>
          <a:custGeom>
            <a:avLst/>
            <a:gdLst/>
            <a:ahLst/>
            <a:cxnLst/>
            <a:rect l="l" t="t" r="r" b="b"/>
            <a:pathLst>
              <a:path w="5966578" h="4504766">
                <a:moveTo>
                  <a:pt x="0" y="0"/>
                </a:moveTo>
                <a:lnTo>
                  <a:pt x="5966578" y="0"/>
                </a:lnTo>
                <a:lnTo>
                  <a:pt x="5966578" y="4504767"/>
                </a:lnTo>
                <a:lnTo>
                  <a:pt x="0" y="450476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vi-VN" sz="800" dirty="0"/>
          </a:p>
        </p:txBody>
      </p:sp>
    </p:spTree>
    <p:extLst>
      <p:ext uri="{BB962C8B-B14F-4D97-AF65-F5344CB8AC3E}">
        <p14:creationId xmlns:p14="http://schemas.microsoft.com/office/powerpoint/2010/main" val="935563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7">
          <a:extLst>
            <a:ext uri="{FF2B5EF4-FFF2-40B4-BE49-F238E27FC236}">
              <a16:creationId xmlns:a16="http://schemas.microsoft.com/office/drawing/2014/main" id="{7887905D-AB44-4613-1461-25E4DB274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50EE0201-06C0-80EA-5139-B363AD8B9AEF}"/>
              </a:ext>
            </a:extLst>
          </p:cNvPr>
          <p:cNvGrpSpPr/>
          <p:nvPr/>
        </p:nvGrpSpPr>
        <p:grpSpPr>
          <a:xfrm>
            <a:off x="140513" y="3124200"/>
            <a:ext cx="3919863" cy="3636446"/>
            <a:chOff x="752795" y="4075078"/>
            <a:chExt cx="5129579" cy="4758694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E7E4858-3FD7-4818-D0C6-DD9697BC8B7C}"/>
                </a:ext>
              </a:extLst>
            </p:cNvPr>
            <p:cNvSpPr txBox="1"/>
            <p:nvPr/>
          </p:nvSpPr>
          <p:spPr>
            <a:xfrm>
              <a:off x="752795" y="7365712"/>
              <a:ext cx="5129579" cy="14680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dirty="0" err="1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Săn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bắn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trái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phép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</a:p>
            <a:p>
              <a:pPr algn="ctr">
                <a:lnSpc>
                  <a:spcPct val="150000"/>
                </a:lnSpc>
              </a:pPr>
              <a:r>
                <a:rPr lang="en-US" sz="2400" dirty="0" err="1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động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vật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quý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hiếm</a:t>
              </a:r>
              <a:endPara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Freeform 4">
              <a:extLst>
                <a:ext uri="{FF2B5EF4-FFF2-40B4-BE49-F238E27FC236}">
                  <a16:creationId xmlns:a16="http://schemas.microsoft.com/office/drawing/2014/main" id="{80A92E05-17AF-CCE1-5D47-392CDD417DB7}"/>
                </a:ext>
              </a:extLst>
            </p:cNvPr>
            <p:cNvSpPr/>
            <p:nvPr/>
          </p:nvSpPr>
          <p:spPr>
            <a:xfrm>
              <a:off x="864367" y="4075078"/>
              <a:ext cx="4906433" cy="3268911"/>
            </a:xfrm>
            <a:custGeom>
              <a:avLst/>
              <a:gdLst/>
              <a:ahLst/>
              <a:cxnLst/>
              <a:rect l="l" t="t" r="r" b="b"/>
              <a:pathLst>
                <a:path w="4906433" h="3268911">
                  <a:moveTo>
                    <a:pt x="0" y="0"/>
                  </a:moveTo>
                  <a:lnTo>
                    <a:pt x="4906433" y="0"/>
                  </a:lnTo>
                  <a:lnTo>
                    <a:pt x="4906433" y="3268911"/>
                  </a:lnTo>
                  <a:lnTo>
                    <a:pt x="0" y="32689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vi-VN" sz="800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2923FF4-545C-B0A0-6D07-6AC7AD9D310E}"/>
              </a:ext>
            </a:extLst>
          </p:cNvPr>
          <p:cNvGrpSpPr/>
          <p:nvPr/>
        </p:nvGrpSpPr>
        <p:grpSpPr>
          <a:xfrm>
            <a:off x="4142149" y="3124200"/>
            <a:ext cx="3919864" cy="3075523"/>
            <a:chOff x="6526529" y="4134315"/>
            <a:chExt cx="5129579" cy="402466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65FD26E-69B8-796C-ADB3-77B61FD96942}"/>
                </a:ext>
              </a:extLst>
            </p:cNvPr>
            <p:cNvSpPr txBox="1"/>
            <p:nvPr/>
          </p:nvSpPr>
          <p:spPr>
            <a:xfrm>
              <a:off x="6526529" y="7402798"/>
              <a:ext cx="5129579" cy="7561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dirty="0" err="1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Chặt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phá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rừng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bừa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bãi</a:t>
              </a:r>
              <a:endPara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Freeform 3">
              <a:extLst>
                <a:ext uri="{FF2B5EF4-FFF2-40B4-BE49-F238E27FC236}">
                  <a16:creationId xmlns:a16="http://schemas.microsoft.com/office/drawing/2014/main" id="{F9B97BAC-E268-DCCD-4EDC-77203068952F}"/>
                </a:ext>
              </a:extLst>
            </p:cNvPr>
            <p:cNvSpPr/>
            <p:nvPr/>
          </p:nvSpPr>
          <p:spPr>
            <a:xfrm>
              <a:off x="6690782" y="4134315"/>
              <a:ext cx="4906433" cy="3268911"/>
            </a:xfrm>
            <a:custGeom>
              <a:avLst/>
              <a:gdLst/>
              <a:ahLst/>
              <a:cxnLst/>
              <a:rect l="l" t="t" r="r" b="b"/>
              <a:pathLst>
                <a:path w="4906433" h="3268911">
                  <a:moveTo>
                    <a:pt x="0" y="0"/>
                  </a:moveTo>
                  <a:lnTo>
                    <a:pt x="4906433" y="0"/>
                  </a:lnTo>
                  <a:lnTo>
                    <a:pt x="4906433" y="3268911"/>
                  </a:lnTo>
                  <a:lnTo>
                    <a:pt x="0" y="32689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vi-VN" sz="800" dirty="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9052F78-CA33-2473-DB53-0A28B45BAEC1}"/>
              </a:ext>
            </a:extLst>
          </p:cNvPr>
          <p:cNvGrpSpPr/>
          <p:nvPr/>
        </p:nvGrpSpPr>
        <p:grpSpPr>
          <a:xfrm>
            <a:off x="8229046" y="3124200"/>
            <a:ext cx="3773852" cy="3625026"/>
            <a:chOff x="12637543" y="4319019"/>
            <a:chExt cx="4938506" cy="4743750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D7E4FD5-4F85-5E56-5B7A-B14175652604}"/>
                </a:ext>
              </a:extLst>
            </p:cNvPr>
            <p:cNvSpPr txBox="1"/>
            <p:nvPr/>
          </p:nvSpPr>
          <p:spPr>
            <a:xfrm>
              <a:off x="12637543" y="7594709"/>
              <a:ext cx="4938506" cy="14680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dirty="0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Khai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thác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tài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nguyên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quá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mức</a:t>
              </a:r>
              <a:endPara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Freeform 2">
              <a:extLst>
                <a:ext uri="{FF2B5EF4-FFF2-40B4-BE49-F238E27FC236}">
                  <a16:creationId xmlns:a16="http://schemas.microsoft.com/office/drawing/2014/main" id="{34AEB91B-5FCE-4B38-35BE-01D0471B39F3}"/>
                </a:ext>
              </a:extLst>
            </p:cNvPr>
            <p:cNvSpPr/>
            <p:nvPr/>
          </p:nvSpPr>
          <p:spPr>
            <a:xfrm>
              <a:off x="12669616" y="4319019"/>
              <a:ext cx="4906433" cy="3268911"/>
            </a:xfrm>
            <a:custGeom>
              <a:avLst/>
              <a:gdLst/>
              <a:ahLst/>
              <a:cxnLst/>
              <a:rect l="l" t="t" r="r" b="b"/>
              <a:pathLst>
                <a:path w="4906433" h="3268911">
                  <a:moveTo>
                    <a:pt x="0" y="0"/>
                  </a:moveTo>
                  <a:lnTo>
                    <a:pt x="4906433" y="0"/>
                  </a:lnTo>
                  <a:lnTo>
                    <a:pt x="4906433" y="3268911"/>
                  </a:lnTo>
                  <a:lnTo>
                    <a:pt x="0" y="32689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vi-VN" sz="800" dirty="0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A4D00610-9B18-1099-6192-950BD25EE9EE}"/>
              </a:ext>
            </a:extLst>
          </p:cNvPr>
          <p:cNvSpPr txBox="1"/>
          <p:nvPr/>
        </p:nvSpPr>
        <p:spPr>
          <a:xfrm>
            <a:off x="2342095" y="1480116"/>
            <a:ext cx="7619791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539">
              <a:lnSpc>
                <a:spcPct val="150000"/>
              </a:lnSpc>
              <a:buClrTx/>
              <a:buFontTx/>
              <a:buNone/>
            </a:pPr>
            <a:r>
              <a:rPr lang="vi-VN" sz="2400" b="1" kern="12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Tác động của con người đến môi trường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ABBF169-1E36-7043-BCED-996EBED2EEBF}"/>
              </a:ext>
            </a:extLst>
          </p:cNvPr>
          <p:cNvSpPr/>
          <p:nvPr/>
        </p:nvSpPr>
        <p:spPr>
          <a:xfrm>
            <a:off x="4762500" y="2209800"/>
            <a:ext cx="2667000" cy="601062"/>
          </a:xfrm>
          <a:prstGeom prst="roundRect">
            <a:avLst/>
          </a:prstGeom>
          <a:solidFill>
            <a:srgbClr val="FFFFCC"/>
          </a:solidFill>
          <a:ln w="25400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539">
              <a:buClrTx/>
            </a:pPr>
            <a:r>
              <a:rPr lang="vi-VN" sz="2400" b="1" kern="120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TIÊU CỰC</a:t>
            </a:r>
            <a:endParaRPr lang="vi-VN" sz="2400" b="1" kern="1200" dirty="0">
              <a:solidFill>
                <a:prstClr val="black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915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7">
          <a:extLst>
            <a:ext uri="{FF2B5EF4-FFF2-40B4-BE49-F238E27FC236}">
              <a16:creationId xmlns:a16="http://schemas.microsoft.com/office/drawing/2014/main" id="{1F0D7727-F2B4-900F-613F-F99AB2ADF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325CFF3-6906-C42D-6D16-F3ECD071965D}"/>
              </a:ext>
            </a:extLst>
          </p:cNvPr>
          <p:cNvSpPr txBox="1"/>
          <p:nvPr/>
        </p:nvSpPr>
        <p:spPr>
          <a:xfrm>
            <a:off x="8043880" y="4669054"/>
            <a:ext cx="3911599" cy="577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539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Ô nhiễm không khí</a:t>
            </a:r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B22616F8-E760-4E1A-8044-A9FC181F5E40}"/>
              </a:ext>
            </a:extLst>
          </p:cNvPr>
          <p:cNvSpPr/>
          <p:nvPr/>
        </p:nvSpPr>
        <p:spPr>
          <a:xfrm>
            <a:off x="8094532" y="2132326"/>
            <a:ext cx="3810296" cy="2513497"/>
          </a:xfrm>
          <a:custGeom>
            <a:avLst/>
            <a:gdLst/>
            <a:ahLst/>
            <a:cxnLst/>
            <a:rect l="l" t="t" r="r" b="b"/>
            <a:pathLst>
              <a:path w="4851816" h="3232522">
                <a:moveTo>
                  <a:pt x="0" y="0"/>
                </a:moveTo>
                <a:lnTo>
                  <a:pt x="4851816" y="0"/>
                </a:lnTo>
                <a:lnTo>
                  <a:pt x="4851816" y="3232522"/>
                </a:lnTo>
                <a:lnTo>
                  <a:pt x="0" y="32325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C1AEB41-8128-ED5A-5643-720A4696006B}"/>
              </a:ext>
            </a:extLst>
          </p:cNvPr>
          <p:cNvSpPr txBox="1"/>
          <p:nvPr/>
        </p:nvSpPr>
        <p:spPr>
          <a:xfrm>
            <a:off x="4091310" y="4669054"/>
            <a:ext cx="3911600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539">
              <a:lnSpc>
                <a:spcPct val="150000"/>
              </a:lnSpc>
              <a:buClrTx/>
              <a:buFontTx/>
              <a:buNone/>
            </a:pPr>
            <a:r>
              <a:rPr lang="vi-VN" sz="2400" kern="12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Ô nhiễm </a:t>
            </a:r>
          </a:p>
          <a:p>
            <a:pPr algn="ctr" defTabSz="609539">
              <a:lnSpc>
                <a:spcPct val="150000"/>
              </a:lnSpc>
              <a:buClrTx/>
              <a:buFontTx/>
              <a:buNone/>
            </a:pPr>
            <a:r>
              <a:rPr lang="vi-VN" sz="2400" kern="12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môi trường đất</a:t>
            </a:r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0A183700-D4BC-CC0F-6E66-3605611DF0B7}"/>
              </a:ext>
            </a:extLst>
          </p:cNvPr>
          <p:cNvSpPr/>
          <p:nvPr/>
        </p:nvSpPr>
        <p:spPr>
          <a:xfrm>
            <a:off x="4166601" y="2133600"/>
            <a:ext cx="3773509" cy="2514099"/>
          </a:xfrm>
          <a:custGeom>
            <a:avLst/>
            <a:gdLst/>
            <a:ahLst/>
            <a:cxnLst/>
            <a:rect l="l" t="t" r="r" b="b"/>
            <a:pathLst>
              <a:path w="4851816" h="3232522">
                <a:moveTo>
                  <a:pt x="0" y="0"/>
                </a:moveTo>
                <a:lnTo>
                  <a:pt x="4851816" y="0"/>
                </a:lnTo>
                <a:lnTo>
                  <a:pt x="4851816" y="3232522"/>
                </a:lnTo>
                <a:lnTo>
                  <a:pt x="0" y="32325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51970D8-D0BF-CF0D-209F-F922B44726F7}"/>
              </a:ext>
            </a:extLst>
          </p:cNvPr>
          <p:cNvSpPr txBox="1"/>
          <p:nvPr/>
        </p:nvSpPr>
        <p:spPr>
          <a:xfrm>
            <a:off x="297646" y="4669054"/>
            <a:ext cx="3911599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539">
              <a:lnSpc>
                <a:spcPct val="150000"/>
              </a:lnSpc>
              <a:buClrTx/>
              <a:buFontTx/>
              <a:buNone/>
            </a:pPr>
            <a:r>
              <a:rPr lang="vi-VN" sz="2400" kern="1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Ô nhiễm </a:t>
            </a:r>
          </a:p>
          <a:p>
            <a:pPr algn="ctr" defTabSz="609539">
              <a:lnSpc>
                <a:spcPct val="150000"/>
              </a:lnSpc>
              <a:buClrTx/>
              <a:buFontTx/>
              <a:buNone/>
            </a:pPr>
            <a:r>
              <a:rPr lang="vi-VN" sz="2400" kern="1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môi trường nước</a:t>
            </a:r>
          </a:p>
        </p:txBody>
      </p:sp>
      <p:sp>
        <p:nvSpPr>
          <p:cNvPr id="19" name="Freeform 7">
            <a:extLst>
              <a:ext uri="{FF2B5EF4-FFF2-40B4-BE49-F238E27FC236}">
                <a16:creationId xmlns:a16="http://schemas.microsoft.com/office/drawing/2014/main" id="{67933300-776E-B7A6-DA94-0D48EA5427D2}"/>
              </a:ext>
            </a:extLst>
          </p:cNvPr>
          <p:cNvSpPr/>
          <p:nvPr/>
        </p:nvSpPr>
        <p:spPr>
          <a:xfrm>
            <a:off x="264899" y="2134202"/>
            <a:ext cx="3747280" cy="2513497"/>
          </a:xfrm>
          <a:custGeom>
            <a:avLst/>
            <a:gdLst/>
            <a:ahLst/>
            <a:cxnLst/>
            <a:rect l="l" t="t" r="r" b="b"/>
            <a:pathLst>
              <a:path w="4851816" h="3232522">
                <a:moveTo>
                  <a:pt x="0" y="0"/>
                </a:moveTo>
                <a:lnTo>
                  <a:pt x="4851816" y="0"/>
                </a:lnTo>
                <a:lnTo>
                  <a:pt x="4851816" y="3232522"/>
                </a:lnTo>
                <a:lnTo>
                  <a:pt x="0" y="323252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0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5" grpId="0"/>
      <p:bldP spid="16" grpId="0" animBg="1"/>
      <p:bldP spid="18" grpId="0"/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7">
          <a:extLst>
            <a:ext uri="{FF2B5EF4-FFF2-40B4-BE49-F238E27FC236}">
              <a16:creationId xmlns:a16="http://schemas.microsoft.com/office/drawing/2014/main" id="{73DA61D5-89D5-4021-8711-969D1E629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3D166FD-FC2B-C216-70E0-03C00754A38A}"/>
              </a:ext>
            </a:extLst>
          </p:cNvPr>
          <p:cNvSpPr txBox="1"/>
          <p:nvPr/>
        </p:nvSpPr>
        <p:spPr>
          <a:xfrm>
            <a:off x="228600" y="1499470"/>
            <a:ext cx="11734800" cy="577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539">
              <a:lnSpc>
                <a:spcPct val="150000"/>
              </a:lnSpc>
              <a:buClrTx/>
              <a:buFontTx/>
              <a:buNone/>
            </a:pPr>
            <a:r>
              <a:rPr lang="vi-VN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2. Tìm hiểu vì sao cần bảo vệ môi trường?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89EFB86-73EE-2879-4C3A-6C9365478EA6}"/>
              </a:ext>
            </a:extLst>
          </p:cNvPr>
          <p:cNvGrpSpPr/>
          <p:nvPr/>
        </p:nvGrpSpPr>
        <p:grpSpPr>
          <a:xfrm>
            <a:off x="1921038" y="2032906"/>
            <a:ext cx="8349923" cy="1345366"/>
            <a:chOff x="2403950" y="1249076"/>
            <a:chExt cx="12524884" cy="201804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0A3D1FD-77B4-0709-7226-437969D9AA44}"/>
                </a:ext>
              </a:extLst>
            </p:cNvPr>
            <p:cNvSpPr/>
            <p:nvPr/>
          </p:nvSpPr>
          <p:spPr>
            <a:xfrm>
              <a:off x="3117834" y="1926311"/>
              <a:ext cx="11811000" cy="1219200"/>
            </a:xfrm>
            <a:prstGeom prst="rect">
              <a:avLst/>
            </a:prstGeom>
            <a:solidFill>
              <a:srgbClr val="9BBB59">
                <a:lumMod val="20000"/>
                <a:lumOff val="80000"/>
              </a:srgbClr>
            </a:solidFill>
            <a:ln w="25400" cap="flat" cmpd="sng" algn="ctr">
              <a:solidFill>
                <a:srgbClr val="9BBB59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53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Arial" panose="020B0604020202020204" pitchFamily="34" charset="0"/>
                </a:rPr>
                <a:t>Nêu lí do vì sao chúng ta cần bảo vệ môi trường.</a:t>
              </a:r>
            </a:p>
          </p:txBody>
        </p:sp>
        <p:pic>
          <p:nvPicPr>
            <p:cNvPr id="7" name="Picture 27">
              <a:extLst>
                <a:ext uri="{FF2B5EF4-FFF2-40B4-BE49-F238E27FC236}">
                  <a16:creationId xmlns:a16="http://schemas.microsoft.com/office/drawing/2014/main" id="{C07C4B6D-6739-01E7-FD2F-3D73B9AF57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2403950" y="1249076"/>
              <a:ext cx="1427769" cy="2018049"/>
            </a:xfrm>
            <a:prstGeom prst="rect">
              <a:avLst/>
            </a:prstGeom>
          </p:spPr>
        </p:pic>
      </p:grpSp>
      <p:sp>
        <p:nvSpPr>
          <p:cNvPr id="12" name="Freeform 7">
            <a:extLst>
              <a:ext uri="{FF2B5EF4-FFF2-40B4-BE49-F238E27FC236}">
                <a16:creationId xmlns:a16="http://schemas.microsoft.com/office/drawing/2014/main" id="{EC8027B1-74A2-4177-A50F-9DFE0D5E9CF2}"/>
              </a:ext>
            </a:extLst>
          </p:cNvPr>
          <p:cNvSpPr/>
          <p:nvPr/>
        </p:nvSpPr>
        <p:spPr>
          <a:xfrm>
            <a:off x="1018190" y="4152411"/>
            <a:ext cx="2757542" cy="2557619"/>
          </a:xfrm>
          <a:custGeom>
            <a:avLst/>
            <a:gdLst/>
            <a:ahLst/>
            <a:cxnLst/>
            <a:rect l="l" t="t" r="r" b="b"/>
            <a:pathLst>
              <a:path w="2898553" h="2688407">
                <a:moveTo>
                  <a:pt x="0" y="0"/>
                </a:moveTo>
                <a:lnTo>
                  <a:pt x="2898553" y="0"/>
                </a:lnTo>
                <a:lnTo>
                  <a:pt x="2898553" y="2688407"/>
                </a:lnTo>
                <a:lnTo>
                  <a:pt x="0" y="268840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5AFC3081-03DE-FDC8-59CD-565B9D4F1D4D}"/>
              </a:ext>
            </a:extLst>
          </p:cNvPr>
          <p:cNvSpPr/>
          <p:nvPr/>
        </p:nvSpPr>
        <p:spPr>
          <a:xfrm>
            <a:off x="3913790" y="3670255"/>
            <a:ext cx="6268309" cy="2176233"/>
          </a:xfrm>
          <a:prstGeom prst="wedgeRectCallout">
            <a:avLst>
              <a:gd name="adj1" fmla="val -56446"/>
              <a:gd name="adj2" fmla="val 18611"/>
            </a:avLst>
          </a:prstGeom>
          <a:solidFill>
            <a:sysClr val="window" lastClr="FFFFFF"/>
          </a:solidFill>
          <a:ln w="25400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609539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1200" dirty="0" err="1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Vì</a:t>
            </a:r>
            <a:r>
              <a:rPr lang="en-US" sz="2400" kern="1200" dirty="0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bảo</a:t>
            </a:r>
            <a:r>
              <a:rPr lang="en-US" sz="2400" kern="1200" dirty="0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vệ</a:t>
            </a:r>
            <a:r>
              <a:rPr lang="en-US" sz="2400" kern="1200" dirty="0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môi</a:t>
            </a:r>
            <a:r>
              <a:rPr lang="en-US" sz="2400" kern="1200" dirty="0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trường</a:t>
            </a:r>
            <a:r>
              <a:rPr lang="en-US" sz="2400" kern="1200" dirty="0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chính</a:t>
            </a:r>
            <a:r>
              <a:rPr lang="en-US" sz="2400" kern="1200" dirty="0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là</a:t>
            </a:r>
            <a:r>
              <a:rPr lang="en-US" sz="2400" kern="1200" dirty="0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bảo</a:t>
            </a:r>
            <a:r>
              <a:rPr lang="en-US" sz="2400" kern="1200" dirty="0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vệ</a:t>
            </a:r>
            <a:r>
              <a:rPr lang="en-US" sz="2400" kern="1200" dirty="0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nguồn</a:t>
            </a:r>
            <a:r>
              <a:rPr lang="en-US" sz="2400" kern="1200" dirty="0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sống</a:t>
            </a:r>
            <a:r>
              <a:rPr lang="en-US" sz="2400" kern="1200" dirty="0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của</a:t>
            </a:r>
            <a:r>
              <a:rPr lang="en-US" sz="2400" kern="1200" dirty="0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 con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người</a:t>
            </a:r>
            <a:r>
              <a:rPr lang="en-US" sz="2400" kern="1200" dirty="0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chúng</a:t>
            </a:r>
            <a:r>
              <a:rPr lang="en-US" sz="2400" kern="1200" dirty="0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 ta,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giúp</a:t>
            </a:r>
            <a:r>
              <a:rPr lang="en-US" sz="2400" kern="1200" dirty="0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 con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người</a:t>
            </a:r>
            <a:r>
              <a:rPr lang="en-US" sz="2400" kern="1200" dirty="0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có</a:t>
            </a:r>
            <a:r>
              <a:rPr lang="en-US" sz="2400" kern="1200" dirty="0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thức</a:t>
            </a:r>
            <a:r>
              <a:rPr lang="en-US" sz="2400" kern="1200" dirty="0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ăn</a:t>
            </a:r>
            <a:r>
              <a:rPr lang="en-US" sz="2400" kern="1200" dirty="0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,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nước</a:t>
            </a:r>
            <a:r>
              <a:rPr lang="en-US" sz="2400" kern="1200" dirty="0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uống</a:t>
            </a:r>
            <a:r>
              <a:rPr lang="en-US" sz="2400" kern="1200" dirty="0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,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môi</a:t>
            </a:r>
            <a:r>
              <a:rPr lang="en-US" sz="2400" kern="1200" dirty="0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trường</a:t>
            </a:r>
            <a:r>
              <a:rPr lang="en-US" sz="2400" kern="1200" dirty="0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sống</a:t>
            </a:r>
            <a:r>
              <a:rPr lang="en-US" sz="2400" kern="1200" dirty="0">
                <a:solidFill>
                  <a:prstClr val="black"/>
                </a:solidFill>
                <a:latin typeface="+mj-lt"/>
                <a:ea typeface="+mn-ea"/>
                <a:cs typeface="Arial" panose="020B0604020202020204" pitchFamily="34" charset="0"/>
              </a:rPr>
              <a:t>.</a:t>
            </a:r>
            <a:endParaRPr lang="vi-VN" sz="2400" kern="1200" dirty="0">
              <a:solidFill>
                <a:prstClr val="black"/>
              </a:solidFill>
              <a:latin typeface="+mj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948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7">
          <a:extLst>
            <a:ext uri="{FF2B5EF4-FFF2-40B4-BE49-F238E27FC236}">
              <a16:creationId xmlns:a16="http://schemas.microsoft.com/office/drawing/2014/main" id="{2F046852-C210-F56A-10F1-B8A29A767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E6ACF64-F1CC-74B1-DB0E-BA96244302C2}"/>
              </a:ext>
            </a:extLst>
          </p:cNvPr>
          <p:cNvSpPr txBox="1"/>
          <p:nvPr/>
        </p:nvSpPr>
        <p:spPr>
          <a:xfrm>
            <a:off x="228600" y="1499470"/>
            <a:ext cx="11734800" cy="577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539">
              <a:lnSpc>
                <a:spcPct val="150000"/>
              </a:lnSpc>
              <a:buClrTx/>
              <a:buFontTx/>
              <a:buNone/>
            </a:pPr>
            <a:r>
              <a:rPr lang="vi-VN" sz="2400" b="1" kern="120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3. Xây dựng kế hoạch và thực hiện những việc làm bảo vệ môi trường</a:t>
            </a:r>
            <a:endParaRPr lang="vi-VN" sz="2400" b="1" kern="1200" dirty="0">
              <a:solidFill>
                <a:prstClr val="black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569991-C5E7-2AC5-240C-CDD0AFBBFD2D}"/>
              </a:ext>
            </a:extLst>
          </p:cNvPr>
          <p:cNvSpPr txBox="1"/>
          <p:nvPr/>
        </p:nvSpPr>
        <p:spPr>
          <a:xfrm>
            <a:off x="3581400" y="3804139"/>
            <a:ext cx="8458200" cy="279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09539">
              <a:lnSpc>
                <a:spcPct val="150000"/>
              </a:lnSpc>
              <a:buClrTx/>
              <a:buFontTx/>
              <a:buNone/>
            </a:pP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Hãy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tìm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hiểu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Ngày</a:t>
            </a:r>
            <a:r>
              <a:rPr lang="en-US" sz="24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Môi</a:t>
            </a:r>
            <a:r>
              <a:rPr lang="en-US" sz="24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trường</a:t>
            </a:r>
            <a:r>
              <a:rPr lang="en-US" sz="24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thế</a:t>
            </a:r>
            <a:r>
              <a:rPr lang="en-US" sz="24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giới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ngày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05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tháng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06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hằng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năm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lập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kế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hoạch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nhỏ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thiết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thực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góp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phần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bảo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vệ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môi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trường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hưởng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ứng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ngày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này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Thực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kế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hoạch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tuyên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truyền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thân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bè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cùng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thực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vi-VN" sz="2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737C0365-69C1-8022-4C74-E74DE70FBA9A}"/>
              </a:ext>
            </a:extLst>
          </p:cNvPr>
          <p:cNvSpPr/>
          <p:nvPr/>
        </p:nvSpPr>
        <p:spPr>
          <a:xfrm>
            <a:off x="304800" y="3395723"/>
            <a:ext cx="3200399" cy="3200399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blipFill>
            <a:blip r:embed="rId4"/>
            <a:stretch>
              <a:fillRect l="-92246" t="-43835" r="-96691"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0807CC3-4794-3C62-948F-27280832D11D}"/>
              </a:ext>
            </a:extLst>
          </p:cNvPr>
          <p:cNvSpPr/>
          <p:nvPr/>
        </p:nvSpPr>
        <p:spPr>
          <a:xfrm>
            <a:off x="5772149" y="2513686"/>
            <a:ext cx="4076702" cy="1080349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39">
              <a:lnSpc>
                <a:spcPct val="150000"/>
              </a:lnSpc>
              <a:buClrTx/>
              <a:buFontTx/>
              <a:buNone/>
            </a:pPr>
            <a:r>
              <a:rPr lang="vi-VN" sz="2400" b="1" kern="1200" dirty="0">
                <a:solidFill>
                  <a:prstClr val="black"/>
                </a:solidFill>
                <a:cs typeface="Arial" panose="020B0604020202020204" pitchFamily="34" charset="0"/>
              </a:rPr>
              <a:t>THẢO LUẬN NHÓM </a:t>
            </a:r>
          </a:p>
          <a:p>
            <a:pPr algn="ctr" defTabSz="609539">
              <a:lnSpc>
                <a:spcPct val="150000"/>
              </a:lnSpc>
              <a:buClrTx/>
              <a:buFontTx/>
              <a:buNone/>
            </a:pPr>
            <a:r>
              <a:rPr lang="vi-VN" sz="2400" b="1" kern="1200" dirty="0">
                <a:solidFill>
                  <a:prstClr val="black"/>
                </a:solidFill>
                <a:cs typeface="Arial" panose="020B0604020202020204" pitchFamily="34" charset="0"/>
              </a:rPr>
              <a:t>4 nhóm</a:t>
            </a:r>
          </a:p>
        </p:txBody>
      </p:sp>
    </p:spTree>
    <p:extLst>
      <p:ext uri="{BB962C8B-B14F-4D97-AF65-F5344CB8AC3E}">
        <p14:creationId xmlns:p14="http://schemas.microsoft.com/office/powerpoint/2010/main" val="3644555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4">
            <a:extLst>
              <a:ext uri="{FF2B5EF4-FFF2-40B4-BE49-F238E27FC236}">
                <a16:creationId xmlns:a16="http://schemas.microsoft.com/office/drawing/2014/main" id="{37B0B435-36EA-6BF0-3EDB-F4B16406B63D}"/>
              </a:ext>
            </a:extLst>
          </p:cNvPr>
          <p:cNvSpPr/>
          <p:nvPr/>
        </p:nvSpPr>
        <p:spPr>
          <a:xfrm>
            <a:off x="3750953" y="2438400"/>
            <a:ext cx="4690092" cy="628257"/>
          </a:xfrm>
          <a:prstGeom prst="roundRect">
            <a:avLst/>
          </a:prstGeom>
          <a:solidFill>
            <a:srgbClr val="ED7D31">
              <a:lumMod val="20000"/>
              <a:lumOff val="80000"/>
            </a:srgbClr>
          </a:solidFill>
          <a:ln w="28575">
            <a:solidFill>
              <a:srgbClr val="ED7D31"/>
            </a:solidFill>
          </a:ln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buClrTx/>
              <a:defRPr/>
            </a:pP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Ôn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tập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kiến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thức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đã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học</a:t>
            </a:r>
            <a:endParaRPr lang="en-US" sz="2400" dirty="0">
              <a:solidFill>
                <a:sysClr val="windowText" lastClr="000000"/>
              </a:solidFill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  <p:sp>
        <p:nvSpPr>
          <p:cNvPr id="4" name="Rounded Rectangle 8">
            <a:extLst>
              <a:ext uri="{FF2B5EF4-FFF2-40B4-BE49-F238E27FC236}">
                <a16:creationId xmlns:a16="http://schemas.microsoft.com/office/drawing/2014/main" id="{89BE9959-7C1D-F273-082B-5DB20B634352}"/>
              </a:ext>
            </a:extLst>
          </p:cNvPr>
          <p:cNvSpPr/>
          <p:nvPr/>
        </p:nvSpPr>
        <p:spPr>
          <a:xfrm>
            <a:off x="3750953" y="3200400"/>
            <a:ext cx="4690092" cy="628257"/>
          </a:xfrm>
          <a:prstGeom prst="roundRect">
            <a:avLst/>
          </a:prstGeom>
          <a:solidFill>
            <a:srgbClr val="ED7D31">
              <a:lumMod val="20000"/>
              <a:lumOff val="80000"/>
            </a:srgbClr>
          </a:solidFill>
          <a:ln w="28575">
            <a:solidFill>
              <a:srgbClr val="ED7D31"/>
            </a:solidFill>
          </a:ln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buClrTx/>
            </a:pP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H</a:t>
            </a:r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oàn thành bài tập trong VBT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5454A77-7B3E-88AC-5192-67280B598B4C}"/>
              </a:ext>
            </a:extLst>
          </p:cNvPr>
          <p:cNvSpPr/>
          <p:nvPr/>
        </p:nvSpPr>
        <p:spPr>
          <a:xfrm>
            <a:off x="3617277" y="1330960"/>
            <a:ext cx="4957445" cy="660400"/>
          </a:xfrm>
          <a:prstGeom prst="roundRect">
            <a:avLst>
              <a:gd name="adj" fmla="val 50000"/>
            </a:avLst>
          </a:prstGeom>
          <a:solidFill>
            <a:srgbClr val="ED7D3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>
              <a:buClrTx/>
              <a:defRPr/>
            </a:pPr>
            <a:r>
              <a:rPr lang="vi-VN" sz="3200" b="1">
                <a:solidFill>
                  <a:srgbClr val="FFFFFF"/>
                </a:solidFill>
                <a:latin typeface="+mj-lt"/>
                <a:ea typeface="+mn-ea"/>
                <a:cs typeface="+mn-cs"/>
              </a:rPr>
              <a:t>Hướng dẫn về nhà</a:t>
            </a:r>
            <a:endParaRPr lang="vi-VN" sz="3200" b="1" dirty="0">
              <a:solidFill>
                <a:srgbClr val="FFFFFF"/>
              </a:solidFill>
              <a:latin typeface="+mj-lt"/>
              <a:ea typeface="+mn-ea"/>
              <a:cs typeface="+mn-cs"/>
            </a:endParaRPr>
          </a:p>
        </p:txBody>
      </p:sp>
      <p:pic>
        <p:nvPicPr>
          <p:cNvPr id="6" name="Picture 10">
            <a:extLst>
              <a:ext uri="{FF2B5EF4-FFF2-40B4-BE49-F238E27FC236}">
                <a16:creationId xmlns:a16="http://schemas.microsoft.com/office/drawing/2014/main" id="{1FBDE163-A25E-F7A5-C16A-74BB5096319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15901" y="4222854"/>
            <a:ext cx="2768599" cy="245553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343DE31A-F937-679E-1D1C-2449DBA2CD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61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35c036b2-944c-4c02-a0c9-f5880ff1fe24">
      <a:majorFont>
        <a:latin typeface="UTM Avo"/>
        <a:ea typeface="UTM Avo"/>
        <a:cs typeface=""/>
      </a:majorFont>
      <a:minorFont>
        <a:latin typeface="UTM Avo"/>
        <a:ea typeface="UTM Avo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Bài 20. Tác động của con người đến môi trường (Tiết 2)</Template>
  <TotalTime>14</TotalTime>
  <Words>381</Words>
  <Application>Microsoft Office PowerPoint</Application>
  <PresentationFormat>Widescreen</PresentationFormat>
  <Paragraphs>43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Aptos</vt:lpstr>
      <vt:lpstr>Arial</vt:lpstr>
      <vt:lpstr>Calibri</vt:lpstr>
      <vt:lpstr>UTM Avo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Phuong Vin</dc:creator>
  <cp:lastModifiedBy>Vân Anh Vũ</cp:lastModifiedBy>
  <cp:revision>9</cp:revision>
  <dcterms:created xsi:type="dcterms:W3CDTF">2025-03-16T15:11:38Z</dcterms:created>
  <dcterms:modified xsi:type="dcterms:W3CDTF">2025-03-18T02:55:57Z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61827CDC-00CA-47E7-AC7F-0E4B5A38CF56</vt:lpwstr>
  </property>
  <property fmtid="{D5CDD505-2E9C-101B-9397-08002B2CF9AE}" pid="3" name="ArticulatePath">
    <vt:lpwstr>Template_Công nghệ 3.potm</vt:lpwstr>
  </property>
</Properties>
</file>