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</p:sldMasterIdLst>
  <p:notesMasterIdLst>
    <p:notesMasterId r:id="rId31"/>
  </p:notesMasterIdLst>
  <p:sldIdLst>
    <p:sldId id="256" r:id="rId4"/>
    <p:sldId id="257" r:id="rId5"/>
    <p:sldId id="259" r:id="rId6"/>
    <p:sldId id="260" r:id="rId7"/>
    <p:sldId id="261" r:id="rId8"/>
    <p:sldId id="262" r:id="rId9"/>
    <p:sldId id="272" r:id="rId10"/>
    <p:sldId id="288" r:id="rId11"/>
    <p:sldId id="274" r:id="rId12"/>
    <p:sldId id="287" r:id="rId13"/>
    <p:sldId id="289" r:id="rId14"/>
    <p:sldId id="276" r:id="rId15"/>
    <p:sldId id="278" r:id="rId16"/>
    <p:sldId id="277" r:id="rId17"/>
    <p:sldId id="291" r:id="rId18"/>
    <p:sldId id="292" r:id="rId19"/>
    <p:sldId id="293" r:id="rId20"/>
    <p:sldId id="279" r:id="rId21"/>
    <p:sldId id="280" r:id="rId22"/>
    <p:sldId id="281" r:id="rId23"/>
    <p:sldId id="264" r:id="rId24"/>
    <p:sldId id="267" r:id="rId25"/>
    <p:sldId id="265" r:id="rId26"/>
    <p:sldId id="268" r:id="rId27"/>
    <p:sldId id="269" r:id="rId28"/>
    <p:sldId id="270" r:id="rId29"/>
    <p:sldId id="271" r:id="rId30"/>
  </p:sldIdLst>
  <p:sldSz cx="12192000" cy="6858000"/>
  <p:notesSz cx="6858000" cy="9144000"/>
  <p:embeddedFontLst>
    <p:embeddedFont>
      <p:font typeface="UTM Avo" panose="02040603050506020204" pitchFamily="18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gU9sW5JEQasbQT1vkeoSh7M+eM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2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customschemas.google.com/relationships/presentationmetadata" Target="meta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3" name="Google Shape;2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60" name="Google Shape;26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28b03ef5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5" name="Google Shape;265;g328b03ef5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7F6FACFE-CD87-A039-426F-36E956570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A08BFF72-9522-4E77-B9C3-24543DD991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3D999818-4F5D-FD3F-1FAA-7BB03C043D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83426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4529F8D4-6B15-D9C1-971C-81EC02D51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8D612C4F-CEFA-16A4-240D-BD0C4F3A10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78DA7C18-CEBC-22C8-8B3B-6935125B69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95078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F0754408-AEDA-9C5D-56D2-ED7BFF7BE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9BA98910-BA9E-E5AC-094E-FA43FF6C1D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28935F33-9477-C3A4-3C0B-2CBF67CDA1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82754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2C41D405-D732-30D8-F9F1-1759FF40E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B0A17809-E8E6-4717-687D-F301F36D25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925B4D39-084C-E38C-B1E9-B8244EF478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379508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4901804E-14A6-A744-E3E8-746CA3B40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B47534C6-A820-5974-0487-DA17C627DD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1D16930F-197C-836C-F7C7-240C9DF573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30609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A92DCE60-76A9-D9AB-997F-9DBBA6642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089B8EE1-F20D-34FD-9EA3-C80C248415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0F477B3E-F4CD-0A78-A3F8-1EE0C50C9E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1418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AC151138-67CD-08CA-F228-310E805E6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2F6E980E-AC19-FBE2-E8FB-E1659E2A16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9D38F581-CA28-3B01-0B5E-A5F492BD92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629050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CFE9F463-0AA1-1FD1-CD22-B27C4E3AB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91531048-793A-9124-D4A0-4420BE90D4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6E655873-1DA3-84BE-C726-E409FAAF97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107214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556EE30D-EB6B-48B5-C7EB-CB568D781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82815CD4-4D66-51D5-9C2E-5144F9EA84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8539CD20-E3A6-1313-8954-80F6A4E95F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539187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16D4B7F9-5B34-4143-3BB1-8423C10C7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C38C2F5C-6191-FE87-3EDD-C291A70253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EAD9840C-99DC-358F-560F-BEC6CAAD34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873173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7FAAFB8B-FD6C-78F4-66AC-0E4668DEB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39D607A9-1EF9-EC3A-7D57-B7345B0344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0DE3A537-5DBD-B4ED-971B-6983411B79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54339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3FA39AD3-4CD5-3B89-A900-9AE763A95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8926331B-9F3B-5CD7-5B7E-F4A2AF38AE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8D886004-5336-582F-D643-42282988BC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482163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92A4A123-DFA3-9480-6ED4-CF57E8D29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19E3F669-3A87-BA8F-3DFE-E0E1F64E17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0D441E6E-48B8-E705-33ED-54C7636A42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544317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29D4949F-BE4A-9DC5-0352-485222B08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483C7C78-053B-4734-2EED-77F6DF432F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154CB2C4-AA8A-EDA4-7C37-A6CE5E1B45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4395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7" name="Google Shape;2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28b03ef5e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4" name="Google Shape;324;g328b03ef5e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0" name="Google Shape;3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4" name="Google Shape;3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2" name="Google Shape;342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https://www.youtube.com/@hoc1biet10</a:t>
            </a:r>
            <a:endParaRPr/>
          </a:p>
        </p:txBody>
      </p:sp>
      <p:sp>
        <p:nvSpPr>
          <p:cNvPr id="343" name="Google Shape;343;p4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8" name="Google Shape;34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5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4" name="Google Shape;94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5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5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5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9" name="Google Shape;119;p5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5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1" name="Google Shape;121;p5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5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3" name="Google Shape;133;p5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4" name="Google Shape;134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6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6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1" name="Google Shape;14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6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6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6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9" name="Google Shape;169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6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6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6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6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" name="Google Shape;188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6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4" name="Google Shape;194;p6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6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6" name="Google Shape;196;p6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6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8" name="Google Shape;208;p6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9" name="Google Shape;209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7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7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6" name="Google Shape;216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7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7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7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www.9slide.vn</a:t>
            </a:r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p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u-nhien-va-xa-hoi-1/1/5/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u-nhien-va-xa-hoi-1/1/5/8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79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4.jp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7;p1">
            <a:extLst>
              <a:ext uri="{FF2B5EF4-FFF2-40B4-BE49-F238E27FC236}">
                <a16:creationId xmlns:a16="http://schemas.microsoft.com/office/drawing/2014/main" id="{6B934019-5AF5-8974-B2B1-34A4F7EB46AB}"/>
              </a:ext>
            </a:extLst>
          </p:cNvPr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TNXH</a:t>
            </a:r>
            <a:r>
              <a:rPr lang="en-US" sz="3600">
                <a:solidFill>
                  <a:schemeClr val="lt1"/>
                </a:solidFill>
                <a:latin typeface="UTM Avo" panose="02040603050506020204" pitchFamily="18"/>
              </a:rPr>
              <a:t> 1</a:t>
            </a:r>
            <a:endParaRPr sz="3600" b="0" i="0" u="none" strike="noStrike" cap="none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B4D30B2-9744-42EC-6CBC-6E54AAB5F90B}"/>
              </a:ext>
            </a:extLst>
          </p:cNvPr>
          <p:cNvSpPr txBox="1">
            <a:spLocks/>
          </p:cNvSpPr>
          <p:nvPr/>
        </p:nvSpPr>
        <p:spPr>
          <a:xfrm>
            <a:off x="-174513" y="1383217"/>
            <a:ext cx="12541026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1: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/>
              </a:rPr>
              <a:t>Gia đình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BE5F3F9-24B3-E334-C30E-3BAF21F88B28}"/>
              </a:ext>
            </a:extLst>
          </p:cNvPr>
          <p:cNvSpPr txBox="1">
            <a:spLocks/>
          </p:cNvSpPr>
          <p:nvPr/>
        </p:nvSpPr>
        <p:spPr>
          <a:xfrm>
            <a:off x="580535" y="3559900"/>
            <a:ext cx="1103093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vi-VN" sz="5800" b="1" dirty="0">
                <a:solidFill>
                  <a:srgbClr val="FF0000"/>
                </a:solidFill>
                <a:latin typeface="UTM Avo" panose="02040603050506020204" pitchFamily="18" charset="0"/>
              </a:rPr>
              <a:t>Bài 1. </a:t>
            </a:r>
            <a:r>
              <a:rPr lang="vi-VN" sz="6000" b="1" dirty="0">
                <a:solidFill>
                  <a:srgbClr val="FF0000"/>
                </a:solidFill>
                <a:latin typeface="UTM Avo" panose="02040603050506020204" pitchFamily="18"/>
              </a:rPr>
              <a:t>Gia đình em</a:t>
            </a:r>
            <a:endParaRPr lang="en-VN" sz="6000" b="1" dirty="0">
              <a:solidFill>
                <a:srgbClr val="FF0000"/>
              </a:solidFill>
              <a:latin typeface="UTM Avo" panose="02040603050506020204" pitchFamily="18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5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2"/>
          <p:cNvGrpSpPr/>
          <p:nvPr/>
        </p:nvGrpSpPr>
        <p:grpSpPr>
          <a:xfrm>
            <a:off x="4727728" y="2895600"/>
            <a:ext cx="2736543" cy="1674349"/>
            <a:chOff x="309542" y="967667"/>
            <a:chExt cx="2878585" cy="1674349"/>
          </a:xfrm>
        </p:grpSpPr>
        <p:pic>
          <p:nvPicPr>
            <p:cNvPr id="243" name="Google Shape;243;p2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"/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FA3DA53D-5809-8406-E60B-2B1A87A6DA7A}"/>
              </a:ext>
            </a:extLst>
          </p:cNvPr>
          <p:cNvSpPr txBox="1"/>
          <p:nvPr/>
        </p:nvSpPr>
        <p:spPr>
          <a:xfrm>
            <a:off x="568083" y="1729648"/>
            <a:ext cx="110558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Lắng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nghe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bài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hát</a:t>
            </a:r>
            <a:r>
              <a:rPr lang="en-US" sz="2400" b="1" dirty="0">
                <a:latin typeface="UTM Avo" panose="02040603050506020204" pitchFamily="18" charset="0"/>
              </a:rPr>
              <a:t> “</a:t>
            </a:r>
            <a:r>
              <a:rPr lang="en-US" sz="2400" b="1" dirty="0" err="1">
                <a:latin typeface="UTM Avo" panose="02040603050506020204" pitchFamily="18" charset="0"/>
              </a:rPr>
              <a:t>Cả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nhà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thương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nhau</a:t>
            </a:r>
            <a:r>
              <a:rPr lang="en-US" sz="2400" b="1" dirty="0">
                <a:latin typeface="UTM Avo" panose="02040603050506020204" pitchFamily="18" charset="0"/>
              </a:rPr>
              <a:t>” </a:t>
            </a:r>
            <a:r>
              <a:rPr lang="en-US" sz="2400" b="1" dirty="0" err="1">
                <a:latin typeface="UTM Avo" panose="02040603050506020204" pitchFamily="18" charset="0"/>
              </a:rPr>
              <a:t>và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trả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lời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các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câu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hỏi</a:t>
            </a:r>
            <a:endParaRPr lang="en-US" sz="2400" b="1" dirty="0">
              <a:latin typeface="UTM Avo" panose="02040603050506020204" pitchFamily="18" charset="0"/>
            </a:endParaRPr>
          </a:p>
        </p:txBody>
      </p:sp>
      <p:pic>
        <p:nvPicPr>
          <p:cNvPr id="2" name="CaNhaThuongNhau-BaoNgu-2751653">
            <a:hlinkClick r:id="" action="ppaction://media"/>
            <a:extLst>
              <a:ext uri="{FF2B5EF4-FFF2-40B4-BE49-F238E27FC236}">
                <a16:creationId xmlns:a16="http://schemas.microsoft.com/office/drawing/2014/main" id="{5BA4F60C-FA74-2966-DAC4-C02F249EA4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580745" y="1729648"/>
            <a:ext cx="1080155" cy="1080155"/>
          </a:xfrm>
          <a:prstGeom prst="rect">
            <a:avLst/>
          </a:prstGeom>
        </p:spPr>
      </p:pic>
      <p:pic>
        <p:nvPicPr>
          <p:cNvPr id="4" name="Picture 3" descr="A group of children singing&#10;&#10;AI-generated content may be incorrect.">
            <a:extLst>
              <a:ext uri="{FF2B5EF4-FFF2-40B4-BE49-F238E27FC236}">
                <a16:creationId xmlns:a16="http://schemas.microsoft.com/office/drawing/2014/main" id="{5E494E05-D3CE-A6CA-CB4F-16EC19B7F9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6897" y="2699827"/>
            <a:ext cx="6518200" cy="43419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96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28b03ef5e3_0_0"/>
          <p:cNvSpPr/>
          <p:nvPr/>
        </p:nvSpPr>
        <p:spPr>
          <a:xfrm>
            <a:off x="8531057" y="3764391"/>
            <a:ext cx="3660900" cy="309360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sym typeface="Arial"/>
            </a:endParaRP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561CD433-40CF-B7C0-644B-D079A1020F89}"/>
              </a:ext>
            </a:extLst>
          </p:cNvPr>
          <p:cNvSpPr/>
          <p:nvPr/>
        </p:nvSpPr>
        <p:spPr>
          <a:xfrm>
            <a:off x="2288534" y="1600647"/>
            <a:ext cx="7614932" cy="5111523"/>
          </a:xfrm>
          <a:custGeom>
            <a:avLst/>
            <a:gdLst/>
            <a:ahLst/>
            <a:cxnLst/>
            <a:rect l="l" t="t" r="r" b="b"/>
            <a:pathLst>
              <a:path w="14470988" h="9713650">
                <a:moveTo>
                  <a:pt x="0" y="0"/>
                </a:moveTo>
                <a:lnTo>
                  <a:pt x="14470988" y="0"/>
                </a:lnTo>
                <a:lnTo>
                  <a:pt x="14470988" y="9713650"/>
                </a:lnTo>
                <a:lnTo>
                  <a:pt x="0" y="97136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767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E25928-D3CC-0EE2-4F98-8190E5666EED}"/>
              </a:ext>
            </a:extLst>
          </p:cNvPr>
          <p:cNvSpPr txBox="1"/>
          <p:nvPr/>
        </p:nvSpPr>
        <p:spPr>
          <a:xfrm>
            <a:off x="3657857" y="3905710"/>
            <a:ext cx="247119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nhắc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đến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ai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đình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EBF03C-EE7C-369B-62C1-9AF1E5EA32C9}"/>
              </a:ext>
            </a:extLst>
          </p:cNvPr>
          <p:cNvSpPr txBox="1"/>
          <p:nvPr/>
        </p:nvSpPr>
        <p:spPr>
          <a:xfrm>
            <a:off x="6198242" y="3628712"/>
            <a:ext cx="2768279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Từ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cảm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đình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42;p2">
            <a:extLst>
              <a:ext uri="{FF2B5EF4-FFF2-40B4-BE49-F238E27FC236}">
                <a16:creationId xmlns:a16="http://schemas.microsoft.com/office/drawing/2014/main" id="{6B4BC293-C032-9601-36A3-48ABB98D6753}"/>
              </a:ext>
            </a:extLst>
          </p:cNvPr>
          <p:cNvGrpSpPr/>
          <p:nvPr/>
        </p:nvGrpSpPr>
        <p:grpSpPr>
          <a:xfrm>
            <a:off x="4727728" y="2895600"/>
            <a:ext cx="2736543" cy="1674349"/>
            <a:chOff x="309542" y="967667"/>
            <a:chExt cx="2878585" cy="1674349"/>
          </a:xfrm>
        </p:grpSpPr>
        <p:pic>
          <p:nvPicPr>
            <p:cNvPr id="3" name="Google Shape;243;p2">
              <a:hlinkClick r:id="rId4"/>
              <a:extLst>
                <a:ext uri="{FF2B5EF4-FFF2-40B4-BE49-F238E27FC236}">
                  <a16:creationId xmlns:a16="http://schemas.microsoft.com/office/drawing/2014/main" id="{6788E890-A98F-EED2-B62F-EB2A8ACBA981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244;p2">
              <a:extLst>
                <a:ext uri="{FF2B5EF4-FFF2-40B4-BE49-F238E27FC236}">
                  <a16:creationId xmlns:a16="http://schemas.microsoft.com/office/drawing/2014/main" id="{3A3D533D-8D62-A229-6956-2C8B6671FF17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31F03E0C-1424-EE5F-1779-7670736B62E2}"/>
              </a:ext>
            </a:extLst>
          </p:cNvPr>
          <p:cNvSpPr/>
          <p:nvPr/>
        </p:nvSpPr>
        <p:spPr>
          <a:xfrm>
            <a:off x="429818" y="3190202"/>
            <a:ext cx="3180649" cy="3384994"/>
          </a:xfrm>
          <a:custGeom>
            <a:avLst/>
            <a:gdLst/>
            <a:ahLst/>
            <a:cxnLst/>
            <a:rect l="l" t="t" r="r" b="b"/>
            <a:pathLst>
              <a:path w="5559828" h="6194794">
                <a:moveTo>
                  <a:pt x="0" y="0"/>
                </a:moveTo>
                <a:lnTo>
                  <a:pt x="5559828" y="0"/>
                </a:lnTo>
                <a:lnTo>
                  <a:pt x="5559828" y="6194794"/>
                </a:lnTo>
                <a:lnTo>
                  <a:pt x="0" y="6194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767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A5DC2B3-C6C0-52A2-2A73-77231F9BED97}"/>
              </a:ext>
            </a:extLst>
          </p:cNvPr>
          <p:cNvSpPr/>
          <p:nvPr/>
        </p:nvSpPr>
        <p:spPr>
          <a:xfrm>
            <a:off x="5333102" y="3033906"/>
            <a:ext cx="4854804" cy="338499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Quan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trang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9 (SGK)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Gia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Hà,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An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ai?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Họ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đang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6" name="Google Shape;279;p5">
            <a:extLst>
              <a:ext uri="{FF2B5EF4-FFF2-40B4-BE49-F238E27FC236}">
                <a16:creationId xmlns:a16="http://schemas.microsoft.com/office/drawing/2014/main" id="{BCC7C782-8169-2CD2-CF20-BEA4D29246EA}"/>
              </a:ext>
            </a:extLst>
          </p:cNvPr>
          <p:cNvSpPr txBox="1"/>
          <p:nvPr/>
        </p:nvSpPr>
        <p:spPr>
          <a:xfrm>
            <a:off x="0" y="1608418"/>
            <a:ext cx="1207574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1. Thành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viên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tình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cảm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giữ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a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thành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viên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gia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đình</a:t>
            </a:r>
            <a:endParaRPr sz="16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B56BF170-D13B-85D2-FD99-DE57ED221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artoon of a family&#10;&#10;Description automatically generated">
            <a:extLst>
              <a:ext uri="{FF2B5EF4-FFF2-40B4-BE49-F238E27FC236}">
                <a16:creationId xmlns:a16="http://schemas.microsoft.com/office/drawing/2014/main" id="{1F05C031-F8AD-3569-D9DF-BD7A4D4ACA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549" t="10702" r="7388" b="46609"/>
          <a:stretch/>
        </p:blipFill>
        <p:spPr>
          <a:xfrm>
            <a:off x="2196280" y="2125405"/>
            <a:ext cx="7799440" cy="428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3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471D3F58-FF9D-C248-D5B5-D4B639772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family&#10;&#10;Description automatically generated">
            <a:extLst>
              <a:ext uri="{FF2B5EF4-FFF2-40B4-BE49-F238E27FC236}">
                <a16:creationId xmlns:a16="http://schemas.microsoft.com/office/drawing/2014/main" id="{170666D0-246F-BA15-B8C6-22FC362F40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80" t="53391" r="7388" b="1755"/>
          <a:stretch/>
        </p:blipFill>
        <p:spPr>
          <a:xfrm>
            <a:off x="1984342" y="2033415"/>
            <a:ext cx="8223315" cy="439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2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DA4DA516-8F7D-A738-E782-9194167FC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toon of a family&#10;&#10;Description automatically generated">
            <a:extLst>
              <a:ext uri="{FF2B5EF4-FFF2-40B4-BE49-F238E27FC236}">
                <a16:creationId xmlns:a16="http://schemas.microsoft.com/office/drawing/2014/main" id="{EA612F34-CFC2-18E4-532E-393CC298C5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549" t="10702" r="7388" b="46609"/>
          <a:stretch/>
        </p:blipFill>
        <p:spPr>
          <a:xfrm>
            <a:off x="586589" y="1729276"/>
            <a:ext cx="5103888" cy="2801369"/>
          </a:xfrm>
          <a:prstGeom prst="rect">
            <a:avLst/>
          </a:prstGeom>
        </p:spPr>
      </p:pic>
      <p:pic>
        <p:nvPicPr>
          <p:cNvPr id="3" name="Picture 2" descr="A cartoon of a family&#10;&#10;Description automatically generated">
            <a:extLst>
              <a:ext uri="{FF2B5EF4-FFF2-40B4-BE49-F238E27FC236}">
                <a16:creationId xmlns:a16="http://schemas.microsoft.com/office/drawing/2014/main" id="{196C0062-E543-A0BF-72F1-30DA53E2B4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80" t="53391" r="7388" b="1755"/>
          <a:stretch/>
        </p:blipFill>
        <p:spPr>
          <a:xfrm>
            <a:off x="6240380" y="1729277"/>
            <a:ext cx="5245308" cy="2801369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53EEC7C-A14D-4412-6DA1-31125B8F10A0}"/>
              </a:ext>
            </a:extLst>
          </p:cNvPr>
          <p:cNvSpPr/>
          <p:nvPr/>
        </p:nvSpPr>
        <p:spPr>
          <a:xfrm>
            <a:off x="445170" y="4644190"/>
            <a:ext cx="5245307" cy="174454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</a:rPr>
              <a:t>Gia </a:t>
            </a:r>
            <a:r>
              <a:rPr lang="en-US" sz="2200" dirty="0" err="1">
                <a:latin typeface="UTM Avo" panose="02040603050506020204" pitchFamily="18" charset="0"/>
              </a:rPr>
              <a:t>đình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bạn</a:t>
            </a:r>
            <a:r>
              <a:rPr lang="en-US" sz="2200" dirty="0">
                <a:latin typeface="UTM Avo" panose="02040603050506020204" pitchFamily="18" charset="0"/>
              </a:rPr>
              <a:t> Hà </a:t>
            </a:r>
            <a:r>
              <a:rPr lang="en-US" sz="2200" dirty="0" err="1">
                <a:latin typeface="UTM Avo" panose="02040603050506020204" pitchFamily="18" charset="0"/>
              </a:rPr>
              <a:t>có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bố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mẹ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anh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trai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và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bạn</a:t>
            </a:r>
            <a:r>
              <a:rPr lang="en-US" sz="2200" dirty="0">
                <a:latin typeface="UTM Avo" panose="02040603050506020204" pitchFamily="18" charset="0"/>
              </a:rPr>
              <a:t> Hà. Gia </a:t>
            </a:r>
            <a:r>
              <a:rPr lang="en-US" sz="2200" dirty="0" err="1">
                <a:latin typeface="UTM Avo" panose="02040603050506020204" pitchFamily="18" charset="0"/>
              </a:rPr>
              <a:t>đình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bạn</a:t>
            </a:r>
            <a:r>
              <a:rPr lang="en-US" sz="2200" dirty="0">
                <a:latin typeface="UTM Avo" panose="02040603050506020204" pitchFamily="18" charset="0"/>
              </a:rPr>
              <a:t> Hà </a:t>
            </a:r>
            <a:r>
              <a:rPr lang="en-US" sz="2200" dirty="0" err="1">
                <a:latin typeface="UTM Avo" panose="02040603050506020204" pitchFamily="18" charset="0"/>
              </a:rPr>
              <a:t>đang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chơi</a:t>
            </a:r>
            <a:r>
              <a:rPr lang="en-US" sz="2200" dirty="0">
                <a:latin typeface="UTM Avo" panose="02040603050506020204" pitchFamily="18" charset="0"/>
              </a:rPr>
              <a:t> ở </a:t>
            </a:r>
            <a:r>
              <a:rPr lang="en-US" sz="2200" dirty="0" err="1">
                <a:latin typeface="UTM Avo" panose="02040603050506020204" pitchFamily="18" charset="0"/>
              </a:rPr>
              <a:t>công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viên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8219CC7-BCD8-E93E-A01B-1A80B7C3D350}"/>
              </a:ext>
            </a:extLst>
          </p:cNvPr>
          <p:cNvSpPr/>
          <p:nvPr/>
        </p:nvSpPr>
        <p:spPr>
          <a:xfrm>
            <a:off x="6240380" y="4644190"/>
            <a:ext cx="5245308" cy="174454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</a:rPr>
              <a:t>Gia </a:t>
            </a:r>
            <a:r>
              <a:rPr lang="en-US" sz="2200" dirty="0" err="1">
                <a:latin typeface="UTM Avo" panose="02040603050506020204" pitchFamily="18" charset="0"/>
              </a:rPr>
              <a:t>đình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bạn</a:t>
            </a:r>
            <a:r>
              <a:rPr lang="en-US" sz="2200" dirty="0">
                <a:latin typeface="UTM Avo" panose="02040603050506020204" pitchFamily="18" charset="0"/>
              </a:rPr>
              <a:t> An </a:t>
            </a:r>
            <a:r>
              <a:rPr lang="en-US" sz="2200" dirty="0" err="1">
                <a:latin typeface="UTM Avo" panose="02040603050506020204" pitchFamily="18" charset="0"/>
              </a:rPr>
              <a:t>có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ông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bà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bố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mẹ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bạn</a:t>
            </a:r>
            <a:r>
              <a:rPr lang="en-US" sz="2200" dirty="0">
                <a:latin typeface="UTM Avo" panose="02040603050506020204" pitchFamily="18" charset="0"/>
              </a:rPr>
              <a:t> An </a:t>
            </a:r>
            <a:r>
              <a:rPr lang="en-US" sz="2200" dirty="0" err="1">
                <a:latin typeface="UTM Avo" panose="02040603050506020204" pitchFamily="18" charset="0"/>
              </a:rPr>
              <a:t>và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em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gái</a:t>
            </a:r>
            <a:r>
              <a:rPr lang="en-US" sz="2200" dirty="0">
                <a:latin typeface="UTM Avo" panose="02040603050506020204" pitchFamily="18" charset="0"/>
              </a:rPr>
              <a:t>. Gia </a:t>
            </a:r>
            <a:r>
              <a:rPr lang="en-US" sz="2200" dirty="0" err="1">
                <a:latin typeface="UTM Avo" panose="02040603050506020204" pitchFamily="18" charset="0"/>
              </a:rPr>
              <a:t>đình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bạn</a:t>
            </a:r>
            <a:r>
              <a:rPr lang="en-US" sz="2200" dirty="0">
                <a:latin typeface="UTM Avo" panose="02040603050506020204" pitchFamily="18" charset="0"/>
              </a:rPr>
              <a:t> An </a:t>
            </a:r>
            <a:r>
              <a:rPr lang="en-US" sz="2200" dirty="0" err="1">
                <a:latin typeface="UTM Avo" panose="02040603050506020204" pitchFamily="18" charset="0"/>
              </a:rPr>
              <a:t>đang</a:t>
            </a:r>
            <a:r>
              <a:rPr lang="en-US" sz="2200" dirty="0">
                <a:latin typeface="UTM Avo" panose="02040603050506020204" pitchFamily="18" charset="0"/>
              </a:rPr>
              <a:t> ở </a:t>
            </a:r>
            <a:r>
              <a:rPr lang="en-US" sz="2200" dirty="0" err="1">
                <a:latin typeface="UTM Avo" panose="02040603050506020204" pitchFamily="18" charset="0"/>
              </a:rPr>
              <a:t>nhà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cùng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nhau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0381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775662DD-5D9A-7123-85FC-BEA47825A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9A94AAA-72ED-90E3-62CD-E1179850E9DD}"/>
              </a:ext>
            </a:extLst>
          </p:cNvPr>
          <p:cNvGrpSpPr/>
          <p:nvPr/>
        </p:nvGrpSpPr>
        <p:grpSpPr>
          <a:xfrm>
            <a:off x="3824536" y="1530957"/>
            <a:ext cx="4542924" cy="1801825"/>
            <a:chOff x="3824538" y="852614"/>
            <a:chExt cx="4542924" cy="1801825"/>
          </a:xfrm>
        </p:grpSpPr>
        <p:sp>
          <p:nvSpPr>
            <p:cNvPr id="8" name="Freeform 2">
              <a:extLst>
                <a:ext uri="{FF2B5EF4-FFF2-40B4-BE49-F238E27FC236}">
                  <a16:creationId xmlns:a16="http://schemas.microsoft.com/office/drawing/2014/main" id="{AA1036F0-A347-C8B0-25A0-779ED1E8C460}"/>
                </a:ext>
              </a:extLst>
            </p:cNvPr>
            <p:cNvSpPr/>
            <p:nvPr/>
          </p:nvSpPr>
          <p:spPr>
            <a:xfrm>
              <a:off x="4222298" y="852614"/>
              <a:ext cx="3747405" cy="1801825"/>
            </a:xfrm>
            <a:custGeom>
              <a:avLst/>
              <a:gdLst/>
              <a:ahLst/>
              <a:cxnLst/>
              <a:rect l="l" t="t" r="r" b="b"/>
              <a:pathLst>
                <a:path w="16275914" h="8483820">
                  <a:moveTo>
                    <a:pt x="0" y="0"/>
                  </a:moveTo>
                  <a:lnTo>
                    <a:pt x="16275914" y="0"/>
                  </a:lnTo>
                  <a:lnTo>
                    <a:pt x="16275914" y="8483820"/>
                  </a:lnTo>
                  <a:lnTo>
                    <a:pt x="0" y="8483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 sz="767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C612288-BFB2-325A-174B-29D55FD82AC0}"/>
                </a:ext>
              </a:extLst>
            </p:cNvPr>
            <p:cNvSpPr txBox="1"/>
            <p:nvPr/>
          </p:nvSpPr>
          <p:spPr>
            <a:xfrm>
              <a:off x="3824538" y="1753527"/>
              <a:ext cx="454292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Làm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việc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cả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lớp</a:t>
              </a:r>
              <a:endParaRPr lang="en-US" sz="2400" b="1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E65A558-E4E6-61F1-6D4B-E29787A84FFA}"/>
              </a:ext>
            </a:extLst>
          </p:cNvPr>
          <p:cNvSpPr txBox="1"/>
          <p:nvPr/>
        </p:nvSpPr>
        <p:spPr>
          <a:xfrm>
            <a:off x="2084970" y="3332782"/>
            <a:ext cx="8022056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+ Theo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Hà, </a:t>
            </a:r>
            <a:r>
              <a:rPr lang="en-US" sz="2400" dirty="0" err="1">
                <a:latin typeface="UTM Avo" panose="02040603050506020204" pitchFamily="18" charset="0"/>
              </a:rPr>
              <a:t>gia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An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vui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vẻ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yêu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thương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</a:rPr>
              <a:t>?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+ </a:t>
            </a:r>
            <a:r>
              <a:rPr lang="en-US" sz="2400" dirty="0" err="1">
                <a:latin typeface="UTM Avo" panose="02040603050506020204" pitchFamily="18" charset="0"/>
              </a:rPr>
              <a:t>Hành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yêu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thương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quan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tâm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1926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5D8AE2B4-115B-B71D-B14B-431CD084E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AB3AB97-5785-704A-18D3-6188CA0C7A0F}"/>
              </a:ext>
            </a:extLst>
          </p:cNvPr>
          <p:cNvSpPr txBox="1"/>
          <p:nvPr/>
        </p:nvSpPr>
        <p:spPr>
          <a:xfrm>
            <a:off x="3049003" y="1635000"/>
            <a:ext cx="6093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cặp</a:t>
            </a:r>
            <a:endParaRPr lang="en-US" sz="24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5404601-3B62-3C48-061F-EB19BC3CB713}"/>
              </a:ext>
            </a:extLst>
          </p:cNvPr>
          <p:cNvSpPr/>
          <p:nvPr/>
        </p:nvSpPr>
        <p:spPr>
          <a:xfrm>
            <a:off x="3981011" y="2509054"/>
            <a:ext cx="7802494" cy="3518900"/>
          </a:xfrm>
          <a:prstGeom prst="roundRect">
            <a:avLst>
              <a:gd name="adj" fmla="val 10524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Từng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cặp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HS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thiệu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nghe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tuổi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sở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khiếu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(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nếu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),...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Gợi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ý: 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+ Gia đình bạn có mấy người? Đó là những ai?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+ Trong những lúc nghỉ ngơi, gia đình bạn thường làm gì? Những lúc đó, bạn cảm thấy thế nào?...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1" name="Picture 10" descr="Cartoon of a child and child talking&#10;&#10;AI-generated content may be incorrect.">
            <a:extLst>
              <a:ext uri="{FF2B5EF4-FFF2-40B4-BE49-F238E27FC236}">
                <a16:creationId xmlns:a16="http://schemas.microsoft.com/office/drawing/2014/main" id="{B053950C-ABEC-E837-65F0-93F6FCFD2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2879" y="3531655"/>
            <a:ext cx="3828663" cy="339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28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299A521E-FC38-0ED5-F064-9FCFE106E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79;p5">
            <a:extLst>
              <a:ext uri="{FF2B5EF4-FFF2-40B4-BE49-F238E27FC236}">
                <a16:creationId xmlns:a16="http://schemas.microsoft.com/office/drawing/2014/main" id="{670FAB6E-CA08-9761-A2F8-5735767E9F1D}"/>
              </a:ext>
            </a:extLst>
          </p:cNvPr>
          <p:cNvSpPr txBox="1"/>
          <p:nvPr/>
        </p:nvSpPr>
        <p:spPr>
          <a:xfrm>
            <a:off x="58129" y="1733740"/>
            <a:ext cx="1207574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2.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Công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việc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nhà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và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chia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sẻ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công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việc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nhà</a:t>
            </a:r>
            <a:endParaRPr sz="1600" dirty="0"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E4EE09-B16C-0072-C5E6-DBB15A05EEEE}"/>
              </a:ext>
            </a:extLst>
          </p:cNvPr>
          <p:cNvSpPr txBox="1"/>
          <p:nvPr/>
        </p:nvSpPr>
        <p:spPr>
          <a:xfrm>
            <a:off x="-382814" y="3198167"/>
            <a:ext cx="6093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cặp</a:t>
            </a:r>
            <a:endParaRPr lang="en-US" sz="2400" b="1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F56D75A-ED60-C653-FD16-E16DEAA94E7D}"/>
              </a:ext>
            </a:extLst>
          </p:cNvPr>
          <p:cNvSpPr/>
          <p:nvPr/>
        </p:nvSpPr>
        <p:spPr>
          <a:xfrm>
            <a:off x="5302102" y="3066605"/>
            <a:ext cx="5956448" cy="30689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Quan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trang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10 (SGK)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: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Hình vẽ những thành viên nào trong gia đình bạn Hà?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Từng thành viên đó đang làm gì?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Picture 9" descr="Cartoon of two boys talking&#10;&#10;AI-generated content may be incorrect.">
            <a:extLst>
              <a:ext uri="{FF2B5EF4-FFF2-40B4-BE49-F238E27FC236}">
                <a16:creationId xmlns:a16="http://schemas.microsoft.com/office/drawing/2014/main" id="{9C587EDE-AA74-4C87-9321-149991CAEE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87" y="3978111"/>
            <a:ext cx="4153942" cy="287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38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93DA9DE9-5F8C-77F4-F1D2-BE11A1677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family in a kitchen&#10;&#10;Description automatically generated">
            <a:extLst>
              <a:ext uri="{FF2B5EF4-FFF2-40B4-BE49-F238E27FC236}">
                <a16:creationId xmlns:a16="http://schemas.microsoft.com/office/drawing/2014/main" id="{6D8BBBF2-F940-889C-5760-8B37AB30E2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151"/>
          <a:stretch/>
        </p:blipFill>
        <p:spPr>
          <a:xfrm>
            <a:off x="2909192" y="1633441"/>
            <a:ext cx="6373616" cy="491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1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5FDF417E-1062-66EE-D736-464300473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artoon of a family in a kitchen&#10;&#10;Description automatically generated">
            <a:extLst>
              <a:ext uri="{FF2B5EF4-FFF2-40B4-BE49-F238E27FC236}">
                <a16:creationId xmlns:a16="http://schemas.microsoft.com/office/drawing/2014/main" id="{4E133B90-50A1-2126-0124-512D975C369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151"/>
          <a:stretch/>
        </p:blipFill>
        <p:spPr>
          <a:xfrm>
            <a:off x="7479631" y="2294908"/>
            <a:ext cx="4525238" cy="349004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2B60A88-CD3B-E36B-CF6B-0F426C3E6342}"/>
              </a:ext>
            </a:extLst>
          </p:cNvPr>
          <p:cNvGrpSpPr/>
          <p:nvPr/>
        </p:nvGrpSpPr>
        <p:grpSpPr>
          <a:xfrm>
            <a:off x="0" y="2224159"/>
            <a:ext cx="7326347" cy="4402550"/>
            <a:chOff x="0" y="2170640"/>
            <a:chExt cx="7326347" cy="4402550"/>
          </a:xfrm>
        </p:grpSpPr>
        <p:grpSp>
          <p:nvGrpSpPr>
            <p:cNvPr id="16" name="Group 2">
              <a:extLst>
                <a:ext uri="{FF2B5EF4-FFF2-40B4-BE49-F238E27FC236}">
                  <a16:creationId xmlns:a16="http://schemas.microsoft.com/office/drawing/2014/main" id="{87F6242A-5A89-0B7E-2E39-E576218D77A8}"/>
                </a:ext>
              </a:extLst>
            </p:cNvPr>
            <p:cNvGrpSpPr/>
            <p:nvPr/>
          </p:nvGrpSpPr>
          <p:grpSpPr>
            <a:xfrm>
              <a:off x="1086974" y="2170640"/>
              <a:ext cx="6239373" cy="3560799"/>
              <a:chOff x="0" y="-38100"/>
              <a:chExt cx="3989507" cy="1917541"/>
            </a:xfrm>
          </p:grpSpPr>
          <p:sp>
            <p:nvSpPr>
              <p:cNvPr id="17" name="Freeform 3">
                <a:extLst>
                  <a:ext uri="{FF2B5EF4-FFF2-40B4-BE49-F238E27FC236}">
                    <a16:creationId xmlns:a16="http://schemas.microsoft.com/office/drawing/2014/main" id="{D46A6B0D-9B53-3463-07ED-40598CB9FC71}"/>
                  </a:ext>
                </a:extLst>
              </p:cNvPr>
              <p:cNvSpPr/>
              <p:nvPr/>
            </p:nvSpPr>
            <p:spPr>
              <a:xfrm>
                <a:off x="126805" y="0"/>
                <a:ext cx="3862702" cy="1879441"/>
              </a:xfrm>
              <a:custGeom>
                <a:avLst/>
                <a:gdLst/>
                <a:ahLst/>
                <a:cxnLst/>
                <a:rect l="l" t="t" r="r" b="b"/>
                <a:pathLst>
                  <a:path w="3862702" h="1879441">
                    <a:moveTo>
                      <a:pt x="43814" y="0"/>
                    </a:moveTo>
                    <a:lnTo>
                      <a:pt x="3818889" y="0"/>
                    </a:lnTo>
                    <a:cubicBezTo>
                      <a:pt x="3830509" y="0"/>
                      <a:pt x="3841653" y="4616"/>
                      <a:pt x="3849870" y="12833"/>
                    </a:cubicBezTo>
                    <a:cubicBezTo>
                      <a:pt x="3858086" y="21049"/>
                      <a:pt x="3862702" y="32194"/>
                      <a:pt x="3862702" y="43814"/>
                    </a:cubicBezTo>
                    <a:lnTo>
                      <a:pt x="3862702" y="1835627"/>
                    </a:lnTo>
                    <a:cubicBezTo>
                      <a:pt x="3862702" y="1847247"/>
                      <a:pt x="3858086" y="1858392"/>
                      <a:pt x="3849870" y="1866608"/>
                    </a:cubicBezTo>
                    <a:cubicBezTo>
                      <a:pt x="3841653" y="1874825"/>
                      <a:pt x="3830509" y="1879441"/>
                      <a:pt x="3818889" y="1879441"/>
                    </a:cubicBezTo>
                    <a:lnTo>
                      <a:pt x="43814" y="1879441"/>
                    </a:lnTo>
                    <a:cubicBezTo>
                      <a:pt x="32194" y="1879441"/>
                      <a:pt x="21049" y="1874825"/>
                      <a:pt x="12833" y="1866608"/>
                    </a:cubicBezTo>
                    <a:cubicBezTo>
                      <a:pt x="4616" y="1858392"/>
                      <a:pt x="0" y="1847247"/>
                      <a:pt x="0" y="1835627"/>
                    </a:cubicBezTo>
                    <a:lnTo>
                      <a:pt x="0" y="43814"/>
                    </a:lnTo>
                    <a:cubicBezTo>
                      <a:pt x="0" y="32194"/>
                      <a:pt x="4616" y="21049"/>
                      <a:pt x="12833" y="12833"/>
                    </a:cubicBezTo>
                    <a:cubicBezTo>
                      <a:pt x="21049" y="4616"/>
                      <a:pt x="32194" y="0"/>
                      <a:pt x="43814" y="0"/>
                    </a:cubicBezTo>
                    <a:close/>
                  </a:path>
                </a:pathLst>
              </a:custGeom>
              <a:solidFill>
                <a:srgbClr val="FFEED8"/>
              </a:solidFill>
            </p:spPr>
            <p:txBody>
              <a:bodyPr/>
              <a:lstStyle/>
              <a:p>
                <a:endParaRPr lang="en-US" sz="767"/>
              </a:p>
            </p:txBody>
          </p:sp>
          <p:sp>
            <p:nvSpPr>
              <p:cNvPr id="18" name="TextBox 4">
                <a:extLst>
                  <a:ext uri="{FF2B5EF4-FFF2-40B4-BE49-F238E27FC236}">
                    <a16:creationId xmlns:a16="http://schemas.microsoft.com/office/drawing/2014/main" id="{CC95B787-802A-18B2-569D-FC99C3BA7E6C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862702" cy="1917541"/>
              </a:xfrm>
              <a:prstGeom prst="rect">
                <a:avLst/>
              </a:prstGeom>
            </p:spPr>
            <p:txBody>
              <a:bodyPr lIns="32998" tIns="32998" rIns="32998" bIns="32998" rtlCol="0" anchor="ctr"/>
              <a:lstStyle/>
              <a:p>
                <a:pPr algn="ctr">
                  <a:lnSpc>
                    <a:spcPts val="1727"/>
                  </a:lnSpc>
                </a:pPr>
                <a:endParaRPr sz="767"/>
              </a:p>
            </p:txBody>
          </p:sp>
        </p:grp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4474F812-97E8-1010-BB56-5D9B27B30ACE}"/>
                </a:ext>
              </a:extLst>
            </p:cNvPr>
            <p:cNvSpPr/>
            <p:nvPr/>
          </p:nvSpPr>
          <p:spPr>
            <a:xfrm>
              <a:off x="0" y="4075152"/>
              <a:ext cx="1701789" cy="2498038"/>
            </a:xfrm>
            <a:custGeom>
              <a:avLst/>
              <a:gdLst/>
              <a:ahLst/>
              <a:cxnLst/>
              <a:rect l="l" t="t" r="r" b="b"/>
              <a:pathLst>
                <a:path w="2831353" h="4156114">
                  <a:moveTo>
                    <a:pt x="0" y="0"/>
                  </a:moveTo>
                  <a:lnTo>
                    <a:pt x="2831353" y="0"/>
                  </a:lnTo>
                  <a:lnTo>
                    <a:pt x="2831353" y="4156114"/>
                  </a:lnTo>
                  <a:lnTo>
                    <a:pt x="0" y="4156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 sz="767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E81D49F0-B105-C89C-720A-38BE05081ED3}"/>
              </a:ext>
            </a:extLst>
          </p:cNvPr>
          <p:cNvSpPr txBox="1"/>
          <p:nvPr/>
        </p:nvSpPr>
        <p:spPr>
          <a:xfrm>
            <a:off x="1701789" y="2861072"/>
            <a:ext cx="5208058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bố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mẹ</a:t>
            </a:r>
            <a:r>
              <a:rPr lang="en-US" sz="2400" dirty="0">
                <a:latin typeface="UTM Avo" panose="02040603050506020204" pitchFamily="18" charset="0"/>
              </a:rPr>
              <a:t>, Hà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trai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Bố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đang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cắm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cơm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mẹ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, Hà </a:t>
            </a:r>
            <a:r>
              <a:rPr lang="en-US" sz="2400" dirty="0" err="1">
                <a:latin typeface="UTM Avo" panose="02040603050506020204" pitchFamily="18" charset="0"/>
              </a:rPr>
              <a:t>lau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đang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máy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hút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bụi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006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9949A800-C7C9-0CC5-9C4E-EB99A43DB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F4069BE7-7A4D-FC70-C00E-FDB709E46021}"/>
              </a:ext>
            </a:extLst>
          </p:cNvPr>
          <p:cNvSpPr/>
          <p:nvPr/>
        </p:nvSpPr>
        <p:spPr>
          <a:xfrm>
            <a:off x="2182140" y="1941922"/>
            <a:ext cx="4619134" cy="2328421"/>
          </a:xfrm>
          <a:prstGeom prst="wedgeRoundRectCallout">
            <a:avLst>
              <a:gd name="adj1" fmla="val -40221"/>
              <a:gd name="adj2" fmla="val 7019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Em thấy bạn Hà có vui vẻ khi tham gia làm việc nhà không? Vì sao em lại cho là như vậy?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4" descr="A cartoon of a child&#10;&#10;AI-generated content may be incorrect.">
            <a:extLst>
              <a:ext uri="{FF2B5EF4-FFF2-40B4-BE49-F238E27FC236}">
                <a16:creationId xmlns:a16="http://schemas.microsoft.com/office/drawing/2014/main" id="{966585EA-ADF9-8765-4074-FC9D97A5E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420188" y="2012896"/>
            <a:ext cx="3229375" cy="5961905"/>
          </a:xfrm>
          <a:prstGeom prst="rect">
            <a:avLst/>
          </a:prstGeom>
        </p:spPr>
      </p:pic>
      <p:pic>
        <p:nvPicPr>
          <p:cNvPr id="6" name="Picture 5" descr="A cartoon of a family in a kitchen&#10;&#10;Description automatically generated">
            <a:extLst>
              <a:ext uri="{FF2B5EF4-FFF2-40B4-BE49-F238E27FC236}">
                <a16:creationId xmlns:a16="http://schemas.microsoft.com/office/drawing/2014/main" id="{312A008D-34C0-EFDF-29E6-5DA5FB62A9D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151"/>
          <a:stretch/>
        </p:blipFill>
        <p:spPr>
          <a:xfrm>
            <a:off x="7479631" y="2294908"/>
            <a:ext cx="4525238" cy="349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94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93BD1DC9-9F1C-1B7D-4D43-EE3E6D697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CCCD50-2550-57BA-1F93-75E3C92B86D2}"/>
              </a:ext>
            </a:extLst>
          </p:cNvPr>
          <p:cNvSpPr txBox="1"/>
          <p:nvPr/>
        </p:nvSpPr>
        <p:spPr>
          <a:xfrm>
            <a:off x="3049003" y="1635000"/>
            <a:ext cx="6093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cặp</a:t>
            </a:r>
            <a:endParaRPr lang="en-US" sz="24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D50F618-0BAA-FEB6-900B-0AC5736B29E5}"/>
              </a:ext>
            </a:extLst>
          </p:cNvPr>
          <p:cNvSpPr/>
          <p:nvPr/>
        </p:nvSpPr>
        <p:spPr>
          <a:xfrm>
            <a:off x="4914264" y="2490200"/>
            <a:ext cx="6661851" cy="3213016"/>
          </a:xfrm>
          <a:prstGeom prst="roundRect">
            <a:avLst>
              <a:gd name="adj" fmla="val 10524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Gợi ý: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+ Trong gia đình bạn, ai thường tham gia làm việc nhà?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+ Hãy kể về công việc nhà của từng thành viên (bố/mẹ/anh/chị...).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 descr="A cartoon of two boys&#10;&#10;AI-generated content may be incorrect.">
            <a:extLst>
              <a:ext uri="{FF2B5EF4-FFF2-40B4-BE49-F238E27FC236}">
                <a16:creationId xmlns:a16="http://schemas.microsoft.com/office/drawing/2014/main" id="{7B90BAE8-0C2F-470F-E9DE-753976FBED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69" y="2950590"/>
            <a:ext cx="4331123" cy="401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69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F5E620BE-95D2-0E8F-A00E-BB17027F0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070636D4-0C15-BB61-CBC6-CCCABE700ECC}"/>
              </a:ext>
            </a:extLst>
          </p:cNvPr>
          <p:cNvSpPr/>
          <p:nvPr/>
        </p:nvSpPr>
        <p:spPr>
          <a:xfrm>
            <a:off x="2738321" y="1659117"/>
            <a:ext cx="5962619" cy="1634789"/>
          </a:xfrm>
          <a:prstGeom prst="wedgeRoundRectCallout">
            <a:avLst>
              <a:gd name="adj1" fmla="val -40221"/>
              <a:gd name="adj2" fmla="val 7019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Vì sao các thành viên trong gia đình cần cùng nhau chia sẻ việc nhà?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Picture 3" descr="A cartoon of a child holding a book and a pen&#10;&#10;AI-generated content may be incorrect.">
            <a:extLst>
              <a:ext uri="{FF2B5EF4-FFF2-40B4-BE49-F238E27FC236}">
                <a16:creationId xmlns:a16="http://schemas.microsoft.com/office/drawing/2014/main" id="{62542BFC-F378-4173-4694-31E4A1895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0" y="1894787"/>
            <a:ext cx="2941163" cy="516402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4A0D9AD-ADA2-37AB-309E-8A9E5149E35C}"/>
              </a:ext>
            </a:extLst>
          </p:cNvPr>
          <p:cNvSpPr/>
          <p:nvPr/>
        </p:nvSpPr>
        <p:spPr>
          <a:xfrm>
            <a:off x="4178973" y="4172122"/>
            <a:ext cx="6661851" cy="1634789"/>
          </a:xfrm>
          <a:prstGeom prst="roundRect">
            <a:avLst>
              <a:gd name="adj" fmla="val 1052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Cùng chia sẻ việc nhà là thể hiện sự quan tâm giữa các thành viên trong gia đình.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05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2C0AD82A-46EA-4D33-E87D-8AC5F15EC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9;p5">
            <a:extLst>
              <a:ext uri="{FF2B5EF4-FFF2-40B4-BE49-F238E27FC236}">
                <a16:creationId xmlns:a16="http://schemas.microsoft.com/office/drawing/2014/main" id="{12DF3B4E-5249-2CE9-A6A5-B375A427E6F0}"/>
              </a:ext>
            </a:extLst>
          </p:cNvPr>
          <p:cNvSpPr txBox="1"/>
          <p:nvPr/>
        </p:nvSpPr>
        <p:spPr>
          <a:xfrm>
            <a:off x="58129" y="1581998"/>
            <a:ext cx="1207574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3. 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Em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tham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gia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làm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công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việc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nhà</a:t>
            </a:r>
            <a:endParaRPr sz="1600" b="1" dirty="0">
              <a:latin typeface="UTM Avo" panose="020406030505060202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68BDB40-4D7A-DE3F-0A8A-B7B2EB362241}"/>
              </a:ext>
            </a:extLst>
          </p:cNvPr>
          <p:cNvSpPr/>
          <p:nvPr/>
        </p:nvSpPr>
        <p:spPr>
          <a:xfrm>
            <a:off x="5044927" y="2741298"/>
            <a:ext cx="6069275" cy="383670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Quan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trang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11 (SGK)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: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Khi 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An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?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An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vui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vẻ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tham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? </a:t>
            </a:r>
          </a:p>
        </p:txBody>
      </p:sp>
      <p:pic>
        <p:nvPicPr>
          <p:cNvPr id="10" name="Picture 9" descr="A cartoon of a child and child holding books&#10;&#10;AI-generated content may be incorrect.">
            <a:extLst>
              <a:ext uri="{FF2B5EF4-FFF2-40B4-BE49-F238E27FC236}">
                <a16:creationId xmlns:a16="http://schemas.microsoft.com/office/drawing/2014/main" id="{AD4F8D8F-E336-A9B5-A4EB-A96A0DAA6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280" y="2908483"/>
            <a:ext cx="3448347" cy="39495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B73B1B-49FF-B10C-BAAE-05EBAFB1E4E7}"/>
              </a:ext>
            </a:extLst>
          </p:cNvPr>
          <p:cNvSpPr txBox="1"/>
          <p:nvPr/>
        </p:nvSpPr>
        <p:spPr>
          <a:xfrm>
            <a:off x="-517544" y="2510465"/>
            <a:ext cx="6093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cặp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2522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71C5EA3F-6866-574F-E374-6023091E0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images of kids and a person&#10;&#10;Description automatically generated">
            <a:extLst>
              <a:ext uri="{FF2B5EF4-FFF2-40B4-BE49-F238E27FC236}">
                <a16:creationId xmlns:a16="http://schemas.microsoft.com/office/drawing/2014/main" id="{D1DFAB21-BDFC-A96D-199E-7283C74E8B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214"/>
          <a:stretch/>
        </p:blipFill>
        <p:spPr>
          <a:xfrm>
            <a:off x="3024134" y="1599038"/>
            <a:ext cx="6143732" cy="511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36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C107450C-669A-E231-6113-289E21284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315D692D-438C-172A-A7E8-D08759E9EAB8}"/>
              </a:ext>
            </a:extLst>
          </p:cNvPr>
          <p:cNvGrpSpPr/>
          <p:nvPr/>
        </p:nvGrpSpPr>
        <p:grpSpPr>
          <a:xfrm>
            <a:off x="630441" y="2298846"/>
            <a:ext cx="7325824" cy="4559154"/>
            <a:chOff x="1086974" y="2241390"/>
            <a:chExt cx="7170238" cy="4559154"/>
          </a:xfrm>
        </p:grpSpPr>
        <p:grpSp>
          <p:nvGrpSpPr>
            <p:cNvPr id="9" name="Group 2">
              <a:extLst>
                <a:ext uri="{FF2B5EF4-FFF2-40B4-BE49-F238E27FC236}">
                  <a16:creationId xmlns:a16="http://schemas.microsoft.com/office/drawing/2014/main" id="{399ACC5C-E338-89E9-0DFC-DDF1A2D3439D}"/>
                </a:ext>
              </a:extLst>
            </p:cNvPr>
            <p:cNvGrpSpPr/>
            <p:nvPr/>
          </p:nvGrpSpPr>
          <p:grpSpPr>
            <a:xfrm>
              <a:off x="1086974" y="2241390"/>
              <a:ext cx="6041057" cy="3490049"/>
              <a:chOff x="0" y="0"/>
              <a:chExt cx="3862702" cy="1879441"/>
            </a:xfrm>
          </p:grpSpPr>
          <p:sp>
            <p:nvSpPr>
              <p:cNvPr id="11" name="Freeform 3">
                <a:extLst>
                  <a:ext uri="{FF2B5EF4-FFF2-40B4-BE49-F238E27FC236}">
                    <a16:creationId xmlns:a16="http://schemas.microsoft.com/office/drawing/2014/main" id="{865532D8-0917-9D68-93CF-5F4F4D3E0421}"/>
                  </a:ext>
                </a:extLst>
              </p:cNvPr>
              <p:cNvSpPr/>
              <p:nvPr/>
            </p:nvSpPr>
            <p:spPr>
              <a:xfrm>
                <a:off x="0" y="0"/>
                <a:ext cx="3862702" cy="1879441"/>
              </a:xfrm>
              <a:custGeom>
                <a:avLst/>
                <a:gdLst/>
                <a:ahLst/>
                <a:cxnLst/>
                <a:rect l="l" t="t" r="r" b="b"/>
                <a:pathLst>
                  <a:path w="3862702" h="1879441">
                    <a:moveTo>
                      <a:pt x="43814" y="0"/>
                    </a:moveTo>
                    <a:lnTo>
                      <a:pt x="3818889" y="0"/>
                    </a:lnTo>
                    <a:cubicBezTo>
                      <a:pt x="3830509" y="0"/>
                      <a:pt x="3841653" y="4616"/>
                      <a:pt x="3849870" y="12833"/>
                    </a:cubicBezTo>
                    <a:cubicBezTo>
                      <a:pt x="3858086" y="21049"/>
                      <a:pt x="3862702" y="32194"/>
                      <a:pt x="3862702" y="43814"/>
                    </a:cubicBezTo>
                    <a:lnTo>
                      <a:pt x="3862702" y="1835627"/>
                    </a:lnTo>
                    <a:cubicBezTo>
                      <a:pt x="3862702" y="1847247"/>
                      <a:pt x="3858086" y="1858392"/>
                      <a:pt x="3849870" y="1866608"/>
                    </a:cubicBezTo>
                    <a:cubicBezTo>
                      <a:pt x="3841653" y="1874825"/>
                      <a:pt x="3830509" y="1879441"/>
                      <a:pt x="3818889" y="1879441"/>
                    </a:cubicBezTo>
                    <a:lnTo>
                      <a:pt x="43814" y="1879441"/>
                    </a:lnTo>
                    <a:cubicBezTo>
                      <a:pt x="32194" y="1879441"/>
                      <a:pt x="21049" y="1874825"/>
                      <a:pt x="12833" y="1866608"/>
                    </a:cubicBezTo>
                    <a:cubicBezTo>
                      <a:pt x="4616" y="1858392"/>
                      <a:pt x="0" y="1847247"/>
                      <a:pt x="0" y="1835627"/>
                    </a:cubicBezTo>
                    <a:lnTo>
                      <a:pt x="0" y="43814"/>
                    </a:lnTo>
                    <a:cubicBezTo>
                      <a:pt x="0" y="32194"/>
                      <a:pt x="4616" y="21049"/>
                      <a:pt x="12833" y="12833"/>
                    </a:cubicBezTo>
                    <a:cubicBezTo>
                      <a:pt x="21049" y="4616"/>
                      <a:pt x="32194" y="0"/>
                      <a:pt x="43814" y="0"/>
                    </a:cubicBezTo>
                    <a:close/>
                  </a:path>
                </a:pathLst>
              </a:custGeom>
              <a:solidFill>
                <a:srgbClr val="FFEED8"/>
              </a:solidFill>
            </p:spPr>
            <p:txBody>
              <a:bodyPr/>
              <a:lstStyle/>
              <a:p>
                <a:endParaRPr lang="en-US" sz="767" dirty="0"/>
              </a:p>
            </p:txBody>
          </p:sp>
          <p:sp>
            <p:nvSpPr>
              <p:cNvPr id="12" name="TextBox 4">
                <a:extLst>
                  <a:ext uri="{FF2B5EF4-FFF2-40B4-BE49-F238E27FC236}">
                    <a16:creationId xmlns:a16="http://schemas.microsoft.com/office/drawing/2014/main" id="{84C5ABF2-86D2-867D-7EE7-6445C5BA5D7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862702" cy="1917541"/>
              </a:xfrm>
              <a:prstGeom prst="rect">
                <a:avLst/>
              </a:prstGeom>
            </p:spPr>
            <p:txBody>
              <a:bodyPr lIns="32998" tIns="32998" rIns="32998" bIns="32998" rtlCol="0" anchor="ctr"/>
              <a:lstStyle/>
              <a:p>
                <a:pPr algn="ctr">
                  <a:lnSpc>
                    <a:spcPts val="1727"/>
                  </a:lnSpc>
                </a:pPr>
                <a:endParaRPr sz="767"/>
              </a:p>
            </p:txBody>
          </p:sp>
        </p:grpSp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E5CE11F7-73D4-8E36-09EB-C767AE7607B8}"/>
                </a:ext>
              </a:extLst>
            </p:cNvPr>
            <p:cNvSpPr/>
            <p:nvPr/>
          </p:nvSpPr>
          <p:spPr>
            <a:xfrm>
              <a:off x="6206241" y="4608221"/>
              <a:ext cx="2050971" cy="2192323"/>
            </a:xfrm>
            <a:custGeom>
              <a:avLst/>
              <a:gdLst/>
              <a:ahLst/>
              <a:cxnLst/>
              <a:rect l="l" t="t" r="r" b="b"/>
              <a:pathLst>
                <a:path w="5657587" h="6183155">
                  <a:moveTo>
                    <a:pt x="0" y="0"/>
                  </a:moveTo>
                  <a:lnTo>
                    <a:pt x="5657586" y="0"/>
                  </a:lnTo>
                  <a:lnTo>
                    <a:pt x="5657586" y="6183155"/>
                  </a:lnTo>
                  <a:lnTo>
                    <a:pt x="0" y="61831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 sz="767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A8958B1-794E-D25E-15B0-D5EFB3F45384}"/>
              </a:ext>
            </a:extLst>
          </p:cNvPr>
          <p:cNvSpPr txBox="1"/>
          <p:nvPr/>
        </p:nvSpPr>
        <p:spPr>
          <a:xfrm>
            <a:off x="3824538" y="1513518"/>
            <a:ext cx="45429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cả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lớp</a:t>
            </a:r>
            <a:endParaRPr lang="en-US" sz="2400" b="1" dirty="0"/>
          </a:p>
        </p:txBody>
      </p:sp>
      <p:pic>
        <p:nvPicPr>
          <p:cNvPr id="3" name="Picture 2" descr="A group of images of kids and a person&#10;&#10;Description automatically generated">
            <a:extLst>
              <a:ext uri="{FF2B5EF4-FFF2-40B4-BE49-F238E27FC236}">
                <a16:creationId xmlns:a16="http://schemas.microsoft.com/office/drawing/2014/main" id="{C3B43845-7D70-5084-9235-5E78ADCA2D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214"/>
          <a:stretch/>
        </p:blipFill>
        <p:spPr>
          <a:xfrm>
            <a:off x="7956265" y="2442820"/>
            <a:ext cx="4022265" cy="33460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431DE7-FED2-79CF-235D-9676CF0DBC3D}"/>
              </a:ext>
            </a:extLst>
          </p:cNvPr>
          <p:cNvSpPr txBox="1"/>
          <p:nvPr/>
        </p:nvSpPr>
        <p:spPr>
          <a:xfrm>
            <a:off x="866152" y="2560643"/>
            <a:ext cx="5700717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 pitchFamily="18" charset="0"/>
              </a:rPr>
              <a:t>Khi ở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An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</a:rPr>
              <a:t>lau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tưới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cây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gấp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áo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chơi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đưa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nước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Nhìn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nét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mặt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thấy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An </a:t>
            </a:r>
            <a:r>
              <a:rPr lang="en-US" sz="2400" dirty="0" err="1">
                <a:latin typeface="UTM Avo" panose="02040603050506020204" pitchFamily="18" charset="0"/>
              </a:rPr>
              <a:t>rất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vui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vẻ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tham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3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9" name="Google Shape;289;p6"/>
          <p:cNvGrpSpPr/>
          <p:nvPr/>
        </p:nvGrpSpPr>
        <p:grpSpPr>
          <a:xfrm>
            <a:off x="4727728" y="2895600"/>
            <a:ext cx="2736543" cy="1558939"/>
            <a:chOff x="309542" y="967667"/>
            <a:chExt cx="2878585" cy="1558939"/>
          </a:xfrm>
        </p:grpSpPr>
        <p:pic>
          <p:nvPicPr>
            <p:cNvPr id="290" name="Google Shape;290;p6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6"/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Ấn để đến trang sách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28b03ef5e3_0_13"/>
          <p:cNvSpPr/>
          <p:nvPr/>
        </p:nvSpPr>
        <p:spPr>
          <a:xfrm>
            <a:off x="8531057" y="3429001"/>
            <a:ext cx="3660900" cy="342900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5205DCE-3C09-4D02-CAA0-3B98BDE92784}"/>
              </a:ext>
            </a:extLst>
          </p:cNvPr>
          <p:cNvGrpSpPr/>
          <p:nvPr/>
        </p:nvGrpSpPr>
        <p:grpSpPr>
          <a:xfrm>
            <a:off x="6095999" y="2652731"/>
            <a:ext cx="6093994" cy="2362368"/>
            <a:chOff x="1917922" y="1777839"/>
            <a:chExt cx="6093994" cy="2362368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996599D0-6A08-4704-54F2-D614BACFCD49}"/>
                </a:ext>
              </a:extLst>
            </p:cNvPr>
            <p:cNvSpPr/>
            <p:nvPr/>
          </p:nvSpPr>
          <p:spPr>
            <a:xfrm>
              <a:off x="2698859" y="1777839"/>
              <a:ext cx="4532120" cy="2362368"/>
            </a:xfrm>
            <a:custGeom>
              <a:avLst/>
              <a:gdLst/>
              <a:ahLst/>
              <a:cxnLst/>
              <a:rect l="l" t="t" r="r" b="b"/>
              <a:pathLst>
                <a:path w="16275914" h="8483820">
                  <a:moveTo>
                    <a:pt x="0" y="0"/>
                  </a:moveTo>
                  <a:lnTo>
                    <a:pt x="16275914" y="0"/>
                  </a:lnTo>
                  <a:lnTo>
                    <a:pt x="16275914" y="8483820"/>
                  </a:lnTo>
                  <a:lnTo>
                    <a:pt x="0" y="8483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 sz="2400">
                <a:latin typeface="UTM Avo" panose="02040603050506020204" pitchFamily="18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18D3705-E512-16CD-3166-0C808AB2D904}"/>
                </a:ext>
              </a:extLst>
            </p:cNvPr>
            <p:cNvSpPr txBox="1"/>
            <p:nvPr/>
          </p:nvSpPr>
          <p:spPr>
            <a:xfrm>
              <a:off x="1917922" y="3070575"/>
              <a:ext cx="609399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Làm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việc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cả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lớp</a:t>
              </a:r>
              <a:endParaRPr lang="en-US" sz="2400" b="1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BCA88D7-BF9B-ED42-39B1-E5BABC522D9E}"/>
              </a:ext>
            </a:extLst>
          </p:cNvPr>
          <p:cNvGrpSpPr/>
          <p:nvPr/>
        </p:nvGrpSpPr>
        <p:grpSpPr>
          <a:xfrm>
            <a:off x="622084" y="2426547"/>
            <a:ext cx="5427791" cy="1367493"/>
            <a:chOff x="668208" y="1972646"/>
            <a:chExt cx="5427791" cy="1367493"/>
          </a:xfrm>
        </p:grpSpPr>
        <p:grpSp>
          <p:nvGrpSpPr>
            <p:cNvPr id="18" name="Group 10">
              <a:extLst>
                <a:ext uri="{FF2B5EF4-FFF2-40B4-BE49-F238E27FC236}">
                  <a16:creationId xmlns:a16="http://schemas.microsoft.com/office/drawing/2014/main" id="{63894814-002C-FCC5-E665-CD5F03AD9CA0}"/>
                </a:ext>
              </a:extLst>
            </p:cNvPr>
            <p:cNvGrpSpPr/>
            <p:nvPr/>
          </p:nvGrpSpPr>
          <p:grpSpPr>
            <a:xfrm>
              <a:off x="949433" y="2117602"/>
              <a:ext cx="5146566" cy="1222537"/>
              <a:chOff x="0" y="0"/>
              <a:chExt cx="2726950" cy="495693"/>
            </a:xfrm>
          </p:grpSpPr>
          <p:sp>
            <p:nvSpPr>
              <p:cNvPr id="19" name="Freeform 11">
                <a:extLst>
                  <a:ext uri="{FF2B5EF4-FFF2-40B4-BE49-F238E27FC236}">
                    <a16:creationId xmlns:a16="http://schemas.microsoft.com/office/drawing/2014/main" id="{92DC67DD-8717-14B1-6B97-E8EBD7CAD292}"/>
                  </a:ext>
                </a:extLst>
              </p:cNvPr>
              <p:cNvSpPr/>
              <p:nvPr/>
            </p:nvSpPr>
            <p:spPr>
              <a:xfrm>
                <a:off x="0" y="0"/>
                <a:ext cx="2726950" cy="495693"/>
              </a:xfrm>
              <a:custGeom>
                <a:avLst/>
                <a:gdLst/>
                <a:ahLst/>
                <a:cxnLst/>
                <a:rect l="l" t="t" r="r" b="b"/>
                <a:pathLst>
                  <a:path w="2726950" h="495693">
                    <a:moveTo>
                      <a:pt x="34396" y="0"/>
                    </a:moveTo>
                    <a:lnTo>
                      <a:pt x="2692554" y="0"/>
                    </a:lnTo>
                    <a:cubicBezTo>
                      <a:pt x="2711551" y="0"/>
                      <a:pt x="2726950" y="15399"/>
                      <a:pt x="2726950" y="34396"/>
                    </a:cubicBezTo>
                    <a:lnTo>
                      <a:pt x="2726950" y="461297"/>
                    </a:lnTo>
                    <a:cubicBezTo>
                      <a:pt x="2726950" y="470419"/>
                      <a:pt x="2723326" y="479168"/>
                      <a:pt x="2716876" y="485618"/>
                    </a:cubicBezTo>
                    <a:cubicBezTo>
                      <a:pt x="2710425" y="492069"/>
                      <a:pt x="2701677" y="495693"/>
                      <a:pt x="2692554" y="495693"/>
                    </a:cubicBezTo>
                    <a:lnTo>
                      <a:pt x="34396" y="495693"/>
                    </a:lnTo>
                    <a:cubicBezTo>
                      <a:pt x="15399" y="495693"/>
                      <a:pt x="0" y="480293"/>
                      <a:pt x="0" y="461297"/>
                    </a:cubicBezTo>
                    <a:lnTo>
                      <a:pt x="0" y="34396"/>
                    </a:lnTo>
                    <a:cubicBezTo>
                      <a:pt x="0" y="15399"/>
                      <a:pt x="15399" y="0"/>
                      <a:pt x="34396" y="0"/>
                    </a:cubicBezTo>
                    <a:close/>
                  </a:path>
                </a:pathLst>
              </a:custGeom>
              <a:solidFill>
                <a:srgbClr val="FFEED8"/>
              </a:solidFill>
            </p:spPr>
            <p:txBody>
              <a:bodyPr/>
              <a:lstStyle/>
              <a:p>
                <a:endParaRPr lang="en-US"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20" name="TextBox 12">
                <a:extLst>
                  <a:ext uri="{FF2B5EF4-FFF2-40B4-BE49-F238E27FC236}">
                    <a16:creationId xmlns:a16="http://schemas.microsoft.com/office/drawing/2014/main" id="{9F1F6262-77EA-82E2-D7D6-C31D193E909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726950" cy="533793"/>
              </a:xfrm>
              <a:prstGeom prst="rect">
                <a:avLst/>
              </a:prstGeom>
            </p:spPr>
            <p:txBody>
              <a:bodyPr lIns="32998" tIns="32998" rIns="32998" bIns="32998" rtlCol="0" anchor="ctr"/>
              <a:lstStyle/>
              <a:p>
                <a:pPr algn="ctr">
                  <a:lnSpc>
                    <a:spcPts val="1727"/>
                  </a:lnSpc>
                </a:pPr>
                <a:endParaRPr sz="24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A92BFF42-A49A-C1F2-5BE2-A052AE2D5C3D}"/>
                </a:ext>
              </a:extLst>
            </p:cNvPr>
            <p:cNvSpPr/>
            <p:nvPr/>
          </p:nvSpPr>
          <p:spPr>
            <a:xfrm>
              <a:off x="668208" y="1972646"/>
              <a:ext cx="559146" cy="559146"/>
            </a:xfrm>
            <a:custGeom>
              <a:avLst/>
              <a:gdLst/>
              <a:ahLst/>
              <a:cxnLst/>
              <a:rect l="l" t="t" r="r" b="b"/>
              <a:pathLst>
                <a:path w="860799" h="860799">
                  <a:moveTo>
                    <a:pt x="0" y="0"/>
                  </a:moveTo>
                  <a:lnTo>
                    <a:pt x="860799" y="0"/>
                  </a:lnTo>
                  <a:lnTo>
                    <a:pt x="860799" y="860799"/>
                  </a:lnTo>
                  <a:lnTo>
                    <a:pt x="0" y="86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2400" dirty="0">
                <a:latin typeface="UTM Avo" panose="02040603050506020204" pitchFamily="18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252B3BA-ADF7-7352-F884-76AAE8CC3BAC}"/>
                </a:ext>
              </a:extLst>
            </p:cNvPr>
            <p:cNvSpPr txBox="1"/>
            <p:nvPr/>
          </p:nvSpPr>
          <p:spPr>
            <a:xfrm>
              <a:off x="1376567" y="2415402"/>
              <a:ext cx="4719432" cy="5776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Giới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thiệu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về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bản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thân</a:t>
              </a:r>
              <a:r>
                <a:rPr lang="en-US" sz="2400" dirty="0">
                  <a:latin typeface="UTM Avo" panose="02040603050506020204" pitchFamily="18" charset="0"/>
                </a:rPr>
                <a:t>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11544A0-1A78-1AA2-7B93-03E574E94B9F}"/>
              </a:ext>
            </a:extLst>
          </p:cNvPr>
          <p:cNvGrpSpPr/>
          <p:nvPr/>
        </p:nvGrpSpPr>
        <p:grpSpPr>
          <a:xfrm>
            <a:off x="667861" y="4251249"/>
            <a:ext cx="5426174" cy="1399299"/>
            <a:chOff x="669825" y="3478642"/>
            <a:chExt cx="5426174" cy="1399299"/>
          </a:xfrm>
        </p:grpSpPr>
        <p:grpSp>
          <p:nvGrpSpPr>
            <p:cNvPr id="21" name="Group 13">
              <a:extLst>
                <a:ext uri="{FF2B5EF4-FFF2-40B4-BE49-F238E27FC236}">
                  <a16:creationId xmlns:a16="http://schemas.microsoft.com/office/drawing/2014/main" id="{2228D8C6-A608-A55A-38F5-04D0708B3404}"/>
                </a:ext>
              </a:extLst>
            </p:cNvPr>
            <p:cNvGrpSpPr/>
            <p:nvPr/>
          </p:nvGrpSpPr>
          <p:grpSpPr>
            <a:xfrm>
              <a:off x="949432" y="3655404"/>
              <a:ext cx="5146567" cy="1222537"/>
              <a:chOff x="0" y="0"/>
              <a:chExt cx="2726950" cy="495693"/>
            </a:xfrm>
          </p:grpSpPr>
          <p:sp>
            <p:nvSpPr>
              <p:cNvPr id="22" name="Freeform 14">
                <a:extLst>
                  <a:ext uri="{FF2B5EF4-FFF2-40B4-BE49-F238E27FC236}">
                    <a16:creationId xmlns:a16="http://schemas.microsoft.com/office/drawing/2014/main" id="{6BF25CE3-FB37-624A-8565-456C64FDB9D3}"/>
                  </a:ext>
                </a:extLst>
              </p:cNvPr>
              <p:cNvSpPr/>
              <p:nvPr/>
            </p:nvSpPr>
            <p:spPr>
              <a:xfrm>
                <a:off x="0" y="0"/>
                <a:ext cx="2726950" cy="495693"/>
              </a:xfrm>
              <a:custGeom>
                <a:avLst/>
                <a:gdLst/>
                <a:ahLst/>
                <a:cxnLst/>
                <a:rect l="l" t="t" r="r" b="b"/>
                <a:pathLst>
                  <a:path w="2726950" h="495693">
                    <a:moveTo>
                      <a:pt x="34396" y="0"/>
                    </a:moveTo>
                    <a:lnTo>
                      <a:pt x="2692554" y="0"/>
                    </a:lnTo>
                    <a:cubicBezTo>
                      <a:pt x="2711551" y="0"/>
                      <a:pt x="2726950" y="15399"/>
                      <a:pt x="2726950" y="34396"/>
                    </a:cubicBezTo>
                    <a:lnTo>
                      <a:pt x="2726950" y="461297"/>
                    </a:lnTo>
                    <a:cubicBezTo>
                      <a:pt x="2726950" y="470419"/>
                      <a:pt x="2723326" y="479168"/>
                      <a:pt x="2716876" y="485618"/>
                    </a:cubicBezTo>
                    <a:cubicBezTo>
                      <a:pt x="2710425" y="492069"/>
                      <a:pt x="2701677" y="495693"/>
                      <a:pt x="2692554" y="495693"/>
                    </a:cubicBezTo>
                    <a:lnTo>
                      <a:pt x="34396" y="495693"/>
                    </a:lnTo>
                    <a:cubicBezTo>
                      <a:pt x="15399" y="495693"/>
                      <a:pt x="0" y="480293"/>
                      <a:pt x="0" y="461297"/>
                    </a:cubicBezTo>
                    <a:lnTo>
                      <a:pt x="0" y="34396"/>
                    </a:lnTo>
                    <a:cubicBezTo>
                      <a:pt x="0" y="15399"/>
                      <a:pt x="15399" y="0"/>
                      <a:pt x="34396" y="0"/>
                    </a:cubicBezTo>
                    <a:close/>
                  </a:path>
                </a:pathLst>
              </a:custGeom>
              <a:solidFill>
                <a:srgbClr val="FFEED8"/>
              </a:solidFill>
            </p:spPr>
            <p:txBody>
              <a:bodyPr/>
              <a:lstStyle/>
              <a:p>
                <a:endParaRPr lang="en-US"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23" name="TextBox 15">
                <a:extLst>
                  <a:ext uri="{FF2B5EF4-FFF2-40B4-BE49-F238E27FC236}">
                    <a16:creationId xmlns:a16="http://schemas.microsoft.com/office/drawing/2014/main" id="{F4FCB2D1-56EA-B4A8-0020-589323D63DA3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726950" cy="533793"/>
              </a:xfrm>
              <a:prstGeom prst="rect">
                <a:avLst/>
              </a:prstGeom>
            </p:spPr>
            <p:txBody>
              <a:bodyPr lIns="32998" tIns="32998" rIns="32998" bIns="32998" rtlCol="0" anchor="ctr"/>
              <a:lstStyle/>
              <a:p>
                <a:pPr algn="ctr">
                  <a:lnSpc>
                    <a:spcPts val="1727"/>
                  </a:lnSpc>
                </a:pPr>
                <a:endParaRPr sz="24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E248FFE3-73B2-301F-8598-B041D5FA035F}"/>
                </a:ext>
              </a:extLst>
            </p:cNvPr>
            <p:cNvSpPr/>
            <p:nvPr/>
          </p:nvSpPr>
          <p:spPr>
            <a:xfrm>
              <a:off x="669825" y="3478642"/>
              <a:ext cx="557529" cy="557529"/>
            </a:xfrm>
            <a:custGeom>
              <a:avLst/>
              <a:gdLst/>
              <a:ahLst/>
              <a:cxnLst/>
              <a:rect l="l" t="t" r="r" b="b"/>
              <a:pathLst>
                <a:path w="858310" h="858310">
                  <a:moveTo>
                    <a:pt x="0" y="0"/>
                  </a:moveTo>
                  <a:lnTo>
                    <a:pt x="858310" y="0"/>
                  </a:lnTo>
                  <a:lnTo>
                    <a:pt x="858310" y="858310"/>
                  </a:lnTo>
                  <a:lnTo>
                    <a:pt x="0" y="858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2400">
                <a:latin typeface="UTM Avo" panose="02040603050506020204" pitchFamily="18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1003529-299D-DD19-14B8-EC58644895DD}"/>
                </a:ext>
              </a:extLst>
            </p:cNvPr>
            <p:cNvSpPr txBox="1"/>
            <p:nvPr/>
          </p:nvSpPr>
          <p:spPr>
            <a:xfrm>
              <a:off x="1376567" y="3910563"/>
              <a:ext cx="4719432" cy="5776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Giới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thiệu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về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gia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đình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mình</a:t>
              </a:r>
              <a:r>
                <a:rPr lang="en-US" sz="2400" dirty="0">
                  <a:latin typeface="UTM Avo" panose="02040603050506020204" pitchFamily="18" charset="0"/>
                </a:rPr>
                <a:t>.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/>
          <p:cNvSpPr/>
          <p:nvPr/>
        </p:nvSpPr>
        <p:spPr>
          <a:xfrm>
            <a:off x="8531057" y="3429001"/>
            <a:ext cx="3660943" cy="342900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97" name="Google Shape;297;p7"/>
          <p:cNvSpPr txBox="1"/>
          <p:nvPr/>
        </p:nvSpPr>
        <p:spPr>
          <a:xfrm>
            <a:off x="1066800" y="1793098"/>
            <a:ext cx="10058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Giới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thiệu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nhà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endParaRPr dirty="0">
              <a:latin typeface="UTM Avo" panose="020406030505060202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1375970-2748-62BE-C756-532E01CAB3DB}"/>
              </a:ext>
            </a:extLst>
          </p:cNvPr>
          <p:cNvGrpSpPr/>
          <p:nvPr/>
        </p:nvGrpSpPr>
        <p:grpSpPr>
          <a:xfrm>
            <a:off x="-201636" y="2938515"/>
            <a:ext cx="6100010" cy="3329374"/>
            <a:chOff x="6825054" y="2743537"/>
            <a:chExt cx="6100010" cy="332937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DD1E6DB-570F-030B-E469-61122E3A8184}"/>
                </a:ext>
              </a:extLst>
            </p:cNvPr>
            <p:cNvGrpSpPr/>
            <p:nvPr/>
          </p:nvGrpSpPr>
          <p:grpSpPr>
            <a:xfrm>
              <a:off x="8044578" y="3366891"/>
              <a:ext cx="3301201" cy="2706020"/>
              <a:chOff x="2185199" y="3584400"/>
              <a:chExt cx="3301201" cy="2706020"/>
            </a:xfrm>
          </p:grpSpPr>
          <p:sp>
            <p:nvSpPr>
              <p:cNvPr id="2" name="Freeform 5">
                <a:extLst>
                  <a:ext uri="{FF2B5EF4-FFF2-40B4-BE49-F238E27FC236}">
                    <a16:creationId xmlns:a16="http://schemas.microsoft.com/office/drawing/2014/main" id="{99EF1373-0D3F-F9CB-D814-13249A53BD41}"/>
                  </a:ext>
                </a:extLst>
              </p:cNvPr>
              <p:cNvSpPr/>
              <p:nvPr/>
            </p:nvSpPr>
            <p:spPr>
              <a:xfrm>
                <a:off x="3991617" y="4096244"/>
                <a:ext cx="1494783" cy="2194176"/>
              </a:xfrm>
              <a:custGeom>
                <a:avLst/>
                <a:gdLst/>
                <a:ahLst/>
                <a:cxnLst/>
                <a:rect l="l" t="t" r="r" b="b"/>
                <a:pathLst>
                  <a:path w="2831353" h="4156114">
                    <a:moveTo>
                      <a:pt x="0" y="0"/>
                    </a:moveTo>
                    <a:lnTo>
                      <a:pt x="2831353" y="0"/>
                    </a:lnTo>
                    <a:lnTo>
                      <a:pt x="2831353" y="4156114"/>
                    </a:lnTo>
                    <a:lnTo>
                      <a:pt x="0" y="415611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sz="767">
                  <a:latin typeface="UTM Avo" panose="02040603050506020204" pitchFamily="18" charset="0"/>
                </a:endParaRPr>
              </a:p>
            </p:txBody>
          </p:sp>
          <p:sp>
            <p:nvSpPr>
              <p:cNvPr id="3" name="Freeform 6">
                <a:extLst>
                  <a:ext uri="{FF2B5EF4-FFF2-40B4-BE49-F238E27FC236}">
                    <a16:creationId xmlns:a16="http://schemas.microsoft.com/office/drawing/2014/main" id="{51D97D9C-B817-FCB2-1779-346ABB7A82AF}"/>
                  </a:ext>
                </a:extLst>
              </p:cNvPr>
              <p:cNvSpPr/>
              <p:nvPr/>
            </p:nvSpPr>
            <p:spPr>
              <a:xfrm>
                <a:off x="2185199" y="3584400"/>
                <a:ext cx="2448949" cy="2706020"/>
              </a:xfrm>
              <a:custGeom>
                <a:avLst/>
                <a:gdLst/>
                <a:ahLst/>
                <a:cxnLst/>
                <a:rect l="l" t="t" r="r" b="b"/>
                <a:pathLst>
                  <a:path w="3770131" h="4165890">
                    <a:moveTo>
                      <a:pt x="0" y="0"/>
                    </a:moveTo>
                    <a:lnTo>
                      <a:pt x="3770130" y="0"/>
                    </a:lnTo>
                    <a:lnTo>
                      <a:pt x="3770130" y="4165890"/>
                    </a:lnTo>
                    <a:lnTo>
                      <a:pt x="0" y="416589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sz="767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E80C0CD-A001-8364-FAA2-131279104E58}"/>
                </a:ext>
              </a:extLst>
            </p:cNvPr>
            <p:cNvSpPr txBox="1"/>
            <p:nvPr/>
          </p:nvSpPr>
          <p:spPr>
            <a:xfrm>
              <a:off x="6825054" y="2743537"/>
              <a:ext cx="610001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Làm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việc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theo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cặp</a:t>
              </a:r>
              <a:endParaRPr lang="en-US" sz="2400" b="1" dirty="0">
                <a:latin typeface="UTM Avo" panose="02040603050506020204" pitchFamily="18" charset="0"/>
              </a:endParaRPr>
            </a:p>
          </p:txBody>
        </p: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7FF04C4-1AB0-C5F8-F806-131C584268D4}"/>
              </a:ext>
            </a:extLst>
          </p:cNvPr>
          <p:cNvSpPr/>
          <p:nvPr/>
        </p:nvSpPr>
        <p:spPr>
          <a:xfrm>
            <a:off x="6036320" y="2779117"/>
            <a:ext cx="4989474" cy="32257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Gợi ý: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+ Ở nhà, bạn có thể làm những công việc gì?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+ Bạn cảm thấy thế nào khi làm việc nhà?...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6;g328b03ef5e3_0_13">
            <a:extLst>
              <a:ext uri="{FF2B5EF4-FFF2-40B4-BE49-F238E27FC236}">
                <a16:creationId xmlns:a16="http://schemas.microsoft.com/office/drawing/2014/main" id="{899A3A5D-8767-2736-26BD-07600D6B7719}"/>
              </a:ext>
            </a:extLst>
          </p:cNvPr>
          <p:cNvSpPr/>
          <p:nvPr/>
        </p:nvSpPr>
        <p:spPr>
          <a:xfrm>
            <a:off x="8531057" y="3429001"/>
            <a:ext cx="3660900" cy="342900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3" name="Picture 2" descr="A yellow sign with black text&#10;&#10;Description automatically generated">
            <a:extLst>
              <a:ext uri="{FF2B5EF4-FFF2-40B4-BE49-F238E27FC236}">
                <a16:creationId xmlns:a16="http://schemas.microsoft.com/office/drawing/2014/main" id="{F1BE6B09-5C7A-A86F-62E1-CD2373E14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038" y="1498452"/>
            <a:ext cx="10065924" cy="2617711"/>
          </a:xfrm>
          <a:prstGeom prst="rect">
            <a:avLst/>
          </a:prstGeom>
        </p:spPr>
      </p:pic>
      <p:pic>
        <p:nvPicPr>
          <p:cNvPr id="5" name="Picture 4" descr="A yellow rectangular sign with black text&#10;&#10;Description automatically generated">
            <a:extLst>
              <a:ext uri="{FF2B5EF4-FFF2-40B4-BE49-F238E27FC236}">
                <a16:creationId xmlns:a16="http://schemas.microsoft.com/office/drawing/2014/main" id="{8275B607-534C-2A4B-7C2A-554D0E6A3A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553" y="4050692"/>
            <a:ext cx="10154409" cy="26211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0"/>
          <p:cNvSpPr/>
          <p:nvPr/>
        </p:nvSpPr>
        <p:spPr>
          <a:xfrm>
            <a:off x="1063336" y="2438400"/>
            <a:ext cx="10287000" cy="2035629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337" name="Google Shape;337;p10" descr="Cartoon bee with pointe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293" y="4419600"/>
            <a:ext cx="2057400" cy="232024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10"/>
          <p:cNvSpPr txBox="1"/>
          <p:nvPr/>
        </p:nvSpPr>
        <p:spPr>
          <a:xfrm>
            <a:off x="1596736" y="2828856"/>
            <a:ext cx="92202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685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Ôn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nội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dung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chính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ngày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hôm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nay.</a:t>
            </a:r>
          </a:p>
          <a:p>
            <a:pPr marL="685800" marR="0" lvl="0" indent="-685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Chuẩn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bị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nội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dung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Bài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2.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Ngôi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nhà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39" name="Google Shape;339;p10"/>
          <p:cNvSpPr txBox="1"/>
          <p:nvPr/>
        </p:nvSpPr>
        <p:spPr>
          <a:xfrm>
            <a:off x="1485900" y="1178976"/>
            <a:ext cx="9220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47" descr="A screenshot of a qr code&#10;&#10;Description automatically generat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680</Words>
  <Application>Microsoft Office PowerPoint</Application>
  <PresentationFormat>Widescreen</PresentationFormat>
  <Paragraphs>59</Paragraphs>
  <Slides>27</Slides>
  <Notes>27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UTM Avo</vt:lpstr>
      <vt:lpstr>Wingdings</vt:lpstr>
      <vt:lpstr>Arial</vt:lpstr>
      <vt:lpstr>Calibri</vt:lpstr>
      <vt:lpstr>Noto Sans Symbols</vt:lpstr>
      <vt:lpstr>Office Theme</vt:lpstr>
      <vt:lpstr>Theme1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61</cp:revision>
  <dcterms:created xsi:type="dcterms:W3CDTF">2023-04-10T09:01:57Z</dcterms:created>
  <dcterms:modified xsi:type="dcterms:W3CDTF">2025-03-18T03:26:06Z</dcterms:modified>
</cp:coreProperties>
</file>