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43"/>
  </p:notesMasterIdLst>
  <p:sldIdLst>
    <p:sldId id="256" r:id="rId4"/>
    <p:sldId id="257" r:id="rId5"/>
    <p:sldId id="259" r:id="rId6"/>
    <p:sldId id="258" r:id="rId7"/>
    <p:sldId id="261" r:id="rId8"/>
    <p:sldId id="262" r:id="rId9"/>
    <p:sldId id="263" r:id="rId10"/>
    <p:sldId id="296" r:id="rId11"/>
    <p:sldId id="297" r:id="rId12"/>
    <p:sldId id="272" r:id="rId13"/>
    <p:sldId id="286" r:id="rId14"/>
    <p:sldId id="290" r:id="rId15"/>
    <p:sldId id="287" r:id="rId16"/>
    <p:sldId id="291" r:id="rId17"/>
    <p:sldId id="288" r:id="rId18"/>
    <p:sldId id="273" r:id="rId19"/>
    <p:sldId id="274" r:id="rId20"/>
    <p:sldId id="275" r:id="rId21"/>
    <p:sldId id="289" r:id="rId22"/>
    <p:sldId id="279" r:id="rId23"/>
    <p:sldId id="277" r:id="rId24"/>
    <p:sldId id="292" r:id="rId25"/>
    <p:sldId id="276" r:id="rId26"/>
    <p:sldId id="278" r:id="rId27"/>
    <p:sldId id="280" r:id="rId28"/>
    <p:sldId id="293" r:id="rId29"/>
    <p:sldId id="294" r:id="rId30"/>
    <p:sldId id="264" r:id="rId31"/>
    <p:sldId id="281" r:id="rId32"/>
    <p:sldId id="282" r:id="rId33"/>
    <p:sldId id="298" r:id="rId34"/>
    <p:sldId id="295" r:id="rId35"/>
    <p:sldId id="284" r:id="rId36"/>
    <p:sldId id="283" r:id="rId37"/>
    <p:sldId id="265" r:id="rId38"/>
    <p:sldId id="268" r:id="rId39"/>
    <p:sldId id="269" r:id="rId40"/>
    <p:sldId id="270" r:id="rId41"/>
    <p:sldId id="271" r:id="rId42"/>
  </p:sldIdLst>
  <p:sldSz cx="12192000" cy="6858000"/>
  <p:notesSz cx="6858000" cy="9144000"/>
  <p:embeddedFontLst>
    <p:embeddedFont>
      <p:font typeface="UTM Avo" panose="02040603050506020204" pitchFamily="18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gU9sW5JEQasbQT1vkeoSh7M+eM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7" autoAdjust="0"/>
    <p:restoredTop sz="94660"/>
  </p:normalViewPr>
  <p:slideViewPr>
    <p:cSldViewPr snapToGrid="0">
      <p:cViewPr varScale="1">
        <p:scale>
          <a:sx n="98" d="100"/>
          <a:sy n="98" d="100"/>
        </p:scale>
        <p:origin x="8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4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customschemas.google.com/relationships/presentationmetadata" Target="metadata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6DE59D74-950F-0E0A-23E9-428A99A88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357FE497-34FB-DEB9-A52C-E4E54C8644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5C065AE0-1F5D-0445-32D5-0BEEBEA6AF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1867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E871976F-2F67-191E-DB94-A83469E82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686F5B51-0653-05DF-30CD-BDB052D49D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3BDFBFA4-9FD2-C2DD-E19C-6177AB61D8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1002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D7B6BD65-50E5-FF99-4C6E-8D816B40A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0EB64070-CAB1-37A1-8D75-C69F2AB22C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7819FC43-F4A1-8585-7055-F780EDBF1E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383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C5EE250A-B274-B688-9708-FBAC68F59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4F9E29CA-95BE-1900-F844-B784213FE7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9463EC65-B95C-984D-5ACA-7E5976B158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7299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11A56087-0452-F87C-B644-CB9977E06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39022B84-FBEE-C3A5-8DC2-A13FBA4D09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B83FF5AA-6CE6-F683-8DCA-35E3ABAEC9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71561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25F1A20D-6A38-C8F7-38FA-D26D7BC69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738BE851-8596-4C07-57DA-39CAD9878C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868AB92C-5875-3A16-93B8-33AA84108A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0735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7AD1CBA4-D0AC-34A8-36EE-7B75221E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CEC0716F-F17F-A519-1F4F-568909BC05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C5505BC0-359E-9032-E294-9A52DE3E65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8411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3FE45026-3830-E55C-93F5-02AE5F32F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90A7D192-7945-5BD7-544B-E2A047FF82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DEB073E1-B825-32BF-7DD7-E052F2B4A6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3195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793BCBEA-DEF0-E212-4E09-895BCDC84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308B54DD-ADF7-1054-912A-6AD9F207B4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1480C774-BF6B-7282-F9F4-4A4F5E1038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0136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869E5732-7302-7F95-3307-FDBD6D234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D9649984-CEAB-449B-23D0-456FDFE58B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904CD317-D486-F558-CF7F-8BE45EFD5E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3498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F041EDCC-8C6A-2D31-4B95-6DFF6D28A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49599C17-E2F7-3DFC-8E97-7C02A6B028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C242FC04-1D4F-646E-1BED-DEF2BBC474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72689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F9A130DA-A633-9565-BD7C-A2E1208C2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76CE1B1C-CECC-B289-848D-E06577A0B1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FF8D1DA2-68E8-48D3-7450-9D22338E37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0938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EC48C03A-EAB2-1507-3538-CD5C1D86C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2CA3C439-05EA-EE72-DBED-F9554FB859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9D950A8D-356B-53FA-7738-668262C3E0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9130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062ACC7E-E3E6-DFD6-59F7-31FE4D8EA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A5CE7504-30A9-A08C-AE54-E7B6571552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D146D88A-38FE-1F49-315B-84F6FC1F1F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8792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44C8193B-0D7A-9585-C05A-BB4D5CE98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9C1E4326-6BAC-005A-DDF2-1C434DD7F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5E3DF966-49CB-FB31-B416-E1D6BDC13C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32848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3D444856-6493-84E4-2B12-279C6A925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833E29B1-69FD-FAD6-D88B-5D15BA839D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A10B489D-AB61-7F8F-2B0C-84EF7C1C7E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21130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25E89857-47D7-3C7A-C2A5-B693F6131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FBE08C8E-FF17-3047-3132-6914EC484C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52DFFB08-66DE-D416-FE71-0947B9BCE9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03826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7A3FD3A7-93D1-1B50-C1F2-8FE640B2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0887A681-EC5D-0D3F-4EC4-4C3D5B628E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C619422A-BE1A-133F-A6E9-F943496A53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57466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617E52F6-12FF-F5F3-88E8-50DD5D25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EC95673F-058D-02EE-02E8-CE3102E5E1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7779805C-4B29-7C12-1629-5EC2640720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91539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09CB2F7A-C5A3-A8D1-7EB6-52C150A0D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C4A1AE4C-E0A0-1FA9-4AFF-99453AF38A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08D11261-0804-ED58-31B3-CB759C030D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00319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302F9A2A-A3B7-3BAB-5AA2-7665C8E8F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9EE77EFC-BA40-FF8F-9CAB-C5EE06DB8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825F4C7B-99DC-BE57-6C16-30570C1215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29456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BE0B5B5B-08A7-5DBA-91CD-AEFC0D1BD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89F247E8-949E-B447-48A4-31F05235EC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870A152A-4569-3895-7B82-C44E294CDD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82644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5709FF06-C52C-7310-3C53-15FFA15D2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773EC3C4-D262-F839-A2D1-0DE06BE13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03385211-2626-AD56-E7EE-897151F0CB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94706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8498F3F2-2A51-03CE-B95E-617B04AF1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22AA57BA-6C2A-27D5-52A2-F634B8B91E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B095DE90-E842-09DA-40DE-0901322E87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129162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7AB84A91-7927-36C7-3D0B-C1CA2F57F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FC066E6B-DAFA-BB52-B563-A94FE6DB63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09C2D9D6-1994-0452-4CAD-8750227A68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22883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CA51FC23-3771-FDD2-F4F1-0C412DD2D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4C9667BF-E00D-AB6F-4C7C-B14E5177D4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67C46B54-FE87-6CB0-805F-5F0B44B26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51569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0" name="Google Shape;3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https://www.youtube.com/@hoc1biet10</a:t>
            </a:r>
            <a:endParaRPr/>
          </a:p>
        </p:txBody>
      </p:sp>
      <p:sp>
        <p:nvSpPr>
          <p:cNvPr id="343" name="Google Shape;343;p4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38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" name="Google Shape;9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3" name="Google Shape;133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4" name="Google Shape;13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1" name="Google Shape;14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9" name="Google Shape;16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4" name="Google Shape;194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6" name="Google Shape;216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1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h1qT_OdutBs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1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12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7;p1">
            <a:extLst>
              <a:ext uri="{FF2B5EF4-FFF2-40B4-BE49-F238E27FC236}">
                <a16:creationId xmlns:a16="http://schemas.microsoft.com/office/drawing/2014/main" id="{A31189A0-F425-22D2-1D9E-0171804A7774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TNXH</a:t>
            </a:r>
            <a:r>
              <a:rPr lang="en-US" sz="360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05565D-56A6-00F0-9BA8-8E8A73E858A0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1: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Gia đình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544B1B4-AFAA-53A1-8CC4-AB5120E46F43}"/>
              </a:ext>
            </a:extLst>
          </p:cNvPr>
          <p:cNvSpPr txBox="1">
            <a:spLocks/>
          </p:cNvSpPr>
          <p:nvPr/>
        </p:nvSpPr>
        <p:spPr>
          <a:xfrm>
            <a:off x="580535" y="3559900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2.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/>
              </a:rPr>
              <a:t>Ngôi nhà của em</a:t>
            </a:r>
            <a:endParaRPr lang="en-VN" sz="6000" b="1" dirty="0">
              <a:solidFill>
                <a:srgbClr val="FF0000"/>
              </a:solidFill>
              <a:latin typeface="UTM Avo" panose="02040603050506020204" pitchFamily="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"/>
          <p:cNvGrpSpPr/>
          <p:nvPr/>
        </p:nvGrpSpPr>
        <p:grpSpPr>
          <a:xfrm>
            <a:off x="4727728" y="2895600"/>
            <a:ext cx="2736543" cy="1674349"/>
            <a:chOff x="309542" y="967667"/>
            <a:chExt cx="2878585" cy="1674349"/>
          </a:xfrm>
        </p:grpSpPr>
        <p:pic>
          <p:nvPicPr>
            <p:cNvPr id="243" name="Google Shape;243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"/>
          <p:cNvSpPr/>
          <p:nvPr/>
        </p:nvSpPr>
        <p:spPr>
          <a:xfrm>
            <a:off x="8531057" y="3764391"/>
            <a:ext cx="3660943" cy="309360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F34B49-1D7D-CE8E-2D83-5B8C7D3DB249}"/>
              </a:ext>
            </a:extLst>
          </p:cNvPr>
          <p:cNvSpPr txBox="1"/>
          <p:nvPr/>
        </p:nvSpPr>
        <p:spPr>
          <a:xfrm>
            <a:off x="568083" y="1729648"/>
            <a:ext cx="11055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Lắng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nghe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hát</a:t>
            </a:r>
            <a:r>
              <a:rPr lang="en-US" sz="2400" b="1" dirty="0">
                <a:latin typeface="UTM Avo" panose="02040603050506020204" pitchFamily="18" charset="0"/>
              </a:rPr>
              <a:t> “</a:t>
            </a:r>
            <a:r>
              <a:rPr lang="en-US" sz="2400" b="1" dirty="0" err="1">
                <a:latin typeface="UTM Avo" panose="02040603050506020204" pitchFamily="18" charset="0"/>
              </a:rPr>
              <a:t>Nhà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tôi</a:t>
            </a:r>
            <a:r>
              <a:rPr lang="en-US" sz="2400" b="1" dirty="0">
                <a:latin typeface="UTM Avo" panose="02040603050506020204" pitchFamily="18" charset="0"/>
              </a:rPr>
              <a:t>” </a:t>
            </a:r>
            <a:r>
              <a:rPr lang="en-US" sz="2400" b="1" dirty="0" err="1">
                <a:latin typeface="UTM Avo" panose="02040603050506020204" pitchFamily="18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hỏi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8D64E3-FBFD-1C9E-B014-9E1079591E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6" b="13905"/>
          <a:stretch/>
        </p:blipFill>
        <p:spPr bwMode="auto">
          <a:xfrm>
            <a:off x="2486471" y="2457530"/>
            <a:ext cx="7219052" cy="390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B4CFDB6-0282-8071-7E23-AB4F1B7A2988}"/>
              </a:ext>
            </a:extLst>
          </p:cNvPr>
          <p:cNvGrpSpPr/>
          <p:nvPr/>
        </p:nvGrpSpPr>
        <p:grpSpPr>
          <a:xfrm>
            <a:off x="4869082" y="3782451"/>
            <a:ext cx="2453833" cy="1509654"/>
            <a:chOff x="4958643" y="3398011"/>
            <a:chExt cx="2453833" cy="1509654"/>
          </a:xfrm>
        </p:grpSpPr>
        <p:pic>
          <p:nvPicPr>
            <p:cNvPr id="4" name="Picture 3">
              <a:hlinkClick r:id="rId5"/>
              <a:extLst>
                <a:ext uri="{FF2B5EF4-FFF2-40B4-BE49-F238E27FC236}">
                  <a16:creationId xmlns:a16="http://schemas.microsoft.com/office/drawing/2014/main" id="{FC2EC382-FD97-62B5-48BC-217D07EF83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1035" y="3398011"/>
              <a:ext cx="1249051" cy="99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A6F1240-D95D-7199-82E6-C48E82622839}"/>
                </a:ext>
              </a:extLst>
            </p:cNvPr>
            <p:cNvSpPr/>
            <p:nvPr/>
          </p:nvSpPr>
          <p:spPr>
            <a:xfrm>
              <a:off x="4958643" y="4450492"/>
              <a:ext cx="2453833" cy="4571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"/>
          <p:cNvSpPr/>
          <p:nvPr/>
        </p:nvSpPr>
        <p:spPr>
          <a:xfrm>
            <a:off x="8531057" y="3764391"/>
            <a:ext cx="3660943" cy="309360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341" y="2715678"/>
            <a:ext cx="2164458" cy="403628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"/>
          <p:cNvSpPr/>
          <p:nvPr/>
        </p:nvSpPr>
        <p:spPr>
          <a:xfrm>
            <a:off x="4223830" y="1535228"/>
            <a:ext cx="7073120" cy="4036285"/>
          </a:xfrm>
          <a:prstGeom prst="cloudCallout">
            <a:avLst>
              <a:gd name="adj1" fmla="val -65959"/>
              <a:gd name="adj2" fmla="val 48715"/>
            </a:avLst>
          </a:prstGeom>
          <a:solidFill>
            <a:schemeClr val="lt1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 charset="0"/>
              </a:rPr>
              <a:t>Nghe </a:t>
            </a:r>
            <a:r>
              <a:rPr lang="en-US" sz="2400" dirty="0" err="1">
                <a:latin typeface="UTM Avo" panose="02040603050506020204" pitchFamily="18" charset="0"/>
              </a:rPr>
              <a:t>nhạc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nghe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địa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C74327DB-B1D5-CEB0-A947-8DB8EE93D9E9}"/>
              </a:ext>
            </a:extLst>
          </p:cNvPr>
          <p:cNvGrpSpPr/>
          <p:nvPr/>
        </p:nvGrpSpPr>
        <p:grpSpPr>
          <a:xfrm>
            <a:off x="4727728" y="2895600"/>
            <a:ext cx="2736543" cy="1674349"/>
            <a:chOff x="309542" y="967667"/>
            <a:chExt cx="2878585" cy="1674349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C65F2AAD-83D4-F5ED-A496-BEBF2F233FC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98950B36-EC0F-9524-CB13-45ADC3FFABB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F8ABA11E-6EFE-39F5-D755-2C8CA1CDE062}"/>
              </a:ext>
            </a:extLst>
          </p:cNvPr>
          <p:cNvSpPr/>
          <p:nvPr/>
        </p:nvSpPr>
        <p:spPr>
          <a:xfrm>
            <a:off x="7153155" y="2600021"/>
            <a:ext cx="5038846" cy="425797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"/>
          <p:cNvSpPr txBox="1"/>
          <p:nvPr/>
        </p:nvSpPr>
        <p:spPr>
          <a:xfrm>
            <a:off x="58129" y="1635278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1.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Giới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thiệu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endParaRPr sz="1600" dirty="0">
              <a:latin typeface="UTM Avo" panose="020406030505060202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67143C-C3F5-B677-915F-5B7A6C304C52}"/>
              </a:ext>
            </a:extLst>
          </p:cNvPr>
          <p:cNvGrpSpPr/>
          <p:nvPr/>
        </p:nvGrpSpPr>
        <p:grpSpPr>
          <a:xfrm>
            <a:off x="7893526" y="3513848"/>
            <a:ext cx="4071394" cy="2421678"/>
            <a:chOff x="7638689" y="2509137"/>
            <a:chExt cx="4071394" cy="2421678"/>
          </a:xfrm>
        </p:grpSpPr>
        <p:sp>
          <p:nvSpPr>
            <p:cNvPr id="2" name="Freeform 28">
              <a:extLst>
                <a:ext uri="{FF2B5EF4-FFF2-40B4-BE49-F238E27FC236}">
                  <a16:creationId xmlns:a16="http://schemas.microsoft.com/office/drawing/2014/main" id="{27FDEAB3-2919-6D51-AC9E-7E55F1A271BD}"/>
                </a:ext>
              </a:extLst>
            </p:cNvPr>
            <p:cNvSpPr/>
            <p:nvPr/>
          </p:nvSpPr>
          <p:spPr>
            <a:xfrm>
              <a:off x="8128673" y="3103107"/>
              <a:ext cx="3044066" cy="1827708"/>
            </a:xfrm>
            <a:custGeom>
              <a:avLst/>
              <a:gdLst/>
              <a:ahLst/>
              <a:cxnLst/>
              <a:rect l="l" t="t" r="r" b="b"/>
              <a:pathLst>
                <a:path w="3257660" h="1955953">
                  <a:moveTo>
                    <a:pt x="0" y="0"/>
                  </a:moveTo>
                  <a:lnTo>
                    <a:pt x="3257660" y="0"/>
                  </a:lnTo>
                  <a:lnTo>
                    <a:pt x="3257660" y="1955953"/>
                  </a:lnTo>
                  <a:lnTo>
                    <a:pt x="0" y="1955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4E1B6D-9F14-CFBA-1ADE-50D70AEAC53D}"/>
                </a:ext>
              </a:extLst>
            </p:cNvPr>
            <p:cNvSpPr txBox="1"/>
            <p:nvPr/>
          </p:nvSpPr>
          <p:spPr>
            <a:xfrm>
              <a:off x="7638689" y="2509137"/>
              <a:ext cx="407139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Làm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việc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theo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cặp</a:t>
              </a:r>
              <a:endParaRPr lang="en-US" sz="24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8110B50-84CF-BCD7-2734-12B9600235FE}"/>
              </a:ext>
            </a:extLst>
          </p:cNvPr>
          <p:cNvSpPr txBox="1"/>
          <p:nvPr/>
        </p:nvSpPr>
        <p:spPr>
          <a:xfrm>
            <a:off x="889587" y="3513848"/>
            <a:ext cx="6034629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cảnh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xung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này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0609B5-E05A-A716-C6DB-064052FB5D0E}"/>
              </a:ext>
            </a:extLst>
          </p:cNvPr>
          <p:cNvGrpSpPr/>
          <p:nvPr/>
        </p:nvGrpSpPr>
        <p:grpSpPr>
          <a:xfrm>
            <a:off x="377669" y="2305870"/>
            <a:ext cx="6983227" cy="1113963"/>
            <a:chOff x="-184320" y="2164674"/>
            <a:chExt cx="7398256" cy="111396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14F7793-B619-349C-BB3B-356211F791B1}"/>
                </a:ext>
              </a:extLst>
            </p:cNvPr>
            <p:cNvSpPr/>
            <p:nvPr/>
          </p:nvSpPr>
          <p:spPr>
            <a:xfrm>
              <a:off x="390041" y="2166392"/>
              <a:ext cx="6823895" cy="111224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Quan </a:t>
              </a:r>
              <a:r>
                <a:rPr lang="en-US" sz="2400" dirty="0" err="1">
                  <a:latin typeface="UTM Avo" panose="02040603050506020204" pitchFamily="18" charset="0"/>
                </a:rPr>
                <a:t>sát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12, 13 (SGK)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câu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</a:rPr>
                <a:t>: </a:t>
              </a: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C0BC2BF7-F2CF-FE8D-614A-A2DE06E8516F}"/>
                </a:ext>
              </a:extLst>
            </p:cNvPr>
            <p:cNvSpPr/>
            <p:nvPr/>
          </p:nvSpPr>
          <p:spPr>
            <a:xfrm rot="19372452">
              <a:off x="-184320" y="2164674"/>
              <a:ext cx="942360" cy="839558"/>
            </a:xfrm>
            <a:custGeom>
              <a:avLst/>
              <a:gdLst/>
              <a:ahLst/>
              <a:cxnLst/>
              <a:rect l="l" t="t" r="r" b="b"/>
              <a:pathLst>
                <a:path w="3070743" h="2735753">
                  <a:moveTo>
                    <a:pt x="0" y="0"/>
                  </a:moveTo>
                  <a:lnTo>
                    <a:pt x="3070743" y="0"/>
                  </a:lnTo>
                  <a:lnTo>
                    <a:pt x="3070743" y="2735753"/>
                  </a:lnTo>
                  <a:lnTo>
                    <a:pt x="0" y="2735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89F8A255-A781-1805-17F1-3946C1A97E35}"/>
              </a:ext>
            </a:extLst>
          </p:cNvPr>
          <p:cNvSpPr/>
          <p:nvPr/>
        </p:nvSpPr>
        <p:spPr>
          <a:xfrm>
            <a:off x="6642807" y="2168761"/>
            <a:ext cx="5549194" cy="468923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4EB3A-330B-9E57-4804-2230EB9EF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6722" y="2536455"/>
            <a:ext cx="4781363" cy="3374152"/>
          </a:xfrm>
          <a:prstGeom prst="rect">
            <a:avLst/>
          </a:prstGeom>
        </p:spPr>
      </p:pic>
      <p:pic>
        <p:nvPicPr>
          <p:cNvPr id="6" name="Picture 5" descr="A collage of images of a person walking on a bicycle and a building&#10;&#10;Description automatically generated">
            <a:extLst>
              <a:ext uri="{FF2B5EF4-FFF2-40B4-BE49-F238E27FC236}">
                <a16:creationId xmlns:a16="http://schemas.microsoft.com/office/drawing/2014/main" id="{34F9B8FD-7401-DE4F-6954-1666BE7C94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289" b="56800"/>
          <a:stretch/>
        </p:blipFill>
        <p:spPr>
          <a:xfrm>
            <a:off x="478411" y="1940349"/>
            <a:ext cx="6142348" cy="4566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E321C051-601C-C931-3858-349A0E73F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431961E3-206A-E65E-623D-845A520C6DF4}"/>
              </a:ext>
            </a:extLst>
          </p:cNvPr>
          <p:cNvSpPr/>
          <p:nvPr/>
        </p:nvSpPr>
        <p:spPr>
          <a:xfrm>
            <a:off x="6642807" y="2168761"/>
            <a:ext cx="5549194" cy="468923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ECD10F-21E8-0710-BB8B-B4ACD174A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38" y="1722988"/>
            <a:ext cx="5274722" cy="46892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9A16A4-CB13-6893-56B8-1EDE7057D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5492" y="1722988"/>
            <a:ext cx="5716508" cy="407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B85C0AC9-C8C1-8F70-298D-2ACC7BEF7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C6A2A4D3-B248-72A7-B641-8014AE539378}"/>
              </a:ext>
            </a:extLst>
          </p:cNvPr>
          <p:cNvSpPr/>
          <p:nvPr/>
        </p:nvSpPr>
        <p:spPr>
          <a:xfrm>
            <a:off x="6642807" y="2168761"/>
            <a:ext cx="5549194" cy="468923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F9719A-5FB5-761E-4EC3-96967ADBC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220" y="1480009"/>
            <a:ext cx="7949708" cy="549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2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B6F4C469-8B11-436B-12D1-4A9567736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2;p24">
            <a:extLst>
              <a:ext uri="{FF2B5EF4-FFF2-40B4-BE49-F238E27FC236}">
                <a16:creationId xmlns:a16="http://schemas.microsoft.com/office/drawing/2014/main" id="{5AB68853-E073-DA77-512A-696FCD065EE1}"/>
              </a:ext>
            </a:extLst>
          </p:cNvPr>
          <p:cNvSpPr/>
          <p:nvPr/>
        </p:nvSpPr>
        <p:spPr>
          <a:xfrm>
            <a:off x="7465670" y="3496180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A collage of images of a person walking on a bicycle and a building&#10;&#10;Description automatically generated">
            <a:extLst>
              <a:ext uri="{FF2B5EF4-FFF2-40B4-BE49-F238E27FC236}">
                <a16:creationId xmlns:a16="http://schemas.microsoft.com/office/drawing/2014/main" id="{4C6B7CEB-E418-9A18-4C5A-CA7B44D013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89" b="56800"/>
          <a:stretch/>
        </p:blipFill>
        <p:spPr>
          <a:xfrm>
            <a:off x="5905759" y="1598756"/>
            <a:ext cx="5238432" cy="3894371"/>
          </a:xfrm>
          <a:prstGeom prst="rect">
            <a:avLst/>
          </a:prstGeom>
        </p:spPr>
      </p:pic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917894F3-18D2-D3E8-7247-2730FA82FE85}"/>
              </a:ext>
            </a:extLst>
          </p:cNvPr>
          <p:cNvSpPr/>
          <p:nvPr/>
        </p:nvSpPr>
        <p:spPr>
          <a:xfrm>
            <a:off x="2500819" y="2012007"/>
            <a:ext cx="2787619" cy="787754"/>
          </a:xfrm>
          <a:prstGeom prst="wedgeRoundRectCallout">
            <a:avLst>
              <a:gd name="adj1" fmla="val 76317"/>
              <a:gd name="adj2" fmla="val 9995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tầng</a:t>
            </a:r>
            <a:endParaRPr lang="en-US" sz="2400" dirty="0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9C511DC1-8FF9-4A12-0805-C87AB51F5314}"/>
              </a:ext>
            </a:extLst>
          </p:cNvPr>
          <p:cNvSpPr/>
          <p:nvPr/>
        </p:nvSpPr>
        <p:spPr>
          <a:xfrm>
            <a:off x="379787" y="5014899"/>
            <a:ext cx="5879611" cy="1594967"/>
          </a:xfrm>
          <a:prstGeom prst="wedgeRoundRectCallout">
            <a:avLst>
              <a:gd name="adj1" fmla="val 45180"/>
              <a:gd name="adj2" fmla="val -9227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Mái ngói đỏ, bếp xây riêng, có sân và vườn,... Trong sân có cây cối,...</a:t>
            </a:r>
          </a:p>
        </p:txBody>
      </p:sp>
    </p:spTree>
    <p:extLst>
      <p:ext uri="{BB962C8B-B14F-4D97-AF65-F5344CB8AC3E}">
        <p14:creationId xmlns:p14="http://schemas.microsoft.com/office/powerpoint/2010/main" val="110328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9087C63F-47C2-CB94-1E15-8386F7E2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2;p24">
            <a:extLst>
              <a:ext uri="{FF2B5EF4-FFF2-40B4-BE49-F238E27FC236}">
                <a16:creationId xmlns:a16="http://schemas.microsoft.com/office/drawing/2014/main" id="{60180B4D-10B2-D3AD-7657-49C4BCA446FD}"/>
              </a:ext>
            </a:extLst>
          </p:cNvPr>
          <p:cNvSpPr/>
          <p:nvPr/>
        </p:nvSpPr>
        <p:spPr>
          <a:xfrm>
            <a:off x="7465670" y="2864106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8991D0-B5A8-0D82-00CE-D0D04E575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73" y="1697468"/>
            <a:ext cx="6459421" cy="4558338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5EEFE207-9747-ABED-09E4-984A59502E01}"/>
              </a:ext>
            </a:extLst>
          </p:cNvPr>
          <p:cNvSpPr/>
          <p:nvPr/>
        </p:nvSpPr>
        <p:spPr>
          <a:xfrm>
            <a:off x="6517931" y="1683370"/>
            <a:ext cx="2927004" cy="1045648"/>
          </a:xfrm>
          <a:prstGeom prst="wedgeRoundRectCallout">
            <a:avLst>
              <a:gd name="adj1" fmla="val -83535"/>
              <a:gd name="adj2" fmla="val 8937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hai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tầng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liền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kề</a:t>
            </a:r>
            <a:endParaRPr lang="en-US" sz="2400" dirty="0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86C0FCEE-976C-9970-2CE5-59882BCAD659}"/>
              </a:ext>
            </a:extLst>
          </p:cNvPr>
          <p:cNvSpPr/>
          <p:nvPr/>
        </p:nvSpPr>
        <p:spPr>
          <a:xfrm>
            <a:off x="6517931" y="3976637"/>
            <a:ext cx="4990788" cy="2322494"/>
          </a:xfrm>
          <a:prstGeom prst="wedgeRoundRectCallout">
            <a:avLst>
              <a:gd name="adj1" fmla="val -63830"/>
              <a:gd name="adj2" fmla="val 585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Xung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tầng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cấu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trúc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72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0F41C520-F1E2-B85A-946C-5B91F403F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2;p24">
            <a:extLst>
              <a:ext uri="{FF2B5EF4-FFF2-40B4-BE49-F238E27FC236}">
                <a16:creationId xmlns:a16="http://schemas.microsoft.com/office/drawing/2014/main" id="{16A65A70-25A2-B79B-F303-BBD9CD95A884}"/>
              </a:ext>
            </a:extLst>
          </p:cNvPr>
          <p:cNvSpPr/>
          <p:nvPr/>
        </p:nvSpPr>
        <p:spPr>
          <a:xfrm>
            <a:off x="7465670" y="2864106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C98505-ED2E-7E0B-31FC-AA336A671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58" y="1345916"/>
            <a:ext cx="6200305" cy="5512084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8CDD9AB6-C2D7-81F8-75D0-9DE28631C4BA}"/>
              </a:ext>
            </a:extLst>
          </p:cNvPr>
          <p:cNvSpPr/>
          <p:nvPr/>
        </p:nvSpPr>
        <p:spPr>
          <a:xfrm>
            <a:off x="197964" y="3855564"/>
            <a:ext cx="5976594" cy="2856322"/>
          </a:xfrm>
          <a:prstGeom prst="wedgeRoundRectCallout">
            <a:avLst>
              <a:gd name="adj1" fmla="val 59850"/>
              <a:gd name="adj2" fmla="val 311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Nhà ở là nhà lá đơn sơ, thường được làm bằng gỗ hoặc tre nứa, mái nhà lợp bằng các loại lá; xung quanh nhà ở có một con thuyền, cây cối và có nước phía trước ngôi nhà.</a:t>
            </a:r>
            <a:endParaRPr lang="en-US" sz="2400" dirty="0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A8D54F48-E32F-55A1-805C-3973C7FD2A88}"/>
              </a:ext>
            </a:extLst>
          </p:cNvPr>
          <p:cNvSpPr/>
          <p:nvPr/>
        </p:nvSpPr>
        <p:spPr>
          <a:xfrm>
            <a:off x="3841334" y="1983714"/>
            <a:ext cx="2480999" cy="578734"/>
          </a:xfrm>
          <a:prstGeom prst="wedgeRoundRectCallout">
            <a:avLst>
              <a:gd name="adj1" fmla="val 71953"/>
              <a:gd name="adj2" fmla="val 8375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nổi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121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F24777FE-AFE3-DC4B-4501-C07BC3EB8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2;p24">
            <a:extLst>
              <a:ext uri="{FF2B5EF4-FFF2-40B4-BE49-F238E27FC236}">
                <a16:creationId xmlns:a16="http://schemas.microsoft.com/office/drawing/2014/main" id="{227039B7-25D6-6CBB-DA52-9568C1C4A254}"/>
              </a:ext>
            </a:extLst>
          </p:cNvPr>
          <p:cNvSpPr/>
          <p:nvPr/>
        </p:nvSpPr>
        <p:spPr>
          <a:xfrm>
            <a:off x="7465670" y="2864106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FB83A3-1D9B-FACF-8F19-E124E7F32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605" y="2655928"/>
            <a:ext cx="5716508" cy="4073575"/>
          </a:xfrm>
          <a:prstGeom prst="rect">
            <a:avLst/>
          </a:prstGeo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F5F7B302-2EA4-D6A0-224A-7B8D7250B531}"/>
              </a:ext>
            </a:extLst>
          </p:cNvPr>
          <p:cNvSpPr/>
          <p:nvPr/>
        </p:nvSpPr>
        <p:spPr>
          <a:xfrm>
            <a:off x="1121447" y="2527431"/>
            <a:ext cx="2135153" cy="578734"/>
          </a:xfrm>
          <a:prstGeom prst="wedgeRoundRectCallout">
            <a:avLst>
              <a:gd name="adj1" fmla="val 71603"/>
              <a:gd name="adj2" fmla="val 12408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sàn</a:t>
            </a:r>
            <a:endParaRPr lang="en-US" sz="2400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782F1021-57D8-9137-2DC6-65ACFBB1CAE0}"/>
              </a:ext>
            </a:extLst>
          </p:cNvPr>
          <p:cNvSpPr/>
          <p:nvPr/>
        </p:nvSpPr>
        <p:spPr>
          <a:xfrm>
            <a:off x="7380829" y="1864689"/>
            <a:ext cx="4517714" cy="2271466"/>
          </a:xfrm>
          <a:prstGeom prst="wedgeRoundRectCallout">
            <a:avLst>
              <a:gd name="adj1" fmla="val -59355"/>
              <a:gd name="adj2" fmla="val 6114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Nhà ở là nhà sàn đơn sơ mộc mạc, thường thấy ở vùng núi, bao quanh ngôi nhà có nhiều cây cối.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029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9222066E-38C8-4AA7-EC23-D1D140216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2;p24">
            <a:extLst>
              <a:ext uri="{FF2B5EF4-FFF2-40B4-BE49-F238E27FC236}">
                <a16:creationId xmlns:a16="http://schemas.microsoft.com/office/drawing/2014/main" id="{44417451-1E1A-924E-06AF-0281481A94F4}"/>
              </a:ext>
            </a:extLst>
          </p:cNvPr>
          <p:cNvSpPr/>
          <p:nvPr/>
        </p:nvSpPr>
        <p:spPr>
          <a:xfrm>
            <a:off x="7465670" y="2864106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731225-B37D-93D5-28A9-3FDF4671C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194" y="1696825"/>
            <a:ext cx="7362820" cy="5085367"/>
          </a:xfrm>
          <a:prstGeom prst="rect">
            <a:avLst/>
          </a:prstGeo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63AC9447-8748-BB60-90C4-4EC2BB2FEE8C}"/>
              </a:ext>
            </a:extLst>
          </p:cNvPr>
          <p:cNvSpPr/>
          <p:nvPr/>
        </p:nvSpPr>
        <p:spPr>
          <a:xfrm>
            <a:off x="481405" y="1764721"/>
            <a:ext cx="5065310" cy="2198769"/>
          </a:xfrm>
          <a:prstGeom prst="wedgeRoundRectCallout">
            <a:avLst>
              <a:gd name="adj1" fmla="val 61430"/>
              <a:gd name="adj2" fmla="val 5876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Tòa chung cư cao tầng, mỗi tầng có nhiều căn hộ và được đánh số khác nhau, thường thấy ở các thành phố lớn.</a:t>
            </a:r>
            <a:endParaRPr lang="en-US" sz="2400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35BCDE4B-8298-1AC6-D631-FB166101E5BA}"/>
              </a:ext>
            </a:extLst>
          </p:cNvPr>
          <p:cNvSpPr/>
          <p:nvPr/>
        </p:nvSpPr>
        <p:spPr>
          <a:xfrm>
            <a:off x="9444034" y="2201566"/>
            <a:ext cx="2636110" cy="935250"/>
          </a:xfrm>
          <a:prstGeom prst="wedgeRoundRectCallout">
            <a:avLst>
              <a:gd name="adj1" fmla="val -62789"/>
              <a:gd name="adj2" fmla="val 8558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294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01F3B1E8-B58D-0CFE-F9B9-3B67C384B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B4AEC8-965A-423E-D56A-0209481AEF6F}"/>
              </a:ext>
            </a:extLst>
          </p:cNvPr>
          <p:cNvSpPr txBox="1"/>
          <p:nvPr/>
        </p:nvSpPr>
        <p:spPr>
          <a:xfrm>
            <a:off x="3049003" y="1635000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cặp</a:t>
            </a:r>
            <a:endParaRPr lang="en-US" sz="24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677A1E6-CE38-D43F-C265-3BEF45F03284}"/>
              </a:ext>
            </a:extLst>
          </p:cNvPr>
          <p:cNvSpPr/>
          <p:nvPr/>
        </p:nvSpPr>
        <p:spPr>
          <a:xfrm>
            <a:off x="4574398" y="2528509"/>
            <a:ext cx="6093995" cy="3518900"/>
          </a:xfrm>
          <a:prstGeom prst="roundRect">
            <a:avLst>
              <a:gd name="adj" fmla="val 1052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Gợi ý: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+ Nhà bạn là nhà một tầng hay nhiều tầng; là căn hộ trong khu tập thể hay chung cư,...?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+ Xung quanh nhà bạn có những gì?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Picture 6" descr="Cartoon of a child and child talking&#10;&#10;AI-generated content may be incorrect.">
            <a:extLst>
              <a:ext uri="{FF2B5EF4-FFF2-40B4-BE49-F238E27FC236}">
                <a16:creationId xmlns:a16="http://schemas.microsoft.com/office/drawing/2014/main" id="{0DAC422B-0B3A-BA2E-AD5B-DC0C0023C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24866"/>
            <a:ext cx="3828663" cy="339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0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2FC4C3CC-3136-0F9D-7AC4-3581B0A9C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14B4DADE-1B02-0BCD-8292-C73FD3F33F31}"/>
              </a:ext>
            </a:extLst>
          </p:cNvPr>
          <p:cNvSpPr/>
          <p:nvPr/>
        </p:nvSpPr>
        <p:spPr>
          <a:xfrm>
            <a:off x="7465670" y="2864106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7" name="Google Shape;279;p5">
            <a:extLst>
              <a:ext uri="{FF2B5EF4-FFF2-40B4-BE49-F238E27FC236}">
                <a16:creationId xmlns:a16="http://schemas.microsoft.com/office/drawing/2014/main" id="{EAB61192-FDC7-81DF-1E14-29D6F6277B83}"/>
              </a:ext>
            </a:extLst>
          </p:cNvPr>
          <p:cNvSpPr txBox="1"/>
          <p:nvPr/>
        </p:nvSpPr>
        <p:spPr>
          <a:xfrm>
            <a:off x="58129" y="1704727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Đồ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dùng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endParaRPr sz="1600" dirty="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4FFA2C-7B3A-958D-EFFD-457B5A05775A}"/>
              </a:ext>
            </a:extLst>
          </p:cNvPr>
          <p:cNvSpPr txBox="1"/>
          <p:nvPr/>
        </p:nvSpPr>
        <p:spPr>
          <a:xfrm>
            <a:off x="5243822" y="4124517"/>
            <a:ext cx="625032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ở?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Kể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Chúng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52F73B-F94F-F4B6-FF45-95B325EF6F2A}"/>
              </a:ext>
            </a:extLst>
          </p:cNvPr>
          <p:cNvGrpSpPr/>
          <p:nvPr/>
        </p:nvGrpSpPr>
        <p:grpSpPr>
          <a:xfrm>
            <a:off x="-758643" y="3429000"/>
            <a:ext cx="6099858" cy="2459543"/>
            <a:chOff x="6351717" y="3269347"/>
            <a:chExt cx="6099858" cy="2459543"/>
          </a:xfrm>
        </p:grpSpPr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7A8A721C-FFDF-3C5C-BA9B-A4FCE8F8609D}"/>
                </a:ext>
              </a:extLst>
            </p:cNvPr>
            <p:cNvSpPr/>
            <p:nvPr/>
          </p:nvSpPr>
          <p:spPr>
            <a:xfrm>
              <a:off x="7738360" y="3939044"/>
              <a:ext cx="3690405" cy="1789846"/>
            </a:xfrm>
            <a:custGeom>
              <a:avLst/>
              <a:gdLst/>
              <a:ahLst/>
              <a:cxnLst/>
              <a:rect l="l" t="t" r="r" b="b"/>
              <a:pathLst>
                <a:path w="4126772" h="2001484">
                  <a:moveTo>
                    <a:pt x="0" y="0"/>
                  </a:moveTo>
                  <a:lnTo>
                    <a:pt x="4126772" y="0"/>
                  </a:lnTo>
                  <a:lnTo>
                    <a:pt x="4126772" y="2001484"/>
                  </a:lnTo>
                  <a:lnTo>
                    <a:pt x="0" y="2001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b="1">
                <a:latin typeface="UTM Avo" panose="020406030505060202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60AE3B-76F5-BC16-B3C5-2D9D8AE2D4C7}"/>
                </a:ext>
              </a:extLst>
            </p:cNvPr>
            <p:cNvSpPr txBox="1"/>
            <p:nvPr/>
          </p:nvSpPr>
          <p:spPr>
            <a:xfrm>
              <a:off x="6351717" y="3269347"/>
              <a:ext cx="609985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latin typeface="UTM Avo" panose="02040603050506020204" pitchFamily="18" charset="0"/>
                </a:rPr>
                <a:t>Làm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việc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theo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nhóm</a:t>
              </a:r>
              <a:r>
                <a:rPr lang="en-US" sz="2400" b="1" dirty="0">
                  <a:latin typeface="UTM Avo" panose="02040603050506020204" pitchFamily="18" charset="0"/>
                </a:rPr>
                <a:t> 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2346133-5737-C4B6-C037-BF2FA8A7DC6D}"/>
              </a:ext>
            </a:extLst>
          </p:cNvPr>
          <p:cNvGrpSpPr/>
          <p:nvPr/>
        </p:nvGrpSpPr>
        <p:grpSpPr>
          <a:xfrm>
            <a:off x="4799075" y="2715650"/>
            <a:ext cx="7130135" cy="1113963"/>
            <a:chOff x="-184320" y="2164674"/>
            <a:chExt cx="7553895" cy="111396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E59EBDE-CAC4-A65E-5DF7-2FC07727226B}"/>
                </a:ext>
              </a:extLst>
            </p:cNvPr>
            <p:cNvSpPr/>
            <p:nvPr/>
          </p:nvSpPr>
          <p:spPr>
            <a:xfrm>
              <a:off x="390041" y="2166392"/>
              <a:ext cx="6979534" cy="111224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Quan </a:t>
              </a:r>
              <a:r>
                <a:rPr lang="en-US" sz="2400" dirty="0" err="1">
                  <a:latin typeface="UTM Avo" panose="02040603050506020204" pitchFamily="18" charset="0"/>
                </a:rPr>
                <a:t>sát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14 – 17 (SGK)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câu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</a:rPr>
                <a:t>: </a:t>
              </a: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75D16051-0C13-57FB-87C6-B42939FAEE73}"/>
                </a:ext>
              </a:extLst>
            </p:cNvPr>
            <p:cNvSpPr/>
            <p:nvPr/>
          </p:nvSpPr>
          <p:spPr>
            <a:xfrm rot="19372452">
              <a:off x="-184320" y="2164674"/>
              <a:ext cx="942360" cy="839558"/>
            </a:xfrm>
            <a:custGeom>
              <a:avLst/>
              <a:gdLst/>
              <a:ahLst/>
              <a:cxnLst/>
              <a:rect l="l" t="t" r="r" b="b"/>
              <a:pathLst>
                <a:path w="3070743" h="2735753">
                  <a:moveTo>
                    <a:pt x="0" y="0"/>
                  </a:moveTo>
                  <a:lnTo>
                    <a:pt x="3070743" y="0"/>
                  </a:lnTo>
                  <a:lnTo>
                    <a:pt x="3070743" y="2735753"/>
                  </a:lnTo>
                  <a:lnTo>
                    <a:pt x="0" y="2735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638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F09960DA-4E97-6C36-C9DE-938738F8B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18B7F8FF-42D8-CAAA-F0A2-C65A0F511B03}"/>
              </a:ext>
            </a:extLst>
          </p:cNvPr>
          <p:cNvSpPr/>
          <p:nvPr/>
        </p:nvSpPr>
        <p:spPr>
          <a:xfrm>
            <a:off x="7465670" y="3567621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 descr="A cartoon of a child and child sitting at a table&#10;&#10;Description automatically generated">
            <a:extLst>
              <a:ext uri="{FF2B5EF4-FFF2-40B4-BE49-F238E27FC236}">
                <a16:creationId xmlns:a16="http://schemas.microsoft.com/office/drawing/2014/main" id="{9AA9D665-3DAF-C829-8EB4-0FB9922F55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07" t="15190" r="6338" b="8692"/>
          <a:stretch/>
        </p:blipFill>
        <p:spPr>
          <a:xfrm>
            <a:off x="1248991" y="1777532"/>
            <a:ext cx="4369462" cy="4703167"/>
          </a:xfrm>
          <a:prstGeom prst="rect">
            <a:avLst/>
          </a:prstGeom>
        </p:spPr>
      </p:pic>
      <p:pic>
        <p:nvPicPr>
          <p:cNvPr id="12" name="Picture 11" descr="A screenshot of a cartoon bedroom&#10;&#10;Description automatically generated">
            <a:extLst>
              <a:ext uri="{FF2B5EF4-FFF2-40B4-BE49-F238E27FC236}">
                <a16:creationId xmlns:a16="http://schemas.microsoft.com/office/drawing/2014/main" id="{564B10AC-4645-86E5-FEE0-7445C2BF59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76" b="2573"/>
          <a:stretch/>
        </p:blipFill>
        <p:spPr>
          <a:xfrm>
            <a:off x="6385249" y="864523"/>
            <a:ext cx="4557760" cy="552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4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A93B7392-64F6-43C5-F443-EC048058C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381A5289-A848-F0A0-BCD3-ECDBC022E8E4}"/>
              </a:ext>
            </a:extLst>
          </p:cNvPr>
          <p:cNvSpPr/>
          <p:nvPr/>
        </p:nvSpPr>
        <p:spPr>
          <a:xfrm>
            <a:off x="7465670" y="3567621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 descr="A cartoon of a kitchen&#10;&#10;Description automatically generated">
            <a:extLst>
              <a:ext uri="{FF2B5EF4-FFF2-40B4-BE49-F238E27FC236}">
                <a16:creationId xmlns:a16="http://schemas.microsoft.com/office/drawing/2014/main" id="{B285E532-09FE-AEAB-1197-248CC543AD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36" t="1185" r="5564" b="-257"/>
          <a:stretch/>
        </p:blipFill>
        <p:spPr>
          <a:xfrm>
            <a:off x="1258438" y="1551008"/>
            <a:ext cx="3977984" cy="5306992"/>
          </a:xfrm>
          <a:prstGeom prst="rect">
            <a:avLst/>
          </a:prstGeom>
        </p:spPr>
      </p:pic>
      <p:pic>
        <p:nvPicPr>
          <p:cNvPr id="10" name="Picture 9" descr="A cartoon of people sitting on a floor in a room with a pot over a fire&#10;&#10;Description automatically generated">
            <a:extLst>
              <a:ext uri="{FF2B5EF4-FFF2-40B4-BE49-F238E27FC236}">
                <a16:creationId xmlns:a16="http://schemas.microsoft.com/office/drawing/2014/main" id="{7D030EAF-21E4-F4D1-58D9-6FEAD88E8C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744" t="5822" r="13533" b="5824"/>
          <a:stretch/>
        </p:blipFill>
        <p:spPr>
          <a:xfrm>
            <a:off x="5681220" y="1989056"/>
            <a:ext cx="6065982" cy="464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8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A9F461F8-C75B-1F68-398E-41DD6CF3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child and child sitting at a table&#10;&#10;Description automatically generated">
            <a:extLst>
              <a:ext uri="{FF2B5EF4-FFF2-40B4-BE49-F238E27FC236}">
                <a16:creationId xmlns:a16="http://schemas.microsoft.com/office/drawing/2014/main" id="{1F57A6C4-4A06-66D2-7E4B-E75237F4EB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07" t="15190" r="6338" b="8692"/>
          <a:stretch/>
        </p:blipFill>
        <p:spPr>
          <a:xfrm>
            <a:off x="6729250" y="1176482"/>
            <a:ext cx="5100596" cy="549014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1DD8EDF7-60E4-B342-AF4C-114830186303}"/>
              </a:ext>
            </a:extLst>
          </p:cNvPr>
          <p:cNvSpPr/>
          <p:nvPr/>
        </p:nvSpPr>
        <p:spPr>
          <a:xfrm>
            <a:off x="522411" y="3921552"/>
            <a:ext cx="5397621" cy="2614190"/>
          </a:xfrm>
          <a:prstGeom prst="wedgeRoundRectCallout">
            <a:avLst>
              <a:gd name="adj1" fmla="val 67267"/>
              <a:gd name="adj2" fmla="val -34852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ghế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gỗ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tủ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thờ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ấm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chén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</a:rPr>
              <a:t>,...;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lọ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hoa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lang="en-US" sz="2400" b="1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5A738079-82CC-CC27-9E59-406325DCBD56}"/>
              </a:ext>
            </a:extLst>
          </p:cNvPr>
          <p:cNvSpPr/>
          <p:nvPr/>
        </p:nvSpPr>
        <p:spPr>
          <a:xfrm>
            <a:off x="3331683" y="1902183"/>
            <a:ext cx="2475111" cy="845729"/>
          </a:xfrm>
          <a:prstGeom prst="wedgeRoundRectCallout">
            <a:avLst>
              <a:gd name="adj1" fmla="val 75471"/>
              <a:gd name="adj2" fmla="val 12761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Phòng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khách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11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7FC624EA-9C9B-18E2-E3B2-F396C7412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397F1597-5087-7D39-6167-E11D74AEA377}"/>
              </a:ext>
            </a:extLst>
          </p:cNvPr>
          <p:cNvSpPr/>
          <p:nvPr/>
        </p:nvSpPr>
        <p:spPr>
          <a:xfrm>
            <a:off x="7465670" y="3567621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 descr="A screenshot of a cartoon bedroom&#10;&#10;Description automatically generated">
            <a:extLst>
              <a:ext uri="{FF2B5EF4-FFF2-40B4-BE49-F238E27FC236}">
                <a16:creationId xmlns:a16="http://schemas.microsoft.com/office/drawing/2014/main" id="{B14E3714-E187-1742-C847-B47886A2D3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76" b="2573"/>
          <a:stretch/>
        </p:blipFill>
        <p:spPr>
          <a:xfrm>
            <a:off x="6460863" y="1035797"/>
            <a:ext cx="4804168" cy="5822203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4D5A1C1-E0C5-B6A9-8FF4-C25B234F2F7E}"/>
              </a:ext>
            </a:extLst>
          </p:cNvPr>
          <p:cNvSpPr/>
          <p:nvPr/>
        </p:nvSpPr>
        <p:spPr>
          <a:xfrm>
            <a:off x="3759585" y="1953536"/>
            <a:ext cx="1971553" cy="671332"/>
          </a:xfrm>
          <a:prstGeom prst="wedgeRoundRectCallout">
            <a:avLst>
              <a:gd name="adj1" fmla="val 89338"/>
              <a:gd name="adj2" fmla="val 124621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Phòng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ngủ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EE1F7D5B-4709-DD3F-FF5A-C3578361C41E}"/>
              </a:ext>
            </a:extLst>
          </p:cNvPr>
          <p:cNvSpPr/>
          <p:nvPr/>
        </p:nvSpPr>
        <p:spPr>
          <a:xfrm>
            <a:off x="429095" y="3567621"/>
            <a:ext cx="5734999" cy="2873302"/>
          </a:xfrm>
          <a:prstGeom prst="wedgeRoundRectCallout">
            <a:avLst>
              <a:gd name="adj1" fmla="val 62128"/>
              <a:gd name="adj2" fmla="val -50202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Phòng ngủ của bố mẹ gồm có: tủ đựng quần áo; giường ngủ; kệ để </a:t>
            </a:r>
            <a:r>
              <a:rPr lang="vi-VN" sz="2400" dirty="0" err="1">
                <a:latin typeface="UTM Avo" panose="02040603050506020204" pitchFamily="18" charset="0"/>
              </a:rPr>
              <a:t>tivi</a:t>
            </a:r>
            <a:r>
              <a:rPr lang="vi-VN" sz="2400" dirty="0">
                <a:latin typeface="UTM Avo" panose="02040603050506020204" pitchFamily="18" charset="0"/>
              </a:rPr>
              <a:t>, sách vở; Kệ để đèn, điện thoại, khung ảnh,...; quạt; mắc treo quần áo; đồng hồ treo tường.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7693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54505FFD-F93F-BF07-338C-EA1B9B05E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CA8572B8-D69E-5F8A-6B98-2E9324989F78}"/>
              </a:ext>
            </a:extLst>
          </p:cNvPr>
          <p:cNvSpPr/>
          <p:nvPr/>
        </p:nvSpPr>
        <p:spPr>
          <a:xfrm>
            <a:off x="7465670" y="3567621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A cartoon of a kitchen&#10;&#10;Description automatically generated">
            <a:extLst>
              <a:ext uri="{FF2B5EF4-FFF2-40B4-BE49-F238E27FC236}">
                <a16:creationId xmlns:a16="http://schemas.microsoft.com/office/drawing/2014/main" id="{533F9B77-3AC0-8EE2-FE3E-FB53CF54A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36" t="1185" r="5564" b="-257"/>
          <a:stretch/>
        </p:blipFill>
        <p:spPr>
          <a:xfrm>
            <a:off x="7161200" y="650366"/>
            <a:ext cx="4653082" cy="620763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65DA31D-651A-64F8-AEB7-A90A8352B38E}"/>
              </a:ext>
            </a:extLst>
          </p:cNvPr>
          <p:cNvSpPr/>
          <p:nvPr/>
        </p:nvSpPr>
        <p:spPr>
          <a:xfrm>
            <a:off x="593888" y="3567621"/>
            <a:ext cx="5684145" cy="2842606"/>
          </a:xfrm>
          <a:prstGeom prst="wedgeRoundRectCallout">
            <a:avLst>
              <a:gd name="adj1" fmla="val 67842"/>
              <a:gd name="adj2" fmla="val 2495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Phòng bếp: tuy phòng bếp không rộng nhưng có rất nhiều đồ dùng như: bàn ghế ngồi để ngồi ăn cơm, tủ bếp, tủ lạnh, lò vi sóng, nồi, bát, đũa,....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702F49E8-994B-5358-8D0E-9F7C714E52A0}"/>
              </a:ext>
            </a:extLst>
          </p:cNvPr>
          <p:cNvSpPr/>
          <p:nvPr/>
        </p:nvSpPr>
        <p:spPr>
          <a:xfrm>
            <a:off x="4045024" y="2018061"/>
            <a:ext cx="1971553" cy="671332"/>
          </a:xfrm>
          <a:prstGeom prst="wedgeRoundRectCallout">
            <a:avLst>
              <a:gd name="adj1" fmla="val 91275"/>
              <a:gd name="adj2" fmla="val 86281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bếp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8610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BB311FA0-9068-FB50-C2F1-0EECB52E1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1BE05BA0-0081-4028-E346-7FC8E923E254}"/>
              </a:ext>
            </a:extLst>
          </p:cNvPr>
          <p:cNvSpPr/>
          <p:nvPr/>
        </p:nvSpPr>
        <p:spPr>
          <a:xfrm>
            <a:off x="7465670" y="3567621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A cartoon of people sitting on a floor in a room with a pot over a fire&#10;&#10;Description automatically generated">
            <a:extLst>
              <a:ext uri="{FF2B5EF4-FFF2-40B4-BE49-F238E27FC236}">
                <a16:creationId xmlns:a16="http://schemas.microsoft.com/office/drawing/2014/main" id="{87E1B6F6-533F-4CE3-5BAB-4E94D4123F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744" t="5822" r="13533" b="5824"/>
          <a:stretch/>
        </p:blipFill>
        <p:spPr>
          <a:xfrm>
            <a:off x="1439238" y="2102727"/>
            <a:ext cx="5410826" cy="4141181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DA1DBF8-4E3F-AC8F-180F-C0DAE0491ADA}"/>
              </a:ext>
            </a:extLst>
          </p:cNvPr>
          <p:cNvSpPr/>
          <p:nvPr/>
        </p:nvSpPr>
        <p:spPr>
          <a:xfrm>
            <a:off x="7533808" y="1626465"/>
            <a:ext cx="3485908" cy="1941156"/>
          </a:xfrm>
          <a:prstGeom prst="wedgeRoundRectCallout">
            <a:avLst>
              <a:gd name="adj1" fmla="val -78803"/>
              <a:gd name="adj2" fmla="val 5601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tộc</a:t>
            </a:r>
            <a:r>
              <a:rPr lang="en-US" sz="2400" dirty="0">
                <a:latin typeface="UTM Avo" panose="02040603050506020204" pitchFamily="18" charset="0"/>
              </a:rPr>
              <a:t> Thái.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3D4C834-23D4-A3ED-4032-019133B1CBA0}"/>
              </a:ext>
            </a:extLst>
          </p:cNvPr>
          <p:cNvSpPr/>
          <p:nvPr/>
        </p:nvSpPr>
        <p:spPr>
          <a:xfrm>
            <a:off x="7622963" y="4835547"/>
            <a:ext cx="3001832" cy="1724380"/>
          </a:xfrm>
          <a:prstGeom prst="wedgeRoundRectCallout">
            <a:avLst>
              <a:gd name="adj1" fmla="val -76016"/>
              <a:gd name="adj2" fmla="val -59437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Bếp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giữa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6487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78E90D19-D572-F5CB-B07B-F043142B4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8D878805-F6BC-8FA1-AB5C-BC8EFDBA0345}"/>
              </a:ext>
            </a:extLst>
          </p:cNvPr>
          <p:cNvSpPr/>
          <p:nvPr/>
        </p:nvSpPr>
        <p:spPr>
          <a:xfrm>
            <a:off x="7465670" y="2864106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79;p5">
            <a:extLst>
              <a:ext uri="{FF2B5EF4-FFF2-40B4-BE49-F238E27FC236}">
                <a16:creationId xmlns:a16="http://schemas.microsoft.com/office/drawing/2014/main" id="{72EE87E3-088D-4798-DE57-B6FA481D7B37}"/>
              </a:ext>
            </a:extLst>
          </p:cNvPr>
          <p:cNvSpPr txBox="1"/>
          <p:nvPr/>
        </p:nvSpPr>
        <p:spPr>
          <a:xfrm>
            <a:off x="58129" y="1620913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3.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Giữ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ở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gọn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gàng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ngăn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nắp</a:t>
            </a:r>
            <a:endParaRPr sz="1600" dirty="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01383-101C-12E4-7FC9-1E4572A11A60}"/>
              </a:ext>
            </a:extLst>
          </p:cNvPr>
          <p:cNvSpPr txBox="1"/>
          <p:nvPr/>
        </p:nvSpPr>
        <p:spPr>
          <a:xfrm>
            <a:off x="932181" y="3462332"/>
            <a:ext cx="6371864" cy="3067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UTM Avo" panose="02040603050506020204" pitchFamily="18" charset="0"/>
              </a:rPr>
              <a:t>Em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nhận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xét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gì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phòng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Hà ở 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1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2?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err="1">
                <a:latin typeface="UTM Avo" panose="02040603050506020204" pitchFamily="18" charset="0"/>
              </a:rPr>
              <a:t>Nêu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những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việc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Hà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Hà </a:t>
            </a:r>
            <a:r>
              <a:rPr lang="en-US" sz="2200" dirty="0" err="1">
                <a:latin typeface="UTM Avo" panose="02040603050506020204" pitchFamily="18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làm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căn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phòng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gọn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gàng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ngăn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nắp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– </a:t>
            </a:r>
            <a:r>
              <a:rPr lang="en-US" sz="2200" dirty="0" err="1">
                <a:latin typeface="UTM Avo" panose="02040603050506020204" pitchFamily="18" charset="0"/>
              </a:rPr>
              <a:t>Vì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sao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cần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phải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sắp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xếp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đồ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dùng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cá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nhân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gọn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gàng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ngăn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nắp</a:t>
            </a:r>
            <a:r>
              <a:rPr lang="en-US" sz="2200" dirty="0">
                <a:latin typeface="UTM Avo" panose="02040603050506020204" pitchFamily="18" charset="0"/>
              </a:rPr>
              <a:t>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12D1B8-1CA2-820F-8AF0-29C71B88D6E1}"/>
              </a:ext>
            </a:extLst>
          </p:cNvPr>
          <p:cNvGrpSpPr/>
          <p:nvPr/>
        </p:nvGrpSpPr>
        <p:grpSpPr>
          <a:xfrm>
            <a:off x="7590185" y="3142890"/>
            <a:ext cx="4071394" cy="2421678"/>
            <a:chOff x="7638689" y="2509137"/>
            <a:chExt cx="4071394" cy="2421678"/>
          </a:xfrm>
        </p:grpSpPr>
        <p:sp>
          <p:nvSpPr>
            <p:cNvPr id="11" name="Freeform 28">
              <a:extLst>
                <a:ext uri="{FF2B5EF4-FFF2-40B4-BE49-F238E27FC236}">
                  <a16:creationId xmlns:a16="http://schemas.microsoft.com/office/drawing/2014/main" id="{7394528B-5B22-1346-9A24-37E60352A5B2}"/>
                </a:ext>
              </a:extLst>
            </p:cNvPr>
            <p:cNvSpPr/>
            <p:nvPr/>
          </p:nvSpPr>
          <p:spPr>
            <a:xfrm>
              <a:off x="8128673" y="3103107"/>
              <a:ext cx="3044066" cy="1827708"/>
            </a:xfrm>
            <a:custGeom>
              <a:avLst/>
              <a:gdLst/>
              <a:ahLst/>
              <a:cxnLst/>
              <a:rect l="l" t="t" r="r" b="b"/>
              <a:pathLst>
                <a:path w="3257660" h="1955953">
                  <a:moveTo>
                    <a:pt x="0" y="0"/>
                  </a:moveTo>
                  <a:lnTo>
                    <a:pt x="3257660" y="0"/>
                  </a:lnTo>
                  <a:lnTo>
                    <a:pt x="3257660" y="1955953"/>
                  </a:lnTo>
                  <a:lnTo>
                    <a:pt x="0" y="1955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BD3B5A3-EAC9-D8F7-F298-47D338A7A34F}"/>
                </a:ext>
              </a:extLst>
            </p:cNvPr>
            <p:cNvSpPr txBox="1"/>
            <p:nvPr/>
          </p:nvSpPr>
          <p:spPr>
            <a:xfrm>
              <a:off x="7638689" y="2509137"/>
              <a:ext cx="407139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Làm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việc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theo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cặp</a:t>
              </a:r>
              <a:endParaRPr lang="en-US" sz="24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A19CDFB-0B5D-EB57-95FA-1E6AA8BC09C5}"/>
              </a:ext>
            </a:extLst>
          </p:cNvPr>
          <p:cNvGrpSpPr/>
          <p:nvPr/>
        </p:nvGrpSpPr>
        <p:grpSpPr>
          <a:xfrm>
            <a:off x="390041" y="2254354"/>
            <a:ext cx="6983227" cy="1113963"/>
            <a:chOff x="-184320" y="2164674"/>
            <a:chExt cx="7398256" cy="111396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E76758F-AED5-0040-B8D7-4A0FECC35B7D}"/>
                </a:ext>
              </a:extLst>
            </p:cNvPr>
            <p:cNvSpPr/>
            <p:nvPr/>
          </p:nvSpPr>
          <p:spPr>
            <a:xfrm>
              <a:off x="390041" y="2166392"/>
              <a:ext cx="6823895" cy="111224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Quan </a:t>
              </a:r>
              <a:r>
                <a:rPr lang="en-US" sz="2400" dirty="0" err="1">
                  <a:latin typeface="UTM Avo" panose="02040603050506020204" pitchFamily="18" charset="0"/>
                </a:rPr>
                <a:t>sát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18, 19 (SGK) </a:t>
              </a: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câu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</a:rPr>
                <a:t>: </a:t>
              </a: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373A3DA0-173D-88F2-CB24-07339B81CD07}"/>
                </a:ext>
              </a:extLst>
            </p:cNvPr>
            <p:cNvSpPr/>
            <p:nvPr/>
          </p:nvSpPr>
          <p:spPr>
            <a:xfrm rot="19372452">
              <a:off x="-184320" y="2164674"/>
              <a:ext cx="942360" cy="839558"/>
            </a:xfrm>
            <a:custGeom>
              <a:avLst/>
              <a:gdLst/>
              <a:ahLst/>
              <a:cxnLst/>
              <a:rect l="l" t="t" r="r" b="b"/>
              <a:pathLst>
                <a:path w="3070743" h="2735753">
                  <a:moveTo>
                    <a:pt x="0" y="0"/>
                  </a:moveTo>
                  <a:lnTo>
                    <a:pt x="3070743" y="0"/>
                  </a:lnTo>
                  <a:lnTo>
                    <a:pt x="3070743" y="2735753"/>
                  </a:lnTo>
                  <a:lnTo>
                    <a:pt x="0" y="27357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808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84B13EE4-B9B9-A20D-29A4-87BF68142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313F3B5A-4B89-4492-F9D2-EF5CF2F3B597}"/>
              </a:ext>
            </a:extLst>
          </p:cNvPr>
          <p:cNvSpPr/>
          <p:nvPr/>
        </p:nvSpPr>
        <p:spPr>
          <a:xfrm>
            <a:off x="7465670" y="3567621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Cartoon a child and child in a room&#10;&#10;Description automatically generated">
            <a:extLst>
              <a:ext uri="{FF2B5EF4-FFF2-40B4-BE49-F238E27FC236}">
                <a16:creationId xmlns:a16="http://schemas.microsoft.com/office/drawing/2014/main" id="{6D152801-B5E0-A1FB-E537-84700DB8AB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98"/>
          <a:stretch/>
        </p:blipFill>
        <p:spPr>
          <a:xfrm>
            <a:off x="6421084" y="1851498"/>
            <a:ext cx="5230541" cy="4832105"/>
          </a:xfrm>
          <a:prstGeom prst="rect">
            <a:avLst/>
          </a:prstGeom>
        </p:spPr>
      </p:pic>
      <p:pic>
        <p:nvPicPr>
          <p:cNvPr id="6" name="Picture 5" descr="A cartoon of a child and a child in a bedroom&#10;&#10;Description automatically generated">
            <a:extLst>
              <a:ext uri="{FF2B5EF4-FFF2-40B4-BE49-F238E27FC236}">
                <a16:creationId xmlns:a16="http://schemas.microsoft.com/office/drawing/2014/main" id="{9041733C-1B5A-EB64-26CB-0188648C7E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006"/>
          <a:stretch/>
        </p:blipFill>
        <p:spPr>
          <a:xfrm>
            <a:off x="1160780" y="1851498"/>
            <a:ext cx="4935220" cy="483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2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3CA38A96-6D17-471C-8870-C21636C76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hild and a child in a bedroom&#10;&#10;Description automatically generated">
            <a:extLst>
              <a:ext uri="{FF2B5EF4-FFF2-40B4-BE49-F238E27FC236}">
                <a16:creationId xmlns:a16="http://schemas.microsoft.com/office/drawing/2014/main" id="{8D97A270-3111-DBDC-FC2C-7B54BCE638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006"/>
          <a:stretch/>
        </p:blipFill>
        <p:spPr>
          <a:xfrm>
            <a:off x="4493249" y="1749813"/>
            <a:ext cx="4829859" cy="47289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6A4904-629A-C484-764F-5C6607C2D044}"/>
              </a:ext>
            </a:extLst>
          </p:cNvPr>
          <p:cNvSpPr txBox="1"/>
          <p:nvPr/>
        </p:nvSpPr>
        <p:spPr>
          <a:xfrm>
            <a:off x="3049929" y="2372556"/>
            <a:ext cx="6099858" cy="449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1800" dirty="0">
              <a:latin typeface="UTM Avo" panose="02040603050506020204" pitchFamily="18" charset="0"/>
            </a:endParaRP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C854AD4-7BA1-35FA-4E2D-E889972E7F18}"/>
              </a:ext>
            </a:extLst>
          </p:cNvPr>
          <p:cNvSpPr/>
          <p:nvPr/>
        </p:nvSpPr>
        <p:spPr>
          <a:xfrm>
            <a:off x="1011088" y="2258861"/>
            <a:ext cx="2760501" cy="1700677"/>
          </a:xfrm>
          <a:prstGeom prst="wedgeRoundRectCallout">
            <a:avLst>
              <a:gd name="adj1" fmla="val 76831"/>
              <a:gd name="adj2" fmla="val 7195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Hà </a:t>
            </a:r>
            <a:r>
              <a:rPr lang="en-US" sz="2400" dirty="0" err="1">
                <a:latin typeface="UTM Avo" panose="02040603050506020204" pitchFamily="18" charset="0"/>
              </a:rPr>
              <a:t>rất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lộn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xộn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bộn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607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8D438679-BD2A-317C-8FAC-DF9730A41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19547B16-480E-45AB-E929-532C9249242D}"/>
              </a:ext>
            </a:extLst>
          </p:cNvPr>
          <p:cNvSpPr/>
          <p:nvPr/>
        </p:nvSpPr>
        <p:spPr>
          <a:xfrm>
            <a:off x="7465670" y="3567621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Cartoon a child and child in a room&#10;&#10;Description automatically generated">
            <a:extLst>
              <a:ext uri="{FF2B5EF4-FFF2-40B4-BE49-F238E27FC236}">
                <a16:creationId xmlns:a16="http://schemas.microsoft.com/office/drawing/2014/main" id="{D237A52F-E5FA-B8DB-6E01-1F22CC4033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98"/>
          <a:stretch/>
        </p:blipFill>
        <p:spPr>
          <a:xfrm>
            <a:off x="2494244" y="2117428"/>
            <a:ext cx="4939286" cy="4563036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D3B5304B-CA43-E682-F91C-9D79B6A53F0B}"/>
              </a:ext>
            </a:extLst>
          </p:cNvPr>
          <p:cNvSpPr/>
          <p:nvPr/>
        </p:nvSpPr>
        <p:spPr>
          <a:xfrm>
            <a:off x="8031637" y="2409689"/>
            <a:ext cx="3706324" cy="3028102"/>
          </a:xfrm>
          <a:prstGeom prst="wedgeRoundRectCallout">
            <a:avLst>
              <a:gd name="adj1" fmla="val -71065"/>
              <a:gd name="adj2" fmla="val 4487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Hà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gấp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chăn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gối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sắp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vở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bút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tủ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lau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tủ</a:t>
            </a:r>
            <a:r>
              <a:rPr lang="en-US" sz="2400" dirty="0">
                <a:latin typeface="UTM Avo" panose="02040603050506020204" pitchFamily="18" charset="0"/>
              </a:rPr>
              <a:t>,...  </a:t>
            </a:r>
          </a:p>
        </p:txBody>
      </p:sp>
    </p:spTree>
    <p:extLst>
      <p:ext uri="{BB962C8B-B14F-4D97-AF65-F5344CB8AC3E}">
        <p14:creationId xmlns:p14="http://schemas.microsoft.com/office/powerpoint/2010/main" val="91483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C2B86803-7DA0-A20D-11D1-DB23E7E89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731EB2AD-04F7-80F9-185E-CF8BAF63360B}"/>
              </a:ext>
            </a:extLst>
          </p:cNvPr>
          <p:cNvSpPr/>
          <p:nvPr/>
        </p:nvSpPr>
        <p:spPr>
          <a:xfrm>
            <a:off x="7465670" y="3567621"/>
            <a:ext cx="4726330" cy="39938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1D09E2-69F2-E7F6-8741-2CE4345D9F18}"/>
              </a:ext>
            </a:extLst>
          </p:cNvPr>
          <p:cNvSpPr txBox="1"/>
          <p:nvPr/>
        </p:nvSpPr>
        <p:spPr>
          <a:xfrm>
            <a:off x="3049929" y="2372556"/>
            <a:ext cx="6099858" cy="449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1800" dirty="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573D73-BD4A-BF74-EFBB-03C128A5DEA4}"/>
              </a:ext>
            </a:extLst>
          </p:cNvPr>
          <p:cNvSpPr txBox="1"/>
          <p:nvPr/>
        </p:nvSpPr>
        <p:spPr>
          <a:xfrm>
            <a:off x="1052660" y="2821590"/>
            <a:ext cx="579120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Sắp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gọn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ngăn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nắp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thoáng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mát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sạch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vở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,... </a:t>
            </a:r>
          </a:p>
        </p:txBody>
      </p:sp>
      <p:pic>
        <p:nvPicPr>
          <p:cNvPr id="4" name="Picture 3" descr="A child and child cleaning in a room&#10;&#10;AI-generated content may be incorrect.">
            <a:extLst>
              <a:ext uri="{FF2B5EF4-FFF2-40B4-BE49-F238E27FC236}">
                <a16:creationId xmlns:a16="http://schemas.microsoft.com/office/drawing/2014/main" id="{7EFEA25D-E7ED-9DFE-5D73-B61D129DB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5670" y="1998476"/>
            <a:ext cx="4501025" cy="450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1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09BE0C87-5EE8-C608-7CD0-AF566FCB3DED}"/>
              </a:ext>
            </a:extLst>
          </p:cNvPr>
          <p:cNvGrpSpPr/>
          <p:nvPr/>
        </p:nvGrpSpPr>
        <p:grpSpPr>
          <a:xfrm>
            <a:off x="4727728" y="2895600"/>
            <a:ext cx="2736543" cy="1674349"/>
            <a:chOff x="309542" y="967667"/>
            <a:chExt cx="2878585" cy="1674349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B7D44784-DC46-D824-0AE9-07CB84D1516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F7F86BA2-B467-C379-CFC3-8F3B43C03CF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C6E4AFD0-0F9D-D4BB-B5CB-FFE8D4166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D7201DBA-5FBC-509F-794A-401620038C7F}"/>
              </a:ext>
            </a:extLst>
          </p:cNvPr>
          <p:cNvSpPr/>
          <p:nvPr/>
        </p:nvSpPr>
        <p:spPr>
          <a:xfrm>
            <a:off x="7407797" y="2637582"/>
            <a:ext cx="4784203" cy="44810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7">
            <a:extLst>
              <a:ext uri="{FF2B5EF4-FFF2-40B4-BE49-F238E27FC236}">
                <a16:creationId xmlns:a16="http://schemas.microsoft.com/office/drawing/2014/main" id="{1F9975CD-A555-8DEA-87D7-502CB6CE9B5D}"/>
              </a:ext>
            </a:extLst>
          </p:cNvPr>
          <p:cNvSpPr txBox="1"/>
          <p:nvPr/>
        </p:nvSpPr>
        <p:spPr>
          <a:xfrm>
            <a:off x="419582" y="1676400"/>
            <a:ext cx="113528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Giới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thiệu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ở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quang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cảnh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xung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quanh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ở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mình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E285CAB-30A8-37DB-6B3F-B77ADE9EB9BA}"/>
              </a:ext>
            </a:extLst>
          </p:cNvPr>
          <p:cNvGrpSpPr/>
          <p:nvPr/>
        </p:nvGrpSpPr>
        <p:grpSpPr>
          <a:xfrm>
            <a:off x="924827" y="2300079"/>
            <a:ext cx="7410851" cy="3964198"/>
            <a:chOff x="924828" y="2384300"/>
            <a:chExt cx="7410851" cy="396419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391098C-EB0B-4FEF-CD1C-BF6FE7B17658}"/>
                </a:ext>
              </a:extLst>
            </p:cNvPr>
            <p:cNvGrpSpPr/>
            <p:nvPr/>
          </p:nvGrpSpPr>
          <p:grpSpPr>
            <a:xfrm>
              <a:off x="924828" y="2384300"/>
              <a:ext cx="7410851" cy="3964198"/>
              <a:chOff x="1410242" y="2440355"/>
              <a:chExt cx="14588920" cy="6817945"/>
            </a:xfrm>
          </p:grpSpPr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47B957CD-A0E6-8E5D-B541-AD61811118C1}"/>
                  </a:ext>
                </a:extLst>
              </p:cNvPr>
              <p:cNvSpPr txBox="1"/>
              <p:nvPr/>
            </p:nvSpPr>
            <p:spPr>
              <a:xfrm>
                <a:off x="1894701" y="3023437"/>
                <a:ext cx="14104461" cy="62348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  <p:grpSp>
            <p:nvGrpSpPr>
              <p:cNvPr id="13" name="Group 10">
                <a:extLst>
                  <a:ext uri="{FF2B5EF4-FFF2-40B4-BE49-F238E27FC236}">
                    <a16:creationId xmlns:a16="http://schemas.microsoft.com/office/drawing/2014/main" id="{D644BA26-86D2-6C89-FB99-44694FD5D73D}"/>
                  </a:ext>
                </a:extLst>
              </p:cNvPr>
              <p:cNvGrpSpPr/>
              <p:nvPr/>
            </p:nvGrpSpPr>
            <p:grpSpPr>
              <a:xfrm>
                <a:off x="1846439" y="2896619"/>
                <a:ext cx="13860348" cy="6036095"/>
                <a:chOff x="0" y="-38100"/>
                <a:chExt cx="3650462" cy="1589753"/>
              </a:xfrm>
            </p:grpSpPr>
            <p:sp>
              <p:nvSpPr>
                <p:cNvPr id="14" name="Freeform 11">
                  <a:extLst>
                    <a:ext uri="{FF2B5EF4-FFF2-40B4-BE49-F238E27FC236}">
                      <a16:creationId xmlns:a16="http://schemas.microsoft.com/office/drawing/2014/main" id="{32CD7FA2-98AF-2B80-FF16-2D6A4D2D357C}"/>
                    </a:ext>
                  </a:extLst>
                </p:cNvPr>
                <p:cNvSpPr/>
                <p:nvPr/>
              </p:nvSpPr>
              <p:spPr>
                <a:xfrm>
                  <a:off x="235" y="-1664"/>
                  <a:ext cx="3331228" cy="15516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0462" h="1551653">
                      <a:moveTo>
                        <a:pt x="22901" y="0"/>
                      </a:moveTo>
                      <a:lnTo>
                        <a:pt x="3627561" y="0"/>
                      </a:lnTo>
                      <a:cubicBezTo>
                        <a:pt x="3633635" y="0"/>
                        <a:pt x="3639460" y="2413"/>
                        <a:pt x="3643754" y="6708"/>
                      </a:cubicBezTo>
                      <a:cubicBezTo>
                        <a:pt x="3648049" y="11002"/>
                        <a:pt x="3650462" y="16827"/>
                        <a:pt x="3650462" y="22901"/>
                      </a:cubicBezTo>
                      <a:lnTo>
                        <a:pt x="3650462" y="1528752"/>
                      </a:lnTo>
                      <a:cubicBezTo>
                        <a:pt x="3650462" y="1534826"/>
                        <a:pt x="3648049" y="1540651"/>
                        <a:pt x="3643754" y="1544946"/>
                      </a:cubicBezTo>
                      <a:cubicBezTo>
                        <a:pt x="3639460" y="1549241"/>
                        <a:pt x="3633635" y="1551653"/>
                        <a:pt x="3627561" y="1551653"/>
                      </a:cubicBezTo>
                      <a:lnTo>
                        <a:pt x="22901" y="1551653"/>
                      </a:lnTo>
                      <a:cubicBezTo>
                        <a:pt x="16827" y="1551653"/>
                        <a:pt x="11002" y="1549241"/>
                        <a:pt x="6708" y="1544946"/>
                      </a:cubicBezTo>
                      <a:cubicBezTo>
                        <a:pt x="2413" y="1540651"/>
                        <a:pt x="0" y="1534826"/>
                        <a:pt x="0" y="1528752"/>
                      </a:cubicBezTo>
                      <a:lnTo>
                        <a:pt x="0" y="22901"/>
                      </a:lnTo>
                      <a:cubicBezTo>
                        <a:pt x="0" y="16827"/>
                        <a:pt x="2413" y="11002"/>
                        <a:pt x="6708" y="6708"/>
                      </a:cubicBezTo>
                      <a:cubicBezTo>
                        <a:pt x="11002" y="2413"/>
                        <a:pt x="16827" y="0"/>
                        <a:pt x="2290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71450" cap="rnd">
                  <a:solidFill>
                    <a:srgbClr val="95AD5C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" name="TextBox 12">
                  <a:extLst>
                    <a:ext uri="{FF2B5EF4-FFF2-40B4-BE49-F238E27FC236}">
                      <a16:creationId xmlns:a16="http://schemas.microsoft.com/office/drawing/2014/main" id="{091FD09E-4ADB-6982-B7FA-33679949CA01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3650462" cy="158975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grpSp>
            <p:nvGrpSpPr>
              <p:cNvPr id="16" name="Group 13">
                <a:extLst>
                  <a:ext uri="{FF2B5EF4-FFF2-40B4-BE49-F238E27FC236}">
                    <a16:creationId xmlns:a16="http://schemas.microsoft.com/office/drawing/2014/main" id="{BC8E0E92-DE56-A2BB-4BC3-1F56138C25FC}"/>
                  </a:ext>
                </a:extLst>
              </p:cNvPr>
              <p:cNvGrpSpPr/>
              <p:nvPr/>
            </p:nvGrpSpPr>
            <p:grpSpPr>
              <a:xfrm>
                <a:off x="1998839" y="3077594"/>
                <a:ext cx="13554543" cy="5663831"/>
                <a:chOff x="0" y="-38100"/>
                <a:chExt cx="3569921" cy="1491708"/>
              </a:xfrm>
            </p:grpSpPr>
            <p:sp>
              <p:nvSpPr>
                <p:cNvPr id="17" name="Freeform 14">
                  <a:extLst>
                    <a:ext uri="{FF2B5EF4-FFF2-40B4-BE49-F238E27FC236}">
                      <a16:creationId xmlns:a16="http://schemas.microsoft.com/office/drawing/2014/main" id="{37DC1424-9E0D-8882-E65A-92D1B2C7B38F}"/>
                    </a:ext>
                  </a:extLst>
                </p:cNvPr>
                <p:cNvSpPr/>
                <p:nvPr/>
              </p:nvSpPr>
              <p:spPr>
                <a:xfrm>
                  <a:off x="40573" y="13491"/>
                  <a:ext cx="3165671" cy="1429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9921" h="1453608">
                      <a:moveTo>
                        <a:pt x="23418" y="0"/>
                      </a:moveTo>
                      <a:lnTo>
                        <a:pt x="3546503" y="0"/>
                      </a:lnTo>
                      <a:cubicBezTo>
                        <a:pt x="3559436" y="0"/>
                        <a:pt x="3569921" y="10485"/>
                        <a:pt x="3569921" y="23418"/>
                      </a:cubicBezTo>
                      <a:lnTo>
                        <a:pt x="3569921" y="1430191"/>
                      </a:lnTo>
                      <a:cubicBezTo>
                        <a:pt x="3569921" y="1443124"/>
                        <a:pt x="3559436" y="1453608"/>
                        <a:pt x="3546503" y="1453608"/>
                      </a:cubicBezTo>
                      <a:lnTo>
                        <a:pt x="23418" y="1453608"/>
                      </a:lnTo>
                      <a:cubicBezTo>
                        <a:pt x="17207" y="1453608"/>
                        <a:pt x="11251" y="1451141"/>
                        <a:pt x="6859" y="1446750"/>
                      </a:cubicBezTo>
                      <a:cubicBezTo>
                        <a:pt x="2467" y="1442358"/>
                        <a:pt x="0" y="1436401"/>
                        <a:pt x="0" y="1430191"/>
                      </a:cubicBezTo>
                      <a:lnTo>
                        <a:pt x="0" y="23418"/>
                      </a:lnTo>
                      <a:cubicBezTo>
                        <a:pt x="0" y="10485"/>
                        <a:pt x="10485" y="0"/>
                        <a:pt x="2341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7150" cap="rnd">
                  <a:solidFill>
                    <a:srgbClr val="95AD5C"/>
                  </a:solidFill>
                  <a:prstDash val="lgDash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TextBox 15">
                  <a:extLst>
                    <a:ext uri="{FF2B5EF4-FFF2-40B4-BE49-F238E27FC236}">
                      <a16:creationId xmlns:a16="http://schemas.microsoft.com/office/drawing/2014/main" id="{ED67B2F5-2076-6E0B-CBD5-E74A7ED68F9C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3569921" cy="1491708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773F385-C887-62F1-4862-64E20515A42A}"/>
                  </a:ext>
                </a:extLst>
              </p:cNvPr>
              <p:cNvSpPr/>
              <p:nvPr/>
            </p:nvSpPr>
            <p:spPr>
              <a:xfrm>
                <a:off x="1410242" y="2440355"/>
                <a:ext cx="1637441" cy="1402732"/>
              </a:xfrm>
              <a:custGeom>
                <a:avLst/>
                <a:gdLst/>
                <a:ahLst/>
                <a:cxnLst/>
                <a:rect l="l" t="t" r="r" b="b"/>
                <a:pathLst>
                  <a:path w="1751787" h="1775460">
                    <a:moveTo>
                      <a:pt x="0" y="0"/>
                    </a:moveTo>
                    <a:lnTo>
                      <a:pt x="1751787" y="0"/>
                    </a:lnTo>
                    <a:lnTo>
                      <a:pt x="1751787" y="1775460"/>
                    </a:lnTo>
                    <a:lnTo>
                      <a:pt x="0" y="177546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F07F885-1C2D-ABB9-8182-1D2CF4F5CD0D}"/>
                </a:ext>
              </a:extLst>
            </p:cNvPr>
            <p:cNvSpPr txBox="1"/>
            <p:nvPr/>
          </p:nvSpPr>
          <p:spPr>
            <a:xfrm>
              <a:off x="1526977" y="3050851"/>
              <a:ext cx="5682858" cy="2783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+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bạn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một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tầng</a:t>
              </a:r>
              <a:r>
                <a:rPr lang="en-US" sz="2400" dirty="0">
                  <a:latin typeface="UTM Avo" panose="02040603050506020204" pitchFamily="18" charset="0"/>
                </a:rPr>
                <a:t> hay </a:t>
              </a:r>
              <a:r>
                <a:rPr lang="en-US" sz="2400" dirty="0" err="1">
                  <a:latin typeface="UTM Avo" panose="02040603050506020204" pitchFamily="18" charset="0"/>
                </a:rPr>
                <a:t>nhiều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tầng</a:t>
              </a:r>
              <a:r>
                <a:rPr lang="en-US" sz="2400" dirty="0">
                  <a:latin typeface="UTM Avo" panose="02040603050506020204" pitchFamily="18" charset="0"/>
                </a:rPr>
                <a:t>; </a:t>
              </a:r>
              <a:r>
                <a:rPr lang="en-US" sz="2400" dirty="0" err="1">
                  <a:latin typeface="UTM Avo" panose="02040603050506020204" pitchFamily="18" charset="0"/>
                </a:rPr>
                <a:t>là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căn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hộ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khu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</a:rPr>
                <a:t> hay </a:t>
              </a:r>
              <a:r>
                <a:rPr lang="en-US" sz="2400" dirty="0" err="1">
                  <a:latin typeface="UTM Avo" panose="02040603050506020204" pitchFamily="18" charset="0"/>
                </a:rPr>
                <a:t>chung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cư</a:t>
              </a:r>
              <a:r>
                <a:rPr lang="en-US" sz="2400" dirty="0">
                  <a:latin typeface="UTM Avo" panose="02040603050506020204" pitchFamily="18" charset="0"/>
                </a:rPr>
                <a:t>,...?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+ </a:t>
              </a:r>
              <a:r>
                <a:rPr lang="en-US" sz="2400" dirty="0" err="1">
                  <a:latin typeface="UTM Avo" panose="02040603050506020204" pitchFamily="18" charset="0"/>
                </a:rPr>
                <a:t>Xung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quanh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bạn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những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gì</a:t>
              </a:r>
              <a:r>
                <a:rPr lang="en-US" sz="2400" dirty="0">
                  <a:latin typeface="UTM Avo" panose="02040603050506020204" pitchFamily="18" charset="0"/>
                </a:rPr>
                <a:t>?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+ ...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D8D95DE-F724-CAA8-5B4A-CA782766953F}"/>
              </a:ext>
            </a:extLst>
          </p:cNvPr>
          <p:cNvGrpSpPr/>
          <p:nvPr/>
        </p:nvGrpSpPr>
        <p:grpSpPr>
          <a:xfrm>
            <a:off x="7561748" y="3061048"/>
            <a:ext cx="4071394" cy="2421678"/>
            <a:chOff x="7638689" y="2509137"/>
            <a:chExt cx="4071394" cy="2421678"/>
          </a:xfrm>
        </p:grpSpPr>
        <p:sp>
          <p:nvSpPr>
            <p:cNvPr id="5" name="Freeform 28">
              <a:extLst>
                <a:ext uri="{FF2B5EF4-FFF2-40B4-BE49-F238E27FC236}">
                  <a16:creationId xmlns:a16="http://schemas.microsoft.com/office/drawing/2014/main" id="{2A839887-9836-981A-80B8-23318EEEB547}"/>
                </a:ext>
              </a:extLst>
            </p:cNvPr>
            <p:cNvSpPr/>
            <p:nvPr/>
          </p:nvSpPr>
          <p:spPr>
            <a:xfrm>
              <a:off x="8128673" y="3103107"/>
              <a:ext cx="3044066" cy="1827708"/>
            </a:xfrm>
            <a:custGeom>
              <a:avLst/>
              <a:gdLst/>
              <a:ahLst/>
              <a:cxnLst/>
              <a:rect l="l" t="t" r="r" b="b"/>
              <a:pathLst>
                <a:path w="3257660" h="1955953">
                  <a:moveTo>
                    <a:pt x="0" y="0"/>
                  </a:moveTo>
                  <a:lnTo>
                    <a:pt x="3257660" y="0"/>
                  </a:lnTo>
                  <a:lnTo>
                    <a:pt x="3257660" y="1955953"/>
                  </a:lnTo>
                  <a:lnTo>
                    <a:pt x="0" y="1955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BDFF3F-254A-9A6C-BA9C-52C1E1B4FE9F}"/>
                </a:ext>
              </a:extLst>
            </p:cNvPr>
            <p:cNvSpPr txBox="1"/>
            <p:nvPr/>
          </p:nvSpPr>
          <p:spPr>
            <a:xfrm>
              <a:off x="7638689" y="2509137"/>
              <a:ext cx="407139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Làm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việc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theo</a:t>
              </a:r>
              <a:r>
                <a:rPr lang="en-US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cặp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157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833F7389-E687-0A2C-C945-F11632BCF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0C1E3D8B-8842-D2B4-4B8C-5856AB307DA8}"/>
              </a:ext>
            </a:extLst>
          </p:cNvPr>
          <p:cNvSpPr/>
          <p:nvPr/>
        </p:nvSpPr>
        <p:spPr>
          <a:xfrm>
            <a:off x="7407797" y="2637582"/>
            <a:ext cx="4784203" cy="44810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E67611-94F9-8064-91F6-F0279D268FFD}"/>
              </a:ext>
            </a:extLst>
          </p:cNvPr>
          <p:cNvSpPr txBox="1"/>
          <p:nvPr/>
        </p:nvSpPr>
        <p:spPr>
          <a:xfrm>
            <a:off x="2131519" y="2778802"/>
            <a:ext cx="385995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3" name="Picture 2" descr="Cartoon bee painting on a canvas&#10;&#10;AI-generated content may be incorrect.">
            <a:extLst>
              <a:ext uri="{FF2B5EF4-FFF2-40B4-BE49-F238E27FC236}">
                <a16:creationId xmlns:a16="http://schemas.microsoft.com/office/drawing/2014/main" id="{4E79326F-D9F9-0035-8E18-368892EB2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303" y="2463441"/>
            <a:ext cx="4647619" cy="4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6EC14B65-8C3D-7B19-F94E-E561ED9AB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5F0141E9-517C-E337-9B1A-6E14966636BD}"/>
              </a:ext>
            </a:extLst>
          </p:cNvPr>
          <p:cNvSpPr/>
          <p:nvPr/>
        </p:nvSpPr>
        <p:spPr>
          <a:xfrm>
            <a:off x="7407797" y="2637582"/>
            <a:ext cx="4784203" cy="44810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Ngôi nhà là mái ấm mỗi đứa trẻ trên thế giới đều xứng đáng có được">
            <a:extLst>
              <a:ext uri="{FF2B5EF4-FFF2-40B4-BE49-F238E27FC236}">
                <a16:creationId xmlns:a16="http://schemas.microsoft.com/office/drawing/2014/main" id="{773FA2D1-C4B9-162B-F35C-A439CA8D2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17" y="2290713"/>
            <a:ext cx="5349396" cy="376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Đừng quá đau buồn mà bỏ quên cuộc sống xinh đẹp này': Thông điệp từ thí  sinh vẽ tranh 'Ngôi nhà mơ ước'">
            <a:extLst>
              <a:ext uri="{FF2B5EF4-FFF2-40B4-BE49-F238E27FC236}">
                <a16:creationId xmlns:a16="http://schemas.microsoft.com/office/drawing/2014/main" id="{56035D51-093D-9639-7731-E53CF7F21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988" y="2290713"/>
            <a:ext cx="5177003" cy="376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19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F69D519C-CF3B-639B-37D9-167951872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46C4239F-DA48-B59A-5884-58CD6FD3D8F9}"/>
              </a:ext>
            </a:extLst>
          </p:cNvPr>
          <p:cNvSpPr/>
          <p:nvPr/>
        </p:nvSpPr>
        <p:spPr>
          <a:xfrm>
            <a:off x="7407797" y="2637582"/>
            <a:ext cx="4784203" cy="44810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384307-4D66-5CF6-3919-3CE67D44B733}"/>
              </a:ext>
            </a:extLst>
          </p:cNvPr>
          <p:cNvSpPr txBox="1"/>
          <p:nvPr/>
        </p:nvSpPr>
        <p:spPr>
          <a:xfrm>
            <a:off x="4784204" y="2637582"/>
            <a:ext cx="7351262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– </a:t>
            </a:r>
            <a:r>
              <a:rPr lang="en-US" sz="2400" dirty="0" err="1">
                <a:latin typeface="UTM Avo" panose="02040603050506020204" pitchFamily="18" charset="0"/>
              </a:rPr>
              <a:t>Dán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– </a:t>
            </a: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trước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cảnh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xung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– </a:t>
            </a:r>
            <a:r>
              <a:rPr lang="en-US" sz="2400" dirty="0" err="1">
                <a:latin typeface="UTM Avo" panose="020406030505060202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22B0FA-6960-899A-DA78-26E7CAA3144E}"/>
              </a:ext>
            </a:extLst>
          </p:cNvPr>
          <p:cNvGrpSpPr/>
          <p:nvPr/>
        </p:nvGrpSpPr>
        <p:grpSpPr>
          <a:xfrm>
            <a:off x="673604" y="2717492"/>
            <a:ext cx="3408201" cy="2876452"/>
            <a:chOff x="7771098" y="2340517"/>
            <a:chExt cx="3408201" cy="2876452"/>
          </a:xfrm>
        </p:grpSpPr>
        <p:sp>
          <p:nvSpPr>
            <p:cNvPr id="12" name="Freeform 39">
              <a:extLst>
                <a:ext uri="{FF2B5EF4-FFF2-40B4-BE49-F238E27FC236}">
                  <a16:creationId xmlns:a16="http://schemas.microsoft.com/office/drawing/2014/main" id="{30EED5B1-8C87-E297-8919-A0F79C05CB7A}"/>
                </a:ext>
              </a:extLst>
            </p:cNvPr>
            <p:cNvSpPr/>
            <p:nvPr/>
          </p:nvSpPr>
          <p:spPr>
            <a:xfrm>
              <a:off x="7771098" y="3052025"/>
              <a:ext cx="3408201" cy="2164944"/>
            </a:xfrm>
            <a:custGeom>
              <a:avLst/>
              <a:gdLst/>
              <a:ahLst/>
              <a:cxnLst/>
              <a:rect l="l" t="t" r="r" b="b"/>
              <a:pathLst>
                <a:path w="3534042" h="2092448">
                  <a:moveTo>
                    <a:pt x="0" y="0"/>
                  </a:moveTo>
                  <a:lnTo>
                    <a:pt x="3534043" y="0"/>
                  </a:lnTo>
                  <a:lnTo>
                    <a:pt x="3534043" y="2092448"/>
                  </a:lnTo>
                  <a:lnTo>
                    <a:pt x="0" y="2092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05875D-8E7E-64B4-53BE-6B7FC6CE9E49}"/>
                </a:ext>
              </a:extLst>
            </p:cNvPr>
            <p:cNvSpPr txBox="1"/>
            <p:nvPr/>
          </p:nvSpPr>
          <p:spPr>
            <a:xfrm>
              <a:off x="8028631" y="2340517"/>
              <a:ext cx="28931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latin typeface="UTM Avo" panose="02040603050506020204" pitchFamily="18" charset="0"/>
                </a:rPr>
                <a:t>Làm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việc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cả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lớp</a:t>
              </a:r>
              <a:endParaRPr lang="en-US" sz="24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78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1E8B300F-61DE-FD94-9E5C-A05D986D8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BD802C21-D709-9469-68B9-3C4F3D0F4544}"/>
              </a:ext>
            </a:extLst>
          </p:cNvPr>
          <p:cNvSpPr/>
          <p:nvPr/>
        </p:nvSpPr>
        <p:spPr>
          <a:xfrm>
            <a:off x="7407797" y="2637582"/>
            <a:ext cx="4784203" cy="44810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97;p7">
            <a:extLst>
              <a:ext uri="{FF2B5EF4-FFF2-40B4-BE49-F238E27FC236}">
                <a16:creationId xmlns:a16="http://schemas.microsoft.com/office/drawing/2014/main" id="{FCD817B4-797B-10BE-8BE6-DAF683CF8B72}"/>
              </a:ext>
            </a:extLst>
          </p:cNvPr>
          <p:cNvSpPr txBox="1"/>
          <p:nvPr/>
        </p:nvSpPr>
        <p:spPr>
          <a:xfrm>
            <a:off x="419582" y="1676400"/>
            <a:ext cx="113528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đồ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dùng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770CE-1A76-60DE-1682-86D2CA7EE9DA}"/>
              </a:ext>
            </a:extLst>
          </p:cNvPr>
          <p:cNvSpPr txBox="1"/>
          <p:nvPr/>
        </p:nvSpPr>
        <p:spPr>
          <a:xfrm>
            <a:off x="6150569" y="3014046"/>
            <a:ext cx="5242213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– </a:t>
            </a: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)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– </a:t>
            </a:r>
            <a:r>
              <a:rPr lang="en-US" sz="2400" dirty="0" err="1">
                <a:latin typeface="UTM Avo" panose="020406030505060202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4E1ACE8-FB29-0059-2640-C7ABE1DC7B96}"/>
              </a:ext>
            </a:extLst>
          </p:cNvPr>
          <p:cNvGrpSpPr/>
          <p:nvPr/>
        </p:nvGrpSpPr>
        <p:grpSpPr>
          <a:xfrm>
            <a:off x="853788" y="2806297"/>
            <a:ext cx="3548529" cy="2928431"/>
            <a:chOff x="7959634" y="2142195"/>
            <a:chExt cx="3548529" cy="2928431"/>
          </a:xfrm>
        </p:grpSpPr>
        <p:sp>
          <p:nvSpPr>
            <p:cNvPr id="18" name="Freeform 39">
              <a:extLst>
                <a:ext uri="{FF2B5EF4-FFF2-40B4-BE49-F238E27FC236}">
                  <a16:creationId xmlns:a16="http://schemas.microsoft.com/office/drawing/2014/main" id="{7E3F8B7B-186C-C3D3-D0E2-3100BAB2A75F}"/>
                </a:ext>
              </a:extLst>
            </p:cNvPr>
            <p:cNvSpPr/>
            <p:nvPr/>
          </p:nvSpPr>
          <p:spPr>
            <a:xfrm>
              <a:off x="7959634" y="2840786"/>
              <a:ext cx="3548529" cy="2229840"/>
            </a:xfrm>
            <a:custGeom>
              <a:avLst/>
              <a:gdLst/>
              <a:ahLst/>
              <a:cxnLst/>
              <a:rect l="l" t="t" r="r" b="b"/>
              <a:pathLst>
                <a:path w="3534042" h="2092448">
                  <a:moveTo>
                    <a:pt x="0" y="0"/>
                  </a:moveTo>
                  <a:lnTo>
                    <a:pt x="3534043" y="0"/>
                  </a:lnTo>
                  <a:lnTo>
                    <a:pt x="3534043" y="2092448"/>
                  </a:lnTo>
                  <a:lnTo>
                    <a:pt x="0" y="2092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100">
                <a:latin typeface="UTM Avo" panose="020406030505060202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7872551-E50E-1F4D-4F01-21A0840C8A32}"/>
                </a:ext>
              </a:extLst>
            </p:cNvPr>
            <p:cNvSpPr txBox="1"/>
            <p:nvPr/>
          </p:nvSpPr>
          <p:spPr>
            <a:xfrm>
              <a:off x="8223341" y="2142195"/>
              <a:ext cx="28931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latin typeface="UTM Avo" panose="02040603050506020204" pitchFamily="18" charset="0"/>
                </a:rPr>
                <a:t>Làm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việc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cả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lớp</a:t>
              </a:r>
              <a:endParaRPr lang="en-US" sz="24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990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D86E56DB-0493-1BEA-300F-00B677868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32EEF42E-83A8-1EBF-6829-9323CE7444D2}"/>
              </a:ext>
            </a:extLst>
          </p:cNvPr>
          <p:cNvSpPr/>
          <p:nvPr/>
        </p:nvSpPr>
        <p:spPr>
          <a:xfrm>
            <a:off x="7407797" y="2637582"/>
            <a:ext cx="4784203" cy="44810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" name="Google Shape;279;p5">
            <a:extLst>
              <a:ext uri="{FF2B5EF4-FFF2-40B4-BE49-F238E27FC236}">
                <a16:creationId xmlns:a16="http://schemas.microsoft.com/office/drawing/2014/main" id="{066463CF-9E0E-F86D-1143-1B51A89DC6D1}"/>
              </a:ext>
            </a:extLst>
          </p:cNvPr>
          <p:cNvSpPr txBox="1"/>
          <p:nvPr/>
        </p:nvSpPr>
        <p:spPr>
          <a:xfrm>
            <a:off x="58129" y="1704727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Tìm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hiểu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làm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giữ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nhà</a:t>
            </a:r>
            <a:r>
              <a:rPr lang="en-US" sz="2400" b="1" dirty="0">
                <a:latin typeface="UTM Avo" panose="02040603050506020204" pitchFamily="18" charset="0"/>
              </a:rPr>
              <a:t> ở </a:t>
            </a:r>
            <a:r>
              <a:rPr lang="en-US" sz="2400" b="1" dirty="0" err="1">
                <a:latin typeface="UTM Avo" panose="02040603050506020204" pitchFamily="18" charset="0"/>
              </a:rPr>
              <a:t>gọn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gàng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ngăn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nắp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D8A4F9E-AD50-C495-D002-B1DE166B9CFD}"/>
              </a:ext>
            </a:extLst>
          </p:cNvPr>
          <p:cNvGrpSpPr/>
          <p:nvPr/>
        </p:nvGrpSpPr>
        <p:grpSpPr>
          <a:xfrm>
            <a:off x="1342660" y="2349944"/>
            <a:ext cx="5102335" cy="4143582"/>
            <a:chOff x="1342660" y="2349944"/>
            <a:chExt cx="5102335" cy="414358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7126F67-9861-B054-8827-AE14E2C4D1A4}"/>
                </a:ext>
              </a:extLst>
            </p:cNvPr>
            <p:cNvGrpSpPr/>
            <p:nvPr/>
          </p:nvGrpSpPr>
          <p:grpSpPr>
            <a:xfrm>
              <a:off x="1342660" y="2349944"/>
              <a:ext cx="5102335" cy="4143582"/>
              <a:chOff x="1313022" y="2714418"/>
              <a:chExt cx="5102335" cy="4143582"/>
            </a:xfrm>
          </p:grpSpPr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id="{FF8CB2D5-58A6-CE02-DB27-53DB029C3441}"/>
                  </a:ext>
                </a:extLst>
              </p:cNvPr>
              <p:cNvSpPr/>
              <p:nvPr/>
            </p:nvSpPr>
            <p:spPr>
              <a:xfrm>
                <a:off x="1313022" y="2782510"/>
                <a:ext cx="5102335" cy="4075490"/>
              </a:xfrm>
              <a:custGeom>
                <a:avLst/>
                <a:gdLst/>
                <a:ahLst/>
                <a:cxnLst/>
                <a:rect l="l" t="t" r="r" b="b"/>
                <a:pathLst>
                  <a:path w="7560410" h="6038877">
                    <a:moveTo>
                      <a:pt x="0" y="0"/>
                    </a:moveTo>
                    <a:lnTo>
                      <a:pt x="7560410" y="0"/>
                    </a:lnTo>
                    <a:lnTo>
                      <a:pt x="7560410" y="6038877"/>
                    </a:lnTo>
                    <a:lnTo>
                      <a:pt x="0" y="60388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AF9609CC-5426-868C-8E85-21DA0C64DB43}"/>
                  </a:ext>
                </a:extLst>
              </p:cNvPr>
              <p:cNvSpPr/>
              <p:nvPr/>
            </p:nvSpPr>
            <p:spPr>
              <a:xfrm>
                <a:off x="1394679" y="2714418"/>
                <a:ext cx="1084302" cy="1098955"/>
              </a:xfrm>
              <a:custGeom>
                <a:avLst/>
                <a:gdLst/>
                <a:ahLst/>
                <a:cxnLst/>
                <a:rect l="l" t="t" r="r" b="b"/>
                <a:pathLst>
                  <a:path w="1751787" h="1775460">
                    <a:moveTo>
                      <a:pt x="0" y="0"/>
                    </a:moveTo>
                    <a:lnTo>
                      <a:pt x="1751787" y="0"/>
                    </a:lnTo>
                    <a:lnTo>
                      <a:pt x="1751787" y="1775460"/>
                    </a:lnTo>
                    <a:lnTo>
                      <a:pt x="0" y="177546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7D76FC5-BBB5-5F17-948F-2CF043B5A696}"/>
                </a:ext>
              </a:extLst>
            </p:cNvPr>
            <p:cNvSpPr txBox="1"/>
            <p:nvPr/>
          </p:nvSpPr>
          <p:spPr>
            <a:xfrm>
              <a:off x="2157624" y="3340860"/>
              <a:ext cx="3472405" cy="2229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Thảo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liệt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kê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ra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những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việc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làm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giữ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gọn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gàng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ngăn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nắp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73AA043-C2BF-D187-E243-A20425B81733}"/>
              </a:ext>
            </a:extLst>
          </p:cNvPr>
          <p:cNvGrpSpPr/>
          <p:nvPr/>
        </p:nvGrpSpPr>
        <p:grpSpPr>
          <a:xfrm>
            <a:off x="7245752" y="2498686"/>
            <a:ext cx="4019279" cy="3921489"/>
            <a:chOff x="960208" y="2967335"/>
            <a:chExt cx="4019279" cy="3921489"/>
          </a:xfrm>
        </p:grpSpPr>
        <p:sp>
          <p:nvSpPr>
            <p:cNvPr id="2" name="Freeform 18">
              <a:extLst>
                <a:ext uri="{FF2B5EF4-FFF2-40B4-BE49-F238E27FC236}">
                  <a16:creationId xmlns:a16="http://schemas.microsoft.com/office/drawing/2014/main" id="{C26F3E1E-3F50-13B2-05ED-767284621AFC}"/>
                </a:ext>
              </a:extLst>
            </p:cNvPr>
            <p:cNvSpPr/>
            <p:nvPr/>
          </p:nvSpPr>
          <p:spPr>
            <a:xfrm>
              <a:off x="1606149" y="3561937"/>
              <a:ext cx="2363477" cy="3326887"/>
            </a:xfrm>
            <a:custGeom>
              <a:avLst/>
              <a:gdLst/>
              <a:ahLst/>
              <a:cxnLst/>
              <a:rect l="l" t="t" r="r" b="b"/>
              <a:pathLst>
                <a:path w="1486510" h="2092448">
                  <a:moveTo>
                    <a:pt x="0" y="0"/>
                  </a:moveTo>
                  <a:lnTo>
                    <a:pt x="1486510" y="0"/>
                  </a:lnTo>
                  <a:lnTo>
                    <a:pt x="1486510" y="2092448"/>
                  </a:lnTo>
                  <a:lnTo>
                    <a:pt x="0" y="2092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4F19EE-396D-0FB3-B72E-41163FBF5D5F}"/>
                </a:ext>
              </a:extLst>
            </p:cNvPr>
            <p:cNvSpPr txBox="1"/>
            <p:nvPr/>
          </p:nvSpPr>
          <p:spPr>
            <a:xfrm>
              <a:off x="960208" y="2967335"/>
              <a:ext cx="40192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latin typeface="UTM Avo" panose="02040603050506020204" pitchFamily="18" charset="0"/>
                </a:rPr>
                <a:t>Làm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việc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theo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nhóm</a:t>
              </a:r>
              <a:r>
                <a:rPr lang="en-US" sz="2400" b="1" dirty="0">
                  <a:latin typeface="UTM Avo" panose="02040603050506020204" pitchFamily="18" charset="0"/>
                </a:rPr>
                <a:t>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005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/>
          <p:cNvSpPr/>
          <p:nvPr/>
        </p:nvSpPr>
        <p:spPr>
          <a:xfrm>
            <a:off x="7407797" y="2637582"/>
            <a:ext cx="4784203" cy="448109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6C4281-5BAB-15D8-F828-F3782D495A67}"/>
              </a:ext>
            </a:extLst>
          </p:cNvPr>
          <p:cNvGrpSpPr/>
          <p:nvPr/>
        </p:nvGrpSpPr>
        <p:grpSpPr>
          <a:xfrm>
            <a:off x="6939235" y="2088914"/>
            <a:ext cx="3574993" cy="2789215"/>
            <a:chOff x="7662951" y="2349944"/>
            <a:chExt cx="3574993" cy="2789215"/>
          </a:xfrm>
        </p:grpSpPr>
        <p:sp>
          <p:nvSpPr>
            <p:cNvPr id="4" name="Freeform 39">
              <a:extLst>
                <a:ext uri="{FF2B5EF4-FFF2-40B4-BE49-F238E27FC236}">
                  <a16:creationId xmlns:a16="http://schemas.microsoft.com/office/drawing/2014/main" id="{CA4818C3-D86B-BF51-B2BA-D9215AA8B6F3}"/>
                </a:ext>
              </a:extLst>
            </p:cNvPr>
            <p:cNvSpPr/>
            <p:nvPr/>
          </p:nvSpPr>
          <p:spPr>
            <a:xfrm>
              <a:off x="7662951" y="3022465"/>
              <a:ext cx="3574993" cy="2116694"/>
            </a:xfrm>
            <a:custGeom>
              <a:avLst/>
              <a:gdLst/>
              <a:ahLst/>
              <a:cxnLst/>
              <a:rect l="l" t="t" r="r" b="b"/>
              <a:pathLst>
                <a:path w="3534042" h="2092448">
                  <a:moveTo>
                    <a:pt x="0" y="0"/>
                  </a:moveTo>
                  <a:lnTo>
                    <a:pt x="3534043" y="0"/>
                  </a:lnTo>
                  <a:lnTo>
                    <a:pt x="3534043" y="2092448"/>
                  </a:lnTo>
                  <a:lnTo>
                    <a:pt x="0" y="2092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E88C78-D37E-88B7-1178-963CB9D43D89}"/>
                </a:ext>
              </a:extLst>
            </p:cNvPr>
            <p:cNvSpPr txBox="1"/>
            <p:nvPr/>
          </p:nvSpPr>
          <p:spPr>
            <a:xfrm>
              <a:off x="7874549" y="2349944"/>
              <a:ext cx="28931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Làm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việc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endParaRPr lang="en-US"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8BFB0DD-E8FE-DB6F-B80B-51E2AF8D1031}"/>
              </a:ext>
            </a:extLst>
          </p:cNvPr>
          <p:cNvGrpSpPr/>
          <p:nvPr/>
        </p:nvGrpSpPr>
        <p:grpSpPr>
          <a:xfrm>
            <a:off x="1677772" y="1868567"/>
            <a:ext cx="4543306" cy="3689597"/>
            <a:chOff x="1342660" y="2349944"/>
            <a:chExt cx="5102335" cy="414358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C4DCFEE-5AC3-8F1C-5A75-249105D1E016}"/>
                </a:ext>
              </a:extLst>
            </p:cNvPr>
            <p:cNvGrpSpPr/>
            <p:nvPr/>
          </p:nvGrpSpPr>
          <p:grpSpPr>
            <a:xfrm>
              <a:off x="1342660" y="2349944"/>
              <a:ext cx="5102335" cy="4143582"/>
              <a:chOff x="1313022" y="2714418"/>
              <a:chExt cx="5102335" cy="4143582"/>
            </a:xfrm>
          </p:grpSpPr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9B78D7AB-014E-E631-441A-A7BF6BD41DFD}"/>
                  </a:ext>
                </a:extLst>
              </p:cNvPr>
              <p:cNvSpPr/>
              <p:nvPr/>
            </p:nvSpPr>
            <p:spPr>
              <a:xfrm>
                <a:off x="1313022" y="2782510"/>
                <a:ext cx="5102335" cy="4075490"/>
              </a:xfrm>
              <a:custGeom>
                <a:avLst/>
                <a:gdLst/>
                <a:ahLst/>
                <a:cxnLst/>
                <a:rect l="l" t="t" r="r" b="b"/>
                <a:pathLst>
                  <a:path w="7560410" h="6038877">
                    <a:moveTo>
                      <a:pt x="0" y="0"/>
                    </a:moveTo>
                    <a:lnTo>
                      <a:pt x="7560410" y="0"/>
                    </a:lnTo>
                    <a:lnTo>
                      <a:pt x="7560410" y="6038877"/>
                    </a:lnTo>
                    <a:lnTo>
                      <a:pt x="0" y="60388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69B15CAD-F3AE-5DD8-96D6-FC895B1B4446}"/>
                  </a:ext>
                </a:extLst>
              </p:cNvPr>
              <p:cNvSpPr/>
              <p:nvPr/>
            </p:nvSpPr>
            <p:spPr>
              <a:xfrm>
                <a:off x="1394679" y="2714418"/>
                <a:ext cx="846173" cy="857607"/>
              </a:xfrm>
              <a:custGeom>
                <a:avLst/>
                <a:gdLst/>
                <a:ahLst/>
                <a:cxnLst/>
                <a:rect l="l" t="t" r="r" b="b"/>
                <a:pathLst>
                  <a:path w="1751787" h="1775460">
                    <a:moveTo>
                      <a:pt x="0" y="0"/>
                    </a:moveTo>
                    <a:lnTo>
                      <a:pt x="1751787" y="0"/>
                    </a:lnTo>
                    <a:lnTo>
                      <a:pt x="1751787" y="1775460"/>
                    </a:lnTo>
                    <a:lnTo>
                      <a:pt x="0" y="177546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2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C3386E-B4AB-F10A-F9B2-658EBEB5A000}"/>
                </a:ext>
              </a:extLst>
            </p:cNvPr>
            <p:cNvSpPr txBox="1"/>
            <p:nvPr/>
          </p:nvSpPr>
          <p:spPr>
            <a:xfrm>
              <a:off x="1982953" y="3207551"/>
              <a:ext cx="3662548" cy="3126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Gấp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chăn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màn</a:t>
              </a:r>
              <a:r>
                <a:rPr lang="en-US" sz="2400" dirty="0">
                  <a:latin typeface="UTM Avo" panose="02040603050506020204" pitchFamily="18" charset="0"/>
                </a:rPr>
                <a:t>; </a:t>
              </a:r>
              <a:r>
                <a:rPr lang="en-US" sz="2400" dirty="0" err="1">
                  <a:latin typeface="UTM Avo" panose="02040603050506020204" pitchFamily="18" charset="0"/>
                </a:rPr>
                <a:t>cất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đặt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đúng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chỗ</a:t>
              </a:r>
              <a:r>
                <a:rPr lang="en-US" sz="2400" dirty="0">
                  <a:latin typeface="UTM Avo" panose="02040603050506020204" pitchFamily="18" charset="0"/>
                </a:rPr>
                <a:t>; </a:t>
              </a:r>
              <a:r>
                <a:rPr lang="en-US" sz="2400" dirty="0" err="1">
                  <a:latin typeface="UTM Avo" panose="02040603050506020204" pitchFamily="18" charset="0"/>
                </a:rPr>
                <a:t>sắp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xếp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sách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vở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gọn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gàng</a:t>
              </a:r>
              <a:r>
                <a:rPr lang="en-US" sz="2400" dirty="0">
                  <a:latin typeface="UTM Avo" panose="02040603050506020204" pitchFamily="18" charset="0"/>
                </a:rPr>
                <a:t>,...</a:t>
              </a:r>
            </a:p>
            <a:p>
              <a:pPr algn="just">
                <a:lnSpc>
                  <a:spcPct val="150000"/>
                </a:lnSpc>
              </a:pPr>
              <a:endParaRPr lang="en-US"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6897021-5AB0-7BBE-7994-FC5E26BDC82F}"/>
              </a:ext>
            </a:extLst>
          </p:cNvPr>
          <p:cNvGrpSpPr/>
          <p:nvPr/>
        </p:nvGrpSpPr>
        <p:grpSpPr>
          <a:xfrm>
            <a:off x="1016859" y="5405034"/>
            <a:ext cx="10158282" cy="1186737"/>
            <a:chOff x="1104694" y="5447414"/>
            <a:chExt cx="10158282" cy="118673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9742559-CED7-5545-39AF-82F97F2BF36E}"/>
                </a:ext>
              </a:extLst>
            </p:cNvPr>
            <p:cNvSpPr/>
            <p:nvPr/>
          </p:nvSpPr>
          <p:spPr>
            <a:xfrm>
              <a:off x="1307940" y="5713380"/>
              <a:ext cx="9955036" cy="92077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latin typeface="UTM Avo" panose="02040603050506020204" pitchFamily="18" charset="0"/>
                </a:rPr>
                <a:t>“</a:t>
              </a:r>
              <a:r>
                <a:rPr lang="en-US" sz="2400" dirty="0" err="1">
                  <a:latin typeface="UTM Avo" panose="02040603050506020204" pitchFamily="18" charset="0"/>
                </a:rPr>
                <a:t>Chúng</a:t>
              </a:r>
              <a:r>
                <a:rPr lang="en-US" sz="2400" dirty="0">
                  <a:latin typeface="UTM Avo" panose="02040603050506020204" pitchFamily="18" charset="0"/>
                </a:rPr>
                <a:t> ta </a:t>
              </a:r>
              <a:r>
                <a:rPr lang="en-US" sz="2400" dirty="0" err="1">
                  <a:latin typeface="UTM Avo" panose="02040603050506020204" pitchFamily="18" charset="0"/>
                </a:rPr>
                <a:t>nhớ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giữ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gọn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gàng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ngăn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nắp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mỗi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ngày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nhé</a:t>
              </a:r>
              <a:r>
                <a:rPr lang="en-US" sz="2400" dirty="0">
                  <a:latin typeface="UTM Avo" panose="02040603050506020204" pitchFamily="18" charset="0"/>
                </a:rPr>
                <a:t>!”</a:t>
              </a: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01750A93-04DA-5FD6-32F4-2EA2BB7BD158}"/>
                </a:ext>
              </a:extLst>
            </p:cNvPr>
            <p:cNvSpPr/>
            <p:nvPr/>
          </p:nvSpPr>
          <p:spPr>
            <a:xfrm>
              <a:off x="1104694" y="5447414"/>
              <a:ext cx="677594" cy="1186737"/>
            </a:xfrm>
            <a:custGeom>
              <a:avLst/>
              <a:gdLst/>
              <a:ahLst/>
              <a:cxnLst/>
              <a:rect l="l" t="t" r="r" b="b"/>
              <a:pathLst>
                <a:path w="4698873" h="8229600">
                  <a:moveTo>
                    <a:pt x="0" y="0"/>
                  </a:moveTo>
                  <a:lnTo>
                    <a:pt x="4698873" y="0"/>
                  </a:lnTo>
                  <a:lnTo>
                    <a:pt x="4698873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47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nk rectangular sign with black text&#10;&#10;Description automatically generated">
            <a:extLst>
              <a:ext uri="{FF2B5EF4-FFF2-40B4-BE49-F238E27FC236}">
                <a16:creationId xmlns:a16="http://schemas.microsoft.com/office/drawing/2014/main" id="{169BDB6A-2760-8CE6-C0AA-1449848E8C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80" t="21451" r="7626" b="25789"/>
          <a:stretch/>
        </p:blipFill>
        <p:spPr>
          <a:xfrm>
            <a:off x="945266" y="2849282"/>
            <a:ext cx="10301468" cy="17593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"/>
          <p:cNvSpPr/>
          <p:nvPr/>
        </p:nvSpPr>
        <p:spPr>
          <a:xfrm>
            <a:off x="1063336" y="2438400"/>
            <a:ext cx="10287000" cy="2035629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37" name="Google Shape;337;p10" descr="Cartoon bee with point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36" y="4474029"/>
            <a:ext cx="2057400" cy="23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0"/>
          <p:cNvSpPr txBox="1"/>
          <p:nvPr/>
        </p:nvSpPr>
        <p:spPr>
          <a:xfrm>
            <a:off x="1596736" y="2591078"/>
            <a:ext cx="9220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ngày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hôm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nay.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685800" indent="-685800" algn="just">
              <a:lnSpc>
                <a:spcPct val="150000"/>
              </a:lnSpc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3. An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toàn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khi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ở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339" name="Google Shape;339;p10"/>
          <p:cNvSpPr txBox="1"/>
          <p:nvPr/>
        </p:nvSpPr>
        <p:spPr>
          <a:xfrm>
            <a:off x="1485900" y="1178976"/>
            <a:ext cx="9220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7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976</Words>
  <Application>Microsoft Office PowerPoint</Application>
  <PresentationFormat>Widescreen</PresentationFormat>
  <Paragraphs>79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UTM Avo</vt:lpstr>
      <vt:lpstr>Wingdings</vt:lpstr>
      <vt:lpstr>Arial</vt:lpstr>
      <vt:lpstr>Calibri</vt:lpstr>
      <vt:lpstr>Noto Sans Symbols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42</cp:revision>
  <dcterms:created xsi:type="dcterms:W3CDTF">2023-04-10T09:01:57Z</dcterms:created>
  <dcterms:modified xsi:type="dcterms:W3CDTF">2025-03-18T03:27:14Z</dcterms:modified>
</cp:coreProperties>
</file>