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sldIdLst>
    <p:sldId id="256" r:id="rId4"/>
    <p:sldId id="257" r:id="rId5"/>
    <p:sldId id="260" r:id="rId6"/>
    <p:sldId id="264" r:id="rId7"/>
    <p:sldId id="265" r:id="rId8"/>
    <p:sldId id="278" r:id="rId9"/>
    <p:sldId id="273" r:id="rId10"/>
    <p:sldId id="279" r:id="rId11"/>
    <p:sldId id="274" r:id="rId12"/>
    <p:sldId id="275" r:id="rId13"/>
    <p:sldId id="276" r:id="rId14"/>
    <p:sldId id="280" r:id="rId15"/>
    <p:sldId id="269" r:id="rId16"/>
    <p:sldId id="270" r:id="rId17"/>
    <p:sldId id="271" r:id="rId18"/>
  </p:sldIdLst>
  <p:sldSz cx="12192000" cy="6858000"/>
  <p:notesSz cx="6858000" cy="9144000"/>
  <p:embeddedFontLs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gU9sW5JEQasbQT1vkeoSh7M+eM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customschemas.google.com/relationships/presentationmetadata" Target="meta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28b03ef5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g328b03ef5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8ABC0834-7529-E46F-86C2-D66AA0B83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684C2FD5-122C-7482-DD8B-370B5E48C0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B10FA4C7-0B38-4D26-D016-A033A8A8DB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351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D3E1311C-DA9D-E18F-C60F-27497311F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B47654A6-427F-813C-D9D8-3F0D0417EB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FBF01874-8EE3-6997-1BF4-1FEE828FFD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6679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657E69C9-0169-0BE2-4DF7-4E08B9FDD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7804C2C1-06BE-0E6C-2520-84500CC852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13D331BA-BA1D-0850-3C42-9E8AA7C4B4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26841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225F2DA3-BC62-B348-7270-FFA4F7DBC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37B31ABF-740F-C5B6-087C-5BDE19AE6D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0790CE4D-F008-0C8E-6933-C4B06B1478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7589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9DDF1244-12C5-38CE-0C9E-269C44A98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5A5328DA-47E8-4A52-83AD-C05F3B96B5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1E3BABAC-4819-7946-B746-19405F6BD2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7151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CED4E630-914F-BC85-C964-FB0A02C08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66B48EBF-6B74-9FDB-80E9-0876694FE7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9BFAB307-F772-C2E4-87E3-1F2981AB69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8872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5C99EC11-9DF9-E200-29D3-5F72A7C37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0344AA32-966B-EB7A-F6DD-CCB81B6C72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72787801-C89E-4FD8-D588-65E6C76475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1903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https://www.youtube.com/@hoc1biet10</a:t>
            </a:r>
            <a:endParaRPr/>
          </a:p>
        </p:txBody>
      </p:sp>
      <p:sp>
        <p:nvSpPr>
          <p:cNvPr id="343" name="Google Shape;343;p4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" name="Google Shape;9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1" name="Google Shape;121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3" name="Google Shape;133;p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4" name="Google Shape;13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6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6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1" name="Google Shape;14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6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6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6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9" name="Google Shape;16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6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6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4" name="Google Shape;194;p6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6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6" name="Google Shape;196;p6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6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8" name="Google Shape;208;p6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9" name="Google Shape;209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6" name="Google Shape;216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7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7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www.9slide.vn</a:t>
            </a:r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2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2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9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s://www.youtube.com/watch?v=GrDztnko6BY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hyperlink" Target="https://www.youtube.com/watch?v=EEEcSGbPqt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7;p1">
            <a:extLst>
              <a:ext uri="{FF2B5EF4-FFF2-40B4-BE49-F238E27FC236}">
                <a16:creationId xmlns:a16="http://schemas.microsoft.com/office/drawing/2014/main" id="{3FE3AA8E-0829-7292-0A68-FBBCC74216D8}"/>
              </a:ext>
            </a:extLst>
          </p:cNvPr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TNXH</a:t>
            </a:r>
            <a:r>
              <a:rPr lang="en-US" sz="3600">
                <a:solidFill>
                  <a:schemeClr val="lt1"/>
                </a:solidFill>
                <a:latin typeface="UTM Avo" panose="02040603050506020204" pitchFamily="18"/>
              </a:rPr>
              <a:t> 1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E587A4-BDD2-481F-AD8D-3A76782740C2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1: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Gia đình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3D7A307-95A9-EE55-88E8-D49A49F19B3D}"/>
              </a:ext>
            </a:extLst>
          </p:cNvPr>
          <p:cNvSpPr txBox="1">
            <a:spLocks/>
          </p:cNvSpPr>
          <p:nvPr/>
        </p:nvSpPr>
        <p:spPr>
          <a:xfrm>
            <a:off x="580535" y="3559900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đánh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giá</a:t>
            </a:r>
            <a:endParaRPr lang="en-US" sz="60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"/>
          <p:cNvGrpSpPr/>
          <p:nvPr/>
        </p:nvGrpSpPr>
        <p:grpSpPr>
          <a:xfrm>
            <a:off x="4727728" y="2895600"/>
            <a:ext cx="2736543" cy="1628049"/>
            <a:chOff x="309542" y="967667"/>
            <a:chExt cx="2878585" cy="1628049"/>
          </a:xfrm>
        </p:grpSpPr>
        <p:pic>
          <p:nvPicPr>
            <p:cNvPr id="243" name="Google Shape;243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29069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"/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28b03ef5e3_0_0"/>
          <p:cNvSpPr/>
          <p:nvPr/>
        </p:nvSpPr>
        <p:spPr>
          <a:xfrm>
            <a:off x="8531057" y="3764391"/>
            <a:ext cx="3660900" cy="30936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 descr="A group of people playing instruments and singing&#10;&#10;AI-generated content may be incorrect.">
            <a:extLst>
              <a:ext uri="{FF2B5EF4-FFF2-40B4-BE49-F238E27FC236}">
                <a16:creationId xmlns:a16="http://schemas.microsoft.com/office/drawing/2014/main" id="{FFCEF3C8-B7C5-7C0F-8DD8-70FF4CF76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605" y="2780909"/>
            <a:ext cx="6911532" cy="4604008"/>
          </a:xfrm>
          <a:prstGeom prst="rect">
            <a:avLst/>
          </a:prstGeom>
        </p:spPr>
      </p:pic>
      <p:pic>
        <p:nvPicPr>
          <p:cNvPr id="6" name="GiaDinhNhoHanhPhucTo-BaoAn-3356423">
            <a:hlinkClick r:id="" action="ppaction://media"/>
            <a:extLst>
              <a:ext uri="{FF2B5EF4-FFF2-40B4-BE49-F238E27FC236}">
                <a16:creationId xmlns:a16="http://schemas.microsoft.com/office/drawing/2014/main" id="{7F7E2D1E-4A80-A953-7686-C0216700AD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86268" y="2696044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582E49-C7EF-EA3C-752F-32F09BB9EE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9096" y="3474317"/>
            <a:ext cx="3383683" cy="33836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B849DF-2BFB-990A-58A7-ED7C999FD983}"/>
              </a:ext>
            </a:extLst>
          </p:cNvPr>
          <p:cNvSpPr txBox="1"/>
          <p:nvPr/>
        </p:nvSpPr>
        <p:spPr>
          <a:xfrm>
            <a:off x="2138088" y="1586688"/>
            <a:ext cx="791582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Lắng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nghe</a:t>
            </a:r>
            <a:r>
              <a:rPr lang="en-US" sz="2400" b="1" dirty="0">
                <a:latin typeface="UTM Avo" panose="02040603050506020204" pitchFamily="18" charset="0"/>
              </a:rPr>
              <a:t> ca </a:t>
            </a:r>
            <a:r>
              <a:rPr lang="en-US" sz="2400" b="1" dirty="0" err="1">
                <a:latin typeface="UTM Avo" panose="02040603050506020204" pitchFamily="18" charset="0"/>
              </a:rPr>
              <a:t>khúc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</a:rPr>
              <a:t>“Gia </a:t>
            </a:r>
            <a:r>
              <a:rPr lang="en-US" sz="2400" b="1" dirty="0" err="1">
                <a:latin typeface="UTM Avo" panose="02040603050506020204" pitchFamily="18" charset="0"/>
              </a:rPr>
              <a:t>đình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nhỏ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hạnh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phúc</a:t>
            </a:r>
            <a:r>
              <a:rPr lang="en-US" sz="2400" b="1" dirty="0">
                <a:latin typeface="UTM Avo" panose="02040603050506020204" pitchFamily="18" charset="0"/>
              </a:rPr>
              <a:t> to”.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774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67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3EC71BE6-6BDB-283E-135E-27463CCF6D4D}"/>
              </a:ext>
            </a:extLst>
          </p:cNvPr>
          <p:cNvGrpSpPr/>
          <p:nvPr/>
        </p:nvGrpSpPr>
        <p:grpSpPr>
          <a:xfrm>
            <a:off x="4727728" y="2895600"/>
            <a:ext cx="2736543" cy="1628049"/>
            <a:chOff x="309542" y="967667"/>
            <a:chExt cx="2878585" cy="1628049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7FFEB079-A207-6FC8-174B-B2E6336AE3C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29069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CACE8F5C-B1D9-8C45-BAEC-1BD16DACD96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/>
          <p:cNvSpPr/>
          <p:nvPr/>
        </p:nvSpPr>
        <p:spPr>
          <a:xfrm>
            <a:off x="7373073" y="2344381"/>
            <a:ext cx="4818928" cy="451362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7"/>
          <p:cNvSpPr txBox="1"/>
          <p:nvPr/>
        </p:nvSpPr>
        <p:spPr>
          <a:xfrm>
            <a:off x="1066800" y="1783552"/>
            <a:ext cx="10058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1. </a:t>
            </a:r>
            <a:r>
              <a:rPr lang="en-US" sz="2400" b="1" dirty="0">
                <a:latin typeface="UTM Avo" panose="02040603050506020204" pitchFamily="18" charset="0"/>
              </a:rPr>
              <a:t>Em </a:t>
            </a:r>
            <a:r>
              <a:rPr lang="en-US" sz="2400" b="1" dirty="0" err="1">
                <a:latin typeface="UTM Avo" panose="02040603050506020204" pitchFamily="18" charset="0"/>
              </a:rPr>
              <a:t>đã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được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gì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chủ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đề</a:t>
            </a:r>
            <a:r>
              <a:rPr lang="en-US" sz="2400" b="1" dirty="0">
                <a:latin typeface="UTM Avo" panose="02040603050506020204" pitchFamily="18" charset="0"/>
              </a:rPr>
              <a:t> Gia </a:t>
            </a:r>
            <a:r>
              <a:rPr lang="en-US" sz="2400" b="1" dirty="0" err="1">
                <a:latin typeface="UTM Avo" panose="02040603050506020204" pitchFamily="18" charset="0"/>
              </a:rPr>
              <a:t>đình</a:t>
            </a:r>
            <a:r>
              <a:rPr lang="en-US" sz="2400" b="1" dirty="0">
                <a:latin typeface="UTM Avo" panose="02040603050506020204" pitchFamily="18" charset="0"/>
              </a:rPr>
              <a:t>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C0F846-3A20-73F7-7229-9AA3E8EA614B}"/>
              </a:ext>
            </a:extLst>
          </p:cNvPr>
          <p:cNvGrpSpPr/>
          <p:nvPr/>
        </p:nvGrpSpPr>
        <p:grpSpPr>
          <a:xfrm>
            <a:off x="1838227" y="2425866"/>
            <a:ext cx="7785533" cy="1657160"/>
            <a:chOff x="2492786" y="1637737"/>
            <a:chExt cx="7785533" cy="165716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097520A-456F-05BB-1E6F-5EE03605B271}"/>
                </a:ext>
              </a:extLst>
            </p:cNvPr>
            <p:cNvSpPr/>
            <p:nvPr/>
          </p:nvSpPr>
          <p:spPr>
            <a:xfrm>
              <a:off x="3483014" y="2283188"/>
              <a:ext cx="6795305" cy="690552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Giới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thiệu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gia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</a:p>
          </p:txBody>
        </p:sp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1D4FE497-12C9-071D-B179-D0B953B168BE}"/>
                </a:ext>
              </a:extLst>
            </p:cNvPr>
            <p:cNvSpPr/>
            <p:nvPr/>
          </p:nvSpPr>
          <p:spPr>
            <a:xfrm>
              <a:off x="2492786" y="1637737"/>
              <a:ext cx="1602954" cy="1657160"/>
            </a:xfrm>
            <a:custGeom>
              <a:avLst/>
              <a:gdLst/>
              <a:ahLst/>
              <a:cxnLst/>
              <a:rect l="l" t="t" r="r" b="b"/>
              <a:pathLst>
                <a:path w="5657587" h="6183155">
                  <a:moveTo>
                    <a:pt x="0" y="0"/>
                  </a:moveTo>
                  <a:lnTo>
                    <a:pt x="5657586" y="0"/>
                  </a:lnTo>
                  <a:lnTo>
                    <a:pt x="5657586" y="6183155"/>
                  </a:lnTo>
                  <a:lnTo>
                    <a:pt x="0" y="6183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2B5A0AC-054A-D163-ACE3-DA2E0B1616B9}"/>
              </a:ext>
            </a:extLst>
          </p:cNvPr>
          <p:cNvSpPr txBox="1"/>
          <p:nvPr/>
        </p:nvSpPr>
        <p:spPr>
          <a:xfrm>
            <a:off x="3014347" y="4404183"/>
            <a:ext cx="6163306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Làm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việc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 6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24 (SGK).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FAB678BA-140C-DD0E-24D9-2CD9A8FFB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659074BD-859C-29CE-D5FF-44159DD00DA3}"/>
              </a:ext>
            </a:extLst>
          </p:cNvPr>
          <p:cNvSpPr/>
          <p:nvPr/>
        </p:nvSpPr>
        <p:spPr>
          <a:xfrm>
            <a:off x="7373073" y="2344381"/>
            <a:ext cx="4818928" cy="451362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Picture 11" descr="A diagram of a house with pictures of people and a bedroom&#10;&#10;Description automatically generated">
            <a:extLst>
              <a:ext uri="{FF2B5EF4-FFF2-40B4-BE49-F238E27FC236}">
                <a16:creationId xmlns:a16="http://schemas.microsoft.com/office/drawing/2014/main" id="{36A4645E-9C29-FC7C-EE59-7F70BE84CC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27" t="21954" r="3468" b="7510"/>
          <a:stretch/>
        </p:blipFill>
        <p:spPr>
          <a:xfrm>
            <a:off x="2030004" y="1884866"/>
            <a:ext cx="8131991" cy="459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9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26B88C97-D377-E7CA-C62F-E57198DBD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C7DE0314-DC24-6FB5-23AF-C1771A53E3ED}"/>
              </a:ext>
            </a:extLst>
          </p:cNvPr>
          <p:cNvSpPr/>
          <p:nvPr/>
        </p:nvSpPr>
        <p:spPr>
          <a:xfrm>
            <a:off x="7373073" y="2344381"/>
            <a:ext cx="4818928" cy="451362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7E78D0-EB24-30AF-1521-52937F4C84BC}"/>
              </a:ext>
            </a:extLst>
          </p:cNvPr>
          <p:cNvGrpSpPr/>
          <p:nvPr/>
        </p:nvGrpSpPr>
        <p:grpSpPr>
          <a:xfrm>
            <a:off x="1704645" y="1727356"/>
            <a:ext cx="8477552" cy="1531332"/>
            <a:chOff x="2891732" y="1947192"/>
            <a:chExt cx="7068126" cy="153133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025D060-5DFB-5F6F-5760-FB4CD227EDA5}"/>
                </a:ext>
              </a:extLst>
            </p:cNvPr>
            <p:cNvSpPr/>
            <p:nvPr/>
          </p:nvSpPr>
          <p:spPr>
            <a:xfrm>
              <a:off x="3483014" y="2283188"/>
              <a:ext cx="6476844" cy="106111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spcAft>
                  <a:spcPts val="1200"/>
                </a:spcAft>
              </a:pPr>
              <a:r>
                <a:rPr lang="en-US" sz="2400" dirty="0" err="1">
                  <a:latin typeface="UTM Avo" panose="02040603050506020204" pitchFamily="18" charset="0"/>
                </a:rPr>
                <a:t>Xác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định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dùng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mỗi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phòng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</a:p>
            <a:p>
              <a:pPr algn="ctr">
                <a:spcAft>
                  <a:spcPts val="1200"/>
                </a:spcAft>
              </a:pP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dùng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có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gây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nguy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hiểm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khi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21D9C8C1-7C7E-4F49-AC60-7B6D718A873F}"/>
                </a:ext>
              </a:extLst>
            </p:cNvPr>
            <p:cNvSpPr/>
            <p:nvPr/>
          </p:nvSpPr>
          <p:spPr>
            <a:xfrm>
              <a:off x="2891732" y="1947192"/>
              <a:ext cx="1182563" cy="1531332"/>
            </a:xfrm>
            <a:custGeom>
              <a:avLst/>
              <a:gdLst/>
              <a:ahLst/>
              <a:cxnLst/>
              <a:rect l="l" t="t" r="r" b="b"/>
              <a:pathLst>
                <a:path w="5657587" h="6183155">
                  <a:moveTo>
                    <a:pt x="0" y="0"/>
                  </a:moveTo>
                  <a:lnTo>
                    <a:pt x="5657586" y="0"/>
                  </a:lnTo>
                  <a:lnTo>
                    <a:pt x="5657586" y="6183155"/>
                  </a:lnTo>
                  <a:lnTo>
                    <a:pt x="0" y="6183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75CE2F8-9E30-28CA-68D8-B58CFDCABDD6}"/>
              </a:ext>
            </a:extLst>
          </p:cNvPr>
          <p:cNvSpPr txBox="1"/>
          <p:nvPr/>
        </p:nvSpPr>
        <p:spPr>
          <a:xfrm>
            <a:off x="1560444" y="3599312"/>
            <a:ext cx="8827895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25 (SGK), </a:t>
            </a:r>
            <a:r>
              <a:rPr lang="en-US" sz="2400" dirty="0" err="1">
                <a:latin typeface="UTM Avo" panose="02040603050506020204" pitchFamily="18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phù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r>
              <a:rPr lang="en-US" sz="2400" dirty="0" err="1">
                <a:latin typeface="UTM Avo" panose="02040603050506020204" pitchFamily="18" charset="0"/>
              </a:rPr>
              <a:t>Vì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sao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UTM Avo" panose="02040603050506020204" pitchFamily="18" charset="0"/>
              </a:rPr>
              <a:t>Trong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gây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tay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bỏng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điện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giật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504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2102FFA4-E4EE-D4FE-17F8-65A6A3D04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A933429C-E725-403C-B53A-6C5C906419C9}"/>
              </a:ext>
            </a:extLst>
          </p:cNvPr>
          <p:cNvSpPr/>
          <p:nvPr/>
        </p:nvSpPr>
        <p:spPr>
          <a:xfrm>
            <a:off x="7373073" y="2344381"/>
            <a:ext cx="4818928" cy="451362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Picture 15" descr="A group of objects on a white background&#10;&#10;Description automatically generated">
            <a:extLst>
              <a:ext uri="{FF2B5EF4-FFF2-40B4-BE49-F238E27FC236}">
                <a16:creationId xmlns:a16="http://schemas.microsoft.com/office/drawing/2014/main" id="{33A70448-F086-1BC8-6C74-6ECFC91BED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380" t="31055" r="8741" b="8078"/>
          <a:stretch/>
        </p:blipFill>
        <p:spPr>
          <a:xfrm>
            <a:off x="1920508" y="1970081"/>
            <a:ext cx="8350984" cy="470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8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C7B36781-74CD-10EE-89BA-BBB966351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58490D9D-B2DF-5EFF-6E91-766AB5C1E012}"/>
              </a:ext>
            </a:extLst>
          </p:cNvPr>
          <p:cNvSpPr/>
          <p:nvPr/>
        </p:nvSpPr>
        <p:spPr>
          <a:xfrm>
            <a:off x="7373073" y="2344381"/>
            <a:ext cx="4818928" cy="451362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5012B9-D617-40A0-F02C-B39B0CFE6A39}"/>
              </a:ext>
            </a:extLst>
          </p:cNvPr>
          <p:cNvSpPr txBox="1"/>
          <p:nvPr/>
        </p:nvSpPr>
        <p:spPr>
          <a:xfrm>
            <a:off x="2430924" y="4076378"/>
            <a:ext cx="733015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</a:rPr>
              <a:t>Kể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thêm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ngủ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bếp</a:t>
            </a:r>
            <a:r>
              <a:rPr lang="en-US" sz="2400" dirty="0">
                <a:latin typeface="UTM Avo" panose="02040603050506020204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</a:rPr>
              <a:t>Kể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thêm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gây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tay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bỏng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điện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giật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580520-9A07-F36C-20B9-E1E1AF103064}"/>
              </a:ext>
            </a:extLst>
          </p:cNvPr>
          <p:cNvGrpSpPr/>
          <p:nvPr/>
        </p:nvGrpSpPr>
        <p:grpSpPr>
          <a:xfrm>
            <a:off x="3046071" y="1814868"/>
            <a:ext cx="6099858" cy="2063888"/>
            <a:chOff x="3593461" y="797579"/>
            <a:chExt cx="6099858" cy="2063888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916C7647-8EEB-4A8F-DD8F-F6A34EB7B57E}"/>
                </a:ext>
              </a:extLst>
            </p:cNvPr>
            <p:cNvSpPr/>
            <p:nvPr/>
          </p:nvSpPr>
          <p:spPr>
            <a:xfrm>
              <a:off x="4663642" y="797579"/>
              <a:ext cx="3959497" cy="2063888"/>
            </a:xfrm>
            <a:custGeom>
              <a:avLst/>
              <a:gdLst/>
              <a:ahLst/>
              <a:cxnLst/>
              <a:rect l="l" t="t" r="r" b="b"/>
              <a:pathLst>
                <a:path w="16275914" h="8483820">
                  <a:moveTo>
                    <a:pt x="0" y="0"/>
                  </a:moveTo>
                  <a:lnTo>
                    <a:pt x="16275914" y="0"/>
                  </a:lnTo>
                  <a:lnTo>
                    <a:pt x="16275914" y="8483820"/>
                  </a:lnTo>
                  <a:lnTo>
                    <a:pt x="0" y="8483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B0F1333-00EF-81AD-5BBB-9125397839E1}"/>
                </a:ext>
              </a:extLst>
            </p:cNvPr>
            <p:cNvSpPr txBox="1"/>
            <p:nvPr/>
          </p:nvSpPr>
          <p:spPr>
            <a:xfrm>
              <a:off x="3593461" y="1882716"/>
              <a:ext cx="609985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Làm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việc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endParaRPr lang="en-US" sz="24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2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6CE93CB5-8A59-FABD-878A-B8C3368FA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8CA31E51-B0FB-8CC4-B18C-E1CC78DC9467}"/>
              </a:ext>
            </a:extLst>
          </p:cNvPr>
          <p:cNvSpPr/>
          <p:nvPr/>
        </p:nvSpPr>
        <p:spPr>
          <a:xfrm>
            <a:off x="7950360" y="3143034"/>
            <a:ext cx="4818928" cy="451362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97;p7">
            <a:extLst>
              <a:ext uri="{FF2B5EF4-FFF2-40B4-BE49-F238E27FC236}">
                <a16:creationId xmlns:a16="http://schemas.microsoft.com/office/drawing/2014/main" id="{A6D7788A-4B8F-A0D0-F969-87F6A805560F}"/>
              </a:ext>
            </a:extLst>
          </p:cNvPr>
          <p:cNvSpPr txBox="1"/>
          <p:nvPr/>
        </p:nvSpPr>
        <p:spPr>
          <a:xfrm>
            <a:off x="483243" y="1617270"/>
            <a:ext cx="1122551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2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1" dirty="0">
                <a:latin typeface="UTM Avo" panose="02040603050506020204" pitchFamily="18" charset="0"/>
              </a:rPr>
              <a:t>Em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hiện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sự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quan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tâm</a:t>
            </a:r>
            <a:r>
              <a:rPr lang="en-US" sz="2400" b="1" dirty="0">
                <a:latin typeface="UTM Avo" panose="02040603050506020204" pitchFamily="18" charset="0"/>
              </a:rPr>
              <a:t>, chia </a:t>
            </a:r>
            <a:r>
              <a:rPr lang="en-US" sz="2400" b="1" dirty="0" err="1">
                <a:latin typeface="UTM Avo" panose="02040603050506020204" pitchFamily="18" charset="0"/>
              </a:rPr>
              <a:t>sẻ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công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việc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nhà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như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thế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nào</a:t>
            </a:r>
            <a:r>
              <a:rPr lang="en-US" sz="2400" b="1" dirty="0">
                <a:latin typeface="UTM Avo" panose="02040603050506020204" pitchFamily="18" charset="0"/>
              </a:rPr>
              <a:t>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8A6984-71FE-24A3-8956-CAA14B2AB4E6}"/>
              </a:ext>
            </a:extLst>
          </p:cNvPr>
          <p:cNvGrpSpPr/>
          <p:nvPr/>
        </p:nvGrpSpPr>
        <p:grpSpPr>
          <a:xfrm>
            <a:off x="4090428" y="2156377"/>
            <a:ext cx="3787368" cy="909173"/>
            <a:chOff x="2104146" y="1513674"/>
            <a:chExt cx="3787368" cy="90917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5390B4D-2440-C8CB-8F41-D14818B19AF4}"/>
                </a:ext>
              </a:extLst>
            </p:cNvPr>
            <p:cNvSpPr/>
            <p:nvPr/>
          </p:nvSpPr>
          <p:spPr>
            <a:xfrm>
              <a:off x="2413833" y="1624216"/>
              <a:ext cx="3477681" cy="688091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Xử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huống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E2927F8-37F9-67CF-7503-ABDACD6F3836}"/>
                </a:ext>
              </a:extLst>
            </p:cNvPr>
            <p:cNvSpPr/>
            <p:nvPr/>
          </p:nvSpPr>
          <p:spPr>
            <a:xfrm>
              <a:off x="2104146" y="1513674"/>
              <a:ext cx="619374" cy="909173"/>
            </a:xfrm>
            <a:custGeom>
              <a:avLst/>
              <a:gdLst/>
              <a:ahLst/>
              <a:cxnLst/>
              <a:rect l="l" t="t" r="r" b="b"/>
              <a:pathLst>
                <a:path w="2831353" h="4156114">
                  <a:moveTo>
                    <a:pt x="0" y="0"/>
                  </a:moveTo>
                  <a:lnTo>
                    <a:pt x="2831353" y="0"/>
                  </a:lnTo>
                  <a:lnTo>
                    <a:pt x="2831353" y="4156114"/>
                  </a:lnTo>
                  <a:lnTo>
                    <a:pt x="0" y="4156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042F1FF-1DF8-0C0D-7336-44355ED88426}"/>
              </a:ext>
            </a:extLst>
          </p:cNvPr>
          <p:cNvGrpSpPr/>
          <p:nvPr/>
        </p:nvGrpSpPr>
        <p:grpSpPr>
          <a:xfrm>
            <a:off x="116900" y="3273169"/>
            <a:ext cx="5727717" cy="3193169"/>
            <a:chOff x="727907" y="3731730"/>
            <a:chExt cx="5727717" cy="3193169"/>
          </a:xfrm>
        </p:grpSpPr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48598155-8142-1206-27D0-AE4D175250F5}"/>
                </a:ext>
              </a:extLst>
            </p:cNvPr>
            <p:cNvGrpSpPr/>
            <p:nvPr/>
          </p:nvGrpSpPr>
          <p:grpSpPr>
            <a:xfrm>
              <a:off x="911639" y="3731730"/>
              <a:ext cx="5543985" cy="3193169"/>
              <a:chOff x="0" y="-38100"/>
              <a:chExt cx="3007889" cy="627720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2719CC35-F754-8054-294C-5AB46EE51070}"/>
                  </a:ext>
                </a:extLst>
              </p:cNvPr>
              <p:cNvSpPr/>
              <p:nvPr/>
            </p:nvSpPr>
            <p:spPr>
              <a:xfrm>
                <a:off x="0" y="0"/>
                <a:ext cx="3007889" cy="589620"/>
              </a:xfrm>
              <a:custGeom>
                <a:avLst/>
                <a:gdLst/>
                <a:ahLst/>
                <a:cxnLst/>
                <a:rect l="l" t="t" r="r" b="b"/>
                <a:pathLst>
                  <a:path w="2726950" h="495693">
                    <a:moveTo>
                      <a:pt x="34396" y="0"/>
                    </a:moveTo>
                    <a:lnTo>
                      <a:pt x="2692554" y="0"/>
                    </a:lnTo>
                    <a:cubicBezTo>
                      <a:pt x="2711551" y="0"/>
                      <a:pt x="2726950" y="15399"/>
                      <a:pt x="2726950" y="34396"/>
                    </a:cubicBezTo>
                    <a:lnTo>
                      <a:pt x="2726950" y="461297"/>
                    </a:lnTo>
                    <a:cubicBezTo>
                      <a:pt x="2726950" y="470419"/>
                      <a:pt x="2723326" y="479168"/>
                      <a:pt x="2716876" y="485618"/>
                    </a:cubicBezTo>
                    <a:cubicBezTo>
                      <a:pt x="2710425" y="492069"/>
                      <a:pt x="2701677" y="495693"/>
                      <a:pt x="2692554" y="495693"/>
                    </a:cubicBezTo>
                    <a:lnTo>
                      <a:pt x="34396" y="495693"/>
                    </a:lnTo>
                    <a:cubicBezTo>
                      <a:pt x="15399" y="495693"/>
                      <a:pt x="0" y="480293"/>
                      <a:pt x="0" y="461297"/>
                    </a:cubicBezTo>
                    <a:lnTo>
                      <a:pt x="0" y="34396"/>
                    </a:lnTo>
                    <a:cubicBezTo>
                      <a:pt x="0" y="15399"/>
                      <a:pt x="15399" y="0"/>
                      <a:pt x="34396" y="0"/>
                    </a:cubicBezTo>
                    <a:close/>
                  </a:path>
                </a:pathLst>
              </a:custGeom>
              <a:solidFill>
                <a:srgbClr val="FFEED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7FC53501-6A7C-4A4B-E5C4-C459EDD8E23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726950" cy="5337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34F049E-5DC7-13BE-E7AB-27A094D4F026}"/>
                </a:ext>
              </a:extLst>
            </p:cNvPr>
            <p:cNvSpPr txBox="1"/>
            <p:nvPr/>
          </p:nvSpPr>
          <p:spPr>
            <a:xfrm>
              <a:off x="1261789" y="3948692"/>
              <a:ext cx="4985081" cy="2783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– </a:t>
              </a:r>
              <a:r>
                <a:rPr lang="en-US" sz="2400" b="1" dirty="0" err="1">
                  <a:latin typeface="UTM Avo" panose="02040603050506020204" pitchFamily="18" charset="0"/>
                </a:rPr>
                <a:t>Nhóm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lẻ</a:t>
              </a:r>
              <a:r>
                <a:rPr lang="en-US" sz="2400" dirty="0">
                  <a:latin typeface="UTM Avo" panose="02040603050506020204" pitchFamily="18" charset="0"/>
                </a:rPr>
                <a:t>: </a:t>
              </a:r>
              <a:r>
                <a:rPr lang="en-US" sz="2400" dirty="0" err="1">
                  <a:latin typeface="UTM Avo" panose="02040603050506020204" pitchFamily="18" charset="0"/>
                </a:rPr>
                <a:t>Từng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nhân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quan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sát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tình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huống</a:t>
              </a:r>
              <a:r>
                <a:rPr lang="en-US" sz="2400" b="1" dirty="0">
                  <a:latin typeface="UTM Avo" panose="02040603050506020204" pitchFamily="18" charset="0"/>
                </a:rPr>
                <a:t> 1 </a:t>
              </a:r>
              <a:r>
                <a:rPr lang="en-US" sz="2400" dirty="0">
                  <a:latin typeface="UTM Avo" panose="02040603050506020204" pitchFamily="18" charset="0"/>
                </a:rPr>
                <a:t>ở </a:t>
              </a:r>
              <a:r>
                <a:rPr lang="en-US" sz="2400" dirty="0" err="1">
                  <a:latin typeface="UTM Avo" panose="02040603050506020204" pitchFamily="18" charset="0"/>
                </a:rPr>
                <a:t>trang</a:t>
              </a:r>
              <a:r>
                <a:rPr lang="en-US" sz="2400" dirty="0">
                  <a:latin typeface="UTM Avo" panose="02040603050506020204" pitchFamily="18" charset="0"/>
                </a:rPr>
                <a:t> 25 (SGK),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thảo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luận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xử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huống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đóng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vai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hiện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xử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ACE91054-6A2B-432D-7182-B0450800C3BB}"/>
                </a:ext>
              </a:extLst>
            </p:cNvPr>
            <p:cNvSpPr/>
            <p:nvPr/>
          </p:nvSpPr>
          <p:spPr>
            <a:xfrm>
              <a:off x="727907" y="3751719"/>
              <a:ext cx="533882" cy="533882"/>
            </a:xfrm>
            <a:custGeom>
              <a:avLst/>
              <a:gdLst/>
              <a:ahLst/>
              <a:cxnLst/>
              <a:rect l="l" t="t" r="r" b="b"/>
              <a:pathLst>
                <a:path w="860799" h="860799">
                  <a:moveTo>
                    <a:pt x="0" y="0"/>
                  </a:moveTo>
                  <a:lnTo>
                    <a:pt x="860799" y="0"/>
                  </a:lnTo>
                  <a:lnTo>
                    <a:pt x="860799" y="860799"/>
                  </a:lnTo>
                  <a:lnTo>
                    <a:pt x="0" y="86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8AC06AC-4E05-63B5-F7F3-D1861213CBC5}"/>
              </a:ext>
            </a:extLst>
          </p:cNvPr>
          <p:cNvGrpSpPr/>
          <p:nvPr/>
        </p:nvGrpSpPr>
        <p:grpSpPr>
          <a:xfrm>
            <a:off x="5926317" y="3260645"/>
            <a:ext cx="6007783" cy="3205692"/>
            <a:chOff x="6063140" y="3731731"/>
            <a:chExt cx="6007783" cy="3205692"/>
          </a:xfrm>
        </p:grpSpPr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A92BB5C4-F3B8-62DE-27F3-0F5A6C8FF289}"/>
                </a:ext>
              </a:extLst>
            </p:cNvPr>
            <p:cNvGrpSpPr/>
            <p:nvPr/>
          </p:nvGrpSpPr>
          <p:grpSpPr>
            <a:xfrm>
              <a:off x="6254190" y="3731731"/>
              <a:ext cx="5816733" cy="3205692"/>
              <a:chOff x="0" y="-38100"/>
              <a:chExt cx="3155869" cy="630182"/>
            </a:xfrm>
          </p:grpSpPr>
          <p:sp>
            <p:nvSpPr>
              <p:cNvPr id="18" name="Freeform 14">
                <a:extLst>
                  <a:ext uri="{FF2B5EF4-FFF2-40B4-BE49-F238E27FC236}">
                    <a16:creationId xmlns:a16="http://schemas.microsoft.com/office/drawing/2014/main" id="{B4E257DE-E4C7-2CE8-6ACA-7D0AABAA0B0F}"/>
                  </a:ext>
                </a:extLst>
              </p:cNvPr>
              <p:cNvSpPr/>
              <p:nvPr/>
            </p:nvSpPr>
            <p:spPr>
              <a:xfrm>
                <a:off x="0" y="0"/>
                <a:ext cx="3155869" cy="592082"/>
              </a:xfrm>
              <a:custGeom>
                <a:avLst/>
                <a:gdLst/>
                <a:ahLst/>
                <a:cxnLst/>
                <a:rect l="l" t="t" r="r" b="b"/>
                <a:pathLst>
                  <a:path w="2726950" h="495693">
                    <a:moveTo>
                      <a:pt x="34396" y="0"/>
                    </a:moveTo>
                    <a:lnTo>
                      <a:pt x="2692554" y="0"/>
                    </a:lnTo>
                    <a:cubicBezTo>
                      <a:pt x="2711551" y="0"/>
                      <a:pt x="2726950" y="15399"/>
                      <a:pt x="2726950" y="34396"/>
                    </a:cubicBezTo>
                    <a:lnTo>
                      <a:pt x="2726950" y="461297"/>
                    </a:lnTo>
                    <a:cubicBezTo>
                      <a:pt x="2726950" y="470419"/>
                      <a:pt x="2723326" y="479168"/>
                      <a:pt x="2716876" y="485618"/>
                    </a:cubicBezTo>
                    <a:cubicBezTo>
                      <a:pt x="2710425" y="492069"/>
                      <a:pt x="2701677" y="495693"/>
                      <a:pt x="2692554" y="495693"/>
                    </a:cubicBezTo>
                    <a:lnTo>
                      <a:pt x="34396" y="495693"/>
                    </a:lnTo>
                    <a:cubicBezTo>
                      <a:pt x="15399" y="495693"/>
                      <a:pt x="0" y="480293"/>
                      <a:pt x="0" y="461297"/>
                    </a:cubicBezTo>
                    <a:lnTo>
                      <a:pt x="0" y="34396"/>
                    </a:lnTo>
                    <a:cubicBezTo>
                      <a:pt x="0" y="15399"/>
                      <a:pt x="15399" y="0"/>
                      <a:pt x="34396" y="0"/>
                    </a:cubicBezTo>
                    <a:close/>
                  </a:path>
                </a:pathLst>
              </a:custGeom>
              <a:solidFill>
                <a:srgbClr val="FFEED8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TextBox 15">
                <a:extLst>
                  <a:ext uri="{FF2B5EF4-FFF2-40B4-BE49-F238E27FC236}">
                    <a16:creationId xmlns:a16="http://schemas.microsoft.com/office/drawing/2014/main" id="{7F133097-7ECB-7645-CD03-27EE9C1E5DD0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726950" cy="5337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3E38BC-A586-57F4-F051-E9A9DD52A321}"/>
                </a:ext>
              </a:extLst>
            </p:cNvPr>
            <p:cNvSpPr txBox="1"/>
            <p:nvPr/>
          </p:nvSpPr>
          <p:spPr>
            <a:xfrm>
              <a:off x="6604341" y="4018660"/>
              <a:ext cx="5268216" cy="2783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– </a:t>
              </a:r>
              <a:r>
                <a:rPr lang="en-US" sz="2400" b="1" dirty="0" err="1">
                  <a:latin typeface="UTM Avo" panose="02040603050506020204" pitchFamily="18" charset="0"/>
                </a:rPr>
                <a:t>Nhóm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chẵn</a:t>
              </a:r>
              <a:r>
                <a:rPr lang="en-US" sz="2400" dirty="0">
                  <a:latin typeface="UTM Avo" panose="02040603050506020204" pitchFamily="18" charset="0"/>
                </a:rPr>
                <a:t>: </a:t>
              </a:r>
              <a:r>
                <a:rPr lang="en-US" sz="2400" dirty="0" err="1">
                  <a:latin typeface="UTM Avo" panose="02040603050506020204" pitchFamily="18" charset="0"/>
                </a:rPr>
                <a:t>Từng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nhân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quan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sát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tình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huống</a:t>
              </a:r>
              <a:r>
                <a:rPr lang="en-US" sz="2400" b="1" dirty="0">
                  <a:latin typeface="UTM Avo" panose="02040603050506020204" pitchFamily="18" charset="0"/>
                </a:rPr>
                <a:t> 2 </a:t>
              </a:r>
              <a:r>
                <a:rPr lang="en-US" sz="2400" dirty="0">
                  <a:latin typeface="UTM Avo" panose="02040603050506020204" pitchFamily="18" charset="0"/>
                </a:rPr>
                <a:t>ở </a:t>
              </a:r>
              <a:r>
                <a:rPr lang="en-US" sz="2400" dirty="0" err="1">
                  <a:latin typeface="UTM Avo" panose="02040603050506020204" pitchFamily="18" charset="0"/>
                </a:rPr>
                <a:t>trang</a:t>
              </a:r>
              <a:r>
                <a:rPr lang="en-US" sz="2400" dirty="0">
                  <a:latin typeface="UTM Avo" panose="02040603050506020204" pitchFamily="18" charset="0"/>
                </a:rPr>
                <a:t> 25 (SGK),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thảo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luận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xử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huống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đóng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vai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hiện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xử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050C19E2-006A-5FA8-3175-17327CE1309A}"/>
                </a:ext>
              </a:extLst>
            </p:cNvPr>
            <p:cNvSpPr/>
            <p:nvPr/>
          </p:nvSpPr>
          <p:spPr>
            <a:xfrm>
              <a:off x="6063140" y="3755504"/>
              <a:ext cx="533882" cy="533882"/>
            </a:xfrm>
            <a:custGeom>
              <a:avLst/>
              <a:gdLst/>
              <a:ahLst/>
              <a:cxnLst/>
              <a:rect l="l" t="t" r="r" b="b"/>
              <a:pathLst>
                <a:path w="858310" h="858310">
                  <a:moveTo>
                    <a:pt x="0" y="0"/>
                  </a:moveTo>
                  <a:lnTo>
                    <a:pt x="858310" y="0"/>
                  </a:lnTo>
                  <a:lnTo>
                    <a:pt x="858310" y="858310"/>
                  </a:lnTo>
                  <a:lnTo>
                    <a:pt x="0" y="858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34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F737B0D1-75B0-3A84-2AB5-EF88C85E7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612F6457-3652-76F7-BA58-E32C1E45B870}"/>
              </a:ext>
            </a:extLst>
          </p:cNvPr>
          <p:cNvSpPr/>
          <p:nvPr/>
        </p:nvSpPr>
        <p:spPr>
          <a:xfrm>
            <a:off x="7373073" y="2344381"/>
            <a:ext cx="4818928" cy="451362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1F1BE5E-681F-BF74-D19F-F3F08A42A098}"/>
              </a:ext>
            </a:extLst>
          </p:cNvPr>
          <p:cNvGrpSpPr/>
          <p:nvPr/>
        </p:nvGrpSpPr>
        <p:grpSpPr>
          <a:xfrm>
            <a:off x="7373073" y="3429000"/>
            <a:ext cx="2453833" cy="1509654"/>
            <a:chOff x="4958643" y="3398011"/>
            <a:chExt cx="2453833" cy="1509654"/>
          </a:xfrm>
        </p:grpSpPr>
        <p:pic>
          <p:nvPicPr>
            <p:cNvPr id="9" name="Picture 8">
              <a:hlinkClick r:id="rId4"/>
              <a:extLst>
                <a:ext uri="{FF2B5EF4-FFF2-40B4-BE49-F238E27FC236}">
                  <a16:creationId xmlns:a16="http://schemas.microsoft.com/office/drawing/2014/main" id="{018F56DC-29EE-080A-2C3D-C9030DC68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1035" y="3398011"/>
              <a:ext cx="1249051" cy="99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079EDB9-8073-0E1F-E333-77704E6CB1B5}"/>
                </a:ext>
              </a:extLst>
            </p:cNvPr>
            <p:cNvSpPr/>
            <p:nvPr/>
          </p:nvSpPr>
          <p:spPr>
            <a:xfrm>
              <a:off x="4958643" y="4450492"/>
              <a:ext cx="2453833" cy="4571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4BFDBE2-45C3-E811-B317-7C63897B80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9882" y="2429627"/>
            <a:ext cx="4090620" cy="434312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75A1CCE-22D3-93C4-F872-8325570A5E69}"/>
              </a:ext>
            </a:extLst>
          </p:cNvPr>
          <p:cNvSpPr/>
          <p:nvPr/>
        </p:nvSpPr>
        <p:spPr>
          <a:xfrm>
            <a:off x="4357159" y="1656290"/>
            <a:ext cx="3477681" cy="688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Tình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huống</a:t>
            </a:r>
            <a:r>
              <a:rPr lang="en-US" sz="2400" b="1" dirty="0">
                <a:latin typeface="UTM Avo" panose="020406030505060202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07437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78DEB09D-2665-131B-B905-A81121177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C36E0C6C-EA7D-DBA0-C86E-C3FAA6BA90DD}"/>
              </a:ext>
            </a:extLst>
          </p:cNvPr>
          <p:cNvSpPr/>
          <p:nvPr/>
        </p:nvSpPr>
        <p:spPr>
          <a:xfrm>
            <a:off x="7373073" y="2344381"/>
            <a:ext cx="4818928" cy="451362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928EB6-49A6-4E80-B69C-759D9DB54EE8}"/>
              </a:ext>
            </a:extLst>
          </p:cNvPr>
          <p:cNvGrpSpPr/>
          <p:nvPr/>
        </p:nvGrpSpPr>
        <p:grpSpPr>
          <a:xfrm>
            <a:off x="7241381" y="3758793"/>
            <a:ext cx="2453833" cy="1509654"/>
            <a:chOff x="4958643" y="3398011"/>
            <a:chExt cx="2453833" cy="1509654"/>
          </a:xfrm>
        </p:grpSpPr>
        <p:pic>
          <p:nvPicPr>
            <p:cNvPr id="12" name="Picture 11">
              <a:hlinkClick r:id="rId4"/>
              <a:extLst>
                <a:ext uri="{FF2B5EF4-FFF2-40B4-BE49-F238E27FC236}">
                  <a16:creationId xmlns:a16="http://schemas.microsoft.com/office/drawing/2014/main" id="{1F342997-185B-62AB-DADE-EB4B3FF2E7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1035" y="3398011"/>
              <a:ext cx="1249051" cy="99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C6E3B116-C0D4-B838-3E2B-9A7622F2FCFE}"/>
                </a:ext>
              </a:extLst>
            </p:cNvPr>
            <p:cNvSpPr/>
            <p:nvPr/>
          </p:nvSpPr>
          <p:spPr>
            <a:xfrm>
              <a:off x="4958643" y="4450492"/>
              <a:ext cx="2453833" cy="4571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B59F7A5-CCA7-4002-C277-4148CCED1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1982" y="2344381"/>
            <a:ext cx="3973134" cy="442752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73E9EE2-28DD-0A6E-B83C-5616BA820EA7}"/>
              </a:ext>
            </a:extLst>
          </p:cNvPr>
          <p:cNvSpPr/>
          <p:nvPr/>
        </p:nvSpPr>
        <p:spPr>
          <a:xfrm>
            <a:off x="4357159" y="1656290"/>
            <a:ext cx="3477681" cy="6880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Tình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huống</a:t>
            </a:r>
            <a:r>
              <a:rPr lang="en-US" sz="2400" b="1" dirty="0">
                <a:latin typeface="UTM Avo" panose="02040603050506020204" pitchFamily="18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42805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"/>
          <p:cNvSpPr/>
          <p:nvPr/>
        </p:nvSpPr>
        <p:spPr>
          <a:xfrm>
            <a:off x="1063336" y="2438400"/>
            <a:ext cx="10287000" cy="2035629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37" name="Google Shape;337;p10" descr="Cartoon bee with point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36" y="4474029"/>
            <a:ext cx="2057400" cy="23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0"/>
          <p:cNvSpPr txBox="1"/>
          <p:nvPr/>
        </p:nvSpPr>
        <p:spPr>
          <a:xfrm>
            <a:off x="1596736" y="2591078"/>
            <a:ext cx="92202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dung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ngày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hôm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nay.</a:t>
            </a:r>
          </a:p>
          <a:p>
            <a:pPr marL="685800" indent="-685800" algn="just">
              <a:lnSpc>
                <a:spcPct val="150000"/>
              </a:lnSpc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4.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Lớp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685800" marR="0" lvl="0" indent="-533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39" name="Google Shape;339;p10"/>
          <p:cNvSpPr txBox="1"/>
          <p:nvPr/>
        </p:nvSpPr>
        <p:spPr>
          <a:xfrm>
            <a:off x="1485900" y="1178976"/>
            <a:ext cx="9220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7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345</Words>
  <Application>Microsoft Office PowerPoint</Application>
  <PresentationFormat>Widescreen</PresentationFormat>
  <Paragraphs>33</Paragraphs>
  <Slides>15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UTM Avo</vt:lpstr>
      <vt:lpstr>Wingdings</vt:lpstr>
      <vt:lpstr>Arial</vt:lpstr>
      <vt:lpstr>Calibri</vt:lpstr>
      <vt:lpstr>Noto Sans Symbols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23</cp:revision>
  <dcterms:created xsi:type="dcterms:W3CDTF">2023-04-10T09:01:57Z</dcterms:created>
  <dcterms:modified xsi:type="dcterms:W3CDTF">2025-03-18T03:29:22Z</dcterms:modified>
</cp:coreProperties>
</file>